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6"/>
  </p:notesMasterIdLst>
  <p:sldIdLst>
    <p:sldId id="529" r:id="rId2"/>
    <p:sldId id="784" r:id="rId3"/>
    <p:sldId id="793" r:id="rId4"/>
    <p:sldId id="803" r:id="rId5"/>
    <p:sldId id="789" r:id="rId6"/>
    <p:sldId id="791" r:id="rId7"/>
    <p:sldId id="781" r:id="rId8"/>
    <p:sldId id="792" r:id="rId9"/>
    <p:sldId id="813" r:id="rId10"/>
    <p:sldId id="811" r:id="rId11"/>
    <p:sldId id="812" r:id="rId12"/>
    <p:sldId id="814" r:id="rId13"/>
    <p:sldId id="765" r:id="rId14"/>
    <p:sldId id="775" r:id="rId15"/>
    <p:sldId id="776" r:id="rId16"/>
    <p:sldId id="777" r:id="rId17"/>
    <p:sldId id="778" r:id="rId18"/>
    <p:sldId id="815" r:id="rId19"/>
    <p:sldId id="816" r:id="rId20"/>
    <p:sldId id="818" r:id="rId21"/>
    <p:sldId id="817" r:id="rId22"/>
    <p:sldId id="819" r:id="rId23"/>
    <p:sldId id="820" r:id="rId24"/>
    <p:sldId id="821" r:id="rId25"/>
    <p:sldId id="823" r:id="rId26"/>
    <p:sldId id="822" r:id="rId27"/>
    <p:sldId id="825" r:id="rId28"/>
    <p:sldId id="826" r:id="rId29"/>
    <p:sldId id="840" r:id="rId30"/>
    <p:sldId id="829" r:id="rId31"/>
    <p:sldId id="830" r:id="rId32"/>
    <p:sldId id="832" r:id="rId33"/>
    <p:sldId id="837" r:id="rId34"/>
    <p:sldId id="838" r:id="rId35"/>
    <p:sldId id="804" r:id="rId36"/>
    <p:sldId id="799" r:id="rId37"/>
    <p:sldId id="805" r:id="rId38"/>
    <p:sldId id="806" r:id="rId39"/>
    <p:sldId id="807" r:id="rId40"/>
    <p:sldId id="808" r:id="rId41"/>
    <p:sldId id="809" r:id="rId42"/>
    <p:sldId id="706" r:id="rId43"/>
    <p:sldId id="841" r:id="rId44"/>
    <p:sldId id="839"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26529"/>
    <a:srgbClr val="2986E2"/>
    <a:srgbClr val="FFFFFF"/>
    <a:srgbClr val="83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snapToGrid="0" snapToObjects="1">
      <p:cViewPr>
        <p:scale>
          <a:sx n="68" d="100"/>
          <a:sy n="68" d="100"/>
        </p:scale>
        <p:origin x="-1936" y="-840"/>
      </p:cViewPr>
      <p:guideLst>
        <p:guide orient="horz" pos="2688"/>
        <p:guide pos="26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5A8D9-2CC3-4AA0-A45C-9812C0637477}" type="doc">
      <dgm:prSet loTypeId="urn:microsoft.com/office/officeart/2005/8/layout/vList6" loCatId="process" qsTypeId="urn:microsoft.com/office/officeart/2005/8/quickstyle/3d2" qsCatId="3D" csTypeId="urn:microsoft.com/office/officeart/2005/8/colors/colorful3" csCatId="colorful" phldr="1"/>
      <dgm:spPr/>
      <dgm:t>
        <a:bodyPr/>
        <a:lstStyle/>
        <a:p>
          <a:endParaRPr lang="en-US"/>
        </a:p>
      </dgm:t>
    </dgm:pt>
    <dgm:pt modelId="{0E98B345-749D-4225-98DB-2028E7977CC6}">
      <dgm:prSet phldrT="[Text]"/>
      <dgm:spPr>
        <a:solidFill>
          <a:schemeClr val="accent1">
            <a:lumMod val="20000"/>
            <a:lumOff val="80000"/>
          </a:schemeClr>
        </a:solidFill>
      </dgm:spPr>
      <dgm:t>
        <a:bodyPr/>
        <a:lstStyle/>
        <a:p>
          <a:r>
            <a:rPr lang="en-US" dirty="0" smtClean="0">
              <a:solidFill>
                <a:schemeClr val="tx1"/>
              </a:solidFill>
            </a:rPr>
            <a:t>Broad </a:t>
          </a:r>
          <a:endParaRPr lang="en-US" dirty="0">
            <a:solidFill>
              <a:schemeClr val="tx1"/>
            </a:solidFill>
          </a:endParaRPr>
        </a:p>
      </dgm:t>
    </dgm:pt>
    <dgm:pt modelId="{86A9447C-6093-48C2-97EC-99A0F1D7CB03}" type="parTrans" cxnId="{9FD18ACA-BA1F-4012-B88E-F53FE9F3D260}">
      <dgm:prSet/>
      <dgm:spPr/>
      <dgm:t>
        <a:bodyPr/>
        <a:lstStyle/>
        <a:p>
          <a:endParaRPr lang="en-US"/>
        </a:p>
      </dgm:t>
    </dgm:pt>
    <dgm:pt modelId="{94593016-08FE-42C1-BD2E-9F22175CFE93}" type="sibTrans" cxnId="{9FD18ACA-BA1F-4012-B88E-F53FE9F3D260}">
      <dgm:prSet/>
      <dgm:spPr/>
      <dgm:t>
        <a:bodyPr/>
        <a:lstStyle/>
        <a:p>
          <a:endParaRPr lang="en-US"/>
        </a:p>
      </dgm:t>
    </dgm:pt>
    <dgm:pt modelId="{EFEF90D5-30B8-4A37-8D0B-5B6A5B04D6EC}">
      <dgm:prSet phldrT="[Text]"/>
      <dgm:spPr/>
      <dgm:t>
        <a:bodyPr/>
        <a:lstStyle/>
        <a:p>
          <a:r>
            <a:rPr lang="en-US" smtClean="0"/>
            <a:t>Whole genome</a:t>
          </a:r>
          <a:endParaRPr lang="en-US" dirty="0"/>
        </a:p>
      </dgm:t>
    </dgm:pt>
    <dgm:pt modelId="{36BF14CD-3456-4932-90CF-7736B2200B1E}" type="parTrans" cxnId="{F609A685-BB5C-4D37-B777-9FC6FF29BBED}">
      <dgm:prSet/>
      <dgm:spPr/>
      <dgm:t>
        <a:bodyPr/>
        <a:lstStyle/>
        <a:p>
          <a:endParaRPr lang="en-US"/>
        </a:p>
      </dgm:t>
    </dgm:pt>
    <dgm:pt modelId="{F3022D1F-C36D-4AC6-8190-6DE0FE2A91B5}" type="sibTrans" cxnId="{F609A685-BB5C-4D37-B777-9FC6FF29BBED}">
      <dgm:prSet/>
      <dgm:spPr/>
      <dgm:t>
        <a:bodyPr/>
        <a:lstStyle/>
        <a:p>
          <a:endParaRPr lang="en-US"/>
        </a:p>
      </dgm:t>
    </dgm:pt>
    <dgm:pt modelId="{052CC7FA-EA0F-4FDF-BA92-93ED0E0B77B3}">
      <dgm:prSet phldrT="[Text]"/>
      <dgm:spPr/>
      <dgm:t>
        <a:bodyPr/>
        <a:lstStyle/>
        <a:p>
          <a:r>
            <a:rPr lang="en-US" dirty="0" smtClean="0"/>
            <a:t>Whole transcriptome </a:t>
          </a:r>
          <a:endParaRPr lang="en-US" dirty="0"/>
        </a:p>
      </dgm:t>
    </dgm:pt>
    <dgm:pt modelId="{6052E763-5F6B-4200-8311-CC7F6B111067}" type="parTrans" cxnId="{1F3E48A2-D25B-4831-BC17-AD4CAC5D7D6A}">
      <dgm:prSet/>
      <dgm:spPr/>
      <dgm:t>
        <a:bodyPr/>
        <a:lstStyle/>
        <a:p>
          <a:endParaRPr lang="en-US"/>
        </a:p>
      </dgm:t>
    </dgm:pt>
    <dgm:pt modelId="{CDA8BF9D-4944-4996-A2EA-BB92BE1C4B21}" type="sibTrans" cxnId="{1F3E48A2-D25B-4831-BC17-AD4CAC5D7D6A}">
      <dgm:prSet/>
      <dgm:spPr/>
      <dgm:t>
        <a:bodyPr/>
        <a:lstStyle/>
        <a:p>
          <a:endParaRPr lang="en-US"/>
        </a:p>
      </dgm:t>
    </dgm:pt>
    <dgm:pt modelId="{0FE9A748-1B74-4E93-B62E-E136ECC32AF9}">
      <dgm:prSet phldrT="[Text]"/>
      <dgm:spPr/>
      <dgm:t>
        <a:bodyPr/>
        <a:lstStyle/>
        <a:p>
          <a:r>
            <a:rPr lang="en-US" dirty="0" smtClean="0">
              <a:solidFill>
                <a:schemeClr val="tx1"/>
              </a:solidFill>
            </a:rPr>
            <a:t>Targeted </a:t>
          </a:r>
          <a:endParaRPr lang="en-US" dirty="0">
            <a:solidFill>
              <a:schemeClr val="tx1"/>
            </a:solidFill>
          </a:endParaRPr>
        </a:p>
      </dgm:t>
    </dgm:pt>
    <dgm:pt modelId="{46D71199-7187-48D4-A9CD-8E7151177F13}" type="parTrans" cxnId="{4345FC93-79C8-421C-9E8D-5C848F141CB0}">
      <dgm:prSet/>
      <dgm:spPr/>
      <dgm:t>
        <a:bodyPr/>
        <a:lstStyle/>
        <a:p>
          <a:endParaRPr lang="en-US"/>
        </a:p>
      </dgm:t>
    </dgm:pt>
    <dgm:pt modelId="{36677FED-2AEB-48D2-A638-10CD0E70D170}" type="sibTrans" cxnId="{4345FC93-79C8-421C-9E8D-5C848F141CB0}">
      <dgm:prSet/>
      <dgm:spPr/>
      <dgm:t>
        <a:bodyPr/>
        <a:lstStyle/>
        <a:p>
          <a:endParaRPr lang="en-US"/>
        </a:p>
      </dgm:t>
    </dgm:pt>
    <dgm:pt modelId="{993167E6-02F9-4EFA-8A58-CF40E211506F}">
      <dgm:prSet phldrT="[Text]"/>
      <dgm:spPr/>
      <dgm:t>
        <a:bodyPr/>
        <a:lstStyle/>
        <a:p>
          <a:r>
            <a:rPr lang="en-US" dirty="0" err="1" smtClean="0"/>
            <a:t>Amplicon</a:t>
          </a:r>
          <a:r>
            <a:rPr lang="en-US" dirty="0" smtClean="0"/>
            <a:t> capture </a:t>
          </a:r>
          <a:endParaRPr lang="en-US" dirty="0"/>
        </a:p>
      </dgm:t>
    </dgm:pt>
    <dgm:pt modelId="{605B6153-3EAE-4DC8-8091-01901CE9AE70}" type="parTrans" cxnId="{75D91360-A1E7-4BD6-9FA7-BF4C922807D8}">
      <dgm:prSet/>
      <dgm:spPr/>
      <dgm:t>
        <a:bodyPr/>
        <a:lstStyle/>
        <a:p>
          <a:endParaRPr lang="en-US"/>
        </a:p>
      </dgm:t>
    </dgm:pt>
    <dgm:pt modelId="{CB055D16-051F-487A-8D93-CADF08D019F2}" type="sibTrans" cxnId="{75D91360-A1E7-4BD6-9FA7-BF4C922807D8}">
      <dgm:prSet/>
      <dgm:spPr/>
      <dgm:t>
        <a:bodyPr/>
        <a:lstStyle/>
        <a:p>
          <a:endParaRPr lang="en-US"/>
        </a:p>
      </dgm:t>
    </dgm:pt>
    <dgm:pt modelId="{52304C4D-D95A-4890-AB66-0794E6FD364D}">
      <dgm:prSet phldrT="[Text]"/>
      <dgm:spPr/>
      <dgm:t>
        <a:bodyPr/>
        <a:lstStyle/>
        <a:p>
          <a:r>
            <a:rPr lang="en-US" dirty="0" smtClean="0"/>
            <a:t>Whole </a:t>
          </a:r>
          <a:r>
            <a:rPr lang="en-US" dirty="0" err="1" smtClean="0"/>
            <a:t>exome</a:t>
          </a:r>
          <a:r>
            <a:rPr lang="en-US" dirty="0" smtClean="0"/>
            <a:t> </a:t>
          </a:r>
          <a:endParaRPr lang="en-US" dirty="0"/>
        </a:p>
      </dgm:t>
    </dgm:pt>
    <dgm:pt modelId="{699380DB-253A-4B7C-B21F-EEB20B734916}" type="parTrans" cxnId="{DC635DF0-A70A-4A0F-9559-39EFD6C66A02}">
      <dgm:prSet/>
      <dgm:spPr/>
      <dgm:t>
        <a:bodyPr/>
        <a:lstStyle/>
        <a:p>
          <a:endParaRPr lang="en-US"/>
        </a:p>
      </dgm:t>
    </dgm:pt>
    <dgm:pt modelId="{972D6749-3E4D-45E4-AC21-E204229CBF9F}" type="sibTrans" cxnId="{DC635DF0-A70A-4A0F-9559-39EFD6C66A02}">
      <dgm:prSet/>
      <dgm:spPr/>
      <dgm:t>
        <a:bodyPr/>
        <a:lstStyle/>
        <a:p>
          <a:endParaRPr lang="en-US"/>
        </a:p>
      </dgm:t>
    </dgm:pt>
    <dgm:pt modelId="{E565A443-54B4-4243-B976-8C309BAC53C7}">
      <dgm:prSet phldrT="[Text]"/>
      <dgm:spPr/>
      <dgm:t>
        <a:bodyPr/>
        <a:lstStyle/>
        <a:p>
          <a:r>
            <a:rPr lang="en-US" dirty="0" smtClean="0"/>
            <a:t>Hybrid capture</a:t>
          </a:r>
          <a:endParaRPr lang="en-US" dirty="0"/>
        </a:p>
      </dgm:t>
    </dgm:pt>
    <dgm:pt modelId="{24C43D0B-4A4B-4FA0-B32B-E5328CCCAC09}" type="parTrans" cxnId="{86BE3E61-3AD7-4956-966C-2283AD720D16}">
      <dgm:prSet/>
      <dgm:spPr/>
      <dgm:t>
        <a:bodyPr/>
        <a:lstStyle/>
        <a:p>
          <a:endParaRPr lang="en-US"/>
        </a:p>
      </dgm:t>
    </dgm:pt>
    <dgm:pt modelId="{24A80451-8A76-43FA-B2D2-869DA3BA40FB}" type="sibTrans" cxnId="{86BE3E61-3AD7-4956-966C-2283AD720D16}">
      <dgm:prSet/>
      <dgm:spPr/>
      <dgm:t>
        <a:bodyPr/>
        <a:lstStyle/>
        <a:p>
          <a:endParaRPr lang="en-US"/>
        </a:p>
      </dgm:t>
    </dgm:pt>
    <dgm:pt modelId="{6AE4002C-6E16-455B-905F-3C8A17608CB4}" type="pres">
      <dgm:prSet presAssocID="{3115A8D9-2CC3-4AA0-A45C-9812C0637477}" presName="Name0" presStyleCnt="0">
        <dgm:presLayoutVars>
          <dgm:dir/>
          <dgm:animLvl val="lvl"/>
          <dgm:resizeHandles/>
        </dgm:presLayoutVars>
      </dgm:prSet>
      <dgm:spPr/>
      <dgm:t>
        <a:bodyPr/>
        <a:lstStyle/>
        <a:p>
          <a:endParaRPr lang="en-US"/>
        </a:p>
      </dgm:t>
    </dgm:pt>
    <dgm:pt modelId="{031AC086-0C03-44D9-A4A5-F6C5DBB76541}" type="pres">
      <dgm:prSet presAssocID="{0E98B345-749D-4225-98DB-2028E7977CC6}" presName="linNode" presStyleCnt="0"/>
      <dgm:spPr/>
    </dgm:pt>
    <dgm:pt modelId="{FC588F97-9C15-4287-8379-F1399DBD98FE}" type="pres">
      <dgm:prSet presAssocID="{0E98B345-749D-4225-98DB-2028E7977CC6}" presName="parentShp" presStyleLbl="node1" presStyleIdx="0" presStyleCnt="2">
        <dgm:presLayoutVars>
          <dgm:bulletEnabled val="1"/>
        </dgm:presLayoutVars>
      </dgm:prSet>
      <dgm:spPr/>
      <dgm:t>
        <a:bodyPr/>
        <a:lstStyle/>
        <a:p>
          <a:endParaRPr lang="en-US"/>
        </a:p>
      </dgm:t>
    </dgm:pt>
    <dgm:pt modelId="{C289B708-032C-486B-917D-2E67BC545615}" type="pres">
      <dgm:prSet presAssocID="{0E98B345-749D-4225-98DB-2028E7977CC6}" presName="childShp" presStyleLbl="bgAccFollowNode1" presStyleIdx="0" presStyleCnt="2">
        <dgm:presLayoutVars>
          <dgm:bulletEnabled val="1"/>
        </dgm:presLayoutVars>
      </dgm:prSet>
      <dgm:spPr/>
      <dgm:t>
        <a:bodyPr/>
        <a:lstStyle/>
        <a:p>
          <a:endParaRPr lang="en-US"/>
        </a:p>
      </dgm:t>
    </dgm:pt>
    <dgm:pt modelId="{70D23B35-E475-4601-80B5-7014D23F5703}" type="pres">
      <dgm:prSet presAssocID="{94593016-08FE-42C1-BD2E-9F22175CFE93}" presName="spacing" presStyleCnt="0"/>
      <dgm:spPr/>
    </dgm:pt>
    <dgm:pt modelId="{C43C420A-969A-47A8-BEB5-CC27126EB8A2}" type="pres">
      <dgm:prSet presAssocID="{0FE9A748-1B74-4E93-B62E-E136ECC32AF9}" presName="linNode" presStyleCnt="0"/>
      <dgm:spPr/>
    </dgm:pt>
    <dgm:pt modelId="{066467C7-799E-47EE-9093-0208B03E4949}" type="pres">
      <dgm:prSet presAssocID="{0FE9A748-1B74-4E93-B62E-E136ECC32AF9}" presName="parentShp" presStyleLbl="node1" presStyleIdx="1" presStyleCnt="2">
        <dgm:presLayoutVars>
          <dgm:bulletEnabled val="1"/>
        </dgm:presLayoutVars>
      </dgm:prSet>
      <dgm:spPr/>
      <dgm:t>
        <a:bodyPr/>
        <a:lstStyle/>
        <a:p>
          <a:endParaRPr lang="en-US"/>
        </a:p>
      </dgm:t>
    </dgm:pt>
    <dgm:pt modelId="{B72ED210-9CE2-4D50-BA14-D447CF6CD0AE}" type="pres">
      <dgm:prSet presAssocID="{0FE9A748-1B74-4E93-B62E-E136ECC32AF9}" presName="childShp" presStyleLbl="bgAccFollowNode1" presStyleIdx="1" presStyleCnt="2">
        <dgm:presLayoutVars>
          <dgm:bulletEnabled val="1"/>
        </dgm:presLayoutVars>
      </dgm:prSet>
      <dgm:spPr/>
      <dgm:t>
        <a:bodyPr/>
        <a:lstStyle/>
        <a:p>
          <a:endParaRPr lang="en-US"/>
        </a:p>
      </dgm:t>
    </dgm:pt>
  </dgm:ptLst>
  <dgm:cxnLst>
    <dgm:cxn modelId="{DC635DF0-A70A-4A0F-9559-39EFD6C66A02}" srcId="{0E98B345-749D-4225-98DB-2028E7977CC6}" destId="{52304C4D-D95A-4890-AB66-0794E6FD364D}" srcOrd="1" destOrd="0" parTransId="{699380DB-253A-4B7C-B21F-EEB20B734916}" sibTransId="{972D6749-3E4D-45E4-AC21-E204229CBF9F}"/>
    <dgm:cxn modelId="{3CEC52F1-EEE2-6A42-A0C4-515BF999D288}" type="presOf" srcId="{993167E6-02F9-4EFA-8A58-CF40E211506F}" destId="{B72ED210-9CE2-4D50-BA14-D447CF6CD0AE}" srcOrd="0" destOrd="1" presId="urn:microsoft.com/office/officeart/2005/8/layout/vList6"/>
    <dgm:cxn modelId="{968AFB35-BF5E-254F-9731-0C0661EC0A5B}" type="presOf" srcId="{EFEF90D5-30B8-4A37-8D0B-5B6A5B04D6EC}" destId="{C289B708-032C-486B-917D-2E67BC545615}" srcOrd="0" destOrd="0" presId="urn:microsoft.com/office/officeart/2005/8/layout/vList6"/>
    <dgm:cxn modelId="{6CDBB345-BB6E-9648-A98C-788B403757A6}" type="presOf" srcId="{052CC7FA-EA0F-4FDF-BA92-93ED0E0B77B3}" destId="{C289B708-032C-486B-917D-2E67BC545615}" srcOrd="0" destOrd="2" presId="urn:microsoft.com/office/officeart/2005/8/layout/vList6"/>
    <dgm:cxn modelId="{1F3E48A2-D25B-4831-BC17-AD4CAC5D7D6A}" srcId="{0E98B345-749D-4225-98DB-2028E7977CC6}" destId="{052CC7FA-EA0F-4FDF-BA92-93ED0E0B77B3}" srcOrd="2" destOrd="0" parTransId="{6052E763-5F6B-4200-8311-CC7F6B111067}" sibTransId="{CDA8BF9D-4944-4996-A2EA-BB92BE1C4B21}"/>
    <dgm:cxn modelId="{99814722-4D6D-834F-A139-13B70DA483E0}" type="presOf" srcId="{52304C4D-D95A-4890-AB66-0794E6FD364D}" destId="{C289B708-032C-486B-917D-2E67BC545615}" srcOrd="0" destOrd="1" presId="urn:microsoft.com/office/officeart/2005/8/layout/vList6"/>
    <dgm:cxn modelId="{C668B131-175F-DD42-810A-DDFDC862F21B}" type="presOf" srcId="{3115A8D9-2CC3-4AA0-A45C-9812C0637477}" destId="{6AE4002C-6E16-455B-905F-3C8A17608CB4}" srcOrd="0" destOrd="0" presId="urn:microsoft.com/office/officeart/2005/8/layout/vList6"/>
    <dgm:cxn modelId="{F609A685-BB5C-4D37-B777-9FC6FF29BBED}" srcId="{0E98B345-749D-4225-98DB-2028E7977CC6}" destId="{EFEF90D5-30B8-4A37-8D0B-5B6A5B04D6EC}" srcOrd="0" destOrd="0" parTransId="{36BF14CD-3456-4932-90CF-7736B2200B1E}" sibTransId="{F3022D1F-C36D-4AC6-8190-6DE0FE2A91B5}"/>
    <dgm:cxn modelId="{86BE3E61-3AD7-4956-966C-2283AD720D16}" srcId="{0FE9A748-1B74-4E93-B62E-E136ECC32AF9}" destId="{E565A443-54B4-4243-B976-8C309BAC53C7}" srcOrd="0" destOrd="0" parTransId="{24C43D0B-4A4B-4FA0-B32B-E5328CCCAC09}" sibTransId="{24A80451-8A76-43FA-B2D2-869DA3BA40FB}"/>
    <dgm:cxn modelId="{BAC12B17-5081-B747-8A7F-93C3F93BC33B}" type="presOf" srcId="{0E98B345-749D-4225-98DB-2028E7977CC6}" destId="{FC588F97-9C15-4287-8379-F1399DBD98FE}" srcOrd="0" destOrd="0" presId="urn:microsoft.com/office/officeart/2005/8/layout/vList6"/>
    <dgm:cxn modelId="{FD174B79-4329-A746-94E5-D6913BB617CF}" type="presOf" srcId="{0FE9A748-1B74-4E93-B62E-E136ECC32AF9}" destId="{066467C7-799E-47EE-9093-0208B03E4949}" srcOrd="0" destOrd="0" presId="urn:microsoft.com/office/officeart/2005/8/layout/vList6"/>
    <dgm:cxn modelId="{9FD18ACA-BA1F-4012-B88E-F53FE9F3D260}" srcId="{3115A8D9-2CC3-4AA0-A45C-9812C0637477}" destId="{0E98B345-749D-4225-98DB-2028E7977CC6}" srcOrd="0" destOrd="0" parTransId="{86A9447C-6093-48C2-97EC-99A0F1D7CB03}" sibTransId="{94593016-08FE-42C1-BD2E-9F22175CFE93}"/>
    <dgm:cxn modelId="{12DB9285-8EC0-7042-B09E-FACECC650DE2}" type="presOf" srcId="{E565A443-54B4-4243-B976-8C309BAC53C7}" destId="{B72ED210-9CE2-4D50-BA14-D447CF6CD0AE}" srcOrd="0" destOrd="0" presId="urn:microsoft.com/office/officeart/2005/8/layout/vList6"/>
    <dgm:cxn modelId="{4345FC93-79C8-421C-9E8D-5C848F141CB0}" srcId="{3115A8D9-2CC3-4AA0-A45C-9812C0637477}" destId="{0FE9A748-1B74-4E93-B62E-E136ECC32AF9}" srcOrd="1" destOrd="0" parTransId="{46D71199-7187-48D4-A9CD-8E7151177F13}" sibTransId="{36677FED-2AEB-48D2-A638-10CD0E70D170}"/>
    <dgm:cxn modelId="{75D91360-A1E7-4BD6-9FA7-BF4C922807D8}" srcId="{0FE9A748-1B74-4E93-B62E-E136ECC32AF9}" destId="{993167E6-02F9-4EFA-8A58-CF40E211506F}" srcOrd="1" destOrd="0" parTransId="{605B6153-3EAE-4DC8-8091-01901CE9AE70}" sibTransId="{CB055D16-051F-487A-8D93-CADF08D019F2}"/>
    <dgm:cxn modelId="{1E5032E7-5968-0541-A982-A022FAB73A9B}" type="presParOf" srcId="{6AE4002C-6E16-455B-905F-3C8A17608CB4}" destId="{031AC086-0C03-44D9-A4A5-F6C5DBB76541}" srcOrd="0" destOrd="0" presId="urn:microsoft.com/office/officeart/2005/8/layout/vList6"/>
    <dgm:cxn modelId="{88527F27-5B8A-CE43-A013-290120377429}" type="presParOf" srcId="{031AC086-0C03-44D9-A4A5-F6C5DBB76541}" destId="{FC588F97-9C15-4287-8379-F1399DBD98FE}" srcOrd="0" destOrd="0" presId="urn:microsoft.com/office/officeart/2005/8/layout/vList6"/>
    <dgm:cxn modelId="{B0AA820E-648C-F941-9000-62E84488F3CF}" type="presParOf" srcId="{031AC086-0C03-44D9-A4A5-F6C5DBB76541}" destId="{C289B708-032C-486B-917D-2E67BC545615}" srcOrd="1" destOrd="0" presId="urn:microsoft.com/office/officeart/2005/8/layout/vList6"/>
    <dgm:cxn modelId="{0A632C60-6A4F-7646-973D-5AC665EAC55C}" type="presParOf" srcId="{6AE4002C-6E16-455B-905F-3C8A17608CB4}" destId="{70D23B35-E475-4601-80B5-7014D23F5703}" srcOrd="1" destOrd="0" presId="urn:microsoft.com/office/officeart/2005/8/layout/vList6"/>
    <dgm:cxn modelId="{BB9AECAA-BB2D-1A42-9F2A-A92EDF589594}" type="presParOf" srcId="{6AE4002C-6E16-455B-905F-3C8A17608CB4}" destId="{C43C420A-969A-47A8-BEB5-CC27126EB8A2}" srcOrd="2" destOrd="0" presId="urn:microsoft.com/office/officeart/2005/8/layout/vList6"/>
    <dgm:cxn modelId="{07808098-642A-6A44-9AA0-A9CEBFB471C7}" type="presParOf" srcId="{C43C420A-969A-47A8-BEB5-CC27126EB8A2}" destId="{066467C7-799E-47EE-9093-0208B03E4949}" srcOrd="0" destOrd="0" presId="urn:microsoft.com/office/officeart/2005/8/layout/vList6"/>
    <dgm:cxn modelId="{76DADDF2-A02C-0744-BEBB-CB8EC1EEA8A7}" type="presParOf" srcId="{C43C420A-969A-47A8-BEB5-CC27126EB8A2}" destId="{B72ED210-9CE2-4D50-BA14-D447CF6CD0AE}" srcOrd="1" destOrd="0" presId="urn:microsoft.com/office/officeart/2005/8/layout/v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9B708-032C-486B-917D-2E67BC545615}">
      <dsp:nvSpPr>
        <dsp:cNvPr id="0" name=""/>
        <dsp:cNvSpPr/>
      </dsp:nvSpPr>
      <dsp:spPr>
        <a:xfrm>
          <a:off x="2133599" y="376"/>
          <a:ext cx="3200400" cy="1469212"/>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smtClean="0"/>
            <a:t>Whole genome</a:t>
          </a:r>
          <a:endParaRPr lang="en-US" sz="2100" kern="1200" dirty="0"/>
        </a:p>
        <a:p>
          <a:pPr marL="228600" lvl="1" indent="-228600" algn="l" defTabSz="933450">
            <a:lnSpc>
              <a:spcPct val="90000"/>
            </a:lnSpc>
            <a:spcBef>
              <a:spcPct val="0"/>
            </a:spcBef>
            <a:spcAft>
              <a:spcPct val="15000"/>
            </a:spcAft>
            <a:buChar char="••"/>
          </a:pPr>
          <a:r>
            <a:rPr lang="en-US" sz="2100" kern="1200" dirty="0" smtClean="0"/>
            <a:t>Whole </a:t>
          </a:r>
          <a:r>
            <a:rPr lang="en-US" sz="2100" kern="1200" dirty="0" err="1" smtClean="0"/>
            <a:t>exome</a:t>
          </a:r>
          <a:r>
            <a:rPr lang="en-US" sz="2100" kern="1200" dirty="0" smtClean="0"/>
            <a:t> </a:t>
          </a:r>
          <a:endParaRPr lang="en-US" sz="2100" kern="1200" dirty="0"/>
        </a:p>
        <a:p>
          <a:pPr marL="228600" lvl="1" indent="-228600" algn="l" defTabSz="933450">
            <a:lnSpc>
              <a:spcPct val="90000"/>
            </a:lnSpc>
            <a:spcBef>
              <a:spcPct val="0"/>
            </a:spcBef>
            <a:spcAft>
              <a:spcPct val="15000"/>
            </a:spcAft>
            <a:buChar char="••"/>
          </a:pPr>
          <a:r>
            <a:rPr lang="en-US" sz="2100" kern="1200" dirty="0" smtClean="0"/>
            <a:t>Whole transcriptome </a:t>
          </a:r>
          <a:endParaRPr lang="en-US" sz="2100" kern="1200" dirty="0"/>
        </a:p>
      </dsp:txBody>
      <dsp:txXfrm>
        <a:off x="2133599" y="184028"/>
        <a:ext cx="2649446" cy="1101909"/>
      </dsp:txXfrm>
    </dsp:sp>
    <dsp:sp modelId="{FC588F97-9C15-4287-8379-F1399DBD98FE}">
      <dsp:nvSpPr>
        <dsp:cNvPr id="0" name=""/>
        <dsp:cNvSpPr/>
      </dsp:nvSpPr>
      <dsp:spPr>
        <a:xfrm>
          <a:off x="0" y="376"/>
          <a:ext cx="2133600" cy="1469212"/>
        </a:xfrm>
        <a:prstGeom prst="round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solidFill>
                <a:schemeClr val="tx1"/>
              </a:solidFill>
            </a:rPr>
            <a:t>Broad </a:t>
          </a:r>
          <a:endParaRPr lang="en-US" sz="3500" kern="1200" dirty="0">
            <a:solidFill>
              <a:schemeClr val="tx1"/>
            </a:solidFill>
          </a:endParaRPr>
        </a:p>
      </dsp:txBody>
      <dsp:txXfrm>
        <a:off x="71721" y="72097"/>
        <a:ext cx="1990158" cy="1325770"/>
      </dsp:txXfrm>
    </dsp:sp>
    <dsp:sp modelId="{B72ED210-9CE2-4D50-BA14-D447CF6CD0AE}">
      <dsp:nvSpPr>
        <dsp:cNvPr id="0" name=""/>
        <dsp:cNvSpPr/>
      </dsp:nvSpPr>
      <dsp:spPr>
        <a:xfrm>
          <a:off x="2133599" y="1616510"/>
          <a:ext cx="3200400" cy="1469212"/>
        </a:xfrm>
        <a:prstGeom prst="rightArrow">
          <a:avLst>
            <a:gd name="adj1" fmla="val 75000"/>
            <a:gd name="adj2" fmla="val 50000"/>
          </a:avLst>
        </a:prstGeom>
        <a:solidFill>
          <a:schemeClr val="accent3">
            <a:tint val="40000"/>
            <a:alpha val="90000"/>
            <a:hueOff val="-3002972"/>
            <a:satOff val="-100000"/>
            <a:lumOff val="-11639"/>
            <a:alphaOff val="0"/>
          </a:schemeClr>
        </a:solidFill>
        <a:ln w="9525" cap="flat" cmpd="sng" algn="ctr">
          <a:solidFill>
            <a:schemeClr val="accent3">
              <a:tint val="40000"/>
              <a:alpha val="90000"/>
              <a:hueOff val="-3002972"/>
              <a:satOff val="-100000"/>
              <a:lumOff val="-1163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Hybrid capture</a:t>
          </a:r>
          <a:endParaRPr lang="en-US" sz="2100" kern="1200" dirty="0"/>
        </a:p>
        <a:p>
          <a:pPr marL="228600" lvl="1" indent="-228600" algn="l" defTabSz="933450">
            <a:lnSpc>
              <a:spcPct val="90000"/>
            </a:lnSpc>
            <a:spcBef>
              <a:spcPct val="0"/>
            </a:spcBef>
            <a:spcAft>
              <a:spcPct val="15000"/>
            </a:spcAft>
            <a:buChar char="••"/>
          </a:pPr>
          <a:r>
            <a:rPr lang="en-US" sz="2100" kern="1200" dirty="0" err="1" smtClean="0"/>
            <a:t>Amplicon</a:t>
          </a:r>
          <a:r>
            <a:rPr lang="en-US" sz="2100" kern="1200" dirty="0" smtClean="0"/>
            <a:t> capture </a:t>
          </a:r>
          <a:endParaRPr lang="en-US" sz="2100" kern="1200" dirty="0"/>
        </a:p>
      </dsp:txBody>
      <dsp:txXfrm>
        <a:off x="2133599" y="1800162"/>
        <a:ext cx="2649446" cy="1101909"/>
      </dsp:txXfrm>
    </dsp:sp>
    <dsp:sp modelId="{066467C7-799E-47EE-9093-0208B03E4949}">
      <dsp:nvSpPr>
        <dsp:cNvPr id="0" name=""/>
        <dsp:cNvSpPr/>
      </dsp:nvSpPr>
      <dsp:spPr>
        <a:xfrm>
          <a:off x="0" y="1616510"/>
          <a:ext cx="2133600" cy="1469212"/>
        </a:xfrm>
        <a:prstGeom prst="roundRect">
          <a:avLst/>
        </a:prstGeom>
        <a:gradFill rotWithShape="0">
          <a:gsLst>
            <a:gs pos="0">
              <a:schemeClr val="accent3">
                <a:hueOff val="-3062690"/>
                <a:satOff val="-100000"/>
                <a:lumOff val="-41765"/>
                <a:alphaOff val="0"/>
                <a:tint val="100000"/>
                <a:shade val="100000"/>
                <a:satMod val="130000"/>
              </a:schemeClr>
            </a:gs>
            <a:gs pos="100000">
              <a:schemeClr val="accent3">
                <a:hueOff val="-3062690"/>
                <a:satOff val="-100000"/>
                <a:lumOff val="-417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solidFill>
                <a:schemeClr val="tx1"/>
              </a:solidFill>
            </a:rPr>
            <a:t>Targeted </a:t>
          </a:r>
          <a:endParaRPr lang="en-US" sz="3500" kern="1200" dirty="0">
            <a:solidFill>
              <a:schemeClr val="tx1"/>
            </a:solidFill>
          </a:endParaRPr>
        </a:p>
      </dsp:txBody>
      <dsp:txXfrm>
        <a:off x="71721" y="1688231"/>
        <a:ext cx="1990158" cy="132577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37634-2079-BD4B-A278-C56327FDE558}" type="datetimeFigureOut">
              <a:rPr lang="en-US" smtClean="0"/>
              <a:pPr/>
              <a:t>3/15/17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9FBE3-7C1E-604C-A973-421AC64550EC}" type="slidenum">
              <a:rPr lang="en-US" smtClean="0"/>
              <a:pPr/>
              <a:t>‹#›</a:t>
            </a:fld>
            <a:endParaRPr lang="en-US"/>
          </a:p>
        </p:txBody>
      </p:sp>
    </p:spTree>
    <p:extLst>
      <p:ext uri="{BB962C8B-B14F-4D97-AF65-F5344CB8AC3E}">
        <p14:creationId xmlns:p14="http://schemas.microsoft.com/office/powerpoint/2010/main" val="4030395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Current technologies and data types used for biomarker discovery in preclinical and clinical research. Abbreviations: CNV, copy number variations; FISH, fluorescence in</a:t>
            </a:r>
          </a:p>
          <a:p>
            <a:r>
              <a:rPr lang="es-ES_tradnl" sz="1200" b="0" i="0" u="none" strike="noStrike" kern="1200" baseline="0" dirty="0" smtClean="0">
                <a:solidFill>
                  <a:schemeClr val="tx1"/>
                </a:solidFill>
                <a:latin typeface="+mn-lt"/>
                <a:ea typeface="+mn-ea"/>
                <a:cs typeface="+mn-cs"/>
              </a:rPr>
              <a:t>situ </a:t>
            </a:r>
            <a:r>
              <a:rPr lang="es-ES_tradnl" sz="1200" b="0" i="0" u="none" strike="noStrike" kern="1200" baseline="0" dirty="0" err="1" smtClean="0">
                <a:solidFill>
                  <a:schemeClr val="tx1"/>
                </a:solidFill>
                <a:latin typeface="+mn-lt"/>
                <a:ea typeface="+mn-ea"/>
                <a:cs typeface="+mn-cs"/>
              </a:rPr>
              <a:t>hybridization</a:t>
            </a:r>
            <a:r>
              <a:rPr lang="es-ES_tradnl" sz="1200" b="0" i="0" u="none" strike="noStrike" kern="1200" baseline="0" dirty="0" smtClean="0">
                <a:solidFill>
                  <a:schemeClr val="tx1"/>
                </a:solidFill>
                <a:latin typeface="+mn-lt"/>
                <a:ea typeface="+mn-ea"/>
                <a:cs typeface="+mn-cs"/>
              </a:rPr>
              <a:t>; GCMS, gas </a:t>
            </a:r>
            <a:r>
              <a:rPr lang="es-ES_tradnl" sz="1200" b="0" i="0" u="none" strike="noStrike" kern="1200" baseline="0" dirty="0" err="1" smtClean="0">
                <a:solidFill>
                  <a:schemeClr val="tx1"/>
                </a:solidFill>
                <a:latin typeface="+mn-lt"/>
                <a:ea typeface="+mn-ea"/>
                <a:cs typeface="+mn-cs"/>
              </a:rPr>
              <a:t>chromatography</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mass</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spectrometry</a:t>
            </a:r>
            <a:r>
              <a:rPr lang="es-ES_tradnl" sz="1200" b="0" i="0" u="none" strike="noStrike" kern="1200" baseline="0" dirty="0" smtClean="0">
                <a:solidFill>
                  <a:schemeClr val="tx1"/>
                </a:solidFill>
                <a:latin typeface="+mn-lt"/>
                <a:ea typeface="+mn-ea"/>
                <a:cs typeface="+mn-cs"/>
              </a:rPr>
              <a:t>; HPLC, </a:t>
            </a:r>
            <a:r>
              <a:rPr lang="es-ES_tradnl" sz="1200" b="0" i="0" u="none" strike="noStrike" kern="1200" baseline="0" dirty="0" err="1" smtClean="0">
                <a:solidFill>
                  <a:schemeClr val="tx1"/>
                </a:solidFill>
                <a:latin typeface="+mn-lt"/>
                <a:ea typeface="+mn-ea"/>
                <a:cs typeface="+mn-cs"/>
              </a:rPr>
              <a:t>high</a:t>
            </a:r>
            <a:r>
              <a:rPr lang="es-ES_tradnl" sz="1200" b="0" i="0" u="none" strike="noStrike" kern="1200" baseline="0" dirty="0" smtClean="0">
                <a:solidFill>
                  <a:schemeClr val="tx1"/>
                </a:solidFill>
                <a:latin typeface="+mn-lt"/>
                <a:ea typeface="+mn-ea"/>
                <a:cs typeface="+mn-cs"/>
              </a:rPr>
              <a:t>-performance </a:t>
            </a:r>
            <a:r>
              <a:rPr lang="es-ES_tradnl" sz="1200" b="0" i="0" u="none" strike="noStrike" kern="1200" baseline="0" dirty="0" err="1" smtClean="0">
                <a:solidFill>
                  <a:schemeClr val="tx1"/>
                </a:solidFill>
                <a:latin typeface="+mn-lt"/>
                <a:ea typeface="+mn-ea"/>
                <a:cs typeface="+mn-cs"/>
              </a:rPr>
              <a:t>liquid</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chromatography</a:t>
            </a:r>
            <a:r>
              <a:rPr lang="es-ES_tradnl" sz="1200" b="0" i="0" u="none" strike="noStrike" kern="1200" baseline="0" dirty="0" smtClean="0">
                <a:solidFill>
                  <a:schemeClr val="tx1"/>
                </a:solidFill>
                <a:latin typeface="+mn-lt"/>
                <a:ea typeface="+mn-ea"/>
                <a:cs typeface="+mn-cs"/>
              </a:rPr>
              <a:t>; LCMS, </a:t>
            </a:r>
            <a:r>
              <a:rPr lang="es-ES_tradnl" sz="1200" b="0" i="0" u="none" strike="noStrike" kern="1200" baseline="0" dirty="0" err="1" smtClean="0">
                <a:solidFill>
                  <a:schemeClr val="tx1"/>
                </a:solidFill>
                <a:latin typeface="+mn-lt"/>
                <a:ea typeface="+mn-ea"/>
                <a:cs typeface="+mn-cs"/>
              </a:rPr>
              <a:t>liquid</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chromatography</a:t>
            </a:r>
            <a:r>
              <a:rPr lang="es-ES_tradnl" sz="1200" b="0" i="0" u="none" strike="noStrike" kern="1200" baseline="0" dirty="0" smtClean="0">
                <a:solidFill>
                  <a:schemeClr val="tx1"/>
                </a:solidFill>
                <a:latin typeface="+mn-lt"/>
                <a:ea typeface="+mn-ea"/>
                <a:cs typeface="+mn-cs"/>
              </a:rPr>
              <a:t>–</a:t>
            </a:r>
            <a:r>
              <a:rPr lang="es-ES_tradnl" sz="1200" b="0" i="0" u="none" strike="noStrike" kern="1200" baseline="0" dirty="0" err="1" smtClean="0">
                <a:solidFill>
                  <a:schemeClr val="tx1"/>
                </a:solidFill>
                <a:latin typeface="+mn-lt"/>
                <a:ea typeface="+mn-ea"/>
                <a:cs typeface="+mn-cs"/>
              </a:rPr>
              <a:t>mass</a:t>
            </a:r>
            <a:endParaRPr lang="es-ES_tradnl" sz="1200" b="0" i="0" u="none" strike="noStrike" kern="1200" baseline="0" dirty="0" smtClean="0">
              <a:solidFill>
                <a:schemeClr val="tx1"/>
              </a:solidFill>
              <a:latin typeface="+mn-lt"/>
              <a:ea typeface="+mn-ea"/>
              <a:cs typeface="+mn-cs"/>
            </a:endParaRPr>
          </a:p>
          <a:p>
            <a:r>
              <a:rPr lang="es-ES_tradnl" sz="1200" b="0" i="0" u="none" strike="noStrike" kern="1200" baseline="0" dirty="0" err="1" smtClean="0">
                <a:solidFill>
                  <a:schemeClr val="tx1"/>
                </a:solidFill>
                <a:latin typeface="+mn-lt"/>
                <a:ea typeface="+mn-ea"/>
                <a:cs typeface="+mn-cs"/>
              </a:rPr>
              <a:t>spectrometry</a:t>
            </a:r>
            <a:r>
              <a:rPr lang="es-ES_tradnl" sz="1200" b="0" i="0" u="none" strike="noStrike" kern="1200" baseline="0" dirty="0" smtClean="0">
                <a:solidFill>
                  <a:schemeClr val="tx1"/>
                </a:solidFill>
                <a:latin typeface="+mn-lt"/>
                <a:ea typeface="+mn-ea"/>
                <a:cs typeface="+mn-cs"/>
              </a:rPr>
              <a:t>; NMR, nuclear </a:t>
            </a:r>
            <a:r>
              <a:rPr lang="es-ES_tradnl" sz="1200" b="0" i="0" u="none" strike="noStrike" kern="1200" baseline="0" dirty="0" err="1" smtClean="0">
                <a:solidFill>
                  <a:schemeClr val="tx1"/>
                </a:solidFill>
                <a:latin typeface="+mn-lt"/>
                <a:ea typeface="+mn-ea"/>
                <a:cs typeface="+mn-cs"/>
              </a:rPr>
              <a:t>magnetic</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resonance</a:t>
            </a:r>
            <a:r>
              <a:rPr lang="es-ES_tradnl" sz="1200" b="0" i="0" u="none" strike="noStrike" kern="1200" baseline="0" dirty="0" smtClean="0">
                <a:solidFill>
                  <a:schemeClr val="tx1"/>
                </a:solidFill>
                <a:latin typeface="+mn-lt"/>
                <a:ea typeface="+mn-ea"/>
                <a:cs typeface="+mn-cs"/>
              </a:rPr>
              <a:t>; PCR, </a:t>
            </a:r>
            <a:r>
              <a:rPr lang="es-ES_tradnl" sz="1200" b="0" i="0" u="none" strike="noStrike" kern="1200" baseline="0" dirty="0" err="1" smtClean="0">
                <a:solidFill>
                  <a:schemeClr val="tx1"/>
                </a:solidFill>
                <a:latin typeface="+mn-lt"/>
                <a:ea typeface="+mn-ea"/>
                <a:cs typeface="+mn-cs"/>
              </a:rPr>
              <a:t>polymerase</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chain</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reaction</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SNPs</a:t>
            </a:r>
            <a:r>
              <a:rPr lang="es-ES_tradnl" sz="1200" b="0" i="0" u="none" strike="noStrike" kern="1200" baseline="0" dirty="0" smtClean="0">
                <a:solidFill>
                  <a:schemeClr val="tx1"/>
                </a:solidFill>
                <a:latin typeface="+mn-lt"/>
                <a:ea typeface="+mn-ea"/>
                <a:cs typeface="+mn-cs"/>
              </a:rPr>
              <a:t>, single </a:t>
            </a:r>
            <a:r>
              <a:rPr lang="es-ES_tradnl" sz="1200" b="0" i="0" u="none" strike="noStrike" kern="1200" baseline="0" dirty="0" err="1" smtClean="0">
                <a:solidFill>
                  <a:schemeClr val="tx1"/>
                </a:solidFill>
                <a:latin typeface="+mn-lt"/>
                <a:ea typeface="+mn-ea"/>
                <a:cs typeface="+mn-cs"/>
              </a:rPr>
              <a:t>nucleotide</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polymorphisms</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SVs</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structural</a:t>
            </a:r>
            <a:r>
              <a:rPr lang="es-ES_tradnl" sz="1200" b="0" i="0" u="none" strike="noStrike" kern="1200" baseline="0" dirty="0" smtClean="0">
                <a:solidFill>
                  <a:schemeClr val="tx1"/>
                </a:solidFill>
                <a:latin typeface="+mn-lt"/>
                <a:ea typeface="+mn-ea"/>
                <a:cs typeface="+mn-cs"/>
              </a:rPr>
              <a:t> </a:t>
            </a:r>
            <a:r>
              <a:rPr lang="es-ES_tradnl" sz="1200" b="0" i="0" u="none" strike="noStrike" kern="1200" baseline="0" dirty="0" err="1" smtClean="0">
                <a:solidFill>
                  <a:schemeClr val="tx1"/>
                </a:solidFill>
                <a:latin typeface="+mn-lt"/>
                <a:ea typeface="+mn-ea"/>
                <a:cs typeface="+mn-cs"/>
              </a:rPr>
              <a:t>variations</a:t>
            </a:r>
            <a:r>
              <a:rPr lang="es-ES_tradnl" sz="1200" b="0" i="0" u="none" strike="noStrike" kern="1200" baseline="0" dirty="0" smtClean="0">
                <a:solidFill>
                  <a:schemeClr val="tx1"/>
                </a:solidFill>
                <a:latin typeface="+mn-lt"/>
                <a:ea typeface="+mn-ea"/>
                <a:cs typeface="+mn-cs"/>
              </a:rPr>
              <a:t>.</a:t>
            </a:r>
            <a:endParaRPr lang="es-ES_tradnl" dirty="0"/>
          </a:p>
        </p:txBody>
      </p:sp>
      <p:sp>
        <p:nvSpPr>
          <p:cNvPr id="4" name="Slide Number Placeholder 3"/>
          <p:cNvSpPr>
            <a:spLocks noGrp="1"/>
          </p:cNvSpPr>
          <p:nvPr>
            <p:ph type="sldNum" sz="quarter" idx="10"/>
          </p:nvPr>
        </p:nvSpPr>
        <p:spPr/>
        <p:txBody>
          <a:bodyPr/>
          <a:lstStyle/>
          <a:p>
            <a:fld id="{2778B6BF-7343-44D3-80AC-9043EB9DB26B}" type="slidenum">
              <a:rPr lang="es-ES_tradnl" smtClean="0"/>
              <a:pPr/>
              <a:t>7</a:t>
            </a:fld>
            <a:endParaRPr lang="es-ES_tradnl"/>
          </a:p>
        </p:txBody>
      </p:sp>
    </p:spTree>
    <p:extLst>
      <p:ext uri="{BB962C8B-B14F-4D97-AF65-F5344CB8AC3E}">
        <p14:creationId xmlns:p14="http://schemas.microsoft.com/office/powerpoint/2010/main" val="185728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50EBE-CD77-4ACF-BE20-00ACC5BA3990}" type="slidenum">
              <a:rPr lang="en-US" smtClean="0"/>
              <a:pPr/>
              <a:t>11</a:t>
            </a:fld>
            <a:endParaRPr lang="en-US"/>
          </a:p>
        </p:txBody>
      </p:sp>
    </p:spTree>
    <p:extLst>
      <p:ext uri="{BB962C8B-B14F-4D97-AF65-F5344CB8AC3E}">
        <p14:creationId xmlns:p14="http://schemas.microsoft.com/office/powerpoint/2010/main" val="51750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381000" y="685800"/>
            <a:ext cx="6096000" cy="3429000"/>
          </a:xfrm>
          <a:ln/>
        </p:spPr>
      </p:sp>
      <p:sp>
        <p:nvSpPr>
          <p:cNvPr id="172035" name="Notes Placeholder 2"/>
          <p:cNvSpPr>
            <a:spLocks noGrp="1"/>
          </p:cNvSpPr>
          <p:nvPr>
            <p:ph type="body" idx="1"/>
          </p:nvPr>
        </p:nvSpPr>
        <p:spPr>
          <a:noFill/>
          <a:ln/>
        </p:spPr>
        <p:txBody>
          <a:bodyPr/>
          <a:lstStyle/>
          <a:p>
            <a:endParaRPr lang="en-US" smtClean="0">
              <a:latin typeface="Arial" charset="0"/>
              <a:cs typeface="Arial" charset="0"/>
            </a:endParaRPr>
          </a:p>
        </p:txBody>
      </p:sp>
      <p:sp>
        <p:nvSpPr>
          <p:cNvPr id="172036" name="Slide Number Placeholder 3"/>
          <p:cNvSpPr>
            <a:spLocks noGrp="1"/>
          </p:cNvSpPr>
          <p:nvPr>
            <p:ph type="sldNum" sz="quarter" idx="5"/>
          </p:nvPr>
        </p:nvSpPr>
        <p:spPr>
          <a:noFill/>
        </p:spPr>
        <p:txBody>
          <a:bodyPr/>
          <a:lstStyle/>
          <a:p>
            <a:fld id="{2A646947-86A8-47FB-9215-80BDD6335074}" type="slidenum">
              <a:rPr lang="en-US" smtClean="0"/>
              <a:pPr/>
              <a:t>26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a:xfrm>
            <a:off x="381000" y="685800"/>
            <a:ext cx="6096000" cy="3429000"/>
          </a:xfrm>
          <a:ln/>
        </p:spPr>
      </p:sp>
      <p:sp>
        <p:nvSpPr>
          <p:cNvPr id="221186" name="Notes Placeholder 2"/>
          <p:cNvSpPr>
            <a:spLocks noGrp="1"/>
          </p:cNvSpPr>
          <p:nvPr>
            <p:ph type="body" idx="1"/>
          </p:nvPr>
        </p:nvSpPr>
        <p:spPr>
          <a:noFill/>
          <a:ln/>
        </p:spPr>
        <p:txBody>
          <a:bodyPr/>
          <a:lstStyle/>
          <a:p>
            <a:endParaRPr lang="en-US" smtClean="0">
              <a:latin typeface="Arial" charset="0"/>
            </a:endParaRPr>
          </a:p>
        </p:txBody>
      </p:sp>
      <p:sp>
        <p:nvSpPr>
          <p:cNvPr id="221187" name="Slide Number Placeholder 3"/>
          <p:cNvSpPr>
            <a:spLocks noGrp="1"/>
          </p:cNvSpPr>
          <p:nvPr>
            <p:ph type="sldNum" sz="quarter" idx="5"/>
          </p:nvPr>
        </p:nvSpPr>
        <p:spPr>
          <a:noFill/>
        </p:spPr>
        <p:txBody>
          <a:bodyPr/>
          <a:lstStyle/>
          <a:p>
            <a:fld id="{C3F7B69C-DA43-4707-AFF2-2BAF40F80BEA}" type="slidenum">
              <a:rPr lang="en-US" smtClean="0">
                <a:latin typeface="Arial" charset="0"/>
              </a:rPr>
              <a:pPr/>
              <a:t>27</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E0B079-FD3E-4431-86ED-DD4998F13B75}"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a:solidFill>
                  <a:srgbClr val="FFFFFF"/>
                </a:solidFill>
              </a:defRPr>
            </a:lvl1pPr>
          </a:lstStyle>
          <a:p>
            <a:r>
              <a:rPr lang="en-US" dirty="0" smtClean="0"/>
              <a:t>Date or Reference</a:t>
            </a:r>
            <a:endParaRPr lang="en-US" dirty="0"/>
          </a:p>
        </p:txBody>
      </p:sp>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12" name="Rectangle 11"/>
          <p:cNvSpPr/>
          <p:nvPr userDrawn="1"/>
        </p:nvSpPr>
        <p:spPr>
          <a:xfrm>
            <a:off x="274588" y="4499114"/>
            <a:ext cx="8869412" cy="6443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SKCC_super_pos_rg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2736" y="705406"/>
            <a:ext cx="8030529" cy="6645955"/>
          </a:xfrm>
          <a:prstGeom prst="rect">
            <a:avLst/>
          </a:prstGeom>
        </p:spPr>
      </p:pic>
      <p:sp>
        <p:nvSpPr>
          <p:cNvPr id="2" name="Title 1"/>
          <p:cNvSpPr>
            <a:spLocks noGrp="1"/>
          </p:cNvSpPr>
          <p:nvPr>
            <p:ph type="ctrTitle"/>
          </p:nvPr>
        </p:nvSpPr>
        <p:spPr>
          <a:xfrm>
            <a:off x="427675" y="1696846"/>
            <a:ext cx="7772400" cy="1102519"/>
          </a:xfrm>
          <a:prstGeom prst="rect">
            <a:avLst/>
          </a:prstGeom>
        </p:spPr>
        <p:txBody>
          <a:bodyPr>
            <a:normAutofit/>
          </a:bodyPr>
          <a:lstStyle>
            <a:lvl1pPr>
              <a:defRPr sz="4000">
                <a:solidFill>
                  <a:srgbClr val="F26529"/>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7675" y="3518875"/>
            <a:ext cx="6400800" cy="980240"/>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6" name="Picture 15" descr="MSKCC_logo_hor_pos_rgb_15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2276" y="427236"/>
            <a:ext cx="1752455" cy="539756"/>
          </a:xfrm>
          <a:prstGeom prst="rect">
            <a:avLst/>
          </a:prstGeom>
        </p:spPr>
      </p:pic>
    </p:spTree>
    <p:extLst>
      <p:ext uri="{BB962C8B-B14F-4D97-AF65-F5344CB8AC3E}">
        <p14:creationId xmlns:p14="http://schemas.microsoft.com/office/powerpoint/2010/main" val="164362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48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テキスト、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81010" y="198875"/>
            <a:ext cx="7504235" cy="702469"/>
          </a:xfrm>
        </p:spPr>
        <p:txBody>
          <a:bodyPr/>
          <a:lstStyle>
            <a:lvl1pPr algn="l">
              <a:defRPr/>
            </a:lvl1pPr>
          </a:lstStyle>
          <a:p>
            <a:r>
              <a:rPr lang="ja-JP" altLang="en-US" dirty="0" smtClean="0"/>
              <a:t>マスタ タイトルの書式設定</a:t>
            </a:r>
            <a:endParaRPr lang="ja-JP" altLang="en-US" dirty="0"/>
          </a:p>
        </p:txBody>
      </p:sp>
      <p:sp>
        <p:nvSpPr>
          <p:cNvPr id="10" name="テキスト プレースホルダ 9"/>
          <p:cNvSpPr>
            <a:spLocks noGrp="1"/>
          </p:cNvSpPr>
          <p:nvPr>
            <p:ph type="body" sz="quarter" idx="13"/>
          </p:nvPr>
        </p:nvSpPr>
        <p:spPr>
          <a:xfrm>
            <a:off x="345600" y="1115100"/>
            <a:ext cx="8487138" cy="3601800"/>
          </a:xfrm>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
        <p:nvSpPr>
          <p:cNvPr id="4" name="Rectangle 9"/>
          <p:cNvSpPr>
            <a:spLocks noGrp="1" noChangeArrowheads="1"/>
          </p:cNvSpPr>
          <p:nvPr>
            <p:ph type="dt" sz="half" idx="14"/>
          </p:nvPr>
        </p:nvSpPr>
        <p:spPr>
          <a:xfrm>
            <a:off x="180975" y="4849417"/>
            <a:ext cx="2916238" cy="203597"/>
          </a:xfrm>
          <a:prstGeom prst="rect">
            <a:avLst/>
          </a:prstGeom>
        </p:spPr>
        <p:txBody>
          <a:bodyPr/>
          <a:lstStyle>
            <a:lvl1pPr eaLnBrk="1" hangingPunct="1">
              <a:spcBef>
                <a:spcPct val="50000"/>
              </a:spcBef>
              <a:defRPr kumimoji="0" sz="1400" b="1">
                <a:latin typeface="Imago" pitchFamily="2" charset="0"/>
                <a:ea typeface="ＭＳ Ｐゴシック"/>
                <a:cs typeface="Arial" pitchFamily="34" charset="0"/>
              </a:defRPr>
            </a:lvl1pPr>
          </a:lstStyle>
          <a:p>
            <a:pPr>
              <a:defRPr/>
            </a:pPr>
            <a:r>
              <a:rPr lang="en-US" altLang="ja-JP">
                <a:solidFill>
                  <a:prstClr val="black">
                    <a:tint val="75000"/>
                  </a:prstClr>
                </a:solidFill>
              </a:rPr>
              <a:t>AF802 Preclinical update (120605)</a:t>
            </a:r>
          </a:p>
        </p:txBody>
      </p:sp>
      <p:sp>
        <p:nvSpPr>
          <p:cNvPr id="5" name="Rectangle 4"/>
          <p:cNvSpPr>
            <a:spLocks noGrp="1" noChangeArrowheads="1"/>
          </p:cNvSpPr>
          <p:nvPr>
            <p:ph type="sldNum" sz="quarter" idx="15"/>
          </p:nvPr>
        </p:nvSpPr>
        <p:spPr>
          <a:xfrm>
            <a:off x="8464554" y="4806553"/>
            <a:ext cx="538163" cy="261938"/>
          </a:xfrm>
        </p:spPr>
        <p:txBody>
          <a:bodyPr/>
          <a:lstStyle>
            <a:lvl1pPr>
              <a:defRPr kumimoji="0" b="1"/>
            </a:lvl1pPr>
          </a:lstStyle>
          <a:p>
            <a:pPr>
              <a:defRPr/>
            </a:pPr>
            <a:fld id="{71B9D8C1-8ED5-4FF2-84A2-5C6F76A447A1}" type="slidenum">
              <a:rPr lang="en-US" altLang="ja-JP">
                <a:solidFill>
                  <a:prstClr val="black">
                    <a:tint val="75000"/>
                  </a:prstClr>
                </a:solidFill>
                <a:ea typeface="HGｺﾞｼｯｸM"/>
              </a:rPr>
              <a:pPr>
                <a:defRPr/>
              </a:pPr>
              <a:t>‹#›</a:t>
            </a:fld>
            <a:endParaRPr lang="en-US" altLang="ja-JP">
              <a:solidFill>
                <a:prstClr val="black">
                  <a:tint val="75000"/>
                </a:prstClr>
              </a:solidFill>
              <a:ea typeface="HGｺﾞｼｯｸM"/>
            </a:endParaRPr>
          </a:p>
        </p:txBody>
      </p:sp>
    </p:spTree>
    <p:extLst>
      <p:ext uri="{BB962C8B-B14F-4D97-AF65-F5344CB8AC3E}">
        <p14:creationId xmlns:p14="http://schemas.microsoft.com/office/powerpoint/2010/main" val="54692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Content and Tex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540000" y="3099111"/>
            <a:ext cx="8056800" cy="1495513"/>
          </a:xfrm>
          <a:solidFill>
            <a:schemeClr val="bg1">
              <a:lumMod val="85000"/>
            </a:schemeClr>
          </a:solidFill>
        </p:spPr>
        <p:txBody>
          <a:bodyPr anchor="ctr"/>
          <a:lstStyle>
            <a:lvl1pPr marL="0" marR="0" indent="0" algn="ctr" defTabSz="457200" rtl="0" eaLnBrk="1" fontAlgn="auto" latinLnBrk="0" hangingPunct="1">
              <a:lnSpc>
                <a:spcPct val="100000"/>
              </a:lnSpc>
              <a:spcBef>
                <a:spcPct val="20000"/>
              </a:spcBef>
              <a:spcAft>
                <a:spcPts val="0"/>
              </a:spcAft>
              <a:buClr>
                <a:srgbClr val="000000"/>
              </a:buClr>
              <a:buSzPct val="35000"/>
              <a:buFont typeface="Wingdings" charset="2"/>
              <a:buNone/>
              <a:tabLst/>
              <a:defRPr baseline="0"/>
            </a:lvl1pPr>
          </a:lstStyle>
          <a:p>
            <a:pPr lvl="0"/>
            <a:r>
              <a:rPr lang="en-US"/>
              <a:t>Click to edit Master text styles</a:t>
            </a:r>
          </a:p>
        </p:txBody>
      </p:sp>
      <p:sp>
        <p:nvSpPr>
          <p:cNvPr id="7" name="Text Placeholder 6"/>
          <p:cNvSpPr>
            <a:spLocks noGrp="1"/>
          </p:cNvSpPr>
          <p:nvPr>
            <p:ph type="body" sz="quarter" idx="12"/>
          </p:nvPr>
        </p:nvSpPr>
        <p:spPr>
          <a:xfrm>
            <a:off x="540000" y="1584724"/>
            <a:ext cx="8056800" cy="1421461"/>
          </a:xfrm>
        </p:spPr>
        <p:txBody>
          <a:bodyPr>
            <a:noAutofit/>
          </a:bodyPr>
          <a:lstStyle>
            <a:lvl1pPr marL="0" indent="0">
              <a:buNone/>
              <a:defRPr baseline="0"/>
            </a:lvl1pPr>
          </a:lstStyle>
          <a:p>
            <a:pPr lvl="0"/>
            <a:r>
              <a:rPr lang="en-US"/>
              <a:t>Click to edit Master text styles</a:t>
            </a:r>
          </a:p>
        </p:txBody>
      </p:sp>
      <p:sp>
        <p:nvSpPr>
          <p:cNvPr id="10" name="Title 1"/>
          <p:cNvSpPr>
            <a:spLocks noGrp="1"/>
          </p:cNvSpPr>
          <p:nvPr>
            <p:ph type="title"/>
          </p:nvPr>
        </p:nvSpPr>
        <p:spPr>
          <a:xfrm>
            <a:off x="540000" y="413102"/>
            <a:ext cx="5254702" cy="415499"/>
          </a:xfrm>
        </p:spPr>
        <p:txBody>
          <a:bodyPr anchor="b">
            <a:noAutofit/>
          </a:bodyPr>
          <a:lstStyle>
            <a:lvl1pPr>
              <a:defRPr sz="2400" cap="all" baseline="0"/>
            </a:lvl1pPr>
          </a:lstStyle>
          <a:p>
            <a:r>
              <a:rPr lang="en-US"/>
              <a:t>Click to edit Master title style</a:t>
            </a:r>
            <a:endParaRPr lang="en-US" dirty="0"/>
          </a:p>
        </p:txBody>
      </p:sp>
      <p:sp>
        <p:nvSpPr>
          <p:cNvPr id="11" name="Text Placeholder 11"/>
          <p:cNvSpPr>
            <a:spLocks noGrp="1"/>
          </p:cNvSpPr>
          <p:nvPr>
            <p:ph type="body" sz="quarter" idx="10"/>
          </p:nvPr>
        </p:nvSpPr>
        <p:spPr>
          <a:xfrm>
            <a:off x="540000" y="810001"/>
            <a:ext cx="5254702" cy="366596"/>
          </a:xfrm>
        </p:spPr>
        <p:txBody>
          <a:bodyPr>
            <a:noAutofit/>
          </a:bodyPr>
          <a:lstStyle>
            <a:lvl1pPr marL="0" indent="0">
              <a:buNone/>
              <a:defRPr sz="2000" baseline="0">
                <a:solidFill>
                  <a:schemeClr val="tx1"/>
                </a:solidFill>
              </a:defRPr>
            </a:lvl1pPr>
          </a:lstStyle>
          <a:p>
            <a:pPr lvl="0"/>
            <a:r>
              <a:rPr lang="en-US"/>
              <a:t>Click to edit Master text styles</a:t>
            </a:r>
          </a:p>
        </p:txBody>
      </p:sp>
      <p:sp>
        <p:nvSpPr>
          <p:cNvPr id="8" name="Slide Number Placeholder 5"/>
          <p:cNvSpPr>
            <a:spLocks noGrp="1"/>
          </p:cNvSpPr>
          <p:nvPr>
            <p:ph type="sldNum" sz="quarter" idx="13"/>
          </p:nvPr>
        </p:nvSpPr>
        <p:spPr/>
        <p:txBody>
          <a:bodyPr/>
          <a:lstStyle>
            <a:lvl1pPr>
              <a:defRPr/>
            </a:lvl1pPr>
          </a:lstStyle>
          <a:p>
            <a:pPr>
              <a:defRPr/>
            </a:pPr>
            <a:fld id="{4EE3CF81-11EA-405E-A3EC-9D48E6C9B03D}" type="slidenum">
              <a:rPr lang="en-US" altLang="en-US"/>
              <a:pPr>
                <a:defRPr/>
              </a:pPr>
              <a:t>‹#›</a:t>
            </a:fld>
            <a:endParaRPr lang="en-US" altLang="en-US"/>
          </a:p>
        </p:txBody>
      </p:sp>
    </p:spTree>
    <p:extLst>
      <p:ext uri="{BB962C8B-B14F-4D97-AF65-F5344CB8AC3E}">
        <p14:creationId xmlns:p14="http://schemas.microsoft.com/office/powerpoint/2010/main" val="301661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3952" y="66826"/>
            <a:ext cx="8545707" cy="81000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53952" y="737287"/>
            <a:ext cx="8545707" cy="3882237"/>
          </a:xfrm>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53949" y="4767264"/>
            <a:ext cx="2895600" cy="273844"/>
          </a:xfrm>
        </p:spPr>
        <p:txBody>
          <a:bodyPr/>
          <a:lstStyle>
            <a:lvl1pPr>
              <a:defRPr>
                <a:solidFill>
                  <a:schemeClr val="tx1"/>
                </a:solidFill>
              </a:defRPr>
            </a:lvl1pPr>
          </a:lstStyle>
          <a:p>
            <a:r>
              <a:rPr lang="en-US" dirty="0" smtClean="0"/>
              <a:t>Footer</a:t>
            </a:r>
            <a:endParaRPr lang="en-US" dirty="0"/>
          </a:p>
        </p:txBody>
      </p:sp>
      <p:sp>
        <p:nvSpPr>
          <p:cNvPr id="6" name="Slide Number Placeholder 5"/>
          <p:cNvSpPr>
            <a:spLocks noGrp="1"/>
          </p:cNvSpPr>
          <p:nvPr>
            <p:ph type="sldNum" sz="quarter" idx="12"/>
          </p:nvPr>
        </p:nvSpPr>
        <p:spPr>
          <a:xfrm>
            <a:off x="3675063" y="4767264"/>
            <a:ext cx="2133600" cy="273844"/>
          </a:xfrm>
        </p:spPr>
        <p:txBody>
          <a:bodyPr/>
          <a:lstStyle>
            <a:lvl1pP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317060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3952" y="66826"/>
            <a:ext cx="8545707" cy="81000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74516"/>
            <a:ext cx="4038600" cy="3394472"/>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74516"/>
            <a:ext cx="4038600" cy="3394472"/>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53949" y="4764915"/>
            <a:ext cx="2895600" cy="273844"/>
          </a:xfrm>
        </p:spPr>
        <p:txBody>
          <a:bodyPr/>
          <a:lstStyle>
            <a:lvl1pPr>
              <a:defRPr>
                <a:solidFill>
                  <a:srgbClr val="000000"/>
                </a:solidFill>
              </a:defRPr>
            </a:lvl1pPr>
          </a:lstStyle>
          <a:p>
            <a:endParaRPr lang="en-US" dirty="0"/>
          </a:p>
        </p:txBody>
      </p:sp>
      <p:sp>
        <p:nvSpPr>
          <p:cNvPr id="7" name="Slide Number Placeholder 6"/>
          <p:cNvSpPr>
            <a:spLocks noGrp="1"/>
          </p:cNvSpPr>
          <p:nvPr>
            <p:ph type="sldNum" sz="quarter" idx="12"/>
          </p:nvPr>
        </p:nvSpPr>
        <p:spPr>
          <a:xfrm>
            <a:off x="3675063" y="4767264"/>
            <a:ext cx="2133600" cy="273844"/>
          </a:xfrm>
        </p:spPr>
        <p:txBody>
          <a:bodyPr/>
          <a:lstStyle>
            <a:lvl1pPr algn="ct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164582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3952" y="66826"/>
            <a:ext cx="8545707" cy="81000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4979"/>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4801"/>
            <a:ext cx="4040188" cy="2963466"/>
          </a:xfr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9" y="87998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359809"/>
            <a:ext cx="4041775" cy="2963466"/>
          </a:xfr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a:xfrm>
            <a:off x="353949" y="4767264"/>
            <a:ext cx="2895600" cy="273844"/>
          </a:xfrm>
        </p:spPr>
        <p:txBody>
          <a:bodyPr/>
          <a:lstStyle>
            <a:lvl1pPr>
              <a:defRPr>
                <a:solidFill>
                  <a:srgbClr val="000000"/>
                </a:solidFill>
              </a:defRPr>
            </a:lvl1pPr>
          </a:lstStyle>
          <a:p>
            <a:endParaRPr lang="en-US" dirty="0"/>
          </a:p>
        </p:txBody>
      </p:sp>
      <p:sp>
        <p:nvSpPr>
          <p:cNvPr id="9" name="Slide Number Placeholder 8"/>
          <p:cNvSpPr>
            <a:spLocks noGrp="1"/>
          </p:cNvSpPr>
          <p:nvPr>
            <p:ph type="sldNum" sz="quarter" idx="12"/>
          </p:nvPr>
        </p:nvSpPr>
        <p:spPr>
          <a:xfrm>
            <a:off x="3675063" y="4767264"/>
            <a:ext cx="2133600" cy="273844"/>
          </a:xfrm>
        </p:spPr>
        <p:txBody>
          <a:bodyPr/>
          <a:lstStyle>
            <a:lvl1pPr algn="ct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214175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descr="MSKCC_logo_hor_s_rev_rgb_15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5776" y="301625"/>
            <a:ext cx="2158312" cy="498570"/>
          </a:xfrm>
          <a:prstGeom prst="rect">
            <a:avLst/>
          </a:prstGeom>
        </p:spPr>
      </p:pic>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2" name="Rectangle 1"/>
          <p:cNvSpPr/>
          <p:nvPr userDrawn="1"/>
        </p:nvSpPr>
        <p:spPr>
          <a:xfrm>
            <a:off x="266620" y="4446868"/>
            <a:ext cx="8877380" cy="69663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4" name="Picture 3" descr="MSKCC_super_pos_rgb.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5128" y="705405"/>
            <a:ext cx="6062447" cy="6663680"/>
          </a:xfrm>
          <a:prstGeom prst="rect">
            <a:avLst/>
          </a:prstGeom>
        </p:spPr>
      </p:pic>
      <p:sp>
        <p:nvSpPr>
          <p:cNvPr id="5" name="Text Placeholder 4"/>
          <p:cNvSpPr>
            <a:spLocks noGrp="1"/>
          </p:cNvSpPr>
          <p:nvPr>
            <p:ph type="body" sz="quarter" idx="12"/>
          </p:nvPr>
        </p:nvSpPr>
        <p:spPr>
          <a:xfrm>
            <a:off x="694614" y="1963341"/>
            <a:ext cx="7731836" cy="1562100"/>
          </a:xfrm>
        </p:spPr>
        <p:txBody>
          <a:bodyPr>
            <a:normAutofit/>
          </a:bodyPr>
          <a:lstStyle>
            <a:lvl1pPr marL="0" indent="0">
              <a:buFontTx/>
              <a:buNone/>
              <a:defRPr sz="4400">
                <a:solidFill>
                  <a:srgbClr val="F26529"/>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1447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53949" y="4767264"/>
            <a:ext cx="2895600" cy="273844"/>
          </a:xfrm>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a:xfrm>
            <a:off x="3675063" y="4767264"/>
            <a:ext cx="2133600" cy="273844"/>
          </a:xfrm>
        </p:spPr>
        <p:txBody>
          <a:bodyPr/>
          <a:lstStyle>
            <a:lvl1pPr algn="ctr">
              <a:defRPr>
                <a:solidFill>
                  <a:srgbClr val="000000"/>
                </a:solidFill>
              </a:defRPr>
            </a:lvl1pPr>
          </a:lstStyle>
          <a:p>
            <a:fld id="{D9DADDD7-F6DB-DE43-84D3-BDE65D6DBA61}" type="slidenum">
              <a:rPr lang="en-US" smtClean="0"/>
              <a:pPr/>
              <a:t>‹#›</a:t>
            </a:fld>
            <a:endParaRPr lang="en-US" dirty="0"/>
          </a:p>
        </p:txBody>
      </p:sp>
      <p:sp>
        <p:nvSpPr>
          <p:cNvPr id="5" name="Title 1"/>
          <p:cNvSpPr>
            <a:spLocks noGrp="1"/>
          </p:cNvSpPr>
          <p:nvPr>
            <p:ph type="title"/>
          </p:nvPr>
        </p:nvSpPr>
        <p:spPr>
          <a:xfrm>
            <a:off x="353952" y="66823"/>
            <a:ext cx="8545707" cy="513926"/>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75869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63138"/>
            <a:ext cx="5486400" cy="31013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789217" y="4767264"/>
            <a:ext cx="2460335" cy="273844"/>
          </a:xfrm>
        </p:spPr>
        <p:txBody>
          <a:bodyPr/>
          <a:lstStyle>
            <a:lvl1pPr>
              <a:defRPr>
                <a:solidFill>
                  <a:srgbClr val="000000"/>
                </a:solidFill>
              </a:defRPr>
            </a:lvl1pPr>
          </a:lstStyle>
          <a:p>
            <a:endParaRPr lang="en-US" dirty="0"/>
          </a:p>
        </p:txBody>
      </p:sp>
      <p:sp>
        <p:nvSpPr>
          <p:cNvPr id="7" name="Slide Number Placeholder 6"/>
          <p:cNvSpPr>
            <a:spLocks noGrp="1"/>
          </p:cNvSpPr>
          <p:nvPr>
            <p:ph type="sldNum" sz="quarter" idx="12"/>
          </p:nvPr>
        </p:nvSpPr>
        <p:spPr>
          <a:xfrm>
            <a:off x="3675063" y="4767264"/>
            <a:ext cx="2133600" cy="273844"/>
          </a:xfrm>
        </p:spPr>
        <p:txBody>
          <a:bodyPr/>
          <a:lstStyle>
            <a:lvl1pPr algn="ctr">
              <a:defRPr>
                <a:solidFill>
                  <a:srgbClr val="000000"/>
                </a:solidFill>
              </a:defRPr>
            </a:lvl1pPr>
          </a:lstStyle>
          <a:p>
            <a:fld id="{D9DADDD7-F6DB-DE43-84D3-BDE65D6DBA61}" type="slidenum">
              <a:rPr lang="en-US" smtClean="0"/>
              <a:pPr/>
              <a:t>‹#›</a:t>
            </a:fld>
            <a:endParaRPr lang="en-US" dirty="0"/>
          </a:p>
        </p:txBody>
      </p:sp>
      <p:sp>
        <p:nvSpPr>
          <p:cNvPr id="8" name="Title 1"/>
          <p:cNvSpPr txBox="1">
            <a:spLocks/>
          </p:cNvSpPr>
          <p:nvPr userDrawn="1"/>
        </p:nvSpPr>
        <p:spPr>
          <a:xfrm>
            <a:off x="353952" y="66823"/>
            <a:ext cx="8545707" cy="513926"/>
          </a:xfrm>
          <a:prstGeom prst="rect">
            <a:avLst/>
          </a:prstGeom>
        </p:spPr>
        <p:txBody>
          <a:bodyPr vert="horz" lIns="91440" tIns="45720" rIns="91440" bIns="45720" rtlCol="0" anchor="t" anchorCtr="0">
            <a:normAutofit fontScale="92500" lnSpcReduction="10000"/>
          </a:bodyPr>
          <a:lstStyle>
            <a:lvl1pPr algn="l" defTabSz="457200" rtl="0" eaLnBrk="1" latinLnBrk="0" hangingPunct="1">
              <a:spcBef>
                <a:spcPct val="0"/>
              </a:spcBef>
              <a:buNone/>
              <a:defRPr sz="3200" b="1" kern="1200">
                <a:solidFill>
                  <a:srgbClr val="FFFFFF"/>
                </a:solidFill>
                <a:latin typeface="Corbel"/>
                <a:ea typeface="+mj-ea"/>
                <a:cs typeface="Corbel"/>
              </a:defRPr>
            </a:lvl1pPr>
          </a:lstStyle>
          <a:p>
            <a:r>
              <a:rPr lang="en-US" smtClean="0"/>
              <a:t>Click to edit Master title style</a:t>
            </a:r>
            <a:endParaRPr lang="en-US" dirty="0"/>
          </a:p>
        </p:txBody>
      </p:sp>
    </p:spTree>
    <p:extLst>
      <p:ext uri="{BB962C8B-B14F-4D97-AF65-F5344CB8AC3E}">
        <p14:creationId xmlns:p14="http://schemas.microsoft.com/office/powerpoint/2010/main" val="378966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31557021-9425-4ECB-8455-37A42D497BD0}" type="datetimeFigureOut">
              <a:rPr lang="en-US" smtClean="0"/>
              <a:pPr/>
              <a:t>3/15/17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866D93FB-C225-4CC1-81D5-3E7930115DB8}" type="slidenum">
              <a:rPr lang="en-US" smtClean="0"/>
              <a:pPr/>
              <a:t>‹#›</a:t>
            </a:fld>
            <a:endParaRPr lang="en-US"/>
          </a:p>
        </p:txBody>
      </p:sp>
    </p:spTree>
    <p:extLst>
      <p:ext uri="{BB962C8B-B14F-4D97-AF65-F5344CB8AC3E}">
        <p14:creationId xmlns:p14="http://schemas.microsoft.com/office/powerpoint/2010/main" val="263938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Title 1"/>
          <p:cNvSpPr>
            <a:spLocks noGrp="1"/>
          </p:cNvSpPr>
          <p:nvPr>
            <p:ph type="title"/>
          </p:nvPr>
        </p:nvSpPr>
        <p:spPr>
          <a:xfrm>
            <a:off x="353952" y="66823"/>
            <a:ext cx="8545707" cy="513926"/>
          </a:xfrm>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eaLnBrk="0" hangingPunct="0">
              <a:defRPr b="1">
                <a:solidFill>
                  <a:srgbClr val="FFFFFF"/>
                </a:solidFill>
                <a:latin typeface="Corbel"/>
                <a:cs typeface="Corbel"/>
              </a:defRPr>
            </a:lvl1pPr>
          </a:lstStyle>
          <a:p>
            <a:pPr>
              <a:defRPr/>
            </a:pPr>
            <a:endParaRPr lang="en-US"/>
          </a:p>
        </p:txBody>
      </p:sp>
      <p:sp>
        <p:nvSpPr>
          <p:cNvPr id="4" name="Slide Number Placeholder 3"/>
          <p:cNvSpPr>
            <a:spLocks noGrp="1"/>
          </p:cNvSpPr>
          <p:nvPr>
            <p:ph type="sldNum" sz="quarter" idx="11"/>
          </p:nvPr>
        </p:nvSpPr>
        <p:spPr>
          <a:xfrm>
            <a:off x="3675063" y="4767264"/>
            <a:ext cx="2133600" cy="273844"/>
          </a:xfrm>
          <a:prstGeom prst="rect">
            <a:avLst/>
          </a:prstGeom>
        </p:spPr>
        <p:txBody>
          <a:bodyPr vert="horz" wrap="square" lIns="91440" tIns="45720" rIns="91440" bIns="45720" numCol="1" anchor="t" anchorCtr="0" compatLnSpc="1">
            <a:prstTxWarp prst="textNoShape">
              <a:avLst/>
            </a:prstTxWarp>
          </a:bodyPr>
          <a:lstStyle>
            <a:lvl1pPr>
              <a:defRPr>
                <a:ea typeface="MS PGothic" charset="0"/>
                <a:cs typeface="MS PGothic" charset="0"/>
              </a:defRPr>
            </a:lvl1pPr>
          </a:lstStyle>
          <a:p>
            <a:fld id="{6613EAC3-A0C8-2441-AF32-3E9C0E60E816}" type="slidenum">
              <a:rPr lang="en-US"/>
              <a:pPr/>
              <a:t>‹#›</a:t>
            </a:fld>
            <a:endParaRPr lang="en-US"/>
          </a:p>
        </p:txBody>
      </p:sp>
    </p:spTree>
    <p:extLst>
      <p:ext uri="{BB962C8B-B14F-4D97-AF65-F5344CB8AC3E}">
        <p14:creationId xmlns:p14="http://schemas.microsoft.com/office/powerpoint/2010/main" val="3596339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952" y="1059769"/>
            <a:ext cx="8545707" cy="35348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004056" y="4767264"/>
            <a:ext cx="2895600" cy="273844"/>
          </a:xfrm>
          <a:prstGeom prst="rect">
            <a:avLst/>
          </a:prstGeom>
        </p:spPr>
        <p:txBody>
          <a:bodyPr vert="horz" lIns="91440" tIns="45720" rIns="91440" bIns="45720" rtlCol="0" anchor="ctr"/>
          <a:lstStyle>
            <a:lvl1pPr algn="l">
              <a:defRPr sz="1200">
                <a:solidFill>
                  <a:srgbClr val="000000"/>
                </a:solidFill>
                <a:latin typeface="Corbel"/>
                <a:cs typeface="Corbel"/>
              </a:defRPr>
            </a:lvl1pPr>
          </a:lstStyle>
          <a:p>
            <a:r>
              <a:rPr lang="en-US" dirty="0" smtClean="0"/>
              <a:t>Reference</a:t>
            </a:r>
            <a:endParaRPr lang="en-US" dirty="0"/>
          </a:p>
        </p:txBody>
      </p:sp>
      <p:sp>
        <p:nvSpPr>
          <p:cNvPr id="6" name="Slide Number Placeholder 5"/>
          <p:cNvSpPr>
            <a:spLocks noGrp="1"/>
          </p:cNvSpPr>
          <p:nvPr>
            <p:ph type="sldNum" sz="quarter" idx="4"/>
          </p:nvPr>
        </p:nvSpPr>
        <p:spPr>
          <a:xfrm>
            <a:off x="3675063" y="4767264"/>
            <a:ext cx="2133600" cy="273844"/>
          </a:xfrm>
          <a:prstGeom prst="rect">
            <a:avLst/>
          </a:prstGeom>
        </p:spPr>
        <p:txBody>
          <a:bodyPr vert="horz" lIns="91440" tIns="45720" rIns="91440" bIns="45720" rtlCol="0" anchor="ctr"/>
          <a:lstStyle>
            <a:lvl1pPr algn="ctr">
              <a:defRPr sz="1200">
                <a:solidFill>
                  <a:srgbClr val="000000"/>
                </a:solidFill>
                <a:latin typeface="Corbel"/>
                <a:cs typeface="Corbel"/>
              </a:defRPr>
            </a:lvl1pPr>
          </a:lstStyle>
          <a:p>
            <a:fld id="{D9DADDD7-F6DB-DE43-84D3-BDE65D6DBA61}" type="slidenum">
              <a:rPr lang="en-US" smtClean="0"/>
              <a:pPr/>
              <a:t>‹#›</a:t>
            </a:fld>
            <a:endParaRPr lang="en-US" dirty="0"/>
          </a:p>
        </p:txBody>
      </p:sp>
      <p:pic>
        <p:nvPicPr>
          <p:cNvPr id="4" name="Picture 3" descr="MSKCC_logo_hor_pos_rgb_150.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953" y="4654528"/>
            <a:ext cx="1219099" cy="375483"/>
          </a:xfrm>
          <a:prstGeom prst="rect">
            <a:avLst/>
          </a:prstGeom>
        </p:spPr>
      </p:pic>
      <p:cxnSp>
        <p:nvCxnSpPr>
          <p:cNvPr id="10" name="Straight Connector 9"/>
          <p:cNvCxnSpPr/>
          <p:nvPr/>
        </p:nvCxnSpPr>
        <p:spPr>
          <a:xfrm>
            <a:off x="353952" y="4594623"/>
            <a:ext cx="8545707" cy="0"/>
          </a:xfrm>
          <a:prstGeom prst="line">
            <a:avLst/>
          </a:prstGeom>
          <a:ln w="28575" cmpd="sng">
            <a:solidFill>
              <a:srgbClr val="F26529"/>
            </a:solidFill>
          </a:ln>
          <a:effectLst/>
        </p:spPr>
        <p:style>
          <a:lnRef idx="2">
            <a:schemeClr val="accent1"/>
          </a:lnRef>
          <a:fillRef idx="0">
            <a:schemeClr val="accent1"/>
          </a:fillRef>
          <a:effectRef idx="1">
            <a:schemeClr val="accent1"/>
          </a:effectRef>
          <a:fontRef idx="minor">
            <a:schemeClr val="tx1"/>
          </a:fontRef>
        </p:style>
      </p:cxnSp>
      <p:sp>
        <p:nvSpPr>
          <p:cNvPr id="12" name="Title Placeholder 11"/>
          <p:cNvSpPr>
            <a:spLocks noGrp="1"/>
          </p:cNvSpPr>
          <p:nvPr>
            <p:ph type="title"/>
          </p:nvPr>
        </p:nvSpPr>
        <p:spPr>
          <a:xfrm>
            <a:off x="348590" y="205978"/>
            <a:ext cx="8551069" cy="8537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18766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8" r:id="rId5"/>
    <p:sldLayoutId id="2147483655" r:id="rId6"/>
    <p:sldLayoutId id="2147483657" r:id="rId7"/>
    <p:sldLayoutId id="2147483659" r:id="rId8"/>
    <p:sldLayoutId id="2147483705" r:id="rId9"/>
    <p:sldLayoutId id="2147483711" r:id="rId10"/>
    <p:sldLayoutId id="2147483725" r:id="rId11"/>
    <p:sldLayoutId id="2147483727" r:id="rId12"/>
  </p:sldLayoutIdLst>
  <p:txStyles>
    <p:titleStyle>
      <a:lvl1pPr algn="l" defTabSz="457200" rtl="0" eaLnBrk="1" latinLnBrk="0" hangingPunct="1">
        <a:spcBef>
          <a:spcPct val="0"/>
        </a:spcBef>
        <a:buNone/>
        <a:defRPr sz="3200" b="1" kern="1200">
          <a:solidFill>
            <a:srgbClr val="F26529"/>
          </a:solidFill>
          <a:latin typeface="Corbel"/>
          <a:ea typeface="+mj-ea"/>
          <a:cs typeface="Corbel"/>
        </a:defRPr>
      </a:lvl1pPr>
    </p:titleStyle>
    <p:bodyStyle>
      <a:lvl1pPr marL="342900" indent="-342900" algn="l" defTabSz="457200" rtl="0" eaLnBrk="1" latinLnBrk="0" hangingPunct="1">
        <a:spcBef>
          <a:spcPct val="20000"/>
        </a:spcBef>
        <a:buFont typeface="Arial"/>
        <a:buChar char="•"/>
        <a:defRPr sz="2000" b="1" kern="1200">
          <a:solidFill>
            <a:schemeClr val="tx1"/>
          </a:solidFill>
          <a:latin typeface="Corbel"/>
          <a:ea typeface="+mn-ea"/>
          <a:cs typeface="Corbel"/>
        </a:defRPr>
      </a:lvl1pPr>
      <a:lvl2pPr marL="742950" indent="-285750" algn="l" defTabSz="457200" rtl="0" eaLnBrk="1" latinLnBrk="0" hangingPunct="1">
        <a:spcBef>
          <a:spcPct val="20000"/>
        </a:spcBef>
        <a:buFont typeface="Arial"/>
        <a:buChar char="–"/>
        <a:defRPr sz="2000" b="1" kern="1200">
          <a:solidFill>
            <a:schemeClr val="tx1"/>
          </a:solidFill>
          <a:latin typeface="Corbel"/>
          <a:ea typeface="+mn-ea"/>
          <a:cs typeface="Corbel"/>
        </a:defRPr>
      </a:lvl2pPr>
      <a:lvl3pPr marL="11430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3pPr>
      <a:lvl4pPr marL="16002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4pPr>
      <a:lvl5pPr marL="20574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png"/><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png"/><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jpeg"/><Relationship Id="rId5"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8.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When, and How of Biomarker Testing in Patients with NSCLC</a:t>
            </a:r>
            <a:endParaRPr lang="en-US" dirty="0"/>
          </a:p>
        </p:txBody>
      </p:sp>
      <p:sp>
        <p:nvSpPr>
          <p:cNvPr id="3" name="Subtitle 2"/>
          <p:cNvSpPr>
            <a:spLocks noGrp="1"/>
          </p:cNvSpPr>
          <p:nvPr>
            <p:ph type="subTitle" idx="1"/>
          </p:nvPr>
        </p:nvSpPr>
        <p:spPr/>
        <p:txBody>
          <a:bodyPr>
            <a:normAutofit lnSpcReduction="10000"/>
          </a:bodyPr>
          <a:lstStyle/>
          <a:p>
            <a:r>
              <a:rPr lang="en-US" dirty="0" smtClean="0"/>
              <a:t>Gregory J. Riely</a:t>
            </a:r>
          </a:p>
          <a:p>
            <a:r>
              <a:rPr lang="en-US" dirty="0" smtClean="0"/>
              <a:t>March 23, </a:t>
            </a:r>
            <a:r>
              <a:rPr lang="en-US" dirty="0" smtClean="0"/>
              <a:t>2017</a:t>
            </a:r>
          </a:p>
          <a:p>
            <a:r>
              <a:rPr lang="en-US" dirty="0" smtClean="0"/>
              <a:t>@</a:t>
            </a:r>
            <a:r>
              <a:rPr lang="en-US" dirty="0" err="1" smtClean="0"/>
              <a:t>RielyMD</a:t>
            </a:r>
            <a:endParaRPr lang="en-US" dirty="0" smtClean="0"/>
          </a:p>
          <a:p>
            <a:endParaRPr lang="en-US" dirty="0"/>
          </a:p>
        </p:txBody>
      </p:sp>
      <p:pic>
        <p:nvPicPr>
          <p:cNvPr id="4" name="Picture 2"/>
          <p:cNvPicPr>
            <a:picLocks noChangeAspect="1" noChangeArrowheads="1"/>
          </p:cNvPicPr>
          <p:nvPr/>
        </p:nvPicPr>
        <p:blipFill>
          <a:blip r:embed="rId2"/>
          <a:srcRect l="27049" t="22531" r="29590" b="24684"/>
          <a:stretch>
            <a:fillRect/>
          </a:stretch>
        </p:blipFill>
        <p:spPr bwMode="auto">
          <a:xfrm>
            <a:off x="36616" y="4088096"/>
            <a:ext cx="391059" cy="411019"/>
          </a:xfrm>
          <a:prstGeom prst="rect">
            <a:avLst/>
          </a:prstGeom>
          <a:noFill/>
          <a:ln w="9525">
            <a:noFill/>
            <a:miter lim="800000"/>
            <a:headEnd/>
            <a:tailEnd/>
          </a:ln>
        </p:spPr>
      </p:pic>
    </p:spTree>
    <p:extLst>
      <p:ext uri="{BB962C8B-B14F-4D97-AF65-F5344CB8AC3E}">
        <p14:creationId xmlns:p14="http://schemas.microsoft.com/office/powerpoint/2010/main" val="9599384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Immunological Synapse</a:t>
            </a:r>
            <a:endParaRPr lang="en-US" dirty="0"/>
          </a:p>
        </p:txBody>
      </p:sp>
      <p:sp>
        <p:nvSpPr>
          <p:cNvPr id="4" name="Slide Number Placeholder 3"/>
          <p:cNvSpPr>
            <a:spLocks noGrp="1"/>
          </p:cNvSpPr>
          <p:nvPr>
            <p:ph type="sldNum" sz="quarter" idx="12"/>
          </p:nvPr>
        </p:nvSpPr>
        <p:spPr/>
        <p:txBody>
          <a:bodyPr/>
          <a:lstStyle/>
          <a:p>
            <a:fld id="{65D03990-6028-2947-A5B4-65D79B19772A}" type="slidenum">
              <a:rPr lang="en-US" smtClean="0">
                <a:latin typeface="Arial"/>
              </a:rPr>
              <a:pPr/>
              <a:t>10</a:t>
            </a:fld>
            <a:endParaRPr lang="en-US" dirty="0">
              <a:latin typeface="Arial"/>
            </a:endParaRPr>
          </a:p>
        </p:txBody>
      </p:sp>
      <p:sp>
        <p:nvSpPr>
          <p:cNvPr id="7" name="TextBox 6"/>
          <p:cNvSpPr txBox="1"/>
          <p:nvPr/>
        </p:nvSpPr>
        <p:spPr>
          <a:xfrm>
            <a:off x="3146218" y="4696782"/>
            <a:ext cx="4237057" cy="369332"/>
          </a:xfrm>
          <a:prstGeom prst="rect">
            <a:avLst/>
          </a:prstGeom>
          <a:noFill/>
        </p:spPr>
        <p:txBody>
          <a:bodyPr wrap="none" rtlCol="0">
            <a:spAutoFit/>
          </a:bodyPr>
          <a:lstStyle/>
          <a:p>
            <a:r>
              <a:rPr lang="en-US" dirty="0" smtClean="0">
                <a:solidFill>
                  <a:srgbClr val="000000"/>
                </a:solidFill>
                <a:latin typeface="Arial"/>
              </a:rPr>
              <a:t>Okazaki et al, Nature Immunology 2013</a:t>
            </a:r>
            <a:endParaRPr lang="en-US" dirty="0">
              <a:solidFill>
                <a:srgbClr val="000000"/>
              </a:solidFill>
              <a:latin typeface="Arial"/>
            </a:endParaRPr>
          </a:p>
        </p:txBody>
      </p:sp>
      <p:grpSp>
        <p:nvGrpSpPr>
          <p:cNvPr id="3" name="Group 8"/>
          <p:cNvGrpSpPr/>
          <p:nvPr/>
        </p:nvGrpSpPr>
        <p:grpSpPr>
          <a:xfrm>
            <a:off x="353952" y="876832"/>
            <a:ext cx="8551815" cy="3636693"/>
            <a:chOff x="388984" y="795606"/>
            <a:chExt cx="8551815" cy="3636693"/>
          </a:xfrm>
        </p:grpSpPr>
        <p:pic>
          <p:nvPicPr>
            <p:cNvPr id="6" name="Picture 5" descr="Screenshot 2015-06-18 20.23.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984" y="795606"/>
              <a:ext cx="8551815" cy="3636693"/>
            </a:xfrm>
            <a:prstGeom prst="rect">
              <a:avLst/>
            </a:prstGeom>
          </p:spPr>
        </p:pic>
        <p:sp>
          <p:nvSpPr>
            <p:cNvPr id="8" name="Rectangle 7"/>
            <p:cNvSpPr/>
            <p:nvPr/>
          </p:nvSpPr>
          <p:spPr>
            <a:xfrm>
              <a:off x="388984" y="891352"/>
              <a:ext cx="549156" cy="527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a:endParaRPr>
            </a:p>
          </p:txBody>
        </p:sp>
      </p:grpSp>
    </p:spTree>
    <p:extLst>
      <p:ext uri="{BB962C8B-B14F-4D97-AF65-F5344CB8AC3E}">
        <p14:creationId xmlns:p14="http://schemas.microsoft.com/office/powerpoint/2010/main" val="12188435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5548" r="22120" b="33307"/>
          <a:stretch/>
        </p:blipFill>
        <p:spPr>
          <a:xfrm>
            <a:off x="530176" y="1356392"/>
            <a:ext cx="6744336" cy="2491386"/>
          </a:xfrm>
          <a:prstGeom prst="rect">
            <a:avLst/>
          </a:prstGeom>
        </p:spPr>
      </p:pic>
      <p:sp>
        <p:nvSpPr>
          <p:cNvPr id="3" name="TextBox 2"/>
          <p:cNvSpPr txBox="1"/>
          <p:nvPr/>
        </p:nvSpPr>
        <p:spPr>
          <a:xfrm>
            <a:off x="6034094" y="4758179"/>
            <a:ext cx="2323713" cy="369332"/>
          </a:xfrm>
          <a:prstGeom prst="rect">
            <a:avLst/>
          </a:prstGeom>
          <a:noFill/>
        </p:spPr>
        <p:txBody>
          <a:bodyPr wrap="none" rtlCol="0">
            <a:spAutoFit/>
          </a:bodyPr>
          <a:lstStyle/>
          <a:p>
            <a:r>
              <a:rPr lang="en-US" dirty="0" err="1" smtClean="0"/>
              <a:t>Reck</a:t>
            </a:r>
            <a:r>
              <a:rPr lang="en-US" dirty="0" smtClean="0"/>
              <a:t> et al, ESMO 2016</a:t>
            </a:r>
            <a:endParaRPr lang="en-US" dirty="0"/>
          </a:p>
        </p:txBody>
      </p:sp>
      <p:sp>
        <p:nvSpPr>
          <p:cNvPr id="4" name="TextBox 3"/>
          <p:cNvSpPr txBox="1"/>
          <p:nvPr/>
        </p:nvSpPr>
        <p:spPr>
          <a:xfrm>
            <a:off x="0" y="384919"/>
            <a:ext cx="8876714" cy="1077218"/>
          </a:xfrm>
          <a:prstGeom prst="rect">
            <a:avLst/>
          </a:prstGeom>
          <a:noFill/>
        </p:spPr>
        <p:txBody>
          <a:bodyPr wrap="square" rtlCol="0">
            <a:spAutoFit/>
          </a:bodyPr>
          <a:lstStyle/>
          <a:p>
            <a:pPr algn="ctr"/>
            <a:r>
              <a:rPr lang="en-US" sz="3200" b="1" dirty="0" err="1" smtClean="0">
                <a:solidFill>
                  <a:srgbClr val="F26529"/>
                </a:solidFill>
              </a:rPr>
              <a:t>Pembrolizumab</a:t>
            </a:r>
            <a:r>
              <a:rPr lang="en-US" sz="3200" b="1" dirty="0" smtClean="0">
                <a:solidFill>
                  <a:srgbClr val="F26529"/>
                </a:solidFill>
              </a:rPr>
              <a:t> vs Chemotherapy</a:t>
            </a:r>
          </a:p>
          <a:p>
            <a:pPr algn="ctr"/>
            <a:r>
              <a:rPr lang="en-US" sz="3200" b="1" dirty="0" smtClean="0">
                <a:solidFill>
                  <a:srgbClr val="F26529"/>
                </a:solidFill>
              </a:rPr>
              <a:t>in Patients who are PD-L1 ≥ 50%</a:t>
            </a:r>
            <a:endParaRPr lang="en-US" sz="3200" b="1" dirty="0">
              <a:solidFill>
                <a:srgbClr val="F26529"/>
              </a:solidFill>
            </a:endParaRPr>
          </a:p>
        </p:txBody>
      </p:sp>
    </p:spTree>
    <p:extLst>
      <p:ext uri="{BB962C8B-B14F-4D97-AF65-F5344CB8AC3E}">
        <p14:creationId xmlns:p14="http://schemas.microsoft.com/office/powerpoint/2010/main" val="9145837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6132" y="4825459"/>
            <a:ext cx="2275623" cy="369332"/>
          </a:xfrm>
          <a:prstGeom prst="rect">
            <a:avLst/>
          </a:prstGeom>
          <a:noFill/>
        </p:spPr>
        <p:txBody>
          <a:bodyPr wrap="none" rtlCol="0">
            <a:spAutoFit/>
          </a:bodyPr>
          <a:lstStyle/>
          <a:p>
            <a:r>
              <a:rPr lang="en-US" dirty="0" err="1" smtClean="0"/>
              <a:t>Reck</a:t>
            </a:r>
            <a:r>
              <a:rPr lang="en-US" dirty="0" smtClean="0"/>
              <a:t> et al, NEJM 2016</a:t>
            </a:r>
            <a:endParaRPr lang="en-US" dirty="0"/>
          </a:p>
        </p:txBody>
      </p:sp>
      <p:sp>
        <p:nvSpPr>
          <p:cNvPr id="6" name="Title 5"/>
          <p:cNvSpPr txBox="1">
            <a:spLocks noGrp="1"/>
          </p:cNvSpPr>
          <p:nvPr>
            <p:ph type="title"/>
          </p:nvPr>
        </p:nvSpPr>
        <p:spPr>
          <a:xfrm>
            <a:off x="348590" y="94264"/>
            <a:ext cx="8551069" cy="1077218"/>
          </a:xfrm>
          <a:prstGeom prst="rect">
            <a:avLst/>
          </a:prstGeom>
          <a:noFill/>
        </p:spPr>
        <p:txBody>
          <a:bodyPr wrap="square" rtlCol="0">
            <a:spAutoFit/>
          </a:bodyPr>
          <a:lstStyle/>
          <a:p>
            <a:pPr algn="ctr"/>
            <a:r>
              <a:rPr lang="en-US" dirty="0" err="1" smtClean="0"/>
              <a:t>Pembrolizumab</a:t>
            </a:r>
            <a:r>
              <a:rPr lang="en-US" dirty="0" smtClean="0"/>
              <a:t> vs Chemotherapy</a:t>
            </a:r>
            <a:br>
              <a:rPr lang="en-US" dirty="0" smtClean="0"/>
            </a:br>
            <a:r>
              <a:rPr lang="en-US" dirty="0" smtClean="0"/>
              <a:t>in Patients who are PD-L1 ≥ 50%</a:t>
            </a:r>
            <a:endParaRPr lang="en-US" dirty="0"/>
          </a:p>
        </p:txBody>
      </p:sp>
      <p:pic>
        <p:nvPicPr>
          <p:cNvPr id="5" name="Picture 4"/>
          <p:cNvPicPr>
            <a:picLocks noChangeAspect="1"/>
          </p:cNvPicPr>
          <p:nvPr/>
        </p:nvPicPr>
        <p:blipFill>
          <a:blip r:embed="rId2"/>
          <a:stretch>
            <a:fillRect/>
          </a:stretch>
        </p:blipFill>
        <p:spPr>
          <a:xfrm>
            <a:off x="2184129" y="1253365"/>
            <a:ext cx="4916546" cy="3290060"/>
          </a:xfrm>
          <a:prstGeom prst="rect">
            <a:avLst/>
          </a:prstGeom>
        </p:spPr>
      </p:pic>
    </p:spTree>
    <p:extLst>
      <p:ext uri="{BB962C8B-B14F-4D97-AF65-F5344CB8AC3E}">
        <p14:creationId xmlns:p14="http://schemas.microsoft.com/office/powerpoint/2010/main" val="256038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719552473"/>
              </p:ext>
            </p:extLst>
          </p:nvPr>
        </p:nvGraphicFramePr>
        <p:xfrm>
          <a:off x="66675" y="831910"/>
          <a:ext cx="9018667" cy="3429008"/>
        </p:xfrm>
        <a:graphic>
          <a:graphicData uri="http://schemas.openxmlformats.org/drawingml/2006/table">
            <a:tbl>
              <a:tblPr firstRow="1" bandRow="1">
                <a:tableStyleId>{5C22544A-7EE6-4342-B048-85BDC9FD1C3A}</a:tableStyleId>
              </a:tblPr>
              <a:tblGrid>
                <a:gridCol w="1094347"/>
                <a:gridCol w="977660"/>
                <a:gridCol w="977660"/>
                <a:gridCol w="1008945"/>
                <a:gridCol w="1008945"/>
                <a:gridCol w="700852"/>
                <a:gridCol w="700852"/>
                <a:gridCol w="700852"/>
                <a:gridCol w="1848554"/>
              </a:tblGrid>
              <a:tr h="234315">
                <a:tc gridSpan="9">
                  <a:txBody>
                    <a:bodyPr/>
                    <a:lstStyle/>
                    <a:p>
                      <a:endParaRPr lang="en-US" sz="1800" b="0" dirty="0"/>
                    </a:p>
                  </a:txBody>
                  <a:tcPr marT="25718" marB="25718"/>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sz="1400" dirty="0"/>
                    </a:p>
                  </a:txBody>
                  <a:tcPr/>
                </a:tc>
              </a:tr>
              <a:tr h="417195">
                <a:tc>
                  <a:txBody>
                    <a:bodyPr/>
                    <a:lstStyle/>
                    <a:p>
                      <a:pPr algn="ctr"/>
                      <a:r>
                        <a:rPr lang="en-US" sz="1800" b="0" dirty="0" smtClean="0"/>
                        <a:t>Drug/</a:t>
                      </a:r>
                    </a:p>
                    <a:p>
                      <a:pPr algn="ctr"/>
                      <a:r>
                        <a:rPr lang="en-US" sz="1800" b="0" dirty="0" smtClean="0"/>
                        <a:t>Sponsor</a:t>
                      </a:r>
                      <a:endParaRPr lang="en-US" sz="1800" b="0" dirty="0"/>
                    </a:p>
                  </a:txBody>
                  <a:tcPr marL="0" marR="0" marT="25718" marB="25718" anchor="ctr"/>
                </a:tc>
                <a:tc gridSpan="2">
                  <a:txBody>
                    <a:bodyPr/>
                    <a:lstStyle/>
                    <a:p>
                      <a:pPr algn="ctr"/>
                      <a:r>
                        <a:rPr lang="en-US" sz="1800" b="0" dirty="0" err="1" smtClean="0"/>
                        <a:t>Nivolumab</a:t>
                      </a:r>
                      <a:endParaRPr lang="en-US" sz="1800" b="0" dirty="0" smtClean="0"/>
                    </a:p>
                    <a:p>
                      <a:pPr algn="ctr"/>
                      <a:r>
                        <a:rPr lang="en-US" sz="1800" b="0" dirty="0" smtClean="0"/>
                        <a:t>BMS</a:t>
                      </a:r>
                      <a:endParaRPr lang="en-US" sz="1800" b="0" dirty="0"/>
                    </a:p>
                  </a:txBody>
                  <a:tcPr marT="25718" marB="25718" anchor="ctr"/>
                </a:tc>
                <a:tc hMerge="1">
                  <a:txBody>
                    <a:bodyPr/>
                    <a:lstStyle/>
                    <a:p>
                      <a:endParaRPr lang="en-US"/>
                    </a:p>
                  </a:txBody>
                  <a:tcPr/>
                </a:tc>
                <a:tc gridSpan="2">
                  <a:txBody>
                    <a:bodyPr/>
                    <a:lstStyle/>
                    <a:p>
                      <a:pPr algn="ctr"/>
                      <a:r>
                        <a:rPr lang="en-US" sz="1800" b="0" dirty="0" err="1" smtClean="0"/>
                        <a:t>Pembrolizumab</a:t>
                      </a:r>
                      <a:endParaRPr lang="en-US" sz="1800" b="0" dirty="0" smtClean="0"/>
                    </a:p>
                    <a:p>
                      <a:pPr algn="ctr"/>
                      <a:r>
                        <a:rPr lang="en-US" sz="1800" b="0" dirty="0" smtClean="0"/>
                        <a:t>Merck</a:t>
                      </a:r>
                      <a:endParaRPr lang="en-US" sz="1800" b="0" dirty="0"/>
                    </a:p>
                  </a:txBody>
                  <a:tcPr marT="25718" marB="25718" anchor="ctr"/>
                </a:tc>
                <a:tc hMerge="1">
                  <a:txBody>
                    <a:bodyPr/>
                    <a:lstStyle/>
                    <a:p>
                      <a:endParaRPr lang="en-US"/>
                    </a:p>
                  </a:txBody>
                  <a:tcPr/>
                </a:tc>
                <a:tc gridSpan="3">
                  <a:txBody>
                    <a:bodyPr/>
                    <a:lstStyle/>
                    <a:p>
                      <a:pPr algn="ctr"/>
                      <a:r>
                        <a:rPr lang="en-US" sz="1800" b="0" dirty="0" err="1" smtClean="0"/>
                        <a:t>Atezolizumab</a:t>
                      </a:r>
                      <a:endParaRPr lang="en-US" sz="1800" b="0" dirty="0" smtClean="0"/>
                    </a:p>
                    <a:p>
                      <a:pPr algn="ctr"/>
                      <a:r>
                        <a:rPr lang="en-US" sz="1800" b="0" dirty="0" smtClean="0"/>
                        <a:t>Genentech</a:t>
                      </a:r>
                      <a:endParaRPr lang="en-US" sz="1800" b="0" dirty="0"/>
                    </a:p>
                  </a:txBody>
                  <a:tcPr marT="25718" marB="25718" anchor="ctr"/>
                </a:tc>
                <a:tc hMerge="1">
                  <a:txBody>
                    <a:bodyPr/>
                    <a:lstStyle/>
                    <a:p>
                      <a:endParaRPr lang="en-US"/>
                    </a:p>
                  </a:txBody>
                  <a:tcPr/>
                </a:tc>
                <a:tc hMerge="1">
                  <a:txBody>
                    <a:bodyPr/>
                    <a:lstStyle/>
                    <a:p>
                      <a:endParaRPr lang="en-US"/>
                    </a:p>
                  </a:txBody>
                  <a:tcPr/>
                </a:tc>
                <a:tc>
                  <a:txBody>
                    <a:bodyPr/>
                    <a:lstStyle/>
                    <a:p>
                      <a:pPr algn="ctr"/>
                      <a:r>
                        <a:rPr lang="en-US" sz="1800" b="0" dirty="0" smtClean="0"/>
                        <a:t>MEDI4736</a:t>
                      </a:r>
                    </a:p>
                    <a:p>
                      <a:pPr algn="ctr"/>
                      <a:r>
                        <a:rPr lang="en-US" sz="1800" b="0" dirty="0" smtClean="0"/>
                        <a:t>AZ/MedImmune</a:t>
                      </a:r>
                      <a:endParaRPr lang="en-US" sz="1800" b="0" dirty="0"/>
                    </a:p>
                  </a:txBody>
                  <a:tcPr marT="25718" marB="25718" anchor="ctr"/>
                </a:tc>
              </a:tr>
              <a:tr h="234315">
                <a:tc>
                  <a:txBody>
                    <a:bodyPr/>
                    <a:lstStyle/>
                    <a:p>
                      <a:pPr algn="ctr"/>
                      <a:r>
                        <a:rPr lang="en-US" sz="1800" b="0" dirty="0" smtClean="0"/>
                        <a:t>Assay</a:t>
                      </a:r>
                      <a:endParaRPr lang="en-US" sz="1800" b="0" dirty="0"/>
                    </a:p>
                  </a:txBody>
                  <a:tcPr marL="0" marR="0" marT="25718" marB="25718" anchor="ctr"/>
                </a:tc>
                <a:tc gridSpan="2">
                  <a:txBody>
                    <a:bodyPr/>
                    <a:lstStyle/>
                    <a:p>
                      <a:pPr algn="ctr"/>
                      <a:r>
                        <a:rPr lang="en-US" sz="1800" b="0" dirty="0" smtClean="0"/>
                        <a:t>28-8</a:t>
                      </a:r>
                      <a:endParaRPr lang="en-US" sz="1800" b="0" dirty="0"/>
                    </a:p>
                  </a:txBody>
                  <a:tcPr marT="25718" marB="25718" anchor="ctr"/>
                </a:tc>
                <a:tc hMerge="1">
                  <a:txBody>
                    <a:bodyPr/>
                    <a:lstStyle/>
                    <a:p>
                      <a:endParaRPr lang="en-US"/>
                    </a:p>
                  </a:txBody>
                  <a:tcPr/>
                </a:tc>
                <a:tc gridSpan="2">
                  <a:txBody>
                    <a:bodyPr/>
                    <a:lstStyle/>
                    <a:p>
                      <a:pPr algn="ctr"/>
                      <a:r>
                        <a:rPr lang="en-US" sz="1800" b="0" dirty="0" smtClean="0"/>
                        <a:t>22C3</a:t>
                      </a:r>
                      <a:endParaRPr lang="en-US" sz="1800" b="0" dirty="0"/>
                    </a:p>
                  </a:txBody>
                  <a:tcPr marT="25718" marB="25718" anchor="ctr"/>
                </a:tc>
                <a:tc hMerge="1">
                  <a:txBody>
                    <a:bodyPr/>
                    <a:lstStyle/>
                    <a:p>
                      <a:endParaRPr lang="en-US"/>
                    </a:p>
                  </a:txBody>
                  <a:tcPr/>
                </a:tc>
                <a:tc gridSpan="3">
                  <a:txBody>
                    <a:bodyPr/>
                    <a:lstStyle/>
                    <a:p>
                      <a:pPr algn="ctr"/>
                      <a:r>
                        <a:rPr lang="en-US" sz="1800" b="0" dirty="0" smtClean="0"/>
                        <a:t>SP142</a:t>
                      </a:r>
                      <a:endParaRPr lang="en-US" sz="1800" b="0" dirty="0"/>
                    </a:p>
                  </a:txBody>
                  <a:tcPr marT="25718" marB="25718" anchor="ctr"/>
                </a:tc>
                <a:tc hMerge="1">
                  <a:txBody>
                    <a:bodyPr/>
                    <a:lstStyle/>
                    <a:p>
                      <a:endParaRPr lang="en-US"/>
                    </a:p>
                  </a:txBody>
                  <a:tcPr/>
                </a:tc>
                <a:tc hMerge="1">
                  <a:txBody>
                    <a:bodyPr/>
                    <a:lstStyle/>
                    <a:p>
                      <a:endParaRPr lang="en-US"/>
                    </a:p>
                  </a:txBody>
                  <a:tcPr/>
                </a:tc>
                <a:tc>
                  <a:txBody>
                    <a:bodyPr/>
                    <a:lstStyle/>
                    <a:p>
                      <a:pPr algn="ctr"/>
                      <a:r>
                        <a:rPr lang="en-US" sz="1800" b="0" dirty="0" smtClean="0"/>
                        <a:t>SP263</a:t>
                      </a:r>
                      <a:endParaRPr lang="en-US" sz="1800" b="0" dirty="0"/>
                    </a:p>
                  </a:txBody>
                  <a:tcPr marT="25718" marB="25718" anchor="ctr"/>
                </a:tc>
              </a:tr>
              <a:tr h="417195">
                <a:tc>
                  <a:txBody>
                    <a:bodyPr/>
                    <a:lstStyle/>
                    <a:p>
                      <a:pPr algn="ctr"/>
                      <a:r>
                        <a:rPr lang="en-US" sz="1800" b="0" dirty="0" smtClean="0"/>
                        <a:t>Cells</a:t>
                      </a:r>
                      <a:r>
                        <a:rPr lang="en-US" sz="1800" b="0" baseline="0" dirty="0" smtClean="0"/>
                        <a:t> scored</a:t>
                      </a:r>
                      <a:endParaRPr lang="en-US" sz="1800" b="0" dirty="0"/>
                    </a:p>
                  </a:txBody>
                  <a:tcPr marL="0" marR="0" marT="25718" marB="25718" anchor="ctr"/>
                </a:tc>
                <a:tc gridSpan="2">
                  <a:txBody>
                    <a:bodyPr/>
                    <a:lstStyle/>
                    <a:p>
                      <a:pPr algn="ctr"/>
                      <a:r>
                        <a:rPr lang="en-US" sz="1800" b="0" dirty="0" smtClean="0"/>
                        <a:t>Tumor cells</a:t>
                      </a:r>
                      <a:endParaRPr lang="en-US" sz="1800" b="0" dirty="0"/>
                    </a:p>
                  </a:txBody>
                  <a:tcPr marT="25718" marB="25718" anchor="ctr"/>
                </a:tc>
                <a:tc hMerge="1">
                  <a:txBody>
                    <a:bodyPr/>
                    <a:lstStyle/>
                    <a:p>
                      <a:endParaRPr lang="en-US"/>
                    </a:p>
                  </a:txBody>
                  <a:tcPr/>
                </a:tc>
                <a:tc gridSpan="2">
                  <a:txBody>
                    <a:bodyPr/>
                    <a:lstStyle/>
                    <a:p>
                      <a:pPr algn="ctr"/>
                      <a:r>
                        <a:rPr lang="en-US" sz="1800" b="0" dirty="0" smtClean="0"/>
                        <a:t>Tumor cells and</a:t>
                      </a:r>
                      <a:r>
                        <a:rPr lang="en-US" sz="1800" b="0" baseline="0" dirty="0" smtClean="0"/>
                        <a:t> intercalated ICs</a:t>
                      </a:r>
                      <a:endParaRPr lang="en-US" sz="1800" b="0" dirty="0"/>
                    </a:p>
                  </a:txBody>
                  <a:tcPr marT="25718" marB="25718" anchor="ctr"/>
                </a:tc>
                <a:tc hMerge="1">
                  <a:txBody>
                    <a:bodyPr/>
                    <a:lstStyle/>
                    <a:p>
                      <a:endParaRPr lang="en-US"/>
                    </a:p>
                  </a:txBody>
                  <a:tcPr/>
                </a:tc>
                <a:tc gridSpan="3">
                  <a:txBody>
                    <a:bodyPr/>
                    <a:lstStyle/>
                    <a:p>
                      <a:pPr algn="ctr"/>
                      <a:r>
                        <a:rPr lang="en-US" sz="1800" b="0" dirty="0" smtClean="0"/>
                        <a:t>TC</a:t>
                      </a:r>
                      <a:r>
                        <a:rPr lang="en-US" sz="1800" b="0" baseline="0" dirty="0" smtClean="0"/>
                        <a:t> and IC</a:t>
                      </a:r>
                      <a:endParaRPr lang="en-US" sz="1800" b="0" dirty="0"/>
                    </a:p>
                  </a:txBody>
                  <a:tcPr marT="25718" marB="25718" anchor="ctr"/>
                </a:tc>
                <a:tc hMerge="1">
                  <a:txBody>
                    <a:bodyPr/>
                    <a:lstStyle/>
                    <a:p>
                      <a:endParaRPr lang="en-US"/>
                    </a:p>
                  </a:txBody>
                  <a:tcPr/>
                </a:tc>
                <a:tc hMerge="1">
                  <a:txBody>
                    <a:bodyPr/>
                    <a:lstStyle/>
                    <a:p>
                      <a:endParaRPr lang="en-US"/>
                    </a:p>
                  </a:txBody>
                  <a:tcPr/>
                </a:tc>
                <a:tc>
                  <a:txBody>
                    <a:bodyPr/>
                    <a:lstStyle/>
                    <a:p>
                      <a:pPr algn="ctr"/>
                      <a:r>
                        <a:rPr lang="en-US" sz="1800" b="0" dirty="0" smtClean="0"/>
                        <a:t>Tumor cells</a:t>
                      </a:r>
                      <a:endParaRPr lang="en-US" sz="1800" b="0" dirty="0"/>
                    </a:p>
                  </a:txBody>
                  <a:tcPr marT="25718" marB="25718" anchor="ctr"/>
                </a:tc>
              </a:tr>
              <a:tr h="234315">
                <a:tc>
                  <a:txBody>
                    <a:bodyPr/>
                    <a:lstStyle/>
                    <a:p>
                      <a:pPr algn="ctr"/>
                      <a:r>
                        <a:rPr lang="en-US" sz="1800" b="0" dirty="0" smtClean="0"/>
                        <a:t>Tissue</a:t>
                      </a:r>
                      <a:r>
                        <a:rPr lang="en-US" sz="1800" b="0" baseline="0" dirty="0" smtClean="0"/>
                        <a:t> </a:t>
                      </a:r>
                      <a:endParaRPr lang="en-US" sz="1800" b="0" dirty="0"/>
                    </a:p>
                  </a:txBody>
                  <a:tcPr marL="0" marR="0" marT="25718" marB="25718" anchor="ctr"/>
                </a:tc>
                <a:tc gridSpan="2">
                  <a:txBody>
                    <a:bodyPr/>
                    <a:lstStyle/>
                    <a:p>
                      <a:pPr algn="ctr"/>
                      <a:r>
                        <a:rPr lang="en-US" sz="1800" b="0" dirty="0" smtClean="0"/>
                        <a:t>Archival</a:t>
                      </a:r>
                      <a:endParaRPr lang="en-US" sz="1800" b="0" dirty="0"/>
                    </a:p>
                  </a:txBody>
                  <a:tcPr marT="25718" marB="25718" anchor="ctr"/>
                </a:tc>
                <a:tc hMerge="1">
                  <a:txBody>
                    <a:bodyPr/>
                    <a:lstStyle/>
                    <a:p>
                      <a:endParaRPr lang="en-US"/>
                    </a:p>
                  </a:txBody>
                  <a:tcPr/>
                </a:tc>
                <a:tc gridSpan="2">
                  <a:txBody>
                    <a:bodyPr/>
                    <a:lstStyle/>
                    <a:p>
                      <a:pPr algn="ctr"/>
                      <a:r>
                        <a:rPr lang="en-US" sz="1800" b="0" dirty="0" smtClean="0"/>
                        <a:t>Recent</a:t>
                      </a:r>
                      <a:endParaRPr lang="en-US" sz="1800" b="0" dirty="0"/>
                    </a:p>
                  </a:txBody>
                  <a:tcPr marT="25718" marB="25718" anchor="ctr"/>
                </a:tc>
                <a:tc hMerge="1">
                  <a:txBody>
                    <a:bodyPr/>
                    <a:lstStyle/>
                    <a:p>
                      <a:endParaRPr lang="en-US"/>
                    </a:p>
                  </a:txBody>
                  <a:tcPr/>
                </a:tc>
                <a:tc gridSpan="3">
                  <a:txBody>
                    <a:bodyPr/>
                    <a:lstStyle/>
                    <a:p>
                      <a:pPr algn="ctr"/>
                      <a:r>
                        <a:rPr lang="en-US" sz="1800" b="0" dirty="0" smtClean="0"/>
                        <a:t>Arch./Recent</a:t>
                      </a:r>
                      <a:endParaRPr lang="en-US" sz="1800" b="0" dirty="0"/>
                    </a:p>
                  </a:txBody>
                  <a:tcPr marT="25718" marB="25718" anchor="ctr"/>
                </a:tc>
                <a:tc hMerge="1">
                  <a:txBody>
                    <a:bodyPr/>
                    <a:lstStyle/>
                    <a:p>
                      <a:endParaRPr lang="en-US"/>
                    </a:p>
                  </a:txBody>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Arch./Recent</a:t>
                      </a:r>
                    </a:p>
                  </a:txBody>
                  <a:tcPr marT="25718" marB="25718" anchor="ctr"/>
                </a:tc>
              </a:tr>
              <a:tr h="234315">
                <a:tc>
                  <a:txBody>
                    <a:bodyPr/>
                    <a:lstStyle/>
                    <a:p>
                      <a:pPr algn="ctr"/>
                      <a:r>
                        <a:rPr lang="en-US" sz="1800" b="0" dirty="0" smtClean="0"/>
                        <a:t>Setting</a:t>
                      </a:r>
                      <a:endParaRPr lang="en-US" sz="1800" b="0" dirty="0"/>
                    </a:p>
                  </a:txBody>
                  <a:tcPr marL="0" marR="0" marT="25718" marB="25718" anchor="ctr"/>
                </a:tc>
                <a:tc>
                  <a:txBody>
                    <a:bodyPr/>
                    <a:lstStyle/>
                    <a:p>
                      <a:pPr algn="ctr"/>
                      <a:r>
                        <a:rPr lang="en-US" sz="1800" b="0" dirty="0" smtClean="0"/>
                        <a:t>1</a:t>
                      </a:r>
                      <a:r>
                        <a:rPr lang="en-US" sz="1800" b="0" baseline="30000" dirty="0" smtClean="0"/>
                        <a:t>st</a:t>
                      </a:r>
                      <a:r>
                        <a:rPr lang="en-US" sz="1800" b="0" baseline="0" dirty="0" smtClean="0"/>
                        <a:t> line</a:t>
                      </a:r>
                      <a:endParaRPr lang="en-US" sz="1800" b="0" dirty="0"/>
                    </a:p>
                  </a:txBody>
                  <a:tcPr marT="25718" marB="25718" anchor="ctr"/>
                </a:tc>
                <a:tc>
                  <a:txBody>
                    <a:bodyPr/>
                    <a:lstStyle/>
                    <a:p>
                      <a:pPr algn="ctr"/>
                      <a:r>
                        <a:rPr lang="en-US" sz="1800" b="0" dirty="0" smtClean="0"/>
                        <a:t>2L</a:t>
                      </a:r>
                      <a:r>
                        <a:rPr lang="en-US" sz="1800" b="0" baseline="0" dirty="0" smtClean="0"/>
                        <a:t> ++</a:t>
                      </a:r>
                      <a:endParaRPr lang="en-US" sz="1800" b="0" dirty="0"/>
                    </a:p>
                  </a:txBody>
                  <a:tcPr marT="25718" marB="25718" anchor="ctr"/>
                </a:tc>
                <a:tc>
                  <a:txBody>
                    <a:bodyPr/>
                    <a:lstStyle/>
                    <a:p>
                      <a:pPr algn="ctr"/>
                      <a:r>
                        <a:rPr lang="en-US" sz="1800" b="0" dirty="0" smtClean="0"/>
                        <a:t>1</a:t>
                      </a:r>
                      <a:r>
                        <a:rPr lang="en-US" sz="1800" b="0" baseline="30000" dirty="0" smtClean="0"/>
                        <a:t>st</a:t>
                      </a:r>
                      <a:r>
                        <a:rPr lang="en-US" sz="1800" b="0" dirty="0" smtClean="0"/>
                        <a:t> line</a:t>
                      </a:r>
                      <a:endParaRPr lang="en-US" sz="1800" b="0" dirty="0"/>
                    </a:p>
                  </a:txBody>
                  <a:tcPr marT="25718" marB="25718" anchor="ctr"/>
                </a:tc>
                <a:tc>
                  <a:txBody>
                    <a:bodyPr/>
                    <a:lstStyle/>
                    <a:p>
                      <a:pPr algn="ctr"/>
                      <a:r>
                        <a:rPr lang="en-US" sz="1800" b="0" dirty="0" smtClean="0"/>
                        <a:t>2L</a:t>
                      </a:r>
                      <a:r>
                        <a:rPr lang="en-US" sz="1800" b="0" baseline="0" dirty="0" smtClean="0"/>
                        <a:t> ++</a:t>
                      </a:r>
                      <a:endParaRPr lang="en-US" sz="1800" b="0" dirty="0"/>
                    </a:p>
                  </a:txBody>
                  <a:tcPr marT="25718" marB="25718" anchor="ctr"/>
                </a:tc>
                <a:tc gridSpan="3">
                  <a:txBody>
                    <a:bodyPr/>
                    <a:lstStyle/>
                    <a:p>
                      <a:pPr algn="ctr"/>
                      <a:r>
                        <a:rPr lang="en-US" sz="1800" b="0" dirty="0" smtClean="0"/>
                        <a:t>2L</a:t>
                      </a:r>
                      <a:r>
                        <a:rPr lang="en-US" sz="1800" b="0" baseline="0" dirty="0" smtClean="0"/>
                        <a:t> ++</a:t>
                      </a:r>
                      <a:endParaRPr lang="en-US" sz="1800" b="0" dirty="0"/>
                    </a:p>
                  </a:txBody>
                  <a:tcPr marT="25718" marB="25718" anchor="ctr"/>
                </a:tc>
                <a:tc hMerge="1">
                  <a:txBody>
                    <a:bodyPr/>
                    <a:lstStyle/>
                    <a:p>
                      <a:endParaRPr lang="en-US"/>
                    </a:p>
                  </a:txBody>
                  <a:tcPr/>
                </a:tc>
                <a:tc hMerge="1">
                  <a:txBody>
                    <a:bodyPr/>
                    <a:lstStyle/>
                    <a:p>
                      <a:endParaRPr lang="en-US"/>
                    </a:p>
                  </a:txBody>
                  <a:tcPr/>
                </a:tc>
                <a:tc>
                  <a:txBody>
                    <a:bodyPr/>
                    <a:lstStyle/>
                    <a:p>
                      <a:pPr algn="ctr"/>
                      <a:r>
                        <a:rPr lang="en-US" sz="1800" b="0" dirty="0" smtClean="0"/>
                        <a:t>2L</a:t>
                      </a:r>
                      <a:r>
                        <a:rPr lang="en-US" sz="1800" b="0" baseline="0" dirty="0" smtClean="0"/>
                        <a:t> ++</a:t>
                      </a:r>
                      <a:endParaRPr lang="en-US" sz="1800" b="0" dirty="0"/>
                    </a:p>
                  </a:txBody>
                  <a:tcPr marT="25718" marB="25718" anchor="ctr"/>
                </a:tc>
              </a:tr>
              <a:tr h="253365">
                <a:tc>
                  <a:txBody>
                    <a:bodyPr/>
                    <a:lstStyle/>
                    <a:p>
                      <a:pPr algn="ctr"/>
                      <a:r>
                        <a:rPr lang="en-US" sz="1800" b="0" dirty="0" smtClean="0"/>
                        <a:t>Cut-point</a:t>
                      </a:r>
                      <a:endParaRPr lang="en-US" sz="1800" b="0" dirty="0"/>
                    </a:p>
                  </a:txBody>
                  <a:tcPr marL="0" marR="0" marT="25718" marB="25718" anchor="ctr"/>
                </a:tc>
                <a:tc>
                  <a:txBody>
                    <a:bodyPr/>
                    <a:lstStyle/>
                    <a:p>
                      <a:pPr algn="ctr"/>
                      <a:r>
                        <a:rPr lang="en-US" sz="1800" b="0" dirty="0" smtClean="0"/>
                        <a:t>5%</a:t>
                      </a:r>
                      <a:endParaRPr lang="en-US" sz="1800" b="0" dirty="0"/>
                    </a:p>
                  </a:txBody>
                  <a:tcPr marT="25718" marB="25718" anchor="ctr"/>
                </a:tc>
                <a:tc>
                  <a:txBody>
                    <a:bodyPr/>
                    <a:lstStyle/>
                    <a:p>
                      <a:pPr algn="ctr"/>
                      <a:r>
                        <a:rPr lang="en-US" sz="1800" b="0" dirty="0" smtClean="0"/>
                        <a:t>None</a:t>
                      </a:r>
                      <a:endParaRPr lang="en-US" sz="1800" b="0" dirty="0"/>
                    </a:p>
                  </a:txBody>
                  <a:tcPr marT="25718" marB="25718" anchor="ctr"/>
                </a:tc>
                <a:tc>
                  <a:txBody>
                    <a:bodyPr/>
                    <a:lstStyle/>
                    <a:p>
                      <a:pPr algn="ctr"/>
                      <a:r>
                        <a:rPr lang="en-US" sz="1800" b="0" dirty="0" smtClean="0"/>
                        <a:t>50%</a:t>
                      </a:r>
                      <a:endParaRPr lang="en-US" sz="1800" b="0" dirty="0"/>
                    </a:p>
                  </a:txBody>
                  <a:tcPr marT="25718" marB="25718" anchor="ctr"/>
                </a:tc>
                <a:tc>
                  <a:txBody>
                    <a:bodyPr/>
                    <a:lstStyle/>
                    <a:p>
                      <a:pPr algn="ctr"/>
                      <a:r>
                        <a:rPr lang="en-US" sz="1800" b="0" dirty="0" smtClean="0"/>
                        <a:t>1%,</a:t>
                      </a:r>
                      <a:r>
                        <a:rPr lang="en-US" sz="1800" b="0" baseline="0" dirty="0" smtClean="0"/>
                        <a:t> </a:t>
                      </a:r>
                      <a:r>
                        <a:rPr lang="en-US" sz="1800" b="0" dirty="0" smtClean="0"/>
                        <a:t>50%</a:t>
                      </a:r>
                      <a:endParaRPr lang="en-US" sz="1800" b="0" dirty="0"/>
                    </a:p>
                  </a:txBody>
                  <a:tcPr marT="25718" marB="25718" anchor="ctr"/>
                </a:tc>
                <a:tc>
                  <a:txBody>
                    <a:bodyPr/>
                    <a:lstStyle/>
                    <a:p>
                      <a:pPr algn="ctr"/>
                      <a:r>
                        <a:rPr lang="en-US" sz="1800" b="0" dirty="0" smtClean="0"/>
                        <a:t>TC 1+</a:t>
                      </a:r>
                      <a:endParaRPr lang="en-US" sz="1800" b="0" dirty="0"/>
                    </a:p>
                  </a:txBody>
                  <a:tcPr marT="25718" marB="25718" anchor="ctr"/>
                </a:tc>
                <a:tc>
                  <a:txBody>
                    <a:bodyPr/>
                    <a:lstStyle/>
                    <a:p>
                      <a:pPr algn="ctr"/>
                      <a:r>
                        <a:rPr lang="en-US" sz="1800" b="0" dirty="0" smtClean="0"/>
                        <a:t>TC 2+</a:t>
                      </a:r>
                      <a:endParaRPr lang="en-US" sz="1800" b="0" dirty="0"/>
                    </a:p>
                  </a:txBody>
                  <a:tcPr marT="25718" marB="25718" anchor="ctr"/>
                </a:tc>
                <a:tc>
                  <a:txBody>
                    <a:bodyPr/>
                    <a:lstStyle/>
                    <a:p>
                      <a:pPr algn="ctr"/>
                      <a:r>
                        <a:rPr lang="en-US" sz="1800" b="0" dirty="0" smtClean="0"/>
                        <a:t>TC 3+</a:t>
                      </a:r>
                      <a:endParaRPr lang="en-US" sz="1800" b="0" dirty="0"/>
                    </a:p>
                  </a:txBody>
                  <a:tcPr marT="25718" marB="25718" anchor="ctr"/>
                </a:tc>
                <a:tc>
                  <a:txBody>
                    <a:bodyPr/>
                    <a:lstStyle/>
                    <a:p>
                      <a:pPr algn="ctr"/>
                      <a:r>
                        <a:rPr lang="en-US" sz="1800" b="0" dirty="0" smtClean="0"/>
                        <a:t>25%</a:t>
                      </a:r>
                      <a:endParaRPr lang="en-US" sz="1800" b="0" dirty="0"/>
                    </a:p>
                  </a:txBody>
                  <a:tcPr marT="25718" marB="25718" anchor="ctr"/>
                </a:tc>
              </a:tr>
              <a:tr h="234315">
                <a:tc>
                  <a:txBody>
                    <a:bodyPr/>
                    <a:lstStyle/>
                    <a:p>
                      <a:pPr algn="ctr"/>
                      <a:endParaRPr lang="en-US" sz="1800" b="0" dirty="0"/>
                    </a:p>
                  </a:txBody>
                  <a:tcPr marL="0" marR="0" marT="25718" marB="25718" anchor="ctr"/>
                </a:tc>
                <a:tc>
                  <a:txBody>
                    <a:bodyPr/>
                    <a:lstStyle/>
                    <a:p>
                      <a:pPr algn="ctr"/>
                      <a:endParaRPr lang="en-US" sz="1800" b="0" dirty="0"/>
                    </a:p>
                  </a:txBody>
                  <a:tcPr marT="25718" marB="25718" anchor="ctr"/>
                </a:tc>
                <a:tc>
                  <a:txBody>
                    <a:bodyPr/>
                    <a:lstStyle/>
                    <a:p>
                      <a:pPr algn="ctr"/>
                      <a:endParaRPr lang="en-US" sz="1800" b="0" dirty="0"/>
                    </a:p>
                  </a:txBody>
                  <a:tcPr marT="25718" marB="25718" anchor="ctr"/>
                </a:tc>
                <a:tc>
                  <a:txBody>
                    <a:bodyPr/>
                    <a:lstStyle/>
                    <a:p>
                      <a:pPr algn="ctr"/>
                      <a:endParaRPr lang="en-US" sz="1800" b="0" dirty="0"/>
                    </a:p>
                  </a:txBody>
                  <a:tcPr marT="25718" marB="25718" anchor="ctr"/>
                </a:tc>
                <a:tc>
                  <a:txBody>
                    <a:bodyPr/>
                    <a:lstStyle/>
                    <a:p>
                      <a:pPr algn="ctr"/>
                      <a:endParaRPr lang="en-US" sz="1800" b="0" dirty="0"/>
                    </a:p>
                  </a:txBody>
                  <a:tcPr marT="25718" marB="25718" anchor="ctr"/>
                </a:tc>
                <a:tc>
                  <a:txBody>
                    <a:bodyPr/>
                    <a:lstStyle/>
                    <a:p>
                      <a:pPr algn="ctr"/>
                      <a:r>
                        <a:rPr lang="en-US" sz="1800" b="0" dirty="0" smtClean="0"/>
                        <a:t>IC 1+</a:t>
                      </a:r>
                      <a:endParaRPr lang="en-US" sz="1800" b="0" dirty="0"/>
                    </a:p>
                  </a:txBody>
                  <a:tcPr marT="25718" marB="25718" anchor="ctr"/>
                </a:tc>
                <a:tc>
                  <a:txBody>
                    <a:bodyPr/>
                    <a:lstStyle/>
                    <a:p>
                      <a:pPr algn="ctr"/>
                      <a:r>
                        <a:rPr lang="en-US" sz="1800" b="0" dirty="0" smtClean="0"/>
                        <a:t>IC 2+</a:t>
                      </a:r>
                      <a:endParaRPr lang="en-US" sz="1800" b="0" dirty="0"/>
                    </a:p>
                  </a:txBody>
                  <a:tcPr marT="25718" marB="25718" anchor="ctr"/>
                </a:tc>
                <a:tc>
                  <a:txBody>
                    <a:bodyPr/>
                    <a:lstStyle/>
                    <a:p>
                      <a:pPr algn="ctr"/>
                      <a:r>
                        <a:rPr lang="en-US" sz="1800" b="0" dirty="0" smtClean="0"/>
                        <a:t>IC 3+</a:t>
                      </a:r>
                      <a:endParaRPr lang="en-US" sz="1800" b="0" dirty="0"/>
                    </a:p>
                  </a:txBody>
                  <a:tcPr marT="25718" marB="25718" anchor="ctr"/>
                </a:tc>
                <a:tc>
                  <a:txBody>
                    <a:bodyPr/>
                    <a:lstStyle/>
                    <a:p>
                      <a:pPr algn="ctr"/>
                      <a:endParaRPr lang="en-US" sz="1800" b="0" dirty="0"/>
                    </a:p>
                  </a:txBody>
                  <a:tcPr marT="25718" marB="25718" anchor="ctr"/>
                </a:tc>
              </a:tr>
            </a:tbl>
          </a:graphicData>
        </a:graphic>
      </p:graphicFrame>
      <p:sp>
        <p:nvSpPr>
          <p:cNvPr id="19" name="Title 1"/>
          <p:cNvSpPr txBox="1">
            <a:spLocks/>
          </p:cNvSpPr>
          <p:nvPr/>
        </p:nvSpPr>
        <p:spPr>
          <a:xfrm>
            <a:off x="0" y="177404"/>
            <a:ext cx="9144000" cy="65450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PD-L1 </a:t>
            </a:r>
            <a:r>
              <a:rPr lang="en-US" sz="3600" dirty="0" smtClean="0">
                <a:latin typeface="+mj-lt"/>
                <a:ea typeface="+mj-ea"/>
                <a:cs typeface="+mj-cs"/>
              </a:rPr>
              <a:t>Tests are all over the map</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4808206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a:stretch>
            <a:fillRect/>
          </a:stretch>
        </p:blipFill>
        <p:spPr bwMode="auto">
          <a:xfrm>
            <a:off x="280988" y="1285875"/>
            <a:ext cx="8582025" cy="2571750"/>
          </a:xfrm>
          <a:prstGeom prst="rect">
            <a:avLst/>
          </a:prstGeom>
          <a:noFill/>
          <a:ln w="9525">
            <a:noFill/>
            <a:miter lim="800000"/>
            <a:headEnd/>
            <a:tailEnd/>
          </a:ln>
        </p:spPr>
      </p:pic>
      <p:sp>
        <p:nvSpPr>
          <p:cNvPr id="4" name="TextBox 3"/>
          <p:cNvSpPr txBox="1"/>
          <p:nvPr/>
        </p:nvSpPr>
        <p:spPr>
          <a:xfrm>
            <a:off x="5686425" y="4866501"/>
            <a:ext cx="3457575" cy="369332"/>
          </a:xfrm>
          <a:prstGeom prst="rect">
            <a:avLst/>
          </a:prstGeom>
          <a:solidFill>
            <a:schemeClr val="bg1"/>
          </a:solidFill>
        </p:spPr>
        <p:txBody>
          <a:bodyPr wrap="square" rtlCol="0">
            <a:spAutoFit/>
          </a:bodyPr>
          <a:lstStyle/>
          <a:p>
            <a:pPr algn="r"/>
            <a:r>
              <a:rPr lang="en-US" dirty="0" err="1" smtClean="0"/>
              <a:t>Rimm</a:t>
            </a:r>
            <a:r>
              <a:rPr lang="en-US" dirty="0" smtClean="0"/>
              <a:t> et al, JAMA Onc 2017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6425" y="4866501"/>
            <a:ext cx="3457575" cy="369332"/>
          </a:xfrm>
          <a:prstGeom prst="rect">
            <a:avLst/>
          </a:prstGeom>
          <a:solidFill>
            <a:schemeClr val="bg1"/>
          </a:solidFill>
        </p:spPr>
        <p:txBody>
          <a:bodyPr wrap="square" rtlCol="0">
            <a:spAutoFit/>
          </a:bodyPr>
          <a:lstStyle/>
          <a:p>
            <a:pPr algn="r"/>
            <a:r>
              <a:rPr lang="en-US" dirty="0" err="1" smtClean="0"/>
              <a:t>Rimm</a:t>
            </a:r>
            <a:r>
              <a:rPr lang="en-US" dirty="0" smtClean="0"/>
              <a:t> et al, JAMA Onc 2017</a:t>
            </a:r>
          </a:p>
        </p:txBody>
      </p:sp>
      <p:sp>
        <p:nvSpPr>
          <p:cNvPr id="2" name="Title 1"/>
          <p:cNvSpPr>
            <a:spLocks noGrp="1"/>
          </p:cNvSpPr>
          <p:nvPr>
            <p:ph type="title"/>
          </p:nvPr>
        </p:nvSpPr>
        <p:spPr/>
        <p:txBody>
          <a:bodyPr>
            <a:normAutofit fontScale="90000"/>
          </a:bodyPr>
          <a:lstStyle/>
          <a:p>
            <a:r>
              <a:rPr lang="en-US" dirty="0" smtClean="0"/>
              <a:t>PD-L1 Staining can be different with different antibodies</a:t>
            </a:r>
            <a:endParaRPr lang="en-US" dirty="0"/>
          </a:p>
        </p:txBody>
      </p:sp>
      <p:pic>
        <p:nvPicPr>
          <p:cNvPr id="117762" name="Picture 2"/>
          <p:cNvPicPr>
            <a:picLocks noChangeAspect="1" noChangeArrowheads="1"/>
          </p:cNvPicPr>
          <p:nvPr/>
        </p:nvPicPr>
        <p:blipFill>
          <a:blip r:embed="rId2"/>
          <a:srcRect/>
          <a:stretch>
            <a:fillRect/>
          </a:stretch>
        </p:blipFill>
        <p:spPr bwMode="auto">
          <a:xfrm>
            <a:off x="2532185" y="833481"/>
            <a:ext cx="3743178" cy="424334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52" y="301340"/>
            <a:ext cx="8545707" cy="810008"/>
          </a:xfrm>
        </p:spPr>
        <p:txBody>
          <a:bodyPr>
            <a:normAutofit fontScale="90000"/>
          </a:bodyPr>
          <a:lstStyle/>
          <a:p>
            <a:r>
              <a:rPr lang="en-US" dirty="0" smtClean="0"/>
              <a:t>There is general concordance of PD-L1 testing…</a:t>
            </a:r>
            <a:br>
              <a:rPr lang="en-US" dirty="0" smtClean="0"/>
            </a:br>
            <a:r>
              <a:rPr lang="en-US" dirty="0" smtClean="0"/>
              <a:t>with one exception</a:t>
            </a:r>
            <a:endParaRPr lang="en-US" dirty="0"/>
          </a:p>
        </p:txBody>
      </p:sp>
      <p:pic>
        <p:nvPicPr>
          <p:cNvPr id="118786" name="Picture 2"/>
          <p:cNvPicPr>
            <a:picLocks noChangeAspect="1" noChangeArrowheads="1"/>
          </p:cNvPicPr>
          <p:nvPr/>
        </p:nvPicPr>
        <p:blipFill>
          <a:blip r:embed="rId2"/>
          <a:srcRect/>
          <a:stretch>
            <a:fillRect/>
          </a:stretch>
        </p:blipFill>
        <p:spPr bwMode="auto">
          <a:xfrm>
            <a:off x="1033463" y="1459826"/>
            <a:ext cx="7077075" cy="3124200"/>
          </a:xfrm>
          <a:prstGeom prst="rect">
            <a:avLst/>
          </a:prstGeom>
          <a:noFill/>
          <a:ln w="9525">
            <a:noFill/>
            <a:miter lim="800000"/>
            <a:headEnd/>
            <a:tailEnd/>
          </a:ln>
        </p:spPr>
      </p:pic>
      <p:sp>
        <p:nvSpPr>
          <p:cNvPr id="4" name="TextBox 3"/>
          <p:cNvSpPr txBox="1"/>
          <p:nvPr/>
        </p:nvSpPr>
        <p:spPr>
          <a:xfrm>
            <a:off x="5686425" y="4866501"/>
            <a:ext cx="3457575" cy="369332"/>
          </a:xfrm>
          <a:prstGeom prst="rect">
            <a:avLst/>
          </a:prstGeom>
          <a:solidFill>
            <a:schemeClr val="bg1"/>
          </a:solidFill>
        </p:spPr>
        <p:txBody>
          <a:bodyPr wrap="square" rtlCol="0">
            <a:spAutoFit/>
          </a:bodyPr>
          <a:lstStyle/>
          <a:p>
            <a:pPr algn="r"/>
            <a:r>
              <a:rPr lang="en-US" dirty="0" err="1" smtClean="0"/>
              <a:t>Rimm</a:t>
            </a:r>
            <a:r>
              <a:rPr lang="en-US" dirty="0" smtClean="0"/>
              <a:t> et al, JAMA Onc 2017</a:t>
            </a:r>
          </a:p>
        </p:txBody>
      </p:sp>
      <p:cxnSp>
        <p:nvCxnSpPr>
          <p:cNvPr id="6" name="Straight Arrow Connector 5"/>
          <p:cNvCxnSpPr/>
          <p:nvPr/>
        </p:nvCxnSpPr>
        <p:spPr>
          <a:xfrm flipH="1" flipV="1">
            <a:off x="5401994" y="3221502"/>
            <a:ext cx="1111348" cy="422031"/>
          </a:xfrm>
          <a:prstGeom prst="straightConnector1">
            <a:avLst/>
          </a:prstGeom>
          <a:ln w="571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general concordance of PD-L1 testing…</a:t>
            </a:r>
            <a:br>
              <a:rPr lang="en-US" dirty="0" smtClean="0"/>
            </a:br>
            <a:r>
              <a:rPr lang="en-US" dirty="0" smtClean="0"/>
              <a:t>with one exception</a:t>
            </a:r>
            <a:endParaRPr lang="en-US" dirty="0"/>
          </a:p>
        </p:txBody>
      </p:sp>
      <p:pic>
        <p:nvPicPr>
          <p:cNvPr id="119810" name="Picture 2"/>
          <p:cNvPicPr>
            <a:picLocks noChangeAspect="1" noChangeArrowheads="1"/>
          </p:cNvPicPr>
          <p:nvPr/>
        </p:nvPicPr>
        <p:blipFill>
          <a:blip r:embed="rId2"/>
          <a:srcRect t="6223"/>
          <a:stretch>
            <a:fillRect/>
          </a:stretch>
        </p:blipFill>
        <p:spPr bwMode="auto">
          <a:xfrm>
            <a:off x="-48386" y="1266092"/>
            <a:ext cx="9192386" cy="3108960"/>
          </a:xfrm>
          <a:prstGeom prst="rect">
            <a:avLst/>
          </a:prstGeom>
          <a:noFill/>
          <a:ln w="9525">
            <a:noFill/>
            <a:miter lim="800000"/>
            <a:headEnd/>
            <a:tailEnd/>
          </a:ln>
        </p:spPr>
      </p:pic>
      <p:sp>
        <p:nvSpPr>
          <p:cNvPr id="4" name="TextBox 3"/>
          <p:cNvSpPr txBox="1"/>
          <p:nvPr/>
        </p:nvSpPr>
        <p:spPr>
          <a:xfrm>
            <a:off x="5686425" y="4866501"/>
            <a:ext cx="3457575" cy="369332"/>
          </a:xfrm>
          <a:prstGeom prst="rect">
            <a:avLst/>
          </a:prstGeom>
          <a:solidFill>
            <a:schemeClr val="bg1"/>
          </a:solidFill>
        </p:spPr>
        <p:txBody>
          <a:bodyPr wrap="square" rtlCol="0">
            <a:spAutoFit/>
          </a:bodyPr>
          <a:lstStyle/>
          <a:p>
            <a:pPr algn="r"/>
            <a:r>
              <a:rPr lang="en-US" dirty="0" err="1" smtClean="0"/>
              <a:t>Rimm</a:t>
            </a:r>
            <a:r>
              <a:rPr lang="en-US" dirty="0" smtClean="0"/>
              <a:t> et al, JAMA Onc 2017</a:t>
            </a:r>
          </a:p>
        </p:txBody>
      </p:sp>
      <p:cxnSp>
        <p:nvCxnSpPr>
          <p:cNvPr id="5" name="Straight Arrow Connector 4"/>
          <p:cNvCxnSpPr/>
          <p:nvPr/>
        </p:nvCxnSpPr>
        <p:spPr>
          <a:xfrm>
            <a:off x="4206240" y="1561513"/>
            <a:ext cx="0" cy="1364568"/>
          </a:xfrm>
          <a:prstGeom prst="straightConnector1">
            <a:avLst/>
          </a:prstGeom>
          <a:ln w="571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0"/>
            <a:ext cx="8858250" cy="857250"/>
          </a:xfrm>
        </p:spPr>
        <p:txBody>
          <a:bodyPr>
            <a:normAutofit/>
          </a:bodyPr>
          <a:lstStyle/>
          <a:p>
            <a:pPr lvl="0"/>
            <a:r>
              <a:rPr lang="en-US" dirty="0" smtClean="0"/>
              <a:t>PD-L1 as a biomarker: </a:t>
            </a:r>
            <a:r>
              <a:rPr lang="en-US" b="1" dirty="0" smtClean="0"/>
              <a:t>Old biopsy or New?</a:t>
            </a:r>
            <a:endParaRPr lang="en-US" b="1" dirty="0"/>
          </a:p>
        </p:txBody>
      </p:sp>
      <p:pic>
        <p:nvPicPr>
          <p:cNvPr id="803842" name="Picture 2"/>
          <p:cNvPicPr>
            <a:picLocks noChangeAspect="1" noChangeArrowheads="1"/>
          </p:cNvPicPr>
          <p:nvPr/>
        </p:nvPicPr>
        <p:blipFill>
          <a:blip r:embed="rId2" cstate="print"/>
          <a:srcRect/>
          <a:stretch>
            <a:fillRect/>
          </a:stretch>
        </p:blipFill>
        <p:spPr bwMode="auto">
          <a:xfrm>
            <a:off x="3924301" y="2911457"/>
            <a:ext cx="1457325" cy="2297430"/>
          </a:xfrm>
          <a:prstGeom prst="rect">
            <a:avLst/>
          </a:prstGeom>
          <a:noFill/>
          <a:ln w="9525">
            <a:noFill/>
            <a:miter lim="800000"/>
            <a:headEnd/>
            <a:tailEnd/>
          </a:ln>
        </p:spPr>
      </p:pic>
      <p:sp>
        <p:nvSpPr>
          <p:cNvPr id="12" name="Right Brace 11"/>
          <p:cNvSpPr/>
          <p:nvPr/>
        </p:nvSpPr>
        <p:spPr>
          <a:xfrm>
            <a:off x="5819775" y="3136107"/>
            <a:ext cx="333375" cy="1885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086474" y="3664744"/>
            <a:ext cx="1657351" cy="923330"/>
          </a:xfrm>
          <a:prstGeom prst="rect">
            <a:avLst/>
          </a:prstGeom>
          <a:noFill/>
        </p:spPr>
        <p:txBody>
          <a:bodyPr wrap="square" rtlCol="0">
            <a:spAutoFit/>
          </a:bodyPr>
          <a:lstStyle/>
          <a:p>
            <a:r>
              <a:rPr lang="en-US" dirty="0" smtClean="0"/>
              <a:t>72% no change in PD-L1 pre vs post-TKI</a:t>
            </a:r>
            <a:endParaRPr lang="en-US" dirty="0"/>
          </a:p>
        </p:txBody>
      </p:sp>
      <p:pic>
        <p:nvPicPr>
          <p:cNvPr id="803843" name="Picture 3"/>
          <p:cNvPicPr>
            <a:picLocks noChangeAspect="1" noChangeArrowheads="1"/>
          </p:cNvPicPr>
          <p:nvPr/>
        </p:nvPicPr>
        <p:blipFill>
          <a:blip r:embed="rId3" cstate="print"/>
          <a:srcRect/>
          <a:stretch>
            <a:fillRect/>
          </a:stretch>
        </p:blipFill>
        <p:spPr bwMode="auto">
          <a:xfrm>
            <a:off x="1144909" y="925115"/>
            <a:ext cx="2424684" cy="2089880"/>
          </a:xfrm>
          <a:prstGeom prst="rect">
            <a:avLst/>
          </a:prstGeom>
          <a:noFill/>
          <a:ln w="9525">
            <a:noFill/>
            <a:miter lim="800000"/>
            <a:headEnd/>
            <a:tailEnd/>
          </a:ln>
        </p:spPr>
      </p:pic>
      <p:pic>
        <p:nvPicPr>
          <p:cNvPr id="803844" name="Picture 4"/>
          <p:cNvPicPr>
            <a:picLocks noChangeAspect="1" noChangeArrowheads="1"/>
          </p:cNvPicPr>
          <p:nvPr/>
        </p:nvPicPr>
        <p:blipFill>
          <a:blip r:embed="rId4" cstate="print"/>
          <a:srcRect/>
          <a:stretch>
            <a:fillRect/>
          </a:stretch>
        </p:blipFill>
        <p:spPr bwMode="auto">
          <a:xfrm>
            <a:off x="5195792" y="889398"/>
            <a:ext cx="2548033" cy="2118074"/>
          </a:xfrm>
          <a:prstGeom prst="rect">
            <a:avLst/>
          </a:prstGeom>
          <a:noFill/>
          <a:ln w="9525">
            <a:noFill/>
            <a:miter lim="800000"/>
            <a:headEnd/>
            <a:tailEnd/>
          </a:ln>
        </p:spPr>
      </p:pic>
      <p:sp>
        <p:nvSpPr>
          <p:cNvPr id="16" name="TextBox 15"/>
          <p:cNvSpPr txBox="1"/>
          <p:nvPr/>
        </p:nvSpPr>
        <p:spPr>
          <a:xfrm>
            <a:off x="133350" y="835819"/>
            <a:ext cx="1676401" cy="369332"/>
          </a:xfrm>
          <a:prstGeom prst="rect">
            <a:avLst/>
          </a:prstGeom>
          <a:noFill/>
        </p:spPr>
        <p:txBody>
          <a:bodyPr wrap="square" rtlCol="0">
            <a:spAutoFit/>
          </a:bodyPr>
          <a:lstStyle/>
          <a:p>
            <a:r>
              <a:rPr lang="en-US" b="1" u="sng" dirty="0" smtClean="0"/>
              <a:t>Synchronous </a:t>
            </a:r>
            <a:endParaRPr lang="en-US" b="1" u="sng" dirty="0"/>
          </a:p>
        </p:txBody>
      </p:sp>
      <p:sp>
        <p:nvSpPr>
          <p:cNvPr id="19" name="TextBox 18"/>
          <p:cNvSpPr txBox="1"/>
          <p:nvPr/>
        </p:nvSpPr>
        <p:spPr>
          <a:xfrm>
            <a:off x="4121834" y="835819"/>
            <a:ext cx="1794970" cy="369332"/>
          </a:xfrm>
          <a:prstGeom prst="rect">
            <a:avLst/>
          </a:prstGeom>
          <a:noFill/>
        </p:spPr>
        <p:txBody>
          <a:bodyPr wrap="square" rtlCol="0">
            <a:spAutoFit/>
          </a:bodyPr>
          <a:lstStyle/>
          <a:p>
            <a:r>
              <a:rPr lang="en-US" b="1" u="sng" dirty="0" smtClean="0"/>
              <a:t>Metachronous</a:t>
            </a:r>
            <a:endParaRPr lang="en-US" b="1" u="sng" dirty="0"/>
          </a:p>
        </p:txBody>
      </p:sp>
      <p:sp>
        <p:nvSpPr>
          <p:cNvPr id="20" name="TextBox 19"/>
          <p:cNvSpPr txBox="1"/>
          <p:nvPr/>
        </p:nvSpPr>
        <p:spPr>
          <a:xfrm>
            <a:off x="6524626" y="4797252"/>
            <a:ext cx="2619375" cy="461665"/>
          </a:xfrm>
          <a:prstGeom prst="rect">
            <a:avLst/>
          </a:prstGeom>
          <a:solidFill>
            <a:schemeClr val="bg1"/>
          </a:solidFill>
        </p:spPr>
        <p:txBody>
          <a:bodyPr wrap="square" rtlCol="0">
            <a:spAutoFit/>
          </a:bodyPr>
          <a:lstStyle/>
          <a:p>
            <a:pPr algn="r"/>
            <a:r>
              <a:rPr lang="en-US" sz="1200" dirty="0" smtClean="0"/>
              <a:t>Kowanetz WCLC 2015</a:t>
            </a:r>
          </a:p>
          <a:p>
            <a:pPr algn="r"/>
            <a:r>
              <a:rPr lang="en-US" sz="1200" dirty="0" smtClean="0"/>
              <a:t>Gainor, CCR 2016</a:t>
            </a:r>
          </a:p>
        </p:txBody>
      </p:sp>
      <p:sp>
        <p:nvSpPr>
          <p:cNvPr id="21" name="TextBox 20"/>
          <p:cNvSpPr txBox="1"/>
          <p:nvPr/>
        </p:nvSpPr>
        <p:spPr>
          <a:xfrm>
            <a:off x="270007" y="3533647"/>
            <a:ext cx="3276600" cy="1384995"/>
          </a:xfrm>
          <a:prstGeom prst="rect">
            <a:avLst/>
          </a:prstGeom>
          <a:solidFill>
            <a:schemeClr val="bg1"/>
          </a:solidFill>
          <a:ln w="12700">
            <a:solidFill>
              <a:schemeClr val="tx1"/>
            </a:solidFill>
          </a:ln>
        </p:spPr>
        <p:txBody>
          <a:bodyPr wrap="square" rtlCol="0">
            <a:spAutoFit/>
          </a:bodyPr>
          <a:lstStyle/>
          <a:p>
            <a:pPr algn="ctr"/>
            <a:r>
              <a:rPr lang="en-US" sz="2800" b="1" dirty="0" smtClean="0"/>
              <a:t>PD-L1 expression </a:t>
            </a:r>
            <a:r>
              <a:rPr lang="en-US" sz="2800" b="1" dirty="0" smtClean="0"/>
              <a:t>appears to be relatively stable</a:t>
            </a:r>
            <a:endParaRPr lang="en-US" sz="2800" b="1" dirty="0"/>
          </a:p>
        </p:txBody>
      </p:sp>
    </p:spTree>
    <p:extLst>
      <p:ext uri="{BB962C8B-B14F-4D97-AF65-F5344CB8AC3E}">
        <p14:creationId xmlns:p14="http://schemas.microsoft.com/office/powerpoint/2010/main" val="3388188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0"/>
            <a:ext cx="8858250" cy="857250"/>
          </a:xfrm>
        </p:spPr>
        <p:txBody>
          <a:bodyPr>
            <a:normAutofit/>
          </a:bodyPr>
          <a:lstStyle/>
          <a:p>
            <a:pPr lvl="0"/>
            <a:r>
              <a:rPr lang="en-US" dirty="0" smtClean="0"/>
              <a:t>PD-L1 as a biomarker: </a:t>
            </a:r>
            <a:r>
              <a:rPr lang="en-US" b="1" dirty="0" smtClean="0"/>
              <a:t>Old </a:t>
            </a:r>
            <a:r>
              <a:rPr lang="en-US" b="1" dirty="0" err="1" smtClean="0"/>
              <a:t>vs</a:t>
            </a:r>
            <a:r>
              <a:rPr lang="en-US" b="1" dirty="0" smtClean="0"/>
              <a:t> New?</a:t>
            </a:r>
            <a:endParaRPr lang="en-US" b="1" dirty="0"/>
          </a:p>
        </p:txBody>
      </p:sp>
      <p:sp>
        <p:nvSpPr>
          <p:cNvPr id="15" name="TextBox 14"/>
          <p:cNvSpPr txBox="1"/>
          <p:nvPr/>
        </p:nvSpPr>
        <p:spPr>
          <a:xfrm>
            <a:off x="6524626" y="4935751"/>
            <a:ext cx="2619375" cy="276999"/>
          </a:xfrm>
          <a:prstGeom prst="rect">
            <a:avLst/>
          </a:prstGeom>
          <a:solidFill>
            <a:schemeClr val="bg1"/>
          </a:solidFill>
        </p:spPr>
        <p:txBody>
          <a:bodyPr wrap="square" rtlCol="0">
            <a:spAutoFit/>
          </a:bodyPr>
          <a:lstStyle/>
          <a:p>
            <a:pPr algn="r"/>
            <a:r>
              <a:rPr lang="en-US" sz="1200" dirty="0" smtClean="0"/>
              <a:t>Herbst, ASCO 2016</a:t>
            </a:r>
          </a:p>
        </p:txBody>
      </p:sp>
      <p:pic>
        <p:nvPicPr>
          <p:cNvPr id="804866" name="Picture 2"/>
          <p:cNvPicPr>
            <a:picLocks noChangeAspect="1" noChangeArrowheads="1"/>
          </p:cNvPicPr>
          <p:nvPr/>
        </p:nvPicPr>
        <p:blipFill>
          <a:blip r:embed="rId2" cstate="print"/>
          <a:srcRect/>
          <a:stretch>
            <a:fillRect/>
          </a:stretch>
        </p:blipFill>
        <p:spPr bwMode="auto">
          <a:xfrm>
            <a:off x="1148464" y="1337447"/>
            <a:ext cx="6433796" cy="2692615"/>
          </a:xfrm>
          <a:prstGeom prst="rect">
            <a:avLst/>
          </a:prstGeom>
          <a:noFill/>
          <a:ln w="9525">
            <a:noFill/>
            <a:miter lim="800000"/>
            <a:headEnd/>
            <a:tailEnd/>
          </a:ln>
        </p:spPr>
      </p:pic>
    </p:spTree>
    <p:extLst>
      <p:ext uri="{BB962C8B-B14F-4D97-AF65-F5344CB8AC3E}">
        <p14:creationId xmlns:p14="http://schemas.microsoft.com/office/powerpoint/2010/main" val="4393897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Things I Would Like You to Learn</a:t>
            </a:r>
            <a:endParaRPr lang="en-US" dirty="0"/>
          </a:p>
        </p:txBody>
      </p:sp>
      <p:sp>
        <p:nvSpPr>
          <p:cNvPr id="3" name="Content Placeholder 2"/>
          <p:cNvSpPr>
            <a:spLocks noGrp="1"/>
          </p:cNvSpPr>
          <p:nvPr>
            <p:ph idx="1"/>
          </p:nvPr>
        </p:nvSpPr>
        <p:spPr/>
        <p:txBody>
          <a:bodyPr/>
          <a:lstStyle/>
          <a:p>
            <a:r>
              <a:rPr lang="en-US" dirty="0" smtClean="0"/>
              <a:t>Biomarker testing for patients with </a:t>
            </a:r>
            <a:r>
              <a:rPr lang="en-US" dirty="0" smtClean="0"/>
              <a:t>non</a:t>
            </a:r>
            <a:r>
              <a:rPr lang="en-US" dirty="0" smtClean="0"/>
              <a:t>-small cell lung cancer is critically important.</a:t>
            </a:r>
          </a:p>
          <a:p>
            <a:r>
              <a:rPr lang="en-US" dirty="0" smtClean="0"/>
              <a:t>Biomarker testing for patients with non-small cell lung cancer is a little complicated.</a:t>
            </a:r>
          </a:p>
          <a:p>
            <a:r>
              <a:rPr lang="en-US" dirty="0" smtClean="0"/>
              <a:t>Optimally, biomarker testing should be done at diagnosis, but if it cannot be done then, </a:t>
            </a:r>
            <a:r>
              <a:rPr lang="en-US" dirty="0" smtClean="0"/>
              <a:t>testing before choice of “</a:t>
            </a:r>
            <a:r>
              <a:rPr lang="en-US" dirty="0" smtClean="0"/>
              <a:t>second-line” therapy has value </a:t>
            </a:r>
            <a:endParaRPr lang="en-US" dirty="0" smtClean="0"/>
          </a:p>
          <a:p>
            <a:r>
              <a:rPr lang="en-US" dirty="0" smtClean="0"/>
              <a:t>Multiplexed biomarker testing offers the best opportunity to learn about the relevant events.</a:t>
            </a:r>
          </a:p>
          <a:p>
            <a:r>
              <a:rPr lang="en-US" dirty="0" smtClean="0"/>
              <a:t>Biomarker testing is now critically important in the setting of resistance to initial </a:t>
            </a:r>
            <a:r>
              <a:rPr lang="en-US" dirty="0" smtClean="0"/>
              <a:t>therapy for patients with EGFR mutant NSCLC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PD-L1 Testing</a:t>
            </a:r>
            <a:endParaRPr lang="en-US" dirty="0"/>
          </a:p>
        </p:txBody>
      </p:sp>
      <p:sp>
        <p:nvSpPr>
          <p:cNvPr id="3" name="Content Placeholder 2"/>
          <p:cNvSpPr>
            <a:spLocks noGrp="1"/>
          </p:cNvSpPr>
          <p:nvPr>
            <p:ph idx="1"/>
          </p:nvPr>
        </p:nvSpPr>
        <p:spPr/>
        <p:txBody>
          <a:bodyPr/>
          <a:lstStyle/>
          <a:p>
            <a:r>
              <a:rPr lang="en-US" dirty="0" smtClean="0"/>
              <a:t>Testing should be done in all patients with newly diagnosed NSCLC because this test gives an opportunity for first-line immunotherapy for patients with PD-L1 ≥50%.</a:t>
            </a:r>
          </a:p>
          <a:p>
            <a:endParaRPr lang="en-US" dirty="0"/>
          </a:p>
          <a:p>
            <a:r>
              <a:rPr lang="en-US" dirty="0" smtClean="0"/>
              <a:t>Multiple antibodies for PD-L1 lead to largely concurrent results with exceptions.</a:t>
            </a:r>
          </a:p>
          <a:p>
            <a:endParaRPr lang="en-US" dirty="0"/>
          </a:p>
          <a:p>
            <a:r>
              <a:rPr lang="en-US" dirty="0" smtClean="0"/>
              <a:t>PD-L1 testing is probably “stable” and there is no clear benefit to repeat biopsy for assessment of PD-L1 unless the prior sample is exhausted.</a:t>
            </a:r>
          </a:p>
          <a:p>
            <a:endParaRPr lang="en-US" dirty="0"/>
          </a:p>
        </p:txBody>
      </p:sp>
    </p:spTree>
    <p:extLst>
      <p:ext uri="{BB962C8B-B14F-4D97-AF65-F5344CB8AC3E}">
        <p14:creationId xmlns:p14="http://schemas.microsoft.com/office/powerpoint/2010/main" val="215204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3200404" y="1141565"/>
            <a:ext cx="185737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Stage IV NSCLC</a:t>
            </a:r>
            <a:endParaRPr lang="en-US" dirty="0"/>
          </a:p>
        </p:txBody>
      </p:sp>
      <p:sp>
        <p:nvSpPr>
          <p:cNvPr id="6" name="Rectangle 5"/>
          <p:cNvSpPr>
            <a:spLocks noChangeAspect="1"/>
          </p:cNvSpPr>
          <p:nvPr/>
        </p:nvSpPr>
        <p:spPr>
          <a:xfrm>
            <a:off x="3200404" y="1945751"/>
            <a:ext cx="1857375" cy="876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Biomarker Evaluation</a:t>
            </a:r>
            <a:endParaRPr lang="en-US" sz="1600" dirty="0"/>
          </a:p>
        </p:txBody>
      </p:sp>
      <p:cxnSp>
        <p:nvCxnSpPr>
          <p:cNvPr id="19" name="Straight Arrow Connector 18"/>
          <p:cNvCxnSpPr>
            <a:cxnSpLocks noChangeAspect="1"/>
          </p:cNvCxnSpPr>
          <p:nvPr/>
        </p:nvCxnSpPr>
        <p:spPr>
          <a:xfrm flipH="1">
            <a:off x="4124610" y="1709175"/>
            <a:ext cx="4478" cy="23657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First-Line Treatment of Patients with Advanced NSCLC</a:t>
            </a:r>
            <a:endParaRPr lang="en-US" dirty="0">
              <a:solidFill>
                <a:srgbClr val="558ED5"/>
              </a:solidFill>
            </a:endParaRPr>
          </a:p>
        </p:txBody>
      </p:sp>
      <p:sp>
        <p:nvSpPr>
          <p:cNvPr id="38" name="TextBox 37"/>
          <p:cNvSpPr txBox="1">
            <a:spLocks noChangeAspect="1"/>
          </p:cNvSpPr>
          <p:nvPr/>
        </p:nvSpPr>
        <p:spPr>
          <a:xfrm>
            <a:off x="4991100" y="2102764"/>
            <a:ext cx="1086836" cy="307777"/>
          </a:xfrm>
          <a:prstGeom prst="rect">
            <a:avLst/>
          </a:prstGeom>
          <a:noFill/>
        </p:spPr>
        <p:txBody>
          <a:bodyPr wrap="none" rtlCol="0">
            <a:spAutoFit/>
          </a:bodyPr>
          <a:lstStyle/>
          <a:p>
            <a:r>
              <a:rPr lang="en-US" sz="1400" dirty="0" smtClean="0"/>
              <a:t>PD-L1 &lt;50%</a:t>
            </a:r>
            <a:endParaRPr lang="en-US" sz="1400" dirty="0"/>
          </a:p>
        </p:txBody>
      </p:sp>
      <p:sp>
        <p:nvSpPr>
          <p:cNvPr id="39" name="TextBox 38"/>
          <p:cNvSpPr txBox="1">
            <a:spLocks noChangeAspect="1"/>
          </p:cNvSpPr>
          <p:nvPr/>
        </p:nvSpPr>
        <p:spPr>
          <a:xfrm>
            <a:off x="2263777" y="2123320"/>
            <a:ext cx="991105" cy="523220"/>
          </a:xfrm>
          <a:prstGeom prst="rect">
            <a:avLst/>
          </a:prstGeom>
          <a:noFill/>
        </p:spPr>
        <p:txBody>
          <a:bodyPr wrap="none" rtlCol="0">
            <a:spAutoFit/>
          </a:bodyPr>
          <a:lstStyle/>
          <a:p>
            <a:pPr algn="ctr"/>
            <a:r>
              <a:rPr lang="en-US" sz="1400" dirty="0" smtClean="0"/>
              <a:t>EGFR, ALK</a:t>
            </a:r>
          </a:p>
          <a:p>
            <a:pPr algn="ctr"/>
            <a:r>
              <a:rPr lang="en-US" sz="1400" dirty="0" smtClean="0"/>
              <a:t>ROS1</a:t>
            </a:r>
            <a:endParaRPr lang="en-US" sz="1400" dirty="0"/>
          </a:p>
        </p:txBody>
      </p:sp>
      <p:cxnSp>
        <p:nvCxnSpPr>
          <p:cNvPr id="41" name="Straight Arrow Connector 40"/>
          <p:cNvCxnSpPr>
            <a:cxnSpLocks noChangeAspect="1"/>
          </p:cNvCxnSpPr>
          <p:nvPr/>
        </p:nvCxnSpPr>
        <p:spPr>
          <a:xfrm>
            <a:off x="4129088" y="2822052"/>
            <a:ext cx="4762" cy="6000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noChangeAspect="1"/>
          </p:cNvCxnSpPr>
          <p:nvPr/>
        </p:nvCxnSpPr>
        <p:spPr>
          <a:xfrm flipV="1">
            <a:off x="5057779" y="2374379"/>
            <a:ext cx="983613"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a:spLocks noChangeAspect="1"/>
          </p:cNvSpPr>
          <p:nvPr/>
        </p:nvSpPr>
        <p:spPr>
          <a:xfrm>
            <a:off x="3078800" y="2957694"/>
            <a:ext cx="1086836" cy="307777"/>
          </a:xfrm>
          <a:prstGeom prst="rect">
            <a:avLst/>
          </a:prstGeom>
          <a:noFill/>
        </p:spPr>
        <p:txBody>
          <a:bodyPr wrap="none" rtlCol="0">
            <a:spAutoFit/>
          </a:bodyPr>
          <a:lstStyle/>
          <a:p>
            <a:r>
              <a:rPr lang="en-US" sz="1400" dirty="0" smtClean="0"/>
              <a:t>PD-L1 ≥50%</a:t>
            </a:r>
            <a:endParaRPr lang="en-US" sz="1400" dirty="0"/>
          </a:p>
        </p:txBody>
      </p:sp>
      <p:cxnSp>
        <p:nvCxnSpPr>
          <p:cNvPr id="46" name="Straight Arrow Connector 45"/>
          <p:cNvCxnSpPr>
            <a:cxnSpLocks noChangeAspect="1"/>
          </p:cNvCxnSpPr>
          <p:nvPr/>
        </p:nvCxnSpPr>
        <p:spPr>
          <a:xfrm flipH="1">
            <a:off x="2221831" y="2383902"/>
            <a:ext cx="978390" cy="9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4731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Subtypes of NSCLC can be defined by genotypes</a:t>
            </a:r>
            <a:endParaRPr lang="en-US" sz="3000" dirty="0"/>
          </a:p>
        </p:txBody>
      </p:sp>
      <p:sp>
        <p:nvSpPr>
          <p:cNvPr id="7" name="TextBox 6"/>
          <p:cNvSpPr txBox="1"/>
          <p:nvPr/>
        </p:nvSpPr>
        <p:spPr>
          <a:xfrm>
            <a:off x="3241765" y="4519298"/>
            <a:ext cx="1961371" cy="369332"/>
          </a:xfrm>
          <a:prstGeom prst="rect">
            <a:avLst/>
          </a:prstGeom>
          <a:solidFill>
            <a:schemeClr val="bg1"/>
          </a:solidFill>
          <a:ln>
            <a:solidFill>
              <a:schemeClr val="tx2"/>
            </a:solidFill>
          </a:ln>
        </p:spPr>
        <p:txBody>
          <a:bodyPr wrap="none" rtlCol="0">
            <a:spAutoFit/>
          </a:bodyPr>
          <a:lstStyle/>
          <a:p>
            <a:r>
              <a:rPr lang="en-US" dirty="0" smtClean="0"/>
              <a:t>MSK-IMPACT data</a:t>
            </a:r>
            <a:endParaRPr lang="en-US" dirty="0"/>
          </a:p>
        </p:txBody>
      </p:sp>
      <p:pic>
        <p:nvPicPr>
          <p:cNvPr id="9" name="Picture 8"/>
          <p:cNvPicPr>
            <a:picLocks noChangeAspect="1"/>
          </p:cNvPicPr>
          <p:nvPr/>
        </p:nvPicPr>
        <p:blipFill rotWithShape="1">
          <a:blip r:embed="rId2"/>
          <a:srcRect l="20590" b="4858"/>
          <a:stretch/>
        </p:blipFill>
        <p:spPr>
          <a:xfrm>
            <a:off x="1138553" y="669783"/>
            <a:ext cx="5055086" cy="3812987"/>
          </a:xfrm>
          <a:prstGeom prst="rect">
            <a:avLst/>
          </a:prstGeom>
        </p:spPr>
      </p:pic>
    </p:spTree>
    <p:extLst>
      <p:ext uri="{BB962C8B-B14F-4D97-AF65-F5344CB8AC3E}">
        <p14:creationId xmlns:p14="http://schemas.microsoft.com/office/powerpoint/2010/main" val="25610772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dirty="0" smtClean="0"/>
              <a:t>Randomized Trial of Erlotinib </a:t>
            </a:r>
            <a:br>
              <a:rPr lang="en-US" dirty="0" smtClean="0"/>
            </a:br>
            <a:r>
              <a:rPr lang="en-US" dirty="0" smtClean="0"/>
              <a:t>in non-small cell lung cancer</a:t>
            </a:r>
            <a:endParaRPr lang="en-US" dirty="0"/>
          </a:p>
        </p:txBody>
      </p:sp>
      <p:pic>
        <p:nvPicPr>
          <p:cNvPr id="4099" name="Picture 3" descr="Figure 1"/>
          <p:cNvPicPr>
            <a:picLocks noChangeAspect="1" noChangeArrowheads="1"/>
          </p:cNvPicPr>
          <p:nvPr/>
        </p:nvPicPr>
        <p:blipFill>
          <a:blip r:embed="rId2" cstate="print"/>
          <a:srcRect l="7594" t="5693" r="5063" b="57868"/>
          <a:stretch>
            <a:fillRect/>
          </a:stretch>
        </p:blipFill>
        <p:spPr bwMode="auto">
          <a:xfrm>
            <a:off x="1219200" y="1257300"/>
            <a:ext cx="7086600" cy="3451266"/>
          </a:xfrm>
          <a:prstGeom prst="rect">
            <a:avLst/>
          </a:prstGeom>
          <a:noFill/>
        </p:spPr>
      </p:pic>
      <p:sp>
        <p:nvSpPr>
          <p:cNvPr id="4100" name="Text Box 4"/>
          <p:cNvSpPr txBox="1">
            <a:spLocks noChangeArrowheads="1"/>
          </p:cNvSpPr>
          <p:nvPr/>
        </p:nvSpPr>
        <p:spPr bwMode="auto">
          <a:xfrm>
            <a:off x="5334001" y="4808936"/>
            <a:ext cx="2659702" cy="307777"/>
          </a:xfrm>
          <a:prstGeom prst="rect">
            <a:avLst/>
          </a:prstGeom>
          <a:noFill/>
          <a:ln w="9525">
            <a:noFill/>
            <a:miter lim="800000"/>
            <a:headEnd/>
            <a:tailEnd/>
          </a:ln>
          <a:effectLst/>
        </p:spPr>
        <p:txBody>
          <a:bodyPr wrap="none">
            <a:spAutoFit/>
          </a:bodyPr>
          <a:lstStyle/>
          <a:p>
            <a:r>
              <a:rPr lang="en-US" sz="1400"/>
              <a:t>Shepherd et al NEJM 353:123-132 </a:t>
            </a:r>
          </a:p>
        </p:txBody>
      </p:sp>
      <p:sp>
        <p:nvSpPr>
          <p:cNvPr id="4101" name="Text Box 5"/>
          <p:cNvSpPr txBox="1">
            <a:spLocks noChangeArrowheads="1"/>
          </p:cNvSpPr>
          <p:nvPr/>
        </p:nvSpPr>
        <p:spPr bwMode="auto">
          <a:xfrm>
            <a:off x="5080003" y="1810942"/>
            <a:ext cx="2637645" cy="461665"/>
          </a:xfrm>
          <a:prstGeom prst="rect">
            <a:avLst/>
          </a:prstGeom>
          <a:noFill/>
          <a:ln w="9525">
            <a:noFill/>
            <a:miter lim="800000"/>
            <a:headEnd/>
            <a:tailEnd/>
          </a:ln>
          <a:effectLst/>
        </p:spPr>
        <p:txBody>
          <a:bodyPr wrap="none">
            <a:spAutoFit/>
          </a:bodyPr>
          <a:lstStyle/>
          <a:p>
            <a:r>
              <a:rPr lang="en-US" sz="2400" b="1" dirty="0" smtClean="0"/>
              <a:t>Response </a:t>
            </a:r>
            <a:r>
              <a:rPr lang="en-US" sz="2400" b="1" dirty="0"/>
              <a:t>Rate 9%</a:t>
            </a:r>
          </a:p>
        </p:txBody>
      </p:sp>
    </p:spTree>
    <p:extLst>
      <p:ext uri="{BB962C8B-B14F-4D97-AF65-F5344CB8AC3E}">
        <p14:creationId xmlns:p14="http://schemas.microsoft.com/office/powerpoint/2010/main" val="29160514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l="24162" r="25433"/>
          <a:stretch>
            <a:fillRect/>
          </a:stretch>
        </p:blipFill>
        <p:spPr bwMode="auto">
          <a:xfrm>
            <a:off x="228600" y="1028700"/>
            <a:ext cx="4311650" cy="3371850"/>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l="29248" t="8014" r="29248"/>
          <a:stretch>
            <a:fillRect/>
          </a:stretch>
        </p:blipFill>
        <p:spPr bwMode="auto">
          <a:xfrm>
            <a:off x="4876800" y="1092994"/>
            <a:ext cx="4064000" cy="3364706"/>
          </a:xfrm>
          <a:prstGeom prst="rect">
            <a:avLst/>
          </a:prstGeom>
          <a:noFill/>
          <a:ln w="9525">
            <a:noFill/>
            <a:miter lim="800000"/>
            <a:headEnd/>
            <a:tailEnd/>
          </a:ln>
        </p:spPr>
      </p:pic>
      <p:sp>
        <p:nvSpPr>
          <p:cNvPr id="55300" name="Text Box 4"/>
          <p:cNvSpPr txBox="1">
            <a:spLocks noChangeArrowheads="1"/>
          </p:cNvSpPr>
          <p:nvPr/>
        </p:nvSpPr>
        <p:spPr bwMode="auto">
          <a:xfrm>
            <a:off x="1511303" y="4476751"/>
            <a:ext cx="1920875" cy="1077218"/>
          </a:xfrm>
          <a:prstGeom prst="rect">
            <a:avLst/>
          </a:prstGeom>
          <a:noFill/>
          <a:ln w="9525">
            <a:noFill/>
            <a:miter lim="800000"/>
            <a:headEnd/>
            <a:tailEnd/>
          </a:ln>
        </p:spPr>
        <p:txBody>
          <a:bodyPr>
            <a:spAutoFit/>
          </a:bodyPr>
          <a:lstStyle/>
          <a:p>
            <a:r>
              <a:rPr lang="en-US" sz="3200">
                <a:cs typeface="Arial" pitchFamily="34" charset="0"/>
              </a:rPr>
              <a:t>Day 1			</a:t>
            </a:r>
          </a:p>
        </p:txBody>
      </p:sp>
      <p:sp>
        <p:nvSpPr>
          <p:cNvPr id="55301" name="Text Box 6"/>
          <p:cNvSpPr txBox="1">
            <a:spLocks noChangeArrowheads="1"/>
          </p:cNvSpPr>
          <p:nvPr/>
        </p:nvSpPr>
        <p:spPr bwMode="auto">
          <a:xfrm>
            <a:off x="5864228" y="4512469"/>
            <a:ext cx="1920875" cy="1077218"/>
          </a:xfrm>
          <a:prstGeom prst="rect">
            <a:avLst/>
          </a:prstGeom>
          <a:noFill/>
          <a:ln w="9525">
            <a:noFill/>
            <a:miter lim="800000"/>
            <a:headEnd/>
            <a:tailEnd/>
          </a:ln>
        </p:spPr>
        <p:txBody>
          <a:bodyPr>
            <a:spAutoFit/>
          </a:bodyPr>
          <a:lstStyle/>
          <a:p>
            <a:r>
              <a:rPr lang="en-US" sz="3200">
                <a:cs typeface="Arial" pitchFamily="34" charset="0"/>
              </a:rPr>
              <a:t>Day 5			</a:t>
            </a:r>
          </a:p>
        </p:txBody>
      </p:sp>
      <p:sp>
        <p:nvSpPr>
          <p:cNvPr id="55302" name="Text Box 5"/>
          <p:cNvSpPr txBox="1">
            <a:spLocks noChangeArrowheads="1"/>
          </p:cNvSpPr>
          <p:nvPr/>
        </p:nvSpPr>
        <p:spPr bwMode="auto">
          <a:xfrm>
            <a:off x="0" y="223839"/>
            <a:ext cx="9144000" cy="646331"/>
          </a:xfrm>
          <a:prstGeom prst="rect">
            <a:avLst/>
          </a:prstGeom>
          <a:noFill/>
          <a:ln w="9525">
            <a:noFill/>
            <a:miter lim="800000"/>
            <a:headEnd/>
            <a:tailEnd/>
          </a:ln>
        </p:spPr>
        <p:txBody>
          <a:bodyPr>
            <a:spAutoFit/>
          </a:bodyPr>
          <a:lstStyle/>
          <a:p>
            <a:pPr algn="ctr"/>
            <a:r>
              <a:rPr lang="en-US" sz="3600" dirty="0">
                <a:cs typeface="Arial" pitchFamily="34" charset="0"/>
              </a:rPr>
              <a:t>Why Are 1 in 10 Like This?</a:t>
            </a:r>
          </a:p>
        </p:txBody>
      </p:sp>
    </p:spTree>
    <p:extLst>
      <p:ext uri="{BB962C8B-B14F-4D97-AF65-F5344CB8AC3E}">
        <p14:creationId xmlns:p14="http://schemas.microsoft.com/office/powerpoint/2010/main" val="2622232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l="24162" r="25433"/>
          <a:stretch>
            <a:fillRect/>
          </a:stretch>
        </p:blipFill>
        <p:spPr bwMode="auto">
          <a:xfrm>
            <a:off x="228600" y="1028700"/>
            <a:ext cx="4311650" cy="3371850"/>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l="29248" t="8014" r="29248"/>
          <a:stretch>
            <a:fillRect/>
          </a:stretch>
        </p:blipFill>
        <p:spPr bwMode="auto">
          <a:xfrm>
            <a:off x="4876800" y="1092994"/>
            <a:ext cx="4064000" cy="3364706"/>
          </a:xfrm>
          <a:prstGeom prst="rect">
            <a:avLst/>
          </a:prstGeom>
          <a:noFill/>
          <a:ln w="9525">
            <a:noFill/>
            <a:miter lim="800000"/>
            <a:headEnd/>
            <a:tailEnd/>
          </a:ln>
        </p:spPr>
      </p:pic>
      <p:sp>
        <p:nvSpPr>
          <p:cNvPr id="55300" name="Text Box 4"/>
          <p:cNvSpPr txBox="1">
            <a:spLocks noChangeArrowheads="1"/>
          </p:cNvSpPr>
          <p:nvPr/>
        </p:nvSpPr>
        <p:spPr bwMode="auto">
          <a:xfrm>
            <a:off x="1511303" y="4476751"/>
            <a:ext cx="1920875" cy="1077218"/>
          </a:xfrm>
          <a:prstGeom prst="rect">
            <a:avLst/>
          </a:prstGeom>
          <a:noFill/>
          <a:ln w="9525">
            <a:noFill/>
            <a:miter lim="800000"/>
            <a:headEnd/>
            <a:tailEnd/>
          </a:ln>
        </p:spPr>
        <p:txBody>
          <a:bodyPr>
            <a:spAutoFit/>
          </a:bodyPr>
          <a:lstStyle/>
          <a:p>
            <a:r>
              <a:rPr lang="en-US" sz="3200">
                <a:cs typeface="Arial" pitchFamily="34" charset="0"/>
              </a:rPr>
              <a:t>Day 1			</a:t>
            </a:r>
          </a:p>
        </p:txBody>
      </p:sp>
      <p:sp>
        <p:nvSpPr>
          <p:cNvPr id="55301" name="Text Box 6"/>
          <p:cNvSpPr txBox="1">
            <a:spLocks noChangeArrowheads="1"/>
          </p:cNvSpPr>
          <p:nvPr/>
        </p:nvSpPr>
        <p:spPr bwMode="auto">
          <a:xfrm>
            <a:off x="5864228" y="4512469"/>
            <a:ext cx="1920875" cy="1077218"/>
          </a:xfrm>
          <a:prstGeom prst="rect">
            <a:avLst/>
          </a:prstGeom>
          <a:noFill/>
          <a:ln w="9525">
            <a:noFill/>
            <a:miter lim="800000"/>
            <a:headEnd/>
            <a:tailEnd/>
          </a:ln>
        </p:spPr>
        <p:txBody>
          <a:bodyPr>
            <a:spAutoFit/>
          </a:bodyPr>
          <a:lstStyle/>
          <a:p>
            <a:r>
              <a:rPr lang="en-US" sz="3200">
                <a:cs typeface="Arial" pitchFamily="34" charset="0"/>
              </a:rPr>
              <a:t>Day 5			</a:t>
            </a:r>
          </a:p>
        </p:txBody>
      </p:sp>
      <p:sp>
        <p:nvSpPr>
          <p:cNvPr id="55302" name="Text Box 5"/>
          <p:cNvSpPr txBox="1">
            <a:spLocks noChangeArrowheads="1"/>
          </p:cNvSpPr>
          <p:nvPr/>
        </p:nvSpPr>
        <p:spPr bwMode="auto">
          <a:xfrm>
            <a:off x="0" y="223839"/>
            <a:ext cx="9144000" cy="646331"/>
          </a:xfrm>
          <a:prstGeom prst="rect">
            <a:avLst/>
          </a:prstGeom>
          <a:noFill/>
          <a:ln w="9525">
            <a:noFill/>
            <a:miter lim="800000"/>
            <a:headEnd/>
            <a:tailEnd/>
          </a:ln>
        </p:spPr>
        <p:txBody>
          <a:bodyPr>
            <a:spAutoFit/>
          </a:bodyPr>
          <a:lstStyle/>
          <a:p>
            <a:pPr algn="ctr"/>
            <a:r>
              <a:rPr lang="en-US" sz="3600" dirty="0">
                <a:cs typeface="Arial" pitchFamily="34" charset="0"/>
              </a:rPr>
              <a:t>Why Are 1 in 10 Like This?</a:t>
            </a:r>
          </a:p>
        </p:txBody>
      </p:sp>
      <p:sp>
        <p:nvSpPr>
          <p:cNvPr id="2" name="TextBox 1"/>
          <p:cNvSpPr txBox="1"/>
          <p:nvPr/>
        </p:nvSpPr>
        <p:spPr>
          <a:xfrm>
            <a:off x="1786002" y="2035920"/>
            <a:ext cx="6181596" cy="2031325"/>
          </a:xfrm>
          <a:prstGeom prst="rect">
            <a:avLst/>
          </a:prstGeom>
          <a:solidFill>
            <a:schemeClr val="bg1"/>
          </a:solidFill>
        </p:spPr>
        <p:txBody>
          <a:bodyPr wrap="square" rtlCol="0">
            <a:spAutoFit/>
          </a:bodyPr>
          <a:lstStyle/>
          <a:p>
            <a:r>
              <a:rPr lang="en-US" dirty="0" smtClean="0"/>
              <a:t>Clinical Factors Initially Used to Predict Response:</a:t>
            </a:r>
          </a:p>
          <a:p>
            <a:pPr marL="285750" indent="-285750">
              <a:buFont typeface="Arial"/>
              <a:buChar char="•"/>
            </a:pPr>
            <a:r>
              <a:rPr lang="en-US" dirty="0" smtClean="0"/>
              <a:t>Adenocarcinoma</a:t>
            </a:r>
          </a:p>
          <a:p>
            <a:pPr marL="285750" indent="-285750">
              <a:buFont typeface="Arial"/>
              <a:buChar char="•"/>
            </a:pPr>
            <a:r>
              <a:rPr lang="en-US" dirty="0" smtClean="0"/>
              <a:t>Never Smokers</a:t>
            </a:r>
          </a:p>
          <a:p>
            <a:pPr marL="285750" indent="-285750">
              <a:buFont typeface="Arial"/>
              <a:buChar char="•"/>
            </a:pPr>
            <a:r>
              <a:rPr lang="en-US" dirty="0" smtClean="0"/>
              <a:t>East Asian ethnicity</a:t>
            </a:r>
          </a:p>
          <a:p>
            <a:pPr marL="285750" indent="-285750">
              <a:buFont typeface="Arial"/>
              <a:buChar char="•"/>
            </a:pPr>
            <a:r>
              <a:rPr lang="en-US" dirty="0" smtClean="0"/>
              <a:t>Women</a:t>
            </a:r>
          </a:p>
          <a:p>
            <a:r>
              <a:rPr lang="en-US" dirty="0" smtClean="0"/>
              <a:t>But, in 2004, EGFR mutations were identified and associated with response to erlotinib and gefitinib</a:t>
            </a:r>
            <a:endParaRPr lang="en-US" dirty="0"/>
          </a:p>
        </p:txBody>
      </p:sp>
    </p:spTree>
    <p:extLst>
      <p:ext uri="{BB962C8B-B14F-4D97-AF65-F5344CB8AC3E}">
        <p14:creationId xmlns:p14="http://schemas.microsoft.com/office/powerpoint/2010/main" val="8624776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pPr eaLnBrk="1" hangingPunct="1"/>
            <a:r>
              <a:rPr lang="en-US" sz="3000" dirty="0" smtClean="0"/>
              <a:t>EGFR TKI </a:t>
            </a:r>
            <a:r>
              <a:rPr lang="en-US" sz="3000" dirty="0" err="1" smtClean="0"/>
              <a:t>vs</a:t>
            </a:r>
            <a:r>
              <a:rPr lang="en-US" sz="3000" dirty="0" smtClean="0"/>
              <a:t> Carboplatin - Paclitaxel</a:t>
            </a:r>
            <a:br>
              <a:rPr lang="en-US" sz="3000" dirty="0" smtClean="0"/>
            </a:br>
            <a:r>
              <a:rPr lang="en-US" sz="3000" dirty="0" smtClean="0"/>
              <a:t>in Never- or Light Ex-Smokers (IPASS)</a:t>
            </a:r>
          </a:p>
        </p:txBody>
      </p:sp>
      <p:sp>
        <p:nvSpPr>
          <p:cNvPr id="90115" name="Footer Placeholder 16"/>
          <p:cNvSpPr>
            <a:spLocks noGrp="1"/>
          </p:cNvSpPr>
          <p:nvPr>
            <p:ph type="ftr" sz="quarter" idx="11"/>
          </p:nvPr>
        </p:nvSpPr>
        <p:spPr>
          <a:xfrm>
            <a:off x="5791200" y="4767273"/>
            <a:ext cx="2895600" cy="273844"/>
          </a:xfrm>
          <a:noFill/>
          <a:ln>
            <a:noFill/>
          </a:ln>
        </p:spPr>
        <p:txBody>
          <a:bodyPr/>
          <a:lstStyle/>
          <a:p>
            <a:r>
              <a:rPr lang="en-US" sz="1600" i="1" dirty="0" err="1" smtClean="0">
                <a:solidFill>
                  <a:schemeClr val="tx1"/>
                </a:solidFill>
              </a:rPr>
              <a:t>Mok</a:t>
            </a:r>
            <a:r>
              <a:rPr lang="en-US" sz="1600" i="1" dirty="0" smtClean="0">
                <a:solidFill>
                  <a:schemeClr val="tx1"/>
                </a:solidFill>
              </a:rPr>
              <a:t> T et al. N </a:t>
            </a:r>
            <a:r>
              <a:rPr lang="en-US" sz="1600" i="1" dirty="0" err="1" smtClean="0">
                <a:solidFill>
                  <a:schemeClr val="tx1"/>
                </a:solidFill>
              </a:rPr>
              <a:t>Engl</a:t>
            </a:r>
            <a:r>
              <a:rPr lang="en-US" sz="1600" i="1" dirty="0" smtClean="0">
                <a:solidFill>
                  <a:schemeClr val="tx1"/>
                </a:solidFill>
              </a:rPr>
              <a:t> J Med. 2009</a:t>
            </a:r>
          </a:p>
        </p:txBody>
      </p:sp>
      <p:sp>
        <p:nvSpPr>
          <p:cNvPr id="90118" name="AutoShape 4"/>
          <p:cNvSpPr>
            <a:spLocks noChangeArrowheads="1"/>
          </p:cNvSpPr>
          <p:nvPr/>
        </p:nvSpPr>
        <p:spPr bwMode="auto">
          <a:xfrm>
            <a:off x="868362" y="1755816"/>
            <a:ext cx="3886200" cy="1736646"/>
          </a:xfrm>
          <a:prstGeom prst="roundRect">
            <a:avLst>
              <a:gd name="adj" fmla="val 16667"/>
            </a:avLst>
          </a:prstGeom>
          <a:noFill/>
          <a:ln w="28575" algn="ctr">
            <a:solidFill>
              <a:schemeClr val="tx1"/>
            </a:solidFill>
            <a:round/>
            <a:headEnd/>
            <a:tailEnd/>
          </a:ln>
        </p:spPr>
        <p:txBody>
          <a:bodyPr lIns="0" rIns="0" anchor="ctr">
            <a:spAutoFit/>
          </a:bodyPr>
          <a:lstStyle/>
          <a:p>
            <a:pPr marL="292100" indent="-180975">
              <a:buClr>
                <a:schemeClr val="accent2"/>
              </a:buClr>
              <a:buFont typeface="Arial" pitchFamily="34" charset="0"/>
              <a:buChar char="•"/>
            </a:pPr>
            <a:r>
              <a:rPr lang="en-US" sz="1600" dirty="0"/>
              <a:t>Measurable </a:t>
            </a:r>
            <a:r>
              <a:rPr lang="en-US" sz="1600" dirty="0" smtClean="0"/>
              <a:t>Stage </a:t>
            </a:r>
            <a:r>
              <a:rPr lang="en-US" sz="1600" dirty="0"/>
              <a:t>IIIB or IV</a:t>
            </a:r>
          </a:p>
          <a:p>
            <a:pPr marL="292100" indent="-180975">
              <a:buClr>
                <a:schemeClr val="accent2"/>
              </a:buClr>
              <a:buFont typeface="Arial" pitchFamily="34" charset="0"/>
              <a:buChar char="•"/>
            </a:pPr>
            <a:r>
              <a:rPr lang="en-US" sz="1600" dirty="0" err="1"/>
              <a:t>Adenocarcinoma</a:t>
            </a:r>
            <a:r>
              <a:rPr lang="en-US" sz="1600" dirty="0"/>
              <a:t> histology</a:t>
            </a:r>
          </a:p>
          <a:p>
            <a:pPr marL="292100" indent="-180975">
              <a:buClr>
                <a:schemeClr val="accent2"/>
              </a:buClr>
              <a:buFont typeface="Arial" pitchFamily="34" charset="0"/>
              <a:buChar char="•"/>
            </a:pPr>
            <a:r>
              <a:rPr lang="en-US" sz="1600" dirty="0"/>
              <a:t>No prior chemotherapy</a:t>
            </a:r>
          </a:p>
          <a:p>
            <a:pPr marL="292100" indent="-180975">
              <a:buClr>
                <a:schemeClr val="accent2"/>
              </a:buClr>
              <a:buFont typeface="Arial" pitchFamily="34" charset="0"/>
              <a:buChar char="•"/>
            </a:pPr>
            <a:r>
              <a:rPr lang="en-US" sz="1600" dirty="0"/>
              <a:t>PS 0-2</a:t>
            </a:r>
          </a:p>
          <a:p>
            <a:pPr marL="292100" indent="-180975">
              <a:buClr>
                <a:schemeClr val="accent2"/>
              </a:buClr>
              <a:buFont typeface="Arial" pitchFamily="34" charset="0"/>
              <a:buChar char="•"/>
            </a:pPr>
            <a:r>
              <a:rPr lang="en-US" sz="1600" dirty="0"/>
              <a:t>&lt;100 </a:t>
            </a:r>
            <a:r>
              <a:rPr lang="en-US" sz="1600" dirty="0" smtClean="0"/>
              <a:t>cigarettes/lifetime </a:t>
            </a:r>
            <a:r>
              <a:rPr lang="en-US" sz="1600" dirty="0"/>
              <a:t>or &lt;10 </a:t>
            </a:r>
            <a:r>
              <a:rPr lang="en-US" sz="1600" dirty="0" smtClean="0"/>
              <a:t>pack- </a:t>
            </a:r>
            <a:r>
              <a:rPr lang="en-US" sz="1600" dirty="0"/>
              <a:t>years and stopped ≥15 years prior</a:t>
            </a:r>
          </a:p>
        </p:txBody>
      </p:sp>
      <p:sp>
        <p:nvSpPr>
          <p:cNvPr id="90119" name="AutoShape 5"/>
          <p:cNvSpPr>
            <a:spLocks noChangeArrowheads="1"/>
          </p:cNvSpPr>
          <p:nvPr/>
        </p:nvSpPr>
        <p:spPr bwMode="auto">
          <a:xfrm>
            <a:off x="4906962" y="1972866"/>
            <a:ext cx="461963" cy="1485900"/>
          </a:xfrm>
          <a:prstGeom prst="roundRect">
            <a:avLst>
              <a:gd name="adj" fmla="val 16667"/>
            </a:avLst>
          </a:prstGeom>
          <a:noFill/>
          <a:ln w="28575" algn="ctr">
            <a:solidFill>
              <a:schemeClr val="tx1"/>
            </a:solidFill>
            <a:round/>
            <a:headEnd/>
            <a:tailEnd/>
          </a:ln>
        </p:spPr>
        <p:txBody>
          <a:bodyPr wrap="none" tIns="0" bIns="0" anchor="ctr"/>
          <a:lstStyle/>
          <a:p>
            <a:pPr marL="285750" indent="-285750" algn="ctr">
              <a:lnSpc>
                <a:spcPct val="80000"/>
              </a:lnSpc>
              <a:buClr>
                <a:schemeClr val="tx1"/>
              </a:buClr>
            </a:pPr>
            <a:endParaRPr lang="en-US" sz="1400" b="1">
              <a:latin typeface="Tahoma" pitchFamily="1" charset="0"/>
            </a:endParaRPr>
          </a:p>
          <a:p>
            <a:pPr marL="285750" indent="-285750" algn="ctr">
              <a:lnSpc>
                <a:spcPct val="80000"/>
              </a:lnSpc>
              <a:buClr>
                <a:schemeClr val="tx1"/>
              </a:buClr>
            </a:pPr>
            <a:r>
              <a:rPr lang="en-US" sz="1400" b="1"/>
              <a:t>R</a:t>
            </a:r>
          </a:p>
          <a:p>
            <a:pPr marL="285750" indent="-285750" algn="ctr">
              <a:lnSpc>
                <a:spcPct val="80000"/>
              </a:lnSpc>
              <a:buClr>
                <a:schemeClr val="tx1"/>
              </a:buClr>
            </a:pPr>
            <a:r>
              <a:rPr lang="en-US" sz="1400" b="1"/>
              <a:t>A</a:t>
            </a:r>
          </a:p>
          <a:p>
            <a:pPr marL="285750" indent="-285750" algn="ctr">
              <a:lnSpc>
                <a:spcPct val="80000"/>
              </a:lnSpc>
              <a:buClr>
                <a:schemeClr val="tx1"/>
              </a:buClr>
            </a:pPr>
            <a:r>
              <a:rPr lang="en-US" sz="1400" b="1"/>
              <a:t>N</a:t>
            </a:r>
          </a:p>
          <a:p>
            <a:pPr marL="285750" indent="-285750" algn="ctr">
              <a:lnSpc>
                <a:spcPct val="80000"/>
              </a:lnSpc>
              <a:buClr>
                <a:schemeClr val="tx1"/>
              </a:buClr>
            </a:pPr>
            <a:r>
              <a:rPr lang="en-US" sz="1400" b="1"/>
              <a:t>D</a:t>
            </a:r>
          </a:p>
          <a:p>
            <a:pPr marL="285750" indent="-285750" algn="ctr">
              <a:lnSpc>
                <a:spcPct val="80000"/>
              </a:lnSpc>
              <a:buClr>
                <a:schemeClr val="tx1"/>
              </a:buClr>
            </a:pPr>
            <a:r>
              <a:rPr lang="en-US" sz="1400" b="1"/>
              <a:t>O</a:t>
            </a:r>
          </a:p>
          <a:p>
            <a:pPr marL="285750" indent="-285750" algn="ctr">
              <a:lnSpc>
                <a:spcPct val="80000"/>
              </a:lnSpc>
              <a:buClr>
                <a:schemeClr val="tx1"/>
              </a:buClr>
            </a:pPr>
            <a:r>
              <a:rPr lang="en-US" sz="1400" b="1"/>
              <a:t>M</a:t>
            </a:r>
          </a:p>
          <a:p>
            <a:pPr marL="285750" indent="-285750" algn="ctr">
              <a:lnSpc>
                <a:spcPct val="80000"/>
              </a:lnSpc>
              <a:buClr>
                <a:schemeClr val="tx1"/>
              </a:buClr>
            </a:pPr>
            <a:r>
              <a:rPr lang="en-US" sz="1400" b="1"/>
              <a:t>I</a:t>
            </a:r>
          </a:p>
          <a:p>
            <a:pPr marL="285750" indent="-285750" algn="ctr">
              <a:lnSpc>
                <a:spcPct val="80000"/>
              </a:lnSpc>
              <a:buClr>
                <a:schemeClr val="tx1"/>
              </a:buClr>
            </a:pPr>
            <a:r>
              <a:rPr lang="en-US" sz="1400" b="1"/>
              <a:t>Z</a:t>
            </a:r>
          </a:p>
          <a:p>
            <a:pPr marL="285750" indent="-285750" algn="ctr">
              <a:lnSpc>
                <a:spcPct val="80000"/>
              </a:lnSpc>
              <a:buClr>
                <a:schemeClr val="tx1"/>
              </a:buClr>
            </a:pPr>
            <a:r>
              <a:rPr lang="en-US" sz="1400" b="1"/>
              <a:t>E</a:t>
            </a:r>
          </a:p>
          <a:p>
            <a:pPr marL="285750" indent="-285750" algn="ctr">
              <a:lnSpc>
                <a:spcPct val="80000"/>
              </a:lnSpc>
              <a:buClr>
                <a:schemeClr val="tx1"/>
              </a:buClr>
            </a:pPr>
            <a:endParaRPr lang="en-US" sz="1400" b="1">
              <a:latin typeface="Tahoma" pitchFamily="1" charset="0"/>
            </a:endParaRPr>
          </a:p>
        </p:txBody>
      </p:sp>
      <p:sp>
        <p:nvSpPr>
          <p:cNvPr id="90120" name="AutoShape 8"/>
          <p:cNvSpPr>
            <a:spLocks noChangeAspect="1" noChangeArrowheads="1"/>
          </p:cNvSpPr>
          <p:nvPr/>
        </p:nvSpPr>
        <p:spPr bwMode="auto">
          <a:xfrm>
            <a:off x="5791200" y="2097536"/>
            <a:ext cx="2209800" cy="374571"/>
          </a:xfrm>
          <a:prstGeom prst="roundRect">
            <a:avLst>
              <a:gd name="adj" fmla="val 16667"/>
            </a:avLst>
          </a:prstGeom>
          <a:noFill/>
          <a:ln w="12700" algn="ctr">
            <a:solidFill>
              <a:schemeClr val="tx1"/>
            </a:solidFill>
            <a:round/>
            <a:headEnd/>
            <a:tailEnd/>
          </a:ln>
        </p:spPr>
        <p:txBody>
          <a:bodyPr lIns="0" rIns="0" anchor="ctr">
            <a:spAutoFit/>
          </a:bodyPr>
          <a:lstStyle/>
          <a:p>
            <a:pPr marL="285750" indent="-285750" algn="ctr">
              <a:buClr>
                <a:schemeClr val="tx1"/>
              </a:buClr>
            </a:pPr>
            <a:r>
              <a:rPr lang="en-US" sz="1600" dirty="0" err="1"/>
              <a:t>Gefitinib</a:t>
            </a:r>
            <a:r>
              <a:rPr lang="en-US" sz="1600" dirty="0"/>
              <a:t> 250 </a:t>
            </a:r>
            <a:r>
              <a:rPr lang="en-US" sz="1600" dirty="0" smtClean="0"/>
              <a:t>mg/day</a:t>
            </a:r>
            <a:endParaRPr lang="en-US" sz="1600" dirty="0"/>
          </a:p>
        </p:txBody>
      </p:sp>
      <p:sp>
        <p:nvSpPr>
          <p:cNvPr id="90121" name="AutoShape 9"/>
          <p:cNvSpPr>
            <a:spLocks noChangeArrowheads="1"/>
          </p:cNvSpPr>
          <p:nvPr/>
        </p:nvSpPr>
        <p:spPr bwMode="auto">
          <a:xfrm>
            <a:off x="5791200" y="2772968"/>
            <a:ext cx="2438400" cy="706040"/>
          </a:xfrm>
          <a:prstGeom prst="roundRect">
            <a:avLst>
              <a:gd name="adj" fmla="val 16667"/>
            </a:avLst>
          </a:prstGeom>
          <a:noFill/>
          <a:ln w="12700" algn="ctr">
            <a:solidFill>
              <a:schemeClr val="tx1"/>
            </a:solidFill>
            <a:round/>
            <a:headEnd/>
            <a:tailEnd/>
          </a:ln>
        </p:spPr>
        <p:txBody>
          <a:bodyPr anchor="ctr"/>
          <a:lstStyle/>
          <a:p>
            <a:pPr marL="285750" indent="-285750" algn="ctr">
              <a:buClr>
                <a:schemeClr val="tx1"/>
              </a:buClr>
            </a:pPr>
            <a:r>
              <a:rPr lang="en-US" sz="1600" dirty="0" err="1"/>
              <a:t>Carboplatin</a:t>
            </a:r>
            <a:r>
              <a:rPr lang="en-US" sz="1600" dirty="0"/>
              <a:t> AUC 5 or 6</a:t>
            </a:r>
          </a:p>
          <a:p>
            <a:pPr marL="285750" indent="-285750" algn="ctr">
              <a:buClr>
                <a:schemeClr val="tx1"/>
              </a:buClr>
            </a:pPr>
            <a:r>
              <a:rPr lang="en-US" sz="1600" dirty="0" err="1"/>
              <a:t>Paclitaxel</a:t>
            </a:r>
            <a:r>
              <a:rPr lang="en-US" sz="1600" dirty="0"/>
              <a:t> 200 mg/m</a:t>
            </a:r>
            <a:r>
              <a:rPr lang="en-US" sz="1600" baseline="30000" dirty="0"/>
              <a:t>2</a:t>
            </a:r>
          </a:p>
          <a:p>
            <a:pPr marL="285750" indent="-285750" algn="ctr">
              <a:buClr>
                <a:schemeClr val="tx1"/>
              </a:buClr>
            </a:pPr>
            <a:r>
              <a:rPr lang="en-US" sz="1600" dirty="0" smtClean="0"/>
              <a:t>q3wk </a:t>
            </a:r>
            <a:r>
              <a:rPr lang="en-US" sz="1600" dirty="0"/>
              <a:t>(max 6 cycles)</a:t>
            </a:r>
          </a:p>
        </p:txBody>
      </p:sp>
      <p:sp>
        <p:nvSpPr>
          <p:cNvPr id="10" name="Right Arrow 9"/>
          <p:cNvSpPr/>
          <p:nvPr/>
        </p:nvSpPr>
        <p:spPr>
          <a:xfrm>
            <a:off x="5440362" y="2201466"/>
            <a:ext cx="304800" cy="2857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1" name="Right Arrow 10"/>
          <p:cNvSpPr/>
          <p:nvPr/>
        </p:nvSpPr>
        <p:spPr>
          <a:xfrm>
            <a:off x="5440362" y="2944416"/>
            <a:ext cx="304800" cy="2857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Tree>
    <p:extLst>
      <p:ext uri="{BB962C8B-B14F-4D97-AF65-F5344CB8AC3E}">
        <p14:creationId xmlns:p14="http://schemas.microsoft.com/office/powerpoint/2010/main" val="11243301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idx="4294967295"/>
          </p:nvPr>
        </p:nvSpPr>
        <p:spPr>
          <a:xfrm>
            <a:off x="0" y="285750"/>
            <a:ext cx="9144000" cy="715963"/>
          </a:xfrm>
        </p:spPr>
        <p:txBody>
          <a:bodyPr>
            <a:normAutofit/>
          </a:bodyPr>
          <a:lstStyle/>
          <a:p>
            <a:pPr eaLnBrk="1" hangingPunct="1"/>
            <a:r>
              <a:rPr lang="en-US" sz="3200" dirty="0" smtClean="0"/>
              <a:t>EGFR TKI </a:t>
            </a:r>
            <a:r>
              <a:rPr lang="en-US" sz="3200" dirty="0" err="1" smtClean="0"/>
              <a:t>vs</a:t>
            </a:r>
            <a:r>
              <a:rPr lang="en-US" sz="3200" dirty="0" smtClean="0"/>
              <a:t> Carboplatin-Paclitaxel</a:t>
            </a:r>
          </a:p>
        </p:txBody>
      </p:sp>
      <p:pic>
        <p:nvPicPr>
          <p:cNvPr id="220162" name="Picture 4" descr="http://content.nejm.org/content/vol361/issue10/images/large/05f2.jpeg"/>
          <p:cNvPicPr>
            <a:picLocks noChangeAspect="1" noChangeArrowheads="1"/>
          </p:cNvPicPr>
          <p:nvPr/>
        </p:nvPicPr>
        <p:blipFill>
          <a:blip r:embed="rId3" cstate="print"/>
          <a:srcRect l="52623" t="2838" r="3215" b="61584"/>
          <a:stretch>
            <a:fillRect/>
          </a:stretch>
        </p:blipFill>
        <p:spPr bwMode="auto">
          <a:xfrm>
            <a:off x="14298" y="1441847"/>
            <a:ext cx="4478337" cy="2513409"/>
          </a:xfrm>
          <a:prstGeom prst="rect">
            <a:avLst/>
          </a:prstGeom>
          <a:noFill/>
          <a:ln w="9525">
            <a:noFill/>
            <a:miter lim="800000"/>
            <a:headEnd/>
            <a:tailEnd/>
          </a:ln>
        </p:spPr>
      </p:pic>
      <p:pic>
        <p:nvPicPr>
          <p:cNvPr id="220163" name="Picture 4" descr="http://content.nejm.org/content/vol361/issue10/images/large/05f2.jpeg"/>
          <p:cNvPicPr>
            <a:picLocks noChangeAspect="1" noChangeArrowheads="1"/>
          </p:cNvPicPr>
          <p:nvPr/>
        </p:nvPicPr>
        <p:blipFill>
          <a:blip r:embed="rId3" cstate="print"/>
          <a:srcRect l="4247" t="50742" r="50320" b="13638"/>
          <a:stretch>
            <a:fillRect/>
          </a:stretch>
        </p:blipFill>
        <p:spPr bwMode="auto">
          <a:xfrm>
            <a:off x="4567246" y="1431131"/>
            <a:ext cx="4562475" cy="2515791"/>
          </a:xfrm>
          <a:prstGeom prst="rect">
            <a:avLst/>
          </a:prstGeom>
          <a:noFill/>
          <a:ln w="9525">
            <a:noFill/>
            <a:miter lim="800000"/>
            <a:headEnd/>
            <a:tailEnd/>
          </a:ln>
        </p:spPr>
      </p:pic>
      <p:sp>
        <p:nvSpPr>
          <p:cNvPr id="220164" name="Text Box 19"/>
          <p:cNvSpPr txBox="1">
            <a:spLocks noChangeArrowheads="1"/>
          </p:cNvSpPr>
          <p:nvPr/>
        </p:nvSpPr>
        <p:spPr bwMode="auto">
          <a:xfrm>
            <a:off x="152410" y="4833938"/>
            <a:ext cx="3675173" cy="215444"/>
          </a:xfrm>
          <a:prstGeom prst="rect">
            <a:avLst/>
          </a:prstGeom>
          <a:noFill/>
          <a:ln w="25400" algn="ctr">
            <a:noFill/>
            <a:miter lim="800000"/>
            <a:headEnd/>
            <a:tailEnd/>
          </a:ln>
        </p:spPr>
        <p:txBody>
          <a:bodyPr wrap="none" lIns="0" tIns="0" rIns="0" bIns="0">
            <a:spAutoFit/>
          </a:bodyPr>
          <a:lstStyle/>
          <a:p>
            <a:pPr eaLnBrk="0" hangingPunct="0">
              <a:spcBef>
                <a:spcPct val="30000"/>
              </a:spcBef>
            </a:pPr>
            <a:r>
              <a:rPr lang="en-US" sz="1400">
                <a:solidFill>
                  <a:schemeClr val="bg1"/>
                </a:solidFill>
              </a:rPr>
              <a:t>Mok TS, et al. </a:t>
            </a:r>
            <a:r>
              <a:rPr lang="en-US" sz="1400" i="1">
                <a:solidFill>
                  <a:schemeClr val="bg1"/>
                </a:solidFill>
              </a:rPr>
              <a:t>N Engl J Med</a:t>
            </a:r>
            <a:r>
              <a:rPr lang="en-US" sz="1400">
                <a:solidFill>
                  <a:schemeClr val="bg1"/>
                </a:solidFill>
              </a:rPr>
              <a:t>. 2009;361(10):947-957.</a:t>
            </a:r>
          </a:p>
        </p:txBody>
      </p:sp>
      <p:sp>
        <p:nvSpPr>
          <p:cNvPr id="9" name="TextBox 8"/>
          <p:cNvSpPr txBox="1"/>
          <p:nvPr/>
        </p:nvSpPr>
        <p:spPr>
          <a:xfrm>
            <a:off x="6423801" y="4800600"/>
            <a:ext cx="2193549" cy="369332"/>
          </a:xfrm>
          <a:prstGeom prst="rect">
            <a:avLst/>
          </a:prstGeom>
          <a:noFill/>
        </p:spPr>
        <p:txBody>
          <a:bodyPr wrap="none" rtlCol="0">
            <a:spAutoFit/>
          </a:bodyPr>
          <a:lstStyle/>
          <a:p>
            <a:r>
              <a:rPr lang="en-US" dirty="0" err="1" smtClean="0"/>
              <a:t>Mok</a:t>
            </a:r>
            <a:r>
              <a:rPr lang="en-US" dirty="0" smtClean="0"/>
              <a:t> et al NEJM 2009</a:t>
            </a:r>
            <a:endParaRPr lang="en-US" dirty="0"/>
          </a:p>
        </p:txBody>
      </p:sp>
    </p:spTree>
    <p:extLst>
      <p:ext uri="{BB962C8B-B14F-4D97-AF65-F5344CB8AC3E}">
        <p14:creationId xmlns:p14="http://schemas.microsoft.com/office/powerpoint/2010/main" val="2199855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ubtitle 2"/>
          <p:cNvSpPr>
            <a:spLocks noGrp="1"/>
          </p:cNvSpPr>
          <p:nvPr>
            <p:ph type="subTitle" idx="1"/>
          </p:nvPr>
        </p:nvSpPr>
        <p:spPr>
          <a:xfrm>
            <a:off x="427038" y="3518297"/>
            <a:ext cx="6400800" cy="981075"/>
          </a:xfrm>
        </p:spPr>
        <p:txBody>
          <a:bodyPr/>
          <a:lstStyle/>
          <a:p>
            <a:pPr eaLnBrk="1" hangingPunct="1"/>
            <a:endParaRPr lang="en-US">
              <a:latin typeface="Corbel"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425" y="58341"/>
            <a:ext cx="4600575" cy="22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b="-5714"/>
          <a:stretch>
            <a:fillRect/>
          </a:stretch>
        </p:blipFill>
        <p:spPr bwMode="auto">
          <a:xfrm>
            <a:off x="1" y="2628900"/>
            <a:ext cx="476567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2" descr="http://ars.els-cdn.com/content/image/1-s2.0-S147020451170393X-gr2.jpg"/>
          <p:cNvPicPr>
            <a:picLocks noChangeAspect="1" noChangeArrowheads="1"/>
          </p:cNvPicPr>
          <p:nvPr/>
        </p:nvPicPr>
        <p:blipFill>
          <a:blip r:embed="rId4">
            <a:extLst>
              <a:ext uri="{28A0092B-C50C-407E-A947-70E740481C1C}">
                <a14:useLocalDpi xmlns:a14="http://schemas.microsoft.com/office/drawing/2010/main" val="0"/>
              </a:ext>
            </a:extLst>
          </a:blip>
          <a:srcRect l="7425" r="17809" b="74806"/>
          <a:stretch>
            <a:fillRect/>
          </a:stretch>
        </p:blipFill>
        <p:spPr bwMode="auto">
          <a:xfrm>
            <a:off x="-3175" y="228600"/>
            <a:ext cx="4572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10"/>
          <p:cNvSpPr txBox="1">
            <a:spLocks noChangeArrowheads="1"/>
          </p:cNvSpPr>
          <p:nvPr/>
        </p:nvSpPr>
        <p:spPr bwMode="auto">
          <a:xfrm>
            <a:off x="228600" y="4855369"/>
            <a:ext cx="8574307"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eaLnBrk="1" hangingPunct="1"/>
            <a:r>
              <a:rPr lang="en-US" sz="1400">
                <a:solidFill>
                  <a:srgbClr val="000000"/>
                </a:solidFill>
                <a:latin typeface="Calibri" charset="0"/>
              </a:rPr>
              <a:t>Maemondo et al NEJM 2010, Mitsudomi et al Lancet Oncol 2010, Rosell et al Lancet Oncol 2012, Sequist et al, 2014 </a:t>
            </a:r>
          </a:p>
        </p:txBody>
      </p:sp>
      <p:pic>
        <p:nvPicPr>
          <p:cNvPr id="23558" name="Picture 1"/>
          <p:cNvPicPr>
            <a:picLocks noChangeAspect="1"/>
          </p:cNvPicPr>
          <p:nvPr/>
        </p:nvPicPr>
        <p:blipFill>
          <a:blip r:embed="rId5">
            <a:extLst>
              <a:ext uri="{28A0092B-C50C-407E-A947-70E740481C1C}">
                <a14:useLocalDpi xmlns:a14="http://schemas.microsoft.com/office/drawing/2010/main" val="0"/>
              </a:ext>
            </a:extLst>
          </a:blip>
          <a:srcRect l="6171" t="17921" b="11008"/>
          <a:stretch>
            <a:fillRect/>
          </a:stretch>
        </p:blipFill>
        <p:spPr bwMode="auto">
          <a:xfrm>
            <a:off x="4737100" y="2686050"/>
            <a:ext cx="438943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4"/>
          <p:cNvSpPr txBox="1">
            <a:spLocks noChangeArrowheads="1"/>
          </p:cNvSpPr>
          <p:nvPr/>
        </p:nvSpPr>
        <p:spPr bwMode="auto">
          <a:xfrm>
            <a:off x="1571584" y="1028701"/>
            <a:ext cx="6438982" cy="2492990"/>
          </a:xfrm>
          <a:prstGeom prst="rect">
            <a:avLst/>
          </a:prstGeom>
          <a:solidFill>
            <a:schemeClr val="bg1"/>
          </a:solidFill>
          <a:ln w="9525">
            <a:solidFill>
              <a:schemeClr val="tx1"/>
            </a:solidFill>
            <a:miter lim="800000"/>
            <a:headEnd/>
            <a:tailEnd/>
          </a:ln>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3200"/>
              <a:t>In Numerous Prospective Trials, </a:t>
            </a:r>
          </a:p>
          <a:p>
            <a:pPr algn="ctr" eaLnBrk="1" hangingPunct="1"/>
            <a:r>
              <a:rPr lang="en-US" sz="3200"/>
              <a:t>EGFR Tyrosine Kinase Inhibitors</a:t>
            </a:r>
          </a:p>
          <a:p>
            <a:pPr algn="ctr" eaLnBrk="1" hangingPunct="1"/>
            <a:r>
              <a:rPr lang="en-US" sz="2800"/>
              <a:t>(Erlotinib, Gefitinib, or Afatinib)</a:t>
            </a:r>
          </a:p>
          <a:p>
            <a:pPr algn="ctr" eaLnBrk="1" hangingPunct="1"/>
            <a:r>
              <a:rPr lang="en-US" sz="3200"/>
              <a:t>are better than platinum doublets </a:t>
            </a:r>
          </a:p>
          <a:p>
            <a:pPr algn="ctr" eaLnBrk="1" hangingPunct="1"/>
            <a:r>
              <a:rPr lang="en-US" sz="3200"/>
              <a:t>in patients with EGFR mutant NSCLC</a:t>
            </a:r>
          </a:p>
        </p:txBody>
      </p:sp>
    </p:spTree>
    <p:extLst>
      <p:ext uri="{BB962C8B-B14F-4D97-AF65-F5344CB8AC3E}">
        <p14:creationId xmlns:p14="http://schemas.microsoft.com/office/powerpoint/2010/main" val="20995072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molecularly targeted therapies, line of therapy may not matter</a:t>
            </a:r>
            <a:endParaRPr lang="en-US" dirty="0"/>
          </a:p>
        </p:txBody>
      </p:sp>
      <p:pic>
        <p:nvPicPr>
          <p:cNvPr id="4" name="Picture 3" descr="Screenshot 2015-06-01 05.23.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416" y="1174865"/>
            <a:ext cx="4939757" cy="3603223"/>
          </a:xfrm>
          <a:prstGeom prst="rect">
            <a:avLst/>
          </a:prstGeom>
        </p:spPr>
      </p:pic>
      <p:sp>
        <p:nvSpPr>
          <p:cNvPr id="5" name="TextBox 4"/>
          <p:cNvSpPr txBox="1"/>
          <p:nvPr/>
        </p:nvSpPr>
        <p:spPr>
          <a:xfrm>
            <a:off x="3386468" y="4768007"/>
            <a:ext cx="3172150" cy="338554"/>
          </a:xfrm>
          <a:prstGeom prst="rect">
            <a:avLst/>
          </a:prstGeom>
          <a:noFill/>
        </p:spPr>
        <p:txBody>
          <a:bodyPr wrap="none" rtlCol="0">
            <a:spAutoFit/>
          </a:bodyPr>
          <a:lstStyle/>
          <a:p>
            <a:r>
              <a:rPr lang="en-US" sz="1600" dirty="0" err="1" smtClean="0">
                <a:solidFill>
                  <a:prstClr val="black"/>
                </a:solidFill>
              </a:rPr>
              <a:t>Rosell</a:t>
            </a:r>
            <a:r>
              <a:rPr lang="en-US" sz="1600" dirty="0" smtClean="0">
                <a:solidFill>
                  <a:prstClr val="black"/>
                </a:solidFill>
              </a:rPr>
              <a:t> et al, NEJM 2009; 361:958-67</a:t>
            </a:r>
            <a:endParaRPr lang="en-US" sz="1600" dirty="0">
              <a:solidFill>
                <a:prstClr val="black"/>
              </a:solidFill>
            </a:endParaRPr>
          </a:p>
        </p:txBody>
      </p:sp>
      <p:sp>
        <p:nvSpPr>
          <p:cNvPr id="6" name="TextBox 5"/>
          <p:cNvSpPr txBox="1"/>
          <p:nvPr/>
        </p:nvSpPr>
        <p:spPr>
          <a:xfrm>
            <a:off x="272128" y="2046313"/>
            <a:ext cx="2731358" cy="1015663"/>
          </a:xfrm>
          <a:prstGeom prst="rect">
            <a:avLst/>
          </a:prstGeom>
          <a:noFill/>
          <a:ln>
            <a:solidFill>
              <a:schemeClr val="tx2"/>
            </a:solidFill>
          </a:ln>
        </p:spPr>
        <p:txBody>
          <a:bodyPr wrap="square" rtlCol="0">
            <a:spAutoFit/>
          </a:bodyPr>
          <a:lstStyle/>
          <a:p>
            <a:pPr algn="ctr"/>
            <a:r>
              <a:rPr lang="en-US" sz="2000" dirty="0" smtClean="0">
                <a:solidFill>
                  <a:prstClr val="black"/>
                </a:solidFill>
              </a:rPr>
              <a:t>Erlotinib in patients with </a:t>
            </a:r>
            <a:r>
              <a:rPr lang="en-US" sz="2000" dirty="0" smtClean="0">
                <a:solidFill>
                  <a:prstClr val="black"/>
                </a:solidFill>
              </a:rPr>
              <a:t>EGFR </a:t>
            </a:r>
            <a:r>
              <a:rPr lang="en-US" sz="2000" dirty="0" smtClean="0">
                <a:solidFill>
                  <a:prstClr val="black"/>
                </a:solidFill>
              </a:rPr>
              <a:t>mutant NSCLC</a:t>
            </a:r>
            <a:endParaRPr lang="en-US" sz="2000" dirty="0">
              <a:solidFill>
                <a:prstClr val="black"/>
              </a:solidFill>
            </a:endParaRPr>
          </a:p>
        </p:txBody>
      </p:sp>
    </p:spTree>
    <p:extLst>
      <p:ext uri="{BB962C8B-B14F-4D97-AF65-F5344CB8AC3E}">
        <p14:creationId xmlns:p14="http://schemas.microsoft.com/office/powerpoint/2010/main" val="35697226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a:t>
            </a:r>
            <a:endParaRPr lang="en-US" dirty="0"/>
          </a:p>
        </p:txBody>
      </p:sp>
      <p:sp>
        <p:nvSpPr>
          <p:cNvPr id="5" name="Content Placeholder 4"/>
          <p:cNvSpPr>
            <a:spLocks noGrp="1"/>
          </p:cNvSpPr>
          <p:nvPr>
            <p:ph sz="half" idx="1"/>
          </p:nvPr>
        </p:nvSpPr>
        <p:spPr/>
        <p:txBody>
          <a:bodyPr>
            <a:normAutofit fontScale="77500" lnSpcReduction="20000"/>
          </a:bodyPr>
          <a:lstStyle/>
          <a:p>
            <a:r>
              <a:rPr lang="en-US" dirty="0" smtClean="0"/>
              <a:t>64 year old woman with no significant past medical history.</a:t>
            </a:r>
          </a:p>
          <a:p>
            <a:r>
              <a:rPr lang="en-US" dirty="0" smtClean="0"/>
              <a:t>Presents with cough.</a:t>
            </a:r>
          </a:p>
          <a:p>
            <a:r>
              <a:rPr lang="en-US" dirty="0" smtClean="0"/>
              <a:t>CT shows dominant right lung mass and numerous bilateral pulmonary lesions.</a:t>
            </a:r>
          </a:p>
          <a:p>
            <a:r>
              <a:rPr lang="en-US" dirty="0" smtClean="0"/>
              <a:t>Biopsy of dominant mass shows adenocarcinoma.</a:t>
            </a:r>
          </a:p>
          <a:p>
            <a:r>
              <a:rPr lang="en-US" dirty="0" smtClean="0"/>
              <a:t>What additional tests should be done with the pathology?</a:t>
            </a:r>
            <a:endParaRPr lang="en-US" dirty="0"/>
          </a:p>
        </p:txBody>
      </p:sp>
      <p:pic>
        <p:nvPicPr>
          <p:cNvPr id="268290" name="Picture 2"/>
          <p:cNvPicPr>
            <a:picLocks noChangeAspect="1" noChangeArrowheads="1"/>
          </p:cNvPicPr>
          <p:nvPr/>
        </p:nvPicPr>
        <p:blipFill>
          <a:blip r:embed="rId2"/>
          <a:srcRect/>
          <a:stretch>
            <a:fillRect/>
          </a:stretch>
        </p:blipFill>
        <p:spPr bwMode="auto">
          <a:xfrm>
            <a:off x="4621737" y="958317"/>
            <a:ext cx="4277922" cy="3310671"/>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a:t>
            </a:r>
            <a:r>
              <a:rPr lang="en-US" sz="4000" dirty="0" smtClean="0"/>
              <a:t>atients with NSCLC have Targetable Genetic Alterations</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4250304360"/>
              </p:ext>
            </p:extLst>
          </p:nvPr>
        </p:nvGraphicFramePr>
        <p:xfrm>
          <a:off x="1363312" y="1434894"/>
          <a:ext cx="6708243" cy="3283114"/>
        </p:xfrm>
        <a:graphic>
          <a:graphicData uri="http://schemas.openxmlformats.org/drawingml/2006/table">
            <a:tbl>
              <a:tblPr firstRow="1" bandRow="1">
                <a:tableStyleId>{5C22544A-7EE6-4342-B048-85BDC9FD1C3A}</a:tableStyleId>
              </a:tblPr>
              <a:tblGrid>
                <a:gridCol w="2236081"/>
                <a:gridCol w="2236081"/>
                <a:gridCol w="2236081"/>
              </a:tblGrid>
              <a:tr h="308522">
                <a:tc>
                  <a:txBody>
                    <a:bodyPr/>
                    <a:lstStyle/>
                    <a:p>
                      <a:pPr algn="ctr"/>
                      <a:r>
                        <a:rPr lang="en-US" sz="1600" dirty="0" smtClean="0"/>
                        <a:t>Target</a:t>
                      </a:r>
                      <a:endParaRPr lang="en-US" sz="1600" dirty="0"/>
                    </a:p>
                  </a:txBody>
                  <a:tcPr anchor="ctr"/>
                </a:tc>
                <a:tc>
                  <a:txBody>
                    <a:bodyPr/>
                    <a:lstStyle/>
                    <a:p>
                      <a:pPr algn="ctr"/>
                      <a:r>
                        <a:rPr lang="en-US" sz="1600" dirty="0" smtClean="0"/>
                        <a:t>First line</a:t>
                      </a:r>
                      <a:endParaRPr lang="en-US" sz="1600" dirty="0"/>
                    </a:p>
                  </a:txBody>
                  <a:tcPr anchor="ctr"/>
                </a:tc>
                <a:tc>
                  <a:txBody>
                    <a:bodyPr/>
                    <a:lstStyle/>
                    <a:p>
                      <a:pPr algn="ctr"/>
                      <a:r>
                        <a:rPr lang="en-US" sz="1600" dirty="0" smtClean="0"/>
                        <a:t>Second Line</a:t>
                      </a:r>
                      <a:endParaRPr lang="en-US" sz="1600" dirty="0"/>
                    </a:p>
                  </a:txBody>
                  <a:tcPr anchor="ctr"/>
                </a:tc>
              </a:tr>
              <a:tr h="771306">
                <a:tc>
                  <a:txBody>
                    <a:bodyPr/>
                    <a:lstStyle/>
                    <a:p>
                      <a:pPr algn="ctr"/>
                      <a:r>
                        <a:rPr lang="en-US" sz="1600" i="1" dirty="0" smtClean="0"/>
                        <a:t>EGFR</a:t>
                      </a:r>
                      <a:endParaRPr lang="en-US" sz="1600" i="1" dirty="0"/>
                    </a:p>
                  </a:txBody>
                  <a:tcPr anchor="ctr"/>
                </a:tc>
                <a:tc>
                  <a:txBody>
                    <a:bodyPr/>
                    <a:lstStyle/>
                    <a:p>
                      <a:pPr algn="ctr"/>
                      <a:r>
                        <a:rPr lang="en-US" sz="1600" dirty="0" smtClean="0"/>
                        <a:t>Gefitinib</a:t>
                      </a:r>
                    </a:p>
                    <a:p>
                      <a:pPr algn="ctr"/>
                      <a:r>
                        <a:rPr lang="en-US" sz="1600" dirty="0" smtClean="0"/>
                        <a:t>Erlotinib</a:t>
                      </a:r>
                    </a:p>
                    <a:p>
                      <a:pPr algn="ctr"/>
                      <a:r>
                        <a:rPr lang="en-US" sz="1600" dirty="0" smtClean="0"/>
                        <a:t>Afatinib</a:t>
                      </a:r>
                    </a:p>
                  </a:txBody>
                  <a:tcPr anchor="ctr"/>
                </a:tc>
                <a:tc>
                  <a:txBody>
                    <a:bodyPr/>
                    <a:lstStyle/>
                    <a:p>
                      <a:pPr algn="ctr"/>
                      <a:r>
                        <a:rPr lang="en-US" sz="1600" dirty="0" err="1" smtClean="0"/>
                        <a:t>Osimertinib</a:t>
                      </a:r>
                      <a:endParaRPr lang="en-US" sz="1600" dirty="0" smtClean="0"/>
                    </a:p>
                  </a:txBody>
                  <a:tcPr anchor="ctr"/>
                </a:tc>
              </a:tr>
              <a:tr h="539914">
                <a:tc>
                  <a:txBody>
                    <a:bodyPr/>
                    <a:lstStyle/>
                    <a:p>
                      <a:pPr algn="ctr"/>
                      <a:r>
                        <a:rPr lang="en-US" sz="1600" i="1" dirty="0" smtClean="0"/>
                        <a:t>ALK</a:t>
                      </a:r>
                      <a:r>
                        <a:rPr lang="en-US" sz="1600" i="0" dirty="0" smtClean="0"/>
                        <a:t> fusions</a:t>
                      </a:r>
                      <a:endParaRPr lang="en-US" sz="1600" i="1" dirty="0"/>
                    </a:p>
                  </a:txBody>
                  <a:tcPr anchor="ctr"/>
                </a:tc>
                <a:tc>
                  <a:txBody>
                    <a:bodyPr/>
                    <a:lstStyle/>
                    <a:p>
                      <a:pPr algn="ctr"/>
                      <a:r>
                        <a:rPr lang="en-US" sz="1600" dirty="0" err="1" smtClean="0"/>
                        <a:t>Crizotinib</a:t>
                      </a:r>
                      <a:endParaRPr lang="en-US" sz="1600" dirty="0" smtClean="0"/>
                    </a:p>
                  </a:txBody>
                  <a:tcPr anchor="ctr"/>
                </a:tc>
                <a:tc>
                  <a:txBody>
                    <a:bodyPr/>
                    <a:lstStyle/>
                    <a:p>
                      <a:pPr algn="ctr"/>
                      <a:r>
                        <a:rPr lang="en-US" sz="1600" dirty="0" err="1" smtClean="0"/>
                        <a:t>Ceritinib</a:t>
                      </a:r>
                      <a:endParaRPr lang="en-US" sz="1600" dirty="0" smtClean="0"/>
                    </a:p>
                    <a:p>
                      <a:pPr algn="ctr"/>
                      <a:r>
                        <a:rPr lang="en-US" sz="1600" dirty="0" err="1" smtClean="0"/>
                        <a:t>Alectinib</a:t>
                      </a:r>
                      <a:endParaRPr lang="en-US" sz="1600" dirty="0"/>
                    </a:p>
                  </a:txBody>
                  <a:tcPr anchor="ctr"/>
                </a:tc>
              </a:tr>
              <a:tr h="539914">
                <a:tc>
                  <a:txBody>
                    <a:bodyPr/>
                    <a:lstStyle/>
                    <a:p>
                      <a:pPr algn="ctr"/>
                      <a:r>
                        <a:rPr lang="en-US" sz="1600" i="1" dirty="0" smtClean="0"/>
                        <a:t>BRAF</a:t>
                      </a:r>
                      <a:r>
                        <a:rPr lang="en-US" sz="1600" i="1" baseline="0" dirty="0" smtClean="0"/>
                        <a:t> </a:t>
                      </a:r>
                      <a:r>
                        <a:rPr lang="en-US" sz="1600" i="0" baseline="0" dirty="0" smtClean="0"/>
                        <a:t>V600E</a:t>
                      </a:r>
                      <a:endParaRPr lang="en-US" sz="1600" i="1" dirty="0"/>
                    </a:p>
                  </a:txBody>
                  <a:tcPr anchor="ctr"/>
                </a:tc>
                <a:tc>
                  <a:txBody>
                    <a:bodyPr/>
                    <a:lstStyle/>
                    <a:p>
                      <a:pPr algn="ctr"/>
                      <a:r>
                        <a:rPr lang="en-US" sz="1600" dirty="0" smtClean="0"/>
                        <a:t>Dabrafenib +Trametinib</a:t>
                      </a:r>
                    </a:p>
                  </a:txBody>
                  <a:tcPr anchor="ctr"/>
                </a:tc>
                <a:tc>
                  <a:txBody>
                    <a:bodyPr/>
                    <a:lstStyle/>
                    <a:p>
                      <a:pPr algn="ctr"/>
                      <a:endParaRPr lang="en-US" sz="1600" dirty="0" smtClean="0"/>
                    </a:p>
                  </a:txBody>
                  <a:tcPr anchor="ctr"/>
                </a:tc>
              </a:tr>
              <a:tr h="308522">
                <a:tc>
                  <a:txBody>
                    <a:bodyPr/>
                    <a:lstStyle/>
                    <a:p>
                      <a:pPr algn="ctr"/>
                      <a:r>
                        <a:rPr lang="en-US" sz="1600" i="1" dirty="0" smtClean="0"/>
                        <a:t>ROS1</a:t>
                      </a:r>
                      <a:r>
                        <a:rPr lang="en-US" sz="1600" i="1" baseline="0" dirty="0" smtClean="0"/>
                        <a:t> </a:t>
                      </a:r>
                      <a:r>
                        <a:rPr lang="en-US" sz="1600" i="0" baseline="0" dirty="0" smtClean="0"/>
                        <a:t>fusions</a:t>
                      </a:r>
                      <a:endParaRPr lang="en-US" sz="1600" i="1" dirty="0"/>
                    </a:p>
                  </a:txBody>
                  <a:tcPr anchor="ctr"/>
                </a:tc>
                <a:tc>
                  <a:txBody>
                    <a:bodyPr/>
                    <a:lstStyle/>
                    <a:p>
                      <a:pPr algn="ctr"/>
                      <a:r>
                        <a:rPr lang="en-US" sz="1600" dirty="0" err="1" smtClean="0"/>
                        <a:t>Crizotinib</a:t>
                      </a:r>
                      <a:endParaRPr lang="en-US" sz="1600" dirty="0" smtClean="0"/>
                    </a:p>
                  </a:txBody>
                  <a:tcPr anchor="ctr"/>
                </a:tc>
                <a:tc>
                  <a:txBody>
                    <a:bodyPr/>
                    <a:lstStyle/>
                    <a:p>
                      <a:pPr algn="ctr"/>
                      <a:endParaRPr lang="en-US" sz="1600" dirty="0" smtClean="0"/>
                    </a:p>
                  </a:txBody>
                  <a:tcPr anchor="ctr"/>
                </a:tc>
              </a:tr>
              <a:tr h="308522">
                <a:tc>
                  <a:txBody>
                    <a:bodyPr/>
                    <a:lstStyle/>
                    <a:p>
                      <a:pPr algn="ctr"/>
                      <a:r>
                        <a:rPr lang="en-US" sz="1600" i="1" dirty="0" smtClean="0"/>
                        <a:t>RET</a:t>
                      </a:r>
                      <a:endParaRPr lang="en-US" sz="1600" i="1" dirty="0"/>
                    </a:p>
                  </a:txBody>
                  <a:tcPr anchor="ctr"/>
                </a:tc>
                <a:tc>
                  <a:txBody>
                    <a:bodyPr/>
                    <a:lstStyle/>
                    <a:p>
                      <a:pPr algn="ctr"/>
                      <a:r>
                        <a:rPr lang="en-US" sz="1600" dirty="0" err="1" smtClean="0"/>
                        <a:t>Cabozantinib</a:t>
                      </a:r>
                      <a:endParaRPr lang="en-US" sz="1600" dirty="0" smtClean="0"/>
                    </a:p>
                  </a:txBody>
                  <a:tcPr anchor="ctr"/>
                </a:tc>
                <a:tc>
                  <a:txBody>
                    <a:bodyPr/>
                    <a:lstStyle/>
                    <a:p>
                      <a:pPr algn="ctr"/>
                      <a:endParaRPr lang="en-US" sz="1600" dirty="0" smtClean="0"/>
                    </a:p>
                  </a:txBody>
                  <a:tcPr anchor="ctr"/>
                </a:tc>
              </a:tr>
              <a:tr h="308522">
                <a:tc>
                  <a:txBody>
                    <a:bodyPr/>
                    <a:lstStyle/>
                    <a:p>
                      <a:pPr algn="ctr"/>
                      <a:r>
                        <a:rPr lang="en-US" sz="1600" i="1" dirty="0" smtClean="0"/>
                        <a:t>MET</a:t>
                      </a:r>
                      <a:r>
                        <a:rPr lang="en-US" sz="1600" i="1" baseline="0" dirty="0" smtClean="0"/>
                        <a:t> exon 14</a:t>
                      </a:r>
                      <a:endParaRPr lang="en-US" sz="1600" i="1" dirty="0"/>
                    </a:p>
                  </a:txBody>
                  <a:tcPr anchor="ctr"/>
                </a:tc>
                <a:tc>
                  <a:txBody>
                    <a:bodyPr/>
                    <a:lstStyle/>
                    <a:p>
                      <a:pPr algn="ctr"/>
                      <a:r>
                        <a:rPr lang="en-US" sz="1600" dirty="0" err="1" smtClean="0"/>
                        <a:t>Crizotinib</a:t>
                      </a:r>
                      <a:endParaRPr lang="en-US" sz="1600" dirty="0" smtClean="0"/>
                    </a:p>
                  </a:txBody>
                  <a:tcPr anchor="ctr"/>
                </a:tc>
                <a:tc>
                  <a:txBody>
                    <a:bodyPr/>
                    <a:lstStyle/>
                    <a:p>
                      <a:pPr algn="ctr"/>
                      <a:endParaRPr lang="en-US" sz="1600" dirty="0" smtClean="0"/>
                    </a:p>
                  </a:txBody>
                  <a:tcPr anchor="ctr"/>
                </a:tc>
              </a:tr>
            </a:tbl>
          </a:graphicData>
        </a:graphic>
      </p:graphicFrame>
    </p:spTree>
    <p:extLst>
      <p:ext uri="{BB962C8B-B14F-4D97-AF65-F5344CB8AC3E}">
        <p14:creationId xmlns:p14="http://schemas.microsoft.com/office/powerpoint/2010/main" val="32656309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How do we find all of these genetic alterations?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6444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Evaluation of Patients with Advanced NSCLC</a:t>
            </a:r>
            <a:endParaRPr lang="en-US" dirty="0">
              <a:solidFill>
                <a:srgbClr val="558ED5"/>
              </a:solidFill>
            </a:endParaRPr>
          </a:p>
        </p:txBody>
      </p:sp>
      <p:pic>
        <p:nvPicPr>
          <p:cNvPr id="267266" name="Picture 2"/>
          <p:cNvPicPr>
            <a:picLocks noChangeAspect="1" noChangeArrowheads="1"/>
          </p:cNvPicPr>
          <p:nvPr/>
        </p:nvPicPr>
        <p:blipFill>
          <a:blip r:embed="rId2"/>
          <a:srcRect t="24683"/>
          <a:stretch>
            <a:fillRect/>
          </a:stretch>
        </p:blipFill>
        <p:spPr bwMode="auto">
          <a:xfrm>
            <a:off x="1899138" y="977838"/>
            <a:ext cx="5359791" cy="3533804"/>
          </a:xfrm>
          <a:prstGeom prst="rect">
            <a:avLst/>
          </a:prstGeom>
          <a:noFill/>
          <a:ln w="9525">
            <a:noFill/>
            <a:miter lim="800000"/>
            <a:headEnd/>
            <a:tailEnd/>
          </a:ln>
        </p:spPr>
      </p:pic>
    </p:spTree>
    <p:extLst>
      <p:ext uri="{BB962C8B-B14F-4D97-AF65-F5344CB8AC3E}">
        <p14:creationId xmlns:p14="http://schemas.microsoft.com/office/powerpoint/2010/main" val="194769587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detect these abnormalities?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2997240"/>
              </p:ext>
            </p:extLst>
          </p:nvPr>
        </p:nvGraphicFramePr>
        <p:xfrm>
          <a:off x="205431" y="799996"/>
          <a:ext cx="8694228" cy="4485639"/>
        </p:xfrm>
        <a:graphic>
          <a:graphicData uri="http://schemas.openxmlformats.org/drawingml/2006/table">
            <a:tbl>
              <a:tblPr firstRow="1" bandRow="1">
                <a:tableStyleId>{5C22544A-7EE6-4342-B048-85BDC9FD1C3A}</a:tableStyleId>
              </a:tblPr>
              <a:tblGrid>
                <a:gridCol w="2898076"/>
                <a:gridCol w="2898076"/>
                <a:gridCol w="2898076"/>
              </a:tblGrid>
              <a:tr h="370840">
                <a:tc>
                  <a:txBody>
                    <a:bodyPr/>
                    <a:lstStyle/>
                    <a:p>
                      <a:endParaRPr lang="en-US" dirty="0"/>
                    </a:p>
                  </a:txBody>
                  <a:tcPr/>
                </a:tc>
                <a:tc>
                  <a:txBody>
                    <a:bodyPr/>
                    <a:lstStyle/>
                    <a:p>
                      <a:r>
                        <a:rPr lang="en-US" dirty="0" smtClean="0"/>
                        <a:t>Used for</a:t>
                      </a:r>
                      <a:endParaRPr lang="en-US" dirty="0"/>
                    </a:p>
                  </a:txBody>
                  <a:tcPr/>
                </a:tc>
                <a:tc>
                  <a:txBody>
                    <a:bodyPr/>
                    <a:lstStyle/>
                    <a:p>
                      <a:endParaRPr lang="en-US" dirty="0"/>
                    </a:p>
                  </a:txBody>
                  <a:tcPr/>
                </a:tc>
              </a:tr>
              <a:tr h="370840">
                <a:tc>
                  <a:txBody>
                    <a:bodyPr/>
                    <a:lstStyle/>
                    <a:p>
                      <a:r>
                        <a:rPr lang="en-US" dirty="0" smtClean="0"/>
                        <a:t>Immunohistochemistry</a:t>
                      </a:r>
                      <a:endParaRPr lang="en-US" dirty="0"/>
                    </a:p>
                  </a:txBody>
                  <a:tcPr/>
                </a:tc>
                <a:tc>
                  <a:txBody>
                    <a:bodyPr/>
                    <a:lstStyle/>
                    <a:p>
                      <a:r>
                        <a:rPr lang="en-US" dirty="0" smtClean="0"/>
                        <a:t>PD-L1, ALK, ROS1, EGFR mutations (rarely)</a:t>
                      </a:r>
                      <a:endParaRPr lang="en-US" dirty="0"/>
                    </a:p>
                  </a:txBody>
                  <a:tcPr/>
                </a:tc>
                <a:tc>
                  <a:txBody>
                    <a:bodyPr/>
                    <a:lstStyle/>
                    <a:p>
                      <a:r>
                        <a:rPr lang="en-US" dirty="0" smtClean="0"/>
                        <a:t>Quick, </a:t>
                      </a:r>
                      <a:r>
                        <a:rPr lang="en-US" dirty="0" err="1" smtClean="0"/>
                        <a:t>indvidual</a:t>
                      </a:r>
                      <a:r>
                        <a:rPr lang="en-US" baseline="0" dirty="0" smtClean="0"/>
                        <a:t> assays use one slide, but if testing many, can quickly add up, not available for most mutations</a:t>
                      </a:r>
                      <a:endParaRPr lang="en-US" dirty="0"/>
                    </a:p>
                  </a:txBody>
                  <a:tcPr/>
                </a:tc>
              </a:tr>
              <a:tr h="370840">
                <a:tc>
                  <a:txBody>
                    <a:bodyPr/>
                    <a:lstStyle/>
                    <a:p>
                      <a:r>
                        <a:rPr lang="en-US" dirty="0" smtClean="0"/>
                        <a:t>FISH</a:t>
                      </a:r>
                      <a:endParaRPr lang="en-US" dirty="0"/>
                    </a:p>
                  </a:txBody>
                  <a:tcPr/>
                </a:tc>
                <a:tc>
                  <a:txBody>
                    <a:bodyPr/>
                    <a:lstStyle/>
                    <a:p>
                      <a:r>
                        <a:rPr lang="en-US" dirty="0" smtClean="0"/>
                        <a:t>ALK, ROS1, RET</a:t>
                      </a:r>
                      <a:endParaRPr lang="en-US" dirty="0"/>
                    </a:p>
                  </a:txBody>
                  <a:tcPr/>
                </a:tc>
                <a:tc>
                  <a:txBody>
                    <a:bodyPr/>
                    <a:lstStyle/>
                    <a:p>
                      <a:r>
                        <a:rPr lang="en-US" dirty="0" smtClean="0"/>
                        <a:t>Quick, requires experienced</a:t>
                      </a:r>
                      <a:r>
                        <a:rPr lang="en-US" baseline="0" dirty="0" smtClean="0"/>
                        <a:t> personnel, one gene at a time </a:t>
                      </a:r>
                      <a:endParaRPr lang="en-US" dirty="0"/>
                    </a:p>
                  </a:txBody>
                  <a:tcPr/>
                </a:tc>
              </a:tr>
              <a:tr h="370840">
                <a:tc>
                  <a:txBody>
                    <a:bodyPr/>
                    <a:lstStyle/>
                    <a:p>
                      <a:r>
                        <a:rPr lang="en-US" dirty="0" smtClean="0"/>
                        <a:t>DNA</a:t>
                      </a:r>
                      <a:r>
                        <a:rPr lang="en-US" baseline="0" dirty="0" smtClean="0"/>
                        <a:t> sequencing</a:t>
                      </a:r>
                      <a:endParaRPr lang="en-US" dirty="0"/>
                    </a:p>
                  </a:txBody>
                  <a:tcPr/>
                </a:tc>
                <a:tc>
                  <a:txBody>
                    <a:bodyPr/>
                    <a:lstStyle/>
                    <a:p>
                      <a:r>
                        <a:rPr lang="en-US" dirty="0" smtClean="0"/>
                        <a:t>EGFR, BRAF,</a:t>
                      </a:r>
                      <a:r>
                        <a:rPr lang="en-US" baseline="0" dirty="0" smtClean="0"/>
                        <a:t> MET exon 14</a:t>
                      </a:r>
                      <a:endParaRPr lang="en-US" dirty="0"/>
                    </a:p>
                  </a:txBody>
                  <a:tcPr/>
                </a:tc>
                <a:tc>
                  <a:txBody>
                    <a:bodyPr/>
                    <a:lstStyle/>
                    <a:p>
                      <a:r>
                        <a:rPr lang="en-US" dirty="0" smtClean="0"/>
                        <a:t>useful for any mutation,</a:t>
                      </a:r>
                      <a:r>
                        <a:rPr lang="en-US" baseline="0" dirty="0" smtClean="0"/>
                        <a:t> tests can be </a:t>
                      </a:r>
                      <a:r>
                        <a:rPr lang="en-US" dirty="0" smtClean="0"/>
                        <a:t>can be “multiplex” allowing evaluation of numerous genes at one time, can take days to weeks.</a:t>
                      </a:r>
                    </a:p>
                  </a:txBody>
                  <a:tcPr/>
                </a:tc>
              </a:tr>
            </a:tbl>
          </a:graphicData>
        </a:graphic>
      </p:graphicFrame>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8884271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Biomarker Testing Needs to be Customized to Institution</a:t>
            </a:r>
            <a:endParaRPr lang="en-US" dirty="0"/>
          </a:p>
        </p:txBody>
      </p:sp>
      <p:sp>
        <p:nvSpPr>
          <p:cNvPr id="3" name="Content Placeholder 2"/>
          <p:cNvSpPr>
            <a:spLocks noGrp="1"/>
          </p:cNvSpPr>
          <p:nvPr>
            <p:ph idx="1"/>
          </p:nvPr>
        </p:nvSpPr>
        <p:spPr>
          <a:xfrm>
            <a:off x="353952" y="1045977"/>
            <a:ext cx="8545707" cy="3573547"/>
          </a:xfrm>
        </p:spPr>
        <p:txBody>
          <a:bodyPr>
            <a:normAutofit/>
          </a:bodyPr>
          <a:lstStyle/>
          <a:p>
            <a:r>
              <a:rPr lang="en-US" sz="2800" dirty="0" smtClean="0"/>
              <a:t>No single answer for all institutions.</a:t>
            </a:r>
          </a:p>
          <a:p>
            <a:r>
              <a:rPr lang="en-US" sz="2800" dirty="0" smtClean="0"/>
              <a:t>Goal should be results to treating doctor within 10 days</a:t>
            </a:r>
          </a:p>
          <a:p>
            <a:r>
              <a:rPr lang="en-US" sz="2800" dirty="0" smtClean="0"/>
              <a:t>Oftentimes, institutions use a combination of techniques to achieve comprehensive evaluation in a timely manner that is tissue efficient</a:t>
            </a:r>
            <a:endParaRPr lang="en-US" sz="2800" dirty="0"/>
          </a:p>
        </p:txBody>
      </p:sp>
    </p:spTree>
    <p:extLst>
      <p:ext uri="{BB962C8B-B14F-4D97-AF65-F5344CB8AC3E}">
        <p14:creationId xmlns:p14="http://schemas.microsoft.com/office/powerpoint/2010/main" val="157671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0" y="205977"/>
            <a:ext cx="5125460" cy="3921897"/>
          </a:xfrm>
        </p:spPr>
        <p:txBody>
          <a:bodyPr>
            <a:noAutofit/>
          </a:bodyPr>
          <a:lstStyle/>
          <a:p>
            <a:pPr algn="l"/>
            <a:r>
              <a:rPr lang="en-US" sz="2000" b="0" dirty="0" smtClean="0">
                <a:solidFill>
                  <a:schemeClr val="tx1"/>
                </a:solidFill>
              </a:rPr>
              <a:t>50 year old man with metastatic EGFR mutant (exon 19 deletion) lung adenocarcinoma involving lung and liver</a:t>
            </a:r>
            <a:r>
              <a:rPr lang="en-US" sz="2000" b="0" dirty="0" smtClean="0">
                <a:solidFill>
                  <a:schemeClr val="tx1"/>
                </a:solidFill>
              </a:rPr>
              <a:t>.</a:t>
            </a:r>
            <a:br>
              <a:rPr lang="en-US" sz="2000" b="0" dirty="0" smtClean="0">
                <a:solidFill>
                  <a:schemeClr val="tx1"/>
                </a:solidFill>
              </a:rPr>
            </a:br>
            <a:r>
              <a:rPr lang="en-US" sz="2000" b="0" dirty="0" smtClean="0">
                <a:solidFill>
                  <a:schemeClr val="tx1"/>
                </a:solidFill>
              </a:rPr>
              <a:t> </a:t>
            </a:r>
            <a:br>
              <a:rPr lang="en-US" sz="2000" b="0" dirty="0" smtClean="0">
                <a:solidFill>
                  <a:schemeClr val="tx1"/>
                </a:solidFill>
              </a:rPr>
            </a:br>
            <a:r>
              <a:rPr lang="en-US" sz="2000" b="0" dirty="0" smtClean="0">
                <a:solidFill>
                  <a:schemeClr val="tx1"/>
                </a:solidFill>
              </a:rPr>
              <a:t>Initially </a:t>
            </a:r>
            <a:r>
              <a:rPr lang="en-US" sz="2000" b="0" dirty="0" smtClean="0">
                <a:solidFill>
                  <a:schemeClr val="tx1"/>
                </a:solidFill>
              </a:rPr>
              <a:t>treated with erlotinib.  </a:t>
            </a: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After </a:t>
            </a:r>
            <a:r>
              <a:rPr lang="en-US" sz="2000" b="0" dirty="0" smtClean="0">
                <a:solidFill>
                  <a:schemeClr val="tx1"/>
                </a:solidFill>
              </a:rPr>
              <a:t>13 months of treatment, now with progressive disease.  What’s the next step?</a:t>
            </a:r>
            <a:endParaRPr lang="en-US" sz="2000" b="0" dirty="0">
              <a:solidFill>
                <a:schemeClr val="tx1"/>
              </a:solidFill>
            </a:endParaRPr>
          </a:p>
        </p:txBody>
      </p:sp>
      <p:pic>
        <p:nvPicPr>
          <p:cNvPr id="7" name="Picture 6" descr="Screenshot 2017-03-15 21.30.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540" y="1069057"/>
            <a:ext cx="3850460" cy="2450292"/>
          </a:xfrm>
          <a:prstGeom prst="rect">
            <a:avLst/>
          </a:prstGeom>
        </p:spPr>
      </p:pic>
    </p:spTree>
    <p:extLst>
      <p:ext uri="{BB962C8B-B14F-4D97-AF65-F5344CB8AC3E}">
        <p14:creationId xmlns:p14="http://schemas.microsoft.com/office/powerpoint/2010/main" val="423250622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All patients will develop acquired resistance to EGFR TKI</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1447803" y="1334874"/>
            <a:ext cx="6429375" cy="3193256"/>
          </a:xfrm>
          <a:prstGeom prst="rect">
            <a:avLst/>
          </a:prstGeom>
          <a:noFill/>
          <a:ln w="9525">
            <a:noFill/>
            <a:miter lim="800000"/>
            <a:headEnd/>
            <a:tailEnd/>
          </a:ln>
        </p:spPr>
      </p:pic>
      <p:sp>
        <p:nvSpPr>
          <p:cNvPr id="5" name="TextBox 4"/>
          <p:cNvSpPr txBox="1"/>
          <p:nvPr/>
        </p:nvSpPr>
        <p:spPr>
          <a:xfrm>
            <a:off x="6552471" y="4800600"/>
            <a:ext cx="2672526" cy="369332"/>
          </a:xfrm>
          <a:prstGeom prst="rect">
            <a:avLst/>
          </a:prstGeom>
          <a:noFill/>
        </p:spPr>
        <p:txBody>
          <a:bodyPr wrap="none" rtlCol="0">
            <a:spAutoFit/>
          </a:bodyPr>
          <a:lstStyle/>
          <a:p>
            <a:r>
              <a:rPr lang="en-US" dirty="0" err="1" smtClean="0">
                <a:latin typeface="Arial" pitchFamily="34" charset="0"/>
              </a:rPr>
              <a:t>Maemondo</a:t>
            </a:r>
            <a:r>
              <a:rPr lang="en-US" dirty="0" smtClean="0">
                <a:latin typeface="Arial" pitchFamily="34" charset="0"/>
              </a:rPr>
              <a:t>, NEJM 2010</a:t>
            </a:r>
            <a:endParaRPr lang="en-US" dirty="0">
              <a:latin typeface="Arial" pitchFamily="34" charset="0"/>
            </a:endParaRPr>
          </a:p>
        </p:txBody>
      </p:sp>
      <p:sp>
        <p:nvSpPr>
          <p:cNvPr id="6" name="TextBox 5"/>
          <p:cNvSpPr txBox="1"/>
          <p:nvPr/>
        </p:nvSpPr>
        <p:spPr>
          <a:xfrm>
            <a:off x="5410200" y="2400302"/>
            <a:ext cx="3733800" cy="646331"/>
          </a:xfrm>
          <a:prstGeom prst="rect">
            <a:avLst/>
          </a:prstGeom>
          <a:noFill/>
        </p:spPr>
        <p:txBody>
          <a:bodyPr wrap="square" rtlCol="0">
            <a:spAutoFit/>
          </a:bodyPr>
          <a:lstStyle/>
          <a:p>
            <a:r>
              <a:rPr lang="en-US" dirty="0" smtClean="0">
                <a:latin typeface="Arial" pitchFamily="34" charset="0"/>
              </a:rPr>
              <a:t>Median 10.8 vs 5.4 months, HR 0.30, </a:t>
            </a:r>
            <a:endParaRPr lang="en-US" dirty="0">
              <a:latin typeface="Arial" pitchFamily="34" charset="0"/>
            </a:endParaRPr>
          </a:p>
        </p:txBody>
      </p:sp>
    </p:spTree>
    <p:extLst>
      <p:ext uri="{BB962C8B-B14F-4D97-AF65-F5344CB8AC3E}">
        <p14:creationId xmlns:p14="http://schemas.microsoft.com/office/powerpoint/2010/main" val="35674521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resistance?</a:t>
            </a:r>
            <a:endParaRPr lang="en-US" dirty="0"/>
          </a:p>
        </p:txBody>
      </p:sp>
      <p:sp>
        <p:nvSpPr>
          <p:cNvPr id="5" name="TextBox 4"/>
          <p:cNvSpPr txBox="1"/>
          <p:nvPr/>
        </p:nvSpPr>
        <p:spPr>
          <a:xfrm>
            <a:off x="685800" y="2228852"/>
            <a:ext cx="2286000" cy="646331"/>
          </a:xfrm>
          <a:prstGeom prst="rect">
            <a:avLst/>
          </a:prstGeom>
          <a:noFill/>
          <a:ln>
            <a:solidFill>
              <a:schemeClr val="tx1"/>
            </a:solidFill>
          </a:ln>
        </p:spPr>
        <p:txBody>
          <a:bodyPr wrap="square" rtlCol="0">
            <a:spAutoFit/>
          </a:bodyPr>
          <a:lstStyle/>
          <a:p>
            <a:pPr algn="ctr"/>
            <a:r>
              <a:rPr lang="en-US" dirty="0" smtClean="0"/>
              <a:t>Diagnosed with </a:t>
            </a:r>
            <a:r>
              <a:rPr lang="en-US" i="1" dirty="0" smtClean="0"/>
              <a:t>EGFR</a:t>
            </a:r>
            <a:r>
              <a:rPr lang="en-US" dirty="0" smtClean="0"/>
              <a:t> mutant NSCLC</a:t>
            </a:r>
            <a:endParaRPr lang="en-US" dirty="0"/>
          </a:p>
        </p:txBody>
      </p:sp>
      <p:cxnSp>
        <p:nvCxnSpPr>
          <p:cNvPr id="7" name="Straight Arrow Connector 6"/>
          <p:cNvCxnSpPr>
            <a:stCxn id="5" idx="3"/>
            <a:endCxn id="9" idx="1"/>
          </p:cNvCxnSpPr>
          <p:nvPr/>
        </p:nvCxnSpPr>
        <p:spPr>
          <a:xfrm>
            <a:off x="2971800" y="2552018"/>
            <a:ext cx="1447800" cy="2419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419600" y="3257550"/>
            <a:ext cx="2286000" cy="923330"/>
          </a:xfrm>
          <a:prstGeom prst="rect">
            <a:avLst/>
          </a:prstGeom>
          <a:noFill/>
          <a:ln>
            <a:solidFill>
              <a:schemeClr val="tx1"/>
            </a:solidFill>
          </a:ln>
        </p:spPr>
        <p:txBody>
          <a:bodyPr wrap="square" rtlCol="0">
            <a:spAutoFit/>
          </a:bodyPr>
          <a:lstStyle/>
          <a:p>
            <a:pPr algn="ctr"/>
            <a:r>
              <a:rPr lang="en-US" dirty="0" smtClean="0"/>
              <a:t>Biopsy to understand mechanism of resistance</a:t>
            </a:r>
            <a:endParaRPr lang="en-US" dirty="0"/>
          </a:p>
        </p:txBody>
      </p:sp>
      <p:sp>
        <p:nvSpPr>
          <p:cNvPr id="9" name="TextBox 8"/>
          <p:cNvSpPr txBox="1"/>
          <p:nvPr/>
        </p:nvSpPr>
        <p:spPr>
          <a:xfrm>
            <a:off x="4419600" y="2114550"/>
            <a:ext cx="2286000" cy="923330"/>
          </a:xfrm>
          <a:prstGeom prst="rect">
            <a:avLst/>
          </a:prstGeom>
          <a:noFill/>
          <a:ln>
            <a:solidFill>
              <a:schemeClr val="tx1"/>
            </a:solidFill>
          </a:ln>
        </p:spPr>
        <p:txBody>
          <a:bodyPr wrap="square" rtlCol="0">
            <a:spAutoFit/>
          </a:bodyPr>
          <a:lstStyle/>
          <a:p>
            <a:pPr algn="ctr"/>
            <a:r>
              <a:rPr lang="en-US" dirty="0" smtClean="0"/>
              <a:t>Development of Clinical Resistance to EGFR TKI</a:t>
            </a:r>
            <a:endParaRPr lang="en-US" dirty="0"/>
          </a:p>
        </p:txBody>
      </p:sp>
      <p:cxnSp>
        <p:nvCxnSpPr>
          <p:cNvPr id="10" name="Straight Arrow Connector 9"/>
          <p:cNvCxnSpPr/>
          <p:nvPr/>
        </p:nvCxnSpPr>
        <p:spPr>
          <a:xfrm>
            <a:off x="5562600" y="2857500"/>
            <a:ext cx="0" cy="40005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3" y="2180451"/>
            <a:ext cx="984565" cy="369332"/>
          </a:xfrm>
          <a:prstGeom prst="rect">
            <a:avLst/>
          </a:prstGeom>
          <a:noFill/>
        </p:spPr>
        <p:txBody>
          <a:bodyPr wrap="none" rtlCol="0">
            <a:spAutoFit/>
          </a:bodyPr>
          <a:lstStyle/>
          <a:p>
            <a:r>
              <a:rPr lang="en-US" dirty="0" smtClean="0"/>
              <a:t>erlotinib</a:t>
            </a:r>
            <a:endParaRPr lang="en-US" dirty="0"/>
          </a:p>
        </p:txBody>
      </p:sp>
    </p:spTree>
    <p:extLst>
      <p:ext uri="{BB962C8B-B14F-4D97-AF65-F5344CB8AC3E}">
        <p14:creationId xmlns:p14="http://schemas.microsoft.com/office/powerpoint/2010/main" val="6875659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Mechanisms of Acquired Resistance to EGFR Tyrosine Kinase Inhibitors</a:t>
            </a:r>
            <a:endParaRPr lang="en-US" dirty="0"/>
          </a:p>
        </p:txBody>
      </p:sp>
      <p:pic>
        <p:nvPicPr>
          <p:cNvPr id="4" name="Content Placeholder 3" descr="Screen Shot 2014-05-31 at 11.05.17 PM.p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019" t="19336" r="54051" b="39923"/>
          <a:stretch/>
        </p:blipFill>
        <p:spPr>
          <a:xfrm>
            <a:off x="1176613" y="1714503"/>
            <a:ext cx="4308415" cy="2747451"/>
          </a:xfrm>
        </p:spPr>
      </p:pic>
      <p:sp>
        <p:nvSpPr>
          <p:cNvPr id="5" name="TextBox 4"/>
          <p:cNvSpPr txBox="1"/>
          <p:nvPr/>
        </p:nvSpPr>
        <p:spPr>
          <a:xfrm>
            <a:off x="6172202" y="4629150"/>
            <a:ext cx="1872051" cy="369332"/>
          </a:xfrm>
          <a:prstGeom prst="rect">
            <a:avLst/>
          </a:prstGeom>
          <a:noFill/>
        </p:spPr>
        <p:txBody>
          <a:bodyPr wrap="none" rtlCol="0">
            <a:spAutoFit/>
          </a:bodyPr>
          <a:lstStyle/>
          <a:p>
            <a:pPr defTabSz="457200"/>
            <a:r>
              <a:rPr lang="en-US" dirty="0" smtClean="0">
                <a:solidFill>
                  <a:prstClr val="black"/>
                </a:solidFill>
                <a:latin typeface="Calibri"/>
              </a:rPr>
              <a:t>Yu et al, CCR 2013</a:t>
            </a:r>
            <a:endParaRPr lang="en-US" dirty="0">
              <a:solidFill>
                <a:prstClr val="black"/>
              </a:solidFill>
              <a:latin typeface="Calibri"/>
            </a:endParaRPr>
          </a:p>
        </p:txBody>
      </p:sp>
    </p:spTree>
    <p:extLst>
      <p:ext uri="{BB962C8B-B14F-4D97-AF65-F5344CB8AC3E}">
        <p14:creationId xmlns:p14="http://schemas.microsoft.com/office/powerpoint/2010/main" val="36490069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Spectrum of Activity of EGFR TKIs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844027841"/>
              </p:ext>
            </p:extLst>
          </p:nvPr>
        </p:nvGraphicFramePr>
        <p:xfrm>
          <a:off x="457200" y="958810"/>
          <a:ext cx="8229600" cy="2377440"/>
        </p:xfrm>
        <a:graphic>
          <a:graphicData uri="http://schemas.openxmlformats.org/drawingml/2006/table">
            <a:tbl>
              <a:tblPr firstRow="1" bandRow="1">
                <a:tableStyleId>{5C22544A-7EE6-4342-B048-85BDC9FD1C3A}</a:tableStyleId>
              </a:tblPr>
              <a:tblGrid>
                <a:gridCol w="1204921"/>
                <a:gridCol w="1662121"/>
                <a:gridCol w="1247758"/>
                <a:gridCol w="1371600"/>
                <a:gridCol w="1489256"/>
                <a:gridCol w="1253944"/>
              </a:tblGrid>
              <a:tr h="914400">
                <a:tc>
                  <a:txBody>
                    <a:bodyPr/>
                    <a:lstStyle/>
                    <a:p>
                      <a:endParaRPr lang="en-US" sz="1800" dirty="0"/>
                    </a:p>
                  </a:txBody>
                  <a:tcPr/>
                </a:tc>
                <a:tc>
                  <a:txBody>
                    <a:bodyPr/>
                    <a:lstStyle/>
                    <a:p>
                      <a:r>
                        <a:rPr lang="en-US" sz="1800" dirty="0" smtClean="0"/>
                        <a:t>Drug</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EGFR L858R</a:t>
                      </a:r>
                    </a:p>
                    <a:p>
                      <a:pPr algn="ctr"/>
                      <a:endParaRPr lang="en-US" sz="1800" dirty="0"/>
                    </a:p>
                  </a:txBody>
                  <a:tcPr/>
                </a:tc>
                <a:tc>
                  <a:txBody>
                    <a:bodyPr/>
                    <a:lstStyle/>
                    <a:p>
                      <a:pPr algn="ctr"/>
                      <a:r>
                        <a:rPr lang="en-US" sz="1800" dirty="0" smtClean="0"/>
                        <a:t>EGFR Exon 19 del</a:t>
                      </a:r>
                      <a:endParaRPr lang="en-US" sz="1800" dirty="0"/>
                    </a:p>
                  </a:txBody>
                  <a:tcPr/>
                </a:tc>
                <a:tc>
                  <a:txBody>
                    <a:bodyPr/>
                    <a:lstStyle/>
                    <a:p>
                      <a:pPr algn="ctr"/>
                      <a:r>
                        <a:rPr lang="en-US" sz="1800" dirty="0" smtClean="0"/>
                        <a:t>EGFR</a:t>
                      </a:r>
                      <a:r>
                        <a:rPr lang="en-US" sz="1800" baseline="0" dirty="0" smtClean="0"/>
                        <a:t> T790M</a:t>
                      </a:r>
                      <a:endParaRPr lang="en-US" sz="1800" dirty="0"/>
                    </a:p>
                  </a:txBody>
                  <a:tcPr/>
                </a:tc>
                <a:tc>
                  <a:txBody>
                    <a:bodyPr/>
                    <a:lstStyle/>
                    <a:p>
                      <a:pPr algn="ctr"/>
                      <a:r>
                        <a:rPr lang="en-US" sz="1800" dirty="0" smtClean="0"/>
                        <a:t>EGFR</a:t>
                      </a:r>
                      <a:endParaRPr lang="en-US" sz="1800" dirty="0"/>
                    </a:p>
                  </a:txBody>
                  <a:tcPr/>
                </a:tc>
              </a:tr>
              <a:tr h="365760">
                <a:tc rowSpan="2">
                  <a:txBody>
                    <a:bodyPr/>
                    <a:lstStyle/>
                    <a:p>
                      <a:pPr algn="ctr"/>
                      <a:r>
                        <a:rPr lang="en-US" sz="1800" dirty="0" smtClean="0"/>
                        <a:t>1</a:t>
                      </a:r>
                      <a:r>
                        <a:rPr lang="en-US" sz="1800" baseline="30000" dirty="0" smtClean="0"/>
                        <a:t>st</a:t>
                      </a:r>
                      <a:r>
                        <a:rPr lang="en-US" sz="1800" dirty="0" smtClean="0"/>
                        <a:t> gen</a:t>
                      </a:r>
                      <a:endParaRPr lang="en-US" sz="1800" dirty="0"/>
                    </a:p>
                  </a:txBody>
                  <a:tcPr anchor="ctr">
                    <a:solidFill>
                      <a:schemeClr val="bg1">
                        <a:lumMod val="85000"/>
                      </a:schemeClr>
                    </a:solidFill>
                  </a:tcPr>
                </a:tc>
                <a:tc>
                  <a:txBody>
                    <a:bodyPr/>
                    <a:lstStyle/>
                    <a:p>
                      <a:r>
                        <a:rPr lang="en-US" sz="1800" dirty="0" smtClean="0"/>
                        <a:t>gefitinib</a:t>
                      </a:r>
                      <a:endParaRPr lang="en-US" sz="1800"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r>
              <a:tr h="365760">
                <a:tc vMerge="1">
                  <a:txBody>
                    <a:bodyPr/>
                    <a:lstStyle/>
                    <a:p>
                      <a:endParaRPr lang="en-US" sz="2400" dirty="0"/>
                    </a:p>
                  </a:txBody>
                  <a:tcPr/>
                </a:tc>
                <a:tc>
                  <a:txBody>
                    <a:bodyPr/>
                    <a:lstStyle/>
                    <a:p>
                      <a:r>
                        <a:rPr lang="en-US" sz="1800" dirty="0" smtClean="0"/>
                        <a:t>erlotinib</a:t>
                      </a:r>
                      <a:endParaRPr lang="en-US" sz="1800"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c>
                  <a:txBody>
                    <a:bodyPr/>
                    <a:lstStyle/>
                    <a:p>
                      <a:pPr algn="ctr"/>
                      <a:r>
                        <a:rPr lang="en-US" sz="1800" b="1" dirty="0" smtClean="0"/>
                        <a:t>+</a:t>
                      </a:r>
                      <a:endParaRPr lang="en-US" sz="1800" b="1" dirty="0"/>
                    </a:p>
                  </a:txBody>
                  <a:tcPr>
                    <a:solidFill>
                      <a:schemeClr val="bg1">
                        <a:lumMod val="85000"/>
                      </a:schemeClr>
                    </a:solidFill>
                  </a:tcPr>
                </a:tc>
              </a:tr>
              <a:tr h="365760">
                <a:tc>
                  <a:txBody>
                    <a:bodyPr/>
                    <a:lstStyle/>
                    <a:p>
                      <a:pPr algn="ctr"/>
                      <a:r>
                        <a:rPr lang="en-US" sz="1800" dirty="0" smtClean="0"/>
                        <a:t>2</a:t>
                      </a:r>
                      <a:r>
                        <a:rPr lang="en-US" sz="1800" baseline="30000" dirty="0" smtClean="0"/>
                        <a:t>nd</a:t>
                      </a:r>
                      <a:r>
                        <a:rPr lang="en-US" sz="1800" dirty="0" smtClean="0"/>
                        <a:t> gen</a:t>
                      </a:r>
                      <a:endParaRPr lang="en-US" sz="1800" dirty="0"/>
                    </a:p>
                  </a:txBody>
                  <a:tcPr anchor="ctr">
                    <a:noFill/>
                  </a:tcPr>
                </a:tc>
                <a:tc>
                  <a:txBody>
                    <a:bodyPr/>
                    <a:lstStyle/>
                    <a:p>
                      <a:r>
                        <a:rPr lang="en-US" sz="1800" dirty="0" smtClean="0"/>
                        <a:t>afatinib</a:t>
                      </a:r>
                      <a:endParaRPr lang="en-US" sz="1800" dirty="0"/>
                    </a:p>
                  </a:txBody>
                  <a:tcPr>
                    <a:noFill/>
                  </a:tcPr>
                </a:tc>
                <a:tc>
                  <a:txBody>
                    <a:bodyPr/>
                    <a:lstStyle/>
                    <a:p>
                      <a:pPr algn="ctr"/>
                      <a:r>
                        <a:rPr lang="en-US" sz="1800" b="1" dirty="0" smtClean="0"/>
                        <a:t>+</a:t>
                      </a:r>
                      <a:endParaRPr lang="en-US" sz="1800" b="1" dirty="0"/>
                    </a:p>
                  </a:txBody>
                  <a:tcPr>
                    <a:noFill/>
                  </a:tcPr>
                </a:tc>
                <a:tc>
                  <a:txBody>
                    <a:bodyPr/>
                    <a:lstStyle/>
                    <a:p>
                      <a:pPr algn="ctr"/>
                      <a:r>
                        <a:rPr lang="en-US" sz="1800" b="1" dirty="0" smtClean="0"/>
                        <a:t>+</a:t>
                      </a:r>
                      <a:endParaRPr lang="en-US" sz="1800" b="1" dirty="0"/>
                    </a:p>
                  </a:txBody>
                  <a:tcPr>
                    <a:noFill/>
                  </a:tcPr>
                </a:tc>
                <a:tc>
                  <a:txBody>
                    <a:bodyPr/>
                    <a:lstStyle/>
                    <a:p>
                      <a:pPr algn="ctr"/>
                      <a:r>
                        <a:rPr lang="en-US" sz="1800" b="1" dirty="0" smtClean="0"/>
                        <a:t>-</a:t>
                      </a:r>
                      <a:endParaRPr lang="en-US" sz="1800" b="1" dirty="0"/>
                    </a:p>
                  </a:txBody>
                  <a:tcPr>
                    <a:noFill/>
                  </a:tcPr>
                </a:tc>
                <a:tc>
                  <a:txBody>
                    <a:bodyPr/>
                    <a:lstStyle/>
                    <a:p>
                      <a:pPr algn="ctr"/>
                      <a:r>
                        <a:rPr lang="en-US" sz="1800" b="1" dirty="0" smtClean="0"/>
                        <a:t>+</a:t>
                      </a:r>
                      <a:endParaRPr lang="en-US" sz="1800" b="1" dirty="0"/>
                    </a:p>
                  </a:txBody>
                  <a:tcPr>
                    <a:noFill/>
                  </a:tcPr>
                </a:tc>
              </a:tr>
              <a:tr h="365760">
                <a:tc>
                  <a:txBody>
                    <a:bodyPr/>
                    <a:lstStyle/>
                    <a:p>
                      <a:pPr algn="ctr"/>
                      <a:r>
                        <a:rPr lang="en-US" sz="1800" i="1" dirty="0" smtClean="0"/>
                        <a:t>3</a:t>
                      </a:r>
                      <a:r>
                        <a:rPr lang="en-US" sz="1800" i="1" baseline="30000" dirty="0" smtClean="0"/>
                        <a:t>rd</a:t>
                      </a:r>
                      <a:r>
                        <a:rPr lang="en-US" sz="1800" i="1" dirty="0" smtClean="0"/>
                        <a:t> gen</a:t>
                      </a:r>
                      <a:endParaRPr lang="en-US" sz="1800" i="1" dirty="0"/>
                    </a:p>
                  </a:txBody>
                  <a:tcPr anchor="ctr">
                    <a:solidFill>
                      <a:srgbClr val="D9D9D9"/>
                    </a:solidFill>
                  </a:tcPr>
                </a:tc>
                <a:tc>
                  <a:txBody>
                    <a:bodyPr/>
                    <a:lstStyle/>
                    <a:p>
                      <a:r>
                        <a:rPr lang="en-US" sz="1800" i="1" dirty="0" err="1" smtClean="0"/>
                        <a:t>osimertinib</a:t>
                      </a:r>
                      <a:endParaRPr lang="en-US" sz="1800" i="1" dirty="0" smtClean="0"/>
                    </a:p>
                  </a:txBody>
                  <a:tcPr>
                    <a:solidFill>
                      <a:srgbClr val="D9D9D9"/>
                    </a:solidFill>
                  </a:tcPr>
                </a:tc>
                <a:tc>
                  <a:txBody>
                    <a:bodyPr/>
                    <a:lstStyle/>
                    <a:p>
                      <a:pPr algn="ctr"/>
                      <a:r>
                        <a:rPr lang="en-US" sz="1800" b="1" i="1" dirty="0" smtClean="0"/>
                        <a:t>+</a:t>
                      </a:r>
                      <a:endParaRPr lang="en-US" sz="1800" b="1" i="1" dirty="0"/>
                    </a:p>
                  </a:txBody>
                  <a:tcPr>
                    <a:solidFill>
                      <a:srgbClr val="D9D9D9"/>
                    </a:solidFill>
                  </a:tcPr>
                </a:tc>
                <a:tc>
                  <a:txBody>
                    <a:bodyPr/>
                    <a:lstStyle/>
                    <a:p>
                      <a:pPr algn="ctr"/>
                      <a:r>
                        <a:rPr lang="en-US" sz="1800" b="1" i="1" dirty="0" smtClean="0"/>
                        <a:t>+</a:t>
                      </a:r>
                      <a:endParaRPr lang="en-US" sz="1800" b="1" i="1" dirty="0"/>
                    </a:p>
                  </a:txBody>
                  <a:tcPr>
                    <a:solidFill>
                      <a:srgbClr val="D9D9D9"/>
                    </a:solidFill>
                  </a:tcPr>
                </a:tc>
                <a:tc>
                  <a:txBody>
                    <a:bodyPr/>
                    <a:lstStyle/>
                    <a:p>
                      <a:pPr algn="ctr"/>
                      <a:r>
                        <a:rPr lang="en-US" sz="1800" b="1" i="1" dirty="0" smtClean="0"/>
                        <a:t>+</a:t>
                      </a:r>
                      <a:endParaRPr lang="en-US" sz="1800" b="1" i="1" dirty="0"/>
                    </a:p>
                  </a:txBody>
                  <a:tcPr>
                    <a:solidFill>
                      <a:srgbClr val="D9D9D9"/>
                    </a:solidFill>
                  </a:tcPr>
                </a:tc>
                <a:tc>
                  <a:txBody>
                    <a:bodyPr/>
                    <a:lstStyle/>
                    <a:p>
                      <a:pPr algn="ctr"/>
                      <a:r>
                        <a:rPr lang="en-US" sz="1800" b="1" i="1" dirty="0" smtClean="0"/>
                        <a:t>-</a:t>
                      </a:r>
                      <a:endParaRPr lang="en-US" sz="1800" b="1" i="1" dirty="0"/>
                    </a:p>
                  </a:txBody>
                  <a:tcPr>
                    <a:solidFill>
                      <a:srgbClr val="D9D9D9"/>
                    </a:solidFill>
                  </a:tcPr>
                </a:tc>
              </a:tr>
            </a:tbl>
          </a:graphicData>
        </a:graphic>
      </p:graphicFrame>
    </p:spTree>
    <p:extLst>
      <p:ext uri="{BB962C8B-B14F-4D97-AF65-F5344CB8AC3E}">
        <p14:creationId xmlns:p14="http://schemas.microsoft.com/office/powerpoint/2010/main" val="22091140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3200404" y="1141565"/>
            <a:ext cx="185737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Stage IV NSCLC</a:t>
            </a:r>
            <a:endParaRPr lang="en-US" dirty="0"/>
          </a:p>
        </p:txBody>
      </p:sp>
      <p:sp>
        <p:nvSpPr>
          <p:cNvPr id="6" name="Rectangle 5"/>
          <p:cNvSpPr>
            <a:spLocks noChangeAspect="1"/>
          </p:cNvSpPr>
          <p:nvPr/>
        </p:nvSpPr>
        <p:spPr>
          <a:xfrm>
            <a:off x="3200404" y="1945751"/>
            <a:ext cx="1857375" cy="876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Molecular Analysis +</a:t>
            </a:r>
          </a:p>
          <a:p>
            <a:pPr algn="ctr"/>
            <a:r>
              <a:rPr lang="en-US" sz="1600" dirty="0" smtClean="0"/>
              <a:t>PD-L1 Testing</a:t>
            </a:r>
            <a:endParaRPr lang="en-US" sz="1600" dirty="0"/>
          </a:p>
        </p:txBody>
      </p:sp>
      <p:cxnSp>
        <p:nvCxnSpPr>
          <p:cNvPr id="19" name="Straight Arrow Connector 18"/>
          <p:cNvCxnSpPr>
            <a:cxnSpLocks noChangeAspect="1"/>
          </p:cNvCxnSpPr>
          <p:nvPr/>
        </p:nvCxnSpPr>
        <p:spPr>
          <a:xfrm flipH="1">
            <a:off x="4124610" y="1709175"/>
            <a:ext cx="4478" cy="23657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First-Line Treatment of Patients with Advanced NSCLC</a:t>
            </a:r>
            <a:endParaRPr lang="en-US" dirty="0">
              <a:solidFill>
                <a:srgbClr val="558ED5"/>
              </a:solidFill>
            </a:endParaRPr>
          </a:p>
        </p:txBody>
      </p:sp>
      <p:sp>
        <p:nvSpPr>
          <p:cNvPr id="38" name="TextBox 37"/>
          <p:cNvSpPr txBox="1">
            <a:spLocks noChangeAspect="1"/>
          </p:cNvSpPr>
          <p:nvPr/>
        </p:nvSpPr>
        <p:spPr>
          <a:xfrm>
            <a:off x="4991100" y="2102764"/>
            <a:ext cx="1086836" cy="307777"/>
          </a:xfrm>
          <a:prstGeom prst="rect">
            <a:avLst/>
          </a:prstGeom>
          <a:noFill/>
        </p:spPr>
        <p:txBody>
          <a:bodyPr wrap="none" rtlCol="0">
            <a:spAutoFit/>
          </a:bodyPr>
          <a:lstStyle/>
          <a:p>
            <a:r>
              <a:rPr lang="en-US" sz="1400" dirty="0" smtClean="0"/>
              <a:t>PD-L1 &lt;50%</a:t>
            </a:r>
            <a:endParaRPr lang="en-US" sz="1400" dirty="0"/>
          </a:p>
        </p:txBody>
      </p:sp>
      <p:sp>
        <p:nvSpPr>
          <p:cNvPr id="39" name="TextBox 38"/>
          <p:cNvSpPr txBox="1">
            <a:spLocks noChangeAspect="1"/>
          </p:cNvSpPr>
          <p:nvPr/>
        </p:nvSpPr>
        <p:spPr>
          <a:xfrm>
            <a:off x="2263777" y="2123320"/>
            <a:ext cx="991105" cy="523220"/>
          </a:xfrm>
          <a:prstGeom prst="rect">
            <a:avLst/>
          </a:prstGeom>
          <a:noFill/>
        </p:spPr>
        <p:txBody>
          <a:bodyPr wrap="none" rtlCol="0">
            <a:spAutoFit/>
          </a:bodyPr>
          <a:lstStyle/>
          <a:p>
            <a:pPr algn="ctr"/>
            <a:r>
              <a:rPr lang="en-US" sz="1400" dirty="0" smtClean="0"/>
              <a:t>EGFR, ALK</a:t>
            </a:r>
          </a:p>
          <a:p>
            <a:pPr algn="ctr"/>
            <a:r>
              <a:rPr lang="en-US" sz="1400" dirty="0" smtClean="0"/>
              <a:t>ROS1</a:t>
            </a:r>
            <a:endParaRPr lang="en-US" sz="1400" dirty="0"/>
          </a:p>
        </p:txBody>
      </p:sp>
      <p:sp>
        <p:nvSpPr>
          <p:cNvPr id="40" name="Rectangle 39"/>
          <p:cNvSpPr>
            <a:spLocks noChangeAspect="1"/>
          </p:cNvSpPr>
          <p:nvPr/>
        </p:nvSpPr>
        <p:spPr>
          <a:xfrm>
            <a:off x="364456" y="1946742"/>
            <a:ext cx="1857375" cy="876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Targeted Therapy</a:t>
            </a:r>
          </a:p>
        </p:txBody>
      </p:sp>
      <p:cxnSp>
        <p:nvCxnSpPr>
          <p:cNvPr id="41" name="Straight Arrow Connector 40"/>
          <p:cNvCxnSpPr>
            <a:cxnSpLocks noChangeAspect="1"/>
          </p:cNvCxnSpPr>
          <p:nvPr/>
        </p:nvCxnSpPr>
        <p:spPr>
          <a:xfrm>
            <a:off x="4129088" y="2822052"/>
            <a:ext cx="4762" cy="6000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noChangeAspect="1"/>
          </p:cNvCxnSpPr>
          <p:nvPr/>
        </p:nvCxnSpPr>
        <p:spPr>
          <a:xfrm flipV="1">
            <a:off x="5057779" y="2374379"/>
            <a:ext cx="983613"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a:spLocks noChangeAspect="1"/>
          </p:cNvSpPr>
          <p:nvPr/>
        </p:nvSpPr>
        <p:spPr>
          <a:xfrm>
            <a:off x="6041392" y="1929678"/>
            <a:ext cx="1857375" cy="876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Platinum-based Chemotherapy </a:t>
            </a:r>
            <a:r>
              <a:rPr lang="en-US" sz="1200" dirty="0" smtClean="0"/>
              <a:t> (squamous vs non-squamous)</a:t>
            </a:r>
            <a:endParaRPr lang="en-US" sz="1600" dirty="0"/>
          </a:p>
        </p:txBody>
      </p:sp>
      <p:sp>
        <p:nvSpPr>
          <p:cNvPr id="44" name="TextBox 43"/>
          <p:cNvSpPr txBox="1">
            <a:spLocks noChangeAspect="1"/>
          </p:cNvSpPr>
          <p:nvPr/>
        </p:nvSpPr>
        <p:spPr>
          <a:xfrm>
            <a:off x="3078800" y="2957694"/>
            <a:ext cx="1086836" cy="307777"/>
          </a:xfrm>
          <a:prstGeom prst="rect">
            <a:avLst/>
          </a:prstGeom>
          <a:noFill/>
        </p:spPr>
        <p:txBody>
          <a:bodyPr wrap="none" rtlCol="0">
            <a:spAutoFit/>
          </a:bodyPr>
          <a:lstStyle/>
          <a:p>
            <a:r>
              <a:rPr lang="en-US" sz="1400" dirty="0" smtClean="0"/>
              <a:t>PD-L1 ≥50%</a:t>
            </a:r>
            <a:endParaRPr lang="en-US" sz="1400" dirty="0"/>
          </a:p>
        </p:txBody>
      </p:sp>
      <p:sp>
        <p:nvSpPr>
          <p:cNvPr id="45" name="Rectangle 44"/>
          <p:cNvSpPr>
            <a:spLocks noChangeAspect="1"/>
          </p:cNvSpPr>
          <p:nvPr/>
        </p:nvSpPr>
        <p:spPr>
          <a:xfrm>
            <a:off x="3217174" y="3438199"/>
            <a:ext cx="1857375" cy="453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Pembrolizumab</a:t>
            </a:r>
            <a:endParaRPr lang="en-US" sz="1600" dirty="0"/>
          </a:p>
        </p:txBody>
      </p:sp>
      <p:cxnSp>
        <p:nvCxnSpPr>
          <p:cNvPr id="46" name="Straight Arrow Connector 45"/>
          <p:cNvCxnSpPr>
            <a:cxnSpLocks noChangeAspect="1"/>
            <a:endCxn id="40" idx="3"/>
          </p:cNvCxnSpPr>
          <p:nvPr/>
        </p:nvCxnSpPr>
        <p:spPr>
          <a:xfrm flipH="1">
            <a:off x="2221831" y="2383902"/>
            <a:ext cx="978390" cy="9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72686" y="2906870"/>
            <a:ext cx="1260280" cy="646331"/>
          </a:xfrm>
          <a:prstGeom prst="rect">
            <a:avLst/>
          </a:prstGeom>
          <a:solidFill>
            <a:srgbClr val="FFFF00"/>
          </a:solidFill>
        </p:spPr>
        <p:txBody>
          <a:bodyPr wrap="none" rtlCol="0">
            <a:spAutoFit/>
          </a:bodyPr>
          <a:lstStyle/>
          <a:p>
            <a:pPr algn="ctr"/>
            <a:r>
              <a:rPr lang="en-US" b="1" dirty="0" smtClean="0"/>
              <a:t>~25%</a:t>
            </a:r>
          </a:p>
          <a:p>
            <a:pPr algn="ctr"/>
            <a:r>
              <a:rPr lang="en-US" b="1" dirty="0" smtClean="0"/>
              <a:t>of patients</a:t>
            </a:r>
            <a:endParaRPr lang="en-US" b="1" dirty="0"/>
          </a:p>
        </p:txBody>
      </p:sp>
      <p:sp>
        <p:nvSpPr>
          <p:cNvPr id="16" name="TextBox 15"/>
          <p:cNvSpPr txBox="1"/>
          <p:nvPr/>
        </p:nvSpPr>
        <p:spPr>
          <a:xfrm>
            <a:off x="3535496" y="3905787"/>
            <a:ext cx="1260280" cy="646331"/>
          </a:xfrm>
          <a:prstGeom prst="rect">
            <a:avLst/>
          </a:prstGeom>
          <a:solidFill>
            <a:srgbClr val="FFFF00"/>
          </a:solidFill>
        </p:spPr>
        <p:txBody>
          <a:bodyPr wrap="none" rtlCol="0">
            <a:spAutoFit/>
          </a:bodyPr>
          <a:lstStyle/>
          <a:p>
            <a:pPr algn="ctr"/>
            <a:r>
              <a:rPr lang="en-US" b="1" dirty="0" smtClean="0"/>
              <a:t>~30%</a:t>
            </a:r>
          </a:p>
          <a:p>
            <a:pPr algn="ctr"/>
            <a:r>
              <a:rPr lang="en-US" b="1" dirty="0" smtClean="0"/>
              <a:t>of patients</a:t>
            </a:r>
            <a:endParaRPr lang="en-US" b="1" dirty="0"/>
          </a:p>
        </p:txBody>
      </p:sp>
      <p:sp>
        <p:nvSpPr>
          <p:cNvPr id="17" name="TextBox 16"/>
          <p:cNvSpPr txBox="1"/>
          <p:nvPr/>
        </p:nvSpPr>
        <p:spPr>
          <a:xfrm>
            <a:off x="6285170" y="2906870"/>
            <a:ext cx="1260280" cy="646331"/>
          </a:xfrm>
          <a:prstGeom prst="rect">
            <a:avLst/>
          </a:prstGeom>
          <a:solidFill>
            <a:srgbClr val="FFFF00"/>
          </a:solidFill>
        </p:spPr>
        <p:txBody>
          <a:bodyPr wrap="none" rtlCol="0">
            <a:spAutoFit/>
          </a:bodyPr>
          <a:lstStyle/>
          <a:p>
            <a:pPr algn="ctr"/>
            <a:r>
              <a:rPr lang="en-US" b="1" dirty="0" smtClean="0"/>
              <a:t>~45%</a:t>
            </a:r>
          </a:p>
          <a:p>
            <a:pPr algn="ctr"/>
            <a:r>
              <a:rPr lang="en-US" b="1" dirty="0" smtClean="0"/>
              <a:t>of patients</a:t>
            </a:r>
            <a:endParaRPr lang="en-US" b="1" dirty="0"/>
          </a:p>
        </p:txBody>
      </p:sp>
    </p:spTree>
    <p:extLst>
      <p:ext uri="{BB962C8B-B14F-4D97-AF65-F5344CB8AC3E}">
        <p14:creationId xmlns:p14="http://schemas.microsoft.com/office/powerpoint/2010/main" val="1766917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par>
                                <p:cTn id="14" presetID="3" presetClass="entr" presetSubtype="1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linds(horizontal)">
                                      <p:cBhvr>
                                        <p:cTn id="16" dur="500"/>
                                        <p:tgtEl>
                                          <p:spTgt spid="41"/>
                                        </p:tgtEl>
                                      </p:cBhvr>
                                    </p:animEffect>
                                  </p:childTnLst>
                                </p:cTn>
                              </p:par>
                              <p:par>
                                <p:cTn id="17" presetID="3" presetClass="entr" presetSubtype="1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par>
                                <p:cTn id="29" presetID="3" presetClass="entr" presetSubtype="1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blinds(horizontal)">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animBg="1"/>
      <p:bldP spid="44" grpId="0"/>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Osimertinib</a:t>
            </a:r>
            <a:r>
              <a:rPr lang="en-US" dirty="0" smtClean="0"/>
              <a:t> in Patients With Acquired Resistance to EGFR TKI and </a:t>
            </a:r>
            <a:r>
              <a:rPr lang="en-US" i="1" dirty="0" smtClean="0"/>
              <a:t>EGFR</a:t>
            </a:r>
            <a:r>
              <a:rPr lang="en-US" dirty="0" smtClean="0"/>
              <a:t> T790M</a:t>
            </a:r>
            <a:endParaRPr lang="en-US" dirty="0"/>
          </a:p>
        </p:txBody>
      </p:sp>
      <p:sp>
        <p:nvSpPr>
          <p:cNvPr id="7" name="Footer Placeholder 3"/>
          <p:cNvSpPr>
            <a:spLocks noGrp="1"/>
          </p:cNvSpPr>
          <p:nvPr>
            <p:ph type="ftr" sz="quarter" idx="11"/>
          </p:nvPr>
        </p:nvSpPr>
        <p:spPr>
          <a:xfrm>
            <a:off x="2879855" y="4734267"/>
            <a:ext cx="6019800" cy="273844"/>
          </a:xfrm>
          <a:prstGeom prst="rect">
            <a:avLst/>
          </a:prstGeom>
        </p:spPr>
        <p:txBody>
          <a:bodyPr/>
          <a:lstStyle/>
          <a:p>
            <a:r>
              <a:rPr lang="da-DK" dirty="0"/>
              <a:t>Jänne PA, et al. </a:t>
            </a:r>
            <a:r>
              <a:rPr lang="da-DK" i="1" dirty="0"/>
              <a:t>N Engl J Med. </a:t>
            </a:r>
            <a:r>
              <a:rPr lang="da-DK" dirty="0"/>
              <a:t>2015;372(18):1689-1699.</a:t>
            </a:r>
            <a:endParaRPr lang="en-US" dirty="0" smtClean="0"/>
          </a:p>
        </p:txBody>
      </p:sp>
      <p:pic>
        <p:nvPicPr>
          <p:cNvPr id="5" name="Picture 4" descr="Screenshot 2015-05-08 22.12.0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52551"/>
            <a:ext cx="9144000" cy="2424044"/>
          </a:xfrm>
          <a:prstGeom prst="rect">
            <a:avLst/>
          </a:prstGeom>
        </p:spPr>
      </p:pic>
      <p:sp>
        <p:nvSpPr>
          <p:cNvPr id="6" name="TextBox 5"/>
          <p:cNvSpPr txBox="1"/>
          <p:nvPr/>
        </p:nvSpPr>
        <p:spPr>
          <a:xfrm>
            <a:off x="3505203" y="4090043"/>
            <a:ext cx="3338799" cy="523220"/>
          </a:xfrm>
          <a:prstGeom prst="rect">
            <a:avLst/>
          </a:prstGeom>
          <a:noFill/>
        </p:spPr>
        <p:txBody>
          <a:bodyPr wrap="none" rtlCol="0">
            <a:spAutoFit/>
          </a:bodyPr>
          <a:lstStyle/>
          <a:p>
            <a:r>
              <a:rPr lang="en-US" sz="2800" dirty="0">
                <a:solidFill>
                  <a:srgbClr val="000000"/>
                </a:solidFill>
                <a:latin typeface="Corbel"/>
              </a:rPr>
              <a:t>Response Rate = 61%</a:t>
            </a:r>
          </a:p>
        </p:txBody>
      </p:sp>
    </p:spTree>
    <p:custDataLst>
      <p:tags r:id="rId1"/>
    </p:custDataLst>
    <p:extLst>
      <p:ext uri="{BB962C8B-B14F-4D97-AF65-F5344CB8AC3E}">
        <p14:creationId xmlns:p14="http://schemas.microsoft.com/office/powerpoint/2010/main" val="18311493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normAutofit fontScale="90000"/>
          </a:bodyPr>
          <a:lstStyle/>
          <a:p>
            <a:r>
              <a:rPr lang="en-US" dirty="0">
                <a:latin typeface="Corbel" charset="0"/>
              </a:rPr>
              <a:t>How I </a:t>
            </a:r>
            <a:r>
              <a:rPr lang="en-US" dirty="0" smtClean="0">
                <a:latin typeface="Corbel" charset="0"/>
              </a:rPr>
              <a:t>Treat Patients with </a:t>
            </a:r>
            <a:br>
              <a:rPr lang="en-US" dirty="0" smtClean="0">
                <a:latin typeface="Corbel" charset="0"/>
              </a:rPr>
            </a:br>
            <a:r>
              <a:rPr lang="en-US" dirty="0" smtClean="0">
                <a:latin typeface="Corbel" charset="0"/>
              </a:rPr>
              <a:t>EGFR mutant NSCLC</a:t>
            </a:r>
            <a:endParaRPr lang="en-US" dirty="0">
              <a:latin typeface="Corbel" charset="0"/>
            </a:endParaRPr>
          </a:p>
        </p:txBody>
      </p:sp>
      <p:sp>
        <p:nvSpPr>
          <p:cNvPr id="59394" name="TextBox 3"/>
          <p:cNvSpPr txBox="1">
            <a:spLocks noChangeArrowheads="1"/>
          </p:cNvSpPr>
          <p:nvPr/>
        </p:nvSpPr>
        <p:spPr bwMode="auto">
          <a:xfrm>
            <a:off x="1346827" y="2602707"/>
            <a:ext cx="1314784"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a:t>Clinical</a:t>
            </a:r>
          </a:p>
          <a:p>
            <a:pPr algn="ctr" eaLnBrk="1" hangingPunct="1"/>
            <a:r>
              <a:rPr lang="en-US" sz="1800"/>
              <a:t>Progression</a:t>
            </a:r>
          </a:p>
        </p:txBody>
      </p:sp>
      <p:sp>
        <p:nvSpPr>
          <p:cNvPr id="59395" name="TextBox 4"/>
          <p:cNvSpPr txBox="1">
            <a:spLocks noChangeArrowheads="1"/>
          </p:cNvSpPr>
          <p:nvPr/>
        </p:nvSpPr>
        <p:spPr bwMode="auto">
          <a:xfrm>
            <a:off x="3131275" y="2602707"/>
            <a:ext cx="1649554"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a:t>Test Plasma for</a:t>
            </a:r>
          </a:p>
          <a:p>
            <a:pPr algn="ctr" eaLnBrk="1" hangingPunct="1"/>
            <a:r>
              <a:rPr lang="en-US" sz="1800"/>
              <a:t> EGFR T790M</a:t>
            </a:r>
          </a:p>
        </p:txBody>
      </p:sp>
      <p:sp>
        <p:nvSpPr>
          <p:cNvPr id="59396" name="TextBox 5"/>
          <p:cNvSpPr txBox="1">
            <a:spLocks noChangeArrowheads="1"/>
          </p:cNvSpPr>
          <p:nvPr/>
        </p:nvSpPr>
        <p:spPr bwMode="auto">
          <a:xfrm>
            <a:off x="5540618" y="2152650"/>
            <a:ext cx="182832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a:t>Start Osimertinib</a:t>
            </a:r>
          </a:p>
        </p:txBody>
      </p:sp>
      <p:sp>
        <p:nvSpPr>
          <p:cNvPr id="59397" name="TextBox 6"/>
          <p:cNvSpPr txBox="1">
            <a:spLocks noChangeArrowheads="1"/>
          </p:cNvSpPr>
          <p:nvPr/>
        </p:nvSpPr>
        <p:spPr bwMode="auto">
          <a:xfrm>
            <a:off x="5538827" y="3112295"/>
            <a:ext cx="2119234"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a:t>Biopsy with</a:t>
            </a:r>
          </a:p>
          <a:p>
            <a:pPr algn="ctr" eaLnBrk="1" hangingPunct="1"/>
            <a:r>
              <a:rPr lang="en-US" sz="1800"/>
              <a:t>Tumor EGFR Testing</a:t>
            </a:r>
          </a:p>
        </p:txBody>
      </p:sp>
      <p:sp>
        <p:nvSpPr>
          <p:cNvPr id="59398" name="TextBox 7"/>
          <p:cNvSpPr txBox="1">
            <a:spLocks noChangeArrowheads="1"/>
          </p:cNvSpPr>
          <p:nvPr/>
        </p:nvSpPr>
        <p:spPr bwMode="auto">
          <a:xfrm>
            <a:off x="6744735" y="4205743"/>
            <a:ext cx="182832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a:t>Start Osimertinib</a:t>
            </a:r>
          </a:p>
        </p:txBody>
      </p:sp>
      <p:sp>
        <p:nvSpPr>
          <p:cNvPr id="59399" name="TextBox 8"/>
          <p:cNvSpPr txBox="1">
            <a:spLocks noChangeArrowheads="1"/>
          </p:cNvSpPr>
          <p:nvPr/>
        </p:nvSpPr>
        <p:spPr bwMode="auto">
          <a:xfrm>
            <a:off x="4065566" y="4201716"/>
            <a:ext cx="2279675"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dirty="0"/>
              <a:t>Start </a:t>
            </a:r>
            <a:r>
              <a:rPr lang="en-US" sz="1800" dirty="0" smtClean="0"/>
              <a:t> Chemotherapy</a:t>
            </a:r>
            <a:endParaRPr lang="en-US" sz="1800" dirty="0"/>
          </a:p>
        </p:txBody>
      </p:sp>
      <p:cxnSp>
        <p:nvCxnSpPr>
          <p:cNvPr id="11" name="Straight Arrow Connector 10"/>
          <p:cNvCxnSpPr>
            <a:stCxn id="59394" idx="3"/>
            <a:endCxn id="59395" idx="1"/>
          </p:cNvCxnSpPr>
          <p:nvPr/>
        </p:nvCxnSpPr>
        <p:spPr>
          <a:xfrm>
            <a:off x="2661611" y="2925873"/>
            <a:ext cx="46966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59396" idx="1"/>
          </p:cNvCxnSpPr>
          <p:nvPr/>
        </p:nvCxnSpPr>
        <p:spPr>
          <a:xfrm flipV="1">
            <a:off x="4779965" y="2337316"/>
            <a:ext cx="760653" cy="50828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9395" idx="3"/>
            <a:endCxn id="59397" idx="1"/>
          </p:cNvCxnSpPr>
          <p:nvPr/>
        </p:nvCxnSpPr>
        <p:spPr>
          <a:xfrm>
            <a:off x="4780829" y="2925873"/>
            <a:ext cx="757998" cy="509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9397" idx="2"/>
            <a:endCxn id="59398" idx="0"/>
          </p:cNvCxnSpPr>
          <p:nvPr/>
        </p:nvCxnSpPr>
        <p:spPr>
          <a:xfrm>
            <a:off x="6598444" y="3758626"/>
            <a:ext cx="1060452" cy="4471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9397" idx="2"/>
            <a:endCxn id="59399" idx="0"/>
          </p:cNvCxnSpPr>
          <p:nvPr/>
        </p:nvCxnSpPr>
        <p:spPr>
          <a:xfrm flipH="1">
            <a:off x="5205404" y="3758626"/>
            <a:ext cx="1393040" cy="44309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876800" y="2315765"/>
            <a:ext cx="303288" cy="369332"/>
          </a:xfrm>
          <a:prstGeom prst="rect">
            <a:avLst/>
          </a:prstGeom>
          <a:noFill/>
        </p:spPr>
        <p:txBody>
          <a:bodyPr wrap="none" rtlCol="0">
            <a:spAutoFit/>
          </a:bodyPr>
          <a:lstStyle/>
          <a:p>
            <a:r>
              <a:rPr lang="en-US" dirty="0" smtClean="0"/>
              <a:t>+</a:t>
            </a:r>
            <a:endParaRPr lang="en-US" dirty="0"/>
          </a:p>
        </p:txBody>
      </p:sp>
      <p:sp>
        <p:nvSpPr>
          <p:cNvPr id="15" name="TextBox 14"/>
          <p:cNvSpPr txBox="1"/>
          <p:nvPr/>
        </p:nvSpPr>
        <p:spPr>
          <a:xfrm>
            <a:off x="4953000" y="3173015"/>
            <a:ext cx="261610" cy="369332"/>
          </a:xfrm>
          <a:prstGeom prst="rect">
            <a:avLst/>
          </a:prstGeom>
          <a:noFill/>
        </p:spPr>
        <p:txBody>
          <a:bodyPr wrap="none" rtlCol="0">
            <a:spAutoFit/>
          </a:bodyPr>
          <a:lstStyle/>
          <a:p>
            <a:r>
              <a:rPr lang="en-US" dirty="0"/>
              <a:t>-</a:t>
            </a:r>
          </a:p>
        </p:txBody>
      </p:sp>
      <p:sp>
        <p:nvSpPr>
          <p:cNvPr id="16" name="TextBox 15"/>
          <p:cNvSpPr txBox="1"/>
          <p:nvPr/>
        </p:nvSpPr>
        <p:spPr>
          <a:xfrm>
            <a:off x="7086600" y="3630215"/>
            <a:ext cx="303288" cy="369332"/>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5867400" y="3573065"/>
            <a:ext cx="261610" cy="369332"/>
          </a:xfrm>
          <a:prstGeom prst="rect">
            <a:avLst/>
          </a:prstGeom>
          <a:noFill/>
        </p:spPr>
        <p:txBody>
          <a:bodyPr wrap="none" rtlCol="0">
            <a:spAutoFit/>
          </a:bodyPr>
          <a:lstStyle/>
          <a:p>
            <a:r>
              <a:rPr lang="en-US" dirty="0"/>
              <a:t>-</a:t>
            </a:r>
          </a:p>
        </p:txBody>
      </p:sp>
      <p:sp>
        <p:nvSpPr>
          <p:cNvPr id="19" name="TextBox 3"/>
          <p:cNvSpPr txBox="1">
            <a:spLocks noChangeArrowheads="1"/>
          </p:cNvSpPr>
          <p:nvPr/>
        </p:nvSpPr>
        <p:spPr bwMode="auto">
          <a:xfrm>
            <a:off x="914400" y="1085852"/>
            <a:ext cx="1980284"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dirty="0" smtClean="0"/>
              <a:t>Identify EGFR mutation</a:t>
            </a:r>
          </a:p>
        </p:txBody>
      </p:sp>
      <p:sp>
        <p:nvSpPr>
          <p:cNvPr id="21" name="TextBox 3"/>
          <p:cNvSpPr txBox="1">
            <a:spLocks noChangeArrowheads="1"/>
          </p:cNvSpPr>
          <p:nvPr/>
        </p:nvSpPr>
        <p:spPr bwMode="auto">
          <a:xfrm>
            <a:off x="990600" y="1828802"/>
            <a:ext cx="1980284"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800" dirty="0" smtClean="0"/>
              <a:t>Treat with 1</a:t>
            </a:r>
            <a:r>
              <a:rPr lang="en-US" sz="1800" baseline="30000" dirty="0" smtClean="0"/>
              <a:t>st</a:t>
            </a:r>
            <a:r>
              <a:rPr lang="en-US" sz="1800" dirty="0" smtClean="0"/>
              <a:t>/2</a:t>
            </a:r>
            <a:r>
              <a:rPr lang="en-US" sz="1800" baseline="30000" dirty="0" smtClean="0"/>
              <a:t>nd</a:t>
            </a:r>
            <a:r>
              <a:rPr lang="en-US" sz="1800" dirty="0" smtClean="0"/>
              <a:t> Gen EGFR TKI</a:t>
            </a:r>
          </a:p>
        </p:txBody>
      </p:sp>
      <p:cxnSp>
        <p:nvCxnSpPr>
          <p:cNvPr id="22" name="Straight Arrow Connector 21"/>
          <p:cNvCxnSpPr/>
          <p:nvPr/>
        </p:nvCxnSpPr>
        <p:spPr>
          <a:xfrm>
            <a:off x="1980742" y="1513449"/>
            <a:ext cx="458" cy="3153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981200" y="2286000"/>
            <a:ext cx="458" cy="3153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70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3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3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3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5" grpId="0" animBg="1"/>
      <p:bldP spid="59396" grpId="0" animBg="1"/>
      <p:bldP spid="59397" grpId="0" animBg="1"/>
      <p:bldP spid="59398" grpId="0" animBg="1"/>
      <p:bldP spid="59399" grpId="0" animBg="1"/>
      <p:bldP spid="2" grpId="0"/>
      <p:bldP spid="15" grpId="0"/>
      <p:bldP spid="16" grpId="0"/>
      <p:bldP spid="18" grpId="0"/>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Molecular Summary </a:t>
            </a:r>
            <a:endParaRPr lang="en-US" dirty="0"/>
          </a:p>
        </p:txBody>
      </p:sp>
      <p:sp>
        <p:nvSpPr>
          <p:cNvPr id="3" name="Content Placeholder 2"/>
          <p:cNvSpPr>
            <a:spLocks noGrp="1"/>
          </p:cNvSpPr>
          <p:nvPr>
            <p:ph idx="1"/>
          </p:nvPr>
        </p:nvSpPr>
        <p:spPr/>
        <p:txBody>
          <a:bodyPr>
            <a:normAutofit/>
          </a:bodyPr>
          <a:lstStyle/>
          <a:p>
            <a:r>
              <a:rPr lang="en-US" sz="3200" dirty="0" smtClean="0"/>
              <a:t>EGFR, ALK, and ROS1 are examples of oncogene-addicted lung cancers.</a:t>
            </a:r>
          </a:p>
          <a:p>
            <a:r>
              <a:rPr lang="en-US" sz="3200" dirty="0" smtClean="0"/>
              <a:t>Routine testing for these oncogenes should be standard for patients with NSCLC.</a:t>
            </a:r>
            <a:endParaRPr lang="en-US" sz="3200" dirty="0" smtClean="0"/>
          </a:p>
          <a:p>
            <a:r>
              <a:rPr lang="en-US" sz="3200" dirty="0" smtClean="0"/>
              <a:t>In patients with EGFR mutant NSCLC, they need to have molecular </a:t>
            </a:r>
            <a:r>
              <a:rPr lang="en-US" sz="3200" dirty="0" smtClean="0"/>
              <a:t>profiling again at the time of resistance to first-line EGFR TKI</a:t>
            </a:r>
            <a:endParaRPr lang="en-US" sz="3200" dirty="0"/>
          </a:p>
        </p:txBody>
      </p:sp>
    </p:spTree>
    <p:extLst>
      <p:ext uri="{BB962C8B-B14F-4D97-AF65-F5344CB8AC3E}">
        <p14:creationId xmlns:p14="http://schemas.microsoft.com/office/powerpoint/2010/main" val="51179666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Autofit/>
          </a:bodyPr>
          <a:lstStyle/>
          <a:p>
            <a:r>
              <a:rPr lang="en-US" sz="2400" dirty="0" smtClean="0"/>
              <a:t>Biomarker testing for patients with </a:t>
            </a:r>
            <a:r>
              <a:rPr lang="en-US" sz="2400" dirty="0" smtClean="0"/>
              <a:t>non</a:t>
            </a:r>
            <a:r>
              <a:rPr lang="en-US" sz="2400" dirty="0" smtClean="0"/>
              <a:t>-small cell lung cancer is critically important.</a:t>
            </a:r>
          </a:p>
          <a:p>
            <a:r>
              <a:rPr lang="en-US" sz="2400" dirty="0" smtClean="0"/>
              <a:t>Optimally</a:t>
            </a:r>
            <a:r>
              <a:rPr lang="en-US" sz="2400" dirty="0" smtClean="0"/>
              <a:t>, biomarker testing should be done at diagnosis, </a:t>
            </a:r>
            <a:r>
              <a:rPr lang="en-US" sz="2400" dirty="0" smtClean="0"/>
              <a:t>but, testing before choice of “</a:t>
            </a:r>
            <a:r>
              <a:rPr lang="en-US" sz="2400" dirty="0" smtClean="0"/>
              <a:t>second-line” therapy has value </a:t>
            </a:r>
            <a:endParaRPr lang="en-US" sz="2400" dirty="0" smtClean="0"/>
          </a:p>
          <a:p>
            <a:r>
              <a:rPr lang="en-US" sz="2400" dirty="0" smtClean="0"/>
              <a:t>Multiplexed biomarker testing offers the best opportunity to learn about the relevant events.</a:t>
            </a:r>
          </a:p>
          <a:p>
            <a:r>
              <a:rPr lang="en-US" sz="2400" dirty="0" smtClean="0"/>
              <a:t>Biomarker testing is now critically important in the setting of resistance to initial </a:t>
            </a:r>
            <a:r>
              <a:rPr lang="en-US" sz="2400" dirty="0" smtClean="0"/>
              <a:t>therapy for patients with EGFR mutant NSCLC</a:t>
            </a:r>
            <a:endParaRPr lang="en-US" sz="2400" dirty="0"/>
          </a:p>
        </p:txBody>
      </p:sp>
    </p:spTree>
    <p:extLst>
      <p:ext uri="{BB962C8B-B14F-4D97-AF65-F5344CB8AC3E}">
        <p14:creationId xmlns:p14="http://schemas.microsoft.com/office/powerpoint/2010/main" val="2936060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85873701"/>
              </p:ext>
            </p:extLst>
          </p:nvPr>
        </p:nvGraphicFramePr>
        <p:xfrm>
          <a:off x="304800" y="869526"/>
          <a:ext cx="53340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334000" y="2526877"/>
            <a:ext cx="3886200" cy="2008242"/>
          </a:xfrm>
          <a:prstGeom prst="rect">
            <a:avLst/>
          </a:prstGeom>
        </p:spPr>
        <p:txBody>
          <a:bodyPr wrap="square" lIns="68580" tIns="34290" rIns="68580" bIns="34290">
            <a:spAutoFit/>
          </a:bodyPr>
          <a:lstStyle/>
          <a:p>
            <a:r>
              <a:rPr lang="en-US" sz="1400" b="1" dirty="0" smtClean="0">
                <a:latin typeface="Arial" pitchFamily="34" charset="0"/>
                <a:cs typeface="Arial" pitchFamily="34" charset="0"/>
              </a:rPr>
              <a:t>Clinical use </a:t>
            </a:r>
          </a:p>
          <a:p>
            <a:pPr lvl="1" indent="-167879">
              <a:buFont typeface="Arial" pitchFamily="34" charset="0"/>
              <a:buChar char="•"/>
            </a:pPr>
            <a:r>
              <a:rPr lang="en-US" sz="1400" dirty="0" smtClean="0">
                <a:latin typeface="Arial" pitchFamily="34" charset="0"/>
                <a:cs typeface="Arial" pitchFamily="34" charset="0"/>
              </a:rPr>
              <a:t>Higher coverage of genomic regions of interest</a:t>
            </a:r>
          </a:p>
          <a:p>
            <a:pPr lvl="1" indent="-167879">
              <a:buFont typeface="Arial" pitchFamily="34" charset="0"/>
              <a:buChar char="•"/>
            </a:pPr>
            <a:r>
              <a:rPr lang="en-US" sz="1400" dirty="0" smtClean="0">
                <a:latin typeface="Arial" pitchFamily="34" charset="0"/>
                <a:cs typeface="Arial" pitchFamily="34" charset="0"/>
              </a:rPr>
              <a:t>Lower cost and time. </a:t>
            </a:r>
          </a:p>
          <a:p>
            <a:pPr lvl="1" indent="-167879">
              <a:buFont typeface="Arial" pitchFamily="34" charset="0"/>
              <a:buChar char="•"/>
            </a:pPr>
            <a:r>
              <a:rPr lang="en-US" sz="1400" dirty="0" smtClean="0">
                <a:latin typeface="Arial" pitchFamily="34" charset="0"/>
                <a:cs typeface="Arial" pitchFamily="34" charset="0"/>
              </a:rPr>
              <a:t>Enrichment methods to improve detection</a:t>
            </a:r>
          </a:p>
          <a:p>
            <a:pPr lvl="1" indent="-167879">
              <a:buFont typeface="Arial" pitchFamily="34" charset="0"/>
              <a:buChar char="•"/>
            </a:pPr>
            <a:r>
              <a:rPr lang="en-US" sz="1400" dirty="0" smtClean="0">
                <a:latin typeface="Arial" pitchFamily="34" charset="0"/>
                <a:cs typeface="Arial" pitchFamily="34" charset="0"/>
              </a:rPr>
              <a:t>Aids in therapeutic decision making at adequate time frame</a:t>
            </a:r>
          </a:p>
          <a:p>
            <a:pPr lvl="1" indent="-167879">
              <a:buFont typeface="Arial" pitchFamily="34" charset="0"/>
              <a:buChar char="•"/>
            </a:pPr>
            <a:endParaRPr lang="es-ES_tradnl" sz="1400" dirty="0" smtClean="0">
              <a:latin typeface="Arial" pitchFamily="34" charset="0"/>
              <a:cs typeface="Arial" pitchFamily="34" charset="0"/>
            </a:endParaRPr>
          </a:p>
          <a:p>
            <a:pPr lvl="1" indent="-167879">
              <a:buFont typeface="Arial" pitchFamily="34" charset="0"/>
              <a:buChar char="•"/>
            </a:pPr>
            <a:endParaRPr lang="en-US" sz="1400" dirty="0" smtClean="0">
              <a:latin typeface="Arial" pitchFamily="34" charset="0"/>
              <a:cs typeface="Arial" pitchFamily="34" charset="0"/>
            </a:endParaRPr>
          </a:p>
        </p:txBody>
      </p:sp>
      <p:sp>
        <p:nvSpPr>
          <p:cNvPr id="8" name="Rectangle 7"/>
          <p:cNvSpPr/>
          <p:nvPr/>
        </p:nvSpPr>
        <p:spPr>
          <a:xfrm>
            <a:off x="5334000" y="1040976"/>
            <a:ext cx="3886200" cy="1792799"/>
          </a:xfrm>
          <a:prstGeom prst="rect">
            <a:avLst/>
          </a:prstGeom>
        </p:spPr>
        <p:txBody>
          <a:bodyPr wrap="square" lIns="68580" tIns="34290" rIns="68580" bIns="34290">
            <a:spAutoFit/>
          </a:bodyPr>
          <a:lstStyle/>
          <a:p>
            <a:r>
              <a:rPr lang="en-US" sz="1400" b="1" dirty="0" smtClean="0">
                <a:latin typeface="Arial" pitchFamily="34" charset="0"/>
                <a:cs typeface="Arial" pitchFamily="34" charset="0"/>
              </a:rPr>
              <a:t>Primarily research labs</a:t>
            </a:r>
          </a:p>
          <a:p>
            <a:pPr lvl="1" indent="-127397">
              <a:buFont typeface="Arial" pitchFamily="34" charset="0"/>
              <a:buChar char="•"/>
            </a:pPr>
            <a:r>
              <a:rPr lang="en-US" sz="1400" dirty="0" smtClean="0">
                <a:latin typeface="Arial" pitchFamily="34" charset="0"/>
                <a:cs typeface="Arial" pitchFamily="34" charset="0"/>
              </a:rPr>
              <a:t>Unbiased approach – extensive information </a:t>
            </a:r>
          </a:p>
          <a:p>
            <a:pPr lvl="1" indent="-127397">
              <a:buFont typeface="Arial" pitchFamily="34" charset="0"/>
              <a:buChar char="•"/>
            </a:pPr>
            <a:r>
              <a:rPr lang="en-US" sz="1400" dirty="0" smtClean="0">
                <a:latin typeface="Arial" pitchFamily="34" charset="0"/>
                <a:cs typeface="Arial" pitchFamily="34" charset="0"/>
              </a:rPr>
              <a:t>Broad coverage at the expense of depth </a:t>
            </a:r>
          </a:p>
          <a:p>
            <a:pPr lvl="1" indent="-127397">
              <a:buFont typeface="Arial" pitchFamily="34" charset="0"/>
              <a:buChar char="•"/>
            </a:pPr>
            <a:r>
              <a:rPr lang="en-US" sz="1400" dirty="0" smtClean="0">
                <a:latin typeface="Arial" pitchFamily="34" charset="0"/>
                <a:cs typeface="Arial" pitchFamily="34" charset="0"/>
              </a:rPr>
              <a:t>Higher cost </a:t>
            </a:r>
          </a:p>
          <a:p>
            <a:pPr lvl="1" indent="-127397">
              <a:buFont typeface="Arial" pitchFamily="34" charset="0"/>
              <a:buChar char="•"/>
            </a:pPr>
            <a:r>
              <a:rPr lang="en-US" sz="1400" dirty="0" smtClean="0">
                <a:latin typeface="Arial" pitchFamily="34" charset="0"/>
                <a:cs typeface="Arial" pitchFamily="34" charset="0"/>
              </a:rPr>
              <a:t>Longer TAT – not suitable to make therapeutic decisions in some settings</a:t>
            </a:r>
          </a:p>
          <a:p>
            <a:pPr lvl="1" indent="-127397">
              <a:buFont typeface="Arial" pitchFamily="34" charset="0"/>
              <a:buChar char="•"/>
            </a:pPr>
            <a:endParaRPr lang="en-US" sz="1400" dirty="0" smtClean="0">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dirty="0"/>
              <a:t>Extent of sequencing </a:t>
            </a:r>
          </a:p>
        </p:txBody>
      </p:sp>
    </p:spTree>
    <p:extLst>
      <p:ext uri="{BB962C8B-B14F-4D97-AF65-F5344CB8AC3E}">
        <p14:creationId xmlns:p14="http://schemas.microsoft.com/office/powerpoint/2010/main" val="38027465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Evaluation of Patients with Advanced NSCLC</a:t>
            </a:r>
            <a:endParaRPr lang="en-US" dirty="0">
              <a:solidFill>
                <a:srgbClr val="558ED5"/>
              </a:solidFill>
            </a:endParaRPr>
          </a:p>
        </p:txBody>
      </p:sp>
      <p:pic>
        <p:nvPicPr>
          <p:cNvPr id="267266" name="Picture 2"/>
          <p:cNvPicPr>
            <a:picLocks noChangeAspect="1" noChangeArrowheads="1"/>
          </p:cNvPicPr>
          <p:nvPr/>
        </p:nvPicPr>
        <p:blipFill>
          <a:blip r:embed="rId2"/>
          <a:srcRect t="24683"/>
          <a:stretch>
            <a:fillRect/>
          </a:stretch>
        </p:blipFill>
        <p:spPr bwMode="auto">
          <a:xfrm>
            <a:off x="1899138" y="977838"/>
            <a:ext cx="5359791" cy="3533804"/>
          </a:xfrm>
          <a:prstGeom prst="rect">
            <a:avLst/>
          </a:prstGeom>
          <a:noFill/>
          <a:ln w="9525">
            <a:noFill/>
            <a:miter lim="800000"/>
            <a:headEnd/>
            <a:tailEnd/>
          </a:ln>
        </p:spPr>
      </p:pic>
    </p:spTree>
    <p:extLst>
      <p:ext uri="{BB962C8B-B14F-4D97-AF65-F5344CB8AC3E}">
        <p14:creationId xmlns:p14="http://schemas.microsoft.com/office/powerpoint/2010/main" val="17669174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Evaluation of Patients with Advanced NSCLC</a:t>
            </a:r>
            <a:endParaRPr lang="en-US" dirty="0">
              <a:solidFill>
                <a:srgbClr val="558ED5"/>
              </a:solidFill>
            </a:endParaRPr>
          </a:p>
        </p:txBody>
      </p:sp>
      <p:pic>
        <p:nvPicPr>
          <p:cNvPr id="267266" name="Picture 2"/>
          <p:cNvPicPr>
            <a:picLocks noChangeAspect="1" noChangeArrowheads="1"/>
          </p:cNvPicPr>
          <p:nvPr/>
        </p:nvPicPr>
        <p:blipFill>
          <a:blip r:embed="rId2"/>
          <a:srcRect t="24683"/>
          <a:stretch>
            <a:fillRect/>
          </a:stretch>
        </p:blipFill>
        <p:spPr bwMode="auto">
          <a:xfrm>
            <a:off x="1899138" y="977838"/>
            <a:ext cx="5359791" cy="3533804"/>
          </a:xfrm>
          <a:prstGeom prst="rect">
            <a:avLst/>
          </a:prstGeom>
          <a:noFill/>
          <a:ln w="9525">
            <a:noFill/>
            <a:miter lim="800000"/>
            <a:headEnd/>
            <a:tailEnd/>
          </a:ln>
        </p:spPr>
      </p:pic>
      <p:sp>
        <p:nvSpPr>
          <p:cNvPr id="16" name="Rectangle 15"/>
          <p:cNvSpPr/>
          <p:nvPr/>
        </p:nvSpPr>
        <p:spPr>
          <a:xfrm>
            <a:off x="5627077" y="977838"/>
            <a:ext cx="1631852" cy="3533804"/>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9174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26075" y="1138830"/>
            <a:ext cx="1645920" cy="2194560"/>
          </a:xfrm>
          <a:prstGeom prst="round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68580" tIns="34290" rIns="68580" bIns="34290" rtlCol="0" anchor="ctr"/>
          <a:lstStyle/>
          <a:p>
            <a:pPr algn="ctr"/>
            <a:r>
              <a:rPr lang="en-US" sz="2800" dirty="0" smtClean="0"/>
              <a:t>DNA</a:t>
            </a:r>
            <a:endParaRPr lang="en-US" sz="2400" dirty="0" smtClean="0"/>
          </a:p>
          <a:p>
            <a:pPr algn="ctr"/>
            <a:endParaRPr lang="en-US" sz="2800" dirty="0" smtClean="0"/>
          </a:p>
          <a:p>
            <a:pPr algn="ctr"/>
            <a:r>
              <a:rPr lang="en-US" sz="2000" dirty="0" smtClean="0"/>
              <a:t>-Sequencing</a:t>
            </a:r>
          </a:p>
          <a:p>
            <a:pPr algn="ctr"/>
            <a:r>
              <a:rPr lang="en-US" sz="2000" dirty="0" smtClean="0"/>
              <a:t>-</a:t>
            </a:r>
            <a:r>
              <a:rPr lang="en-US" sz="2000" dirty="0"/>
              <a:t> </a:t>
            </a:r>
            <a:r>
              <a:rPr lang="en-US" sz="2000" dirty="0" smtClean="0"/>
              <a:t>FISH</a:t>
            </a:r>
            <a:endParaRPr lang="en-US" sz="2000" dirty="0"/>
          </a:p>
        </p:txBody>
      </p:sp>
      <p:sp>
        <p:nvSpPr>
          <p:cNvPr id="9" name="Rounded Rectangle 8"/>
          <p:cNvSpPr/>
          <p:nvPr/>
        </p:nvSpPr>
        <p:spPr>
          <a:xfrm>
            <a:off x="5472291" y="1138830"/>
            <a:ext cx="1496291" cy="2194560"/>
          </a:xfrm>
          <a:prstGeom prst="roundRect">
            <a:avLst/>
          </a:prstGeom>
          <a:effectLst>
            <a:glow rad="1397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pPr algn="ctr"/>
            <a:r>
              <a:rPr lang="en-US" sz="2800" dirty="0" smtClean="0">
                <a:solidFill>
                  <a:schemeClr val="tx1"/>
                </a:solidFill>
              </a:rPr>
              <a:t>Protein</a:t>
            </a:r>
          </a:p>
          <a:p>
            <a:pPr algn="ctr"/>
            <a:r>
              <a:rPr lang="en-US" sz="2800" dirty="0" smtClean="0">
                <a:solidFill>
                  <a:schemeClr val="tx1"/>
                </a:solidFill>
              </a:rPr>
              <a:t> </a:t>
            </a:r>
            <a:endParaRPr lang="en-US" sz="2800" dirty="0" smtClean="0">
              <a:solidFill>
                <a:schemeClr val="tx1"/>
              </a:solidFill>
            </a:endParaRPr>
          </a:p>
          <a:p>
            <a:pPr algn="ctr"/>
            <a:r>
              <a:rPr lang="en-US" sz="2000" dirty="0" err="1" smtClean="0">
                <a:solidFill>
                  <a:schemeClr val="tx1"/>
                </a:solidFill>
              </a:rPr>
              <a:t>Immuno-histochemistry</a:t>
            </a:r>
            <a:r>
              <a:rPr lang="en-US" sz="2000" dirty="0" smtClean="0">
                <a:solidFill>
                  <a:schemeClr val="tx1"/>
                </a:solidFill>
              </a:rPr>
              <a:t> (IHC)</a:t>
            </a:r>
            <a:endParaRPr lang="en-US" sz="2000" dirty="0" smtClean="0">
              <a:solidFill>
                <a:schemeClr val="tx1"/>
              </a:solidFill>
            </a:endParaRPr>
          </a:p>
        </p:txBody>
      </p:sp>
      <p:sp>
        <p:nvSpPr>
          <p:cNvPr id="12" name="Title 11"/>
          <p:cNvSpPr>
            <a:spLocks noGrp="1"/>
          </p:cNvSpPr>
          <p:nvPr>
            <p:ph type="title"/>
          </p:nvPr>
        </p:nvSpPr>
        <p:spPr/>
        <p:txBody>
          <a:bodyPr/>
          <a:lstStyle/>
          <a:p>
            <a:r>
              <a:rPr lang="en-US" dirty="0" smtClean="0"/>
              <a:t>Two categories of biomarkers</a:t>
            </a:r>
            <a:endParaRPr lang="en-US" dirty="0"/>
          </a:p>
        </p:txBody>
      </p:sp>
    </p:spTree>
    <p:extLst>
      <p:ext uri="{BB962C8B-B14F-4D97-AF65-F5344CB8AC3E}">
        <p14:creationId xmlns:p14="http://schemas.microsoft.com/office/powerpoint/2010/main" val="23384955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3200404" y="1141565"/>
            <a:ext cx="185737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Stage IV NSCLC</a:t>
            </a:r>
            <a:endParaRPr lang="en-US" dirty="0"/>
          </a:p>
        </p:txBody>
      </p:sp>
      <p:sp>
        <p:nvSpPr>
          <p:cNvPr id="6" name="Rectangle 5"/>
          <p:cNvSpPr>
            <a:spLocks noChangeAspect="1"/>
          </p:cNvSpPr>
          <p:nvPr/>
        </p:nvSpPr>
        <p:spPr>
          <a:xfrm>
            <a:off x="3200404" y="1945751"/>
            <a:ext cx="1857375" cy="876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Biomarker Evaluation</a:t>
            </a:r>
            <a:endParaRPr lang="en-US" sz="1600" dirty="0"/>
          </a:p>
        </p:txBody>
      </p:sp>
      <p:cxnSp>
        <p:nvCxnSpPr>
          <p:cNvPr id="19" name="Straight Arrow Connector 18"/>
          <p:cNvCxnSpPr>
            <a:cxnSpLocks noChangeAspect="1"/>
          </p:cNvCxnSpPr>
          <p:nvPr/>
        </p:nvCxnSpPr>
        <p:spPr>
          <a:xfrm flipH="1">
            <a:off x="4124610" y="1709175"/>
            <a:ext cx="4478" cy="23657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noChangeAspect="1"/>
          </p:cNvSpPr>
          <p:nvPr>
            <p:ph type="title"/>
          </p:nvPr>
        </p:nvSpPr>
        <p:spPr>
          <a:xfrm>
            <a:off x="348589" y="124048"/>
            <a:ext cx="8551069" cy="853790"/>
          </a:xfrm>
        </p:spPr>
        <p:txBody>
          <a:bodyPr>
            <a:normAutofit fontScale="90000"/>
          </a:bodyPr>
          <a:lstStyle/>
          <a:p>
            <a:r>
              <a:rPr lang="en-US" dirty="0" smtClean="0">
                <a:solidFill>
                  <a:srgbClr val="558ED5"/>
                </a:solidFill>
              </a:rPr>
              <a:t>The Current Approach to First-Line Treatment of Patients with Advanced NSCLC</a:t>
            </a:r>
            <a:endParaRPr lang="en-US" dirty="0">
              <a:solidFill>
                <a:srgbClr val="558ED5"/>
              </a:solidFill>
            </a:endParaRPr>
          </a:p>
        </p:txBody>
      </p:sp>
      <p:sp>
        <p:nvSpPr>
          <p:cNvPr id="38" name="TextBox 37"/>
          <p:cNvSpPr txBox="1">
            <a:spLocks noChangeAspect="1"/>
          </p:cNvSpPr>
          <p:nvPr/>
        </p:nvSpPr>
        <p:spPr>
          <a:xfrm>
            <a:off x="4991100" y="2102764"/>
            <a:ext cx="1086836" cy="307777"/>
          </a:xfrm>
          <a:prstGeom prst="rect">
            <a:avLst/>
          </a:prstGeom>
          <a:noFill/>
        </p:spPr>
        <p:txBody>
          <a:bodyPr wrap="none" rtlCol="0">
            <a:spAutoFit/>
          </a:bodyPr>
          <a:lstStyle/>
          <a:p>
            <a:r>
              <a:rPr lang="en-US" sz="1400" dirty="0" smtClean="0"/>
              <a:t>PD-L1 &lt;50%</a:t>
            </a:r>
            <a:endParaRPr lang="en-US" sz="1400" dirty="0"/>
          </a:p>
        </p:txBody>
      </p:sp>
      <p:sp>
        <p:nvSpPr>
          <p:cNvPr id="39" name="TextBox 38"/>
          <p:cNvSpPr txBox="1">
            <a:spLocks noChangeAspect="1"/>
          </p:cNvSpPr>
          <p:nvPr/>
        </p:nvSpPr>
        <p:spPr>
          <a:xfrm>
            <a:off x="2263777" y="2123320"/>
            <a:ext cx="991105" cy="523220"/>
          </a:xfrm>
          <a:prstGeom prst="rect">
            <a:avLst/>
          </a:prstGeom>
          <a:noFill/>
        </p:spPr>
        <p:txBody>
          <a:bodyPr wrap="none" rtlCol="0">
            <a:spAutoFit/>
          </a:bodyPr>
          <a:lstStyle/>
          <a:p>
            <a:pPr algn="ctr"/>
            <a:r>
              <a:rPr lang="en-US" sz="1400" dirty="0" smtClean="0"/>
              <a:t>EGFR, ALK</a:t>
            </a:r>
          </a:p>
          <a:p>
            <a:pPr algn="ctr"/>
            <a:r>
              <a:rPr lang="en-US" sz="1400" dirty="0" smtClean="0"/>
              <a:t>ROS1</a:t>
            </a:r>
            <a:endParaRPr lang="en-US" sz="1400" dirty="0"/>
          </a:p>
        </p:txBody>
      </p:sp>
      <p:cxnSp>
        <p:nvCxnSpPr>
          <p:cNvPr id="41" name="Straight Arrow Connector 40"/>
          <p:cNvCxnSpPr>
            <a:cxnSpLocks noChangeAspect="1"/>
          </p:cNvCxnSpPr>
          <p:nvPr/>
        </p:nvCxnSpPr>
        <p:spPr>
          <a:xfrm>
            <a:off x="4129088" y="2822052"/>
            <a:ext cx="4762" cy="6000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noChangeAspect="1"/>
          </p:cNvCxnSpPr>
          <p:nvPr/>
        </p:nvCxnSpPr>
        <p:spPr>
          <a:xfrm flipV="1">
            <a:off x="5057779" y="2374379"/>
            <a:ext cx="983613"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a:spLocks noChangeAspect="1"/>
          </p:cNvSpPr>
          <p:nvPr/>
        </p:nvSpPr>
        <p:spPr>
          <a:xfrm>
            <a:off x="3078800" y="2957694"/>
            <a:ext cx="1086836" cy="307777"/>
          </a:xfrm>
          <a:prstGeom prst="rect">
            <a:avLst/>
          </a:prstGeom>
          <a:noFill/>
        </p:spPr>
        <p:txBody>
          <a:bodyPr wrap="none" rtlCol="0">
            <a:spAutoFit/>
          </a:bodyPr>
          <a:lstStyle/>
          <a:p>
            <a:r>
              <a:rPr lang="en-US" sz="1400" dirty="0" smtClean="0"/>
              <a:t>PD-L1 ≥50%</a:t>
            </a:r>
            <a:endParaRPr lang="en-US" sz="1400" dirty="0"/>
          </a:p>
        </p:txBody>
      </p:sp>
      <p:cxnSp>
        <p:nvCxnSpPr>
          <p:cNvPr id="46" name="Straight Arrow Connector 45"/>
          <p:cNvCxnSpPr>
            <a:cxnSpLocks noChangeAspect="1"/>
          </p:cNvCxnSpPr>
          <p:nvPr/>
        </p:nvCxnSpPr>
        <p:spPr>
          <a:xfrm flipH="1">
            <a:off x="2221831" y="2383902"/>
            <a:ext cx="978390" cy="9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9174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354013" y="66675"/>
            <a:ext cx="8545512" cy="809625"/>
          </a:xfrm>
        </p:spPr>
        <p:txBody>
          <a:bodyPr/>
          <a:lstStyle/>
          <a:p>
            <a:pPr eaLnBrk="1" hangingPunct="1"/>
            <a:r>
              <a:rPr lang="en-US">
                <a:latin typeface="Corbel" charset="0"/>
              </a:rPr>
              <a:t>Basics of Immunotherapy</a:t>
            </a:r>
          </a:p>
        </p:txBody>
      </p:sp>
      <p:pic>
        <p:nvPicPr>
          <p:cNvPr id="14338" name="Picture 9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052512"/>
            <a:ext cx="8243888" cy="329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2"/>
          <p:cNvSpPr txBox="1">
            <a:spLocks noChangeArrowheads="1"/>
          </p:cNvSpPr>
          <p:nvPr/>
        </p:nvSpPr>
        <p:spPr bwMode="auto">
          <a:xfrm>
            <a:off x="4362450" y="1052513"/>
            <a:ext cx="2222500" cy="73866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rbel" charset="0"/>
                <a:ea typeface="ＭＳ Ｐゴシック" charset="0"/>
                <a:cs typeface="ＭＳ Ｐゴシック" charset="0"/>
              </a:defRPr>
            </a:lvl1pPr>
            <a:lvl2pPr marL="742950" indent="-285750" eaLnBrk="0" hangingPunct="0">
              <a:defRPr sz="2400">
                <a:solidFill>
                  <a:schemeClr val="tx1"/>
                </a:solidFill>
                <a:latin typeface="Corbel" charset="0"/>
                <a:ea typeface="ＭＳ Ｐゴシック" charset="0"/>
              </a:defRPr>
            </a:lvl2pPr>
            <a:lvl3pPr marL="1143000" indent="-228600" eaLnBrk="0" hangingPunct="0">
              <a:defRPr sz="2400">
                <a:solidFill>
                  <a:schemeClr val="tx1"/>
                </a:solidFill>
                <a:latin typeface="Corbel" charset="0"/>
                <a:ea typeface="ＭＳ Ｐゴシック" charset="0"/>
              </a:defRPr>
            </a:lvl3pPr>
            <a:lvl4pPr marL="1600200" indent="-228600" eaLnBrk="0" hangingPunct="0">
              <a:defRPr sz="2400">
                <a:solidFill>
                  <a:schemeClr val="tx1"/>
                </a:solidFill>
                <a:latin typeface="Corbel" charset="0"/>
                <a:ea typeface="ＭＳ Ｐゴシック" charset="0"/>
              </a:defRPr>
            </a:lvl4pPr>
            <a:lvl5pPr marL="2057400" indent="-228600" eaLnBrk="0" hangingPunct="0">
              <a:defRPr sz="2400">
                <a:solidFill>
                  <a:schemeClr val="tx1"/>
                </a:solidFill>
                <a:latin typeface="Corbel" charset="0"/>
                <a:ea typeface="ＭＳ Ｐゴシック" charset="0"/>
              </a:defRPr>
            </a:lvl5pPr>
            <a:lvl6pPr marL="2514600" indent="-228600" eaLnBrk="0" fontAlgn="base" hangingPunct="0">
              <a:spcBef>
                <a:spcPct val="0"/>
              </a:spcBef>
              <a:spcAft>
                <a:spcPct val="0"/>
              </a:spcAft>
              <a:defRPr sz="2400">
                <a:solidFill>
                  <a:schemeClr val="tx1"/>
                </a:solidFill>
                <a:latin typeface="Corbel" charset="0"/>
                <a:ea typeface="ＭＳ Ｐゴシック" charset="0"/>
              </a:defRPr>
            </a:lvl6pPr>
            <a:lvl7pPr marL="2971800" indent="-228600" eaLnBrk="0" fontAlgn="base" hangingPunct="0">
              <a:spcBef>
                <a:spcPct val="0"/>
              </a:spcBef>
              <a:spcAft>
                <a:spcPct val="0"/>
              </a:spcAft>
              <a:defRPr sz="2400">
                <a:solidFill>
                  <a:schemeClr val="tx1"/>
                </a:solidFill>
                <a:latin typeface="Corbel" charset="0"/>
                <a:ea typeface="ＭＳ Ｐゴシック" charset="0"/>
              </a:defRPr>
            </a:lvl7pPr>
            <a:lvl8pPr marL="3429000" indent="-228600" eaLnBrk="0" fontAlgn="base" hangingPunct="0">
              <a:spcBef>
                <a:spcPct val="0"/>
              </a:spcBef>
              <a:spcAft>
                <a:spcPct val="0"/>
              </a:spcAft>
              <a:defRPr sz="2400">
                <a:solidFill>
                  <a:schemeClr val="tx1"/>
                </a:solidFill>
                <a:latin typeface="Corbel" charset="0"/>
                <a:ea typeface="ＭＳ Ｐゴシック" charset="0"/>
              </a:defRPr>
            </a:lvl8pPr>
            <a:lvl9pPr marL="3886200" indent="-228600" eaLnBrk="0" fontAlgn="base" hangingPunct="0">
              <a:spcBef>
                <a:spcPct val="0"/>
              </a:spcBef>
              <a:spcAft>
                <a:spcPct val="0"/>
              </a:spcAft>
              <a:defRPr sz="2400">
                <a:solidFill>
                  <a:schemeClr val="tx1"/>
                </a:solidFill>
                <a:latin typeface="Corbel" charset="0"/>
                <a:ea typeface="ＭＳ Ｐゴシック" charset="0"/>
              </a:defRPr>
            </a:lvl9pPr>
          </a:lstStyle>
          <a:p>
            <a:pPr algn="ctr" eaLnBrk="1" hangingPunct="1"/>
            <a:r>
              <a:rPr lang="en-US" sz="1400" b="1">
                <a:solidFill>
                  <a:schemeClr val="bg1"/>
                </a:solidFill>
                <a:latin typeface="Arial" charset="0"/>
                <a:cs typeface="Arial" charset="0"/>
              </a:rPr>
              <a:t>Anti-PD-L1 </a:t>
            </a:r>
          </a:p>
          <a:p>
            <a:pPr algn="ctr" eaLnBrk="1" hangingPunct="1"/>
            <a:r>
              <a:rPr lang="en-US" sz="1400" b="1">
                <a:solidFill>
                  <a:schemeClr val="bg1"/>
                </a:solidFill>
                <a:latin typeface="Arial" charset="0"/>
                <a:cs typeface="Arial" charset="0"/>
              </a:rPr>
              <a:t>Atezolizumab</a:t>
            </a:r>
          </a:p>
          <a:p>
            <a:pPr algn="ctr" eaLnBrk="1" hangingPunct="1"/>
            <a:r>
              <a:rPr lang="en-US" sz="1400" b="1">
                <a:solidFill>
                  <a:schemeClr val="bg1"/>
                </a:solidFill>
                <a:latin typeface="Arial" charset="0"/>
                <a:cs typeface="Arial" charset="0"/>
              </a:rPr>
              <a:t>Durvalumab</a:t>
            </a:r>
          </a:p>
        </p:txBody>
      </p:sp>
    </p:spTree>
    <p:extLst>
      <p:ext uri="{BB962C8B-B14F-4D97-AF65-F5344CB8AC3E}">
        <p14:creationId xmlns:p14="http://schemas.microsoft.com/office/powerpoint/2010/main" val="423918577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 Template 4">
  <a:themeElements>
    <a:clrScheme name="MSK Color Palet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57150">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1654</Words>
  <Application>Microsoft Macintosh PowerPoint</Application>
  <PresentationFormat>On-screen Show (16:9)</PresentationFormat>
  <Paragraphs>318</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Slide Template 4</vt:lpstr>
      <vt:lpstr>What, When, and How of Biomarker Testing in Patients with NSCLC</vt:lpstr>
      <vt:lpstr>Main Things I Would Like You to Learn</vt:lpstr>
      <vt:lpstr>Case</vt:lpstr>
      <vt:lpstr>The Current Approach to First-Line Treatment of Patients with Advanced NSCLC</vt:lpstr>
      <vt:lpstr>The Current Approach to Evaluation of Patients with Advanced NSCLC</vt:lpstr>
      <vt:lpstr>The Current Approach to Evaluation of Patients with Advanced NSCLC</vt:lpstr>
      <vt:lpstr>Two categories of biomarkers</vt:lpstr>
      <vt:lpstr>The Current Approach to First-Line Treatment of Patients with Advanced NSCLC</vt:lpstr>
      <vt:lpstr>Basics of Immunotherapy</vt:lpstr>
      <vt:lpstr>The Immunological Synapse</vt:lpstr>
      <vt:lpstr>PowerPoint Presentation</vt:lpstr>
      <vt:lpstr>Pembrolizumab vs Chemotherapy in Patients who are PD-L1 ≥ 50%</vt:lpstr>
      <vt:lpstr>PowerPoint Presentation</vt:lpstr>
      <vt:lpstr>PowerPoint Presentation</vt:lpstr>
      <vt:lpstr>PD-L1 Staining can be different with different antibodies</vt:lpstr>
      <vt:lpstr>There is general concordance of PD-L1 testing… with one exception</vt:lpstr>
      <vt:lpstr>There is general concordance of PD-L1 testing… with one exception</vt:lpstr>
      <vt:lpstr>PD-L1 as a biomarker: Old biopsy or New?</vt:lpstr>
      <vt:lpstr>PD-L1 as a biomarker: Old vs New?</vt:lpstr>
      <vt:lpstr>Summary – PD-L1 Testing</vt:lpstr>
      <vt:lpstr>The Current Approach to First-Line Treatment of Patients with Advanced NSCLC</vt:lpstr>
      <vt:lpstr>Subtypes of NSCLC can be defined by genotypes</vt:lpstr>
      <vt:lpstr>Randomized Trial of Erlotinib  in non-small cell lung cancer</vt:lpstr>
      <vt:lpstr>PowerPoint Presentation</vt:lpstr>
      <vt:lpstr>PowerPoint Presentation</vt:lpstr>
      <vt:lpstr>EGFR TKI vs Carboplatin - Paclitaxel in Never- or Light Ex-Smokers (IPASS)</vt:lpstr>
      <vt:lpstr>EGFR TKI vs Carboplatin-Paclitaxel</vt:lpstr>
      <vt:lpstr>PowerPoint Presentation</vt:lpstr>
      <vt:lpstr>For molecularly targeted therapies, line of therapy may not matter</vt:lpstr>
      <vt:lpstr>Patients with NSCLC have Targetable Genetic Alterations</vt:lpstr>
      <vt:lpstr>How do we find all of these genetic alterations?</vt:lpstr>
      <vt:lpstr>The Current Approach to Evaluation of Patients with Advanced NSCLC</vt:lpstr>
      <vt:lpstr>How do we detect these abnormalities?</vt:lpstr>
      <vt:lpstr>Biomarker Testing Needs to be Customized to Institution</vt:lpstr>
      <vt:lpstr>50 year old man with metastatic EGFR mutant (exon 19 deletion) lung adenocarcinoma involving lung and liver.   Initially treated with erlotinib.    After 13 months of treatment, now with progressive disease.  What’s the next step?</vt:lpstr>
      <vt:lpstr>All patients will develop acquired resistance to EGFR TKI</vt:lpstr>
      <vt:lpstr>What causes resistance?</vt:lpstr>
      <vt:lpstr>Mechanisms of Acquired Resistance to EGFR Tyrosine Kinase Inhibitors</vt:lpstr>
      <vt:lpstr>Spectrum of Activity of EGFR TKIs</vt:lpstr>
      <vt:lpstr>Osimertinib in Patients With Acquired Resistance to EGFR TKI and EGFR T790M</vt:lpstr>
      <vt:lpstr>How I Treat Patients with  EGFR mutant NSCLC</vt:lpstr>
      <vt:lpstr>Molecular Summary </vt:lpstr>
      <vt:lpstr>Conclusions</vt:lpstr>
      <vt:lpstr>Extent of sequencing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2017-02-10T16:37:39Z</dcterms:created>
  <dcterms:modified xsi:type="dcterms:W3CDTF">2017-03-16T02:27:43Z</dcterms:modified>
</cp:coreProperties>
</file>