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2" r:id="rId4"/>
  </p:sldMasterIdLst>
  <p:notesMasterIdLst>
    <p:notesMasterId r:id="rId12"/>
  </p:notesMasterIdLst>
  <p:handoutMasterIdLst>
    <p:handoutMasterId r:id="rId13"/>
  </p:handoutMasterIdLst>
  <p:sldIdLst>
    <p:sldId id="274" r:id="rId5"/>
    <p:sldId id="283" r:id="rId6"/>
    <p:sldId id="279" r:id="rId7"/>
    <p:sldId id="284" r:id="rId8"/>
    <p:sldId id="278" r:id="rId9"/>
    <p:sldId id="282" r:id="rId10"/>
    <p:sldId id="281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4AA2E0"/>
    <a:srgbClr val="DDDDDE"/>
    <a:srgbClr val="BAFAFB"/>
    <a:srgbClr val="265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87619" autoAdjust="0"/>
  </p:normalViewPr>
  <p:slideViewPr>
    <p:cSldViewPr>
      <p:cViewPr varScale="1">
        <p:scale>
          <a:sx n="130" d="100"/>
          <a:sy n="130" d="100"/>
        </p:scale>
        <p:origin x="150" y="3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7230B-872D-EB4F-8173-8216763C97D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F9E0D-88F7-B441-BEE0-3BA9A5FFD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7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BE0B1B-4EC8-5C4D-A6F8-0231CE4740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714750"/>
            <a:ext cx="6705601" cy="514350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rgbClr val="4AA2E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295400" y="2571750"/>
            <a:ext cx="6705600" cy="1143000"/>
          </a:xfrm>
        </p:spPr>
        <p:txBody>
          <a:bodyPr rtlCol="0" anchor="b" anchorCtr="0">
            <a:normAutofit/>
          </a:bodyPr>
          <a:lstStyle>
            <a:lvl1pPr algn="ctr">
              <a:defRPr sz="3200" cap="all" baseline="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699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990600" y="1123950"/>
            <a:ext cx="8153400" cy="3581400"/>
          </a:xfrm>
        </p:spPr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411045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hasCustomPrompt="1"/>
          </p:nvPr>
        </p:nvSpPr>
        <p:spPr>
          <a:xfrm>
            <a:off x="1219200" y="285750"/>
            <a:ext cx="7267863" cy="929640"/>
          </a:xfrm>
        </p:spPr>
        <p:txBody>
          <a:bodyPr>
            <a:noAutofit/>
          </a:bodyPr>
          <a:lstStyle>
            <a:lvl1pPr>
              <a:lnSpc>
                <a:spcPts val="3240"/>
              </a:lnSpc>
              <a:defRPr sz="3200"/>
            </a:lvl1pPr>
            <a:extLst/>
          </a:lstStyle>
          <a:p>
            <a:r>
              <a:rPr lang="en-US" dirty="0"/>
              <a:t>Click to edit Master title style for this 2 line header slide which has two lines</a:t>
            </a: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990600" y="1352550"/>
            <a:ext cx="7772400" cy="3200400"/>
          </a:xfrm>
        </p:spPr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40613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65299" y="1123952"/>
            <a:ext cx="3886200" cy="3268624"/>
          </a:xfrm>
        </p:spPr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8927" y="1123951"/>
            <a:ext cx="3886200" cy="3268625"/>
          </a:xfrm>
        </p:spPr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9954582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6132304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914516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3021"/>
            <a:ext cx="1600200" cy="3496129"/>
          </a:xfrm>
          <a:solidFill>
            <a:srgbClr val="4AA2E0"/>
          </a:solidFill>
          <a:ln w="50800" cap="sq" cmpd="dbl" algn="ctr">
            <a:solidFill>
              <a:srgbClr val="4AA2E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123950"/>
            <a:ext cx="6400800" cy="3505200"/>
          </a:xfrm>
        </p:spPr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2A24F360-17C6-1547-A091-F9565D10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815" y="346710"/>
            <a:ext cx="7594185" cy="62484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050393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04801A-8B2D-7741-86B9-44F24FE06AA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123950"/>
            <a:ext cx="7848600" cy="3505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168815" y="346710"/>
            <a:ext cx="7594185" cy="624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7" r:id="rId2"/>
    <p:sldLayoutId id="2147483808" r:id="rId3"/>
    <p:sldLayoutId id="2147483809" r:id="rId4"/>
    <p:sldLayoutId id="2147483811" r:id="rId5"/>
    <p:sldLayoutId id="2147483812" r:id="rId6"/>
    <p:sldLayoutId id="2147483817" r:id="rId7"/>
  </p:sldLayoutIdLst>
  <p:transition spd="slow">
    <p:wipe dir="r"/>
  </p:transition>
  <p:hf hdr="0" ftr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rgbClr val="265E85"/>
          </a:solidFill>
          <a:latin typeface="+mj-lt"/>
          <a:ea typeface="+mj-ea"/>
          <a:cs typeface="+mj-cs"/>
        </a:defRPr>
      </a:lvl1pPr>
      <a:extLst/>
    </p:titleStyle>
    <p:bodyStyle>
      <a:lvl1pPr marL="228600" indent="-228600" algn="l" rtl="0" eaLnBrk="1" latinLnBrk="0" hangingPunct="1">
        <a:spcBef>
          <a:spcPts val="700"/>
        </a:spcBef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700" kern="1200" baseline="0">
          <a:solidFill>
            <a:schemeClr val="accent6">
              <a:lumMod val="10000"/>
            </a:schemeClr>
          </a:solidFill>
          <a:latin typeface="Arial"/>
          <a:ea typeface="+mn-ea"/>
          <a:cs typeface="Arial"/>
        </a:defRPr>
      </a:lvl1pPr>
      <a:lvl2pPr marL="579438" indent="-212725" algn="l" rtl="0" eaLnBrk="1" latinLnBrk="0" hangingPunct="1"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500" kern="1200" baseline="0">
          <a:solidFill>
            <a:schemeClr val="accent6">
              <a:lumMod val="10000"/>
            </a:schemeClr>
          </a:solidFill>
          <a:latin typeface="Arial"/>
          <a:ea typeface="+mn-ea"/>
          <a:cs typeface="Arial"/>
        </a:defRPr>
      </a:lvl2pPr>
      <a:lvl3pPr marL="863600" indent="-177800" algn="l" rtl="0" eaLnBrk="1" latinLnBrk="0" hangingPunct="1"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300" kern="1200" baseline="0">
          <a:solidFill>
            <a:schemeClr val="accent6">
              <a:lumMod val="10000"/>
            </a:schemeClr>
          </a:solidFill>
          <a:latin typeface="Arial"/>
          <a:ea typeface="+mn-ea"/>
          <a:cs typeface="Arial"/>
        </a:defRPr>
      </a:lvl3pPr>
      <a:lvl4pPr marL="1314450" indent="-171450" algn="l" rtl="0" eaLnBrk="1" latinLnBrk="0" hangingPunct="1">
        <a:spcBef>
          <a:spcPts val="400"/>
        </a:spcBef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100" kern="1200" baseline="0">
          <a:solidFill>
            <a:schemeClr val="accent6">
              <a:lumMod val="10000"/>
            </a:schemeClr>
          </a:solidFill>
          <a:latin typeface="Arial"/>
          <a:ea typeface="+mn-ea"/>
          <a:cs typeface="Arial"/>
        </a:defRPr>
      </a:lvl4pPr>
      <a:lvl5pPr marL="1774825" indent="-174625" algn="l" rtl="0" eaLnBrk="1" latinLnBrk="0" hangingPunct="1">
        <a:spcBef>
          <a:spcPts val="400"/>
        </a:spcBef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900" kern="1200" baseline="0">
          <a:solidFill>
            <a:schemeClr val="accent6">
              <a:lumMod val="10000"/>
            </a:schemeClr>
          </a:solidFill>
          <a:latin typeface="Arial"/>
          <a:ea typeface="+mn-ea"/>
          <a:cs typeface="Arial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Gregory J. Riely</a:t>
            </a:r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COVID-19 AND Lung Cancer</a:t>
            </a:r>
          </a:p>
        </p:txBody>
      </p:sp>
    </p:spTree>
    <p:extLst>
      <p:ext uri="{BB962C8B-B14F-4D97-AF65-F5344CB8AC3E}">
        <p14:creationId xmlns:p14="http://schemas.microsoft.com/office/powerpoint/2010/main" val="3830911169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4EF9-7A5D-4732-BFBE-EB494A99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3350"/>
            <a:ext cx="7594185" cy="624840"/>
          </a:xfrm>
        </p:spPr>
        <p:txBody>
          <a:bodyPr/>
          <a:lstStyle/>
          <a:p>
            <a:r>
              <a:rPr lang="en-US" sz="2800" dirty="0"/>
              <a:t>Reminder of the timing of COVID-19 in the 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A7A97-8D87-4F82-B9AD-2ABF7D78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47750"/>
            <a:ext cx="5878269" cy="3879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4B35E6-48A1-493B-A8FE-BBDAA316556E}"/>
              </a:ext>
            </a:extLst>
          </p:cNvPr>
          <p:cNvSpPr txBox="1"/>
          <p:nvPr/>
        </p:nvSpPr>
        <p:spPr>
          <a:xfrm>
            <a:off x="1693664" y="142875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7883C-DA07-4F43-AFDD-696EE0064CB2}"/>
              </a:ext>
            </a:extLst>
          </p:cNvPr>
          <p:cNvSpPr txBox="1"/>
          <p:nvPr/>
        </p:nvSpPr>
        <p:spPr>
          <a:xfrm>
            <a:off x="2057400" y="249555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66"/>
                </a:solidFill>
              </a:rPr>
              <a:t>Mass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88FBE-037E-4DBF-ADDA-F070358FF27C}"/>
              </a:ext>
            </a:extLst>
          </p:cNvPr>
          <p:cNvSpPr txBox="1"/>
          <p:nvPr/>
        </p:nvSpPr>
        <p:spPr>
          <a:xfrm>
            <a:off x="3429000" y="325755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Arizona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E865E-A19C-456D-A0A6-A966318F044E}"/>
              </a:ext>
            </a:extLst>
          </p:cNvPr>
          <p:cNvSpPr txBox="1"/>
          <p:nvPr/>
        </p:nvSpPr>
        <p:spPr>
          <a:xfrm>
            <a:off x="5414911" y="2248584"/>
            <a:ext cx="94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North Dakota</a:t>
            </a:r>
          </a:p>
        </p:txBody>
      </p:sp>
    </p:spTree>
    <p:extLst>
      <p:ext uri="{BB962C8B-B14F-4D97-AF65-F5344CB8AC3E}">
        <p14:creationId xmlns:p14="http://schemas.microsoft.com/office/powerpoint/2010/main" val="401309875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D04F3F-8608-42B4-84F2-FC639FFE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3030"/>
            <a:ext cx="8458199" cy="624840"/>
          </a:xfrm>
        </p:spPr>
        <p:txBody>
          <a:bodyPr/>
          <a:lstStyle/>
          <a:p>
            <a:r>
              <a:rPr lang="en-US" sz="3200" dirty="0"/>
              <a:t>Outcomes of lung cancer and COVID-19</a:t>
            </a:r>
            <a:br>
              <a:rPr lang="en-US" sz="3200" dirty="0"/>
            </a:br>
            <a:r>
              <a:rPr lang="en-US" sz="2400" dirty="0"/>
              <a:t>(NYC, first wave 2020)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ED522-66D0-44F8-A36E-2F82C204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657350"/>
            <a:ext cx="4528620" cy="2643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635B1E-B214-43A0-853B-19D01677A087}"/>
              </a:ext>
            </a:extLst>
          </p:cNvPr>
          <p:cNvSpPr txBox="1"/>
          <p:nvPr/>
        </p:nvSpPr>
        <p:spPr>
          <a:xfrm>
            <a:off x="3745292" y="4755118"/>
            <a:ext cx="376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Luo et al, Annals of Oncology 2020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5CDF6B-FA3A-4333-9D28-C6D682103338}"/>
              </a:ext>
            </a:extLst>
          </p:cNvPr>
          <p:cNvGrpSpPr/>
          <p:nvPr/>
        </p:nvGrpSpPr>
        <p:grpSpPr>
          <a:xfrm>
            <a:off x="381000" y="1209787"/>
            <a:ext cx="3692211" cy="3620326"/>
            <a:chOff x="381000" y="1209787"/>
            <a:chExt cx="3692211" cy="36203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D3E620-54BB-4D39-B6EA-C0D9F368F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65" y="1209787"/>
              <a:ext cx="3683246" cy="362032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A6BFD1-4967-4E1D-A9F5-52AD7ECDE7AE}"/>
                </a:ext>
              </a:extLst>
            </p:cNvPr>
            <p:cNvSpPr/>
            <p:nvPr/>
          </p:nvSpPr>
          <p:spPr>
            <a:xfrm>
              <a:off x="381000" y="1962150"/>
              <a:ext cx="152400" cy="2514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661811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D04F3F-8608-42B4-84F2-FC639FFE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3030"/>
            <a:ext cx="8458199" cy="624840"/>
          </a:xfrm>
        </p:spPr>
        <p:txBody>
          <a:bodyPr/>
          <a:lstStyle/>
          <a:p>
            <a:r>
              <a:rPr lang="en-US" sz="3200" dirty="0"/>
              <a:t>Outcomes of lung cancer and COVID-19</a:t>
            </a:r>
            <a:br>
              <a:rPr lang="en-US" sz="3200" dirty="0"/>
            </a:br>
            <a:r>
              <a:rPr lang="en-US" sz="2400" dirty="0"/>
              <a:t>(NYC, first wave 2020)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35B1E-B214-43A0-853B-19D01677A087}"/>
              </a:ext>
            </a:extLst>
          </p:cNvPr>
          <p:cNvSpPr txBox="1"/>
          <p:nvPr/>
        </p:nvSpPr>
        <p:spPr>
          <a:xfrm>
            <a:off x="3745292" y="4755118"/>
            <a:ext cx="376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Luo et al, Annals of Oncology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59EB6-970A-428B-A179-C5A433F9D277}"/>
              </a:ext>
            </a:extLst>
          </p:cNvPr>
          <p:cNvSpPr txBox="1"/>
          <p:nvPr/>
        </p:nvSpPr>
        <p:spPr>
          <a:xfrm>
            <a:off x="4724400" y="1504950"/>
            <a:ext cx="37048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Predictors of worse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Cigarette Smoking (pack years)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Hypertension</a:t>
            </a:r>
          </a:p>
          <a:p>
            <a:r>
              <a:rPr lang="en-US" u="sng" dirty="0"/>
              <a:t>Not</a:t>
            </a:r>
            <a:r>
              <a:rPr lang="en-US" dirty="0"/>
              <a:t> predictive: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thoracic radiation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thoracic surgery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Recent chemotherapy (&lt;3 </a:t>
            </a:r>
            <a:r>
              <a:rPr lang="en-US" dirty="0" err="1"/>
              <a:t>wks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D44139-817C-4653-814D-CEE5BB2C50D1}"/>
              </a:ext>
            </a:extLst>
          </p:cNvPr>
          <p:cNvGrpSpPr/>
          <p:nvPr/>
        </p:nvGrpSpPr>
        <p:grpSpPr>
          <a:xfrm>
            <a:off x="381000" y="1209787"/>
            <a:ext cx="3692211" cy="3620326"/>
            <a:chOff x="381000" y="1209787"/>
            <a:chExt cx="3692211" cy="36203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D3E620-54BB-4D39-B6EA-C0D9F368F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965" y="1209787"/>
              <a:ext cx="3683246" cy="362032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C2D991-1CE0-4637-8211-FEF4F6D2022C}"/>
                </a:ext>
              </a:extLst>
            </p:cNvPr>
            <p:cNvSpPr/>
            <p:nvPr/>
          </p:nvSpPr>
          <p:spPr>
            <a:xfrm>
              <a:off x="381000" y="1962150"/>
              <a:ext cx="152400" cy="2514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663497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A67-2F3B-4F32-94B2-16D96FBE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3350"/>
            <a:ext cx="7267863" cy="929640"/>
          </a:xfrm>
        </p:spPr>
        <p:txBody>
          <a:bodyPr/>
          <a:lstStyle/>
          <a:p>
            <a:r>
              <a:rPr lang="en-US" dirty="0"/>
              <a:t>Lung cancer is still the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5E96D-002C-4A68-88DD-D8C76BB22BBD}"/>
              </a:ext>
            </a:extLst>
          </p:cNvPr>
          <p:cNvSpPr txBox="1"/>
          <p:nvPr/>
        </p:nvSpPr>
        <p:spPr>
          <a:xfrm>
            <a:off x="1828800" y="4679343"/>
            <a:ext cx="52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from Luo et al, Annals of Oncology 2020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EFCB45-181C-44B0-B4E3-088CF36B3456}"/>
              </a:ext>
            </a:extLst>
          </p:cNvPr>
          <p:cNvGrpSpPr/>
          <p:nvPr/>
        </p:nvGrpSpPr>
        <p:grpSpPr>
          <a:xfrm rot="16200000">
            <a:off x="-27449" y="2518823"/>
            <a:ext cx="2475135" cy="461665"/>
            <a:chOff x="3159659" y="1704415"/>
            <a:chExt cx="2475135" cy="4616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484986-99D5-4A38-B668-D0BE7E9EAA13}"/>
                </a:ext>
              </a:extLst>
            </p:cNvPr>
            <p:cNvSpPr txBox="1"/>
            <p:nvPr/>
          </p:nvSpPr>
          <p:spPr>
            <a:xfrm>
              <a:off x="3159659" y="1704415"/>
              <a:ext cx="2145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confirmed COVID-19 deaths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all deaths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2C2B25-CB08-453B-827E-B87C2EFFEDEE}"/>
                </a:ext>
              </a:extLst>
            </p:cNvPr>
            <p:cNvSpPr txBox="1"/>
            <p:nvPr/>
          </p:nvSpPr>
          <p:spPr>
            <a:xfrm>
              <a:off x="5130529" y="1787421"/>
              <a:ext cx="504265" cy="28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(%)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8110D8-D90E-48A7-92A3-C9C0465E6118}"/>
                </a:ext>
              </a:extLst>
            </p:cNvPr>
            <p:cNvCxnSpPr/>
            <p:nvPr/>
          </p:nvCxnSpPr>
          <p:spPr>
            <a:xfrm>
              <a:off x="3277354" y="1935246"/>
              <a:ext cx="18999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A291B40-C536-4D79-9656-5575FCAD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77" y="1495491"/>
            <a:ext cx="5259857" cy="28377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BB9422-9A0A-4D6D-8DD0-95584A5A1A47}"/>
              </a:ext>
            </a:extLst>
          </p:cNvPr>
          <p:cNvSpPr txBox="1"/>
          <p:nvPr/>
        </p:nvSpPr>
        <p:spPr>
          <a:xfrm>
            <a:off x="6506534" y="1841551"/>
            <a:ext cx="1663040" cy="461665"/>
          </a:xfrm>
          <a:prstGeom prst="rect">
            <a:avLst/>
          </a:prstGeom>
          <a:noFill/>
          <a:ln w="28575">
            <a:solidFill>
              <a:srgbClr val="CDDEB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deaths not from confirmed COVID-19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E1343E-F9BA-4F8D-8F3B-F3F113299EC4}"/>
              </a:ext>
            </a:extLst>
          </p:cNvPr>
          <p:cNvSpPr txBox="1"/>
          <p:nvPr/>
        </p:nvSpPr>
        <p:spPr>
          <a:xfrm>
            <a:off x="6506534" y="3407863"/>
            <a:ext cx="1663040" cy="461665"/>
          </a:xfrm>
          <a:prstGeom prst="rect">
            <a:avLst/>
          </a:prstGeom>
          <a:noFill/>
          <a:ln w="28575">
            <a:solidFill>
              <a:srgbClr val="6DA1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deaths from confirmed COVID-19  </a:t>
            </a:r>
          </a:p>
        </p:txBody>
      </p:sp>
    </p:spTree>
    <p:extLst>
      <p:ext uri="{BB962C8B-B14F-4D97-AF65-F5344CB8AC3E}">
        <p14:creationId xmlns:p14="http://schemas.microsoft.com/office/powerpoint/2010/main" val="115046565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53994-A6A4-45D5-A9BB-994D076A3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283"/>
          <a:stretch/>
        </p:blipFill>
        <p:spPr>
          <a:xfrm>
            <a:off x="0" y="0"/>
            <a:ext cx="5029200" cy="112395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508C2C0-24FF-4308-B09D-DA8F835A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815" y="1029555"/>
            <a:ext cx="7594185" cy="624840"/>
          </a:xfrm>
        </p:spPr>
        <p:txBody>
          <a:bodyPr>
            <a:normAutofit/>
          </a:bodyPr>
          <a:lstStyle/>
          <a:p>
            <a:r>
              <a:rPr lang="en-US" sz="2000" dirty="0"/>
              <a:t>Therapeutic Clinical Trial Activity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DD48B-17B3-4C48-8BB6-F7ED45CA3A09}"/>
              </a:ext>
            </a:extLst>
          </p:cNvPr>
          <p:cNvSpPr txBox="1"/>
          <p:nvPr/>
        </p:nvSpPr>
        <p:spPr>
          <a:xfrm>
            <a:off x="8187" y="4774168"/>
            <a:ext cx="26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Tolaney</a:t>
            </a:r>
            <a:r>
              <a:rPr lang="en-US" dirty="0"/>
              <a:t> et al JNCI 2020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CEF911-1098-4B67-AAF2-ACD43025DCFC}"/>
              </a:ext>
            </a:extLst>
          </p:cNvPr>
          <p:cNvGrpSpPr/>
          <p:nvPr/>
        </p:nvGrpSpPr>
        <p:grpSpPr>
          <a:xfrm>
            <a:off x="228600" y="1634423"/>
            <a:ext cx="5918947" cy="3181350"/>
            <a:chOff x="1141981" y="1809750"/>
            <a:chExt cx="6148566" cy="33337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C528A1-6307-4856-985A-86B180BEA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981" y="1809750"/>
              <a:ext cx="6148566" cy="33337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7FF165-B1E1-459C-A779-76D69C062117}"/>
                </a:ext>
              </a:extLst>
            </p:cNvPr>
            <p:cNvSpPr/>
            <p:nvPr/>
          </p:nvSpPr>
          <p:spPr>
            <a:xfrm>
              <a:off x="1371600" y="2038350"/>
              <a:ext cx="305819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9709942-BF9C-45AC-8EC7-291B61217705}"/>
              </a:ext>
            </a:extLst>
          </p:cNvPr>
          <p:cNvSpPr/>
          <p:nvPr/>
        </p:nvSpPr>
        <p:spPr>
          <a:xfrm rot="16006526">
            <a:off x="5341115" y="2579137"/>
            <a:ext cx="223904" cy="9240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518A9-1639-495F-ADE4-347AF770F8D6}"/>
              </a:ext>
            </a:extLst>
          </p:cNvPr>
          <p:cNvSpPr txBox="1"/>
          <p:nvPr/>
        </p:nvSpPr>
        <p:spPr>
          <a:xfrm>
            <a:off x="4709392" y="2070723"/>
            <a:ext cx="142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Peak COVID-19 in MA</a:t>
            </a:r>
          </a:p>
        </p:txBody>
      </p:sp>
    </p:spTree>
    <p:extLst>
      <p:ext uri="{BB962C8B-B14F-4D97-AF65-F5344CB8AC3E}">
        <p14:creationId xmlns:p14="http://schemas.microsoft.com/office/powerpoint/2010/main" val="11797594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627A-08F3-4D4D-A5D9-D9510EE9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D2EC-0633-402C-9A5E-EE6019C2E4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0" y="1004119"/>
            <a:ext cx="8534400" cy="3581400"/>
          </a:xfrm>
        </p:spPr>
        <p:txBody>
          <a:bodyPr>
            <a:normAutofit/>
          </a:bodyPr>
          <a:lstStyle/>
          <a:p>
            <a:r>
              <a:rPr lang="en-US" sz="2400" dirty="0"/>
              <a:t>Outcomes with COVID-19 are worse in patients with COVID-19, but significant majority recover</a:t>
            </a:r>
          </a:p>
          <a:p>
            <a:endParaRPr lang="en-US" sz="2400" dirty="0"/>
          </a:p>
          <a:p>
            <a:r>
              <a:rPr lang="en-US" sz="2400" dirty="0"/>
              <a:t>Lung cancer is still the underlying problem that we need to address, with prioritization of clinical trials</a:t>
            </a:r>
          </a:p>
          <a:p>
            <a:endParaRPr lang="en-US" sz="2400" dirty="0"/>
          </a:p>
          <a:p>
            <a:r>
              <a:rPr lang="en-US" sz="2400" dirty="0"/>
              <a:t>Ongoing collaborative initiatives to look at interplay of COVID-19 and lung cancer: CCC-19, </a:t>
            </a:r>
            <a:r>
              <a:rPr lang="en-US" sz="2400" dirty="0" err="1"/>
              <a:t>Terravolt</a:t>
            </a:r>
            <a:r>
              <a:rPr lang="en-US" sz="2400" dirty="0"/>
              <a:t>, ASCO</a:t>
            </a:r>
          </a:p>
        </p:txBody>
      </p:sp>
    </p:spTree>
    <p:extLst>
      <p:ext uri="{BB962C8B-B14F-4D97-AF65-F5344CB8AC3E}">
        <p14:creationId xmlns:p14="http://schemas.microsoft.com/office/powerpoint/2010/main" val="2836669743"/>
      </p:ext>
    </p:extLst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nverWaterTmplt1">
  <a:themeElements>
    <a:clrScheme name="NLCRT Custom Colors">
      <a:dk1>
        <a:srgbClr val="265D85"/>
      </a:dk1>
      <a:lt1>
        <a:srgbClr val="FEFFFF"/>
      </a:lt1>
      <a:dk2>
        <a:srgbClr val="255B82"/>
      </a:dk2>
      <a:lt2>
        <a:srgbClr val="FEFFFF"/>
      </a:lt2>
      <a:accent1>
        <a:srgbClr val="4AA2DF"/>
      </a:accent1>
      <a:accent2>
        <a:srgbClr val="265D85"/>
      </a:accent2>
      <a:accent3>
        <a:srgbClr val="FFFFFF"/>
      </a:accent3>
      <a:accent4>
        <a:srgbClr val="BDBBBF"/>
      </a:accent4>
      <a:accent5>
        <a:srgbClr val="BBFAFB"/>
      </a:accent5>
      <a:accent6>
        <a:srgbClr val="DEDDDE"/>
      </a:accent6>
      <a:hlink>
        <a:srgbClr val="4AA2E0"/>
      </a:hlink>
      <a:folHlink>
        <a:srgbClr val="265D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ED1F580532F0469FF8D12C0EBB6AD4" ma:contentTypeVersion="13" ma:contentTypeDescription="Create a new document." ma:contentTypeScope="" ma:versionID="e9a224923e360d45a7e0e19fc7d08bc4">
  <xsd:schema xmlns:xsd="http://www.w3.org/2001/XMLSchema" xmlns:xs="http://www.w3.org/2001/XMLSchema" xmlns:p="http://schemas.microsoft.com/office/2006/metadata/properties" xmlns:ns3="2ca48aa4-4442-4e25-81d8-0179d9932447" xmlns:ns4="7fa57d10-c54e-4fcc-bd64-1bcf072682bd" targetNamespace="http://schemas.microsoft.com/office/2006/metadata/properties" ma:root="true" ma:fieldsID="1459f47460ae5df804a92fb918eed54e" ns3:_="" ns4:_="">
    <xsd:import namespace="2ca48aa4-4442-4e25-81d8-0179d9932447"/>
    <xsd:import namespace="7fa57d10-c54e-4fcc-bd64-1bcf072682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48aa4-4442-4e25-81d8-0179d993244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a57d10-c54e-4fcc-bd64-1bcf072682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912738-141B-4EBD-A1FB-CAE2668F7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CE615C-3A01-4746-974B-3A110B56C8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a48aa4-4442-4e25-81d8-0179d9932447"/>
    <ds:schemaRef ds:uri="7fa57d10-c54e-4fcc-bd64-1bcf072682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45C2E6-69F1-4CEC-AA33-33F84366384D}">
  <ds:schemaRefs>
    <ds:schemaRef ds:uri="http://purl.org/dc/terms/"/>
    <ds:schemaRef ds:uri="2ca48aa4-4442-4e25-81d8-0179d993244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fa57d10-c54e-4fcc-bd64-1bcf072682b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On-screen Show (16:9)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DenverWaterTmplt1</vt:lpstr>
      <vt:lpstr>COVID-19 AND Lung Cancer</vt:lpstr>
      <vt:lpstr>Reminder of the timing of COVID-19 in the US</vt:lpstr>
      <vt:lpstr>Outcomes of lung cancer and COVID-19 (NYC, first wave 2020)</vt:lpstr>
      <vt:lpstr>Outcomes of lung cancer and COVID-19 (NYC, first wave 2020)</vt:lpstr>
      <vt:lpstr>Lung cancer is still the problem</vt:lpstr>
      <vt:lpstr>Therapeutic Clinical Trial Activity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2020-12-03T13:47:11Z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0x01010035ED1F580532F0469FF8D12C0EBB6AD4</vt:lpwstr>
  </property>
</Properties>
</file>