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0"/>
  </p:notesMasterIdLst>
  <p:sldIdLst>
    <p:sldId id="529" r:id="rId2"/>
    <p:sldId id="740" r:id="rId3"/>
    <p:sldId id="741" r:id="rId4"/>
    <p:sldId id="742" r:id="rId5"/>
    <p:sldId id="743" r:id="rId6"/>
    <p:sldId id="744" r:id="rId7"/>
    <p:sldId id="745" r:id="rId8"/>
    <p:sldId id="746" r:id="rId9"/>
    <p:sldId id="747" r:id="rId10"/>
    <p:sldId id="748" r:id="rId11"/>
    <p:sldId id="749" r:id="rId12"/>
    <p:sldId id="750" r:id="rId13"/>
    <p:sldId id="751" r:id="rId14"/>
    <p:sldId id="734" r:id="rId15"/>
    <p:sldId id="752" r:id="rId16"/>
    <p:sldId id="753" r:id="rId17"/>
    <p:sldId id="754" r:id="rId18"/>
    <p:sldId id="755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26529"/>
    <a:srgbClr val="2986E2"/>
    <a:srgbClr val="FFFFFF"/>
    <a:srgbClr val="83D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664" y="-112"/>
      </p:cViewPr>
      <p:guideLst>
        <p:guide orient="horz" pos="2688"/>
        <p:guide pos="26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37634-2079-BD4B-A278-C56327FDE558}" type="datetimeFigureOut">
              <a:rPr lang="en-US" smtClean="0"/>
              <a:pPr/>
              <a:t>2/28/18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9FBE3-7C1E-604C-A973-421AC64550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95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Date or Reference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74588" y="4499114"/>
            <a:ext cx="8869412" cy="644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MSKCC_super_pos_rgb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36" y="705406"/>
            <a:ext cx="8030529" cy="66459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675" y="1696846"/>
            <a:ext cx="7772400" cy="11025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F2652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675" y="3518875"/>
            <a:ext cx="6400800" cy="98024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6" name="Picture 15" descr="MSKCC_logo_hor_pos_rgb_150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76" y="427236"/>
            <a:ext cx="1752455" cy="53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2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、テキスト、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10" y="198875"/>
            <a:ext cx="7504235" cy="702469"/>
          </a:xfrm>
        </p:spPr>
        <p:txBody>
          <a:bodyPr/>
          <a:lstStyle>
            <a:lvl1pPr algn="l">
              <a:defRPr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10" name="テキスト プレースホルダ 9"/>
          <p:cNvSpPr>
            <a:spLocks noGrp="1"/>
          </p:cNvSpPr>
          <p:nvPr>
            <p:ph type="body" sz="quarter" idx="13"/>
          </p:nvPr>
        </p:nvSpPr>
        <p:spPr>
          <a:xfrm>
            <a:off x="345600" y="1115100"/>
            <a:ext cx="8487138" cy="3601800"/>
          </a:xfrm>
        </p:spPr>
        <p:txBody>
          <a:bodyPr/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altLang="ja-JP" dirty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4"/>
          </p:nvPr>
        </p:nvSpPr>
        <p:spPr>
          <a:xfrm>
            <a:off x="180975" y="4849417"/>
            <a:ext cx="2916238" cy="203597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50000"/>
              </a:spcBef>
              <a:defRPr kumimoji="0" sz="1400" b="1">
                <a:latin typeface="Imago" pitchFamily="2" charset="0"/>
                <a:ea typeface="ＭＳ Ｐゴシック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AF802 Preclinical update (120605)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5"/>
          </p:nvPr>
        </p:nvSpPr>
        <p:spPr>
          <a:xfrm>
            <a:off x="8464554" y="4806553"/>
            <a:ext cx="538163" cy="261938"/>
          </a:xfrm>
        </p:spPr>
        <p:txBody>
          <a:bodyPr/>
          <a:lstStyle>
            <a:lvl1pPr>
              <a:defRPr kumimoji="0" b="1"/>
            </a:lvl1pPr>
          </a:lstStyle>
          <a:p>
            <a:pPr>
              <a:defRPr/>
            </a:pPr>
            <a:fld id="{71B9D8C1-8ED5-4FF2-84A2-5C6F76A447A1}" type="slidenum">
              <a:rPr lang="en-US" altLang="ja-JP">
                <a:solidFill>
                  <a:prstClr val="black">
                    <a:tint val="75000"/>
                  </a:prstClr>
                </a:solidFill>
                <a:ea typeface="HGｺﾞｼｯｸM"/>
              </a:rPr>
              <a:pPr>
                <a:defRPr/>
              </a:pPr>
              <a:t>‹#›</a:t>
            </a:fld>
            <a:endParaRPr lang="en-US" altLang="ja-JP">
              <a:solidFill>
                <a:prstClr val="black">
                  <a:tint val="75000"/>
                </a:prstClr>
              </a:solidFill>
              <a:ea typeface="HGｺﾞｼｯｸM"/>
            </a:endParaRPr>
          </a:p>
        </p:txBody>
      </p:sp>
    </p:spTree>
    <p:extLst>
      <p:ext uri="{BB962C8B-B14F-4D97-AF65-F5344CB8AC3E}">
        <p14:creationId xmlns:p14="http://schemas.microsoft.com/office/powerpoint/2010/main" val="54692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40000" y="3099111"/>
            <a:ext cx="8056800" cy="1495513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ct val="35000"/>
              <a:buFont typeface="Wingdings" charset="2"/>
              <a:buNone/>
              <a:tabLst/>
              <a:defRPr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40000" y="1584724"/>
            <a:ext cx="8056800" cy="1421461"/>
          </a:xfrm>
        </p:spPr>
        <p:txBody>
          <a:bodyPr>
            <a:no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40000" y="413102"/>
            <a:ext cx="5254702" cy="415499"/>
          </a:xfrm>
        </p:spPr>
        <p:txBody>
          <a:bodyPr anchor="b">
            <a:noAutofit/>
          </a:bodyPr>
          <a:lstStyle>
            <a:lvl1pPr>
              <a:defRPr sz="2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540000" y="810001"/>
            <a:ext cx="5254702" cy="366596"/>
          </a:xfrm>
        </p:spPr>
        <p:txBody>
          <a:bodyPr>
            <a:noAutofit/>
          </a:bodyPr>
          <a:lstStyle>
            <a:lvl1pPr marL="0" indent="0">
              <a:buNone/>
              <a:defRPr sz="2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3CF81-11EA-405E-A3EC-9D48E6C9B0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61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952" y="66826"/>
            <a:ext cx="8545707" cy="81000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52" y="737287"/>
            <a:ext cx="8545707" cy="3882237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3949" y="4767264"/>
            <a:ext cx="2895600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5063" y="4767264"/>
            <a:ext cx="2133600" cy="27384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0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952" y="66826"/>
            <a:ext cx="8545707" cy="81000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74516"/>
            <a:ext cx="4038600" cy="3394472"/>
          </a:xfrm>
        </p:spPr>
        <p:txBody>
          <a:bodyPr/>
          <a:lstStyle>
            <a:lvl1pPr>
              <a:defRPr sz="2800" b="0"/>
            </a:lvl1pPr>
            <a:lvl2pPr>
              <a:defRPr sz="24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74516"/>
            <a:ext cx="4038600" cy="3394472"/>
          </a:xfrm>
        </p:spPr>
        <p:txBody>
          <a:bodyPr/>
          <a:lstStyle>
            <a:lvl1pPr>
              <a:defRPr sz="2800" b="0"/>
            </a:lvl1pPr>
            <a:lvl2pPr>
              <a:defRPr sz="24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3949" y="4764915"/>
            <a:ext cx="2895600" cy="27384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75063" y="4767264"/>
            <a:ext cx="2133600" cy="27384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2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952" y="66826"/>
            <a:ext cx="8545707" cy="81000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64979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4801"/>
            <a:ext cx="4040188" cy="2963466"/>
          </a:xfrm>
        </p:spPr>
        <p:txBody>
          <a:bodyPr/>
          <a:lstStyle>
            <a:lvl1pPr>
              <a:defRPr sz="2400" b="0"/>
            </a:lvl1pPr>
            <a:lvl2pPr>
              <a:defRPr sz="2000" b="0"/>
            </a:lvl2pPr>
            <a:lvl3pPr>
              <a:defRPr sz="1800" b="0"/>
            </a:lvl3pPr>
            <a:lvl4pPr>
              <a:defRPr sz="1600" b="0"/>
            </a:lvl4pPr>
            <a:lvl5pPr>
              <a:defRPr sz="16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87998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359809"/>
            <a:ext cx="4041775" cy="2963466"/>
          </a:xfrm>
        </p:spPr>
        <p:txBody>
          <a:bodyPr/>
          <a:lstStyle>
            <a:lvl1pPr>
              <a:defRPr sz="2400" b="0"/>
            </a:lvl1pPr>
            <a:lvl2pPr>
              <a:defRPr sz="2000" b="0"/>
            </a:lvl2pPr>
            <a:lvl3pPr>
              <a:defRPr sz="1800" b="0"/>
            </a:lvl3pPr>
            <a:lvl4pPr>
              <a:defRPr sz="1600" b="0"/>
            </a:lvl4pPr>
            <a:lvl5pPr>
              <a:defRPr sz="16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3949" y="4767264"/>
            <a:ext cx="2895600" cy="27384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675063" y="4767264"/>
            <a:ext cx="2133600" cy="27384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5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SKCC_logo_hor_s_rev_rgb_15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6" y="301625"/>
            <a:ext cx="2158312" cy="49857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66620" y="4446868"/>
            <a:ext cx="8877380" cy="696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MSKCC_super_pos_rgb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128" y="705405"/>
            <a:ext cx="6062447" cy="66636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94614" y="1963341"/>
            <a:ext cx="7731836" cy="15621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400">
                <a:solidFill>
                  <a:srgbClr val="F26529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47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3949" y="4767264"/>
            <a:ext cx="2895600" cy="27384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675063" y="4767264"/>
            <a:ext cx="2133600" cy="27384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3952" y="66823"/>
            <a:ext cx="8545707" cy="51392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9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63138"/>
            <a:ext cx="5486400" cy="310132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89217" y="4767264"/>
            <a:ext cx="2460335" cy="27384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75063" y="4767264"/>
            <a:ext cx="2133600" cy="27384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53952" y="66823"/>
            <a:ext cx="8545707" cy="51392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FFFFF"/>
                </a:solidFill>
                <a:latin typeface="Corbel"/>
                <a:ea typeface="+mj-ea"/>
                <a:cs typeface="Corbe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66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31557021-9425-4ECB-8455-37A42D497BD0}" type="datetimeFigureOut">
              <a:rPr lang="en-US" smtClean="0"/>
              <a:pPr/>
              <a:t>2/28/18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866D93FB-C225-4CC1-81D5-3E7930115D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8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3952" y="66823"/>
            <a:ext cx="8545707" cy="5139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675063" y="4767264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MS PGothic" charset="0"/>
                <a:cs typeface="MS PGothic" charset="0"/>
              </a:defRPr>
            </a:lvl1pPr>
          </a:lstStyle>
          <a:p>
            <a:fld id="{6613EAC3-A0C8-2441-AF32-3E9C0E60E8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3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952" y="1059769"/>
            <a:ext cx="8545707" cy="3534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4056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/>
                </a:solidFill>
                <a:latin typeface="Corbel"/>
                <a:cs typeface="Corbel"/>
              </a:defRPr>
            </a:lvl1pPr>
          </a:lstStyle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75063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/>
                </a:solidFill>
                <a:latin typeface="Corbel"/>
                <a:cs typeface="Corbel"/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MSKCC_logo_hor_pos_rgb_150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53" y="4654528"/>
            <a:ext cx="1219099" cy="37548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353952" y="4594623"/>
            <a:ext cx="8545707" cy="0"/>
          </a:xfrm>
          <a:prstGeom prst="line">
            <a:avLst/>
          </a:prstGeom>
          <a:ln w="28575" cmpd="sng">
            <a:solidFill>
              <a:srgbClr val="F265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348590" y="205978"/>
            <a:ext cx="8551069" cy="853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8" r:id="rId5"/>
    <p:sldLayoutId id="2147483655" r:id="rId6"/>
    <p:sldLayoutId id="2147483657" r:id="rId7"/>
    <p:sldLayoutId id="2147483659" r:id="rId8"/>
    <p:sldLayoutId id="2147483705" r:id="rId9"/>
    <p:sldLayoutId id="2147483725" r:id="rId10"/>
    <p:sldLayoutId id="214748372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F26529"/>
          </a:solidFill>
          <a:latin typeface="Corbel"/>
          <a:ea typeface="+mj-ea"/>
          <a:cs typeface="Corbe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kern="1200">
          <a:solidFill>
            <a:schemeClr val="tx1"/>
          </a:solidFill>
          <a:latin typeface="Corbel"/>
          <a:ea typeface="+mn-ea"/>
          <a:cs typeface="Corbe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1" kern="1200">
          <a:solidFill>
            <a:schemeClr val="tx1"/>
          </a:solidFill>
          <a:latin typeface="Corbel"/>
          <a:ea typeface="+mn-ea"/>
          <a:cs typeface="Corbe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1" kern="1200">
          <a:solidFill>
            <a:schemeClr val="tx1"/>
          </a:solidFill>
          <a:latin typeface="Corbel"/>
          <a:ea typeface="+mn-ea"/>
          <a:cs typeface="Corbe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1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Optimal management of CNS metastases in patients with a targetable mutation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Gregory J. Riely</a:t>
            </a:r>
          </a:p>
          <a:p>
            <a:r>
              <a:rPr lang="en-US" dirty="0" smtClean="0"/>
              <a:t>March 3,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38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Crizotinib </a:t>
            </a:r>
            <a:r>
              <a:rPr lang="en-US" dirty="0" err="1" smtClean="0"/>
              <a:t>vs</a:t>
            </a:r>
            <a:r>
              <a:rPr lang="en-US" dirty="0" smtClean="0"/>
              <a:t> Alectinib in ALK positive NSCLC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36431" y="474222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Peters et al, NEJM 2017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/>
          <a:srcRect t="22384"/>
          <a:stretch/>
        </p:blipFill>
        <p:spPr bwMode="auto">
          <a:xfrm>
            <a:off x="1419338" y="876834"/>
            <a:ext cx="5322523" cy="371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9323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Alectinib Superior to Crizotinib in CNS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36431" y="474222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Peters et al, NEJM 2017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/>
          <a:srcRect t="7305"/>
          <a:stretch/>
        </p:blipFill>
        <p:spPr bwMode="auto">
          <a:xfrm>
            <a:off x="1867553" y="1083333"/>
            <a:ext cx="5252386" cy="3330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99821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EGFR TKI also have Efficacy in CNS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6835"/>
            <a:ext cx="8684115" cy="18784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56298" y="4671657"/>
            <a:ext cx="186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Lung Cancer 2012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30201" y="2825692"/>
            <a:ext cx="6237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Enrolled patients with brain metastases and EGFR mutations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83% response rate to EGFR TKI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But, CNS was primary site of disease progression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989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Dosing Strategies May </a:t>
            </a:r>
            <a:r>
              <a:rPr lang="en-US" dirty="0"/>
              <a:t>H</a:t>
            </a:r>
            <a:r>
              <a:rPr lang="en-US" dirty="0" smtClean="0"/>
              <a:t>ave Value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76834"/>
            <a:ext cx="6050868" cy="180464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129008" y="1057080"/>
            <a:ext cx="5490991" cy="3413319"/>
            <a:chOff x="2129008" y="1057080"/>
            <a:chExt cx="5490991" cy="341331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9008" y="1057080"/>
              <a:ext cx="5490991" cy="3413319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3567024" y="1531610"/>
              <a:ext cx="2042258" cy="36933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CNS Best Response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453251" y="4709014"/>
            <a:ext cx="256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Arbour</a:t>
            </a:r>
            <a:r>
              <a:rPr lang="en-US" dirty="0" smtClean="0"/>
              <a:t> et al, Cancer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807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Osimertinib</a:t>
            </a:r>
            <a:r>
              <a:rPr lang="en-US" dirty="0" smtClean="0"/>
              <a:t> may have superior CNS efficacy compared with erlotinib/gefitinib</a:t>
            </a:r>
            <a:endParaRPr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2"/>
          <a:srcRect l="52159" t="16527" r="1428" b="58439"/>
          <a:stretch/>
        </p:blipFill>
        <p:spPr bwMode="auto">
          <a:xfrm>
            <a:off x="348591" y="2009926"/>
            <a:ext cx="4434166" cy="245063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/>
          <a:srcRect l="2037" t="66527" r="51631" b="8265"/>
          <a:stretch/>
        </p:blipFill>
        <p:spPr bwMode="auto">
          <a:xfrm>
            <a:off x="4709938" y="2096242"/>
            <a:ext cx="4240862" cy="236432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573782" y="4800289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Soria</a:t>
            </a:r>
            <a:r>
              <a:rPr lang="en-US" dirty="0" smtClean="0"/>
              <a:t> et al, NEJM 2017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6200" y="1220753"/>
            <a:ext cx="3357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Patients without CNS metastases</a:t>
            </a:r>
          </a:p>
          <a:p>
            <a:pPr algn="ctr"/>
            <a:r>
              <a:rPr lang="en-US" dirty="0" smtClean="0"/>
              <a:t>HR 0.46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23726" y="1233084"/>
            <a:ext cx="3035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Patients with CNS metastases</a:t>
            </a:r>
          </a:p>
          <a:p>
            <a:pPr algn="ctr"/>
            <a:r>
              <a:rPr lang="en-US" dirty="0" smtClean="0"/>
              <a:t>HR 0.47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Treatment of CNS Disease in Patients with Oncogene-Driven Cancers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52" y="974136"/>
            <a:ext cx="8545707" cy="36453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CNS metastases (Brain metastases and </a:t>
            </a:r>
            <a:r>
              <a:rPr lang="en-US" sz="2400" dirty="0" err="1" smtClean="0"/>
              <a:t>leptomeningeal</a:t>
            </a:r>
            <a:r>
              <a:rPr lang="en-US" sz="2400" dirty="0" smtClean="0"/>
              <a:t> disease) are common in oncogene driven cancers</a:t>
            </a:r>
          </a:p>
          <a:p>
            <a:r>
              <a:rPr lang="en-US" sz="2400" dirty="0" smtClean="0"/>
              <a:t>No prospective, randomized trials dedicated to exploring modality of therapy (RT </a:t>
            </a:r>
            <a:r>
              <a:rPr lang="en-US" sz="2400" dirty="0" err="1" smtClean="0"/>
              <a:t>vs</a:t>
            </a:r>
            <a:r>
              <a:rPr lang="en-US" sz="2400" dirty="0" smtClean="0"/>
              <a:t> systemic therapy)</a:t>
            </a:r>
          </a:p>
          <a:p>
            <a:r>
              <a:rPr lang="en-US" sz="2400" dirty="0" smtClean="0"/>
              <a:t>Newer TKIs generally have superior CNS efficacy (equivalent to systemic efficacy)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8000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52" y="737287"/>
            <a:ext cx="5009459" cy="3882237"/>
          </a:xfrm>
        </p:spPr>
        <p:txBody>
          <a:bodyPr/>
          <a:lstStyle/>
          <a:p>
            <a:r>
              <a:rPr lang="en-US" dirty="0" smtClean="0"/>
              <a:t>62 year old woman presents with cough.  Chest imaging shows numerous bilateral lung lesions.  Biopsy of lung disease shows TTF-1 positive adenocarcinoma.  She is found to have an EGFR L858R mutation.  </a:t>
            </a:r>
          </a:p>
          <a:p>
            <a:r>
              <a:rPr lang="en-US" dirty="0" smtClean="0"/>
              <a:t>At initial presentation also has some difficulty with headache and balance. MRI showed numerous brain metastases. The largest lesion is 1.4 cm.</a:t>
            </a:r>
            <a:endParaRPr lang="en-US" dirty="0"/>
          </a:p>
        </p:txBody>
      </p:sp>
      <p:pic>
        <p:nvPicPr>
          <p:cNvPr id="7" name="Picture 6" descr="Screenshot 2018-02-28 22.40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015" y="715184"/>
            <a:ext cx="3451741" cy="359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58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952" y="66826"/>
            <a:ext cx="8545707" cy="13758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your initial treatment for this 62 year old woman with metastatic EGFR mutant NSCLC with significant burden of brain metastases?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52" y="1763310"/>
            <a:ext cx="8545707" cy="285621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Whole Brain Radiation Therapy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Erlotinib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err="1" smtClean="0"/>
              <a:t>Osimertinib</a:t>
            </a:r>
            <a:endParaRPr lang="en-US" sz="2800" dirty="0" smtClean="0"/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Stereotactic Radiation Therapy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9706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952" y="486074"/>
            <a:ext cx="8545707" cy="810008"/>
          </a:xfrm>
        </p:spPr>
        <p:txBody>
          <a:bodyPr>
            <a:noAutofit/>
          </a:bodyPr>
          <a:lstStyle/>
          <a:p>
            <a:r>
              <a:rPr lang="en-US" sz="2400" dirty="0" smtClean="0"/>
              <a:t>After initial treatment with EGFR TKI, this patient has radiographic response, but 4 months later has progression of disease in the chest, with increased cough.  CNS disease has not progressed.  What is your next therapy?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52" y="2071580"/>
            <a:ext cx="8545707" cy="254794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2400" dirty="0" smtClean="0"/>
              <a:t>Carboplatin/pemetrexed/</a:t>
            </a:r>
            <a:r>
              <a:rPr lang="en-US" sz="2400" dirty="0" err="1" smtClean="0"/>
              <a:t>pembrolizumab</a:t>
            </a:r>
            <a:endParaRPr lang="en-US" sz="2400" dirty="0" smtClean="0"/>
          </a:p>
          <a:p>
            <a:pPr marL="457200" indent="-457200">
              <a:buFont typeface="+mj-lt"/>
              <a:buAutoNum type="alphaUcPeriod"/>
            </a:pPr>
            <a:r>
              <a:rPr lang="en-US" sz="2400" dirty="0" smtClean="0"/>
              <a:t>Carboplatin/pemetrexed/</a:t>
            </a:r>
            <a:r>
              <a:rPr lang="en-US" sz="2400" dirty="0" err="1" smtClean="0"/>
              <a:t>bevacizumab</a:t>
            </a:r>
            <a:endParaRPr lang="en-US" sz="2400" dirty="0" smtClean="0"/>
          </a:p>
          <a:p>
            <a:pPr marL="457200" indent="-457200">
              <a:buFont typeface="+mj-lt"/>
              <a:buAutoNum type="alphaUcPeriod"/>
            </a:pPr>
            <a:r>
              <a:rPr lang="en-US" sz="2400" dirty="0" smtClean="0"/>
              <a:t>Whole brain radiation therapy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 err="1" smtClean="0"/>
              <a:t>Nivolumab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393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CNS metastases in patients with NSCLC</a:t>
            </a:r>
            <a:endParaRPr lang="en-US" dirty="0"/>
          </a:p>
        </p:txBody>
      </p:sp>
      <p:pic>
        <p:nvPicPr>
          <p:cNvPr id="4" name="Content Placeholder 3" descr="Screenshot 2018-02-28 22.40.05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6" b="9666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Approximately 20% of patients have brain metastases at the time of diagnosis</a:t>
            </a:r>
          </a:p>
          <a:p>
            <a:r>
              <a:rPr lang="en-US" dirty="0" smtClean="0"/>
              <a:t>CNS metastases may be more common in some oncogene-driven lung cancers (e.g. 30% in ALK positive NSCLC)</a:t>
            </a:r>
          </a:p>
          <a:p>
            <a:r>
              <a:rPr lang="en-US" dirty="0" smtClean="0"/>
              <a:t>CNS is often a site of disease progression during therapy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28953" y="4652979"/>
            <a:ext cx="547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Barnholtz</a:t>
            </a:r>
            <a:r>
              <a:rPr lang="en-US" dirty="0">
                <a:latin typeface="+mj-lt"/>
              </a:rPr>
              <a:t>-</a:t>
            </a:r>
            <a:r>
              <a:rPr lang="en-US" dirty="0" smtClean="0">
                <a:latin typeface="+mj-lt"/>
              </a:rPr>
              <a:t>Sloan et al, JCO 2004; </a:t>
            </a:r>
            <a:r>
              <a:rPr lang="en-US" dirty="0" err="1" smtClean="0">
                <a:latin typeface="+mj-lt"/>
              </a:rPr>
              <a:t>Wardak</a:t>
            </a:r>
            <a:r>
              <a:rPr lang="en-US" dirty="0" smtClean="0">
                <a:latin typeface="+mj-lt"/>
              </a:rPr>
              <a:t> et al, JCO 2014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8735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Therapies for Brain Metastases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Whole Brain Radiation Therapy</a:t>
            </a:r>
          </a:p>
          <a:p>
            <a:r>
              <a:rPr lang="en-US" sz="2800" dirty="0" smtClean="0"/>
              <a:t>Stereotactic </a:t>
            </a:r>
            <a:r>
              <a:rPr lang="en-US" sz="2800" dirty="0"/>
              <a:t>r</a:t>
            </a:r>
            <a:r>
              <a:rPr lang="en-US" sz="2800" dirty="0" smtClean="0"/>
              <a:t>adiation therapy</a:t>
            </a:r>
          </a:p>
          <a:p>
            <a:r>
              <a:rPr lang="en-US" sz="2800" dirty="0" smtClean="0"/>
              <a:t>Systemic therapy (chemotherapy, targeted therapy) 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129009" y="2723144"/>
            <a:ext cx="4089938" cy="1200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No randomized prospective trial in patients with oncogene driven cancers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1591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36431" y="483764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JCO 2017</a:t>
            </a:r>
            <a:endParaRPr lang="en-US" dirty="0"/>
          </a:p>
        </p:txBody>
      </p:sp>
      <p:pic>
        <p:nvPicPr>
          <p:cNvPr id="6" name="Picture 5" descr="Screenshot 2018-02-28 23.01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26"/>
            <a:ext cx="7395505" cy="22672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86227" y="2689656"/>
            <a:ext cx="50577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Retrospective analysis of 351 patients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Looked at upfront treatment (no prior EGFR TKI)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Patients treated with EGFR TKI, SRS, or WBRT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991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Retrospective Analysis Suggests Better Outcomes with Radiation-based Approaches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3026"/>
          <a:stretch/>
        </p:blipFill>
        <p:spPr>
          <a:xfrm>
            <a:off x="971127" y="876834"/>
            <a:ext cx="6424378" cy="3568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08086" y="4718134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Magnuson et al, JCO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2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876" y="0"/>
            <a:ext cx="5637045" cy="49690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2386" y="1512931"/>
            <a:ext cx="5005039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76% (268/351) of patients had no </a:t>
            </a:r>
            <a:r>
              <a:rPr lang="en-US" sz="2800" dirty="0" err="1" smtClean="0"/>
              <a:t>extracranial</a:t>
            </a:r>
            <a:r>
              <a:rPr lang="en-US" sz="2800" dirty="0" smtClean="0"/>
              <a:t> disease</a:t>
            </a:r>
          </a:p>
          <a:p>
            <a:pPr algn="ctr"/>
            <a:r>
              <a:rPr lang="en-US" sz="3200" b="1" u="sng" dirty="0" smtClean="0"/>
              <a:t>Not a Representative Population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808086" y="4718134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Magnuson et al, JCO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141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CNS metastases in ALK positive NSCLC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52" y="737287"/>
            <a:ext cx="2708833" cy="3882237"/>
          </a:xfrm>
        </p:spPr>
        <p:txBody>
          <a:bodyPr/>
          <a:lstStyle/>
          <a:p>
            <a:r>
              <a:rPr lang="en-US" dirty="0" smtClean="0"/>
              <a:t>Brain metastases more common at diagnosis</a:t>
            </a:r>
          </a:p>
          <a:p>
            <a:r>
              <a:rPr lang="en-US" dirty="0" smtClean="0"/>
              <a:t>CNS was a common site of progression in initial studies of crizotinib </a:t>
            </a:r>
          </a:p>
          <a:p>
            <a:r>
              <a:rPr lang="en-US" dirty="0" smtClean="0"/>
              <a:t>Very low concentrations of crizotinib in CSF</a:t>
            </a:r>
            <a:endParaRPr lang="en-US" dirty="0"/>
          </a:p>
        </p:txBody>
      </p:sp>
      <p:pic>
        <p:nvPicPr>
          <p:cNvPr id="4" name="Picture 3" descr="Screenshot 2018-02-28 23.26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074" y="876834"/>
            <a:ext cx="3038072" cy="36574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3606" y="4686794"/>
            <a:ext cx="545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Ou</a:t>
            </a:r>
            <a:r>
              <a:rPr lang="en-US" dirty="0" smtClean="0"/>
              <a:t> et al, Annals of Oncology 2014; Costa et al, JCO 2011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462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generation ALK inhibitors better in the CNS</a:t>
            </a:r>
            <a:endParaRPr lang="en-US" dirty="0"/>
          </a:p>
        </p:txBody>
      </p:sp>
      <p:pic>
        <p:nvPicPr>
          <p:cNvPr id="5" name="Picture 4" descr="Screenshot 2018-02-28 23.34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53" y="1297833"/>
            <a:ext cx="4221550" cy="29770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074" y="928501"/>
            <a:ext cx="245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Ceritinib efficacy in CNS</a:t>
            </a:r>
            <a:endParaRPr lang="en-US" dirty="0"/>
          </a:p>
        </p:txBody>
      </p:sp>
      <p:pic>
        <p:nvPicPr>
          <p:cNvPr id="7" name="Picture 6" descr="Screenshot 2018-02-28 23.37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503" y="1520221"/>
            <a:ext cx="3644023" cy="23383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25570" y="4090214"/>
            <a:ext cx="243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Gadgeel</a:t>
            </a:r>
            <a:r>
              <a:rPr lang="en-US" dirty="0" smtClean="0"/>
              <a:t> et al, JCO 2016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38932" y="1012253"/>
            <a:ext cx="2493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Alectinib efficacy in CNS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1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Crizotinib </a:t>
            </a:r>
            <a:r>
              <a:rPr lang="en-US" dirty="0" err="1" smtClean="0"/>
              <a:t>vs</a:t>
            </a:r>
            <a:r>
              <a:rPr lang="en-US" dirty="0" smtClean="0"/>
              <a:t> Alectinib in ALK positive NSCLC</a:t>
            </a:r>
            <a:endParaRPr lang="en-US" dirty="0"/>
          </a:p>
        </p:txBody>
      </p:sp>
      <p:sp>
        <p:nvSpPr>
          <p:cNvPr id="4" name="AutoShape 36"/>
          <p:cNvSpPr>
            <a:spLocks noChangeArrowheads="1"/>
          </p:cNvSpPr>
          <p:nvPr/>
        </p:nvSpPr>
        <p:spPr bwMode="blackWhite">
          <a:xfrm>
            <a:off x="346092" y="1484810"/>
            <a:ext cx="2462213" cy="3001435"/>
          </a:xfrm>
          <a:prstGeom prst="roundRect">
            <a:avLst>
              <a:gd name="adj" fmla="val 8958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91440" bIns="109728" anchor="ctr"/>
          <a:lstStyle/>
          <a:p>
            <a:pPr marL="204788" indent="-204788" fontAlgn="base">
              <a:spcBef>
                <a:spcPct val="0"/>
              </a:spcBef>
              <a:spcAft>
                <a:spcPts val="600"/>
              </a:spcAft>
              <a:buClr>
                <a:srgbClr val="FFFFFF"/>
              </a:buClr>
            </a:pPr>
            <a:r>
              <a:rPr lang="en-US" altLang="zh-TW" sz="14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KEY ELIGIBILITY</a:t>
            </a:r>
          </a:p>
          <a:p>
            <a:pPr marL="204788" indent="-204788" fontAlgn="base">
              <a:spcBef>
                <a:spcPct val="0"/>
              </a:spcBef>
              <a:spcAft>
                <a:spcPts val="600"/>
              </a:spcAft>
              <a:buClr>
                <a:srgbClr val="E9C550"/>
              </a:buClr>
              <a:buFont typeface="Arial" charset="0"/>
              <a:buChar char="●"/>
            </a:pPr>
            <a:r>
              <a:rPr lang="en-US" altLang="zh-TW" sz="1400" i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ALK</a:t>
            </a:r>
            <a:r>
              <a:rPr lang="en-US" altLang="zh-TW" sz="14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+</a:t>
            </a:r>
            <a:r>
              <a:rPr lang="en-US" altLang="zh-TW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by central IHC testing</a:t>
            </a:r>
            <a:endParaRPr lang="en-US" altLang="zh-TW" sz="1400" baseline="30000" dirty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marL="204788" indent="-204788" fontAlgn="base">
              <a:spcBef>
                <a:spcPct val="0"/>
              </a:spcBef>
              <a:spcAft>
                <a:spcPts val="600"/>
              </a:spcAft>
              <a:buClr>
                <a:srgbClr val="E9C550"/>
              </a:buClr>
              <a:buFont typeface="Arial" charset="0"/>
              <a:buChar char="●"/>
            </a:pPr>
            <a:r>
              <a:rPr lang="en-US" sz="14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Advanced or metastatic </a:t>
            </a:r>
            <a:r>
              <a:rPr lang="en-US" sz="1400" i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ALK</a:t>
            </a:r>
            <a:r>
              <a:rPr lang="en-US" sz="14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+ NSCLC</a:t>
            </a:r>
            <a:endParaRPr lang="en-US" altLang="zh-TW" sz="1400" dirty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marL="204788" indent="-204788" fontAlgn="base">
              <a:spcBef>
                <a:spcPct val="0"/>
              </a:spcBef>
              <a:spcAft>
                <a:spcPts val="600"/>
              </a:spcAft>
              <a:buClr>
                <a:srgbClr val="E9C550"/>
              </a:buClr>
              <a:buFont typeface="Arial" charset="0"/>
              <a:buChar char="●"/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Treatment-naïve</a:t>
            </a:r>
            <a:endParaRPr lang="en-US" altLang="zh-TW" sz="1400" dirty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marL="204788" indent="-204788" fontAlgn="base">
              <a:spcBef>
                <a:spcPct val="0"/>
              </a:spcBef>
              <a:spcAft>
                <a:spcPts val="600"/>
              </a:spcAft>
              <a:buClr>
                <a:srgbClr val="E9C550"/>
              </a:buClr>
              <a:buFont typeface="Arial" charset="0"/>
              <a:buChar char="●"/>
            </a:pPr>
            <a:r>
              <a:rPr lang="en-US" altLang="zh-TW" sz="14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ECOG PS 0−2</a:t>
            </a:r>
          </a:p>
          <a:p>
            <a:pPr marL="204788" indent="-204788" fontAlgn="base">
              <a:spcBef>
                <a:spcPct val="0"/>
              </a:spcBef>
              <a:spcAft>
                <a:spcPts val="600"/>
              </a:spcAft>
              <a:buClr>
                <a:srgbClr val="E9C550"/>
              </a:buClr>
              <a:buFont typeface="Arial" charset="0"/>
              <a:buChar char="●"/>
            </a:pPr>
            <a:r>
              <a:rPr lang="en-US" altLang="zh-TW" sz="14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Measurable disease</a:t>
            </a:r>
          </a:p>
          <a:p>
            <a:pPr marL="204788" indent="-204788" fontAlgn="base">
              <a:spcBef>
                <a:spcPct val="0"/>
              </a:spcBef>
              <a:spcAft>
                <a:spcPts val="600"/>
              </a:spcAft>
              <a:buClr>
                <a:srgbClr val="E9C550"/>
              </a:buClr>
              <a:buFont typeface="Arial" charset="0"/>
              <a:buChar char="●"/>
            </a:pPr>
            <a:r>
              <a:rPr lang="en-US" altLang="zh-TW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Asymptomatic brain </a:t>
            </a:r>
            <a:r>
              <a:rPr lang="en-US" altLang="zh-TW" sz="14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metastases allowed</a:t>
            </a:r>
            <a:endParaRPr lang="en-US" altLang="zh-TW" sz="1400" baseline="30000" dirty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" name="AutoShape 42"/>
          <p:cNvCxnSpPr>
            <a:cxnSpLocks noChangeShapeType="1"/>
            <a:stCxn id="10" idx="3"/>
            <a:endCxn id="6" idx="1"/>
          </p:cNvCxnSpPr>
          <p:nvPr/>
        </p:nvCxnSpPr>
        <p:spPr bwMode="auto">
          <a:xfrm flipV="1">
            <a:off x="3567130" y="1687142"/>
            <a:ext cx="500046" cy="1314178"/>
          </a:xfrm>
          <a:prstGeom prst="bentConnector3">
            <a:avLst>
              <a:gd name="adj1" fmla="val 50000"/>
            </a:avLst>
          </a:prstGeom>
          <a:noFill/>
          <a:ln w="34925">
            <a:solidFill>
              <a:srgbClr val="000000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AutoShape 39"/>
          <p:cNvSpPr>
            <a:spLocks noChangeArrowheads="1"/>
          </p:cNvSpPr>
          <p:nvPr/>
        </p:nvSpPr>
        <p:spPr bwMode="blackWhite">
          <a:xfrm>
            <a:off x="4067176" y="1223319"/>
            <a:ext cx="2079625" cy="927645"/>
          </a:xfrm>
          <a:prstGeom prst="roundRect">
            <a:avLst>
              <a:gd name="adj" fmla="val 10787"/>
            </a:avLst>
          </a:prstGeom>
          <a:solidFill>
            <a:schemeClr val="accent4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t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</a:pPr>
            <a:r>
              <a:rPr lang="en-US" altLang="zh-TW" sz="1400" b="1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Alectinib</a:t>
            </a:r>
            <a:r>
              <a:rPr lang="en-US" altLang="zh-TW" sz="14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/>
            </a:r>
            <a:br>
              <a:rPr lang="en-US" altLang="zh-TW" sz="14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</a:br>
            <a:r>
              <a:rPr lang="en-US" altLang="zh-TW" sz="14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600 mg BID </a:t>
            </a:r>
            <a:r>
              <a:rPr lang="en-GB" altLang="zh-TW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PO </a:t>
            </a:r>
            <a:r>
              <a:rPr lang="en-GB" altLang="zh-TW" sz="14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/>
            </a:r>
            <a:br>
              <a:rPr lang="en-GB" altLang="zh-TW" sz="14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</a:br>
            <a:endParaRPr lang="en-US" altLang="zh-TW" sz="1400" strike="sngStrike" dirty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" name="AutoShape 40"/>
          <p:cNvSpPr>
            <a:spLocks noChangeArrowheads="1"/>
          </p:cNvSpPr>
          <p:nvPr/>
        </p:nvSpPr>
        <p:spPr bwMode="blackWhite">
          <a:xfrm>
            <a:off x="4067176" y="3763319"/>
            <a:ext cx="2079625" cy="922867"/>
          </a:xfrm>
          <a:prstGeom prst="roundRect">
            <a:avLst>
              <a:gd name="adj" fmla="val 11207"/>
            </a:avLst>
          </a:prstGeom>
          <a:solidFill>
            <a:schemeClr val="accent1">
              <a:lumMod val="75000"/>
            </a:schemeClr>
          </a:solidFill>
          <a:ln w="28575" algn="ctr">
            <a:noFill/>
            <a:round/>
            <a:headEnd/>
            <a:tailEnd/>
          </a:ln>
        </p:spPr>
        <p:txBody>
          <a:bodyPr lIns="36000" rIns="3600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/>
            </a:pPr>
            <a:r>
              <a:rPr lang="en-US" altLang="zh-TW" sz="1400" b="1" dirty="0" err="1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charset="0"/>
              </a:rPr>
              <a:t>Crizotinib</a:t>
            </a:r>
            <a:endParaRPr lang="en-US" altLang="zh-TW" sz="1400" b="1" dirty="0">
              <a:solidFill>
                <a:srgbClr val="000000"/>
              </a:solidFill>
              <a:latin typeface="Arial" pitchFamily="34" charset="0"/>
              <a:ea typeface="ＭＳ Ｐゴシック" charset="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/>
            </a:pPr>
            <a:r>
              <a:rPr lang="en-US" altLang="zh-TW" sz="1400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charset="0"/>
              </a:rPr>
              <a:t>250 mg BID </a:t>
            </a:r>
            <a:r>
              <a:rPr lang="en-US" altLang="zh-TW" sz="1400" dirty="0" smtClean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charset="0"/>
              </a:rPr>
              <a:t>PO</a:t>
            </a:r>
            <a:r>
              <a:rPr lang="en-GB" altLang="zh-TW" sz="1400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charset="0"/>
              </a:rPr>
              <a:t/>
            </a:r>
            <a:br>
              <a:rPr lang="en-GB" altLang="zh-TW" sz="1400" dirty="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charset="0"/>
              </a:rPr>
            </a:br>
            <a:endParaRPr lang="en-GB" altLang="zh-TW" sz="1400" strike="sngStrike" dirty="0">
              <a:solidFill>
                <a:srgbClr val="000000"/>
              </a:solidFill>
              <a:latin typeface="Arial" pitchFamily="34" charset="0"/>
              <a:ea typeface="ＭＳ Ｐゴシック" charset="0"/>
              <a:cs typeface="Arial" charset="0"/>
            </a:endParaRPr>
          </a:p>
        </p:txBody>
      </p:sp>
      <p:cxnSp>
        <p:nvCxnSpPr>
          <p:cNvPr id="8" name="AutoShape 42"/>
          <p:cNvCxnSpPr>
            <a:cxnSpLocks noChangeShapeType="1"/>
            <a:stCxn id="10" idx="3"/>
            <a:endCxn id="7" idx="1"/>
          </p:cNvCxnSpPr>
          <p:nvPr/>
        </p:nvCxnSpPr>
        <p:spPr bwMode="auto">
          <a:xfrm>
            <a:off x="3567130" y="3001320"/>
            <a:ext cx="500046" cy="1223433"/>
          </a:xfrm>
          <a:prstGeom prst="bentConnector3">
            <a:avLst>
              <a:gd name="adj1" fmla="val 50000"/>
            </a:avLst>
          </a:prstGeom>
          <a:noFill/>
          <a:ln w="34925">
            <a:solidFill>
              <a:srgbClr val="000000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37"/>
          <p:cNvCxnSpPr>
            <a:cxnSpLocks noChangeShapeType="1"/>
            <a:stCxn id="4" idx="3"/>
            <a:endCxn id="10" idx="1"/>
          </p:cNvCxnSpPr>
          <p:nvPr/>
        </p:nvCxnSpPr>
        <p:spPr bwMode="auto">
          <a:xfrm>
            <a:off x="2808305" y="2985528"/>
            <a:ext cx="341312" cy="1579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utoShape 37"/>
          <p:cNvSpPr>
            <a:spLocks noChangeArrowheads="1"/>
          </p:cNvSpPr>
          <p:nvPr/>
        </p:nvSpPr>
        <p:spPr bwMode="blackWhite">
          <a:xfrm>
            <a:off x="3149617" y="1919899"/>
            <a:ext cx="417513" cy="216284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tIns="91440" bIns="109728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R</a:t>
            </a:r>
            <a:br>
              <a:rPr lang="en-US" altLang="zh-TW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</a:br>
            <a:r>
              <a:rPr lang="en-US" altLang="zh-TW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A</a:t>
            </a:r>
            <a:br>
              <a:rPr lang="en-US" altLang="zh-TW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</a:br>
            <a:r>
              <a:rPr lang="en-US" altLang="zh-TW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N</a:t>
            </a:r>
            <a:br>
              <a:rPr lang="en-US" altLang="zh-TW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</a:br>
            <a:r>
              <a:rPr lang="en-US" altLang="zh-TW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</a:t>
            </a:r>
            <a:br>
              <a:rPr lang="en-US" altLang="zh-TW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</a:br>
            <a:r>
              <a:rPr lang="en-US" altLang="zh-TW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O</a:t>
            </a:r>
            <a:br>
              <a:rPr lang="en-US" altLang="zh-TW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</a:br>
            <a:r>
              <a:rPr lang="en-US" altLang="zh-TW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M</a:t>
            </a:r>
            <a:br>
              <a:rPr lang="en-US" altLang="zh-TW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</a:br>
            <a:r>
              <a:rPr lang="en-US" altLang="zh-TW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I</a:t>
            </a:r>
            <a:br>
              <a:rPr lang="en-US" altLang="zh-TW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</a:br>
            <a:r>
              <a:rPr lang="en-US" altLang="zh-TW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Z</a:t>
            </a:r>
            <a:br>
              <a:rPr lang="en-US" altLang="zh-TW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</a:br>
            <a:r>
              <a:rPr lang="en-US" altLang="zh-TW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E</a:t>
            </a:r>
            <a:endParaRPr lang="en-US" altLang="zh-TW" sz="1400" b="1" dirty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36431" y="474222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Peters et al, NEJM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89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lide Template 4">
  <a:themeElements>
    <a:clrScheme name="MSK Color Palette">
      <a:dk1>
        <a:sysClr val="windowText" lastClr="000000"/>
      </a:dk1>
      <a:lt1>
        <a:sysClr val="window" lastClr="FFFFFF"/>
      </a:lt1>
      <a:dk2>
        <a:srgbClr val="737373"/>
      </a:dk2>
      <a:lt2>
        <a:srgbClr val="B3B3A6"/>
      </a:lt2>
      <a:accent1>
        <a:srgbClr val="2986E2"/>
      </a:accent1>
      <a:accent2>
        <a:srgbClr val="F26529"/>
      </a:accent2>
      <a:accent3>
        <a:srgbClr val="FFF5BC"/>
      </a:accent3>
      <a:accent4>
        <a:srgbClr val="737373"/>
      </a:accent4>
      <a:accent5>
        <a:srgbClr val="B3B3A6"/>
      </a:accent5>
      <a:accent6>
        <a:srgbClr val="2875B4"/>
      </a:accent6>
      <a:hlink>
        <a:srgbClr val="00BDF2"/>
      </a:hlink>
      <a:folHlink>
        <a:srgbClr val="9BDCFF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608</Words>
  <Application>Microsoft Macintosh PowerPoint</Application>
  <PresentationFormat>On-screen Show (16:9)</PresentationFormat>
  <Paragraphs>79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Slide Template 4</vt:lpstr>
      <vt:lpstr>Optimal management of CNS metastases in patients with a targetable mutation</vt:lpstr>
      <vt:lpstr>CNS metastases in patients with NSCLC</vt:lpstr>
      <vt:lpstr>Common Therapies for Brain Metastases</vt:lpstr>
      <vt:lpstr>PowerPoint Presentation</vt:lpstr>
      <vt:lpstr>Retrospective Analysis Suggests Better Outcomes with Radiation-based Approaches</vt:lpstr>
      <vt:lpstr>PowerPoint Presentation</vt:lpstr>
      <vt:lpstr>CNS metastases in ALK positive NSCLC</vt:lpstr>
      <vt:lpstr>Next generation ALK inhibitors better in the CNS</vt:lpstr>
      <vt:lpstr>Crizotinib vs Alectinib in ALK positive NSCLC</vt:lpstr>
      <vt:lpstr>Crizotinib vs Alectinib in ALK positive NSCLC</vt:lpstr>
      <vt:lpstr>Alectinib Superior to Crizotinib in CNS</vt:lpstr>
      <vt:lpstr>EGFR TKI also have Efficacy in CNS</vt:lpstr>
      <vt:lpstr>Alternate Dosing Strategies May Have Value</vt:lpstr>
      <vt:lpstr>Osimertinib may have superior CNS efficacy compared with erlotinib/gefitinib</vt:lpstr>
      <vt:lpstr>Treatment of CNS Disease in Patients with Oncogene-Driven Cancers</vt:lpstr>
      <vt:lpstr>Case </vt:lpstr>
      <vt:lpstr>What is your initial treatment for this 62 year old woman with metastatic EGFR mutant NSCLC with significant burden of brain metastases?</vt:lpstr>
      <vt:lpstr>After initial treatment with EGFR TKI, this patient has radiographic response, but 4 months later has progression of disease in the chest, with increased cough.  CNS disease has not progressed.  What is your next therapy?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2017-02-10T16:37:39Z</dcterms:created>
  <dcterms:modified xsi:type="dcterms:W3CDTF">2018-03-01T05:10:54Z</dcterms:modified>
</cp:coreProperties>
</file>