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02" r:id="rId3"/>
    <p:sldId id="308" r:id="rId4"/>
    <p:sldId id="295" r:id="rId5"/>
    <p:sldId id="296" r:id="rId6"/>
    <p:sldId id="298" r:id="rId7"/>
    <p:sldId id="299" r:id="rId8"/>
    <p:sldId id="300" r:id="rId9"/>
    <p:sldId id="303" r:id="rId10"/>
    <p:sldId id="301" r:id="rId11"/>
    <p:sldId id="304" r:id="rId12"/>
    <p:sldId id="306" r:id="rId13"/>
    <p:sldId id="305" r:id="rId14"/>
    <p:sldId id="307" r:id="rId15"/>
    <p:sldId id="311" r:id="rId16"/>
    <p:sldId id="310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BA9"/>
    <a:srgbClr val="010203"/>
    <a:srgbClr val="B4DBFE"/>
    <a:srgbClr val="D6EBFE"/>
    <a:srgbClr val="56ADFC"/>
    <a:srgbClr val="0476DE"/>
    <a:srgbClr val="FFF9E6"/>
    <a:srgbClr val="957201"/>
    <a:srgbClr val="6B5201"/>
    <a:srgbClr val="473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956CA-E391-04F4-0F58-3AF49476DF75}" v="1224" dt="2024-05-23T19:35:39.865"/>
    <p1510:client id="{2DE9450E-EE4C-31AC-EA00-5743B9284E9A}" v="22" dt="2024-05-23T19:37:37.007"/>
    <p1510:client id="{5DAAF770-EE00-6F23-25AF-78EDCCB5B348}" v="24" dt="2024-05-23T17:57:00.852"/>
    <p1510:client id="{5EA060AF-8199-6386-CF0A-759020D9BF9D}" v="99" dt="2024-05-24T11:53:38.533"/>
    <p1510:client id="{7B469CF2-ABD8-528F-C6A1-8F4232ABCEF5}" v="1006" dt="2024-05-23T19:38:35.533"/>
    <p1510:client id="{A41215C2-C489-CD62-3D0E-CDCBD4DC9277}" v="360" dt="2024-05-23T19:38:34.402"/>
    <p1510:client id="{A47C5619-F34B-DE4C-FA37-FE20EB152DD2}" v="25" dt="2024-05-24T10:27:0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0844840-A70F-9027-3AC6-7C861875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6B0581D6-8D3B-B180-3A62-004C4782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3AA9FFC2-6B60-E1D8-E7BD-956829B3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E6D0BF29-4EC7-66C6-717F-5517193A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30A2E409-21AF-E4BD-69ED-E6717AC1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24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7BBC60A3-3A19-258F-B8B7-B2C0BCFB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806F6845-8889-C5C3-8CD3-5588D7E7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A3A10607-F938-BBBD-7865-9BFEEC1B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DACE9FF0-AEFC-7236-B2E3-F635C63B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29AF56E1-87A8-540F-B250-06678911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759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1BF7A5EE-67C4-DEB4-B281-A8F5FEAEF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A5726189-72F2-F44A-F23D-16B1974C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E8108A13-76A6-2995-2C3C-F89A26D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EB2BBDBE-AB0A-A99F-7142-F4C68BE7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B00F4033-DF3C-A235-1603-45FD89AE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760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8A5B89B-606A-AD04-98D7-B86A8D5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4B7A3158-9551-9B50-2D56-A1460A61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9754E15D-51E4-3A33-792E-94D38AFE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8AF2B75B-7F98-FD24-F099-434F04EB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53DA6A55-4814-8E88-F229-7118FFC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41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490A2F1-DAB3-557E-E5CC-FA975524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971B6B2D-7FD0-DE39-EDDB-9E8F37E4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E347C9BE-2778-6181-EFB3-B37E170E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D6DDF99A-D2D3-477F-C0CB-87D7C44B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C66ED5A1-4D7C-5597-3C98-88C7A7F7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803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1E39E48-A9E9-B161-697B-43A9925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E0B2DAF4-C6D0-A4A2-CE0C-A94605035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66DEB982-D689-70F8-89F1-711AD265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010EF679-BA46-479C-F313-C9E640B4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C8010970-4D90-E1C3-C369-5299C493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AD13ACE3-2504-B7BD-A439-D1461844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19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24DCD00-401A-0F46-BFA3-FC6AFBA3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EA24D353-A2DE-0D0A-3251-A37475D9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14DEF81C-F43C-CCB4-5862-82DA3BE8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4D0E4816-0D83-2248-C580-9FE12BD9E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CAB5DE5D-9E7A-2F39-0AED-BFD7C0DE0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3BD9002E-5A20-95A4-210B-AAB14366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40927DA7-5071-5012-D7E6-F74155C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805F21F2-CDDA-B52C-E21C-294C60AC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444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D790740-1668-9502-E4CF-AF767C12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B33EBFE6-CDC3-779C-044D-08178761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34E9AE21-32CA-4A9D-5642-70EC960F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96C4C855-4A14-5783-94F6-D5262E61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666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6B626AF9-AF76-4C0B-BCC7-AF1285A5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3AAFB814-049B-D76C-8AE3-D07908E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D942A33E-83B5-2AF6-AC55-AD8DA633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51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1EE43D0-D208-CEFB-7643-B7975D65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3CDC3B74-710F-D7D2-E64B-3984910B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1A49B223-5EC8-FA7E-3E14-34C49FF7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B35EEB9C-C924-E6F1-89FE-D6D09DBF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3743D5E9-42D8-78E9-EB12-68B1E845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CC78C020-693F-78CC-2278-0FAA35FB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277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A22BCD5-1800-1EB5-7237-63A37703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9DEF309E-3E99-B4FE-CE56-57D7CF238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9411A3BD-8E49-7121-7283-3F71B6C2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CCD986C7-30E8-09C5-C3D7-42EC194E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BC45B113-F7F6-5EE9-416F-805001DA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328A88B2-4955-593E-66AA-8274C25F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202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xmlns="" id="{DA482E2A-31C5-EA53-0D4C-C2C7356C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C08DD16C-CDD6-5234-B812-4813CA9E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E120AB35-66DB-9D63-B368-7A67443E4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77489-BB15-4F49-A083-9D20C91EE706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B61A287D-2D00-A464-D48B-E7B8FC794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A30C68A8-D9AE-617A-0C47-ECC1E10BA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D86EE-A4ED-4C81-B249-81C781A61F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48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2C96E-1B25-BF20-3045-8FB53072317A}"/>
              </a:ext>
            </a:extLst>
          </p:cNvPr>
          <p:cNvSpPr txBox="1"/>
          <p:nvPr/>
        </p:nvSpPr>
        <p:spPr>
          <a:xfrm>
            <a:off x="1386304" y="483870"/>
            <a:ext cx="941939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endParaRPr lang="en-US" sz="2800" b="1"/>
          </a:p>
          <a:p>
            <a:pPr algn="ctr">
              <a:spcAft>
                <a:spcPts val="1200"/>
              </a:spcAft>
            </a:pPr>
            <a:r>
              <a:rPr lang="en-US" sz="2800" b="1"/>
              <a:t>Project 1</a:t>
            </a:r>
            <a:endParaRPr lang="el-GR" sz="2800" b="1"/>
          </a:p>
          <a:p>
            <a:pPr algn="ctr">
              <a:spcAft>
                <a:spcPts val="1200"/>
              </a:spcAft>
            </a:pPr>
            <a:endParaRPr lang="el-GR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endParaRPr lang="el-GR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2800" b="1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Cataschevastica</a:t>
            </a:r>
            <a:endParaRPr lang="en-US" sz="2800" b="1" i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2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Online Transaction Processing Database</a:t>
            </a:r>
          </a:p>
          <a:p>
            <a:pPr algn="ctr">
              <a:spcAft>
                <a:spcPts val="1200"/>
              </a:spcAft>
            </a:pPr>
            <a:r>
              <a:rPr lang="en-US" sz="2800" i="1">
                <a:latin typeface="Calibri" panose="020F0502020204030204" pitchFamily="34" charset="0"/>
                <a:cs typeface="Calibri" panose="020F0502020204030204" pitchFamily="34" charset="0"/>
              </a:rPr>
              <a:t>TEAM 6</a:t>
            </a:r>
            <a:endParaRPr lang="el-GR" sz="1400"/>
          </a:p>
          <a:p>
            <a:pPr algn="ctr">
              <a:spcAft>
                <a:spcPts val="1200"/>
              </a:spcAft>
            </a:pPr>
            <a:endParaRPr lang="el-GR" sz="1400"/>
          </a:p>
          <a:p>
            <a:pPr algn="ctr">
              <a:spcAft>
                <a:spcPts val="1200"/>
              </a:spcAft>
            </a:pPr>
            <a:endParaRPr lang="el-GR" sz="1400"/>
          </a:p>
          <a:p>
            <a:pPr algn="ctr"/>
            <a:r>
              <a:rPr lang="en-US">
                <a:solidFill>
                  <a:schemeClr val="bg1"/>
                </a:solidFill>
              </a:rPr>
              <a:t>Members</a:t>
            </a:r>
            <a:r>
              <a:rPr lang="el-GR">
                <a:solidFill>
                  <a:schemeClr val="bg1"/>
                </a:solidFill>
              </a:rPr>
              <a:t>:</a:t>
            </a:r>
            <a:r>
              <a:rPr lang="en-US">
                <a:solidFill>
                  <a:schemeClr val="bg1"/>
                </a:solidFill>
              </a:rPr>
              <a:t> Dimitris </a:t>
            </a:r>
            <a:r>
              <a:rPr lang="en-US" err="1">
                <a:solidFill>
                  <a:schemeClr val="bg1"/>
                </a:solidFill>
              </a:rPr>
              <a:t>Ropoutis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Marios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Rapanakis</a:t>
            </a:r>
            <a:r>
              <a:rPr lang="en-US">
                <a:solidFill>
                  <a:schemeClr val="bg1"/>
                </a:solidFill>
              </a:rPr>
              <a:t>, Milan Tsompanoglou, Panagiotis </a:t>
            </a:r>
            <a:r>
              <a:rPr lang="en-US" err="1">
                <a:solidFill>
                  <a:schemeClr val="bg1"/>
                </a:solidFill>
              </a:rPr>
              <a:t>Koutridis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Sotirios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Theodoropoulos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</a:rPr>
              <a:t>May 2024</a:t>
            </a:r>
            <a:endParaRPr lang="el-GR" sz="1600">
              <a:solidFill>
                <a:schemeClr val="bg1"/>
              </a:solidFill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38" y="374028"/>
            <a:ext cx="3467400" cy="502964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5" y="120344"/>
            <a:ext cx="2181207" cy="7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3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8B8E58DE-0B11-CD3F-44CB-2030572B4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3C0280-4462-2333-D010-1A6BD74F5705}"/>
              </a:ext>
            </a:extLst>
          </p:cNvPr>
          <p:cNvSpPr txBox="1"/>
          <p:nvPr/>
        </p:nvSpPr>
        <p:spPr>
          <a:xfrm>
            <a:off x="202971" y="552589"/>
            <a:ext cx="1870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+mn-lt"/>
                <a:cs typeface="+mn-lt"/>
              </a:rPr>
              <a:t>QUERIES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C96CDA-CCE9-9CF4-7EE0-0022398276F1}"/>
              </a:ext>
            </a:extLst>
          </p:cNvPr>
          <p:cNvSpPr txBox="1"/>
          <p:nvPr/>
        </p:nvSpPr>
        <p:spPr>
          <a:xfrm>
            <a:off x="111511" y="1313366"/>
            <a:ext cx="1032726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</a:t>
            </a:r>
            <a:r>
              <a:rPr lang="en-US" sz="1600" b="1"/>
              <a:t>--d. List of all products with quantities, ordered and delivered, ordered and pending, cancelled </a:t>
            </a:r>
            <a:r>
              <a:rPr lang="en-US"/>
              <a:t> </a:t>
            </a:r>
            <a:endParaRPr lang="el-GR"/>
          </a:p>
          <a:p>
            <a:r>
              <a:rPr lang="en-US" dirty="0"/>
              <a:t> </a:t>
            </a:r>
          </a:p>
          <a:p>
            <a:r>
              <a:rPr lang="en-US" sz="1200" dirty="0"/>
              <a:t>      </a:t>
            </a:r>
            <a:r>
              <a:rPr lang="en-US" sz="1200" b="1" dirty="0"/>
              <a:t>SELECT </a:t>
            </a:r>
            <a:r>
              <a:rPr lang="en-US" sz="1200" dirty="0" err="1"/>
              <a:t>p.ProductID</a:t>
            </a:r>
            <a:r>
              <a:rPr lang="en-US" sz="1200" dirty="0"/>
              <a:t>, </a:t>
            </a:r>
            <a:r>
              <a:rPr lang="en-US" sz="1200" dirty="0" err="1"/>
              <a:t>p.SKU,p.ProductName</a:t>
            </a:r>
            <a:r>
              <a:rPr lang="en-US" sz="1200" dirty="0"/>
              <a:t>, </a:t>
            </a:r>
            <a:br>
              <a:rPr lang="en-US" sz="1200" dirty="0"/>
            </a:br>
            <a:r>
              <a:rPr lang="en-US" sz="1200" dirty="0"/>
              <a:t>      </a:t>
            </a:r>
            <a:r>
              <a:rPr lang="en-US" sz="1200" b="1" dirty="0"/>
              <a:t>SUM</a:t>
            </a:r>
            <a:r>
              <a:rPr lang="en-US" sz="1200" dirty="0"/>
              <a:t>(CASE </a:t>
            </a:r>
            <a:r>
              <a:rPr lang="en-US" sz="1200" b="1" dirty="0"/>
              <a:t>WHEN </a:t>
            </a:r>
            <a:r>
              <a:rPr lang="en-US" sz="1200" dirty="0" err="1"/>
              <a:t>o.OrderStatus</a:t>
            </a:r>
            <a:r>
              <a:rPr lang="en-US" sz="1200" dirty="0"/>
              <a:t> = 'COMPLETED' THEN </a:t>
            </a:r>
            <a:r>
              <a:rPr lang="en-US" sz="1200" dirty="0" err="1"/>
              <a:t>op.Quantity</a:t>
            </a:r>
            <a:r>
              <a:rPr lang="en-US" sz="1200" dirty="0"/>
              <a:t> ELSE 0 END) </a:t>
            </a:r>
            <a:r>
              <a:rPr lang="en-US" sz="1200" b="1" dirty="0"/>
              <a:t>AS </a:t>
            </a:r>
            <a:r>
              <a:rPr lang="en-US" sz="1200" dirty="0" err="1"/>
              <a:t>QuantityDelivered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     </a:t>
            </a:r>
            <a:r>
              <a:rPr lang="en-US" sz="1200" b="1" dirty="0"/>
              <a:t>SUM</a:t>
            </a:r>
            <a:r>
              <a:rPr lang="en-US" sz="1200" dirty="0"/>
              <a:t>(CASE </a:t>
            </a:r>
            <a:r>
              <a:rPr lang="en-US" sz="1200" b="1" dirty="0"/>
              <a:t>WHEN </a:t>
            </a:r>
            <a:r>
              <a:rPr lang="en-US" sz="1200" dirty="0" err="1"/>
              <a:t>o.OrderStatus</a:t>
            </a:r>
            <a:r>
              <a:rPr lang="en-US" sz="1200" dirty="0"/>
              <a:t> IN ('IN-PROCESS', 'IN-DELIVERY') THEN </a:t>
            </a:r>
            <a:r>
              <a:rPr lang="en-US" sz="1200" dirty="0" err="1"/>
              <a:t>op.Quantity</a:t>
            </a:r>
            <a:r>
              <a:rPr lang="en-US" sz="1200" dirty="0"/>
              <a:t> ELSE 0 END) </a:t>
            </a:r>
            <a:r>
              <a:rPr lang="en-US" sz="1200" b="1" dirty="0"/>
              <a:t>AS </a:t>
            </a:r>
            <a:r>
              <a:rPr lang="en-US" sz="1200" dirty="0" err="1"/>
              <a:t>QuantityPending</a:t>
            </a:r>
            <a:r>
              <a:rPr lang="en-US" sz="1200" dirty="0"/>
              <a:t>,</a:t>
            </a:r>
            <a:endParaRPr lang="en-US" dirty="0"/>
          </a:p>
          <a:p>
            <a:r>
              <a:rPr lang="en-US" sz="1200" dirty="0"/>
              <a:t>      </a:t>
            </a:r>
            <a:r>
              <a:rPr lang="en-US" sz="1200" b="1" dirty="0"/>
              <a:t>SUM</a:t>
            </a:r>
            <a:r>
              <a:rPr lang="en-US" sz="1200" dirty="0"/>
              <a:t>(CASE </a:t>
            </a:r>
            <a:r>
              <a:rPr lang="en-US" sz="1200" b="1" dirty="0"/>
              <a:t>WHEN </a:t>
            </a:r>
            <a:r>
              <a:rPr lang="en-US" sz="1200" dirty="0" err="1"/>
              <a:t>o.OrderStatus</a:t>
            </a:r>
            <a:r>
              <a:rPr lang="en-US" sz="1200" dirty="0"/>
              <a:t> = 'CANCELLED' THEN </a:t>
            </a:r>
            <a:r>
              <a:rPr lang="en-US" sz="1200" dirty="0" err="1"/>
              <a:t>op.Quantity</a:t>
            </a:r>
            <a:r>
              <a:rPr lang="en-US" sz="1200" dirty="0"/>
              <a:t> ELSE 0 END) </a:t>
            </a:r>
            <a:r>
              <a:rPr lang="en-US" sz="1200" b="1" dirty="0"/>
              <a:t>AS </a:t>
            </a:r>
            <a:r>
              <a:rPr lang="en-US" sz="1200" dirty="0" err="1"/>
              <a:t>QuantityCancelled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     </a:t>
            </a:r>
            <a:r>
              <a:rPr lang="en-US" sz="1200" b="1" dirty="0"/>
              <a:t>FROM</a:t>
            </a:r>
            <a:r>
              <a:rPr lang="en-US" sz="1200" dirty="0"/>
              <a:t> Products p</a:t>
            </a:r>
            <a:br>
              <a:rPr lang="en-US" sz="1200" dirty="0"/>
            </a:br>
            <a:r>
              <a:rPr lang="en-US" sz="1200" dirty="0"/>
              <a:t>      </a:t>
            </a:r>
            <a:r>
              <a:rPr lang="en-US" sz="1200" b="1" dirty="0"/>
              <a:t>JOIN </a:t>
            </a:r>
            <a:r>
              <a:rPr lang="en-US" sz="1200" dirty="0" err="1"/>
              <a:t>OrderProducts</a:t>
            </a:r>
            <a:r>
              <a:rPr lang="en-US" sz="1200" dirty="0"/>
              <a:t> op </a:t>
            </a:r>
            <a:r>
              <a:rPr lang="en-US" sz="1200" b="1" dirty="0"/>
              <a:t>ON </a:t>
            </a:r>
            <a:r>
              <a:rPr lang="en-US" sz="1200" dirty="0" err="1"/>
              <a:t>p.ProductID</a:t>
            </a:r>
            <a:r>
              <a:rPr lang="en-US" sz="1200" dirty="0"/>
              <a:t> = </a:t>
            </a:r>
            <a:r>
              <a:rPr lang="en-US" sz="1200" dirty="0" err="1"/>
              <a:t>op.ProductID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     </a:t>
            </a:r>
            <a:r>
              <a:rPr lang="en-US" sz="1200" b="1" dirty="0"/>
              <a:t>JOIN </a:t>
            </a:r>
            <a:r>
              <a:rPr lang="en-US" sz="1200" dirty="0"/>
              <a:t>Orders o </a:t>
            </a:r>
            <a:r>
              <a:rPr lang="en-US" sz="1200" b="1" dirty="0"/>
              <a:t>ON </a:t>
            </a:r>
            <a:r>
              <a:rPr lang="en-US" sz="1200" dirty="0" err="1"/>
              <a:t>op.OrderID</a:t>
            </a:r>
            <a:r>
              <a:rPr lang="en-US" sz="1200" dirty="0"/>
              <a:t> = </a:t>
            </a:r>
            <a:r>
              <a:rPr lang="en-US" sz="1200" dirty="0" err="1"/>
              <a:t>o.OrderID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     </a:t>
            </a:r>
            <a:r>
              <a:rPr lang="en-US" sz="1200" b="1" dirty="0"/>
              <a:t>GROUP BY</a:t>
            </a:r>
            <a:r>
              <a:rPr lang="en-US" sz="1200" dirty="0"/>
              <a:t> </a:t>
            </a:r>
            <a:r>
              <a:rPr lang="en-US" sz="1200" dirty="0" err="1"/>
              <a:t>p.ProductID</a:t>
            </a:r>
            <a:r>
              <a:rPr lang="en-US" sz="1200" dirty="0"/>
              <a:t>, </a:t>
            </a:r>
            <a:r>
              <a:rPr lang="en-US" sz="1200" dirty="0" err="1"/>
              <a:t>p.ProductName,p.SKU</a:t>
            </a:r>
            <a:r>
              <a:rPr lang="en-US" sz="1200" dirty="0"/>
              <a:t>;</a:t>
            </a:r>
            <a:endParaRPr lang="en-US" dirty="0"/>
          </a:p>
        </p:txBody>
      </p:sp>
      <p:pic>
        <p:nvPicPr>
          <p:cNvPr id="12" name="Picture 11" descr="A screenshot of a product list&#10;&#10;Description automatically generated">
            <a:extLst>
              <a:ext uri="{FF2B5EF4-FFF2-40B4-BE49-F238E27FC236}">
                <a16:creationId xmlns:a16="http://schemas.microsoft.com/office/drawing/2014/main" xmlns="" id="{A6CB5469-0FCD-04C0-52B8-1E0F4DE54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553" y="3759447"/>
            <a:ext cx="7065573" cy="27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200526" y="55144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66DEC-BE7F-1055-B914-124E5731FD2D}"/>
              </a:ext>
            </a:extLst>
          </p:cNvPr>
          <p:cNvSpPr txBox="1"/>
          <p:nvPr/>
        </p:nvSpPr>
        <p:spPr>
          <a:xfrm>
            <a:off x="190499" y="1186130"/>
            <a:ext cx="1142337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--e. List of orders per production team employee, completed, pending, cancelled</a:t>
            </a:r>
            <a:endParaRPr lang="el-GR" sz="1600" b="1"/>
          </a:p>
          <a:p>
            <a:endParaRPr lang="en-US"/>
          </a:p>
          <a:p>
            <a:r>
              <a:rPr lang="en-US" sz="1600">
                <a:ea typeface="+mn-lt"/>
                <a:cs typeface="+mn-lt"/>
              </a:rPr>
              <a:t> </a:t>
            </a:r>
            <a:r>
              <a:rPr lang="en-US" sz="1400">
                <a:ea typeface="+mn-lt"/>
                <a:cs typeface="+mn-lt"/>
              </a:rPr>
              <a:t> </a:t>
            </a:r>
            <a:r>
              <a:rPr lang="en-US" sz="1400" b="1">
                <a:ea typeface="+mn-lt"/>
                <a:cs typeface="+mn-lt"/>
              </a:rPr>
              <a:t>SELECT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pt.EmployeeID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pt.FirstName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pt.LastName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pt.EmployeeRole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o.OrderID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o.OrderStatus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o.OrderStatusDate</a:t>
            </a:r>
            <a:r>
              <a:rPr lang="en-US" sz="1400">
                <a:ea typeface="+mn-lt"/>
                <a:cs typeface="+mn-lt"/>
              </a:rPr>
              <a:t/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  </a:t>
            </a:r>
            <a:r>
              <a:rPr lang="en-US" sz="1400" b="1">
                <a:ea typeface="+mn-lt"/>
                <a:cs typeface="+mn-lt"/>
              </a:rPr>
              <a:t>FROM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ProductionTeams</a:t>
            </a:r>
            <a:r>
              <a:rPr lang="en-US" sz="1400">
                <a:ea typeface="+mn-lt"/>
                <a:cs typeface="+mn-lt"/>
              </a:rPr>
              <a:t> pt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  </a:t>
            </a:r>
            <a:r>
              <a:rPr lang="en-US" sz="1400" b="1">
                <a:ea typeface="+mn-lt"/>
                <a:cs typeface="+mn-lt"/>
              </a:rPr>
              <a:t>JOIN</a:t>
            </a:r>
            <a:r>
              <a:rPr lang="en-US" sz="1400">
                <a:ea typeface="+mn-lt"/>
                <a:cs typeface="+mn-lt"/>
              </a:rPr>
              <a:t> Orders o </a:t>
            </a:r>
            <a:r>
              <a:rPr lang="en-US" sz="1400" b="1">
                <a:ea typeface="+mn-lt"/>
                <a:cs typeface="+mn-lt"/>
              </a:rPr>
              <a:t>ON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pt.EmployeeID</a:t>
            </a:r>
            <a:r>
              <a:rPr lang="en-US" sz="1400">
                <a:ea typeface="+mn-lt"/>
                <a:cs typeface="+mn-lt"/>
              </a:rPr>
              <a:t> = </a:t>
            </a:r>
            <a:r>
              <a:rPr lang="en-US" sz="1400" err="1">
                <a:ea typeface="+mn-lt"/>
                <a:cs typeface="+mn-lt"/>
              </a:rPr>
              <a:t>o.EmployeeID</a:t>
            </a:r>
            <a:r>
              <a:rPr lang="en-US" sz="1400">
                <a:ea typeface="+mn-lt"/>
                <a:cs typeface="+mn-lt"/>
              </a:rPr>
              <a:t/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  </a:t>
            </a:r>
            <a:r>
              <a:rPr lang="en-US" sz="1400" b="1">
                <a:ea typeface="+mn-lt"/>
                <a:cs typeface="+mn-lt"/>
              </a:rPr>
              <a:t>ORDER BY </a:t>
            </a:r>
            <a:r>
              <a:rPr lang="en-US" sz="1400" err="1">
                <a:ea typeface="+mn-lt"/>
                <a:cs typeface="+mn-lt"/>
              </a:rPr>
              <a:t>pt.EmployeeID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o.OrderStatus,o.OrderStatusDate</a:t>
            </a:r>
            <a:r>
              <a:rPr lang="en-US" sz="1400">
                <a:ea typeface="+mn-lt"/>
                <a:cs typeface="+mn-lt"/>
              </a:rPr>
              <a:t>;</a:t>
            </a:r>
            <a:endParaRPr lang="en-US" sz="1400"/>
          </a:p>
          <a:p>
            <a:endParaRPr lang="en-US" sz="1200" b="1"/>
          </a:p>
        </p:txBody>
      </p:sp>
      <p:pic>
        <p:nvPicPr>
          <p:cNvPr id="18" name="Εικόνα 17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4BF06F51-A66A-F109-6E52-ADB839FE1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436" y="3013584"/>
            <a:ext cx="7826674" cy="30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190499" y="5614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66DEC-BE7F-1055-B914-124E5731FD2D}"/>
              </a:ext>
            </a:extLst>
          </p:cNvPr>
          <p:cNvSpPr txBox="1"/>
          <p:nvPr/>
        </p:nvSpPr>
        <p:spPr>
          <a:xfrm>
            <a:off x="190499" y="1186130"/>
            <a:ext cx="1143576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--f. Daily order and production report</a:t>
            </a:r>
            <a:endParaRPr lang="en-US" b="1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 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 DECLARE  @ReportDate  DATE</a:t>
            </a:r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  SET @ReportDate= GETDATE()</a:t>
            </a:r>
            <a:endParaRPr lang="en-US" sz="1200" b="1">
              <a:solidFill>
                <a:srgbClr val="FF0000"/>
              </a:solidFill>
            </a:endParaRPr>
          </a:p>
          <a:p>
            <a:r>
              <a:rPr lang="en-US" sz="1200">
                <a:ea typeface="+mn-lt"/>
                <a:cs typeface="+mn-lt"/>
              </a:rPr>
              <a:t>   </a:t>
            </a:r>
            <a:r>
              <a:rPr lang="en-US" sz="1200" b="1">
                <a:ea typeface="+mn-lt"/>
                <a:cs typeface="+mn-lt"/>
              </a:rPr>
              <a:t>SELECT </a:t>
            </a:r>
            <a:endParaRPr lang="en-US" sz="1200" b="1"/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COUNT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CASE WHEN</a:t>
            </a:r>
            <a:r>
              <a:rPr lang="en-US" sz="1200">
                <a:ea typeface="+mn-lt"/>
                <a:cs typeface="+mn-lt"/>
              </a:rPr>
              <a:t> (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'IN-PROCESS' </a:t>
            </a:r>
            <a:r>
              <a:rPr lang="en-US" sz="1200" b="1">
                <a:ea typeface="+mn-lt"/>
                <a:cs typeface="+mn-lt"/>
              </a:rPr>
              <a:t>OR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'IN-DELIVERY') </a:t>
            </a:r>
            <a:r>
              <a:rPr lang="en-US" sz="1200" b="1">
                <a:ea typeface="+mn-lt"/>
                <a:cs typeface="+mn-lt"/>
              </a:rPr>
              <a:t>THEN </a:t>
            </a:r>
            <a:r>
              <a:rPr lang="en-US" sz="1200">
                <a:ea typeface="+mn-lt"/>
                <a:cs typeface="+mn-lt"/>
              </a:rPr>
              <a:t>1 </a:t>
            </a:r>
            <a:r>
              <a:rPr lang="en-US" sz="1200" b="1">
                <a:ea typeface="+mn-lt"/>
                <a:cs typeface="+mn-lt"/>
              </a:rPr>
              <a:t>END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OrdersPending</a:t>
            </a:r>
            <a:r>
              <a:rPr lang="en-US" sz="1200">
                <a:ea typeface="+mn-lt"/>
                <a:cs typeface="+mn-lt"/>
              </a:rPr>
              <a:t>,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COUNT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CASE WHEN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'COMPLETED' </a:t>
            </a:r>
            <a:r>
              <a:rPr lang="en-US" sz="1200" b="1">
                <a:ea typeface="+mn-lt"/>
                <a:cs typeface="+mn-lt"/>
              </a:rPr>
              <a:t>THEN </a:t>
            </a:r>
            <a:r>
              <a:rPr lang="en-US" sz="1200">
                <a:ea typeface="+mn-lt"/>
                <a:cs typeface="+mn-lt"/>
              </a:rPr>
              <a:t>1 </a:t>
            </a:r>
            <a:r>
              <a:rPr lang="en-US" sz="1200" b="1">
                <a:ea typeface="+mn-lt"/>
                <a:cs typeface="+mn-lt"/>
              </a:rPr>
              <a:t>END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OrdersCompleted</a:t>
            </a:r>
            <a:r>
              <a:rPr lang="en-US" sz="1200">
                <a:ea typeface="+mn-lt"/>
                <a:cs typeface="+mn-lt"/>
              </a:rPr>
              <a:t>,</a:t>
            </a:r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COUNT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CASE WHEN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'CANCELLED' </a:t>
            </a:r>
            <a:r>
              <a:rPr lang="en-US" sz="1200" b="1">
                <a:ea typeface="+mn-lt"/>
                <a:cs typeface="+mn-lt"/>
              </a:rPr>
              <a:t>THEN </a:t>
            </a:r>
            <a:r>
              <a:rPr lang="en-US" sz="1200">
                <a:ea typeface="+mn-lt"/>
                <a:cs typeface="+mn-lt"/>
              </a:rPr>
              <a:t>1 </a:t>
            </a:r>
            <a:r>
              <a:rPr lang="en-US" sz="1200" b="1">
                <a:ea typeface="+mn-lt"/>
                <a:cs typeface="+mn-lt"/>
              </a:rPr>
              <a:t>END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OrdersCancelled</a:t>
            </a:r>
            <a:r>
              <a:rPr lang="en-US" sz="1200">
                <a:ea typeface="+mn-lt"/>
                <a:cs typeface="+mn-lt"/>
              </a:rPr>
              <a:t>,</a:t>
            </a:r>
            <a:endParaRPr lang="el-GR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COUNT</a:t>
            </a:r>
            <a:r>
              <a:rPr lang="en-US" sz="1200">
                <a:ea typeface="+mn-lt"/>
                <a:cs typeface="+mn-lt"/>
              </a:rPr>
              <a:t>(*)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TotalOrders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FROM  </a:t>
            </a:r>
            <a:r>
              <a:rPr lang="en-US" sz="1200">
                <a:ea typeface="+mn-lt"/>
                <a:cs typeface="+mn-lt"/>
              </a:rPr>
              <a:t>Orders o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WHERE  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 = @ReportDate;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 </a:t>
            </a:r>
            <a:r>
              <a:rPr lang="en-US" sz="1200" b="1">
                <a:ea typeface="+mn-lt"/>
                <a:cs typeface="+mn-lt"/>
              </a:rPr>
              <a:t>SELECT  </a:t>
            </a:r>
            <a:r>
              <a:rPr lang="en-US" sz="1200" err="1">
                <a:ea typeface="+mn-lt"/>
                <a:cs typeface="+mn-lt"/>
              </a:rPr>
              <a:t>p.ProductID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ea typeface="+mn-lt"/>
                <a:cs typeface="+mn-lt"/>
              </a:rPr>
              <a:t>p.ProductName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>
                <a:ea typeface="+mn-lt"/>
                <a:cs typeface="+mn-lt"/>
              </a:rPr>
              <a:t>ProductName,</a:t>
            </a:r>
            <a:endParaRPr lang="en-US" sz="1200" b="1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   </a:t>
            </a:r>
            <a:r>
              <a:rPr lang="en-US" sz="1200" b="1">
                <a:ea typeface="+mn-lt"/>
                <a:cs typeface="+mn-lt"/>
              </a:rPr>
              <a:t>SUM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CASE WHEN</a:t>
            </a:r>
            <a:r>
              <a:rPr lang="en-US" sz="1200">
                <a:ea typeface="+mn-lt"/>
                <a:cs typeface="+mn-lt"/>
              </a:rPr>
              <a:t> (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='IN-PROCESS' </a:t>
            </a:r>
            <a:r>
              <a:rPr lang="en-US" sz="1200" b="1">
                <a:ea typeface="+mn-lt"/>
                <a:cs typeface="+mn-lt"/>
              </a:rPr>
              <a:t>AND 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 = @ReportDate) </a:t>
            </a:r>
            <a:r>
              <a:rPr lang="en-US" sz="1200" b="1">
                <a:ea typeface="+mn-lt"/>
                <a:cs typeface="+mn-lt"/>
              </a:rPr>
              <a:t>THEN </a:t>
            </a:r>
            <a:r>
              <a:rPr lang="en-US" sz="1200" err="1">
                <a:ea typeface="+mn-lt"/>
                <a:cs typeface="+mn-lt"/>
              </a:rPr>
              <a:t>oi.Quantity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b="1">
                <a:ea typeface="+mn-lt"/>
                <a:cs typeface="+mn-lt"/>
              </a:rPr>
              <a:t>ELSE </a:t>
            </a:r>
            <a:r>
              <a:rPr lang="en-US" sz="1200">
                <a:ea typeface="+mn-lt"/>
                <a:cs typeface="+mn-lt"/>
              </a:rPr>
              <a:t>0 </a:t>
            </a:r>
            <a:r>
              <a:rPr lang="en-US" sz="1200" b="1">
                <a:ea typeface="+mn-lt"/>
                <a:cs typeface="+mn-lt"/>
              </a:rPr>
              <a:t>END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TotalUnitsOrdered</a:t>
            </a:r>
            <a:r>
              <a:rPr lang="en-US" sz="1200">
                <a:ea typeface="+mn-lt"/>
                <a:cs typeface="+mn-lt"/>
              </a:rPr>
              <a:t>,</a:t>
            </a:r>
          </a:p>
          <a:p>
            <a:r>
              <a:rPr lang="en-US" sz="1200">
                <a:ea typeface="+mn-lt"/>
                <a:cs typeface="+mn-lt"/>
              </a:rPr>
              <a:t>   </a:t>
            </a:r>
            <a:r>
              <a:rPr lang="en-US" sz="1200" b="1">
                <a:ea typeface="+mn-lt"/>
                <a:cs typeface="+mn-lt"/>
              </a:rPr>
              <a:t>SUM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CASE WHEN</a:t>
            </a:r>
            <a:r>
              <a:rPr lang="en-US" sz="1200">
                <a:ea typeface="+mn-lt"/>
                <a:cs typeface="+mn-lt"/>
              </a:rPr>
              <a:t> (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'IN-DELIVERY' </a:t>
            </a:r>
            <a:r>
              <a:rPr lang="en-US" sz="1200" b="1">
                <a:ea typeface="+mn-lt"/>
                <a:cs typeface="+mn-lt"/>
              </a:rPr>
              <a:t>AND 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 = @ReportDate) </a:t>
            </a:r>
            <a:r>
              <a:rPr lang="en-US" sz="1200" b="1">
                <a:ea typeface="+mn-lt"/>
                <a:cs typeface="+mn-lt"/>
              </a:rPr>
              <a:t>THEN </a:t>
            </a:r>
            <a:r>
              <a:rPr lang="en-US" sz="1200" err="1">
                <a:ea typeface="+mn-lt"/>
                <a:cs typeface="+mn-lt"/>
              </a:rPr>
              <a:t>oi.Quantity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b="1">
                <a:ea typeface="+mn-lt"/>
                <a:cs typeface="+mn-lt"/>
              </a:rPr>
              <a:t>ELSE </a:t>
            </a:r>
            <a:r>
              <a:rPr lang="en-US" sz="1200">
                <a:ea typeface="+mn-lt"/>
                <a:cs typeface="+mn-lt"/>
              </a:rPr>
              <a:t>0 </a:t>
            </a:r>
            <a:r>
              <a:rPr lang="en-US" sz="1200" b="1">
                <a:ea typeface="+mn-lt"/>
                <a:cs typeface="+mn-lt"/>
              </a:rPr>
              <a:t>END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TotalUnitsProduced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 </a:t>
            </a:r>
            <a:r>
              <a:rPr lang="en-US" sz="1200" b="1">
                <a:ea typeface="+mn-lt"/>
                <a:cs typeface="+mn-lt"/>
              </a:rPr>
              <a:t>FROM </a:t>
            </a:r>
            <a:r>
              <a:rPr lang="en-US" sz="1200">
                <a:ea typeface="+mn-lt"/>
                <a:cs typeface="+mn-lt"/>
              </a:rPr>
              <a:t>Orders o</a:t>
            </a:r>
          </a:p>
          <a:p>
            <a:r>
              <a:rPr lang="en-US" sz="1200">
                <a:ea typeface="+mn-lt"/>
                <a:cs typeface="+mn-lt"/>
              </a:rPr>
              <a:t>   </a:t>
            </a:r>
            <a:r>
              <a:rPr lang="en-US" sz="1200" b="1">
                <a:ea typeface="+mn-lt"/>
                <a:cs typeface="+mn-lt"/>
              </a:rPr>
              <a:t>JOIN </a:t>
            </a:r>
            <a:r>
              <a:rPr lang="en-US" sz="1200" err="1">
                <a:ea typeface="+mn-lt"/>
                <a:cs typeface="+mn-lt"/>
              </a:rPr>
              <a:t>OrderProducts</a:t>
            </a:r>
            <a:r>
              <a:rPr lang="en-US" sz="1200">
                <a:ea typeface="+mn-lt"/>
                <a:cs typeface="+mn-lt"/>
              </a:rPr>
              <a:t> oi </a:t>
            </a:r>
            <a:r>
              <a:rPr lang="en-US" sz="1200" b="1">
                <a:ea typeface="+mn-lt"/>
                <a:cs typeface="+mn-lt"/>
              </a:rPr>
              <a:t>ON </a:t>
            </a:r>
            <a:r>
              <a:rPr lang="en-US" sz="1200" err="1">
                <a:ea typeface="+mn-lt"/>
                <a:cs typeface="+mn-lt"/>
              </a:rPr>
              <a:t>o.OrderID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oi.OrderID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 </a:t>
            </a:r>
            <a:r>
              <a:rPr lang="en-US" sz="1200" b="1">
                <a:ea typeface="+mn-lt"/>
                <a:cs typeface="+mn-lt"/>
              </a:rPr>
              <a:t>JOIN  </a:t>
            </a:r>
            <a:r>
              <a:rPr lang="en-US" sz="1200">
                <a:ea typeface="+mn-lt"/>
                <a:cs typeface="+mn-lt"/>
              </a:rPr>
              <a:t>Products p </a:t>
            </a:r>
            <a:r>
              <a:rPr lang="en-US" sz="1200" b="1">
                <a:ea typeface="+mn-lt"/>
                <a:cs typeface="+mn-lt"/>
              </a:rPr>
              <a:t>ON </a:t>
            </a:r>
            <a:r>
              <a:rPr lang="en-US" sz="1200" err="1">
                <a:ea typeface="+mn-lt"/>
                <a:cs typeface="+mn-lt"/>
              </a:rPr>
              <a:t>oi.ProductID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p.ProductID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 </a:t>
            </a:r>
            <a:r>
              <a:rPr lang="en-US" sz="1200" b="1">
                <a:ea typeface="+mn-lt"/>
                <a:cs typeface="+mn-lt"/>
              </a:rPr>
              <a:t>WHERE </a:t>
            </a:r>
            <a:r>
              <a:rPr lang="en-US" sz="1200" err="1">
                <a:ea typeface="+mn-lt"/>
                <a:cs typeface="+mn-lt"/>
              </a:rPr>
              <a:t>OrderStatusDate</a:t>
            </a:r>
            <a:r>
              <a:rPr lang="en-US" sz="1200">
                <a:ea typeface="+mn-lt"/>
                <a:cs typeface="+mn-lt"/>
              </a:rPr>
              <a:t> = @ReportDate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   </a:t>
            </a:r>
            <a:r>
              <a:rPr lang="en-US" sz="1200" b="1">
                <a:ea typeface="+mn-lt"/>
                <a:cs typeface="+mn-lt"/>
              </a:rPr>
              <a:t>GROUP BY</a:t>
            </a:r>
            <a:r>
              <a:rPr lang="en-US" sz="1200">
                <a:ea typeface="+mn-lt"/>
                <a:cs typeface="+mn-lt"/>
              </a:rPr>
              <a:t>  </a:t>
            </a:r>
            <a:r>
              <a:rPr lang="en-US" sz="1200" err="1">
                <a:ea typeface="+mn-lt"/>
                <a:cs typeface="+mn-lt"/>
              </a:rPr>
              <a:t>p.ProductID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p.ProductName</a:t>
            </a:r>
            <a:r>
              <a:rPr lang="en-US" sz="1200">
                <a:ea typeface="+mn-lt"/>
                <a:cs typeface="+mn-lt"/>
              </a:rPr>
              <a:t>;</a:t>
            </a:r>
          </a:p>
          <a:p>
            <a:endParaRPr lang="en-US" sz="1200" b="1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8974F19E-FA71-B24F-429A-8441DC3D8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620" y="4152191"/>
            <a:ext cx="5719568" cy="25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190499" y="5614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66DEC-BE7F-1055-B914-124E5731FD2D}"/>
              </a:ext>
            </a:extLst>
          </p:cNvPr>
          <p:cNvSpPr txBox="1"/>
          <p:nvPr/>
        </p:nvSpPr>
        <p:spPr>
          <a:xfrm>
            <a:off x="204876" y="1186130"/>
            <a:ext cx="1142337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-- g. List of new orders per week</a:t>
            </a:r>
            <a:endParaRPr lang="el-GR" sz="1600" b="1"/>
          </a:p>
          <a:p>
            <a:endParaRPr lang="en-US" b="1"/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SELECT </a:t>
            </a:r>
            <a:r>
              <a:rPr lang="en-US" sz="1200">
                <a:ea typeface="+mn-lt"/>
                <a:cs typeface="+mn-lt"/>
              </a:rPr>
              <a:t> YEAR(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>
                <a:ea typeface="+mn-lt"/>
                <a:cs typeface="+mn-lt"/>
              </a:rPr>
              <a:t>Year,    </a:t>
            </a:r>
            <a:r>
              <a:rPr lang="en-US" sz="1200" b="1">
                <a:ea typeface="+mn-lt"/>
                <a:cs typeface="+mn-lt"/>
              </a:rPr>
              <a:t>DATEPART</a:t>
            </a:r>
            <a:r>
              <a:rPr lang="en-US" sz="1200">
                <a:ea typeface="+mn-lt"/>
                <a:cs typeface="+mn-lt"/>
              </a:rPr>
              <a:t>(WEEK,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>
                <a:ea typeface="+mn-lt"/>
                <a:cs typeface="+mn-lt"/>
              </a:rPr>
              <a:t>Week, </a:t>
            </a:r>
            <a:r>
              <a:rPr lang="en-US" sz="1200" b="1">
                <a:ea typeface="+mn-lt"/>
                <a:cs typeface="+mn-lt"/>
              </a:rPr>
              <a:t>    COUNT</a:t>
            </a:r>
            <a:r>
              <a:rPr lang="en-US" sz="1200">
                <a:ea typeface="+mn-lt"/>
                <a:cs typeface="+mn-lt"/>
              </a:rPr>
              <a:t>(*) </a:t>
            </a:r>
            <a:r>
              <a:rPr lang="en-US" sz="1200" b="1">
                <a:ea typeface="+mn-lt"/>
                <a:cs typeface="+mn-lt"/>
              </a:rPr>
              <a:t>AS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NewOrders</a:t>
            </a:r>
            <a:r>
              <a:rPr lang="en-US" sz="1200">
                <a:ea typeface="+mn-lt"/>
                <a:cs typeface="+mn-lt"/>
              </a:rPr>
              <a:t/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FROM</a:t>
            </a:r>
            <a:r>
              <a:rPr lang="en-US" sz="1200">
                <a:ea typeface="+mn-lt"/>
                <a:cs typeface="+mn-lt"/>
              </a:rPr>
              <a:t>   Orders o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WHERE   DATEPART</a:t>
            </a:r>
            <a:r>
              <a:rPr lang="en-US" sz="1200">
                <a:ea typeface="+mn-lt"/>
                <a:cs typeface="+mn-lt"/>
              </a:rPr>
              <a:t>(WEEK,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 = </a:t>
            </a:r>
            <a:r>
              <a:rPr lang="en-US" sz="1200" b="1">
                <a:ea typeface="+mn-lt"/>
                <a:cs typeface="+mn-lt"/>
              </a:rPr>
              <a:t>DATEPART</a:t>
            </a:r>
            <a:r>
              <a:rPr lang="en-US" sz="1200">
                <a:ea typeface="+mn-lt"/>
                <a:cs typeface="+mn-lt"/>
              </a:rPr>
              <a:t>(WEEK,CAST(GETDATE()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>
                <a:ea typeface="+mn-lt"/>
                <a:cs typeface="+mn-lt"/>
              </a:rPr>
              <a:t>DATE)) 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GROUP BY</a:t>
            </a:r>
            <a:r>
              <a:rPr lang="en-US" sz="1200">
                <a:ea typeface="+mn-lt"/>
                <a:cs typeface="+mn-lt"/>
              </a:rPr>
              <a:t>  </a:t>
            </a:r>
            <a:r>
              <a:rPr lang="en-US" sz="1200" b="1">
                <a:ea typeface="+mn-lt"/>
                <a:cs typeface="+mn-lt"/>
              </a:rPr>
              <a:t>YEAR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),  </a:t>
            </a:r>
            <a:r>
              <a:rPr lang="en-US" sz="1200" b="1">
                <a:ea typeface="+mn-lt"/>
                <a:cs typeface="+mn-lt"/>
              </a:rPr>
              <a:t>DATEPART</a:t>
            </a:r>
            <a:r>
              <a:rPr lang="en-US" sz="1200">
                <a:ea typeface="+mn-lt"/>
                <a:cs typeface="+mn-lt"/>
              </a:rPr>
              <a:t>(WEEK,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ORDER BY</a:t>
            </a:r>
            <a:r>
              <a:rPr lang="en-US" sz="1200">
                <a:ea typeface="+mn-lt"/>
                <a:cs typeface="+mn-lt"/>
              </a:rPr>
              <a:t>    Year, Week;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endParaRPr lang="en-US" sz="1200" b="1">
              <a:ea typeface="+mn-lt"/>
              <a:cs typeface="+mn-lt"/>
            </a:endParaRPr>
          </a:p>
          <a:p>
            <a:r>
              <a:rPr lang="en-US" sz="1200" b="1">
                <a:ea typeface="+mn-lt"/>
                <a:cs typeface="+mn-lt"/>
              </a:rPr>
              <a:t>-- List of new orders per month</a:t>
            </a:r>
            <a:endParaRPr lang="en-US" sz="1200" b="1"/>
          </a:p>
          <a:p>
            <a:r>
              <a:rPr lang="en-US" sz="1200">
                <a:ea typeface="+mn-lt"/>
                <a:cs typeface="+mn-lt"/>
              </a:rPr>
              <a:t>  </a:t>
            </a:r>
            <a:r>
              <a:rPr lang="en-US" sz="1200" b="1">
                <a:ea typeface="+mn-lt"/>
                <a:cs typeface="+mn-lt"/>
              </a:rPr>
              <a:t>SELECT</a:t>
            </a:r>
            <a:r>
              <a:rPr lang="en-US" sz="1200">
                <a:ea typeface="+mn-lt"/>
                <a:cs typeface="+mn-lt"/>
              </a:rPr>
              <a:t>  </a:t>
            </a:r>
            <a:r>
              <a:rPr lang="en-US" sz="1200" b="1">
                <a:ea typeface="+mn-lt"/>
                <a:cs typeface="+mn-lt"/>
              </a:rPr>
              <a:t>YEAR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</a:t>
            </a:r>
            <a:r>
              <a:rPr lang="en-US" sz="1200">
                <a:ea typeface="+mn-lt"/>
                <a:cs typeface="+mn-lt"/>
              </a:rPr>
              <a:t> Year,  </a:t>
            </a:r>
            <a:r>
              <a:rPr lang="en-US" sz="1200" b="1">
                <a:ea typeface="+mn-lt"/>
                <a:cs typeface="+mn-lt"/>
              </a:rPr>
              <a:t>DATEPART</a:t>
            </a:r>
            <a:r>
              <a:rPr lang="en-US" sz="1200">
                <a:ea typeface="+mn-lt"/>
                <a:cs typeface="+mn-lt"/>
              </a:rPr>
              <a:t>(MONTH,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</a:t>
            </a:r>
            <a:r>
              <a:rPr lang="en-US" sz="1200">
                <a:ea typeface="+mn-lt"/>
                <a:cs typeface="+mn-lt"/>
              </a:rPr>
              <a:t> Month,  </a:t>
            </a:r>
            <a:r>
              <a:rPr lang="en-US" sz="1200" b="1">
                <a:ea typeface="+mn-lt"/>
                <a:cs typeface="+mn-lt"/>
              </a:rPr>
              <a:t> COUNT</a:t>
            </a:r>
            <a:r>
              <a:rPr lang="en-US" sz="1200">
                <a:ea typeface="+mn-lt"/>
                <a:cs typeface="+mn-lt"/>
              </a:rPr>
              <a:t>(*) </a:t>
            </a:r>
            <a:r>
              <a:rPr lang="en-US" sz="1200" b="1">
                <a:ea typeface="+mn-lt"/>
                <a:cs typeface="+mn-lt"/>
              </a:rPr>
              <a:t>AS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NewOrders</a:t>
            </a:r>
            <a:r>
              <a:rPr lang="en-US" sz="1200">
                <a:ea typeface="+mn-lt"/>
                <a:cs typeface="+mn-lt"/>
              </a:rPr>
              <a:t/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FROM </a:t>
            </a:r>
            <a:r>
              <a:rPr lang="en-US" sz="1200">
                <a:ea typeface="+mn-lt"/>
                <a:cs typeface="+mn-lt"/>
              </a:rPr>
              <a:t>  Orders o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WHERE</a:t>
            </a:r>
            <a:r>
              <a:rPr lang="en-US" sz="1200">
                <a:ea typeface="+mn-lt"/>
                <a:cs typeface="+mn-lt"/>
              </a:rPr>
              <a:t>  </a:t>
            </a:r>
            <a:r>
              <a:rPr lang="en-US" sz="1200" b="1">
                <a:ea typeface="+mn-lt"/>
                <a:cs typeface="+mn-lt"/>
              </a:rPr>
              <a:t>DATEPART</a:t>
            </a:r>
            <a:r>
              <a:rPr lang="en-US" sz="1200">
                <a:ea typeface="+mn-lt"/>
                <a:cs typeface="+mn-lt"/>
              </a:rPr>
              <a:t>(MONTH,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 =</a:t>
            </a:r>
            <a:r>
              <a:rPr lang="en-US" sz="1200" b="1">
                <a:ea typeface="+mn-lt"/>
                <a:cs typeface="+mn-lt"/>
              </a:rPr>
              <a:t> DATEPART</a:t>
            </a:r>
            <a:r>
              <a:rPr lang="en-US" sz="1200">
                <a:ea typeface="+mn-lt"/>
                <a:cs typeface="+mn-lt"/>
              </a:rPr>
              <a:t>(MONTH,CAST(GETDATE()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>
                <a:ea typeface="+mn-lt"/>
                <a:cs typeface="+mn-lt"/>
              </a:rPr>
              <a:t>DATE)) 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GROUP BY</a:t>
            </a:r>
            <a:r>
              <a:rPr lang="en-US" sz="1200">
                <a:ea typeface="+mn-lt"/>
                <a:cs typeface="+mn-lt"/>
              </a:rPr>
              <a:t>  </a:t>
            </a:r>
            <a:r>
              <a:rPr lang="en-US" sz="1200" b="1">
                <a:ea typeface="+mn-lt"/>
                <a:cs typeface="+mn-lt"/>
              </a:rPr>
              <a:t>YEAR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), </a:t>
            </a:r>
            <a:r>
              <a:rPr lang="en-US" sz="1200" b="1">
                <a:ea typeface="+mn-lt"/>
                <a:cs typeface="+mn-lt"/>
              </a:rPr>
              <a:t>DATEPART</a:t>
            </a:r>
            <a:r>
              <a:rPr lang="en-US" sz="1200">
                <a:ea typeface="+mn-lt"/>
                <a:cs typeface="+mn-lt"/>
              </a:rPr>
              <a:t>(MONTH,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)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  </a:t>
            </a:r>
            <a:r>
              <a:rPr lang="en-US" sz="1200" b="1">
                <a:ea typeface="+mn-lt"/>
                <a:cs typeface="+mn-lt"/>
              </a:rPr>
              <a:t>ORDER BY</a:t>
            </a:r>
            <a:r>
              <a:rPr lang="en-US" sz="1200">
                <a:ea typeface="+mn-lt"/>
                <a:cs typeface="+mn-lt"/>
              </a:rPr>
              <a:t>  Year,   Month;</a:t>
            </a:r>
            <a:endParaRPr lang="en-US" sz="1200"/>
          </a:p>
          <a:p>
            <a:endParaRPr lang="en-US" sz="1200" b="1"/>
          </a:p>
        </p:txBody>
      </p:sp>
      <p:pic>
        <p:nvPicPr>
          <p:cNvPr id="11" name="Εικόνα 10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9777DB9E-3A3F-D979-98B1-5C7DF3F2A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950" y="4157663"/>
            <a:ext cx="4124325" cy="2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204876" y="83464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66DEC-BE7F-1055-B914-124E5731FD2D}"/>
              </a:ext>
            </a:extLst>
          </p:cNvPr>
          <p:cNvSpPr txBox="1"/>
          <p:nvPr/>
        </p:nvSpPr>
        <p:spPr>
          <a:xfrm>
            <a:off x="204876" y="1186130"/>
            <a:ext cx="11423378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>
              <a:ea typeface="+mn-lt"/>
              <a:cs typeface="+mn-lt"/>
            </a:endParaRPr>
          </a:p>
          <a:p>
            <a:endParaRPr lang="en-US" sz="1600" b="1">
              <a:ea typeface="+mn-lt"/>
              <a:cs typeface="+mn-lt"/>
            </a:endParaRPr>
          </a:p>
          <a:p>
            <a:endParaRPr lang="en-US" sz="1600" b="1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-- h. List of completed orders per week</a:t>
            </a:r>
            <a:endParaRPr lang="en-US" sz="1600" b="1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SELECT </a:t>
            </a:r>
            <a:r>
              <a:rPr lang="en-US" sz="1200">
                <a:ea typeface="+mn-lt"/>
                <a:cs typeface="+mn-lt"/>
              </a:rPr>
              <a:t>DATEPART(WEEK, 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WeekNumber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COUNT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o.OrderID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CompletedOrders</a:t>
            </a:r>
            <a:endParaRPr lang="en-US" sz="1200" err="1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FROM </a:t>
            </a:r>
            <a:r>
              <a:rPr lang="en-US" sz="1200">
                <a:ea typeface="+mn-lt"/>
                <a:cs typeface="+mn-lt"/>
              </a:rPr>
              <a:t>Orders o</a:t>
            </a:r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WHERE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'COMPLETED' </a:t>
            </a:r>
            <a:r>
              <a:rPr lang="en-US" sz="1200" b="1">
                <a:ea typeface="+mn-lt"/>
                <a:cs typeface="+mn-lt"/>
              </a:rPr>
              <a:t>AND YEAR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) = </a:t>
            </a:r>
            <a:r>
              <a:rPr lang="en-US" sz="1200" b="1">
                <a:ea typeface="+mn-lt"/>
                <a:cs typeface="+mn-lt"/>
              </a:rPr>
              <a:t>YEAR</a:t>
            </a:r>
            <a:r>
              <a:rPr lang="en-US" sz="1200">
                <a:ea typeface="+mn-lt"/>
                <a:cs typeface="+mn-lt"/>
              </a:rPr>
              <a:t>(GETDATE())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GROUP BY DATEPART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WEEK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);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-- List of completed orders per month</a:t>
            </a:r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SELECT DATEPART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MONTH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MonthNumber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COUNT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o.OrderID</a:t>
            </a:r>
            <a:r>
              <a:rPr lang="en-US" sz="1200">
                <a:ea typeface="+mn-lt"/>
                <a:cs typeface="+mn-lt"/>
              </a:rPr>
              <a:t>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CompletedOrders</a:t>
            </a:r>
            <a:endParaRPr lang="en-US" sz="1200" err="1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FROM </a:t>
            </a:r>
            <a:r>
              <a:rPr lang="en-US" sz="1200">
                <a:ea typeface="+mn-lt"/>
                <a:cs typeface="+mn-lt"/>
              </a:rPr>
              <a:t>Orders o</a:t>
            </a:r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WHERE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'COMPLETED' </a:t>
            </a:r>
            <a:r>
              <a:rPr lang="en-US" sz="1200" b="1">
                <a:ea typeface="+mn-lt"/>
                <a:cs typeface="+mn-lt"/>
              </a:rPr>
              <a:t>AND YEAR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) = </a:t>
            </a:r>
            <a:r>
              <a:rPr lang="en-US" sz="1200" b="1">
                <a:ea typeface="+mn-lt"/>
                <a:cs typeface="+mn-lt"/>
              </a:rPr>
              <a:t>YEAR</a:t>
            </a:r>
            <a:r>
              <a:rPr lang="en-US" sz="1200">
                <a:ea typeface="+mn-lt"/>
                <a:cs typeface="+mn-lt"/>
              </a:rPr>
              <a:t>(GETDATE())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GROUP BY DATEPART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b="1">
                <a:ea typeface="+mn-lt"/>
                <a:cs typeface="+mn-lt"/>
              </a:rPr>
              <a:t>MONTH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);</a:t>
            </a:r>
            <a:endParaRPr lang="en-US" sz="1200"/>
          </a:p>
          <a:p>
            <a:endParaRPr lang="en-US" sz="1200" b="1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EBBC6C99-05BD-99AE-136F-64498A446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54" y="2356577"/>
            <a:ext cx="4194668" cy="27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algn="ctr">
              <a:defRPr/>
            </a:pPr>
            <a:fld id="{8342D1E5-E1C1-4906-A386-A9FC2E220EC5}" type="slidenum">
              <a:rPr lang="el-GR" sz="2400" smtClean="0">
                <a:solidFill>
                  <a:prstClr val="black"/>
                </a:solidFill>
              </a:rPr>
              <a:pPr algn="ctr">
                <a:defRPr/>
              </a:pPr>
              <a:t>15</a:t>
            </a:fld>
            <a:endParaRPr lang="el-GR" sz="2400">
              <a:solidFill>
                <a:prstClr val="black"/>
              </a:solidFill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prstClr val="white"/>
                  </a:solidFill>
                </a:rPr>
                <a:t>TEAM 6</a:t>
              </a:r>
              <a:endParaRPr lang="el-GR" sz="2400" b="1">
                <a:solidFill>
                  <a:prstClr val="white"/>
                </a:solidFill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200526" y="55144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COMMAND STATEMENTS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66DEC-BE7F-1055-B914-124E5731FD2D}"/>
              </a:ext>
            </a:extLst>
          </p:cNvPr>
          <p:cNvSpPr txBox="1"/>
          <p:nvPr/>
        </p:nvSpPr>
        <p:spPr>
          <a:xfrm>
            <a:off x="190499" y="1186130"/>
            <a:ext cx="1142337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-- 1.Command to create an order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INSERT INTO Orders (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OrderDate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OrderStatus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OrderStatusDate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CustomerID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EmployeeID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) 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VALUES ('2024-05-20', 'IN-PROCESS', '2024-05-20', 1, 1);</a:t>
            </a:r>
          </a:p>
          <a:p>
            <a:endParaRPr lang="en-US" sz="1600" b="1" dirty="0">
              <a:solidFill>
                <a:prstClr val="black"/>
              </a:solidFill>
              <a:ea typeface="+mn-lt"/>
              <a:cs typeface="+mn-lt"/>
            </a:endParaRPr>
          </a:p>
          <a:p>
            <a:endParaRPr lang="en-US" sz="1600" b="1" dirty="0">
              <a:solidFill>
                <a:prstClr val="black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-- 2.Command to finalize production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UPDATE Orders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SET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OrderStatus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 = 'IN-DELIVERY',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OrderStatusDate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 = CAST(GETDATE() AS DATE)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WHERE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OrderID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 = 12;</a:t>
            </a:r>
          </a:p>
          <a:p>
            <a:endParaRPr lang="en-US" sz="1600" b="1" dirty="0">
              <a:solidFill>
                <a:prstClr val="black"/>
              </a:solidFill>
              <a:ea typeface="+mn-lt"/>
              <a:cs typeface="+mn-lt"/>
            </a:endParaRPr>
          </a:p>
          <a:p>
            <a:endParaRPr lang="en-US" sz="1600" b="1" dirty="0">
              <a:solidFill>
                <a:prstClr val="black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-- 3.Command to finalize an order and delivery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UPDATE Orders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SET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OrderStatus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 = 'COMPLETED',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OrderStatusDate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 = CAST(GETDATE() AS DATE)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WHERE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OrderID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 = 12;</a:t>
            </a:r>
          </a:p>
          <a:p>
            <a:endParaRPr lang="en-US" sz="1600" b="1" dirty="0">
              <a:solidFill>
                <a:prstClr val="black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INSERT INTO Deliveries (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OrderID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ea typeface="+mn-lt"/>
                <a:cs typeface="+mn-lt"/>
              </a:rPr>
              <a:t>LogisticsPartnerID</a:t>
            </a:r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ea typeface="+mn-lt"/>
                <a:cs typeface="+mn-lt"/>
              </a:rPr>
              <a:t>	VALUES (12, 1);</a:t>
            </a:r>
            <a:endParaRPr 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6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204876" y="83464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66DEC-BE7F-1055-B914-124E5731FD2D}"/>
              </a:ext>
            </a:extLst>
          </p:cNvPr>
          <p:cNvSpPr txBox="1"/>
          <p:nvPr/>
        </p:nvSpPr>
        <p:spPr>
          <a:xfrm>
            <a:off x="204876" y="1962507"/>
            <a:ext cx="11955340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Summary:</a:t>
            </a:r>
            <a:endParaRPr lang="el-GR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Successfully designed and implemented an OLTP database for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Cataschevastica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Ensured data consistency and efficiency through normalization.</a:t>
            </a:r>
            <a:endParaRPr lang="en-US" sz="1600"/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Achievements: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Completed ERD and relational schema.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Populated database with realistic sample data.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Developed and tested complex query statements and commands.</a:t>
            </a:r>
            <a:endParaRPr lang="en-US" sz="1600" dirty="0">
              <a:solidFill>
                <a:srgbClr val="0D0D0D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1400" dirty="0">
              <a:solidFill>
                <a:srgbClr val="0D0D0D"/>
              </a:solidFill>
              <a:ea typeface="+mn-lt"/>
              <a:cs typeface="+mn-lt"/>
            </a:endParaRPr>
          </a:p>
          <a:p>
            <a:pPr lvl="1"/>
            <a:endParaRPr lang="en-US" sz="1400" dirty="0">
              <a:solidFill>
                <a:srgbClr val="0D0D0D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Lessons Learned: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Importance of detailed requirement analysis.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Challenges in database normalization and optimization.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Value of comprehensive testing and validation.</a:t>
            </a:r>
            <a:endParaRPr lang="en-US" sz="1600"/>
          </a:p>
          <a:p>
            <a:pPr lvl="1">
              <a:buFont typeface="Arial"/>
            </a:pPr>
            <a:endParaRPr lang="en-US" sz="1400" dirty="0">
              <a:solidFill>
                <a:srgbClr val="0D0D0D"/>
              </a:solidFill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6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570DB58B-E292-264D-2330-EF4F3914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597ED6-E209-7055-F2A2-4B1E99E0F3B0}"/>
              </a:ext>
            </a:extLst>
          </p:cNvPr>
          <p:cNvSpPr txBox="1"/>
          <p:nvPr/>
        </p:nvSpPr>
        <p:spPr>
          <a:xfrm>
            <a:off x="-6195" y="720386"/>
            <a:ext cx="25591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Project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1EF3BA9-78C8-CB5B-FE88-FB6FE139ADEB}"/>
              </a:ext>
            </a:extLst>
          </p:cNvPr>
          <p:cNvSpPr txBox="1"/>
          <p:nvPr/>
        </p:nvSpPr>
        <p:spPr>
          <a:xfrm>
            <a:off x="296664" y="2003595"/>
            <a:ext cx="1157248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i="1"/>
              <a:t>Project goal</a:t>
            </a:r>
            <a:r>
              <a:rPr lang="en-US" sz="2400"/>
              <a:t>: Establish a comprehensive database system for </a:t>
            </a:r>
            <a:r>
              <a:rPr lang="en-US" sz="2400" err="1">
                <a:ea typeface="+mn-lt"/>
                <a:cs typeface="+mn-lt"/>
              </a:rPr>
              <a:t>Cataschevastica</a:t>
            </a:r>
            <a:r>
              <a:rPr lang="en-US" sz="2400">
                <a:ea typeface="+mn-lt"/>
                <a:cs typeface="+mn-lt"/>
              </a:rPr>
              <a:t> to manage suppliers, materials, products, customers, production teams, logistic partners and orders.</a:t>
            </a:r>
          </a:p>
          <a:p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 i="1"/>
              <a:t>Data model</a:t>
            </a:r>
            <a:r>
              <a:rPr lang="en-US" sz="2400"/>
              <a:t> : Relational database model with interlinked tables for efficient data retrieval and manipulation.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b="1" i="1"/>
              <a:t>Functionality</a:t>
            </a:r>
            <a:r>
              <a:rPr lang="en-US" sz="2400"/>
              <a:t> : The database allows for order processing, production tracking, inventory management and customer relationship management.</a:t>
            </a:r>
          </a:p>
        </p:txBody>
      </p:sp>
    </p:spTree>
    <p:extLst>
      <p:ext uri="{BB962C8B-B14F-4D97-AF65-F5344CB8AC3E}">
        <p14:creationId xmlns:p14="http://schemas.microsoft.com/office/powerpoint/2010/main" val="33319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570DB58B-E292-264D-2330-EF4F3914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597ED6-E209-7055-F2A2-4B1E99E0F3B0}"/>
              </a:ext>
            </a:extLst>
          </p:cNvPr>
          <p:cNvSpPr txBox="1"/>
          <p:nvPr/>
        </p:nvSpPr>
        <p:spPr>
          <a:xfrm>
            <a:off x="3462910" y="662877"/>
            <a:ext cx="4521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ENTITY RELATIONSHIP DIAGRAM</a:t>
            </a:r>
            <a:endParaRPr lang="el-GR" sz="2000"/>
          </a:p>
        </p:txBody>
      </p:sp>
      <p:pic>
        <p:nvPicPr>
          <p:cNvPr id="2" name="Εικόνα 1" descr="Εικόνα που περιέχει στιγμιότυπο οθόνης, γραφικά, κύκλος, ασπρόμαυρ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10339111-5536-ECE9-E4E2-1B3CE6685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5" y="1438724"/>
            <a:ext cx="10795000" cy="52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3307C0-B374-D615-C7EA-6441F1C2752C}"/>
              </a:ext>
            </a:extLst>
          </p:cNvPr>
          <p:cNvSpPr txBox="1"/>
          <p:nvPr/>
        </p:nvSpPr>
        <p:spPr>
          <a:xfrm>
            <a:off x="479659" y="577246"/>
            <a:ext cx="973876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l-GR" sz="2400" b="1" err="1">
                <a:solidFill>
                  <a:prstClr val="black"/>
                </a:solidFill>
                <a:ea typeface="+mn-lt"/>
                <a:cs typeface="+mn-lt"/>
              </a:rPr>
              <a:t>Cataschevastica</a:t>
            </a:r>
            <a:r>
              <a:rPr lang="el-GR" sz="2400" b="1">
                <a:solidFill>
                  <a:prstClr val="black"/>
                </a:solidFill>
                <a:ea typeface="+mn-lt"/>
                <a:cs typeface="+mn-lt"/>
              </a:rPr>
              <a:t> OLTP </a:t>
            </a:r>
            <a:r>
              <a:rPr lang="el-GR" sz="2400" b="1" err="1">
                <a:solidFill>
                  <a:prstClr val="black"/>
                </a:solidFill>
                <a:ea typeface="+mn-lt"/>
                <a:cs typeface="+mn-lt"/>
              </a:rPr>
              <a:t>Database</a:t>
            </a:r>
            <a:r>
              <a:rPr lang="el-GR" sz="2400" b="1">
                <a:solidFill>
                  <a:prstClr val="black"/>
                </a:solidFill>
                <a:ea typeface="+mn-lt"/>
                <a:cs typeface="+mn-lt"/>
              </a:rPr>
              <a:t> Project </a:t>
            </a:r>
          </a:p>
          <a:p>
            <a:pPr algn="ctr">
              <a:defRPr/>
            </a:pPr>
            <a:r>
              <a:rPr lang="el-GR" sz="2400" b="1" err="1">
                <a:solidFill>
                  <a:prstClr val="black"/>
                </a:solidFill>
              </a:rPr>
              <a:t>Relational</a:t>
            </a:r>
            <a:r>
              <a:rPr lang="el-GR" sz="2400" b="1">
                <a:solidFill>
                  <a:prstClr val="black"/>
                </a:solidFill>
              </a:rPr>
              <a:t> </a:t>
            </a:r>
            <a:r>
              <a:rPr lang="el-GR" sz="2400" b="1" err="1">
                <a:solidFill>
                  <a:prstClr val="black"/>
                </a:solidFill>
              </a:rPr>
              <a:t>Diagram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1641E91C-8FBD-6FAC-6080-9774A5046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FADFD708-9CA5-88CE-5F9C-2A7A8279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49" y="1709556"/>
            <a:ext cx="11864157" cy="43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570DB58B-E292-264D-2330-EF4F3914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4EECAA-CC46-18E6-485B-EB45DB63EED7}"/>
              </a:ext>
            </a:extLst>
          </p:cNvPr>
          <p:cNvSpPr txBox="1"/>
          <p:nvPr/>
        </p:nvSpPr>
        <p:spPr>
          <a:xfrm>
            <a:off x="140367" y="651710"/>
            <a:ext cx="492893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Entities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1045F1-9CE0-9E0C-F7E7-738626C7738A}"/>
              </a:ext>
            </a:extLst>
          </p:cNvPr>
          <p:cNvSpPr txBox="1"/>
          <p:nvPr/>
        </p:nvSpPr>
        <p:spPr>
          <a:xfrm>
            <a:off x="381000" y="1072817"/>
            <a:ext cx="1800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Customers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16BDE8A-81E1-DCCE-3480-CAA1F44D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48" y="1443540"/>
            <a:ext cx="5622351" cy="19743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7C1A82D-2A88-4BE0-5BE3-890ED66ABAA4}"/>
              </a:ext>
            </a:extLst>
          </p:cNvPr>
          <p:cNvSpPr txBox="1"/>
          <p:nvPr/>
        </p:nvSpPr>
        <p:spPr>
          <a:xfrm>
            <a:off x="5995736" y="3575801"/>
            <a:ext cx="2161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ProductionTeams</a:t>
            </a:r>
          </a:p>
        </p:txBody>
      </p:sp>
      <p:pic>
        <p:nvPicPr>
          <p:cNvPr id="24" name="Picture 23" descr="A table of names&#10;&#10;Description automatically generated">
            <a:extLst>
              <a:ext uri="{FF2B5EF4-FFF2-40B4-BE49-F238E27FC236}">
                <a16:creationId xmlns:a16="http://schemas.microsoft.com/office/drawing/2014/main" xmlns="" id="{2146DDD4-8DC2-830A-9EF0-5D42BCEAF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372" y="4118031"/>
            <a:ext cx="4560498" cy="2420967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4250FFB-B7D2-C639-6025-01403F4EA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282" y="1439276"/>
            <a:ext cx="3328235" cy="19541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E57B840-7B49-CCFC-384A-AEB0DE0B9C95}"/>
              </a:ext>
            </a:extLst>
          </p:cNvPr>
          <p:cNvSpPr txBox="1"/>
          <p:nvPr/>
        </p:nvSpPr>
        <p:spPr>
          <a:xfrm>
            <a:off x="5985710" y="1072817"/>
            <a:ext cx="20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LogisticsPartners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B2B4A4B-8E61-9E6F-1125-6F67050CADA3}"/>
              </a:ext>
            </a:extLst>
          </p:cNvPr>
          <p:cNvSpPr txBox="1"/>
          <p:nvPr/>
        </p:nvSpPr>
        <p:spPr>
          <a:xfrm>
            <a:off x="381000" y="3572775"/>
            <a:ext cx="20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Suppliers</a:t>
            </a:r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2CA2E62D-89D7-D6A7-91A5-80CE97CBD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56" y="4120320"/>
            <a:ext cx="2924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5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B61FDF0D-B9BB-9885-FC18-EC85B2751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pic>
        <p:nvPicPr>
          <p:cNvPr id="5" name="Picture 4" descr="A screenshot of a list of materials&#10;&#10;Description automatically generated">
            <a:extLst>
              <a:ext uri="{FF2B5EF4-FFF2-40B4-BE49-F238E27FC236}">
                <a16:creationId xmlns:a16="http://schemas.microsoft.com/office/drawing/2014/main" xmlns="" id="{CE30FB08-3B9A-1567-4B1B-7DDEFB26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65" y="1019677"/>
            <a:ext cx="4554956" cy="4026568"/>
          </a:xfrm>
          <a:prstGeom prst="rect">
            <a:avLst/>
          </a:prstGeom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xmlns="" id="{7D621D00-580D-771D-4AF5-3F851252E47D}"/>
              </a:ext>
            </a:extLst>
          </p:cNvPr>
          <p:cNvSpPr txBox="1"/>
          <p:nvPr/>
        </p:nvSpPr>
        <p:spPr>
          <a:xfrm>
            <a:off x="140367" y="651711"/>
            <a:ext cx="18007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Materials</a:t>
            </a:r>
          </a:p>
        </p:txBody>
      </p:sp>
      <p:pic>
        <p:nvPicPr>
          <p:cNvPr id="14" name="Picture 13" descr="A table with text on it&#10;&#10;Description automatically generated">
            <a:extLst>
              <a:ext uri="{FF2B5EF4-FFF2-40B4-BE49-F238E27FC236}">
                <a16:creationId xmlns:a16="http://schemas.microsoft.com/office/drawing/2014/main" xmlns="" id="{5DFBCA9F-6858-B350-3E34-955F59352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948" y="1451596"/>
            <a:ext cx="6978314" cy="237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AB3849E-C5F5-7B82-8821-44E7024E6F6B}"/>
              </a:ext>
            </a:extLst>
          </p:cNvPr>
          <p:cNvSpPr txBox="1"/>
          <p:nvPr/>
        </p:nvSpPr>
        <p:spPr>
          <a:xfrm>
            <a:off x="4932947" y="882317"/>
            <a:ext cx="1800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Products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7CEB62E-4DC1-3D79-B6B0-BE2AAFCF8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416" y="4709612"/>
            <a:ext cx="1438275" cy="1990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4943E54-F25D-1CC1-6D42-7C43A0158344}"/>
              </a:ext>
            </a:extLst>
          </p:cNvPr>
          <p:cNvSpPr txBox="1"/>
          <p:nvPr/>
        </p:nvSpPr>
        <p:spPr>
          <a:xfrm>
            <a:off x="7449552" y="4341396"/>
            <a:ext cx="2723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ProductRawMaterials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A8383224-BCEF-2B1D-0C67-BEF04A63D9E6}"/>
              </a:ext>
            </a:extLst>
          </p:cNvPr>
          <p:cNvSpPr/>
          <p:nvPr/>
        </p:nvSpPr>
        <p:spPr>
          <a:xfrm rot="900000">
            <a:off x="5344027" y="5003131"/>
            <a:ext cx="982578" cy="2105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59F6436D-EFFF-E35F-DF34-6B5B5057FB04}"/>
              </a:ext>
            </a:extLst>
          </p:cNvPr>
          <p:cNvSpPr/>
          <p:nvPr/>
        </p:nvSpPr>
        <p:spPr>
          <a:xfrm rot="2880000">
            <a:off x="6256421" y="4170946"/>
            <a:ext cx="982578" cy="2105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1CA23A67-ECA4-DA97-D13B-8218EB4FE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xmlns="" id="{D28E19A4-0F64-FA4A-497D-B6C3CA06E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93" y="1110666"/>
            <a:ext cx="3921794" cy="1899485"/>
          </a:xfrm>
          <a:prstGeom prst="rect">
            <a:avLst/>
          </a:prstGeom>
        </p:spPr>
      </p:pic>
      <p:sp>
        <p:nvSpPr>
          <p:cNvPr id="11" name="TextBox 14">
            <a:extLst>
              <a:ext uri="{FF2B5EF4-FFF2-40B4-BE49-F238E27FC236}">
                <a16:creationId xmlns:a16="http://schemas.microsoft.com/office/drawing/2014/main" xmlns="" id="{0A38BAB1-BF4B-AD41-3F6D-93FD6DB69172}"/>
              </a:ext>
            </a:extLst>
          </p:cNvPr>
          <p:cNvSpPr txBox="1"/>
          <p:nvPr/>
        </p:nvSpPr>
        <p:spPr>
          <a:xfrm>
            <a:off x="240631" y="741947"/>
            <a:ext cx="165033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Orders</a:t>
            </a:r>
          </a:p>
        </p:txBody>
      </p:sp>
      <p:pic>
        <p:nvPicPr>
          <p:cNvPr id="12" name="Picture 11" descr="A table of numbers with numbers on it&#10;&#10;Description automatically generated">
            <a:extLst>
              <a:ext uri="{FF2B5EF4-FFF2-40B4-BE49-F238E27FC236}">
                <a16:creationId xmlns:a16="http://schemas.microsoft.com/office/drawing/2014/main" xmlns="" id="{78D8F949-0577-F595-0C61-BBDDB7D10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287" y="1343275"/>
            <a:ext cx="1775661" cy="4913397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C0F588DE-9E40-DC2D-5B89-1D74ADD0C9C8}"/>
              </a:ext>
            </a:extLst>
          </p:cNvPr>
          <p:cNvSpPr txBox="1"/>
          <p:nvPr/>
        </p:nvSpPr>
        <p:spPr>
          <a:xfrm>
            <a:off x="7158788" y="962525"/>
            <a:ext cx="165033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err="1"/>
              <a:t>OrderProducts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0948DFF-94FF-759F-E100-B41835C3F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9594" y="2680036"/>
            <a:ext cx="2736182" cy="22198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51CE9B-886B-C0E4-2E60-1F1C3D0BA5DF}"/>
              </a:ext>
            </a:extLst>
          </p:cNvPr>
          <p:cNvSpPr txBox="1"/>
          <p:nvPr/>
        </p:nvSpPr>
        <p:spPr>
          <a:xfrm>
            <a:off x="9184104" y="2306052"/>
            <a:ext cx="165033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Deliveries</a:t>
            </a:r>
          </a:p>
        </p:txBody>
      </p:sp>
      <p:pic>
        <p:nvPicPr>
          <p:cNvPr id="17" name="Picture 16" descr="A table with text on it&#10;&#10;Description automatically generated">
            <a:extLst>
              <a:ext uri="{FF2B5EF4-FFF2-40B4-BE49-F238E27FC236}">
                <a16:creationId xmlns:a16="http://schemas.microsoft.com/office/drawing/2014/main" xmlns="" id="{F2D7F3D9-F935-FE82-BAB7-EEA3833D2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448" y="3667412"/>
            <a:ext cx="6446920" cy="24809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F17BD24-C1EC-FC70-8EAA-2F8123326E69}"/>
              </a:ext>
            </a:extLst>
          </p:cNvPr>
          <p:cNvSpPr txBox="1"/>
          <p:nvPr/>
        </p:nvSpPr>
        <p:spPr>
          <a:xfrm>
            <a:off x="170447" y="3298659"/>
            <a:ext cx="1289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Products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BA620B4D-99C9-69A9-2CE9-C0156A570AE7}"/>
              </a:ext>
            </a:extLst>
          </p:cNvPr>
          <p:cNvSpPr/>
          <p:nvPr/>
        </p:nvSpPr>
        <p:spPr>
          <a:xfrm>
            <a:off x="4792580" y="1955131"/>
            <a:ext cx="982578" cy="210552"/>
          </a:xfrm>
          <a:prstGeom prst="rightArrow">
            <a:avLst/>
          </a:prstGeom>
          <a:solidFill>
            <a:srgbClr val="035BA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364BA3EF-0D1B-8B21-DB34-FABEA8B33EFF}"/>
              </a:ext>
            </a:extLst>
          </p:cNvPr>
          <p:cNvSpPr/>
          <p:nvPr/>
        </p:nvSpPr>
        <p:spPr>
          <a:xfrm rot="-2220000">
            <a:off x="5283869" y="3088104"/>
            <a:ext cx="982578" cy="210552"/>
          </a:xfrm>
          <a:prstGeom prst="rightArrow">
            <a:avLst/>
          </a:prstGeom>
          <a:solidFill>
            <a:srgbClr val="035BA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190499" y="5614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68A7C6-4C49-F721-F7BB-F1102D85F916}"/>
              </a:ext>
            </a:extLst>
          </p:cNvPr>
          <p:cNvSpPr txBox="1"/>
          <p:nvPr/>
        </p:nvSpPr>
        <p:spPr>
          <a:xfrm>
            <a:off x="551446" y="1183104"/>
            <a:ext cx="855244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>
                <a:ea typeface="+mn-lt"/>
                <a:cs typeface="+mn-lt"/>
              </a:rPr>
              <a:t>-- a. List of all products ordered yesterday</a:t>
            </a:r>
            <a:endParaRPr lang="en-US" sz="1600" b="1" i="1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SELECT </a:t>
            </a:r>
            <a:r>
              <a:rPr lang="en-US" sz="1200" err="1">
                <a:ea typeface="+mn-lt"/>
                <a:cs typeface="+mn-lt"/>
              </a:rPr>
              <a:t>p.ProductID,o.OrderId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p.ProductName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op.Quantity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, CAST(GETDATE() AS DATE) </a:t>
            </a:r>
            <a:r>
              <a:rPr lang="en-US" sz="1200" b="1">
                <a:ea typeface="+mn-lt"/>
                <a:cs typeface="+mn-lt"/>
              </a:rPr>
              <a:t>as </a:t>
            </a:r>
            <a:r>
              <a:rPr lang="en-US" sz="1200" err="1">
                <a:ea typeface="+mn-lt"/>
                <a:cs typeface="+mn-lt"/>
              </a:rPr>
              <a:t>DateToday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FROM </a:t>
            </a:r>
            <a:r>
              <a:rPr lang="en-US" sz="1200">
                <a:ea typeface="+mn-lt"/>
                <a:cs typeface="+mn-lt"/>
              </a:rPr>
              <a:t>Orders o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JOIN </a:t>
            </a:r>
            <a:r>
              <a:rPr lang="en-US" sz="1200" err="1">
                <a:ea typeface="+mn-lt"/>
                <a:cs typeface="+mn-lt"/>
              </a:rPr>
              <a:t>OrderProducts</a:t>
            </a:r>
            <a:r>
              <a:rPr lang="en-US" sz="1200">
                <a:ea typeface="+mn-lt"/>
                <a:cs typeface="+mn-lt"/>
              </a:rPr>
              <a:t> op </a:t>
            </a:r>
            <a:r>
              <a:rPr lang="en-US" sz="1200" b="1">
                <a:ea typeface="+mn-lt"/>
                <a:cs typeface="+mn-lt"/>
              </a:rPr>
              <a:t>ON </a:t>
            </a:r>
            <a:r>
              <a:rPr lang="en-US" sz="1200" err="1">
                <a:ea typeface="+mn-lt"/>
                <a:cs typeface="+mn-lt"/>
              </a:rPr>
              <a:t>o.OrderID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op.OrderID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JOIN </a:t>
            </a:r>
            <a:r>
              <a:rPr lang="en-US" sz="1200">
                <a:ea typeface="+mn-lt"/>
                <a:cs typeface="+mn-lt"/>
              </a:rPr>
              <a:t>Products p </a:t>
            </a:r>
            <a:r>
              <a:rPr lang="en-US" sz="1200" b="1">
                <a:ea typeface="+mn-lt"/>
                <a:cs typeface="+mn-lt"/>
              </a:rPr>
              <a:t>ON </a:t>
            </a:r>
            <a:r>
              <a:rPr lang="en-US" sz="1200" err="1">
                <a:ea typeface="+mn-lt"/>
                <a:cs typeface="+mn-lt"/>
              </a:rPr>
              <a:t>op.ProductID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p.ProductID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WHERE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 = DATEADD(DAY, -1, CAST(GETDATE() AS DATE));</a:t>
            </a:r>
            <a:endParaRPr lang="en-US" sz="1200"/>
          </a:p>
        </p:txBody>
      </p:sp>
      <p:pic>
        <p:nvPicPr>
          <p:cNvPr id="12" name="Picture 11" descr="A table with text and numbers&#10;&#10;Description automatically generated">
            <a:extLst>
              <a:ext uri="{FF2B5EF4-FFF2-40B4-BE49-F238E27FC236}">
                <a16:creationId xmlns:a16="http://schemas.microsoft.com/office/drawing/2014/main" xmlns="" id="{C0F7DE79-E855-F85C-A8F7-EC7789D49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316" y="2715543"/>
            <a:ext cx="7422982" cy="401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3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96000">
              <a:srgbClr val="035BA9"/>
            </a:gs>
            <a:gs pos="60000">
              <a:srgbClr val="B4DB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0727C73-8FB9-9F81-5043-2F55EE3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397" y="6236137"/>
            <a:ext cx="541967" cy="6218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2D1E5-E1C1-4906-A386-A9FC2E220EC5}" type="slidenum">
              <a:rPr kumimoji="0" lang="el-GR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l-G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Εικόνα 5" descr="Εικόνα που περιέχει κείμε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200C9E80-CB57-EE7D-CEE1-01A3B93F8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53" y="397954"/>
            <a:ext cx="1520456" cy="527437"/>
          </a:xfrm>
          <a:prstGeom prst="rect">
            <a:avLst/>
          </a:prstGeom>
        </p:spPr>
      </p:pic>
      <p:grpSp>
        <p:nvGrpSpPr>
          <p:cNvPr id="9" name="Ομάδα 8">
            <a:extLst>
              <a:ext uri="{FF2B5EF4-FFF2-40B4-BE49-F238E27FC236}">
                <a16:creationId xmlns:a16="http://schemas.microsoft.com/office/drawing/2014/main" xmlns="" id="{7B2A8E50-A27D-72F6-C4E0-3E31345DE6BE}"/>
              </a:ext>
            </a:extLst>
          </p:cNvPr>
          <p:cNvGrpSpPr/>
          <p:nvPr/>
        </p:nvGrpSpPr>
        <p:grpSpPr>
          <a:xfrm>
            <a:off x="-14635" y="-149965"/>
            <a:ext cx="12191999" cy="599440"/>
            <a:chOff x="0" y="1"/>
            <a:chExt cx="12191999" cy="599440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xmlns="" id="{B608A559-5DDA-B18C-A47D-15F8754F5027}"/>
                </a:ext>
              </a:extLst>
            </p:cNvPr>
            <p:cNvSpPr/>
            <p:nvPr/>
          </p:nvSpPr>
          <p:spPr>
            <a:xfrm>
              <a:off x="0" y="1"/>
              <a:ext cx="12191999" cy="599440"/>
            </a:xfrm>
            <a:prstGeom prst="rect">
              <a:avLst/>
            </a:prstGeom>
            <a:gradFill flip="none" rotWithShape="1">
              <a:gsLst>
                <a:gs pos="39000">
                  <a:srgbClr val="035BA9"/>
                </a:gs>
                <a:gs pos="0">
                  <a:srgbClr val="010203"/>
                </a:gs>
                <a:gs pos="7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AB95569-8402-0156-27AD-94418ECDC06D}"/>
                </a:ext>
              </a:extLst>
            </p:cNvPr>
            <p:cNvSpPr txBox="1"/>
            <p:nvPr/>
          </p:nvSpPr>
          <p:spPr>
            <a:xfrm>
              <a:off x="94276" y="86255"/>
              <a:ext cx="26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TEAM 6</a:t>
              </a:r>
              <a:endPara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FDD4823-3528-BF45-9D5C-6D269259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49" y="59741"/>
            <a:ext cx="2331615" cy="338213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0F251AD5-FFB7-82E9-31D1-17EA5B62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652" y="921168"/>
            <a:ext cx="1658353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06A129-E228-CCCE-388D-7FDC81208161}"/>
              </a:ext>
            </a:extLst>
          </p:cNvPr>
          <p:cNvSpPr txBox="1"/>
          <p:nvPr/>
        </p:nvSpPr>
        <p:spPr>
          <a:xfrm>
            <a:off x="190499" y="5614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68A7C6-4C49-F721-F7BB-F1102D85F916}"/>
              </a:ext>
            </a:extLst>
          </p:cNvPr>
          <p:cNvSpPr txBox="1"/>
          <p:nvPr/>
        </p:nvSpPr>
        <p:spPr>
          <a:xfrm>
            <a:off x="190499" y="1183104"/>
            <a:ext cx="1051760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-- b. List of all finished orders ready to deliver</a:t>
            </a:r>
            <a:endParaRPr lang="en-US" sz="1600" b="1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SELECT </a:t>
            </a:r>
            <a:r>
              <a:rPr lang="en-US" sz="1200" err="1">
                <a:ea typeface="+mn-lt"/>
                <a:cs typeface="+mn-lt"/>
              </a:rPr>
              <a:t>o.OrderID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o.OrderDate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o.OrderStatusDate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c.FirstName</a:t>
            </a:r>
            <a:r>
              <a:rPr lang="en-US" sz="1200">
                <a:ea typeface="+mn-lt"/>
                <a:cs typeface="+mn-lt"/>
              </a:rPr>
              <a:t>, c.LastName,c.City,c.Street,c.StreetNumber,c.PostalCode,c.Phone,c.Email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FROM </a:t>
            </a:r>
            <a:r>
              <a:rPr lang="en-US" sz="1200">
                <a:ea typeface="+mn-lt"/>
                <a:cs typeface="+mn-lt"/>
              </a:rPr>
              <a:t>Orders o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JOIN </a:t>
            </a:r>
            <a:r>
              <a:rPr lang="en-US" sz="1200">
                <a:ea typeface="+mn-lt"/>
                <a:cs typeface="+mn-lt"/>
              </a:rPr>
              <a:t>Customers c </a:t>
            </a:r>
            <a:r>
              <a:rPr lang="en-US" sz="1200" b="1">
                <a:ea typeface="+mn-lt"/>
                <a:cs typeface="+mn-lt"/>
              </a:rPr>
              <a:t>ON </a:t>
            </a:r>
            <a:r>
              <a:rPr lang="en-US" sz="1200" err="1">
                <a:ea typeface="+mn-lt"/>
                <a:cs typeface="+mn-lt"/>
              </a:rPr>
              <a:t>o.CustomerID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c.CustomerID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WHERE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 = 'IN-DELIVERY';</a:t>
            </a:r>
            <a:endParaRPr lang="en-US" sz="12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9019C44-12F5-A16E-26B7-44E7A1CEB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8" y="2367714"/>
            <a:ext cx="9925050" cy="819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A66DEC-BE7F-1055-B914-124E5731FD2D}"/>
              </a:ext>
            </a:extLst>
          </p:cNvPr>
          <p:cNvSpPr txBox="1"/>
          <p:nvPr/>
        </p:nvSpPr>
        <p:spPr>
          <a:xfrm>
            <a:off x="190499" y="3428998"/>
            <a:ext cx="1051760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--c. List of all orders per customer, completed, pending, cancelled</a:t>
            </a:r>
            <a:endParaRPr lang="en-US" sz="1600" b="1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SELECT  </a:t>
            </a:r>
            <a:r>
              <a:rPr lang="en-US" sz="1200" err="1">
                <a:ea typeface="+mn-lt"/>
                <a:cs typeface="+mn-lt"/>
              </a:rPr>
              <a:t>c.CustomerID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c.FirstName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c.LastName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o.OrderID</a:t>
            </a:r>
            <a:r>
              <a:rPr lang="en-US" sz="1200">
                <a:ea typeface="+mn-lt"/>
                <a:cs typeface="+mn-lt"/>
              </a:rPr>
              <a:t> ,</a:t>
            </a:r>
            <a:r>
              <a:rPr lang="en-US" sz="1200" err="1">
                <a:ea typeface="+mn-lt"/>
                <a:cs typeface="+mn-lt"/>
              </a:rPr>
              <a:t>o.OrderStatus</a:t>
            </a:r>
            <a:endParaRPr lang="en-US" sz="1200" err="1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FROM </a:t>
            </a:r>
            <a:r>
              <a:rPr lang="en-US" sz="1200">
                <a:ea typeface="+mn-lt"/>
                <a:cs typeface="+mn-lt"/>
              </a:rPr>
              <a:t>Orders o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JOIN </a:t>
            </a:r>
            <a:r>
              <a:rPr lang="en-US" sz="1200">
                <a:ea typeface="+mn-lt"/>
                <a:cs typeface="+mn-lt"/>
              </a:rPr>
              <a:t>Customers c </a:t>
            </a:r>
            <a:r>
              <a:rPr lang="en-US" sz="1200" b="1">
                <a:ea typeface="+mn-lt"/>
                <a:cs typeface="+mn-lt"/>
              </a:rPr>
              <a:t>ON </a:t>
            </a:r>
            <a:r>
              <a:rPr lang="en-US" sz="1200" err="1">
                <a:ea typeface="+mn-lt"/>
                <a:cs typeface="+mn-lt"/>
              </a:rPr>
              <a:t>c.CustomerID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o.CustomerID</a:t>
            </a:r>
            <a:endParaRPr lang="en-US" sz="1200" err="1"/>
          </a:p>
          <a:p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b="1">
                <a:ea typeface="+mn-lt"/>
                <a:cs typeface="+mn-lt"/>
              </a:rPr>
              <a:t>ORDER BY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c.CustomerID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o.OrderStatus</a:t>
            </a:r>
            <a:r>
              <a:rPr lang="en-US" sz="1200">
                <a:ea typeface="+mn-lt"/>
                <a:cs typeface="+mn-lt"/>
              </a:rPr>
              <a:t>;</a:t>
            </a:r>
            <a:endParaRPr lang="en-US" sz="120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1940F8B-B12A-95B9-5D66-86079B551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646" y="4501816"/>
            <a:ext cx="4169444" cy="21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495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Θέμα του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Milan Tsompanoglou</dc:creator>
  <cp:lastModifiedBy>ΜΑΡΙΟΣ</cp:lastModifiedBy>
  <cp:revision>53</cp:revision>
  <dcterms:created xsi:type="dcterms:W3CDTF">2024-03-27T19:41:55Z</dcterms:created>
  <dcterms:modified xsi:type="dcterms:W3CDTF">2024-05-24T16:08:42Z</dcterms:modified>
</cp:coreProperties>
</file>