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2"/>
    <p:restoredTop sz="96327"/>
  </p:normalViewPr>
  <p:slideViewPr>
    <p:cSldViewPr snapToGrid="0" snapToObjects="1">
      <p:cViewPr>
        <p:scale>
          <a:sx n="94" d="100"/>
          <a:sy n="94" d="100"/>
        </p:scale>
        <p:origin x="928" y="1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34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00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78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40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16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90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82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2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35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04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9/9/21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36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19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DF077-5203-464B-A9FE-2DED9D4ECA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5CF71-AF94-B142-8BE8-56A3C525FA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Exploration and exploitation</a:t>
            </a:r>
          </a:p>
        </p:txBody>
      </p:sp>
    </p:spTree>
    <p:extLst>
      <p:ext uri="{BB962C8B-B14F-4D97-AF65-F5344CB8AC3E}">
        <p14:creationId xmlns:p14="http://schemas.microsoft.com/office/powerpoint/2010/main" val="3297974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63D5-1E12-874F-A3D9-D78D5F7BD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Metropolis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9FB4A-DA41-EB4C-BB8A-691A4053B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 was inspired by Metropolis random walk algorithm</a:t>
            </a:r>
          </a:p>
          <a:p>
            <a:r>
              <a:rPr lang="en-GB" dirty="0"/>
              <a:t>MCMC sampling method </a:t>
            </a:r>
          </a:p>
          <a:p>
            <a:r>
              <a:rPr lang="en-GB" dirty="0"/>
              <a:t>Metropolis-Hastings algorithm</a:t>
            </a:r>
          </a:p>
          <a:p>
            <a:r>
              <a:rPr lang="en-GB" dirty="0"/>
              <a:t>In both SA and M-H we explore a surface stochastically, using the Metropolis acceptance criterion for proposed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75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161D-0AD4-D34D-8047-09F80BF6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Annealing (material science)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49AC-A8FA-7B48-9865-21BDC4D7D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Inspired by real annealing process </a:t>
            </a:r>
          </a:p>
          <a:p>
            <a:r>
              <a:rPr lang="en-GB" dirty="0"/>
              <a:t>Atoms migrate in the crystal lattice and the number of dislocations decreases, leading to a change in ductility and hardness. </a:t>
            </a:r>
          </a:p>
          <a:p>
            <a:r>
              <a:rPr lang="en-GB" dirty="0"/>
              <a:t>Cooling the material in a controlled way</a:t>
            </a:r>
          </a:p>
          <a:p>
            <a:r>
              <a:rPr lang="en-GB" dirty="0"/>
              <a:t>Properties that we want</a:t>
            </a:r>
          </a:p>
          <a:p>
            <a:r>
              <a:rPr lang="en-GB" dirty="0"/>
              <a:t>Physical optimization (cool slowly -&gt; less dislocations in crystal lattice -&gt; material is hard and elastic).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45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C950-0749-FC4E-8AE7-C1C63854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and exploit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4E0FA-934F-E54F-98B7-4B2FFDBC1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move – high chance (or p=1)</a:t>
            </a:r>
          </a:p>
          <a:p>
            <a:r>
              <a:rPr lang="en-US" dirty="0"/>
              <a:t>Bad move – low chance </a:t>
            </a:r>
          </a:p>
          <a:p>
            <a:r>
              <a:rPr lang="en-US" dirty="0"/>
              <a:t>Temperature – control how likely we are to choose a bad node</a:t>
            </a:r>
          </a:p>
          <a:p>
            <a:r>
              <a:rPr lang="en-US" dirty="0"/>
              <a:t>High temperature =&gt; exploration</a:t>
            </a:r>
          </a:p>
          <a:p>
            <a:r>
              <a:rPr lang="en-US" dirty="0"/>
              <a:t>Low temperature =&gt; exploitation</a:t>
            </a:r>
          </a:p>
        </p:txBody>
      </p:sp>
    </p:spTree>
    <p:extLst>
      <p:ext uri="{BB962C8B-B14F-4D97-AF65-F5344CB8AC3E}">
        <p14:creationId xmlns:p14="http://schemas.microsoft.com/office/powerpoint/2010/main" val="314974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03A58-F570-F64D-B5D2-D63E676C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BE05F-D3AD-384F-8901-96525E524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&lt;= current node</a:t>
            </a:r>
          </a:p>
          <a:p>
            <a:r>
              <a:rPr lang="en-US" dirty="0"/>
              <a:t>n &lt;= next node</a:t>
            </a:r>
          </a:p>
          <a:p>
            <a:r>
              <a:rPr lang="en-US" dirty="0"/>
              <a:t>eval(x) &lt;= evaluation function</a:t>
            </a:r>
          </a:p>
          <a:p>
            <a:r>
              <a:rPr lang="el-GR" dirty="0"/>
              <a:t>Δ</a:t>
            </a:r>
            <a:r>
              <a:rPr lang="en-GB" dirty="0"/>
              <a:t>E &lt;= how good the transition is</a:t>
            </a:r>
            <a:endParaRPr lang="en-US" dirty="0"/>
          </a:p>
          <a:p>
            <a:r>
              <a:rPr lang="el-GR" dirty="0"/>
              <a:t>Δ</a:t>
            </a:r>
            <a:r>
              <a:rPr lang="en-GB" dirty="0"/>
              <a:t>E = eval(n) - eval(c) </a:t>
            </a:r>
          </a:p>
          <a:p>
            <a:r>
              <a:rPr lang="en-GB" dirty="0"/>
              <a:t>(or flip signs if minimizing)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7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4F0F4-0E87-5546-9AB4-A20BF1EF2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9F837-7543-B44F-8BA5-BD3876A26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Annealing is controlled by 2 parameters</a:t>
            </a:r>
          </a:p>
          <a:p>
            <a:r>
              <a:rPr lang="el-GR" dirty="0"/>
              <a:t>Δ</a:t>
            </a:r>
            <a:r>
              <a:rPr lang="en-GB" dirty="0"/>
              <a:t>E or how good the move </a:t>
            </a:r>
            <a:r>
              <a:rPr lang="en-GB" i="1" dirty="0"/>
              <a:t>n is</a:t>
            </a:r>
          </a:p>
          <a:p>
            <a:r>
              <a:rPr lang="en-GB" i="1" dirty="0"/>
              <a:t>T (Temperature) </a:t>
            </a:r>
            <a:r>
              <a:rPr lang="en-GB" dirty="0"/>
              <a:t>determines how much we care about </a:t>
            </a:r>
            <a:r>
              <a:rPr lang="el-GR" dirty="0"/>
              <a:t>Δ</a:t>
            </a:r>
            <a:r>
              <a:rPr lang="en-GB" dirty="0"/>
              <a:t>E</a:t>
            </a:r>
            <a:endParaRPr lang="en-US" dirty="0"/>
          </a:p>
          <a:p>
            <a:r>
              <a:rPr lang="en-GB" dirty="0"/>
              <a:t>Influences the probability of taking the action </a:t>
            </a:r>
            <a:r>
              <a:rPr lang="en-GB" i="1" dirty="0"/>
              <a:t>n</a:t>
            </a:r>
          </a:p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E7051F-23D0-7E41-BAB8-C0D970EF1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911" y="3973295"/>
            <a:ext cx="7493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1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F5959-EFF5-F54F-A98E-1831510B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9917-9F5D-1048-A869-E03B35A33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assign probability (0-1) </a:t>
            </a:r>
            <a:r>
              <a:rPr lang="en-GB" dirty="0"/>
              <a:t>to a real input depending on its value</a:t>
            </a:r>
          </a:p>
          <a:p>
            <a:r>
              <a:rPr lang="en-GB" dirty="0"/>
              <a:t>Low probability to negative inputs (bad moves)</a:t>
            </a:r>
          </a:p>
          <a:p>
            <a:r>
              <a:rPr lang="en-GB" dirty="0"/>
              <a:t>High probability to positive inputs (good moves)</a:t>
            </a:r>
          </a:p>
          <a:p>
            <a:r>
              <a:rPr lang="en-GB" dirty="0"/>
              <a:t>Many functions that can do that. Original paper </a:t>
            </a:r>
            <a:r>
              <a:rPr lang="en-GB" b="1" dirty="0"/>
              <a:t>exp(-</a:t>
            </a:r>
            <a:r>
              <a:rPr lang="el-GR" b="1" dirty="0"/>
              <a:t>Δ</a:t>
            </a:r>
            <a:r>
              <a:rPr lang="en-GB" b="1" dirty="0"/>
              <a:t>E/T)</a:t>
            </a:r>
            <a:endParaRPr lang="en-GB" dirty="0"/>
          </a:p>
          <a:p>
            <a:r>
              <a:rPr lang="en-US" dirty="0"/>
              <a:t>Example function – sigmoid</a:t>
            </a:r>
          </a:p>
          <a:p>
            <a:r>
              <a:rPr lang="en-US" dirty="0"/>
              <a:t>Combine 2 ideas to get </a:t>
            </a:r>
            <a:r>
              <a:rPr lang="en-US" i="1" dirty="0"/>
              <a:t>acceptance probability function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86B88-077E-424C-A402-FE5156EDB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500" y="2287496"/>
            <a:ext cx="749300" cy="812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5F63B5-8941-3D4B-BE98-4ECF235AE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691" y="3568009"/>
            <a:ext cx="1782918" cy="678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A95EB6-5377-4A4E-B134-0EDEB16ED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8565" y="4517177"/>
            <a:ext cx="1894556" cy="67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3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AA2D-47A4-F443-971A-778BB7E1F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759455"/>
            <a:ext cx="9603275" cy="1049235"/>
          </a:xfrm>
        </p:spPr>
        <p:txBody>
          <a:bodyPr/>
          <a:lstStyle/>
          <a:p>
            <a:r>
              <a:rPr lang="en-US" dirty="0"/>
              <a:t>Acceptance probability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2FDA2-FB0D-094F-8ED8-5F326E18C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2031216"/>
            <a:ext cx="4549171" cy="3450613"/>
          </a:xfrm>
        </p:spPr>
        <p:txBody>
          <a:bodyPr/>
          <a:lstStyle/>
          <a:p>
            <a:r>
              <a:rPr lang="en-US" dirty="0"/>
              <a:t>Acceptance probability curve for T=1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0D4BC7-37BF-3245-B363-34D6A7767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07" y="3163230"/>
            <a:ext cx="3457300" cy="227675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550FF-7037-0A42-ACCC-DE1E94C6212E}"/>
              </a:ext>
            </a:extLst>
          </p:cNvPr>
          <p:cNvSpPr txBox="1">
            <a:spLocks/>
          </p:cNvSpPr>
          <p:nvPr/>
        </p:nvSpPr>
        <p:spPr>
          <a:xfrm>
            <a:off x="4526280" y="2000978"/>
            <a:ext cx="4549171" cy="8453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 ill climbing we make action only when </a:t>
            </a:r>
            <a:r>
              <a:rPr lang="el-GR" dirty="0"/>
              <a:t>Δ</a:t>
            </a:r>
            <a:r>
              <a:rPr lang="en-GB" dirty="0"/>
              <a:t>E &gt; 0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C65A41-5A13-E443-8EA9-3C8BE29E7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611" y="3124320"/>
            <a:ext cx="3484948" cy="2354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B17E08-80DB-2645-8BA4-E5BBC72DA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350" y="3124320"/>
            <a:ext cx="3274341" cy="218556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81FED5C-014E-E446-8975-F31265C528D0}"/>
              </a:ext>
            </a:extLst>
          </p:cNvPr>
          <p:cNvSpPr txBox="1">
            <a:spLocks/>
          </p:cNvSpPr>
          <p:nvPr/>
        </p:nvSpPr>
        <p:spPr>
          <a:xfrm>
            <a:off x="8597226" y="1913468"/>
            <a:ext cx="3274341" cy="12108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GB" dirty="0"/>
              <a:t>In random walk, we have the same probability when taking any action (0.5)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622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19F58-BDED-084D-B217-F4325B25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00F57-A591-0B47-A4B4-26938041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666" y="2055488"/>
            <a:ext cx="6479847" cy="389827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Let's play with Temperature and see how it affects the probability curve</a:t>
            </a:r>
          </a:p>
          <a:p>
            <a:r>
              <a:rPr lang="en-GB" dirty="0"/>
              <a:t>The lower the Temperature, the more the graph looks like Hill Climbing. </a:t>
            </a:r>
          </a:p>
          <a:p>
            <a:r>
              <a:rPr lang="en-GB" dirty="0"/>
              <a:t>The higher the temperature, the more the graph looks like Random Walk</a:t>
            </a:r>
          </a:p>
          <a:p>
            <a:r>
              <a:rPr lang="en-GB" dirty="0"/>
              <a:t>Explore =&gt; increase T</a:t>
            </a:r>
          </a:p>
          <a:p>
            <a:r>
              <a:rPr lang="en-GB" dirty="0"/>
              <a:t>Exploit =&gt; decrease T</a:t>
            </a:r>
          </a:p>
          <a:p>
            <a:r>
              <a:rPr lang="en-GB" dirty="0"/>
              <a:t>Property is nicely demonstrated when we use a sigmoid </a:t>
            </a:r>
            <a:r>
              <a:rPr lang="en-GB" i="1" dirty="0"/>
              <a:t>acceptance probability function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A201FD-3CE8-8640-B39A-FB9319ECF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347" y="2265944"/>
            <a:ext cx="4790804" cy="324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6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B29E-9A3F-404E-9A15-CC375C1CD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EB1BE2-5CA7-2248-8D34-79AFD331F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824" y="2185056"/>
            <a:ext cx="7174363" cy="357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86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1A91-7E80-A04D-A60E-1A31B63F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monte </a:t>
            </a:r>
            <a:r>
              <a:rPr lang="en-US" dirty="0" err="1"/>
              <a:t>carlo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F6B9-D235-4545-ABF4-CB8461987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882" y="2243607"/>
            <a:ext cx="4867334" cy="3450613"/>
          </a:xfrm>
        </p:spPr>
        <p:txBody>
          <a:bodyPr/>
          <a:lstStyle/>
          <a:p>
            <a:r>
              <a:rPr lang="en-GB" dirty="0"/>
              <a:t>Similar to Markov Chain Monte Carlo</a:t>
            </a:r>
          </a:p>
          <a:p>
            <a:r>
              <a:rPr lang="en-GB" dirty="0"/>
              <a:t>Use only knowledge about the previous node to choose a new node </a:t>
            </a:r>
          </a:p>
          <a:p>
            <a:r>
              <a:rPr lang="en-GB" dirty="0"/>
              <a:t>Decide whether to take a proposed move or not based on a random number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75320-1C8A-A54F-B96B-BAC1F29B4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371" y="2243607"/>
            <a:ext cx="4165031" cy="313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7433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{DE173F24-635D-684A-B7AC-CF9D697911DD}tf10001119_mac</Template>
  <TotalTime>91</TotalTime>
  <Words>417</Words>
  <Application>Microsoft Macintosh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Simulated annealing</vt:lpstr>
      <vt:lpstr>Explore and exploit</vt:lpstr>
      <vt:lpstr>Evaluating nodes</vt:lpstr>
      <vt:lpstr>Parameters</vt:lpstr>
      <vt:lpstr>sigmoid</vt:lpstr>
      <vt:lpstr>Acceptance probability curves</vt:lpstr>
      <vt:lpstr>Changing Temperature</vt:lpstr>
      <vt:lpstr>pseudocode</vt:lpstr>
      <vt:lpstr>Markov chain monte carlo</vt:lpstr>
      <vt:lpstr>Metropolis</vt:lpstr>
      <vt:lpstr>Annealing (material science)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Simulated annealing</dc:title>
  <dc:creator>RAUFS DUNAMALIJEVS (1803068)</dc:creator>
  <cp:lastModifiedBy>RAUFS DUNAMALIJEVS (1803068)</cp:lastModifiedBy>
  <cp:revision>2</cp:revision>
  <dcterms:created xsi:type="dcterms:W3CDTF">2021-09-09T11:12:40Z</dcterms:created>
  <dcterms:modified xsi:type="dcterms:W3CDTF">2021-09-09T12:44:08Z</dcterms:modified>
</cp:coreProperties>
</file>