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FC7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49" autoAdjust="0"/>
  </p:normalViewPr>
  <p:slideViewPr>
    <p:cSldViewPr>
      <p:cViewPr varScale="1">
        <p:scale>
          <a:sx n="55" d="100"/>
          <a:sy n="55" d="100"/>
        </p:scale>
        <p:origin x="125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186233E-F5F7-43FD-9C8B-4749E70F1B4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63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4E431-1BCA-4BAA-BB4E-B6CBD754D188}" type="slidenum">
              <a:rPr lang="en-US"/>
              <a:pPr/>
              <a:t>1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63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65C12-2572-4506-BAD8-F471D8DBE732}" type="datetime1">
              <a:rPr lang="en-US"/>
              <a:pPr>
                <a:defRPr/>
              </a:pPr>
              <a:t>11/27/2019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Vilvoorde </a:t>
            </a:r>
            <a:r>
              <a:rPr lang="en-US" dirty="0" err="1"/>
              <a:t>powerpointpresentatie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CEF61-0A9F-4806-8978-7AD50BFC2ACA}" type="slidenum">
              <a:rPr lang="en-US"/>
              <a:pPr>
                <a:defRPr/>
              </a:pPr>
              <a:t>‹nr.›</a:t>
            </a:fld>
            <a:endParaRPr lang="en-US" dirty="0">
              <a:solidFill>
                <a:srgbClr val="37AFC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AFDE3-2457-4E4E-B98A-57717E311749}" type="datetime1">
              <a:rPr lang="en-US"/>
              <a:pPr>
                <a:defRPr/>
              </a:pPr>
              <a:t>11/27/2019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Vilvoorde powerpointpresentatie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A2197-6CFB-4F06-95FC-369457A16692}" type="slidenum">
              <a:rPr lang="en-US"/>
              <a:pPr>
                <a:defRPr/>
              </a:pPr>
              <a:t>‹nr.›</a:t>
            </a:fld>
            <a:endParaRPr lang="en-US">
              <a:solidFill>
                <a:srgbClr val="37AFC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384925" y="1258888"/>
            <a:ext cx="1768475" cy="392271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079500" y="1258888"/>
            <a:ext cx="5153025" cy="3922712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A8E7F-B831-43C8-BB4D-75C829C31E99}" type="datetime1">
              <a:rPr lang="en-US"/>
              <a:pPr>
                <a:defRPr/>
              </a:pPr>
              <a:t>11/27/2019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Vilvoorde powerpointpresentatie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2A613-A749-4346-8FC5-DEA012FC6B52}" type="slidenum">
              <a:rPr lang="en-US"/>
              <a:pPr>
                <a:defRPr/>
              </a:pPr>
              <a:t>‹nr.›</a:t>
            </a:fld>
            <a:endParaRPr lang="en-US">
              <a:solidFill>
                <a:srgbClr val="37AFC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223B9-084D-49C9-A42C-CB6E2B828E3C}" type="datetime1">
              <a:rPr lang="en-US"/>
              <a:pPr>
                <a:defRPr/>
              </a:pPr>
              <a:t>11/27/2019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Vilvoorde </a:t>
            </a:r>
            <a:r>
              <a:rPr lang="en-US" dirty="0" err="1"/>
              <a:t>powerpointpresentatie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66624-FF58-4968-82CE-FED374D660C5}" type="slidenum">
              <a:rPr lang="en-US"/>
              <a:pPr>
                <a:defRPr/>
              </a:pPr>
              <a:t>‹nr.›</a:t>
            </a:fld>
            <a:endParaRPr lang="en-US" dirty="0">
              <a:solidFill>
                <a:srgbClr val="37AFC7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435F4-BE27-40E8-9B22-552F4F5D6835}" type="datetime1">
              <a:rPr lang="en-US"/>
              <a:pPr>
                <a:defRPr/>
              </a:pPr>
              <a:t>11/27/2019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Vilvoorde </a:t>
            </a:r>
            <a:r>
              <a:rPr lang="en-US" dirty="0" err="1"/>
              <a:t>powerpointpresentatie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20A8B-284A-4AB5-9441-8D224DA692DE}" type="slidenum">
              <a:rPr lang="en-US"/>
              <a:pPr>
                <a:defRPr/>
              </a:pPr>
              <a:t>‹nr.›</a:t>
            </a:fld>
            <a:endParaRPr lang="en-US">
              <a:solidFill>
                <a:srgbClr val="37AFC7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79500" y="2133600"/>
            <a:ext cx="346075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92650" y="2133600"/>
            <a:ext cx="346075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CA062-3888-4CCC-9E2E-390D1E491BFE}" type="datetime1">
              <a:rPr lang="en-US"/>
              <a:pPr>
                <a:defRPr/>
              </a:pPr>
              <a:t>11/27/2019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Vilvoorde powerpointpresentatie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EA937-7867-4287-8739-11CADBD17ADE}" type="slidenum">
              <a:rPr lang="en-US"/>
              <a:pPr>
                <a:defRPr/>
              </a:pPr>
              <a:t>‹nr.›</a:t>
            </a:fld>
            <a:endParaRPr lang="en-US">
              <a:solidFill>
                <a:srgbClr val="37AFC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09FCF-7E28-44BD-90ED-13ED29EC5876}" type="datetime1">
              <a:rPr lang="en-US"/>
              <a:pPr>
                <a:defRPr/>
              </a:pPr>
              <a:t>11/27/2019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Vilvoorde powerpointpresentatie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372EB-F16B-42A2-AE41-6D4C64AE8DFA}" type="slidenum">
              <a:rPr lang="en-US"/>
              <a:pPr>
                <a:defRPr/>
              </a:pPr>
              <a:t>‹nr.›</a:t>
            </a:fld>
            <a:endParaRPr lang="en-US">
              <a:solidFill>
                <a:srgbClr val="37AFC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657AB-6317-40B4-95AD-968FE0EBC9E1}" type="datetime1">
              <a:rPr lang="en-US"/>
              <a:pPr>
                <a:defRPr/>
              </a:pPr>
              <a:t>11/27/2019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Vilvoorde powerpointpresentatie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B85B0-61EC-4CC0-89D2-168D33463ECC}" type="slidenum">
              <a:rPr lang="en-US"/>
              <a:pPr>
                <a:defRPr/>
              </a:pPr>
              <a:t>‹nr.›</a:t>
            </a:fld>
            <a:endParaRPr lang="en-US">
              <a:solidFill>
                <a:srgbClr val="37AFC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98344-4474-40AA-91E0-057248F1E238}" type="datetime1">
              <a:rPr lang="en-US"/>
              <a:pPr>
                <a:defRPr/>
              </a:pPr>
              <a:t>11/27/2019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Vilvoorde powerpointpresentatie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BA2BC-D418-433D-84BF-59B873DC999D}" type="slidenum">
              <a:rPr lang="en-US"/>
              <a:pPr>
                <a:defRPr/>
              </a:pPr>
              <a:t>‹nr.›</a:t>
            </a:fld>
            <a:endParaRPr lang="en-US">
              <a:solidFill>
                <a:srgbClr val="37AFC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55165-F200-42B6-9438-91C346629AB2}" type="datetime1">
              <a:rPr lang="en-US"/>
              <a:pPr>
                <a:defRPr/>
              </a:pPr>
              <a:t>11/27/2019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Vilvoorde powerpointpresentatie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FFAD0-A802-4090-95CE-9ABA645702BD}" type="slidenum">
              <a:rPr lang="en-US"/>
              <a:pPr>
                <a:defRPr/>
              </a:pPr>
              <a:t>‹nr.›</a:t>
            </a:fld>
            <a:endParaRPr lang="en-US">
              <a:solidFill>
                <a:srgbClr val="37AFC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  <a:endParaRPr lang="nl-BE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F1C6B-8552-401B-A721-5C3141776E15}" type="datetime1">
              <a:rPr lang="en-US"/>
              <a:pPr>
                <a:defRPr/>
              </a:pPr>
              <a:t>11/27/2019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Vilvoorde powerpointpresentatie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E222C-03AF-4AE1-A5B6-791578346D50}" type="slidenum">
              <a:rPr lang="en-US"/>
              <a:pPr>
                <a:defRPr/>
              </a:pPr>
              <a:t>‹nr.›</a:t>
            </a:fld>
            <a:endParaRPr lang="en-US">
              <a:solidFill>
                <a:srgbClr val="37AFC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vlv_powerpoint_paginaopmaak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5892800"/>
            <a:ext cx="91440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3" descr="logo_vilvoorde_V_rgb_pp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407275" y="5722938"/>
            <a:ext cx="76835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258888"/>
            <a:ext cx="7073900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2133600"/>
            <a:ext cx="70739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97613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5B81DA-5BC2-4DBA-9E0A-5BCE8639F96D}" type="datetime1">
              <a:rPr lang="en-US"/>
              <a:pPr>
                <a:defRPr/>
              </a:pPr>
              <a:t>11/27/2019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97613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Vilvoorde </a:t>
            </a:r>
            <a:r>
              <a:rPr lang="en-US" dirty="0" err="1"/>
              <a:t>powerpointpresentatie</a:t>
            </a:r>
            <a:endParaRPr lang="en-US" dirty="0"/>
          </a:p>
        </p:txBody>
      </p:sp>
      <p:pic>
        <p:nvPicPr>
          <p:cNvPr id="1032" name="Picture 7" descr="logo_vilvoorde_rgb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4035425" y="228600"/>
            <a:ext cx="1069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976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EEDCD0-913F-46F7-85B3-A218515FEC47}" type="slidenum">
              <a:rPr lang="en-US"/>
              <a:pPr>
                <a:defRPr/>
              </a:pPr>
              <a:t>‹nr.›</a:t>
            </a:fld>
            <a:endParaRPr lang="en-US" dirty="0">
              <a:solidFill>
                <a:srgbClr val="37AFC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7575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75757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75757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75757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75757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75757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75757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75757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75757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7AFC7"/>
        </a:buClr>
        <a:buChar char="•"/>
        <a:defRPr sz="2200">
          <a:solidFill>
            <a:srgbClr val="575757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7AFC7"/>
        </a:buClr>
        <a:buChar char="–"/>
        <a:defRPr sz="2200">
          <a:solidFill>
            <a:srgbClr val="575757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7AFC7"/>
        </a:buClr>
        <a:buChar char="•"/>
        <a:defRPr sz="2000">
          <a:solidFill>
            <a:srgbClr val="575757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7AFC7"/>
        </a:buClr>
        <a:buChar char="–"/>
        <a:defRPr>
          <a:solidFill>
            <a:srgbClr val="575757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7AFC7"/>
        </a:buClr>
        <a:buChar char="»"/>
        <a:defRPr>
          <a:solidFill>
            <a:srgbClr val="575757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7AFC7"/>
        </a:buClr>
        <a:buChar char="»"/>
        <a:defRPr>
          <a:solidFill>
            <a:srgbClr val="575757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7AFC7"/>
        </a:buClr>
        <a:buChar char="»"/>
        <a:defRPr>
          <a:solidFill>
            <a:srgbClr val="575757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7AFC7"/>
        </a:buClr>
        <a:buChar char="»"/>
        <a:defRPr>
          <a:solidFill>
            <a:srgbClr val="575757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7AFC7"/>
        </a:buClr>
        <a:buChar char="»"/>
        <a:defRPr>
          <a:solidFill>
            <a:srgbClr val="575757"/>
          </a:solidFill>
          <a:latin typeface="+mn-lt"/>
          <a:ea typeface="+mn-ea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vlv_powerpoint_coverbeeld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75" y="-14288"/>
            <a:ext cx="9177338" cy="688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0" y="2286000"/>
            <a:ext cx="4832350" cy="609600"/>
          </a:xfrm>
          <a:noFill/>
        </p:spPr>
        <p:txBody>
          <a:bodyPr/>
          <a:lstStyle/>
          <a:p>
            <a:pPr algn="r" eaLnBrk="1" hangingPunct="1"/>
            <a:r>
              <a:rPr lang="en-US" sz="3200" dirty="0" err="1">
                <a:solidFill>
                  <a:schemeClr val="bg1"/>
                </a:solidFill>
              </a:rPr>
              <a:t>Werelddag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stedenbouw</a:t>
            </a:r>
            <a:endParaRPr lang="en-US" sz="1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884488"/>
            <a:ext cx="4832350" cy="762000"/>
          </a:xfrm>
          <a:noFill/>
        </p:spPr>
        <p:txBody>
          <a:bodyPr/>
          <a:lstStyle/>
          <a:p>
            <a:pPr algn="r" eaLnBrk="1" hangingPunct="1"/>
            <a:r>
              <a:rPr lang="en-US" sz="2000" dirty="0">
                <a:solidFill>
                  <a:schemeClr val="bg1"/>
                </a:solidFill>
              </a:rPr>
              <a:t>21 November 2019 - Vilvoorde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5868144" y="55172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chemeClr val="bg1"/>
                </a:solidFill>
              </a:rPr>
              <a:t>Hans Bonte - Burgemeester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395536" y="5424899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VRP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6712"/>
            <a:ext cx="7073900" cy="874712"/>
          </a:xfrm>
        </p:spPr>
        <p:txBody>
          <a:bodyPr/>
          <a:lstStyle/>
          <a:p>
            <a:r>
              <a:rPr lang="nl-BE" dirty="0"/>
              <a:t>IV. Tot slot: cruciale maanden en jaren voor de toekomst van onze regio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79500" y="1711424"/>
            <a:ext cx="7073900" cy="4021832"/>
          </a:xfrm>
        </p:spPr>
        <p:txBody>
          <a:bodyPr/>
          <a:lstStyle/>
          <a:p>
            <a:pPr marL="0" indent="0">
              <a:buNone/>
            </a:pPr>
            <a:r>
              <a:rPr lang="nl-BE" sz="2000" dirty="0"/>
              <a:t>Vilvoorde en Machelen staan op een tweesprong:</a:t>
            </a:r>
          </a:p>
          <a:p>
            <a:pPr marL="0" indent="0">
              <a:buNone/>
            </a:pPr>
            <a:r>
              <a:rPr lang="nl-BE" sz="2000"/>
              <a:t>Ofwel worden Vilvoorde </a:t>
            </a:r>
            <a:r>
              <a:rPr lang="nl-BE" sz="2000" dirty="0"/>
              <a:t>- Machelen (Zaventem)   	</a:t>
            </a:r>
            <a:r>
              <a:rPr lang="nl-BE" sz="2000" dirty="0" err="1"/>
              <a:t>gedualiseerde</a:t>
            </a:r>
            <a:r>
              <a:rPr lang="nl-BE" sz="2000" dirty="0"/>
              <a:t> en slecht uitgeruste kernen 	binnen een polycentrische metropool (= op 	lange termijn de </a:t>
            </a:r>
            <a:r>
              <a:rPr lang="nl-BE" sz="2000" dirty="0" err="1"/>
              <a:t>banlieus</a:t>
            </a:r>
            <a:r>
              <a:rPr lang="nl-BE" sz="2000" dirty="0"/>
              <a:t>)</a:t>
            </a:r>
          </a:p>
          <a:p>
            <a:pPr marL="0" indent="0">
              <a:buNone/>
            </a:pPr>
            <a:r>
              <a:rPr lang="nl-BE" sz="2000" dirty="0"/>
              <a:t>Ofwel worden ze hippe, dynamische leef, woon en 	werkkernen met een eigen Vlaamse identiteit die een 	reële meerwaarde kunnen betekenen voor Vlaanderen en voor het BHG,</a:t>
            </a:r>
          </a:p>
          <a:p>
            <a:pPr marL="0" indent="0">
              <a:buNone/>
            </a:pPr>
            <a:r>
              <a:rPr lang="nl-BE" sz="2000" dirty="0"/>
              <a:t>Het lopende Strategische Project zal bepalend zijn. Indien dit mislukt moet Vlaamse regering optreden en de fusie Vilvoorde  en Machelen opleggen.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66624-FF58-4968-82CE-FED374D660C5}" type="slidenum">
              <a:rPr lang="en-US" smtClean="0"/>
              <a:pPr>
                <a:defRPr/>
              </a:pPr>
              <a:t>10</a:t>
            </a:fld>
            <a:endParaRPr lang="en-US" dirty="0">
              <a:solidFill>
                <a:srgbClr val="37AFC7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209800" y="6297613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 Werelddag </a:t>
            </a:r>
            <a:r>
              <a:rPr lang="en-US" dirty="0" err="1"/>
              <a:t>Stedenbouw</a:t>
            </a:r>
            <a:endParaRPr lang="en-US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66800" y="6297613"/>
            <a:ext cx="9144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21/11/2019</a:t>
            </a:r>
          </a:p>
        </p:txBody>
      </p:sp>
    </p:spTree>
    <p:extLst>
      <p:ext uri="{BB962C8B-B14F-4D97-AF65-F5344CB8AC3E}">
        <p14:creationId xmlns:p14="http://schemas.microsoft.com/office/powerpoint/2010/main" val="239957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854482"/>
            <a:ext cx="7073900" cy="585851"/>
          </a:xfrm>
        </p:spPr>
        <p:txBody>
          <a:bodyPr/>
          <a:lstStyle/>
          <a:p>
            <a:r>
              <a:rPr lang="nl-BE" dirty="0"/>
              <a:t>I. Welkom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6800" y="1631310"/>
            <a:ext cx="7073900" cy="4245962"/>
          </a:xfrm>
        </p:spPr>
        <p:txBody>
          <a:bodyPr/>
          <a:lstStyle/>
          <a:p>
            <a:r>
              <a:rPr lang="nl-BE" sz="2000" dirty="0"/>
              <a:t>Welkom in </a:t>
            </a:r>
            <a:r>
              <a:rPr lang="nl-BE" sz="2000" u="sng" dirty="0"/>
              <a:t>de boeiendste stad van Vlaanderen.</a:t>
            </a:r>
            <a:r>
              <a:rPr lang="nl-BE" sz="2000" dirty="0"/>
              <a:t> Zeker voor stedenbouwkundigen, maar ook voor sociologen en politici.</a:t>
            </a:r>
          </a:p>
          <a:p>
            <a:pPr marL="0" indent="0">
              <a:buNone/>
            </a:pPr>
            <a:r>
              <a:rPr lang="nl-BE" sz="2000" dirty="0"/>
              <a:t>Een paar vaststellingen (geen cijfers)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sz="2000" dirty="0">
                <a:sym typeface="Wingdings" panose="05000000000000000000" pitchFamily="2" charset="2"/>
              </a:rPr>
              <a:t>Snelst groeiende stad van Vlaanderen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sz="2000" dirty="0">
                <a:sym typeface="Wingdings" panose="05000000000000000000" pitchFamily="2" charset="2"/>
              </a:rPr>
              <a:t>De hoogste groene druk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sz="2000" dirty="0">
                <a:sym typeface="Wingdings" panose="05000000000000000000" pitchFamily="2" charset="2"/>
              </a:rPr>
              <a:t>Hyperdivers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sz="2000" dirty="0">
                <a:sym typeface="Wingdings" panose="05000000000000000000" pitchFamily="2" charset="2"/>
              </a:rPr>
              <a:t>Hoogste woondruk van Vlaamse steden/ zeer hoge dichtheid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sz="2000" dirty="0">
                <a:sym typeface="Wingdings" panose="05000000000000000000" pitchFamily="2" charset="2"/>
              </a:rPr>
              <a:t>Hoge milieudruk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sz="2000" u="sng" dirty="0">
                <a:sym typeface="Wingdings" panose="05000000000000000000" pitchFamily="2" charset="2"/>
              </a:rPr>
              <a:t>Centrumstad?</a:t>
            </a:r>
            <a:r>
              <a:rPr lang="nl-BE" sz="2000" dirty="0">
                <a:sym typeface="Wingdings" panose="05000000000000000000" pitchFamily="2" charset="2"/>
              </a:rPr>
              <a:t> Nood aan 1 school per jaar i.p.v.1 school per 10 jaar!</a:t>
            </a:r>
            <a:endParaRPr lang="nl-BE" sz="2000" u="sng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21/11/2019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Werelddag</a:t>
            </a:r>
            <a:r>
              <a:rPr lang="en-US" dirty="0"/>
              <a:t> </a:t>
            </a:r>
            <a:r>
              <a:rPr lang="en-US" dirty="0" err="1"/>
              <a:t>Stedenbouw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66624-FF58-4968-82CE-FED374D660C5}" type="slidenum">
              <a:rPr lang="en-US" smtClean="0"/>
              <a:pPr>
                <a:defRPr/>
              </a:pPr>
              <a:t>2</a:t>
            </a:fld>
            <a:endParaRPr lang="en-US">
              <a:solidFill>
                <a:srgbClr val="37AFC7"/>
              </a:solidFill>
            </a:endParaRPr>
          </a:p>
        </p:txBody>
      </p:sp>
      <p:cxnSp>
        <p:nvCxnSpPr>
          <p:cNvPr id="8" name="Rechte verbindingslijn met pijl 7"/>
          <p:cNvCxnSpPr/>
          <p:nvPr/>
        </p:nvCxnSpPr>
        <p:spPr bwMode="auto">
          <a:xfrm flipV="1">
            <a:off x="3515337" y="4900357"/>
            <a:ext cx="428806" cy="67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kstvak 8"/>
          <p:cNvSpPr txBox="1"/>
          <p:nvPr/>
        </p:nvSpPr>
        <p:spPr>
          <a:xfrm>
            <a:off x="4031630" y="4692772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Lucht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4031630" y="492343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Bodem</a:t>
            </a:r>
          </a:p>
        </p:txBody>
      </p:sp>
      <p:cxnSp>
        <p:nvCxnSpPr>
          <p:cNvPr id="11" name="Rechte verbindingslijn met pijl 10"/>
          <p:cNvCxnSpPr/>
          <p:nvPr/>
        </p:nvCxnSpPr>
        <p:spPr bwMode="auto">
          <a:xfrm>
            <a:off x="3515337" y="5048035"/>
            <a:ext cx="440432" cy="446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Rechte verbindingslijn met pijl 11"/>
          <p:cNvCxnSpPr/>
          <p:nvPr/>
        </p:nvCxnSpPr>
        <p:spPr bwMode="auto">
          <a:xfrm flipV="1">
            <a:off x="3477829" y="4659836"/>
            <a:ext cx="446464" cy="250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kstvak 12"/>
          <p:cNvSpPr txBox="1"/>
          <p:nvPr/>
        </p:nvSpPr>
        <p:spPr>
          <a:xfrm>
            <a:off x="4031630" y="4443395"/>
            <a:ext cx="87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Lawaai</a:t>
            </a:r>
          </a:p>
        </p:txBody>
      </p:sp>
    </p:spTree>
    <p:extLst>
      <p:ext uri="{BB962C8B-B14F-4D97-AF65-F5344CB8AC3E}">
        <p14:creationId xmlns:p14="http://schemas.microsoft.com/office/powerpoint/2010/main" val="136747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II. Stedenbouwkundige bril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79500" y="2133600"/>
            <a:ext cx="7073900" cy="35996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Laat ons geen politieke maar </a:t>
            </a:r>
            <a:r>
              <a:rPr lang="nl-BE" u="sng" dirty="0">
                <a:sym typeface="Wingdings" panose="05000000000000000000" pitchFamily="2" charset="2"/>
              </a:rPr>
              <a:t>stedenbouwkundige bril opzetten</a:t>
            </a:r>
            <a:r>
              <a:rPr lang="nl-BE" dirty="0">
                <a:sym typeface="Wingdings" panose="05000000000000000000" pitchFamily="2" charset="2"/>
              </a:rPr>
              <a:t>; meer bepaald van die stedenbouwkundigen die vanuit een ‘stedelijke systeembenadering’ kijken naar ruimtelijke ontwikkelingen.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Vilvoorde industriestad  samen met Charleroi – Brussel bij koplopers van de industriële revolutie (op sleeptouw door oudste kanaal en oudste spoorweg)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Industriële bastions bouwen arbeiderswijken (oudste sociale woonwijken)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66624-FF58-4968-82CE-FED374D660C5}" type="slidenum">
              <a:rPr lang="en-US" smtClean="0"/>
              <a:pPr>
                <a:defRPr/>
              </a:pPr>
              <a:t>3</a:t>
            </a:fld>
            <a:endParaRPr lang="en-US">
              <a:solidFill>
                <a:srgbClr val="37AFC7"/>
              </a:solidFill>
            </a:endParaRP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209800" y="6297613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Werelddag</a:t>
            </a:r>
            <a:r>
              <a:rPr lang="en-US" dirty="0"/>
              <a:t> </a:t>
            </a:r>
            <a:r>
              <a:rPr lang="en-US" dirty="0" err="1"/>
              <a:t>Stedenbouw</a:t>
            </a:r>
            <a:endParaRPr lang="en-US" dirty="0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66800" y="6297613"/>
            <a:ext cx="9144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21/11/2019</a:t>
            </a:r>
          </a:p>
        </p:txBody>
      </p:sp>
    </p:spTree>
    <p:extLst>
      <p:ext uri="{BB962C8B-B14F-4D97-AF65-F5344CB8AC3E}">
        <p14:creationId xmlns:p14="http://schemas.microsoft.com/office/powerpoint/2010/main" val="28013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052736"/>
            <a:ext cx="7073900" cy="4680520"/>
          </a:xfrm>
        </p:spPr>
        <p:txBody>
          <a:bodyPr/>
          <a:lstStyle/>
          <a:p>
            <a:pPr marL="0" indent="0">
              <a:buNone/>
            </a:pPr>
            <a:r>
              <a:rPr lang="nl-BE" sz="1800" dirty="0">
                <a:sym typeface="Wingdings" panose="05000000000000000000" pitchFamily="2" charset="2"/>
              </a:rPr>
              <a:t> Spectaculair snelle </a:t>
            </a:r>
            <a:r>
              <a:rPr lang="nl-BE" sz="1800" dirty="0" err="1">
                <a:sym typeface="Wingdings" panose="05000000000000000000" pitchFamily="2" charset="2"/>
              </a:rPr>
              <a:t>desindustrialisering</a:t>
            </a:r>
            <a:r>
              <a:rPr lang="nl-BE" sz="1800" dirty="0">
                <a:sym typeface="Wingdings" panose="05000000000000000000" pitchFamily="2" charset="2"/>
              </a:rPr>
              <a:t> (</a:t>
            </a:r>
            <a:r>
              <a:rPr lang="nl-BE" sz="1800" dirty="0" err="1">
                <a:sym typeface="Wingdings" panose="05000000000000000000" pitchFamily="2" charset="2"/>
              </a:rPr>
              <a:t>kwartair</a:t>
            </a:r>
            <a:r>
              <a:rPr lang="nl-BE" sz="1800" dirty="0">
                <a:sym typeface="Wingdings" panose="05000000000000000000" pitchFamily="2" charset="2"/>
              </a:rPr>
              <a:t>, tertiair) en veel te trage sanering en reconversie (in </a:t>
            </a:r>
            <a:r>
              <a:rPr lang="nl-BE" sz="1800" dirty="0" err="1">
                <a:sym typeface="Wingdings" panose="05000000000000000000" pitchFamily="2" charset="2"/>
              </a:rPr>
              <a:t>vgl</a:t>
            </a:r>
            <a:r>
              <a:rPr lang="nl-BE" sz="1800" dirty="0">
                <a:sym typeface="Wingdings" panose="05000000000000000000" pitchFamily="2" charset="2"/>
              </a:rPr>
              <a:t> met snelle verstedelijkingsprocessen)  uitbouw kwaliteitsvolle woonstad wordt afgeremd,</a:t>
            </a:r>
          </a:p>
          <a:p>
            <a:pPr marL="0" indent="0">
              <a:buNone/>
            </a:pPr>
            <a:r>
              <a:rPr lang="nl-BE" sz="1800" dirty="0">
                <a:sym typeface="Wingdings" panose="05000000000000000000" pitchFamily="2" charset="2"/>
              </a:rPr>
              <a:t> Bijzonder “geconnecteerd”</a:t>
            </a:r>
          </a:p>
          <a:p>
            <a:pPr>
              <a:buFontTx/>
              <a:buChar char="-"/>
            </a:pPr>
            <a:r>
              <a:rPr lang="nl-BE" sz="1800" dirty="0">
                <a:sym typeface="Wingdings" panose="05000000000000000000" pitchFamily="2" charset="2"/>
              </a:rPr>
              <a:t>met de rest van het land (en de wereld)</a:t>
            </a:r>
          </a:p>
          <a:p>
            <a:pPr>
              <a:buFontTx/>
              <a:buChar char="-"/>
            </a:pPr>
            <a:r>
              <a:rPr lang="nl-BE" sz="1800" dirty="0">
                <a:sym typeface="Wingdings" panose="05000000000000000000" pitchFamily="2" charset="2"/>
              </a:rPr>
              <a:t>Met de hoofdstad</a:t>
            </a:r>
            <a:endParaRPr lang="nl-BE" sz="1800" dirty="0"/>
          </a:p>
          <a:p>
            <a:pPr marL="0" indent="0">
              <a:buNone/>
            </a:pPr>
            <a:r>
              <a:rPr lang="nl-BE" sz="1800" dirty="0"/>
              <a:t>Trein: 11’ naar Brussel-Centraal</a:t>
            </a:r>
          </a:p>
          <a:p>
            <a:pPr marL="0" indent="0">
              <a:buNone/>
            </a:pPr>
            <a:r>
              <a:rPr lang="nl-BE" sz="1800" dirty="0" err="1"/>
              <a:t>Ringtrambus</a:t>
            </a:r>
            <a:r>
              <a:rPr lang="nl-BE" sz="1800" dirty="0"/>
              <a:t>: verbindt luchthaven en Brusselse metro</a:t>
            </a:r>
          </a:p>
          <a:p>
            <a:pPr marL="0" indent="0">
              <a:buNone/>
            </a:pPr>
            <a:r>
              <a:rPr lang="nl-BE" sz="1800" u="sng" dirty="0">
                <a:sym typeface="Wingdings" panose="05000000000000000000" pitchFamily="2" charset="2"/>
              </a:rPr>
              <a:t> Enkele</a:t>
            </a:r>
            <a:r>
              <a:rPr lang="nl-BE" sz="1800" u="sng" dirty="0"/>
              <a:t> problemen:</a:t>
            </a:r>
            <a:r>
              <a:rPr lang="nl-BE" sz="1800" dirty="0"/>
              <a:t> te trage reconversie: demografische en milieudruk wordt bepalend (vb. logistiek)</a:t>
            </a:r>
          </a:p>
          <a:p>
            <a:pPr marL="0" indent="0">
              <a:buNone/>
            </a:pPr>
            <a:r>
              <a:rPr lang="nl-BE" sz="1800" dirty="0">
                <a:sym typeface="Wingdings" panose="05000000000000000000" pitchFamily="2" charset="2"/>
              </a:rPr>
              <a:t> lokale visies worden doorkruist door op een blinde manier private ontwikkelingen te steunen via BFC (</a:t>
            </a:r>
            <a:r>
              <a:rPr lang="nl-BE" sz="1800" dirty="0" err="1">
                <a:sym typeface="Wingdings" panose="05000000000000000000" pitchFamily="2" charset="2"/>
              </a:rPr>
              <a:t>Uplace</a:t>
            </a:r>
            <a:r>
              <a:rPr lang="nl-BE" sz="1800" dirty="0">
                <a:sym typeface="Wingdings" panose="05000000000000000000" pitchFamily="2" charset="2"/>
              </a:rPr>
              <a:t>, Parking C,…)</a:t>
            </a:r>
            <a:endParaRPr lang="nl-BE" sz="1800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66624-FF58-4968-82CE-FED374D660C5}" type="slidenum">
              <a:rPr lang="en-US" smtClean="0"/>
              <a:pPr>
                <a:defRPr/>
              </a:pPr>
              <a:t>4</a:t>
            </a:fld>
            <a:endParaRPr lang="en-US">
              <a:solidFill>
                <a:srgbClr val="37AFC7"/>
              </a:solidFill>
            </a:endParaRPr>
          </a:p>
        </p:txBody>
      </p:sp>
      <p:sp>
        <p:nvSpPr>
          <p:cNvPr id="7" name="Tijdelijke aanduiding voor voettekst 4"/>
          <p:cNvSpPr txBox="1">
            <a:spLocks/>
          </p:cNvSpPr>
          <p:nvPr/>
        </p:nvSpPr>
        <p:spPr bwMode="auto">
          <a:xfrm>
            <a:off x="2339752" y="6297613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 Werelddag Stedenbouw</a:t>
            </a:r>
            <a:endParaRPr lang="en-US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66800" y="6297613"/>
            <a:ext cx="9144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21/11/2019</a:t>
            </a:r>
          </a:p>
        </p:txBody>
      </p:sp>
    </p:spTree>
    <p:extLst>
      <p:ext uri="{BB962C8B-B14F-4D97-AF65-F5344CB8AC3E}">
        <p14:creationId xmlns:p14="http://schemas.microsoft.com/office/powerpoint/2010/main" val="176957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764704"/>
            <a:ext cx="8064896" cy="4896544"/>
          </a:xfrm>
        </p:spPr>
        <p:txBody>
          <a:bodyPr/>
          <a:lstStyle/>
          <a:p>
            <a:pPr marL="0" indent="0">
              <a:buNone/>
            </a:pPr>
            <a:endParaRPr lang="nl-BE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100" dirty="0">
                <a:sym typeface="Wingdings" panose="05000000000000000000" pitchFamily="2" charset="2"/>
              </a:rPr>
              <a:t> Verdere gewenste ontwikkeling fors afgeremd door historische vervuiling (25% van oppervlakte) én door conservatisme in het R.O. beleid</a:t>
            </a:r>
          </a:p>
          <a:p>
            <a:pPr marL="0" indent="0">
              <a:buNone/>
            </a:pPr>
            <a:r>
              <a:rPr lang="nl-BE" sz="2100" dirty="0">
                <a:sym typeface="Wingdings" panose="05000000000000000000" pitchFamily="2" charset="2"/>
              </a:rPr>
              <a:t> Resultaat:  Watersite en </a:t>
            </a:r>
            <a:r>
              <a:rPr lang="nl-BE" sz="2100" dirty="0" err="1">
                <a:sym typeface="Wingdings" panose="05000000000000000000" pitchFamily="2" charset="2"/>
              </a:rPr>
              <a:t>Buda</a:t>
            </a:r>
            <a:r>
              <a:rPr lang="nl-BE" sz="2100" dirty="0">
                <a:sym typeface="Wingdings" panose="05000000000000000000" pitchFamily="2" charset="2"/>
              </a:rPr>
              <a:t> beide zones in het Federaal Kanaalplan</a:t>
            </a:r>
          </a:p>
          <a:p>
            <a:pPr marL="0" indent="0">
              <a:buNone/>
            </a:pPr>
            <a:r>
              <a:rPr lang="nl-BE" sz="2100" dirty="0">
                <a:sym typeface="Wingdings" panose="05000000000000000000" pitchFamily="2" charset="2"/>
              </a:rPr>
              <a:t> </a:t>
            </a:r>
            <a:r>
              <a:rPr lang="nl-BE" sz="2100" dirty="0"/>
              <a:t>En Brussel? </a:t>
            </a:r>
            <a:r>
              <a:rPr lang="nl-BE" sz="2100" dirty="0">
                <a:sym typeface="Wingdings" panose="05000000000000000000" pitchFamily="2" charset="2"/>
              </a:rPr>
              <a:t> de sympathieke anarchie  niemand  weet wie welke verantwoordelijkheden en bevoegdheden heeft.</a:t>
            </a:r>
          </a:p>
          <a:p>
            <a:pPr marL="0" indent="0">
              <a:buNone/>
            </a:pPr>
            <a:r>
              <a:rPr lang="nl-BE" sz="2100" dirty="0">
                <a:sym typeface="Wingdings" panose="05000000000000000000" pitchFamily="2" charset="2"/>
              </a:rPr>
              <a:t>Resultaten:  B-Post</a:t>
            </a:r>
          </a:p>
          <a:p>
            <a:pPr marL="0" indent="0">
              <a:buNone/>
            </a:pPr>
            <a:r>
              <a:rPr lang="nl-BE" sz="2100" dirty="0">
                <a:sym typeface="Wingdings" panose="05000000000000000000" pitchFamily="2" charset="2"/>
              </a:rPr>
              <a:t>                    Schaarbeek-Vorming</a:t>
            </a:r>
          </a:p>
          <a:p>
            <a:pPr marL="0" indent="0">
              <a:buNone/>
            </a:pPr>
            <a:r>
              <a:rPr lang="nl-BE" sz="2100" dirty="0">
                <a:sym typeface="Wingdings" panose="05000000000000000000" pitchFamily="2" charset="2"/>
              </a:rPr>
              <a:t>Gemeenschappelijke houding Vlaamse en Brusselse overheden</a:t>
            </a:r>
            <a:r>
              <a:rPr lang="nl-BE" sz="24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nl-BE" sz="2100" dirty="0">
                <a:sym typeface="Wingdings" panose="05000000000000000000" pitchFamily="2" charset="2"/>
              </a:rPr>
              <a:t>	De grenzen worden bepaald door de grondwet,</a:t>
            </a:r>
          </a:p>
          <a:p>
            <a:pPr marL="0" indent="0">
              <a:buNone/>
            </a:pPr>
            <a:r>
              <a:rPr lang="nl-BE" sz="2100" dirty="0">
                <a:sym typeface="Wingdings" panose="05000000000000000000" pitchFamily="2" charset="2"/>
              </a:rPr>
              <a:t>	De Grens zit vooral in hun hoofd,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66624-FF58-4968-82CE-FED374D660C5}" type="slidenum">
              <a:rPr lang="en-US" smtClean="0"/>
              <a:pPr>
                <a:defRPr/>
              </a:pPr>
              <a:t>5</a:t>
            </a:fld>
            <a:endParaRPr lang="en-US">
              <a:solidFill>
                <a:srgbClr val="37AFC7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209800" y="6297613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Werelddag</a:t>
            </a:r>
            <a:r>
              <a:rPr lang="en-US" dirty="0"/>
              <a:t> </a:t>
            </a:r>
            <a:r>
              <a:rPr lang="en-US" dirty="0" err="1"/>
              <a:t>Stedenbouw</a:t>
            </a:r>
            <a:endParaRPr lang="en-US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66800" y="6297613"/>
            <a:ext cx="9144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21/11/2019</a:t>
            </a:r>
          </a:p>
        </p:txBody>
      </p:sp>
    </p:spTree>
    <p:extLst>
      <p:ext uri="{BB962C8B-B14F-4D97-AF65-F5344CB8AC3E}">
        <p14:creationId xmlns:p14="http://schemas.microsoft.com/office/powerpoint/2010/main" val="140020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III. Vlaanderen: waar is de visie?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79500" y="2133600"/>
            <a:ext cx="7073900" cy="3527648"/>
          </a:xfrm>
        </p:spPr>
        <p:txBody>
          <a:bodyPr/>
          <a:lstStyle/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Ballon, Cathy </a:t>
            </a:r>
            <a:r>
              <a:rPr lang="nl-BE" dirty="0" err="1"/>
              <a:t>Macharis</a:t>
            </a:r>
            <a:r>
              <a:rPr lang="nl-BE" dirty="0"/>
              <a:t> en Michel </a:t>
            </a:r>
            <a:r>
              <a:rPr lang="nl-BE" dirty="0" err="1"/>
              <a:t>Ryckewaert</a:t>
            </a:r>
            <a:r>
              <a:rPr lang="nl-BE" dirty="0"/>
              <a:t> in “de humane stad”: “Is Vilvoorde niet gewoon een deelgemeente van Brussel?”</a:t>
            </a:r>
          </a:p>
          <a:p>
            <a:pPr marL="0" indent="0">
              <a:buNone/>
            </a:pPr>
            <a:r>
              <a:rPr lang="nl-BE" dirty="0"/>
              <a:t>Er valt veel voor te zeggen. Demografisch, populatie en diversiteit.</a:t>
            </a:r>
          </a:p>
          <a:p>
            <a:pPr marL="0" indent="0">
              <a:buNone/>
            </a:pPr>
            <a:r>
              <a:rPr lang="nl-BE" dirty="0"/>
              <a:t>Vooral nabijheid!</a:t>
            </a:r>
          </a:p>
          <a:p>
            <a:pPr marL="0" indent="0">
              <a:buNone/>
            </a:pPr>
            <a:r>
              <a:rPr lang="nl-BE" dirty="0"/>
              <a:t>Metropool (</a:t>
            </a:r>
            <a:r>
              <a:rPr lang="nl-BE" dirty="0" err="1"/>
              <a:t>Polycentrisch</a:t>
            </a:r>
            <a:r>
              <a:rPr lang="nl-BE" dirty="0"/>
              <a:t>? – </a:t>
            </a:r>
            <a:r>
              <a:rPr lang="nl-BE" dirty="0" err="1"/>
              <a:t>Monocentrisch</a:t>
            </a:r>
            <a:r>
              <a:rPr lang="nl-BE" dirty="0"/>
              <a:t>?) = ½ uur reistijd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66624-FF58-4968-82CE-FED374D660C5}" type="slidenum">
              <a:rPr lang="en-US" smtClean="0"/>
              <a:pPr>
                <a:defRPr/>
              </a:pPr>
              <a:t>6</a:t>
            </a:fld>
            <a:endParaRPr lang="en-US">
              <a:solidFill>
                <a:srgbClr val="37AFC7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209800" y="6297613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Werelddag</a:t>
            </a:r>
            <a:r>
              <a:rPr lang="en-US" dirty="0"/>
              <a:t> </a:t>
            </a:r>
            <a:r>
              <a:rPr lang="en-US" dirty="0" err="1"/>
              <a:t>Stedenbouw</a:t>
            </a:r>
            <a:endParaRPr lang="en-US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66800" y="6297613"/>
            <a:ext cx="9144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21/11/2019</a:t>
            </a:r>
          </a:p>
        </p:txBody>
      </p:sp>
    </p:spTree>
    <p:extLst>
      <p:ext uri="{BB962C8B-B14F-4D97-AF65-F5344CB8AC3E}">
        <p14:creationId xmlns:p14="http://schemas.microsoft.com/office/powerpoint/2010/main" val="341673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6800" y="1556792"/>
            <a:ext cx="7073900" cy="34563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Vilvoorde hanteert een overvloed aan </a:t>
            </a:r>
            <a:r>
              <a:rPr lang="nl-BE" u="sng" dirty="0">
                <a:sym typeface="Wingdings" panose="05000000000000000000" pitchFamily="2" charset="2"/>
              </a:rPr>
              <a:t>Vlaamse Instrumenten</a:t>
            </a:r>
            <a:r>
              <a:rPr lang="nl-BE" dirty="0">
                <a:sym typeface="Wingdings" panose="05000000000000000000" pitchFamily="2" charset="2"/>
              </a:rPr>
              <a:t> maar geen coherente visie op het </a:t>
            </a:r>
            <a:r>
              <a:rPr lang="nl-BE" dirty="0" err="1">
                <a:sym typeface="Wingdings" panose="05000000000000000000" pitchFamily="2" charset="2"/>
              </a:rPr>
              <a:t>metropolitaan</a:t>
            </a:r>
            <a:r>
              <a:rPr lang="nl-BE" dirty="0">
                <a:sym typeface="Wingdings" panose="05000000000000000000" pitchFamily="2" charset="2"/>
              </a:rPr>
              <a:t> gebied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Stadsvernieuwingsprojecten 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Brownfieldconvenanten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TOP-Noordrand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BUDA+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Ruimtelijk structuurplan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Strategisch Project Vilvoorde-Machelen</a:t>
            </a:r>
          </a:p>
          <a:p>
            <a:pPr marL="914400" lvl="2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66624-FF58-4968-82CE-FED374D660C5}" type="slidenum">
              <a:rPr lang="en-US" smtClean="0"/>
              <a:pPr>
                <a:defRPr/>
              </a:pPr>
              <a:t>7</a:t>
            </a:fld>
            <a:endParaRPr lang="en-US">
              <a:solidFill>
                <a:srgbClr val="37AFC7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209800" y="6297613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Werelddag</a:t>
            </a:r>
            <a:r>
              <a:rPr lang="en-US" dirty="0"/>
              <a:t> </a:t>
            </a:r>
            <a:r>
              <a:rPr lang="en-US" dirty="0" err="1"/>
              <a:t>Stedenbouw</a:t>
            </a:r>
            <a:endParaRPr lang="en-US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66800" y="6297613"/>
            <a:ext cx="9144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21/11/2019</a:t>
            </a:r>
          </a:p>
        </p:txBody>
      </p:sp>
    </p:spTree>
    <p:extLst>
      <p:ext uri="{BB962C8B-B14F-4D97-AF65-F5344CB8AC3E}">
        <p14:creationId xmlns:p14="http://schemas.microsoft.com/office/powerpoint/2010/main" val="112000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80463" y="1196752"/>
            <a:ext cx="7073900" cy="4032448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Zeker geen afgestemde ruimtelijke visie en ruimtelijk beleid met Brussel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dirty="0" err="1">
                <a:sym typeface="Wingdings" panose="05000000000000000000" pitchFamily="2" charset="2"/>
              </a:rPr>
              <a:t>Dockx</a:t>
            </a:r>
            <a:r>
              <a:rPr lang="nl-BE" dirty="0">
                <a:sym typeface="Wingdings" panose="05000000000000000000" pitchFamily="2" charset="2"/>
              </a:rPr>
              <a:t> versus </a:t>
            </a:r>
            <a:r>
              <a:rPr lang="nl-BE" dirty="0" err="1">
                <a:sym typeface="Wingdings" panose="05000000000000000000" pitchFamily="2" charset="2"/>
              </a:rPr>
              <a:t>Uplace</a:t>
            </a:r>
            <a:r>
              <a:rPr lang="nl-BE" dirty="0">
                <a:sym typeface="Wingdings" panose="05000000000000000000" pitchFamily="2" charset="2"/>
              </a:rPr>
              <a:t> versus </a:t>
            </a:r>
            <a:r>
              <a:rPr lang="nl-BE" dirty="0" err="1">
                <a:sym typeface="Wingdings" panose="05000000000000000000" pitchFamily="2" charset="2"/>
              </a:rPr>
              <a:t>Neo</a:t>
            </a:r>
            <a:endParaRPr lang="nl-B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Parking C op de </a:t>
            </a:r>
            <a:r>
              <a:rPr lang="nl-BE" dirty="0" err="1">
                <a:sym typeface="Wingdings" panose="05000000000000000000" pitchFamily="2" charset="2"/>
              </a:rPr>
              <a:t>Heizel</a:t>
            </a:r>
            <a:endParaRPr lang="nl-B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B-Post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Ruimtelijk Kanaalplan Brussel + Watersite en BUDA+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Visie Schaarbeek- Vorming een distributie hub op een onbereikbare plats in het hart van de metropool? Op een paar 100m van het kanaal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66624-FF58-4968-82CE-FED374D660C5}" type="slidenum">
              <a:rPr lang="en-US" smtClean="0"/>
              <a:pPr>
                <a:defRPr/>
              </a:pPr>
              <a:t>8</a:t>
            </a:fld>
            <a:endParaRPr lang="en-US">
              <a:solidFill>
                <a:srgbClr val="37AFC7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209800" y="6297613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Werelddag</a:t>
            </a:r>
            <a:r>
              <a:rPr lang="en-US" dirty="0"/>
              <a:t> </a:t>
            </a:r>
            <a:r>
              <a:rPr lang="en-US" dirty="0" err="1"/>
              <a:t>Stedenbouw</a:t>
            </a:r>
            <a:endParaRPr lang="en-US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66800" y="6297613"/>
            <a:ext cx="9144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21/11/2019</a:t>
            </a:r>
          </a:p>
        </p:txBody>
      </p:sp>
    </p:spTree>
    <p:extLst>
      <p:ext uri="{BB962C8B-B14F-4D97-AF65-F5344CB8AC3E}">
        <p14:creationId xmlns:p14="http://schemas.microsoft.com/office/powerpoint/2010/main" val="319778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Willen we sturend en organiserend optreden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- overleg en gezamenlijke planning Vlaanderen/ 	Brussel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- de overheid beslist en laat zich niet gijzelen 	door privé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- Actieve en investerende overheid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- duurzaamheid en mobiliteit worden de 	determinerende factoren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66624-FF58-4968-82CE-FED374D660C5}" type="slidenum">
              <a:rPr lang="en-US" smtClean="0"/>
              <a:pPr>
                <a:defRPr/>
              </a:pPr>
              <a:t>9</a:t>
            </a:fld>
            <a:endParaRPr lang="en-US">
              <a:solidFill>
                <a:srgbClr val="37AFC7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209800" y="6297613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Werelddag</a:t>
            </a:r>
            <a:r>
              <a:rPr lang="en-US" dirty="0"/>
              <a:t> </a:t>
            </a:r>
            <a:r>
              <a:rPr lang="en-US" dirty="0" err="1"/>
              <a:t>Stedenbouw</a:t>
            </a:r>
            <a:endParaRPr lang="en-US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66800" y="6297613"/>
            <a:ext cx="9144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21/11/2019</a:t>
            </a:r>
          </a:p>
        </p:txBody>
      </p:sp>
    </p:spTree>
    <p:extLst>
      <p:ext uri="{BB962C8B-B14F-4D97-AF65-F5344CB8AC3E}">
        <p14:creationId xmlns:p14="http://schemas.microsoft.com/office/powerpoint/2010/main" val="345274518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lv_powerpointpresentatie_v1.potx" id="{AD1A8EFE-F5E6-40BF-8DFA-263D6A062833}" vid="{7391A560-9AF9-477F-9056-ED1ACCBCCD3B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vlv_powerpointpresentatie_v1</Template>
  <TotalTime>129</TotalTime>
  <Words>672</Words>
  <Application>Microsoft Office PowerPoint</Application>
  <PresentationFormat>Diavoorstelling (4:3)</PresentationFormat>
  <Paragraphs>93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Blank Presentation</vt:lpstr>
      <vt:lpstr>Werelddag stedenbouw</vt:lpstr>
      <vt:lpstr>I. Welkom</vt:lpstr>
      <vt:lpstr>II. Stedenbouwkundige bril</vt:lpstr>
      <vt:lpstr>PowerPoint-presentatie</vt:lpstr>
      <vt:lpstr>PowerPoint-presentatie</vt:lpstr>
      <vt:lpstr>III. Vlaanderen: waar is de visie?</vt:lpstr>
      <vt:lpstr>PowerPoint-presentatie</vt:lpstr>
      <vt:lpstr>PowerPoint-presentatie</vt:lpstr>
      <vt:lpstr>PowerPoint-presentatie</vt:lpstr>
      <vt:lpstr>IV. Tot slot: cruciale maanden en jaren voor de toekomst van onze regio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Vilvoorde</dc:title>
  <dc:creator>BROOTHAERTS JONA</dc:creator>
  <cp:lastModifiedBy>Els Brouwers</cp:lastModifiedBy>
  <cp:revision>33</cp:revision>
  <cp:lastPrinted>2019-11-20T09:21:49Z</cp:lastPrinted>
  <dcterms:created xsi:type="dcterms:W3CDTF">2018-11-27T15:48:08Z</dcterms:created>
  <dcterms:modified xsi:type="dcterms:W3CDTF">2019-11-27T10:58:07Z</dcterms:modified>
</cp:coreProperties>
</file>