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0" r:id="rId5"/>
    <p:sldMasterId id="2147483692" r:id="rId6"/>
  </p:sldMasterIdLst>
  <p:notesMasterIdLst>
    <p:notesMasterId r:id="rId13"/>
  </p:notesMasterIdLst>
  <p:handoutMasterIdLst>
    <p:handoutMasterId r:id="rId14"/>
  </p:handoutMasterIdLst>
  <p:sldIdLst>
    <p:sldId id="962" r:id="rId7"/>
    <p:sldId id="1274" r:id="rId8"/>
    <p:sldId id="1273" r:id="rId9"/>
    <p:sldId id="1271" r:id="rId10"/>
    <p:sldId id="1276" r:id="rId11"/>
    <p:sldId id="264" r:id="rId12"/>
  </p:sldIdLst>
  <p:sldSz cx="9144000" cy="5143500" type="screen16x9"/>
  <p:notesSz cx="6858000" cy="1990725"/>
  <p:defaultTextStyle>
    <a:defPPr>
      <a:defRPr lang="nl-B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-slides" id="{B73B76F8-B5E7-48F4-B94E-9B486B56859C}">
          <p14:sldIdLst>
            <p14:sldId id="962"/>
            <p14:sldId id="1274"/>
            <p14:sldId id="1273"/>
            <p14:sldId id="1271"/>
            <p14:sldId id="1276"/>
          </p14:sldIdLst>
        </p14:section>
        <p14:section name="TOC" id="{493FE9B4-1AF5-4281-A4D3-375046D4579B}">
          <p14:sldIdLst/>
        </p14:section>
        <p14:section name="HOOFDSTUK-slides" id="{A41FA274-6052-4ACE-A375-C2D1F12F9EF4}">
          <p14:sldIdLst/>
        </p14:section>
        <p14:section name="INHOUDELIJKE slides" id="{C28983F9-E109-4B47-8443-2895F992B46E}">
          <p14:sldIdLst/>
        </p14:section>
        <p14:section name="EIND-slides" id="{74F0C4B1-920C-4872-AF40-D263583FEE28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Verdeyen" initials="AV" lastIdx="1" clrIdx="0">
    <p:extLst/>
  </p:cmAuthor>
  <p:cmAuthor id="2" name="Werner De Wael" initials="WDW" lastIdx="13" clrIdx="1">
    <p:extLst/>
  </p:cmAuthor>
  <p:cmAuthor id="3" name="Ragnar Van Acker" initials="RA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F7AC4B"/>
    <a:srgbClr val="B8D291"/>
    <a:srgbClr val="F08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6D3E7-7A86-4535-B4EC-95F9F348C611}" v="42" dt="2020-05-13T12:38:13.20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Verdeyen" userId="f36291cd-d264-450e-850b-6d467e648869" providerId="ADAL" clId="{68BE517F-FB2C-4229-8BB9-0828E053C11C}"/>
    <pc:docChg chg="undo delSld modSld modSection">
      <pc:chgData name="An Verdeyen" userId="f36291cd-d264-450e-850b-6d467e648869" providerId="ADAL" clId="{68BE517F-FB2C-4229-8BB9-0828E053C11C}" dt="2020-05-11T18:09:00.294" v="20" actId="20577"/>
      <pc:docMkLst>
        <pc:docMk/>
      </pc:docMkLst>
      <pc:sldChg chg="modSp">
        <pc:chgData name="An Verdeyen" userId="f36291cd-d264-450e-850b-6d467e648869" providerId="ADAL" clId="{68BE517F-FB2C-4229-8BB9-0828E053C11C}" dt="2020-05-11T18:09:00.294" v="20" actId="20577"/>
        <pc:sldMkLst>
          <pc:docMk/>
          <pc:sldMk cId="504366752" sldId="264"/>
        </pc:sldMkLst>
        <pc:spChg chg="mod">
          <ac:chgData name="An Verdeyen" userId="f36291cd-d264-450e-850b-6d467e648869" providerId="ADAL" clId="{68BE517F-FB2C-4229-8BB9-0828E053C11C}" dt="2020-05-11T18:09:00.294" v="20" actId="20577"/>
          <ac:spMkLst>
            <pc:docMk/>
            <pc:sldMk cId="504366752" sldId="264"/>
            <ac:spMk id="4" creationId="{00000000-0000-0000-0000-000000000000}"/>
          </ac:spMkLst>
        </pc:spChg>
      </pc:sldChg>
      <pc:sldChg chg="modNotesTx">
        <pc:chgData name="An Verdeyen" userId="f36291cd-d264-450e-850b-6d467e648869" providerId="ADAL" clId="{68BE517F-FB2C-4229-8BB9-0828E053C11C}" dt="2020-05-11T18:07:03.188" v="0" actId="6549"/>
        <pc:sldMkLst>
          <pc:docMk/>
          <pc:sldMk cId="1927046955" sldId="962"/>
        </pc:sldMkLst>
      </pc:sldChg>
      <pc:sldChg chg="del">
        <pc:chgData name="An Verdeyen" userId="f36291cd-d264-450e-850b-6d467e648869" providerId="ADAL" clId="{68BE517F-FB2C-4229-8BB9-0828E053C11C}" dt="2020-05-11T18:07:59.067" v="12" actId="2696"/>
        <pc:sldMkLst>
          <pc:docMk/>
          <pc:sldMk cId="1934198388" sldId="1266"/>
        </pc:sldMkLst>
      </pc:sldChg>
      <pc:sldChg chg="del">
        <pc:chgData name="An Verdeyen" userId="f36291cd-d264-450e-850b-6d467e648869" providerId="ADAL" clId="{68BE517F-FB2C-4229-8BB9-0828E053C11C}" dt="2020-05-11T18:07:59.087" v="13" actId="2696"/>
        <pc:sldMkLst>
          <pc:docMk/>
          <pc:sldMk cId="2667606993" sldId="1268"/>
        </pc:sldMkLst>
      </pc:sldChg>
      <pc:sldChg chg="del">
        <pc:chgData name="An Verdeyen" userId="f36291cd-d264-450e-850b-6d467e648869" providerId="ADAL" clId="{68BE517F-FB2C-4229-8BB9-0828E053C11C}" dt="2020-05-11T18:07:59.109" v="14" actId="2696"/>
        <pc:sldMkLst>
          <pc:docMk/>
          <pc:sldMk cId="581972102" sldId="1269"/>
        </pc:sldMkLst>
      </pc:sldChg>
      <pc:sldChg chg="del">
        <pc:chgData name="An Verdeyen" userId="f36291cd-d264-450e-850b-6d467e648869" providerId="ADAL" clId="{68BE517F-FB2C-4229-8BB9-0828E053C11C}" dt="2020-05-11T18:07:59.136" v="15" actId="2696"/>
        <pc:sldMkLst>
          <pc:docMk/>
          <pc:sldMk cId="650659433" sldId="1270"/>
        </pc:sldMkLst>
      </pc:sldChg>
      <pc:sldChg chg="modNotesTx">
        <pc:chgData name="An Verdeyen" userId="f36291cd-d264-450e-850b-6d467e648869" providerId="ADAL" clId="{68BE517F-FB2C-4229-8BB9-0828E053C11C}" dt="2020-05-11T18:07:45.540" v="10" actId="113"/>
        <pc:sldMkLst>
          <pc:docMk/>
          <pc:sldMk cId="3062869630" sldId="1271"/>
        </pc:sldMkLst>
      </pc:sldChg>
      <pc:sldChg chg="modNotesTx">
        <pc:chgData name="An Verdeyen" userId="f36291cd-d264-450e-850b-6d467e648869" providerId="ADAL" clId="{68BE517F-FB2C-4229-8BB9-0828E053C11C}" dt="2020-05-11T18:07:21.918" v="5" actId="6549"/>
        <pc:sldMkLst>
          <pc:docMk/>
          <pc:sldMk cId="2327302568" sldId="1273"/>
        </pc:sldMkLst>
      </pc:sldChg>
      <pc:sldChg chg="modNotesTx">
        <pc:chgData name="An Verdeyen" userId="f36291cd-d264-450e-850b-6d467e648869" providerId="ADAL" clId="{68BE517F-FB2C-4229-8BB9-0828E053C11C}" dt="2020-05-11T18:07:16.155" v="4" actId="6549"/>
        <pc:sldMkLst>
          <pc:docMk/>
          <pc:sldMk cId="2616122708" sldId="1274"/>
        </pc:sldMkLst>
      </pc:sldChg>
      <pc:sldChg chg="modNotesTx">
        <pc:chgData name="An Verdeyen" userId="f36291cd-d264-450e-850b-6d467e648869" providerId="ADAL" clId="{68BE517F-FB2C-4229-8BB9-0828E053C11C}" dt="2020-05-11T18:07:50.931" v="11" actId="6549"/>
        <pc:sldMkLst>
          <pc:docMk/>
          <pc:sldMk cId="739125198" sldId="1276"/>
        </pc:sldMkLst>
      </pc:sldChg>
    </pc:docChg>
  </pc:docChgLst>
  <pc:docChgLst>
    <pc:chgData name="An Verdeyen" userId="f36291cd-d264-450e-850b-6d467e648869" providerId="ADAL" clId="{58D6D3E7-7A86-4535-B4EC-95F9F348C611}"/>
    <pc:docChg chg="custSel modSld">
      <pc:chgData name="An Verdeyen" userId="f36291cd-d264-450e-850b-6d467e648869" providerId="ADAL" clId="{58D6D3E7-7A86-4535-B4EC-95F9F348C611}" dt="2020-05-13T12:38:13.191" v="41" actId="1076"/>
      <pc:docMkLst>
        <pc:docMk/>
      </pc:docMkLst>
      <pc:sldChg chg="addSp delSp modSp">
        <pc:chgData name="An Verdeyen" userId="f36291cd-d264-450e-850b-6d467e648869" providerId="ADAL" clId="{58D6D3E7-7A86-4535-B4EC-95F9F348C611}" dt="2020-05-13T12:38:13.191" v="41" actId="1076"/>
        <pc:sldMkLst>
          <pc:docMk/>
          <pc:sldMk cId="2327302568" sldId="1273"/>
        </pc:sldMkLst>
        <pc:spChg chg="del">
          <ac:chgData name="An Verdeyen" userId="f36291cd-d264-450e-850b-6d467e648869" providerId="ADAL" clId="{58D6D3E7-7A86-4535-B4EC-95F9F348C611}" dt="2020-05-13T12:34:30.542" v="5" actId="478"/>
          <ac:spMkLst>
            <pc:docMk/>
            <pc:sldMk cId="2327302568" sldId="1273"/>
            <ac:spMk id="2" creationId="{4D2EEAB8-BFC5-481F-B1E7-BF852F97BDC5}"/>
          </ac:spMkLst>
        </pc:spChg>
        <pc:spChg chg="mod">
          <ac:chgData name="An Verdeyen" userId="f36291cd-d264-450e-850b-6d467e648869" providerId="ADAL" clId="{58D6D3E7-7A86-4535-B4EC-95F9F348C611}" dt="2020-05-13T12:37:40.714" v="38" actId="20577"/>
          <ac:spMkLst>
            <pc:docMk/>
            <pc:sldMk cId="2327302568" sldId="1273"/>
            <ac:spMk id="4" creationId="{D3EAE2F3-B5E7-4E21-B6DF-312C7B3DBFF6}"/>
          </ac:spMkLst>
        </pc:spChg>
        <pc:spChg chg="add del mod">
          <ac:chgData name="An Verdeyen" userId="f36291cd-d264-450e-850b-6d467e648869" providerId="ADAL" clId="{58D6D3E7-7A86-4535-B4EC-95F9F348C611}" dt="2020-05-13T12:34:46.737" v="9" actId="478"/>
          <ac:spMkLst>
            <pc:docMk/>
            <pc:sldMk cId="2327302568" sldId="1273"/>
            <ac:spMk id="8" creationId="{ABFC89C7-DEB9-4DD6-8C6B-AE1C47C87106}"/>
          </ac:spMkLst>
        </pc:spChg>
        <pc:picChg chg="mod">
          <ac:chgData name="An Verdeyen" userId="f36291cd-d264-450e-850b-6d467e648869" providerId="ADAL" clId="{58D6D3E7-7A86-4535-B4EC-95F9F348C611}" dt="2020-05-13T12:34:44.157" v="8" actId="1076"/>
          <ac:picMkLst>
            <pc:docMk/>
            <pc:sldMk cId="2327302568" sldId="1273"/>
            <ac:picMk id="5" creationId="{64B1E26E-C090-45CC-87C6-5E2A73894F82}"/>
          </ac:picMkLst>
        </pc:picChg>
        <pc:picChg chg="mod">
          <ac:chgData name="An Verdeyen" userId="f36291cd-d264-450e-850b-6d467e648869" providerId="ADAL" clId="{58D6D3E7-7A86-4535-B4EC-95F9F348C611}" dt="2020-05-13T12:37:32.202" v="14" actId="1076"/>
          <ac:picMkLst>
            <pc:docMk/>
            <pc:sldMk cId="2327302568" sldId="1273"/>
            <ac:picMk id="9" creationId="{0F741A21-1022-4B7D-9011-AD59DEBC9448}"/>
          </ac:picMkLst>
        </pc:picChg>
        <pc:picChg chg="add mod">
          <ac:chgData name="An Verdeyen" userId="f36291cd-d264-450e-850b-6d467e648869" providerId="ADAL" clId="{58D6D3E7-7A86-4535-B4EC-95F9F348C611}" dt="2020-05-13T12:37:30.031" v="13" actId="1076"/>
          <ac:picMkLst>
            <pc:docMk/>
            <pc:sldMk cId="2327302568" sldId="1273"/>
            <ac:picMk id="1026" creationId="{6B22FE7F-3370-4413-BAA7-629E2C484E5C}"/>
          </ac:picMkLst>
        </pc:picChg>
        <pc:picChg chg="add mod">
          <ac:chgData name="An Verdeyen" userId="f36291cd-d264-450e-850b-6d467e648869" providerId="ADAL" clId="{58D6D3E7-7A86-4535-B4EC-95F9F348C611}" dt="2020-05-13T12:38:13.191" v="41" actId="1076"/>
          <ac:picMkLst>
            <pc:docMk/>
            <pc:sldMk cId="2327302568" sldId="1273"/>
            <ac:picMk id="1028" creationId="{BB78A6B1-0327-4207-8CE2-965A59830D44}"/>
          </ac:picMkLst>
        </pc:picChg>
      </pc:sldChg>
      <pc:sldChg chg="addSp delSp modSp">
        <pc:chgData name="An Verdeyen" userId="f36291cd-d264-450e-850b-6d467e648869" providerId="ADAL" clId="{58D6D3E7-7A86-4535-B4EC-95F9F348C611}" dt="2020-05-13T12:34:18.235" v="4" actId="14100"/>
        <pc:sldMkLst>
          <pc:docMk/>
          <pc:sldMk cId="2616122708" sldId="1274"/>
        </pc:sldMkLst>
        <pc:picChg chg="add mod">
          <ac:chgData name="An Verdeyen" userId="f36291cd-d264-450e-850b-6d467e648869" providerId="ADAL" clId="{58D6D3E7-7A86-4535-B4EC-95F9F348C611}" dt="2020-05-13T12:34:18.235" v="4" actId="14100"/>
          <ac:picMkLst>
            <pc:docMk/>
            <pc:sldMk cId="2616122708" sldId="1274"/>
            <ac:picMk id="2" creationId="{5C40D4A6-9ACA-43F7-93B5-E8D52E195BED}"/>
          </ac:picMkLst>
        </pc:picChg>
        <pc:picChg chg="del">
          <ac:chgData name="An Verdeyen" userId="f36291cd-d264-450e-850b-6d467e648869" providerId="ADAL" clId="{58D6D3E7-7A86-4535-B4EC-95F9F348C611}" dt="2020-05-13T12:33:20.373" v="0" actId="478"/>
          <ac:picMkLst>
            <pc:docMk/>
            <pc:sldMk cId="2616122708" sldId="1274"/>
            <ac:picMk id="3" creationId="{B30C80AC-7352-4A6B-A92F-128AAB42FE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xmlns="" id="{55A615B2-ABC8-4F8A-A663-AF5F306D7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149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73917739-8C34-4E4E-8580-DBE1BF3D6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149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788AD-3928-4EBC-9C05-A7539203116E}" type="datetimeFigureOut">
              <a:rPr lang="nl-BE" smtClean="0"/>
              <a:t>13/05/2020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1DD35C55-4907-453A-B4E1-37B536F245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841625"/>
            <a:ext cx="2971800" cy="149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242EBB69-2590-444F-960A-8EACA7670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2841625"/>
            <a:ext cx="2971800" cy="149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DF0-8552-480C-A4AC-3778FA46A5F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8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D74A-D8FE-459D-BA10-364B37797DD2}" type="datetimeFigureOut">
              <a:rPr lang="nl-BE" smtClean="0"/>
              <a:t>13/05/2020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DF90-6B46-46C0-8AB4-041CCF167BB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orgwijzermagazine.be/milieu_preventie/besparen-op-preventie-en-gezondheidspromotie-totaal-onlogisch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mpol.be/2020/05/gezonde-burgers-in-een-groene-stad" TargetMode="External"/><Relationship Id="rId3" Type="http://schemas.openxmlformats.org/officeDocument/2006/relationships/hyperlink" Target="https://www.tijd.be/ondernemen/bouw/corona-is-streep-door-de-rekening-voor-oosterweel/10224898.html?fbclid=IwAR3Q3x7Z4LHnNb2YpafFGRVaO6qoR7b-EyAbHPXGSPDxMzuGYFeFRwUSWyc" TargetMode="External"/><Relationship Id="rId7" Type="http://schemas.openxmlformats.org/officeDocument/2006/relationships/hyperlink" Target="https://lnkd.in/evBFWYZ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urabrik.be/nl/nieuws/duurzaamheid/waarom-we-allemaal-autoluw-zouden-moeten-gaan-wonen" TargetMode="External"/><Relationship Id="rId5" Type="http://schemas.openxmlformats.org/officeDocument/2006/relationships/hyperlink" Target="https://docs.google.com/document/d/1CB5HzBRQQSLpIgaBX9GQM13hcWqtZMOwLKGNVlke9Vk/edit?ts=5eb28e7c&amp;pli=1" TargetMode="External"/><Relationship Id="rId4" Type="http://schemas.openxmlformats.org/officeDocument/2006/relationships/hyperlink" Target="https://www.standaard.be/cnt/dmf20200508_0495187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DF90-6B46-46C0-8AB4-041CCF167BB1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529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>
                <a:hlinkClick r:id="rId3"/>
              </a:rPr>
              <a:t>https://zorgwijzermagazine.be/milieu_preventie/besparen-op-preventie-en-gezondheidspromotie-totaal-onlogisch/</a:t>
            </a:r>
            <a:endParaRPr lang="nl-BE"/>
          </a:p>
          <a:p>
            <a:endParaRPr lang="nl-BE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DF90-6B46-46C0-8AB4-041CCF167BB1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274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NL">
              <a:sym typeface="Wingdings" panose="05000000000000000000" pitchFamily="2" charset="2"/>
            </a:endParaRPr>
          </a:p>
          <a:p>
            <a:endParaRPr lang="nl-BE"/>
          </a:p>
          <a:p>
            <a:pPr marL="0" indent="0">
              <a:buFont typeface="Wingdings" panose="05000000000000000000" pitchFamily="2" charset="2"/>
              <a:buNone/>
            </a:pP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DF90-6B46-46C0-8AB4-041CCF167BB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8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>
                <a:hlinkClick r:id="rId3"/>
              </a:rPr>
              <a:t>https://www.tijd.be/ondernemen/bouw/corona-is-streep-door-de-rekening-voor-oosterweel/10224898.html?fbclid=IwAR3Q3x7Z4LHnNb2YpafFGRVaO6qoR7b-EyAbHPXGSPDxMzuGYFeFRwUSWyc</a:t>
            </a:r>
            <a:endParaRPr lang="nl-BE"/>
          </a:p>
          <a:p>
            <a:r>
              <a:rPr lang="nl-BE">
                <a:hlinkClick r:id="rId4"/>
              </a:rPr>
              <a:t>https://www.standaard.be/cnt/dmf20200508_04951870</a:t>
            </a:r>
            <a:endParaRPr lang="nl-BE"/>
          </a:p>
          <a:p>
            <a:r>
              <a:rPr lang="nl-BE">
                <a:hlinkClick r:id="rId5"/>
              </a:rPr>
              <a:t>https://docs.google.com/document/d/1CB5HzBRQQSLpIgaBX9GQM13hcWqtZMOwLKGNVlke9Vk/edit?ts=5eb28e7c&amp;pli=1</a:t>
            </a:r>
            <a:endParaRPr lang="nl-BE">
              <a:cs typeface="Calibri" panose="020F0502020204030204"/>
            </a:endParaRPr>
          </a:p>
          <a:p>
            <a:r>
              <a:rPr lang="nl-BE">
                <a:hlinkClick r:id="rId6"/>
              </a:rPr>
              <a:t>https://www.durabrik.be/nl/nieuws/duurzaamheid/waarom-we-allemaal-autoluw-zouden-moeten-gaan-wonen</a:t>
            </a:r>
            <a:endParaRPr lang="nl-BE"/>
          </a:p>
          <a:p>
            <a:r>
              <a:rPr lang="nl-BE" b="0">
                <a:hlinkClick r:id="rId7"/>
              </a:rPr>
              <a:t>https://lnkd.in/evBFWYZ</a:t>
            </a:r>
            <a:endParaRPr lang="nl-BE" b="0"/>
          </a:p>
          <a:p>
            <a:r>
              <a:rPr lang="nl-BE">
                <a:hlinkClick r:id="rId8"/>
              </a:rPr>
              <a:t>https://www.sampol.be/2020/05/gezonde-burgers-in-een-groene-stad</a:t>
            </a:r>
            <a:endParaRPr lang="nl-BE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DF90-6B46-46C0-8AB4-041CCF167BB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65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DF90-6B46-46C0-8AB4-041CCF167BB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2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60800"/>
            <a:ext cx="8244000" cy="360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40F9-096D-4BE8-820E-C5E10E2F52C9}" type="datetime1">
              <a:rPr lang="nl-BE" smtClean="0"/>
              <a:t>13/05/2020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B928-941E-4114-ADAE-BFAF879226B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750" y="1458836"/>
            <a:ext cx="8243888" cy="3506400"/>
          </a:xfrm>
        </p:spPr>
        <p:txBody>
          <a:bodyPr/>
          <a:lstStyle>
            <a:lvl1pPr marL="0" indent="-360000">
              <a:lnSpc>
                <a:spcPct val="100000"/>
              </a:lnSpc>
              <a:spcAft>
                <a:spcPts val="1800"/>
              </a:spcAft>
              <a:buClr>
                <a:schemeClr val="bg1"/>
              </a:buClr>
              <a:buSzPct val="112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1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0" y="882650"/>
            <a:ext cx="8243888" cy="27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26E0797-6928-4130-B04F-FDC4EB0860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1" y="159183"/>
            <a:ext cx="1302367" cy="5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5C18545-DAAD-48C2-B278-8B2FACB4F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15" y="35740"/>
            <a:ext cx="1160417" cy="79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7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 userDrawn="1"/>
        </p:nvSpPr>
        <p:spPr>
          <a:xfrm>
            <a:off x="0" y="0"/>
            <a:ext cx="8104714" cy="5143500"/>
          </a:xfrm>
          <a:custGeom>
            <a:avLst/>
            <a:gdLst>
              <a:gd name="connsiteX0" fmla="*/ 0 w 8104714"/>
              <a:gd name="connsiteY0" fmla="*/ 0 h 5143500"/>
              <a:gd name="connsiteX1" fmla="*/ 8104714 w 8104714"/>
              <a:gd name="connsiteY1" fmla="*/ 0 h 5143500"/>
              <a:gd name="connsiteX2" fmla="*/ 5134956 w 8104714"/>
              <a:gd name="connsiteY2" fmla="*/ 5143500 h 5143500"/>
              <a:gd name="connsiteX3" fmla="*/ 931045 w 8104714"/>
              <a:gd name="connsiteY3" fmla="*/ 5143500 h 5143500"/>
              <a:gd name="connsiteX4" fmla="*/ 0 w 8104714"/>
              <a:gd name="connsiteY4" fmla="*/ 3530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4714" h="5143500">
                <a:moveTo>
                  <a:pt x="0" y="0"/>
                </a:moveTo>
                <a:lnTo>
                  <a:pt x="8104714" y="0"/>
                </a:lnTo>
                <a:lnTo>
                  <a:pt x="5134956" y="5143500"/>
                </a:lnTo>
                <a:lnTo>
                  <a:pt x="931045" y="5143500"/>
                </a:lnTo>
                <a:lnTo>
                  <a:pt x="0" y="3530970"/>
                </a:lnTo>
                <a:close/>
              </a:path>
            </a:pathLst>
          </a:custGeom>
          <a:solidFill>
            <a:srgbClr val="F7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9200" cy="63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5480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Voornaam</a:t>
            </a:r>
            <a:r>
              <a:rPr lang="en-US"/>
              <a:t> </a:t>
            </a:r>
            <a:r>
              <a:rPr lang="en-US" err="1"/>
              <a:t>Naam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20725" y="18828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naam@gezondleven.be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725" y="22140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Telefoon</a:t>
            </a:r>
            <a:r>
              <a:rPr lang="en-US"/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908721" y="4850934"/>
            <a:ext cx="2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nl-BE" sz="1400">
                <a:solidFill>
                  <a:schemeClr val="bg2"/>
                </a:solidFill>
              </a:rPr>
              <a:t>Gezondepubliekeruimte.be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7F055462-D4F6-BF4F-8806-071001E23B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00" y="3492736"/>
            <a:ext cx="1762216" cy="9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 userDrawn="1"/>
        </p:nvSpPr>
        <p:spPr>
          <a:xfrm>
            <a:off x="0" y="0"/>
            <a:ext cx="8104714" cy="5143500"/>
          </a:xfrm>
          <a:custGeom>
            <a:avLst/>
            <a:gdLst>
              <a:gd name="connsiteX0" fmla="*/ 0 w 8104714"/>
              <a:gd name="connsiteY0" fmla="*/ 0 h 5143500"/>
              <a:gd name="connsiteX1" fmla="*/ 8104714 w 8104714"/>
              <a:gd name="connsiteY1" fmla="*/ 0 h 5143500"/>
              <a:gd name="connsiteX2" fmla="*/ 5134956 w 8104714"/>
              <a:gd name="connsiteY2" fmla="*/ 5143500 h 5143500"/>
              <a:gd name="connsiteX3" fmla="*/ 931045 w 8104714"/>
              <a:gd name="connsiteY3" fmla="*/ 5143500 h 5143500"/>
              <a:gd name="connsiteX4" fmla="*/ 0 w 8104714"/>
              <a:gd name="connsiteY4" fmla="*/ 3530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4714" h="5143500">
                <a:moveTo>
                  <a:pt x="0" y="0"/>
                </a:moveTo>
                <a:lnTo>
                  <a:pt x="8104714" y="0"/>
                </a:lnTo>
                <a:lnTo>
                  <a:pt x="5134956" y="5143500"/>
                </a:lnTo>
                <a:lnTo>
                  <a:pt x="931045" y="5143500"/>
                </a:lnTo>
                <a:lnTo>
                  <a:pt x="0" y="3530970"/>
                </a:lnTo>
                <a:close/>
              </a:path>
            </a:pathLst>
          </a:custGeom>
          <a:solidFill>
            <a:srgbClr val="F7A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9200" cy="63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5480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Voornaam</a:t>
            </a:r>
            <a:r>
              <a:rPr lang="en-US"/>
              <a:t> </a:t>
            </a:r>
            <a:r>
              <a:rPr lang="en-US" err="1"/>
              <a:t>Naam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20725" y="18828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naam@gezondleven.be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725" y="22140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Telefoon</a:t>
            </a:r>
            <a:r>
              <a:rPr lang="en-US"/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20000" y="2628000"/>
            <a:ext cx="254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nl-BE" sz="1400">
                <a:solidFill>
                  <a:schemeClr val="bg2"/>
                </a:solidFill>
              </a:rPr>
              <a:t>gezondleven.be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7F055462-D4F6-BF4F-8806-071001E23B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00" y="3492736"/>
            <a:ext cx="1762216" cy="9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 alternatief">
    <p:bg>
      <p:bgPr>
        <a:solidFill>
          <a:srgbClr val="F7A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5480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Voornaam</a:t>
            </a:r>
            <a:r>
              <a:rPr lang="en-US"/>
              <a:t> </a:t>
            </a:r>
            <a:r>
              <a:rPr lang="en-US" err="1"/>
              <a:t>Naam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20725" y="18828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naam@gezondleven.be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725" y="2214000"/>
            <a:ext cx="3600000" cy="2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err="1"/>
              <a:t>Telefoon</a:t>
            </a:r>
            <a:r>
              <a:rPr lang="en-US"/>
              <a:t>#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xmlns="" id="{0A719906-5880-D64F-AB3D-AE2C1F45B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00" y="3492736"/>
            <a:ext cx="1762216" cy="9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3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94" y="3604783"/>
            <a:ext cx="6120000" cy="1440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282394" y="4592392"/>
            <a:ext cx="2057400" cy="273844"/>
          </a:xfrm>
        </p:spPr>
        <p:txBody>
          <a:bodyPr/>
          <a:lstStyle/>
          <a:p>
            <a:fld id="{B67774C5-FF33-4292-8B64-49963CA21661}" type="datetime1">
              <a:rPr lang="nl-BE" smtClean="0"/>
              <a:t>13/05/2020</a:t>
            </a:fld>
            <a:endParaRPr lang="nl-BE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48A7B81C-460B-6445-89EE-80E293AB0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00" y="3662069"/>
            <a:ext cx="1762216" cy="9303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85046708-6AA7-468B-A7B9-C26EB9D78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9" r="1355" b="44968"/>
          <a:stretch/>
        </p:blipFill>
        <p:spPr>
          <a:xfrm>
            <a:off x="1" y="-236220"/>
            <a:ext cx="9144000" cy="33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ief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>
            <a:off x="0" y="1"/>
            <a:ext cx="7858600" cy="5143500"/>
          </a:xfrm>
          <a:custGeom>
            <a:avLst/>
            <a:gdLst>
              <a:gd name="connsiteX0" fmla="*/ 0 w 7858600"/>
              <a:gd name="connsiteY0" fmla="*/ 0 h 5143500"/>
              <a:gd name="connsiteX1" fmla="*/ 7858600 w 7858600"/>
              <a:gd name="connsiteY1" fmla="*/ 0 h 5143500"/>
              <a:gd name="connsiteX2" fmla="*/ 4888941 w 7858600"/>
              <a:gd name="connsiteY2" fmla="*/ 5143500 h 5143500"/>
              <a:gd name="connsiteX3" fmla="*/ 1508259 w 7858600"/>
              <a:gd name="connsiteY3" fmla="*/ 5143500 h 5143500"/>
              <a:gd name="connsiteX4" fmla="*/ 0 w 7858600"/>
              <a:gd name="connsiteY4" fmla="*/ 2531170 h 5143500"/>
              <a:gd name="connsiteX5" fmla="*/ 0 w 7858600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8600" h="5143500">
                <a:moveTo>
                  <a:pt x="0" y="0"/>
                </a:moveTo>
                <a:lnTo>
                  <a:pt x="7858600" y="0"/>
                </a:lnTo>
                <a:lnTo>
                  <a:pt x="4888941" y="5143500"/>
                </a:lnTo>
                <a:lnTo>
                  <a:pt x="1508259" y="5143500"/>
                </a:lnTo>
                <a:lnTo>
                  <a:pt x="0" y="253117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260000"/>
            <a:ext cx="5040000" cy="720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C0D490B5-A51F-C449-B626-ECE6936CF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00" y="3492736"/>
            <a:ext cx="1762216" cy="9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ief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8" b="264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Flowchart: Merge 8"/>
          <p:cNvSpPr/>
          <p:nvPr userDrawn="1"/>
        </p:nvSpPr>
        <p:spPr>
          <a:xfrm>
            <a:off x="2777400" y="0"/>
            <a:ext cx="7082972" cy="6096000"/>
          </a:xfrm>
          <a:prstGeom prst="flowChartMerg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253600"/>
            <a:ext cx="3492000" cy="72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F2AF132-5FF5-3240-A54D-A2E07C4271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9" y="266936"/>
            <a:ext cx="1243816" cy="6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ief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678275" y="0"/>
            <a:ext cx="6451450" cy="5143500"/>
          </a:xfrm>
          <a:custGeom>
            <a:avLst/>
            <a:gdLst>
              <a:gd name="connsiteX0" fmla="*/ 0 w 6451450"/>
              <a:gd name="connsiteY0" fmla="*/ 0 h 5143500"/>
              <a:gd name="connsiteX1" fmla="*/ 6451450 w 6451450"/>
              <a:gd name="connsiteY1" fmla="*/ 0 h 5143500"/>
              <a:gd name="connsiteX2" fmla="*/ 3481892 w 6451450"/>
              <a:gd name="connsiteY2" fmla="*/ 5143500 h 5143500"/>
              <a:gd name="connsiteX3" fmla="*/ 2969559 w 645145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1450" h="5143500">
                <a:moveTo>
                  <a:pt x="0" y="0"/>
                </a:moveTo>
                <a:lnTo>
                  <a:pt x="6451450" y="0"/>
                </a:lnTo>
                <a:lnTo>
                  <a:pt x="3481892" y="5143500"/>
                </a:lnTo>
                <a:lnTo>
                  <a:pt x="2969559" y="51435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tIns="720000">
            <a:noAutofit/>
          </a:bodyPr>
          <a:lstStyle>
            <a:lvl1pPr algn="ctr">
              <a:buClr>
                <a:schemeClr val="bg2"/>
              </a:buClr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253600"/>
            <a:ext cx="3240000" cy="720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83FEA7D0-78DB-E54B-9CEC-DDA55D6634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98800"/>
            <a:ext cx="1295467" cy="6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6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ief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253600"/>
            <a:ext cx="3240000" cy="720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49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HEMA voe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60000"/>
            <a:ext cx="50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titel</a:t>
            </a:r>
            <a:r>
              <a:rPr lang="en-US"/>
              <a:t> van de </a:t>
            </a:r>
            <a:r>
              <a:rPr lang="en-US" err="1"/>
              <a:t>themapresentatie</a:t>
            </a:r>
            <a:r>
              <a:rPr lang="en-US"/>
              <a:t> </a:t>
            </a:r>
            <a:r>
              <a:rPr lang="en-US" err="1"/>
              <a:t>rond</a:t>
            </a:r>
            <a:r>
              <a:rPr lang="en-US"/>
              <a:t> </a:t>
            </a:r>
            <a:r>
              <a:rPr lang="en-US" err="1"/>
              <a:t>gezonde</a:t>
            </a:r>
            <a:r>
              <a:rPr lang="en-US"/>
              <a:t> </a:t>
            </a:r>
            <a:r>
              <a:rPr lang="en-US" err="1"/>
              <a:t>voeding</a:t>
            </a:r>
            <a:endParaRPr lang="nl-BE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xmlns="" id="{8BC253EA-B554-E041-9A36-AF573ADDC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6" y="3980445"/>
            <a:ext cx="1159149" cy="611947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7F292313-7DDB-4C4A-A890-E2AFEB15FA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00" y="511200"/>
            <a:ext cx="730800" cy="787016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xmlns="" id="{B6F4E643-FB94-8D4B-937D-41466378E6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00" y="507600"/>
            <a:ext cx="946800" cy="839722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E12C1B82-1590-E14B-8477-2089C3BCD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29999"/>
            <a:ext cx="1090800" cy="644306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xmlns="" id="{FA52BDF2-7B21-704A-8E19-DAF03BD1676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00" y="385200"/>
            <a:ext cx="734400" cy="1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0" y="882650"/>
            <a:ext cx="8243888" cy="27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014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HEMA beweg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60000"/>
            <a:ext cx="5040000" cy="108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titel</a:t>
            </a:r>
            <a:r>
              <a:rPr lang="en-US"/>
              <a:t> van de </a:t>
            </a:r>
            <a:r>
              <a:rPr lang="en-US" err="1"/>
              <a:t>themapresentatie</a:t>
            </a:r>
            <a:r>
              <a:rPr lang="en-US"/>
              <a:t> </a:t>
            </a:r>
            <a:r>
              <a:rPr lang="en-US" err="1"/>
              <a:t>rond</a:t>
            </a:r>
            <a:r>
              <a:rPr lang="en-US"/>
              <a:t> </a:t>
            </a:r>
            <a:r>
              <a:rPr lang="en-US" err="1"/>
              <a:t>beweging</a:t>
            </a:r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00" y="604800"/>
            <a:ext cx="1051200" cy="94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" y="687600"/>
            <a:ext cx="1080000" cy="729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0" y="450000"/>
            <a:ext cx="1069200" cy="956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00" y="626400"/>
            <a:ext cx="506811" cy="860400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3658C313-27AC-5344-886C-F2948F26F5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6" y="3980445"/>
            <a:ext cx="1159149" cy="6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4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HEMA rok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60000"/>
            <a:ext cx="5040000" cy="108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titel</a:t>
            </a:r>
            <a:r>
              <a:rPr lang="en-US"/>
              <a:t> van de </a:t>
            </a:r>
            <a:r>
              <a:rPr lang="en-US" err="1"/>
              <a:t>themapresentatie</a:t>
            </a:r>
            <a:r>
              <a:rPr lang="en-US"/>
              <a:t> </a:t>
            </a:r>
            <a:r>
              <a:rPr lang="en-US" err="1"/>
              <a:t>rond</a:t>
            </a:r>
            <a:r>
              <a:rPr lang="en-US"/>
              <a:t/>
            </a:r>
            <a:br>
              <a:rPr lang="en-US"/>
            </a:br>
            <a:r>
              <a:rPr lang="en-US" err="1"/>
              <a:t>tabak</a:t>
            </a:r>
            <a:r>
              <a:rPr lang="en-US"/>
              <a:t>/</a:t>
            </a:r>
            <a:r>
              <a:rPr lang="en-US" err="1"/>
              <a:t>roken</a:t>
            </a:r>
            <a:endParaRPr lang="nl-BE"/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xmlns="" id="{3A34868D-93FB-434D-A5C5-F1302B847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6" y="3980445"/>
            <a:ext cx="1159149" cy="61194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16DD77D0-7FEA-A34F-A188-8BCBD4FA1F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00" y="392400"/>
            <a:ext cx="892800" cy="870480"/>
          </a:xfrm>
          <a:prstGeom prst="rect">
            <a:avLst/>
          </a:prstGeom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xmlns="" id="{73A80F77-05D1-1B4A-816F-889232B0E9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00" y="406800"/>
            <a:ext cx="752400" cy="1003200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xmlns="" id="{83C75C6F-2D4C-7B4D-B532-4F358BF308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622800"/>
            <a:ext cx="921600" cy="670254"/>
          </a:xfrm>
          <a:prstGeom prst="rect">
            <a:avLst/>
          </a:prstGeom>
        </p:spPr>
      </p:pic>
      <p:pic>
        <p:nvPicPr>
          <p:cNvPr id="23" name="Picture 7">
            <a:extLst>
              <a:ext uri="{FF2B5EF4-FFF2-40B4-BE49-F238E27FC236}">
                <a16:creationId xmlns:a16="http://schemas.microsoft.com/office/drawing/2014/main" xmlns="" id="{FF892ED0-7B15-7E4E-B22C-BD446C5459E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" y="554400"/>
            <a:ext cx="932400" cy="7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1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HEMA geestelijke/mentale gezondhe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60000"/>
            <a:ext cx="6564720" cy="108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titel</a:t>
            </a:r>
            <a:r>
              <a:rPr lang="en-US"/>
              <a:t> van de </a:t>
            </a:r>
            <a:r>
              <a:rPr lang="en-US" err="1"/>
              <a:t>themapresentatie</a:t>
            </a:r>
            <a:r>
              <a:rPr lang="en-US"/>
              <a:t> </a:t>
            </a:r>
            <a:r>
              <a:rPr lang="en-US" err="1"/>
              <a:t>rond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geestelijke</a:t>
            </a:r>
            <a:r>
              <a:rPr lang="en-US"/>
              <a:t>/</a:t>
            </a:r>
            <a:r>
              <a:rPr lang="en-US" err="1"/>
              <a:t>mentale</a:t>
            </a:r>
            <a:r>
              <a:rPr lang="en-US"/>
              <a:t> </a:t>
            </a:r>
            <a:r>
              <a:rPr lang="en-US" err="1"/>
              <a:t>gezondheid</a:t>
            </a:r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62400"/>
            <a:ext cx="757023" cy="9303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00" y="658800"/>
            <a:ext cx="728128" cy="91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00" y="608400"/>
            <a:ext cx="1011289" cy="9823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349200"/>
            <a:ext cx="999731" cy="1225105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xmlns="" id="{4252314D-E38A-9D47-99CB-D829ECBCC8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6" y="3980445"/>
            <a:ext cx="1159149" cy="6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5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LE THEMA'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60000"/>
            <a:ext cx="5040000" cy="108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titel</a:t>
            </a:r>
            <a:r>
              <a:rPr lang="en-US"/>
              <a:t> van de </a:t>
            </a:r>
            <a:r>
              <a:rPr lang="en-US" err="1"/>
              <a:t>presentatie</a:t>
            </a:r>
            <a:r>
              <a:rPr lang="en-US"/>
              <a:t> </a:t>
            </a:r>
            <a:r>
              <a:rPr lang="en-US" err="1"/>
              <a:t>rond</a:t>
            </a:r>
            <a:r>
              <a:rPr lang="en-US"/>
              <a:t/>
            </a:r>
            <a:br>
              <a:rPr lang="en-US"/>
            </a:br>
            <a:r>
              <a:rPr lang="en-US" err="1"/>
              <a:t>gezondheid</a:t>
            </a:r>
            <a:r>
              <a:rPr lang="en-US"/>
              <a:t> &amp; milieu</a:t>
            </a:r>
            <a:endParaRPr lang="nl-BE"/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xmlns="" id="{71A8E3FD-B7D8-804A-859A-60EA2097E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6" y="3980445"/>
            <a:ext cx="1159149" cy="611947"/>
          </a:xfrm>
          <a:prstGeom prst="rect">
            <a:avLst/>
          </a:prstGeom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xmlns="" id="{EF0A9505-DC89-EB46-90DB-F161F2CE3F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62400"/>
            <a:ext cx="757023" cy="930387"/>
          </a:xfrm>
          <a:prstGeom prst="rect">
            <a:avLst/>
          </a:prstGeom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xmlns="" id="{09C753A4-C6F8-734B-B01D-2CCE6B7415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00" y="658800"/>
            <a:ext cx="728128" cy="913050"/>
          </a:xfrm>
          <a:prstGeom prst="rect">
            <a:avLst/>
          </a:prstGeom>
        </p:spPr>
      </p:pic>
      <p:pic>
        <p:nvPicPr>
          <p:cNvPr id="28" name="Picture 9">
            <a:extLst>
              <a:ext uri="{FF2B5EF4-FFF2-40B4-BE49-F238E27FC236}">
                <a16:creationId xmlns:a16="http://schemas.microsoft.com/office/drawing/2014/main" xmlns="" id="{E412B8F8-A264-F941-BF1E-79888EC8C3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00" y="608400"/>
            <a:ext cx="1011289" cy="982395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xmlns="" id="{B66D4D9A-EA4B-8949-804F-B1A446CCB4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349200"/>
            <a:ext cx="999731" cy="12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HEMA gezondheid &amp; mili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60000"/>
            <a:ext cx="6679866" cy="108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titel</a:t>
            </a:r>
            <a:r>
              <a:rPr lang="en-US"/>
              <a:t> van de </a:t>
            </a:r>
            <a:r>
              <a:rPr lang="en-US" err="1"/>
              <a:t>themapresentatie</a:t>
            </a:r>
            <a:r>
              <a:rPr lang="en-US"/>
              <a:t> </a:t>
            </a:r>
            <a:r>
              <a:rPr lang="en-US" err="1"/>
              <a:t>rond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beweging</a:t>
            </a:r>
            <a:endParaRPr lang="nl-BE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CF4C3ECD-A999-EF4A-98AB-A2A1943CA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00" y="604800"/>
            <a:ext cx="1051200" cy="949084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479D722-313A-1147-B06E-104013DEA0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" y="687600"/>
            <a:ext cx="1080000" cy="72989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xmlns="" id="{12D9212E-6C0A-CF46-AF32-A3CB295E6E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0" y="450000"/>
            <a:ext cx="1069200" cy="956964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xmlns="" id="{50BDE938-34E0-2745-A5D2-C6DD87E6C9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00" y="626400"/>
            <a:ext cx="506811" cy="860400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xmlns="" id="{0724F0FD-0A64-E347-9887-4C5F7FEED1B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6" y="3980445"/>
            <a:ext cx="1159149" cy="6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23600"/>
            <a:ext cx="414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6000" y="1623600"/>
            <a:ext cx="4248000" cy="28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of </a:t>
            </a:r>
            <a:r>
              <a:rPr lang="en-US" err="1"/>
              <a:t>een</a:t>
            </a:r>
            <a:r>
              <a:rPr lang="en-US"/>
              <a:t> film – </a:t>
            </a:r>
            <a:r>
              <a:rPr lang="en-US" err="1"/>
              <a:t>klik</a:t>
            </a:r>
            <a:r>
              <a:rPr lang="en-US"/>
              <a:t> op het </a:t>
            </a:r>
            <a:r>
              <a:rPr lang="en-US" err="1"/>
              <a:t>icoontje</a:t>
            </a:r>
            <a:r>
              <a:rPr lang="en-US"/>
              <a:t> </a:t>
            </a:r>
            <a:r>
              <a:rPr lang="en-US" err="1"/>
              <a:t>hieronder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0" y="882650"/>
            <a:ext cx="8243888" cy="27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16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in cir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60800"/>
            <a:ext cx="4140000" cy="27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23600"/>
            <a:ext cx="414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0" y="882650"/>
            <a:ext cx="4140000" cy="27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140800" y="-673200"/>
            <a:ext cx="5040000" cy="5040000"/>
          </a:xfrm>
          <a:prstGeom prst="ellipse">
            <a:avLst/>
          </a:prstGeom>
        </p:spPr>
        <p:txBody>
          <a:bodyPr anchor="b" anchorCtr="0"/>
          <a:lstStyle>
            <a:lvl1pPr algn="ctr"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1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naast elk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1368000"/>
            <a:ext cx="4500000" cy="3060000"/>
          </a:xfrm>
        </p:spPr>
        <p:txBody>
          <a:bodyPr/>
          <a:lstStyle/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of </a:t>
            </a:r>
            <a:r>
              <a:rPr lang="en-US" err="1"/>
              <a:t>een</a:t>
            </a:r>
            <a:r>
              <a:rPr lang="en-US"/>
              <a:t> film – </a:t>
            </a:r>
            <a:r>
              <a:rPr lang="en-US" err="1"/>
              <a:t>klik</a:t>
            </a:r>
            <a:r>
              <a:rPr lang="en-US"/>
              <a:t> op het </a:t>
            </a:r>
            <a:r>
              <a:rPr lang="en-US" err="1"/>
              <a:t>icoontje</a:t>
            </a:r>
            <a:r>
              <a:rPr lang="en-US"/>
              <a:t> </a:t>
            </a:r>
            <a:r>
              <a:rPr lang="en-US" err="1"/>
              <a:t>hieronder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0" y="1368000"/>
            <a:ext cx="4500000" cy="306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of </a:t>
            </a:r>
            <a:r>
              <a:rPr lang="en-US" err="1"/>
              <a:t>een</a:t>
            </a:r>
            <a:r>
              <a:rPr lang="en-US"/>
              <a:t> film – </a:t>
            </a:r>
            <a:r>
              <a:rPr lang="en-US" err="1"/>
              <a:t>klik</a:t>
            </a:r>
            <a:r>
              <a:rPr lang="en-US"/>
              <a:t> op het </a:t>
            </a:r>
            <a:r>
              <a:rPr lang="en-US" err="1"/>
              <a:t>icoontje</a:t>
            </a:r>
            <a:r>
              <a:rPr lang="en-US"/>
              <a:t> </a:t>
            </a:r>
            <a:r>
              <a:rPr lang="en-US" err="1"/>
              <a:t>hieronder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0" y="882650"/>
            <a:ext cx="8243888" cy="27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03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chermbreed en s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1368000"/>
            <a:ext cx="9144000" cy="3060000"/>
          </a:xfrm>
        </p:spPr>
        <p:txBody>
          <a:bodyPr/>
          <a:lstStyle/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of </a:t>
            </a:r>
            <a:r>
              <a:rPr lang="en-US" err="1"/>
              <a:t>een</a:t>
            </a:r>
            <a:r>
              <a:rPr lang="en-US"/>
              <a:t> film – </a:t>
            </a:r>
            <a:r>
              <a:rPr lang="en-US" err="1"/>
              <a:t>klik</a:t>
            </a:r>
            <a:r>
              <a:rPr lang="en-US"/>
              <a:t> op het </a:t>
            </a:r>
            <a:r>
              <a:rPr lang="en-US" err="1"/>
              <a:t>icoontje</a:t>
            </a:r>
            <a:r>
              <a:rPr lang="en-US"/>
              <a:t> </a:t>
            </a:r>
            <a:r>
              <a:rPr lang="en-US" err="1"/>
              <a:t>hieronder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39750" y="882650"/>
            <a:ext cx="8243888" cy="27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4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/Film schermvullend"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886700" y="4508500"/>
            <a:ext cx="1257300" cy="6350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9144000" cy="5143500"/>
          </a:xfrm>
          <a:noFill/>
        </p:spPr>
        <p:txBody>
          <a:bodyPr tIns="720000"/>
          <a:lstStyle>
            <a:lvl1pPr algn="ctr">
              <a:defRPr/>
            </a:lvl1pPr>
          </a:lstStyle>
          <a:p>
            <a:pPr lvl="0"/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of </a:t>
            </a:r>
            <a:r>
              <a:rPr lang="en-US" err="1"/>
              <a:t>een</a:t>
            </a:r>
            <a:r>
              <a:rPr lang="en-US"/>
              <a:t> film – </a:t>
            </a:r>
            <a:r>
              <a:rPr lang="en-US" err="1"/>
              <a:t>klik</a:t>
            </a:r>
            <a:r>
              <a:rPr lang="en-US"/>
              <a:t> op het </a:t>
            </a:r>
            <a:r>
              <a:rPr lang="en-US" err="1"/>
              <a:t>icoontje</a:t>
            </a:r>
            <a:r>
              <a:rPr lang="en-US"/>
              <a:t> </a:t>
            </a:r>
            <a:r>
              <a:rPr lang="en-US" err="1"/>
              <a:t>hieronder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1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 01">
    <p:bg>
      <p:bgPr>
        <a:solidFill>
          <a:srgbClr val="B8D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000" y="2332800"/>
            <a:ext cx="7560000" cy="3600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Plaats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de </a:t>
            </a:r>
            <a:r>
              <a:rPr lang="en-US" err="1"/>
              <a:t>titel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6650" y="1789200"/>
            <a:ext cx="1790700" cy="468000"/>
          </a:xfrm>
        </p:spPr>
        <p:txBody>
          <a:bodyPr/>
          <a:lstStyle>
            <a:lvl1pPr marL="27450" indent="0" algn="ctr">
              <a:buNone/>
              <a:defRPr sz="3500" b="1"/>
            </a:lvl1pPr>
          </a:lstStyle>
          <a:p>
            <a:pPr lvl="0"/>
            <a:r>
              <a:rPr lang="nl-BE"/>
              <a:t>#.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2163" y="2761200"/>
            <a:ext cx="7559675" cy="3937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BE"/>
              <a:t>van het hoofdstuk</a:t>
            </a:r>
          </a:p>
        </p:txBody>
      </p:sp>
    </p:spTree>
    <p:extLst>
      <p:ext uri="{BB962C8B-B14F-4D97-AF65-F5344CB8AC3E}">
        <p14:creationId xmlns:p14="http://schemas.microsoft.com/office/powerpoint/2010/main" val="11894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60800"/>
            <a:ext cx="8244000" cy="27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23600"/>
            <a:ext cx="8244000" cy="28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err="1"/>
              <a:t>Ondertitel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5"/>
            <a:r>
              <a:rPr lang="en-US" err="1"/>
              <a:t>Normale</a:t>
            </a:r>
            <a:r>
              <a:rPr lang="en-US"/>
              <a:t> </a:t>
            </a:r>
            <a:r>
              <a:rPr lang="en-US" err="1"/>
              <a:t>broodtekst</a:t>
            </a:r>
            <a:endParaRPr lang="en-US"/>
          </a:p>
          <a:p>
            <a:pPr lvl="6"/>
            <a:r>
              <a:rPr lang="en-US" err="1"/>
              <a:t>Kleinere</a:t>
            </a:r>
            <a:r>
              <a:rPr lang="en-US"/>
              <a:t> </a:t>
            </a:r>
            <a:r>
              <a:rPr lang="en-US" err="1"/>
              <a:t>titel</a:t>
            </a:r>
            <a:endParaRPr lang="en-US"/>
          </a:p>
          <a:p>
            <a:pPr lvl="7"/>
            <a:r>
              <a:rPr lang="en-US" err="1"/>
              <a:t>Kleinere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8"/>
            <a:r>
              <a:rPr lang="en-US"/>
              <a:t>Bullet </a:t>
            </a:r>
            <a:r>
              <a:rPr lang="en-US" err="1"/>
              <a:t>kleiner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4646137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4C9E-F65A-49D5-80C5-22F60991B337}" type="datetime1">
              <a:rPr lang="nl-BE" smtClean="0"/>
              <a:t>13/05/2020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7400" y="4646137"/>
            <a:ext cx="30861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500" y="4646137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B928-941E-4114-ADAE-BFAF879226BF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7FFCDF1C-3BAB-4849-819E-BE58FC71C0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952" y="190366"/>
            <a:ext cx="1028597" cy="39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FC3C5314-7A3C-4F03-9F8F-2FE9052E75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29" y="66923"/>
            <a:ext cx="973687" cy="66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5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2" r:id="rId3"/>
    <p:sldLayoutId id="2147483660" r:id="rId4"/>
    <p:sldLayoutId id="2147483658" r:id="rId5"/>
    <p:sldLayoutId id="2147483659" r:id="rId6"/>
    <p:sldLayoutId id="2147483661" r:id="rId7"/>
    <p:sldLayoutId id="2147483655" r:id="rId8"/>
    <p:sldLayoutId id="2147483676" r:id="rId9"/>
    <p:sldLayoutId id="2147483704" r:id="rId10"/>
    <p:sldLayoutId id="2147483705" r:id="rId11"/>
  </p:sldLayoutIdLst>
  <p:hf sldNum="0"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200" b="1" kern="1200" baseline="0">
          <a:solidFill>
            <a:srgbClr val="F7AC4B"/>
          </a:solidFill>
          <a:latin typeface="+mj-lt"/>
          <a:ea typeface="+mj-ea"/>
          <a:cs typeface="+mj-cs"/>
        </a:defRPr>
      </a:lvl1pPr>
    </p:titleStyle>
    <p:bodyStyle>
      <a:lvl1pPr marL="17145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▸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936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872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◦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2808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4000"/>
        </a:lnSpc>
        <a:spcBef>
          <a:spcPts val="1800"/>
        </a:spcBef>
        <a:buClr>
          <a:schemeClr val="tx1"/>
        </a:buClr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114000"/>
        </a:lnSpc>
        <a:spcBef>
          <a:spcPts val="1400"/>
        </a:spcBef>
        <a:buClr>
          <a:schemeClr val="tx1"/>
        </a:buClr>
        <a:buFont typeface="Arial" panose="020B0604020202020204" pitchFamily="34" charset="0"/>
        <a:buNone/>
        <a:defRPr sz="1400" b="1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None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▸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1" y="1548000"/>
            <a:ext cx="3600000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7704000" cy="63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4646137"/>
            <a:ext cx="187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1">
                <a:solidFill>
                  <a:schemeClr val="bg2"/>
                </a:solidFill>
              </a:defRPr>
            </a:lvl1pPr>
          </a:lstStyle>
          <a:p>
            <a:fld id="{11139170-2BC5-4A6D-A90C-AB6447B9E0EB}" type="datetime1">
              <a:rPr lang="nl-BE" smtClean="0"/>
              <a:t>13/05/2020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7400" y="4646137"/>
            <a:ext cx="30861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500" y="4646137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B928-941E-4114-ADAE-BFAF879226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3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936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872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◦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2808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4000"/>
        </a:lnSpc>
        <a:spcBef>
          <a:spcPts val="1800"/>
        </a:spcBef>
        <a:buClr>
          <a:schemeClr val="tx1"/>
        </a:buClr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114000"/>
        </a:lnSpc>
        <a:spcBef>
          <a:spcPts val="1400"/>
        </a:spcBef>
        <a:buClr>
          <a:schemeClr val="tx1"/>
        </a:buClr>
        <a:buFont typeface="Arial" panose="020B0604020202020204" pitchFamily="34" charset="0"/>
        <a:buNone/>
        <a:defRPr sz="1400" b="1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None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▸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1" y="1727201"/>
            <a:ext cx="7704000" cy="29189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err="1"/>
              <a:t>Ondertitel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5"/>
            <a:r>
              <a:rPr lang="en-US" err="1"/>
              <a:t>Normale</a:t>
            </a:r>
            <a:r>
              <a:rPr lang="en-US"/>
              <a:t> </a:t>
            </a:r>
            <a:r>
              <a:rPr lang="en-US" err="1"/>
              <a:t>broodtekst</a:t>
            </a:r>
            <a:endParaRPr lang="en-US"/>
          </a:p>
          <a:p>
            <a:pPr lvl="6"/>
            <a:r>
              <a:rPr lang="en-US" err="1"/>
              <a:t>Kleinere</a:t>
            </a:r>
            <a:r>
              <a:rPr lang="en-US"/>
              <a:t> </a:t>
            </a:r>
            <a:r>
              <a:rPr lang="en-US" err="1"/>
              <a:t>titel</a:t>
            </a:r>
            <a:endParaRPr lang="en-US"/>
          </a:p>
          <a:p>
            <a:pPr lvl="7"/>
            <a:r>
              <a:rPr lang="en-US" err="1"/>
              <a:t>Kleinere</a:t>
            </a:r>
            <a:r>
              <a:rPr lang="en-US"/>
              <a:t> </a:t>
            </a:r>
            <a:r>
              <a:rPr lang="en-US" err="1"/>
              <a:t>tekst</a:t>
            </a:r>
            <a:endParaRPr lang="en-US"/>
          </a:p>
          <a:p>
            <a:pPr lvl="8"/>
            <a:r>
              <a:rPr lang="en-US"/>
              <a:t>Bullet </a:t>
            </a:r>
            <a:r>
              <a:rPr lang="en-US" err="1"/>
              <a:t>kleiner</a:t>
            </a:r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1260000"/>
            <a:ext cx="7704000" cy="14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2880000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1">
                <a:solidFill>
                  <a:schemeClr val="bg2"/>
                </a:solidFill>
              </a:defRPr>
            </a:lvl1pPr>
          </a:lstStyle>
          <a:p>
            <a:fld id="{64935C11-25DD-4138-86C4-F9897470930B}" type="datetime1">
              <a:rPr lang="nl-BE" smtClean="0"/>
              <a:t>13/05/2020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7400" y="4646137"/>
            <a:ext cx="30861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500" y="4646137"/>
            <a:ext cx="20574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B928-941E-4114-ADAE-BFAF879226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▸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936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872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◦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280800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4000"/>
        </a:lnSpc>
        <a:spcBef>
          <a:spcPts val="1800"/>
        </a:spcBef>
        <a:buClr>
          <a:schemeClr val="tx1"/>
        </a:buClr>
        <a:buFont typeface="Arial" panose="020B0604020202020204" pitchFamily="34" charset="0"/>
        <a:buNone/>
        <a:defRPr sz="18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114000"/>
        </a:lnSpc>
        <a:spcBef>
          <a:spcPts val="1400"/>
        </a:spcBef>
        <a:buClr>
          <a:schemeClr val="tx1"/>
        </a:buClr>
        <a:buFont typeface="Arial" panose="020B0604020202020204" pitchFamily="34" charset="0"/>
        <a:buNone/>
        <a:defRPr sz="1400" b="1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Arial" panose="020B0604020202020204" pitchFamily="34" charset="0"/>
        <a:buNone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0" indent="-144000" algn="l" defTabSz="685800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Font typeface="Lucida Sans Unicode" panose="020B0602030504020204" pitchFamily="34" charset="0"/>
        <a:buChar char="▸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zondepubliekeruimte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www.gezondleven.be/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zondleven.be/files/Gezonde-Publieke-Ruimte-Fiches-Maatregelen_180918_090435.pdf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www.gezondleven.be/projecten/modal-shift-too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hyperlink" Target="https://www.gezondleven.be/gezond-leven-gezonde-omgeving/gedragsdeterminanten" TargetMode="External"/><Relationship Id="rId7" Type="http://schemas.openxmlformats.org/officeDocument/2006/relationships/hyperlink" Target="https://www.gezondleven.be/kwaliteitsvolle-gezondheidsbevordering/dna-gezondheidsbevord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s://www.gezondleven.be/settings/gezonde-gemeente/gezonde-publieke-ruimte/op-weg-naar-beleid-publieke-ruimte/participatie/plein-vol-gezondheid" TargetMode="External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zondleven.be/projectmatig-werken/evalueren-van-projecten/re-aim-d%C3%A9-checklist-voor-je-evaluatievragen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hyperlink" Target="https://www.gezondleven.be/settings/gezonde-gemeente" TargetMode="Externa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zondepubliekeruimte.be" TargetMode="External"/><Relationship Id="rId2" Type="http://schemas.openxmlformats.org/officeDocument/2006/relationships/hyperlink" Target="mailto:an.verdeyen@gezondleven.b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ezondleven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94" y="3311818"/>
            <a:ext cx="6651806" cy="1732965"/>
          </a:xfrm>
        </p:spPr>
        <p:txBody>
          <a:bodyPr/>
          <a:lstStyle/>
          <a:p>
            <a:r>
              <a:rPr lang="nl-BE" sz="2000"/>
              <a:t>Brengt Corona opportuniteiten voor gezondere verplaatsingen?</a:t>
            </a:r>
            <a:br>
              <a:rPr lang="nl-BE" sz="2000"/>
            </a:br>
            <a:r>
              <a:rPr lang="nl-BE" sz="2000"/>
              <a:t/>
            </a:r>
            <a:br>
              <a:rPr lang="nl-BE" sz="2000"/>
            </a:br>
            <a:r>
              <a:rPr lang="nl-BE" sz="1400"/>
              <a:t>An Verdeyen (Gezond Leven)</a:t>
            </a:r>
            <a:r>
              <a:rPr lang="nl-BE" sz="1600"/>
              <a:t/>
            </a:r>
            <a:br>
              <a:rPr lang="nl-BE" sz="1600"/>
            </a:b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394" y="4721932"/>
            <a:ext cx="6651806" cy="246308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12C8B-AC89-4DC1-8B4C-ABCAE124AF01}" type="datetime1">
              <a:rPr kumimoji="0" lang="nl-BE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13/05/2020</a:t>
            </a:fld>
            <a:r>
              <a:rPr kumimoji="0" lang="nl-BE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</a:t>
            </a:r>
            <a:r>
              <a:rPr kumimoji="0" lang="nl-BE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 Unicode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www.gezondepubliekeruimte.be</a:t>
            </a:r>
            <a:endParaRPr kumimoji="0" lang="nl-BE" sz="16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AFF753C-8153-4531-B274-953FADA0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72" y="4670985"/>
            <a:ext cx="884334" cy="34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04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47E227D4-92D5-4C9A-86B3-FA8194EF9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0609" y="3749241"/>
            <a:ext cx="972302" cy="95225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xmlns="" id="{85CA145E-B94B-435A-BBBE-BF4DE285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Gezondheid: onze grootste zorg?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10A035EC-ED93-408F-9AD3-7A87377A1E3E}"/>
              </a:ext>
            </a:extLst>
          </p:cNvPr>
          <p:cNvSpPr txBox="1"/>
          <p:nvPr/>
        </p:nvSpPr>
        <p:spPr>
          <a:xfrm>
            <a:off x="263062" y="860220"/>
            <a:ext cx="2913903" cy="437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nl-BE" sz="1200" b="1">
                <a:solidFill>
                  <a:srgbClr val="F7AC4B"/>
                </a:solidFill>
              </a:rPr>
              <a:t>&gt; 75% </a:t>
            </a:r>
          </a:p>
          <a:p>
            <a:pPr algn="ctr"/>
            <a:r>
              <a:rPr lang="nl-BE" sz="1200" b="1">
                <a:solidFill>
                  <a:schemeClr val="bg1"/>
                </a:solidFill>
              </a:rPr>
              <a:t>van de totale gezondheidszorguitgave gaat </a:t>
            </a:r>
            <a:r>
              <a:rPr lang="nl-BE" sz="1200" b="1">
                <a:solidFill>
                  <a:srgbClr val="F7AC4B"/>
                </a:solidFill>
              </a:rPr>
              <a:t>naar chronische aandoeningen</a:t>
            </a:r>
          </a:p>
          <a:p>
            <a:pPr algn="ctr"/>
            <a:endParaRPr lang="nl-BE" sz="1200"/>
          </a:p>
          <a:p>
            <a:pPr algn="ctr"/>
            <a:r>
              <a:rPr lang="nl-BE" sz="1100" b="1">
                <a:solidFill>
                  <a:schemeClr val="bg1"/>
                </a:solidFill>
              </a:rPr>
              <a:t>TERWIJL</a:t>
            </a:r>
          </a:p>
          <a:p>
            <a:pPr algn="ctr"/>
            <a:endParaRPr lang="nl-BE" sz="1200"/>
          </a:p>
          <a:p>
            <a:pPr algn="ctr"/>
            <a:r>
              <a:rPr lang="nl-BE" sz="1200" b="1">
                <a:solidFill>
                  <a:srgbClr val="F7AC4B"/>
                </a:solidFill>
              </a:rPr>
              <a:t>70 tot 90% </a:t>
            </a:r>
          </a:p>
          <a:p>
            <a:pPr algn="ctr"/>
            <a:r>
              <a:rPr lang="nl-BE" sz="1200">
                <a:solidFill>
                  <a:schemeClr val="bg1"/>
                </a:solidFill>
              </a:rPr>
              <a:t>van deze chronische aandoeningen </a:t>
            </a:r>
          </a:p>
          <a:p>
            <a:pPr algn="ctr"/>
            <a:r>
              <a:rPr lang="nl-BE" sz="1200" b="1">
                <a:solidFill>
                  <a:srgbClr val="F7AC4B"/>
                </a:solidFill>
              </a:rPr>
              <a:t>te vermijden </a:t>
            </a:r>
            <a:r>
              <a:rPr lang="nl-BE" sz="1200">
                <a:solidFill>
                  <a:schemeClr val="bg1"/>
                </a:solidFill>
              </a:rPr>
              <a:t>is</a:t>
            </a:r>
          </a:p>
          <a:p>
            <a:pPr algn="ctr"/>
            <a:endParaRPr lang="nl-BE" sz="120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ctr"/>
            <a:r>
              <a:rPr lang="nl-BE" sz="1200" b="1" cap="small">
                <a:solidFill>
                  <a:schemeClr val="bg1"/>
                </a:solidFill>
                <a:sym typeface="Symbol" panose="05050102010706020507" pitchFamily="18" charset="2"/>
              </a:rPr>
              <a:t>door een gezonde levensstijl in een gezonde omgeving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nl-BE" sz="1200" b="1">
              <a:solidFill>
                <a:srgbClr val="F7AC4B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nl-BE" sz="1400" b="1" cap="small">
                <a:solidFill>
                  <a:srgbClr val="F7AC4B"/>
                </a:solidFill>
              </a:rPr>
              <a:t>maak de gezonde keuze de meest evidente keuze </a:t>
            </a:r>
          </a:p>
          <a:p>
            <a:pPr algn="ctr"/>
            <a:r>
              <a:rPr lang="nl-BE" sz="1400" b="1" cap="small">
                <a:solidFill>
                  <a:srgbClr val="F7AC4B"/>
                </a:solidFill>
              </a:rPr>
              <a:t>&amp; </a:t>
            </a:r>
          </a:p>
          <a:p>
            <a:pPr algn="ctr"/>
            <a:r>
              <a:rPr lang="nl-BE" sz="1400" b="1" cap="small">
                <a:solidFill>
                  <a:srgbClr val="F7AC4B"/>
                </a:solidFill>
              </a:rPr>
              <a:t>maak van gezondheid een kwaliteitscriterium</a:t>
            </a:r>
          </a:p>
          <a:p>
            <a:pPr algn="ctr"/>
            <a:endParaRPr lang="nl-BE" sz="1400" b="1" cap="small">
              <a:solidFill>
                <a:srgbClr val="F7AC4B"/>
              </a:solidFill>
              <a:cs typeface="Lucida Sans Unicode"/>
            </a:endParaRPr>
          </a:p>
          <a:p>
            <a:pPr algn="ctr"/>
            <a:r>
              <a:rPr lang="nl-BE">
                <a:solidFill>
                  <a:srgbClr val="2C2A29"/>
                </a:solidFill>
                <a:cs typeface="Lucida Sans Unicode"/>
              </a:rPr>
              <a:t>(maar </a:t>
            </a:r>
            <a:r>
              <a:rPr lang="nl-BE">
                <a:solidFill>
                  <a:srgbClr val="F7AC4B"/>
                </a:solidFill>
                <a:cs typeface="Lucida Sans Unicode"/>
              </a:rPr>
              <a:t>preventie</a:t>
            </a:r>
            <a:r>
              <a:rPr lang="nl-BE">
                <a:solidFill>
                  <a:srgbClr val="2C2A29"/>
                </a:solidFill>
                <a:cs typeface="Lucida Sans Unicode"/>
              </a:rPr>
              <a:t> krijgt slechts </a:t>
            </a:r>
            <a:r>
              <a:rPr lang="nl-BE">
                <a:solidFill>
                  <a:srgbClr val="F7AC4B"/>
                </a:solidFill>
                <a:cs typeface="Lucida Sans Unicode"/>
              </a:rPr>
              <a:t>2,1%</a:t>
            </a:r>
            <a:r>
              <a:rPr lang="nl-BE">
                <a:solidFill>
                  <a:srgbClr val="2C2A29"/>
                </a:solidFill>
                <a:cs typeface="Lucida Sans Unicode"/>
              </a:rPr>
              <a:t> van het budget)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0B45CE92-807A-4D2C-8DDF-97259C6AD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690" y="1426363"/>
            <a:ext cx="1940620" cy="211065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xmlns="" id="{A1F369FF-33E5-4AEA-8DE0-AEC93066DAAF}"/>
              </a:ext>
            </a:extLst>
          </p:cNvPr>
          <p:cNvSpPr txBox="1"/>
          <p:nvPr/>
        </p:nvSpPr>
        <p:spPr>
          <a:xfrm>
            <a:off x="3187748" y="3675772"/>
            <a:ext cx="421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>
                <a:solidFill>
                  <a:srgbClr val="B8D291"/>
                </a:solidFill>
              </a:rPr>
              <a:t>HEALTH IN ALL POLICIES</a:t>
            </a:r>
          </a:p>
          <a:p>
            <a:r>
              <a:rPr lang="nl-BE" sz="2000" b="1">
                <a:solidFill>
                  <a:srgbClr val="B8D291"/>
                </a:solidFill>
              </a:rPr>
              <a:t>HEALTH IMPACT ASSESSMENT 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A68245F6-A0CA-4F04-84D1-B80E792FC1E5}"/>
              </a:ext>
            </a:extLst>
          </p:cNvPr>
          <p:cNvSpPr txBox="1"/>
          <p:nvPr/>
        </p:nvSpPr>
        <p:spPr>
          <a:xfrm>
            <a:off x="4758813" y="4882016"/>
            <a:ext cx="4385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>
                <a:solidFill>
                  <a:schemeClr val="bg1"/>
                </a:solidFill>
              </a:rPr>
              <a:t>Meer inspiratiegidsen health in </a:t>
            </a:r>
            <a:r>
              <a:rPr lang="nl-BE" sz="1000" err="1">
                <a:solidFill>
                  <a:schemeClr val="bg1"/>
                </a:solidFill>
              </a:rPr>
              <a:t>all</a:t>
            </a:r>
            <a:r>
              <a:rPr lang="nl-BE" sz="1000">
                <a:solidFill>
                  <a:schemeClr val="bg1"/>
                </a:solidFill>
              </a:rPr>
              <a:t> </a:t>
            </a:r>
            <a:r>
              <a:rPr lang="nl-BE" sz="1000" err="1">
                <a:solidFill>
                  <a:schemeClr val="bg1"/>
                </a:solidFill>
              </a:rPr>
              <a:t>policies</a:t>
            </a:r>
            <a:r>
              <a:rPr lang="nl-BE" sz="1000">
                <a:solidFill>
                  <a:schemeClr val="bg1"/>
                </a:solidFill>
              </a:rPr>
              <a:t> op </a:t>
            </a:r>
            <a:r>
              <a:rPr lang="nl-BE" sz="1000">
                <a:solidFill>
                  <a:schemeClr val="bg1"/>
                </a:solidFill>
                <a:hlinkClick r:id="rId5"/>
              </a:rPr>
              <a:t>www.gezondleven.be</a:t>
            </a:r>
            <a:r>
              <a:rPr lang="nl-BE" sz="100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xmlns="" id="{5C40D4A6-9ACA-43F7-93B5-E8D52E195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449" y="730799"/>
            <a:ext cx="2904959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2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6E56C85-FCAC-4CB6-80E6-6EE56B89C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/>
              <a:t>Voorbeeld van health impact assessment tool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D3EAE2F3-B5E7-4E21-B6DF-312C7B3D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Modal</a:t>
            </a:r>
            <a:r>
              <a:rPr lang="nl-NL"/>
              <a:t> shift tool en </a:t>
            </a:r>
            <a:r>
              <a:rPr lang="nl-NL" err="1"/>
              <a:t>walkabilityscoretool</a:t>
            </a:r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64B1E26E-C090-45CC-87C6-5E2A73894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6" y="1431274"/>
            <a:ext cx="1989718" cy="1320952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6714A3A4-AE69-46E6-A218-2BBF0A7F97B6}"/>
              </a:ext>
            </a:extLst>
          </p:cNvPr>
          <p:cNvSpPr/>
          <p:nvPr/>
        </p:nvSpPr>
        <p:spPr>
          <a:xfrm>
            <a:off x="67111" y="4382618"/>
            <a:ext cx="574409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>
                <a:hlinkClick r:id="rId4"/>
              </a:rPr>
              <a:t>https://www.gezondleven.be/projecten/modal-shift-tool</a:t>
            </a:r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0F741A21-1022-4B7D-9011-AD59DEBC9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744" y="1281835"/>
            <a:ext cx="3357150" cy="2285587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E2AF07E5-5133-43A7-8EF1-93E4302E6D67}"/>
              </a:ext>
            </a:extLst>
          </p:cNvPr>
          <p:cNvSpPr/>
          <p:nvPr/>
        </p:nvSpPr>
        <p:spPr>
          <a:xfrm>
            <a:off x="67111" y="46612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200">
                <a:hlinkClick r:id="rId6"/>
              </a:rPr>
              <a:t>https://www.gezondleven.be/files/Gezonde-Publieke-Ruimte-Fiches-Maatregelen_180918_090435.pdf</a:t>
            </a:r>
            <a:endParaRPr lang="nl-BE" sz="1200"/>
          </a:p>
        </p:txBody>
      </p:sp>
      <p:pic>
        <p:nvPicPr>
          <p:cNvPr id="1026" name="Picture 2" descr="Walkabilityscore-tool | Vlaams Instituut Gezond Leven">
            <a:extLst>
              <a:ext uri="{FF2B5EF4-FFF2-40B4-BE49-F238E27FC236}">
                <a16:creationId xmlns:a16="http://schemas.microsoft.com/office/drawing/2014/main" xmlns="" id="{6B22FE7F-3370-4413-BAA7-629E2C484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05" y="1291962"/>
            <a:ext cx="3269742" cy="16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zonde Publieke Ruimte | Logo Leieland">
            <a:extLst>
              <a:ext uri="{FF2B5EF4-FFF2-40B4-BE49-F238E27FC236}">
                <a16:creationId xmlns:a16="http://schemas.microsoft.com/office/drawing/2014/main" xmlns="" id="{BB78A6B1-0327-4207-8CE2-965A5983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97" y="3080158"/>
            <a:ext cx="2679192" cy="20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0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69F79EB-879F-4E88-82B8-6ECBC2D8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/>
              <a:t>Gedragsdeterminanten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05565937-CFE1-4D45-901C-E1923977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Opportuniteiten </a:t>
            </a:r>
            <a:r>
              <a:rPr lang="nl-NL" err="1"/>
              <a:t>modal</a:t>
            </a:r>
            <a:r>
              <a:rPr lang="nl-NL"/>
              <a:t> shift? </a:t>
            </a:r>
            <a:endParaRPr lang="nl-BE"/>
          </a:p>
        </p:txBody>
      </p:sp>
      <p:pic>
        <p:nvPicPr>
          <p:cNvPr id="5" name="Content Placeholder 4" descr="Gedrag veranderen? Hoe doe je dat? | Vlaams Instituut Gezond Leven">
            <a:hlinkClick r:id="rId3"/>
            <a:extLst>
              <a:ext uri="{FF2B5EF4-FFF2-40B4-BE49-F238E27FC236}">
                <a16:creationId xmlns:a16="http://schemas.microsoft.com/office/drawing/2014/main" xmlns="" id="{5CE48DED-1D18-4B5C-A7E6-4DB3FC63E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 r="20325"/>
          <a:stretch/>
        </p:blipFill>
        <p:spPr bwMode="auto">
          <a:xfrm>
            <a:off x="539750" y="1548494"/>
            <a:ext cx="4406808" cy="29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xmlns="" id="{35C88872-7B81-48EB-BF5F-0DBFB0C0E22D}"/>
              </a:ext>
            </a:extLst>
          </p:cNvPr>
          <p:cNvSpPr txBox="1">
            <a:spLocks/>
          </p:cNvSpPr>
          <p:nvPr/>
        </p:nvSpPr>
        <p:spPr>
          <a:xfrm>
            <a:off x="5200742" y="730800"/>
            <a:ext cx="3582896" cy="421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Lucida Sans Unicode" panose="020B0602030504020204" pitchFamily="34" charset="0"/>
              <a:buChar char="▸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3600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7200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Lucida Sans Unicode" panose="020B0602030504020204" pitchFamily="34" charset="0"/>
              <a:buChar char="◦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0800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14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14000"/>
              </a:lnSpc>
              <a:spcBef>
                <a:spcPts val="14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Lucida Sans Unicode" panose="020B0602030504020204" pitchFamily="34" charset="0"/>
              <a:buChar char="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pic>
        <p:nvPicPr>
          <p:cNvPr id="8" name="Afbeelding 7">
            <a:hlinkClick r:id="rId5"/>
            <a:extLst>
              <a:ext uri="{FF2B5EF4-FFF2-40B4-BE49-F238E27FC236}">
                <a16:creationId xmlns:a16="http://schemas.microsoft.com/office/drawing/2014/main" xmlns="" id="{AEF9D2E0-DE4C-49B1-8794-A4A325967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3990850"/>
            <a:ext cx="1265407" cy="92333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63E3608A-76F7-42BF-B773-7A647BD947A9}"/>
              </a:ext>
            </a:extLst>
          </p:cNvPr>
          <p:cNvSpPr/>
          <p:nvPr/>
        </p:nvSpPr>
        <p:spPr>
          <a:xfrm>
            <a:off x="4737192" y="695765"/>
            <a:ext cx="457200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>
                <a:solidFill>
                  <a:srgbClr val="505050"/>
                </a:solidFill>
                <a:latin typeface="coranto-2"/>
              </a:rPr>
              <a:t>“En als je niet oplet, wordt het openbaar vervoer alleen nog maar het transport van mensen die zich geen alternatief kunnen permitteren.”</a:t>
            </a:r>
            <a:endParaRPr lang="nl-BE" i="1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xmlns="" id="{145BE4E0-02A2-424C-A497-725A406BB010}"/>
              </a:ext>
            </a:extLst>
          </p:cNvPr>
          <p:cNvSpPr txBox="1"/>
          <p:nvPr/>
        </p:nvSpPr>
        <p:spPr>
          <a:xfrm>
            <a:off x="59127" y="4803673"/>
            <a:ext cx="2930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hlinkClick r:id="rId7"/>
              </a:rPr>
              <a:t>DNA gezondheidsbevordering</a:t>
            </a:r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93454B6-B20B-4850-BF90-AEAD4A780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13" y="1475406"/>
            <a:ext cx="2230394" cy="1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F74221EE-B943-4900-9D5B-E2DA6AB9F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1247" y="2793980"/>
            <a:ext cx="3690360" cy="1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8" descr="Afbeelding met bord, tekening&#10;&#10;Beschrijving is gegenereerd met zeer hoge betrouwbaarheid">
            <a:hlinkClick r:id="rId3"/>
            <a:extLst>
              <a:ext uri="{FF2B5EF4-FFF2-40B4-BE49-F238E27FC236}">
                <a16:creationId xmlns:a16="http://schemas.microsoft.com/office/drawing/2014/main" xmlns="" id="{5686923B-29F9-47E7-BB59-43F235F22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116" y="4250930"/>
            <a:ext cx="4509679" cy="623754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EF94299F-7AA4-498E-8DB3-4CF98D63E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/>
              <a:t>Beleidsintenties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58856D58-E613-4FAF-AC2A-05E1606F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Opportuniteiten </a:t>
            </a:r>
            <a:r>
              <a:rPr lang="nl-BE" err="1"/>
              <a:t>modal</a:t>
            </a:r>
            <a:r>
              <a:rPr lang="nl-BE"/>
              <a:t> shift? 	</a:t>
            </a:r>
          </a:p>
        </p:txBody>
      </p:sp>
      <p:pic>
        <p:nvPicPr>
          <p:cNvPr id="4098" name="Picture 2" descr="Gezondheidsmatrix als beleidsinstrument voor preventief ...">
            <a:hlinkClick r:id="rId5"/>
            <a:extLst>
              <a:ext uri="{FF2B5EF4-FFF2-40B4-BE49-F238E27FC236}">
                <a16:creationId xmlns:a16="http://schemas.microsoft.com/office/drawing/2014/main" xmlns="" id="{56AA2CC9-CCF1-45F2-9DB8-21C1F65F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" y="1349760"/>
            <a:ext cx="4245985" cy="25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innenweb Gezonde Gemeente">
            <a:hlinkClick r:id="rId5"/>
            <a:extLst>
              <a:ext uri="{FF2B5EF4-FFF2-40B4-BE49-F238E27FC236}">
                <a16:creationId xmlns:a16="http://schemas.microsoft.com/office/drawing/2014/main" xmlns="" id="{4EEAD916-7260-4BBB-9FEE-A62E1FC6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69" y="1237024"/>
            <a:ext cx="3631157" cy="276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www.gezondepubliekeruimte.be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74639" y="1861234"/>
            <a:ext cx="7439247" cy="2868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BE">
                <a:cs typeface="Lucida Sans Unicode"/>
              </a:rPr>
              <a:t>An Verdeyen – </a:t>
            </a:r>
            <a:r>
              <a:rPr lang="nl-BE">
                <a:cs typeface="Lucida Sans Unicode"/>
                <a:hlinkClick r:id="rId2"/>
              </a:rPr>
              <a:t>an.verdeyen@gezondleven.be</a:t>
            </a:r>
            <a:r>
              <a:rPr lang="nl-BE">
                <a:cs typeface="Lucida Sans Unicode"/>
              </a:rPr>
              <a:t> - 0485 75 02 54</a:t>
            </a:r>
            <a:endParaRPr lang="nl-NL">
              <a:cs typeface="Lucida Sans Unicode"/>
            </a:endParaRPr>
          </a:p>
          <a:p>
            <a:endParaRPr lang="nl-BE">
              <a:cs typeface="Lucida Sans Unicode"/>
            </a:endParaRPr>
          </a:p>
          <a:p>
            <a:r>
              <a:rPr lang="nl-BE">
                <a:cs typeface="Lucida Sans Unicode"/>
              </a:rPr>
              <a:t>dr. Ragnar Van Acker – Werner De Wael – Greet De Ridder - Kim Vander Auwera – Dries Van Nieuwenhuyze – Loes Neven – dr. Veerle Soyez – dr. Leen Van Brussel</a:t>
            </a:r>
            <a:endParaRPr lang="nl-NL">
              <a:cs typeface="Lucida Sans Unicode"/>
            </a:endParaRPr>
          </a:p>
          <a:p>
            <a:endParaRPr lang="nl-BE">
              <a:cs typeface="Lucida Sans Unicode"/>
            </a:endParaRPr>
          </a:p>
          <a:p>
            <a:r>
              <a:rPr lang="nl-BE">
                <a:cs typeface="Lucida Sans Unicode"/>
                <a:hlinkClick r:id="rId3"/>
              </a:rPr>
              <a:t>www.gezondepubliekeruimte.be</a:t>
            </a:r>
            <a:endParaRPr lang="nl-BE">
              <a:cs typeface="Lucida Sans Unicode"/>
            </a:endParaRPr>
          </a:p>
          <a:p>
            <a:r>
              <a:rPr lang="nl-BE">
                <a:cs typeface="Lucida Sans Unicode"/>
                <a:hlinkClick r:id="rId4"/>
              </a:rPr>
              <a:t>www.gezondleven.be</a:t>
            </a:r>
            <a:endParaRPr lang="nl-BE">
              <a:cs typeface="Lucida Sans Unicode"/>
            </a:endParaRPr>
          </a:p>
          <a:p>
            <a:endParaRPr lang="nl-BE">
              <a:cs typeface="Lucida Sans Unicode"/>
            </a:endParaRPr>
          </a:p>
          <a:p>
            <a:endParaRPr lang="nl-BE">
              <a:cs typeface="Lucida Sans Unicode"/>
            </a:endParaRPr>
          </a:p>
          <a:p>
            <a:r>
              <a:rPr lang="nl-BE" sz="1400">
                <a:cs typeface="Lucida Sans Unicode"/>
              </a:rPr>
              <a:t>Twitter: @</a:t>
            </a:r>
            <a:r>
              <a:rPr lang="nl-BE" sz="1400" err="1">
                <a:cs typeface="Lucida Sans Unicode"/>
              </a:rPr>
              <a:t>GezondLevenVL</a:t>
            </a:r>
            <a:r>
              <a:rPr lang="nl-BE" sz="1400">
                <a:cs typeface="Lucida Sans Unicode"/>
              </a:rPr>
              <a:t> – Facebook: Vlaams Instituut Gezond Leven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A15D65F1-79FA-4A8C-9036-6C1722E0C2EB}"/>
              </a:ext>
            </a:extLst>
          </p:cNvPr>
          <p:cNvSpPr txBox="1">
            <a:spLocks/>
          </p:cNvSpPr>
          <p:nvPr/>
        </p:nvSpPr>
        <p:spPr>
          <a:xfrm>
            <a:off x="720000" y="2137261"/>
            <a:ext cx="8049777" cy="9428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Lucida Sans Unicode" panose="020B0602030504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3600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7200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Lucida Sans Unicode" panose="020B0602030504020204" pitchFamily="34" charset="0"/>
              <a:buChar char="◦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0800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14000"/>
              </a:lnSpc>
              <a:spcBef>
                <a:spcPts val="18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14000"/>
              </a:lnSpc>
              <a:spcBef>
                <a:spcPts val="14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-14400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Font typeface="Lucida Sans Unicode" panose="020B0602030504020204" pitchFamily="34" charset="0"/>
              <a:buChar char="▸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nl-BE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04366752"/>
      </p:ext>
    </p:extLst>
  </p:cSld>
  <p:clrMapOvr>
    <a:masterClrMapping/>
  </p:clrMapOvr>
</p:sld>
</file>

<file path=ppt/theme/theme1.xml><?xml version="1.0" encoding="utf-8"?>
<a:theme xmlns:a="http://schemas.openxmlformats.org/drawingml/2006/main" name="Inhoudelijke slides">
  <a:themeElements>
    <a:clrScheme name="Aangepast 1">
      <a:dk1>
        <a:srgbClr val="B9CDD3"/>
      </a:dk1>
      <a:lt1>
        <a:srgbClr val="2C2A29"/>
      </a:lt1>
      <a:dk2>
        <a:srgbClr val="B9CDD3"/>
      </a:dk2>
      <a:lt2>
        <a:srgbClr val="FFFFFF"/>
      </a:lt2>
      <a:accent1>
        <a:srgbClr val="F08AA9"/>
      </a:accent1>
      <a:accent2>
        <a:srgbClr val="E1CA9B"/>
      </a:accent2>
      <a:accent3>
        <a:srgbClr val="B9CDD4"/>
      </a:accent3>
      <a:accent4>
        <a:srgbClr val="6E8944"/>
      </a:accent4>
      <a:accent5>
        <a:srgbClr val="999B30"/>
      </a:accent5>
      <a:accent6>
        <a:srgbClr val="B43C25"/>
      </a:accent6>
      <a:hlink>
        <a:srgbClr val="EE7454"/>
      </a:hlink>
      <a:folHlink>
        <a:srgbClr val="F4D15F"/>
      </a:folHlink>
    </a:clrScheme>
    <a:fontScheme name="Lucida - GL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zond_leven-template.potx" id="{187FE1C0-A4FD-40AC-93A8-C7ECE872EBFB}" vid="{1DE3055B-F101-4999-ACF0-882C505B1E9D}"/>
    </a:ext>
  </a:extLst>
</a:theme>
</file>

<file path=ppt/theme/theme2.xml><?xml version="1.0" encoding="utf-8"?>
<a:theme xmlns:a="http://schemas.openxmlformats.org/drawingml/2006/main" name="Eind slides">
  <a:themeElements>
    <a:clrScheme name="Aangepast 1">
      <a:dk1>
        <a:srgbClr val="B9CDD3"/>
      </a:dk1>
      <a:lt1>
        <a:srgbClr val="2C2A29"/>
      </a:lt1>
      <a:dk2>
        <a:srgbClr val="B9CDD3"/>
      </a:dk2>
      <a:lt2>
        <a:srgbClr val="FFFFFF"/>
      </a:lt2>
      <a:accent1>
        <a:srgbClr val="F08AA9"/>
      </a:accent1>
      <a:accent2>
        <a:srgbClr val="E1CA9B"/>
      </a:accent2>
      <a:accent3>
        <a:srgbClr val="B9CDD4"/>
      </a:accent3>
      <a:accent4>
        <a:srgbClr val="6E8944"/>
      </a:accent4>
      <a:accent5>
        <a:srgbClr val="999B30"/>
      </a:accent5>
      <a:accent6>
        <a:srgbClr val="B43C25"/>
      </a:accent6>
      <a:hlink>
        <a:srgbClr val="EE7454"/>
      </a:hlink>
      <a:folHlink>
        <a:srgbClr val="F4D15F"/>
      </a:folHlink>
    </a:clrScheme>
    <a:fontScheme name="Lucida - GL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zond_leven-template.potx" id="{187FE1C0-A4FD-40AC-93A8-C7ECE872EBFB}" vid="{9024D21E-44C2-42D9-8431-175A15C61684}"/>
    </a:ext>
  </a:extLst>
</a:theme>
</file>

<file path=ppt/theme/theme3.xml><?xml version="1.0" encoding="utf-8"?>
<a:theme xmlns:a="http://schemas.openxmlformats.org/drawingml/2006/main" name="1_Cover slides">
  <a:themeElements>
    <a:clrScheme name="Aangepast 2">
      <a:dk1>
        <a:srgbClr val="F7AC4B"/>
      </a:dk1>
      <a:lt1>
        <a:srgbClr val="2C2A29"/>
      </a:lt1>
      <a:dk2>
        <a:srgbClr val="B9CDD3"/>
      </a:dk2>
      <a:lt2>
        <a:srgbClr val="FFFFFF"/>
      </a:lt2>
      <a:accent1>
        <a:srgbClr val="F08AA9"/>
      </a:accent1>
      <a:accent2>
        <a:srgbClr val="E1CA9B"/>
      </a:accent2>
      <a:accent3>
        <a:srgbClr val="B9CDD4"/>
      </a:accent3>
      <a:accent4>
        <a:srgbClr val="6E8944"/>
      </a:accent4>
      <a:accent5>
        <a:srgbClr val="B8D291"/>
      </a:accent5>
      <a:accent6>
        <a:srgbClr val="B43C25"/>
      </a:accent6>
      <a:hlink>
        <a:srgbClr val="EE7454"/>
      </a:hlink>
      <a:folHlink>
        <a:srgbClr val="F4D15F"/>
      </a:folHlink>
    </a:clrScheme>
    <a:fontScheme name="Lucida - GL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zond_leven-template.potx" id="{187FE1C0-A4FD-40AC-93A8-C7ECE872EBFB}" vid="{5826C712-A549-494F-924F-2C2D6F38AD0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c3a557-c68f-40cf-9d20-44d089e87109">
      <UserInfo>
        <DisplayName>Luc Lipkens</DisplayName>
        <AccountId>684</AccountId>
        <AccountType/>
      </UserInfo>
      <UserInfo>
        <DisplayName>Sanne Henderyckx</DisplayName>
        <AccountId>2646</AccountId>
        <AccountType/>
      </UserInfo>
      <UserInfo>
        <DisplayName>Eline Cornelissen</DisplayName>
        <AccountId>4352</AccountId>
        <AccountType/>
      </UserInfo>
      <UserInfo>
        <DisplayName>Sarah Dries</DisplayName>
        <AccountId>6561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C6742B6D8EC449CA99C89B0802D1E" ma:contentTypeVersion="12" ma:contentTypeDescription="Create a new document." ma:contentTypeScope="" ma:versionID="43e84b2f56200c712304adf2c958827c">
  <xsd:schema xmlns:xsd="http://www.w3.org/2001/XMLSchema" xmlns:xs="http://www.w3.org/2001/XMLSchema" xmlns:p="http://schemas.microsoft.com/office/2006/metadata/properties" xmlns:ns2="27c3a557-c68f-40cf-9d20-44d089e87109" xmlns:ns3="dde3c84a-7ca2-422f-aae6-b0facb00642c" targetNamespace="http://schemas.microsoft.com/office/2006/metadata/properties" ma:root="true" ma:fieldsID="bb3596859cef0a32df2c12cdedf0b68c" ns2:_="" ns3:_="">
    <xsd:import namespace="27c3a557-c68f-40cf-9d20-44d089e87109"/>
    <xsd:import namespace="dde3c84a-7ca2-422f-aae6-b0facb0064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3a557-c68f-40cf-9d20-44d089e871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3c84a-7ca2-422f-aae6-b0facb006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536C8D-5449-4DD7-B0F5-065F35F2735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dde3c84a-7ca2-422f-aae6-b0facb00642c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7c3a557-c68f-40cf-9d20-44d089e8710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4B7200-6744-41BD-BA0E-719C324F5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F0D8CF-607D-4FB9-96B7-6DADD055ABDB}">
  <ds:schemaRefs>
    <ds:schemaRef ds:uri="27c3a557-c68f-40cf-9d20-44d089e87109"/>
    <ds:schemaRef ds:uri="dde3c84a-7ca2-422f-aae6-b0facb0064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Gezond_leven-template (002)</Template>
  <TotalTime>0</TotalTime>
  <Words>174</Words>
  <Application>Microsoft Office PowerPoint</Application>
  <PresentationFormat>Diavoorstelling (16:9)</PresentationFormat>
  <Paragraphs>55</Paragraphs>
  <Slides>6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Inhoudelijke slides</vt:lpstr>
      <vt:lpstr>Eind slides</vt:lpstr>
      <vt:lpstr>1_Cover slides</vt:lpstr>
      <vt:lpstr>Brengt Corona opportuniteiten voor gezondere verplaatsingen?  An Verdeyen (Gezond Leven) </vt:lpstr>
      <vt:lpstr>Gezondheid: onze grootste zorg? </vt:lpstr>
      <vt:lpstr>Modal shift tool en walkabilityscoretool</vt:lpstr>
      <vt:lpstr>Opportuniteiten modal shift? </vt:lpstr>
      <vt:lpstr>Opportuniteiten modal shift?  </vt:lpstr>
      <vt:lpstr>www.gezondepubliekeruimte.be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 Verdeyen</dc:creator>
  <cp:lastModifiedBy>Hans Tindemans</cp:lastModifiedBy>
  <cp:revision>1</cp:revision>
  <dcterms:created xsi:type="dcterms:W3CDTF">2017-09-14T08:40:12Z</dcterms:created>
  <dcterms:modified xsi:type="dcterms:W3CDTF">2020-05-13T12:51:22Z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0x010100A35C6742B6D8EC449CA99C89B0802D1E</vt:lpwstr>
  </property>
  <property fmtid="{D5CDD505-2E9C-101B-9397-08002B2CF9AE}" pid="3" name="AuthorIds_UIVersion_26">
    <vt:lpwstr>33</vt:lpwstr>
  </property>
  <property fmtid="{D5CDD505-2E9C-101B-9397-08002B2CF9AE}" pid="4" name="Soort document">
    <vt:lpwstr>186;#Vorming|fb49210a-c2f3-4f23-8db6-11d693770c1e</vt:lpwstr>
  </property>
</Properties>
</file>