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8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6" r:id="rId9"/>
    <p:sldId id="268" r:id="rId10"/>
    <p:sldId id="261" r:id="rId11"/>
    <p:sldId id="262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FF83"/>
    <a:srgbClr val="A3A3FF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16F78-8C1E-450D-AA4E-0F55D909FDB7}" type="datetimeFigureOut">
              <a:rPr lang="it-IT" smtClean="0"/>
              <a:t>18/03/2018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15E06-9EA8-42A9-8E5A-9B59EDC07E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94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5212-819E-4540-94C2-9565283D64FE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71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FC26-D787-46DA-8026-9C8380F6BEEA}" type="datetime1">
              <a:rPr lang="it-IT" smtClean="0"/>
              <a:t>18/03/2018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2002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FC26-D787-46DA-8026-9C8380F6BEEA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5005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FC26-D787-46DA-8026-9C8380F6BEEA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34382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FC26-D787-46DA-8026-9C8380F6BEEA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40856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FC26-D787-46DA-8026-9C8380F6BEEA}" type="datetime1">
              <a:rPr lang="it-IT" smtClean="0"/>
              <a:t>18/03/2018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7318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FC26-D787-46DA-8026-9C8380F6BEEA}" type="datetime1">
              <a:rPr lang="it-IT" smtClean="0"/>
              <a:t>18/03/2018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037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89-8A7C-4A25-885F-DE081A620CA1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73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A1B9-0054-40DC-B963-562E2EA114D3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71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1690-1757-43D8-B666-700C7D3456C1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57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4542-6385-4F21-8EC3-942981C84452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5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7809-3481-4A59-9976-79EDE2D1C00F}" type="datetime1">
              <a:rPr lang="it-IT" smtClean="0"/>
              <a:t>18/03/2018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1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4247-F66C-4D05-8E41-FAB27A7FC53B}" type="datetime1">
              <a:rPr lang="it-IT" smtClean="0"/>
              <a:t>18/03/2018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1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954A-680B-475F-99EE-12BC96305525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53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6B86-73D6-4DFA-8B4D-4F5D51BBCC0B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B6E3-6F6C-4709-BEF1-B0785E90C473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1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1FD-3624-458B-9FAC-E040D292D4D8}" type="datetime1">
              <a:rPr lang="it-IT" smtClean="0"/>
              <a:t>18/03/2018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21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/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DAFC26-D787-46DA-8026-9C8380F6BEEA}" type="datetime1">
              <a:rPr lang="it-IT" smtClean="0"/>
              <a:t>18/03/2018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7B47-5729-4558-92F3-3029C0D47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07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  <p:sldLayoutId id="2147484450" r:id="rId12"/>
    <p:sldLayoutId id="2147484451" r:id="rId13"/>
    <p:sldLayoutId id="2147484452" r:id="rId14"/>
    <p:sldLayoutId id="2147484453" r:id="rId15"/>
    <p:sldLayoutId id="2147484454" r:id="rId16"/>
    <p:sldLayoutId id="214748445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isrulz.github.io/qread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14" y="1759527"/>
            <a:ext cx="4614730" cy="30878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33055" y="5029200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Progetto di Ingegneria del Software A.A. 2017/18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Raffaele Sorrentino N86001875</a:t>
            </a:r>
          </a:p>
          <a:p>
            <a:pPr algn="ctr"/>
            <a:r>
              <a:rPr lang="it-IT" dirty="0" smtClean="0"/>
              <a:t>Maurizio Moraca N86001917</a:t>
            </a:r>
          </a:p>
          <a:p>
            <a:pPr algn="ctr"/>
            <a:r>
              <a:rPr lang="it-IT" dirty="0" smtClean="0"/>
              <a:t>Riccardo Iervolino N86001608</a:t>
            </a:r>
          </a:p>
        </p:txBody>
      </p:sp>
    </p:spTree>
    <p:extLst>
      <p:ext uri="{BB962C8B-B14F-4D97-AF65-F5344CB8AC3E}">
        <p14:creationId xmlns:p14="http://schemas.microsoft.com/office/powerpoint/2010/main" val="14171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Design Pattern usati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 smtClean="0"/>
              <a:t>9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1091" y="1745673"/>
            <a:ext cx="8035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DAO, per interrogare le basi di dati in modo da svincolare il software da specifici linguaggi SQL</a:t>
            </a:r>
          </a:p>
          <a:p>
            <a:pPr>
              <a:buClr>
                <a:srgbClr val="C00000"/>
              </a:buClr>
            </a:pPr>
            <a:endParaRPr lang="it-IT" dirty="0" smtClean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Singleton, per la classe che garantisce l’accesso alla base di dati così da avere un’unica sua istanza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Factory, applicato ai DAO al fine di rendere più agevole l’eventuale sostituzione della base di dati sottostante</a:t>
            </a:r>
            <a:endParaRPr lang="it-IT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Testing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 smtClean="0"/>
              <a:t>10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1091" y="1745673"/>
            <a:ext cx="8035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Articolato su due livelli: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Standard</a:t>
            </a:r>
          </a:p>
          <a:p>
            <a:pPr>
              <a:buClr>
                <a:srgbClr val="C00000"/>
              </a:buClr>
            </a:pPr>
            <a:r>
              <a:rPr lang="it-IT" dirty="0" smtClean="0"/>
              <a:t>	all’interno del quale la strategia usata è stata quella di introdurre 	input validi e non validi al fine di testare le risposte del sistema, 	eseguire azioni mirate ad interrompere o disturbare il corretto work 	flow del software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Extended </a:t>
            </a:r>
          </a:p>
          <a:p>
            <a:pPr>
              <a:buClr>
                <a:srgbClr val="C00000"/>
              </a:buClr>
            </a:pPr>
            <a:r>
              <a:rPr lang="it-IT" dirty="0"/>
              <a:t>	</a:t>
            </a:r>
            <a:r>
              <a:rPr lang="it-IT" dirty="0" smtClean="0"/>
              <a:t>in cui sono state adottate le strategie Black Box e White Box</a:t>
            </a:r>
          </a:p>
        </p:txBody>
      </p:sp>
    </p:spTree>
    <p:extLst>
      <p:ext uri="{BB962C8B-B14F-4D97-AF65-F5344CB8AC3E}">
        <p14:creationId xmlns:p14="http://schemas.microsoft.com/office/powerpoint/2010/main" val="19214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64" y="814694"/>
            <a:ext cx="9404723" cy="1266211"/>
          </a:xfrm>
        </p:spPr>
        <p:txBody>
          <a:bodyPr/>
          <a:lstStyle/>
          <a:p>
            <a:r>
              <a:rPr lang="it-IT" dirty="0" smtClean="0"/>
              <a:t>Testing - </a:t>
            </a:r>
            <a:r>
              <a:rPr lang="it-IT" sz="4000" dirty="0" smtClean="0"/>
              <a:t>extended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 smtClean="0"/>
              <a:t>11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2964" y="2500534"/>
            <a:ext cx="8947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it-IT" dirty="0" smtClean="0"/>
              <a:t>La strategia usata è quella della </a:t>
            </a:r>
            <a:r>
              <a:rPr lang="it-IT" b="1" dirty="0" smtClean="0"/>
              <a:t>S</a:t>
            </a:r>
            <a:r>
              <a:rPr lang="it-IT" dirty="0" smtClean="0"/>
              <a:t>trong </a:t>
            </a:r>
            <a:r>
              <a:rPr lang="it-IT" b="1" dirty="0" smtClean="0"/>
              <a:t>E</a:t>
            </a:r>
            <a:r>
              <a:rPr lang="it-IT" dirty="0" smtClean="0"/>
              <a:t>quivalence </a:t>
            </a:r>
            <a:r>
              <a:rPr lang="it-IT" b="1" dirty="0" smtClean="0"/>
              <a:t>C</a:t>
            </a:r>
            <a:r>
              <a:rPr lang="it-IT" dirty="0" smtClean="0"/>
              <a:t>lass </a:t>
            </a:r>
            <a:r>
              <a:rPr lang="it-IT" b="1" dirty="0" smtClean="0"/>
              <a:t>T</a:t>
            </a:r>
            <a:r>
              <a:rPr lang="it-IT" dirty="0" smtClean="0"/>
              <a:t>esting, è stata scelta in quanto offre il livello pià alto di test</a:t>
            </a:r>
          </a:p>
          <a:p>
            <a:pPr>
              <a:buClr>
                <a:srgbClr val="C00000"/>
              </a:buClr>
            </a:pPr>
            <a:endParaRPr lang="it-IT" dirty="0"/>
          </a:p>
          <a:p>
            <a:pPr>
              <a:buClr>
                <a:srgbClr val="C00000"/>
              </a:buClr>
            </a:pPr>
            <a:r>
              <a:rPr lang="it-IT" dirty="0" smtClean="0"/>
              <a:t>Un esempio in cui è stata applicata lo si può vedere in questo metodo:</a:t>
            </a:r>
          </a:p>
          <a:p>
            <a:pPr>
              <a:buClr>
                <a:srgbClr val="C00000"/>
              </a:buClr>
            </a:pPr>
            <a:endParaRPr lang="it-IT" dirty="0"/>
          </a:p>
          <a:p>
            <a:pPr>
              <a:buClr>
                <a:srgbClr val="C00000"/>
              </a:buClr>
            </a:pPr>
            <a:endParaRPr lang="it-IT" dirty="0" smtClean="0"/>
          </a:p>
          <a:p>
            <a:pPr>
              <a:buClr>
                <a:srgbClr val="C00000"/>
              </a:buClr>
            </a:pPr>
            <a:endParaRPr lang="it-IT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33456" y="5875437"/>
            <a:ext cx="484910" cy="131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1565564" y="1814945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Black Box</a:t>
            </a:r>
            <a:endParaRPr lang="it-IT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02964" y="4003964"/>
            <a:ext cx="8234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Il suo scopo è quello di creare un controllore, all’interno del database, </a:t>
            </a:r>
          </a:p>
          <a:p>
            <a:r>
              <a:rPr lang="it-IT" dirty="0" smtClean="0"/>
              <a:t>con le informazioni uguali ai parametri passati in input</a:t>
            </a:r>
          </a:p>
          <a:p>
            <a:r>
              <a:rPr lang="it-IT" dirty="0" smtClean="0"/>
              <a:t>Qualora i dati inseriti non fossero </a:t>
            </a:r>
            <a:r>
              <a:rPr lang="it-IT" dirty="0" smtClean="0"/>
              <a:t>corretti </a:t>
            </a:r>
            <a:r>
              <a:rPr lang="it-IT" dirty="0" smtClean="0"/>
              <a:t>ci aspettiamo che vengano invocate </a:t>
            </a:r>
            <a:r>
              <a:rPr lang="it-IT" dirty="0" smtClean="0"/>
              <a:t>l’eccezione </a:t>
            </a:r>
            <a:r>
              <a:rPr lang="it-IT" i="1" dirty="0" smtClean="0"/>
              <a:t>IncompleteDataException </a:t>
            </a:r>
            <a:r>
              <a:rPr lang="it-IT" dirty="0" smtClean="0"/>
              <a:t>oppure</a:t>
            </a:r>
            <a:r>
              <a:rPr lang="it-IT" dirty="0" smtClean="0"/>
              <a:t> </a:t>
            </a:r>
            <a:r>
              <a:rPr lang="it-IT" i="1" dirty="0" smtClean="0"/>
              <a:t>InvalidBirthDateException</a:t>
            </a:r>
            <a:endParaRPr lang="it-IT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2759" y="3773131"/>
            <a:ext cx="1032702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TicketInspector createInspector(String name, String surname, Date dateOfBirth, String identificatorID) </a:t>
            </a:r>
            <a:r>
              <a:rPr kumimoji="0" lang="it-IT" altLang="it-IT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IncompleteDataException, InvalidBirthDateException</a:t>
            </a:r>
            <a:endParaRPr kumimoji="0" lang="it-IT" altLang="it-I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64" y="814694"/>
            <a:ext cx="9404723" cy="1266211"/>
          </a:xfrm>
        </p:spPr>
        <p:txBody>
          <a:bodyPr/>
          <a:lstStyle/>
          <a:p>
            <a:r>
              <a:rPr lang="it-IT" dirty="0" smtClean="0"/>
              <a:t>Testing - </a:t>
            </a:r>
            <a:r>
              <a:rPr lang="it-IT" sz="4000" dirty="0" smtClean="0"/>
              <a:t>extended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 smtClean="0"/>
              <a:t>12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2964" y="2500534"/>
            <a:ext cx="89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endParaRPr lang="it-IT" dirty="0"/>
          </a:p>
          <a:p>
            <a:pPr>
              <a:buClr>
                <a:srgbClr val="C00000"/>
              </a:buClr>
            </a:pPr>
            <a:endParaRPr lang="it-IT" dirty="0" smtClean="0"/>
          </a:p>
          <a:p>
            <a:pPr>
              <a:buClr>
                <a:srgbClr val="C00000"/>
              </a:buClr>
            </a:pPr>
            <a:endParaRPr lang="it-IT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33456" y="5875437"/>
            <a:ext cx="484910" cy="131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1565564" y="1681739"/>
            <a:ext cx="7306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Black Box </a:t>
            </a:r>
          </a:p>
          <a:p>
            <a:r>
              <a:rPr lang="it-IT" sz="2800" dirty="0" smtClean="0"/>
              <a:t>Individuazione delle classi di equivalenza</a:t>
            </a:r>
            <a:endParaRPr lang="it-IT" sz="2800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1184" y="2731366"/>
            <a:ext cx="1032702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TicketInspector createInspector(String name, String surname, Date dateOfBirth, String identificatorID) </a:t>
            </a:r>
            <a:r>
              <a:rPr kumimoji="0" lang="it-IT" altLang="it-IT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IncompleteDataException, InvalidBirthDateException</a:t>
            </a:r>
            <a:endParaRPr kumimoji="0" lang="it-IT" altLang="it-I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3989" y="3284003"/>
            <a:ext cx="9124215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it-IT" dirty="0" smtClean="0"/>
              <a:t>Name1 = null</a:t>
            </a:r>
          </a:p>
          <a:p>
            <a:r>
              <a:rPr lang="it-IT" dirty="0" smtClean="0"/>
              <a:t>Name2 = ‘’ ‘’</a:t>
            </a:r>
          </a:p>
          <a:p>
            <a:r>
              <a:rPr lang="it-IT" dirty="0" smtClean="0"/>
              <a:t>Name3 = goodName</a:t>
            </a:r>
          </a:p>
          <a:p>
            <a:endParaRPr lang="it-IT" dirty="0" smtClean="0"/>
          </a:p>
          <a:p>
            <a:r>
              <a:rPr lang="it-IT" dirty="0" smtClean="0"/>
              <a:t>Surname1 = null</a:t>
            </a:r>
          </a:p>
          <a:p>
            <a:r>
              <a:rPr lang="it-IT" dirty="0" smtClean="0"/>
              <a:t>Surname2 = ‘’ ‘’</a:t>
            </a:r>
          </a:p>
          <a:p>
            <a:r>
              <a:rPr lang="it-IT" dirty="0" smtClean="0"/>
              <a:t>Surname3 = goodSurname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DateOfBirth1 = null</a:t>
            </a:r>
          </a:p>
          <a:p>
            <a:r>
              <a:rPr lang="it-IT" dirty="0" smtClean="0"/>
              <a:t>DateOfBirth2 = today</a:t>
            </a:r>
            <a:endParaRPr lang="it-IT" dirty="0"/>
          </a:p>
          <a:p>
            <a:r>
              <a:rPr lang="it-IT" dirty="0" smtClean="0"/>
              <a:t>DateOfBirth3 = tooEarlyDate</a:t>
            </a:r>
            <a:endParaRPr lang="it-IT" dirty="0"/>
          </a:p>
          <a:p>
            <a:r>
              <a:rPr lang="it-IT" dirty="0" smtClean="0"/>
              <a:t>DateOfBirth4 = tooLateDate</a:t>
            </a:r>
            <a:endParaRPr lang="it-IT" dirty="0"/>
          </a:p>
          <a:p>
            <a:r>
              <a:rPr lang="it-IT" dirty="0" smtClean="0"/>
              <a:t>DateOfBirth5 = futureDate</a:t>
            </a:r>
            <a:endParaRPr lang="it-IT" dirty="0"/>
          </a:p>
          <a:p>
            <a:r>
              <a:rPr lang="it-IT" dirty="0" smtClean="0"/>
              <a:t>DateOfBirth6 = goodDate</a:t>
            </a:r>
          </a:p>
          <a:p>
            <a:endParaRPr lang="it-IT" dirty="0"/>
          </a:p>
          <a:p>
            <a:r>
              <a:rPr lang="it-IT" dirty="0" smtClean="0"/>
              <a:t>IdentificatorId1 = null</a:t>
            </a:r>
            <a:endParaRPr lang="it-IT" dirty="0"/>
          </a:p>
          <a:p>
            <a:r>
              <a:rPr lang="it-IT" dirty="0" smtClean="0"/>
              <a:t>IdentificatorId2 = </a:t>
            </a:r>
            <a:r>
              <a:rPr lang="it-IT" dirty="0" smtClean="0"/>
              <a:t>goodIdentificatorID</a:t>
            </a:r>
            <a:endParaRPr lang="it-IT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02964" y="5869326"/>
            <a:ext cx="842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totale 108 casi di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5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119909" cy="1400530"/>
          </a:xfrm>
        </p:spPr>
        <p:txBody>
          <a:bodyPr/>
          <a:lstStyle/>
          <a:p>
            <a:r>
              <a:rPr lang="it-IT" dirty="0" smtClean="0"/>
              <a:t>Testing - </a:t>
            </a:r>
            <a:r>
              <a:rPr lang="it-IT" sz="4000" dirty="0" smtClean="0"/>
              <a:t>extended</a:t>
            </a:r>
            <a:endParaRPr lang="it-IT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di Ingegneria del Software A.A. 2017/18 - Gruppo 3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 smtClean="0"/>
              <a:t>13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5564" y="1814945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White Box</a:t>
            </a:r>
            <a:endParaRPr lang="it-IT" sz="32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957646" y="2604655"/>
            <a:ext cx="700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il testing strutturale la strategia usata è stata quella del </a:t>
            </a:r>
            <a:r>
              <a:rPr lang="it-IT" dirty="0" smtClean="0"/>
              <a:t>branch </a:t>
            </a:r>
            <a:r>
              <a:rPr lang="it-IT" dirty="0" smtClean="0"/>
              <a:t>coverage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95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Tecnologie usate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 smtClean="0"/>
              <a:t>14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1091" y="1745673"/>
            <a:ext cx="8035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Per il database online e del back end sono stati usati MySql ed Amazon Relational Database Service 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Per il database di supporto dell’app è stato usato SqLite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Librerie mailapi, smtp, pop3, imap, gimap per l’invio di eMail direttamente dal back end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Per consentire l’uso del fingerprint sono state usate le API 23 come base di partenza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Libreria usata per la lettura del QrCode scaricata da </a:t>
            </a:r>
            <a:r>
              <a:rPr lang="it-IT" dirty="0">
                <a:hlinkClick r:id="rId3"/>
              </a:rPr>
              <a:t>http://</a:t>
            </a:r>
            <a:r>
              <a:rPr lang="it-IT" dirty="0" smtClean="0">
                <a:hlinkClick r:id="rId3"/>
              </a:rPr>
              <a:t>nisrulz.github.io/qreader</a:t>
            </a:r>
            <a:endParaRPr lang="it-IT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/>
              <a:t>JavaFX, JFXTRAS, ControlsFX e CSS per curare l’interfaccia grafica del back end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Come client Subversion è stato usato TortoiseSVN mentre come hosting è stato usato RiouxSVN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Per la generazione dei diagrammi di Gantt è stato usato MSProject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Per tenere traccia degli incontri del team e per quelli effettuati presso il cliente è stato usato Minute Meeting Template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Task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0364" y="2454367"/>
            <a:ext cx="803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/>
              <a:t>Controllo Accesso all’evento da parte di un addetto alla </a:t>
            </a:r>
            <a:r>
              <a:rPr lang="it-IT" dirty="0" smtClean="0"/>
              <a:t>Security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Gestione degli Eventi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Generazione </a:t>
            </a:r>
            <a:r>
              <a:rPr lang="it-IT" dirty="0"/>
              <a:t>Statistiche relative ad uno o più eventi</a:t>
            </a:r>
          </a:p>
        </p:txBody>
      </p:sp>
    </p:spTree>
    <p:extLst>
      <p:ext uri="{BB962C8B-B14F-4D97-AF65-F5344CB8AC3E}">
        <p14:creationId xmlns:p14="http://schemas.microsoft.com/office/powerpoint/2010/main" val="13528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Scelte architetturali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/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1091" y="1745673"/>
            <a:ext cx="8035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 momento in cui è prevista la suddivisione su tre livelli della logica dei software, il pattern architetturale usato sia per il backend sia per l’applicazione android è quello multi tier.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La scelta ricade proprio su di esso e non su altri pattern in cui è netta la distinzione tra la presentation logic, business logic e il data management in quanto lo scambio delle informazioni avviene seguendo l’ordine gerarchico dei livelli.</a:t>
            </a:r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La ragione per la quale è stato imposto questo vincolo è che tutti i dati devono essere prima manipolati dalla business logic per poi essere messi a disposizione agli altri due livelli.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5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Scelte architetturali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34244" y="4815759"/>
            <a:ext cx="3228109" cy="983672"/>
          </a:xfrm>
          <a:prstGeom prst="roundRect">
            <a:avLst/>
          </a:prstGeom>
          <a:solidFill>
            <a:srgbClr val="FFA3A3"/>
          </a:solidFill>
          <a:ln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Management</a:t>
            </a:r>
            <a:endParaRPr lang="it-IT" dirty="0"/>
          </a:p>
        </p:txBody>
      </p:sp>
      <p:sp>
        <p:nvSpPr>
          <p:cNvPr id="9" name="Rounded Rectangle 8"/>
          <p:cNvSpPr/>
          <p:nvPr/>
        </p:nvSpPr>
        <p:spPr>
          <a:xfrm>
            <a:off x="4034242" y="3377697"/>
            <a:ext cx="3228109" cy="983672"/>
          </a:xfrm>
          <a:prstGeom prst="roundRect">
            <a:avLst/>
          </a:prstGeom>
          <a:solidFill>
            <a:srgbClr val="83FF83"/>
          </a:solidFill>
          <a:ln>
            <a:solidFill>
              <a:srgbClr val="83F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Business Logic</a:t>
            </a:r>
            <a:endParaRPr lang="it-IT" dirty="0"/>
          </a:p>
        </p:txBody>
      </p:sp>
      <p:sp>
        <p:nvSpPr>
          <p:cNvPr id="10" name="Rounded Rectangle 9"/>
          <p:cNvSpPr/>
          <p:nvPr/>
        </p:nvSpPr>
        <p:spPr>
          <a:xfrm>
            <a:off x="4034242" y="1939635"/>
            <a:ext cx="3228109" cy="983672"/>
          </a:xfrm>
          <a:prstGeom prst="roundRect">
            <a:avLst/>
          </a:prstGeom>
          <a:solidFill>
            <a:srgbClr val="A3A3FF"/>
          </a:solidFill>
          <a:ln>
            <a:solidFill>
              <a:srgbClr val="A3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Presentation Logic</a:t>
            </a:r>
            <a:endParaRPr lang="it-IT" dirty="0"/>
          </a:p>
        </p:txBody>
      </p:sp>
      <p:cxnSp>
        <p:nvCxnSpPr>
          <p:cNvPr id="24" name="Straight Connector 23"/>
          <p:cNvCxnSpPr>
            <a:stCxn id="10" idx="2"/>
            <a:endCxn id="9" idx="0"/>
          </p:cNvCxnSpPr>
          <p:nvPr/>
        </p:nvCxnSpPr>
        <p:spPr>
          <a:xfrm>
            <a:off x="5648297" y="2923307"/>
            <a:ext cx="0" cy="45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4" idx="0"/>
          </p:cNvCxnSpPr>
          <p:nvPr/>
        </p:nvCxnSpPr>
        <p:spPr>
          <a:xfrm>
            <a:off x="5648297" y="4361369"/>
            <a:ext cx="2" cy="45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Scelte architetturali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/>
              <a:t>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9309" y="1634836"/>
            <a:ext cx="461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Presentation Logic</a:t>
            </a:r>
            <a:endParaRPr lang="it-IT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37855" y="2452255"/>
            <a:ext cx="8340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it-IT" dirty="0" smtClean="0"/>
              <a:t>Si compone di due sotto livelli: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Presentation tier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it-IT" dirty="0" smtClean="0"/>
              <a:t>UI – Adapter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Clr>
                <a:srgbClr val="C00000"/>
              </a:buClr>
            </a:pPr>
            <a:r>
              <a:rPr lang="it-IT" dirty="0" smtClean="0"/>
              <a:t>Nell’app android la Presentation tier corrisponde a file XML mentre nel backend a file FXML, hanno lo scopo di interfacciarsi con l’utente </a:t>
            </a:r>
          </a:p>
          <a:p>
            <a:pPr>
              <a:buClr>
                <a:srgbClr val="C00000"/>
              </a:buClr>
            </a:pPr>
            <a:endParaRPr lang="it-IT" dirty="0"/>
          </a:p>
          <a:p>
            <a:pPr>
              <a:buClr>
                <a:srgbClr val="C00000"/>
              </a:buClr>
            </a:pPr>
            <a:r>
              <a:rPr lang="it-IT" dirty="0" smtClean="0"/>
              <a:t>L’UI Adapter ha il ruolo di raccogliere le azioni dell’utente e inviarle alla Business Logic, la sua presenza facilita l’eventuale cambiamento dell’interfaccia grafica</a:t>
            </a:r>
          </a:p>
        </p:txBody>
      </p:sp>
    </p:spTree>
    <p:extLst>
      <p:ext uri="{BB962C8B-B14F-4D97-AF65-F5344CB8AC3E}">
        <p14:creationId xmlns:p14="http://schemas.microsoft.com/office/powerpoint/2010/main" val="41196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Scelte architetturali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 smtClean="0"/>
              <a:t>5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34244" y="4815759"/>
            <a:ext cx="3228109" cy="983672"/>
          </a:xfrm>
          <a:prstGeom prst="roundRect">
            <a:avLst/>
          </a:prstGeom>
          <a:solidFill>
            <a:srgbClr val="FFA3A3"/>
          </a:solidFill>
          <a:ln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Management</a:t>
            </a:r>
            <a:endParaRPr lang="it-IT" dirty="0"/>
          </a:p>
        </p:txBody>
      </p:sp>
      <p:sp>
        <p:nvSpPr>
          <p:cNvPr id="9" name="Rounded Rectangle 8"/>
          <p:cNvSpPr/>
          <p:nvPr/>
        </p:nvSpPr>
        <p:spPr>
          <a:xfrm>
            <a:off x="4034243" y="3377697"/>
            <a:ext cx="3228109" cy="983672"/>
          </a:xfrm>
          <a:prstGeom prst="roundRect">
            <a:avLst/>
          </a:prstGeom>
          <a:solidFill>
            <a:srgbClr val="83FF83"/>
          </a:solidFill>
          <a:ln>
            <a:solidFill>
              <a:srgbClr val="83F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Business Logic</a:t>
            </a:r>
            <a:endParaRPr lang="it-IT" dirty="0"/>
          </a:p>
        </p:txBody>
      </p:sp>
      <p:sp>
        <p:nvSpPr>
          <p:cNvPr id="10" name="Rounded Rectangle 9"/>
          <p:cNvSpPr/>
          <p:nvPr/>
        </p:nvSpPr>
        <p:spPr>
          <a:xfrm>
            <a:off x="4034242" y="1939635"/>
            <a:ext cx="3228109" cy="983672"/>
          </a:xfrm>
          <a:prstGeom prst="roundRect">
            <a:avLst/>
          </a:prstGeom>
          <a:solidFill>
            <a:srgbClr val="A3A3FF"/>
          </a:solidFill>
          <a:ln>
            <a:solidFill>
              <a:srgbClr val="A3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Presentation Logic</a:t>
            </a:r>
            <a:endParaRPr lang="it-IT" dirty="0"/>
          </a:p>
        </p:txBody>
      </p:sp>
      <p:cxnSp>
        <p:nvCxnSpPr>
          <p:cNvPr id="24" name="Straight Connector 23"/>
          <p:cNvCxnSpPr>
            <a:stCxn id="10" idx="2"/>
            <a:endCxn id="9" idx="0"/>
          </p:cNvCxnSpPr>
          <p:nvPr/>
        </p:nvCxnSpPr>
        <p:spPr>
          <a:xfrm>
            <a:off x="5648297" y="2923307"/>
            <a:ext cx="1" cy="45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4" idx="0"/>
          </p:cNvCxnSpPr>
          <p:nvPr/>
        </p:nvCxnSpPr>
        <p:spPr>
          <a:xfrm>
            <a:off x="5648298" y="4361369"/>
            <a:ext cx="1" cy="45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Scelte architetturali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/>
              <a:t>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3164" y="1620982"/>
            <a:ext cx="356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Business Logic</a:t>
            </a:r>
            <a:endParaRPr lang="it-IT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51709" y="2252633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Ha il compito di gestire il flusso di controllo durante tutte le fasi del software, raccogliere e manipolare i dati che vengono inviati alla Presentation Logic e al Data Management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709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Scelte architetturali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 smtClean="0"/>
              <a:t>7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34244" y="4815759"/>
            <a:ext cx="3228109" cy="983672"/>
          </a:xfrm>
          <a:prstGeom prst="roundRect">
            <a:avLst/>
          </a:prstGeom>
          <a:solidFill>
            <a:srgbClr val="FFA3A3"/>
          </a:solidFill>
          <a:ln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Management</a:t>
            </a:r>
            <a:endParaRPr lang="it-IT" dirty="0"/>
          </a:p>
        </p:txBody>
      </p:sp>
      <p:sp>
        <p:nvSpPr>
          <p:cNvPr id="9" name="Rounded Rectangle 8"/>
          <p:cNvSpPr/>
          <p:nvPr/>
        </p:nvSpPr>
        <p:spPr>
          <a:xfrm>
            <a:off x="4034243" y="3377697"/>
            <a:ext cx="3228109" cy="983672"/>
          </a:xfrm>
          <a:prstGeom prst="roundRect">
            <a:avLst/>
          </a:prstGeom>
          <a:solidFill>
            <a:srgbClr val="83FF83"/>
          </a:solidFill>
          <a:ln>
            <a:solidFill>
              <a:srgbClr val="83F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Business Logic</a:t>
            </a:r>
            <a:endParaRPr lang="it-IT" dirty="0"/>
          </a:p>
        </p:txBody>
      </p:sp>
      <p:sp>
        <p:nvSpPr>
          <p:cNvPr id="10" name="Rounded Rectangle 9"/>
          <p:cNvSpPr/>
          <p:nvPr/>
        </p:nvSpPr>
        <p:spPr>
          <a:xfrm>
            <a:off x="4034242" y="1939635"/>
            <a:ext cx="3228109" cy="983672"/>
          </a:xfrm>
          <a:prstGeom prst="roundRect">
            <a:avLst/>
          </a:prstGeom>
          <a:solidFill>
            <a:srgbClr val="A3A3FF"/>
          </a:solidFill>
          <a:ln>
            <a:solidFill>
              <a:srgbClr val="A3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Presentation Logic</a:t>
            </a:r>
            <a:endParaRPr lang="it-IT" dirty="0"/>
          </a:p>
        </p:txBody>
      </p:sp>
      <p:cxnSp>
        <p:nvCxnSpPr>
          <p:cNvPr id="24" name="Straight Connector 23"/>
          <p:cNvCxnSpPr>
            <a:stCxn id="10" idx="2"/>
            <a:endCxn id="9" idx="0"/>
          </p:cNvCxnSpPr>
          <p:nvPr/>
        </p:nvCxnSpPr>
        <p:spPr>
          <a:xfrm>
            <a:off x="5648297" y="2923307"/>
            <a:ext cx="1" cy="45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4" idx="0"/>
          </p:cNvCxnSpPr>
          <p:nvPr/>
        </p:nvCxnSpPr>
        <p:spPr>
          <a:xfrm>
            <a:off x="5648298" y="4361369"/>
            <a:ext cx="1" cy="45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764" y="852103"/>
            <a:ext cx="8805070" cy="1400530"/>
          </a:xfrm>
        </p:spPr>
        <p:txBody>
          <a:bodyPr/>
          <a:lstStyle/>
          <a:p>
            <a:r>
              <a:rPr lang="it-IT" dirty="0" smtClean="0"/>
              <a:t>Scelte architetturali</a:t>
            </a:r>
            <a:endParaRPr lang="it-IT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Progetto di Ingegneria del Software A.A. 2017/18 - Gruppo 3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it-IT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9" y="261257"/>
            <a:ext cx="883005" cy="590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592317"/>
            <a:ext cx="443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Data Management</a:t>
            </a:r>
            <a:endParaRPr lang="it-IT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510145" y="2252633"/>
            <a:ext cx="78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Contiene le informazioni che vengono manipolate dalla Business Logic ed immagazzinate in un database relazionale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43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864</TotalTime>
  <Words>851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PowerPoint Presentation</vt:lpstr>
      <vt:lpstr>Task</vt:lpstr>
      <vt:lpstr>Scelte architetturali</vt:lpstr>
      <vt:lpstr>Scelte architetturali</vt:lpstr>
      <vt:lpstr>Scelte architetturali</vt:lpstr>
      <vt:lpstr>Scelte architetturali</vt:lpstr>
      <vt:lpstr>Scelte architetturali</vt:lpstr>
      <vt:lpstr>Scelte architetturali</vt:lpstr>
      <vt:lpstr>Scelte architetturali</vt:lpstr>
      <vt:lpstr>Design Pattern usati</vt:lpstr>
      <vt:lpstr>Testing</vt:lpstr>
      <vt:lpstr>Testing - extended</vt:lpstr>
      <vt:lpstr>Testing - extended</vt:lpstr>
      <vt:lpstr>Testing - extended</vt:lpstr>
      <vt:lpstr>Tecnologie usate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Moraca</dc:creator>
  <cp:lastModifiedBy>Maurizio Moraca</cp:lastModifiedBy>
  <cp:revision>56</cp:revision>
  <dcterms:created xsi:type="dcterms:W3CDTF">2018-03-02T14:59:54Z</dcterms:created>
  <dcterms:modified xsi:type="dcterms:W3CDTF">2018-03-18T19:14:49Z</dcterms:modified>
</cp:coreProperties>
</file>