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5"/>
    <p:restoredTop sz="83381"/>
  </p:normalViewPr>
  <p:slideViewPr>
    <p:cSldViewPr snapToGrid="0">
      <p:cViewPr>
        <p:scale>
          <a:sx n="82" d="100"/>
          <a:sy n="82" d="100"/>
        </p:scale>
        <p:origin x="14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942BB-ADAF-854C-ADE9-DE028E318E7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B520B-7B42-7E4D-A2DD-3F6717D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model 1A, original and cover have equal claim on song ID, except that original has been heard before (if familiar) and was previously only node connected to that song ID</a:t>
            </a:r>
          </a:p>
          <a:p>
            <a:r>
              <a:rPr lang="en-US" dirty="0"/>
              <a:t>In model 1B, if song is recognized, then recognition gate closes and song ID node is activated fully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model 2, cover can only activate original node as far as it is perceptually similar to the 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B520B-7B42-7E4D-A2DD-3F6717D50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be GLMM but these axes could be used for by-song rate</a:t>
            </a:r>
          </a:p>
          <a:p>
            <a:r>
              <a:rPr lang="en-US" dirty="0"/>
              <a:t>Model 1B interpretation: more likely to recognize if more similar</a:t>
            </a:r>
          </a:p>
          <a:p>
            <a:r>
              <a:rPr lang="en-US" dirty="0"/>
              <a:t>Model 2 interpretation: spreading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B520B-7B42-7E4D-A2DD-3F6717D508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memory evoked by cover – connected directly to cover</a:t>
            </a:r>
          </a:p>
          <a:p>
            <a:r>
              <a:rPr lang="en-US" dirty="0"/>
              <a:t>Model 1A – original memory might win out</a:t>
            </a:r>
          </a:p>
          <a:p>
            <a:r>
              <a:rPr lang="en-US" dirty="0"/>
              <a:t>Model 2 – if original is activated strongly enough, then original memory will 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B520B-7B42-7E4D-A2DD-3F6717D50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is more similar</a:t>
            </a:r>
          </a:p>
          <a:p>
            <a:endParaRPr lang="en-US" dirty="0"/>
          </a:p>
          <a:p>
            <a:r>
              <a:rPr lang="en-US" dirty="0"/>
              <a:t>Model 1B: less similar covers – if they close the recognition gate, then memory is evoked to the full</a:t>
            </a:r>
          </a:p>
          <a:p>
            <a:r>
              <a:rPr lang="en-US" dirty="0"/>
              <a:t>Model 2: less similar covers – extent to which cover activates original dictates how much memory is evoked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B520B-7B42-7E4D-A2DD-3F6717D50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0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7A49-CF16-0668-6778-7D09C2F46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5E66-B034-6C87-4318-94AAFCAD2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77E4-9D52-41D6-4D0D-E588A64C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7EDA-5D31-D77E-4194-637DF381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CF51-E120-91F0-ED5F-8B02D6BC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DE34-5CAF-DC8D-489A-B9708D3F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8AA46-38D4-B86C-05AF-81DEEAC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F731-906D-5B74-4B69-D4B2B2C0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EA6F-72CA-AF53-6B72-54A6C9ED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FBC1-AF97-2493-A899-E712C864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E19B0-6265-DA5D-C1C8-12276C400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BF538-718C-5642-EF31-E712DA7BF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D4240-2917-1E68-5D24-C33F1FD5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DCB9-EB89-2701-0C48-27036861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3228-E946-9952-B232-7B258F32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3774-7327-C4F3-06F6-1DD6B024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7F52-30E9-275B-3542-AA48E7E6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5C22-8CF9-BAAB-A4FC-88600C1B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784C-C5B1-0500-4981-0F4531D9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0085-17F1-F164-2BFA-30B4A998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758B-D520-C8F3-798E-799E49FE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40407-F263-F9E2-CAE1-43FAD2A0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E4EB-70DF-1D5C-B748-01C2895B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05C1-62C2-F8CB-8ED5-643BE706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D7B8-54E7-5553-0BC2-FD978C8E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1DD0-BBB6-812E-A66E-B2EED2B9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78C3-E3E5-E931-0122-978138119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659F4-B54C-AD0A-8EF9-D436C3DF4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058AF-DE72-81CA-49FB-09D38E9C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55026-4BF3-C612-9947-D5AF3BBA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488C6-8B71-A45D-BD51-BAFD0996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B264-B799-C159-664E-93FA6AA8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BA5C-499F-DFA2-08FF-9EBE697D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5AC4-9468-F9F1-EAFA-37AF5851A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20BA5-9A78-B876-DA26-C798D34E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E86E3-BD7E-F3F8-B2C7-EE3094B54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0F881-76CB-2D46-6351-71CA605B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3758C-5C02-959C-2BB6-A77C33F9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78439-CEBF-4122-5649-15498944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FF04-4A31-8EC0-A8A6-97F34112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CDB46-1609-EA08-6137-639FABAE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BBF1A-6A44-F0BD-DAF1-9A301997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E92EF-D864-1E97-3CA1-87623485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85DD9-4596-8097-7F97-B044CE2C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F39B9-4066-1C8F-E169-F0CAE5AE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52F2-5EEA-87AB-749F-CB235E79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084-77C1-E6F5-1CEE-0D18100D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C5AE-5329-C16C-16E5-6623AFE9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9D62-2E25-6F53-D959-554B7165B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3D13-8DE6-F9D8-F2EC-C567D8D7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9F2D9-5BAE-DAB7-5A9D-1BEB2F28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DE72-341D-B879-86CF-36251C49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3E3B-4BE8-9F59-2EEE-F26EF1C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C12-2B06-7E3F-9337-235D39145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F5BA6-131F-3586-E965-EF5E6C8A8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34F2-C03C-8B45-C6D1-AA5BF59D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C9C9-9B84-BE8E-F895-5A6906D0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E7BA2-C621-9A14-019E-49F89943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024FB-795E-2CF0-5501-41C98C3C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691FE-A187-F177-881B-164A3436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7B1D-75F4-56A7-C8A9-629F36F2B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4B198-3222-854C-94F1-D6CAE624B8E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DAB6-7B50-BA80-B6DB-6B761D612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0F0D-B18F-FEAD-9B75-025C11BD1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FAFA8-575E-0543-B903-A968D002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E1CE4A-4EBC-EB7B-6600-562C6E2B5323}"/>
              </a:ext>
            </a:extLst>
          </p:cNvPr>
          <p:cNvSpPr/>
          <p:nvPr/>
        </p:nvSpPr>
        <p:spPr>
          <a:xfrm>
            <a:off x="784186" y="3429000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8194F-3B77-742C-3D0D-08E89FB65462}"/>
              </a:ext>
            </a:extLst>
          </p:cNvPr>
          <p:cNvSpPr txBox="1"/>
          <p:nvPr/>
        </p:nvSpPr>
        <p:spPr>
          <a:xfrm>
            <a:off x="766824" y="3700086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D4C642-2A11-04B6-7088-C5277B968A6B}"/>
              </a:ext>
            </a:extLst>
          </p:cNvPr>
          <p:cNvSpPr/>
          <p:nvPr/>
        </p:nvSpPr>
        <p:spPr>
          <a:xfrm>
            <a:off x="2939006" y="3429000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73800-C98E-4EAC-986E-6392A66923A8}"/>
              </a:ext>
            </a:extLst>
          </p:cNvPr>
          <p:cNvSpPr txBox="1"/>
          <p:nvPr/>
        </p:nvSpPr>
        <p:spPr>
          <a:xfrm>
            <a:off x="2921644" y="3700086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2CEAA5-2500-0C97-8E96-DF1441B53127}"/>
              </a:ext>
            </a:extLst>
          </p:cNvPr>
          <p:cNvSpPr/>
          <p:nvPr/>
        </p:nvSpPr>
        <p:spPr>
          <a:xfrm>
            <a:off x="8860449" y="3429000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26096-CEDD-8734-7D0E-7A3094AD4363}"/>
              </a:ext>
            </a:extLst>
          </p:cNvPr>
          <p:cNvSpPr txBox="1"/>
          <p:nvPr/>
        </p:nvSpPr>
        <p:spPr>
          <a:xfrm>
            <a:off x="8843087" y="3700086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B0BB3B-536F-4E09-278A-4E702C3140D6}"/>
              </a:ext>
            </a:extLst>
          </p:cNvPr>
          <p:cNvSpPr/>
          <p:nvPr/>
        </p:nvSpPr>
        <p:spPr>
          <a:xfrm>
            <a:off x="10755775" y="3429000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592DC-1075-A931-554B-6ACAC3C6DBED}"/>
              </a:ext>
            </a:extLst>
          </p:cNvPr>
          <p:cNvSpPr txBox="1"/>
          <p:nvPr/>
        </p:nvSpPr>
        <p:spPr>
          <a:xfrm>
            <a:off x="10738413" y="3700086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FAE177-5689-0201-09E5-0E94993CF8F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9792211" y="3884752"/>
            <a:ext cx="94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5E3FF10-AF1C-29AA-0774-99B6337561F6}"/>
              </a:ext>
            </a:extLst>
          </p:cNvPr>
          <p:cNvSpPr/>
          <p:nvPr/>
        </p:nvSpPr>
        <p:spPr>
          <a:xfrm>
            <a:off x="1885710" y="1926220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757EF-D8AA-D50D-ABFD-D3BD06247EDE}"/>
              </a:ext>
            </a:extLst>
          </p:cNvPr>
          <p:cNvSpPr txBox="1"/>
          <p:nvPr/>
        </p:nvSpPr>
        <p:spPr>
          <a:xfrm>
            <a:off x="1885710" y="2058806"/>
            <a:ext cx="9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song ID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B41325-129A-F413-551D-51AE36436BCE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1437499" y="2704238"/>
            <a:ext cx="582122" cy="780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0415DA-008C-8FC6-036F-1DE19EA9FFCD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2666199" y="2704238"/>
            <a:ext cx="510051" cy="780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8D8669D-E4C8-2100-94D0-CB3424E40536}"/>
              </a:ext>
            </a:extLst>
          </p:cNvPr>
          <p:cNvSpPr/>
          <p:nvPr/>
        </p:nvSpPr>
        <p:spPr>
          <a:xfrm>
            <a:off x="157224" y="1147301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558BF8-DFD1-3563-D7A5-E6C7D2A346C8}"/>
              </a:ext>
            </a:extLst>
          </p:cNvPr>
          <p:cNvSpPr txBox="1"/>
          <p:nvPr/>
        </p:nvSpPr>
        <p:spPr>
          <a:xfrm>
            <a:off x="139862" y="1418387"/>
            <a:ext cx="94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53CE13-8B31-63DA-7CAF-CCD2F4B7BFDC}"/>
              </a:ext>
            </a:extLst>
          </p:cNvPr>
          <p:cNvCxnSpPr>
            <a:cxnSpLocks/>
          </p:cNvCxnSpPr>
          <p:nvPr/>
        </p:nvCxnSpPr>
        <p:spPr>
          <a:xfrm flipH="1" flipV="1">
            <a:off x="1030712" y="1783120"/>
            <a:ext cx="903808" cy="375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3C95A35-68A7-565C-08C7-4ABA9FBED5FE}"/>
              </a:ext>
            </a:extLst>
          </p:cNvPr>
          <p:cNvSpPr/>
          <p:nvPr/>
        </p:nvSpPr>
        <p:spPr>
          <a:xfrm>
            <a:off x="8036717" y="2061743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EAA1C-9A8C-E565-6347-0811DAA8E7DC}"/>
              </a:ext>
            </a:extLst>
          </p:cNvPr>
          <p:cNvSpPr txBox="1"/>
          <p:nvPr/>
        </p:nvSpPr>
        <p:spPr>
          <a:xfrm>
            <a:off x="8019355" y="2332829"/>
            <a:ext cx="94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F27E79-7AAA-2EB6-72D6-E28AC426A574}"/>
              </a:ext>
            </a:extLst>
          </p:cNvPr>
          <p:cNvCxnSpPr>
            <a:cxnSpLocks/>
          </p:cNvCxnSpPr>
          <p:nvPr/>
        </p:nvCxnSpPr>
        <p:spPr>
          <a:xfrm flipH="1" flipV="1">
            <a:off x="8704409" y="2929823"/>
            <a:ext cx="396815" cy="555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1C94105-54AE-BBA3-5FC9-30624EECAEAF}"/>
              </a:ext>
            </a:extLst>
          </p:cNvPr>
          <p:cNvSpPr txBox="1"/>
          <p:nvPr/>
        </p:nvSpPr>
        <p:spPr>
          <a:xfrm>
            <a:off x="636681" y="4713093"/>
            <a:ext cx="3285263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1A: feature-invariant representation of song identity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CDADFE-62FD-4CE9-2C17-0321863DE7AF}"/>
              </a:ext>
            </a:extLst>
          </p:cNvPr>
          <p:cNvSpPr txBox="1"/>
          <p:nvPr/>
        </p:nvSpPr>
        <p:spPr>
          <a:xfrm>
            <a:off x="8036717" y="4713093"/>
            <a:ext cx="3931588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2: no abstract representation of song identity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D38352-D1F9-6A93-4367-ED26DDFB0B25}"/>
              </a:ext>
            </a:extLst>
          </p:cNvPr>
          <p:cNvSpPr/>
          <p:nvPr/>
        </p:nvSpPr>
        <p:spPr>
          <a:xfrm>
            <a:off x="4532454" y="3428999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FD6744-58C6-420D-04B8-56125EED61E4}"/>
              </a:ext>
            </a:extLst>
          </p:cNvPr>
          <p:cNvSpPr txBox="1"/>
          <p:nvPr/>
        </p:nvSpPr>
        <p:spPr>
          <a:xfrm>
            <a:off x="4515092" y="3700085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FA0AEA6-35F4-4752-0D83-EA3C81E6CA94}"/>
              </a:ext>
            </a:extLst>
          </p:cNvPr>
          <p:cNvSpPr/>
          <p:nvPr/>
        </p:nvSpPr>
        <p:spPr>
          <a:xfrm>
            <a:off x="6687274" y="3428999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713B8E-F786-1FD0-B30F-CFF61E8F7C59}"/>
              </a:ext>
            </a:extLst>
          </p:cNvPr>
          <p:cNvSpPr txBox="1"/>
          <p:nvPr/>
        </p:nvSpPr>
        <p:spPr>
          <a:xfrm>
            <a:off x="6669912" y="3700085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4F9A35-25A3-4FDA-4FA3-614216133D27}"/>
              </a:ext>
            </a:extLst>
          </p:cNvPr>
          <p:cNvSpPr/>
          <p:nvPr/>
        </p:nvSpPr>
        <p:spPr>
          <a:xfrm>
            <a:off x="5633978" y="1926219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34E1BD-7F20-BA4B-0D85-B41F8917D968}"/>
              </a:ext>
            </a:extLst>
          </p:cNvPr>
          <p:cNvSpPr txBox="1"/>
          <p:nvPr/>
        </p:nvSpPr>
        <p:spPr>
          <a:xfrm>
            <a:off x="5633978" y="2058805"/>
            <a:ext cx="9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song ID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7D0AFCA-9305-143D-4BAD-C3A3B010B33D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5584539" y="2704237"/>
            <a:ext cx="183350" cy="242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EBC45D9-C057-A2FD-9DBA-AEDCF45A4F38}"/>
              </a:ext>
            </a:extLst>
          </p:cNvPr>
          <p:cNvSpPr/>
          <p:nvPr/>
        </p:nvSpPr>
        <p:spPr>
          <a:xfrm>
            <a:off x="3905492" y="1147300"/>
            <a:ext cx="914400" cy="911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1773D4-C67F-416F-270F-A562ABCA4804}"/>
              </a:ext>
            </a:extLst>
          </p:cNvPr>
          <p:cNvSpPr txBox="1"/>
          <p:nvPr/>
        </p:nvSpPr>
        <p:spPr>
          <a:xfrm>
            <a:off x="3888130" y="1418386"/>
            <a:ext cx="94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7D8F5E3-003B-70E8-E185-27618F7F62D2}"/>
              </a:ext>
            </a:extLst>
          </p:cNvPr>
          <p:cNvCxnSpPr>
            <a:cxnSpLocks/>
          </p:cNvCxnSpPr>
          <p:nvPr/>
        </p:nvCxnSpPr>
        <p:spPr>
          <a:xfrm flipH="1" flipV="1">
            <a:off x="4778980" y="1783119"/>
            <a:ext cx="903808" cy="375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B5C658A-8340-F000-3C8A-8BC52EFC0408}"/>
              </a:ext>
            </a:extLst>
          </p:cNvPr>
          <p:cNvSpPr txBox="1"/>
          <p:nvPr/>
        </p:nvSpPr>
        <p:spPr>
          <a:xfrm>
            <a:off x="4155284" y="4713093"/>
            <a:ext cx="3697092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1B: feature-invariant representation of song identity with recognition gate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D2F59D5-8E16-5CD8-E05E-730470B410AA}"/>
              </a:ext>
            </a:extLst>
          </p:cNvPr>
          <p:cNvCxnSpPr>
            <a:cxnSpLocks/>
          </p:cNvCxnSpPr>
          <p:nvPr/>
        </p:nvCxnSpPr>
        <p:spPr>
          <a:xfrm flipV="1">
            <a:off x="5209610" y="3157915"/>
            <a:ext cx="254606" cy="327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EDDAE2E-E4D9-2B59-DBA2-5AA699644A52}"/>
              </a:ext>
            </a:extLst>
          </p:cNvPr>
          <p:cNvCxnSpPr>
            <a:cxnSpLocks/>
          </p:cNvCxnSpPr>
          <p:nvPr/>
        </p:nvCxnSpPr>
        <p:spPr>
          <a:xfrm flipH="1" flipV="1">
            <a:off x="6411586" y="2704236"/>
            <a:ext cx="183350" cy="242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C1FD7C-8348-DA98-0A35-B22D576AA166}"/>
              </a:ext>
            </a:extLst>
          </p:cNvPr>
          <p:cNvCxnSpPr>
            <a:cxnSpLocks/>
          </p:cNvCxnSpPr>
          <p:nvPr/>
        </p:nvCxnSpPr>
        <p:spPr>
          <a:xfrm flipH="1" flipV="1">
            <a:off x="6699609" y="3143652"/>
            <a:ext cx="254606" cy="327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3DD814-8D4E-E018-B8CA-BEC6C73238E3}"/>
              </a:ext>
            </a:extLst>
          </p:cNvPr>
          <p:cNvCxnSpPr>
            <a:cxnSpLocks/>
          </p:cNvCxnSpPr>
          <p:nvPr/>
        </p:nvCxnSpPr>
        <p:spPr>
          <a:xfrm>
            <a:off x="5446854" y="2942901"/>
            <a:ext cx="17362" cy="2150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16E7F6-2E36-0D20-06DF-AEACDF6A607D}"/>
              </a:ext>
            </a:extLst>
          </p:cNvPr>
          <p:cNvCxnSpPr>
            <a:cxnSpLocks/>
          </p:cNvCxnSpPr>
          <p:nvPr/>
        </p:nvCxnSpPr>
        <p:spPr>
          <a:xfrm flipH="1">
            <a:off x="6702499" y="2942901"/>
            <a:ext cx="25287" cy="201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6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73E22-F504-293E-CD6E-EAB2EB237D8C}"/>
              </a:ext>
            </a:extLst>
          </p:cNvPr>
          <p:cNvSpPr txBox="1"/>
          <p:nvPr/>
        </p:nvSpPr>
        <p:spPr>
          <a:xfrm>
            <a:off x="829159" y="401642"/>
            <a:ext cx="625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H1: Likelihood of cover memory, given memory for original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68492-1FB5-B933-7F06-C9E215783EBC}"/>
              </a:ext>
            </a:extLst>
          </p:cNvPr>
          <p:cNvCxnSpPr>
            <a:cxnSpLocks/>
          </p:cNvCxnSpPr>
          <p:nvPr/>
        </p:nvCxnSpPr>
        <p:spPr>
          <a:xfrm>
            <a:off x="1064216" y="1999282"/>
            <a:ext cx="0" cy="33786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D5802-5F49-D094-54DD-39B9EA6527CF}"/>
              </a:ext>
            </a:extLst>
          </p:cNvPr>
          <p:cNvCxnSpPr>
            <a:cxnSpLocks/>
          </p:cNvCxnSpPr>
          <p:nvPr/>
        </p:nvCxnSpPr>
        <p:spPr>
          <a:xfrm flipH="1">
            <a:off x="1064216" y="5377912"/>
            <a:ext cx="3215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A36CBD-7ABB-763C-791C-EE612586B86D}"/>
              </a:ext>
            </a:extLst>
          </p:cNvPr>
          <p:cNvSpPr txBox="1"/>
          <p:nvPr/>
        </p:nvSpPr>
        <p:spPr>
          <a:xfrm rot="16200000">
            <a:off x="-37432" y="3383820"/>
            <a:ext cx="13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D4E9D-D91E-2902-1B92-6A417FD0AFAC}"/>
              </a:ext>
            </a:extLst>
          </p:cNvPr>
          <p:cNvSpPr txBox="1"/>
          <p:nvPr/>
        </p:nvSpPr>
        <p:spPr>
          <a:xfrm>
            <a:off x="1619571" y="5658152"/>
            <a:ext cx="26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Perceptual similarity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474469-A25F-76F4-7277-159F64DBA20B}"/>
              </a:ext>
            </a:extLst>
          </p:cNvPr>
          <p:cNvCxnSpPr>
            <a:cxnSpLocks/>
          </p:cNvCxnSpPr>
          <p:nvPr/>
        </p:nvCxnSpPr>
        <p:spPr>
          <a:xfrm>
            <a:off x="4884503" y="1987659"/>
            <a:ext cx="0" cy="33786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F1DD96-F19A-E632-C810-AD6B459468B8}"/>
              </a:ext>
            </a:extLst>
          </p:cNvPr>
          <p:cNvCxnSpPr>
            <a:cxnSpLocks/>
          </p:cNvCxnSpPr>
          <p:nvPr/>
        </p:nvCxnSpPr>
        <p:spPr>
          <a:xfrm flipH="1">
            <a:off x="4884503" y="5366289"/>
            <a:ext cx="3215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373B82-FBCE-1F96-4080-BDED083E70D6}"/>
              </a:ext>
            </a:extLst>
          </p:cNvPr>
          <p:cNvSpPr txBox="1"/>
          <p:nvPr/>
        </p:nvSpPr>
        <p:spPr>
          <a:xfrm rot="16200000">
            <a:off x="3782855" y="3372197"/>
            <a:ext cx="13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DF74BF-2FE7-2D4C-D8D3-47BEE4DB4277}"/>
              </a:ext>
            </a:extLst>
          </p:cNvPr>
          <p:cNvSpPr txBox="1"/>
          <p:nvPr/>
        </p:nvSpPr>
        <p:spPr>
          <a:xfrm>
            <a:off x="5439858" y="5646529"/>
            <a:ext cx="26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Perceptual similarity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3FB70-20D7-AD75-CEA3-6735390CD6EB}"/>
              </a:ext>
            </a:extLst>
          </p:cNvPr>
          <p:cNvCxnSpPr>
            <a:cxnSpLocks/>
          </p:cNvCxnSpPr>
          <p:nvPr/>
        </p:nvCxnSpPr>
        <p:spPr>
          <a:xfrm>
            <a:off x="8516275" y="1999282"/>
            <a:ext cx="0" cy="33786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D5055A-78C6-C282-3379-86ACE91F6533}"/>
              </a:ext>
            </a:extLst>
          </p:cNvPr>
          <p:cNvCxnSpPr>
            <a:cxnSpLocks/>
          </p:cNvCxnSpPr>
          <p:nvPr/>
        </p:nvCxnSpPr>
        <p:spPr>
          <a:xfrm flipH="1">
            <a:off x="8516275" y="5377912"/>
            <a:ext cx="3215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D4E839-7B0E-BC36-FE17-B263100EA2FB}"/>
              </a:ext>
            </a:extLst>
          </p:cNvPr>
          <p:cNvSpPr txBox="1"/>
          <p:nvPr/>
        </p:nvSpPr>
        <p:spPr>
          <a:xfrm rot="16200000">
            <a:off x="7414627" y="3383820"/>
            <a:ext cx="13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7293CB-DC8A-741D-3252-64A81EDC698E}"/>
              </a:ext>
            </a:extLst>
          </p:cNvPr>
          <p:cNvSpPr txBox="1"/>
          <p:nvPr/>
        </p:nvSpPr>
        <p:spPr>
          <a:xfrm>
            <a:off x="9071630" y="5658152"/>
            <a:ext cx="26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Perceptual similarity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E97C4-80D5-9BBB-D941-2077B621A721}"/>
              </a:ext>
            </a:extLst>
          </p:cNvPr>
          <p:cNvSpPr txBox="1"/>
          <p:nvPr/>
        </p:nvSpPr>
        <p:spPr>
          <a:xfrm>
            <a:off x="1043598" y="1540765"/>
            <a:ext cx="19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5E4ED-BBED-AEDA-5CCB-CE6E23F41A1C}"/>
              </a:ext>
            </a:extLst>
          </p:cNvPr>
          <p:cNvSpPr txBox="1"/>
          <p:nvPr/>
        </p:nvSpPr>
        <p:spPr>
          <a:xfrm>
            <a:off x="4932335" y="1540765"/>
            <a:ext cx="19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A5165-6412-6264-D84F-822A70BBCAA2}"/>
              </a:ext>
            </a:extLst>
          </p:cNvPr>
          <p:cNvSpPr txBox="1"/>
          <p:nvPr/>
        </p:nvSpPr>
        <p:spPr>
          <a:xfrm>
            <a:off x="8516275" y="1540765"/>
            <a:ext cx="19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2D3A3A-D71B-D7B9-77CF-866FFC58B768}"/>
              </a:ext>
            </a:extLst>
          </p:cNvPr>
          <p:cNvCxnSpPr/>
          <p:nvPr/>
        </p:nvCxnSpPr>
        <p:spPr>
          <a:xfrm>
            <a:off x="1410346" y="2278251"/>
            <a:ext cx="232474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1A20FB-C707-2AEB-44A3-A499D5556BDE}"/>
              </a:ext>
            </a:extLst>
          </p:cNvPr>
          <p:cNvCxnSpPr>
            <a:cxnSpLocks/>
          </p:cNvCxnSpPr>
          <p:nvPr/>
        </p:nvCxnSpPr>
        <p:spPr>
          <a:xfrm flipV="1">
            <a:off x="5439858" y="2278251"/>
            <a:ext cx="2058739" cy="24487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E8F871-E9B7-3BA0-FCED-005A6828A55A}"/>
              </a:ext>
            </a:extLst>
          </p:cNvPr>
          <p:cNvCxnSpPr>
            <a:cxnSpLocks/>
          </p:cNvCxnSpPr>
          <p:nvPr/>
        </p:nvCxnSpPr>
        <p:spPr>
          <a:xfrm flipV="1">
            <a:off x="9071630" y="2278251"/>
            <a:ext cx="2056154" cy="24487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1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73E22-F504-293E-CD6E-EAB2EB237D8C}"/>
              </a:ext>
            </a:extLst>
          </p:cNvPr>
          <p:cNvSpPr txBox="1"/>
          <p:nvPr/>
        </p:nvSpPr>
        <p:spPr>
          <a:xfrm>
            <a:off x="829159" y="401642"/>
            <a:ext cx="625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H2: memory content similarity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68492-1FB5-B933-7F06-C9E215783EBC}"/>
              </a:ext>
            </a:extLst>
          </p:cNvPr>
          <p:cNvCxnSpPr>
            <a:cxnSpLocks/>
          </p:cNvCxnSpPr>
          <p:nvPr/>
        </p:nvCxnSpPr>
        <p:spPr>
          <a:xfrm>
            <a:off x="1064216" y="1999282"/>
            <a:ext cx="0" cy="33786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D5802-5F49-D094-54DD-39B9EA6527CF}"/>
              </a:ext>
            </a:extLst>
          </p:cNvPr>
          <p:cNvCxnSpPr>
            <a:cxnSpLocks/>
          </p:cNvCxnSpPr>
          <p:nvPr/>
        </p:nvCxnSpPr>
        <p:spPr>
          <a:xfrm flipH="1">
            <a:off x="1064216" y="5377912"/>
            <a:ext cx="3215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A36CBD-7ABB-763C-791C-EE612586B86D}"/>
              </a:ext>
            </a:extLst>
          </p:cNvPr>
          <p:cNvSpPr txBox="1"/>
          <p:nvPr/>
        </p:nvSpPr>
        <p:spPr>
          <a:xfrm rot="16200000">
            <a:off x="-349336" y="3071915"/>
            <a:ext cx="19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similarity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D4E9D-D91E-2902-1B92-6A417FD0AFAC}"/>
              </a:ext>
            </a:extLst>
          </p:cNvPr>
          <p:cNvSpPr txBox="1"/>
          <p:nvPr/>
        </p:nvSpPr>
        <p:spPr>
          <a:xfrm>
            <a:off x="1619571" y="5658152"/>
            <a:ext cx="26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Perceptual similarity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474469-A25F-76F4-7277-159F64DBA20B}"/>
              </a:ext>
            </a:extLst>
          </p:cNvPr>
          <p:cNvCxnSpPr>
            <a:cxnSpLocks/>
          </p:cNvCxnSpPr>
          <p:nvPr/>
        </p:nvCxnSpPr>
        <p:spPr>
          <a:xfrm>
            <a:off x="4884503" y="1987659"/>
            <a:ext cx="0" cy="33786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F1DD96-F19A-E632-C810-AD6B459468B8}"/>
              </a:ext>
            </a:extLst>
          </p:cNvPr>
          <p:cNvCxnSpPr>
            <a:cxnSpLocks/>
          </p:cNvCxnSpPr>
          <p:nvPr/>
        </p:nvCxnSpPr>
        <p:spPr>
          <a:xfrm flipH="1">
            <a:off x="4884503" y="5366289"/>
            <a:ext cx="3215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DF74BF-2FE7-2D4C-D8D3-47BEE4DB4277}"/>
              </a:ext>
            </a:extLst>
          </p:cNvPr>
          <p:cNvSpPr txBox="1"/>
          <p:nvPr/>
        </p:nvSpPr>
        <p:spPr>
          <a:xfrm>
            <a:off x="5439858" y="5646529"/>
            <a:ext cx="26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Perceptual similarity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3FB70-20D7-AD75-CEA3-6735390CD6EB}"/>
              </a:ext>
            </a:extLst>
          </p:cNvPr>
          <p:cNvCxnSpPr>
            <a:cxnSpLocks/>
          </p:cNvCxnSpPr>
          <p:nvPr/>
        </p:nvCxnSpPr>
        <p:spPr>
          <a:xfrm>
            <a:off x="8516275" y="1999282"/>
            <a:ext cx="0" cy="33786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D5055A-78C6-C282-3379-86ACE91F6533}"/>
              </a:ext>
            </a:extLst>
          </p:cNvPr>
          <p:cNvCxnSpPr>
            <a:cxnSpLocks/>
          </p:cNvCxnSpPr>
          <p:nvPr/>
        </p:nvCxnSpPr>
        <p:spPr>
          <a:xfrm flipH="1">
            <a:off x="8516275" y="5377912"/>
            <a:ext cx="3215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7293CB-DC8A-741D-3252-64A81EDC698E}"/>
              </a:ext>
            </a:extLst>
          </p:cNvPr>
          <p:cNvSpPr txBox="1"/>
          <p:nvPr/>
        </p:nvSpPr>
        <p:spPr>
          <a:xfrm>
            <a:off x="9071630" y="5658152"/>
            <a:ext cx="26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Perceptual similarity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E97C4-80D5-9BBB-D941-2077B621A721}"/>
              </a:ext>
            </a:extLst>
          </p:cNvPr>
          <p:cNvSpPr txBox="1"/>
          <p:nvPr/>
        </p:nvSpPr>
        <p:spPr>
          <a:xfrm>
            <a:off x="1043598" y="1540765"/>
            <a:ext cx="19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5E4ED-BBED-AEDA-5CCB-CE6E23F41A1C}"/>
              </a:ext>
            </a:extLst>
          </p:cNvPr>
          <p:cNvSpPr txBox="1"/>
          <p:nvPr/>
        </p:nvSpPr>
        <p:spPr>
          <a:xfrm>
            <a:off x="4932335" y="1540765"/>
            <a:ext cx="19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A5165-6412-6264-D84F-822A70BBCAA2}"/>
              </a:ext>
            </a:extLst>
          </p:cNvPr>
          <p:cNvSpPr txBox="1"/>
          <p:nvPr/>
        </p:nvSpPr>
        <p:spPr>
          <a:xfrm>
            <a:off x="8516275" y="1540765"/>
            <a:ext cx="19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FE7AC-C28D-0E11-57C3-791E60F7E3D8}"/>
              </a:ext>
            </a:extLst>
          </p:cNvPr>
          <p:cNvSpPr txBox="1"/>
          <p:nvPr/>
        </p:nvSpPr>
        <p:spPr>
          <a:xfrm rot="16200000">
            <a:off x="3611751" y="3071916"/>
            <a:ext cx="19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similarity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7561D-A339-A03A-D49A-D249DB6E89E2}"/>
              </a:ext>
            </a:extLst>
          </p:cNvPr>
          <p:cNvSpPr txBox="1"/>
          <p:nvPr/>
        </p:nvSpPr>
        <p:spPr>
          <a:xfrm rot="16200000">
            <a:off x="7233212" y="3071915"/>
            <a:ext cx="19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similarity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298EED-A6A0-3EF2-B140-B62EB53D8594}"/>
              </a:ext>
            </a:extLst>
          </p:cNvPr>
          <p:cNvCxnSpPr>
            <a:cxnSpLocks/>
          </p:cNvCxnSpPr>
          <p:nvPr/>
        </p:nvCxnSpPr>
        <p:spPr>
          <a:xfrm>
            <a:off x="6375744" y="2388422"/>
            <a:ext cx="11287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13C8C6-7B6E-7414-EE2B-077E5824A360}"/>
              </a:ext>
            </a:extLst>
          </p:cNvPr>
          <p:cNvCxnSpPr>
            <a:cxnSpLocks/>
          </p:cNvCxnSpPr>
          <p:nvPr/>
        </p:nvCxnSpPr>
        <p:spPr>
          <a:xfrm flipV="1">
            <a:off x="5329562" y="3925777"/>
            <a:ext cx="993367" cy="10637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7365DE-E1B6-56A9-3894-1F3E1C8D2055}"/>
              </a:ext>
            </a:extLst>
          </p:cNvPr>
          <p:cNvSpPr txBox="1"/>
          <p:nvPr/>
        </p:nvSpPr>
        <p:spPr>
          <a:xfrm>
            <a:off x="6583065" y="2077187"/>
            <a:ext cx="79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6E258-774C-E131-AE21-A8DC46FC8241}"/>
              </a:ext>
            </a:extLst>
          </p:cNvPr>
          <p:cNvSpPr txBox="1"/>
          <p:nvPr/>
        </p:nvSpPr>
        <p:spPr>
          <a:xfrm rot="18728726">
            <a:off x="5254991" y="4116253"/>
            <a:ext cx="104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FF9736-FBC2-EF3E-A038-18EDEF0C8B50}"/>
              </a:ext>
            </a:extLst>
          </p:cNvPr>
          <p:cNvCxnSpPr>
            <a:cxnSpLocks/>
          </p:cNvCxnSpPr>
          <p:nvPr/>
        </p:nvCxnSpPr>
        <p:spPr>
          <a:xfrm>
            <a:off x="2555458" y="2389759"/>
            <a:ext cx="112879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3424A-A066-7F87-1182-A9FC32F0389F}"/>
              </a:ext>
            </a:extLst>
          </p:cNvPr>
          <p:cNvCxnSpPr>
            <a:cxnSpLocks/>
          </p:cNvCxnSpPr>
          <p:nvPr/>
        </p:nvCxnSpPr>
        <p:spPr>
          <a:xfrm flipV="1">
            <a:off x="1509276" y="3800106"/>
            <a:ext cx="1046182" cy="1190787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833D27-27CD-1EA2-C5F8-D44EC2D5BC47}"/>
              </a:ext>
            </a:extLst>
          </p:cNvPr>
          <p:cNvSpPr txBox="1"/>
          <p:nvPr/>
        </p:nvSpPr>
        <p:spPr>
          <a:xfrm>
            <a:off x="2762779" y="2078524"/>
            <a:ext cx="79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E0CDB-D8F8-D765-905D-F040DCCBCF3B}"/>
              </a:ext>
            </a:extLst>
          </p:cNvPr>
          <p:cNvSpPr txBox="1"/>
          <p:nvPr/>
        </p:nvSpPr>
        <p:spPr>
          <a:xfrm rot="18728726">
            <a:off x="1434705" y="4117590"/>
            <a:ext cx="104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684DBC-7AA9-C2D0-F9FE-DC30FE84FAE5}"/>
              </a:ext>
            </a:extLst>
          </p:cNvPr>
          <p:cNvCxnSpPr>
            <a:cxnSpLocks/>
          </p:cNvCxnSpPr>
          <p:nvPr/>
        </p:nvCxnSpPr>
        <p:spPr>
          <a:xfrm>
            <a:off x="1357745" y="2386301"/>
            <a:ext cx="1159505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D1C66A-4583-55A8-E1AF-F138DE711EB3}"/>
              </a:ext>
            </a:extLst>
          </p:cNvPr>
          <p:cNvCxnSpPr>
            <a:cxnSpLocks/>
          </p:cNvCxnSpPr>
          <p:nvPr/>
        </p:nvCxnSpPr>
        <p:spPr>
          <a:xfrm>
            <a:off x="9901391" y="2368690"/>
            <a:ext cx="11287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F92A39-0E71-3433-FC19-68889A1F9DFE}"/>
              </a:ext>
            </a:extLst>
          </p:cNvPr>
          <p:cNvCxnSpPr>
            <a:cxnSpLocks/>
          </p:cNvCxnSpPr>
          <p:nvPr/>
        </p:nvCxnSpPr>
        <p:spPr>
          <a:xfrm flipV="1">
            <a:off x="8855209" y="3779037"/>
            <a:ext cx="1046182" cy="11907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1EC633-BF89-F8CD-4519-C855D48679CE}"/>
              </a:ext>
            </a:extLst>
          </p:cNvPr>
          <p:cNvSpPr txBox="1"/>
          <p:nvPr/>
        </p:nvSpPr>
        <p:spPr>
          <a:xfrm>
            <a:off x="10108712" y="2057455"/>
            <a:ext cx="79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D3FC4C-B11F-1A0D-A712-FBB83419F196}"/>
              </a:ext>
            </a:extLst>
          </p:cNvPr>
          <p:cNvSpPr txBox="1"/>
          <p:nvPr/>
        </p:nvSpPr>
        <p:spPr>
          <a:xfrm rot="18728726">
            <a:off x="8780638" y="4096521"/>
            <a:ext cx="104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244148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73E22-F504-293E-CD6E-EAB2EB237D8C}"/>
              </a:ext>
            </a:extLst>
          </p:cNvPr>
          <p:cNvSpPr txBox="1"/>
          <p:nvPr/>
        </p:nvSpPr>
        <p:spPr>
          <a:xfrm>
            <a:off x="829159" y="401642"/>
            <a:ext cx="625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H3: memory qualities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when memory evoked is the same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68492-1FB5-B933-7F06-C9E215783EBC}"/>
              </a:ext>
            </a:extLst>
          </p:cNvPr>
          <p:cNvCxnSpPr>
            <a:cxnSpLocks/>
          </p:cNvCxnSpPr>
          <p:nvPr/>
        </p:nvCxnSpPr>
        <p:spPr>
          <a:xfrm>
            <a:off x="1064216" y="1999282"/>
            <a:ext cx="0" cy="33786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D5802-5F49-D094-54DD-39B9EA6527CF}"/>
              </a:ext>
            </a:extLst>
          </p:cNvPr>
          <p:cNvCxnSpPr>
            <a:cxnSpLocks/>
          </p:cNvCxnSpPr>
          <p:nvPr/>
        </p:nvCxnSpPr>
        <p:spPr>
          <a:xfrm flipH="1">
            <a:off x="1064216" y="5377912"/>
            <a:ext cx="3215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A36CBD-7ABB-763C-791C-EE612586B86D}"/>
              </a:ext>
            </a:extLst>
          </p:cNvPr>
          <p:cNvSpPr txBox="1"/>
          <p:nvPr/>
        </p:nvSpPr>
        <p:spPr>
          <a:xfrm rot="16200000">
            <a:off x="-871148" y="3492308"/>
            <a:ext cx="326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Similarity of memory qualities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D4E9D-D91E-2902-1B92-6A417FD0AFAC}"/>
              </a:ext>
            </a:extLst>
          </p:cNvPr>
          <p:cNvSpPr txBox="1"/>
          <p:nvPr/>
        </p:nvSpPr>
        <p:spPr>
          <a:xfrm>
            <a:off x="1619571" y="5658152"/>
            <a:ext cx="26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Perceptual similarity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474469-A25F-76F4-7277-159F64DBA20B}"/>
              </a:ext>
            </a:extLst>
          </p:cNvPr>
          <p:cNvCxnSpPr>
            <a:cxnSpLocks/>
          </p:cNvCxnSpPr>
          <p:nvPr/>
        </p:nvCxnSpPr>
        <p:spPr>
          <a:xfrm>
            <a:off x="4884503" y="1987659"/>
            <a:ext cx="0" cy="33786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F1DD96-F19A-E632-C810-AD6B459468B8}"/>
              </a:ext>
            </a:extLst>
          </p:cNvPr>
          <p:cNvCxnSpPr>
            <a:cxnSpLocks/>
          </p:cNvCxnSpPr>
          <p:nvPr/>
        </p:nvCxnSpPr>
        <p:spPr>
          <a:xfrm flipH="1">
            <a:off x="4884503" y="5366289"/>
            <a:ext cx="3215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DF74BF-2FE7-2D4C-D8D3-47BEE4DB4277}"/>
              </a:ext>
            </a:extLst>
          </p:cNvPr>
          <p:cNvSpPr txBox="1"/>
          <p:nvPr/>
        </p:nvSpPr>
        <p:spPr>
          <a:xfrm>
            <a:off x="5439858" y="5646529"/>
            <a:ext cx="26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Perceptual similarity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3FB70-20D7-AD75-CEA3-6735390CD6EB}"/>
              </a:ext>
            </a:extLst>
          </p:cNvPr>
          <p:cNvCxnSpPr>
            <a:cxnSpLocks/>
          </p:cNvCxnSpPr>
          <p:nvPr/>
        </p:nvCxnSpPr>
        <p:spPr>
          <a:xfrm>
            <a:off x="8516275" y="1999282"/>
            <a:ext cx="0" cy="33786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D5055A-78C6-C282-3379-86ACE91F6533}"/>
              </a:ext>
            </a:extLst>
          </p:cNvPr>
          <p:cNvCxnSpPr>
            <a:cxnSpLocks/>
          </p:cNvCxnSpPr>
          <p:nvPr/>
        </p:nvCxnSpPr>
        <p:spPr>
          <a:xfrm flipH="1">
            <a:off x="8516275" y="5377912"/>
            <a:ext cx="3215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7293CB-DC8A-741D-3252-64A81EDC698E}"/>
              </a:ext>
            </a:extLst>
          </p:cNvPr>
          <p:cNvSpPr txBox="1"/>
          <p:nvPr/>
        </p:nvSpPr>
        <p:spPr>
          <a:xfrm>
            <a:off x="9071630" y="5658152"/>
            <a:ext cx="26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Perceptual similarity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E97C4-80D5-9BBB-D941-2077B621A721}"/>
              </a:ext>
            </a:extLst>
          </p:cNvPr>
          <p:cNvSpPr txBox="1"/>
          <p:nvPr/>
        </p:nvSpPr>
        <p:spPr>
          <a:xfrm>
            <a:off x="1043598" y="1540765"/>
            <a:ext cx="19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5E4ED-BBED-AEDA-5CCB-CE6E23F41A1C}"/>
              </a:ext>
            </a:extLst>
          </p:cNvPr>
          <p:cNvSpPr txBox="1"/>
          <p:nvPr/>
        </p:nvSpPr>
        <p:spPr>
          <a:xfrm>
            <a:off x="4932335" y="1540765"/>
            <a:ext cx="19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A5165-6412-6264-D84F-822A70BBCAA2}"/>
              </a:ext>
            </a:extLst>
          </p:cNvPr>
          <p:cNvSpPr txBox="1"/>
          <p:nvPr/>
        </p:nvSpPr>
        <p:spPr>
          <a:xfrm>
            <a:off x="8516275" y="1540765"/>
            <a:ext cx="19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22533-A4A1-12C7-CE89-A5F8A48EBD63}"/>
              </a:ext>
            </a:extLst>
          </p:cNvPr>
          <p:cNvSpPr txBox="1"/>
          <p:nvPr/>
        </p:nvSpPr>
        <p:spPr>
          <a:xfrm rot="16200000">
            <a:off x="2945289" y="3436163"/>
            <a:ext cx="326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Similarity of memory qualities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E7C10-0D72-7103-BB07-7596391946BA}"/>
              </a:ext>
            </a:extLst>
          </p:cNvPr>
          <p:cNvSpPr txBox="1"/>
          <p:nvPr/>
        </p:nvSpPr>
        <p:spPr>
          <a:xfrm rot="16200000">
            <a:off x="6657130" y="3358601"/>
            <a:ext cx="326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Similarity of memory qualities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6DBDE-45BA-28B2-7657-49721C7801B0}"/>
              </a:ext>
            </a:extLst>
          </p:cNvPr>
          <p:cNvCxnSpPr>
            <a:cxnSpLocks/>
          </p:cNvCxnSpPr>
          <p:nvPr/>
        </p:nvCxnSpPr>
        <p:spPr>
          <a:xfrm>
            <a:off x="1394848" y="2309249"/>
            <a:ext cx="224725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4DDE6-9202-D418-B87F-898B34CD1751}"/>
              </a:ext>
            </a:extLst>
          </p:cNvPr>
          <p:cNvCxnSpPr>
            <a:cxnSpLocks/>
          </p:cNvCxnSpPr>
          <p:nvPr/>
        </p:nvCxnSpPr>
        <p:spPr>
          <a:xfrm>
            <a:off x="6261315" y="2293751"/>
            <a:ext cx="12863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8B09E0-199E-73DD-E6BA-E79D4BB64606}"/>
              </a:ext>
            </a:extLst>
          </p:cNvPr>
          <p:cNvCxnSpPr>
            <a:cxnSpLocks/>
          </p:cNvCxnSpPr>
          <p:nvPr/>
        </p:nvCxnSpPr>
        <p:spPr>
          <a:xfrm flipV="1">
            <a:off x="10259878" y="2293751"/>
            <a:ext cx="867906" cy="130185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316</Words>
  <Application>Microsoft Macintosh PowerPoint</Application>
  <PresentationFormat>Widescreen</PresentationFormat>
  <Paragraphs>68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Cassano, Riesa</dc:creator>
  <cp:lastModifiedBy>Cassano, Riesa</cp:lastModifiedBy>
  <cp:revision>4</cp:revision>
  <cp:lastPrinted>2025-01-31T19:30:34Z</cp:lastPrinted>
  <dcterms:created xsi:type="dcterms:W3CDTF">2025-01-29T11:27:55Z</dcterms:created>
  <dcterms:modified xsi:type="dcterms:W3CDTF">2025-01-31T20:19:47Z</dcterms:modified>
</cp:coreProperties>
</file>