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9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57" r:id="rId4"/>
    <p:sldId id="258" r:id="rId5"/>
    <p:sldId id="270" r:id="rId6"/>
    <p:sldId id="271" r:id="rId7"/>
    <p:sldId id="259" r:id="rId8"/>
    <p:sldId id="260" r:id="rId9"/>
    <p:sldId id="263" r:id="rId10"/>
    <p:sldId id="262" r:id="rId11"/>
    <p:sldId id="265" r:id="rId12"/>
    <p:sldId id="266" r:id="rId13"/>
    <p:sldId id="268" r:id="rId14"/>
    <p:sldId id="269" r:id="rId15"/>
    <p:sldId id="267" r:id="rId16"/>
    <p:sldId id="273" r:id="rId17"/>
    <p:sldId id="274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0D4242-43EA-46E6-81B7-6465D4F89800}" v="219" dt="2018-12-11T11:44:52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68" autoAdjust="0"/>
  </p:normalViewPr>
  <p:slideViewPr>
    <p:cSldViewPr snapToGrid="0">
      <p:cViewPr varScale="1">
        <p:scale>
          <a:sx n="66" d="100"/>
          <a:sy n="66" d="100"/>
        </p:scale>
        <p:origin x="122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esinger, Pascal" userId="b20ee373-397d-454b-8ed3-652fbfccf75c" providerId="ADAL" clId="{820D4242-43EA-46E6-81B7-6465D4F89800}"/>
    <pc:docChg chg="custSel modSld">
      <pc:chgData name="Riesinger, Pascal" userId="b20ee373-397d-454b-8ed3-652fbfccf75c" providerId="ADAL" clId="{820D4242-43EA-46E6-81B7-6465D4F89800}" dt="2018-12-11T11:44:52.206" v="218" actId="20577"/>
      <pc:docMkLst>
        <pc:docMk/>
      </pc:docMkLst>
      <pc:sldChg chg="modNotesTx">
        <pc:chgData name="Riesinger, Pascal" userId="b20ee373-397d-454b-8ed3-652fbfccf75c" providerId="ADAL" clId="{820D4242-43EA-46E6-81B7-6465D4F89800}" dt="2018-12-11T09:52:26.435" v="6" actId="20577"/>
        <pc:sldMkLst>
          <pc:docMk/>
          <pc:sldMk cId="3600987528" sldId="256"/>
        </pc:sldMkLst>
      </pc:sldChg>
      <pc:sldChg chg="modNotesTx">
        <pc:chgData name="Riesinger, Pascal" userId="b20ee373-397d-454b-8ed3-652fbfccf75c" providerId="ADAL" clId="{820D4242-43EA-46E6-81B7-6465D4F89800}" dt="2018-12-11T09:56:03.773" v="49" actId="20577"/>
        <pc:sldMkLst>
          <pc:docMk/>
          <pc:sldMk cId="3203935500" sldId="258"/>
        </pc:sldMkLst>
      </pc:sldChg>
      <pc:sldChg chg="modNotesTx">
        <pc:chgData name="Riesinger, Pascal" userId="b20ee373-397d-454b-8ed3-652fbfccf75c" providerId="ADAL" clId="{820D4242-43EA-46E6-81B7-6465D4F89800}" dt="2018-12-11T09:55:15.734" v="18" actId="20577"/>
        <pc:sldMkLst>
          <pc:docMk/>
          <pc:sldMk cId="1024924244" sldId="259"/>
        </pc:sldMkLst>
      </pc:sldChg>
      <pc:sldChg chg="modNotesTx">
        <pc:chgData name="Riesinger, Pascal" userId="b20ee373-397d-454b-8ed3-652fbfccf75c" providerId="ADAL" clId="{820D4242-43EA-46E6-81B7-6465D4F89800}" dt="2018-12-11T09:55:20.910" v="21" actId="20577"/>
        <pc:sldMkLst>
          <pc:docMk/>
          <pc:sldMk cId="2952799758" sldId="262"/>
        </pc:sldMkLst>
      </pc:sldChg>
      <pc:sldChg chg="modNotesTx">
        <pc:chgData name="Riesinger, Pascal" userId="b20ee373-397d-454b-8ed3-652fbfccf75c" providerId="ADAL" clId="{820D4242-43EA-46E6-81B7-6465D4F89800}" dt="2018-12-11T09:55:56" v="40" actId="20577"/>
        <pc:sldMkLst>
          <pc:docMk/>
          <pc:sldMk cId="566164889" sldId="263"/>
        </pc:sldMkLst>
      </pc:sldChg>
      <pc:sldChg chg="modNotesTx">
        <pc:chgData name="Riesinger, Pascal" userId="b20ee373-397d-454b-8ed3-652fbfccf75c" providerId="ADAL" clId="{820D4242-43EA-46E6-81B7-6465D4F89800}" dt="2018-12-11T11:44:52.206" v="218" actId="20577"/>
        <pc:sldMkLst>
          <pc:docMk/>
          <pc:sldMk cId="3702486606" sldId="267"/>
        </pc:sldMkLst>
      </pc:sldChg>
      <pc:sldChg chg="modNotesTx">
        <pc:chgData name="Riesinger, Pascal" userId="b20ee373-397d-454b-8ed3-652fbfccf75c" providerId="ADAL" clId="{820D4242-43EA-46E6-81B7-6465D4F89800}" dt="2018-12-11T11:36:19.704" v="163" actId="20577"/>
        <pc:sldMkLst>
          <pc:docMk/>
          <pc:sldMk cId="3602023725" sldId="268"/>
        </pc:sldMkLst>
      </pc:sldChg>
      <pc:sldChg chg="modSp">
        <pc:chgData name="Riesinger, Pascal" userId="b20ee373-397d-454b-8ed3-652fbfccf75c" providerId="ADAL" clId="{820D4242-43EA-46E6-81B7-6465D4F89800}" dt="2018-12-11T11:36:37.890" v="164" actId="20577"/>
        <pc:sldMkLst>
          <pc:docMk/>
          <pc:sldMk cId="2813325783" sldId="269"/>
        </pc:sldMkLst>
        <pc:spChg chg="mod">
          <ac:chgData name="Riesinger, Pascal" userId="b20ee373-397d-454b-8ed3-652fbfccf75c" providerId="ADAL" clId="{820D4242-43EA-46E6-81B7-6465D4F89800}" dt="2018-12-11T11:36:37.890" v="164" actId="20577"/>
          <ac:spMkLst>
            <pc:docMk/>
            <pc:sldMk cId="2813325783" sldId="269"/>
            <ac:spMk id="3" creationId="{97AAAE67-A688-4279-9111-810820E869CF}"/>
          </ac:spMkLst>
        </pc:spChg>
      </pc:sldChg>
      <pc:sldChg chg="modNotesTx">
        <pc:chgData name="Riesinger, Pascal" userId="b20ee373-397d-454b-8ed3-652fbfccf75c" providerId="ADAL" clId="{820D4242-43EA-46E6-81B7-6465D4F89800}" dt="2018-12-11T09:54:46.603" v="12" actId="20577"/>
        <pc:sldMkLst>
          <pc:docMk/>
          <pc:sldMk cId="1330431816" sldId="270"/>
        </pc:sldMkLst>
      </pc:sldChg>
      <pc:sldChg chg="modNotesTx">
        <pc:chgData name="Riesinger, Pascal" userId="b20ee373-397d-454b-8ed3-652fbfccf75c" providerId="ADAL" clId="{820D4242-43EA-46E6-81B7-6465D4F89800}" dt="2018-12-11T09:55:51.374" v="32" actId="20577"/>
        <pc:sldMkLst>
          <pc:docMk/>
          <pc:sldMk cId="1121345616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DA1E3-3876-4C1F-96B2-3E43399C967B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A9607-FCE4-497D-AD75-D71330362B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97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Martin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019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125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Martin -&gt; Sophia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145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Sophia</a:t>
            </a:r>
          </a:p>
          <a:p>
            <a:r>
              <a:rPr lang="en-US" dirty="0" err="1"/>
              <a:t>Ausgabe</a:t>
            </a:r>
            <a:r>
              <a:rPr lang="en-US" dirty="0"/>
              <a:t>: LED –Matrix; </a:t>
            </a:r>
            <a:r>
              <a:rPr lang="en-US" dirty="0" err="1"/>
              <a:t>Horizontale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Port 0, </a:t>
            </a:r>
            <a:r>
              <a:rPr lang="en-US" dirty="0" err="1"/>
              <a:t>Vertikale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Port1</a:t>
            </a:r>
          </a:p>
          <a:p>
            <a:r>
              <a:rPr lang="en-US" dirty="0"/>
              <a:t>	</a:t>
            </a:r>
            <a:r>
              <a:rPr lang="en-US" dirty="0" err="1"/>
              <a:t>Spielsteine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einleinzelne</a:t>
            </a:r>
            <a:r>
              <a:rPr lang="en-US" dirty="0"/>
              <a:t> LEDs, </a:t>
            </a:r>
            <a:r>
              <a:rPr lang="en-US" dirty="0" err="1"/>
              <a:t>Spieler</a:t>
            </a:r>
            <a:r>
              <a:rPr lang="en-US" dirty="0"/>
              <a:t> </a:t>
            </a:r>
            <a:r>
              <a:rPr lang="en-US" dirty="0" err="1"/>
              <a:t>unterscheidung</a:t>
            </a:r>
            <a:r>
              <a:rPr lang="en-US" dirty="0"/>
              <a:t> : 2. </a:t>
            </a:r>
            <a:r>
              <a:rPr lang="en-US" dirty="0" err="1"/>
              <a:t>Spieler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jede</a:t>
            </a:r>
            <a:r>
              <a:rPr lang="en-US" dirty="0"/>
              <a:t> </a:t>
            </a:r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Ausgabe</a:t>
            </a:r>
            <a:r>
              <a:rPr lang="en-US" dirty="0"/>
              <a:t> 	</a:t>
            </a:r>
            <a:r>
              <a:rPr lang="en-US" dirty="0" err="1"/>
              <a:t>angezeigt</a:t>
            </a:r>
            <a:r>
              <a:rPr lang="en-US" dirty="0"/>
              <a:t>,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blinken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Eingabe</a:t>
            </a:r>
            <a:r>
              <a:rPr lang="en-US" dirty="0">
                <a:sym typeface="Wingdings" panose="05000000000000000000" pitchFamily="2" charset="2"/>
              </a:rPr>
              <a:t>: Keypad; Port2 </a:t>
            </a:r>
            <a:r>
              <a:rPr lang="en-US" dirty="0" err="1">
                <a:sym typeface="Wingdings" panose="05000000000000000000" pitchFamily="2" charset="2"/>
              </a:rPr>
              <a:t>Schalter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betätigt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jeweiliger</a:t>
            </a:r>
            <a:r>
              <a:rPr lang="en-US" dirty="0">
                <a:sym typeface="Wingdings" panose="05000000000000000000" pitchFamily="2" charset="2"/>
              </a:rPr>
              <a:t> Pin </a:t>
            </a:r>
            <a:r>
              <a:rPr lang="en-US" dirty="0" err="1">
                <a:sym typeface="Wingdings" panose="05000000000000000000" pitchFamily="2" charset="2"/>
              </a:rPr>
              <a:t>mit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Massenpotential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verbunden</a:t>
            </a:r>
            <a:r>
              <a:rPr lang="en-US" dirty="0">
                <a:sym typeface="Wingdings" panose="05000000000000000000" pitchFamily="2" charset="2"/>
              </a:rPr>
              <a:t>  low </a:t>
            </a:r>
            <a:r>
              <a:rPr lang="en-US" dirty="0" err="1">
                <a:sym typeface="Wingdings" panose="05000000000000000000" pitchFamily="2" charset="2"/>
              </a:rPr>
              <a:t>gesetzt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335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Ein Byte pro </a:t>
            </a:r>
            <a:r>
              <a:rPr lang="en-US" dirty="0" err="1"/>
              <a:t>Zeile</a:t>
            </a:r>
            <a:r>
              <a:rPr lang="en-US" dirty="0"/>
              <a:t> auf der Matrix des </a:t>
            </a:r>
            <a:r>
              <a:rPr lang="en-US" dirty="0" err="1"/>
              <a:t>Spielers</a:t>
            </a:r>
            <a:r>
              <a:rPr lang="en-US" dirty="0"/>
              <a:t>, </a:t>
            </a:r>
            <a:r>
              <a:rPr lang="en-US" dirty="0" err="1"/>
              <a:t>jeder</a:t>
            </a:r>
            <a:r>
              <a:rPr lang="en-US" dirty="0"/>
              <a:t> </a:t>
            </a:r>
            <a:r>
              <a:rPr lang="en-US" dirty="0" err="1"/>
              <a:t>Spieler</a:t>
            </a:r>
            <a:r>
              <a:rPr lang="en-US" dirty="0"/>
              <a:t> hat </a:t>
            </a:r>
            <a:r>
              <a:rPr lang="en-US" dirty="0" err="1"/>
              <a:t>seperat</a:t>
            </a:r>
            <a:r>
              <a:rPr lang="en-US" dirty="0"/>
              <a:t> </a:t>
            </a:r>
            <a:r>
              <a:rPr lang="en-US" dirty="0" err="1"/>
              <a:t>gespeicherten</a:t>
            </a:r>
            <a:r>
              <a:rPr lang="en-US" dirty="0"/>
              <a:t> </a:t>
            </a:r>
            <a:r>
              <a:rPr lang="en-US" dirty="0" err="1"/>
              <a:t>Spielstand</a:t>
            </a:r>
            <a:endParaRPr lang="en-US" dirty="0"/>
          </a:p>
          <a:p>
            <a:r>
              <a:rPr lang="en-US" dirty="0" err="1"/>
              <a:t>Zeilen</a:t>
            </a:r>
            <a:r>
              <a:rPr lang="en-US" dirty="0"/>
              <a:t> </a:t>
            </a:r>
            <a:r>
              <a:rPr lang="en-US" dirty="0" err="1"/>
              <a:t>hintereinander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RAM </a:t>
            </a:r>
            <a:r>
              <a:rPr lang="en-US" dirty="0" err="1"/>
              <a:t>angeordnet</a:t>
            </a:r>
            <a:r>
              <a:rPr lang="en-US" dirty="0"/>
              <a:t> -&gt; </a:t>
            </a:r>
            <a:r>
              <a:rPr lang="en-US" dirty="0" err="1"/>
              <a:t>Insgesamt</a:t>
            </a:r>
            <a:r>
              <a:rPr lang="en-US" dirty="0"/>
              <a:t> also 16 </a:t>
            </a:r>
            <a:r>
              <a:rPr lang="en-US" dirty="0" err="1"/>
              <a:t>Reihen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RAM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speicherung</a:t>
            </a:r>
            <a:r>
              <a:rPr lang="en-US" dirty="0"/>
              <a:t> der </a:t>
            </a:r>
            <a:r>
              <a:rPr lang="en-US" dirty="0" err="1"/>
              <a:t>Spielstände</a:t>
            </a:r>
            <a:endParaRPr lang="en-US" dirty="0"/>
          </a:p>
          <a:p>
            <a:r>
              <a:rPr lang="en-US" dirty="0"/>
              <a:t>Sophia -&gt; Pascal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706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Pascal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411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Pascal -&gt; 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721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622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 -&gt; Pascal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023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Pascal</a:t>
            </a:r>
          </a:p>
          <a:p>
            <a:endParaRPr lang="en-US" dirty="0"/>
          </a:p>
          <a:p>
            <a:r>
              <a:rPr lang="en-US" dirty="0"/>
              <a:t>Spieler1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geleert</a:t>
            </a:r>
            <a:r>
              <a:rPr lang="en-US" dirty="0"/>
              <a:t>.</a:t>
            </a:r>
          </a:p>
          <a:p>
            <a:r>
              <a:rPr lang="en-US" dirty="0" err="1"/>
              <a:t>Abfrage</a:t>
            </a:r>
            <a:r>
              <a:rPr lang="en-US" dirty="0"/>
              <a:t>, </a:t>
            </a:r>
            <a:r>
              <a:rPr lang="en-US" dirty="0" err="1"/>
              <a:t>welcher</a:t>
            </a:r>
            <a:r>
              <a:rPr lang="en-US" dirty="0"/>
              <a:t> </a:t>
            </a:r>
            <a:r>
              <a:rPr lang="en-US" dirty="0" err="1"/>
              <a:t>Spieler</a:t>
            </a:r>
            <a:r>
              <a:rPr lang="en-US" dirty="0"/>
              <a:t> </a:t>
            </a:r>
            <a:r>
              <a:rPr lang="en-US" dirty="0" err="1"/>
              <a:t>gewonnen</a:t>
            </a:r>
            <a:r>
              <a:rPr lang="en-US" dirty="0"/>
              <a:t> hat,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entsprechende</a:t>
            </a:r>
            <a:r>
              <a:rPr lang="en-US" dirty="0"/>
              <a:t> </a:t>
            </a:r>
            <a:r>
              <a:rPr lang="en-US" dirty="0" err="1"/>
              <a:t>Ausgabe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der </a:t>
            </a:r>
            <a:r>
              <a:rPr lang="en-US" dirty="0" err="1"/>
              <a:t>Datenbank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9607-FCE4-497D-AD75-D71330362BE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18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FF79D-2CA0-4CB8-B3A1-EF4C03107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02AEBC-CB48-4EBF-8713-6AB3BC9D1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1F5FD8-D70D-423A-9CF2-EF9F3EBC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B58FB9-F067-4189-B15B-AEEDF70E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C0E14C-249A-4AA9-949D-FB219F8E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43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9E947-8A7D-4D10-A4CD-93040F4E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27F624-FA8C-4D77-95F8-A85A12715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5E0EB5-DF32-4BAF-8EFC-C937843F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1AAA25-F577-4AE6-8AC2-582B8D99D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3D72AA-A503-4AC1-93E7-3612CF4A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37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8D7DA2E-A407-4CC9-A018-20EC36482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E1BDE2-BC70-46FB-93A1-9617DFBD4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60A654-BF21-474A-AB69-78FA33BC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84FBD1-F752-4177-B30D-324725AB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A47EEF-0E5D-4C2A-BFB7-40DD9BF2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2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4E469F-95E6-49AF-9624-89B73E14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C9F2DD-6E4C-4D27-B500-CDC494F52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B5083E-03F0-45A7-B00B-C485707B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ED181B-F502-4240-823D-980A04FFD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D692CE-212F-4C9B-9E0B-431C9203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6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0C6FE-4AB8-412D-84B0-AA3E26FEF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6D7D71-17FE-4E21-9220-E5FB6400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ECCBDA-6C72-44A2-8796-D9BE466DD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F8621A-1501-4A20-958E-0F536923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15024C-C438-4456-8082-25F37108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70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06FE7-C195-4CEF-902C-D45E11A9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FC8CF1-30AC-4656-AD6B-3A6CF0325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82729D-0E9E-49E3-94D6-DD4A6B5A0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7651D1-F418-46A8-B445-96317F3B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1CD6F9-CC4F-403F-9419-A49D47233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A3C183-7269-4017-86ED-A39776AD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54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E318F-5CE5-4EA9-8FA7-F7CCDD72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48B3DC-E9A4-4CBE-9ACD-3E7EA2C9E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52E5C1-B582-4E53-B87A-E8EA043A6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FAA427-AFDC-4B99-824C-661492BD4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4F4F79-CB20-41F1-8271-FF6D302B6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CD7D96-DD5A-4705-AB24-8F69F856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99B7FC-468C-484E-84AA-ABE3DFFA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063A1F1-C6AB-487D-B237-F68FAB57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6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B7711-9DEE-4ACE-B29A-16DF82EE4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C1D44F-D423-4EB0-A4FF-EC04AD8E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744C6E-4C29-48EC-9B31-3472A8FE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804C1A-0D24-4897-8F79-FD2B5F40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02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DE7FD4-677C-49C9-8B8C-9B71C1E9D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49E2563-E224-4458-A15F-61832AD4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9F4EBA-ACD3-4CE6-9A56-E63E9C4C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11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F5F472-B307-418C-B5B3-D2DDD9C40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43255A-A450-4E96-A7E3-533181E4D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F89A9B-19A3-4059-9ECE-8CC93F960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CC66CF-7AC4-4CB4-A0DF-97235307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68606B-1D09-448A-AE6B-B34FDE813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7F38C2-DC98-47FF-977C-3CD51E1E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01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B9069-A613-4B85-98DF-06A9687AA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74597E-1C7C-4A7D-A8AC-5D0CD6214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BCF7D0-3B75-4CA7-82F2-21409DA87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DEDE5F-B2EA-450B-9F8C-86FCB74D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4F6CF5-FB81-4493-8912-B81817BA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4C705B-7B34-494F-A8EE-E66E3650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23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DE10929-1AD8-46B4-9942-31DE28A34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947C3-E86F-4E8A-9650-EE6E02D4B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10F094-6422-425F-9584-63638BA40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7EBB8-4147-43FD-9509-4BE2F59CD7E9}" type="datetimeFigureOut">
              <a:rPr lang="de-DE" smtClean="0"/>
              <a:t>11.12.2018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2DF154-E4B8-469C-A395-701CD7028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E1140F-0A0E-4240-9C7D-7711C86FC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3F27A-5BF1-40F9-A240-2C738F6BA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64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15.xml"/><Relationship Id="rId1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slide" Target="slide90.xml"/><Relationship Id="rId9" Type="http://schemas.openxmlformats.org/officeDocument/2006/relationships/image" Target="../media/image7.png"/><Relationship Id="rId1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slide" Target="slide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97F85-2C6F-4678-AE1C-DB62523AE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4406" y="926432"/>
            <a:ext cx="6112042" cy="2964531"/>
          </a:xfrm>
        </p:spPr>
        <p:txBody>
          <a:bodyPr>
            <a:normAutofit/>
          </a:bodyPr>
          <a:lstStyle/>
          <a:p>
            <a:r>
              <a:rPr lang="de-DE" dirty="0"/>
              <a:t>auf einem Mikrocomputer der 8051-Familie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7F5421-CE60-403E-BB54-1E0621C02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8785" y="4275806"/>
            <a:ext cx="5967663" cy="1655762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Systemnahe Programmierung</a:t>
            </a:r>
          </a:p>
          <a:p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Heidinger, Matthis, </a:t>
            </a:r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Riesinger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Stephan</a:t>
            </a:r>
          </a:p>
          <a:p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TINF17B1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71435BBE-F3CA-4385-85A5-125BB165D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81" y="1149079"/>
            <a:ext cx="5233525" cy="455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87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62A9405-36BE-4949-997E-36903B0C2AC9}"/>
              </a:ext>
            </a:extLst>
          </p:cNvPr>
          <p:cNvSpPr/>
          <p:nvPr/>
        </p:nvSpPr>
        <p:spPr>
          <a:xfrm>
            <a:off x="3716313" y="807076"/>
            <a:ext cx="3575308" cy="79701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Eingabepad auslesen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7EAA671-1F23-408C-86A4-57DD534908D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03967" y="1604094"/>
            <a:ext cx="0" cy="3477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EF6E373-7031-4A6C-BC5A-970B72EAFC51}"/>
              </a:ext>
            </a:extLst>
          </p:cNvPr>
          <p:cNvCxnSpPr>
            <a:cxnSpLocks/>
          </p:cNvCxnSpPr>
          <p:nvPr/>
        </p:nvCxnSpPr>
        <p:spPr>
          <a:xfrm>
            <a:off x="5503967" y="2965986"/>
            <a:ext cx="0" cy="34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309AD92-7593-4B16-8863-BC472BA9C863}"/>
              </a:ext>
            </a:extLst>
          </p:cNvPr>
          <p:cNvCxnSpPr>
            <a:cxnSpLocks/>
          </p:cNvCxnSpPr>
          <p:nvPr/>
        </p:nvCxnSpPr>
        <p:spPr>
          <a:xfrm>
            <a:off x="5503967" y="4110743"/>
            <a:ext cx="0" cy="34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9B0325D-A81E-49FC-BA42-AFD780DE3405}"/>
              </a:ext>
            </a:extLst>
          </p:cNvPr>
          <p:cNvCxnSpPr>
            <a:cxnSpLocks/>
          </p:cNvCxnSpPr>
          <p:nvPr/>
        </p:nvCxnSpPr>
        <p:spPr>
          <a:xfrm>
            <a:off x="5503967" y="5472635"/>
            <a:ext cx="0" cy="34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D4A398AF-7AEA-4B8C-AD31-F8375224D2B3}"/>
              </a:ext>
            </a:extLst>
          </p:cNvPr>
          <p:cNvSpPr txBox="1"/>
          <p:nvPr/>
        </p:nvSpPr>
        <p:spPr>
          <a:xfrm>
            <a:off x="5503967" y="2944393"/>
            <a:ext cx="51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CB2B600-10F4-43EA-9E09-89BD7A3DB613}"/>
              </a:ext>
            </a:extLst>
          </p:cNvPr>
          <p:cNvSpPr txBox="1"/>
          <p:nvPr/>
        </p:nvSpPr>
        <p:spPr>
          <a:xfrm>
            <a:off x="5503967" y="4089150"/>
            <a:ext cx="51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35F12631-4340-4A1F-9764-D0F528B59E28}"/>
              </a:ext>
            </a:extLst>
          </p:cNvPr>
          <p:cNvCxnSpPr>
            <a:cxnSpLocks/>
          </p:cNvCxnSpPr>
          <p:nvPr/>
        </p:nvCxnSpPr>
        <p:spPr>
          <a:xfrm flipV="1">
            <a:off x="7291621" y="4965558"/>
            <a:ext cx="7334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A01532D1-8F4E-49C1-AEA8-968E7F074A3F}"/>
              </a:ext>
            </a:extLst>
          </p:cNvPr>
          <p:cNvSpPr txBox="1"/>
          <p:nvPr/>
        </p:nvSpPr>
        <p:spPr>
          <a:xfrm>
            <a:off x="7347621" y="4664674"/>
            <a:ext cx="62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BA21CD48-1CA8-4C10-8304-5C1704BB090A}"/>
              </a:ext>
            </a:extLst>
          </p:cNvPr>
          <p:cNvCxnSpPr>
            <a:cxnSpLocks/>
          </p:cNvCxnSpPr>
          <p:nvPr/>
        </p:nvCxnSpPr>
        <p:spPr>
          <a:xfrm flipV="1">
            <a:off x="7291621" y="5364067"/>
            <a:ext cx="2521110" cy="85481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6C9629EA-416B-44B3-AB48-617D951269A6}"/>
              </a:ext>
            </a:extLst>
          </p:cNvPr>
          <p:cNvSpPr txBox="1"/>
          <p:nvPr/>
        </p:nvSpPr>
        <p:spPr>
          <a:xfrm>
            <a:off x="8270887" y="5820374"/>
            <a:ext cx="98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Reset</a:t>
            </a:r>
            <a:endParaRPr lang="de-DE" dirty="0"/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C6B8182D-8518-4AD1-B69F-E33AE470CDA7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7291621" y="1205585"/>
            <a:ext cx="12700" cy="1253324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9A77B78F-7F54-4645-9D65-5A90F37C27C5}"/>
              </a:ext>
            </a:extLst>
          </p:cNvPr>
          <p:cNvSpPr txBox="1"/>
          <p:nvPr/>
        </p:nvSpPr>
        <p:spPr>
          <a:xfrm>
            <a:off x="6980893" y="1927974"/>
            <a:ext cx="62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7B0C287-7AB0-4C00-8F9F-9F025275B13F}"/>
              </a:ext>
            </a:extLst>
          </p:cNvPr>
          <p:cNvCxnSpPr>
            <a:cxnSpLocks/>
            <a:endCxn id="37" idx="4"/>
          </p:cNvCxnSpPr>
          <p:nvPr/>
        </p:nvCxnSpPr>
        <p:spPr>
          <a:xfrm flipV="1">
            <a:off x="9812731" y="608278"/>
            <a:ext cx="0" cy="39587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ussdiagramm: Verbinder 36">
            <a:extLst>
              <a:ext uri="{FF2B5EF4-FFF2-40B4-BE49-F238E27FC236}">
                <a16:creationId xmlns:a16="http://schemas.microsoft.com/office/drawing/2014/main" id="{D0667AA7-F838-45CB-8B62-7C51389029A1}"/>
              </a:ext>
            </a:extLst>
          </p:cNvPr>
          <p:cNvSpPr/>
          <p:nvPr/>
        </p:nvSpPr>
        <p:spPr>
          <a:xfrm>
            <a:off x="9534183" y="86471"/>
            <a:ext cx="557096" cy="521807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Flussdiagramm: Verbinder 37">
            <a:extLst>
              <a:ext uri="{FF2B5EF4-FFF2-40B4-BE49-F238E27FC236}">
                <a16:creationId xmlns:a16="http://schemas.microsoft.com/office/drawing/2014/main" id="{99362435-316F-448F-945F-6B8E363157F0}"/>
              </a:ext>
            </a:extLst>
          </p:cNvPr>
          <p:cNvSpPr/>
          <p:nvPr/>
        </p:nvSpPr>
        <p:spPr>
          <a:xfrm>
            <a:off x="5225419" y="89727"/>
            <a:ext cx="557096" cy="521807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553043E0-751D-4CB5-AAED-5043305B87A2}"/>
              </a:ext>
            </a:extLst>
          </p:cNvPr>
          <p:cNvCxnSpPr>
            <a:stCxn id="38" idx="4"/>
            <a:endCxn id="4" idx="0"/>
          </p:cNvCxnSpPr>
          <p:nvPr/>
        </p:nvCxnSpPr>
        <p:spPr>
          <a:xfrm>
            <a:off x="5503967" y="611534"/>
            <a:ext cx="0" cy="195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8" name="Folienzoom 27">
                <a:extLst>
                  <a:ext uri="{FF2B5EF4-FFF2-40B4-BE49-F238E27FC236}">
                    <a16:creationId xmlns:a16="http://schemas.microsoft.com/office/drawing/2014/main" id="{76572E65-320D-4EE9-93C4-86F5654EA41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81152790"/>
                  </p:ext>
                </p:extLst>
              </p:nvPr>
            </p:nvGraphicFramePr>
            <p:xfrm>
              <a:off x="3738451" y="3313674"/>
              <a:ext cx="3525357" cy="839093"/>
            </p:xfrm>
            <a:graphic>
              <a:graphicData uri="http://schemas.microsoft.com/office/powerpoint/2016/slidezoom">
                <pslz:sldZm>
                  <pslz:sldZmObj sldId="265" cId="754373753">
                    <pslz:zmPr id="{68D6DA47-4D26-4922-BA76-918F096EFEA8}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25357" cy="83909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8" name="Folienzoom 2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6572E65-320D-4EE9-93C4-86F5654EA4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8451" y="3313674"/>
                <a:ext cx="3525357" cy="83909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0" name="Folienzoom 29">
                <a:extLst>
                  <a:ext uri="{FF2B5EF4-FFF2-40B4-BE49-F238E27FC236}">
                    <a16:creationId xmlns:a16="http://schemas.microsoft.com/office/drawing/2014/main" id="{26EAD05B-FCE7-4E84-B197-C62261E347F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29685940"/>
                  </p:ext>
                </p:extLst>
              </p:nvPr>
            </p:nvGraphicFramePr>
            <p:xfrm>
              <a:off x="3659317" y="4462319"/>
              <a:ext cx="3685829" cy="1019218"/>
            </p:xfrm>
            <a:graphic>
              <a:graphicData uri="http://schemas.microsoft.com/office/powerpoint/2016/slidezoom">
                <pslz:sldZm>
                  <pslz:sldZmObj sldId="266" cId="3161684329">
                    <pslz:zmPr id="{689D5438-9EC5-400E-8145-DD4051D47EB2}" imageType="cover" transitionDur="100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85829" cy="101921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0" name="Folienzoom 29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26EAD05B-FCE7-4E84-B197-C62261E347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9317" y="4462319"/>
                <a:ext cx="3685829" cy="101921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3" name="Folienzoom 32">
                <a:extLst>
                  <a:ext uri="{FF2B5EF4-FFF2-40B4-BE49-F238E27FC236}">
                    <a16:creationId xmlns:a16="http://schemas.microsoft.com/office/drawing/2014/main" id="{2B449081-D422-4261-B65E-19CB802A22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9811279"/>
                  </p:ext>
                </p:extLst>
              </p:nvPr>
            </p:nvGraphicFramePr>
            <p:xfrm>
              <a:off x="8025077" y="4553900"/>
              <a:ext cx="3545198" cy="819042"/>
            </p:xfrm>
            <a:graphic>
              <a:graphicData uri="http://schemas.microsoft.com/office/powerpoint/2016/slidezoom">
                <pslz:sldZm>
                  <pslz:sldZmObj sldId="267" cId="3702486606">
                    <pslz:zmPr id="{77BE859F-7A89-4393-BCA5-9476199BD9D4}" imageType="cover" transitionDur="1000">
                      <p166:blipFill xmlns:p166="http://schemas.microsoft.com/office/powerpoint/2016/6/main"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45198" cy="81904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3" name="Folienzoom 32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2B449081-D422-4261-B65E-19CB802A22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5077" y="4553900"/>
                <a:ext cx="3545198" cy="81904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Folienzoom 2">
                <a:extLst>
                  <a:ext uri="{FF2B5EF4-FFF2-40B4-BE49-F238E27FC236}">
                    <a16:creationId xmlns:a16="http://schemas.microsoft.com/office/drawing/2014/main" id="{E53F6158-3336-494A-B5C6-310712D0F13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50606658"/>
                  </p:ext>
                </p:extLst>
              </p:nvPr>
            </p:nvGraphicFramePr>
            <p:xfrm>
              <a:off x="3618418" y="5819061"/>
              <a:ext cx="3673203" cy="854809"/>
            </p:xfrm>
            <a:graphic>
              <a:graphicData uri="http://schemas.microsoft.com/office/powerpoint/2016/slidezoom">
                <pslz:sldZm>
                  <pslz:sldZmObj sldId="268" cId="3602023725">
                    <pslz:zmPr id="{7B256FF1-5160-418B-B807-FEA176A2CD6E}" imageType="cover" transitionDur="1000">
                      <p166:blipFill xmlns:p166="http://schemas.microsoft.com/office/powerpoint/2016/6/main"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73203" cy="85480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Folienzoom 2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E53F6158-3336-494A-B5C6-310712D0F1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18418" y="5819061"/>
                <a:ext cx="3673203" cy="85480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sp>
        <p:nvSpPr>
          <p:cNvPr id="25" name="Flussdiagramm: Verzweigung 24">
            <a:extLst>
              <a:ext uri="{FF2B5EF4-FFF2-40B4-BE49-F238E27FC236}">
                <a16:creationId xmlns:a16="http://schemas.microsoft.com/office/drawing/2014/main" id="{95F9FA9F-ED50-45F2-B38E-9D59D57DDCB3}"/>
              </a:ext>
            </a:extLst>
          </p:cNvPr>
          <p:cNvSpPr/>
          <p:nvPr/>
        </p:nvSpPr>
        <p:spPr>
          <a:xfrm>
            <a:off x="3734069" y="1956015"/>
            <a:ext cx="3528652" cy="988377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Eingabe gesetzt?</a:t>
            </a:r>
          </a:p>
        </p:txBody>
      </p:sp>
    </p:spTree>
    <p:extLst>
      <p:ext uri="{BB962C8B-B14F-4D97-AF65-F5344CB8AC3E}">
        <p14:creationId xmlns:p14="http://schemas.microsoft.com/office/powerpoint/2010/main" val="295279975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4D46B-EA06-447C-AFB6-160680A2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e-DE" dirty="0"/>
              <a:t>Eingabe auswerten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E88EE-7F8F-4FCE-B3A5-A60E4DA71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254406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R2 = Schleifenzähler</a:t>
            </a:r>
            <a:br>
              <a:rPr lang="de-DE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;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R3 = Eingabe</a:t>
            </a:r>
            <a:br>
              <a:rPr lang="de-DE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r2, #07h</a:t>
            </a:r>
          </a:p>
          <a:p>
            <a:pPr marL="0" indent="0">
              <a:lnSpc>
                <a:spcPct val="100000"/>
              </a:lnSpc>
              <a:buNone/>
            </a:pPr>
            <a:endParaRPr lang="de-DE" sz="2400" dirty="0"/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vergleich:</a:t>
            </a:r>
            <a:br>
              <a:rPr lang="de-DE" sz="2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</a:t>
            </a:r>
            <a:r>
              <a:rPr lang="de-DE" sz="2400" dirty="0">
                <a:solidFill>
                  <a:srgbClr val="FFC000"/>
                </a:solidFill>
              </a:rPr>
              <a:t>#SPIELER1</a:t>
            </a:r>
            <a:br>
              <a:rPr lang="de-DE" sz="2400" dirty="0">
                <a:solidFill>
                  <a:srgbClr val="FFC000"/>
                </a:solidFill>
              </a:rPr>
            </a:b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ADD a, r2</a:t>
            </a:r>
            <a:br>
              <a:rPr lang="de-DE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r0, a</a:t>
            </a:r>
            <a:br>
              <a:rPr lang="de-DE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@R0</a:t>
            </a:r>
            <a:br>
              <a:rPr lang="de-DE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ANL a, r3</a:t>
            </a:r>
            <a:br>
              <a:rPr lang="de-DE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r1, a</a:t>
            </a:r>
            <a:endParaRPr lang="de-DE" sz="24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B9B6400-B3C2-4204-8EE5-77772B1F7191}"/>
              </a:ext>
            </a:extLst>
          </p:cNvPr>
          <p:cNvSpPr txBox="1"/>
          <p:nvPr/>
        </p:nvSpPr>
        <p:spPr>
          <a:xfrm>
            <a:off x="4643022" y="1786939"/>
            <a:ext cx="345637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#SPIELER2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ADD a, r2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r0, a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@R0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ANL a, r3</a:t>
            </a:r>
          </a:p>
          <a:p>
            <a:endParaRPr lang="de-DE" sz="2400" dirty="0"/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ORL a, r1</a:t>
            </a:r>
          </a:p>
          <a:p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Wir können einfügen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JZ </a:t>
            </a:r>
            <a:r>
              <a:rPr lang="de-DE" sz="2400" dirty="0" err="1">
                <a:solidFill>
                  <a:srgbClr val="00B050"/>
                </a:solidFill>
              </a:rPr>
              <a:t>einfuegen</a:t>
            </a:r>
            <a:endParaRPr lang="de-DE" sz="2400" dirty="0">
              <a:solidFill>
                <a:srgbClr val="00B050"/>
              </a:solidFill>
            </a:endParaRPr>
          </a:p>
          <a:p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Schleifenabbruch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a, r2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JZ </a:t>
            </a:r>
            <a:r>
              <a:rPr lang="de-DE" sz="2400" dirty="0" err="1">
                <a:solidFill>
                  <a:srgbClr val="00B050"/>
                </a:solidFill>
              </a:rPr>
              <a:t>eingabe_fertig</a:t>
            </a:r>
            <a:endParaRPr lang="de-DE" sz="2400" dirty="0">
              <a:solidFill>
                <a:srgbClr val="00B050"/>
              </a:solidFill>
            </a:endParaRPr>
          </a:p>
          <a:p>
            <a:endParaRPr lang="de-DE" sz="24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1273E93-ADBB-405F-A76D-1E11EAFFC0BF}"/>
              </a:ext>
            </a:extLst>
          </p:cNvPr>
          <p:cNvSpPr txBox="1"/>
          <p:nvPr/>
        </p:nvSpPr>
        <p:spPr>
          <a:xfrm>
            <a:off x="8487052" y="1825625"/>
            <a:ext cx="35421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DEC r2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JMP </a:t>
            </a:r>
            <a:r>
              <a:rPr lang="de-DE" sz="2400" dirty="0">
                <a:solidFill>
                  <a:srgbClr val="00B050"/>
                </a:solidFill>
              </a:rPr>
              <a:t>vergleich</a:t>
            </a:r>
          </a:p>
          <a:p>
            <a:endParaRPr lang="de-DE" sz="2400" dirty="0"/>
          </a:p>
          <a:p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einfuegen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</a:t>
            </a:r>
            <a:r>
              <a:rPr lang="de-DE" sz="2400" dirty="0">
                <a:solidFill>
                  <a:srgbClr val="00B050"/>
                </a:solidFill>
              </a:rPr>
              <a:t>AKTIVERSPIELER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ADD a, r2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r0, a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@r0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ORL a, r3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@r0, a</a:t>
            </a:r>
          </a:p>
        </p:txBody>
      </p:sp>
    </p:spTree>
    <p:extLst>
      <p:ext uri="{BB962C8B-B14F-4D97-AF65-F5344CB8AC3E}">
        <p14:creationId xmlns:p14="http://schemas.microsoft.com/office/powerpoint/2010/main" val="754373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4D46B-EA06-447C-AFB6-160680A2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e-DE"/>
              <a:t>Gewonnen?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E88EE-7F8F-4FCE-B3A5-A60E4DA71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91" y="976186"/>
            <a:ext cx="3679479" cy="58635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R2 =&gt; eingefügte Reihe</a:t>
            </a:r>
          </a:p>
          <a:p>
            <a:pPr marL="0" indent="0"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spielstand_horiz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endParaRPr lang="de-DE" sz="2400" dirty="0"/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</a:t>
            </a:r>
            <a:r>
              <a:rPr lang="de-DE" sz="2400" dirty="0" err="1">
                <a:solidFill>
                  <a:srgbClr val="00B050"/>
                </a:solidFill>
              </a:rPr>
              <a:t>aktiverspieler</a:t>
            </a:r>
            <a:endParaRPr lang="de-DE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ADD a, R2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R0, a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@R0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R1, a</a:t>
            </a:r>
          </a:p>
          <a:p>
            <a:pPr marL="0" indent="0">
              <a:buNone/>
            </a:pPr>
            <a:endParaRPr lang="de-DE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ANL a,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#15d [ - #240d] 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CLR c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SUBB a, </a:t>
            </a:r>
            <a:r>
              <a:rPr lang="de-DE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#15d [ - #240d] 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JZ </a:t>
            </a:r>
            <a:r>
              <a:rPr lang="de-DE" sz="2400" dirty="0" err="1">
                <a:solidFill>
                  <a:schemeClr val="accent1">
                    <a:lumMod val="75000"/>
                  </a:schemeClr>
                </a:solidFill>
              </a:rPr>
              <a:t>win</a:t>
            </a:r>
            <a:endParaRPr lang="de-DE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6E753-75C3-43F7-B7B8-2419B2D31775}"/>
              </a:ext>
            </a:extLst>
          </p:cNvPr>
          <p:cNvSpPr txBox="1"/>
          <p:nvPr/>
        </p:nvSpPr>
        <p:spPr>
          <a:xfrm>
            <a:off x="4517679" y="994441"/>
            <a:ext cx="3194685" cy="58635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dirty="0"/>
              <a:t>; R2 =&gt; eingefügte Reihe</a:t>
            </a:r>
          </a:p>
          <a:p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spielstand_vert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endParaRPr lang="de-DE" dirty="0"/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a, R2</a:t>
            </a: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clr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c</a:t>
            </a: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subb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a, 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#5d</a:t>
            </a: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jnc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spielstand_vert_exit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a, </a:t>
            </a:r>
            <a:r>
              <a:rPr lang="de-DE" dirty="0" err="1">
                <a:solidFill>
                  <a:srgbClr val="00B050"/>
                </a:solidFill>
              </a:rPr>
              <a:t>aktiverspieler</a:t>
            </a:r>
            <a:endParaRPr lang="de-DE" dirty="0">
              <a:solidFill>
                <a:srgbClr val="00B050"/>
              </a:solidFill>
            </a:endParaRP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add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a, R2</a:t>
            </a: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R0, a</a:t>
            </a: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a, @R0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42F0C-7E15-496B-B5EF-580063247BCD}"/>
              </a:ext>
            </a:extLst>
          </p:cNvPr>
          <p:cNvSpPr txBox="1"/>
          <p:nvPr/>
        </p:nvSpPr>
        <p:spPr>
          <a:xfrm>
            <a:off x="8709891" y="1431636"/>
            <a:ext cx="2976584" cy="5033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de-DE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inc R0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anl a, @R0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inc R0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anl a, @R0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inc R0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anl a, @R0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jz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spielstand_vert_exit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jmp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win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de-D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AC5342-4FBB-440B-8809-C08159E3AD08}"/>
              </a:ext>
            </a:extLst>
          </p:cNvPr>
          <p:cNvCxnSpPr/>
          <p:nvPr/>
        </p:nvCxnSpPr>
        <p:spPr>
          <a:xfrm>
            <a:off x="4147127" y="994441"/>
            <a:ext cx="0" cy="58635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684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15DADA-2CD0-4CB5-8FB5-628F7C3F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Spielende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39C5C4-ECCA-44B9-BE80-4998BDC22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95" y="1825625"/>
            <a:ext cx="5012185" cy="47704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 err="1"/>
              <a:t>win</a:t>
            </a:r>
            <a:r>
              <a:rPr lang="de-DE" sz="2400" dirty="0"/>
              <a:t>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Spieler1 = Leer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SPIELER1, #00h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SPIELER1+1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#00h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SPIELER1+2, </a:t>
            </a:r>
            <a:r>
              <a:rPr lang="de-DE" sz="2400" dirty="0">
                <a:solidFill>
                  <a:srgbClr val="FFC000"/>
                </a:solidFill>
              </a:rPr>
              <a:t>#00h</a:t>
            </a:r>
          </a:p>
          <a:p>
            <a:pPr marL="0" indent="0">
              <a:buNone/>
            </a:pPr>
            <a:r>
              <a:rPr lang="de-DE" sz="2400" dirty="0"/>
              <a:t>…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SPIELER1+7, </a:t>
            </a:r>
            <a:r>
              <a:rPr lang="de-DE" sz="2400" dirty="0">
                <a:solidFill>
                  <a:srgbClr val="FFC000"/>
                </a:solidFill>
              </a:rPr>
              <a:t>#00h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Spieler2 = Darstellen einer '1' oder '2'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a,</a:t>
            </a:r>
            <a:r>
              <a:rPr lang="de-DE" sz="2400" dirty="0"/>
              <a:t> </a:t>
            </a:r>
            <a:r>
              <a:rPr lang="de-DE" sz="2400" dirty="0">
                <a:solidFill>
                  <a:srgbClr val="FFC000"/>
                </a:solidFill>
              </a:rPr>
              <a:t>#SPIELER1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CLR c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0694201-5A6E-4E97-B66D-64AC5A92D708}"/>
              </a:ext>
            </a:extLst>
          </p:cNvPr>
          <p:cNvSpPr txBox="1"/>
          <p:nvPr/>
        </p:nvSpPr>
        <p:spPr>
          <a:xfrm>
            <a:off x="6924583" y="1690688"/>
            <a:ext cx="47761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SUBB a, </a:t>
            </a:r>
            <a:r>
              <a:rPr lang="de-DE" sz="2400" dirty="0">
                <a:solidFill>
                  <a:srgbClr val="00B050"/>
                </a:solidFill>
              </a:rPr>
              <a:t>AKTIVERSPIELER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Wenn C = 1, dann hat Spieler 2 gewonnen und wir müssen eine 2 anzeigen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JC </a:t>
            </a:r>
            <a:r>
              <a:rPr lang="de-DE" sz="2400" dirty="0">
                <a:solidFill>
                  <a:srgbClr val="00B050"/>
                </a:solidFill>
              </a:rPr>
              <a:t>win_spieler2</a:t>
            </a:r>
          </a:p>
          <a:p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1 ausgeben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 err="1">
                <a:solidFill>
                  <a:schemeClr val="accent1">
                    <a:lumMod val="75000"/>
                  </a:schemeClr>
                </a:solidFill>
              </a:rPr>
              <a:t>dptr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#display_1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DISPLAY_DB 0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DISPLAY_DB 7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JMP </a:t>
            </a:r>
            <a:r>
              <a:rPr lang="de-DE" sz="2400" dirty="0" err="1">
                <a:solidFill>
                  <a:srgbClr val="00B050"/>
                </a:solidFill>
              </a:rPr>
              <a:t>leerlauf</a:t>
            </a:r>
            <a:endParaRPr lang="de-DE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Folienzoom 5">
                <a:extLst>
                  <a:ext uri="{FF2B5EF4-FFF2-40B4-BE49-F238E27FC236}">
                    <a16:creationId xmlns:a16="http://schemas.microsoft.com/office/drawing/2014/main" id="{2C42E88D-793B-417E-8566-C3EC8262A4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06888641"/>
                  </p:ext>
                </p:extLst>
              </p:nvPr>
            </p:nvGraphicFramePr>
            <p:xfrm>
              <a:off x="6924583" y="5854479"/>
              <a:ext cx="1416934" cy="741630"/>
            </p:xfrm>
            <a:graphic>
              <a:graphicData uri="http://schemas.microsoft.com/office/powerpoint/2016/slidezoom">
                <pslz:sldZm>
                  <pslz:sldZmObj sldId="269" cId="2813325783">
                    <pslz:zmPr id="{85B1D7B2-A83D-4D33-90C2-1864D3B6422E}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16934" cy="74163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Folienzoom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C42E88D-793B-417E-8566-C3EC8262A4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24583" y="5854479"/>
                <a:ext cx="1416934" cy="74163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2023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AAAE67-A688-4279-9111-810820E86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171"/>
            <a:ext cx="10515600" cy="60723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2 ausgeben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win_spieler2: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 err="1">
                <a:solidFill>
                  <a:schemeClr val="accent1">
                    <a:lumMod val="75000"/>
                  </a:schemeClr>
                </a:solidFill>
              </a:rPr>
              <a:t>dptr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#display_2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DISPLAY_DB 0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DISPLAY_DB 7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JMP </a:t>
            </a:r>
            <a:r>
              <a:rPr lang="de-DE" sz="2400" dirty="0" err="1">
                <a:solidFill>
                  <a:srgbClr val="00B050"/>
                </a:solidFill>
              </a:rPr>
              <a:t>leerlauf</a:t>
            </a:r>
            <a:endParaRPr lang="de-DE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leerlauf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p2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CPL a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CJNE a, #10000001b, </a:t>
            </a:r>
            <a:r>
              <a:rPr lang="de-DE" sz="2400" dirty="0" err="1">
                <a:solidFill>
                  <a:srgbClr val="00B050"/>
                </a:solidFill>
              </a:rPr>
              <a:t>leerlauf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wenn erster und letzter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button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gedrückt -&gt;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neustart</a:t>
            </a:r>
            <a:endParaRPr lang="de-DE" sz="24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JMP </a:t>
            </a:r>
            <a:r>
              <a:rPr lang="de-DE" sz="2400" dirty="0" err="1">
                <a:solidFill>
                  <a:srgbClr val="00B050"/>
                </a:solidFill>
              </a:rPr>
              <a:t>neustart</a:t>
            </a:r>
            <a:endParaRPr lang="de-DE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813325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4D46B-EA06-447C-AFB6-160680A2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e-DE" dirty="0"/>
              <a:t>Spieler wechseln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E88EE-7F8F-4FCE-B3A5-A60E4DA71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906"/>
            <a:ext cx="50210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spieler_wechseln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#SPIELER1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CJNE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00B050"/>
                </a:solidFill>
              </a:rPr>
              <a:t>AKTIVERSPIELER, </a:t>
            </a:r>
            <a:r>
              <a:rPr lang="de-DE" sz="2400" dirty="0" err="1">
                <a:solidFill>
                  <a:srgbClr val="00B050"/>
                </a:solidFill>
              </a:rPr>
              <a:t>spieler_zwei</a:t>
            </a:r>
            <a:endParaRPr lang="de-DE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rgbClr val="00B050"/>
                </a:solidFill>
              </a:rPr>
              <a:t>AKTIVERSPIELER, </a:t>
            </a:r>
            <a:r>
              <a:rPr lang="de-DE" sz="2400" dirty="0">
                <a:solidFill>
                  <a:srgbClr val="FFC000"/>
                </a:solidFill>
              </a:rPr>
              <a:t>#SPIELER2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RET</a:t>
            </a:r>
          </a:p>
          <a:p>
            <a:pPr marL="0" indent="0"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spieler_zwei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/>
              <a:t> </a:t>
            </a:r>
            <a:r>
              <a:rPr lang="de-DE" sz="2400" dirty="0">
                <a:solidFill>
                  <a:srgbClr val="00B050"/>
                </a:solidFill>
              </a:rPr>
              <a:t>AKTIVERSPIELER</a:t>
            </a:r>
            <a:r>
              <a:rPr lang="de-DE" sz="2400" dirty="0"/>
              <a:t>, </a:t>
            </a:r>
            <a:r>
              <a:rPr lang="de-DE" sz="2400" dirty="0">
                <a:solidFill>
                  <a:srgbClr val="FFC000"/>
                </a:solidFill>
              </a:rPr>
              <a:t>#SPIELER1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3702486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2BF739-7480-4BFE-B9FF-FA3D6F4E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Live-Demo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1CFE8A-42DE-4700-A141-415FB6009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3833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1456B1-EF93-4A36-B751-47B6ABF7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D5B062-B7C7-4E49-A698-6C5E41C8A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Vielen Dank für </a:t>
            </a:r>
            <a:r>
              <a:rPr lang="de-DE"/>
              <a:t>die 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632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5556F-9F79-4F33-98CE-EE3DFBA3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E0FD89-F02F-42A7-8F2F-042A7CF90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3200" dirty="0"/>
              <a:t>Aufgabenstellung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Ein- und Ausgabegeräte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Speicherung des </a:t>
            </a:r>
            <a:r>
              <a:rPr lang="de-DE" sz="3200" dirty="0" err="1"/>
              <a:t>Spielstandaes</a:t>
            </a:r>
            <a:endParaRPr lang="de-DE" sz="3200" dirty="0"/>
          </a:p>
          <a:p>
            <a:pPr>
              <a:lnSpc>
                <a:spcPct val="150000"/>
              </a:lnSpc>
            </a:pPr>
            <a:r>
              <a:rPr lang="de-DE" sz="3200" dirty="0"/>
              <a:t>Programmentwurf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Live-Demo</a:t>
            </a:r>
          </a:p>
          <a:p>
            <a:pPr>
              <a:lnSpc>
                <a:spcPct val="150000"/>
              </a:lnSpc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25997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5556F-9F79-4F33-98CE-EE3DFBA3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E0FD89-F02F-42A7-8F2F-042A7CF90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3200" dirty="0"/>
              <a:t>Spiel nach dem Spielkonzept von „4-gewinnt“ in Assembler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Passende Hardware für In-&amp; Output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Spieler sollen abwechselnd „Spielsteine“ in ausgewählte Spalten schmeißen</a:t>
            </a:r>
          </a:p>
        </p:txBody>
      </p:sp>
    </p:spTree>
    <p:extLst>
      <p:ext uri="{BB962C8B-B14F-4D97-AF65-F5344CB8AC3E}">
        <p14:creationId xmlns:p14="http://schemas.microsoft.com/office/powerpoint/2010/main" val="65244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2B805-78ED-4CE9-A8E5-16ADFA43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6B2BBC-C14F-46C8-BBC7-F5690CD5B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3200" dirty="0"/>
              <a:t>4 Spielsteine hintereinander in einer Reihe/Spalte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3200" dirty="0"/>
              <a:t>	-&gt; gewonnen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Nicht mehr Spielsteine in eine Spalte als Platz ist</a:t>
            </a:r>
          </a:p>
          <a:p>
            <a:pPr>
              <a:lnSpc>
                <a:spcPct val="150000"/>
              </a:lnSpc>
            </a:pPr>
            <a:r>
              <a:rPr lang="de-DE" sz="3200" dirty="0"/>
              <a:t>Spielsteine voneinander unterscheidbar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393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BD96-E39C-48A4-97ED-3F54BAEB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Ein- und </a:t>
            </a:r>
            <a:r>
              <a:rPr lang="en-US" dirty="0" err="1"/>
              <a:t>Ausgabegeräte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C7214-23F5-4EBF-8538-2BCADB61C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455" y="2495450"/>
            <a:ext cx="2495238" cy="14285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77CFEA-1985-458C-B8FD-D967897834D3}"/>
              </a:ext>
            </a:extLst>
          </p:cNvPr>
          <p:cNvSpPr txBox="1"/>
          <p:nvPr/>
        </p:nvSpPr>
        <p:spPr>
          <a:xfrm>
            <a:off x="769499" y="5166108"/>
            <a:ext cx="4243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Keypad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Jeder</a:t>
            </a:r>
            <a:r>
              <a:rPr lang="en-US" dirty="0">
                <a:sym typeface="Wingdings" panose="05000000000000000000" pitchFamily="2" charset="2"/>
              </a:rPr>
              <a:t> Button </a:t>
            </a:r>
            <a:r>
              <a:rPr lang="en-US" dirty="0" err="1">
                <a:sym typeface="Wingdings" panose="05000000000000000000" pitchFamily="2" charset="2"/>
              </a:rPr>
              <a:t>spiegelt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eine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Spalte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wieder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4FEF53-64DF-4A87-8937-1EF653E87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303" y="1690688"/>
            <a:ext cx="2600000" cy="3038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50CD97-0124-40EB-A7BB-5949C9F38127}"/>
              </a:ext>
            </a:extLst>
          </p:cNvPr>
          <p:cNvSpPr txBox="1"/>
          <p:nvPr/>
        </p:nvSpPr>
        <p:spPr>
          <a:xfrm>
            <a:off x="6471237" y="5166108"/>
            <a:ext cx="4178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 Matrix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Spielfeld</a:t>
            </a:r>
            <a:r>
              <a:rPr lang="en-US" dirty="0">
                <a:sym typeface="Wingdings" panose="05000000000000000000" pitchFamily="2" charset="2"/>
              </a:rPr>
              <a:t> und </a:t>
            </a:r>
            <a:r>
              <a:rPr lang="en-US" dirty="0" err="1">
                <a:sym typeface="Wingdings" panose="05000000000000000000" pitchFamily="2" charset="2"/>
              </a:rPr>
              <a:t>Anzeige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für</a:t>
            </a:r>
            <a:r>
              <a:rPr lang="en-US" dirty="0">
                <a:sym typeface="Wingdings" panose="05000000000000000000" pitchFamily="2" charset="2"/>
              </a:rPr>
              <a:t> den </a:t>
            </a:r>
            <a:r>
              <a:rPr lang="en-US" dirty="0" err="1">
                <a:sym typeface="Wingdings" panose="05000000000000000000" pitchFamily="2" charset="2"/>
              </a:rPr>
              <a:t>Gewinner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043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57D3-F1FF-4071-B8C7-A4C86AEB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Speicherung</a:t>
            </a:r>
            <a:r>
              <a:rPr lang="en-US" dirty="0"/>
              <a:t> des </a:t>
            </a:r>
            <a:r>
              <a:rPr lang="en-US" dirty="0" err="1"/>
              <a:t>Spielstandes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D49A2-147B-4F21-9CBE-A3823C55D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Spielstand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jeden</a:t>
            </a:r>
            <a:r>
              <a:rPr lang="en-US" dirty="0"/>
              <a:t> </a:t>
            </a:r>
            <a:r>
              <a:rPr lang="en-US" dirty="0" err="1"/>
              <a:t>Spieler</a:t>
            </a:r>
            <a:r>
              <a:rPr lang="en-US" dirty="0"/>
              <a:t> </a:t>
            </a:r>
            <a:r>
              <a:rPr lang="en-US" dirty="0" err="1"/>
              <a:t>einzeln</a:t>
            </a:r>
            <a:r>
              <a:rPr lang="en-US" dirty="0"/>
              <a:t> </a:t>
            </a:r>
            <a:r>
              <a:rPr lang="en-US" dirty="0" err="1"/>
              <a:t>gespeichert</a:t>
            </a:r>
            <a:endParaRPr lang="en-US" dirty="0"/>
          </a:p>
          <a:p>
            <a:r>
              <a:rPr lang="en-US" dirty="0"/>
              <a:t>Ein Byte pro </a:t>
            </a:r>
            <a:r>
              <a:rPr lang="en-US" dirty="0" err="1"/>
              <a:t>Spieler</a:t>
            </a:r>
            <a:r>
              <a:rPr lang="en-US" dirty="0"/>
              <a:t> pro </a:t>
            </a:r>
            <a:r>
              <a:rPr lang="en-US" dirty="0" err="1"/>
              <a:t>Zeile</a:t>
            </a:r>
            <a:endParaRPr lang="en-US" dirty="0"/>
          </a:p>
          <a:p>
            <a:r>
              <a:rPr lang="en-US" dirty="0" err="1"/>
              <a:t>Hintereinander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RAM </a:t>
            </a:r>
            <a:r>
              <a:rPr lang="en-US" dirty="0" err="1"/>
              <a:t>angeordnet</a:t>
            </a:r>
            <a:endParaRPr lang="en-US" dirty="0"/>
          </a:p>
          <a:p>
            <a:pPr lvl="1"/>
            <a:r>
              <a:rPr lang="en-US" dirty="0"/>
              <a:t>Von 0. </a:t>
            </a:r>
            <a:r>
              <a:rPr lang="en-US" dirty="0" err="1"/>
              <a:t>Reihe</a:t>
            </a:r>
            <a:r>
              <a:rPr lang="en-US" dirty="0"/>
              <a:t> bis 7. </a:t>
            </a:r>
            <a:r>
              <a:rPr lang="en-US" dirty="0" err="1"/>
              <a:t>Reihe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45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24C00-75E3-4E89-A4C1-7AB9B4F6D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754"/>
            <a:ext cx="10515600" cy="1325563"/>
          </a:xfrm>
        </p:spPr>
        <p:txBody>
          <a:bodyPr/>
          <a:lstStyle/>
          <a:p>
            <a:r>
              <a:rPr lang="de-DE" dirty="0"/>
              <a:t>Programmentwurf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BBFCD89-E8C7-4BAA-864D-5220E96C7C3E}"/>
              </a:ext>
            </a:extLst>
          </p:cNvPr>
          <p:cNvSpPr/>
          <p:nvPr/>
        </p:nvSpPr>
        <p:spPr>
          <a:xfrm>
            <a:off x="3728670" y="1190400"/>
            <a:ext cx="3563471" cy="797018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Start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726D447-FE94-454B-9370-FEF9CBD2C789}"/>
              </a:ext>
            </a:extLst>
          </p:cNvPr>
          <p:cNvSpPr txBox="1"/>
          <p:nvPr/>
        </p:nvSpPr>
        <p:spPr>
          <a:xfrm>
            <a:off x="5517685" y="5812908"/>
            <a:ext cx="51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6C3BEDB-E187-43E2-AE0E-04928CAA156E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510406" y="1987418"/>
            <a:ext cx="5918" cy="4273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8B5C286-4E12-4882-845D-DBEFECE0E8D5}"/>
              </a:ext>
            </a:extLst>
          </p:cNvPr>
          <p:cNvCxnSpPr>
            <a:cxnSpLocks/>
          </p:cNvCxnSpPr>
          <p:nvPr/>
        </p:nvCxnSpPr>
        <p:spPr>
          <a:xfrm>
            <a:off x="5517685" y="3210870"/>
            <a:ext cx="0" cy="34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56A32D2-9B42-45A7-B3BB-4CB8A34C2C8F}"/>
              </a:ext>
            </a:extLst>
          </p:cNvPr>
          <p:cNvCxnSpPr>
            <a:cxnSpLocks/>
          </p:cNvCxnSpPr>
          <p:nvPr/>
        </p:nvCxnSpPr>
        <p:spPr>
          <a:xfrm>
            <a:off x="5517685" y="4355627"/>
            <a:ext cx="0" cy="34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93F29AF-42D7-4633-B2D9-88FED9008467}"/>
              </a:ext>
            </a:extLst>
          </p:cNvPr>
          <p:cNvCxnSpPr>
            <a:cxnSpLocks/>
          </p:cNvCxnSpPr>
          <p:nvPr/>
        </p:nvCxnSpPr>
        <p:spPr>
          <a:xfrm>
            <a:off x="5503125" y="5843234"/>
            <a:ext cx="0" cy="3841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6F30C5C4-CEC2-4B8A-B380-DC0958BDC7F0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7315701" y="3965062"/>
            <a:ext cx="12686" cy="1330840"/>
          </a:xfrm>
          <a:prstGeom prst="bentConnector3">
            <a:avLst>
              <a:gd name="adj1" fmla="val 190198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BB1D1F20-AB4F-45DD-B9C8-4E25F6416C56}"/>
              </a:ext>
            </a:extLst>
          </p:cNvPr>
          <p:cNvSpPr txBox="1"/>
          <p:nvPr/>
        </p:nvSpPr>
        <p:spPr>
          <a:xfrm>
            <a:off x="6987570" y="4922162"/>
            <a:ext cx="63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</p:txBody>
      </p:sp>
      <p:sp>
        <p:nvSpPr>
          <p:cNvPr id="31" name="Flussdiagramm: Verbinder 30">
            <a:extLst>
              <a:ext uri="{FF2B5EF4-FFF2-40B4-BE49-F238E27FC236}">
                <a16:creationId xmlns:a16="http://schemas.microsoft.com/office/drawing/2014/main" id="{7D034438-E292-42F9-A705-900C09605203}"/>
              </a:ext>
            </a:extLst>
          </p:cNvPr>
          <p:cNvSpPr/>
          <p:nvPr/>
        </p:nvSpPr>
        <p:spPr>
          <a:xfrm>
            <a:off x="9526306" y="6227361"/>
            <a:ext cx="557096" cy="521807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E2AFD98A-0226-4BE2-93CC-83FB307B99D1}"/>
              </a:ext>
            </a:extLst>
          </p:cNvPr>
          <p:cNvCxnSpPr>
            <a:cxnSpLocks/>
            <a:stCxn id="31" idx="0"/>
          </p:cNvCxnSpPr>
          <p:nvPr/>
        </p:nvCxnSpPr>
        <p:spPr>
          <a:xfrm rot="16200000" flipV="1">
            <a:off x="7216996" y="3639502"/>
            <a:ext cx="2493860" cy="268185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ussdiagramm: Verbinder 33">
            <a:extLst>
              <a:ext uri="{FF2B5EF4-FFF2-40B4-BE49-F238E27FC236}">
                <a16:creationId xmlns:a16="http://schemas.microsoft.com/office/drawing/2014/main" id="{5F243D22-131F-47B5-A03B-CA730B5B0F8F}"/>
              </a:ext>
            </a:extLst>
          </p:cNvPr>
          <p:cNvSpPr/>
          <p:nvPr/>
        </p:nvSpPr>
        <p:spPr>
          <a:xfrm>
            <a:off x="5220046" y="6227361"/>
            <a:ext cx="557096" cy="521807"/>
          </a:xfrm>
          <a:prstGeom prst="flowChartConnector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7" name="Folienzoom 36">
                <a:extLst>
                  <a:ext uri="{FF2B5EF4-FFF2-40B4-BE49-F238E27FC236}">
                    <a16:creationId xmlns:a16="http://schemas.microsoft.com/office/drawing/2014/main" id="{80873303-E8ED-49BA-BCC9-26CADDE2B46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05674254"/>
                  </p:ext>
                </p:extLst>
              </p:nvPr>
            </p:nvGraphicFramePr>
            <p:xfrm>
              <a:off x="3723681" y="2425575"/>
              <a:ext cx="3588008" cy="808741"/>
            </p:xfrm>
            <a:graphic>
              <a:graphicData uri="http://schemas.microsoft.com/office/powerpoint/2016/slidezoom">
                <pslz:sldZm>
                  <pslz:sldZmObj sldId="260" cId="2736260268">
                    <pslz:zmPr id="{EE69F5D1-9BB0-4C12-B176-02FD64B70A20}" imageType="cover" transitionDur="1000" showBg="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88008" cy="808741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7" name="Folienzoom 3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0873303-E8ED-49BA-BCC9-26CADDE2B4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3681" y="2425575"/>
                <a:ext cx="3588008" cy="808741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Folienzoom 9">
                <a:extLst>
                  <a:ext uri="{FF2B5EF4-FFF2-40B4-BE49-F238E27FC236}">
                    <a16:creationId xmlns:a16="http://schemas.microsoft.com/office/drawing/2014/main" id="{E85796D8-F401-4630-AE7F-DFBA8FE8BD1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82182176"/>
                  </p:ext>
                </p:extLst>
              </p:nvPr>
            </p:nvGraphicFramePr>
            <p:xfrm>
              <a:off x="3710178" y="3573369"/>
              <a:ext cx="3618209" cy="783385"/>
            </p:xfrm>
            <a:graphic>
              <a:graphicData uri="http://schemas.microsoft.com/office/powerpoint/2016/slidezoom">
                <pslz:sldZm>
                  <pslz:sldZmObj sldId="263" cId="566164889">
                    <pslz:zmPr id="{2F6B6AE8-4D8C-4D39-8CA7-B4E3BC07D4BF}" imageType="cover" transitionDur="100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18209" cy="78338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Folienzoom 9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E85796D8-F401-4630-AE7F-DFBA8FE8BD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0178" y="3573369"/>
                <a:ext cx="3618209" cy="78338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3" name="Flussdiagramm: Verzweigung 2">
            <a:extLst>
              <a:ext uri="{FF2B5EF4-FFF2-40B4-BE49-F238E27FC236}">
                <a16:creationId xmlns:a16="http://schemas.microsoft.com/office/drawing/2014/main" id="{1700E5E7-B74A-404A-919C-6C182448F6F3}"/>
              </a:ext>
            </a:extLst>
          </p:cNvPr>
          <p:cNvSpPr/>
          <p:nvPr/>
        </p:nvSpPr>
        <p:spPr>
          <a:xfrm>
            <a:off x="3753359" y="4720492"/>
            <a:ext cx="3528652" cy="1166357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Eingabe zurückgesetzt?</a:t>
            </a:r>
          </a:p>
        </p:txBody>
      </p:sp>
    </p:spTree>
    <p:extLst>
      <p:ext uri="{BB962C8B-B14F-4D97-AF65-F5344CB8AC3E}">
        <p14:creationId xmlns:p14="http://schemas.microsoft.com/office/powerpoint/2010/main" val="1024924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E9947-F98F-4264-80BD-13BA7B8DF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/>
              <a:t>Initialisierung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F3CDCD-CB33-41DA-8BA1-045932914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033" y="1325563"/>
            <a:ext cx="4927107" cy="503972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Init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setzt Ausgänge und Speicherbereiche auf Initialwerte, aktiviert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timer</a:t>
            </a:r>
            <a:endParaRPr lang="de-DE" sz="240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init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rgbClr val="00B050"/>
                </a:solidFill>
              </a:rPr>
              <a:t>COLS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000h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rgbClr val="00B050"/>
                </a:solidFill>
              </a:rPr>
              <a:t>ROWS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000h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IE, </a:t>
            </a:r>
            <a:r>
              <a:rPr lang="de-DE" sz="2400" dirty="0">
                <a:solidFill>
                  <a:srgbClr val="CC0099"/>
                </a:solidFill>
              </a:rPr>
              <a:t>#10010010b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1">
                    <a:lumMod val="75000"/>
                  </a:schemeClr>
                </a:solidFill>
              </a:rPr>
              <a:t>tmod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de-DE" sz="2400" dirty="0">
                <a:solidFill>
                  <a:srgbClr val="CC0099"/>
                </a:solidFill>
              </a:rPr>
              <a:t>#00000010b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r6, #00h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45B08C3-C81E-4B53-BBED-946FA0D830B5}"/>
              </a:ext>
            </a:extLst>
          </p:cNvPr>
          <p:cNvSpPr txBox="1"/>
          <p:nvPr/>
        </p:nvSpPr>
        <p:spPr>
          <a:xfrm>
            <a:off x="6294268" y="1325563"/>
            <a:ext cx="5264458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R7, #00h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tl0, #0c0h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th0, #0c0h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SETB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tr0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rgbClr val="00B050"/>
                </a:solidFill>
              </a:rPr>
              <a:t>aktiverspieler</a:t>
            </a:r>
            <a:r>
              <a:rPr lang="de-DE" sz="2400" dirty="0">
                <a:solidFill>
                  <a:srgbClr val="00B050"/>
                </a:solidFill>
              </a:rPr>
              <a:t>, </a:t>
            </a:r>
            <a:r>
              <a:rPr lang="de-DE" sz="2400" dirty="0">
                <a:solidFill>
                  <a:srgbClr val="FFC000"/>
                </a:solidFill>
              </a:rPr>
              <a:t>#spieler1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CALL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rgbClr val="00B050"/>
                </a:solidFill>
              </a:rPr>
              <a:t>display</a:t>
            </a:r>
            <a:endParaRPr lang="de-DE" sz="24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CLR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2400" dirty="0">
                <a:solidFill>
                  <a:srgbClr val="00B050"/>
                </a:solidFill>
              </a:rPr>
              <a:t>EINGABEBEREIT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CLR C</a:t>
            </a:r>
          </a:p>
        </p:txBody>
      </p:sp>
    </p:spTree>
    <p:extLst>
      <p:ext uri="{BB962C8B-B14F-4D97-AF65-F5344CB8AC3E}">
        <p14:creationId xmlns:p14="http://schemas.microsoft.com/office/powerpoint/2010/main" val="2736260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217581-C99B-4ACF-A4A9-8D50D80D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283"/>
            <a:ext cx="10515600" cy="1325563"/>
          </a:xfrm>
        </p:spPr>
        <p:txBody>
          <a:bodyPr/>
          <a:lstStyle/>
          <a:p>
            <a:r>
              <a:rPr lang="de-DE" dirty="0"/>
              <a:t>Eingabepad auslesen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51F53B-D6DF-4935-AF09-340220DCE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9936"/>
            <a:ext cx="418297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err="1">
                <a:solidFill>
                  <a:schemeClr val="accent4">
                    <a:lumMod val="75000"/>
                  </a:schemeClr>
                </a:solidFill>
              </a:rPr>
              <a:t>eingabe_abfragen</a:t>
            </a:r>
            <a:r>
              <a:rPr lang="de-DE" sz="24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Lesen, welcher Button auf dem </a:t>
            </a:r>
            <a:r>
              <a:rPr lang="de-DE" sz="2400" dirty="0" err="1">
                <a:solidFill>
                  <a:schemeClr val="bg2">
                    <a:lumMod val="50000"/>
                  </a:schemeClr>
                </a:solidFill>
              </a:rPr>
              <a:t>Keypad</a:t>
            </a: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 gedrückt wurde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2">
                    <a:lumMod val="50000"/>
                  </a:schemeClr>
                </a:solidFill>
              </a:rPr>
              <a:t>; R3 = Eingabe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a, p2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CPL a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MOV r3, a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JZ </a:t>
            </a:r>
            <a:r>
              <a:rPr lang="de-DE" sz="2400" dirty="0" err="1">
                <a:solidFill>
                  <a:srgbClr val="00B050"/>
                </a:solidFill>
              </a:rPr>
              <a:t>eingabe_null</a:t>
            </a:r>
            <a:endParaRPr lang="de-DE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1648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4D46B-EA06-447C-AFB6-160680A2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e-DE" dirty="0"/>
              <a:t>Eingabe gesetzt?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E88EE-7F8F-4FCE-B3A5-A60E4DA71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23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712</Words>
  <Application>Microsoft Office PowerPoint</Application>
  <PresentationFormat>Breitbild</PresentationFormat>
  <Paragraphs>201</Paragraphs>
  <Slides>17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auf einem Mikrocomputer der 8051-Familie</vt:lpstr>
      <vt:lpstr>Agenda</vt:lpstr>
      <vt:lpstr>Aufgabenstellung</vt:lpstr>
      <vt:lpstr>Aufgabenstellung</vt:lpstr>
      <vt:lpstr>Ein- und Ausgabegeräte</vt:lpstr>
      <vt:lpstr>Speicherung des Spielstandes</vt:lpstr>
      <vt:lpstr>Programmentwurf</vt:lpstr>
      <vt:lpstr>Initialisierung</vt:lpstr>
      <vt:lpstr>Eingabepad auslesen</vt:lpstr>
      <vt:lpstr>PowerPoint-Präsentation</vt:lpstr>
      <vt:lpstr>Eingabe auswerten</vt:lpstr>
      <vt:lpstr>Gewonnen?</vt:lpstr>
      <vt:lpstr>Spielende</vt:lpstr>
      <vt:lpstr>PowerPoint-Präsentation</vt:lpstr>
      <vt:lpstr>Spieler wechseln</vt:lpstr>
      <vt:lpstr>Live-Demo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auf einem Mikrocomputer der 8051-Familie</dc:title>
  <dc:creator>Sophia Matthis</dc:creator>
  <cp:lastModifiedBy>M.Stephan</cp:lastModifiedBy>
  <cp:revision>48</cp:revision>
  <dcterms:created xsi:type="dcterms:W3CDTF">2018-12-05T11:39:16Z</dcterms:created>
  <dcterms:modified xsi:type="dcterms:W3CDTF">2018-12-11T12:41:14Z</dcterms:modified>
</cp:coreProperties>
</file>