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828" r:id="rId2"/>
  </p:sldMasterIdLst>
  <p:notesMasterIdLst>
    <p:notesMasterId r:id="rId21"/>
  </p:notesMasterIdLst>
  <p:handoutMasterIdLst>
    <p:handoutMasterId r:id="rId22"/>
  </p:handoutMasterIdLst>
  <p:sldIdLst>
    <p:sldId id="258" r:id="rId3"/>
    <p:sldId id="257" r:id="rId4"/>
    <p:sldId id="277" r:id="rId5"/>
    <p:sldId id="259" r:id="rId6"/>
    <p:sldId id="270" r:id="rId7"/>
    <p:sldId id="260" r:id="rId8"/>
    <p:sldId id="261" r:id="rId9"/>
    <p:sldId id="276" r:id="rId10"/>
    <p:sldId id="262" r:id="rId11"/>
    <p:sldId id="272" r:id="rId12"/>
    <p:sldId id="273" r:id="rId13"/>
    <p:sldId id="274" r:id="rId14"/>
    <p:sldId id="271" r:id="rId15"/>
    <p:sldId id="267" r:id="rId16"/>
    <p:sldId id="268" r:id="rId17"/>
    <p:sldId id="275" r:id="rId18"/>
    <p:sldId id="269" r:id="rId19"/>
    <p:sldId id="264" r:id="rId20"/>
  </p:sldIdLst>
  <p:sldSz cx="9144000" cy="6858000" type="screen4x3"/>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E01"/>
    <a:srgbClr val="FDCB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660" autoAdjust="0"/>
  </p:normalViewPr>
  <p:slideViewPr>
    <p:cSldViewPr snapToGrid="0">
      <p:cViewPr varScale="1">
        <p:scale>
          <a:sx n="49" d="100"/>
          <a:sy n="49" d="100"/>
        </p:scale>
        <p:origin x="1804" y="52"/>
      </p:cViewPr>
      <p:guideLst/>
    </p:cSldViewPr>
  </p:slideViewPr>
  <p:notesTextViewPr>
    <p:cViewPr>
      <p:scale>
        <a:sx n="1" d="1"/>
        <a:sy n="1" d="1"/>
      </p:scale>
      <p:origin x="0" y="0"/>
    </p:cViewPr>
  </p:notesTextViewPr>
  <p:sorterViewPr>
    <p:cViewPr>
      <p:scale>
        <a:sx n="100" d="100"/>
        <a:sy n="100" d="100"/>
      </p:scale>
      <p:origin x="0" y="-12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9E9B9845-06EA-4B61-B93D-0A7E3D7B166E}"/>
              </a:ext>
            </a:extLst>
          </p:cNvPr>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CF8A2519-6CEA-4BE1-B40D-2B88957AF189}"/>
              </a:ext>
            </a:extLst>
          </p:cNvPr>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9AB0D1D9-E38E-472E-9D2F-378251011358}" type="datetimeFigureOut">
              <a:rPr kumimoji="1" lang="ja-JP" altLang="en-US" smtClean="0"/>
              <a:t>2017/9/29</a:t>
            </a:fld>
            <a:endParaRPr kumimoji="1" lang="ja-JP" altLang="en-US"/>
          </a:p>
        </p:txBody>
      </p:sp>
      <p:sp>
        <p:nvSpPr>
          <p:cNvPr id="4" name="フッター プレースホルダー 3">
            <a:extLst>
              <a:ext uri="{FF2B5EF4-FFF2-40B4-BE49-F238E27FC236}">
                <a16:creationId xmlns:a16="http://schemas.microsoft.com/office/drawing/2014/main" id="{F8CA72DC-EF70-4222-9E96-4E0BD54FB4DA}"/>
              </a:ext>
            </a:extLst>
          </p:cNvPr>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51BFB3A7-D90D-460F-9E6B-603013AEA639}"/>
              </a:ext>
            </a:extLst>
          </p:cNvPr>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D850C75E-7B85-4D86-BB10-ECF256BE78F1}" type="slidenum">
              <a:rPr kumimoji="1" lang="ja-JP" altLang="en-US" smtClean="0"/>
              <a:t>‹#›</a:t>
            </a:fld>
            <a:endParaRPr kumimoji="1" lang="ja-JP" altLang="en-US"/>
          </a:p>
        </p:txBody>
      </p:sp>
    </p:spTree>
    <p:extLst>
      <p:ext uri="{BB962C8B-B14F-4D97-AF65-F5344CB8AC3E}">
        <p14:creationId xmlns:p14="http://schemas.microsoft.com/office/powerpoint/2010/main" val="2011920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FF0E62AF-277B-4947-9134-2477894FAE49}" type="datetimeFigureOut">
              <a:rPr kumimoji="1" lang="ja-JP" altLang="en-US" smtClean="0"/>
              <a:t>2017/9/27</a:t>
            </a:fld>
            <a:endParaRPr kumimoji="1" lang="ja-JP" altLang="en-US"/>
          </a:p>
        </p:txBody>
      </p:sp>
      <p:sp>
        <p:nvSpPr>
          <p:cNvPr id="4" name="スライド イメージ プレースホルダー 3"/>
          <p:cNvSpPr>
            <a:spLocks noGrp="1" noRot="1" noChangeAspect="1"/>
          </p:cNvSpPr>
          <p:nvPr>
            <p:ph type="sldImg" idx="2"/>
          </p:nvPr>
        </p:nvSpPr>
        <p:spPr>
          <a:xfrm>
            <a:off x="1168400" y="1243013"/>
            <a:ext cx="447040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CA7D1636-4AF9-4154-9B1B-2F17CD4C17B1}" type="slidenum">
              <a:rPr kumimoji="1" lang="ja-JP" altLang="en-US" smtClean="0"/>
              <a:t>‹#›</a:t>
            </a:fld>
            <a:endParaRPr kumimoji="1" lang="ja-JP" altLang="en-US"/>
          </a:p>
        </p:txBody>
      </p:sp>
    </p:spTree>
    <p:extLst>
      <p:ext uri="{BB962C8B-B14F-4D97-AF65-F5344CB8AC3E}">
        <p14:creationId xmlns:p14="http://schemas.microsoft.com/office/powerpoint/2010/main" val="20936330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70400" cy="3354387"/>
          </a:xfrm>
        </p:spPr>
      </p:sp>
      <p:sp>
        <p:nvSpPr>
          <p:cNvPr id="3" name="ノート プレースホルダー 2"/>
          <p:cNvSpPr>
            <a:spLocks noGrp="1"/>
          </p:cNvSpPr>
          <p:nvPr>
            <p:ph type="body" idx="1"/>
          </p:nvPr>
        </p:nvSpPr>
        <p:spPr/>
        <p:txBody>
          <a:bodyPr/>
          <a:lstStyle/>
          <a:p>
            <a:r>
              <a:rPr kumimoji="1" lang="ja-JP" altLang="en-US" dirty="0"/>
              <a:t>「</a:t>
            </a:r>
            <a:r>
              <a:rPr kumimoji="1" lang="en-US" altLang="ja-JP" dirty="0"/>
              <a:t>Blockly</a:t>
            </a:r>
            <a:r>
              <a:rPr kumimoji="1" lang="ja-JP" altLang="en-US" dirty="0"/>
              <a:t>によるプログラミング学習支援環境の多言語対応の研究」と題しまして、</a:t>
            </a:r>
          </a:p>
          <a:p>
            <a:r>
              <a:rPr kumimoji="1" lang="ja-JP" altLang="en-US" dirty="0"/>
              <a:t>香川研究室の佐野が発表させていただきます。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1</a:t>
            </a:fld>
            <a:endParaRPr kumimoji="1" lang="ja-JP" altLang="en-US"/>
          </a:p>
        </p:txBody>
      </p:sp>
    </p:spTree>
    <p:extLst>
      <p:ext uri="{BB962C8B-B14F-4D97-AF65-F5344CB8AC3E}">
        <p14:creationId xmlns:p14="http://schemas.microsoft.com/office/powerpoint/2010/main" val="3505305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70400" cy="3354387"/>
          </a:xfrm>
        </p:spPr>
      </p:sp>
      <p:sp>
        <p:nvSpPr>
          <p:cNvPr id="3" name="ノート プレースホルダー 2"/>
          <p:cNvSpPr>
            <a:spLocks noGrp="1"/>
          </p:cNvSpPr>
          <p:nvPr>
            <p:ph type="body" idx="1"/>
          </p:nvPr>
        </p:nvSpPr>
        <p:spPr/>
        <p:txBody>
          <a:bodyPr/>
          <a:lstStyle/>
          <a:p>
            <a:r>
              <a:rPr kumimoji="1" lang="ja-JP" altLang="en-US" dirty="0"/>
              <a:t>ここで、先行研究の問題点であるブロックの動的変形について述べさせていただきます。</a:t>
            </a:r>
            <a:endParaRPr kumimoji="1" lang="en-US" altLang="ja-JP" dirty="0"/>
          </a:p>
          <a:p>
            <a:r>
              <a:rPr kumimoji="1" lang="en-US" altLang="ja-JP" dirty="0"/>
              <a:t>Blockly</a:t>
            </a:r>
            <a:r>
              <a:rPr kumimoji="1" lang="ja-JP" altLang="en-US" dirty="0"/>
              <a:t>には、ブロックを動的に変形できる機能があります。その既存の例として、</a:t>
            </a:r>
            <a:r>
              <a:rPr kumimoji="1" lang="en-US" altLang="ja-JP" dirty="0" err="1"/>
              <a:t>Mutator</a:t>
            </a:r>
            <a:r>
              <a:rPr kumimoji="1" lang="ja-JP" altLang="en-US" dirty="0"/>
              <a:t>が挙げられます。</a:t>
            </a:r>
            <a:endParaRPr kumimoji="1" lang="en-US" altLang="ja-JP" dirty="0"/>
          </a:p>
          <a:p>
            <a:r>
              <a:rPr kumimoji="1" lang="ja-JP" altLang="en-US" dirty="0"/>
              <a:t>この、「もしも、実行」ブロックの左上の歯車のマークを押すと、その近くにこのようなふきだしが現れます。</a:t>
            </a:r>
            <a:endParaRPr kumimoji="1" lang="en-US" altLang="ja-JP" dirty="0"/>
          </a:p>
          <a:p>
            <a:r>
              <a:rPr kumimoji="1" lang="ja-JP" altLang="en-US" dirty="0"/>
              <a:t>このふきだしの左側のグレーの部分の２つブロックのいづれかを右のブロックの「もしも」ブロックに結合すると、「もしも、実行」ブロックの形状が変化するという仕組みです。</a:t>
            </a:r>
            <a:endParaRPr kumimoji="1" lang="en-US" altLang="ja-JP" dirty="0"/>
          </a:p>
          <a:p>
            <a:r>
              <a:rPr kumimoji="1" lang="ja-JP" altLang="en-US" dirty="0"/>
              <a:t>この</a:t>
            </a:r>
            <a:r>
              <a:rPr kumimoji="1" lang="en-US" altLang="ja-JP" dirty="0" err="1"/>
              <a:t>Mutator</a:t>
            </a:r>
            <a:r>
              <a:rPr kumimoji="1" lang="ja-JP" altLang="en-US" dirty="0"/>
              <a:t>の機能を参考に、動的変形の機能の種類を増やし、さまざまなブロックに適用していく予定です。</a:t>
            </a:r>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10</a:t>
            </a:fld>
            <a:endParaRPr kumimoji="1" lang="ja-JP" altLang="en-US"/>
          </a:p>
        </p:txBody>
      </p:sp>
    </p:spTree>
    <p:extLst>
      <p:ext uri="{BB962C8B-B14F-4D97-AF65-F5344CB8AC3E}">
        <p14:creationId xmlns:p14="http://schemas.microsoft.com/office/powerpoint/2010/main" val="2793782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70400" cy="3354387"/>
          </a:xfrm>
        </p:spPr>
      </p:sp>
      <p:sp>
        <p:nvSpPr>
          <p:cNvPr id="3" name="ノート プレースホルダー 2"/>
          <p:cNvSpPr>
            <a:spLocks noGrp="1"/>
          </p:cNvSpPr>
          <p:nvPr>
            <p:ph type="body" idx="1"/>
          </p:nvPr>
        </p:nvSpPr>
        <p:spPr/>
        <p:txBody>
          <a:bodyPr/>
          <a:lstStyle/>
          <a:p>
            <a:r>
              <a:rPr kumimoji="1" lang="ja-JP" altLang="en-US" dirty="0"/>
              <a:t>研究の現状として、システムの対応言語は、</a:t>
            </a:r>
            <a:r>
              <a:rPr kumimoji="1" lang="en-US" altLang="ja-JP" dirty="0"/>
              <a:t>C</a:t>
            </a:r>
            <a:r>
              <a:rPr kumimoji="1" lang="ja-JP" altLang="en-US" dirty="0" err="1"/>
              <a:t>、</a:t>
            </a:r>
            <a:r>
              <a:rPr kumimoji="1" lang="en-US" altLang="ja-JP" dirty="0"/>
              <a:t>Haskell</a:t>
            </a:r>
            <a:r>
              <a:rPr kumimoji="1" lang="ja-JP" altLang="en-US" dirty="0" err="1"/>
              <a:t>、</a:t>
            </a:r>
            <a:r>
              <a:rPr kumimoji="1" lang="en-US" altLang="ja-JP" dirty="0"/>
              <a:t>Flex</a:t>
            </a:r>
            <a:r>
              <a:rPr kumimoji="1" lang="ja-JP" altLang="en-US" dirty="0"/>
              <a:t>の</a:t>
            </a:r>
            <a:r>
              <a:rPr kumimoji="1" lang="en-US" altLang="ja-JP" dirty="0"/>
              <a:t>3</a:t>
            </a:r>
            <a:r>
              <a:rPr kumimoji="1" lang="ja-JP" altLang="en-US" dirty="0"/>
              <a:t>種類となっております。</a:t>
            </a:r>
            <a:endParaRPr kumimoji="1" lang="en-US" altLang="ja-JP" dirty="0"/>
          </a:p>
          <a:p>
            <a:r>
              <a:rPr kumimoji="1" lang="ja-JP" altLang="en-US" dirty="0"/>
              <a:t>新たな動的変形ブロックを作成中で、１つは完成しました。</a:t>
            </a:r>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11</a:t>
            </a:fld>
            <a:endParaRPr kumimoji="1" lang="ja-JP" altLang="en-US"/>
          </a:p>
        </p:txBody>
      </p:sp>
    </p:spTree>
    <p:extLst>
      <p:ext uri="{BB962C8B-B14F-4D97-AF65-F5344CB8AC3E}">
        <p14:creationId xmlns:p14="http://schemas.microsoft.com/office/powerpoint/2010/main" val="3878415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70400" cy="3354387"/>
          </a:xfrm>
        </p:spPr>
      </p:sp>
      <p:sp>
        <p:nvSpPr>
          <p:cNvPr id="3" name="ノート プレースホルダー 2"/>
          <p:cNvSpPr>
            <a:spLocks noGrp="1"/>
          </p:cNvSpPr>
          <p:nvPr>
            <p:ph type="body" idx="1"/>
          </p:nvPr>
        </p:nvSpPr>
        <p:spPr/>
        <p:txBody>
          <a:bodyPr/>
          <a:lstStyle/>
          <a:p>
            <a:r>
              <a:rPr kumimoji="1" lang="ja-JP" altLang="en-US" dirty="0"/>
              <a:t>その完成した動的変形ブロックは、出力に関するものです。</a:t>
            </a:r>
            <a:endParaRPr kumimoji="1" lang="en-US" altLang="ja-JP" dirty="0"/>
          </a:p>
          <a:p>
            <a:r>
              <a:rPr kumimoji="1" lang="ja-JP" altLang="en-US" dirty="0"/>
              <a:t>入力フォームが用意されている既存の出力ブロックに、</a:t>
            </a:r>
            <a:r>
              <a:rPr kumimoji="1" lang="en-US" altLang="ja-JP" dirty="0"/>
              <a:t>%</a:t>
            </a:r>
            <a:r>
              <a:rPr kumimoji="1" lang="ja-JP" altLang="en-US" dirty="0"/>
              <a:t>の数を自動検出する機能を実装させて、その数だけソケットが増えるようにしました。</a:t>
            </a:r>
            <a:endParaRPr kumimoji="1" lang="en-US" altLang="ja-JP" dirty="0"/>
          </a:p>
          <a:p>
            <a:r>
              <a:rPr kumimoji="1" lang="ja-JP" altLang="en-US" dirty="0"/>
              <a:t>ソケットとは、変数ブロックを入れるための穴のようなものです。</a:t>
            </a:r>
            <a:endParaRPr kumimoji="1" lang="en-US" altLang="ja-JP" dirty="0"/>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12</a:t>
            </a:fld>
            <a:endParaRPr kumimoji="1" lang="ja-JP" altLang="en-US"/>
          </a:p>
        </p:txBody>
      </p:sp>
    </p:spTree>
    <p:extLst>
      <p:ext uri="{BB962C8B-B14F-4D97-AF65-F5344CB8AC3E}">
        <p14:creationId xmlns:p14="http://schemas.microsoft.com/office/powerpoint/2010/main" val="3828183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70400" cy="3354387"/>
          </a:xfrm>
        </p:spPr>
      </p:sp>
      <p:sp>
        <p:nvSpPr>
          <p:cNvPr id="3" name="ノート プレースホルダー 2"/>
          <p:cNvSpPr>
            <a:spLocks noGrp="1"/>
          </p:cNvSpPr>
          <p:nvPr>
            <p:ph type="body" idx="1"/>
          </p:nvPr>
        </p:nvSpPr>
        <p:spPr/>
        <p:txBody>
          <a:bodyPr/>
          <a:lstStyle/>
          <a:p>
            <a:r>
              <a:rPr kumimoji="1" lang="ja-JP" altLang="en-US" dirty="0"/>
              <a:t>最後に、システムの概要図について説明させて頂きます。</a:t>
            </a:r>
            <a:endParaRPr kumimoji="1" lang="en-US" altLang="ja-JP" dirty="0"/>
          </a:p>
          <a:p>
            <a:r>
              <a:rPr kumimoji="1" lang="ja-JP" altLang="en-US" dirty="0"/>
              <a:t>このシステムには、３つのタグが表示されていて、ブロックタグ、ソースコードタグ、</a:t>
            </a:r>
            <a:r>
              <a:rPr kumimoji="1" lang="en-US" altLang="ja-JP" dirty="0"/>
              <a:t>XML</a:t>
            </a:r>
            <a:r>
              <a:rPr kumimoji="1" lang="ja-JP" altLang="en-US" dirty="0"/>
              <a:t>コードタグがあります。</a:t>
            </a:r>
            <a:endParaRPr kumimoji="1" lang="en-US" altLang="ja-JP" dirty="0"/>
          </a:p>
          <a:p>
            <a:r>
              <a:rPr kumimoji="1" lang="ja-JP" altLang="en-US" dirty="0"/>
              <a:t>ブロックタグで開かれている状態には、ブロックカテゴリがあり、この中から新しいブロックを取り出します。</a:t>
            </a:r>
            <a:endParaRPr kumimoji="1" lang="en-US" altLang="ja-JP" dirty="0"/>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13</a:t>
            </a:fld>
            <a:endParaRPr kumimoji="1" lang="ja-JP" altLang="en-US"/>
          </a:p>
        </p:txBody>
      </p:sp>
    </p:spTree>
    <p:extLst>
      <p:ext uri="{BB962C8B-B14F-4D97-AF65-F5344CB8AC3E}">
        <p14:creationId xmlns:p14="http://schemas.microsoft.com/office/powerpoint/2010/main" val="399490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70400" cy="3354387"/>
          </a:xfrm>
        </p:spPr>
      </p:sp>
      <p:sp>
        <p:nvSpPr>
          <p:cNvPr id="3" name="ノート プレースホルダー 2"/>
          <p:cNvSpPr>
            <a:spLocks noGrp="1"/>
          </p:cNvSpPr>
          <p:nvPr>
            <p:ph type="body" idx="1"/>
          </p:nvPr>
        </p:nvSpPr>
        <p:spPr/>
        <p:txBody>
          <a:bodyPr/>
          <a:lstStyle/>
          <a:p>
            <a:r>
              <a:rPr kumimoji="1" lang="ja-JP" altLang="en-US" dirty="0"/>
              <a:t>こちらがブロックカテゴリを押したときの表示です。それぞれのカテゴリに違うブロックがあるのでブロックの種類はとても多いです。</a:t>
            </a:r>
            <a:endParaRPr kumimoji="1" lang="en-US" altLang="ja-JP" dirty="0"/>
          </a:p>
          <a:p>
            <a:r>
              <a:rPr kumimoji="1" lang="ja-JP" altLang="en-US" dirty="0"/>
              <a:t>ある程度のブロックを組み立てたら、ソースコードタグを押してこのようにソースコードを確認することができます。</a:t>
            </a:r>
            <a:endParaRPr kumimoji="1" lang="en-US" altLang="ja-JP" dirty="0"/>
          </a:p>
          <a:p>
            <a:r>
              <a:rPr kumimoji="1" lang="ja-JP" altLang="en-US" dirty="0"/>
              <a:t>また、</a:t>
            </a:r>
            <a:r>
              <a:rPr kumimoji="1" lang="en-US" altLang="ja-JP" dirty="0"/>
              <a:t>XML</a:t>
            </a:r>
            <a:r>
              <a:rPr kumimoji="1" lang="ja-JP" altLang="en-US" dirty="0"/>
              <a:t>タグを押すと</a:t>
            </a:r>
            <a:r>
              <a:rPr kumimoji="1" lang="en-US" altLang="ja-JP" dirty="0"/>
              <a:t>XML</a:t>
            </a:r>
            <a:r>
              <a:rPr kumimoji="1" lang="ja-JP" altLang="en-US" dirty="0"/>
              <a:t>コードを確認することができます。</a:t>
            </a:r>
            <a:endParaRPr kumimoji="1" lang="en-US" altLang="ja-JP" dirty="0"/>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14</a:t>
            </a:fld>
            <a:endParaRPr kumimoji="1" lang="ja-JP" altLang="en-US"/>
          </a:p>
        </p:txBody>
      </p:sp>
    </p:spTree>
    <p:extLst>
      <p:ext uri="{BB962C8B-B14F-4D97-AF65-F5344CB8AC3E}">
        <p14:creationId xmlns:p14="http://schemas.microsoft.com/office/powerpoint/2010/main" val="943224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70400" cy="3354387"/>
          </a:xfrm>
        </p:spPr>
      </p:sp>
      <p:sp>
        <p:nvSpPr>
          <p:cNvPr id="3" name="ノート プレースホルダー 2"/>
          <p:cNvSpPr>
            <a:spLocks noGrp="1"/>
          </p:cNvSpPr>
          <p:nvPr>
            <p:ph type="body" idx="1"/>
          </p:nvPr>
        </p:nvSpPr>
        <p:spPr/>
        <p:txBody>
          <a:bodyPr/>
          <a:lstStyle/>
          <a:p>
            <a:r>
              <a:rPr kumimoji="1" lang="ja-JP" altLang="en-US" dirty="0"/>
              <a:t>今後の方針といたしましては、</a:t>
            </a:r>
            <a:r>
              <a:rPr kumimoji="1" lang="en-US" altLang="ja-JP" dirty="0" err="1"/>
              <a:t>Blockly</a:t>
            </a:r>
            <a:r>
              <a:rPr kumimoji="1" lang="ja-JP" altLang="en-US" dirty="0"/>
              <a:t>を、大学院の講義で扱っている言語にも対応できるようにしたいと考えております。</a:t>
            </a:r>
            <a:endParaRPr kumimoji="1" lang="en-US" altLang="ja-JP" dirty="0"/>
          </a:p>
          <a:p>
            <a:r>
              <a:rPr kumimoji="1" lang="ja-JP" altLang="en-US" dirty="0"/>
              <a:t>しかし、私が開発した既存の対応言語のシステムがまだ不安定で、比較的シンプルなソースコードのものしかブロックで表現することができないのが現状です。</a:t>
            </a:r>
            <a:endParaRPr kumimoji="1" lang="en-US" altLang="ja-JP" dirty="0"/>
          </a:p>
          <a:p>
            <a:r>
              <a:rPr kumimoji="1" lang="ja-JP" altLang="en-US" dirty="0"/>
              <a:t>よって、複雑なソースコードでもブロックで表現できるようにブロックの多様化を行っていく予定です。</a:t>
            </a:r>
            <a:endParaRPr kumimoji="1" lang="en-US" altLang="ja-JP" dirty="0"/>
          </a:p>
          <a:p>
            <a:r>
              <a:rPr kumimoji="1" lang="ja-JP" altLang="en-US" dirty="0"/>
              <a:t>その際に、動的変形の機能を拡張し、より多くのブロックに適用したいと思います。</a:t>
            </a:r>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15</a:t>
            </a:fld>
            <a:endParaRPr kumimoji="1" lang="ja-JP" altLang="en-US"/>
          </a:p>
        </p:txBody>
      </p:sp>
    </p:spTree>
    <p:extLst>
      <p:ext uri="{BB962C8B-B14F-4D97-AF65-F5344CB8AC3E}">
        <p14:creationId xmlns:p14="http://schemas.microsoft.com/office/powerpoint/2010/main" val="3232409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70400" cy="3354387"/>
          </a:xfrm>
        </p:spPr>
      </p:sp>
      <p:sp>
        <p:nvSpPr>
          <p:cNvPr id="3" name="ノート プレースホルダー 2"/>
          <p:cNvSpPr>
            <a:spLocks noGrp="1"/>
          </p:cNvSpPr>
          <p:nvPr>
            <p:ph type="body" idx="1"/>
          </p:nvPr>
        </p:nvSpPr>
        <p:spPr/>
        <p:txBody>
          <a:bodyPr/>
          <a:lstStyle/>
          <a:p>
            <a:r>
              <a:rPr kumimoji="1" lang="ja-JP" altLang="en-US" dirty="0"/>
              <a:t>今後予定している動的変形の機能拡張の一例として、</a:t>
            </a:r>
            <a:r>
              <a:rPr kumimoji="1" lang="en-US" altLang="ja-JP" dirty="0"/>
              <a:t>Flex</a:t>
            </a:r>
            <a:r>
              <a:rPr kumimoji="1" lang="ja-JP" altLang="en-US" dirty="0"/>
              <a:t>の正規表現に関するブロックを紹介します。</a:t>
            </a:r>
            <a:endParaRPr kumimoji="1" lang="en-US" altLang="ja-JP" dirty="0"/>
          </a:p>
          <a:p>
            <a:r>
              <a:rPr kumimoji="1" lang="ja-JP" altLang="en-US" dirty="0"/>
              <a:t>こちらのブロックは、このような</a:t>
            </a:r>
            <a:r>
              <a:rPr kumimoji="1" lang="en-US" altLang="ja-JP" dirty="0"/>
              <a:t>Flex</a:t>
            </a:r>
            <a:r>
              <a:rPr kumimoji="1" lang="ja-JP" altLang="en-US" dirty="0"/>
              <a:t>コードを表すときに使用します。しかし、単体の文字クラスを表せても複数の文字クラスを表すことができません。</a:t>
            </a:r>
            <a:endParaRPr kumimoji="1" lang="en-US" altLang="ja-JP" dirty="0"/>
          </a:p>
          <a:p>
            <a:r>
              <a:rPr kumimoji="1" lang="ja-JP" altLang="en-US" dirty="0"/>
              <a:t>複数の文字クラスを表すことができるように、このブロックの２つの入力フォームに文字を入力し終えたら、入力フォームがもう１セット追加されるような動的変形を実装したいと考えております。</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16</a:t>
            </a:fld>
            <a:endParaRPr kumimoji="1" lang="ja-JP" altLang="en-US"/>
          </a:p>
        </p:txBody>
      </p:sp>
    </p:spTree>
    <p:extLst>
      <p:ext uri="{BB962C8B-B14F-4D97-AF65-F5344CB8AC3E}">
        <p14:creationId xmlns:p14="http://schemas.microsoft.com/office/powerpoint/2010/main" val="3126608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70400" cy="3354387"/>
          </a:xfrm>
        </p:spPr>
      </p:sp>
      <p:sp>
        <p:nvSpPr>
          <p:cNvPr id="3" name="ノート プレースホルダー 2"/>
          <p:cNvSpPr>
            <a:spLocks noGrp="1"/>
          </p:cNvSpPr>
          <p:nvPr>
            <p:ph type="body" idx="1"/>
          </p:nvPr>
        </p:nvSpPr>
        <p:spPr/>
        <p:txBody>
          <a:bodyPr/>
          <a:lstStyle/>
          <a:p>
            <a:r>
              <a:rPr kumimoji="1" lang="ja-JP" altLang="en-US" dirty="0"/>
              <a:t>まとめです。</a:t>
            </a:r>
            <a:endParaRPr kumimoji="1" lang="en-US" altLang="ja-JP" dirty="0"/>
          </a:p>
          <a:p>
            <a:r>
              <a:rPr kumimoji="1" lang="en-US" altLang="ja-JP" dirty="0"/>
              <a:t>Web</a:t>
            </a:r>
            <a:r>
              <a:rPr kumimoji="1" lang="ja-JP" altLang="en-US" dirty="0"/>
              <a:t>ベースグラフィカルプログラミンングエディタである</a:t>
            </a:r>
            <a:r>
              <a:rPr kumimoji="1" lang="en-US" altLang="ja-JP" dirty="0"/>
              <a:t>Blockly</a:t>
            </a:r>
            <a:r>
              <a:rPr kumimoji="1" lang="ja-JP" altLang="en-US" dirty="0"/>
              <a:t>は、文法を意識せずにプログラミングすることができる入門者にもやさしいシステムです。</a:t>
            </a:r>
            <a:endParaRPr kumimoji="1" lang="en-US" altLang="ja-JP" dirty="0"/>
          </a:p>
          <a:p>
            <a:r>
              <a:rPr kumimoji="1" lang="ja-JP" altLang="en-US" dirty="0"/>
              <a:t>さらに、</a:t>
            </a:r>
            <a:r>
              <a:rPr kumimoji="1" lang="en-US" altLang="ja-JP" dirty="0"/>
              <a:t>Blockly</a:t>
            </a:r>
            <a:r>
              <a:rPr kumimoji="1" lang="ja-JP" altLang="en-US" dirty="0"/>
              <a:t>の対応言語を増やすことで、学習者の</a:t>
            </a:r>
            <a:r>
              <a:rPr kumimoji="1" lang="ja-JP" altLang="en-US"/>
              <a:t>対象を広げる</a:t>
            </a:r>
            <a:r>
              <a:rPr kumimoji="1" lang="ja-JP" altLang="en-US" dirty="0"/>
              <a:t>ことができます。</a:t>
            </a:r>
            <a:endParaRPr kumimoji="1" lang="en-US" altLang="ja-JP" dirty="0"/>
          </a:p>
          <a:p>
            <a:r>
              <a:rPr kumimoji="1" lang="ja-JP" altLang="en-US" dirty="0"/>
              <a:t>その際に、ブロックの形を動的に変形させることも考えなければならないということです。</a:t>
            </a:r>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17</a:t>
            </a:fld>
            <a:endParaRPr kumimoji="1" lang="ja-JP" altLang="en-US"/>
          </a:p>
        </p:txBody>
      </p:sp>
    </p:spTree>
    <p:extLst>
      <p:ext uri="{BB962C8B-B14F-4D97-AF65-F5344CB8AC3E}">
        <p14:creationId xmlns:p14="http://schemas.microsoft.com/office/powerpoint/2010/main" val="292231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70400" cy="3354387"/>
          </a:xfrm>
        </p:spPr>
      </p:sp>
      <p:sp>
        <p:nvSpPr>
          <p:cNvPr id="3" name="ノート プレースホルダー 2"/>
          <p:cNvSpPr>
            <a:spLocks noGrp="1"/>
          </p:cNvSpPr>
          <p:nvPr>
            <p:ph type="body" idx="1"/>
          </p:nvPr>
        </p:nvSpPr>
        <p:spPr/>
        <p:txBody>
          <a:bodyPr/>
          <a:lstStyle/>
          <a:p>
            <a:r>
              <a:rPr kumimoji="1" lang="ja-JP" altLang="en-US" dirty="0"/>
              <a:t>ご清聴ありがとうございました</a:t>
            </a:r>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18</a:t>
            </a:fld>
            <a:endParaRPr kumimoji="1" lang="ja-JP" altLang="en-US"/>
          </a:p>
        </p:txBody>
      </p:sp>
    </p:spTree>
    <p:extLst>
      <p:ext uri="{BB962C8B-B14F-4D97-AF65-F5344CB8AC3E}">
        <p14:creationId xmlns:p14="http://schemas.microsoft.com/office/powerpoint/2010/main" val="4199536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70400" cy="3354387"/>
          </a:xfrm>
        </p:spPr>
      </p:sp>
      <p:sp>
        <p:nvSpPr>
          <p:cNvPr id="3" name="ノート プレースホルダー 2"/>
          <p:cNvSpPr>
            <a:spLocks noGrp="1"/>
          </p:cNvSpPr>
          <p:nvPr>
            <p:ph type="body" idx="1"/>
          </p:nvPr>
        </p:nvSpPr>
        <p:spPr/>
        <p:txBody>
          <a:bodyPr/>
          <a:lstStyle/>
          <a:p>
            <a:r>
              <a:rPr kumimoji="1" lang="ja-JP" altLang="en-US" dirty="0"/>
              <a:t>まずはじめに、研究の背景を説明させていただきます。</a:t>
            </a:r>
          </a:p>
          <a:p>
            <a:r>
              <a:rPr kumimoji="1" lang="ja-JP" altLang="en-US" dirty="0"/>
              <a:t>プログラミング学習者は、プログラミングの基礎概念と言語の文法を同時に学習しなければなりません。</a:t>
            </a:r>
          </a:p>
          <a:p>
            <a:r>
              <a:rPr kumimoji="1" lang="ja-JP" altLang="en-US" dirty="0"/>
              <a:t>これは、学習者にとって大きな負担になってしまいます。</a:t>
            </a:r>
          </a:p>
          <a:p>
            <a:endParaRPr kumimoji="1" lang="ja-JP" altLang="en-US" dirty="0"/>
          </a:p>
          <a:p>
            <a:r>
              <a:rPr kumimoji="1" lang="ja-JP" altLang="en-US" dirty="0"/>
              <a:t>そこで、文法を意識せずにプログラミングができる学習環境が必要になります。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2</a:t>
            </a:fld>
            <a:endParaRPr kumimoji="1" lang="ja-JP" altLang="en-US"/>
          </a:p>
        </p:txBody>
      </p:sp>
    </p:spTree>
    <p:extLst>
      <p:ext uri="{BB962C8B-B14F-4D97-AF65-F5344CB8AC3E}">
        <p14:creationId xmlns:p14="http://schemas.microsoft.com/office/powerpoint/2010/main" val="1122266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70400" cy="3354387"/>
          </a:xfrm>
        </p:spPr>
      </p:sp>
      <p:sp>
        <p:nvSpPr>
          <p:cNvPr id="3" name="ノート プレースホルダー 2"/>
          <p:cNvSpPr>
            <a:spLocks noGrp="1"/>
          </p:cNvSpPr>
          <p:nvPr>
            <p:ph type="body" idx="1"/>
          </p:nvPr>
        </p:nvSpPr>
        <p:spPr/>
        <p:txBody>
          <a:bodyPr/>
          <a:lstStyle/>
          <a:p>
            <a:r>
              <a:rPr kumimoji="1" lang="ja-JP" altLang="en-US" dirty="0"/>
              <a:t>このような環境であれば、プログラミングの基礎概念のみを先に学習でき、</a:t>
            </a:r>
          </a:p>
          <a:p>
            <a:r>
              <a:rPr kumimoji="1" lang="ja-JP" altLang="en-US" dirty="0"/>
              <a:t>学習者の負担を減らすことができます。</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3</a:t>
            </a:fld>
            <a:endParaRPr kumimoji="1" lang="ja-JP" altLang="en-US"/>
          </a:p>
        </p:txBody>
      </p:sp>
    </p:spTree>
    <p:extLst>
      <p:ext uri="{BB962C8B-B14F-4D97-AF65-F5344CB8AC3E}">
        <p14:creationId xmlns:p14="http://schemas.microsoft.com/office/powerpoint/2010/main" val="2794005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70400" cy="3354387"/>
          </a:xfrm>
        </p:spPr>
      </p:sp>
      <p:sp>
        <p:nvSpPr>
          <p:cNvPr id="3" name="ノート プレースホルダー 2"/>
          <p:cNvSpPr>
            <a:spLocks noGrp="1"/>
          </p:cNvSpPr>
          <p:nvPr>
            <p:ph type="body" idx="1"/>
          </p:nvPr>
        </p:nvSpPr>
        <p:spPr/>
        <p:txBody>
          <a:bodyPr/>
          <a:lstStyle/>
          <a:p>
            <a:r>
              <a:rPr kumimoji="1" lang="ja-JP" altLang="en-US" dirty="0"/>
              <a:t>その例として、</a:t>
            </a:r>
            <a:r>
              <a:rPr kumimoji="1" lang="en-US" altLang="ja-JP" dirty="0"/>
              <a:t>Blockly</a:t>
            </a:r>
            <a:r>
              <a:rPr kumimoji="1" lang="ja-JP" altLang="en-US" dirty="0"/>
              <a:t>というシステムが挙げられます。</a:t>
            </a:r>
            <a:endParaRPr kumimoji="1" lang="en-US" altLang="ja-JP" dirty="0"/>
          </a:p>
          <a:p>
            <a:r>
              <a:rPr kumimoji="1" lang="en-US" altLang="ja-JP" dirty="0"/>
              <a:t>Blockly</a:t>
            </a:r>
            <a:r>
              <a:rPr kumimoji="1" lang="ja-JP" altLang="en-US" dirty="0"/>
              <a:t>とは、</a:t>
            </a:r>
            <a:r>
              <a:rPr kumimoji="1" lang="en-US" altLang="ja-JP" dirty="0"/>
              <a:t>Google</a:t>
            </a:r>
            <a:r>
              <a:rPr kumimoji="1" lang="ja-JP" altLang="en-US" dirty="0" err="1"/>
              <a:t>が提</a:t>
            </a:r>
            <a:r>
              <a:rPr kumimoji="1" lang="ja-JP" altLang="en-US" dirty="0"/>
              <a:t>供するグラフィカルな</a:t>
            </a:r>
            <a:r>
              <a:rPr kumimoji="1" lang="en-US" altLang="ja-JP" dirty="0"/>
              <a:t>Web</a:t>
            </a:r>
            <a:r>
              <a:rPr kumimoji="1" lang="ja-JP" altLang="en-US" dirty="0"/>
              <a:t>ベースシステムのプログラミングエディタです。</a:t>
            </a:r>
            <a:endParaRPr kumimoji="1" lang="en-US" altLang="ja-JP" dirty="0"/>
          </a:p>
          <a:p>
            <a:r>
              <a:rPr kumimoji="1" lang="ja-JP" altLang="en-US" dirty="0"/>
              <a:t>ブラウザ上のブロックを、ドラッグ＆ドロップでつなぎ合わせることでプログラミングを行うことができます。</a:t>
            </a:r>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4</a:t>
            </a:fld>
            <a:endParaRPr kumimoji="1" lang="ja-JP" altLang="en-US"/>
          </a:p>
        </p:txBody>
      </p:sp>
    </p:spTree>
    <p:extLst>
      <p:ext uri="{BB962C8B-B14F-4D97-AF65-F5344CB8AC3E}">
        <p14:creationId xmlns:p14="http://schemas.microsoft.com/office/powerpoint/2010/main" val="4278991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70400" cy="3354387"/>
          </a:xfrm>
        </p:spPr>
      </p:sp>
      <p:sp>
        <p:nvSpPr>
          <p:cNvPr id="3" name="ノート プレースホルダー 2"/>
          <p:cNvSpPr>
            <a:spLocks noGrp="1"/>
          </p:cNvSpPr>
          <p:nvPr>
            <p:ph type="body" idx="1"/>
          </p:nvPr>
        </p:nvSpPr>
        <p:spPr/>
        <p:txBody>
          <a:bodyPr/>
          <a:lstStyle/>
          <a:p>
            <a:r>
              <a:rPr kumimoji="1" lang="en-US" altLang="ja-JP" dirty="0"/>
              <a:t>Blockly</a:t>
            </a:r>
            <a:r>
              <a:rPr kumimoji="1" lang="ja-JP" altLang="en-US" dirty="0"/>
              <a:t>を用いることで、次のような利点があります。</a:t>
            </a:r>
            <a:endParaRPr kumimoji="1" lang="en-US" altLang="ja-JP" dirty="0"/>
          </a:p>
          <a:p>
            <a:r>
              <a:rPr kumimoji="1" lang="en-US" altLang="ja-JP" dirty="0"/>
              <a:t>JavaScript</a:t>
            </a:r>
            <a:r>
              <a:rPr kumimoji="1" lang="ja-JP" altLang="en-US" dirty="0"/>
              <a:t>で記述されており、カスタマイズが容易にできます。</a:t>
            </a:r>
          </a:p>
          <a:p>
            <a:r>
              <a:rPr kumimoji="1" lang="en-US" altLang="ja-JP" dirty="0"/>
              <a:t>Web</a:t>
            </a:r>
            <a:r>
              <a:rPr kumimoji="1" lang="ja-JP" altLang="en-US" dirty="0"/>
              <a:t>ベースのシステムなので、環境の導入が容易に行えます。</a:t>
            </a:r>
          </a:p>
          <a:p>
            <a:r>
              <a:rPr kumimoji="1" lang="ja-JP" altLang="en-US" dirty="0"/>
              <a:t>作成したプログラムを他の言語のソースコードに変換して出力できるため、プログラミングの概念の学習後、</a:t>
            </a:r>
          </a:p>
          <a:p>
            <a:r>
              <a:rPr kumimoji="1" lang="ja-JP" altLang="en-US" dirty="0"/>
              <a:t>文法の学習への移行がしやすくなります。</a:t>
            </a:r>
          </a:p>
          <a:p>
            <a:r>
              <a:rPr kumimoji="1" lang="ja-JP" altLang="en-US" dirty="0"/>
              <a:t>現在は、</a:t>
            </a:r>
            <a:r>
              <a:rPr kumimoji="1" lang="en-US" altLang="ja-JP" dirty="0"/>
              <a:t>JavaScript, Dart, Python, Lua, PHP</a:t>
            </a:r>
            <a:r>
              <a:rPr kumimoji="1" lang="ja-JP" altLang="en-US" dirty="0"/>
              <a:t>の５種類の言語へのサポートが行われていますが、</a:t>
            </a:r>
          </a:p>
          <a:p>
            <a:r>
              <a:rPr kumimoji="1" lang="ja-JP" altLang="en-US" dirty="0"/>
              <a:t>さらに多くの言語に対応することができれば学習の幅が広がると考えられます。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5</a:t>
            </a:fld>
            <a:endParaRPr kumimoji="1" lang="ja-JP" altLang="en-US"/>
          </a:p>
        </p:txBody>
      </p:sp>
    </p:spTree>
    <p:extLst>
      <p:ext uri="{BB962C8B-B14F-4D97-AF65-F5344CB8AC3E}">
        <p14:creationId xmlns:p14="http://schemas.microsoft.com/office/powerpoint/2010/main" val="177746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70400" cy="3354387"/>
          </a:xfrm>
        </p:spPr>
      </p:sp>
      <p:sp>
        <p:nvSpPr>
          <p:cNvPr id="3" name="ノート プレースホルダー 2"/>
          <p:cNvSpPr>
            <a:spLocks noGrp="1"/>
          </p:cNvSpPr>
          <p:nvPr>
            <p:ph type="body" idx="1"/>
          </p:nvPr>
        </p:nvSpPr>
        <p:spPr/>
        <p:txBody>
          <a:bodyPr/>
          <a:lstStyle/>
          <a:p>
            <a:r>
              <a:rPr kumimoji="1" lang="en-US" altLang="ja-JP" dirty="0"/>
              <a:t>Blockly</a:t>
            </a:r>
            <a:r>
              <a:rPr kumimoji="1" lang="ja-JP" altLang="en-US" dirty="0"/>
              <a:t>による過去の研究の一例として、尾崎の研究が挙げられます。</a:t>
            </a:r>
            <a:endParaRPr kumimoji="1" lang="en-US" altLang="ja-JP" dirty="0"/>
          </a:p>
          <a:p>
            <a:r>
              <a:rPr kumimoji="1" lang="ja-JP" altLang="en-US" dirty="0"/>
              <a:t>この研究は、</a:t>
            </a:r>
            <a:r>
              <a:rPr kumimoji="1" lang="en-US" altLang="ja-JP" dirty="0"/>
              <a:t>Blockly</a:t>
            </a:r>
            <a:r>
              <a:rPr kumimoji="1" lang="ja-JP" altLang="en-US" dirty="0"/>
              <a:t>を</a:t>
            </a:r>
            <a:r>
              <a:rPr kumimoji="1" lang="en-US" altLang="ja-JP" dirty="0"/>
              <a:t>C</a:t>
            </a:r>
            <a:r>
              <a:rPr kumimoji="1" lang="ja-JP" altLang="en-US" dirty="0"/>
              <a:t>言語、</a:t>
            </a:r>
            <a:r>
              <a:rPr kumimoji="1" lang="en-US" altLang="ja-JP" dirty="0"/>
              <a:t>Flex</a:t>
            </a:r>
            <a:r>
              <a:rPr kumimoji="1" lang="ja-JP" altLang="en-US" dirty="0"/>
              <a:t>言語に対応させたもので、システムの対象者がプログラミング入門者です。</a:t>
            </a:r>
            <a:endParaRPr kumimoji="1" lang="en-US" altLang="ja-JP" dirty="0"/>
          </a:p>
          <a:p>
            <a:r>
              <a:rPr kumimoji="1" lang="ja-JP" altLang="en-US" dirty="0"/>
              <a:t>このシステムによって文法を意識せずに</a:t>
            </a:r>
            <a:r>
              <a:rPr kumimoji="1" lang="en-US" altLang="ja-JP" dirty="0"/>
              <a:t>C</a:t>
            </a:r>
            <a:r>
              <a:rPr kumimoji="1" lang="ja-JP" altLang="en-US" dirty="0"/>
              <a:t>言語を学ぶことができます。</a:t>
            </a:r>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6</a:t>
            </a:fld>
            <a:endParaRPr kumimoji="1" lang="ja-JP" altLang="en-US"/>
          </a:p>
        </p:txBody>
      </p:sp>
    </p:spTree>
    <p:extLst>
      <p:ext uri="{BB962C8B-B14F-4D97-AF65-F5344CB8AC3E}">
        <p14:creationId xmlns:p14="http://schemas.microsoft.com/office/powerpoint/2010/main" val="156615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70400" cy="3354387"/>
          </a:xfrm>
        </p:spPr>
      </p:sp>
      <p:sp>
        <p:nvSpPr>
          <p:cNvPr id="3" name="ノート プレースホルダー 2"/>
          <p:cNvSpPr>
            <a:spLocks noGrp="1"/>
          </p:cNvSpPr>
          <p:nvPr>
            <p:ph type="body" idx="1"/>
          </p:nvPr>
        </p:nvSpPr>
        <p:spPr/>
        <p:txBody>
          <a:bodyPr/>
          <a:lstStyle/>
          <a:p>
            <a:r>
              <a:rPr kumimoji="1" lang="ja-JP" altLang="en-US" dirty="0"/>
              <a:t>しかし、先行研究には、次のような問題点が挙げられます。</a:t>
            </a:r>
            <a:endParaRPr kumimoji="1" lang="en-US" altLang="ja-JP" dirty="0"/>
          </a:p>
          <a:p>
            <a:r>
              <a:rPr kumimoji="1" lang="ja-JP" altLang="en-US" dirty="0"/>
              <a:t>まず、</a:t>
            </a:r>
            <a:r>
              <a:rPr kumimoji="1" lang="en-US" altLang="ja-JP" dirty="0" err="1"/>
              <a:t>Blockly</a:t>
            </a:r>
            <a:r>
              <a:rPr kumimoji="1" lang="ja-JP" altLang="en-US" dirty="0"/>
              <a:t>が、大学の講義で学習する言語に対応してきれていないというとことです。</a:t>
            </a:r>
            <a:endParaRPr kumimoji="1" lang="en-US" altLang="ja-JP" dirty="0"/>
          </a:p>
          <a:p>
            <a:r>
              <a:rPr kumimoji="1" lang="ja-JP" altLang="en-US" dirty="0"/>
              <a:t>システム自体が便利であっても、大学の講義で学習する言語に対応していないと、大学生はこのシステムを利用することができなくなってしまいます。そこで、これらのシステムを大学生にも利用してもらうために、システムの多言語化が必要であると考えました。</a:t>
            </a:r>
            <a:endParaRPr kumimoji="1" lang="en-US" altLang="ja-JP" dirty="0"/>
          </a:p>
          <a:p>
            <a:endParaRPr kumimoji="1" lang="en-US" altLang="ja-JP" dirty="0"/>
          </a:p>
          <a:p>
            <a:r>
              <a:rPr kumimoji="1" lang="ja-JP" altLang="en-US" dirty="0"/>
              <a:t>次に、ブロックの形の動的変形が限られているということです。</a:t>
            </a:r>
            <a:endParaRPr kumimoji="1" lang="en-US" altLang="ja-JP" dirty="0"/>
          </a:p>
          <a:p>
            <a:r>
              <a:rPr kumimoji="1" lang="ja-JP" altLang="en-US" dirty="0"/>
              <a:t>これでは、柔軟性のあるプログラミング言語をブロックの形状によって制約されてしまうことになります。</a:t>
            </a:r>
            <a:endParaRPr kumimoji="1" lang="en-US" altLang="ja-JP" dirty="0"/>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7</a:t>
            </a:fld>
            <a:endParaRPr kumimoji="1" lang="ja-JP" altLang="en-US"/>
          </a:p>
        </p:txBody>
      </p:sp>
    </p:spTree>
    <p:extLst>
      <p:ext uri="{BB962C8B-B14F-4D97-AF65-F5344CB8AC3E}">
        <p14:creationId xmlns:p14="http://schemas.microsoft.com/office/powerpoint/2010/main" val="626505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70400" cy="3354387"/>
          </a:xfrm>
        </p:spPr>
      </p:sp>
      <p:sp>
        <p:nvSpPr>
          <p:cNvPr id="3" name="ノート プレースホルダー 2"/>
          <p:cNvSpPr>
            <a:spLocks noGrp="1"/>
          </p:cNvSpPr>
          <p:nvPr>
            <p:ph type="body" idx="1"/>
          </p:nvPr>
        </p:nvSpPr>
        <p:spPr/>
        <p:txBody>
          <a:bodyPr/>
          <a:lstStyle/>
          <a:p>
            <a:r>
              <a:rPr kumimoji="1" lang="ja-JP" altLang="en-US" dirty="0"/>
              <a:t>また、システムの多言語化を行うことで、必要となるブロックの種類や形状は増加するので、ブロックの形を動的に変形させることは考えなければなりません。</a:t>
            </a:r>
            <a:endParaRPr kumimoji="1" lang="en-US" altLang="ja-JP" dirty="0"/>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8</a:t>
            </a:fld>
            <a:endParaRPr kumimoji="1" lang="ja-JP" altLang="en-US"/>
          </a:p>
        </p:txBody>
      </p:sp>
    </p:spTree>
    <p:extLst>
      <p:ext uri="{BB962C8B-B14F-4D97-AF65-F5344CB8AC3E}">
        <p14:creationId xmlns:p14="http://schemas.microsoft.com/office/powerpoint/2010/main" val="3802715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70400" cy="3354387"/>
          </a:xfrm>
        </p:spPr>
      </p:sp>
      <p:sp>
        <p:nvSpPr>
          <p:cNvPr id="3" name="ノート プレースホルダー 2"/>
          <p:cNvSpPr>
            <a:spLocks noGrp="1"/>
          </p:cNvSpPr>
          <p:nvPr>
            <p:ph type="body" idx="1"/>
          </p:nvPr>
        </p:nvSpPr>
        <p:spPr/>
        <p:txBody>
          <a:bodyPr/>
          <a:lstStyle/>
          <a:p>
            <a:r>
              <a:rPr kumimoji="1" lang="en-US" altLang="ja-JP" dirty="0"/>
              <a:t>Blockly</a:t>
            </a:r>
            <a:r>
              <a:rPr kumimoji="1" lang="ja-JP" altLang="en-US" dirty="0"/>
              <a:t>の多言語化で必要だと考えられることは、大きく次の二点が挙げられます。</a:t>
            </a:r>
          </a:p>
          <a:p>
            <a:r>
              <a:rPr kumimoji="1" lang="ja-JP" altLang="en-US" dirty="0"/>
              <a:t>まず、対象とする言語のプログラミングに必要なブロックの作成です。</a:t>
            </a:r>
          </a:p>
          <a:p>
            <a:r>
              <a:rPr kumimoji="1" lang="ja-JP" altLang="en-US" dirty="0"/>
              <a:t>それぞれのプログラミンング言語は、制御構造が大きく異なるため、それぞれの言語ごとに新たなブロックを作成する必要があります。</a:t>
            </a:r>
          </a:p>
          <a:p>
            <a:r>
              <a:rPr kumimoji="1" lang="ja-JP" altLang="en-US" dirty="0"/>
              <a:t>そして次に、ブロックからのソースコードの作成です。</a:t>
            </a:r>
          </a:p>
          <a:p>
            <a:r>
              <a:rPr kumimoji="1" lang="ja-JP" altLang="en-US" dirty="0"/>
              <a:t>言語独自の文法で記述されたソースコードを表示することで、文法学習の支援を行います。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CA7D1636-4AF9-4154-9B1B-2F17CD4C17B1}" type="slidenum">
              <a:rPr kumimoji="1" lang="ja-JP" altLang="en-US" smtClean="0"/>
              <a:t>9</a:t>
            </a:fld>
            <a:endParaRPr kumimoji="1" lang="ja-JP" altLang="en-US"/>
          </a:p>
        </p:txBody>
      </p:sp>
    </p:spTree>
    <p:extLst>
      <p:ext uri="{BB962C8B-B14F-4D97-AF65-F5344CB8AC3E}">
        <p14:creationId xmlns:p14="http://schemas.microsoft.com/office/powerpoint/2010/main" val="261452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892" indent="0" algn="ctr">
              <a:buNone/>
              <a:defRPr sz="2100"/>
            </a:lvl2pPr>
            <a:lvl3pPr marL="685783" indent="0" algn="ctr">
              <a:buNone/>
              <a:defRPr sz="1800"/>
            </a:lvl3pPr>
            <a:lvl4pPr marL="1028675" indent="0" algn="ctr">
              <a:buNone/>
              <a:defRPr sz="1500"/>
            </a:lvl4pPr>
            <a:lvl5pPr marL="1371566" indent="0" algn="ctr">
              <a:buNone/>
              <a:defRPr sz="1500"/>
            </a:lvl5pPr>
            <a:lvl6pPr marL="1714457" indent="0" algn="ctr">
              <a:buNone/>
              <a:defRPr sz="1500"/>
            </a:lvl6pPr>
            <a:lvl7pPr marL="2057348" indent="0" algn="ctr">
              <a:buNone/>
              <a:defRPr sz="1500"/>
            </a:lvl7pPr>
            <a:lvl8pPr marL="2400240" indent="0" algn="ctr">
              <a:buNone/>
              <a:defRPr sz="1500"/>
            </a:lvl8pPr>
            <a:lvl9pPr marL="2743132"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E17907B-5652-4B09-9594-66393500B665}" type="datetimeFigureOut">
              <a:rPr kumimoji="1" lang="ja-JP" altLang="en-US" smtClean="0"/>
              <a:t>2017/9/27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87793C-2CFA-4C42-BE69-46471DEB6B33}" type="slidenum">
              <a:rPr kumimoji="1" lang="ja-JP" altLang="en-US" smtClean="0"/>
              <a:t>‹#›</a:t>
            </a:fld>
            <a:endParaRPr kumimoji="1" lang="ja-JP" altLang="en-US"/>
          </a:p>
        </p:txBody>
      </p:sp>
    </p:spTree>
    <p:extLst>
      <p:ext uri="{BB962C8B-B14F-4D97-AF65-F5344CB8AC3E}">
        <p14:creationId xmlns:p14="http://schemas.microsoft.com/office/powerpoint/2010/main" val="2355677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E17907B-5652-4B09-9594-66393500B665}" type="datetimeFigureOut">
              <a:rPr kumimoji="1" lang="ja-JP" altLang="en-US" smtClean="0"/>
              <a:t>2017/9/27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87793C-2CFA-4C42-BE69-46471DEB6B33}" type="slidenum">
              <a:rPr kumimoji="1" lang="ja-JP" altLang="en-US" smtClean="0"/>
              <a:t>‹#›</a:t>
            </a:fld>
            <a:endParaRPr kumimoji="1" lang="ja-JP" altLang="en-US"/>
          </a:p>
        </p:txBody>
      </p:sp>
    </p:spTree>
    <p:extLst>
      <p:ext uri="{BB962C8B-B14F-4D97-AF65-F5344CB8AC3E}">
        <p14:creationId xmlns:p14="http://schemas.microsoft.com/office/powerpoint/2010/main" val="4195911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0362"/>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2" y="360369"/>
            <a:ext cx="5800725"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FE17907B-5652-4B09-9594-66393500B665}" type="datetimeFigureOut">
              <a:rPr kumimoji="1" lang="ja-JP" altLang="en-US" smtClean="0"/>
              <a:t>2017/9/27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87793C-2CFA-4C42-BE69-46471DEB6B33}" type="slidenum">
              <a:rPr kumimoji="1" lang="ja-JP" altLang="en-US" smtClean="0"/>
              <a:t>‹#›</a:t>
            </a:fld>
            <a:endParaRPr kumimoji="1" lang="ja-JP" altLang="en-US"/>
          </a:p>
        </p:txBody>
      </p:sp>
    </p:spTree>
    <p:extLst>
      <p:ext uri="{BB962C8B-B14F-4D97-AF65-F5344CB8AC3E}">
        <p14:creationId xmlns:p14="http://schemas.microsoft.com/office/powerpoint/2010/main" val="3506301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E17907B-5652-4B09-9594-66393500B665}" type="datetimeFigureOut">
              <a:rPr kumimoji="1" lang="ja-JP" altLang="en-US" smtClean="0"/>
              <a:t>2017/9/27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87793C-2CFA-4C42-BE69-46471DEB6B33}"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5121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E17907B-5652-4B09-9594-66393500B665}" type="datetimeFigureOut">
              <a:rPr kumimoji="1" lang="ja-JP" altLang="en-US" smtClean="0"/>
              <a:t>2017/9/27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87793C-2CFA-4C42-BE69-46471DEB6B33}" type="slidenum">
              <a:rPr kumimoji="1" lang="ja-JP" altLang="en-US" smtClean="0"/>
              <a:t>‹#›</a:t>
            </a:fld>
            <a:endParaRPr kumimoji="1" lang="ja-JP" altLang="en-US"/>
          </a:p>
        </p:txBody>
      </p:sp>
    </p:spTree>
    <p:extLst>
      <p:ext uri="{BB962C8B-B14F-4D97-AF65-F5344CB8AC3E}">
        <p14:creationId xmlns:p14="http://schemas.microsoft.com/office/powerpoint/2010/main" val="90766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E17907B-5652-4B09-9594-66393500B665}" type="datetimeFigureOut">
              <a:rPr kumimoji="1" lang="ja-JP" altLang="en-US" smtClean="0"/>
              <a:t>2017/9/27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87793C-2CFA-4C42-BE69-46471DEB6B33}"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9512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E17907B-5652-4B09-9594-66393500B665}" type="datetimeFigureOut">
              <a:rPr kumimoji="1" lang="ja-JP" altLang="en-US" smtClean="0"/>
              <a:t>2017/9/27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87793C-2CFA-4C42-BE69-46471DEB6B33}" type="slidenum">
              <a:rPr kumimoji="1" lang="ja-JP" altLang="en-US" smtClean="0"/>
              <a:t>‹#›</a:t>
            </a:fld>
            <a:endParaRPr kumimoji="1" lang="ja-JP" altLang="en-US"/>
          </a:p>
        </p:txBody>
      </p:sp>
    </p:spTree>
    <p:extLst>
      <p:ext uri="{BB962C8B-B14F-4D97-AF65-F5344CB8AC3E}">
        <p14:creationId xmlns:p14="http://schemas.microsoft.com/office/powerpoint/2010/main" val="2531053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E17907B-5652-4B09-9594-66393500B665}" type="datetimeFigureOut">
              <a:rPr kumimoji="1" lang="ja-JP" altLang="en-US" smtClean="0"/>
              <a:t>2017/9/27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B87793C-2CFA-4C42-BE69-46471DEB6B33}" type="slidenum">
              <a:rPr kumimoji="1" lang="ja-JP" altLang="en-US" smtClean="0"/>
              <a:t>‹#›</a:t>
            </a:fld>
            <a:endParaRPr kumimoji="1" lang="ja-JP" altLang="en-US"/>
          </a:p>
        </p:txBody>
      </p:sp>
    </p:spTree>
    <p:extLst>
      <p:ext uri="{BB962C8B-B14F-4D97-AF65-F5344CB8AC3E}">
        <p14:creationId xmlns:p14="http://schemas.microsoft.com/office/powerpoint/2010/main" val="379203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E17907B-5652-4B09-9594-66393500B665}" type="datetimeFigureOut">
              <a:rPr kumimoji="1" lang="ja-JP" altLang="en-US" smtClean="0"/>
              <a:t>2017/9/27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B87793C-2CFA-4C42-BE69-46471DEB6B33}" type="slidenum">
              <a:rPr kumimoji="1" lang="ja-JP" altLang="en-US" smtClean="0"/>
              <a:t>‹#›</a:t>
            </a:fld>
            <a:endParaRPr kumimoji="1" lang="ja-JP" altLang="en-US"/>
          </a:p>
        </p:txBody>
      </p:sp>
    </p:spTree>
    <p:extLst>
      <p:ext uri="{BB962C8B-B14F-4D97-AF65-F5344CB8AC3E}">
        <p14:creationId xmlns:p14="http://schemas.microsoft.com/office/powerpoint/2010/main" val="29253599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E17907B-5652-4B09-9594-66393500B665}" type="datetimeFigureOut">
              <a:rPr kumimoji="1" lang="ja-JP" altLang="en-US" smtClean="0"/>
              <a:t>2017/9/27</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7B87793C-2CFA-4C42-BE69-46471DEB6B33}" type="slidenum">
              <a:rPr kumimoji="1" lang="ja-JP" altLang="en-US" smtClean="0"/>
              <a:t>‹#›</a:t>
            </a:fld>
            <a:endParaRPr kumimoji="1" lang="ja-JP" altLang="en-US"/>
          </a:p>
        </p:txBody>
      </p:sp>
    </p:spTree>
    <p:extLst>
      <p:ext uri="{BB962C8B-B14F-4D97-AF65-F5344CB8AC3E}">
        <p14:creationId xmlns:p14="http://schemas.microsoft.com/office/powerpoint/2010/main" val="34516367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FE17907B-5652-4B09-9594-66393500B665}" type="datetimeFigureOut">
              <a:rPr kumimoji="1" lang="ja-JP" altLang="en-US" smtClean="0"/>
              <a:t>2017/9/27</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B87793C-2CFA-4C42-BE69-46471DEB6B33}" type="slidenum">
              <a:rPr kumimoji="1" lang="ja-JP" altLang="en-US" smtClean="0"/>
              <a:t>‹#›</a:t>
            </a:fld>
            <a:endParaRPr kumimoji="1" lang="ja-JP" altLang="en-US"/>
          </a:p>
        </p:txBody>
      </p:sp>
    </p:spTree>
    <p:extLst>
      <p:ext uri="{BB962C8B-B14F-4D97-AF65-F5344CB8AC3E}">
        <p14:creationId xmlns:p14="http://schemas.microsoft.com/office/powerpoint/2010/main" val="3588919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E17907B-5652-4B09-9594-66393500B665}" type="datetimeFigureOut">
              <a:rPr kumimoji="1" lang="ja-JP" altLang="en-US" smtClean="0"/>
              <a:t>2017/9/27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87793C-2CFA-4C42-BE69-46471DEB6B33}" type="slidenum">
              <a:rPr kumimoji="1" lang="ja-JP" altLang="en-US" smtClean="0"/>
              <a:t>‹#›</a:t>
            </a:fld>
            <a:endParaRPr kumimoji="1" lang="ja-JP" altLang="en-US"/>
          </a:p>
        </p:txBody>
      </p:sp>
    </p:spTree>
    <p:extLst>
      <p:ext uri="{BB962C8B-B14F-4D97-AF65-F5344CB8AC3E}">
        <p14:creationId xmlns:p14="http://schemas.microsoft.com/office/powerpoint/2010/main" val="8335179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E17907B-5652-4B09-9594-66393500B665}" type="datetimeFigureOut">
              <a:rPr kumimoji="1" lang="ja-JP" altLang="en-US" smtClean="0"/>
              <a:t>2017/9/27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87793C-2CFA-4C42-BE69-46471DEB6B33}" type="slidenum">
              <a:rPr kumimoji="1" lang="ja-JP" altLang="en-US" smtClean="0"/>
              <a:t>‹#›</a:t>
            </a:fld>
            <a:endParaRPr kumimoji="1" lang="ja-JP" altLang="en-US"/>
          </a:p>
        </p:txBody>
      </p:sp>
    </p:spTree>
    <p:extLst>
      <p:ext uri="{BB962C8B-B14F-4D97-AF65-F5344CB8AC3E}">
        <p14:creationId xmlns:p14="http://schemas.microsoft.com/office/powerpoint/2010/main" val="3772004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E17907B-5652-4B09-9594-66393500B665}" type="datetimeFigureOut">
              <a:rPr kumimoji="1" lang="ja-JP" altLang="en-US" smtClean="0"/>
              <a:t>2017/9/27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87793C-2CFA-4C42-BE69-46471DEB6B33}" type="slidenum">
              <a:rPr kumimoji="1" lang="ja-JP" altLang="en-US" smtClean="0"/>
              <a:t>‹#›</a:t>
            </a:fld>
            <a:endParaRPr kumimoji="1" lang="ja-JP" altLang="en-US"/>
          </a:p>
        </p:txBody>
      </p:sp>
    </p:spTree>
    <p:extLst>
      <p:ext uri="{BB962C8B-B14F-4D97-AF65-F5344CB8AC3E}">
        <p14:creationId xmlns:p14="http://schemas.microsoft.com/office/powerpoint/2010/main" val="41779368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E17907B-5652-4B09-9594-66393500B665}" type="datetimeFigureOut">
              <a:rPr kumimoji="1" lang="ja-JP" altLang="en-US" smtClean="0"/>
              <a:t>2017/9/27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87793C-2CFA-4C42-BE69-46471DEB6B33}" type="slidenum">
              <a:rPr kumimoji="1" lang="ja-JP" altLang="en-US" smtClean="0"/>
              <a:t>‹#›</a:t>
            </a:fld>
            <a:endParaRPr kumimoji="1" lang="ja-JP" altLang="en-US"/>
          </a:p>
        </p:txBody>
      </p:sp>
    </p:spTree>
    <p:extLst>
      <p:ext uri="{BB962C8B-B14F-4D97-AF65-F5344CB8AC3E}">
        <p14:creationId xmlns:p14="http://schemas.microsoft.com/office/powerpoint/2010/main" val="1160465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52640"/>
            <a:ext cx="7886700" cy="1500187"/>
          </a:xfrm>
        </p:spPr>
        <p:txBody>
          <a:bodyPr anchor="t">
            <a:normAutofit/>
          </a:bodyPr>
          <a:lstStyle>
            <a:lvl1pPr marL="0" indent="0">
              <a:buNone/>
              <a:defRPr sz="1800">
                <a:solidFill>
                  <a:schemeClr val="tx1">
                    <a:lumMod val="75000"/>
                    <a:lumOff val="25000"/>
                  </a:schemeClr>
                </a:solidFill>
              </a:defRPr>
            </a:lvl1pPr>
            <a:lvl2pPr marL="342892" indent="0">
              <a:buNone/>
              <a:defRPr sz="1350">
                <a:solidFill>
                  <a:schemeClr val="tx1">
                    <a:tint val="75000"/>
                  </a:schemeClr>
                </a:solidFill>
              </a:defRPr>
            </a:lvl2pPr>
            <a:lvl3pPr marL="685783"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8"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E17907B-5652-4B09-9594-66393500B665}" type="datetimeFigureOut">
              <a:rPr kumimoji="1" lang="ja-JP" altLang="en-US" smtClean="0"/>
              <a:t>2017/9/27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87793C-2CFA-4C42-BE69-46471DEB6B33}" type="slidenum">
              <a:rPr kumimoji="1" lang="ja-JP" altLang="en-US" smtClean="0"/>
              <a:t>‹#›</a:t>
            </a:fld>
            <a:endParaRPr kumimoji="1" lang="ja-JP" altLang="en-US"/>
          </a:p>
        </p:txBody>
      </p:sp>
    </p:spTree>
    <p:extLst>
      <p:ext uri="{BB962C8B-B14F-4D97-AF65-F5344CB8AC3E}">
        <p14:creationId xmlns:p14="http://schemas.microsoft.com/office/powerpoint/2010/main" val="2517194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33845" y="1828803"/>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8803"/>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E17907B-5652-4B09-9594-66393500B665}" type="datetimeFigureOut">
              <a:rPr kumimoji="1" lang="ja-JP" altLang="en-US" smtClean="0"/>
              <a:t>2017/9/27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87793C-2CFA-4C42-BE69-46471DEB6B33}" type="slidenum">
              <a:rPr kumimoji="1" lang="ja-JP" altLang="en-US" smtClean="0"/>
              <a:t>‹#›</a:t>
            </a:fld>
            <a:endParaRPr kumimoji="1" lang="ja-JP" altLang="en-US"/>
          </a:p>
        </p:txBody>
      </p:sp>
    </p:spTree>
    <p:extLst>
      <p:ext uri="{BB962C8B-B14F-4D97-AF65-F5344CB8AC3E}">
        <p14:creationId xmlns:p14="http://schemas.microsoft.com/office/powerpoint/2010/main" val="1822593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2"/>
            <a:ext cx="3867150" cy="825699"/>
          </a:xfrm>
        </p:spPr>
        <p:txBody>
          <a:bodyPr anchor="b">
            <a:normAutofit/>
          </a:bodyPr>
          <a:lstStyle>
            <a:lvl1pPr marL="0" indent="0">
              <a:spcBef>
                <a:spcPts val="0"/>
              </a:spcBef>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33845" y="2507557"/>
            <a:ext cx="386715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3" y="1681851"/>
            <a:ext cx="3886201" cy="825698"/>
          </a:xfrm>
        </p:spPr>
        <p:txBody>
          <a:bodyPr anchor="b"/>
          <a:lstStyle>
            <a:lvl1pPr marL="0" indent="0">
              <a:spcBef>
                <a:spcPts val="0"/>
              </a:spcBef>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3" y="2507557"/>
            <a:ext cx="38862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FE17907B-5652-4B09-9594-66393500B665}" type="datetimeFigureOut">
              <a:rPr kumimoji="1" lang="ja-JP" altLang="en-US" smtClean="0"/>
              <a:t>2017/9/27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B87793C-2CFA-4C42-BE69-46471DEB6B33}"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1809329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E17907B-5652-4B09-9594-66393500B665}" type="datetimeFigureOut">
              <a:rPr kumimoji="1" lang="ja-JP" altLang="en-US" smtClean="0"/>
              <a:t>2017/9/27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B87793C-2CFA-4C42-BE69-46471DEB6B33}"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2662148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7907B-5652-4B09-9594-66393500B665}" type="datetimeFigureOut">
              <a:rPr kumimoji="1" lang="ja-JP" altLang="en-US" smtClean="0"/>
              <a:t>2017/9/27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B87793C-2CFA-4C42-BE69-46471DEB6B33}" type="slidenum">
              <a:rPr kumimoji="1" lang="ja-JP" altLang="en-US" smtClean="0"/>
              <a:t>‹#›</a:t>
            </a:fld>
            <a:endParaRPr kumimoji="1" lang="ja-JP" altLang="en-US"/>
          </a:p>
        </p:txBody>
      </p:sp>
    </p:spTree>
    <p:extLst>
      <p:ext uri="{BB962C8B-B14F-4D97-AF65-F5344CB8AC3E}">
        <p14:creationId xmlns:p14="http://schemas.microsoft.com/office/powerpoint/2010/main" val="1620291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7"/>
            <a:ext cx="2948940" cy="1600197"/>
          </a:xfrm>
        </p:spPr>
        <p:txBody>
          <a:bodyPr anchor="b">
            <a:normAutofit/>
          </a:bodyPr>
          <a:lstStyle>
            <a:lvl1pP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E17907B-5652-4B09-9594-66393500B665}" type="datetimeFigureOut">
              <a:rPr kumimoji="1" lang="ja-JP" altLang="en-US" smtClean="0"/>
              <a:t>2017/9/27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87793C-2CFA-4C42-BE69-46471DEB6B33}" type="slidenum">
              <a:rPr kumimoji="1" lang="ja-JP" altLang="en-US" smtClean="0"/>
              <a:t>‹#›</a:t>
            </a:fld>
            <a:endParaRPr kumimoji="1" lang="ja-JP" altLang="en-US"/>
          </a:p>
        </p:txBody>
      </p:sp>
    </p:spTree>
    <p:extLst>
      <p:ext uri="{BB962C8B-B14F-4D97-AF65-F5344CB8AC3E}">
        <p14:creationId xmlns:p14="http://schemas.microsoft.com/office/powerpoint/2010/main" val="261401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ja-JP" altLang="en-US"/>
              <a:t>図を追加</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E17907B-5652-4B09-9594-66393500B665}" type="datetimeFigureOut">
              <a:rPr kumimoji="1" lang="ja-JP" altLang="en-US" smtClean="0"/>
              <a:t>2017/9/27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87793C-2CFA-4C42-BE69-46471DEB6B33}" type="slidenum">
              <a:rPr kumimoji="1" lang="ja-JP" altLang="en-US" smtClean="0"/>
              <a:t>‹#›</a:t>
            </a:fld>
            <a:endParaRPr kumimoji="1" lang="ja-JP" altLang="en-US"/>
          </a:p>
        </p:txBody>
      </p:sp>
    </p:spTree>
    <p:extLst>
      <p:ext uri="{BB962C8B-B14F-4D97-AF65-F5344CB8AC3E}">
        <p14:creationId xmlns:p14="http://schemas.microsoft.com/office/powerpoint/2010/main" val="2559416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33845" y="1828803"/>
            <a:ext cx="78867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7"/>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FE17907B-5652-4B09-9594-66393500B665}" type="datetimeFigureOut">
              <a:rPr kumimoji="1" lang="ja-JP" altLang="en-US" smtClean="0"/>
              <a:t>2017/9/27</a:t>
            </a:fld>
            <a:endParaRPr kumimoji="1" lang="ja-JP" altLang="en-US"/>
          </a:p>
        </p:txBody>
      </p:sp>
      <p:sp>
        <p:nvSpPr>
          <p:cNvPr id="5" name="Footer Placeholder 4"/>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6463145" y="6356357"/>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7B87793C-2CFA-4C42-BE69-46471DEB6B33}" type="slidenum">
              <a:rPr kumimoji="1" lang="ja-JP" altLang="en-US" smtClean="0"/>
              <a:t>‹#›</a:t>
            </a:fld>
            <a:endParaRPr kumimoji="1" lang="ja-JP" altLang="en-US"/>
          </a:p>
        </p:txBody>
      </p:sp>
    </p:spTree>
    <p:extLst>
      <p:ext uri="{BB962C8B-B14F-4D97-AF65-F5344CB8AC3E}">
        <p14:creationId xmlns:p14="http://schemas.microsoft.com/office/powerpoint/2010/main" val="124592227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783"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03" indent="-171446" algn="l" defTabSz="685783"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795" indent="-171446" algn="l" defTabSz="685783"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686" indent="-171446" algn="l" defTabSz="685783"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577" indent="-171446" algn="l" defTabSz="685783"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p:bodyStyle>
    <p:otherStyle>
      <a:defPPr>
        <a:defRPr lang="en-US"/>
      </a:defPPr>
      <a:lvl1pPr marL="0" algn="l" defTabSz="685783" rtl="0" eaLnBrk="1" latinLnBrk="0" hangingPunct="1">
        <a:defRPr kumimoji="1" sz="1350" kern="1200">
          <a:solidFill>
            <a:schemeClr val="tx1"/>
          </a:solidFill>
          <a:latin typeface="+mn-lt"/>
          <a:ea typeface="+mn-ea"/>
          <a:cs typeface="+mn-cs"/>
        </a:defRPr>
      </a:lvl1pPr>
      <a:lvl2pPr marL="342892" algn="l" defTabSz="685783" rtl="0" eaLnBrk="1" latinLnBrk="0" hangingPunct="1">
        <a:defRPr kumimoji="1" sz="1350" kern="1200">
          <a:solidFill>
            <a:schemeClr val="tx1"/>
          </a:solidFill>
          <a:latin typeface="+mn-lt"/>
          <a:ea typeface="+mn-ea"/>
          <a:cs typeface="+mn-cs"/>
        </a:defRPr>
      </a:lvl2pPr>
      <a:lvl3pPr marL="685783" algn="l" defTabSz="685783" rtl="0" eaLnBrk="1" latinLnBrk="0" hangingPunct="1">
        <a:defRPr kumimoji="1" sz="1350" kern="1200">
          <a:solidFill>
            <a:schemeClr val="tx1"/>
          </a:solidFill>
          <a:latin typeface="+mn-lt"/>
          <a:ea typeface="+mn-ea"/>
          <a:cs typeface="+mn-cs"/>
        </a:defRPr>
      </a:lvl3pPr>
      <a:lvl4pPr marL="1028675" algn="l" defTabSz="685783" rtl="0" eaLnBrk="1" latinLnBrk="0" hangingPunct="1">
        <a:defRPr kumimoji="1" sz="1350" kern="1200">
          <a:solidFill>
            <a:schemeClr val="tx1"/>
          </a:solidFill>
          <a:latin typeface="+mn-lt"/>
          <a:ea typeface="+mn-ea"/>
          <a:cs typeface="+mn-cs"/>
        </a:defRPr>
      </a:lvl4pPr>
      <a:lvl5pPr marL="1371566" algn="l" defTabSz="685783" rtl="0" eaLnBrk="1" latinLnBrk="0" hangingPunct="1">
        <a:defRPr kumimoji="1" sz="1350" kern="1200">
          <a:solidFill>
            <a:schemeClr val="tx1"/>
          </a:solidFill>
          <a:latin typeface="+mn-lt"/>
          <a:ea typeface="+mn-ea"/>
          <a:cs typeface="+mn-cs"/>
        </a:defRPr>
      </a:lvl5pPr>
      <a:lvl6pPr marL="1714457" algn="l" defTabSz="685783" rtl="0" eaLnBrk="1" latinLnBrk="0" hangingPunct="1">
        <a:defRPr kumimoji="1" sz="1350" kern="1200">
          <a:solidFill>
            <a:schemeClr val="tx1"/>
          </a:solidFill>
          <a:latin typeface="+mn-lt"/>
          <a:ea typeface="+mn-ea"/>
          <a:cs typeface="+mn-cs"/>
        </a:defRPr>
      </a:lvl6pPr>
      <a:lvl7pPr marL="2057348" algn="l" defTabSz="685783" rtl="0" eaLnBrk="1" latinLnBrk="0" hangingPunct="1">
        <a:defRPr kumimoji="1" sz="1350" kern="1200">
          <a:solidFill>
            <a:schemeClr val="tx1"/>
          </a:solidFill>
          <a:latin typeface="+mn-lt"/>
          <a:ea typeface="+mn-ea"/>
          <a:cs typeface="+mn-cs"/>
        </a:defRPr>
      </a:lvl7pPr>
      <a:lvl8pPr marL="2400240" algn="l" defTabSz="685783" rtl="0" eaLnBrk="1" latinLnBrk="0" hangingPunct="1">
        <a:defRPr kumimoji="1" sz="1350" kern="1200">
          <a:solidFill>
            <a:schemeClr val="tx1"/>
          </a:solidFill>
          <a:latin typeface="+mn-lt"/>
          <a:ea typeface="+mn-ea"/>
          <a:cs typeface="+mn-cs"/>
        </a:defRPr>
      </a:lvl8pPr>
      <a:lvl9pPr marL="2743132" algn="l" defTabSz="685783"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FE17907B-5652-4B09-9594-66393500B665}" type="datetimeFigureOut">
              <a:rPr kumimoji="1" lang="ja-JP" altLang="en-US" smtClean="0"/>
              <a:t>2017/9/27</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7B87793C-2CFA-4C42-BE69-46471DEB6B33}"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21403"/>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F771CD-2FE7-4942-BD1E-4A43516C19EC}"/>
              </a:ext>
            </a:extLst>
          </p:cNvPr>
          <p:cNvSpPr txBox="1">
            <a:spLocks/>
          </p:cNvSpPr>
          <p:nvPr/>
        </p:nvSpPr>
        <p:spPr>
          <a:xfrm>
            <a:off x="263159" y="2209367"/>
            <a:ext cx="8660219" cy="1299556"/>
          </a:xfrm>
          <a:prstGeom prst="rect">
            <a:avLst/>
          </a:prstGeom>
        </p:spPr>
        <p:txBody>
          <a:bodyPr>
            <a:norm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pPr algn="ctr"/>
            <a:r>
              <a:rPr lang="en-US" altLang="ja-JP" sz="4500" b="1" dirty="0">
                <a:solidFill>
                  <a:schemeClr val="tx1"/>
                </a:solidFill>
                <a:effectLst>
                  <a:outerShdw blurRad="38100" dist="38100" dir="2700000" algn="tl">
                    <a:srgbClr val="000000">
                      <a:alpha val="43137"/>
                    </a:srgbClr>
                  </a:outerShdw>
                </a:effectLst>
                <a:latin typeface="+mn-lt"/>
              </a:rPr>
              <a:t>Blockly</a:t>
            </a:r>
            <a:r>
              <a:rPr lang="ja-JP" altLang="en-US" sz="3600" b="1" dirty="0">
                <a:solidFill>
                  <a:schemeClr val="tx1"/>
                </a:solidFill>
                <a:effectLst>
                  <a:outerShdw blurRad="38100" dist="38100" dir="2700000" algn="tl">
                    <a:srgbClr val="000000">
                      <a:alpha val="43137"/>
                    </a:srgbClr>
                  </a:outerShdw>
                </a:effectLst>
                <a:latin typeface="+mn-lt"/>
              </a:rPr>
              <a:t>によるプログラミング学習支援環境の多言語対応の研究</a:t>
            </a:r>
          </a:p>
        </p:txBody>
      </p:sp>
      <p:sp>
        <p:nvSpPr>
          <p:cNvPr id="3" name="テキスト ボックス 2">
            <a:extLst>
              <a:ext uri="{FF2B5EF4-FFF2-40B4-BE49-F238E27FC236}">
                <a16:creationId xmlns:a16="http://schemas.microsoft.com/office/drawing/2014/main" id="{64EF5B5F-1FD5-4AFC-A0BF-1CAD12729023}"/>
              </a:ext>
            </a:extLst>
          </p:cNvPr>
          <p:cNvSpPr txBox="1"/>
          <p:nvPr/>
        </p:nvSpPr>
        <p:spPr>
          <a:xfrm>
            <a:off x="5854310" y="5251082"/>
            <a:ext cx="2736130" cy="738664"/>
          </a:xfrm>
          <a:prstGeom prst="rect">
            <a:avLst/>
          </a:prstGeom>
          <a:noFill/>
        </p:spPr>
        <p:txBody>
          <a:bodyPr wrap="square" rtlCol="0">
            <a:spAutoFit/>
          </a:bodyPr>
          <a:lstStyle/>
          <a:p>
            <a:pPr algn="r"/>
            <a:r>
              <a:rPr kumimoji="1" lang="ja-JP" altLang="en-US" sz="2100" dirty="0">
                <a:effectLst>
                  <a:outerShdw blurRad="38100" dist="38100" dir="2700000" algn="tl">
                    <a:srgbClr val="000000">
                      <a:alpha val="43137"/>
                    </a:srgbClr>
                  </a:outerShdw>
                </a:effectLst>
              </a:rPr>
              <a:t>香川研究室</a:t>
            </a:r>
            <a:endParaRPr kumimoji="1" lang="en-US" altLang="ja-JP" sz="2100" dirty="0">
              <a:effectLst>
                <a:outerShdw blurRad="38100" dist="38100" dir="2700000" algn="tl">
                  <a:srgbClr val="000000">
                    <a:alpha val="43137"/>
                  </a:srgbClr>
                </a:outerShdw>
              </a:effectLst>
            </a:endParaRPr>
          </a:p>
          <a:p>
            <a:pPr algn="r"/>
            <a:r>
              <a:rPr kumimoji="1" lang="en-US" altLang="ja-JP" sz="2100" dirty="0">
                <a:effectLst>
                  <a:outerShdw blurRad="38100" dist="38100" dir="2700000" algn="tl">
                    <a:srgbClr val="000000">
                      <a:alpha val="43137"/>
                    </a:srgbClr>
                  </a:outerShdw>
                </a:effectLst>
              </a:rPr>
              <a:t>14T239 </a:t>
            </a:r>
            <a:r>
              <a:rPr kumimoji="1" lang="ja-JP" altLang="en-US" sz="2100" dirty="0">
                <a:effectLst>
                  <a:outerShdw blurRad="38100" dist="38100" dir="2700000" algn="tl">
                    <a:srgbClr val="000000">
                      <a:alpha val="43137"/>
                    </a:srgbClr>
                  </a:outerShdw>
                </a:effectLst>
              </a:rPr>
              <a:t>佐野裕也</a:t>
            </a:r>
          </a:p>
        </p:txBody>
      </p:sp>
      <p:sp>
        <p:nvSpPr>
          <p:cNvPr id="4" name="正方形/長方形 3">
            <a:extLst>
              <a:ext uri="{FF2B5EF4-FFF2-40B4-BE49-F238E27FC236}">
                <a16:creationId xmlns:a16="http://schemas.microsoft.com/office/drawing/2014/main" id="{495F6C46-3192-485C-BA90-F0DE74BF1E24}"/>
              </a:ext>
            </a:extLst>
          </p:cNvPr>
          <p:cNvSpPr/>
          <p:nvPr/>
        </p:nvSpPr>
        <p:spPr>
          <a:xfrm>
            <a:off x="263159" y="1248032"/>
            <a:ext cx="8660219" cy="8279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96609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8FE865-A137-4B3B-B5EB-9798FF51F0AF}"/>
              </a:ext>
            </a:extLst>
          </p:cNvPr>
          <p:cNvSpPr>
            <a:spLocks noGrp="1"/>
          </p:cNvSpPr>
          <p:nvPr>
            <p:ph type="title"/>
          </p:nvPr>
        </p:nvSpPr>
        <p:spPr/>
        <p:txBody>
          <a:bodyPr>
            <a:normAutofit/>
          </a:bodyPr>
          <a:lstStyle/>
          <a:p>
            <a:r>
              <a:rPr lang="ja-JP" altLang="en-US" sz="4950" b="1" dirty="0">
                <a:solidFill>
                  <a:schemeClr val="accent2">
                    <a:lumMod val="50000"/>
                  </a:schemeClr>
                </a:solidFill>
                <a:effectLst>
                  <a:outerShdw blurRad="38100" dist="38100" dir="2700000" algn="tl">
                    <a:srgbClr val="000000">
                      <a:alpha val="43137"/>
                    </a:srgbClr>
                  </a:outerShdw>
                </a:effectLst>
              </a:rPr>
              <a:t>ブロックの動的変形</a:t>
            </a:r>
          </a:p>
        </p:txBody>
      </p:sp>
      <p:sp>
        <p:nvSpPr>
          <p:cNvPr id="3" name="コンテンツ プレースホルダー 2">
            <a:extLst>
              <a:ext uri="{FF2B5EF4-FFF2-40B4-BE49-F238E27FC236}">
                <a16:creationId xmlns:a16="http://schemas.microsoft.com/office/drawing/2014/main" id="{802D64E8-1FD3-434C-ABCC-2E8DBB90E1FE}"/>
              </a:ext>
            </a:extLst>
          </p:cNvPr>
          <p:cNvSpPr>
            <a:spLocks noGrp="1"/>
          </p:cNvSpPr>
          <p:nvPr>
            <p:ph idx="1"/>
          </p:nvPr>
        </p:nvSpPr>
        <p:spPr>
          <a:xfrm>
            <a:off x="590829" y="2273300"/>
            <a:ext cx="8496021" cy="3829050"/>
          </a:xfrm>
        </p:spPr>
        <p:txBody>
          <a:bodyPr>
            <a:normAutofit fontScale="25000" lnSpcReduction="20000"/>
          </a:bodyPr>
          <a:lstStyle/>
          <a:p>
            <a:pPr>
              <a:buFont typeface="Arial" panose="020B0604020202020204" pitchFamily="34" charset="0"/>
              <a:buChar char="•"/>
            </a:pPr>
            <a:r>
              <a:rPr lang="en-US" altLang="ja-JP" sz="9600" b="1" spc="225" dirty="0">
                <a:solidFill>
                  <a:schemeClr val="tx1"/>
                </a:solidFill>
                <a:effectLst>
                  <a:outerShdw blurRad="38100" dist="38100" dir="2700000" algn="tl">
                    <a:srgbClr val="000000">
                      <a:alpha val="43137"/>
                    </a:srgbClr>
                  </a:outerShdw>
                </a:effectLst>
              </a:rPr>
              <a:t> </a:t>
            </a:r>
            <a:r>
              <a:rPr lang="ja-JP" altLang="en-US" sz="9600" b="1" spc="225" dirty="0">
                <a:solidFill>
                  <a:schemeClr val="tx1"/>
                </a:solidFill>
                <a:effectLst>
                  <a:outerShdw blurRad="38100" dist="38100" dir="2700000" algn="tl">
                    <a:srgbClr val="000000">
                      <a:alpha val="43137"/>
                    </a:srgbClr>
                  </a:outerShdw>
                </a:effectLst>
              </a:rPr>
              <a:t>既存の例に</a:t>
            </a:r>
            <a:r>
              <a:rPr lang="en-US" altLang="ja-JP" sz="9600" b="1" spc="225" dirty="0" err="1">
                <a:solidFill>
                  <a:schemeClr val="tx1"/>
                </a:solidFill>
                <a:effectLst>
                  <a:outerShdw blurRad="38100" dist="38100" dir="2700000" algn="tl">
                    <a:srgbClr val="000000">
                      <a:alpha val="43137"/>
                    </a:srgbClr>
                  </a:outerShdw>
                </a:effectLst>
              </a:rPr>
              <a:t>Mutator</a:t>
            </a:r>
            <a:r>
              <a:rPr lang="ja-JP" altLang="en-US" sz="9600" b="1" spc="225" dirty="0">
                <a:solidFill>
                  <a:schemeClr val="tx1"/>
                </a:solidFill>
                <a:effectLst>
                  <a:outerShdw blurRad="38100" dist="38100" dir="2700000" algn="tl">
                    <a:srgbClr val="000000">
                      <a:alpha val="43137"/>
                    </a:srgbClr>
                  </a:outerShdw>
                </a:effectLst>
              </a:rPr>
              <a:t>がある</a:t>
            </a:r>
            <a:endParaRPr lang="en-US" altLang="ja-JP" sz="96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96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74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74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74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74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74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74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74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r>
              <a:rPr lang="en-US" altLang="ja-JP" sz="7400" b="1" spc="225" dirty="0">
                <a:solidFill>
                  <a:schemeClr val="tx1"/>
                </a:solidFill>
                <a:effectLst>
                  <a:outerShdw blurRad="38100" dist="38100" dir="2700000" algn="tl">
                    <a:srgbClr val="000000">
                      <a:alpha val="43137"/>
                    </a:srgbClr>
                  </a:outerShdw>
                </a:effectLst>
              </a:rPr>
              <a:t> </a:t>
            </a:r>
            <a:r>
              <a:rPr lang="ja-JP" altLang="en-US" sz="7400" b="1" spc="225" dirty="0">
                <a:solidFill>
                  <a:schemeClr val="tx1"/>
                </a:solidFill>
                <a:effectLst>
                  <a:outerShdw blurRad="38100" dist="38100" dir="2700000" algn="tl">
                    <a:srgbClr val="000000">
                      <a:alpha val="43137"/>
                    </a:srgbClr>
                  </a:outerShdw>
                </a:effectLst>
              </a:rPr>
              <a:t>この機能を参考に、動的変形の機能を増やし、さまざまなブロックに適用</a:t>
            </a:r>
            <a:r>
              <a:rPr lang="en-US" altLang="ja-JP" sz="7400" b="1" spc="225" dirty="0">
                <a:solidFill>
                  <a:schemeClr val="tx1"/>
                </a:solidFill>
                <a:effectLst>
                  <a:outerShdw blurRad="38100" dist="38100" dir="2700000" algn="tl">
                    <a:srgbClr val="000000">
                      <a:alpha val="43137"/>
                    </a:srgbClr>
                  </a:outerShdw>
                </a:effectLst>
              </a:rPr>
              <a:t> </a:t>
            </a: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marL="0" indent="0">
              <a:buNone/>
            </a:pPr>
            <a:r>
              <a:rPr lang="ja-JP" altLang="en-US" sz="2100" b="1" spc="225" dirty="0">
                <a:solidFill>
                  <a:schemeClr val="tx1"/>
                </a:solidFill>
                <a:effectLst>
                  <a:outerShdw blurRad="38100" dist="38100" dir="2700000" algn="tl">
                    <a:srgbClr val="000000">
                      <a:alpha val="43137"/>
                    </a:srgbClr>
                  </a:outerShdw>
                </a:effectLst>
              </a:rPr>
              <a:t>　</a:t>
            </a: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marL="0" indent="0">
              <a:buNone/>
            </a:pPr>
            <a:endParaRPr lang="en-US" altLang="ja-JP" sz="2700" b="1" spc="225" dirty="0">
              <a:solidFill>
                <a:schemeClr val="tx1"/>
              </a:solidFill>
              <a:effectLst>
                <a:outerShdw blurRad="38100" dist="38100" dir="2700000" algn="tl">
                  <a:srgbClr val="000000">
                    <a:alpha val="43137"/>
                  </a:srgbClr>
                </a:outerShdw>
              </a:effectLst>
            </a:endParaRPr>
          </a:p>
        </p:txBody>
      </p:sp>
      <p:pic>
        <p:nvPicPr>
          <p:cNvPr id="6" name="図 5">
            <a:extLst>
              <a:ext uri="{FF2B5EF4-FFF2-40B4-BE49-F238E27FC236}">
                <a16:creationId xmlns:a16="http://schemas.microsoft.com/office/drawing/2014/main" id="{E1B5DE3B-9992-43E3-A8A2-564E40A49E21}"/>
              </a:ext>
            </a:extLst>
          </p:cNvPr>
          <p:cNvPicPr>
            <a:picLocks noChangeAspect="1"/>
          </p:cNvPicPr>
          <p:nvPr/>
        </p:nvPicPr>
        <p:blipFill rotWithShape="1">
          <a:blip r:embed="rId3">
            <a:extLst>
              <a:ext uri="{28A0092B-C50C-407E-A947-70E740481C1C}">
                <a14:useLocalDpi xmlns:a14="http://schemas.microsoft.com/office/drawing/2010/main" val="0"/>
              </a:ext>
            </a:extLst>
          </a:blip>
          <a:srcRect l="-1496" t="2908" r="1496" b="-2908"/>
          <a:stretch/>
        </p:blipFill>
        <p:spPr>
          <a:xfrm>
            <a:off x="754839" y="2681690"/>
            <a:ext cx="3017062" cy="2693606"/>
          </a:xfrm>
          <a:prstGeom prst="rect">
            <a:avLst/>
          </a:prstGeom>
        </p:spPr>
      </p:pic>
      <p:sp>
        <p:nvSpPr>
          <p:cNvPr id="10" name="矢印: 右 9">
            <a:extLst>
              <a:ext uri="{FF2B5EF4-FFF2-40B4-BE49-F238E27FC236}">
                <a16:creationId xmlns:a16="http://schemas.microsoft.com/office/drawing/2014/main" id="{8CCD5359-1FBE-4CF6-A76E-D5F219C24F60}"/>
              </a:ext>
            </a:extLst>
          </p:cNvPr>
          <p:cNvSpPr/>
          <p:nvPr/>
        </p:nvSpPr>
        <p:spPr>
          <a:xfrm>
            <a:off x="4280417" y="3351291"/>
            <a:ext cx="882134" cy="1182609"/>
          </a:xfrm>
          <a:prstGeom prst="rightArrow">
            <a:avLst/>
          </a:prstGeom>
          <a:solidFill>
            <a:srgbClr val="FF9E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2" name="図 11">
            <a:extLst>
              <a:ext uri="{FF2B5EF4-FFF2-40B4-BE49-F238E27FC236}">
                <a16:creationId xmlns:a16="http://schemas.microsoft.com/office/drawing/2014/main" id="{BAF22A01-D668-4C10-AF4C-9FB4DA272B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1776" y="2774284"/>
            <a:ext cx="2825924" cy="2794112"/>
          </a:xfrm>
          <a:prstGeom prst="rect">
            <a:avLst/>
          </a:prstGeom>
        </p:spPr>
      </p:pic>
    </p:spTree>
    <p:extLst>
      <p:ext uri="{BB962C8B-B14F-4D97-AF65-F5344CB8AC3E}">
        <p14:creationId xmlns:p14="http://schemas.microsoft.com/office/powerpoint/2010/main" val="4202469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8FE865-A137-4B3B-B5EB-9798FF51F0AF}"/>
              </a:ext>
            </a:extLst>
          </p:cNvPr>
          <p:cNvSpPr>
            <a:spLocks noGrp="1"/>
          </p:cNvSpPr>
          <p:nvPr>
            <p:ph type="title"/>
          </p:nvPr>
        </p:nvSpPr>
        <p:spPr/>
        <p:txBody>
          <a:bodyPr>
            <a:normAutofit/>
          </a:bodyPr>
          <a:lstStyle/>
          <a:p>
            <a:r>
              <a:rPr lang="ja-JP" altLang="en-US" sz="4950" b="1" dirty="0">
                <a:solidFill>
                  <a:schemeClr val="accent2">
                    <a:lumMod val="50000"/>
                  </a:schemeClr>
                </a:solidFill>
                <a:effectLst>
                  <a:outerShdw blurRad="38100" dist="38100" dir="2700000" algn="tl">
                    <a:srgbClr val="000000">
                      <a:alpha val="43137"/>
                    </a:srgbClr>
                  </a:outerShdw>
                </a:effectLst>
              </a:rPr>
              <a:t>研究の現状</a:t>
            </a:r>
          </a:p>
        </p:txBody>
      </p:sp>
      <p:sp>
        <p:nvSpPr>
          <p:cNvPr id="3" name="コンテンツ プレースホルダー 2">
            <a:extLst>
              <a:ext uri="{FF2B5EF4-FFF2-40B4-BE49-F238E27FC236}">
                <a16:creationId xmlns:a16="http://schemas.microsoft.com/office/drawing/2014/main" id="{802D64E8-1FD3-434C-ABCC-2E8DBB90E1FE}"/>
              </a:ext>
            </a:extLst>
          </p:cNvPr>
          <p:cNvSpPr>
            <a:spLocks noGrp="1"/>
          </p:cNvSpPr>
          <p:nvPr>
            <p:ph idx="1"/>
          </p:nvPr>
        </p:nvSpPr>
        <p:spPr>
          <a:xfrm>
            <a:off x="590829" y="2292486"/>
            <a:ext cx="8147406" cy="2849251"/>
          </a:xfrm>
        </p:spPr>
        <p:txBody>
          <a:bodyPr>
            <a:normAutofit/>
          </a:bodyPr>
          <a:lstStyle/>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a:t>
            </a:r>
            <a:r>
              <a:rPr lang="ja-JP" altLang="en-US" sz="2700" b="1" spc="225" dirty="0">
                <a:solidFill>
                  <a:schemeClr val="tx1"/>
                </a:solidFill>
                <a:effectLst>
                  <a:outerShdw blurRad="38100" dist="38100" dir="2700000" algn="tl">
                    <a:srgbClr val="000000">
                      <a:alpha val="43137"/>
                    </a:srgbClr>
                  </a:outerShdw>
                </a:effectLst>
              </a:rPr>
              <a:t>システムの対応言語は、</a:t>
            </a:r>
            <a:r>
              <a:rPr lang="en-US" altLang="ja-JP" sz="2700" b="1" spc="225" dirty="0">
                <a:solidFill>
                  <a:schemeClr val="tx1"/>
                </a:solidFill>
                <a:effectLst>
                  <a:outerShdw blurRad="38100" dist="38100" dir="2700000" algn="tl">
                    <a:srgbClr val="000000">
                      <a:alpha val="43137"/>
                    </a:srgbClr>
                  </a:outerShdw>
                </a:effectLst>
              </a:rPr>
              <a:t>C</a:t>
            </a:r>
            <a:r>
              <a:rPr lang="ja-JP" altLang="en-US" sz="2700" b="1" spc="225" dirty="0" err="1">
                <a:solidFill>
                  <a:schemeClr val="tx1"/>
                </a:solidFill>
                <a:effectLst>
                  <a:outerShdw blurRad="38100" dist="38100" dir="2700000" algn="tl">
                    <a:srgbClr val="000000">
                      <a:alpha val="43137"/>
                    </a:srgbClr>
                  </a:outerShdw>
                </a:effectLst>
              </a:rPr>
              <a:t>、</a:t>
            </a:r>
            <a:r>
              <a:rPr lang="en-US" altLang="ja-JP" sz="2700" b="1" spc="225" dirty="0">
                <a:solidFill>
                  <a:schemeClr val="tx1"/>
                </a:solidFill>
                <a:effectLst>
                  <a:outerShdw blurRad="38100" dist="38100" dir="2700000" algn="tl">
                    <a:srgbClr val="000000">
                      <a:alpha val="43137"/>
                    </a:srgbClr>
                  </a:outerShdw>
                </a:effectLst>
              </a:rPr>
              <a:t>Haskell</a:t>
            </a:r>
            <a:r>
              <a:rPr lang="ja-JP" altLang="en-US" sz="2700" b="1" spc="225" dirty="0" err="1">
                <a:solidFill>
                  <a:schemeClr val="tx1"/>
                </a:solidFill>
                <a:effectLst>
                  <a:outerShdw blurRad="38100" dist="38100" dir="2700000" algn="tl">
                    <a:srgbClr val="000000">
                      <a:alpha val="43137"/>
                    </a:srgbClr>
                  </a:outerShdw>
                </a:effectLst>
              </a:rPr>
              <a:t>、</a:t>
            </a:r>
            <a:r>
              <a:rPr lang="en-US" altLang="ja-JP" sz="2700" b="1" spc="225" dirty="0">
                <a:solidFill>
                  <a:schemeClr val="tx1"/>
                </a:solidFill>
                <a:effectLst>
                  <a:outerShdw blurRad="38100" dist="38100" dir="2700000" algn="tl">
                    <a:srgbClr val="000000">
                      <a:alpha val="43137"/>
                    </a:srgbClr>
                  </a:outerShdw>
                </a:effectLst>
              </a:rPr>
              <a:t>Flex</a:t>
            </a:r>
            <a:r>
              <a:rPr lang="ja-JP" altLang="en-US" sz="2700" b="1" spc="225" dirty="0">
                <a:solidFill>
                  <a:schemeClr val="tx1"/>
                </a:solidFill>
                <a:effectLst>
                  <a:outerShdw blurRad="38100" dist="38100" dir="2700000" algn="tl">
                    <a:srgbClr val="000000">
                      <a:alpha val="43137"/>
                    </a:srgbClr>
                  </a:outerShdw>
                </a:effectLst>
              </a:rPr>
              <a:t>の</a:t>
            </a:r>
            <a:r>
              <a:rPr lang="en-US" altLang="ja-JP" sz="2700" b="1" spc="225" dirty="0">
                <a:solidFill>
                  <a:schemeClr val="tx1"/>
                </a:solidFill>
                <a:effectLst>
                  <a:outerShdw blurRad="38100" dist="38100" dir="2700000" algn="tl">
                    <a:srgbClr val="000000">
                      <a:alpha val="43137"/>
                    </a:srgbClr>
                  </a:outerShdw>
                </a:effectLst>
              </a:rPr>
              <a:t>3</a:t>
            </a:r>
            <a:r>
              <a:rPr lang="ja-JP" altLang="en-US" sz="2700" b="1" spc="225" dirty="0">
                <a:solidFill>
                  <a:schemeClr val="tx1"/>
                </a:solidFill>
                <a:effectLst>
                  <a:outerShdw blurRad="38100" dist="38100" dir="2700000" algn="tl">
                    <a:srgbClr val="000000">
                      <a:alpha val="43137"/>
                    </a:srgbClr>
                  </a:outerShdw>
                </a:effectLst>
              </a:rPr>
              <a:t>種類</a:t>
            </a: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a:t>
            </a:r>
            <a:r>
              <a:rPr lang="ja-JP" altLang="en-US" sz="2700" b="1" spc="225" dirty="0">
                <a:solidFill>
                  <a:schemeClr val="tx1"/>
                </a:solidFill>
                <a:effectLst>
                  <a:outerShdw blurRad="38100" dist="38100" dir="2700000" algn="tl">
                    <a:srgbClr val="000000">
                      <a:alpha val="43137"/>
                    </a:srgbClr>
                  </a:outerShdw>
                </a:effectLst>
              </a:rPr>
              <a:t>新たな動的変形ブロックを作成中</a:t>
            </a:r>
            <a:endParaRPr lang="en-US" altLang="ja-JP" sz="2700" b="1" spc="225" dirty="0">
              <a:solidFill>
                <a:schemeClr val="tx1"/>
              </a:solidFill>
              <a:effectLst>
                <a:outerShdw blurRad="38100" dist="38100" dir="2700000" algn="tl">
                  <a:srgbClr val="000000">
                    <a:alpha val="43137"/>
                  </a:srgbClr>
                </a:outerShdw>
              </a:effectLst>
            </a:endParaRPr>
          </a:p>
        </p:txBody>
      </p:sp>
      <p:sp>
        <p:nvSpPr>
          <p:cNvPr id="4" name="テキスト ボックス 3">
            <a:extLst>
              <a:ext uri="{FF2B5EF4-FFF2-40B4-BE49-F238E27FC236}">
                <a16:creationId xmlns:a16="http://schemas.microsoft.com/office/drawing/2014/main" id="{F6FE4769-883F-48D7-940E-347DC77AC909}"/>
              </a:ext>
            </a:extLst>
          </p:cNvPr>
          <p:cNvSpPr txBox="1"/>
          <p:nvPr/>
        </p:nvSpPr>
        <p:spPr>
          <a:xfrm>
            <a:off x="822960" y="3869488"/>
            <a:ext cx="7915275" cy="415498"/>
          </a:xfrm>
          <a:prstGeom prst="rect">
            <a:avLst/>
          </a:prstGeom>
          <a:noFill/>
        </p:spPr>
        <p:txBody>
          <a:bodyPr wrap="square" rtlCol="0">
            <a:spAutoFit/>
          </a:bodyPr>
          <a:lstStyle/>
          <a:p>
            <a:r>
              <a:rPr lang="ja-JP" altLang="en-US" sz="2100" b="1" spc="225" dirty="0">
                <a:effectLst>
                  <a:outerShdw blurRad="38100" dist="38100" dir="2700000" algn="tl">
                    <a:srgbClr val="000000">
                      <a:alpha val="43137"/>
                    </a:srgbClr>
                  </a:outerShdw>
                </a:effectLst>
              </a:rPr>
              <a:t>→１つは完成</a:t>
            </a:r>
            <a:endParaRPr kumimoji="1" lang="ja-JP" altLang="en-US" sz="2100" dirty="0"/>
          </a:p>
        </p:txBody>
      </p:sp>
    </p:spTree>
    <p:extLst>
      <p:ext uri="{BB962C8B-B14F-4D97-AF65-F5344CB8AC3E}">
        <p14:creationId xmlns:p14="http://schemas.microsoft.com/office/powerpoint/2010/main" val="923907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8FE865-A137-4B3B-B5EB-9798FF51F0AF}"/>
              </a:ext>
            </a:extLst>
          </p:cNvPr>
          <p:cNvSpPr>
            <a:spLocks noGrp="1"/>
          </p:cNvSpPr>
          <p:nvPr>
            <p:ph type="title"/>
          </p:nvPr>
        </p:nvSpPr>
        <p:spPr/>
        <p:txBody>
          <a:bodyPr>
            <a:normAutofit/>
          </a:bodyPr>
          <a:lstStyle/>
          <a:p>
            <a:r>
              <a:rPr lang="ja-JP" altLang="en-US" sz="4950" b="1" dirty="0">
                <a:solidFill>
                  <a:schemeClr val="accent2">
                    <a:lumMod val="50000"/>
                  </a:schemeClr>
                </a:solidFill>
                <a:effectLst>
                  <a:outerShdw blurRad="38100" dist="38100" dir="2700000" algn="tl">
                    <a:srgbClr val="000000">
                      <a:alpha val="43137"/>
                    </a:srgbClr>
                  </a:outerShdw>
                </a:effectLst>
              </a:rPr>
              <a:t>完成した動的変形ブロック</a:t>
            </a:r>
          </a:p>
        </p:txBody>
      </p:sp>
      <p:pic>
        <p:nvPicPr>
          <p:cNvPr id="7" name="図 6">
            <a:extLst>
              <a:ext uri="{FF2B5EF4-FFF2-40B4-BE49-F238E27FC236}">
                <a16:creationId xmlns:a16="http://schemas.microsoft.com/office/drawing/2014/main" id="{A617426F-68EA-4DD0-AF1B-500DB6D209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6367" y="1796736"/>
            <a:ext cx="2493233" cy="1000933"/>
          </a:xfrm>
          <a:prstGeom prst="rect">
            <a:avLst/>
          </a:prstGeom>
        </p:spPr>
      </p:pic>
      <p:pic>
        <p:nvPicPr>
          <p:cNvPr id="9" name="図 8">
            <a:extLst>
              <a:ext uri="{FF2B5EF4-FFF2-40B4-BE49-F238E27FC236}">
                <a16:creationId xmlns:a16="http://schemas.microsoft.com/office/drawing/2014/main" id="{8120493A-77ED-4AB3-8C94-464DFD2F46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6367" y="2993009"/>
            <a:ext cx="2769680" cy="1172747"/>
          </a:xfrm>
          <a:prstGeom prst="rect">
            <a:avLst/>
          </a:prstGeom>
        </p:spPr>
      </p:pic>
      <p:pic>
        <p:nvPicPr>
          <p:cNvPr id="11" name="図 10">
            <a:extLst>
              <a:ext uri="{FF2B5EF4-FFF2-40B4-BE49-F238E27FC236}">
                <a16:creationId xmlns:a16="http://schemas.microsoft.com/office/drawing/2014/main" id="{4D7D786E-12D7-4155-8492-31E463B3B2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6367" y="4361096"/>
            <a:ext cx="3692966" cy="1203138"/>
          </a:xfrm>
          <a:prstGeom prst="rect">
            <a:avLst/>
          </a:prstGeom>
        </p:spPr>
      </p:pic>
      <p:sp>
        <p:nvSpPr>
          <p:cNvPr id="12" name="コンテンツ プレースホルダー 2">
            <a:extLst>
              <a:ext uri="{FF2B5EF4-FFF2-40B4-BE49-F238E27FC236}">
                <a16:creationId xmlns:a16="http://schemas.microsoft.com/office/drawing/2014/main" id="{1A788351-F33E-4299-805B-FD324DDA1D84}"/>
              </a:ext>
            </a:extLst>
          </p:cNvPr>
          <p:cNvSpPr>
            <a:spLocks noGrp="1"/>
          </p:cNvSpPr>
          <p:nvPr>
            <p:ph idx="1"/>
          </p:nvPr>
        </p:nvSpPr>
        <p:spPr>
          <a:xfrm>
            <a:off x="590827" y="2292482"/>
            <a:ext cx="4831777" cy="3854318"/>
          </a:xfrm>
        </p:spPr>
        <p:txBody>
          <a:bodyPr>
            <a:normAutofit/>
          </a:bodyPr>
          <a:lstStyle/>
          <a:p>
            <a:pPr>
              <a:buFont typeface="Arial" panose="020B0604020202020204" pitchFamily="34" charset="0"/>
              <a:buChar char="•"/>
            </a:pPr>
            <a:r>
              <a:rPr lang="ja-JP" altLang="en-US" sz="2700" b="1" dirty="0">
                <a:solidFill>
                  <a:schemeClr val="tx1"/>
                </a:solidFill>
                <a:effectLst>
                  <a:outerShdw blurRad="38100" dist="38100" dir="2700000" algn="tl">
                    <a:srgbClr val="000000">
                      <a:alpha val="43137"/>
                    </a:srgbClr>
                  </a:outerShdw>
                </a:effectLst>
              </a:rPr>
              <a:t> 出力ブロックを動的変形</a:t>
            </a:r>
            <a:endParaRPr lang="en-US" altLang="ja-JP" sz="2700" b="1"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r>
              <a:rPr lang="en-US" altLang="ja-JP" sz="2700" b="1" dirty="0">
                <a:solidFill>
                  <a:schemeClr val="tx1"/>
                </a:solidFill>
                <a:effectLst>
                  <a:outerShdw blurRad="38100" dist="38100" dir="2700000" algn="tl">
                    <a:srgbClr val="000000">
                      <a:alpha val="43137"/>
                    </a:srgbClr>
                  </a:outerShdw>
                </a:effectLst>
              </a:rPr>
              <a:t> </a:t>
            </a:r>
            <a:r>
              <a:rPr lang="ja-JP" altLang="en-US" sz="2700" b="1" dirty="0">
                <a:solidFill>
                  <a:schemeClr val="tx1"/>
                </a:solidFill>
                <a:effectLst>
                  <a:outerShdw blurRad="38100" dist="38100" dir="2700000" algn="tl">
                    <a:srgbClr val="000000">
                      <a:alpha val="43137"/>
                    </a:srgbClr>
                  </a:outerShdw>
                </a:effectLst>
              </a:rPr>
              <a:t>入力フォームの</a:t>
            </a:r>
            <a:r>
              <a:rPr lang="en-US" altLang="ja-JP" sz="2700" b="1" dirty="0">
                <a:solidFill>
                  <a:schemeClr val="tx1"/>
                </a:solidFill>
                <a:effectLst>
                  <a:outerShdw blurRad="38100" dist="38100" dir="2700000" algn="tl">
                    <a:srgbClr val="000000">
                      <a:alpha val="43137"/>
                    </a:srgbClr>
                  </a:outerShdw>
                </a:effectLst>
              </a:rPr>
              <a:t>%</a:t>
            </a:r>
            <a:r>
              <a:rPr lang="ja-JP" altLang="en-US" sz="2700" b="1" dirty="0">
                <a:solidFill>
                  <a:schemeClr val="tx1"/>
                </a:solidFill>
                <a:effectLst>
                  <a:outerShdw blurRad="38100" dist="38100" dir="2700000" algn="tl">
                    <a:srgbClr val="000000">
                      <a:alpha val="43137"/>
                    </a:srgbClr>
                  </a:outerShdw>
                </a:effectLst>
              </a:rPr>
              <a:t>の数だけ</a:t>
            </a:r>
            <a:endParaRPr lang="en-US" altLang="ja-JP" sz="2700" b="1" dirty="0">
              <a:solidFill>
                <a:schemeClr val="tx1"/>
              </a:solidFill>
              <a:effectLst>
                <a:outerShdw blurRad="38100" dist="38100" dir="2700000" algn="tl">
                  <a:srgbClr val="000000">
                    <a:alpha val="43137"/>
                  </a:srgbClr>
                </a:outerShdw>
              </a:effectLst>
            </a:endParaRPr>
          </a:p>
          <a:p>
            <a:pPr marL="0" indent="0">
              <a:buNone/>
            </a:pPr>
            <a:r>
              <a:rPr lang="en-US" altLang="ja-JP" sz="2700" b="1" dirty="0">
                <a:solidFill>
                  <a:schemeClr val="tx1"/>
                </a:solidFill>
                <a:effectLst>
                  <a:outerShdw blurRad="38100" dist="38100" dir="2700000" algn="tl">
                    <a:srgbClr val="000000">
                      <a:alpha val="43137"/>
                    </a:srgbClr>
                  </a:outerShdw>
                </a:effectLst>
              </a:rPr>
              <a:t>   </a:t>
            </a:r>
            <a:r>
              <a:rPr lang="ja-JP" altLang="en-US" sz="2700" b="1" dirty="0">
                <a:solidFill>
                  <a:schemeClr val="tx1"/>
                </a:solidFill>
                <a:effectLst>
                  <a:outerShdw blurRad="38100" dist="38100" dir="2700000" algn="tl">
                    <a:srgbClr val="000000">
                      <a:alpha val="43137"/>
                    </a:srgbClr>
                  </a:outerShdw>
                </a:effectLst>
              </a:rPr>
              <a:t>ソケットの数が増える</a:t>
            </a:r>
            <a:endParaRPr lang="en-US" altLang="ja-JP" sz="2700" b="1" dirty="0">
              <a:solidFill>
                <a:schemeClr val="tx1"/>
              </a:solidFill>
              <a:effectLst>
                <a:outerShdw blurRad="38100" dist="38100" dir="2700000" algn="tl">
                  <a:srgbClr val="000000">
                    <a:alpha val="43137"/>
                  </a:srgbClr>
                </a:outerShdw>
              </a:effectLst>
            </a:endParaRPr>
          </a:p>
          <a:p>
            <a:pPr marL="0" indent="0">
              <a:buNone/>
            </a:pPr>
            <a:endParaRPr lang="en-US" altLang="ja-JP" sz="2700" b="1" dirty="0">
              <a:solidFill>
                <a:schemeClr val="tx1"/>
              </a:solidFill>
              <a:effectLst>
                <a:outerShdw blurRad="38100" dist="38100" dir="2700000" algn="tl">
                  <a:srgbClr val="000000">
                    <a:alpha val="43137"/>
                  </a:srgbClr>
                </a:outerShdw>
              </a:effectLst>
            </a:endParaRPr>
          </a:p>
          <a:p>
            <a:pPr lvl="0">
              <a:buClr>
                <a:srgbClr val="DD7E0E"/>
              </a:buClr>
              <a:buFont typeface="Arial" panose="020B0604020202020204" pitchFamily="34" charset="0"/>
              <a:buChar char="•"/>
            </a:pPr>
            <a:r>
              <a:rPr lang="ja-JP" altLang="en-US" sz="2700" b="1" dirty="0">
                <a:solidFill>
                  <a:schemeClr val="tx1"/>
                </a:solidFill>
                <a:effectLst>
                  <a:outerShdw blurRad="38100" dist="38100" dir="2700000" algn="tl">
                    <a:srgbClr val="000000">
                      <a:alpha val="43137"/>
                    </a:srgbClr>
                  </a:outerShdw>
                </a:effectLst>
              </a:rPr>
              <a:t> </a:t>
            </a:r>
            <a:r>
              <a:rPr lang="ja-JP" altLang="en-US" sz="2700" b="1" dirty="0">
                <a:solidFill>
                  <a:prstClr val="black"/>
                </a:solidFill>
                <a:effectLst>
                  <a:outerShdw blurRad="38100" dist="38100" dir="2700000" algn="tl">
                    <a:srgbClr val="000000">
                      <a:alpha val="43137"/>
                    </a:srgbClr>
                  </a:outerShdw>
                </a:effectLst>
              </a:rPr>
              <a:t> ソケットとは、変数ブロックを</a:t>
            </a:r>
            <a:endParaRPr lang="en-US" altLang="ja-JP" sz="2700" b="1" dirty="0">
              <a:solidFill>
                <a:prstClr val="black"/>
              </a:solidFill>
              <a:effectLst>
                <a:outerShdw blurRad="38100" dist="38100" dir="2700000" algn="tl">
                  <a:srgbClr val="000000">
                    <a:alpha val="43137"/>
                  </a:srgbClr>
                </a:outerShdw>
              </a:effectLst>
            </a:endParaRPr>
          </a:p>
          <a:p>
            <a:pPr marL="0" lvl="0" indent="0">
              <a:buClr>
                <a:srgbClr val="DD7E0E"/>
              </a:buClr>
              <a:buNone/>
            </a:pPr>
            <a:r>
              <a:rPr lang="en-US" altLang="ja-JP" sz="2700" b="1" dirty="0">
                <a:solidFill>
                  <a:prstClr val="black"/>
                </a:solidFill>
                <a:effectLst>
                  <a:outerShdw blurRad="38100" dist="38100" dir="2700000" algn="tl">
                    <a:srgbClr val="000000">
                      <a:alpha val="43137"/>
                    </a:srgbClr>
                  </a:outerShdw>
                </a:effectLst>
              </a:rPr>
              <a:t>   </a:t>
            </a:r>
            <a:r>
              <a:rPr lang="ja-JP" altLang="en-US" sz="2700" b="1" dirty="0">
                <a:solidFill>
                  <a:prstClr val="black"/>
                </a:solidFill>
                <a:effectLst>
                  <a:outerShdw blurRad="38100" dist="38100" dir="2700000" algn="tl">
                    <a:srgbClr val="000000">
                      <a:alpha val="43137"/>
                    </a:srgbClr>
                  </a:outerShdw>
                </a:effectLst>
              </a:rPr>
              <a:t>入れる穴のようなもの</a:t>
            </a:r>
            <a:endParaRPr lang="en-US" altLang="ja-JP" sz="2700" b="1"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marL="0" indent="0">
              <a:buNone/>
            </a:pPr>
            <a:endParaRPr lang="en-US" altLang="ja-JP" sz="2700" b="1" spc="225" dirty="0">
              <a:solidFill>
                <a:schemeClr val="tx1"/>
              </a:solidFill>
              <a:effectLst>
                <a:outerShdw blurRad="38100" dist="38100" dir="2700000" algn="tl">
                  <a:srgbClr val="000000">
                    <a:alpha val="43137"/>
                  </a:srgbClr>
                </a:outerShdw>
              </a:effectLst>
            </a:endParaRPr>
          </a:p>
        </p:txBody>
      </p:sp>
      <p:sp>
        <p:nvSpPr>
          <p:cNvPr id="13" name="矢印: 下 12">
            <a:extLst>
              <a:ext uri="{FF2B5EF4-FFF2-40B4-BE49-F238E27FC236}">
                <a16:creationId xmlns:a16="http://schemas.microsoft.com/office/drawing/2014/main" id="{5A9EC321-E04D-44AB-8CD5-94EF3D820FFB}"/>
              </a:ext>
            </a:extLst>
          </p:cNvPr>
          <p:cNvSpPr/>
          <p:nvPr/>
        </p:nvSpPr>
        <p:spPr>
          <a:xfrm>
            <a:off x="6444288" y="2628791"/>
            <a:ext cx="1182800" cy="504269"/>
          </a:xfrm>
          <a:prstGeom prst="downArrow">
            <a:avLst/>
          </a:prstGeom>
          <a:solidFill>
            <a:srgbClr val="FF9E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
        <p:nvSpPr>
          <p:cNvPr id="14" name="矢印: 下 13">
            <a:extLst>
              <a:ext uri="{FF2B5EF4-FFF2-40B4-BE49-F238E27FC236}">
                <a16:creationId xmlns:a16="http://schemas.microsoft.com/office/drawing/2014/main" id="{189B7A4F-743F-48FC-BB0D-A9DC295FBCB0}"/>
              </a:ext>
            </a:extLst>
          </p:cNvPr>
          <p:cNvSpPr/>
          <p:nvPr/>
        </p:nvSpPr>
        <p:spPr>
          <a:xfrm>
            <a:off x="6444288" y="4011292"/>
            <a:ext cx="1182800" cy="504269"/>
          </a:xfrm>
          <a:prstGeom prst="downArrow">
            <a:avLst/>
          </a:prstGeom>
          <a:solidFill>
            <a:srgbClr val="FF9E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
        <p:nvSpPr>
          <p:cNvPr id="15" name="吹き出し: 線 14">
            <a:extLst>
              <a:ext uri="{FF2B5EF4-FFF2-40B4-BE49-F238E27FC236}">
                <a16:creationId xmlns:a16="http://schemas.microsoft.com/office/drawing/2014/main" id="{D87161DD-3722-4675-A0AB-F066AAA22A0B}"/>
              </a:ext>
            </a:extLst>
          </p:cNvPr>
          <p:cNvSpPr/>
          <p:nvPr/>
        </p:nvSpPr>
        <p:spPr>
          <a:xfrm>
            <a:off x="8229600" y="2649555"/>
            <a:ext cx="864530" cy="292119"/>
          </a:xfrm>
          <a:prstGeom prst="borderCallout1">
            <a:avLst>
              <a:gd name="adj1" fmla="val 51279"/>
              <a:gd name="adj2" fmla="val 5256"/>
              <a:gd name="adj3" fmla="val 302282"/>
              <a:gd name="adj4" fmla="val -20430"/>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500" dirty="0">
                <a:solidFill>
                  <a:schemeClr val="tx1"/>
                </a:solidFill>
              </a:rPr>
              <a:t>ソケット</a:t>
            </a:r>
          </a:p>
        </p:txBody>
      </p:sp>
      <p:pic>
        <p:nvPicPr>
          <p:cNvPr id="4" name="図 3">
            <a:extLst>
              <a:ext uri="{FF2B5EF4-FFF2-40B4-BE49-F238E27FC236}">
                <a16:creationId xmlns:a16="http://schemas.microsoft.com/office/drawing/2014/main" id="{E2ACFFA1-DFAF-460C-81E8-B6B269F83A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2998" y="5393793"/>
            <a:ext cx="1345306" cy="582566"/>
          </a:xfrm>
          <a:prstGeom prst="rect">
            <a:avLst/>
          </a:prstGeom>
        </p:spPr>
      </p:pic>
      <p:sp>
        <p:nvSpPr>
          <p:cNvPr id="17" name="吹き出し: 線 16">
            <a:extLst>
              <a:ext uri="{FF2B5EF4-FFF2-40B4-BE49-F238E27FC236}">
                <a16:creationId xmlns:a16="http://schemas.microsoft.com/office/drawing/2014/main" id="{B434BF6F-5E80-4B5E-A395-6F23494B1E0A}"/>
              </a:ext>
            </a:extLst>
          </p:cNvPr>
          <p:cNvSpPr/>
          <p:nvPr/>
        </p:nvSpPr>
        <p:spPr>
          <a:xfrm>
            <a:off x="5411354" y="5686085"/>
            <a:ext cx="1213346" cy="343262"/>
          </a:xfrm>
          <a:prstGeom prst="borderCallout1">
            <a:avLst>
              <a:gd name="adj1" fmla="val 51279"/>
              <a:gd name="adj2" fmla="val 5256"/>
              <a:gd name="adj3" fmla="val 1796"/>
              <a:gd name="adj4" fmla="val 121751"/>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500" dirty="0">
                <a:solidFill>
                  <a:schemeClr val="tx1"/>
                </a:solidFill>
              </a:rPr>
              <a:t>変数ブロック</a:t>
            </a:r>
          </a:p>
        </p:txBody>
      </p:sp>
      <p:cxnSp>
        <p:nvCxnSpPr>
          <p:cNvPr id="8" name="コネクタ: カギ線 7">
            <a:extLst>
              <a:ext uri="{FF2B5EF4-FFF2-40B4-BE49-F238E27FC236}">
                <a16:creationId xmlns:a16="http://schemas.microsoft.com/office/drawing/2014/main" id="{7FD02EE6-63C2-4CF2-9BDC-D757B240534C}"/>
              </a:ext>
            </a:extLst>
          </p:cNvPr>
          <p:cNvCxnSpPr>
            <a:cxnSpLocks/>
          </p:cNvCxnSpPr>
          <p:nvPr/>
        </p:nvCxnSpPr>
        <p:spPr>
          <a:xfrm rot="5400000" flipH="1" flipV="1">
            <a:off x="7854787" y="5223017"/>
            <a:ext cx="807634" cy="286930"/>
          </a:xfrm>
          <a:prstGeom prst="bentConnector3">
            <a:avLst>
              <a:gd name="adj1" fmla="val 2825"/>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685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2BF7280-E999-4152-8A20-4BA6219EE6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047" y="2349652"/>
            <a:ext cx="5933210" cy="2848310"/>
          </a:xfrm>
          <a:prstGeom prst="rect">
            <a:avLst/>
          </a:prstGeom>
          <a:ln>
            <a:noFill/>
          </a:ln>
        </p:spPr>
      </p:pic>
      <p:sp>
        <p:nvSpPr>
          <p:cNvPr id="2" name="タイトル 1">
            <a:extLst>
              <a:ext uri="{FF2B5EF4-FFF2-40B4-BE49-F238E27FC236}">
                <a16:creationId xmlns:a16="http://schemas.microsoft.com/office/drawing/2014/main" id="{3C8FE865-A137-4B3B-B5EB-9798FF51F0AF}"/>
              </a:ext>
            </a:extLst>
          </p:cNvPr>
          <p:cNvSpPr>
            <a:spLocks noGrp="1"/>
          </p:cNvSpPr>
          <p:nvPr>
            <p:ph type="title"/>
          </p:nvPr>
        </p:nvSpPr>
        <p:spPr>
          <a:xfrm>
            <a:off x="920212" y="700204"/>
            <a:ext cx="7543800" cy="1088068"/>
          </a:xfrm>
        </p:spPr>
        <p:txBody>
          <a:bodyPr>
            <a:normAutofit/>
          </a:bodyPr>
          <a:lstStyle/>
          <a:p>
            <a:r>
              <a:rPr lang="ja-JP" altLang="en-US" sz="4950" b="1" dirty="0">
                <a:solidFill>
                  <a:schemeClr val="accent2">
                    <a:lumMod val="50000"/>
                  </a:schemeClr>
                </a:solidFill>
                <a:effectLst>
                  <a:outerShdw blurRad="38100" dist="38100" dir="2700000" algn="tl">
                    <a:srgbClr val="000000">
                      <a:alpha val="43137"/>
                    </a:srgbClr>
                  </a:outerShdw>
                </a:effectLst>
              </a:rPr>
              <a:t>システムの概略図</a:t>
            </a:r>
            <a:r>
              <a:rPr lang="en-US" altLang="ja-JP" sz="4950" b="1" dirty="0">
                <a:solidFill>
                  <a:schemeClr val="accent2">
                    <a:lumMod val="50000"/>
                  </a:schemeClr>
                </a:solidFill>
                <a:effectLst>
                  <a:outerShdw blurRad="38100" dist="38100" dir="2700000" algn="tl">
                    <a:srgbClr val="000000">
                      <a:alpha val="43137"/>
                    </a:srgbClr>
                  </a:outerShdw>
                </a:effectLst>
              </a:rPr>
              <a:t>(1)</a:t>
            </a:r>
            <a:endParaRPr lang="ja-JP" altLang="en-US" sz="4950" b="1" dirty="0">
              <a:solidFill>
                <a:schemeClr val="accent2">
                  <a:lumMod val="50000"/>
                </a:schemeClr>
              </a:solidFill>
              <a:effectLst>
                <a:outerShdw blurRad="38100" dist="38100" dir="2700000" algn="tl">
                  <a:srgbClr val="000000">
                    <a:alpha val="43137"/>
                  </a:srgbClr>
                </a:outerShdw>
              </a:effectLst>
            </a:endParaRPr>
          </a:p>
        </p:txBody>
      </p:sp>
      <p:sp>
        <p:nvSpPr>
          <p:cNvPr id="6" name="吹き出し: 折線 5">
            <a:extLst>
              <a:ext uri="{FF2B5EF4-FFF2-40B4-BE49-F238E27FC236}">
                <a16:creationId xmlns:a16="http://schemas.microsoft.com/office/drawing/2014/main" id="{43F90D0A-6A21-48B4-80E9-9A3ED25CDCFF}"/>
              </a:ext>
            </a:extLst>
          </p:cNvPr>
          <p:cNvSpPr/>
          <p:nvPr/>
        </p:nvSpPr>
        <p:spPr>
          <a:xfrm>
            <a:off x="7966712" y="2266950"/>
            <a:ext cx="829628" cy="304800"/>
          </a:xfrm>
          <a:prstGeom prst="borderCallout2">
            <a:avLst>
              <a:gd name="adj1" fmla="val 45796"/>
              <a:gd name="adj2" fmla="val 5467"/>
              <a:gd name="adj3" fmla="val 48438"/>
              <a:gd name="adj4" fmla="val -15626"/>
              <a:gd name="adj5" fmla="val 54470"/>
              <a:gd name="adj6" fmla="val -77835"/>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50" dirty="0">
                <a:solidFill>
                  <a:schemeClr val="tx1"/>
                </a:solidFill>
              </a:rPr>
              <a:t>リセット</a:t>
            </a:r>
          </a:p>
        </p:txBody>
      </p:sp>
      <p:sp>
        <p:nvSpPr>
          <p:cNvPr id="12" name="吹き出し: 2 つ折線 11">
            <a:extLst>
              <a:ext uri="{FF2B5EF4-FFF2-40B4-BE49-F238E27FC236}">
                <a16:creationId xmlns:a16="http://schemas.microsoft.com/office/drawing/2014/main" id="{CBE84CDE-9F92-4EBD-85A7-E6691C297641}"/>
              </a:ext>
            </a:extLst>
          </p:cNvPr>
          <p:cNvSpPr/>
          <p:nvPr/>
        </p:nvSpPr>
        <p:spPr>
          <a:xfrm>
            <a:off x="7966712" y="2678432"/>
            <a:ext cx="829628" cy="288608"/>
          </a:xfrm>
          <a:prstGeom prst="borderCallout3">
            <a:avLst>
              <a:gd name="adj1" fmla="val 50467"/>
              <a:gd name="adj2" fmla="val 4870"/>
              <a:gd name="adj3" fmla="val 48601"/>
              <a:gd name="adj4" fmla="val -86701"/>
              <a:gd name="adj5" fmla="val 49804"/>
              <a:gd name="adj6" fmla="val -94967"/>
              <a:gd name="adj7" fmla="val -75627"/>
              <a:gd name="adj8" fmla="val -93591"/>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50" dirty="0">
                <a:solidFill>
                  <a:schemeClr val="tx1"/>
                </a:solidFill>
              </a:rPr>
              <a:t>保存</a:t>
            </a:r>
          </a:p>
        </p:txBody>
      </p:sp>
      <p:sp>
        <p:nvSpPr>
          <p:cNvPr id="13" name="吹き出し: 2 つ折線 12">
            <a:extLst>
              <a:ext uri="{FF2B5EF4-FFF2-40B4-BE49-F238E27FC236}">
                <a16:creationId xmlns:a16="http://schemas.microsoft.com/office/drawing/2014/main" id="{F6AE0918-84FF-49BF-88E9-371F408C20D4}"/>
              </a:ext>
            </a:extLst>
          </p:cNvPr>
          <p:cNvSpPr/>
          <p:nvPr/>
        </p:nvSpPr>
        <p:spPr>
          <a:xfrm>
            <a:off x="7951948" y="3073719"/>
            <a:ext cx="829628" cy="288608"/>
          </a:xfrm>
          <a:prstGeom prst="borderCallout3">
            <a:avLst>
              <a:gd name="adj1" fmla="val 50467"/>
              <a:gd name="adj2" fmla="val 4870"/>
              <a:gd name="adj3" fmla="val 48601"/>
              <a:gd name="adj4" fmla="val -86701"/>
              <a:gd name="adj5" fmla="val 51850"/>
              <a:gd name="adj6" fmla="val -112327"/>
              <a:gd name="adj7" fmla="val -201964"/>
              <a:gd name="adj8" fmla="val -113109"/>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50" dirty="0">
                <a:solidFill>
                  <a:schemeClr val="tx1"/>
                </a:solidFill>
              </a:rPr>
              <a:t>読込み</a:t>
            </a:r>
          </a:p>
        </p:txBody>
      </p:sp>
      <p:sp>
        <p:nvSpPr>
          <p:cNvPr id="14" name="吹き出し: 2 つ折線 13">
            <a:extLst>
              <a:ext uri="{FF2B5EF4-FFF2-40B4-BE49-F238E27FC236}">
                <a16:creationId xmlns:a16="http://schemas.microsoft.com/office/drawing/2014/main" id="{BDFBF456-9B16-47A9-90A1-1EB487F6817B}"/>
              </a:ext>
            </a:extLst>
          </p:cNvPr>
          <p:cNvSpPr/>
          <p:nvPr/>
        </p:nvSpPr>
        <p:spPr>
          <a:xfrm>
            <a:off x="7951948" y="3485199"/>
            <a:ext cx="829628" cy="288608"/>
          </a:xfrm>
          <a:prstGeom prst="borderCallout3">
            <a:avLst>
              <a:gd name="adj1" fmla="val 50467"/>
              <a:gd name="adj2" fmla="val 4870"/>
              <a:gd name="adj3" fmla="val 48601"/>
              <a:gd name="adj4" fmla="val -86701"/>
              <a:gd name="adj5" fmla="val 51850"/>
              <a:gd name="adj6" fmla="val -129181"/>
              <a:gd name="adj7" fmla="val -338928"/>
              <a:gd name="adj8" fmla="val -130974"/>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50" dirty="0">
                <a:solidFill>
                  <a:schemeClr val="tx1"/>
                </a:solidFill>
              </a:rPr>
              <a:t>ヘルプ</a:t>
            </a:r>
          </a:p>
        </p:txBody>
      </p:sp>
      <p:sp>
        <p:nvSpPr>
          <p:cNvPr id="16" name="吹き出し: 線 15">
            <a:extLst>
              <a:ext uri="{FF2B5EF4-FFF2-40B4-BE49-F238E27FC236}">
                <a16:creationId xmlns:a16="http://schemas.microsoft.com/office/drawing/2014/main" id="{73540742-CB21-491A-8C1F-B35168774FCD}"/>
              </a:ext>
            </a:extLst>
          </p:cNvPr>
          <p:cNvSpPr/>
          <p:nvPr/>
        </p:nvSpPr>
        <p:spPr>
          <a:xfrm>
            <a:off x="7937184" y="3989313"/>
            <a:ext cx="1053656" cy="381715"/>
          </a:xfrm>
          <a:prstGeom prst="borderCallout1">
            <a:avLst>
              <a:gd name="adj1" fmla="val 51279"/>
              <a:gd name="adj2" fmla="val 5256"/>
              <a:gd name="adj3" fmla="val 49543"/>
              <a:gd name="adj4" fmla="val -77647"/>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中央に寄せる</a:t>
            </a:r>
          </a:p>
        </p:txBody>
      </p:sp>
      <p:sp>
        <p:nvSpPr>
          <p:cNvPr id="17" name="吹き出し: 線 16">
            <a:extLst>
              <a:ext uri="{FF2B5EF4-FFF2-40B4-BE49-F238E27FC236}">
                <a16:creationId xmlns:a16="http://schemas.microsoft.com/office/drawing/2014/main" id="{5383D9F1-7551-48FD-9F55-4FCA32A0DD55}"/>
              </a:ext>
            </a:extLst>
          </p:cNvPr>
          <p:cNvSpPr/>
          <p:nvPr/>
        </p:nvSpPr>
        <p:spPr>
          <a:xfrm>
            <a:off x="7937188" y="4448653"/>
            <a:ext cx="844391" cy="296228"/>
          </a:xfrm>
          <a:prstGeom prst="borderCallout1">
            <a:avLst>
              <a:gd name="adj1" fmla="val 51279"/>
              <a:gd name="adj2" fmla="val 5256"/>
              <a:gd name="adj3" fmla="val -13544"/>
              <a:gd name="adj4" fmla="val -94635"/>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500" dirty="0">
                <a:solidFill>
                  <a:schemeClr val="tx1"/>
                </a:solidFill>
              </a:rPr>
              <a:t>拡大</a:t>
            </a:r>
          </a:p>
        </p:txBody>
      </p:sp>
      <p:sp>
        <p:nvSpPr>
          <p:cNvPr id="18" name="吹き出し: 線 17">
            <a:extLst>
              <a:ext uri="{FF2B5EF4-FFF2-40B4-BE49-F238E27FC236}">
                <a16:creationId xmlns:a16="http://schemas.microsoft.com/office/drawing/2014/main" id="{6909C39F-3A41-4A8F-B793-EB37896B8976}"/>
              </a:ext>
            </a:extLst>
          </p:cNvPr>
          <p:cNvSpPr/>
          <p:nvPr/>
        </p:nvSpPr>
        <p:spPr>
          <a:xfrm>
            <a:off x="7937187" y="4870611"/>
            <a:ext cx="844391" cy="296228"/>
          </a:xfrm>
          <a:prstGeom prst="borderCallout1">
            <a:avLst>
              <a:gd name="adj1" fmla="val 51279"/>
              <a:gd name="adj2" fmla="val 5256"/>
              <a:gd name="adj3" fmla="val -97659"/>
              <a:gd name="adj4" fmla="val -92830"/>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500" dirty="0">
                <a:solidFill>
                  <a:schemeClr val="tx1"/>
                </a:solidFill>
              </a:rPr>
              <a:t>縮小</a:t>
            </a:r>
          </a:p>
        </p:txBody>
      </p:sp>
      <p:sp>
        <p:nvSpPr>
          <p:cNvPr id="19" name="吹き出し: 線 18">
            <a:extLst>
              <a:ext uri="{FF2B5EF4-FFF2-40B4-BE49-F238E27FC236}">
                <a16:creationId xmlns:a16="http://schemas.microsoft.com/office/drawing/2014/main" id="{7F20A112-B6C9-45DC-BB65-2B41E832079F}"/>
              </a:ext>
            </a:extLst>
          </p:cNvPr>
          <p:cNvSpPr/>
          <p:nvPr/>
        </p:nvSpPr>
        <p:spPr>
          <a:xfrm>
            <a:off x="7922418" y="5244469"/>
            <a:ext cx="1006698" cy="347207"/>
          </a:xfrm>
          <a:prstGeom prst="borderCallout1">
            <a:avLst>
              <a:gd name="adj1" fmla="val 51279"/>
              <a:gd name="adj2" fmla="val 5256"/>
              <a:gd name="adj3" fmla="val -117659"/>
              <a:gd name="adj4" fmla="val -76519"/>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ブロック削除</a:t>
            </a:r>
          </a:p>
        </p:txBody>
      </p:sp>
      <p:sp>
        <p:nvSpPr>
          <p:cNvPr id="20" name="四角形: 角を丸くする 19">
            <a:extLst>
              <a:ext uri="{FF2B5EF4-FFF2-40B4-BE49-F238E27FC236}">
                <a16:creationId xmlns:a16="http://schemas.microsoft.com/office/drawing/2014/main" id="{03BF1EB7-0C82-4F97-B6EC-A4D8F1D6306D}"/>
              </a:ext>
            </a:extLst>
          </p:cNvPr>
          <p:cNvSpPr/>
          <p:nvPr/>
        </p:nvSpPr>
        <p:spPr>
          <a:xfrm>
            <a:off x="1448378" y="2557916"/>
            <a:ext cx="507492" cy="1543050"/>
          </a:xfrm>
          <a:prstGeom prst="roundRect">
            <a:avLst/>
          </a:prstGeom>
          <a:noFill/>
          <a:ln w="28575">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21" name="吹き出し: 線 20">
            <a:extLst>
              <a:ext uri="{FF2B5EF4-FFF2-40B4-BE49-F238E27FC236}">
                <a16:creationId xmlns:a16="http://schemas.microsoft.com/office/drawing/2014/main" id="{653EB10D-C961-473B-A221-A3631AEB5D3F}"/>
              </a:ext>
            </a:extLst>
          </p:cNvPr>
          <p:cNvSpPr/>
          <p:nvPr/>
        </p:nvSpPr>
        <p:spPr>
          <a:xfrm>
            <a:off x="154687" y="4598194"/>
            <a:ext cx="1038510" cy="399108"/>
          </a:xfrm>
          <a:prstGeom prst="borderCallout1">
            <a:avLst>
              <a:gd name="adj1" fmla="val 39704"/>
              <a:gd name="adj2" fmla="val 92805"/>
              <a:gd name="adj3" fmla="val -119691"/>
              <a:gd name="adj4" fmla="val 132988"/>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ブロック</a:t>
            </a:r>
            <a:endParaRPr kumimoji="1" lang="en-US" altLang="ja-JP" sz="1200" dirty="0">
              <a:solidFill>
                <a:schemeClr val="tx1"/>
              </a:solidFill>
            </a:endParaRPr>
          </a:p>
          <a:p>
            <a:pPr algn="ctr"/>
            <a:r>
              <a:rPr kumimoji="1" lang="ja-JP" altLang="en-US" sz="1200" dirty="0">
                <a:solidFill>
                  <a:schemeClr val="tx1"/>
                </a:solidFill>
              </a:rPr>
              <a:t>カテゴリ</a:t>
            </a:r>
          </a:p>
        </p:txBody>
      </p:sp>
      <p:sp>
        <p:nvSpPr>
          <p:cNvPr id="23" name="吹き出し: 2 つ折線 22">
            <a:extLst>
              <a:ext uri="{FF2B5EF4-FFF2-40B4-BE49-F238E27FC236}">
                <a16:creationId xmlns:a16="http://schemas.microsoft.com/office/drawing/2014/main" id="{CAB12A07-E15F-4F4F-B093-7AE9737954BA}"/>
              </a:ext>
            </a:extLst>
          </p:cNvPr>
          <p:cNvSpPr/>
          <p:nvPr/>
        </p:nvSpPr>
        <p:spPr>
          <a:xfrm>
            <a:off x="154687" y="3989311"/>
            <a:ext cx="1038510" cy="402431"/>
          </a:xfrm>
          <a:prstGeom prst="borderCallout3">
            <a:avLst>
              <a:gd name="adj1" fmla="val 50467"/>
              <a:gd name="adj2" fmla="val 94147"/>
              <a:gd name="adj3" fmla="val 54026"/>
              <a:gd name="adj4" fmla="val 114204"/>
              <a:gd name="adj5" fmla="val -386309"/>
              <a:gd name="adj6" fmla="val 114209"/>
              <a:gd name="adj7" fmla="val -385214"/>
              <a:gd name="adj8" fmla="val 137088"/>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ブロック表示タグ</a:t>
            </a:r>
          </a:p>
        </p:txBody>
      </p:sp>
      <p:sp>
        <p:nvSpPr>
          <p:cNvPr id="24" name="吹き出し: 2 つ折線 23">
            <a:extLst>
              <a:ext uri="{FF2B5EF4-FFF2-40B4-BE49-F238E27FC236}">
                <a16:creationId xmlns:a16="http://schemas.microsoft.com/office/drawing/2014/main" id="{E758FD31-DD1F-48DB-8D9E-12C5A79BB0A1}"/>
              </a:ext>
            </a:extLst>
          </p:cNvPr>
          <p:cNvSpPr/>
          <p:nvPr/>
        </p:nvSpPr>
        <p:spPr>
          <a:xfrm>
            <a:off x="154687" y="3391393"/>
            <a:ext cx="1038510" cy="402431"/>
          </a:xfrm>
          <a:prstGeom prst="borderCallout3">
            <a:avLst>
              <a:gd name="adj1" fmla="val 50467"/>
              <a:gd name="adj2" fmla="val 94147"/>
              <a:gd name="adj3" fmla="val -279613"/>
              <a:gd name="adj4" fmla="val 95380"/>
              <a:gd name="adj5" fmla="val -278949"/>
              <a:gd name="adj6" fmla="val 185529"/>
              <a:gd name="adj7" fmla="val -243771"/>
              <a:gd name="adj8" fmla="val 184635"/>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ソースコ－ド表示タグ</a:t>
            </a:r>
          </a:p>
        </p:txBody>
      </p:sp>
      <p:sp>
        <p:nvSpPr>
          <p:cNvPr id="25" name="吹き出し: 2 つ折線 24">
            <a:extLst>
              <a:ext uri="{FF2B5EF4-FFF2-40B4-BE49-F238E27FC236}">
                <a16:creationId xmlns:a16="http://schemas.microsoft.com/office/drawing/2014/main" id="{837306F6-68EC-4115-A795-3FD542774D26}"/>
              </a:ext>
            </a:extLst>
          </p:cNvPr>
          <p:cNvSpPr/>
          <p:nvPr/>
        </p:nvSpPr>
        <p:spPr>
          <a:xfrm>
            <a:off x="32196" y="2822737"/>
            <a:ext cx="1038510" cy="402431"/>
          </a:xfrm>
          <a:prstGeom prst="borderCallout3">
            <a:avLst>
              <a:gd name="adj1" fmla="val 50467"/>
              <a:gd name="adj2" fmla="val 94147"/>
              <a:gd name="adj3" fmla="val -153506"/>
              <a:gd name="adj4" fmla="val 96701"/>
              <a:gd name="adj5" fmla="val -152843"/>
              <a:gd name="adj6" fmla="val 224491"/>
              <a:gd name="adj7" fmla="val -109144"/>
              <a:gd name="adj8" fmla="val 225578"/>
            </a:avLst>
          </a:prstGeom>
          <a:solidFill>
            <a:srgbClr val="FF9E01"/>
          </a:solidFill>
          <a:ln>
            <a:solidFill>
              <a:srgbClr val="FF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XML</a:t>
            </a:r>
            <a:r>
              <a:rPr kumimoji="1" lang="ja-JP" altLang="en-US" sz="1200" dirty="0">
                <a:solidFill>
                  <a:schemeClr val="tx1"/>
                </a:solidFill>
              </a:rPr>
              <a:t>コ－ド</a:t>
            </a:r>
            <a:endParaRPr kumimoji="1" lang="en-US" altLang="ja-JP" sz="1200" dirty="0">
              <a:solidFill>
                <a:schemeClr val="tx1"/>
              </a:solidFill>
            </a:endParaRPr>
          </a:p>
          <a:p>
            <a:pPr algn="ctr"/>
            <a:r>
              <a:rPr kumimoji="1" lang="ja-JP" altLang="en-US" sz="1200" dirty="0">
                <a:solidFill>
                  <a:schemeClr val="tx1"/>
                </a:solidFill>
              </a:rPr>
              <a:t>表示タグ</a:t>
            </a:r>
          </a:p>
        </p:txBody>
      </p:sp>
      <p:sp>
        <p:nvSpPr>
          <p:cNvPr id="26" name="テキスト ボックス 25">
            <a:extLst>
              <a:ext uri="{FF2B5EF4-FFF2-40B4-BE49-F238E27FC236}">
                <a16:creationId xmlns:a16="http://schemas.microsoft.com/office/drawing/2014/main" id="{E7AA71CA-D362-40B9-88D9-991D07511A11}"/>
              </a:ext>
            </a:extLst>
          </p:cNvPr>
          <p:cNvSpPr txBox="1"/>
          <p:nvPr/>
        </p:nvSpPr>
        <p:spPr>
          <a:xfrm>
            <a:off x="5768302" y="6481836"/>
            <a:ext cx="3319909" cy="300082"/>
          </a:xfrm>
          <a:prstGeom prst="rect">
            <a:avLst/>
          </a:prstGeom>
          <a:noFill/>
        </p:spPr>
        <p:txBody>
          <a:bodyPr wrap="square" rtlCol="0">
            <a:spAutoFit/>
          </a:bodyPr>
          <a:lstStyle/>
          <a:p>
            <a:r>
              <a:rPr kumimoji="1" lang="en-US" altLang="ja-JP" sz="1350" dirty="0"/>
              <a:t>http://ymir.eng.kagawa-u.ac.jp/~sano/c.html</a:t>
            </a:r>
          </a:p>
        </p:txBody>
      </p:sp>
    </p:spTree>
    <p:extLst>
      <p:ext uri="{BB962C8B-B14F-4D97-AF65-F5344CB8AC3E}">
        <p14:creationId xmlns:p14="http://schemas.microsoft.com/office/powerpoint/2010/main" val="115240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C05BDDEF-C95C-4D9E-93CE-B8E3922929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482" y="2331909"/>
            <a:ext cx="1879728" cy="3303127"/>
          </a:xfrm>
          <a:prstGeom prst="rect">
            <a:avLst/>
          </a:prstGeom>
          <a:ln>
            <a:solidFill>
              <a:srgbClr val="FF9E01"/>
            </a:solidFill>
          </a:ln>
        </p:spPr>
      </p:pic>
      <p:pic>
        <p:nvPicPr>
          <p:cNvPr id="8" name="図 7">
            <a:extLst>
              <a:ext uri="{FF2B5EF4-FFF2-40B4-BE49-F238E27FC236}">
                <a16:creationId xmlns:a16="http://schemas.microsoft.com/office/drawing/2014/main" id="{DA2B601B-9F13-4B70-9340-7702D8DD85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3547" y="2331909"/>
            <a:ext cx="2654463" cy="3234970"/>
          </a:xfrm>
          <a:prstGeom prst="rect">
            <a:avLst/>
          </a:prstGeom>
          <a:ln>
            <a:solidFill>
              <a:srgbClr val="FF9E01"/>
            </a:solidFill>
          </a:ln>
        </p:spPr>
      </p:pic>
      <p:pic>
        <p:nvPicPr>
          <p:cNvPr id="10" name="図 9">
            <a:extLst>
              <a:ext uri="{FF2B5EF4-FFF2-40B4-BE49-F238E27FC236}">
                <a16:creationId xmlns:a16="http://schemas.microsoft.com/office/drawing/2014/main" id="{37E14A39-02FC-4931-AC32-596F5ED551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6439" y="2439997"/>
            <a:ext cx="3004087" cy="2524974"/>
          </a:xfrm>
          <a:prstGeom prst="rect">
            <a:avLst/>
          </a:prstGeom>
          <a:noFill/>
          <a:ln>
            <a:solidFill>
              <a:srgbClr val="FF9E01"/>
            </a:solidFill>
          </a:ln>
        </p:spPr>
      </p:pic>
      <p:sp>
        <p:nvSpPr>
          <p:cNvPr id="11" name="テキスト ボックス 10">
            <a:extLst>
              <a:ext uri="{FF2B5EF4-FFF2-40B4-BE49-F238E27FC236}">
                <a16:creationId xmlns:a16="http://schemas.microsoft.com/office/drawing/2014/main" id="{073A3AD2-9B1F-480D-A88F-0679C199C796}"/>
              </a:ext>
            </a:extLst>
          </p:cNvPr>
          <p:cNvSpPr txBox="1"/>
          <p:nvPr/>
        </p:nvSpPr>
        <p:spPr>
          <a:xfrm>
            <a:off x="582844" y="5759919"/>
            <a:ext cx="1927098" cy="507831"/>
          </a:xfrm>
          <a:prstGeom prst="rect">
            <a:avLst/>
          </a:prstGeom>
          <a:noFill/>
        </p:spPr>
        <p:txBody>
          <a:bodyPr wrap="square" rtlCol="0">
            <a:spAutoFit/>
          </a:bodyPr>
          <a:lstStyle/>
          <a:p>
            <a:pPr algn="ctr"/>
            <a:r>
              <a:rPr kumimoji="1" lang="ja-JP" altLang="en-US" sz="1350" b="1" dirty="0">
                <a:effectLst>
                  <a:outerShdw blurRad="38100" dist="38100" dir="2700000" algn="tl">
                    <a:srgbClr val="000000">
                      <a:alpha val="43137"/>
                    </a:srgbClr>
                  </a:outerShdw>
                </a:effectLst>
              </a:rPr>
              <a:t>ブロックカテゴリを押したときの表示画面</a:t>
            </a:r>
          </a:p>
        </p:txBody>
      </p:sp>
      <p:sp>
        <p:nvSpPr>
          <p:cNvPr id="27" name="テキスト ボックス 26">
            <a:extLst>
              <a:ext uri="{FF2B5EF4-FFF2-40B4-BE49-F238E27FC236}">
                <a16:creationId xmlns:a16="http://schemas.microsoft.com/office/drawing/2014/main" id="{5DA47764-0EA5-42F7-846E-F000CF1D6612}"/>
              </a:ext>
            </a:extLst>
          </p:cNvPr>
          <p:cNvSpPr txBox="1"/>
          <p:nvPr/>
        </p:nvSpPr>
        <p:spPr>
          <a:xfrm>
            <a:off x="2860181" y="5616696"/>
            <a:ext cx="2461196" cy="507831"/>
          </a:xfrm>
          <a:prstGeom prst="rect">
            <a:avLst/>
          </a:prstGeom>
          <a:noFill/>
        </p:spPr>
        <p:txBody>
          <a:bodyPr wrap="square" rtlCol="0">
            <a:spAutoFit/>
          </a:bodyPr>
          <a:lstStyle/>
          <a:p>
            <a:pPr algn="ctr"/>
            <a:r>
              <a:rPr kumimoji="1" lang="ja-JP" altLang="en-US" sz="1350" b="1" dirty="0">
                <a:effectLst>
                  <a:outerShdw blurRad="38100" dist="38100" dir="2700000" algn="tl">
                    <a:srgbClr val="000000">
                      <a:alpha val="43137"/>
                    </a:srgbClr>
                  </a:outerShdw>
                </a:effectLst>
              </a:rPr>
              <a:t>ソースコードタグを押したときの表示画面</a:t>
            </a:r>
          </a:p>
        </p:txBody>
      </p:sp>
      <p:sp>
        <p:nvSpPr>
          <p:cNvPr id="28" name="テキスト ボックス 27">
            <a:extLst>
              <a:ext uri="{FF2B5EF4-FFF2-40B4-BE49-F238E27FC236}">
                <a16:creationId xmlns:a16="http://schemas.microsoft.com/office/drawing/2014/main" id="{93C1DDB8-140E-4925-98B1-0842BF36583F}"/>
              </a:ext>
            </a:extLst>
          </p:cNvPr>
          <p:cNvSpPr txBox="1"/>
          <p:nvPr/>
        </p:nvSpPr>
        <p:spPr>
          <a:xfrm>
            <a:off x="5695438" y="5062801"/>
            <a:ext cx="2686091" cy="300082"/>
          </a:xfrm>
          <a:prstGeom prst="rect">
            <a:avLst/>
          </a:prstGeom>
          <a:noFill/>
        </p:spPr>
        <p:txBody>
          <a:bodyPr wrap="square" rtlCol="0">
            <a:spAutoFit/>
          </a:bodyPr>
          <a:lstStyle/>
          <a:p>
            <a:pPr algn="ctr"/>
            <a:r>
              <a:rPr kumimoji="1" lang="en-US" altLang="ja-JP" sz="1350" b="1" dirty="0">
                <a:effectLst>
                  <a:outerShdw blurRad="38100" dist="38100" dir="2700000" algn="tl">
                    <a:srgbClr val="000000">
                      <a:alpha val="43137"/>
                    </a:srgbClr>
                  </a:outerShdw>
                </a:effectLst>
              </a:rPr>
              <a:t>XML</a:t>
            </a:r>
            <a:r>
              <a:rPr kumimoji="1" lang="ja-JP" altLang="en-US" sz="1350" b="1" dirty="0">
                <a:effectLst>
                  <a:outerShdw blurRad="38100" dist="38100" dir="2700000" algn="tl">
                    <a:srgbClr val="000000">
                      <a:alpha val="43137"/>
                    </a:srgbClr>
                  </a:outerShdw>
                </a:effectLst>
              </a:rPr>
              <a:t>タグを押したときの表示画面</a:t>
            </a:r>
          </a:p>
        </p:txBody>
      </p:sp>
      <p:sp>
        <p:nvSpPr>
          <p:cNvPr id="12" name="テキスト ボックス 11">
            <a:extLst>
              <a:ext uri="{FF2B5EF4-FFF2-40B4-BE49-F238E27FC236}">
                <a16:creationId xmlns:a16="http://schemas.microsoft.com/office/drawing/2014/main" id="{6594807E-5A21-4930-B8AC-5BF728DEDD74}"/>
              </a:ext>
            </a:extLst>
          </p:cNvPr>
          <p:cNvSpPr txBox="1"/>
          <p:nvPr/>
        </p:nvSpPr>
        <p:spPr>
          <a:xfrm>
            <a:off x="5768302" y="6481836"/>
            <a:ext cx="3319909" cy="300082"/>
          </a:xfrm>
          <a:prstGeom prst="rect">
            <a:avLst/>
          </a:prstGeom>
          <a:noFill/>
        </p:spPr>
        <p:txBody>
          <a:bodyPr wrap="square" rtlCol="0">
            <a:spAutoFit/>
          </a:bodyPr>
          <a:lstStyle/>
          <a:p>
            <a:r>
              <a:rPr kumimoji="1" lang="en-US" altLang="ja-JP" sz="1350" dirty="0"/>
              <a:t>http://ymir.eng.kagawa-u.ac.jp/~sano/c.html</a:t>
            </a:r>
          </a:p>
        </p:txBody>
      </p:sp>
      <p:sp>
        <p:nvSpPr>
          <p:cNvPr id="14" name="タイトル 1">
            <a:extLst>
              <a:ext uri="{FF2B5EF4-FFF2-40B4-BE49-F238E27FC236}">
                <a16:creationId xmlns:a16="http://schemas.microsoft.com/office/drawing/2014/main" id="{4A778AC4-4DBD-4D4E-A9C0-99884A860383}"/>
              </a:ext>
            </a:extLst>
          </p:cNvPr>
          <p:cNvSpPr>
            <a:spLocks noGrp="1"/>
          </p:cNvSpPr>
          <p:nvPr>
            <p:ph type="title"/>
          </p:nvPr>
        </p:nvSpPr>
        <p:spPr>
          <a:xfrm>
            <a:off x="920212" y="700204"/>
            <a:ext cx="7543800" cy="1088068"/>
          </a:xfrm>
        </p:spPr>
        <p:txBody>
          <a:bodyPr>
            <a:normAutofit/>
          </a:bodyPr>
          <a:lstStyle/>
          <a:p>
            <a:r>
              <a:rPr lang="ja-JP" altLang="en-US" sz="4950" b="1" dirty="0">
                <a:solidFill>
                  <a:schemeClr val="accent2">
                    <a:lumMod val="50000"/>
                  </a:schemeClr>
                </a:solidFill>
                <a:effectLst>
                  <a:outerShdw blurRad="38100" dist="38100" dir="2700000" algn="tl">
                    <a:srgbClr val="000000">
                      <a:alpha val="43137"/>
                    </a:srgbClr>
                  </a:outerShdw>
                </a:effectLst>
              </a:rPr>
              <a:t>システムの概略図</a:t>
            </a:r>
            <a:r>
              <a:rPr lang="en-US" altLang="ja-JP" sz="4950" b="1" dirty="0">
                <a:solidFill>
                  <a:schemeClr val="accent2">
                    <a:lumMod val="50000"/>
                  </a:schemeClr>
                </a:solidFill>
                <a:effectLst>
                  <a:outerShdw blurRad="38100" dist="38100" dir="2700000" algn="tl">
                    <a:srgbClr val="000000">
                      <a:alpha val="43137"/>
                    </a:srgbClr>
                  </a:outerShdw>
                </a:effectLst>
              </a:rPr>
              <a:t>(2)</a:t>
            </a:r>
            <a:endParaRPr lang="ja-JP" altLang="en-US" sz="4950" b="1" dirty="0">
              <a:solidFill>
                <a:schemeClr val="accent2">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9547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8FE865-A137-4B3B-B5EB-9798FF51F0AF}"/>
              </a:ext>
            </a:extLst>
          </p:cNvPr>
          <p:cNvSpPr>
            <a:spLocks noGrp="1"/>
          </p:cNvSpPr>
          <p:nvPr>
            <p:ph type="title"/>
          </p:nvPr>
        </p:nvSpPr>
        <p:spPr/>
        <p:txBody>
          <a:bodyPr>
            <a:normAutofit/>
          </a:bodyPr>
          <a:lstStyle/>
          <a:p>
            <a:r>
              <a:rPr lang="ja-JP" altLang="en-US" sz="4950" b="1" dirty="0">
                <a:solidFill>
                  <a:schemeClr val="accent2">
                    <a:lumMod val="50000"/>
                  </a:schemeClr>
                </a:solidFill>
                <a:effectLst>
                  <a:outerShdw blurRad="38100" dist="38100" dir="2700000" algn="tl">
                    <a:srgbClr val="000000">
                      <a:alpha val="43137"/>
                    </a:srgbClr>
                  </a:outerShdw>
                </a:effectLst>
              </a:rPr>
              <a:t>今後の方針</a:t>
            </a:r>
          </a:p>
        </p:txBody>
      </p:sp>
      <p:sp>
        <p:nvSpPr>
          <p:cNvPr id="3" name="コンテンツ プレースホルダー 2">
            <a:extLst>
              <a:ext uri="{FF2B5EF4-FFF2-40B4-BE49-F238E27FC236}">
                <a16:creationId xmlns:a16="http://schemas.microsoft.com/office/drawing/2014/main" id="{802D64E8-1FD3-434C-ABCC-2E8DBB90E1FE}"/>
              </a:ext>
            </a:extLst>
          </p:cNvPr>
          <p:cNvSpPr>
            <a:spLocks noGrp="1"/>
          </p:cNvSpPr>
          <p:nvPr>
            <p:ph idx="1"/>
          </p:nvPr>
        </p:nvSpPr>
        <p:spPr>
          <a:xfrm>
            <a:off x="590829" y="2292486"/>
            <a:ext cx="8034701" cy="2849251"/>
          </a:xfrm>
        </p:spPr>
        <p:txBody>
          <a:bodyPr>
            <a:normAutofit fontScale="92500" lnSpcReduction="10000"/>
          </a:bodyPr>
          <a:lstStyle/>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a:t>
            </a:r>
            <a:r>
              <a:rPr lang="ja-JP" altLang="en-US" sz="2700" b="1" spc="225" dirty="0">
                <a:solidFill>
                  <a:schemeClr val="tx1"/>
                </a:solidFill>
                <a:effectLst>
                  <a:outerShdw blurRad="38100" dist="38100" dir="2700000" algn="tl">
                    <a:srgbClr val="000000">
                      <a:alpha val="43137"/>
                    </a:srgbClr>
                  </a:outerShdw>
                </a:effectLst>
              </a:rPr>
              <a:t>大学院の講義で扱っている言語にも対応</a:t>
            </a: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r>
              <a:rPr lang="ja-JP" altLang="en-US" sz="2700" b="1" spc="225" dirty="0">
                <a:solidFill>
                  <a:schemeClr val="tx1"/>
                </a:solidFill>
                <a:effectLst>
                  <a:outerShdw blurRad="38100" dist="38100" dir="2700000" algn="tl">
                    <a:srgbClr val="000000">
                      <a:alpha val="43137"/>
                    </a:srgbClr>
                  </a:outerShdw>
                </a:effectLst>
              </a:rPr>
              <a:t> 複雑なソースコードでもブロックで表現できるように</a:t>
            </a:r>
            <a:endParaRPr lang="en-US" altLang="ja-JP" sz="2700" b="1" spc="225" dirty="0">
              <a:solidFill>
                <a:schemeClr val="tx1"/>
              </a:solidFill>
              <a:effectLst>
                <a:outerShdw blurRad="38100" dist="38100" dir="2700000" algn="tl">
                  <a:srgbClr val="000000">
                    <a:alpha val="43137"/>
                  </a:srgbClr>
                </a:outerShdw>
              </a:effectLst>
            </a:endParaRPr>
          </a:p>
          <a:p>
            <a:pPr marL="0" indent="0">
              <a:buNone/>
            </a:pPr>
            <a:r>
              <a:rPr lang="ja-JP" altLang="en-US" sz="2700" b="1" spc="225" dirty="0">
                <a:solidFill>
                  <a:schemeClr val="tx1"/>
                </a:solidFill>
                <a:effectLst>
                  <a:outerShdw blurRad="38100" dist="38100" dir="2700000" algn="tl">
                    <a:srgbClr val="000000">
                      <a:alpha val="43137"/>
                    </a:srgbClr>
                  </a:outerShdw>
                </a:effectLst>
              </a:rPr>
              <a:t>　ブロックの多様化を行う</a:t>
            </a:r>
            <a:endParaRPr lang="en-US" altLang="ja-JP" sz="2700" b="1" spc="225" dirty="0">
              <a:solidFill>
                <a:schemeClr val="tx1"/>
              </a:solidFill>
              <a:effectLst>
                <a:outerShdw blurRad="38100" dist="38100" dir="2700000" algn="tl">
                  <a:srgbClr val="000000">
                    <a:alpha val="43137"/>
                  </a:srgbClr>
                </a:outerShdw>
              </a:effectLst>
            </a:endParaRPr>
          </a:p>
          <a:p>
            <a:pPr marL="0" indent="0">
              <a:buNone/>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r>
              <a:rPr lang="ja-JP" altLang="en-US" sz="2700" b="1" spc="225" dirty="0">
                <a:solidFill>
                  <a:schemeClr val="tx1"/>
                </a:solidFill>
                <a:effectLst>
                  <a:outerShdw blurRad="38100" dist="38100" dir="2700000" algn="tl">
                    <a:srgbClr val="000000">
                      <a:alpha val="43137"/>
                    </a:srgbClr>
                  </a:outerShdw>
                </a:effectLst>
              </a:rPr>
              <a:t> 動的変形の機能を拡張し、より多くのブロックに適用</a:t>
            </a:r>
            <a:endParaRPr lang="en-US" altLang="ja-JP" sz="2700" b="1" spc="225"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81853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FEF66F8C-316E-4752-9E38-1CD4AC7937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691" y="2174842"/>
            <a:ext cx="2269361" cy="1027766"/>
          </a:xfrm>
          <a:prstGeom prst="rect">
            <a:avLst/>
          </a:prstGeom>
        </p:spPr>
      </p:pic>
      <p:sp>
        <p:nvSpPr>
          <p:cNvPr id="21" name="吹き出し: 四角形 20">
            <a:extLst>
              <a:ext uri="{FF2B5EF4-FFF2-40B4-BE49-F238E27FC236}">
                <a16:creationId xmlns:a16="http://schemas.microsoft.com/office/drawing/2014/main" id="{0C32065F-B795-42EE-B873-7079986578B7}"/>
              </a:ext>
            </a:extLst>
          </p:cNvPr>
          <p:cNvSpPr/>
          <p:nvPr/>
        </p:nvSpPr>
        <p:spPr>
          <a:xfrm>
            <a:off x="4267896" y="2408673"/>
            <a:ext cx="3735501" cy="1509433"/>
          </a:xfrm>
          <a:prstGeom prst="wedgeRectCallout">
            <a:avLst>
              <a:gd name="adj1" fmla="val -91571"/>
              <a:gd name="adj2" fmla="val -33770"/>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a:extLst>
              <a:ext uri="{FF2B5EF4-FFF2-40B4-BE49-F238E27FC236}">
                <a16:creationId xmlns:a16="http://schemas.microsoft.com/office/drawing/2014/main" id="{D9B59B26-AE42-48D9-9732-3224DBED3F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41" y="4601118"/>
            <a:ext cx="3854648" cy="717587"/>
          </a:xfrm>
          <a:prstGeom prst="rect">
            <a:avLst/>
          </a:prstGeom>
        </p:spPr>
      </p:pic>
      <p:sp>
        <p:nvSpPr>
          <p:cNvPr id="2" name="タイトル 1">
            <a:extLst>
              <a:ext uri="{FF2B5EF4-FFF2-40B4-BE49-F238E27FC236}">
                <a16:creationId xmlns:a16="http://schemas.microsoft.com/office/drawing/2014/main" id="{3C8FE865-A137-4B3B-B5EB-9798FF51F0AF}"/>
              </a:ext>
            </a:extLst>
          </p:cNvPr>
          <p:cNvSpPr>
            <a:spLocks noGrp="1"/>
          </p:cNvSpPr>
          <p:nvPr>
            <p:ph type="title" idx="4294967295"/>
          </p:nvPr>
        </p:nvSpPr>
        <p:spPr>
          <a:xfrm>
            <a:off x="753861" y="314572"/>
            <a:ext cx="7886700" cy="1325563"/>
          </a:xfrm>
        </p:spPr>
        <p:txBody>
          <a:bodyPr>
            <a:normAutofit/>
          </a:bodyPr>
          <a:lstStyle/>
          <a:p>
            <a:r>
              <a:rPr lang="ja-JP" altLang="en-US" sz="4400" b="1" dirty="0">
                <a:solidFill>
                  <a:schemeClr val="accent2">
                    <a:lumMod val="50000"/>
                  </a:schemeClr>
                </a:solidFill>
                <a:effectLst>
                  <a:outerShdw blurRad="38100" dist="38100" dir="2700000" algn="tl">
                    <a:srgbClr val="000000">
                      <a:alpha val="43137"/>
                    </a:srgbClr>
                  </a:outerShdw>
                </a:effectLst>
              </a:rPr>
              <a:t>今後の方針（動的変形の例）</a:t>
            </a:r>
          </a:p>
        </p:txBody>
      </p:sp>
      <p:sp>
        <p:nvSpPr>
          <p:cNvPr id="3" name="コンテンツ プレースホルダー 2">
            <a:extLst>
              <a:ext uri="{FF2B5EF4-FFF2-40B4-BE49-F238E27FC236}">
                <a16:creationId xmlns:a16="http://schemas.microsoft.com/office/drawing/2014/main" id="{802D64E8-1FD3-434C-ABCC-2E8DBB90E1FE}"/>
              </a:ext>
            </a:extLst>
          </p:cNvPr>
          <p:cNvSpPr>
            <a:spLocks noGrp="1"/>
          </p:cNvSpPr>
          <p:nvPr>
            <p:ph idx="4294967295"/>
          </p:nvPr>
        </p:nvSpPr>
        <p:spPr>
          <a:xfrm>
            <a:off x="1257300" y="1828800"/>
            <a:ext cx="7886700" cy="4351338"/>
          </a:xfrm>
        </p:spPr>
        <p:txBody>
          <a:bodyPr>
            <a:normAutofit/>
          </a:bodyPr>
          <a:lstStyle/>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Flex</a:t>
            </a:r>
            <a:r>
              <a:rPr lang="ja-JP" altLang="en-US" sz="2700" b="1" spc="225" dirty="0">
                <a:solidFill>
                  <a:schemeClr val="tx1"/>
                </a:solidFill>
                <a:effectLst>
                  <a:outerShdw blurRad="38100" dist="38100" dir="2700000" algn="tl">
                    <a:srgbClr val="000000">
                      <a:alpha val="43137"/>
                    </a:srgbClr>
                  </a:outerShdw>
                </a:effectLst>
              </a:rPr>
              <a:t>の正規表現に関するブロック</a:t>
            </a:r>
            <a:endParaRPr lang="en-US" altLang="ja-JP" sz="2700" b="1" spc="225" dirty="0">
              <a:solidFill>
                <a:schemeClr val="tx1"/>
              </a:solidFill>
              <a:effectLst>
                <a:outerShdw blurRad="38100" dist="38100" dir="2700000" algn="tl">
                  <a:srgbClr val="000000">
                    <a:alpha val="43137"/>
                  </a:srgbClr>
                </a:outerShdw>
              </a:effectLst>
            </a:endParaRPr>
          </a:p>
        </p:txBody>
      </p:sp>
      <p:sp>
        <p:nvSpPr>
          <p:cNvPr id="6" name="テキスト ボックス 5">
            <a:extLst>
              <a:ext uri="{FF2B5EF4-FFF2-40B4-BE49-F238E27FC236}">
                <a16:creationId xmlns:a16="http://schemas.microsoft.com/office/drawing/2014/main" id="{7F50655A-D222-4428-8FFB-2388E451A09C}"/>
              </a:ext>
            </a:extLst>
          </p:cNvPr>
          <p:cNvSpPr txBox="1"/>
          <p:nvPr/>
        </p:nvSpPr>
        <p:spPr>
          <a:xfrm>
            <a:off x="5410169" y="2415051"/>
            <a:ext cx="1352600" cy="769441"/>
          </a:xfrm>
          <a:prstGeom prst="rect">
            <a:avLst/>
          </a:prstGeom>
          <a:noFill/>
        </p:spPr>
        <p:txBody>
          <a:bodyPr wrap="square" rtlCol="0">
            <a:spAutoFit/>
          </a:bodyPr>
          <a:lstStyle/>
          <a:p>
            <a:r>
              <a:rPr kumimoji="1" lang="en-US" altLang="ja-JP" sz="4400" b="1" dirty="0">
                <a:effectLst>
                  <a:outerShdw blurRad="38100" dist="38100" dir="2700000" algn="tl">
                    <a:srgbClr val="000000">
                      <a:alpha val="43137"/>
                    </a:srgbClr>
                  </a:outerShdw>
                </a:effectLst>
              </a:rPr>
              <a:t>[a-z]</a:t>
            </a:r>
            <a:endParaRPr kumimoji="1" lang="ja-JP" altLang="en-US" sz="4400" b="1" dirty="0">
              <a:effectLst>
                <a:outerShdw blurRad="38100" dist="38100" dir="2700000" algn="tl">
                  <a:srgbClr val="000000">
                    <a:alpha val="43137"/>
                  </a:srgbClr>
                </a:outerShdw>
              </a:effectLst>
            </a:endParaRPr>
          </a:p>
        </p:txBody>
      </p:sp>
      <p:sp>
        <p:nvSpPr>
          <p:cNvPr id="7" name="テキスト ボックス 6">
            <a:extLst>
              <a:ext uri="{FF2B5EF4-FFF2-40B4-BE49-F238E27FC236}">
                <a16:creationId xmlns:a16="http://schemas.microsoft.com/office/drawing/2014/main" id="{D15B62C9-11B3-495E-9985-4C29DE86EB58}"/>
              </a:ext>
            </a:extLst>
          </p:cNvPr>
          <p:cNvSpPr txBox="1"/>
          <p:nvPr/>
        </p:nvSpPr>
        <p:spPr>
          <a:xfrm>
            <a:off x="5434383" y="3152046"/>
            <a:ext cx="2493245" cy="646331"/>
          </a:xfrm>
          <a:prstGeom prst="rect">
            <a:avLst/>
          </a:prstGeom>
          <a:noFill/>
        </p:spPr>
        <p:txBody>
          <a:bodyPr wrap="square" rtlCol="0">
            <a:spAutoFit/>
          </a:bodyPr>
          <a:lstStyle/>
          <a:p>
            <a:r>
              <a:rPr kumimoji="1" lang="en-US" altLang="ja-JP" sz="3600" b="1" dirty="0">
                <a:effectLst>
                  <a:outerShdw blurRad="38100" dist="38100" dir="2700000" algn="tl">
                    <a:srgbClr val="000000">
                      <a:alpha val="43137"/>
                    </a:srgbClr>
                  </a:outerShdw>
                </a:effectLst>
              </a:rPr>
              <a:t>[a-z A-Z 0-9]</a:t>
            </a:r>
            <a:endParaRPr kumimoji="1" lang="ja-JP" altLang="en-US" sz="3600" b="1" dirty="0">
              <a:effectLst>
                <a:outerShdw blurRad="38100" dist="38100" dir="2700000" algn="tl">
                  <a:srgbClr val="000000">
                    <a:alpha val="43137"/>
                  </a:srgbClr>
                </a:outerShdw>
              </a:effectLst>
            </a:endParaRPr>
          </a:p>
        </p:txBody>
      </p:sp>
      <p:sp>
        <p:nvSpPr>
          <p:cNvPr id="8" name="乗算記号 7">
            <a:extLst>
              <a:ext uri="{FF2B5EF4-FFF2-40B4-BE49-F238E27FC236}">
                <a16:creationId xmlns:a16="http://schemas.microsoft.com/office/drawing/2014/main" id="{BA38A86F-9DCB-4887-AF45-EFEDBA28363F}"/>
              </a:ext>
            </a:extLst>
          </p:cNvPr>
          <p:cNvSpPr/>
          <p:nvPr/>
        </p:nvSpPr>
        <p:spPr>
          <a:xfrm>
            <a:off x="4699575" y="3088644"/>
            <a:ext cx="789135" cy="855608"/>
          </a:xfrm>
          <a:prstGeom prst="mathMultiply">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 塗りつぶしなし 8">
            <a:extLst>
              <a:ext uri="{FF2B5EF4-FFF2-40B4-BE49-F238E27FC236}">
                <a16:creationId xmlns:a16="http://schemas.microsoft.com/office/drawing/2014/main" id="{F4BA7900-2CBC-4FF1-A374-31DB536DC096}"/>
              </a:ext>
            </a:extLst>
          </p:cNvPr>
          <p:cNvSpPr/>
          <p:nvPr/>
        </p:nvSpPr>
        <p:spPr>
          <a:xfrm>
            <a:off x="4720907" y="2472924"/>
            <a:ext cx="689262" cy="653693"/>
          </a:xfrm>
          <a:prstGeom prst="donu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2" name="図 11">
            <a:extLst>
              <a:ext uri="{FF2B5EF4-FFF2-40B4-BE49-F238E27FC236}">
                <a16:creationId xmlns:a16="http://schemas.microsoft.com/office/drawing/2014/main" id="{D86E188F-4CAD-4E0B-851F-3A861A9B9D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099" y="3486947"/>
            <a:ext cx="2813195" cy="723937"/>
          </a:xfrm>
          <a:prstGeom prst="rect">
            <a:avLst/>
          </a:prstGeom>
        </p:spPr>
      </p:pic>
      <p:sp>
        <p:nvSpPr>
          <p:cNvPr id="10" name="矢印: 下 9">
            <a:extLst>
              <a:ext uri="{FF2B5EF4-FFF2-40B4-BE49-F238E27FC236}">
                <a16:creationId xmlns:a16="http://schemas.microsoft.com/office/drawing/2014/main" id="{C2495EB6-2800-4F98-84A9-2F896755C789}"/>
              </a:ext>
            </a:extLst>
          </p:cNvPr>
          <p:cNvSpPr/>
          <p:nvPr/>
        </p:nvSpPr>
        <p:spPr>
          <a:xfrm>
            <a:off x="1060971" y="3046147"/>
            <a:ext cx="1182800" cy="504269"/>
          </a:xfrm>
          <a:prstGeom prst="downArrow">
            <a:avLst/>
          </a:prstGeom>
          <a:solidFill>
            <a:srgbClr val="FF9E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
        <p:nvSpPr>
          <p:cNvPr id="13" name="矢印: 下 12">
            <a:extLst>
              <a:ext uri="{FF2B5EF4-FFF2-40B4-BE49-F238E27FC236}">
                <a16:creationId xmlns:a16="http://schemas.microsoft.com/office/drawing/2014/main" id="{4A387B1C-8DDD-4482-A02D-F9EC3000CAC5}"/>
              </a:ext>
            </a:extLst>
          </p:cNvPr>
          <p:cNvSpPr/>
          <p:nvPr/>
        </p:nvSpPr>
        <p:spPr>
          <a:xfrm>
            <a:off x="1060971" y="4147414"/>
            <a:ext cx="1182800" cy="504269"/>
          </a:xfrm>
          <a:prstGeom prst="downArrow">
            <a:avLst/>
          </a:prstGeom>
          <a:solidFill>
            <a:srgbClr val="FF9E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pic>
        <p:nvPicPr>
          <p:cNvPr id="20" name="図 19">
            <a:extLst>
              <a:ext uri="{FF2B5EF4-FFF2-40B4-BE49-F238E27FC236}">
                <a16:creationId xmlns:a16="http://schemas.microsoft.com/office/drawing/2014/main" id="{FAB608F7-D2EC-419B-A29E-FE9868C233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395" y="5741146"/>
            <a:ext cx="3854648" cy="525356"/>
          </a:xfrm>
          <a:prstGeom prst="rect">
            <a:avLst/>
          </a:prstGeom>
        </p:spPr>
      </p:pic>
      <p:sp>
        <p:nvSpPr>
          <p:cNvPr id="16" name="矢印: 下 15">
            <a:extLst>
              <a:ext uri="{FF2B5EF4-FFF2-40B4-BE49-F238E27FC236}">
                <a16:creationId xmlns:a16="http://schemas.microsoft.com/office/drawing/2014/main" id="{0E1A8F90-DF8A-4D64-B516-ECCDAE50421C}"/>
              </a:ext>
            </a:extLst>
          </p:cNvPr>
          <p:cNvSpPr/>
          <p:nvPr/>
        </p:nvSpPr>
        <p:spPr>
          <a:xfrm>
            <a:off x="1060971" y="5236877"/>
            <a:ext cx="1182800" cy="504269"/>
          </a:xfrm>
          <a:prstGeom prst="downArrow">
            <a:avLst/>
          </a:prstGeom>
          <a:solidFill>
            <a:srgbClr val="FF9E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
        <p:nvSpPr>
          <p:cNvPr id="22" name="吹き出し: 四角形 21">
            <a:extLst>
              <a:ext uri="{FF2B5EF4-FFF2-40B4-BE49-F238E27FC236}">
                <a16:creationId xmlns:a16="http://schemas.microsoft.com/office/drawing/2014/main" id="{9F62DC03-AE50-44A2-BD27-BBCE6B4751D6}"/>
              </a:ext>
            </a:extLst>
          </p:cNvPr>
          <p:cNvSpPr/>
          <p:nvPr/>
        </p:nvSpPr>
        <p:spPr>
          <a:xfrm>
            <a:off x="4267896" y="4661479"/>
            <a:ext cx="3735501" cy="1509433"/>
          </a:xfrm>
          <a:prstGeom prst="wedgeRectCallout">
            <a:avLst>
              <a:gd name="adj1" fmla="val -64056"/>
              <a:gd name="adj2" fmla="val 39958"/>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 塗りつぶしなし 22">
            <a:extLst>
              <a:ext uri="{FF2B5EF4-FFF2-40B4-BE49-F238E27FC236}">
                <a16:creationId xmlns:a16="http://schemas.microsoft.com/office/drawing/2014/main" id="{CBEDFFF5-4FEC-4761-95BA-178F5D194E0D}"/>
              </a:ext>
            </a:extLst>
          </p:cNvPr>
          <p:cNvSpPr/>
          <p:nvPr/>
        </p:nvSpPr>
        <p:spPr>
          <a:xfrm>
            <a:off x="4720907" y="4763853"/>
            <a:ext cx="667637" cy="652342"/>
          </a:xfrm>
          <a:prstGeom prst="donu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円: 塗りつぶしなし 23">
            <a:extLst>
              <a:ext uri="{FF2B5EF4-FFF2-40B4-BE49-F238E27FC236}">
                <a16:creationId xmlns:a16="http://schemas.microsoft.com/office/drawing/2014/main" id="{4884E343-51AF-4717-B046-478DF72329D9}"/>
              </a:ext>
            </a:extLst>
          </p:cNvPr>
          <p:cNvSpPr/>
          <p:nvPr/>
        </p:nvSpPr>
        <p:spPr>
          <a:xfrm>
            <a:off x="4742532" y="5462720"/>
            <a:ext cx="667637" cy="652342"/>
          </a:xfrm>
          <a:prstGeom prst="donu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テキスト ボックス 24">
            <a:extLst>
              <a:ext uri="{FF2B5EF4-FFF2-40B4-BE49-F238E27FC236}">
                <a16:creationId xmlns:a16="http://schemas.microsoft.com/office/drawing/2014/main" id="{DC509158-A511-4DA2-A526-C06B77ADE1F2}"/>
              </a:ext>
            </a:extLst>
          </p:cNvPr>
          <p:cNvSpPr txBox="1"/>
          <p:nvPr/>
        </p:nvSpPr>
        <p:spPr>
          <a:xfrm>
            <a:off x="5488710" y="4643171"/>
            <a:ext cx="1352600" cy="769441"/>
          </a:xfrm>
          <a:prstGeom prst="rect">
            <a:avLst/>
          </a:prstGeom>
          <a:noFill/>
        </p:spPr>
        <p:txBody>
          <a:bodyPr wrap="square" rtlCol="0">
            <a:spAutoFit/>
          </a:bodyPr>
          <a:lstStyle/>
          <a:p>
            <a:r>
              <a:rPr kumimoji="1" lang="en-US" altLang="ja-JP" sz="4400" b="1" dirty="0">
                <a:effectLst>
                  <a:outerShdw blurRad="38100" dist="38100" dir="2700000" algn="tl">
                    <a:srgbClr val="000000">
                      <a:alpha val="43137"/>
                    </a:srgbClr>
                  </a:outerShdw>
                </a:effectLst>
              </a:rPr>
              <a:t>[a-z]</a:t>
            </a:r>
            <a:endParaRPr kumimoji="1" lang="ja-JP" altLang="en-US" sz="4400" b="1" dirty="0">
              <a:effectLst>
                <a:outerShdw blurRad="38100" dist="38100" dir="2700000" algn="tl">
                  <a:srgbClr val="000000">
                    <a:alpha val="43137"/>
                  </a:srgbClr>
                </a:outerShdw>
              </a:effectLst>
            </a:endParaRPr>
          </a:p>
        </p:txBody>
      </p:sp>
      <p:sp>
        <p:nvSpPr>
          <p:cNvPr id="26" name="テキスト ボックス 25">
            <a:extLst>
              <a:ext uri="{FF2B5EF4-FFF2-40B4-BE49-F238E27FC236}">
                <a16:creationId xmlns:a16="http://schemas.microsoft.com/office/drawing/2014/main" id="{8155689D-A79D-4428-AEFF-B30B5786D6C6}"/>
              </a:ext>
            </a:extLst>
          </p:cNvPr>
          <p:cNvSpPr txBox="1"/>
          <p:nvPr/>
        </p:nvSpPr>
        <p:spPr>
          <a:xfrm>
            <a:off x="5532787" y="5430920"/>
            <a:ext cx="2493245" cy="646331"/>
          </a:xfrm>
          <a:prstGeom prst="rect">
            <a:avLst/>
          </a:prstGeom>
          <a:noFill/>
        </p:spPr>
        <p:txBody>
          <a:bodyPr wrap="square" rtlCol="0">
            <a:spAutoFit/>
          </a:bodyPr>
          <a:lstStyle/>
          <a:p>
            <a:r>
              <a:rPr kumimoji="1" lang="en-US" altLang="ja-JP" sz="3600" b="1" dirty="0">
                <a:effectLst>
                  <a:outerShdw blurRad="38100" dist="38100" dir="2700000" algn="tl">
                    <a:srgbClr val="000000">
                      <a:alpha val="43137"/>
                    </a:srgbClr>
                  </a:outerShdw>
                </a:effectLst>
              </a:rPr>
              <a:t>[a-z A-Z 0-9]</a:t>
            </a:r>
            <a:endParaRPr kumimoji="1" lang="ja-JP" altLang="en-US"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06264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8FE865-A137-4B3B-B5EB-9798FF51F0AF}"/>
              </a:ext>
            </a:extLst>
          </p:cNvPr>
          <p:cNvSpPr>
            <a:spLocks noGrp="1"/>
          </p:cNvSpPr>
          <p:nvPr>
            <p:ph type="title"/>
          </p:nvPr>
        </p:nvSpPr>
        <p:spPr/>
        <p:txBody>
          <a:bodyPr>
            <a:normAutofit/>
          </a:bodyPr>
          <a:lstStyle/>
          <a:p>
            <a:r>
              <a:rPr lang="ja-JP" altLang="en-US" sz="4950" b="1" dirty="0">
                <a:solidFill>
                  <a:schemeClr val="accent2">
                    <a:lumMod val="50000"/>
                  </a:schemeClr>
                </a:solidFill>
                <a:effectLst>
                  <a:outerShdw blurRad="38100" dist="38100" dir="2700000" algn="tl">
                    <a:srgbClr val="000000">
                      <a:alpha val="43137"/>
                    </a:srgbClr>
                  </a:outerShdw>
                </a:effectLst>
              </a:rPr>
              <a:t>まとめ</a:t>
            </a:r>
          </a:p>
        </p:txBody>
      </p:sp>
      <p:sp>
        <p:nvSpPr>
          <p:cNvPr id="3" name="コンテンツ プレースホルダー 2">
            <a:extLst>
              <a:ext uri="{FF2B5EF4-FFF2-40B4-BE49-F238E27FC236}">
                <a16:creationId xmlns:a16="http://schemas.microsoft.com/office/drawing/2014/main" id="{802D64E8-1FD3-434C-ABCC-2E8DBB90E1FE}"/>
              </a:ext>
            </a:extLst>
          </p:cNvPr>
          <p:cNvSpPr>
            <a:spLocks noGrp="1"/>
          </p:cNvSpPr>
          <p:nvPr>
            <p:ph idx="1"/>
          </p:nvPr>
        </p:nvSpPr>
        <p:spPr>
          <a:xfrm>
            <a:off x="689683" y="2230702"/>
            <a:ext cx="8248754" cy="4049596"/>
          </a:xfrm>
        </p:spPr>
        <p:txBody>
          <a:bodyPr>
            <a:normAutofit/>
          </a:bodyPr>
          <a:lstStyle/>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Blockly</a:t>
            </a:r>
            <a:r>
              <a:rPr lang="ja-JP" altLang="en-US" sz="2700" b="1" spc="225" dirty="0">
                <a:solidFill>
                  <a:schemeClr val="tx1"/>
                </a:solidFill>
                <a:effectLst>
                  <a:outerShdw blurRad="38100" dist="38100" dir="2700000" algn="tl">
                    <a:srgbClr val="000000">
                      <a:alpha val="43137"/>
                    </a:srgbClr>
                  </a:outerShdw>
                </a:effectLst>
              </a:rPr>
              <a:t>を用いることで、文法を意識せずに</a:t>
            </a:r>
            <a:endParaRPr lang="en-US" altLang="ja-JP" sz="2700" b="1" spc="225" dirty="0">
              <a:solidFill>
                <a:schemeClr val="tx1"/>
              </a:solidFill>
              <a:effectLst>
                <a:outerShdw blurRad="38100" dist="38100" dir="2700000" algn="tl">
                  <a:srgbClr val="000000">
                    <a:alpha val="43137"/>
                  </a:srgbClr>
                </a:outerShdw>
              </a:effectLst>
            </a:endParaRPr>
          </a:p>
          <a:p>
            <a:pPr marL="0" indent="0">
              <a:buNone/>
            </a:pPr>
            <a:r>
              <a:rPr lang="en-US" altLang="ja-JP" sz="2700" b="1" spc="225" dirty="0">
                <a:solidFill>
                  <a:schemeClr val="tx1"/>
                </a:solidFill>
                <a:effectLst>
                  <a:outerShdw blurRad="38100" dist="38100" dir="2700000" algn="tl">
                    <a:srgbClr val="000000">
                      <a:alpha val="43137"/>
                    </a:srgbClr>
                  </a:outerShdw>
                </a:effectLst>
              </a:rPr>
              <a:t>  </a:t>
            </a:r>
            <a:r>
              <a:rPr lang="ja-JP" altLang="en-US" sz="2700" b="1" spc="225" dirty="0">
                <a:solidFill>
                  <a:schemeClr val="tx1"/>
                </a:solidFill>
                <a:effectLst>
                  <a:outerShdw blurRad="38100" dist="38100" dir="2700000" algn="tl">
                    <a:srgbClr val="000000">
                      <a:alpha val="43137"/>
                    </a:srgbClr>
                  </a:outerShdw>
                </a:effectLst>
              </a:rPr>
              <a:t>プログラミングが可能になる</a:t>
            </a: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Blockly</a:t>
            </a:r>
            <a:r>
              <a:rPr lang="ja-JP" altLang="en-US" sz="2700" b="1" spc="225" dirty="0">
                <a:solidFill>
                  <a:schemeClr val="tx1"/>
                </a:solidFill>
                <a:effectLst>
                  <a:outerShdw blurRad="38100" dist="38100" dir="2700000" algn="tl">
                    <a:srgbClr val="000000">
                      <a:alpha val="43137"/>
                    </a:srgbClr>
                  </a:outerShdw>
                </a:effectLst>
              </a:rPr>
              <a:t>の多言語化で、学習者の対象を広げること</a:t>
            </a:r>
            <a:endParaRPr lang="en-US" altLang="ja-JP" sz="2700" b="1" spc="225" dirty="0">
              <a:solidFill>
                <a:schemeClr val="tx1"/>
              </a:solidFill>
              <a:effectLst>
                <a:outerShdw blurRad="38100" dist="38100" dir="2700000" algn="tl">
                  <a:srgbClr val="000000">
                    <a:alpha val="43137"/>
                  </a:srgbClr>
                </a:outerShdw>
              </a:effectLst>
            </a:endParaRPr>
          </a:p>
          <a:p>
            <a:pPr marL="0" indent="0">
              <a:buNone/>
            </a:pPr>
            <a:r>
              <a:rPr lang="ja-JP" altLang="en-US" sz="2700" b="1" spc="225" dirty="0">
                <a:solidFill>
                  <a:schemeClr val="tx1"/>
                </a:solidFill>
                <a:effectLst>
                  <a:outerShdw blurRad="38100" dist="38100" dir="2700000" algn="tl">
                    <a:srgbClr val="000000">
                      <a:alpha val="43137"/>
                    </a:srgbClr>
                  </a:outerShdw>
                </a:effectLst>
              </a:rPr>
              <a:t>  ができる</a:t>
            </a:r>
            <a:endParaRPr lang="en-US" altLang="ja-JP" sz="2700" b="1" spc="225" dirty="0">
              <a:solidFill>
                <a:schemeClr val="tx1"/>
              </a:solidFill>
              <a:effectLst>
                <a:outerShdw blurRad="38100" dist="38100" dir="2700000" algn="tl">
                  <a:srgbClr val="000000">
                    <a:alpha val="43137"/>
                  </a:srgbClr>
                </a:outerShdw>
              </a:effectLst>
            </a:endParaRPr>
          </a:p>
          <a:p>
            <a:pPr marL="0" indent="0">
              <a:buNone/>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a:t>
            </a:r>
            <a:r>
              <a:rPr lang="ja-JP" altLang="en-US" sz="2700" b="1" spc="225" dirty="0">
                <a:solidFill>
                  <a:schemeClr val="tx1"/>
                </a:solidFill>
                <a:effectLst>
                  <a:outerShdw blurRad="38100" dist="38100" dir="2700000" algn="tl">
                    <a:srgbClr val="000000">
                      <a:alpha val="43137"/>
                    </a:srgbClr>
                  </a:outerShdw>
                </a:effectLst>
              </a:rPr>
              <a:t>ブロックの形を動的に変形させることが必須</a:t>
            </a:r>
            <a:endParaRPr lang="en-US" altLang="ja-JP" sz="2700" b="1" spc="225" dirty="0">
              <a:solidFill>
                <a:schemeClr val="tx1"/>
              </a:solidFill>
              <a:effectLst>
                <a:outerShdw blurRad="38100" dist="38100" dir="2700000" algn="tl">
                  <a:srgbClr val="000000">
                    <a:alpha val="43137"/>
                  </a:srgbClr>
                </a:outerShdw>
              </a:effectLst>
            </a:endParaRPr>
          </a:p>
          <a:p>
            <a:endParaRPr lang="en-US" altLang="ja-JP" sz="2700" b="1" spc="225" dirty="0">
              <a:solidFill>
                <a:schemeClr val="tx1"/>
              </a:solidFill>
              <a:effectLst>
                <a:outerShdw blurRad="38100" dist="38100" dir="2700000" algn="tl">
                  <a:srgbClr val="000000">
                    <a:alpha val="43137"/>
                  </a:srgbClr>
                </a:outerShdw>
              </a:effectLst>
            </a:endParaRPr>
          </a:p>
          <a:p>
            <a:pPr marL="0" indent="0">
              <a:buNone/>
            </a:pPr>
            <a:endParaRPr lang="en-US" altLang="ja-JP" sz="2700" b="1" spc="225" dirty="0">
              <a:solidFill>
                <a:schemeClr val="tx1"/>
              </a:solidFill>
              <a:effectLst>
                <a:outerShdw blurRad="38100" dist="38100" dir="2700000" algn="tl">
                  <a:srgbClr val="000000">
                    <a:alpha val="43137"/>
                  </a:srgbClr>
                </a:outerShdw>
              </a:effectLst>
            </a:endParaRPr>
          </a:p>
          <a:p>
            <a:pPr>
              <a:buFont typeface="Wingdings" panose="05000000000000000000" pitchFamily="2" charset="2"/>
              <a:buChar char="l"/>
            </a:pPr>
            <a:endParaRPr lang="en-US" altLang="ja-JP" sz="2700" b="1" spc="225"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78434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B3015-D9C2-4228-80D3-340518F3B29A}"/>
              </a:ext>
            </a:extLst>
          </p:cNvPr>
          <p:cNvSpPr txBox="1">
            <a:spLocks/>
          </p:cNvSpPr>
          <p:nvPr/>
        </p:nvSpPr>
        <p:spPr>
          <a:xfrm>
            <a:off x="759905" y="2815422"/>
            <a:ext cx="7543800" cy="641490"/>
          </a:xfrm>
          <a:prstGeom prst="rect">
            <a:avLst/>
          </a:prstGeom>
        </p:spPr>
        <p:txBody>
          <a:bodyPr>
            <a:norm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pPr algn="ctr"/>
            <a:r>
              <a:rPr lang="ja-JP" altLang="en-US" sz="4050" b="1" dirty="0">
                <a:solidFill>
                  <a:schemeClr val="tx1"/>
                </a:solidFill>
                <a:effectLst>
                  <a:outerShdw blurRad="38100" dist="38100" dir="2700000" algn="tl">
                    <a:srgbClr val="000000">
                      <a:alpha val="43137"/>
                    </a:srgbClr>
                  </a:outerShdw>
                </a:effectLst>
                <a:latin typeface="+mn-lt"/>
              </a:rPr>
              <a:t>ご清聴ありがとうございました</a:t>
            </a:r>
          </a:p>
        </p:txBody>
      </p:sp>
      <p:sp>
        <p:nvSpPr>
          <p:cNvPr id="3" name="正方形/長方形 2">
            <a:extLst>
              <a:ext uri="{FF2B5EF4-FFF2-40B4-BE49-F238E27FC236}">
                <a16:creationId xmlns:a16="http://schemas.microsoft.com/office/drawing/2014/main" id="{47708F65-E1F6-426F-AFE3-9D52183414DF}"/>
              </a:ext>
            </a:extLst>
          </p:cNvPr>
          <p:cNvSpPr/>
          <p:nvPr/>
        </p:nvSpPr>
        <p:spPr>
          <a:xfrm>
            <a:off x="434609" y="1165482"/>
            <a:ext cx="8660219" cy="8279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72379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8FE865-A137-4B3B-B5EB-9798FF51F0AF}"/>
              </a:ext>
            </a:extLst>
          </p:cNvPr>
          <p:cNvSpPr>
            <a:spLocks noGrp="1"/>
          </p:cNvSpPr>
          <p:nvPr>
            <p:ph type="title"/>
          </p:nvPr>
        </p:nvSpPr>
        <p:spPr/>
        <p:txBody>
          <a:bodyPr>
            <a:normAutofit/>
          </a:bodyPr>
          <a:lstStyle/>
          <a:p>
            <a:r>
              <a:rPr lang="ja-JP" altLang="en-US" sz="4950" b="1" dirty="0">
                <a:solidFill>
                  <a:schemeClr val="accent2">
                    <a:lumMod val="50000"/>
                  </a:schemeClr>
                </a:solidFill>
                <a:effectLst>
                  <a:outerShdw blurRad="38100" dist="38100" dir="2700000" algn="tl">
                    <a:srgbClr val="000000">
                      <a:alpha val="43137"/>
                    </a:srgbClr>
                  </a:outerShdw>
                </a:effectLst>
              </a:rPr>
              <a:t>はじめに</a:t>
            </a:r>
          </a:p>
        </p:txBody>
      </p:sp>
      <p:sp>
        <p:nvSpPr>
          <p:cNvPr id="3" name="コンテンツ プレースホルダー 2">
            <a:extLst>
              <a:ext uri="{FF2B5EF4-FFF2-40B4-BE49-F238E27FC236}">
                <a16:creationId xmlns:a16="http://schemas.microsoft.com/office/drawing/2014/main" id="{802D64E8-1FD3-434C-ABCC-2E8DBB90E1FE}"/>
              </a:ext>
            </a:extLst>
          </p:cNvPr>
          <p:cNvSpPr>
            <a:spLocks noGrp="1"/>
          </p:cNvSpPr>
          <p:nvPr>
            <p:ph idx="1"/>
          </p:nvPr>
        </p:nvSpPr>
        <p:spPr>
          <a:xfrm>
            <a:off x="541600" y="3929449"/>
            <a:ext cx="8491189" cy="2150074"/>
          </a:xfrm>
        </p:spPr>
        <p:txBody>
          <a:bodyPr>
            <a:normAutofit fontScale="85000" lnSpcReduction="20000"/>
          </a:bodyPr>
          <a:lstStyle/>
          <a:p>
            <a:pPr>
              <a:buFont typeface="Arial" panose="020B0604020202020204" pitchFamily="34" charset="0"/>
              <a:buChar char="•"/>
            </a:pPr>
            <a:r>
              <a:rPr lang="ja-JP" altLang="en-US" sz="2800" b="1" dirty="0">
                <a:solidFill>
                  <a:schemeClr val="tx1"/>
                </a:solidFill>
                <a:effectLst>
                  <a:outerShdw blurRad="38100" dist="38100" dir="2700000" algn="tl">
                    <a:srgbClr val="000000">
                      <a:alpha val="43137"/>
                    </a:srgbClr>
                  </a:outerShdw>
                </a:effectLst>
              </a:rPr>
              <a:t> この二つを同時に学ぶことは学習者にとって大きな負担になる</a:t>
            </a:r>
            <a:endParaRPr lang="en-US" altLang="ja-JP" sz="2800" b="1"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dirty="0">
              <a:solidFill>
                <a:schemeClr val="tx1"/>
              </a:solidFill>
              <a:effectLst>
                <a:outerShdw blurRad="38100" dist="38100" dir="2700000" algn="tl">
                  <a:srgbClr val="000000">
                    <a:alpha val="43137"/>
                  </a:srgbClr>
                </a:outerShdw>
              </a:effectLst>
            </a:endParaRPr>
          </a:p>
          <a:p>
            <a:pPr marL="0" indent="0">
              <a:buNone/>
            </a:pPr>
            <a:r>
              <a:rPr lang="ja-JP" altLang="en-US" sz="2700" b="1" dirty="0">
                <a:solidFill>
                  <a:schemeClr val="tx1"/>
                </a:solidFill>
              </a:rPr>
              <a:t> </a:t>
            </a:r>
            <a:endParaRPr lang="en-US" altLang="ja-JP" sz="2700" b="1" dirty="0">
              <a:solidFill>
                <a:schemeClr val="tx1"/>
              </a:solidFill>
            </a:endParaRPr>
          </a:p>
          <a:p>
            <a:pPr marL="0" indent="0">
              <a:buNone/>
            </a:pPr>
            <a:endParaRPr lang="en-US" altLang="ja-JP" sz="2700" b="1" dirty="0">
              <a:solidFill>
                <a:schemeClr val="tx1"/>
              </a:solidFill>
            </a:endParaRPr>
          </a:p>
          <a:p>
            <a:pPr>
              <a:buFont typeface="Arial" panose="020B0604020202020204" pitchFamily="34" charset="0"/>
              <a:buChar char="•"/>
            </a:pPr>
            <a:r>
              <a:rPr lang="ja-JP" altLang="en-US" sz="2700" b="1" dirty="0">
                <a:solidFill>
                  <a:schemeClr val="tx1"/>
                </a:solidFill>
                <a:effectLst>
                  <a:outerShdw blurRad="38100" dist="38100" dir="2700000" algn="tl">
                    <a:srgbClr val="000000">
                      <a:alpha val="43137"/>
                    </a:srgbClr>
                  </a:outerShdw>
                </a:effectLst>
              </a:rPr>
              <a:t> </a:t>
            </a:r>
            <a:r>
              <a:rPr lang="ja-JP" altLang="en-US" sz="2800" b="1" dirty="0">
                <a:solidFill>
                  <a:schemeClr val="tx1"/>
                </a:solidFill>
                <a:effectLst>
                  <a:outerShdw blurRad="38100" dist="38100" dir="2700000" algn="tl">
                    <a:srgbClr val="000000">
                      <a:alpha val="43137"/>
                    </a:srgbClr>
                  </a:outerShdw>
                </a:effectLst>
              </a:rPr>
              <a:t>文法を意識せずにプログラミングができる学習環境が必要</a:t>
            </a:r>
            <a:endParaRPr lang="en-US" altLang="ja-JP" sz="2800" b="1" dirty="0">
              <a:solidFill>
                <a:schemeClr val="tx1"/>
              </a:solidFill>
              <a:effectLst>
                <a:outerShdw blurRad="38100" dist="38100" dir="2700000" algn="tl">
                  <a:srgbClr val="000000">
                    <a:alpha val="43137"/>
                  </a:srgbClr>
                </a:outerShdw>
              </a:effectLst>
            </a:endParaRPr>
          </a:p>
          <a:p>
            <a:pPr>
              <a:buFont typeface="Wingdings" panose="05000000000000000000" pitchFamily="2" charset="2"/>
              <a:buChar char="Ø"/>
            </a:pPr>
            <a:endParaRPr lang="en-US" altLang="ja-JP" sz="2700" b="1" dirty="0">
              <a:solidFill>
                <a:schemeClr val="tx1"/>
              </a:solidFill>
            </a:endParaRPr>
          </a:p>
        </p:txBody>
      </p:sp>
      <p:sp>
        <p:nvSpPr>
          <p:cNvPr id="4" name="四角形: 角を丸くする 3">
            <a:extLst>
              <a:ext uri="{FF2B5EF4-FFF2-40B4-BE49-F238E27FC236}">
                <a16:creationId xmlns:a16="http://schemas.microsoft.com/office/drawing/2014/main" id="{DEE6BC09-5F0B-460D-9FDC-62621DA4E66D}"/>
              </a:ext>
            </a:extLst>
          </p:cNvPr>
          <p:cNvSpPr/>
          <p:nvPr/>
        </p:nvSpPr>
        <p:spPr>
          <a:xfrm>
            <a:off x="1035063" y="2356113"/>
            <a:ext cx="2959546" cy="1258478"/>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000" b="1" dirty="0">
                <a:solidFill>
                  <a:schemeClr val="tx1"/>
                </a:solidFill>
              </a:rPr>
              <a:t>プログラミングの基礎概念</a:t>
            </a:r>
          </a:p>
        </p:txBody>
      </p:sp>
      <p:sp>
        <p:nvSpPr>
          <p:cNvPr id="7" name="四角形: 角を丸くする 6">
            <a:extLst>
              <a:ext uri="{FF2B5EF4-FFF2-40B4-BE49-F238E27FC236}">
                <a16:creationId xmlns:a16="http://schemas.microsoft.com/office/drawing/2014/main" id="{378AC66A-D7E3-4F78-B921-5D642206384D}"/>
              </a:ext>
            </a:extLst>
          </p:cNvPr>
          <p:cNvSpPr/>
          <p:nvPr/>
        </p:nvSpPr>
        <p:spPr>
          <a:xfrm>
            <a:off x="5136903" y="2356114"/>
            <a:ext cx="3043270" cy="1258478"/>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000" b="1" dirty="0">
                <a:solidFill>
                  <a:schemeClr val="tx1"/>
                </a:solidFill>
              </a:rPr>
              <a:t>言語の文法</a:t>
            </a:r>
          </a:p>
        </p:txBody>
      </p:sp>
      <p:sp>
        <p:nvSpPr>
          <p:cNvPr id="8" name="正方形/長方形 7">
            <a:extLst>
              <a:ext uri="{FF2B5EF4-FFF2-40B4-BE49-F238E27FC236}">
                <a16:creationId xmlns:a16="http://schemas.microsoft.com/office/drawing/2014/main" id="{180C2FC4-8336-4A37-B563-6CA21F162245}"/>
              </a:ext>
            </a:extLst>
          </p:cNvPr>
          <p:cNvSpPr/>
          <p:nvPr/>
        </p:nvSpPr>
        <p:spPr>
          <a:xfrm>
            <a:off x="4089344" y="2665098"/>
            <a:ext cx="952826" cy="692497"/>
          </a:xfrm>
          <a:prstGeom prst="rect">
            <a:avLst/>
          </a:prstGeom>
          <a:noFill/>
        </p:spPr>
        <p:txBody>
          <a:bodyPr wrap="none" lIns="68580" tIns="34290" rIns="68580" bIns="34290">
            <a:spAutoFit/>
          </a:bodyPr>
          <a:lstStyle/>
          <a:p>
            <a:pPr algn="ctr"/>
            <a:r>
              <a:rPr lang="en-US" altLang="ja-JP" sz="4050" b="1" dirty="0">
                <a:ln w="0"/>
                <a:effectLst>
                  <a:outerShdw blurRad="38100" dist="38100" dir="2700000" algn="tl">
                    <a:srgbClr val="000000">
                      <a:alpha val="43137"/>
                    </a:srgbClr>
                  </a:outerShdw>
                </a:effectLst>
              </a:rPr>
              <a:t>and</a:t>
            </a:r>
            <a:endParaRPr lang="ja-JP" altLang="en-US" sz="4050" b="1" dirty="0">
              <a:ln w="0"/>
              <a:effectLst>
                <a:outerShdw blurRad="38100" dist="38100" dir="2700000" algn="tl">
                  <a:srgbClr val="000000">
                    <a:alpha val="43137"/>
                  </a:srgbClr>
                </a:outerShdw>
              </a:effectLst>
            </a:endParaRPr>
          </a:p>
        </p:txBody>
      </p:sp>
      <p:sp>
        <p:nvSpPr>
          <p:cNvPr id="9" name="矢印: 下 8">
            <a:extLst>
              <a:ext uri="{FF2B5EF4-FFF2-40B4-BE49-F238E27FC236}">
                <a16:creationId xmlns:a16="http://schemas.microsoft.com/office/drawing/2014/main" id="{8AA59C4F-9E3A-4270-9B54-7B34454B20B4}"/>
              </a:ext>
            </a:extLst>
          </p:cNvPr>
          <p:cNvSpPr/>
          <p:nvPr/>
        </p:nvSpPr>
        <p:spPr>
          <a:xfrm>
            <a:off x="3754541" y="4455831"/>
            <a:ext cx="1781285" cy="808148"/>
          </a:xfrm>
          <a:prstGeom prst="downArrow">
            <a:avLst/>
          </a:prstGeom>
          <a:solidFill>
            <a:srgbClr val="FF9E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Tree>
    <p:extLst>
      <p:ext uri="{BB962C8B-B14F-4D97-AF65-F5344CB8AC3E}">
        <p14:creationId xmlns:p14="http://schemas.microsoft.com/office/powerpoint/2010/main" val="410918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8FE865-A137-4B3B-B5EB-9798FF51F0AF}"/>
              </a:ext>
            </a:extLst>
          </p:cNvPr>
          <p:cNvSpPr>
            <a:spLocks noGrp="1"/>
          </p:cNvSpPr>
          <p:nvPr>
            <p:ph type="title"/>
          </p:nvPr>
        </p:nvSpPr>
        <p:spPr/>
        <p:txBody>
          <a:bodyPr>
            <a:normAutofit/>
          </a:bodyPr>
          <a:lstStyle/>
          <a:p>
            <a:r>
              <a:rPr lang="ja-JP" altLang="en-US" sz="4950" b="1" dirty="0">
                <a:solidFill>
                  <a:schemeClr val="accent2">
                    <a:lumMod val="50000"/>
                  </a:schemeClr>
                </a:solidFill>
                <a:effectLst>
                  <a:outerShdw blurRad="38100" dist="38100" dir="2700000" algn="tl">
                    <a:srgbClr val="000000">
                      <a:alpha val="43137"/>
                    </a:srgbClr>
                  </a:outerShdw>
                </a:effectLst>
              </a:rPr>
              <a:t>はじめに</a:t>
            </a:r>
          </a:p>
        </p:txBody>
      </p:sp>
      <p:sp>
        <p:nvSpPr>
          <p:cNvPr id="3" name="コンテンツ プレースホルダー 2">
            <a:extLst>
              <a:ext uri="{FF2B5EF4-FFF2-40B4-BE49-F238E27FC236}">
                <a16:creationId xmlns:a16="http://schemas.microsoft.com/office/drawing/2014/main" id="{802D64E8-1FD3-434C-ABCC-2E8DBB90E1FE}"/>
              </a:ext>
            </a:extLst>
          </p:cNvPr>
          <p:cNvSpPr>
            <a:spLocks noGrp="1"/>
          </p:cNvSpPr>
          <p:nvPr>
            <p:ph idx="1"/>
          </p:nvPr>
        </p:nvSpPr>
        <p:spPr>
          <a:xfrm>
            <a:off x="552450" y="1572261"/>
            <a:ext cx="9144000" cy="2150074"/>
          </a:xfrm>
        </p:spPr>
        <p:txBody>
          <a:bodyPr>
            <a:normAutofit/>
          </a:bodyPr>
          <a:lstStyle/>
          <a:p>
            <a:pPr marL="0" indent="0">
              <a:buNone/>
            </a:pPr>
            <a:endParaRPr lang="en-US" altLang="ja-JP" sz="2700" b="1" dirty="0">
              <a:solidFill>
                <a:schemeClr val="tx1"/>
              </a:solidFill>
            </a:endParaRPr>
          </a:p>
          <a:p>
            <a:pPr marL="0" indent="0">
              <a:buNone/>
            </a:pPr>
            <a:r>
              <a:rPr lang="ja-JP" altLang="en-US" sz="2400" b="1" dirty="0">
                <a:solidFill>
                  <a:schemeClr val="tx1"/>
                </a:solidFill>
                <a:effectLst>
                  <a:outerShdw blurRad="38100" dist="38100" dir="2700000" algn="tl">
                    <a:srgbClr val="000000">
                      <a:alpha val="43137"/>
                    </a:srgbClr>
                  </a:outerShdw>
                </a:effectLst>
              </a:rPr>
              <a:t>文法を意識せずにプログラミングができる学習環境があれば</a:t>
            </a:r>
            <a:endParaRPr lang="en-US" altLang="ja-JP" sz="2400" b="1" dirty="0">
              <a:solidFill>
                <a:schemeClr val="tx1"/>
              </a:solidFill>
              <a:effectLst>
                <a:outerShdw blurRad="38100" dist="38100" dir="2700000" algn="tl">
                  <a:srgbClr val="000000">
                    <a:alpha val="43137"/>
                  </a:srgbClr>
                </a:outerShdw>
              </a:effectLst>
            </a:endParaRPr>
          </a:p>
          <a:p>
            <a:pPr>
              <a:buFont typeface="Wingdings" panose="05000000000000000000" pitchFamily="2" charset="2"/>
              <a:buChar char="Ø"/>
            </a:pPr>
            <a:endParaRPr lang="en-US" altLang="ja-JP" sz="2700" b="1" dirty="0">
              <a:solidFill>
                <a:schemeClr val="tx1"/>
              </a:solidFill>
            </a:endParaRPr>
          </a:p>
        </p:txBody>
      </p:sp>
      <p:sp>
        <p:nvSpPr>
          <p:cNvPr id="4" name="四角形: 角を丸くする 3">
            <a:extLst>
              <a:ext uri="{FF2B5EF4-FFF2-40B4-BE49-F238E27FC236}">
                <a16:creationId xmlns:a16="http://schemas.microsoft.com/office/drawing/2014/main" id="{DEE6BC09-5F0B-460D-9FDC-62621DA4E66D}"/>
              </a:ext>
            </a:extLst>
          </p:cNvPr>
          <p:cNvSpPr/>
          <p:nvPr/>
        </p:nvSpPr>
        <p:spPr>
          <a:xfrm>
            <a:off x="1828460" y="2931242"/>
            <a:ext cx="2959546" cy="1258478"/>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000" b="1" dirty="0">
                <a:solidFill>
                  <a:schemeClr val="tx1"/>
                </a:solidFill>
              </a:rPr>
              <a:t>プログラミングの基礎概念</a:t>
            </a:r>
          </a:p>
        </p:txBody>
      </p:sp>
      <p:sp>
        <p:nvSpPr>
          <p:cNvPr id="8" name="正方形/長方形 7">
            <a:extLst>
              <a:ext uri="{FF2B5EF4-FFF2-40B4-BE49-F238E27FC236}">
                <a16:creationId xmlns:a16="http://schemas.microsoft.com/office/drawing/2014/main" id="{180C2FC4-8336-4A37-B563-6CA21F162245}"/>
              </a:ext>
            </a:extLst>
          </p:cNvPr>
          <p:cNvSpPr/>
          <p:nvPr/>
        </p:nvSpPr>
        <p:spPr>
          <a:xfrm>
            <a:off x="4994171" y="3263530"/>
            <a:ext cx="1069845" cy="692497"/>
          </a:xfrm>
          <a:prstGeom prst="rect">
            <a:avLst/>
          </a:prstGeom>
          <a:noFill/>
        </p:spPr>
        <p:txBody>
          <a:bodyPr wrap="none" lIns="68580" tIns="34290" rIns="68580" bIns="34290">
            <a:spAutoFit/>
          </a:bodyPr>
          <a:lstStyle/>
          <a:p>
            <a:pPr algn="ctr"/>
            <a:r>
              <a:rPr lang="en-US" altLang="ja-JP" sz="4050" b="1" dirty="0">
                <a:ln w="0"/>
                <a:effectLst>
                  <a:outerShdw blurRad="38100" dist="38100" dir="2700000" algn="tl">
                    <a:srgbClr val="000000">
                      <a:alpha val="43137"/>
                    </a:srgbClr>
                  </a:outerShdw>
                </a:effectLst>
              </a:rPr>
              <a:t>only</a:t>
            </a:r>
            <a:endParaRPr lang="ja-JP" altLang="en-US" sz="4050" b="1" dirty="0">
              <a:ln w="0"/>
              <a:effectLst>
                <a:outerShdw blurRad="38100" dist="38100" dir="2700000" algn="tl">
                  <a:srgbClr val="000000">
                    <a:alpha val="43137"/>
                  </a:srgbClr>
                </a:outerShdw>
              </a:effectLst>
            </a:endParaRPr>
          </a:p>
        </p:txBody>
      </p:sp>
      <p:sp>
        <p:nvSpPr>
          <p:cNvPr id="10" name="矢印: 下 9">
            <a:extLst>
              <a:ext uri="{FF2B5EF4-FFF2-40B4-BE49-F238E27FC236}">
                <a16:creationId xmlns:a16="http://schemas.microsoft.com/office/drawing/2014/main" id="{98EC1B42-038B-4E2E-8269-13688AD17701}"/>
              </a:ext>
            </a:extLst>
          </p:cNvPr>
          <p:cNvSpPr/>
          <p:nvPr/>
        </p:nvSpPr>
        <p:spPr>
          <a:xfrm>
            <a:off x="3308233" y="4440356"/>
            <a:ext cx="1781285" cy="808148"/>
          </a:xfrm>
          <a:prstGeom prst="downArrow">
            <a:avLst/>
          </a:prstGeom>
          <a:solidFill>
            <a:srgbClr val="FF9E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11" name="コンテンツ プレースホルダー 6">
            <a:extLst>
              <a:ext uri="{FF2B5EF4-FFF2-40B4-BE49-F238E27FC236}">
                <a16:creationId xmlns:a16="http://schemas.microsoft.com/office/drawing/2014/main" id="{B3A32F08-2442-47A5-BD31-D306EAD8231F}"/>
              </a:ext>
            </a:extLst>
          </p:cNvPr>
          <p:cNvSpPr txBox="1">
            <a:spLocks/>
          </p:cNvSpPr>
          <p:nvPr/>
        </p:nvSpPr>
        <p:spPr>
          <a:xfrm>
            <a:off x="1475134" y="5368756"/>
            <a:ext cx="6239452" cy="694266"/>
          </a:xfrm>
          <a:prstGeom prst="roundRect">
            <a:avLst/>
          </a:prstGeom>
          <a:ln w="57150" cap="flat" cmpd="sng" algn="ctr">
            <a:solidFill>
              <a:schemeClr val="accent1"/>
            </a:solidFill>
            <a:prstDash val="solid"/>
          </a:ln>
        </p:spPr>
        <p:style>
          <a:lnRef idx="2">
            <a:schemeClr val="accent1"/>
          </a:lnRef>
          <a:fillRef idx="1">
            <a:schemeClr val="lt1"/>
          </a:fillRef>
          <a:effectRef idx="0">
            <a:schemeClr val="accent1"/>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dk1"/>
                </a:solidFill>
                <a:latin typeface="+mn-lt"/>
                <a:ea typeface="+mn-ea"/>
                <a:cs typeface="+mn-cs"/>
              </a:defRPr>
            </a:lvl9pPr>
          </a:lstStyle>
          <a:p>
            <a:pPr algn="ctr"/>
            <a:r>
              <a:rPr lang="ja-JP" altLang="en-US" sz="3000" b="1" dirty="0">
                <a:solidFill>
                  <a:schemeClr val="tx1"/>
                </a:solidFill>
              </a:rPr>
              <a:t>学習者の負担を</a:t>
            </a:r>
            <a:r>
              <a:rPr lang="ja-JP" altLang="en-US" sz="3000" b="1" dirty="0">
                <a:solidFill>
                  <a:srgbClr val="002060"/>
                </a:solidFill>
              </a:rPr>
              <a:t>減らす</a:t>
            </a:r>
          </a:p>
        </p:txBody>
      </p:sp>
      <p:pic>
        <p:nvPicPr>
          <p:cNvPr id="2052" name="Picture 4" descr="「減　矢印」の画像検索結果">
            <a:extLst>
              <a:ext uri="{FF2B5EF4-FFF2-40B4-BE49-F238E27FC236}">
                <a16:creationId xmlns:a16="http://schemas.microsoft.com/office/drawing/2014/main" id="{905F111C-4159-4FE7-B327-7AC0F7886B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5739" y="5456380"/>
            <a:ext cx="519017" cy="519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259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8FE865-A137-4B3B-B5EB-9798FF51F0AF}"/>
              </a:ext>
            </a:extLst>
          </p:cNvPr>
          <p:cNvSpPr>
            <a:spLocks noGrp="1"/>
          </p:cNvSpPr>
          <p:nvPr>
            <p:ph type="title"/>
          </p:nvPr>
        </p:nvSpPr>
        <p:spPr/>
        <p:txBody>
          <a:bodyPr>
            <a:normAutofit/>
          </a:bodyPr>
          <a:lstStyle/>
          <a:p>
            <a:r>
              <a:rPr lang="en-US" altLang="ja-JP" sz="5400" b="1" dirty="0">
                <a:solidFill>
                  <a:schemeClr val="accent2">
                    <a:lumMod val="50000"/>
                  </a:schemeClr>
                </a:solidFill>
                <a:effectLst>
                  <a:outerShdw blurRad="38100" dist="38100" dir="2700000" algn="tl">
                    <a:srgbClr val="000000">
                      <a:alpha val="43137"/>
                    </a:srgbClr>
                  </a:outerShdw>
                </a:effectLst>
                <a:latin typeface="+mn-lt"/>
              </a:rPr>
              <a:t>Blockly</a:t>
            </a:r>
            <a:r>
              <a:rPr lang="ja-JP" altLang="en-US" sz="4950" b="1" dirty="0">
                <a:solidFill>
                  <a:schemeClr val="accent2">
                    <a:lumMod val="50000"/>
                  </a:schemeClr>
                </a:solidFill>
                <a:effectLst>
                  <a:outerShdw blurRad="38100" dist="38100" dir="2700000" algn="tl">
                    <a:srgbClr val="000000">
                      <a:alpha val="43137"/>
                    </a:srgbClr>
                  </a:outerShdw>
                </a:effectLst>
              </a:rPr>
              <a:t>とは</a:t>
            </a:r>
          </a:p>
        </p:txBody>
      </p:sp>
      <p:sp>
        <p:nvSpPr>
          <p:cNvPr id="3" name="コンテンツ プレースホルダー 2">
            <a:extLst>
              <a:ext uri="{FF2B5EF4-FFF2-40B4-BE49-F238E27FC236}">
                <a16:creationId xmlns:a16="http://schemas.microsoft.com/office/drawing/2014/main" id="{802D64E8-1FD3-434C-ABCC-2E8DBB90E1FE}"/>
              </a:ext>
            </a:extLst>
          </p:cNvPr>
          <p:cNvSpPr>
            <a:spLocks noGrp="1"/>
          </p:cNvSpPr>
          <p:nvPr>
            <p:ph idx="1"/>
          </p:nvPr>
        </p:nvSpPr>
        <p:spPr>
          <a:xfrm>
            <a:off x="590828" y="2292483"/>
            <a:ext cx="8256610" cy="2205376"/>
          </a:xfrm>
        </p:spPr>
        <p:txBody>
          <a:bodyPr>
            <a:normAutofit fontScale="92500" lnSpcReduction="20000"/>
          </a:bodyPr>
          <a:lstStyle/>
          <a:p>
            <a:pPr>
              <a:buFont typeface="Arial" panose="020B0604020202020204" pitchFamily="34" charset="0"/>
              <a:buChar char="•"/>
            </a:pPr>
            <a:r>
              <a:rPr lang="ja-JP" altLang="en-US" sz="2700" b="1" dirty="0">
                <a:solidFill>
                  <a:schemeClr val="tx1"/>
                </a:solidFill>
                <a:effectLst>
                  <a:outerShdw blurRad="38100" dist="38100" dir="2700000" algn="tl">
                    <a:srgbClr val="000000">
                      <a:alpha val="43137"/>
                    </a:srgbClr>
                  </a:outerShdw>
                </a:effectLst>
              </a:rPr>
              <a:t> </a:t>
            </a:r>
            <a:r>
              <a:rPr lang="en-US" altLang="ja-JP" sz="2700" b="1" spc="225" dirty="0">
                <a:solidFill>
                  <a:schemeClr val="tx1"/>
                </a:solidFill>
                <a:effectLst>
                  <a:outerShdw blurRad="38100" dist="38100" dir="2700000" algn="tl">
                    <a:srgbClr val="000000">
                      <a:alpha val="43137"/>
                    </a:srgbClr>
                  </a:outerShdw>
                </a:effectLst>
              </a:rPr>
              <a:t>Google</a:t>
            </a:r>
            <a:r>
              <a:rPr lang="ja-JP" altLang="en-US" sz="2700" b="1" spc="225" dirty="0">
                <a:solidFill>
                  <a:schemeClr val="tx1"/>
                </a:solidFill>
                <a:effectLst>
                  <a:outerShdw blurRad="38100" dist="38100" dir="2700000" algn="tl">
                    <a:srgbClr val="000000">
                      <a:alpha val="43137"/>
                    </a:srgbClr>
                  </a:outerShdw>
                </a:effectLst>
              </a:rPr>
              <a:t>で開発されているグラフィカルな</a:t>
            </a:r>
            <a:endParaRPr lang="en-US" altLang="ja-JP" sz="2700" b="1" spc="225" dirty="0">
              <a:solidFill>
                <a:schemeClr val="tx1"/>
              </a:solidFill>
              <a:effectLst>
                <a:outerShdw blurRad="38100" dist="38100" dir="2700000" algn="tl">
                  <a:srgbClr val="000000">
                    <a:alpha val="43137"/>
                  </a:srgbClr>
                </a:outerShdw>
              </a:effectLst>
            </a:endParaRPr>
          </a:p>
          <a:p>
            <a:pPr marL="0" indent="0">
              <a:buNone/>
            </a:pPr>
            <a:r>
              <a:rPr lang="en-US" altLang="ja-JP" sz="2700" b="1" spc="225" dirty="0">
                <a:solidFill>
                  <a:schemeClr val="tx1"/>
                </a:solidFill>
                <a:effectLst>
                  <a:outerShdw blurRad="38100" dist="38100" dir="2700000" algn="tl">
                    <a:srgbClr val="000000">
                      <a:alpha val="43137"/>
                    </a:srgbClr>
                  </a:outerShdw>
                </a:effectLst>
              </a:rPr>
              <a:t>  Web</a:t>
            </a:r>
            <a:r>
              <a:rPr lang="ja-JP" altLang="en-US" sz="2700" b="1" spc="225" dirty="0">
                <a:solidFill>
                  <a:schemeClr val="tx1"/>
                </a:solidFill>
                <a:effectLst>
                  <a:outerShdw blurRad="38100" dist="38100" dir="2700000" algn="tl">
                    <a:srgbClr val="000000">
                      <a:alpha val="43137"/>
                    </a:srgbClr>
                  </a:outerShdw>
                </a:effectLst>
              </a:rPr>
              <a:t>ベースシステムのプログラミングエディタ</a:t>
            </a:r>
            <a:endParaRPr lang="en-US" altLang="ja-JP" sz="2700" b="1" spc="225" dirty="0">
              <a:solidFill>
                <a:schemeClr val="tx1"/>
              </a:solidFill>
              <a:effectLst>
                <a:outerShdw blurRad="38100" dist="38100" dir="2700000" algn="tl">
                  <a:srgbClr val="000000">
                    <a:alpha val="43137"/>
                  </a:srgbClr>
                </a:outerShdw>
              </a:effectLst>
            </a:endParaRPr>
          </a:p>
          <a:p>
            <a:pPr marL="0" indent="0">
              <a:buNone/>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r>
              <a:rPr lang="en-US" altLang="ja-JP" sz="2700" b="1" dirty="0">
                <a:solidFill>
                  <a:schemeClr val="tx1"/>
                </a:solidFill>
                <a:effectLst>
                  <a:outerShdw blurRad="38100" dist="38100" dir="2700000" algn="tl">
                    <a:srgbClr val="000000">
                      <a:alpha val="43137"/>
                    </a:srgbClr>
                  </a:outerShdw>
                </a:effectLst>
              </a:rPr>
              <a:t> </a:t>
            </a:r>
            <a:r>
              <a:rPr lang="ja-JP" altLang="en-US" sz="2700" b="1" spc="225" dirty="0">
                <a:solidFill>
                  <a:schemeClr val="tx1"/>
                </a:solidFill>
                <a:effectLst>
                  <a:outerShdw blurRad="38100" dist="38100" dir="2700000" algn="tl">
                    <a:srgbClr val="000000">
                      <a:alpha val="43137"/>
                    </a:srgbClr>
                  </a:outerShdw>
                </a:effectLst>
              </a:rPr>
              <a:t>ブラウザ上のブロックをドラッグ＆ドロップでつなぎ</a:t>
            </a:r>
            <a:endParaRPr lang="en-US" altLang="ja-JP" sz="2700" b="1" spc="225" dirty="0">
              <a:solidFill>
                <a:schemeClr val="tx1"/>
              </a:solidFill>
              <a:effectLst>
                <a:outerShdw blurRad="38100" dist="38100" dir="2700000" algn="tl">
                  <a:srgbClr val="000000">
                    <a:alpha val="43137"/>
                  </a:srgbClr>
                </a:outerShdw>
              </a:effectLst>
            </a:endParaRPr>
          </a:p>
          <a:p>
            <a:pPr marL="0" indent="0">
              <a:buNone/>
            </a:pPr>
            <a:r>
              <a:rPr lang="ja-JP" altLang="en-US" sz="2700" b="1" spc="225" dirty="0">
                <a:solidFill>
                  <a:schemeClr val="tx1"/>
                </a:solidFill>
                <a:effectLst>
                  <a:outerShdw blurRad="38100" dist="38100" dir="2700000" algn="tl">
                    <a:srgbClr val="000000">
                      <a:alpha val="43137"/>
                    </a:srgbClr>
                  </a:outerShdw>
                </a:effectLst>
              </a:rPr>
              <a:t>  合わせることでプログラミングを行うことができる</a:t>
            </a:r>
            <a:endParaRPr lang="en-US" altLang="ja-JP" sz="2700" b="1" spc="225" dirty="0">
              <a:solidFill>
                <a:schemeClr val="tx1"/>
              </a:solidFill>
              <a:effectLst>
                <a:outerShdw blurRad="38100" dist="38100" dir="2700000" algn="tl">
                  <a:srgbClr val="000000">
                    <a:alpha val="43137"/>
                  </a:srgbClr>
                </a:outerShdw>
              </a:effectLst>
            </a:endParaRPr>
          </a:p>
        </p:txBody>
      </p:sp>
      <p:pic>
        <p:nvPicPr>
          <p:cNvPr id="6" name="図 5">
            <a:extLst>
              <a:ext uri="{FF2B5EF4-FFF2-40B4-BE49-F238E27FC236}">
                <a16:creationId xmlns:a16="http://schemas.microsoft.com/office/drawing/2014/main" id="{C9A7801C-1D11-4511-A4BF-CC2BA5E59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0400" y="4728253"/>
            <a:ext cx="3604022" cy="1441609"/>
          </a:xfrm>
          <a:prstGeom prst="rect">
            <a:avLst/>
          </a:prstGeom>
        </p:spPr>
      </p:pic>
      <p:sp>
        <p:nvSpPr>
          <p:cNvPr id="10" name="テキスト ボックス 9">
            <a:extLst>
              <a:ext uri="{FF2B5EF4-FFF2-40B4-BE49-F238E27FC236}">
                <a16:creationId xmlns:a16="http://schemas.microsoft.com/office/drawing/2014/main" id="{FE29AABA-0A47-4131-B30D-2D060B3B5A1F}"/>
              </a:ext>
            </a:extLst>
          </p:cNvPr>
          <p:cNvSpPr txBox="1"/>
          <p:nvPr/>
        </p:nvSpPr>
        <p:spPr>
          <a:xfrm>
            <a:off x="5436973" y="6458281"/>
            <a:ext cx="3524354" cy="369332"/>
          </a:xfrm>
          <a:prstGeom prst="rect">
            <a:avLst/>
          </a:prstGeom>
          <a:noFill/>
        </p:spPr>
        <p:txBody>
          <a:bodyPr wrap="square" rtlCol="0">
            <a:spAutoFit/>
          </a:bodyPr>
          <a:lstStyle/>
          <a:p>
            <a:r>
              <a:rPr kumimoji="1" lang="en-US" altLang="ja-JP" dirty="0"/>
              <a:t>https://code.google.com/p/blockly/</a:t>
            </a:r>
          </a:p>
        </p:txBody>
      </p:sp>
    </p:spTree>
    <p:extLst>
      <p:ext uri="{BB962C8B-B14F-4D97-AF65-F5344CB8AC3E}">
        <p14:creationId xmlns:p14="http://schemas.microsoft.com/office/powerpoint/2010/main" val="141941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8FE865-A137-4B3B-B5EB-9798FF51F0AF}"/>
              </a:ext>
            </a:extLst>
          </p:cNvPr>
          <p:cNvSpPr>
            <a:spLocks noGrp="1"/>
          </p:cNvSpPr>
          <p:nvPr>
            <p:ph type="title"/>
          </p:nvPr>
        </p:nvSpPr>
        <p:spPr/>
        <p:txBody>
          <a:bodyPr>
            <a:normAutofit/>
          </a:bodyPr>
          <a:lstStyle/>
          <a:p>
            <a:r>
              <a:rPr lang="en-US" altLang="ja-JP" sz="5400" b="1" dirty="0">
                <a:solidFill>
                  <a:schemeClr val="accent2">
                    <a:lumMod val="50000"/>
                  </a:schemeClr>
                </a:solidFill>
                <a:effectLst>
                  <a:outerShdw blurRad="38100" dist="38100" dir="2700000" algn="tl">
                    <a:srgbClr val="000000">
                      <a:alpha val="43137"/>
                    </a:srgbClr>
                  </a:outerShdw>
                </a:effectLst>
                <a:latin typeface="+mn-lt"/>
              </a:rPr>
              <a:t>Blockly</a:t>
            </a:r>
            <a:r>
              <a:rPr lang="ja-JP" altLang="en-US" sz="4950" b="1" dirty="0">
                <a:solidFill>
                  <a:schemeClr val="accent2">
                    <a:lumMod val="50000"/>
                  </a:schemeClr>
                </a:solidFill>
                <a:effectLst>
                  <a:outerShdw blurRad="38100" dist="38100" dir="2700000" algn="tl">
                    <a:srgbClr val="000000">
                      <a:alpha val="43137"/>
                    </a:srgbClr>
                  </a:outerShdw>
                </a:effectLst>
                <a:latin typeface="+mn-lt"/>
              </a:rPr>
              <a:t>の利点</a:t>
            </a:r>
            <a:endParaRPr lang="ja-JP" altLang="en-US" sz="4950" b="1" dirty="0">
              <a:solidFill>
                <a:schemeClr val="accent2">
                  <a:lumMod val="50000"/>
                </a:schemeClr>
              </a:solidFill>
              <a:effectLst>
                <a:outerShdw blurRad="38100" dist="38100" dir="2700000" algn="tl">
                  <a:srgbClr val="000000">
                    <a:alpha val="43137"/>
                  </a:srgbClr>
                </a:outerShdw>
              </a:effectLst>
            </a:endParaRPr>
          </a:p>
        </p:txBody>
      </p:sp>
      <p:sp>
        <p:nvSpPr>
          <p:cNvPr id="3" name="コンテンツ プレースホルダー 2">
            <a:extLst>
              <a:ext uri="{FF2B5EF4-FFF2-40B4-BE49-F238E27FC236}">
                <a16:creationId xmlns:a16="http://schemas.microsoft.com/office/drawing/2014/main" id="{802D64E8-1FD3-434C-ABCC-2E8DBB90E1FE}"/>
              </a:ext>
            </a:extLst>
          </p:cNvPr>
          <p:cNvSpPr>
            <a:spLocks noGrp="1"/>
          </p:cNvSpPr>
          <p:nvPr>
            <p:ph idx="1"/>
          </p:nvPr>
        </p:nvSpPr>
        <p:spPr>
          <a:xfrm>
            <a:off x="590825" y="1917700"/>
            <a:ext cx="8463588" cy="4198895"/>
          </a:xfrm>
        </p:spPr>
        <p:txBody>
          <a:bodyPr>
            <a:normAutofit fontScale="92500"/>
          </a:bodyPr>
          <a:lstStyle/>
          <a:p>
            <a:pPr>
              <a:lnSpc>
                <a:spcPct val="160000"/>
              </a:lnSpc>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JavaScript</a:t>
            </a:r>
            <a:r>
              <a:rPr lang="ja-JP" altLang="en-US" sz="2700" b="1" spc="225" dirty="0">
                <a:solidFill>
                  <a:schemeClr val="tx1"/>
                </a:solidFill>
                <a:effectLst>
                  <a:outerShdw blurRad="38100" dist="38100" dir="2700000" algn="tl">
                    <a:srgbClr val="000000">
                      <a:alpha val="43137"/>
                    </a:srgbClr>
                  </a:outerShdw>
                </a:effectLst>
              </a:rPr>
              <a:t>で記述されており、カスタマイズが容易</a:t>
            </a:r>
            <a:endParaRPr lang="en-US" altLang="ja-JP" sz="2700" b="1" spc="225" dirty="0">
              <a:solidFill>
                <a:schemeClr val="tx1"/>
              </a:solidFill>
              <a:effectLst>
                <a:outerShdw blurRad="38100" dist="38100" dir="2700000" algn="tl">
                  <a:srgbClr val="000000">
                    <a:alpha val="43137"/>
                  </a:srgbClr>
                </a:outerShdw>
              </a:effectLst>
            </a:endParaRPr>
          </a:p>
          <a:p>
            <a:pPr>
              <a:lnSpc>
                <a:spcPct val="160000"/>
              </a:lnSpc>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WEB</a:t>
            </a:r>
            <a:r>
              <a:rPr lang="ja-JP" altLang="en-US" sz="2700" b="1" spc="225" dirty="0">
                <a:solidFill>
                  <a:schemeClr val="tx1"/>
                </a:solidFill>
                <a:effectLst>
                  <a:outerShdw blurRad="38100" dist="38100" dir="2700000" algn="tl">
                    <a:srgbClr val="000000">
                      <a:alpha val="43137"/>
                    </a:srgbClr>
                  </a:outerShdw>
                </a:effectLst>
              </a:rPr>
              <a:t>ベースシステムなので環境導入も容易</a:t>
            </a:r>
            <a:endParaRPr lang="en-US" altLang="ja-JP" sz="2700" b="1" spc="225" dirty="0">
              <a:solidFill>
                <a:schemeClr val="tx1"/>
              </a:solidFill>
              <a:effectLst>
                <a:outerShdw blurRad="38100" dist="38100" dir="2700000" algn="tl">
                  <a:srgbClr val="000000">
                    <a:alpha val="43137"/>
                  </a:srgbClr>
                </a:outerShdw>
              </a:effectLst>
            </a:endParaRPr>
          </a:p>
          <a:p>
            <a:pPr>
              <a:lnSpc>
                <a:spcPct val="160000"/>
              </a:lnSpc>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a:t>
            </a:r>
            <a:r>
              <a:rPr lang="ja-JP" altLang="en-US" sz="2200" b="1" spc="225" dirty="0">
                <a:solidFill>
                  <a:schemeClr val="tx1"/>
                </a:solidFill>
                <a:effectLst>
                  <a:outerShdw blurRad="38100" dist="38100" dir="2700000" algn="tl">
                    <a:srgbClr val="000000">
                      <a:alpha val="43137"/>
                    </a:srgbClr>
                  </a:outerShdw>
                </a:effectLst>
              </a:rPr>
              <a:t>作成したプログラムを他の言語のソースコードに変換して出力できる</a:t>
            </a:r>
            <a:endParaRPr lang="en-US" altLang="ja-JP" sz="2700" b="1" spc="225" dirty="0">
              <a:solidFill>
                <a:schemeClr val="tx1"/>
              </a:solidFill>
              <a:effectLst>
                <a:outerShdw blurRad="38100" dist="38100" dir="2700000" algn="tl">
                  <a:srgbClr val="000000">
                    <a:alpha val="43137"/>
                  </a:srgbClr>
                </a:outerShdw>
              </a:effectLst>
            </a:endParaRPr>
          </a:p>
          <a:p>
            <a:pPr marL="0" indent="0">
              <a:buNone/>
            </a:pPr>
            <a:endParaRPr lang="en-US" altLang="ja-JP" sz="2700" b="1" spc="225" dirty="0">
              <a:solidFill>
                <a:schemeClr val="tx1"/>
              </a:solidFill>
              <a:effectLst>
                <a:outerShdw blurRad="38100" dist="38100" dir="2700000" algn="tl">
                  <a:srgbClr val="000000">
                    <a:alpha val="43137"/>
                  </a:srgbClr>
                </a:outerShdw>
              </a:effectLst>
            </a:endParaRPr>
          </a:p>
          <a:p>
            <a:pPr marL="0" indent="0">
              <a:buNone/>
            </a:pPr>
            <a:endParaRPr lang="en-US" altLang="ja-JP" sz="2100" b="1" spc="225" dirty="0">
              <a:solidFill>
                <a:schemeClr val="tx1"/>
              </a:solidFill>
              <a:effectLst>
                <a:outerShdw blurRad="38100" dist="38100" dir="2700000" algn="tl">
                  <a:srgbClr val="000000">
                    <a:alpha val="43137"/>
                  </a:srgbClr>
                </a:outerShdw>
              </a:effectLst>
            </a:endParaRPr>
          </a:p>
          <a:p>
            <a:pPr marL="0" indent="0">
              <a:buNone/>
            </a:pPr>
            <a:endParaRPr lang="en-US" altLang="ja-JP" sz="21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a:t>
            </a:r>
            <a:r>
              <a:rPr lang="ja-JP" altLang="en-US" sz="2700" b="1" spc="225" dirty="0">
                <a:solidFill>
                  <a:schemeClr val="tx1"/>
                </a:solidFill>
                <a:effectLst>
                  <a:outerShdw blurRad="38100" dist="38100" dir="2700000" algn="tl">
                    <a:srgbClr val="000000">
                      <a:alpha val="43137"/>
                    </a:srgbClr>
                  </a:outerShdw>
                </a:effectLst>
              </a:rPr>
              <a:t>さらに多くの言語に対応できれば学習の幅が広がる</a:t>
            </a:r>
            <a:endParaRPr lang="en-US" altLang="ja-JP" sz="2700" b="1" spc="225" dirty="0">
              <a:solidFill>
                <a:schemeClr val="tx1"/>
              </a:solidFill>
              <a:effectLst>
                <a:outerShdw blurRad="38100" dist="38100" dir="2700000" algn="tl">
                  <a:srgbClr val="000000">
                    <a:alpha val="43137"/>
                  </a:srgbClr>
                </a:outerShdw>
              </a:effectLst>
            </a:endParaRPr>
          </a:p>
        </p:txBody>
      </p:sp>
      <p:sp>
        <p:nvSpPr>
          <p:cNvPr id="5" name="テキスト ボックス 4">
            <a:extLst>
              <a:ext uri="{FF2B5EF4-FFF2-40B4-BE49-F238E27FC236}">
                <a16:creationId xmlns:a16="http://schemas.microsoft.com/office/drawing/2014/main" id="{FEA741C2-C6FD-4B64-98EE-05BC7A8C8B0C}"/>
              </a:ext>
            </a:extLst>
          </p:cNvPr>
          <p:cNvSpPr txBox="1"/>
          <p:nvPr/>
        </p:nvSpPr>
        <p:spPr>
          <a:xfrm>
            <a:off x="751878" y="4075404"/>
            <a:ext cx="6988772" cy="400110"/>
          </a:xfrm>
          <a:prstGeom prst="rect">
            <a:avLst/>
          </a:prstGeom>
          <a:noFill/>
        </p:spPr>
        <p:txBody>
          <a:bodyPr wrap="square" rtlCol="0">
            <a:spAutoFit/>
          </a:bodyPr>
          <a:lstStyle/>
          <a:p>
            <a:r>
              <a:rPr lang="ja-JP" altLang="en-US" sz="2000" b="1" spc="225" dirty="0">
                <a:effectLst>
                  <a:outerShdw blurRad="38100" dist="38100" dir="2700000" algn="tl">
                    <a:srgbClr val="000000">
                      <a:alpha val="43137"/>
                    </a:srgbClr>
                  </a:outerShdw>
                </a:effectLst>
              </a:rPr>
              <a:t>→ </a:t>
            </a:r>
            <a:r>
              <a:rPr lang="en-US" altLang="ja-JP" sz="2000" b="1" spc="225" dirty="0">
                <a:effectLst>
                  <a:outerShdw blurRad="38100" dist="38100" dir="2700000" algn="tl">
                    <a:srgbClr val="000000">
                      <a:alpha val="43137"/>
                    </a:srgbClr>
                  </a:outerShdw>
                </a:effectLst>
              </a:rPr>
              <a:t>JavaScript, Dart, Python,</a:t>
            </a:r>
            <a:r>
              <a:rPr lang="ja-JP" altLang="en-US" sz="2000" b="1" spc="225" dirty="0">
                <a:effectLst>
                  <a:outerShdw blurRad="38100" dist="38100" dir="2700000" algn="tl">
                    <a:srgbClr val="000000">
                      <a:alpha val="43137"/>
                    </a:srgbClr>
                  </a:outerShdw>
                </a:effectLst>
              </a:rPr>
              <a:t> </a:t>
            </a:r>
            <a:r>
              <a:rPr lang="en-US" altLang="ja-JP" sz="2000" b="1" spc="225" dirty="0">
                <a:effectLst>
                  <a:outerShdw blurRad="38100" dist="38100" dir="2700000" algn="tl">
                    <a:srgbClr val="000000">
                      <a:alpha val="43137"/>
                    </a:srgbClr>
                  </a:outerShdw>
                </a:effectLst>
              </a:rPr>
              <a:t>Lua,</a:t>
            </a:r>
            <a:r>
              <a:rPr lang="ja-JP" altLang="en-US" sz="2000" b="1" spc="225" dirty="0">
                <a:effectLst>
                  <a:outerShdw blurRad="38100" dist="38100" dir="2700000" algn="tl">
                    <a:srgbClr val="000000">
                      <a:alpha val="43137"/>
                    </a:srgbClr>
                  </a:outerShdw>
                </a:effectLst>
              </a:rPr>
              <a:t> </a:t>
            </a:r>
            <a:r>
              <a:rPr lang="en-US" altLang="ja-JP" sz="2000" b="1" spc="225" dirty="0">
                <a:effectLst>
                  <a:outerShdw blurRad="38100" dist="38100" dir="2700000" algn="tl">
                    <a:srgbClr val="000000">
                      <a:alpha val="43137"/>
                    </a:srgbClr>
                  </a:outerShdw>
                </a:effectLst>
              </a:rPr>
              <a:t>PHP</a:t>
            </a:r>
            <a:r>
              <a:rPr lang="ja-JP" altLang="en-US" sz="2000" b="1" spc="225" dirty="0">
                <a:effectLst>
                  <a:outerShdw blurRad="38100" dist="38100" dir="2700000" algn="tl">
                    <a:srgbClr val="000000">
                      <a:alpha val="43137"/>
                    </a:srgbClr>
                  </a:outerShdw>
                </a:effectLst>
              </a:rPr>
              <a:t>に対応</a:t>
            </a:r>
            <a:endParaRPr kumimoji="1" lang="ja-JP" altLang="en-US" sz="2000" dirty="0"/>
          </a:p>
        </p:txBody>
      </p:sp>
      <p:sp>
        <p:nvSpPr>
          <p:cNvPr id="7" name="矢印: 下 6">
            <a:extLst>
              <a:ext uri="{FF2B5EF4-FFF2-40B4-BE49-F238E27FC236}">
                <a16:creationId xmlns:a16="http://schemas.microsoft.com/office/drawing/2014/main" id="{31EB37E0-D443-4269-BE3E-2EE2224E81B2}"/>
              </a:ext>
            </a:extLst>
          </p:cNvPr>
          <p:cNvSpPr/>
          <p:nvPr/>
        </p:nvSpPr>
        <p:spPr>
          <a:xfrm>
            <a:off x="3410465" y="4627239"/>
            <a:ext cx="1878226" cy="851153"/>
          </a:xfrm>
          <a:prstGeom prst="downArrow">
            <a:avLst/>
          </a:prstGeom>
          <a:solidFill>
            <a:srgbClr val="FF9E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
        <p:nvSpPr>
          <p:cNvPr id="6" name="テキスト ボックス 5">
            <a:extLst>
              <a:ext uri="{FF2B5EF4-FFF2-40B4-BE49-F238E27FC236}">
                <a16:creationId xmlns:a16="http://schemas.microsoft.com/office/drawing/2014/main" id="{36A278FE-AB65-42ED-B431-86A19C9C029C}"/>
              </a:ext>
            </a:extLst>
          </p:cNvPr>
          <p:cNvSpPr txBox="1"/>
          <p:nvPr/>
        </p:nvSpPr>
        <p:spPr>
          <a:xfrm>
            <a:off x="3587750" y="6422847"/>
            <a:ext cx="5556250" cy="369332"/>
          </a:xfrm>
          <a:prstGeom prst="rect">
            <a:avLst/>
          </a:prstGeom>
          <a:noFill/>
        </p:spPr>
        <p:txBody>
          <a:bodyPr wrap="square" rtlCol="0">
            <a:spAutoFit/>
          </a:bodyPr>
          <a:lstStyle/>
          <a:p>
            <a:r>
              <a:rPr kumimoji="1" lang="en-US" altLang="ja-JP" dirty="0"/>
              <a:t>https://developers.google.com/blockly/guides/overview</a:t>
            </a:r>
          </a:p>
        </p:txBody>
      </p:sp>
    </p:spTree>
    <p:extLst>
      <p:ext uri="{BB962C8B-B14F-4D97-AF65-F5344CB8AC3E}">
        <p14:creationId xmlns:p14="http://schemas.microsoft.com/office/powerpoint/2010/main" val="4112626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20ADFAC-A04D-48A8-9DEB-3205B31C3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7556" y="2292482"/>
            <a:ext cx="3710011" cy="3710011"/>
          </a:xfrm>
          <a:prstGeom prst="rect">
            <a:avLst/>
          </a:prstGeom>
        </p:spPr>
      </p:pic>
      <p:sp>
        <p:nvSpPr>
          <p:cNvPr id="2" name="タイトル 1">
            <a:extLst>
              <a:ext uri="{FF2B5EF4-FFF2-40B4-BE49-F238E27FC236}">
                <a16:creationId xmlns:a16="http://schemas.microsoft.com/office/drawing/2014/main" id="{3C8FE865-A137-4B3B-B5EB-9798FF51F0AF}"/>
              </a:ext>
            </a:extLst>
          </p:cNvPr>
          <p:cNvSpPr>
            <a:spLocks noGrp="1"/>
          </p:cNvSpPr>
          <p:nvPr>
            <p:ph type="title"/>
          </p:nvPr>
        </p:nvSpPr>
        <p:spPr/>
        <p:txBody>
          <a:bodyPr>
            <a:normAutofit/>
          </a:bodyPr>
          <a:lstStyle/>
          <a:p>
            <a:r>
              <a:rPr lang="ja-JP" altLang="en-US" sz="4950" b="1" dirty="0">
                <a:solidFill>
                  <a:schemeClr val="accent2">
                    <a:lumMod val="50000"/>
                  </a:schemeClr>
                </a:solidFill>
                <a:effectLst>
                  <a:outerShdw blurRad="38100" dist="38100" dir="2700000" algn="tl">
                    <a:srgbClr val="000000">
                      <a:alpha val="43137"/>
                    </a:srgbClr>
                  </a:outerShdw>
                </a:effectLst>
              </a:rPr>
              <a:t>尾崎の研究</a:t>
            </a:r>
          </a:p>
        </p:txBody>
      </p:sp>
      <p:sp>
        <p:nvSpPr>
          <p:cNvPr id="3" name="コンテンツ プレースホルダー 2">
            <a:extLst>
              <a:ext uri="{FF2B5EF4-FFF2-40B4-BE49-F238E27FC236}">
                <a16:creationId xmlns:a16="http://schemas.microsoft.com/office/drawing/2014/main" id="{802D64E8-1FD3-434C-ABCC-2E8DBB90E1FE}"/>
              </a:ext>
            </a:extLst>
          </p:cNvPr>
          <p:cNvSpPr>
            <a:spLocks noGrp="1"/>
          </p:cNvSpPr>
          <p:nvPr>
            <p:ph idx="1"/>
          </p:nvPr>
        </p:nvSpPr>
        <p:spPr>
          <a:xfrm>
            <a:off x="590829" y="2292482"/>
            <a:ext cx="5278630" cy="3188616"/>
          </a:xfrm>
        </p:spPr>
        <p:txBody>
          <a:bodyPr>
            <a:normAutofit fontScale="92500"/>
          </a:bodyPr>
          <a:lstStyle/>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Blockly</a:t>
            </a:r>
            <a:r>
              <a:rPr lang="ja-JP" altLang="en-US" sz="2700" b="1" spc="225" dirty="0">
                <a:solidFill>
                  <a:schemeClr val="tx1"/>
                </a:solidFill>
                <a:effectLst>
                  <a:outerShdw blurRad="38100" dist="38100" dir="2700000" algn="tl">
                    <a:srgbClr val="000000">
                      <a:alpha val="43137"/>
                    </a:srgbClr>
                  </a:outerShdw>
                </a:effectLst>
              </a:rPr>
              <a:t>を</a:t>
            </a:r>
            <a:r>
              <a:rPr lang="en-US" altLang="ja-JP" sz="2700" b="1" spc="225" dirty="0">
                <a:solidFill>
                  <a:schemeClr val="tx1"/>
                </a:solidFill>
                <a:effectLst>
                  <a:outerShdw blurRad="38100" dist="38100" dir="2700000" algn="tl">
                    <a:srgbClr val="000000">
                      <a:alpha val="43137"/>
                    </a:srgbClr>
                  </a:outerShdw>
                </a:effectLst>
              </a:rPr>
              <a:t>C</a:t>
            </a:r>
            <a:r>
              <a:rPr lang="ja-JP" altLang="en-US" sz="2700" b="1" spc="225" dirty="0">
                <a:solidFill>
                  <a:schemeClr val="tx1"/>
                </a:solidFill>
                <a:effectLst>
                  <a:outerShdw blurRad="38100" dist="38100" dir="2700000" algn="tl">
                    <a:srgbClr val="000000">
                      <a:alpha val="43137"/>
                    </a:srgbClr>
                  </a:outerShdw>
                </a:effectLst>
              </a:rPr>
              <a:t>言語、</a:t>
            </a:r>
            <a:r>
              <a:rPr lang="en-US" altLang="ja-JP" sz="2700" b="1" spc="225" dirty="0">
                <a:solidFill>
                  <a:schemeClr val="tx1"/>
                </a:solidFill>
                <a:effectLst>
                  <a:outerShdw blurRad="38100" dist="38100" dir="2700000" algn="tl">
                    <a:srgbClr val="000000">
                      <a:alpha val="43137"/>
                    </a:srgbClr>
                  </a:outerShdw>
                </a:effectLst>
              </a:rPr>
              <a:t>Flex</a:t>
            </a:r>
            <a:r>
              <a:rPr lang="ja-JP" altLang="en-US" sz="2700" b="1" spc="225" dirty="0">
                <a:solidFill>
                  <a:schemeClr val="tx1"/>
                </a:solidFill>
                <a:effectLst>
                  <a:outerShdw blurRad="38100" dist="38100" dir="2700000" algn="tl">
                    <a:srgbClr val="000000">
                      <a:alpha val="43137"/>
                    </a:srgbClr>
                  </a:outerShdw>
                </a:effectLst>
              </a:rPr>
              <a:t>言語に対応</a:t>
            </a: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a:t>
            </a:r>
            <a:r>
              <a:rPr lang="ja-JP" altLang="en-US" sz="2700" b="1" spc="225" dirty="0">
                <a:solidFill>
                  <a:schemeClr val="tx1"/>
                </a:solidFill>
                <a:effectLst>
                  <a:outerShdw blurRad="38100" dist="38100" dir="2700000" algn="tl">
                    <a:srgbClr val="000000">
                      <a:alpha val="43137"/>
                    </a:srgbClr>
                  </a:outerShdw>
                </a:effectLst>
              </a:rPr>
              <a:t>プログラミング入門者が対象</a:t>
            </a: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a:t>
            </a:r>
            <a:r>
              <a:rPr lang="ja-JP" altLang="en-US" sz="2700" b="1" spc="225" dirty="0">
                <a:solidFill>
                  <a:schemeClr val="tx1"/>
                </a:solidFill>
                <a:effectLst>
                  <a:outerShdw blurRad="38100" dist="38100" dir="2700000" algn="tl">
                    <a:srgbClr val="000000">
                      <a:alpha val="43137"/>
                    </a:srgbClr>
                  </a:outerShdw>
                </a:effectLst>
              </a:rPr>
              <a:t>文法を意識せずに</a:t>
            </a:r>
            <a:r>
              <a:rPr lang="en-US" altLang="ja-JP" sz="2700" b="1" spc="225" dirty="0">
                <a:solidFill>
                  <a:schemeClr val="tx1"/>
                </a:solidFill>
                <a:effectLst>
                  <a:outerShdw blurRad="38100" dist="38100" dir="2700000" algn="tl">
                    <a:srgbClr val="000000">
                      <a:alpha val="43137"/>
                    </a:srgbClr>
                  </a:outerShdw>
                </a:effectLst>
              </a:rPr>
              <a:t>C</a:t>
            </a:r>
            <a:r>
              <a:rPr lang="ja-JP" altLang="en-US" sz="2700" b="1" spc="225" dirty="0">
                <a:solidFill>
                  <a:schemeClr val="tx1"/>
                </a:solidFill>
                <a:effectLst>
                  <a:outerShdw blurRad="38100" dist="38100" dir="2700000" algn="tl">
                    <a:srgbClr val="000000">
                      <a:alpha val="43137"/>
                    </a:srgbClr>
                  </a:outerShdw>
                </a:effectLst>
              </a:rPr>
              <a:t>言語を学ぶ</a:t>
            </a:r>
            <a:endParaRPr lang="en-US" altLang="ja-JP" sz="2700" b="1" spc="225" dirty="0">
              <a:solidFill>
                <a:schemeClr val="tx1"/>
              </a:solidFill>
              <a:effectLst>
                <a:outerShdw blurRad="38100" dist="38100" dir="2700000" algn="tl">
                  <a:srgbClr val="000000">
                    <a:alpha val="43137"/>
                  </a:srgbClr>
                </a:outerShdw>
              </a:effectLst>
            </a:endParaRPr>
          </a:p>
          <a:p>
            <a:pPr marL="0" indent="0">
              <a:buNone/>
            </a:pPr>
            <a:r>
              <a:rPr lang="ja-JP" altLang="en-US" sz="2700" b="1" spc="225" dirty="0">
                <a:solidFill>
                  <a:schemeClr val="tx1"/>
                </a:solidFill>
                <a:effectLst>
                  <a:outerShdw blurRad="38100" dist="38100" dir="2700000" algn="tl">
                    <a:srgbClr val="000000">
                      <a:alpha val="43137"/>
                    </a:srgbClr>
                  </a:outerShdw>
                </a:effectLst>
              </a:rPr>
              <a:t>　ことができる</a:t>
            </a:r>
            <a:endParaRPr lang="en-US" altLang="ja-JP" sz="2700" b="1" spc="225" dirty="0">
              <a:solidFill>
                <a:schemeClr val="tx1"/>
              </a:solidFill>
              <a:effectLst>
                <a:outerShdw blurRad="38100" dist="38100" dir="2700000" algn="tl">
                  <a:srgbClr val="000000">
                    <a:alpha val="43137"/>
                  </a:srgbClr>
                </a:outerShdw>
              </a:effectLst>
            </a:endParaRPr>
          </a:p>
        </p:txBody>
      </p:sp>
      <p:sp>
        <p:nvSpPr>
          <p:cNvPr id="8" name="テキスト ボックス 7">
            <a:extLst>
              <a:ext uri="{FF2B5EF4-FFF2-40B4-BE49-F238E27FC236}">
                <a16:creationId xmlns:a16="http://schemas.microsoft.com/office/drawing/2014/main" id="{295E5E78-03B8-483F-94C5-A4D6AE1DD84B}"/>
              </a:ext>
            </a:extLst>
          </p:cNvPr>
          <p:cNvSpPr txBox="1"/>
          <p:nvPr/>
        </p:nvSpPr>
        <p:spPr>
          <a:xfrm>
            <a:off x="2194089" y="6396335"/>
            <a:ext cx="6949911" cy="461665"/>
          </a:xfrm>
          <a:prstGeom prst="rect">
            <a:avLst/>
          </a:prstGeom>
          <a:noFill/>
        </p:spPr>
        <p:txBody>
          <a:bodyPr wrap="square" rtlCol="0">
            <a:spAutoFit/>
          </a:bodyPr>
          <a:lstStyle/>
          <a:p>
            <a:r>
              <a:rPr kumimoji="1" lang="en-US" altLang="ja-JP" sz="1200" b="1" dirty="0"/>
              <a:t>13G454 </a:t>
            </a:r>
            <a:r>
              <a:rPr kumimoji="1" lang="ja-JP" altLang="en-US" sz="1200" b="1" dirty="0"/>
              <a:t>尾崎陽一 </a:t>
            </a:r>
            <a:r>
              <a:rPr kumimoji="1" lang="en-US" altLang="ja-JP" sz="1200" b="1" dirty="0"/>
              <a:t>(2014</a:t>
            </a:r>
            <a:r>
              <a:rPr kumimoji="1" lang="ja-JP" altLang="en-US" sz="1200" b="1" dirty="0"/>
              <a:t>年度修士論文</a:t>
            </a:r>
            <a:r>
              <a:rPr kumimoji="1" lang="en-US" altLang="ja-JP" sz="1200" b="1" dirty="0"/>
              <a:t>)</a:t>
            </a:r>
          </a:p>
          <a:p>
            <a:r>
              <a:rPr kumimoji="1" lang="ja-JP" altLang="en-US" sz="1200" b="1" dirty="0"/>
              <a:t>「</a:t>
            </a:r>
            <a:r>
              <a:rPr kumimoji="1" lang="en-US" altLang="ja-JP" sz="1200" b="1" dirty="0"/>
              <a:t>Web</a:t>
            </a:r>
            <a:r>
              <a:rPr kumimoji="1" lang="ja-JP" altLang="en-US" sz="1200" b="1" dirty="0"/>
              <a:t>ベースグラフィカルプログラミングエディタを用いた円滑な移行が可能な</a:t>
            </a:r>
            <a:r>
              <a:rPr kumimoji="1" lang="en-US" altLang="ja-JP" sz="1200" b="1" dirty="0"/>
              <a:t>C</a:t>
            </a:r>
            <a:r>
              <a:rPr kumimoji="1" lang="ja-JP" altLang="en-US" sz="1200" b="1" dirty="0"/>
              <a:t>言語学習支援環境の開発」</a:t>
            </a:r>
            <a:endParaRPr kumimoji="1" lang="en-US" altLang="ja-JP" sz="1200" b="1" dirty="0"/>
          </a:p>
        </p:txBody>
      </p:sp>
    </p:spTree>
    <p:extLst>
      <p:ext uri="{BB962C8B-B14F-4D97-AF65-F5344CB8AC3E}">
        <p14:creationId xmlns:p14="http://schemas.microsoft.com/office/powerpoint/2010/main" val="2960631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8FE865-A137-4B3B-B5EB-9798FF51F0AF}"/>
              </a:ext>
            </a:extLst>
          </p:cNvPr>
          <p:cNvSpPr>
            <a:spLocks noGrp="1"/>
          </p:cNvSpPr>
          <p:nvPr>
            <p:ph type="title"/>
          </p:nvPr>
        </p:nvSpPr>
        <p:spPr/>
        <p:txBody>
          <a:bodyPr>
            <a:normAutofit/>
          </a:bodyPr>
          <a:lstStyle/>
          <a:p>
            <a:r>
              <a:rPr lang="ja-JP" altLang="en-US" sz="4950" b="1" dirty="0">
                <a:solidFill>
                  <a:schemeClr val="accent2">
                    <a:lumMod val="50000"/>
                  </a:schemeClr>
                </a:solidFill>
                <a:effectLst>
                  <a:outerShdw blurRad="38100" dist="38100" dir="2700000" algn="tl">
                    <a:srgbClr val="000000">
                      <a:alpha val="43137"/>
                    </a:srgbClr>
                  </a:outerShdw>
                </a:effectLst>
              </a:rPr>
              <a:t>先行研究の問題点</a:t>
            </a:r>
          </a:p>
        </p:txBody>
      </p:sp>
      <p:sp>
        <p:nvSpPr>
          <p:cNvPr id="3" name="コンテンツ プレースホルダー 2">
            <a:extLst>
              <a:ext uri="{FF2B5EF4-FFF2-40B4-BE49-F238E27FC236}">
                <a16:creationId xmlns:a16="http://schemas.microsoft.com/office/drawing/2014/main" id="{802D64E8-1FD3-434C-ABCC-2E8DBB90E1FE}"/>
              </a:ext>
            </a:extLst>
          </p:cNvPr>
          <p:cNvSpPr>
            <a:spLocks noGrp="1"/>
          </p:cNvSpPr>
          <p:nvPr>
            <p:ph idx="1"/>
          </p:nvPr>
        </p:nvSpPr>
        <p:spPr>
          <a:xfrm>
            <a:off x="590829" y="2292486"/>
            <a:ext cx="8147406" cy="2849251"/>
          </a:xfrm>
        </p:spPr>
        <p:txBody>
          <a:bodyPr>
            <a:normAutofit/>
          </a:bodyPr>
          <a:lstStyle/>
          <a:p>
            <a:pPr>
              <a:buFont typeface="Arial" panose="020B0604020202020204" pitchFamily="34" charset="0"/>
              <a:buChar char="•"/>
            </a:pPr>
            <a:r>
              <a:rPr lang="ja-JP" altLang="en-US" sz="2700" b="1" spc="225" dirty="0">
                <a:solidFill>
                  <a:schemeClr val="tx1"/>
                </a:solidFill>
                <a:effectLst>
                  <a:outerShdw blurRad="38100" dist="38100" dir="2700000" algn="tl">
                    <a:srgbClr val="000000">
                      <a:alpha val="43137"/>
                    </a:srgbClr>
                  </a:outerShdw>
                </a:effectLst>
              </a:rPr>
              <a:t> 大学の講義で学習する言語に対応しきれていない</a:t>
            </a:r>
            <a:endParaRPr lang="en-US" altLang="ja-JP" sz="2700" b="1" spc="225" dirty="0">
              <a:solidFill>
                <a:schemeClr val="tx1"/>
              </a:solidFill>
              <a:effectLst>
                <a:outerShdw blurRad="38100" dist="38100" dir="2700000" algn="tl">
                  <a:srgbClr val="000000">
                    <a:alpha val="43137"/>
                  </a:srgbClr>
                </a:outerShdw>
              </a:effectLst>
            </a:endParaRPr>
          </a:p>
          <a:p>
            <a:pPr marL="0" indent="0">
              <a:buNone/>
            </a:pPr>
            <a:r>
              <a:rPr lang="en-US" altLang="ja-JP" sz="2700" b="1" spc="225" dirty="0">
                <a:solidFill>
                  <a:schemeClr val="tx1"/>
                </a:solidFill>
                <a:effectLst>
                  <a:outerShdw blurRad="38100" dist="38100" dir="2700000" algn="tl">
                    <a:srgbClr val="000000">
                      <a:alpha val="43137"/>
                    </a:srgbClr>
                  </a:outerShdw>
                </a:effectLst>
              </a:rPr>
              <a:t> </a:t>
            </a:r>
          </a:p>
          <a:p>
            <a:pPr marL="0" indent="0">
              <a:buNone/>
            </a:pP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a:t>
            </a:r>
            <a:r>
              <a:rPr lang="ja-JP" altLang="en-US" sz="2700" b="1" spc="225" dirty="0">
                <a:solidFill>
                  <a:schemeClr val="tx1"/>
                </a:solidFill>
                <a:effectLst>
                  <a:outerShdw blurRad="38100" dist="38100" dir="2700000" algn="tl">
                    <a:srgbClr val="000000">
                      <a:alpha val="43137"/>
                    </a:srgbClr>
                  </a:outerShdw>
                </a:effectLst>
              </a:rPr>
              <a:t>ブロックの動的変形が限られている</a:t>
            </a:r>
            <a:endParaRPr lang="en-US" altLang="ja-JP" sz="2700" b="1" spc="225" dirty="0">
              <a:solidFill>
                <a:schemeClr val="tx1"/>
              </a:solidFill>
              <a:effectLst>
                <a:outerShdw blurRad="38100" dist="38100" dir="2700000" algn="tl">
                  <a:srgbClr val="000000">
                    <a:alpha val="43137"/>
                  </a:srgbClr>
                </a:outerShdw>
              </a:effectLst>
            </a:endParaRPr>
          </a:p>
        </p:txBody>
      </p:sp>
      <p:sp>
        <p:nvSpPr>
          <p:cNvPr id="4" name="テキスト ボックス 3">
            <a:extLst>
              <a:ext uri="{FF2B5EF4-FFF2-40B4-BE49-F238E27FC236}">
                <a16:creationId xmlns:a16="http://schemas.microsoft.com/office/drawing/2014/main" id="{F52090AE-CAD3-4AC8-8563-753E5B38E5F7}"/>
              </a:ext>
            </a:extLst>
          </p:cNvPr>
          <p:cNvSpPr txBox="1"/>
          <p:nvPr/>
        </p:nvSpPr>
        <p:spPr>
          <a:xfrm>
            <a:off x="822960" y="4364788"/>
            <a:ext cx="7915275" cy="738664"/>
          </a:xfrm>
          <a:prstGeom prst="rect">
            <a:avLst/>
          </a:prstGeom>
          <a:noFill/>
        </p:spPr>
        <p:txBody>
          <a:bodyPr wrap="square" rtlCol="0">
            <a:spAutoFit/>
          </a:bodyPr>
          <a:lstStyle/>
          <a:p>
            <a:r>
              <a:rPr lang="ja-JP" altLang="en-US" sz="2100" b="1" spc="225" dirty="0">
                <a:effectLst>
                  <a:outerShdw blurRad="38100" dist="38100" dir="2700000" algn="tl">
                    <a:srgbClr val="000000">
                      <a:alpha val="43137"/>
                    </a:srgbClr>
                  </a:outerShdw>
                </a:effectLst>
              </a:rPr>
              <a:t>→柔軟性のあるプログラミンング言語が</a:t>
            </a:r>
            <a:endParaRPr lang="en-US" altLang="ja-JP" sz="2100" b="1" spc="225" dirty="0">
              <a:effectLst>
                <a:outerShdw blurRad="38100" dist="38100" dir="2700000" algn="tl">
                  <a:srgbClr val="000000">
                    <a:alpha val="43137"/>
                  </a:srgbClr>
                </a:outerShdw>
              </a:effectLst>
            </a:endParaRPr>
          </a:p>
          <a:p>
            <a:r>
              <a:rPr lang="en-US" altLang="ja-JP" sz="2100" b="1" spc="225" dirty="0">
                <a:effectLst>
                  <a:outerShdw blurRad="38100" dist="38100" dir="2700000" algn="tl">
                    <a:srgbClr val="000000">
                      <a:alpha val="43137"/>
                    </a:srgbClr>
                  </a:outerShdw>
                </a:effectLst>
              </a:rPr>
              <a:t>   </a:t>
            </a:r>
            <a:r>
              <a:rPr lang="ja-JP" altLang="en-US" sz="2100" b="1" spc="225" dirty="0">
                <a:effectLst>
                  <a:outerShdw blurRad="38100" dist="38100" dir="2700000" algn="tl">
                    <a:srgbClr val="000000">
                      <a:alpha val="43137"/>
                    </a:srgbClr>
                  </a:outerShdw>
                </a:effectLst>
              </a:rPr>
              <a:t>ブロックの形状によって制約</a:t>
            </a:r>
            <a:endParaRPr kumimoji="1" lang="ja-JP" altLang="en-US" sz="2100" dirty="0"/>
          </a:p>
        </p:txBody>
      </p:sp>
      <p:sp>
        <p:nvSpPr>
          <p:cNvPr id="5" name="テキスト ボックス 4">
            <a:extLst>
              <a:ext uri="{FF2B5EF4-FFF2-40B4-BE49-F238E27FC236}">
                <a16:creationId xmlns:a16="http://schemas.microsoft.com/office/drawing/2014/main" id="{2331656D-BB2E-4C81-9230-1C73A6CE9646}"/>
              </a:ext>
            </a:extLst>
          </p:cNvPr>
          <p:cNvSpPr txBox="1"/>
          <p:nvPr/>
        </p:nvSpPr>
        <p:spPr>
          <a:xfrm>
            <a:off x="765810" y="2789988"/>
            <a:ext cx="7915275" cy="415498"/>
          </a:xfrm>
          <a:prstGeom prst="rect">
            <a:avLst/>
          </a:prstGeom>
          <a:noFill/>
        </p:spPr>
        <p:txBody>
          <a:bodyPr wrap="square" rtlCol="0">
            <a:spAutoFit/>
          </a:bodyPr>
          <a:lstStyle/>
          <a:p>
            <a:r>
              <a:rPr lang="ja-JP" altLang="en-US" sz="2100" b="1" spc="225" dirty="0">
                <a:effectLst>
                  <a:outerShdw blurRad="38100" dist="38100" dir="2700000" algn="tl">
                    <a:srgbClr val="000000">
                      <a:alpha val="43137"/>
                    </a:srgbClr>
                  </a:outerShdw>
                </a:effectLst>
              </a:rPr>
              <a:t>→多言語化が必要</a:t>
            </a:r>
            <a:endParaRPr kumimoji="1" lang="ja-JP" altLang="en-US" sz="2100" dirty="0"/>
          </a:p>
        </p:txBody>
      </p:sp>
    </p:spTree>
    <p:extLst>
      <p:ext uri="{BB962C8B-B14F-4D97-AF65-F5344CB8AC3E}">
        <p14:creationId xmlns:p14="http://schemas.microsoft.com/office/powerpoint/2010/main" val="3599759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8FE865-A137-4B3B-B5EB-9798FF51F0AF}"/>
              </a:ext>
            </a:extLst>
          </p:cNvPr>
          <p:cNvSpPr>
            <a:spLocks noGrp="1"/>
          </p:cNvSpPr>
          <p:nvPr>
            <p:ph type="title"/>
          </p:nvPr>
        </p:nvSpPr>
        <p:spPr/>
        <p:txBody>
          <a:bodyPr>
            <a:normAutofit/>
          </a:bodyPr>
          <a:lstStyle/>
          <a:p>
            <a:r>
              <a:rPr lang="ja-JP" altLang="en-US" sz="4950" b="1" dirty="0">
                <a:solidFill>
                  <a:schemeClr val="accent2">
                    <a:lumMod val="50000"/>
                  </a:schemeClr>
                </a:solidFill>
                <a:effectLst>
                  <a:outerShdw blurRad="38100" dist="38100" dir="2700000" algn="tl">
                    <a:srgbClr val="000000">
                      <a:alpha val="43137"/>
                    </a:srgbClr>
                  </a:outerShdw>
                </a:effectLst>
              </a:rPr>
              <a:t>先行研究の問題点</a:t>
            </a:r>
          </a:p>
        </p:txBody>
      </p:sp>
      <p:sp>
        <p:nvSpPr>
          <p:cNvPr id="7" name="コンテンツ プレースホルダー 6">
            <a:extLst>
              <a:ext uri="{FF2B5EF4-FFF2-40B4-BE49-F238E27FC236}">
                <a16:creationId xmlns:a16="http://schemas.microsoft.com/office/drawing/2014/main" id="{D2BEA4BA-CD69-4949-ACC1-1BEE4BBF1650}"/>
              </a:ext>
            </a:extLst>
          </p:cNvPr>
          <p:cNvSpPr>
            <a:spLocks noGrp="1"/>
          </p:cNvSpPr>
          <p:nvPr>
            <p:ph idx="1"/>
          </p:nvPr>
        </p:nvSpPr>
        <p:spPr>
          <a:xfrm>
            <a:off x="1794509" y="1998134"/>
            <a:ext cx="4663441" cy="694266"/>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000" b="1" dirty="0">
                <a:solidFill>
                  <a:schemeClr val="tx1"/>
                </a:solidFill>
              </a:rPr>
              <a:t>システムの多言語化</a:t>
            </a:r>
            <a:endParaRPr kumimoji="1" lang="ja-JP" altLang="en-US" sz="3000" b="1" dirty="0">
              <a:solidFill>
                <a:schemeClr val="tx1"/>
              </a:solidFill>
            </a:endParaRPr>
          </a:p>
        </p:txBody>
      </p:sp>
      <p:sp>
        <p:nvSpPr>
          <p:cNvPr id="8" name="矢印: 下 7">
            <a:extLst>
              <a:ext uri="{FF2B5EF4-FFF2-40B4-BE49-F238E27FC236}">
                <a16:creationId xmlns:a16="http://schemas.microsoft.com/office/drawing/2014/main" id="{2308ADD6-088C-4BF9-BE2E-2802B5967E30}"/>
              </a:ext>
            </a:extLst>
          </p:cNvPr>
          <p:cNvSpPr/>
          <p:nvPr/>
        </p:nvSpPr>
        <p:spPr>
          <a:xfrm>
            <a:off x="3326816" y="2849239"/>
            <a:ext cx="1600784" cy="744861"/>
          </a:xfrm>
          <a:prstGeom prst="downArrow">
            <a:avLst/>
          </a:prstGeom>
          <a:solidFill>
            <a:srgbClr val="FF9E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
        <p:nvSpPr>
          <p:cNvPr id="9" name="コンテンツ プレースホルダー 6">
            <a:extLst>
              <a:ext uri="{FF2B5EF4-FFF2-40B4-BE49-F238E27FC236}">
                <a16:creationId xmlns:a16="http://schemas.microsoft.com/office/drawing/2014/main" id="{D70AC20D-21F3-4AAF-B781-19022B8A005C}"/>
              </a:ext>
            </a:extLst>
          </p:cNvPr>
          <p:cNvSpPr txBox="1">
            <a:spLocks/>
          </p:cNvSpPr>
          <p:nvPr/>
        </p:nvSpPr>
        <p:spPr>
          <a:xfrm>
            <a:off x="575427" y="3785662"/>
            <a:ext cx="7978023" cy="694266"/>
          </a:xfrm>
          <a:prstGeom prst="roundRect">
            <a:avLst/>
          </a:prstGeom>
          <a:ln w="57150" cap="flat" cmpd="sng" algn="ctr">
            <a:solidFill>
              <a:schemeClr val="accent1"/>
            </a:solidFill>
            <a:prstDash val="solid"/>
          </a:ln>
        </p:spPr>
        <p:style>
          <a:lnRef idx="2">
            <a:schemeClr val="accent1"/>
          </a:lnRef>
          <a:fillRef idx="1">
            <a:schemeClr val="lt1"/>
          </a:fillRef>
          <a:effectRef idx="0">
            <a:schemeClr val="accent1"/>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dk1"/>
                </a:solidFill>
                <a:latin typeface="+mn-lt"/>
                <a:ea typeface="+mn-ea"/>
                <a:cs typeface="+mn-cs"/>
              </a:defRPr>
            </a:lvl9pPr>
          </a:lstStyle>
          <a:p>
            <a:pPr algn="ctr"/>
            <a:r>
              <a:rPr lang="ja-JP" altLang="en-US" sz="3000" b="1" dirty="0">
                <a:solidFill>
                  <a:schemeClr val="tx1"/>
                </a:solidFill>
              </a:rPr>
              <a:t>必要となるブロックの種類や形状が</a:t>
            </a:r>
            <a:r>
              <a:rPr lang="ja-JP" altLang="en-US" sz="3000" b="1" dirty="0">
                <a:solidFill>
                  <a:srgbClr val="C00000"/>
                </a:solidFill>
              </a:rPr>
              <a:t>増加</a:t>
            </a:r>
          </a:p>
        </p:txBody>
      </p:sp>
      <p:sp>
        <p:nvSpPr>
          <p:cNvPr id="12" name="AutoShape 2" descr="「増加　矢印」の画像検索結果">
            <a:extLst>
              <a:ext uri="{FF2B5EF4-FFF2-40B4-BE49-F238E27FC236}">
                <a16:creationId xmlns:a16="http://schemas.microsoft.com/office/drawing/2014/main" id="{3D95F76A-6803-4BD4-AE92-C5C961F667E1}"/>
              </a:ext>
            </a:extLst>
          </p:cNvPr>
          <p:cNvSpPr>
            <a:spLocks noChangeAspect="1" noChangeArrowheads="1"/>
          </p:cNvSpPr>
          <p:nvPr/>
        </p:nvSpPr>
        <p:spPr bwMode="auto">
          <a:xfrm>
            <a:off x="4800600" y="3930650"/>
            <a:ext cx="2184400" cy="218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3" name="図 12">
            <a:extLst>
              <a:ext uri="{FF2B5EF4-FFF2-40B4-BE49-F238E27FC236}">
                <a16:creationId xmlns:a16="http://schemas.microsoft.com/office/drawing/2014/main" id="{2A835758-AB80-4570-9F62-BE5ED61B0C20}"/>
              </a:ext>
            </a:extLst>
          </p:cNvPr>
          <p:cNvPicPr>
            <a:picLocks noChangeAspect="1"/>
          </p:cNvPicPr>
          <p:nvPr/>
        </p:nvPicPr>
        <p:blipFill>
          <a:blip r:embed="rId3"/>
          <a:stretch>
            <a:fillRect/>
          </a:stretch>
        </p:blipFill>
        <p:spPr>
          <a:xfrm>
            <a:off x="7837487" y="3858156"/>
            <a:ext cx="633377" cy="549278"/>
          </a:xfrm>
          <a:prstGeom prst="rect">
            <a:avLst/>
          </a:prstGeom>
        </p:spPr>
      </p:pic>
      <p:sp>
        <p:nvSpPr>
          <p:cNvPr id="14" name="矢印: 下 13">
            <a:extLst>
              <a:ext uri="{FF2B5EF4-FFF2-40B4-BE49-F238E27FC236}">
                <a16:creationId xmlns:a16="http://schemas.microsoft.com/office/drawing/2014/main" id="{3110C0D1-DB4D-4ADA-B139-8A93943AD1C9}"/>
              </a:ext>
            </a:extLst>
          </p:cNvPr>
          <p:cNvSpPr/>
          <p:nvPr/>
        </p:nvSpPr>
        <p:spPr>
          <a:xfrm>
            <a:off x="3383966" y="4650419"/>
            <a:ext cx="1600784" cy="744861"/>
          </a:xfrm>
          <a:prstGeom prst="downArrow">
            <a:avLst/>
          </a:prstGeom>
          <a:solidFill>
            <a:srgbClr val="FF9E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
        <p:nvSpPr>
          <p:cNvPr id="15" name="コンテンツ プレースホルダー 6">
            <a:extLst>
              <a:ext uri="{FF2B5EF4-FFF2-40B4-BE49-F238E27FC236}">
                <a16:creationId xmlns:a16="http://schemas.microsoft.com/office/drawing/2014/main" id="{6C53C50D-E8B7-447A-9598-0A83134B0177}"/>
              </a:ext>
            </a:extLst>
          </p:cNvPr>
          <p:cNvSpPr txBox="1">
            <a:spLocks/>
          </p:cNvSpPr>
          <p:nvPr/>
        </p:nvSpPr>
        <p:spPr>
          <a:xfrm>
            <a:off x="196850" y="5493812"/>
            <a:ext cx="8762999" cy="694266"/>
          </a:xfrm>
          <a:prstGeom prst="roundRect">
            <a:avLst/>
          </a:prstGeom>
          <a:ln w="57150" cap="flat" cmpd="sng" algn="ctr">
            <a:solidFill>
              <a:srgbClr val="C00000"/>
            </a:solidFill>
            <a:prstDash val="solid"/>
          </a:ln>
        </p:spPr>
        <p:style>
          <a:lnRef idx="2">
            <a:schemeClr val="accent1"/>
          </a:lnRef>
          <a:fillRef idx="1">
            <a:schemeClr val="lt1"/>
          </a:fillRef>
          <a:effectRef idx="0">
            <a:schemeClr val="accent1"/>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dk1"/>
                </a:solidFill>
                <a:latin typeface="+mn-lt"/>
                <a:ea typeface="+mn-ea"/>
                <a:cs typeface="+mn-cs"/>
              </a:defRPr>
            </a:lvl9pPr>
          </a:lstStyle>
          <a:p>
            <a:pPr algn="ctr"/>
            <a:r>
              <a:rPr lang="ja-JP" altLang="en-US" sz="3000" b="1" dirty="0">
                <a:solidFill>
                  <a:schemeClr val="tx1"/>
                </a:solidFill>
              </a:rPr>
              <a:t>ブロックの形の動的変形を考えなければならない</a:t>
            </a:r>
          </a:p>
        </p:txBody>
      </p:sp>
    </p:spTree>
    <p:extLst>
      <p:ext uri="{BB962C8B-B14F-4D97-AF65-F5344CB8AC3E}">
        <p14:creationId xmlns:p14="http://schemas.microsoft.com/office/powerpoint/2010/main" val="118579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8FE865-A137-4B3B-B5EB-9798FF51F0AF}"/>
              </a:ext>
            </a:extLst>
          </p:cNvPr>
          <p:cNvSpPr>
            <a:spLocks noGrp="1"/>
          </p:cNvSpPr>
          <p:nvPr>
            <p:ph type="title"/>
          </p:nvPr>
        </p:nvSpPr>
        <p:spPr/>
        <p:txBody>
          <a:bodyPr>
            <a:normAutofit/>
          </a:bodyPr>
          <a:lstStyle/>
          <a:p>
            <a:r>
              <a:rPr lang="ja-JP" altLang="en-US" sz="4950" b="1" dirty="0">
                <a:solidFill>
                  <a:schemeClr val="accent2">
                    <a:lumMod val="50000"/>
                  </a:schemeClr>
                </a:solidFill>
                <a:effectLst>
                  <a:outerShdw blurRad="38100" dist="38100" dir="2700000" algn="tl">
                    <a:srgbClr val="000000">
                      <a:alpha val="43137"/>
                    </a:srgbClr>
                  </a:outerShdw>
                </a:effectLst>
              </a:rPr>
              <a:t>多言語化に必要なこと</a:t>
            </a:r>
          </a:p>
        </p:txBody>
      </p:sp>
      <p:sp>
        <p:nvSpPr>
          <p:cNvPr id="3" name="コンテンツ プレースホルダー 2">
            <a:extLst>
              <a:ext uri="{FF2B5EF4-FFF2-40B4-BE49-F238E27FC236}">
                <a16:creationId xmlns:a16="http://schemas.microsoft.com/office/drawing/2014/main" id="{802D64E8-1FD3-434C-ABCC-2E8DBB90E1FE}"/>
              </a:ext>
            </a:extLst>
          </p:cNvPr>
          <p:cNvSpPr>
            <a:spLocks noGrp="1"/>
          </p:cNvSpPr>
          <p:nvPr>
            <p:ph idx="1"/>
          </p:nvPr>
        </p:nvSpPr>
        <p:spPr>
          <a:xfrm>
            <a:off x="590829" y="2292483"/>
            <a:ext cx="8248375" cy="3184394"/>
          </a:xfrm>
        </p:spPr>
        <p:txBody>
          <a:bodyPr>
            <a:normAutofit/>
          </a:bodyPr>
          <a:lstStyle/>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a:t>
            </a:r>
            <a:r>
              <a:rPr lang="ja-JP" altLang="en-US" sz="2700" b="1" spc="225" dirty="0">
                <a:solidFill>
                  <a:schemeClr val="tx1"/>
                </a:solidFill>
                <a:effectLst>
                  <a:outerShdw blurRad="38100" dist="38100" dir="2700000" algn="tl">
                    <a:srgbClr val="000000">
                      <a:alpha val="43137"/>
                    </a:srgbClr>
                  </a:outerShdw>
                </a:effectLst>
              </a:rPr>
              <a:t>対象とする言語に必要なブロックの作成</a:t>
            </a:r>
            <a:endParaRPr lang="en-US" altLang="ja-JP" sz="2700" b="1" spc="225" dirty="0">
              <a:solidFill>
                <a:schemeClr val="tx1"/>
              </a:solidFill>
              <a:effectLst>
                <a:outerShdw blurRad="38100" dist="38100" dir="2700000" algn="tl">
                  <a:srgbClr val="000000">
                    <a:alpha val="43137"/>
                  </a:srgbClr>
                </a:outerShdw>
              </a:effectLst>
            </a:endParaRPr>
          </a:p>
          <a:p>
            <a:pPr marL="0" indent="0">
              <a:buNone/>
            </a:pPr>
            <a:r>
              <a:rPr lang="ja-JP" altLang="en-US" sz="2100" b="1" spc="225" dirty="0">
                <a:solidFill>
                  <a:schemeClr val="tx1"/>
                </a:solidFill>
                <a:effectLst>
                  <a:outerShdw blurRad="38100" dist="38100" dir="2700000" algn="tl">
                    <a:srgbClr val="000000">
                      <a:alpha val="43137"/>
                    </a:srgbClr>
                  </a:outerShdw>
                </a:effectLst>
              </a:rPr>
              <a:t>　</a:t>
            </a: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r>
              <a:rPr lang="en-US" altLang="ja-JP" sz="2700" b="1" spc="225" dirty="0">
                <a:solidFill>
                  <a:schemeClr val="tx1"/>
                </a:solidFill>
                <a:effectLst>
                  <a:outerShdw blurRad="38100" dist="38100" dir="2700000" algn="tl">
                    <a:srgbClr val="000000">
                      <a:alpha val="43137"/>
                    </a:srgbClr>
                  </a:outerShdw>
                </a:effectLst>
              </a:rPr>
              <a:t> </a:t>
            </a:r>
            <a:r>
              <a:rPr lang="ja-JP" altLang="en-US" sz="2700" b="1" spc="225" dirty="0">
                <a:solidFill>
                  <a:schemeClr val="tx1"/>
                </a:solidFill>
                <a:effectLst>
                  <a:outerShdw blurRad="38100" dist="38100" dir="2700000" algn="tl">
                    <a:srgbClr val="000000">
                      <a:alpha val="43137"/>
                    </a:srgbClr>
                  </a:outerShdw>
                </a:effectLst>
              </a:rPr>
              <a:t>ブロックからソースコードの作成</a:t>
            </a:r>
            <a:endParaRPr lang="en-US" altLang="ja-JP" sz="2700" b="1" spc="225" dirty="0">
              <a:solidFill>
                <a:schemeClr val="tx1"/>
              </a:solidFill>
              <a:effectLst>
                <a:outerShdw blurRad="38100" dist="38100" dir="2700000" algn="tl">
                  <a:srgbClr val="000000">
                    <a:alpha val="43137"/>
                  </a:srgbClr>
                </a:outerShdw>
              </a:effectLst>
            </a:endParaRPr>
          </a:p>
          <a:p>
            <a:pPr>
              <a:buFont typeface="Arial" panose="020B0604020202020204" pitchFamily="34" charset="0"/>
              <a:buChar char="•"/>
            </a:pPr>
            <a:endParaRPr lang="en-US" altLang="ja-JP" sz="2700" b="1" spc="225" dirty="0">
              <a:solidFill>
                <a:schemeClr val="tx1"/>
              </a:solidFill>
              <a:effectLst>
                <a:outerShdw blurRad="38100" dist="38100" dir="2700000" algn="tl">
                  <a:srgbClr val="000000">
                    <a:alpha val="43137"/>
                  </a:srgbClr>
                </a:outerShdw>
              </a:effectLst>
            </a:endParaRPr>
          </a:p>
        </p:txBody>
      </p:sp>
      <p:sp>
        <p:nvSpPr>
          <p:cNvPr id="5" name="テキスト ボックス 4">
            <a:extLst>
              <a:ext uri="{FF2B5EF4-FFF2-40B4-BE49-F238E27FC236}">
                <a16:creationId xmlns:a16="http://schemas.microsoft.com/office/drawing/2014/main" id="{54C31FA7-B521-4349-A159-D97718F7AC53}"/>
              </a:ext>
            </a:extLst>
          </p:cNvPr>
          <p:cNvSpPr txBox="1"/>
          <p:nvPr/>
        </p:nvSpPr>
        <p:spPr>
          <a:xfrm>
            <a:off x="822959" y="2728259"/>
            <a:ext cx="7915275" cy="738664"/>
          </a:xfrm>
          <a:prstGeom prst="rect">
            <a:avLst/>
          </a:prstGeom>
          <a:noFill/>
        </p:spPr>
        <p:txBody>
          <a:bodyPr wrap="square" rtlCol="0">
            <a:spAutoFit/>
          </a:bodyPr>
          <a:lstStyle/>
          <a:p>
            <a:r>
              <a:rPr lang="ja-JP" altLang="en-US" sz="2100" b="1" spc="225" dirty="0">
                <a:effectLst>
                  <a:outerShdw blurRad="38100" dist="38100" dir="2700000" algn="tl">
                    <a:srgbClr val="000000">
                      <a:alpha val="43137"/>
                    </a:srgbClr>
                  </a:outerShdw>
                </a:effectLst>
              </a:rPr>
              <a:t>→それぞれの言語で制御構造が大きく異なるので、</a:t>
            </a:r>
            <a:endParaRPr lang="en-US" altLang="ja-JP" sz="2100" b="1" spc="225" dirty="0">
              <a:effectLst>
                <a:outerShdw blurRad="38100" dist="38100" dir="2700000" algn="tl">
                  <a:srgbClr val="000000">
                    <a:alpha val="43137"/>
                  </a:srgbClr>
                </a:outerShdw>
              </a:effectLst>
            </a:endParaRPr>
          </a:p>
          <a:p>
            <a:r>
              <a:rPr lang="en-US" altLang="ja-JP" sz="2100" b="1" spc="225" dirty="0">
                <a:effectLst>
                  <a:outerShdw blurRad="38100" dist="38100" dir="2700000" algn="tl">
                    <a:srgbClr val="000000">
                      <a:alpha val="43137"/>
                    </a:srgbClr>
                  </a:outerShdw>
                </a:effectLst>
              </a:rPr>
              <a:t>   </a:t>
            </a:r>
            <a:r>
              <a:rPr lang="ja-JP" altLang="en-US" sz="2100" b="1" spc="225" dirty="0">
                <a:effectLst>
                  <a:outerShdw blurRad="38100" dist="38100" dir="2700000" algn="tl">
                    <a:srgbClr val="000000">
                      <a:alpha val="43137"/>
                    </a:srgbClr>
                  </a:outerShdw>
                </a:effectLst>
              </a:rPr>
              <a:t>新たなブロックを作成する必要がある</a:t>
            </a:r>
            <a:endParaRPr kumimoji="1" lang="ja-JP" altLang="en-US" sz="2100" dirty="0"/>
          </a:p>
        </p:txBody>
      </p:sp>
      <p:sp>
        <p:nvSpPr>
          <p:cNvPr id="8" name="テキスト ボックス 7">
            <a:extLst>
              <a:ext uri="{FF2B5EF4-FFF2-40B4-BE49-F238E27FC236}">
                <a16:creationId xmlns:a16="http://schemas.microsoft.com/office/drawing/2014/main" id="{D842E621-BA3A-4988-A187-9F28D15AC944}"/>
              </a:ext>
            </a:extLst>
          </p:cNvPr>
          <p:cNvSpPr txBox="1"/>
          <p:nvPr/>
        </p:nvSpPr>
        <p:spPr>
          <a:xfrm>
            <a:off x="822960" y="4270381"/>
            <a:ext cx="7915275" cy="738664"/>
          </a:xfrm>
          <a:prstGeom prst="rect">
            <a:avLst/>
          </a:prstGeom>
          <a:noFill/>
        </p:spPr>
        <p:txBody>
          <a:bodyPr wrap="square" rtlCol="0">
            <a:spAutoFit/>
          </a:bodyPr>
          <a:lstStyle/>
          <a:p>
            <a:r>
              <a:rPr lang="ja-JP" altLang="en-US" sz="2100" b="1" spc="225" dirty="0">
                <a:effectLst>
                  <a:outerShdw blurRad="38100" dist="38100" dir="2700000" algn="tl">
                    <a:srgbClr val="000000">
                      <a:alpha val="43137"/>
                    </a:srgbClr>
                  </a:outerShdw>
                </a:effectLst>
              </a:rPr>
              <a:t>→言語の文法で記述されたソースコードを表示することで</a:t>
            </a:r>
            <a:endParaRPr lang="en-US" altLang="ja-JP" sz="2100" b="1" spc="225" dirty="0">
              <a:effectLst>
                <a:outerShdw blurRad="38100" dist="38100" dir="2700000" algn="tl">
                  <a:srgbClr val="000000">
                    <a:alpha val="43137"/>
                  </a:srgbClr>
                </a:outerShdw>
              </a:effectLst>
            </a:endParaRPr>
          </a:p>
          <a:p>
            <a:r>
              <a:rPr lang="ja-JP" altLang="en-US" sz="2100" b="1" spc="225" dirty="0">
                <a:effectLst>
                  <a:outerShdw blurRad="38100" dist="38100" dir="2700000" algn="tl">
                    <a:srgbClr val="000000">
                      <a:alpha val="43137"/>
                    </a:srgbClr>
                  </a:outerShdw>
                </a:effectLst>
              </a:rPr>
              <a:t>　 文法学習の支援を行う</a:t>
            </a:r>
            <a:endParaRPr kumimoji="1" lang="ja-JP" altLang="en-US" sz="2100" dirty="0"/>
          </a:p>
        </p:txBody>
      </p:sp>
    </p:spTree>
    <p:extLst>
      <p:ext uri="{BB962C8B-B14F-4D97-AF65-F5344CB8AC3E}">
        <p14:creationId xmlns:p14="http://schemas.microsoft.com/office/powerpoint/2010/main" val="1648751131"/>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レトロスペクト">
  <a:themeElements>
    <a:clrScheme name="ユーザー定義 1">
      <a:dk1>
        <a:sysClr val="windowText" lastClr="000000"/>
      </a:dk1>
      <a:lt1>
        <a:sysClr val="window" lastClr="FFFFFF"/>
      </a:lt1>
      <a:dk2>
        <a:srgbClr val="444D26"/>
      </a:dk2>
      <a:lt2>
        <a:srgbClr val="FEFAC9"/>
      </a:lt2>
      <a:accent1>
        <a:srgbClr val="DD7E0E"/>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21593</TotalTime>
  <Words>1952</Words>
  <Application>Microsoft Office PowerPoint</Application>
  <PresentationFormat>画面に合わせる (4:3)</PresentationFormat>
  <Paragraphs>228</Paragraphs>
  <Slides>18</Slides>
  <Notes>18</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18</vt:i4>
      </vt:variant>
    </vt:vector>
  </HeadingPairs>
  <TitlesOfParts>
    <vt:vector size="27" baseType="lpstr">
      <vt:lpstr>ＭＳ Ｐゴシック</vt:lpstr>
      <vt:lpstr>游ゴシック</vt:lpstr>
      <vt:lpstr>Arial</vt:lpstr>
      <vt:lpstr>Calibri</vt:lpstr>
      <vt:lpstr>Calibri Light</vt:lpstr>
      <vt:lpstr>Wingdings</vt:lpstr>
      <vt:lpstr>Wingdings 2</vt:lpstr>
      <vt:lpstr>HDOfficeLightV0</vt:lpstr>
      <vt:lpstr>レトロスペクト</vt:lpstr>
      <vt:lpstr>PowerPoint プレゼンテーション</vt:lpstr>
      <vt:lpstr>はじめに</vt:lpstr>
      <vt:lpstr>はじめに</vt:lpstr>
      <vt:lpstr>Blocklyとは</vt:lpstr>
      <vt:lpstr>Blocklyの利点</vt:lpstr>
      <vt:lpstr>尾崎の研究</vt:lpstr>
      <vt:lpstr>先行研究の問題点</vt:lpstr>
      <vt:lpstr>先行研究の問題点</vt:lpstr>
      <vt:lpstr>多言語化に必要なこと</vt:lpstr>
      <vt:lpstr>ブロックの動的変形</vt:lpstr>
      <vt:lpstr>研究の現状</vt:lpstr>
      <vt:lpstr>完成した動的変形ブロック</vt:lpstr>
      <vt:lpstr>システムの概略図(1)</vt:lpstr>
      <vt:lpstr>システムの概略図(2)</vt:lpstr>
      <vt:lpstr>今後の方針</vt:lpstr>
      <vt:lpstr>今後の方針（動的変形の例）</vt:lpstr>
      <vt:lpstr>まとめ</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佐野裕也</dc:creator>
  <cp:lastModifiedBy>佐野裕也</cp:lastModifiedBy>
  <cp:revision>109</cp:revision>
  <cp:lastPrinted>2017-09-28T15:41:32Z</cp:lastPrinted>
  <dcterms:created xsi:type="dcterms:W3CDTF">2017-09-11T17:49:19Z</dcterms:created>
  <dcterms:modified xsi:type="dcterms:W3CDTF">2017-09-28T23:52:06Z</dcterms:modified>
</cp:coreProperties>
</file>