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258" r:id="rId3"/>
    <p:sldId id="259" r:id="rId4"/>
    <p:sldId id="260" r:id="rId5"/>
    <p:sldId id="261" r:id="rId6"/>
    <p:sldId id="284" r:id="rId7"/>
    <p:sldId id="268" r:id="rId8"/>
    <p:sldId id="286" r:id="rId9"/>
    <p:sldId id="269" r:id="rId10"/>
    <p:sldId id="282" r:id="rId11"/>
    <p:sldId id="267" r:id="rId12"/>
    <p:sldId id="275" r:id="rId13"/>
    <p:sldId id="287" r:id="rId14"/>
    <p:sldId id="277" r:id="rId15"/>
    <p:sldId id="257" r:id="rId16"/>
    <p:sldId id="264" r:id="rId17"/>
    <p:sldId id="265" r:id="rId18"/>
    <p:sldId id="273" r:id="rId19"/>
    <p:sldId id="272" r:id="rId20"/>
    <p:sldId id="266" r:id="rId21"/>
    <p:sldId id="274"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29" autoAdjust="0"/>
    <p:restoredTop sz="77944" autoAdjust="0"/>
  </p:normalViewPr>
  <p:slideViewPr>
    <p:cSldViewPr snapToGrid="0">
      <p:cViewPr>
        <p:scale>
          <a:sx n="60" d="100"/>
          <a:sy n="60" d="100"/>
        </p:scale>
        <p:origin x="1272" y="28"/>
      </p:cViewPr>
      <p:guideLst/>
    </p:cSldViewPr>
  </p:slideViewPr>
  <p:outlineViewPr>
    <p:cViewPr>
      <p:scale>
        <a:sx n="33" d="100"/>
        <a:sy n="33" d="100"/>
      </p:scale>
      <p:origin x="0" y="-7312"/>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D03D3-3AB2-4035-B85A-3E7098DE5C9E}" type="datetimeFigureOut">
              <a:rPr kumimoji="1" lang="ja-JP" altLang="en-US" smtClean="0"/>
              <a:t>2018/2/27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A08472-8F97-4178-9DA4-2094E7874A2C}" type="slidenum">
              <a:rPr kumimoji="1" lang="ja-JP" altLang="en-US" smtClean="0"/>
              <a:t>‹#›</a:t>
            </a:fld>
            <a:endParaRPr kumimoji="1" lang="ja-JP" altLang="en-US"/>
          </a:p>
        </p:txBody>
      </p:sp>
    </p:spTree>
    <p:extLst>
      <p:ext uri="{BB962C8B-B14F-4D97-AF65-F5344CB8AC3E}">
        <p14:creationId xmlns:p14="http://schemas.microsoft.com/office/powerpoint/2010/main" val="13248100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r>
              <a:rPr kumimoji="1" lang="en-US" altLang="ja-JP" dirty="0"/>
              <a:t>Blockly</a:t>
            </a:r>
            <a:r>
              <a:rPr kumimoji="1" lang="ja-JP" altLang="en-US" dirty="0"/>
              <a:t>を用いた多言語対応のプログラミング学習支援環境の開発」と題しまして、</a:t>
            </a:r>
          </a:p>
          <a:p>
            <a:r>
              <a:rPr kumimoji="1" lang="ja-JP" altLang="en-US" dirty="0"/>
              <a:t>香川研究室の佐野が発表させていただきます。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5A08472-8F97-4178-9DA4-2094E7874A2C}" type="slidenum">
              <a:rPr kumimoji="1" lang="ja-JP" altLang="en-US" smtClean="0"/>
              <a:t>1</a:t>
            </a:fld>
            <a:endParaRPr kumimoji="1" lang="ja-JP" altLang="en-US"/>
          </a:p>
        </p:txBody>
      </p:sp>
    </p:spTree>
    <p:extLst>
      <p:ext uri="{BB962C8B-B14F-4D97-AF65-F5344CB8AC3E}">
        <p14:creationId xmlns:p14="http://schemas.microsoft.com/office/powerpoint/2010/main" val="4038651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こちらが、システムの概要図です。</a:t>
            </a:r>
            <a:endParaRPr kumimoji="1" lang="en-US" altLang="ja-JP" dirty="0"/>
          </a:p>
          <a:p>
            <a:r>
              <a:rPr kumimoji="1" lang="ja-JP" altLang="en-US" dirty="0"/>
              <a:t>このシステムには、３つのタグが表示されていて、ブロックタグ、ソースコードタグ、</a:t>
            </a:r>
            <a:r>
              <a:rPr kumimoji="1" lang="en-US" altLang="ja-JP" dirty="0"/>
              <a:t>XML</a:t>
            </a:r>
            <a:r>
              <a:rPr kumimoji="1" lang="ja-JP" altLang="en-US" dirty="0"/>
              <a:t>コードタグがあります。</a:t>
            </a:r>
            <a:endParaRPr kumimoji="1" lang="en-US" altLang="ja-JP" dirty="0"/>
          </a:p>
          <a:p>
            <a:r>
              <a:rPr kumimoji="1" lang="ja-JP" altLang="en-US" dirty="0"/>
              <a:t>ブロックタグを押して、新しいブロックを取り出します。</a:t>
            </a:r>
            <a:endParaRPr kumimoji="1" lang="en-US" altLang="ja-JP" dirty="0"/>
          </a:p>
          <a:p>
            <a:r>
              <a:rPr kumimoji="1" lang="ja-JP" altLang="en-US" dirty="0"/>
              <a:t>ブロックを組み立てたら、ソースコードタグを押してソースコードを確認することができます。</a:t>
            </a:r>
          </a:p>
          <a:p>
            <a:endParaRPr kumimoji="1" lang="en-US" altLang="ja-JP" dirty="0"/>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10</a:t>
            </a:fld>
            <a:endParaRPr kumimoji="1" lang="ja-JP" altLang="en-US"/>
          </a:p>
        </p:txBody>
      </p:sp>
    </p:spTree>
    <p:extLst>
      <p:ext uri="{BB962C8B-B14F-4D97-AF65-F5344CB8AC3E}">
        <p14:creationId xmlns:p14="http://schemas.microsoft.com/office/powerpoint/2010/main" val="3400174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本システムでいくつかのブロックを新たに実装しました。</a:t>
            </a:r>
            <a:endParaRPr kumimoji="1" lang="en-US" altLang="ja-JP" dirty="0"/>
          </a:p>
          <a:p>
            <a:r>
              <a:rPr kumimoji="1" lang="ja-JP" altLang="en-US" dirty="0"/>
              <a:t>まず、動的変形機能を実装した入力・出力ブロックです。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a:solidFill>
                  <a:schemeClr val="tx1"/>
                </a:solidFill>
                <a:effectLst/>
                <a:latin typeface="+mn-lt"/>
                <a:ea typeface="+mn-ea"/>
                <a:cs typeface="+mn-cs"/>
              </a:rPr>
              <a:t>このブロックは、</a:t>
            </a:r>
            <a:r>
              <a:rPr kumimoji="1" lang="en-US" altLang="ja-JP" sz="1200" kern="1200" dirty="0">
                <a:solidFill>
                  <a:schemeClr val="tx1"/>
                </a:solidFill>
                <a:effectLst/>
                <a:latin typeface="+mn-lt"/>
                <a:ea typeface="+mn-ea"/>
                <a:cs typeface="+mn-cs"/>
              </a:rPr>
              <a:t>C</a:t>
            </a:r>
            <a:r>
              <a:rPr kumimoji="1" lang="ja-JP" altLang="ja-JP" sz="1200" kern="1200" dirty="0">
                <a:solidFill>
                  <a:schemeClr val="tx1"/>
                </a:solidFill>
                <a:effectLst/>
                <a:latin typeface="+mn-lt"/>
                <a:ea typeface="+mn-ea"/>
                <a:cs typeface="+mn-cs"/>
              </a:rPr>
              <a:t>言語のシステムで用意されて</a:t>
            </a:r>
            <a:r>
              <a:rPr kumimoji="1" lang="ja-JP" altLang="en-US" sz="1200" kern="1200" dirty="0">
                <a:solidFill>
                  <a:schemeClr val="tx1"/>
                </a:solidFill>
                <a:effectLst/>
                <a:latin typeface="+mn-lt"/>
                <a:ea typeface="+mn-ea"/>
                <a:cs typeface="+mn-cs"/>
              </a:rPr>
              <a:t>います</a:t>
            </a:r>
            <a:r>
              <a:rPr kumimoji="1" lang="ja-JP" altLang="ja-JP" sz="1200" kern="1200" dirty="0">
                <a:solidFill>
                  <a:schemeClr val="tx1"/>
                </a:solidFill>
                <a:effectLst/>
                <a:latin typeface="+mn-lt"/>
                <a:ea typeface="+mn-ea"/>
                <a:cs typeface="+mn-cs"/>
              </a:rPr>
              <a:t>。</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a:solidFill>
                  <a:schemeClr val="tx1"/>
                </a:solidFill>
                <a:effectLst/>
                <a:latin typeface="+mn-lt"/>
                <a:ea typeface="+mn-ea"/>
                <a:cs typeface="+mn-cs"/>
              </a:rPr>
              <a:t>入力フォームで</a:t>
            </a:r>
            <a:r>
              <a:rPr kumimoji="1" lang="en-US" altLang="ja-JP"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の数を検出して、その数だけソケットの数を動的変形機能で増やしてい</a:t>
            </a:r>
            <a:r>
              <a:rPr kumimoji="1" lang="ja-JP" altLang="en-US" sz="1200" kern="1200" dirty="0">
                <a:solidFill>
                  <a:schemeClr val="tx1"/>
                </a:solidFill>
                <a:effectLst/>
                <a:latin typeface="+mn-lt"/>
                <a:ea typeface="+mn-ea"/>
                <a:cs typeface="+mn-cs"/>
              </a:rPr>
              <a:t>ます</a:t>
            </a:r>
            <a:r>
              <a:rPr kumimoji="1" lang="ja-JP" altLang="ja-JP" sz="1200" kern="1200" dirty="0">
                <a:solidFill>
                  <a:schemeClr val="tx1"/>
                </a:solidFill>
                <a:effectLst/>
                <a:latin typeface="+mn-lt"/>
                <a:ea typeface="+mn-ea"/>
                <a:cs typeface="+mn-cs"/>
              </a:rPr>
              <a:t>。</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a:solidFill>
                  <a:schemeClr val="tx1"/>
                </a:solidFill>
                <a:effectLst/>
                <a:latin typeface="+mn-lt"/>
                <a:ea typeface="+mn-ea"/>
                <a:cs typeface="+mn-cs"/>
              </a:rPr>
              <a:t>検出のタイミングは、入力フォームの中身に変化があるごとに行われ</a:t>
            </a:r>
            <a:r>
              <a:rPr kumimoji="1" lang="ja-JP" altLang="en-US" sz="1200" kern="1200" dirty="0">
                <a:solidFill>
                  <a:schemeClr val="tx1"/>
                </a:solidFill>
                <a:effectLst/>
                <a:latin typeface="+mn-lt"/>
                <a:ea typeface="+mn-ea"/>
                <a:cs typeface="+mn-cs"/>
              </a:rPr>
              <a:t>ます</a:t>
            </a:r>
            <a:r>
              <a:rPr kumimoji="1" lang="ja-JP" altLang="ja-JP" sz="1200" kern="1200" dirty="0">
                <a:solidFill>
                  <a:schemeClr val="tx1"/>
                </a:solidFill>
                <a:effectLst/>
                <a:latin typeface="+mn-lt"/>
                <a:ea typeface="+mn-ea"/>
                <a:cs typeface="+mn-cs"/>
              </a:rPr>
              <a:t>。</a:t>
            </a:r>
            <a:endParaRPr kumimoji="1" lang="en-US" altLang="ja-JP" sz="120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15A08472-8F97-4178-9DA4-2094E7874A2C}" type="slidenum">
              <a:rPr kumimoji="1" lang="ja-JP" altLang="en-US" smtClean="0"/>
              <a:t>11</a:t>
            </a:fld>
            <a:endParaRPr kumimoji="1" lang="ja-JP" altLang="en-US"/>
          </a:p>
        </p:txBody>
      </p:sp>
    </p:spTree>
    <p:extLst>
      <p:ext uri="{BB962C8B-B14F-4D97-AF65-F5344CB8AC3E}">
        <p14:creationId xmlns:p14="http://schemas.microsoft.com/office/powerpoint/2010/main" val="338375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Haskell</a:t>
            </a:r>
            <a:r>
              <a:rPr kumimoji="1" lang="ja-JP" altLang="en-US" dirty="0"/>
              <a:t>言語のシステムで新たに関数定義ブロックと関数呼び出しブロックを定義しました。</a:t>
            </a:r>
            <a:endParaRPr kumimoji="1" lang="en-US" altLang="ja-JP" dirty="0"/>
          </a:p>
          <a:p>
            <a:endParaRPr kumimoji="1" lang="en-US" altLang="ja-JP" dirty="0"/>
          </a:p>
          <a:p>
            <a:r>
              <a:rPr kumimoji="1" lang="ja-JP" altLang="en-US" dirty="0"/>
              <a:t>関数定義ブロックでは、</a:t>
            </a:r>
            <a:r>
              <a:rPr kumimoji="1" lang="en-US" altLang="ja-JP" dirty="0" err="1"/>
              <a:t>Mutator</a:t>
            </a:r>
            <a:r>
              <a:rPr kumimoji="1" lang="ja-JP" altLang="en-US" dirty="0"/>
              <a:t>機能でブロックを動的に変形させることができます。</a:t>
            </a:r>
            <a:endParaRPr kumimoji="1" lang="en-US" altLang="ja-JP" dirty="0"/>
          </a:p>
          <a:p>
            <a:endParaRPr kumimoji="1" lang="en-US" altLang="ja-JP" dirty="0"/>
          </a:p>
          <a:p>
            <a:r>
              <a:rPr kumimoji="1" lang="ja-JP" altLang="en-US" dirty="0"/>
              <a:t>関数呼び出しブロックは、関数ブロックを右クリックしてコンテクストメニューで取り出すことができます。</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15A08472-8F97-4178-9DA4-2094E7874A2C}" type="slidenum">
              <a:rPr kumimoji="1" lang="ja-JP" altLang="en-US" smtClean="0"/>
              <a:t>12</a:t>
            </a:fld>
            <a:endParaRPr kumimoji="1" lang="ja-JP" altLang="en-US"/>
          </a:p>
        </p:txBody>
      </p:sp>
    </p:spTree>
    <p:extLst>
      <p:ext uri="{BB962C8B-B14F-4D97-AF65-F5344CB8AC3E}">
        <p14:creationId xmlns:p14="http://schemas.microsoft.com/office/powerpoint/2010/main" val="3147438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そして、こちらがさきほどの</a:t>
            </a:r>
            <a:r>
              <a:rPr kumimoji="1" lang="en-US" altLang="ja-JP" dirty="0"/>
              <a:t>Haskell</a:t>
            </a:r>
            <a:r>
              <a:rPr kumimoji="1" lang="ja-JP" altLang="en-US" dirty="0"/>
              <a:t>のソースコードで提示したものを</a:t>
            </a:r>
            <a:r>
              <a:rPr kumimoji="1" lang="en-US" altLang="ja-JP" dirty="0"/>
              <a:t>Blockly</a:t>
            </a:r>
            <a:r>
              <a:rPr kumimoji="1" lang="ja-JP" altLang="en-US" dirty="0"/>
              <a:t>で表現したものです。</a:t>
            </a:r>
            <a:endParaRPr kumimoji="1" lang="en-US" altLang="ja-JP" dirty="0"/>
          </a:p>
          <a:p>
            <a:endParaRPr kumimoji="1" lang="en-US" altLang="ja-JP" dirty="0"/>
          </a:p>
          <a:p>
            <a:r>
              <a:rPr kumimoji="1" lang="ja-JP" altLang="en-US" dirty="0"/>
              <a:t>これらのブロックで</a:t>
            </a:r>
            <a:r>
              <a:rPr kumimoji="1" lang="en-US" altLang="ja-JP" dirty="0"/>
              <a:t>Haskell</a:t>
            </a:r>
            <a:r>
              <a:rPr kumimoji="1" lang="ja-JP" altLang="en-US" dirty="0"/>
              <a:t>の関数によるパターンマッチングが行えるようになっています。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5A08472-8F97-4178-9DA4-2094E7874A2C}" type="slidenum">
              <a:rPr kumimoji="1" lang="ja-JP" altLang="en-US" smtClean="0"/>
              <a:t>13</a:t>
            </a:fld>
            <a:endParaRPr kumimoji="1" lang="ja-JP" altLang="en-US"/>
          </a:p>
        </p:txBody>
      </p:sp>
    </p:spTree>
    <p:extLst>
      <p:ext uri="{BB962C8B-B14F-4D97-AF65-F5344CB8AC3E}">
        <p14:creationId xmlns:p14="http://schemas.microsoft.com/office/powerpoint/2010/main" val="211803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Haskell</a:t>
            </a:r>
            <a:r>
              <a:rPr kumimoji="1" lang="ja-JP" altLang="en-US" dirty="0"/>
              <a:t>言語のシステムのリストカテゴリーで新たに内包表記ブロックを定義しました。</a:t>
            </a:r>
            <a:endParaRPr kumimoji="1" lang="en-US" altLang="ja-JP" dirty="0"/>
          </a:p>
          <a:p>
            <a:r>
              <a:rPr kumimoji="1" lang="ja-JP" altLang="en-US" dirty="0"/>
              <a:t>図の左が、リスト内包表記ブロックに何も接続していない初期状態で、右がリスト内包表記ブロックの接続例です。</a:t>
            </a:r>
            <a:endParaRPr kumimoji="1" lang="en-US" altLang="ja-JP" dirty="0"/>
          </a:p>
          <a:p>
            <a:r>
              <a:rPr kumimoji="1" lang="ja-JP" altLang="en-US" dirty="0"/>
              <a:t>リスト内包表記ブロックは、ソケットに１つの式と複数の限定式を挿入します。</a:t>
            </a:r>
            <a:endParaRPr kumimoji="1" lang="en-US" altLang="ja-JP" dirty="0"/>
          </a:p>
        </p:txBody>
      </p:sp>
      <p:sp>
        <p:nvSpPr>
          <p:cNvPr id="4" name="スライド番号プレースホルダー 3"/>
          <p:cNvSpPr>
            <a:spLocks noGrp="1"/>
          </p:cNvSpPr>
          <p:nvPr>
            <p:ph type="sldNum" sz="quarter" idx="10"/>
          </p:nvPr>
        </p:nvSpPr>
        <p:spPr/>
        <p:txBody>
          <a:bodyPr/>
          <a:lstStyle/>
          <a:p>
            <a:fld id="{15A08472-8F97-4178-9DA4-2094E7874A2C}" type="slidenum">
              <a:rPr kumimoji="1" lang="ja-JP" altLang="en-US" smtClean="0"/>
              <a:t>14</a:t>
            </a:fld>
            <a:endParaRPr kumimoji="1" lang="ja-JP" altLang="en-US"/>
          </a:p>
        </p:txBody>
      </p:sp>
    </p:spTree>
    <p:extLst>
      <p:ext uri="{BB962C8B-B14F-4D97-AF65-F5344CB8AC3E}">
        <p14:creationId xmlns:p14="http://schemas.microsoft.com/office/powerpoint/2010/main" val="3948511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本研究室の学部生</a:t>
            </a:r>
            <a:r>
              <a:rPr kumimoji="1" lang="en-US" altLang="ja-JP" dirty="0"/>
              <a:t>3 </a:t>
            </a:r>
            <a:r>
              <a:rPr kumimoji="1" lang="ja-JP" altLang="en-US" dirty="0"/>
              <a:t>名と院生</a:t>
            </a:r>
            <a:r>
              <a:rPr kumimoji="1" lang="en-US" altLang="ja-JP" dirty="0"/>
              <a:t>2 </a:t>
            </a:r>
            <a:r>
              <a:rPr kumimoji="1" lang="ja-JP" altLang="en-US" dirty="0"/>
              <a:t>名を対象に、実際にシステムを使用してもらい、その後以下の評価項目に自由に回答する形式で行いました。</a:t>
            </a:r>
          </a:p>
        </p:txBody>
      </p:sp>
      <p:sp>
        <p:nvSpPr>
          <p:cNvPr id="4" name="スライド番号プレースホルダー 3"/>
          <p:cNvSpPr>
            <a:spLocks noGrp="1"/>
          </p:cNvSpPr>
          <p:nvPr>
            <p:ph type="sldNum" sz="quarter" idx="10"/>
          </p:nvPr>
        </p:nvSpPr>
        <p:spPr/>
        <p:txBody>
          <a:bodyPr/>
          <a:lstStyle/>
          <a:p>
            <a:fld id="{15A08472-8F97-4178-9DA4-2094E7874A2C}" type="slidenum">
              <a:rPr kumimoji="1" lang="ja-JP" altLang="en-US" smtClean="0"/>
              <a:t>15</a:t>
            </a:fld>
            <a:endParaRPr kumimoji="1" lang="ja-JP" altLang="en-US"/>
          </a:p>
        </p:txBody>
      </p:sp>
    </p:spTree>
    <p:extLst>
      <p:ext uri="{BB962C8B-B14F-4D97-AF65-F5344CB8AC3E}">
        <p14:creationId xmlns:p14="http://schemas.microsoft.com/office/powerpoint/2010/main" val="2266156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「操作方法は直感的に分かったか」という項目では、</a:t>
            </a:r>
            <a:r>
              <a:rPr kumimoji="1" lang="en-US" altLang="ja-JP" dirty="0"/>
              <a:t>C</a:t>
            </a:r>
            <a:r>
              <a:rPr kumimoji="1" lang="ja-JP" altLang="en-US" dirty="0"/>
              <a:t>言語のシステムで「配列以外の項目では、ブロックのカスタマイズが直感的に分かった」といった、肯定的な回答が見られました。ただし、</a:t>
            </a:r>
            <a:r>
              <a:rPr kumimoji="1" lang="en-US" altLang="ja-JP" dirty="0"/>
              <a:t>C</a:t>
            </a:r>
            <a:r>
              <a:rPr kumimoji="1" lang="ja-JP" altLang="en-US" dirty="0"/>
              <a:t>言語の配列は改善の必要があります。</a:t>
            </a:r>
            <a:endParaRPr kumimoji="1" lang="en-US" altLang="ja-JP" dirty="0"/>
          </a:p>
          <a:p>
            <a:r>
              <a:rPr kumimoji="1" lang="ja-JP" altLang="en-US" dirty="0"/>
              <a:t>一方、</a:t>
            </a:r>
            <a:r>
              <a:rPr kumimoji="1" lang="en-US" altLang="ja-JP" dirty="0"/>
              <a:t>Haskell</a:t>
            </a:r>
            <a:r>
              <a:rPr kumimoji="1" lang="ja-JP" altLang="en-US" dirty="0"/>
              <a:t>言語のシステムでは「どういう風につなげて良いかとかどう関数を作ったらいいかとかが分からなかった」といった否定的な回答が見られました。</a:t>
            </a:r>
          </a:p>
        </p:txBody>
      </p:sp>
      <p:sp>
        <p:nvSpPr>
          <p:cNvPr id="4" name="スライド番号プレースホルダー 3"/>
          <p:cNvSpPr>
            <a:spLocks noGrp="1"/>
          </p:cNvSpPr>
          <p:nvPr>
            <p:ph type="sldNum" sz="quarter" idx="10"/>
          </p:nvPr>
        </p:nvSpPr>
        <p:spPr/>
        <p:txBody>
          <a:bodyPr/>
          <a:lstStyle/>
          <a:p>
            <a:fld id="{15A08472-8F97-4178-9DA4-2094E7874A2C}" type="slidenum">
              <a:rPr kumimoji="1" lang="ja-JP" altLang="en-US" smtClean="0"/>
              <a:t>16</a:t>
            </a:fld>
            <a:endParaRPr kumimoji="1" lang="ja-JP" altLang="en-US"/>
          </a:p>
        </p:txBody>
      </p:sp>
    </p:spTree>
    <p:extLst>
      <p:ext uri="{BB962C8B-B14F-4D97-AF65-F5344CB8AC3E}">
        <p14:creationId xmlns:p14="http://schemas.microsoft.com/office/powerpoint/2010/main" val="3355836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「欲しいブロックとそのブロックの評価」という項目では、「</a:t>
            </a:r>
            <a:r>
              <a:rPr kumimoji="1" lang="en-US" altLang="ja-JP" dirty="0"/>
              <a:t>%</a:t>
            </a:r>
            <a:r>
              <a:rPr kumimoji="1" lang="ja-JP" altLang="en-US" dirty="0"/>
              <a:t>で出力変数を動的に変更できるのは良いと思った」といった回答が得られ、出力ブロックの評判は良かったです。</a:t>
            </a:r>
            <a:endParaRPr kumimoji="1" lang="en-US" altLang="ja-JP" dirty="0"/>
          </a:p>
          <a:p>
            <a:r>
              <a:rPr kumimoji="1" lang="en-US" altLang="ja-JP" dirty="0"/>
              <a:t>Haskell</a:t>
            </a:r>
            <a:r>
              <a:rPr kumimoji="1" lang="ja-JP" altLang="en-US" dirty="0"/>
              <a:t>の関数ブロックについては、扱いづらかったようです。</a:t>
            </a:r>
          </a:p>
        </p:txBody>
      </p:sp>
      <p:sp>
        <p:nvSpPr>
          <p:cNvPr id="4" name="スライド番号プレースホルダー 3"/>
          <p:cNvSpPr>
            <a:spLocks noGrp="1"/>
          </p:cNvSpPr>
          <p:nvPr>
            <p:ph type="sldNum" sz="quarter" idx="10"/>
          </p:nvPr>
        </p:nvSpPr>
        <p:spPr/>
        <p:txBody>
          <a:bodyPr/>
          <a:lstStyle/>
          <a:p>
            <a:fld id="{15A08472-8F97-4178-9DA4-2094E7874A2C}" type="slidenum">
              <a:rPr kumimoji="1" lang="ja-JP" altLang="en-US" smtClean="0"/>
              <a:t>17</a:t>
            </a:fld>
            <a:endParaRPr kumimoji="1" lang="ja-JP" altLang="en-US"/>
          </a:p>
        </p:txBody>
      </p:sp>
    </p:spTree>
    <p:extLst>
      <p:ext uri="{BB962C8B-B14F-4D97-AF65-F5344CB8AC3E}">
        <p14:creationId xmlns:p14="http://schemas.microsoft.com/office/powerpoint/2010/main" val="3785985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まとめです。</a:t>
            </a:r>
            <a:endParaRPr kumimoji="1" lang="en-US" altLang="ja-JP" dirty="0"/>
          </a:p>
          <a:p>
            <a:r>
              <a:rPr kumimoji="1" lang="ja-JP" altLang="en-US" dirty="0"/>
              <a:t>本研究では、</a:t>
            </a:r>
            <a:r>
              <a:rPr kumimoji="1" lang="en-US" altLang="ja-JP" dirty="0"/>
              <a:t>Blockly</a:t>
            </a:r>
            <a:r>
              <a:rPr kumimoji="1" lang="ja-JP" altLang="en-US" dirty="0"/>
              <a:t>を用いて多言語対応のプログラミング学習支援環境を開発しました。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a:solidFill>
                  <a:schemeClr val="tx1"/>
                </a:solidFill>
                <a:effectLst/>
                <a:latin typeface="+mn-lt"/>
                <a:ea typeface="+mn-ea"/>
                <a:cs typeface="+mn-cs"/>
              </a:rPr>
              <a:t>その際に、ブロックの種類が多くなりすぎないように動的変形の機能の拡張を行</a:t>
            </a:r>
            <a:r>
              <a:rPr kumimoji="1" lang="ja-JP" altLang="en-US" sz="1200" kern="1200" dirty="0">
                <a:solidFill>
                  <a:schemeClr val="tx1"/>
                </a:solidFill>
                <a:effectLst/>
                <a:latin typeface="+mn-lt"/>
                <a:ea typeface="+mn-ea"/>
                <a:cs typeface="+mn-cs"/>
              </a:rPr>
              <a:t>いました</a:t>
            </a:r>
            <a:r>
              <a:rPr kumimoji="1" lang="ja-JP" altLang="ja-JP" sz="1200" kern="1200" dirty="0">
                <a:solidFill>
                  <a:schemeClr val="tx1"/>
                </a:solidFill>
                <a:effectLst/>
                <a:latin typeface="+mn-lt"/>
                <a:ea typeface="+mn-ea"/>
                <a:cs typeface="+mn-cs"/>
              </a:rPr>
              <a:t>。</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a:solidFill>
                  <a:schemeClr val="tx1"/>
                </a:solidFill>
                <a:effectLst/>
                <a:latin typeface="+mn-lt"/>
                <a:ea typeface="+mn-ea"/>
                <a:cs typeface="+mn-cs"/>
              </a:rPr>
              <a:t>この拡張によって、</a:t>
            </a:r>
            <a:r>
              <a:rPr kumimoji="1" lang="ja-JP" altLang="en-US" sz="1200" kern="1200" dirty="0">
                <a:solidFill>
                  <a:schemeClr val="tx1"/>
                </a:solidFill>
                <a:effectLst/>
                <a:latin typeface="+mn-lt"/>
                <a:ea typeface="+mn-ea"/>
                <a:cs typeface="+mn-cs"/>
              </a:rPr>
              <a:t>さまざまなプログラムを組み立てることができるようになりました。</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a:solidFill>
                  <a:schemeClr val="tx1"/>
                </a:solidFill>
                <a:effectLst/>
                <a:latin typeface="+mn-lt"/>
                <a:ea typeface="+mn-ea"/>
                <a:cs typeface="+mn-cs"/>
              </a:rPr>
              <a:t>しかし、実際に授業で使用してもらっていないので、今回の研究室で得られたフィードバックをもとにシステムを改良し、授業で効果を確認する必要があ</a:t>
            </a:r>
            <a:r>
              <a:rPr kumimoji="1" lang="ja-JP" altLang="en-US" sz="1200" kern="1200" dirty="0">
                <a:solidFill>
                  <a:schemeClr val="tx1"/>
                </a:solidFill>
                <a:effectLst/>
                <a:latin typeface="+mn-lt"/>
                <a:ea typeface="+mn-ea"/>
                <a:cs typeface="+mn-cs"/>
              </a:rPr>
              <a:t>ります</a:t>
            </a:r>
            <a:r>
              <a:rPr kumimoji="1" lang="ja-JP" altLang="ja-JP" sz="1200" kern="1200" dirty="0">
                <a:solidFill>
                  <a:schemeClr val="tx1"/>
                </a:solidFill>
                <a:effectLst/>
                <a:latin typeface="+mn-lt"/>
                <a:ea typeface="+mn-ea"/>
                <a:cs typeface="+mn-cs"/>
              </a:rPr>
              <a:t>。</a:t>
            </a:r>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15A08472-8F97-4178-9DA4-2094E7874A2C}" type="slidenum">
              <a:rPr kumimoji="1" lang="ja-JP" altLang="en-US" smtClean="0"/>
              <a:t>18</a:t>
            </a:fld>
            <a:endParaRPr kumimoji="1" lang="ja-JP" altLang="en-US"/>
          </a:p>
        </p:txBody>
      </p:sp>
    </p:spTree>
    <p:extLst>
      <p:ext uri="{BB962C8B-B14F-4D97-AF65-F5344CB8AC3E}">
        <p14:creationId xmlns:p14="http://schemas.microsoft.com/office/powerpoint/2010/main" val="658647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今後の課題として、</a:t>
            </a:r>
            <a:r>
              <a:rPr kumimoji="1" lang="en-US" altLang="ja-JP" dirty="0"/>
              <a:t>Flex</a:t>
            </a:r>
            <a:r>
              <a:rPr kumimoji="1" lang="ja-JP" altLang="en-US" dirty="0"/>
              <a:t>の正規表現に関するブロックを紹介します。</a:t>
            </a:r>
            <a:endParaRPr kumimoji="1" lang="en-US" altLang="ja-JP" dirty="0"/>
          </a:p>
          <a:p>
            <a:r>
              <a:rPr kumimoji="1" lang="ja-JP" altLang="en-US" dirty="0"/>
              <a:t>このブロックは、単体の文字クラスを表します。</a:t>
            </a:r>
            <a:endParaRPr kumimoji="1" lang="en-US" altLang="ja-JP" dirty="0"/>
          </a:p>
          <a:p>
            <a:r>
              <a:rPr kumimoji="1" lang="ja-JP" altLang="en-US" dirty="0"/>
              <a:t>複数の文字クラスを表すことができるように、このブロックの２つの入力フォームに文字を入力し終えたら、入力フォームがもう１セット追加されるような動的変形を実装したいと考えております。</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19</a:t>
            </a:fld>
            <a:endParaRPr kumimoji="1" lang="ja-JP" altLang="en-US"/>
          </a:p>
        </p:txBody>
      </p:sp>
    </p:spTree>
    <p:extLst>
      <p:ext uri="{BB962C8B-B14F-4D97-AF65-F5344CB8AC3E}">
        <p14:creationId xmlns:p14="http://schemas.microsoft.com/office/powerpoint/2010/main" val="2341138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まずはじめに、研究の背景を説明させていただきます。</a:t>
            </a:r>
          </a:p>
          <a:p>
            <a:r>
              <a:rPr kumimoji="1" lang="ja-JP" altLang="en-US" dirty="0"/>
              <a:t>プログラミング学習者は、プログラミングの基礎概念と言語の文法を同時に学習しなければなりません。</a:t>
            </a:r>
          </a:p>
          <a:p>
            <a:r>
              <a:rPr kumimoji="1" lang="ja-JP" altLang="en-US" dirty="0"/>
              <a:t>これは、学習者にとって大きな負担になってしまいます。</a:t>
            </a:r>
          </a:p>
          <a:p>
            <a:endParaRPr kumimoji="1" lang="ja-JP" altLang="en-US" dirty="0"/>
          </a:p>
          <a:p>
            <a:r>
              <a:rPr kumimoji="1" lang="ja-JP" altLang="en-US" dirty="0"/>
              <a:t>そこで、文法を意識せずにプログラミングができる学習環境が必要になります。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2</a:t>
            </a:fld>
            <a:endParaRPr kumimoji="1" lang="ja-JP" altLang="en-US"/>
          </a:p>
        </p:txBody>
      </p:sp>
    </p:spTree>
    <p:extLst>
      <p:ext uri="{BB962C8B-B14F-4D97-AF65-F5344CB8AC3E}">
        <p14:creationId xmlns:p14="http://schemas.microsoft.com/office/powerpoint/2010/main" val="777582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内包表記ブロックでは、</a:t>
            </a:r>
            <a:r>
              <a:rPr kumimoji="1" lang="en-US" altLang="ja-JP" dirty="0"/>
              <a:t>Haskell</a:t>
            </a:r>
            <a:r>
              <a:rPr kumimoji="1" lang="ja-JP" altLang="en-US" dirty="0"/>
              <a:t>の文法上接続できない場合があるため、接続できないときのために作られた黒色のブロックを用意しました。</a:t>
            </a:r>
            <a:endParaRPr kumimoji="1" lang="en-US" altLang="ja-JP" dirty="0"/>
          </a:p>
          <a:p>
            <a:r>
              <a:rPr kumimoji="1" lang="ja-JP" altLang="en-US" dirty="0"/>
              <a:t>このブロックは、プログラム上では何も意味を持たないものですがエラーの原因になるため、ブロックの接続部の改善をしなければなりません。</a:t>
            </a:r>
          </a:p>
        </p:txBody>
      </p:sp>
      <p:sp>
        <p:nvSpPr>
          <p:cNvPr id="4" name="スライド番号プレースホルダー 3"/>
          <p:cNvSpPr>
            <a:spLocks noGrp="1"/>
          </p:cNvSpPr>
          <p:nvPr>
            <p:ph type="sldNum" sz="quarter" idx="10"/>
          </p:nvPr>
        </p:nvSpPr>
        <p:spPr/>
        <p:txBody>
          <a:bodyPr/>
          <a:lstStyle/>
          <a:p>
            <a:fld id="{15A08472-8F97-4178-9DA4-2094E7874A2C}" type="slidenum">
              <a:rPr kumimoji="1" lang="ja-JP" altLang="en-US" smtClean="0"/>
              <a:t>20</a:t>
            </a:fld>
            <a:endParaRPr kumimoji="1" lang="ja-JP" altLang="en-US"/>
          </a:p>
        </p:txBody>
      </p:sp>
    </p:spTree>
    <p:extLst>
      <p:ext uri="{BB962C8B-B14F-4D97-AF65-F5344CB8AC3E}">
        <p14:creationId xmlns:p14="http://schemas.microsoft.com/office/powerpoint/2010/main" val="2443722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ご清聴ありがとうございました</a:t>
            </a:r>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21</a:t>
            </a:fld>
            <a:endParaRPr kumimoji="1" lang="ja-JP" altLang="en-US"/>
          </a:p>
        </p:txBody>
      </p:sp>
    </p:spTree>
    <p:extLst>
      <p:ext uri="{BB962C8B-B14F-4D97-AF65-F5344CB8AC3E}">
        <p14:creationId xmlns:p14="http://schemas.microsoft.com/office/powerpoint/2010/main" val="1460878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その例として、</a:t>
            </a:r>
            <a:r>
              <a:rPr kumimoji="1" lang="en-US" altLang="ja-JP" dirty="0"/>
              <a:t>Blockly</a:t>
            </a:r>
            <a:r>
              <a:rPr kumimoji="1" lang="ja-JP" altLang="en-US" dirty="0"/>
              <a:t>というシステムが挙げられます。</a:t>
            </a:r>
            <a:endParaRPr kumimoji="1" lang="en-US" altLang="ja-JP" dirty="0"/>
          </a:p>
          <a:p>
            <a:r>
              <a:rPr kumimoji="1" lang="en-US" altLang="ja-JP" dirty="0"/>
              <a:t>Blockly</a:t>
            </a:r>
            <a:r>
              <a:rPr kumimoji="1" lang="ja-JP" altLang="en-US" dirty="0"/>
              <a:t>とは、</a:t>
            </a:r>
            <a:r>
              <a:rPr kumimoji="1" lang="en-US" altLang="ja-JP" dirty="0"/>
              <a:t>Google</a:t>
            </a:r>
            <a:r>
              <a:rPr kumimoji="1" lang="ja-JP" altLang="en-US" dirty="0" err="1"/>
              <a:t>が提</a:t>
            </a:r>
            <a:r>
              <a:rPr kumimoji="1" lang="ja-JP" altLang="en-US" dirty="0"/>
              <a:t>供するグラフィカルな</a:t>
            </a:r>
            <a:r>
              <a:rPr kumimoji="1" lang="en-US" altLang="ja-JP" dirty="0"/>
              <a:t>Web</a:t>
            </a:r>
            <a:r>
              <a:rPr kumimoji="1" lang="ja-JP" altLang="en-US" dirty="0"/>
              <a:t>ベースシステムのプログラミングエディタです。</a:t>
            </a:r>
            <a:endParaRPr kumimoji="1" lang="en-US" altLang="ja-JP" dirty="0"/>
          </a:p>
          <a:p>
            <a:r>
              <a:rPr kumimoji="1" lang="ja-JP" altLang="en-US" dirty="0"/>
              <a:t>ブラウザ上のブロックを、マウスや手で直接タッチしてドラッグ＆ドロップでつなぎ合わせることでプログラミングを行うことができます。</a:t>
            </a:r>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7D1636-4AF9-4154-9B1B-2F17CD4C17B1}"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06161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Blockly</a:t>
            </a:r>
            <a:r>
              <a:rPr kumimoji="1" lang="ja-JP" altLang="en-US" dirty="0"/>
              <a:t>を用いることで、文法を意識せずに直感的にプログラミングができます。</a:t>
            </a:r>
          </a:p>
          <a:p>
            <a:r>
              <a:rPr kumimoji="1" lang="en-US" altLang="ja-JP" dirty="0"/>
              <a:t>JavaScript</a:t>
            </a:r>
            <a:r>
              <a:rPr kumimoji="1" lang="ja-JP" altLang="en-US" dirty="0"/>
              <a:t>で記述されており、カスタマイズが容易にできます。</a:t>
            </a:r>
          </a:p>
          <a:p>
            <a:r>
              <a:rPr kumimoji="1" lang="ja-JP" altLang="en-US" dirty="0"/>
              <a:t>作成したプログラムを他の言語のソースコードに変換して出力できるため、プログラミングの概念の学習後、文法の学習への移行がしやすくなります。</a:t>
            </a:r>
          </a:p>
          <a:p>
            <a:r>
              <a:rPr kumimoji="1" lang="ja-JP" altLang="en-US" dirty="0"/>
              <a:t>現在は、</a:t>
            </a:r>
            <a:r>
              <a:rPr kumimoji="1" lang="en-US" altLang="ja-JP" dirty="0"/>
              <a:t>JavaScript, Dart, Python</a:t>
            </a:r>
            <a:r>
              <a:rPr kumimoji="1" lang="ja-JP" altLang="en-US" dirty="0"/>
              <a:t>などへのサポートが行われていますが、さらに多くの言語に対応することができれば学習の幅が広がると考えられます。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4</a:t>
            </a:fld>
            <a:endParaRPr kumimoji="1" lang="ja-JP" altLang="en-US"/>
          </a:p>
        </p:txBody>
      </p:sp>
    </p:spTree>
    <p:extLst>
      <p:ext uri="{BB962C8B-B14F-4D97-AF65-F5344CB8AC3E}">
        <p14:creationId xmlns:p14="http://schemas.microsoft.com/office/powerpoint/2010/main" val="876606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Blockly</a:t>
            </a:r>
            <a:r>
              <a:rPr kumimoji="1" lang="ja-JP" altLang="en-US" dirty="0"/>
              <a:t>による過去の研究の一例として、尾崎の研究が挙げられます。</a:t>
            </a:r>
            <a:endParaRPr kumimoji="1" lang="en-US" altLang="ja-JP" dirty="0"/>
          </a:p>
          <a:p>
            <a:r>
              <a:rPr kumimoji="1" lang="en-US" altLang="ja-JP" dirty="0"/>
              <a:t>Blockly</a:t>
            </a:r>
            <a:r>
              <a:rPr kumimoji="1" lang="ja-JP" altLang="en-US" dirty="0"/>
              <a:t>を</a:t>
            </a:r>
            <a:r>
              <a:rPr kumimoji="1" lang="en-US" altLang="ja-JP" dirty="0"/>
              <a:t>C</a:t>
            </a:r>
            <a:r>
              <a:rPr kumimoji="1" lang="ja-JP" altLang="en-US" dirty="0"/>
              <a:t>言語、</a:t>
            </a:r>
            <a:r>
              <a:rPr kumimoji="1" lang="en-US" altLang="ja-JP" dirty="0"/>
              <a:t>Flex</a:t>
            </a:r>
            <a:r>
              <a:rPr kumimoji="1" lang="ja-JP" altLang="en-US" dirty="0"/>
              <a:t>言語に対応させたもので、システムの対象者がプログラミング入門者です。</a:t>
            </a:r>
            <a:endParaRPr kumimoji="1" lang="en-US" altLang="ja-JP" dirty="0"/>
          </a:p>
          <a:p>
            <a:r>
              <a:rPr kumimoji="1" lang="ja-JP" altLang="en-US" dirty="0"/>
              <a:t>このシステムによって文法を意識せずに</a:t>
            </a:r>
            <a:r>
              <a:rPr kumimoji="1" lang="en-US" altLang="ja-JP" dirty="0"/>
              <a:t>C</a:t>
            </a:r>
            <a:r>
              <a:rPr kumimoji="1" lang="ja-JP" altLang="en-US" dirty="0"/>
              <a:t>言語を学ぶことができます。</a:t>
            </a:r>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5</a:t>
            </a:fld>
            <a:endParaRPr kumimoji="1" lang="ja-JP" altLang="en-US"/>
          </a:p>
        </p:txBody>
      </p:sp>
    </p:spTree>
    <p:extLst>
      <p:ext uri="{BB962C8B-B14F-4D97-AF65-F5344CB8AC3E}">
        <p14:creationId xmlns:p14="http://schemas.microsoft.com/office/powerpoint/2010/main" val="1699541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70400" cy="3354387"/>
          </a:xfrm>
        </p:spPr>
      </p:sp>
      <p:sp>
        <p:nvSpPr>
          <p:cNvPr id="3" name="ノート プレースホルダー 2"/>
          <p:cNvSpPr>
            <a:spLocks noGrp="1"/>
          </p:cNvSpPr>
          <p:nvPr>
            <p:ph type="body" idx="1"/>
          </p:nvPr>
        </p:nvSpPr>
        <p:spPr/>
        <p:txBody>
          <a:bodyPr/>
          <a:lstStyle/>
          <a:p>
            <a:r>
              <a:rPr kumimoji="1" lang="ja-JP" altLang="en-US" dirty="0"/>
              <a:t>しかし、先行研究には、次のような問題点が挙げられます。</a:t>
            </a:r>
            <a:endParaRPr kumimoji="1" lang="en-US" altLang="ja-JP" dirty="0"/>
          </a:p>
          <a:p>
            <a:r>
              <a:rPr kumimoji="1" lang="ja-JP" altLang="en-US" dirty="0"/>
              <a:t>まず、</a:t>
            </a:r>
            <a:r>
              <a:rPr kumimoji="1" lang="en-US" altLang="ja-JP" dirty="0"/>
              <a:t>Blockly</a:t>
            </a:r>
            <a:r>
              <a:rPr kumimoji="1" lang="ja-JP" altLang="en-US" dirty="0"/>
              <a:t>が、大学の講義で学習する言語すべてに対応していないことです。</a:t>
            </a:r>
            <a:endParaRPr kumimoji="1" lang="en-US" altLang="ja-JP" dirty="0"/>
          </a:p>
          <a:p>
            <a:r>
              <a:rPr kumimoji="1" lang="ja-JP" altLang="en-US" dirty="0"/>
              <a:t>そこで、システムの多言語化が必要であると考えました。</a:t>
            </a:r>
            <a:endParaRPr kumimoji="1" lang="en-US" altLang="ja-JP" dirty="0"/>
          </a:p>
          <a:p>
            <a:endParaRPr kumimoji="1" lang="en-US" altLang="ja-JP" dirty="0"/>
          </a:p>
          <a:p>
            <a:r>
              <a:rPr kumimoji="1" lang="ja-JP" altLang="en-US" dirty="0"/>
              <a:t>次に、ブロックの形の動的変形が限られているということです。</a:t>
            </a:r>
            <a:endParaRPr kumimoji="1" lang="en-US" altLang="ja-JP" dirty="0"/>
          </a:p>
          <a:p>
            <a:r>
              <a:rPr kumimoji="1" lang="ja-JP" altLang="en-US" dirty="0"/>
              <a:t>これでは、柔軟性のあるプログラミング言語をブロックの形状によって制約されてしまうことになります。</a:t>
            </a:r>
            <a:endParaRPr kumimoji="1" lang="en-US" altLang="ja-JP" dirty="0"/>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6</a:t>
            </a:fld>
            <a:endParaRPr kumimoji="1" lang="ja-JP" altLang="en-US"/>
          </a:p>
        </p:txBody>
      </p:sp>
    </p:spTree>
    <p:extLst>
      <p:ext uri="{BB962C8B-B14F-4D97-AF65-F5344CB8AC3E}">
        <p14:creationId xmlns:p14="http://schemas.microsoft.com/office/powerpoint/2010/main" val="312807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ブロックを動的に変形できる既存の機能に</a:t>
            </a:r>
            <a:r>
              <a:rPr kumimoji="1" lang="en-US" altLang="ja-JP" dirty="0" err="1"/>
              <a:t>Mutator</a:t>
            </a:r>
            <a:r>
              <a:rPr kumimoji="1" lang="ja-JP" altLang="en-US" dirty="0"/>
              <a:t>が挙げられます。</a:t>
            </a:r>
            <a:endParaRPr kumimoji="1" lang="en-US" altLang="ja-JP" dirty="0"/>
          </a:p>
          <a:p>
            <a:r>
              <a:rPr kumimoji="1" lang="ja-JP" altLang="en-US" dirty="0"/>
              <a:t>この、「もしも、実行」ブロックの左上の歯車のマークを押すと、その近くにふきだしが現れます。</a:t>
            </a:r>
            <a:endParaRPr kumimoji="1" lang="en-US" altLang="ja-JP" dirty="0"/>
          </a:p>
          <a:p>
            <a:r>
              <a:rPr kumimoji="1" lang="ja-JP" altLang="en-US" dirty="0"/>
              <a:t>このふきだしの左半分のグレーの部分の２つブロックのいづれかを右の「もしも」ブロックに結合すると、「もしも、実行」ブロックの形状が変化するという仕組みです。</a:t>
            </a:r>
            <a:endParaRPr kumimoji="1" lang="en-US" altLang="ja-JP" dirty="0"/>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7</a:t>
            </a:fld>
            <a:endParaRPr kumimoji="1" lang="ja-JP" altLang="en-US"/>
          </a:p>
        </p:txBody>
      </p:sp>
    </p:spTree>
    <p:extLst>
      <p:ext uri="{BB962C8B-B14F-4D97-AF65-F5344CB8AC3E}">
        <p14:creationId xmlns:p14="http://schemas.microsoft.com/office/powerpoint/2010/main" val="3345556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既存の</a:t>
            </a:r>
            <a:r>
              <a:rPr kumimoji="1" lang="en-US" altLang="ja-JP" dirty="0" err="1"/>
              <a:t>Javascript</a:t>
            </a:r>
            <a:r>
              <a:rPr kumimoji="1" lang="ja-JP" altLang="en-US" dirty="0"/>
              <a:t>のシステムにはこのような関数ブロックが実装されています。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その下は</a:t>
            </a:r>
            <a:r>
              <a:rPr kumimoji="1" lang="en-US" altLang="ja-JP" dirty="0"/>
              <a:t>Haskell</a:t>
            </a:r>
            <a:r>
              <a:rPr kumimoji="1" lang="ja-JP" altLang="en-US" dirty="0"/>
              <a:t>のコードで、ある関数によるパターンマッチングをおこなっているものです。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このソースコードを、関数ブロックで表現しようとしても、</a:t>
            </a:r>
            <a:r>
              <a:rPr kumimoji="1" lang="en-US" altLang="ja-JP" dirty="0"/>
              <a:t>JavaScript</a:t>
            </a:r>
            <a:r>
              <a:rPr kumimoji="1" lang="ja-JP" altLang="en-US" dirty="0"/>
              <a:t>の関数ブロックはパターンマッチングに対応していないため、</a:t>
            </a:r>
            <a:r>
              <a:rPr kumimoji="1" lang="en-US" altLang="ja-JP" dirty="0"/>
              <a:t>Blockly</a:t>
            </a:r>
            <a:r>
              <a:rPr kumimoji="1" lang="ja-JP" altLang="en-US" dirty="0"/>
              <a:t>上で表現することができません。</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a:t>
            </a:r>
            <a:r>
              <a:rPr kumimoji="1" lang="en-US" altLang="ja-JP" dirty="0"/>
              <a:t>Blockly</a:t>
            </a:r>
            <a:r>
              <a:rPr kumimoji="1" lang="ja-JP" altLang="en-US" dirty="0"/>
              <a:t>の多言語化を行うために、動的変形によるパターンマッチングができる新たなブロックを実装しなければなりません。</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8</a:t>
            </a:fld>
            <a:endParaRPr kumimoji="1" lang="ja-JP" altLang="en-US"/>
          </a:p>
        </p:txBody>
      </p:sp>
    </p:spTree>
    <p:extLst>
      <p:ext uri="{BB962C8B-B14F-4D97-AF65-F5344CB8AC3E}">
        <p14:creationId xmlns:p14="http://schemas.microsoft.com/office/powerpoint/2010/main" val="3010408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ここから、本研究で行った実装について説明させていただきます。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r>
              <a:rPr kumimoji="1" lang="ja-JP" altLang="en-US" dirty="0"/>
              <a:t>本研究では、</a:t>
            </a:r>
            <a:r>
              <a:rPr kumimoji="1" lang="en-US" altLang="ja-JP" dirty="0"/>
              <a:t>Blockly</a:t>
            </a:r>
            <a:r>
              <a:rPr kumimoji="1" lang="ja-JP" altLang="en-US" dirty="0"/>
              <a:t>の</a:t>
            </a:r>
            <a:r>
              <a:rPr kumimoji="1" lang="en-US" altLang="ja-JP" dirty="0"/>
              <a:t>C</a:t>
            </a:r>
            <a:r>
              <a:rPr kumimoji="1" lang="ja-JP" altLang="en-US" dirty="0" err="1"/>
              <a:t>、</a:t>
            </a:r>
            <a:r>
              <a:rPr kumimoji="1" lang="en-US" altLang="ja-JP" dirty="0"/>
              <a:t>Haskell</a:t>
            </a:r>
            <a:r>
              <a:rPr kumimoji="1" lang="ja-JP" altLang="en-US" dirty="0" err="1"/>
              <a:t>、</a:t>
            </a:r>
            <a:r>
              <a:rPr kumimoji="1" lang="en-US" altLang="ja-JP" dirty="0"/>
              <a:t>Flex</a:t>
            </a:r>
            <a:r>
              <a:rPr kumimoji="1" lang="ja-JP" altLang="en-US" dirty="0"/>
              <a:t>に対するシステムの拡張を行いました。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その際に、動的変形機能を含んだ新たなブロックを定義しました。</a:t>
            </a:r>
          </a:p>
          <a:p>
            <a:endParaRPr kumimoji="1" lang="en-US" altLang="ja-JP" dirty="0"/>
          </a:p>
          <a:p>
            <a:r>
              <a:rPr kumimoji="1" lang="ja-JP" altLang="en-US" dirty="0"/>
              <a:t>システムの対象者は、プログラミング初心者から中級者です。</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9</a:t>
            </a:fld>
            <a:endParaRPr kumimoji="1" lang="ja-JP" altLang="en-US"/>
          </a:p>
        </p:txBody>
      </p:sp>
    </p:spTree>
    <p:extLst>
      <p:ext uri="{BB962C8B-B14F-4D97-AF65-F5344CB8AC3E}">
        <p14:creationId xmlns:p14="http://schemas.microsoft.com/office/powerpoint/2010/main" val="1999227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508518-62DA-4B44-9F50-3A5D5399E8D5}"/>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9847754C-2A9E-44F0-92AD-5C2730D9BFE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1472697-ED90-4B34-A06B-2DC221FAE0BF}"/>
              </a:ext>
            </a:extLst>
          </p:cNvPr>
          <p:cNvSpPr>
            <a:spLocks noGrp="1"/>
          </p:cNvSpPr>
          <p:nvPr>
            <p:ph type="dt" sz="half" idx="10"/>
          </p:nvPr>
        </p:nvSpPr>
        <p:spPr/>
        <p:txBody>
          <a:bodyPr/>
          <a:lstStyle/>
          <a:p>
            <a:fld id="{B8F8725A-28AD-45F8-B362-09C8E353BCD4}" type="datetimeFigureOut">
              <a:rPr kumimoji="1" lang="ja-JP" altLang="en-US" smtClean="0"/>
              <a:t>2018/2/27</a:t>
            </a:fld>
            <a:endParaRPr kumimoji="1" lang="ja-JP" altLang="en-US"/>
          </a:p>
        </p:txBody>
      </p:sp>
      <p:sp>
        <p:nvSpPr>
          <p:cNvPr id="5" name="フッター プレースホルダー 4">
            <a:extLst>
              <a:ext uri="{FF2B5EF4-FFF2-40B4-BE49-F238E27FC236}">
                <a16:creationId xmlns:a16="http://schemas.microsoft.com/office/drawing/2014/main" id="{53EAC143-20D1-41E7-8332-F0D78F8F74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A1BDCA-DE7F-43CE-93EF-F6765829BE11}"/>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124558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95383D-C22A-42DE-92EB-CCF4DB5E3B1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0B6458B-6CB0-40EE-9E62-6D9F193CB35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5417ED2-A7D1-4990-B54A-EBBB8B4A62C4}"/>
              </a:ext>
            </a:extLst>
          </p:cNvPr>
          <p:cNvSpPr>
            <a:spLocks noGrp="1"/>
          </p:cNvSpPr>
          <p:nvPr>
            <p:ph type="dt" sz="half" idx="10"/>
          </p:nvPr>
        </p:nvSpPr>
        <p:spPr/>
        <p:txBody>
          <a:bodyPr/>
          <a:lstStyle/>
          <a:p>
            <a:fld id="{B8F8725A-28AD-45F8-B362-09C8E353BCD4}" type="datetimeFigureOut">
              <a:rPr kumimoji="1" lang="ja-JP" altLang="en-US" smtClean="0"/>
              <a:t>2018/2/27</a:t>
            </a:fld>
            <a:endParaRPr kumimoji="1" lang="ja-JP" altLang="en-US"/>
          </a:p>
        </p:txBody>
      </p:sp>
      <p:sp>
        <p:nvSpPr>
          <p:cNvPr id="5" name="フッター プレースホルダー 4">
            <a:extLst>
              <a:ext uri="{FF2B5EF4-FFF2-40B4-BE49-F238E27FC236}">
                <a16:creationId xmlns:a16="http://schemas.microsoft.com/office/drawing/2014/main" id="{02ECF3AB-2353-46B0-8AAC-1E3529AE189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14588EE-5F78-4053-8C12-DD12AB21FE21}"/>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2381383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C770661-87A1-455E-8CDB-9FB1A157821F}"/>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C9C2B1-D57D-4A52-A052-4430D0E5AB2D}"/>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B6C034-BDF2-414E-A591-470ECABC2A33}"/>
              </a:ext>
            </a:extLst>
          </p:cNvPr>
          <p:cNvSpPr>
            <a:spLocks noGrp="1"/>
          </p:cNvSpPr>
          <p:nvPr>
            <p:ph type="dt" sz="half" idx="10"/>
          </p:nvPr>
        </p:nvSpPr>
        <p:spPr/>
        <p:txBody>
          <a:bodyPr/>
          <a:lstStyle/>
          <a:p>
            <a:fld id="{B8F8725A-28AD-45F8-B362-09C8E353BCD4}" type="datetimeFigureOut">
              <a:rPr kumimoji="1" lang="ja-JP" altLang="en-US" smtClean="0"/>
              <a:t>2018/2/27</a:t>
            </a:fld>
            <a:endParaRPr kumimoji="1" lang="ja-JP" altLang="en-US"/>
          </a:p>
        </p:txBody>
      </p:sp>
      <p:sp>
        <p:nvSpPr>
          <p:cNvPr id="5" name="フッター プレースホルダー 4">
            <a:extLst>
              <a:ext uri="{FF2B5EF4-FFF2-40B4-BE49-F238E27FC236}">
                <a16:creationId xmlns:a16="http://schemas.microsoft.com/office/drawing/2014/main" id="{365D15E3-F752-43AC-ACD9-07F3DE6D7B2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6952C1-2682-4CC4-8853-8C1851405CEB}"/>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94742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A261C3-2E07-4A41-9C1A-371926686D1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0746862-75AF-4CF2-A756-298DFA05231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1A44315-F407-4F31-9AAD-2F461C7AB3B3}"/>
              </a:ext>
            </a:extLst>
          </p:cNvPr>
          <p:cNvSpPr>
            <a:spLocks noGrp="1"/>
          </p:cNvSpPr>
          <p:nvPr>
            <p:ph type="dt" sz="half" idx="10"/>
          </p:nvPr>
        </p:nvSpPr>
        <p:spPr/>
        <p:txBody>
          <a:bodyPr/>
          <a:lstStyle/>
          <a:p>
            <a:fld id="{B8F8725A-28AD-45F8-B362-09C8E353BCD4}" type="datetimeFigureOut">
              <a:rPr kumimoji="1" lang="ja-JP" altLang="en-US" smtClean="0"/>
              <a:t>2018/2/27</a:t>
            </a:fld>
            <a:endParaRPr kumimoji="1" lang="ja-JP" altLang="en-US"/>
          </a:p>
        </p:txBody>
      </p:sp>
      <p:sp>
        <p:nvSpPr>
          <p:cNvPr id="5" name="フッター プレースホルダー 4">
            <a:extLst>
              <a:ext uri="{FF2B5EF4-FFF2-40B4-BE49-F238E27FC236}">
                <a16:creationId xmlns:a16="http://schemas.microsoft.com/office/drawing/2014/main" id="{48364725-CC1B-42D5-B1FE-60FA51EA7F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B7D098-E1F2-4475-B9F6-82D92D080DCE}"/>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25264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B0F00-75BD-47A5-AE68-9469D8A79F53}"/>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A5A5EBB-36D3-4A63-A978-3B78F643AD3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0C90A8-C395-4C30-9D20-9846191CB260}"/>
              </a:ext>
            </a:extLst>
          </p:cNvPr>
          <p:cNvSpPr>
            <a:spLocks noGrp="1"/>
          </p:cNvSpPr>
          <p:nvPr>
            <p:ph type="dt" sz="half" idx="10"/>
          </p:nvPr>
        </p:nvSpPr>
        <p:spPr/>
        <p:txBody>
          <a:bodyPr/>
          <a:lstStyle/>
          <a:p>
            <a:fld id="{B8F8725A-28AD-45F8-B362-09C8E353BCD4}" type="datetimeFigureOut">
              <a:rPr kumimoji="1" lang="ja-JP" altLang="en-US" smtClean="0"/>
              <a:t>2018/2/27</a:t>
            </a:fld>
            <a:endParaRPr kumimoji="1" lang="ja-JP" altLang="en-US"/>
          </a:p>
        </p:txBody>
      </p:sp>
      <p:sp>
        <p:nvSpPr>
          <p:cNvPr id="5" name="フッター プレースホルダー 4">
            <a:extLst>
              <a:ext uri="{FF2B5EF4-FFF2-40B4-BE49-F238E27FC236}">
                <a16:creationId xmlns:a16="http://schemas.microsoft.com/office/drawing/2014/main" id="{00A71A2B-D2A0-4D28-8411-5E29DB2DE6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2DEC1E3-288C-437C-9F55-51FD8A66EC5F}"/>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4051286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FB56B8-B912-42A7-850E-0A4AA54C833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967350-47E3-41C2-8082-DA2DA02F32B2}"/>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F08043F-72E7-46DB-A506-FDB86B21B733}"/>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38DB895-06E1-46B8-BB33-BBF54BFDF21A}"/>
              </a:ext>
            </a:extLst>
          </p:cNvPr>
          <p:cNvSpPr>
            <a:spLocks noGrp="1"/>
          </p:cNvSpPr>
          <p:nvPr>
            <p:ph type="dt" sz="half" idx="10"/>
          </p:nvPr>
        </p:nvSpPr>
        <p:spPr/>
        <p:txBody>
          <a:bodyPr/>
          <a:lstStyle/>
          <a:p>
            <a:fld id="{B8F8725A-28AD-45F8-B362-09C8E353BCD4}" type="datetimeFigureOut">
              <a:rPr kumimoji="1" lang="ja-JP" altLang="en-US" smtClean="0"/>
              <a:t>2018/2/27</a:t>
            </a:fld>
            <a:endParaRPr kumimoji="1" lang="ja-JP" altLang="en-US"/>
          </a:p>
        </p:txBody>
      </p:sp>
      <p:sp>
        <p:nvSpPr>
          <p:cNvPr id="6" name="フッター プレースホルダー 5">
            <a:extLst>
              <a:ext uri="{FF2B5EF4-FFF2-40B4-BE49-F238E27FC236}">
                <a16:creationId xmlns:a16="http://schemas.microsoft.com/office/drawing/2014/main" id="{4F427B52-1BDE-49D9-9E35-749B3925466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34ED7F9-7C16-4F4B-A76C-F726CC765C9A}"/>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169096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CF2B1A-001B-431E-8FF6-077B36838C9A}"/>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3A4D63F-1D4D-4975-8B38-3CA15373956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3436620-9DBC-444F-9EF1-731726560B94}"/>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5D7E17B-D696-4824-B322-337F33EBA7B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F95A43E-C189-4A6F-8AD0-C2D41CA70AD1}"/>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99DE956-C98B-40A8-B5C5-A62400F6DFFE}"/>
              </a:ext>
            </a:extLst>
          </p:cNvPr>
          <p:cNvSpPr>
            <a:spLocks noGrp="1"/>
          </p:cNvSpPr>
          <p:nvPr>
            <p:ph type="dt" sz="half" idx="10"/>
          </p:nvPr>
        </p:nvSpPr>
        <p:spPr/>
        <p:txBody>
          <a:bodyPr/>
          <a:lstStyle/>
          <a:p>
            <a:fld id="{B8F8725A-28AD-45F8-B362-09C8E353BCD4}" type="datetimeFigureOut">
              <a:rPr kumimoji="1" lang="ja-JP" altLang="en-US" smtClean="0"/>
              <a:t>2018/2/27</a:t>
            </a:fld>
            <a:endParaRPr kumimoji="1" lang="ja-JP" altLang="en-US"/>
          </a:p>
        </p:txBody>
      </p:sp>
      <p:sp>
        <p:nvSpPr>
          <p:cNvPr id="8" name="フッター プレースホルダー 7">
            <a:extLst>
              <a:ext uri="{FF2B5EF4-FFF2-40B4-BE49-F238E27FC236}">
                <a16:creationId xmlns:a16="http://schemas.microsoft.com/office/drawing/2014/main" id="{1CAFE4DB-C9DE-490E-8410-8985AF8F67B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2CA5C8D-179D-4523-B7A8-78124FF1E291}"/>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3595998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5E830-DE69-4ED2-AC42-89E47B1D621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A73CB4D-093C-49CD-AF77-DA6A57B8FC1F}"/>
              </a:ext>
            </a:extLst>
          </p:cNvPr>
          <p:cNvSpPr>
            <a:spLocks noGrp="1"/>
          </p:cNvSpPr>
          <p:nvPr>
            <p:ph type="dt" sz="half" idx="10"/>
          </p:nvPr>
        </p:nvSpPr>
        <p:spPr/>
        <p:txBody>
          <a:bodyPr/>
          <a:lstStyle/>
          <a:p>
            <a:fld id="{B8F8725A-28AD-45F8-B362-09C8E353BCD4}" type="datetimeFigureOut">
              <a:rPr kumimoji="1" lang="ja-JP" altLang="en-US" smtClean="0"/>
              <a:t>2018/2/27</a:t>
            </a:fld>
            <a:endParaRPr kumimoji="1" lang="ja-JP" altLang="en-US"/>
          </a:p>
        </p:txBody>
      </p:sp>
      <p:sp>
        <p:nvSpPr>
          <p:cNvPr id="4" name="フッター プレースホルダー 3">
            <a:extLst>
              <a:ext uri="{FF2B5EF4-FFF2-40B4-BE49-F238E27FC236}">
                <a16:creationId xmlns:a16="http://schemas.microsoft.com/office/drawing/2014/main" id="{D2298B57-C646-4C4C-A430-7C3F3F257E0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E94486D-BBBD-4893-8F32-D406879EC042}"/>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3322867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EC349AE-3B99-41CF-8F68-F2808268CC04}"/>
              </a:ext>
            </a:extLst>
          </p:cNvPr>
          <p:cNvSpPr>
            <a:spLocks noGrp="1"/>
          </p:cNvSpPr>
          <p:nvPr>
            <p:ph type="dt" sz="half" idx="10"/>
          </p:nvPr>
        </p:nvSpPr>
        <p:spPr/>
        <p:txBody>
          <a:bodyPr/>
          <a:lstStyle/>
          <a:p>
            <a:fld id="{B8F8725A-28AD-45F8-B362-09C8E353BCD4}" type="datetimeFigureOut">
              <a:rPr kumimoji="1" lang="ja-JP" altLang="en-US" smtClean="0"/>
              <a:t>2018/2/27</a:t>
            </a:fld>
            <a:endParaRPr kumimoji="1" lang="ja-JP" altLang="en-US"/>
          </a:p>
        </p:txBody>
      </p:sp>
      <p:sp>
        <p:nvSpPr>
          <p:cNvPr id="3" name="フッター プレースホルダー 2">
            <a:extLst>
              <a:ext uri="{FF2B5EF4-FFF2-40B4-BE49-F238E27FC236}">
                <a16:creationId xmlns:a16="http://schemas.microsoft.com/office/drawing/2014/main" id="{EA183374-119C-4808-91BB-BC52A4BEE2B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06A6D4-1387-4A92-8DC6-9588DA7EA013}"/>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2465066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E4B33D-0F68-4A9B-94E9-DC4B29D2726C}"/>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A243865-D3D7-45AD-8086-2451F629CD6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DC07695-BF75-4F21-8A88-07B73777C1B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3B162C7-C10A-4D5D-A02D-C9465369C8DA}"/>
              </a:ext>
            </a:extLst>
          </p:cNvPr>
          <p:cNvSpPr>
            <a:spLocks noGrp="1"/>
          </p:cNvSpPr>
          <p:nvPr>
            <p:ph type="dt" sz="half" idx="10"/>
          </p:nvPr>
        </p:nvSpPr>
        <p:spPr/>
        <p:txBody>
          <a:bodyPr/>
          <a:lstStyle/>
          <a:p>
            <a:fld id="{B8F8725A-28AD-45F8-B362-09C8E353BCD4}" type="datetimeFigureOut">
              <a:rPr kumimoji="1" lang="ja-JP" altLang="en-US" smtClean="0"/>
              <a:t>2018/2/27</a:t>
            </a:fld>
            <a:endParaRPr kumimoji="1" lang="ja-JP" altLang="en-US"/>
          </a:p>
        </p:txBody>
      </p:sp>
      <p:sp>
        <p:nvSpPr>
          <p:cNvPr id="6" name="フッター プレースホルダー 5">
            <a:extLst>
              <a:ext uri="{FF2B5EF4-FFF2-40B4-BE49-F238E27FC236}">
                <a16:creationId xmlns:a16="http://schemas.microsoft.com/office/drawing/2014/main" id="{6FFB029D-DDEB-4962-8B8B-84FE7A34F2C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F9B229C-F552-460D-81AC-6D8CFE7594F8}"/>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357244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AA2D4F-0B30-48EC-9DA7-084EBEA7C97C}"/>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297A7B7-EFFE-4B67-BD08-FF0CB6D3DEE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7E2F6BA0-1D53-4A9A-BF9A-2BF2552F087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AD08D05-07BE-4436-A94F-A1BB94F9C951}"/>
              </a:ext>
            </a:extLst>
          </p:cNvPr>
          <p:cNvSpPr>
            <a:spLocks noGrp="1"/>
          </p:cNvSpPr>
          <p:nvPr>
            <p:ph type="dt" sz="half" idx="10"/>
          </p:nvPr>
        </p:nvSpPr>
        <p:spPr/>
        <p:txBody>
          <a:bodyPr/>
          <a:lstStyle/>
          <a:p>
            <a:fld id="{B8F8725A-28AD-45F8-B362-09C8E353BCD4}" type="datetimeFigureOut">
              <a:rPr kumimoji="1" lang="ja-JP" altLang="en-US" smtClean="0"/>
              <a:t>2018/2/27</a:t>
            </a:fld>
            <a:endParaRPr kumimoji="1" lang="ja-JP" altLang="en-US"/>
          </a:p>
        </p:txBody>
      </p:sp>
      <p:sp>
        <p:nvSpPr>
          <p:cNvPr id="6" name="フッター プレースホルダー 5">
            <a:extLst>
              <a:ext uri="{FF2B5EF4-FFF2-40B4-BE49-F238E27FC236}">
                <a16:creationId xmlns:a16="http://schemas.microsoft.com/office/drawing/2014/main" id="{4B36D28A-8C40-4139-A764-0C22533948A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4B344E-D5C8-402D-AA3A-E732B5BA497E}"/>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3608937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9AA7E3E-58DA-4D5F-8E9F-26448A2C495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E50383C-B982-4379-A717-94F1D136270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F116E26-FEDC-490E-9C10-F0211437AC1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8F8725A-28AD-45F8-B362-09C8E353BCD4}" type="datetimeFigureOut">
              <a:rPr kumimoji="1" lang="ja-JP" altLang="en-US" smtClean="0"/>
              <a:t>2018/2/27</a:t>
            </a:fld>
            <a:endParaRPr kumimoji="1" lang="ja-JP" altLang="en-US"/>
          </a:p>
        </p:txBody>
      </p:sp>
      <p:sp>
        <p:nvSpPr>
          <p:cNvPr id="5" name="フッター プレースホルダー 4">
            <a:extLst>
              <a:ext uri="{FF2B5EF4-FFF2-40B4-BE49-F238E27FC236}">
                <a16:creationId xmlns:a16="http://schemas.microsoft.com/office/drawing/2014/main" id="{976AFA73-7F46-494C-A6AB-9604E843056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D68A115-32ED-4EFC-80EB-40E479FF3C7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35006901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3937421-42BB-4DF2-B099-8EC89717194E}"/>
              </a:ext>
            </a:extLst>
          </p:cNvPr>
          <p:cNvSpPr txBox="1"/>
          <p:nvPr/>
        </p:nvSpPr>
        <p:spPr>
          <a:xfrm>
            <a:off x="5854310" y="5251082"/>
            <a:ext cx="2736130" cy="738664"/>
          </a:xfrm>
          <a:prstGeom prst="rect">
            <a:avLst/>
          </a:prstGeom>
          <a:noFill/>
        </p:spPr>
        <p:txBody>
          <a:bodyPr wrap="square" rtlCol="0">
            <a:spAutoFit/>
          </a:bodyPr>
          <a:lstStyle/>
          <a:p>
            <a:pPr algn="ctr" defTabSz="914400"/>
            <a:r>
              <a:rPr kumimoji="1" lang="ja-JP" altLang="en-US" sz="2100" dirty="0">
                <a:solidFill>
                  <a:prstClr val="black"/>
                </a:solidFill>
                <a:effectLst>
                  <a:outerShdw blurRad="38100" dist="38100" dir="2700000" algn="tl">
                    <a:srgbClr val="000000">
                      <a:alpha val="43137"/>
                    </a:srgbClr>
                  </a:outerShdw>
                </a:effectLst>
                <a:ea typeface="ＭＳ Ｐゴシック" panose="020B0600070205080204" pitchFamily="50" charset="-128"/>
              </a:rPr>
              <a:t>香川研究室</a:t>
            </a:r>
            <a:endParaRPr kumimoji="1" lang="en-US" altLang="ja-JP" sz="2100" dirty="0">
              <a:solidFill>
                <a:prstClr val="black"/>
              </a:solidFill>
              <a:effectLst>
                <a:outerShdw blurRad="38100" dist="38100" dir="2700000" algn="tl">
                  <a:srgbClr val="000000">
                    <a:alpha val="43137"/>
                  </a:srgbClr>
                </a:outerShdw>
              </a:effectLst>
              <a:ea typeface="ＭＳ Ｐゴシック" panose="020B0600070205080204" pitchFamily="50" charset="-128"/>
            </a:endParaRPr>
          </a:p>
          <a:p>
            <a:pPr algn="ctr" defTabSz="914400"/>
            <a:r>
              <a:rPr kumimoji="1" lang="en-US" altLang="ja-JP" sz="2100" dirty="0">
                <a:solidFill>
                  <a:prstClr val="black"/>
                </a:solidFill>
                <a:effectLst>
                  <a:outerShdw blurRad="38100" dist="38100" dir="2700000" algn="tl">
                    <a:srgbClr val="000000">
                      <a:alpha val="43137"/>
                    </a:srgbClr>
                  </a:outerShdw>
                </a:effectLst>
                <a:ea typeface="ＭＳ Ｐゴシック" panose="020B0600070205080204" pitchFamily="50" charset="-128"/>
              </a:rPr>
              <a:t>14T239 </a:t>
            </a:r>
            <a:r>
              <a:rPr kumimoji="1" lang="ja-JP" altLang="en-US" sz="2100" dirty="0">
                <a:solidFill>
                  <a:prstClr val="black"/>
                </a:solidFill>
                <a:effectLst>
                  <a:outerShdw blurRad="38100" dist="38100" dir="2700000" algn="tl">
                    <a:srgbClr val="000000">
                      <a:alpha val="43137"/>
                    </a:srgbClr>
                  </a:outerShdw>
                </a:effectLst>
                <a:ea typeface="ＭＳ Ｐゴシック" panose="020B0600070205080204" pitchFamily="50" charset="-128"/>
              </a:rPr>
              <a:t>佐野裕也</a:t>
            </a:r>
          </a:p>
        </p:txBody>
      </p:sp>
      <p:sp>
        <p:nvSpPr>
          <p:cNvPr id="6" name="タイトル 1">
            <a:extLst>
              <a:ext uri="{FF2B5EF4-FFF2-40B4-BE49-F238E27FC236}">
                <a16:creationId xmlns:a16="http://schemas.microsoft.com/office/drawing/2014/main" id="{6E972044-420A-4B4E-9E57-41E8C6031500}"/>
              </a:ext>
            </a:extLst>
          </p:cNvPr>
          <p:cNvSpPr txBox="1">
            <a:spLocks/>
          </p:cNvSpPr>
          <p:nvPr/>
        </p:nvSpPr>
        <p:spPr>
          <a:xfrm>
            <a:off x="263159" y="2209367"/>
            <a:ext cx="8660219" cy="1800658"/>
          </a:xfrm>
          <a:prstGeom prst="rect">
            <a:avLst/>
          </a:prstGeom>
        </p:spPr>
        <p:txBody>
          <a:bodyPr>
            <a:normAutofit fontScale="92500" lnSpcReduction="10000"/>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pPr algn="ctr">
              <a:lnSpc>
                <a:spcPct val="150000"/>
              </a:lnSpc>
            </a:pPr>
            <a:r>
              <a:rPr lang="en-US" altLang="ja-JP" sz="4500" b="1" dirty="0">
                <a:solidFill>
                  <a:prstClr val="black"/>
                </a:solidFill>
                <a:effectLst>
                  <a:outerShdw blurRad="38100" dist="38100" dir="2700000" algn="tl">
                    <a:srgbClr val="000000">
                      <a:alpha val="43137"/>
                    </a:srgbClr>
                  </a:outerShdw>
                </a:effectLst>
                <a:latin typeface="Arial" panose="020B0604020202020204" pitchFamily="34" charset="0"/>
                <a:ea typeface="ＭＳ Ｐゴシック" panose="020B0600070205080204" pitchFamily="50" charset="-128"/>
                <a:cs typeface="Arial" panose="020B0604020202020204" pitchFamily="34" charset="0"/>
              </a:rPr>
              <a:t>Blockly</a:t>
            </a:r>
            <a:r>
              <a:rPr lang="ja-JP" altLang="en-US" sz="3600" b="1" dirty="0">
                <a:solidFill>
                  <a:prstClr val="black"/>
                </a:solidFill>
                <a:effectLst>
                  <a:outerShdw blurRad="38100" dist="38100" dir="2700000" algn="tl">
                    <a:srgbClr val="000000">
                      <a:alpha val="43137"/>
                    </a:srgbClr>
                  </a:outerShdw>
                </a:effectLst>
                <a:latin typeface="Calibri" panose="020F0502020204030204"/>
                <a:ea typeface="ＭＳ Ｐゴシック" panose="020B0600070205080204" pitchFamily="50" charset="-128"/>
              </a:rPr>
              <a:t>を用いた多言語対応の</a:t>
            </a:r>
            <a:endParaRPr lang="en-US" altLang="ja-JP" sz="3600" b="1" dirty="0">
              <a:solidFill>
                <a:prstClr val="black"/>
              </a:solidFill>
              <a:effectLst>
                <a:outerShdw blurRad="38100" dist="38100" dir="2700000" algn="tl">
                  <a:srgbClr val="000000">
                    <a:alpha val="43137"/>
                  </a:srgbClr>
                </a:outerShdw>
              </a:effectLst>
              <a:latin typeface="Calibri" panose="020F0502020204030204"/>
              <a:ea typeface="ＭＳ Ｐゴシック" panose="020B0600070205080204" pitchFamily="50" charset="-128"/>
            </a:endParaRPr>
          </a:p>
          <a:p>
            <a:pPr algn="ctr">
              <a:lnSpc>
                <a:spcPct val="150000"/>
              </a:lnSpc>
            </a:pPr>
            <a:r>
              <a:rPr lang="ja-JP" altLang="en-US" sz="3600" b="1" dirty="0">
                <a:solidFill>
                  <a:prstClr val="black"/>
                </a:solidFill>
                <a:effectLst>
                  <a:outerShdw blurRad="38100" dist="38100" dir="2700000" algn="tl">
                    <a:srgbClr val="000000">
                      <a:alpha val="43137"/>
                    </a:srgbClr>
                  </a:outerShdw>
                </a:effectLst>
                <a:latin typeface="Calibri" panose="020F0502020204030204"/>
                <a:ea typeface="ＭＳ Ｐゴシック" panose="020B0600070205080204" pitchFamily="50" charset="-128"/>
              </a:rPr>
              <a:t>プログラミング学習支援環境の開発</a:t>
            </a:r>
            <a:endParaRPr lang="ja-JP" altLang="en-US" sz="2800" b="1" dirty="0">
              <a:solidFill>
                <a:prstClr val="black"/>
              </a:solidFill>
              <a:effectLst>
                <a:outerShdw blurRad="38100" dist="38100" dir="2700000" algn="tl">
                  <a:srgbClr val="000000">
                    <a:alpha val="43137"/>
                  </a:srgbClr>
                </a:outerShdw>
              </a:effectLst>
              <a:latin typeface="Calibri" panose="020F0502020204030204"/>
              <a:ea typeface="ＭＳ Ｐゴシック" panose="020B0600070205080204" pitchFamily="50" charset="-128"/>
            </a:endParaRPr>
          </a:p>
        </p:txBody>
      </p:sp>
    </p:spTree>
    <p:extLst>
      <p:ext uri="{BB962C8B-B14F-4D97-AF65-F5344CB8AC3E}">
        <p14:creationId xmlns:p14="http://schemas.microsoft.com/office/powerpoint/2010/main" val="3804965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2BF7280-E999-4152-8A20-4BA6219EE6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1673" y="1448108"/>
            <a:ext cx="5933210" cy="2848310"/>
          </a:xfrm>
          <a:prstGeom prst="rect">
            <a:avLst/>
          </a:prstGeom>
          <a:ln>
            <a:noFill/>
          </a:ln>
        </p:spPr>
      </p:pic>
      <p:sp>
        <p:nvSpPr>
          <p:cNvPr id="6" name="吹き出し: 折線 5">
            <a:extLst>
              <a:ext uri="{FF2B5EF4-FFF2-40B4-BE49-F238E27FC236}">
                <a16:creationId xmlns:a16="http://schemas.microsoft.com/office/drawing/2014/main" id="{43F90D0A-6A21-48B4-80E9-9A3ED25CDCFF}"/>
              </a:ext>
            </a:extLst>
          </p:cNvPr>
          <p:cNvSpPr/>
          <p:nvPr/>
        </p:nvSpPr>
        <p:spPr>
          <a:xfrm>
            <a:off x="7993338" y="1365406"/>
            <a:ext cx="962404" cy="304800"/>
          </a:xfrm>
          <a:prstGeom prst="borderCallout2">
            <a:avLst>
              <a:gd name="adj1" fmla="val 45796"/>
              <a:gd name="adj2" fmla="val 5467"/>
              <a:gd name="adj3" fmla="val 48438"/>
              <a:gd name="adj4" fmla="val -15626"/>
              <a:gd name="adj5" fmla="val 54470"/>
              <a:gd name="adj6" fmla="val -64577"/>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50" b="1" dirty="0">
                <a:solidFill>
                  <a:schemeClr val="tx1"/>
                </a:solidFill>
              </a:rPr>
              <a:t>リセット</a:t>
            </a:r>
          </a:p>
        </p:txBody>
      </p:sp>
      <p:sp>
        <p:nvSpPr>
          <p:cNvPr id="12" name="吹き出し: 2 つ折線 11">
            <a:extLst>
              <a:ext uri="{FF2B5EF4-FFF2-40B4-BE49-F238E27FC236}">
                <a16:creationId xmlns:a16="http://schemas.microsoft.com/office/drawing/2014/main" id="{CBE84CDE-9F92-4EBD-85A7-E6691C297641}"/>
              </a:ext>
            </a:extLst>
          </p:cNvPr>
          <p:cNvSpPr/>
          <p:nvPr/>
        </p:nvSpPr>
        <p:spPr>
          <a:xfrm>
            <a:off x="7993338" y="1776888"/>
            <a:ext cx="829628" cy="288608"/>
          </a:xfrm>
          <a:prstGeom prst="borderCallout3">
            <a:avLst>
              <a:gd name="adj1" fmla="val 50467"/>
              <a:gd name="adj2" fmla="val 4870"/>
              <a:gd name="adj3" fmla="val 48601"/>
              <a:gd name="adj4" fmla="val -86701"/>
              <a:gd name="adj5" fmla="val 49804"/>
              <a:gd name="adj6" fmla="val -94967"/>
              <a:gd name="adj7" fmla="val -75627"/>
              <a:gd name="adj8" fmla="val -93591"/>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50" b="1" dirty="0">
                <a:solidFill>
                  <a:schemeClr val="tx1"/>
                </a:solidFill>
              </a:rPr>
              <a:t>保存</a:t>
            </a:r>
          </a:p>
        </p:txBody>
      </p:sp>
      <p:sp>
        <p:nvSpPr>
          <p:cNvPr id="13" name="吹き出し: 2 つ折線 12">
            <a:extLst>
              <a:ext uri="{FF2B5EF4-FFF2-40B4-BE49-F238E27FC236}">
                <a16:creationId xmlns:a16="http://schemas.microsoft.com/office/drawing/2014/main" id="{F6AE0918-84FF-49BF-88E9-371F408C20D4}"/>
              </a:ext>
            </a:extLst>
          </p:cNvPr>
          <p:cNvSpPr/>
          <p:nvPr/>
        </p:nvSpPr>
        <p:spPr>
          <a:xfrm>
            <a:off x="7978574" y="2172175"/>
            <a:ext cx="829628" cy="288608"/>
          </a:xfrm>
          <a:prstGeom prst="borderCallout3">
            <a:avLst>
              <a:gd name="adj1" fmla="val 50467"/>
              <a:gd name="adj2" fmla="val 4870"/>
              <a:gd name="adj3" fmla="val 48601"/>
              <a:gd name="adj4" fmla="val -86701"/>
              <a:gd name="adj5" fmla="val 51850"/>
              <a:gd name="adj6" fmla="val -112327"/>
              <a:gd name="adj7" fmla="val -201964"/>
              <a:gd name="adj8" fmla="val -113109"/>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50" b="1" dirty="0">
                <a:solidFill>
                  <a:schemeClr val="tx1"/>
                </a:solidFill>
              </a:rPr>
              <a:t>読込み</a:t>
            </a:r>
          </a:p>
        </p:txBody>
      </p:sp>
      <p:sp>
        <p:nvSpPr>
          <p:cNvPr id="14" name="吹き出し: 2 つ折線 13">
            <a:extLst>
              <a:ext uri="{FF2B5EF4-FFF2-40B4-BE49-F238E27FC236}">
                <a16:creationId xmlns:a16="http://schemas.microsoft.com/office/drawing/2014/main" id="{BDFBF456-9B16-47A9-90A1-1EB487F6817B}"/>
              </a:ext>
            </a:extLst>
          </p:cNvPr>
          <p:cNvSpPr/>
          <p:nvPr/>
        </p:nvSpPr>
        <p:spPr>
          <a:xfrm>
            <a:off x="7978574" y="2583655"/>
            <a:ext cx="829628" cy="288608"/>
          </a:xfrm>
          <a:prstGeom prst="borderCallout3">
            <a:avLst>
              <a:gd name="adj1" fmla="val 50467"/>
              <a:gd name="adj2" fmla="val 4870"/>
              <a:gd name="adj3" fmla="val 48601"/>
              <a:gd name="adj4" fmla="val -86701"/>
              <a:gd name="adj5" fmla="val 51850"/>
              <a:gd name="adj6" fmla="val -129181"/>
              <a:gd name="adj7" fmla="val -351208"/>
              <a:gd name="adj8" fmla="val -133537"/>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50" b="1" dirty="0">
                <a:solidFill>
                  <a:schemeClr val="tx1"/>
                </a:solidFill>
              </a:rPr>
              <a:t>ヘルプ</a:t>
            </a:r>
          </a:p>
        </p:txBody>
      </p:sp>
      <p:sp>
        <p:nvSpPr>
          <p:cNvPr id="16" name="吹き出し: 線 15">
            <a:extLst>
              <a:ext uri="{FF2B5EF4-FFF2-40B4-BE49-F238E27FC236}">
                <a16:creationId xmlns:a16="http://schemas.microsoft.com/office/drawing/2014/main" id="{73540742-CB21-491A-8C1F-B35168774FCD}"/>
              </a:ext>
            </a:extLst>
          </p:cNvPr>
          <p:cNvSpPr/>
          <p:nvPr/>
        </p:nvSpPr>
        <p:spPr>
          <a:xfrm>
            <a:off x="7963809" y="3087769"/>
            <a:ext cx="1151027" cy="381715"/>
          </a:xfrm>
          <a:prstGeom prst="borderCallout1">
            <a:avLst>
              <a:gd name="adj1" fmla="val 51279"/>
              <a:gd name="adj2" fmla="val 5256"/>
              <a:gd name="adj3" fmla="val 58828"/>
              <a:gd name="adj4" fmla="val -62251"/>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tx1"/>
                </a:solidFill>
              </a:rPr>
              <a:t>中央に寄せる</a:t>
            </a:r>
          </a:p>
        </p:txBody>
      </p:sp>
      <p:sp>
        <p:nvSpPr>
          <p:cNvPr id="17" name="吹き出し: 線 16">
            <a:extLst>
              <a:ext uri="{FF2B5EF4-FFF2-40B4-BE49-F238E27FC236}">
                <a16:creationId xmlns:a16="http://schemas.microsoft.com/office/drawing/2014/main" id="{5383D9F1-7551-48FD-9F55-4FCA32A0DD55}"/>
              </a:ext>
            </a:extLst>
          </p:cNvPr>
          <p:cNvSpPr/>
          <p:nvPr/>
        </p:nvSpPr>
        <p:spPr>
          <a:xfrm>
            <a:off x="7963814" y="3547109"/>
            <a:ext cx="844391" cy="296228"/>
          </a:xfrm>
          <a:prstGeom prst="borderCallout1">
            <a:avLst>
              <a:gd name="adj1" fmla="val 51279"/>
              <a:gd name="adj2" fmla="val 5256"/>
              <a:gd name="adj3" fmla="val -13544"/>
              <a:gd name="adj4" fmla="val -94635"/>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rPr>
              <a:t>拡大</a:t>
            </a:r>
          </a:p>
        </p:txBody>
      </p:sp>
      <p:sp>
        <p:nvSpPr>
          <p:cNvPr id="18" name="吹き出し: 線 17">
            <a:extLst>
              <a:ext uri="{FF2B5EF4-FFF2-40B4-BE49-F238E27FC236}">
                <a16:creationId xmlns:a16="http://schemas.microsoft.com/office/drawing/2014/main" id="{6909C39F-3A41-4A8F-B793-EB37896B8976}"/>
              </a:ext>
            </a:extLst>
          </p:cNvPr>
          <p:cNvSpPr/>
          <p:nvPr/>
        </p:nvSpPr>
        <p:spPr>
          <a:xfrm>
            <a:off x="7963813" y="3969067"/>
            <a:ext cx="844391" cy="296228"/>
          </a:xfrm>
          <a:prstGeom prst="borderCallout1">
            <a:avLst>
              <a:gd name="adj1" fmla="val 51279"/>
              <a:gd name="adj2" fmla="val 5256"/>
              <a:gd name="adj3" fmla="val -97659"/>
              <a:gd name="adj4" fmla="val -92830"/>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500" b="1" dirty="0">
                <a:solidFill>
                  <a:schemeClr val="tx1"/>
                </a:solidFill>
              </a:rPr>
              <a:t>縮小</a:t>
            </a:r>
          </a:p>
        </p:txBody>
      </p:sp>
      <p:sp>
        <p:nvSpPr>
          <p:cNvPr id="19" name="吹き出し: 線 18">
            <a:extLst>
              <a:ext uri="{FF2B5EF4-FFF2-40B4-BE49-F238E27FC236}">
                <a16:creationId xmlns:a16="http://schemas.microsoft.com/office/drawing/2014/main" id="{7F20A112-B6C9-45DC-BB65-2B41E832079F}"/>
              </a:ext>
            </a:extLst>
          </p:cNvPr>
          <p:cNvSpPr/>
          <p:nvPr/>
        </p:nvSpPr>
        <p:spPr>
          <a:xfrm>
            <a:off x="7949043" y="4342925"/>
            <a:ext cx="1151027" cy="347207"/>
          </a:xfrm>
          <a:prstGeom prst="borderCallout1">
            <a:avLst>
              <a:gd name="adj1" fmla="val 51279"/>
              <a:gd name="adj2" fmla="val 5256"/>
              <a:gd name="adj3" fmla="val -91119"/>
              <a:gd name="adj4" fmla="val -66050"/>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tx1"/>
                </a:solidFill>
              </a:rPr>
              <a:t>ブロック削除</a:t>
            </a:r>
          </a:p>
        </p:txBody>
      </p:sp>
      <p:sp>
        <p:nvSpPr>
          <p:cNvPr id="20" name="四角形: 角を丸くする 19">
            <a:extLst>
              <a:ext uri="{FF2B5EF4-FFF2-40B4-BE49-F238E27FC236}">
                <a16:creationId xmlns:a16="http://schemas.microsoft.com/office/drawing/2014/main" id="{03BF1EB7-0C82-4F97-B6EC-A4D8F1D6306D}"/>
              </a:ext>
            </a:extLst>
          </p:cNvPr>
          <p:cNvSpPr/>
          <p:nvPr/>
        </p:nvSpPr>
        <p:spPr>
          <a:xfrm>
            <a:off x="1475004" y="1656372"/>
            <a:ext cx="507492" cy="1543050"/>
          </a:xfrm>
          <a:prstGeom prst="roundRect">
            <a:avLst/>
          </a:prstGeom>
          <a:noFill/>
          <a:ln w="28575">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21" name="吹き出し: 線 20">
            <a:extLst>
              <a:ext uri="{FF2B5EF4-FFF2-40B4-BE49-F238E27FC236}">
                <a16:creationId xmlns:a16="http://schemas.microsoft.com/office/drawing/2014/main" id="{653EB10D-C961-473B-A221-A3631AEB5D3F}"/>
              </a:ext>
            </a:extLst>
          </p:cNvPr>
          <p:cNvSpPr/>
          <p:nvPr/>
        </p:nvSpPr>
        <p:spPr>
          <a:xfrm>
            <a:off x="181313" y="3696650"/>
            <a:ext cx="1038510" cy="399108"/>
          </a:xfrm>
          <a:prstGeom prst="borderCallout1">
            <a:avLst>
              <a:gd name="adj1" fmla="val 39704"/>
              <a:gd name="adj2" fmla="val 92805"/>
              <a:gd name="adj3" fmla="val -119691"/>
              <a:gd name="adj4" fmla="val 132988"/>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tx1"/>
                </a:solidFill>
              </a:rPr>
              <a:t>ブロック</a:t>
            </a:r>
            <a:endParaRPr kumimoji="1" lang="en-US" altLang="ja-JP" sz="1200" b="1" dirty="0">
              <a:solidFill>
                <a:schemeClr val="tx1"/>
              </a:solidFill>
            </a:endParaRPr>
          </a:p>
          <a:p>
            <a:pPr algn="ctr"/>
            <a:r>
              <a:rPr kumimoji="1" lang="ja-JP" altLang="en-US" sz="1200" b="1" dirty="0">
                <a:solidFill>
                  <a:schemeClr val="tx1"/>
                </a:solidFill>
              </a:rPr>
              <a:t>カテゴリ</a:t>
            </a:r>
          </a:p>
        </p:txBody>
      </p:sp>
      <p:sp>
        <p:nvSpPr>
          <p:cNvPr id="23" name="吹き出し: 2 つ折線 22">
            <a:extLst>
              <a:ext uri="{FF2B5EF4-FFF2-40B4-BE49-F238E27FC236}">
                <a16:creationId xmlns:a16="http://schemas.microsoft.com/office/drawing/2014/main" id="{CAB12A07-E15F-4F4F-B093-7AE9737954BA}"/>
              </a:ext>
            </a:extLst>
          </p:cNvPr>
          <p:cNvSpPr/>
          <p:nvPr/>
        </p:nvSpPr>
        <p:spPr>
          <a:xfrm>
            <a:off x="118775" y="3087767"/>
            <a:ext cx="1101048" cy="402431"/>
          </a:xfrm>
          <a:prstGeom prst="borderCallout3">
            <a:avLst>
              <a:gd name="adj1" fmla="val 50467"/>
              <a:gd name="adj2" fmla="val 94147"/>
              <a:gd name="adj3" fmla="val 54026"/>
              <a:gd name="adj4" fmla="val 114204"/>
              <a:gd name="adj5" fmla="val -386309"/>
              <a:gd name="adj6" fmla="val 114209"/>
              <a:gd name="adj7" fmla="val -385214"/>
              <a:gd name="adj8" fmla="val 137088"/>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tx1"/>
                </a:solidFill>
              </a:rPr>
              <a:t>ブロック</a:t>
            </a:r>
            <a:endParaRPr kumimoji="1" lang="en-US" altLang="ja-JP" sz="1200" b="1" dirty="0">
              <a:solidFill>
                <a:schemeClr val="tx1"/>
              </a:solidFill>
            </a:endParaRPr>
          </a:p>
          <a:p>
            <a:pPr algn="ctr"/>
            <a:r>
              <a:rPr kumimoji="1" lang="ja-JP" altLang="en-US" sz="1200" b="1" dirty="0">
                <a:solidFill>
                  <a:schemeClr val="tx1"/>
                </a:solidFill>
              </a:rPr>
              <a:t>表示タグ</a:t>
            </a:r>
          </a:p>
        </p:txBody>
      </p:sp>
      <p:sp>
        <p:nvSpPr>
          <p:cNvPr id="24" name="吹き出し: 2 つ折線 23">
            <a:extLst>
              <a:ext uri="{FF2B5EF4-FFF2-40B4-BE49-F238E27FC236}">
                <a16:creationId xmlns:a16="http://schemas.microsoft.com/office/drawing/2014/main" id="{E758FD31-DD1F-48DB-8D9E-12C5A79BB0A1}"/>
              </a:ext>
            </a:extLst>
          </p:cNvPr>
          <p:cNvSpPr/>
          <p:nvPr/>
        </p:nvSpPr>
        <p:spPr>
          <a:xfrm>
            <a:off x="118775" y="2489849"/>
            <a:ext cx="1101048" cy="402431"/>
          </a:xfrm>
          <a:prstGeom prst="borderCallout3">
            <a:avLst>
              <a:gd name="adj1" fmla="val 50467"/>
              <a:gd name="adj2" fmla="val 94147"/>
              <a:gd name="adj3" fmla="val -279613"/>
              <a:gd name="adj4" fmla="val 95380"/>
              <a:gd name="adj5" fmla="val -278949"/>
              <a:gd name="adj6" fmla="val 185529"/>
              <a:gd name="adj7" fmla="val -243771"/>
              <a:gd name="adj8" fmla="val 184635"/>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tx1"/>
                </a:solidFill>
              </a:rPr>
              <a:t>ソースコ－ド表示タグ</a:t>
            </a:r>
          </a:p>
        </p:txBody>
      </p:sp>
      <p:sp>
        <p:nvSpPr>
          <p:cNvPr id="25" name="吹き出し: 2 つ折線 24">
            <a:extLst>
              <a:ext uri="{FF2B5EF4-FFF2-40B4-BE49-F238E27FC236}">
                <a16:creationId xmlns:a16="http://schemas.microsoft.com/office/drawing/2014/main" id="{837306F6-68EC-4115-A795-3FD542774D26}"/>
              </a:ext>
            </a:extLst>
          </p:cNvPr>
          <p:cNvSpPr/>
          <p:nvPr/>
        </p:nvSpPr>
        <p:spPr>
          <a:xfrm>
            <a:off x="58822" y="1921193"/>
            <a:ext cx="1038510" cy="402431"/>
          </a:xfrm>
          <a:prstGeom prst="borderCallout3">
            <a:avLst>
              <a:gd name="adj1" fmla="val 50467"/>
              <a:gd name="adj2" fmla="val 94147"/>
              <a:gd name="adj3" fmla="val -153506"/>
              <a:gd name="adj4" fmla="val 96701"/>
              <a:gd name="adj5" fmla="val -152843"/>
              <a:gd name="adj6" fmla="val 224491"/>
              <a:gd name="adj7" fmla="val -109144"/>
              <a:gd name="adj8" fmla="val 225578"/>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XML</a:t>
            </a:r>
            <a:r>
              <a:rPr kumimoji="1" lang="ja-JP" altLang="en-US" sz="1200" b="1" dirty="0">
                <a:solidFill>
                  <a:schemeClr val="tx1"/>
                </a:solidFill>
              </a:rPr>
              <a:t>コ－ド</a:t>
            </a:r>
            <a:endParaRPr kumimoji="1" lang="en-US" altLang="ja-JP" sz="1200" b="1" dirty="0">
              <a:solidFill>
                <a:schemeClr val="tx1"/>
              </a:solidFill>
            </a:endParaRPr>
          </a:p>
          <a:p>
            <a:pPr algn="ctr"/>
            <a:r>
              <a:rPr kumimoji="1" lang="ja-JP" altLang="en-US" sz="1200" b="1" dirty="0">
                <a:solidFill>
                  <a:schemeClr val="tx1"/>
                </a:solidFill>
              </a:rPr>
              <a:t>表示タグ</a:t>
            </a:r>
          </a:p>
        </p:txBody>
      </p:sp>
      <p:sp>
        <p:nvSpPr>
          <p:cNvPr id="26" name="テキスト ボックス 25">
            <a:extLst>
              <a:ext uri="{FF2B5EF4-FFF2-40B4-BE49-F238E27FC236}">
                <a16:creationId xmlns:a16="http://schemas.microsoft.com/office/drawing/2014/main" id="{E7AA71CA-D362-40B9-88D9-991D07511A11}"/>
              </a:ext>
            </a:extLst>
          </p:cNvPr>
          <p:cNvSpPr txBox="1"/>
          <p:nvPr/>
        </p:nvSpPr>
        <p:spPr>
          <a:xfrm>
            <a:off x="5163621" y="6488853"/>
            <a:ext cx="4286097" cy="300082"/>
          </a:xfrm>
          <a:prstGeom prst="rect">
            <a:avLst/>
          </a:prstGeom>
          <a:noFill/>
        </p:spPr>
        <p:txBody>
          <a:bodyPr wrap="square" rtlCol="0">
            <a:spAutoFit/>
          </a:bodyPr>
          <a:lstStyle/>
          <a:p>
            <a:r>
              <a:rPr kumimoji="1" lang="en-US" altLang="ja-JP" sz="1350" dirty="0">
                <a:latin typeface="Arial" panose="020B0604020202020204" pitchFamily="34" charset="0"/>
                <a:cs typeface="Arial" panose="020B0604020202020204" pitchFamily="34" charset="0"/>
              </a:rPr>
              <a:t>http://ymir.eng.kagawa-u.ac.jp/~sano/c.html</a:t>
            </a:r>
          </a:p>
        </p:txBody>
      </p:sp>
      <p:sp>
        <p:nvSpPr>
          <p:cNvPr id="22" name="タイトル 1">
            <a:extLst>
              <a:ext uri="{FF2B5EF4-FFF2-40B4-BE49-F238E27FC236}">
                <a16:creationId xmlns:a16="http://schemas.microsoft.com/office/drawing/2014/main" id="{C2CFE13B-6D9D-4B09-9BC4-765E71103386}"/>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システムの概略図</a:t>
            </a:r>
          </a:p>
        </p:txBody>
      </p:sp>
      <p:sp>
        <p:nvSpPr>
          <p:cNvPr id="29" name="テキスト ボックス 28">
            <a:extLst>
              <a:ext uri="{FF2B5EF4-FFF2-40B4-BE49-F238E27FC236}">
                <a16:creationId xmlns:a16="http://schemas.microsoft.com/office/drawing/2014/main" id="{E4FFBDF8-B36B-457E-813D-CB81F10C635E}"/>
              </a:ext>
            </a:extLst>
          </p:cNvPr>
          <p:cNvSpPr txBox="1"/>
          <p:nvPr/>
        </p:nvSpPr>
        <p:spPr>
          <a:xfrm>
            <a:off x="58822" y="539388"/>
            <a:ext cx="442828" cy="369332"/>
          </a:xfrm>
          <a:prstGeom prst="rect">
            <a:avLst/>
          </a:prstGeom>
          <a:noFill/>
        </p:spPr>
        <p:txBody>
          <a:bodyPr wrap="square" rtlCol="0">
            <a:spAutoFit/>
          </a:bodyPr>
          <a:lstStyle/>
          <a:p>
            <a:fld id="{A7F0EEAF-0C3D-4721-860A-CEBA284338D2}" type="slidenum">
              <a:rPr kumimoji="1" lang="ja-JP" altLang="en-US" smtClean="0"/>
              <a:t>10</a:t>
            </a:fld>
            <a:endParaRPr kumimoji="1" lang="ja-JP" altLang="en-US" dirty="0"/>
          </a:p>
        </p:txBody>
      </p:sp>
      <p:pic>
        <p:nvPicPr>
          <p:cNvPr id="27" name="図 26">
            <a:extLst>
              <a:ext uri="{FF2B5EF4-FFF2-40B4-BE49-F238E27FC236}">
                <a16:creationId xmlns:a16="http://schemas.microsoft.com/office/drawing/2014/main" id="{C8AAE795-F178-4FC8-B9A6-11189547112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34839"/>
          <a:stretch/>
        </p:blipFill>
        <p:spPr>
          <a:xfrm>
            <a:off x="669299" y="4420873"/>
            <a:ext cx="1943119" cy="1543050"/>
          </a:xfrm>
          <a:prstGeom prst="rect">
            <a:avLst/>
          </a:prstGeom>
          <a:ln>
            <a:solidFill>
              <a:srgbClr val="FF9E01"/>
            </a:solidFill>
          </a:ln>
        </p:spPr>
      </p:pic>
      <p:sp>
        <p:nvSpPr>
          <p:cNvPr id="28" name="テキスト ボックス 27">
            <a:extLst>
              <a:ext uri="{FF2B5EF4-FFF2-40B4-BE49-F238E27FC236}">
                <a16:creationId xmlns:a16="http://schemas.microsoft.com/office/drawing/2014/main" id="{D6C333D8-8B0E-4B95-B3FF-3966C3BF1305}"/>
              </a:ext>
            </a:extLst>
          </p:cNvPr>
          <p:cNvSpPr txBox="1"/>
          <p:nvPr/>
        </p:nvSpPr>
        <p:spPr>
          <a:xfrm>
            <a:off x="-153212" y="6018530"/>
            <a:ext cx="3801999" cy="300082"/>
          </a:xfrm>
          <a:prstGeom prst="rect">
            <a:avLst/>
          </a:prstGeom>
          <a:solidFill>
            <a:schemeClr val="bg1"/>
          </a:solidFill>
        </p:spPr>
        <p:txBody>
          <a:bodyPr wrap="square" rtlCol="0">
            <a:spAutoFit/>
          </a:bodyPr>
          <a:lstStyle/>
          <a:p>
            <a:pPr algn="ctr"/>
            <a:r>
              <a:rPr kumimoji="1" lang="ja-JP" altLang="en-US" sz="1350" b="1" dirty="0">
                <a:effectLst>
                  <a:outerShdw blurRad="38100" dist="38100" dir="2700000" algn="tl">
                    <a:srgbClr val="000000">
                      <a:alpha val="43137"/>
                    </a:srgbClr>
                  </a:outerShdw>
                </a:effectLst>
              </a:rPr>
              <a:t>ソースコードタグを押したときの表示画面</a:t>
            </a:r>
          </a:p>
        </p:txBody>
      </p:sp>
      <p:pic>
        <p:nvPicPr>
          <p:cNvPr id="30" name="図 29">
            <a:extLst>
              <a:ext uri="{FF2B5EF4-FFF2-40B4-BE49-F238E27FC236}">
                <a16:creationId xmlns:a16="http://schemas.microsoft.com/office/drawing/2014/main" id="{1CF458A2-EF22-461D-A0EA-C758B6868EF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5789" y="4420873"/>
            <a:ext cx="1969941" cy="1655761"/>
          </a:xfrm>
          <a:prstGeom prst="rect">
            <a:avLst/>
          </a:prstGeom>
          <a:noFill/>
          <a:ln>
            <a:solidFill>
              <a:srgbClr val="FF9E01"/>
            </a:solidFill>
          </a:ln>
        </p:spPr>
      </p:pic>
      <p:sp>
        <p:nvSpPr>
          <p:cNvPr id="31" name="テキスト ボックス 30">
            <a:extLst>
              <a:ext uri="{FF2B5EF4-FFF2-40B4-BE49-F238E27FC236}">
                <a16:creationId xmlns:a16="http://schemas.microsoft.com/office/drawing/2014/main" id="{44FEF163-078A-43DB-9A9A-47100F9675EA}"/>
              </a:ext>
            </a:extLst>
          </p:cNvPr>
          <p:cNvSpPr txBox="1"/>
          <p:nvPr/>
        </p:nvSpPr>
        <p:spPr>
          <a:xfrm>
            <a:off x="4120222" y="6168571"/>
            <a:ext cx="2939171" cy="300082"/>
          </a:xfrm>
          <a:prstGeom prst="rect">
            <a:avLst/>
          </a:prstGeom>
          <a:noFill/>
        </p:spPr>
        <p:txBody>
          <a:bodyPr wrap="square" rtlCol="0">
            <a:spAutoFit/>
          </a:bodyPr>
          <a:lstStyle/>
          <a:p>
            <a:pPr algn="ctr"/>
            <a:r>
              <a:rPr kumimoji="1" lang="en-US" altLang="ja-JP" sz="1350" b="1" dirty="0">
                <a:effectLst>
                  <a:outerShdw blurRad="38100" dist="38100" dir="2700000" algn="tl">
                    <a:srgbClr val="000000">
                      <a:alpha val="43137"/>
                    </a:srgbClr>
                  </a:outerShdw>
                </a:effectLst>
              </a:rPr>
              <a:t>XML</a:t>
            </a:r>
            <a:r>
              <a:rPr kumimoji="1" lang="ja-JP" altLang="en-US" sz="1350" b="1" dirty="0">
                <a:effectLst>
                  <a:outerShdw blurRad="38100" dist="38100" dir="2700000" algn="tl">
                    <a:srgbClr val="000000">
                      <a:alpha val="43137"/>
                    </a:srgbClr>
                  </a:outerShdw>
                </a:effectLst>
              </a:rPr>
              <a:t>タグを押したときの表示画面</a:t>
            </a:r>
          </a:p>
        </p:txBody>
      </p:sp>
    </p:spTree>
    <p:extLst>
      <p:ext uri="{BB962C8B-B14F-4D97-AF65-F5344CB8AC3E}">
        <p14:creationId xmlns:p14="http://schemas.microsoft.com/office/powerpoint/2010/main" val="1152409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DF233-FE76-4E22-B149-F54091A00F6E}"/>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fontScale="92500"/>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en-US" altLang="ja-JP" b="1" dirty="0">
                <a:effectLst>
                  <a:outerShdw blurRad="38100" dist="38100" dir="2700000" algn="tl">
                    <a:srgbClr val="000000">
                      <a:alpha val="43137"/>
                    </a:srgbClr>
                  </a:outerShdw>
                </a:effectLst>
                <a:latin typeface="Arial" panose="020B0604020202020204" pitchFamily="34" charset="0"/>
                <a:ea typeface="ＭＳ ゴシック" panose="020B0609070205080204" pitchFamily="49" charset="-128"/>
                <a:cs typeface="Arial" panose="020B0604020202020204" pitchFamily="34" charset="0"/>
              </a:rPr>
              <a:t>C</a:t>
            </a: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言語のシステムで新たに実装したブロック</a:t>
            </a:r>
          </a:p>
        </p:txBody>
      </p:sp>
      <p:sp>
        <p:nvSpPr>
          <p:cNvPr id="3" name="コンテンツ プレースホルダー 2">
            <a:extLst>
              <a:ext uri="{FF2B5EF4-FFF2-40B4-BE49-F238E27FC236}">
                <a16:creationId xmlns:a16="http://schemas.microsoft.com/office/drawing/2014/main" id="{A013483D-1B81-4AAE-AEB3-73A212AE9291}"/>
              </a:ext>
            </a:extLst>
          </p:cNvPr>
          <p:cNvSpPr txBox="1">
            <a:spLocks/>
          </p:cNvSpPr>
          <p:nvPr/>
        </p:nvSpPr>
        <p:spPr>
          <a:xfrm>
            <a:off x="759271" y="1414181"/>
            <a:ext cx="8147406" cy="2849251"/>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動的変形機能を実装した入力・出力ブロック</a:t>
            </a:r>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入力フォームの</a:t>
            </a:r>
            <a:r>
              <a:rPr lang="en-US" altLang="ja-JP" sz="2700" b="1" spc="225" dirty="0">
                <a:effectLst>
                  <a:outerShdw blurRad="38100" dist="38100" dir="2700000" algn="tl">
                    <a:srgbClr val="000000">
                      <a:alpha val="43137"/>
                    </a:srgbClr>
                  </a:outerShdw>
                </a:effectLst>
              </a:rPr>
              <a:t>%</a:t>
            </a:r>
            <a:r>
              <a:rPr lang="ja-JP" altLang="en-US" sz="2700" b="1" spc="225" dirty="0">
                <a:effectLst>
                  <a:outerShdw blurRad="38100" dist="38100" dir="2700000" algn="tl">
                    <a:srgbClr val="000000">
                      <a:alpha val="43137"/>
                    </a:srgbClr>
                  </a:outerShdw>
                </a:effectLst>
              </a:rPr>
              <a:t>の数を検出して、</a:t>
            </a:r>
            <a:endParaRPr lang="en-US" altLang="ja-JP" sz="2700" b="1" spc="225" dirty="0">
              <a:effectLst>
                <a:outerShdw blurRad="38100" dist="38100" dir="2700000" algn="tl">
                  <a:srgbClr val="000000">
                    <a:alpha val="43137"/>
                  </a:srgbClr>
                </a:outerShdw>
              </a:effectLst>
            </a:endParaRPr>
          </a:p>
          <a:p>
            <a:pPr marL="0" indent="0">
              <a:buNone/>
            </a:pPr>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動的変形機能でソケットの数が増える</a:t>
            </a:r>
            <a:endParaRPr lang="en-US" altLang="ja-JP" sz="2700" b="1" spc="225" dirty="0">
              <a:effectLst>
                <a:outerShdw blurRad="38100" dist="38100" dir="2700000" algn="tl">
                  <a:srgbClr val="000000">
                    <a:alpha val="43137"/>
                  </a:srgbClr>
                </a:outerShdw>
              </a:effectLst>
            </a:endParaRPr>
          </a:p>
        </p:txBody>
      </p:sp>
      <p:pic>
        <p:nvPicPr>
          <p:cNvPr id="5" name="図 4">
            <a:extLst>
              <a:ext uri="{FF2B5EF4-FFF2-40B4-BE49-F238E27FC236}">
                <a16:creationId xmlns:a16="http://schemas.microsoft.com/office/drawing/2014/main" id="{1DFC683D-5A34-4CD2-9B93-2B5012563AEE}"/>
              </a:ext>
            </a:extLst>
          </p:cNvPr>
          <p:cNvPicPr>
            <a:picLocks noChangeAspect="1"/>
          </p:cNvPicPr>
          <p:nvPr/>
        </p:nvPicPr>
        <p:blipFill rotWithShape="1">
          <a:blip r:embed="rId3">
            <a:extLst>
              <a:ext uri="{28A0092B-C50C-407E-A947-70E740481C1C}">
                <a14:useLocalDpi xmlns:a14="http://schemas.microsoft.com/office/drawing/2010/main" val="0"/>
              </a:ext>
            </a:extLst>
          </a:blip>
          <a:srcRect l="556" t="34741" r="-556" b="-23582"/>
          <a:stretch/>
        </p:blipFill>
        <p:spPr>
          <a:xfrm>
            <a:off x="4251497" y="3596315"/>
            <a:ext cx="4808836" cy="2204249"/>
          </a:xfrm>
          <a:prstGeom prst="rect">
            <a:avLst/>
          </a:prstGeom>
        </p:spPr>
      </p:pic>
      <p:pic>
        <p:nvPicPr>
          <p:cNvPr id="7" name="図 6">
            <a:extLst>
              <a:ext uri="{FF2B5EF4-FFF2-40B4-BE49-F238E27FC236}">
                <a16:creationId xmlns:a16="http://schemas.microsoft.com/office/drawing/2014/main" id="{83DEB71A-6A66-4AB3-A09A-544BA53844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5579" y="5214976"/>
            <a:ext cx="5628421" cy="1751064"/>
          </a:xfrm>
          <a:prstGeom prst="rect">
            <a:avLst/>
          </a:prstGeom>
        </p:spPr>
      </p:pic>
      <p:sp>
        <p:nvSpPr>
          <p:cNvPr id="8" name="矢印: 下 7">
            <a:extLst>
              <a:ext uri="{FF2B5EF4-FFF2-40B4-BE49-F238E27FC236}">
                <a16:creationId xmlns:a16="http://schemas.microsoft.com/office/drawing/2014/main" id="{57506DDD-87C1-4D96-9E11-95CE6F271C55}"/>
              </a:ext>
            </a:extLst>
          </p:cNvPr>
          <p:cNvSpPr/>
          <p:nvPr/>
        </p:nvSpPr>
        <p:spPr>
          <a:xfrm>
            <a:off x="5181428" y="4457754"/>
            <a:ext cx="1706292" cy="881045"/>
          </a:xfrm>
          <a:prstGeom prst="downArrow">
            <a:avLst/>
          </a:prstGeom>
          <a:solidFill>
            <a:srgbClr val="FF9E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
        <p:nvSpPr>
          <p:cNvPr id="11" name="コンテンツ プレースホルダー 6">
            <a:extLst>
              <a:ext uri="{FF2B5EF4-FFF2-40B4-BE49-F238E27FC236}">
                <a16:creationId xmlns:a16="http://schemas.microsoft.com/office/drawing/2014/main" id="{9C3B0A66-B9AE-4049-A4FB-4BF581BF5B45}"/>
              </a:ext>
            </a:extLst>
          </p:cNvPr>
          <p:cNvSpPr txBox="1">
            <a:spLocks/>
          </p:cNvSpPr>
          <p:nvPr/>
        </p:nvSpPr>
        <p:spPr>
          <a:xfrm>
            <a:off x="1029512" y="3754841"/>
            <a:ext cx="3068329" cy="1330799"/>
          </a:xfrm>
          <a:prstGeom prst="roundRect">
            <a:avLst/>
          </a:prstGeom>
          <a:ln w="57150" cap="flat" cmpd="sng" algn="ctr">
            <a:solidFill>
              <a:schemeClr val="accent1"/>
            </a:solidFill>
            <a:prstDash val="solid"/>
            <a:miter lim="800000"/>
          </a:ln>
        </p:spPr>
        <p:style>
          <a:lnRef idx="2">
            <a:schemeClr val="accent1"/>
          </a:lnRef>
          <a:fillRef idx="1">
            <a:schemeClr val="lt1"/>
          </a:fillRef>
          <a:effectRef idx="0">
            <a:schemeClr val="accent1"/>
          </a:effectRef>
          <a:fontRef idx="minor">
            <a:schemeClr val="dk1"/>
          </a:fontRef>
        </p:style>
        <p:txBody>
          <a:bodyPr rtlCol="0" anchor="ct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dk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dk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dk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dk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dk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dk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dk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dk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dk1"/>
                </a:solidFill>
                <a:latin typeface="+mn-lt"/>
                <a:ea typeface="+mn-ea"/>
                <a:cs typeface="+mn-cs"/>
              </a:defRPr>
            </a:lvl9pPr>
          </a:lstStyle>
          <a:p>
            <a:pPr marL="0" indent="0">
              <a:buNone/>
            </a:pPr>
            <a:r>
              <a:rPr lang="ja-JP" altLang="en-US" sz="2400" b="1" dirty="0">
                <a:solidFill>
                  <a:schemeClr val="tx1"/>
                </a:solidFill>
              </a:rPr>
              <a:t>ソケットとは</a:t>
            </a:r>
            <a:r>
              <a:rPr lang="en-US" altLang="ja-JP" sz="2400" b="1" dirty="0">
                <a:solidFill>
                  <a:schemeClr val="tx1"/>
                </a:solidFill>
              </a:rPr>
              <a:t>…</a:t>
            </a:r>
          </a:p>
          <a:p>
            <a:pPr marL="0" indent="0">
              <a:buNone/>
            </a:pPr>
            <a:r>
              <a:rPr lang="ja-JP" altLang="en-US" sz="1600" b="1" dirty="0">
                <a:solidFill>
                  <a:schemeClr val="tx1"/>
                </a:solidFill>
              </a:rPr>
              <a:t>変数ブロックや数ブロックを</a:t>
            </a:r>
          </a:p>
          <a:p>
            <a:pPr marL="0" indent="0">
              <a:buNone/>
            </a:pPr>
            <a:r>
              <a:rPr lang="ja-JP" altLang="en-US" sz="1600" b="1" dirty="0">
                <a:solidFill>
                  <a:schemeClr val="tx1"/>
                </a:solidFill>
              </a:rPr>
              <a:t>挿入できる穴</a:t>
            </a:r>
          </a:p>
        </p:txBody>
      </p:sp>
      <p:sp>
        <p:nvSpPr>
          <p:cNvPr id="12" name="テキスト ボックス 11">
            <a:extLst>
              <a:ext uri="{FF2B5EF4-FFF2-40B4-BE49-F238E27FC236}">
                <a16:creationId xmlns:a16="http://schemas.microsoft.com/office/drawing/2014/main" id="{BAD37CA1-B051-4BA6-9F49-DB20DE774D13}"/>
              </a:ext>
            </a:extLst>
          </p:cNvPr>
          <p:cNvSpPr txBox="1"/>
          <p:nvPr/>
        </p:nvSpPr>
        <p:spPr>
          <a:xfrm>
            <a:off x="58822" y="539388"/>
            <a:ext cx="538062" cy="369332"/>
          </a:xfrm>
          <a:prstGeom prst="rect">
            <a:avLst/>
          </a:prstGeom>
          <a:noFill/>
        </p:spPr>
        <p:txBody>
          <a:bodyPr wrap="square" rtlCol="0">
            <a:spAutoFit/>
          </a:bodyPr>
          <a:lstStyle/>
          <a:p>
            <a:fld id="{A7F0EEAF-0C3D-4721-860A-CEBA284338D2}" type="slidenum">
              <a:rPr kumimoji="1" lang="ja-JP" altLang="en-US" smtClean="0"/>
              <a:t>11</a:t>
            </a:fld>
            <a:endParaRPr kumimoji="1" lang="ja-JP" altLang="en-US" dirty="0"/>
          </a:p>
        </p:txBody>
      </p:sp>
    </p:spTree>
    <p:extLst>
      <p:ext uri="{BB962C8B-B14F-4D97-AF65-F5344CB8AC3E}">
        <p14:creationId xmlns:p14="http://schemas.microsoft.com/office/powerpoint/2010/main" val="942566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DF233-FE76-4E22-B149-F54091A00F6E}"/>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fontScale="77500" lnSpcReduction="20000"/>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en-US" altLang="ja-JP" b="1" dirty="0">
                <a:effectLst>
                  <a:outerShdw blurRad="38100" dist="38100" dir="2700000" algn="tl">
                    <a:srgbClr val="000000">
                      <a:alpha val="43137"/>
                    </a:srgbClr>
                  </a:outerShdw>
                </a:effectLst>
                <a:latin typeface="Arial" panose="020B0604020202020204" pitchFamily="34" charset="0"/>
                <a:ea typeface="ＭＳ ゴシック" panose="020B0609070205080204" pitchFamily="49" charset="-128"/>
                <a:cs typeface="Arial" panose="020B0604020202020204" pitchFamily="34" charset="0"/>
              </a:rPr>
              <a:t>Haskell</a:t>
            </a: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言語のシステムで新たに実装したブロック①</a:t>
            </a:r>
          </a:p>
        </p:txBody>
      </p:sp>
      <p:sp>
        <p:nvSpPr>
          <p:cNvPr id="3" name="コンテンツ プレースホルダー 2">
            <a:extLst>
              <a:ext uri="{FF2B5EF4-FFF2-40B4-BE49-F238E27FC236}">
                <a16:creationId xmlns:a16="http://schemas.microsoft.com/office/drawing/2014/main" id="{9AF41279-6487-4B3B-BF37-EE8068435EC2}"/>
              </a:ext>
            </a:extLst>
          </p:cNvPr>
          <p:cNvSpPr txBox="1">
            <a:spLocks/>
          </p:cNvSpPr>
          <p:nvPr/>
        </p:nvSpPr>
        <p:spPr>
          <a:xfrm>
            <a:off x="759271" y="1414181"/>
            <a:ext cx="8147406" cy="2849251"/>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関数定義ブロックと関数呼び出しブロック</a:t>
            </a:r>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r>
              <a:rPr lang="ja-JP" altLang="en-US" sz="2700" b="1" spc="225" dirty="0">
                <a:effectLst>
                  <a:outerShdw blurRad="38100" dist="38100" dir="2700000" algn="tl">
                    <a:srgbClr val="000000">
                      <a:alpha val="43137"/>
                    </a:srgbClr>
                  </a:outerShdw>
                </a:effectLst>
              </a:rPr>
              <a:t> 関数呼び出しブロックは、関数ブロックを</a:t>
            </a:r>
            <a:endParaRPr lang="en-US" altLang="ja-JP" sz="2700" b="1" spc="225" dirty="0">
              <a:effectLst>
                <a:outerShdw blurRad="38100" dist="38100" dir="2700000" algn="tl">
                  <a:srgbClr val="000000">
                    <a:alpha val="43137"/>
                  </a:srgbClr>
                </a:outerShdw>
              </a:effectLst>
            </a:endParaRPr>
          </a:p>
          <a:p>
            <a:pPr marL="0" indent="0">
              <a:buNone/>
            </a:pPr>
            <a:r>
              <a:rPr lang="ja-JP" altLang="en-US" sz="2700" b="1" spc="225" dirty="0">
                <a:effectLst>
                  <a:outerShdw blurRad="38100" dist="38100" dir="2700000" algn="tl">
                    <a:srgbClr val="000000">
                      <a:alpha val="43137"/>
                    </a:srgbClr>
                  </a:outerShdw>
                </a:effectLst>
              </a:rPr>
              <a:t> 右クリックしてメニューで取り出す</a:t>
            </a:r>
          </a:p>
          <a:p>
            <a:endParaRPr lang="en-US" altLang="ja-JP" sz="2700" b="1" spc="225" dirty="0">
              <a:effectLst>
                <a:outerShdw blurRad="38100" dist="38100" dir="2700000" algn="tl">
                  <a:srgbClr val="000000">
                    <a:alpha val="43137"/>
                  </a:srgbClr>
                </a:outerShdw>
              </a:effectLst>
            </a:endParaRPr>
          </a:p>
        </p:txBody>
      </p:sp>
      <p:sp>
        <p:nvSpPr>
          <p:cNvPr id="10" name="テキスト ボックス 9">
            <a:extLst>
              <a:ext uri="{FF2B5EF4-FFF2-40B4-BE49-F238E27FC236}">
                <a16:creationId xmlns:a16="http://schemas.microsoft.com/office/drawing/2014/main" id="{CEFAF072-A2ED-499E-B9FA-29355D65ADD2}"/>
              </a:ext>
            </a:extLst>
          </p:cNvPr>
          <p:cNvSpPr txBox="1"/>
          <p:nvPr/>
        </p:nvSpPr>
        <p:spPr>
          <a:xfrm>
            <a:off x="58822" y="539388"/>
            <a:ext cx="538062" cy="369332"/>
          </a:xfrm>
          <a:prstGeom prst="rect">
            <a:avLst/>
          </a:prstGeom>
          <a:noFill/>
        </p:spPr>
        <p:txBody>
          <a:bodyPr wrap="square" rtlCol="0">
            <a:spAutoFit/>
          </a:bodyPr>
          <a:lstStyle/>
          <a:p>
            <a:fld id="{A7F0EEAF-0C3D-4721-860A-CEBA284338D2}" type="slidenum">
              <a:rPr kumimoji="1" lang="ja-JP" altLang="en-US" smtClean="0"/>
              <a:t>12</a:t>
            </a:fld>
            <a:endParaRPr kumimoji="1" lang="ja-JP" altLang="en-US" dirty="0"/>
          </a:p>
        </p:txBody>
      </p:sp>
      <p:pic>
        <p:nvPicPr>
          <p:cNvPr id="5" name="図 4">
            <a:extLst>
              <a:ext uri="{FF2B5EF4-FFF2-40B4-BE49-F238E27FC236}">
                <a16:creationId xmlns:a16="http://schemas.microsoft.com/office/drawing/2014/main" id="{82360ACF-8954-405C-93D5-43F5EEB3D0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271" y="3578207"/>
            <a:ext cx="3403775" cy="2381372"/>
          </a:xfrm>
          <a:prstGeom prst="rect">
            <a:avLst/>
          </a:prstGeom>
        </p:spPr>
      </p:pic>
      <p:pic>
        <p:nvPicPr>
          <p:cNvPr id="7" name="図 6">
            <a:extLst>
              <a:ext uri="{FF2B5EF4-FFF2-40B4-BE49-F238E27FC236}">
                <a16:creationId xmlns:a16="http://schemas.microsoft.com/office/drawing/2014/main" id="{A775419A-AB9E-4A52-BCB0-97B83A1C04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724" y="4010193"/>
            <a:ext cx="4032457" cy="1378021"/>
          </a:xfrm>
          <a:prstGeom prst="rect">
            <a:avLst/>
          </a:prstGeom>
        </p:spPr>
      </p:pic>
    </p:spTree>
    <p:extLst>
      <p:ext uri="{BB962C8B-B14F-4D97-AF65-F5344CB8AC3E}">
        <p14:creationId xmlns:p14="http://schemas.microsoft.com/office/powerpoint/2010/main" val="1816816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DF233-FE76-4E22-B149-F54091A00F6E}"/>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ブロックの接続例</a:t>
            </a:r>
          </a:p>
        </p:txBody>
      </p:sp>
      <p:sp>
        <p:nvSpPr>
          <p:cNvPr id="5" name="テキスト ボックス 4">
            <a:extLst>
              <a:ext uri="{FF2B5EF4-FFF2-40B4-BE49-F238E27FC236}">
                <a16:creationId xmlns:a16="http://schemas.microsoft.com/office/drawing/2014/main" id="{E1694077-3A34-4CC0-A83A-75D054113802}"/>
              </a:ext>
            </a:extLst>
          </p:cNvPr>
          <p:cNvSpPr txBox="1"/>
          <p:nvPr/>
        </p:nvSpPr>
        <p:spPr>
          <a:xfrm>
            <a:off x="485031" y="1315423"/>
            <a:ext cx="8309112" cy="1015663"/>
          </a:xfrm>
          <a:prstGeom prst="rect">
            <a:avLst/>
          </a:prstGeom>
          <a:noFill/>
          <a:ln>
            <a:solidFill>
              <a:schemeClr val="accent1"/>
            </a:solidFill>
          </a:ln>
        </p:spPr>
        <p:txBody>
          <a:bodyPr wrap="square" rtlCol="0">
            <a:spAutoFit/>
          </a:bodyPr>
          <a:lstStyle/>
          <a:p>
            <a:r>
              <a:rPr kumimoji="1" lang="en-US" altLang="ja-JP" sz="2000" b="1" dirty="0">
                <a:solidFill>
                  <a:schemeClr val="accent1"/>
                </a:solidFill>
              </a:rPr>
              <a:t>1</a:t>
            </a:r>
            <a:r>
              <a:rPr kumimoji="1" lang="en-US" altLang="ja-JP" sz="2000" b="1" dirty="0"/>
              <a:t>    </a:t>
            </a:r>
            <a:r>
              <a:rPr lang="en-US" altLang="ja-JP" sz="2000" b="1" dirty="0" err="1">
                <a:solidFill>
                  <a:srgbClr val="00B050"/>
                </a:solidFill>
              </a:rPr>
              <a:t>deleteOne</a:t>
            </a:r>
            <a:r>
              <a:rPr lang="en-US" altLang="ja-JP" sz="2000" b="1" dirty="0">
                <a:solidFill>
                  <a:srgbClr val="00B050"/>
                </a:solidFill>
              </a:rPr>
              <a:t> </a:t>
            </a:r>
            <a:r>
              <a:rPr lang="en-US" altLang="ja-JP" sz="2000" b="1" dirty="0"/>
              <a:t>:: Integer -&gt; [Integer] -&gt; [Integer]</a:t>
            </a:r>
          </a:p>
          <a:p>
            <a:r>
              <a:rPr lang="en-US" altLang="ja-JP" sz="2000" b="1" dirty="0">
                <a:solidFill>
                  <a:schemeClr val="accent1"/>
                </a:solidFill>
              </a:rPr>
              <a:t>2</a:t>
            </a:r>
            <a:r>
              <a:rPr lang="en-US" altLang="ja-JP" sz="2000" b="1" dirty="0">
                <a:solidFill>
                  <a:srgbClr val="00B050"/>
                </a:solidFill>
              </a:rPr>
              <a:t>    </a:t>
            </a:r>
            <a:r>
              <a:rPr lang="en-US" altLang="ja-JP" sz="2000" b="1" dirty="0" err="1">
                <a:solidFill>
                  <a:srgbClr val="00B050"/>
                </a:solidFill>
              </a:rPr>
              <a:t>deleteOne</a:t>
            </a:r>
            <a:r>
              <a:rPr lang="en-US" altLang="ja-JP" sz="2000" b="1" dirty="0">
                <a:solidFill>
                  <a:srgbClr val="00B050"/>
                </a:solidFill>
              </a:rPr>
              <a:t> </a:t>
            </a:r>
            <a:r>
              <a:rPr lang="en-US" altLang="ja-JP" sz="2000" b="1" dirty="0"/>
              <a:t>_ [] = []</a:t>
            </a:r>
          </a:p>
          <a:p>
            <a:r>
              <a:rPr lang="en-US" altLang="ja-JP" sz="2000" b="1" dirty="0">
                <a:solidFill>
                  <a:schemeClr val="accent1"/>
                </a:solidFill>
              </a:rPr>
              <a:t>3</a:t>
            </a:r>
            <a:r>
              <a:rPr lang="en-US" altLang="ja-JP" sz="2000" b="1" dirty="0">
                <a:solidFill>
                  <a:srgbClr val="00B050"/>
                </a:solidFill>
              </a:rPr>
              <a:t>    </a:t>
            </a:r>
            <a:r>
              <a:rPr lang="en-US" altLang="ja-JP" sz="2000" b="1" dirty="0" err="1">
                <a:solidFill>
                  <a:srgbClr val="00B050"/>
                </a:solidFill>
              </a:rPr>
              <a:t>deleteOne</a:t>
            </a:r>
            <a:r>
              <a:rPr lang="en-US" altLang="ja-JP" sz="2000" b="1" dirty="0">
                <a:solidFill>
                  <a:srgbClr val="00B050"/>
                </a:solidFill>
              </a:rPr>
              <a:t> </a:t>
            </a:r>
            <a:r>
              <a:rPr lang="en-US" altLang="ja-JP" sz="2000" b="1" dirty="0"/>
              <a:t>n (</a:t>
            </a:r>
            <a:r>
              <a:rPr lang="en-US" altLang="ja-JP" sz="2000" b="1" dirty="0" err="1"/>
              <a:t>x:xs</a:t>
            </a:r>
            <a:r>
              <a:rPr lang="en-US" altLang="ja-JP" sz="2000" b="1" dirty="0"/>
              <a:t>) = if n == x then </a:t>
            </a:r>
            <a:r>
              <a:rPr lang="en-US" altLang="ja-JP" sz="2000" b="1" dirty="0" err="1"/>
              <a:t>xs</a:t>
            </a:r>
            <a:r>
              <a:rPr lang="en-US" altLang="ja-JP" sz="2000" b="1" dirty="0"/>
              <a:t> else x : </a:t>
            </a:r>
            <a:r>
              <a:rPr lang="en-US" altLang="ja-JP" sz="2000" b="1" dirty="0" err="1"/>
              <a:t>deleteOne</a:t>
            </a:r>
            <a:r>
              <a:rPr lang="en-US" altLang="ja-JP" sz="2000" b="1" dirty="0"/>
              <a:t> n </a:t>
            </a:r>
            <a:r>
              <a:rPr lang="en-US" altLang="ja-JP" sz="2000" b="1" dirty="0" err="1"/>
              <a:t>xs</a:t>
            </a:r>
            <a:endParaRPr kumimoji="1" lang="ja-JP" altLang="en-US" sz="2000" b="1" dirty="0"/>
          </a:p>
        </p:txBody>
      </p:sp>
      <p:pic>
        <p:nvPicPr>
          <p:cNvPr id="6" name="図 5">
            <a:extLst>
              <a:ext uri="{FF2B5EF4-FFF2-40B4-BE49-F238E27FC236}">
                <a16:creationId xmlns:a16="http://schemas.microsoft.com/office/drawing/2014/main" id="{5BB283F0-C25B-40A9-884A-9D20689C5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031" y="2802709"/>
            <a:ext cx="8240879" cy="2461055"/>
          </a:xfrm>
          <a:prstGeom prst="rect">
            <a:avLst/>
          </a:prstGeom>
        </p:spPr>
      </p:pic>
      <p:sp>
        <p:nvSpPr>
          <p:cNvPr id="7" name="テキスト ボックス 6">
            <a:extLst>
              <a:ext uri="{FF2B5EF4-FFF2-40B4-BE49-F238E27FC236}">
                <a16:creationId xmlns:a16="http://schemas.microsoft.com/office/drawing/2014/main" id="{7E16DD40-D78E-443C-AE73-106569065FAF}"/>
              </a:ext>
            </a:extLst>
          </p:cNvPr>
          <p:cNvSpPr txBox="1"/>
          <p:nvPr/>
        </p:nvSpPr>
        <p:spPr>
          <a:xfrm>
            <a:off x="58822" y="539388"/>
            <a:ext cx="538062" cy="369332"/>
          </a:xfrm>
          <a:prstGeom prst="rect">
            <a:avLst/>
          </a:prstGeom>
          <a:noFill/>
        </p:spPr>
        <p:txBody>
          <a:bodyPr wrap="square" rtlCol="0">
            <a:spAutoFit/>
          </a:bodyPr>
          <a:lstStyle/>
          <a:p>
            <a:fld id="{A7F0EEAF-0C3D-4721-860A-CEBA284338D2}" type="slidenum">
              <a:rPr kumimoji="1" lang="ja-JP" altLang="en-US" smtClean="0"/>
              <a:t>13</a:t>
            </a:fld>
            <a:endParaRPr kumimoji="1" lang="ja-JP" altLang="en-US" dirty="0"/>
          </a:p>
        </p:txBody>
      </p:sp>
    </p:spTree>
    <p:extLst>
      <p:ext uri="{BB962C8B-B14F-4D97-AF65-F5344CB8AC3E}">
        <p14:creationId xmlns:p14="http://schemas.microsoft.com/office/powerpoint/2010/main" val="741078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DF233-FE76-4E22-B149-F54091A00F6E}"/>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fontScale="77500" lnSpcReduction="20000"/>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en-US" altLang="ja-JP" b="1" dirty="0">
                <a:effectLst>
                  <a:outerShdw blurRad="38100" dist="38100" dir="2700000" algn="tl">
                    <a:srgbClr val="000000">
                      <a:alpha val="43137"/>
                    </a:srgbClr>
                  </a:outerShdw>
                </a:effectLst>
                <a:latin typeface="Arial" panose="020B0604020202020204" pitchFamily="34" charset="0"/>
                <a:ea typeface="ＭＳ ゴシック" panose="020B0609070205080204" pitchFamily="49" charset="-128"/>
                <a:cs typeface="Arial" panose="020B0604020202020204" pitchFamily="34" charset="0"/>
              </a:rPr>
              <a:t>Haskell</a:t>
            </a: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言語のシステムで新たに実装したブロック②</a:t>
            </a:r>
          </a:p>
        </p:txBody>
      </p:sp>
      <p:sp>
        <p:nvSpPr>
          <p:cNvPr id="3" name="コンテンツ プレースホルダー 2">
            <a:extLst>
              <a:ext uri="{FF2B5EF4-FFF2-40B4-BE49-F238E27FC236}">
                <a16:creationId xmlns:a16="http://schemas.microsoft.com/office/drawing/2014/main" id="{822D66FF-435C-4ED9-9D15-39CA9A848D99}"/>
              </a:ext>
            </a:extLst>
          </p:cNvPr>
          <p:cNvSpPr txBox="1">
            <a:spLocks/>
          </p:cNvSpPr>
          <p:nvPr/>
        </p:nvSpPr>
        <p:spPr>
          <a:xfrm>
            <a:off x="711145" y="1426212"/>
            <a:ext cx="8147406" cy="2849251"/>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リスト内包表記ブロック</a:t>
            </a:r>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ソースコードは、リストの中に</a:t>
            </a:r>
            <a:r>
              <a:rPr lang="en-US" altLang="ja-JP" sz="2700" b="1" spc="225" dirty="0">
                <a:effectLst>
                  <a:outerShdw blurRad="38100" dist="38100" dir="2700000" algn="tl">
                    <a:srgbClr val="000000">
                      <a:alpha val="43137"/>
                    </a:srgbClr>
                  </a:outerShdw>
                </a:effectLst>
              </a:rPr>
              <a:t>1</a:t>
            </a:r>
            <a:r>
              <a:rPr lang="ja-JP" altLang="en-US" sz="2700" b="1" spc="225" dirty="0" err="1">
                <a:effectLst>
                  <a:outerShdw blurRad="38100" dist="38100" dir="2700000" algn="tl">
                    <a:srgbClr val="000000">
                      <a:alpha val="43137"/>
                    </a:srgbClr>
                  </a:outerShdw>
                </a:effectLst>
              </a:rPr>
              <a:t>つの</a:t>
            </a:r>
            <a:r>
              <a:rPr lang="ja-JP" altLang="en-US" sz="2700" b="1" spc="225" dirty="0">
                <a:effectLst>
                  <a:outerShdw blurRad="38100" dist="38100" dir="2700000" algn="tl">
                    <a:srgbClr val="000000">
                      <a:alpha val="43137"/>
                    </a:srgbClr>
                  </a:outerShdw>
                </a:effectLst>
              </a:rPr>
              <a:t>式と</a:t>
            </a:r>
            <a:endParaRPr lang="en-US" altLang="ja-JP" sz="2700" b="1" spc="225" dirty="0">
              <a:effectLst>
                <a:outerShdw blurRad="38100" dist="38100" dir="2700000" algn="tl">
                  <a:srgbClr val="000000">
                    <a:alpha val="43137"/>
                  </a:srgbClr>
                </a:outerShdw>
              </a:effectLst>
            </a:endParaRPr>
          </a:p>
          <a:p>
            <a:pPr marL="0" indent="0">
              <a:buNone/>
            </a:pPr>
            <a:r>
              <a:rPr lang="ja-JP" altLang="en-US" sz="2700" b="1" spc="225" dirty="0">
                <a:effectLst>
                  <a:outerShdw blurRad="38100" dist="38100" dir="2700000" algn="tl">
                    <a:srgbClr val="000000">
                      <a:alpha val="43137"/>
                    </a:srgbClr>
                  </a:outerShdw>
                </a:effectLst>
              </a:rPr>
              <a:t>　複数の限定式で記述される</a:t>
            </a:r>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p:txBody>
      </p:sp>
      <p:pic>
        <p:nvPicPr>
          <p:cNvPr id="5" name="図 4">
            <a:extLst>
              <a:ext uri="{FF2B5EF4-FFF2-40B4-BE49-F238E27FC236}">
                <a16:creationId xmlns:a16="http://schemas.microsoft.com/office/drawing/2014/main" id="{8D1712EE-F199-4479-B334-F56FC70B3B3B}"/>
              </a:ext>
            </a:extLst>
          </p:cNvPr>
          <p:cNvPicPr>
            <a:picLocks noChangeAspect="1"/>
          </p:cNvPicPr>
          <p:nvPr/>
        </p:nvPicPr>
        <p:blipFill rotWithShape="1">
          <a:blip r:embed="rId3">
            <a:extLst>
              <a:ext uri="{28A0092B-C50C-407E-A947-70E740481C1C}">
                <a14:useLocalDpi xmlns:a14="http://schemas.microsoft.com/office/drawing/2010/main" val="0"/>
              </a:ext>
            </a:extLst>
          </a:blip>
          <a:srcRect l="4995" t="19857" r="3061" b="3268"/>
          <a:stretch/>
        </p:blipFill>
        <p:spPr>
          <a:xfrm>
            <a:off x="285449" y="3483273"/>
            <a:ext cx="8573102" cy="2849251"/>
          </a:xfrm>
          <a:prstGeom prst="rect">
            <a:avLst/>
          </a:prstGeom>
        </p:spPr>
      </p:pic>
      <p:sp>
        <p:nvSpPr>
          <p:cNvPr id="9" name="テキスト ボックス 8">
            <a:extLst>
              <a:ext uri="{FF2B5EF4-FFF2-40B4-BE49-F238E27FC236}">
                <a16:creationId xmlns:a16="http://schemas.microsoft.com/office/drawing/2014/main" id="{C2ECA39A-A97A-4AD4-865A-C163EEC1A85D}"/>
              </a:ext>
            </a:extLst>
          </p:cNvPr>
          <p:cNvSpPr txBox="1"/>
          <p:nvPr/>
        </p:nvSpPr>
        <p:spPr>
          <a:xfrm>
            <a:off x="58822" y="539388"/>
            <a:ext cx="538062" cy="369332"/>
          </a:xfrm>
          <a:prstGeom prst="rect">
            <a:avLst/>
          </a:prstGeom>
          <a:noFill/>
        </p:spPr>
        <p:txBody>
          <a:bodyPr wrap="square" rtlCol="0">
            <a:spAutoFit/>
          </a:bodyPr>
          <a:lstStyle/>
          <a:p>
            <a:fld id="{A7F0EEAF-0C3D-4721-860A-CEBA284338D2}" type="slidenum">
              <a:rPr kumimoji="1" lang="ja-JP" altLang="en-US" smtClean="0"/>
              <a:t>14</a:t>
            </a:fld>
            <a:endParaRPr kumimoji="1" lang="ja-JP" altLang="en-US" dirty="0"/>
          </a:p>
        </p:txBody>
      </p:sp>
    </p:spTree>
    <p:extLst>
      <p:ext uri="{BB962C8B-B14F-4D97-AF65-F5344CB8AC3E}">
        <p14:creationId xmlns:p14="http://schemas.microsoft.com/office/powerpoint/2010/main" val="992391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DF233-FE76-4E22-B149-F54091A00F6E}"/>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評価方法</a:t>
            </a:r>
          </a:p>
        </p:txBody>
      </p:sp>
      <p:sp>
        <p:nvSpPr>
          <p:cNvPr id="3" name="コンテンツ プレースホルダー 2">
            <a:extLst>
              <a:ext uri="{FF2B5EF4-FFF2-40B4-BE49-F238E27FC236}">
                <a16:creationId xmlns:a16="http://schemas.microsoft.com/office/drawing/2014/main" id="{BC678FC5-02FC-4D53-BCC2-358891E8DC3D}"/>
              </a:ext>
            </a:extLst>
          </p:cNvPr>
          <p:cNvSpPr txBox="1">
            <a:spLocks/>
          </p:cNvSpPr>
          <p:nvPr/>
        </p:nvSpPr>
        <p:spPr>
          <a:xfrm>
            <a:off x="489859" y="1597158"/>
            <a:ext cx="8248375" cy="1884830"/>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学部生</a:t>
            </a:r>
            <a:r>
              <a:rPr lang="en-US" altLang="ja-JP" sz="2700" b="1" spc="225" dirty="0">
                <a:effectLst>
                  <a:outerShdw blurRad="38100" dist="38100" dir="2700000" algn="tl">
                    <a:srgbClr val="000000">
                      <a:alpha val="43137"/>
                    </a:srgbClr>
                  </a:outerShdw>
                </a:effectLst>
              </a:rPr>
              <a:t>3</a:t>
            </a:r>
            <a:r>
              <a:rPr lang="ja-JP" altLang="en-US" sz="2700" b="1" spc="225" dirty="0">
                <a:effectLst>
                  <a:outerShdw blurRad="38100" dist="38100" dir="2700000" algn="tl">
                    <a:srgbClr val="000000">
                      <a:alpha val="43137"/>
                    </a:srgbClr>
                  </a:outerShdw>
                </a:effectLst>
              </a:rPr>
              <a:t>名と院生</a:t>
            </a:r>
            <a:r>
              <a:rPr lang="en-US" altLang="ja-JP" sz="2700" b="1" spc="225" dirty="0">
                <a:effectLst>
                  <a:outerShdw blurRad="38100" dist="38100" dir="2700000" algn="tl">
                    <a:srgbClr val="000000">
                      <a:alpha val="43137"/>
                    </a:srgbClr>
                  </a:outerShdw>
                </a:effectLst>
              </a:rPr>
              <a:t>2</a:t>
            </a:r>
            <a:r>
              <a:rPr lang="ja-JP" altLang="en-US" sz="2700" b="1" spc="225" dirty="0">
                <a:effectLst>
                  <a:outerShdw blurRad="38100" dist="38100" dir="2700000" algn="tl">
                    <a:srgbClr val="000000">
                      <a:alpha val="43137"/>
                    </a:srgbClr>
                  </a:outerShdw>
                </a:effectLst>
              </a:rPr>
              <a:t>名を対象に評価を行った</a:t>
            </a:r>
            <a:endParaRPr lang="en-US" altLang="ja-JP" sz="2700" b="1" spc="225" dirty="0">
              <a:effectLst>
                <a:outerShdw blurRad="38100" dist="38100" dir="2700000" algn="tl">
                  <a:srgbClr val="000000">
                    <a:alpha val="43137"/>
                  </a:srgbClr>
                </a:outerShdw>
              </a:effectLst>
            </a:endParaRPr>
          </a:p>
          <a:p>
            <a:pPr marL="0" indent="0">
              <a:buFont typeface="Arial" panose="020B0604020202020204" pitchFamily="34" charset="0"/>
              <a:buNone/>
            </a:pPr>
            <a:r>
              <a:rPr lang="ja-JP" altLang="en-US" b="1" spc="225" dirty="0">
                <a:effectLst>
                  <a:outerShdw blurRad="38100" dist="38100" dir="2700000" algn="tl">
                    <a:srgbClr val="000000">
                      <a:alpha val="43137"/>
                    </a:srgbClr>
                  </a:outerShdw>
                </a:effectLst>
              </a:rPr>
              <a:t>　</a:t>
            </a:r>
            <a:endParaRPr lang="en-US" altLang="ja-JP" sz="2700" spc="225" dirty="0">
              <a:effectLst>
                <a:outerShdw blurRad="38100" dist="38100" dir="2700000" algn="tl">
                  <a:srgbClr val="000000">
                    <a:alpha val="43137"/>
                  </a:srgbClr>
                </a:outerShdw>
              </a:effectLst>
            </a:endParaRPr>
          </a:p>
          <a:p>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評価方法は、以下の評価項目に自由に回答する形式で行った</a:t>
            </a:r>
            <a:endParaRPr lang="en-US" altLang="ja-JP" sz="2700" b="1" spc="225" dirty="0">
              <a:effectLst>
                <a:outerShdw blurRad="38100" dist="38100" dir="2700000" algn="tl">
                  <a:srgbClr val="000000">
                    <a:alpha val="43137"/>
                  </a:srgbClr>
                </a:outerShdw>
              </a:effectLst>
            </a:endParaRPr>
          </a:p>
          <a:p>
            <a:pPr marL="0" indent="0">
              <a:buNone/>
            </a:pPr>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p:txBody>
      </p:sp>
      <p:sp>
        <p:nvSpPr>
          <p:cNvPr id="4" name="テキスト ボックス 3">
            <a:extLst>
              <a:ext uri="{FF2B5EF4-FFF2-40B4-BE49-F238E27FC236}">
                <a16:creationId xmlns:a16="http://schemas.microsoft.com/office/drawing/2014/main" id="{4965579F-3BC7-483F-BA86-3EE22067E96C}"/>
              </a:ext>
            </a:extLst>
          </p:cNvPr>
          <p:cNvSpPr txBox="1"/>
          <p:nvPr/>
        </p:nvSpPr>
        <p:spPr>
          <a:xfrm>
            <a:off x="671566" y="3560320"/>
            <a:ext cx="7915275" cy="1384995"/>
          </a:xfrm>
          <a:prstGeom prst="rect">
            <a:avLst/>
          </a:prstGeom>
          <a:noFill/>
        </p:spPr>
        <p:txBody>
          <a:bodyPr wrap="square" rtlCol="0">
            <a:spAutoFit/>
          </a:bodyPr>
          <a:lstStyle/>
          <a:p>
            <a:pPr marL="342900" indent="-342900">
              <a:buFontTx/>
              <a:buChar char="-"/>
            </a:pPr>
            <a:r>
              <a:rPr lang="ja-JP" altLang="en-US" sz="2100" b="1" spc="225" dirty="0">
                <a:effectLst>
                  <a:outerShdw blurRad="38100" dist="38100" dir="2700000" algn="tl">
                    <a:srgbClr val="000000">
                      <a:alpha val="43137"/>
                    </a:srgbClr>
                  </a:outerShdw>
                </a:effectLst>
              </a:rPr>
              <a:t>操作方法は直感的に分かったか</a:t>
            </a:r>
            <a:endParaRPr lang="en-US" altLang="ja-JP" sz="2100" b="1" spc="225" dirty="0">
              <a:effectLst>
                <a:outerShdw blurRad="38100" dist="38100" dir="2700000" algn="tl">
                  <a:srgbClr val="000000">
                    <a:alpha val="43137"/>
                  </a:srgbClr>
                </a:outerShdw>
              </a:effectLst>
            </a:endParaRPr>
          </a:p>
          <a:p>
            <a:pPr marL="342900" indent="-342900">
              <a:buFontTx/>
              <a:buChar char="-"/>
            </a:pPr>
            <a:endParaRPr kumimoji="1" lang="en-US" altLang="ja-JP" sz="2100" b="1" spc="225" dirty="0">
              <a:effectLst>
                <a:outerShdw blurRad="38100" dist="38100" dir="2700000" algn="tl">
                  <a:srgbClr val="000000">
                    <a:alpha val="43137"/>
                  </a:srgbClr>
                </a:outerShdw>
              </a:effectLst>
            </a:endParaRPr>
          </a:p>
          <a:p>
            <a:pPr marL="342900" indent="-342900">
              <a:buFontTx/>
              <a:buChar char="-"/>
            </a:pPr>
            <a:r>
              <a:rPr lang="ja-JP" altLang="en-US" sz="2100" b="1" spc="225" dirty="0">
                <a:effectLst>
                  <a:outerShdw blurRad="38100" dist="38100" dir="2700000" algn="tl">
                    <a:srgbClr val="000000">
                      <a:alpha val="43137"/>
                    </a:srgbClr>
                  </a:outerShdw>
                </a:effectLst>
              </a:rPr>
              <a:t>使ったブロックとそのブロックの評価</a:t>
            </a:r>
            <a:endParaRPr lang="en-US" altLang="ja-JP" sz="2100" b="1" spc="225" dirty="0">
              <a:effectLst>
                <a:outerShdw blurRad="38100" dist="38100" dir="2700000" algn="tl">
                  <a:srgbClr val="000000">
                    <a:alpha val="43137"/>
                  </a:srgbClr>
                </a:outerShdw>
              </a:effectLst>
            </a:endParaRPr>
          </a:p>
          <a:p>
            <a:pPr marL="342900" indent="-342900">
              <a:buFontTx/>
              <a:buChar char="-"/>
            </a:pPr>
            <a:endParaRPr kumimoji="1" lang="en-US" altLang="ja-JP" sz="2100" b="1" spc="225" dirty="0">
              <a:effectLst>
                <a:outerShdw blurRad="38100" dist="38100" dir="2700000" algn="tl">
                  <a:srgbClr val="000000">
                    <a:alpha val="43137"/>
                  </a:srgbClr>
                </a:outerShdw>
              </a:effectLst>
            </a:endParaRPr>
          </a:p>
        </p:txBody>
      </p:sp>
      <p:sp>
        <p:nvSpPr>
          <p:cNvPr id="8" name="テキスト ボックス 7">
            <a:extLst>
              <a:ext uri="{FF2B5EF4-FFF2-40B4-BE49-F238E27FC236}">
                <a16:creationId xmlns:a16="http://schemas.microsoft.com/office/drawing/2014/main" id="{8ADB08D1-C89F-44C1-A720-783AB8D314DB}"/>
              </a:ext>
            </a:extLst>
          </p:cNvPr>
          <p:cNvSpPr txBox="1"/>
          <p:nvPr/>
        </p:nvSpPr>
        <p:spPr>
          <a:xfrm>
            <a:off x="58822" y="539388"/>
            <a:ext cx="538062" cy="369332"/>
          </a:xfrm>
          <a:prstGeom prst="rect">
            <a:avLst/>
          </a:prstGeom>
          <a:noFill/>
        </p:spPr>
        <p:txBody>
          <a:bodyPr wrap="square" rtlCol="0">
            <a:spAutoFit/>
          </a:bodyPr>
          <a:lstStyle/>
          <a:p>
            <a:fld id="{A7F0EEAF-0C3D-4721-860A-CEBA284338D2}" type="slidenum">
              <a:rPr kumimoji="1" lang="ja-JP" altLang="en-US" smtClean="0"/>
              <a:t>15</a:t>
            </a:fld>
            <a:endParaRPr kumimoji="1" lang="ja-JP" altLang="en-US" dirty="0"/>
          </a:p>
        </p:txBody>
      </p:sp>
    </p:spTree>
    <p:extLst>
      <p:ext uri="{BB962C8B-B14F-4D97-AF65-F5344CB8AC3E}">
        <p14:creationId xmlns:p14="http://schemas.microsoft.com/office/powerpoint/2010/main" val="1900241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DF233-FE76-4E22-B149-F54091A00F6E}"/>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fontScale="92500"/>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rPr>
              <a:t>評価結果「操作方法は直感的に分かったか」</a:t>
            </a:r>
          </a:p>
        </p:txBody>
      </p:sp>
      <p:sp>
        <p:nvSpPr>
          <p:cNvPr id="3" name="コンテンツ プレースホルダー 2">
            <a:extLst>
              <a:ext uri="{FF2B5EF4-FFF2-40B4-BE49-F238E27FC236}">
                <a16:creationId xmlns:a16="http://schemas.microsoft.com/office/drawing/2014/main" id="{877E28DD-BA58-4E3B-9682-D5F8E75A0157}"/>
              </a:ext>
            </a:extLst>
          </p:cNvPr>
          <p:cNvSpPr txBox="1">
            <a:spLocks/>
          </p:cNvSpPr>
          <p:nvPr/>
        </p:nvSpPr>
        <p:spPr>
          <a:xfrm>
            <a:off x="508368" y="1589399"/>
            <a:ext cx="8248375" cy="4489317"/>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2700" b="1" spc="225" dirty="0">
                <a:effectLst>
                  <a:outerShdw blurRad="38100" dist="38100" dir="2700000" algn="tl">
                    <a:srgbClr val="000000">
                      <a:alpha val="43137"/>
                    </a:srgbClr>
                  </a:outerShdw>
                </a:effectLst>
              </a:rPr>
              <a:t> </a:t>
            </a:r>
            <a:r>
              <a:rPr lang="ja-JP" altLang="en-US" sz="2700" b="1" spc="225" dirty="0">
                <a:solidFill>
                  <a:srgbClr val="C00000"/>
                </a:solidFill>
                <a:effectLst>
                  <a:outerShdw blurRad="38100" dist="38100" dir="2700000" algn="tl">
                    <a:srgbClr val="000000">
                      <a:alpha val="43137"/>
                    </a:srgbClr>
                  </a:outerShdw>
                </a:effectLst>
              </a:rPr>
              <a:t>配列以外の項目では、ブロックのカスタマイズが直感的に分かった</a:t>
            </a:r>
            <a:r>
              <a:rPr lang="en-US" altLang="ja-JP" sz="2700" b="1" spc="225" dirty="0">
                <a:solidFill>
                  <a:srgbClr val="C00000"/>
                </a:solidFill>
                <a:effectLst>
                  <a:outerShdw blurRad="38100" dist="38100" dir="2700000" algn="tl">
                    <a:srgbClr val="000000">
                      <a:alpha val="43137"/>
                    </a:srgbClr>
                  </a:outerShdw>
                </a:effectLst>
              </a:rPr>
              <a:t>(C</a:t>
            </a:r>
            <a:r>
              <a:rPr lang="ja-JP" altLang="en-US" sz="2700" b="1" spc="225" dirty="0">
                <a:solidFill>
                  <a:srgbClr val="C00000"/>
                </a:solidFill>
                <a:effectLst>
                  <a:outerShdw blurRad="38100" dist="38100" dir="2700000" algn="tl">
                    <a:srgbClr val="000000">
                      <a:alpha val="43137"/>
                    </a:srgbClr>
                  </a:outerShdw>
                </a:effectLst>
              </a:rPr>
              <a:t>言語のシステム</a:t>
            </a:r>
            <a:r>
              <a:rPr lang="en-US" altLang="ja-JP" sz="2700" b="1" spc="225" dirty="0">
                <a:solidFill>
                  <a:srgbClr val="C00000"/>
                </a:solidFill>
                <a:effectLst>
                  <a:outerShdw blurRad="38100" dist="38100" dir="2700000" algn="tl">
                    <a:srgbClr val="000000">
                      <a:alpha val="43137"/>
                    </a:srgbClr>
                  </a:outerShdw>
                </a:effectLst>
              </a:rPr>
              <a:t>)</a:t>
            </a:r>
          </a:p>
          <a:p>
            <a:endParaRPr lang="en-US" altLang="ja-JP" sz="2700" b="1" spc="225" dirty="0">
              <a:effectLst>
                <a:outerShdw blurRad="38100" dist="38100" dir="2700000" algn="tl">
                  <a:srgbClr val="000000">
                    <a:alpha val="43137"/>
                  </a:srgbClr>
                </a:outerShdw>
              </a:effectLst>
            </a:endParaRPr>
          </a:p>
          <a:p>
            <a:r>
              <a:rPr lang="ja-JP" altLang="en-US" b="1" spc="225" dirty="0">
                <a:effectLst>
                  <a:outerShdw blurRad="38100" dist="38100" dir="2700000" algn="tl">
                    <a:srgbClr val="000000">
                      <a:alpha val="43137"/>
                    </a:srgbClr>
                  </a:outerShdw>
                </a:effectLst>
              </a:rPr>
              <a:t> </a:t>
            </a:r>
            <a:r>
              <a:rPr lang="ja-JP" altLang="en-US" sz="2700" b="1" spc="225" dirty="0">
                <a:solidFill>
                  <a:srgbClr val="0070C0"/>
                </a:solidFill>
                <a:effectLst>
                  <a:outerShdw blurRad="38100" dist="38100" dir="2700000" algn="tl">
                    <a:srgbClr val="000000">
                      <a:alpha val="43137"/>
                    </a:srgbClr>
                  </a:outerShdw>
                </a:effectLst>
              </a:rPr>
              <a:t>どういう風につなげて良いかとかどう関数を作ったらいいかとかが分からなかった</a:t>
            </a:r>
            <a:r>
              <a:rPr lang="en-US" altLang="ja-JP" sz="2700" b="1" spc="225" dirty="0">
                <a:solidFill>
                  <a:srgbClr val="0070C0"/>
                </a:solidFill>
                <a:effectLst>
                  <a:outerShdw blurRad="38100" dist="38100" dir="2700000" algn="tl">
                    <a:srgbClr val="000000">
                      <a:alpha val="43137"/>
                    </a:srgbClr>
                  </a:outerShdw>
                </a:effectLst>
              </a:rPr>
              <a:t>(Haskell</a:t>
            </a:r>
            <a:r>
              <a:rPr lang="ja-JP" altLang="en-US" sz="2700" b="1" spc="225" dirty="0">
                <a:solidFill>
                  <a:srgbClr val="0070C0"/>
                </a:solidFill>
                <a:effectLst>
                  <a:outerShdw blurRad="38100" dist="38100" dir="2700000" algn="tl">
                    <a:srgbClr val="000000">
                      <a:alpha val="43137"/>
                    </a:srgbClr>
                  </a:outerShdw>
                </a:effectLst>
              </a:rPr>
              <a:t>言語のシステム</a:t>
            </a:r>
            <a:r>
              <a:rPr lang="en-US" altLang="ja-JP" sz="2700" b="1" spc="225" dirty="0">
                <a:solidFill>
                  <a:srgbClr val="0070C0"/>
                </a:solidFill>
                <a:effectLst>
                  <a:outerShdw blurRad="38100" dist="38100" dir="2700000" algn="tl">
                    <a:srgbClr val="000000">
                      <a:alpha val="43137"/>
                    </a:srgbClr>
                  </a:outerShdw>
                </a:effectLst>
              </a:rPr>
              <a:t>)</a:t>
            </a:r>
            <a:r>
              <a:rPr lang="ja-JP" altLang="en-US" b="1" spc="225" dirty="0">
                <a:effectLst>
                  <a:outerShdw blurRad="38100" dist="38100" dir="2700000" algn="tl">
                    <a:srgbClr val="000000">
                      <a:alpha val="43137"/>
                    </a:srgbClr>
                  </a:outerShdw>
                </a:effectLst>
              </a:rPr>
              <a:t>　</a:t>
            </a:r>
            <a:endParaRPr lang="en-US" altLang="ja-JP" sz="2700" b="1" spc="225" dirty="0">
              <a:effectLst>
                <a:outerShdw blurRad="38100" dist="38100" dir="2700000" algn="tl">
                  <a:srgbClr val="000000">
                    <a:alpha val="43137"/>
                  </a:srgbClr>
                </a:outerShdw>
              </a:effectLst>
            </a:endParaRPr>
          </a:p>
          <a:p>
            <a:pPr marL="0" indent="0">
              <a:buNone/>
            </a:pPr>
            <a:endParaRPr lang="en-US" altLang="ja-JP" sz="2700" b="1" spc="225" dirty="0">
              <a:effectLst>
                <a:outerShdw blurRad="38100" dist="38100" dir="2700000" algn="tl">
                  <a:srgbClr val="000000">
                    <a:alpha val="43137"/>
                  </a:srgbClr>
                </a:outerShdw>
              </a:effectLst>
            </a:endParaRPr>
          </a:p>
          <a:p>
            <a:pPr marL="0" indent="0">
              <a:buNone/>
            </a:pPr>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p:txBody>
      </p:sp>
      <p:sp>
        <p:nvSpPr>
          <p:cNvPr id="5" name="テキスト ボックス 4">
            <a:extLst>
              <a:ext uri="{FF2B5EF4-FFF2-40B4-BE49-F238E27FC236}">
                <a16:creationId xmlns:a16="http://schemas.microsoft.com/office/drawing/2014/main" id="{6BE188E3-D2C4-4AFB-B24D-A3C89B71D95F}"/>
              </a:ext>
            </a:extLst>
          </p:cNvPr>
          <p:cNvSpPr txBox="1"/>
          <p:nvPr/>
        </p:nvSpPr>
        <p:spPr>
          <a:xfrm>
            <a:off x="58822" y="539388"/>
            <a:ext cx="538062" cy="369332"/>
          </a:xfrm>
          <a:prstGeom prst="rect">
            <a:avLst/>
          </a:prstGeom>
          <a:noFill/>
        </p:spPr>
        <p:txBody>
          <a:bodyPr wrap="square" rtlCol="0">
            <a:spAutoFit/>
          </a:bodyPr>
          <a:lstStyle/>
          <a:p>
            <a:fld id="{A7F0EEAF-0C3D-4721-860A-CEBA284338D2}" type="slidenum">
              <a:rPr kumimoji="1" lang="ja-JP" altLang="en-US" smtClean="0"/>
              <a:t>16</a:t>
            </a:fld>
            <a:endParaRPr kumimoji="1" lang="ja-JP" altLang="en-US" dirty="0"/>
          </a:p>
        </p:txBody>
      </p:sp>
    </p:spTree>
    <p:extLst>
      <p:ext uri="{BB962C8B-B14F-4D97-AF65-F5344CB8AC3E}">
        <p14:creationId xmlns:p14="http://schemas.microsoft.com/office/powerpoint/2010/main" val="782700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DF233-FE76-4E22-B149-F54091A00F6E}"/>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fontScale="77500" lnSpcReduction="20000"/>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評価結果 「使ったブロックとそのブロックの評価」</a:t>
            </a:r>
          </a:p>
        </p:txBody>
      </p:sp>
      <p:sp>
        <p:nvSpPr>
          <p:cNvPr id="3" name="コンテンツ プレースホルダー 2">
            <a:extLst>
              <a:ext uri="{FF2B5EF4-FFF2-40B4-BE49-F238E27FC236}">
                <a16:creationId xmlns:a16="http://schemas.microsoft.com/office/drawing/2014/main" id="{D1CB69D2-2A4F-4EE7-9901-C71F0B2C9E46}"/>
              </a:ext>
            </a:extLst>
          </p:cNvPr>
          <p:cNvSpPr txBox="1">
            <a:spLocks/>
          </p:cNvSpPr>
          <p:nvPr/>
        </p:nvSpPr>
        <p:spPr>
          <a:xfrm>
            <a:off x="489858" y="1597157"/>
            <a:ext cx="9276441" cy="4403593"/>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2700" b="1" spc="225" dirty="0">
                <a:effectLst>
                  <a:outerShdw blurRad="38100" dist="38100" dir="2700000" algn="tl">
                    <a:srgbClr val="000000">
                      <a:alpha val="43137"/>
                    </a:srgbClr>
                  </a:outerShdw>
                </a:effectLst>
              </a:rPr>
              <a:t> </a:t>
            </a:r>
            <a:r>
              <a:rPr lang="en-US" altLang="ja-JP" sz="2400" b="1" spc="225" dirty="0">
                <a:solidFill>
                  <a:srgbClr val="C00000"/>
                </a:solidFill>
                <a:effectLst>
                  <a:outerShdw blurRad="38100" dist="38100" dir="2700000" algn="tl">
                    <a:srgbClr val="000000">
                      <a:alpha val="43137"/>
                    </a:srgbClr>
                  </a:outerShdw>
                </a:effectLst>
              </a:rPr>
              <a:t>%</a:t>
            </a:r>
            <a:r>
              <a:rPr lang="ja-JP" altLang="en-US" sz="2400" b="1" spc="225" dirty="0">
                <a:solidFill>
                  <a:srgbClr val="C00000"/>
                </a:solidFill>
                <a:effectLst>
                  <a:outerShdw blurRad="38100" dist="38100" dir="2700000" algn="tl">
                    <a:srgbClr val="000000">
                      <a:alpha val="43137"/>
                    </a:srgbClr>
                  </a:outerShdw>
                </a:effectLst>
              </a:rPr>
              <a:t>で出力変数を動的に変更できるのは良いと思った</a:t>
            </a:r>
            <a:endParaRPr lang="en-US" altLang="ja-JP" sz="2700" b="1" spc="225" dirty="0">
              <a:solidFill>
                <a:srgbClr val="C00000"/>
              </a:solidFill>
              <a:effectLst>
                <a:outerShdw blurRad="38100" dist="38100" dir="2700000" algn="tl">
                  <a:srgbClr val="000000">
                    <a:alpha val="43137"/>
                  </a:srgbClr>
                </a:outerShdw>
              </a:effectLst>
            </a:endParaRPr>
          </a:p>
          <a:p>
            <a:endParaRPr lang="en-US" altLang="ja-JP" sz="2700" b="1" spc="225" dirty="0">
              <a:solidFill>
                <a:srgbClr val="C00000"/>
              </a:solidFill>
              <a:effectLst>
                <a:outerShdw blurRad="38100" dist="38100" dir="2700000" algn="tl">
                  <a:srgbClr val="000000">
                    <a:alpha val="43137"/>
                  </a:srgbClr>
                </a:outerShdw>
              </a:effectLst>
            </a:endParaRPr>
          </a:p>
          <a:p>
            <a:endParaRPr lang="en-US" altLang="ja-JP" sz="2700" b="1" spc="225" dirty="0">
              <a:solidFill>
                <a:srgbClr val="C00000"/>
              </a:solidFill>
              <a:effectLst>
                <a:outerShdw blurRad="38100" dist="38100" dir="2700000" algn="tl">
                  <a:srgbClr val="000000">
                    <a:alpha val="43137"/>
                  </a:srgbClr>
                </a:outerShdw>
              </a:effectLst>
            </a:endParaRPr>
          </a:p>
          <a:p>
            <a:endParaRPr lang="en-US" altLang="ja-JP" sz="2700" b="1" spc="225" dirty="0">
              <a:solidFill>
                <a:srgbClr val="C00000"/>
              </a:solidFill>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r>
              <a:rPr lang="en-US" altLang="ja-JP" sz="2700" b="1" spc="225" dirty="0">
                <a:effectLst>
                  <a:outerShdw blurRad="38100" dist="38100" dir="2700000" algn="tl">
                    <a:srgbClr val="000000">
                      <a:alpha val="43137"/>
                    </a:srgbClr>
                  </a:outerShdw>
                </a:effectLst>
              </a:rPr>
              <a:t>  </a:t>
            </a:r>
            <a:r>
              <a:rPr lang="en-US" altLang="ja-JP" sz="2400" b="1" spc="225" dirty="0">
                <a:solidFill>
                  <a:srgbClr val="0070C0"/>
                </a:solidFill>
                <a:effectLst>
                  <a:outerShdw blurRad="38100" dist="38100" dir="2700000" algn="tl">
                    <a:srgbClr val="000000">
                      <a:alpha val="43137"/>
                    </a:srgbClr>
                  </a:outerShdw>
                </a:effectLst>
              </a:rPr>
              <a:t>Haskell</a:t>
            </a:r>
            <a:r>
              <a:rPr lang="ja-JP" altLang="en-US" sz="2400" b="1" spc="225" dirty="0">
                <a:solidFill>
                  <a:srgbClr val="0070C0"/>
                </a:solidFill>
                <a:effectLst>
                  <a:outerShdw blurRad="38100" dist="38100" dir="2700000" algn="tl">
                    <a:srgbClr val="000000">
                      <a:alpha val="43137"/>
                    </a:srgbClr>
                  </a:outerShdw>
                </a:effectLst>
              </a:rPr>
              <a:t>の関数ブロックの扱いが分かりづらかった</a:t>
            </a:r>
            <a:endParaRPr lang="en-US" altLang="ja-JP" sz="2700" b="1" spc="225" dirty="0">
              <a:solidFill>
                <a:srgbClr val="0070C0"/>
              </a:solidFill>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p:txBody>
      </p:sp>
      <p:pic>
        <p:nvPicPr>
          <p:cNvPr id="7" name="図 6">
            <a:extLst>
              <a:ext uri="{FF2B5EF4-FFF2-40B4-BE49-F238E27FC236}">
                <a16:creationId xmlns:a16="http://schemas.microsoft.com/office/drawing/2014/main" id="{32B403F3-24FE-4344-84AE-E1AC30BEA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2324" y="2388090"/>
            <a:ext cx="4459351" cy="1040910"/>
          </a:xfrm>
          <a:prstGeom prst="rect">
            <a:avLst/>
          </a:prstGeom>
        </p:spPr>
      </p:pic>
      <p:pic>
        <p:nvPicPr>
          <p:cNvPr id="11" name="図 10">
            <a:extLst>
              <a:ext uri="{FF2B5EF4-FFF2-40B4-BE49-F238E27FC236}">
                <a16:creationId xmlns:a16="http://schemas.microsoft.com/office/drawing/2014/main" id="{1D7F275C-2E60-47E0-8F7E-6F9922615A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2645" y="4849971"/>
            <a:ext cx="5604223" cy="1941712"/>
          </a:xfrm>
          <a:prstGeom prst="rect">
            <a:avLst/>
          </a:prstGeom>
        </p:spPr>
      </p:pic>
      <p:sp>
        <p:nvSpPr>
          <p:cNvPr id="9" name="テキスト ボックス 8">
            <a:extLst>
              <a:ext uri="{FF2B5EF4-FFF2-40B4-BE49-F238E27FC236}">
                <a16:creationId xmlns:a16="http://schemas.microsoft.com/office/drawing/2014/main" id="{CD8BC7F3-0085-4788-9491-E29F5C170FA5}"/>
              </a:ext>
            </a:extLst>
          </p:cNvPr>
          <p:cNvSpPr txBox="1"/>
          <p:nvPr/>
        </p:nvSpPr>
        <p:spPr>
          <a:xfrm>
            <a:off x="58822" y="539388"/>
            <a:ext cx="538062" cy="369332"/>
          </a:xfrm>
          <a:prstGeom prst="rect">
            <a:avLst/>
          </a:prstGeom>
          <a:noFill/>
        </p:spPr>
        <p:txBody>
          <a:bodyPr wrap="square" rtlCol="0">
            <a:spAutoFit/>
          </a:bodyPr>
          <a:lstStyle/>
          <a:p>
            <a:fld id="{A7F0EEAF-0C3D-4721-860A-CEBA284338D2}" type="slidenum">
              <a:rPr kumimoji="1" lang="ja-JP" altLang="en-US" smtClean="0"/>
              <a:t>17</a:t>
            </a:fld>
            <a:endParaRPr kumimoji="1" lang="ja-JP" altLang="en-US" dirty="0"/>
          </a:p>
        </p:txBody>
      </p:sp>
    </p:spTree>
    <p:extLst>
      <p:ext uri="{BB962C8B-B14F-4D97-AF65-F5344CB8AC3E}">
        <p14:creationId xmlns:p14="http://schemas.microsoft.com/office/powerpoint/2010/main" val="4263216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DF233-FE76-4E22-B149-F54091A00F6E}"/>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まとめ</a:t>
            </a:r>
          </a:p>
        </p:txBody>
      </p:sp>
      <p:sp>
        <p:nvSpPr>
          <p:cNvPr id="3" name="コンテンツ プレースホルダー 2">
            <a:extLst>
              <a:ext uri="{FF2B5EF4-FFF2-40B4-BE49-F238E27FC236}">
                <a16:creationId xmlns:a16="http://schemas.microsoft.com/office/drawing/2014/main" id="{BC77A159-31AE-4619-AD2E-353DBD096B81}"/>
              </a:ext>
            </a:extLst>
          </p:cNvPr>
          <p:cNvSpPr txBox="1">
            <a:spLocks/>
          </p:cNvSpPr>
          <p:nvPr/>
        </p:nvSpPr>
        <p:spPr>
          <a:xfrm>
            <a:off x="447812" y="1296368"/>
            <a:ext cx="8248375" cy="4489317"/>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Font typeface="Arial" panose="020B0604020202020204" pitchFamily="34" charset="0"/>
              <a:buNone/>
            </a:pPr>
            <a:r>
              <a:rPr lang="en-US" altLang="ja-JP" sz="2700" b="1" spc="225" dirty="0">
                <a:effectLst>
                  <a:outerShdw blurRad="38100" dist="38100" dir="2700000" algn="tl">
                    <a:srgbClr val="000000">
                      <a:alpha val="43137"/>
                    </a:srgbClr>
                  </a:outerShdw>
                </a:effectLst>
              </a:rPr>
              <a:t>Blockly</a:t>
            </a:r>
            <a:r>
              <a:rPr lang="ja-JP" altLang="en-US" sz="2700" b="1" spc="225" dirty="0">
                <a:effectLst>
                  <a:outerShdw blurRad="38100" dist="38100" dir="2700000" algn="tl">
                    <a:srgbClr val="000000">
                      <a:alpha val="43137"/>
                    </a:srgbClr>
                  </a:outerShdw>
                </a:effectLst>
              </a:rPr>
              <a:t>を用いて多言語対応のプログラミング学習支援環境を開発した</a:t>
            </a:r>
            <a:endParaRPr lang="en-US" altLang="ja-JP" sz="2700" b="1" spc="225" dirty="0">
              <a:effectLst>
                <a:outerShdw blurRad="38100" dist="38100" dir="2700000" algn="tl">
                  <a:srgbClr val="000000">
                    <a:alpha val="43137"/>
                  </a:srgbClr>
                </a:outerShdw>
              </a:effectLst>
            </a:endParaRPr>
          </a:p>
          <a:p>
            <a:endParaRPr lang="en-US" altLang="ja-JP" sz="2700" spc="225" dirty="0">
              <a:effectLst>
                <a:outerShdw blurRad="38100" dist="38100" dir="2700000" algn="tl">
                  <a:srgbClr val="000000">
                    <a:alpha val="43137"/>
                  </a:srgbClr>
                </a:outerShdw>
              </a:effectLst>
            </a:endParaRPr>
          </a:p>
          <a:p>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動的変形の実装で、さまざまなプログラムを組み立てることができる</a:t>
            </a:r>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評価をもとにシステムを改良し、授業で効果を確認する必要がある</a:t>
            </a:r>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p:txBody>
      </p:sp>
      <p:sp>
        <p:nvSpPr>
          <p:cNvPr id="5" name="テキスト ボックス 4">
            <a:extLst>
              <a:ext uri="{FF2B5EF4-FFF2-40B4-BE49-F238E27FC236}">
                <a16:creationId xmlns:a16="http://schemas.microsoft.com/office/drawing/2014/main" id="{E89DFE66-7AE1-43AE-977C-ED68C090F763}"/>
              </a:ext>
            </a:extLst>
          </p:cNvPr>
          <p:cNvSpPr txBox="1"/>
          <p:nvPr/>
        </p:nvSpPr>
        <p:spPr>
          <a:xfrm>
            <a:off x="58822" y="539388"/>
            <a:ext cx="538062" cy="369332"/>
          </a:xfrm>
          <a:prstGeom prst="rect">
            <a:avLst/>
          </a:prstGeom>
          <a:noFill/>
        </p:spPr>
        <p:txBody>
          <a:bodyPr wrap="square" rtlCol="0">
            <a:spAutoFit/>
          </a:bodyPr>
          <a:lstStyle/>
          <a:p>
            <a:fld id="{A7F0EEAF-0C3D-4721-860A-CEBA284338D2}" type="slidenum">
              <a:rPr kumimoji="1" lang="ja-JP" altLang="en-US" smtClean="0"/>
              <a:t>18</a:t>
            </a:fld>
            <a:endParaRPr kumimoji="1" lang="ja-JP" altLang="en-US" dirty="0"/>
          </a:p>
        </p:txBody>
      </p:sp>
    </p:spTree>
    <p:extLst>
      <p:ext uri="{BB962C8B-B14F-4D97-AF65-F5344CB8AC3E}">
        <p14:creationId xmlns:p14="http://schemas.microsoft.com/office/powerpoint/2010/main" val="1339152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FEF66F8C-316E-4752-9E38-1CD4AC7937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691" y="2174842"/>
            <a:ext cx="2269361" cy="1027766"/>
          </a:xfrm>
          <a:prstGeom prst="rect">
            <a:avLst/>
          </a:prstGeom>
        </p:spPr>
      </p:pic>
      <p:sp>
        <p:nvSpPr>
          <p:cNvPr id="21" name="吹き出し: 四角形 20">
            <a:extLst>
              <a:ext uri="{FF2B5EF4-FFF2-40B4-BE49-F238E27FC236}">
                <a16:creationId xmlns:a16="http://schemas.microsoft.com/office/drawing/2014/main" id="{0C32065F-B795-42EE-B873-7079986578B7}"/>
              </a:ext>
            </a:extLst>
          </p:cNvPr>
          <p:cNvSpPr/>
          <p:nvPr/>
        </p:nvSpPr>
        <p:spPr>
          <a:xfrm>
            <a:off x="4267896" y="2408673"/>
            <a:ext cx="4334198" cy="1509433"/>
          </a:xfrm>
          <a:prstGeom prst="wedgeRectCallout">
            <a:avLst>
              <a:gd name="adj1" fmla="val -91571"/>
              <a:gd name="adj2" fmla="val -33770"/>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a:extLst>
              <a:ext uri="{FF2B5EF4-FFF2-40B4-BE49-F238E27FC236}">
                <a16:creationId xmlns:a16="http://schemas.microsoft.com/office/drawing/2014/main" id="{D9B59B26-AE42-48D9-9732-3224DBED3F80}"/>
              </a:ext>
            </a:extLst>
          </p:cNvPr>
          <p:cNvPicPr>
            <a:picLocks noChangeAspect="1"/>
          </p:cNvPicPr>
          <p:nvPr/>
        </p:nvPicPr>
        <p:blipFill rotWithShape="1">
          <a:blip r:embed="rId4">
            <a:extLst>
              <a:ext uri="{28A0092B-C50C-407E-A947-70E740481C1C}">
                <a14:useLocalDpi xmlns:a14="http://schemas.microsoft.com/office/drawing/2010/main" val="0"/>
              </a:ext>
            </a:extLst>
          </a:blip>
          <a:srcRect l="2903"/>
          <a:stretch/>
        </p:blipFill>
        <p:spPr>
          <a:xfrm>
            <a:off x="-1" y="4601118"/>
            <a:ext cx="3742707" cy="717587"/>
          </a:xfrm>
          <a:prstGeom prst="rect">
            <a:avLst/>
          </a:prstGeom>
        </p:spPr>
      </p:pic>
      <p:sp>
        <p:nvSpPr>
          <p:cNvPr id="3" name="コンテンツ プレースホルダー 2">
            <a:extLst>
              <a:ext uri="{FF2B5EF4-FFF2-40B4-BE49-F238E27FC236}">
                <a16:creationId xmlns:a16="http://schemas.microsoft.com/office/drawing/2014/main" id="{802D64E8-1FD3-434C-ABCC-2E8DBB90E1FE}"/>
              </a:ext>
            </a:extLst>
          </p:cNvPr>
          <p:cNvSpPr>
            <a:spLocks noGrp="1"/>
          </p:cNvSpPr>
          <p:nvPr>
            <p:ph idx="4294967295"/>
          </p:nvPr>
        </p:nvSpPr>
        <p:spPr>
          <a:xfrm>
            <a:off x="634325" y="1389808"/>
            <a:ext cx="7991984" cy="4351338"/>
          </a:xfrm>
        </p:spPr>
        <p:txBody>
          <a:bodyPr>
            <a:normAutofit/>
          </a:bodyPr>
          <a:lstStyle/>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Flex</a:t>
            </a:r>
            <a:r>
              <a:rPr lang="ja-JP" altLang="en-US" sz="2700" b="1" spc="225" dirty="0">
                <a:effectLst>
                  <a:outerShdw blurRad="38100" dist="38100" dir="2700000" algn="tl">
                    <a:srgbClr val="000000">
                      <a:alpha val="43137"/>
                    </a:srgbClr>
                  </a:outerShdw>
                </a:effectLst>
              </a:rPr>
              <a:t>に本システムで開発した動的変形を</a:t>
            </a:r>
            <a:endParaRPr lang="en-US" altLang="ja-JP" sz="2700" b="1" spc="225" dirty="0">
              <a:effectLst>
                <a:outerShdw blurRad="38100" dist="38100" dir="2700000" algn="tl">
                  <a:srgbClr val="000000">
                    <a:alpha val="43137"/>
                  </a:srgbClr>
                </a:outerShdw>
              </a:effectLst>
            </a:endParaRPr>
          </a:p>
          <a:p>
            <a:pPr marL="0" indent="0">
              <a:buNone/>
            </a:pPr>
            <a:r>
              <a:rPr lang="ja-JP" altLang="en-US" sz="2700" b="1" spc="225" dirty="0">
                <a:effectLst>
                  <a:outerShdw blurRad="38100" dist="38100" dir="2700000" algn="tl">
                    <a:srgbClr val="000000">
                      <a:alpha val="43137"/>
                    </a:srgbClr>
                  </a:outerShdw>
                </a:effectLst>
              </a:rPr>
              <a:t>　適用させる</a:t>
            </a:r>
            <a:endParaRPr lang="en-US" altLang="ja-JP" sz="2700" b="1" spc="225" dirty="0">
              <a:solidFill>
                <a:schemeClr val="tx1"/>
              </a:solidFill>
              <a:effectLst>
                <a:outerShdw blurRad="38100" dist="38100" dir="2700000" algn="tl">
                  <a:srgbClr val="000000">
                    <a:alpha val="43137"/>
                  </a:srgbClr>
                </a:outerShdw>
              </a:effectLst>
            </a:endParaRPr>
          </a:p>
        </p:txBody>
      </p:sp>
      <p:sp>
        <p:nvSpPr>
          <p:cNvPr id="6" name="テキスト ボックス 5">
            <a:extLst>
              <a:ext uri="{FF2B5EF4-FFF2-40B4-BE49-F238E27FC236}">
                <a16:creationId xmlns:a16="http://schemas.microsoft.com/office/drawing/2014/main" id="{7F50655A-D222-4428-8FFB-2388E451A09C}"/>
              </a:ext>
            </a:extLst>
          </p:cNvPr>
          <p:cNvSpPr txBox="1"/>
          <p:nvPr/>
        </p:nvSpPr>
        <p:spPr>
          <a:xfrm>
            <a:off x="5410168" y="2415051"/>
            <a:ext cx="3191926" cy="769441"/>
          </a:xfrm>
          <a:prstGeom prst="rect">
            <a:avLst/>
          </a:prstGeom>
          <a:noFill/>
        </p:spPr>
        <p:txBody>
          <a:bodyPr wrap="square" rtlCol="0">
            <a:spAutoFit/>
          </a:bodyPr>
          <a:lstStyle/>
          <a:p>
            <a:r>
              <a:rPr kumimoji="1" lang="en-US" altLang="ja-JP" sz="4400" b="1" dirty="0">
                <a:effectLst>
                  <a:outerShdw blurRad="38100" dist="38100" dir="2700000" algn="tl">
                    <a:srgbClr val="000000">
                      <a:alpha val="43137"/>
                    </a:srgbClr>
                  </a:outerShdw>
                </a:effectLst>
              </a:rPr>
              <a:t>[a-z]</a:t>
            </a:r>
            <a:endParaRPr kumimoji="1" lang="ja-JP" altLang="en-US" sz="4400" b="1" dirty="0">
              <a:effectLst>
                <a:outerShdw blurRad="38100" dist="38100" dir="2700000" algn="tl">
                  <a:srgbClr val="000000">
                    <a:alpha val="43137"/>
                  </a:srgbClr>
                </a:outerShdw>
              </a:effectLst>
            </a:endParaRPr>
          </a:p>
        </p:txBody>
      </p:sp>
      <p:sp>
        <p:nvSpPr>
          <p:cNvPr id="7" name="テキスト ボックス 6">
            <a:extLst>
              <a:ext uri="{FF2B5EF4-FFF2-40B4-BE49-F238E27FC236}">
                <a16:creationId xmlns:a16="http://schemas.microsoft.com/office/drawing/2014/main" id="{D15B62C9-11B3-495E-9985-4C29DE86EB58}"/>
              </a:ext>
            </a:extLst>
          </p:cNvPr>
          <p:cNvSpPr txBox="1"/>
          <p:nvPr/>
        </p:nvSpPr>
        <p:spPr>
          <a:xfrm>
            <a:off x="5434383" y="3152046"/>
            <a:ext cx="3191926" cy="646331"/>
          </a:xfrm>
          <a:prstGeom prst="rect">
            <a:avLst/>
          </a:prstGeom>
          <a:noFill/>
        </p:spPr>
        <p:txBody>
          <a:bodyPr wrap="square" rtlCol="0">
            <a:spAutoFit/>
          </a:bodyPr>
          <a:lstStyle/>
          <a:p>
            <a:r>
              <a:rPr kumimoji="1" lang="en-US" altLang="ja-JP" sz="3600" b="1" dirty="0">
                <a:effectLst>
                  <a:outerShdw blurRad="38100" dist="38100" dir="2700000" algn="tl">
                    <a:srgbClr val="000000">
                      <a:alpha val="43137"/>
                    </a:srgbClr>
                  </a:outerShdw>
                </a:effectLst>
              </a:rPr>
              <a:t>[a-z A-Z 0-9]</a:t>
            </a:r>
            <a:endParaRPr kumimoji="1" lang="ja-JP" altLang="en-US" sz="3600" b="1" dirty="0">
              <a:effectLst>
                <a:outerShdw blurRad="38100" dist="38100" dir="2700000" algn="tl">
                  <a:srgbClr val="000000">
                    <a:alpha val="43137"/>
                  </a:srgbClr>
                </a:outerShdw>
              </a:effectLst>
            </a:endParaRPr>
          </a:p>
        </p:txBody>
      </p:sp>
      <p:sp>
        <p:nvSpPr>
          <p:cNvPr id="8" name="乗算記号 7">
            <a:extLst>
              <a:ext uri="{FF2B5EF4-FFF2-40B4-BE49-F238E27FC236}">
                <a16:creationId xmlns:a16="http://schemas.microsoft.com/office/drawing/2014/main" id="{BA38A86F-9DCB-4887-AF45-EFEDBA28363F}"/>
              </a:ext>
            </a:extLst>
          </p:cNvPr>
          <p:cNvSpPr/>
          <p:nvPr/>
        </p:nvSpPr>
        <p:spPr>
          <a:xfrm>
            <a:off x="4699575" y="3088644"/>
            <a:ext cx="789135" cy="855608"/>
          </a:xfrm>
          <a:prstGeom prst="mathMultiply">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 塗りつぶしなし 8">
            <a:extLst>
              <a:ext uri="{FF2B5EF4-FFF2-40B4-BE49-F238E27FC236}">
                <a16:creationId xmlns:a16="http://schemas.microsoft.com/office/drawing/2014/main" id="{F4BA7900-2CBC-4FF1-A374-31DB536DC096}"/>
              </a:ext>
            </a:extLst>
          </p:cNvPr>
          <p:cNvSpPr/>
          <p:nvPr/>
        </p:nvSpPr>
        <p:spPr>
          <a:xfrm>
            <a:off x="4720907" y="2472924"/>
            <a:ext cx="689262" cy="653693"/>
          </a:xfrm>
          <a:prstGeom prst="donu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2" name="図 11">
            <a:extLst>
              <a:ext uri="{FF2B5EF4-FFF2-40B4-BE49-F238E27FC236}">
                <a16:creationId xmlns:a16="http://schemas.microsoft.com/office/drawing/2014/main" id="{D86E188F-4CAD-4E0B-851F-3A861A9B9D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099" y="3486947"/>
            <a:ext cx="2813195" cy="723937"/>
          </a:xfrm>
          <a:prstGeom prst="rect">
            <a:avLst/>
          </a:prstGeom>
        </p:spPr>
      </p:pic>
      <p:sp>
        <p:nvSpPr>
          <p:cNvPr id="10" name="矢印: 下 9">
            <a:extLst>
              <a:ext uri="{FF2B5EF4-FFF2-40B4-BE49-F238E27FC236}">
                <a16:creationId xmlns:a16="http://schemas.microsoft.com/office/drawing/2014/main" id="{C2495EB6-2800-4F98-84A9-2F896755C789}"/>
              </a:ext>
            </a:extLst>
          </p:cNvPr>
          <p:cNvSpPr/>
          <p:nvPr/>
        </p:nvSpPr>
        <p:spPr>
          <a:xfrm>
            <a:off x="1060971" y="3046147"/>
            <a:ext cx="1182800" cy="504269"/>
          </a:xfrm>
          <a:prstGeom prst="downArrow">
            <a:avLst/>
          </a:prstGeom>
          <a:solidFill>
            <a:srgbClr val="FF9E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
        <p:nvSpPr>
          <p:cNvPr id="13" name="矢印: 下 12">
            <a:extLst>
              <a:ext uri="{FF2B5EF4-FFF2-40B4-BE49-F238E27FC236}">
                <a16:creationId xmlns:a16="http://schemas.microsoft.com/office/drawing/2014/main" id="{4A387B1C-8DDD-4482-A02D-F9EC3000CAC5}"/>
              </a:ext>
            </a:extLst>
          </p:cNvPr>
          <p:cNvSpPr/>
          <p:nvPr/>
        </p:nvSpPr>
        <p:spPr>
          <a:xfrm>
            <a:off x="1060971" y="4147414"/>
            <a:ext cx="1182800" cy="504269"/>
          </a:xfrm>
          <a:prstGeom prst="downArrow">
            <a:avLst/>
          </a:prstGeom>
          <a:solidFill>
            <a:srgbClr val="FF9E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pic>
        <p:nvPicPr>
          <p:cNvPr id="20" name="図 19">
            <a:extLst>
              <a:ext uri="{FF2B5EF4-FFF2-40B4-BE49-F238E27FC236}">
                <a16:creationId xmlns:a16="http://schemas.microsoft.com/office/drawing/2014/main" id="{FAB608F7-D2EC-419B-A29E-FE9868C233FA}"/>
              </a:ext>
            </a:extLst>
          </p:cNvPr>
          <p:cNvPicPr>
            <a:picLocks noChangeAspect="1"/>
          </p:cNvPicPr>
          <p:nvPr/>
        </p:nvPicPr>
        <p:blipFill rotWithShape="1">
          <a:blip r:embed="rId6">
            <a:extLst>
              <a:ext uri="{28A0092B-C50C-407E-A947-70E740481C1C}">
                <a14:useLocalDpi xmlns:a14="http://schemas.microsoft.com/office/drawing/2010/main" val="0"/>
              </a:ext>
            </a:extLst>
          </a:blip>
          <a:srcRect l="2637"/>
          <a:stretch/>
        </p:blipFill>
        <p:spPr>
          <a:xfrm>
            <a:off x="84221" y="5741146"/>
            <a:ext cx="3753031" cy="525356"/>
          </a:xfrm>
          <a:prstGeom prst="rect">
            <a:avLst/>
          </a:prstGeom>
        </p:spPr>
      </p:pic>
      <p:sp>
        <p:nvSpPr>
          <p:cNvPr id="16" name="矢印: 下 15">
            <a:extLst>
              <a:ext uri="{FF2B5EF4-FFF2-40B4-BE49-F238E27FC236}">
                <a16:creationId xmlns:a16="http://schemas.microsoft.com/office/drawing/2014/main" id="{0E1A8F90-DF8A-4D64-B516-ECCDAE50421C}"/>
              </a:ext>
            </a:extLst>
          </p:cNvPr>
          <p:cNvSpPr/>
          <p:nvPr/>
        </p:nvSpPr>
        <p:spPr>
          <a:xfrm>
            <a:off x="1060971" y="5236877"/>
            <a:ext cx="1182800" cy="504269"/>
          </a:xfrm>
          <a:prstGeom prst="downArrow">
            <a:avLst/>
          </a:prstGeom>
          <a:solidFill>
            <a:srgbClr val="FF9E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
        <p:nvSpPr>
          <p:cNvPr id="22" name="吹き出し: 四角形 21">
            <a:extLst>
              <a:ext uri="{FF2B5EF4-FFF2-40B4-BE49-F238E27FC236}">
                <a16:creationId xmlns:a16="http://schemas.microsoft.com/office/drawing/2014/main" id="{9F62DC03-AE50-44A2-BD27-BBCE6B4751D6}"/>
              </a:ext>
            </a:extLst>
          </p:cNvPr>
          <p:cNvSpPr/>
          <p:nvPr/>
        </p:nvSpPr>
        <p:spPr>
          <a:xfrm>
            <a:off x="4267896" y="4661479"/>
            <a:ext cx="4334198" cy="1509433"/>
          </a:xfrm>
          <a:prstGeom prst="wedgeRectCallout">
            <a:avLst>
              <a:gd name="adj1" fmla="val -64056"/>
              <a:gd name="adj2" fmla="val 39958"/>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 塗りつぶしなし 22">
            <a:extLst>
              <a:ext uri="{FF2B5EF4-FFF2-40B4-BE49-F238E27FC236}">
                <a16:creationId xmlns:a16="http://schemas.microsoft.com/office/drawing/2014/main" id="{CBEDFFF5-4FEC-4761-95BA-178F5D194E0D}"/>
              </a:ext>
            </a:extLst>
          </p:cNvPr>
          <p:cNvSpPr/>
          <p:nvPr/>
        </p:nvSpPr>
        <p:spPr>
          <a:xfrm>
            <a:off x="4720907" y="4763853"/>
            <a:ext cx="667637" cy="652342"/>
          </a:xfrm>
          <a:prstGeom prst="donu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円: 塗りつぶしなし 23">
            <a:extLst>
              <a:ext uri="{FF2B5EF4-FFF2-40B4-BE49-F238E27FC236}">
                <a16:creationId xmlns:a16="http://schemas.microsoft.com/office/drawing/2014/main" id="{4884E343-51AF-4717-B046-478DF72329D9}"/>
              </a:ext>
            </a:extLst>
          </p:cNvPr>
          <p:cNvSpPr/>
          <p:nvPr/>
        </p:nvSpPr>
        <p:spPr>
          <a:xfrm>
            <a:off x="4742532" y="5462720"/>
            <a:ext cx="667637" cy="652342"/>
          </a:xfrm>
          <a:prstGeom prst="donu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テキスト ボックス 24">
            <a:extLst>
              <a:ext uri="{FF2B5EF4-FFF2-40B4-BE49-F238E27FC236}">
                <a16:creationId xmlns:a16="http://schemas.microsoft.com/office/drawing/2014/main" id="{DC509158-A511-4DA2-A526-C06B77ADE1F2}"/>
              </a:ext>
            </a:extLst>
          </p:cNvPr>
          <p:cNvSpPr txBox="1"/>
          <p:nvPr/>
        </p:nvSpPr>
        <p:spPr>
          <a:xfrm>
            <a:off x="5488710" y="4643171"/>
            <a:ext cx="2115248" cy="769441"/>
          </a:xfrm>
          <a:prstGeom prst="rect">
            <a:avLst/>
          </a:prstGeom>
          <a:noFill/>
        </p:spPr>
        <p:txBody>
          <a:bodyPr wrap="square" rtlCol="0">
            <a:spAutoFit/>
          </a:bodyPr>
          <a:lstStyle/>
          <a:p>
            <a:r>
              <a:rPr kumimoji="1" lang="en-US" altLang="ja-JP" sz="4400" b="1" dirty="0">
                <a:effectLst>
                  <a:outerShdw blurRad="38100" dist="38100" dir="2700000" algn="tl">
                    <a:srgbClr val="000000">
                      <a:alpha val="43137"/>
                    </a:srgbClr>
                  </a:outerShdw>
                </a:effectLst>
              </a:rPr>
              <a:t>[a-z]</a:t>
            </a:r>
            <a:endParaRPr kumimoji="1" lang="ja-JP" altLang="en-US" sz="4400" b="1" dirty="0">
              <a:effectLst>
                <a:outerShdw blurRad="38100" dist="38100" dir="2700000" algn="tl">
                  <a:srgbClr val="000000">
                    <a:alpha val="43137"/>
                  </a:srgbClr>
                </a:outerShdw>
              </a:effectLst>
            </a:endParaRPr>
          </a:p>
        </p:txBody>
      </p:sp>
      <p:sp>
        <p:nvSpPr>
          <p:cNvPr id="26" name="テキスト ボックス 25">
            <a:extLst>
              <a:ext uri="{FF2B5EF4-FFF2-40B4-BE49-F238E27FC236}">
                <a16:creationId xmlns:a16="http://schemas.microsoft.com/office/drawing/2014/main" id="{8155689D-A79D-4428-AEFF-B30B5786D6C6}"/>
              </a:ext>
            </a:extLst>
          </p:cNvPr>
          <p:cNvSpPr txBox="1"/>
          <p:nvPr/>
        </p:nvSpPr>
        <p:spPr>
          <a:xfrm>
            <a:off x="5532787" y="5430920"/>
            <a:ext cx="3069307" cy="646331"/>
          </a:xfrm>
          <a:prstGeom prst="rect">
            <a:avLst/>
          </a:prstGeom>
          <a:noFill/>
        </p:spPr>
        <p:txBody>
          <a:bodyPr wrap="square" rtlCol="0">
            <a:spAutoFit/>
          </a:bodyPr>
          <a:lstStyle/>
          <a:p>
            <a:r>
              <a:rPr kumimoji="1" lang="en-US" altLang="ja-JP" sz="3600" b="1" dirty="0">
                <a:effectLst>
                  <a:outerShdw blurRad="38100" dist="38100" dir="2700000" algn="tl">
                    <a:srgbClr val="000000">
                      <a:alpha val="43137"/>
                    </a:srgbClr>
                  </a:outerShdw>
                </a:effectLst>
              </a:rPr>
              <a:t>[a-z A-Z 0-9]</a:t>
            </a:r>
            <a:endParaRPr kumimoji="1" lang="ja-JP" altLang="en-US" sz="3600" b="1" dirty="0">
              <a:effectLst>
                <a:outerShdw blurRad="38100" dist="38100" dir="2700000" algn="tl">
                  <a:srgbClr val="000000">
                    <a:alpha val="43137"/>
                  </a:srgbClr>
                </a:outerShdw>
              </a:effectLst>
            </a:endParaRPr>
          </a:p>
        </p:txBody>
      </p:sp>
      <p:sp>
        <p:nvSpPr>
          <p:cNvPr id="27" name="タイトル 1">
            <a:extLst>
              <a:ext uri="{FF2B5EF4-FFF2-40B4-BE49-F238E27FC236}">
                <a16:creationId xmlns:a16="http://schemas.microsoft.com/office/drawing/2014/main" id="{F6C2186E-390B-479C-9110-6321BB465229}"/>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今後の課題 ①</a:t>
            </a:r>
          </a:p>
        </p:txBody>
      </p:sp>
      <p:sp>
        <p:nvSpPr>
          <p:cNvPr id="29" name="テキスト ボックス 28">
            <a:extLst>
              <a:ext uri="{FF2B5EF4-FFF2-40B4-BE49-F238E27FC236}">
                <a16:creationId xmlns:a16="http://schemas.microsoft.com/office/drawing/2014/main" id="{A65853F4-83B4-4A57-B4F4-C86D8EEF848F}"/>
              </a:ext>
            </a:extLst>
          </p:cNvPr>
          <p:cNvSpPr txBox="1"/>
          <p:nvPr/>
        </p:nvSpPr>
        <p:spPr>
          <a:xfrm>
            <a:off x="58822" y="539388"/>
            <a:ext cx="538062" cy="369332"/>
          </a:xfrm>
          <a:prstGeom prst="rect">
            <a:avLst/>
          </a:prstGeom>
          <a:noFill/>
        </p:spPr>
        <p:txBody>
          <a:bodyPr wrap="square" rtlCol="0">
            <a:spAutoFit/>
          </a:bodyPr>
          <a:lstStyle/>
          <a:p>
            <a:fld id="{A7F0EEAF-0C3D-4721-860A-CEBA284338D2}" type="slidenum">
              <a:rPr kumimoji="1" lang="ja-JP" altLang="en-US" smtClean="0"/>
              <a:t>19</a:t>
            </a:fld>
            <a:endParaRPr kumimoji="1" lang="ja-JP" altLang="en-US" dirty="0"/>
          </a:p>
        </p:txBody>
      </p:sp>
    </p:spTree>
    <p:extLst>
      <p:ext uri="{BB962C8B-B14F-4D97-AF65-F5344CB8AC3E}">
        <p14:creationId xmlns:p14="http://schemas.microsoft.com/office/powerpoint/2010/main" val="1206264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02D64E8-1FD3-434C-ABCC-2E8DBB90E1FE}"/>
              </a:ext>
            </a:extLst>
          </p:cNvPr>
          <p:cNvSpPr>
            <a:spLocks noGrp="1"/>
          </p:cNvSpPr>
          <p:nvPr>
            <p:ph idx="1"/>
          </p:nvPr>
        </p:nvSpPr>
        <p:spPr>
          <a:xfrm>
            <a:off x="84222" y="3262699"/>
            <a:ext cx="9144000" cy="2150074"/>
          </a:xfrm>
        </p:spPr>
        <p:txBody>
          <a:bodyPr>
            <a:normAutofit fontScale="92500" lnSpcReduction="10000"/>
          </a:bodyPr>
          <a:lstStyle/>
          <a:p>
            <a:pPr>
              <a:buFont typeface="Arial" panose="020B0604020202020204" pitchFamily="34" charset="0"/>
              <a:buChar char="•"/>
            </a:pPr>
            <a:r>
              <a:rPr lang="ja-JP" altLang="en-US" sz="2800" b="1" dirty="0">
                <a:solidFill>
                  <a:schemeClr val="tx1"/>
                </a:solidFill>
                <a:effectLst>
                  <a:outerShdw blurRad="38100" dist="38100" dir="2700000" algn="tl">
                    <a:srgbClr val="000000">
                      <a:alpha val="43137"/>
                    </a:srgbClr>
                  </a:outerShdw>
                </a:effectLst>
              </a:rPr>
              <a:t> 二つを同時に学ぶことは学習者にとって大きな負担になる</a:t>
            </a:r>
            <a:endParaRPr lang="en-US" altLang="ja-JP" sz="2800" b="1"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dirty="0">
              <a:solidFill>
                <a:schemeClr val="tx1"/>
              </a:solidFill>
              <a:effectLst>
                <a:outerShdw blurRad="38100" dist="38100" dir="2700000" algn="tl">
                  <a:srgbClr val="000000">
                    <a:alpha val="43137"/>
                  </a:srgbClr>
                </a:outerShdw>
              </a:effectLst>
            </a:endParaRPr>
          </a:p>
          <a:p>
            <a:pPr marL="0" indent="0">
              <a:buNone/>
            </a:pPr>
            <a:r>
              <a:rPr lang="ja-JP" altLang="en-US" sz="2700" b="1" dirty="0">
                <a:solidFill>
                  <a:schemeClr val="tx1"/>
                </a:solidFill>
              </a:rPr>
              <a:t> </a:t>
            </a:r>
            <a:endParaRPr lang="en-US" altLang="ja-JP" sz="2700" b="1" dirty="0">
              <a:solidFill>
                <a:schemeClr val="tx1"/>
              </a:solidFill>
            </a:endParaRPr>
          </a:p>
          <a:p>
            <a:pPr marL="0" indent="0">
              <a:buNone/>
            </a:pPr>
            <a:endParaRPr lang="en-US" altLang="ja-JP" sz="2700" b="1" dirty="0">
              <a:solidFill>
                <a:schemeClr val="tx1"/>
              </a:solidFill>
            </a:endParaRPr>
          </a:p>
          <a:p>
            <a:pPr>
              <a:buFont typeface="Arial" panose="020B0604020202020204" pitchFamily="34" charset="0"/>
              <a:buChar char="•"/>
            </a:pPr>
            <a:r>
              <a:rPr lang="ja-JP" altLang="en-US" sz="2700" b="1" dirty="0">
                <a:solidFill>
                  <a:schemeClr val="tx1"/>
                </a:solidFill>
                <a:effectLst>
                  <a:outerShdw blurRad="38100" dist="38100" dir="2700000" algn="tl">
                    <a:srgbClr val="000000">
                      <a:alpha val="43137"/>
                    </a:srgbClr>
                  </a:outerShdw>
                </a:effectLst>
              </a:rPr>
              <a:t> </a:t>
            </a:r>
            <a:r>
              <a:rPr lang="ja-JP" altLang="en-US" sz="2800" b="1" dirty="0">
                <a:solidFill>
                  <a:schemeClr val="tx1"/>
                </a:solidFill>
                <a:effectLst>
                  <a:outerShdw blurRad="38100" dist="38100" dir="2700000" algn="tl">
                    <a:srgbClr val="000000">
                      <a:alpha val="43137"/>
                    </a:srgbClr>
                  </a:outerShdw>
                </a:effectLst>
              </a:rPr>
              <a:t>文法を意識せずにプログラミングができる学習環境が必要</a:t>
            </a:r>
            <a:endParaRPr lang="en-US" altLang="ja-JP" sz="2800" b="1" dirty="0">
              <a:solidFill>
                <a:schemeClr val="tx1"/>
              </a:solidFill>
              <a:effectLst>
                <a:outerShdw blurRad="38100" dist="38100" dir="2700000" algn="tl">
                  <a:srgbClr val="000000">
                    <a:alpha val="43137"/>
                  </a:srgbClr>
                </a:outerShdw>
              </a:effectLst>
            </a:endParaRPr>
          </a:p>
          <a:p>
            <a:pPr>
              <a:buFont typeface="Wingdings" panose="05000000000000000000" pitchFamily="2" charset="2"/>
              <a:buChar char="Ø"/>
            </a:pPr>
            <a:endParaRPr lang="en-US" altLang="ja-JP" sz="2700" b="1" dirty="0">
              <a:solidFill>
                <a:schemeClr val="tx1"/>
              </a:solidFill>
            </a:endParaRPr>
          </a:p>
        </p:txBody>
      </p:sp>
      <p:sp>
        <p:nvSpPr>
          <p:cNvPr id="4" name="四角形: 角を丸くする 3">
            <a:extLst>
              <a:ext uri="{FF2B5EF4-FFF2-40B4-BE49-F238E27FC236}">
                <a16:creationId xmlns:a16="http://schemas.microsoft.com/office/drawing/2014/main" id="{DEE6BC09-5F0B-460D-9FDC-62621DA4E66D}"/>
              </a:ext>
            </a:extLst>
          </p:cNvPr>
          <p:cNvSpPr/>
          <p:nvPr/>
        </p:nvSpPr>
        <p:spPr>
          <a:xfrm>
            <a:off x="986589" y="1445226"/>
            <a:ext cx="3177465" cy="1258478"/>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000" b="1" dirty="0">
                <a:solidFill>
                  <a:schemeClr val="tx1"/>
                </a:solidFill>
                <a:effectLst>
                  <a:outerShdw blurRad="38100" dist="38100" dir="2700000" algn="tl">
                    <a:srgbClr val="000000">
                      <a:alpha val="43137"/>
                    </a:srgbClr>
                  </a:outerShdw>
                </a:effectLst>
              </a:rPr>
              <a:t>プログラミングの基礎概念</a:t>
            </a:r>
          </a:p>
        </p:txBody>
      </p:sp>
      <p:sp>
        <p:nvSpPr>
          <p:cNvPr id="7" name="四角形: 角を丸くする 6">
            <a:extLst>
              <a:ext uri="{FF2B5EF4-FFF2-40B4-BE49-F238E27FC236}">
                <a16:creationId xmlns:a16="http://schemas.microsoft.com/office/drawing/2014/main" id="{378AC66A-D7E3-4F78-B921-5D642206384D}"/>
              </a:ext>
            </a:extLst>
          </p:cNvPr>
          <p:cNvSpPr/>
          <p:nvPr/>
        </p:nvSpPr>
        <p:spPr>
          <a:xfrm>
            <a:off x="5306348" y="1445227"/>
            <a:ext cx="3043270" cy="1258478"/>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000" b="1" dirty="0">
                <a:solidFill>
                  <a:schemeClr val="tx1"/>
                </a:solidFill>
                <a:effectLst>
                  <a:outerShdw blurRad="38100" dist="38100" dir="2700000" algn="tl">
                    <a:srgbClr val="000000">
                      <a:alpha val="43137"/>
                    </a:srgbClr>
                  </a:outerShdw>
                </a:effectLst>
              </a:rPr>
              <a:t>言語の文法</a:t>
            </a:r>
          </a:p>
        </p:txBody>
      </p:sp>
      <p:sp>
        <p:nvSpPr>
          <p:cNvPr id="8" name="正方形/長方形 7">
            <a:extLst>
              <a:ext uri="{FF2B5EF4-FFF2-40B4-BE49-F238E27FC236}">
                <a16:creationId xmlns:a16="http://schemas.microsoft.com/office/drawing/2014/main" id="{180C2FC4-8336-4A37-B563-6CA21F162245}"/>
              </a:ext>
            </a:extLst>
          </p:cNvPr>
          <p:cNvSpPr/>
          <p:nvPr/>
        </p:nvSpPr>
        <p:spPr>
          <a:xfrm>
            <a:off x="4258789" y="1754211"/>
            <a:ext cx="952826" cy="692497"/>
          </a:xfrm>
          <a:prstGeom prst="rect">
            <a:avLst/>
          </a:prstGeom>
          <a:noFill/>
        </p:spPr>
        <p:txBody>
          <a:bodyPr wrap="none" lIns="68580" tIns="34290" rIns="68580" bIns="34290">
            <a:spAutoFit/>
          </a:bodyPr>
          <a:lstStyle/>
          <a:p>
            <a:pPr algn="ctr"/>
            <a:r>
              <a:rPr lang="en-US" altLang="ja-JP" sz="4050" b="1" dirty="0">
                <a:ln w="0"/>
                <a:effectLst>
                  <a:outerShdw blurRad="38100" dist="38100" dir="2700000" algn="tl">
                    <a:srgbClr val="000000">
                      <a:alpha val="43137"/>
                    </a:srgbClr>
                  </a:outerShdw>
                </a:effectLst>
              </a:rPr>
              <a:t>and</a:t>
            </a:r>
            <a:endParaRPr lang="ja-JP" altLang="en-US" sz="4050" b="1" dirty="0">
              <a:ln w="0"/>
              <a:effectLst>
                <a:outerShdw blurRad="38100" dist="38100" dir="2700000" algn="tl">
                  <a:srgbClr val="000000">
                    <a:alpha val="43137"/>
                  </a:srgbClr>
                </a:outerShdw>
              </a:effectLst>
            </a:endParaRPr>
          </a:p>
        </p:txBody>
      </p:sp>
      <p:sp>
        <p:nvSpPr>
          <p:cNvPr id="9" name="矢印: 下 8">
            <a:extLst>
              <a:ext uri="{FF2B5EF4-FFF2-40B4-BE49-F238E27FC236}">
                <a16:creationId xmlns:a16="http://schemas.microsoft.com/office/drawing/2014/main" id="{8AA59C4F-9E3A-4270-9B54-7B34454B20B4}"/>
              </a:ext>
            </a:extLst>
          </p:cNvPr>
          <p:cNvSpPr/>
          <p:nvPr/>
        </p:nvSpPr>
        <p:spPr>
          <a:xfrm>
            <a:off x="3887891" y="3846231"/>
            <a:ext cx="1781285" cy="808148"/>
          </a:xfrm>
          <a:prstGeom prst="downArrow">
            <a:avLst/>
          </a:prstGeom>
          <a:solidFill>
            <a:srgbClr val="FF9E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11" name="タイトル 1">
            <a:extLst>
              <a:ext uri="{FF2B5EF4-FFF2-40B4-BE49-F238E27FC236}">
                <a16:creationId xmlns:a16="http://schemas.microsoft.com/office/drawing/2014/main" id="{F32DCCCC-79F9-46E5-9218-83C96C5DC317}"/>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はじめに</a:t>
            </a:r>
          </a:p>
        </p:txBody>
      </p:sp>
      <p:sp>
        <p:nvSpPr>
          <p:cNvPr id="12" name="テキスト ボックス 11">
            <a:extLst>
              <a:ext uri="{FF2B5EF4-FFF2-40B4-BE49-F238E27FC236}">
                <a16:creationId xmlns:a16="http://schemas.microsoft.com/office/drawing/2014/main" id="{6DFCA89F-D62F-45C5-A7D8-8CC3DCEE199F}"/>
              </a:ext>
            </a:extLst>
          </p:cNvPr>
          <p:cNvSpPr txBox="1"/>
          <p:nvPr/>
        </p:nvSpPr>
        <p:spPr>
          <a:xfrm>
            <a:off x="58822" y="539388"/>
            <a:ext cx="291227" cy="369332"/>
          </a:xfrm>
          <a:prstGeom prst="rect">
            <a:avLst/>
          </a:prstGeom>
          <a:noFill/>
        </p:spPr>
        <p:txBody>
          <a:bodyPr wrap="square" rtlCol="0">
            <a:spAutoFit/>
          </a:bodyPr>
          <a:lstStyle/>
          <a:p>
            <a:fld id="{A7F0EEAF-0C3D-4721-860A-CEBA284338D2}" type="slidenum">
              <a:rPr kumimoji="1" lang="ja-JP" altLang="en-US" smtClean="0"/>
              <a:t>2</a:t>
            </a:fld>
            <a:endParaRPr kumimoji="1" lang="ja-JP" altLang="en-US" dirty="0"/>
          </a:p>
        </p:txBody>
      </p:sp>
    </p:spTree>
    <p:extLst>
      <p:ext uri="{BB962C8B-B14F-4D97-AF65-F5344CB8AC3E}">
        <p14:creationId xmlns:p14="http://schemas.microsoft.com/office/powerpoint/2010/main" val="410918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DF233-FE76-4E22-B149-F54091A00F6E}"/>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今後の課題 ②</a:t>
            </a:r>
          </a:p>
        </p:txBody>
      </p:sp>
      <p:sp>
        <p:nvSpPr>
          <p:cNvPr id="4" name="コンテンツ プレースホルダー 2">
            <a:extLst>
              <a:ext uri="{FF2B5EF4-FFF2-40B4-BE49-F238E27FC236}">
                <a16:creationId xmlns:a16="http://schemas.microsoft.com/office/drawing/2014/main" id="{73DCE118-4099-4D33-9A40-B4279B064066}"/>
              </a:ext>
            </a:extLst>
          </p:cNvPr>
          <p:cNvSpPr txBox="1">
            <a:spLocks/>
          </p:cNvSpPr>
          <p:nvPr/>
        </p:nvSpPr>
        <p:spPr>
          <a:xfrm>
            <a:off x="634325" y="1389808"/>
            <a:ext cx="7991984" cy="435133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ブロック接続部の改善</a:t>
            </a:r>
            <a:endParaRPr lang="en-US" altLang="ja-JP" sz="2700" b="1" spc="225" dirty="0">
              <a:effectLst>
                <a:outerShdw blurRad="38100" dist="38100" dir="2700000" algn="tl">
                  <a:srgbClr val="000000">
                    <a:alpha val="43137"/>
                  </a:srgbClr>
                </a:outerShdw>
              </a:effectLst>
            </a:endParaRPr>
          </a:p>
        </p:txBody>
      </p:sp>
      <p:pic>
        <p:nvPicPr>
          <p:cNvPr id="6" name="図 5">
            <a:extLst>
              <a:ext uri="{FF2B5EF4-FFF2-40B4-BE49-F238E27FC236}">
                <a16:creationId xmlns:a16="http://schemas.microsoft.com/office/drawing/2014/main" id="{E7E0EED1-C6D2-409A-B99E-1F88D4EF3CCD}"/>
              </a:ext>
            </a:extLst>
          </p:cNvPr>
          <p:cNvPicPr>
            <a:picLocks noChangeAspect="1"/>
          </p:cNvPicPr>
          <p:nvPr/>
        </p:nvPicPr>
        <p:blipFill rotWithShape="1">
          <a:blip r:embed="rId3">
            <a:extLst>
              <a:ext uri="{28A0092B-C50C-407E-A947-70E740481C1C}">
                <a14:useLocalDpi xmlns:a14="http://schemas.microsoft.com/office/drawing/2010/main" val="0"/>
              </a:ext>
            </a:extLst>
          </a:blip>
          <a:srcRect l="2948" t="18365" r="-2948" b="-18365"/>
          <a:stretch/>
        </p:blipFill>
        <p:spPr>
          <a:xfrm>
            <a:off x="949650" y="2376173"/>
            <a:ext cx="7676659" cy="4926996"/>
          </a:xfrm>
          <a:prstGeom prst="rect">
            <a:avLst/>
          </a:prstGeom>
        </p:spPr>
      </p:pic>
      <p:sp>
        <p:nvSpPr>
          <p:cNvPr id="8" name="テキスト ボックス 7">
            <a:extLst>
              <a:ext uri="{FF2B5EF4-FFF2-40B4-BE49-F238E27FC236}">
                <a16:creationId xmlns:a16="http://schemas.microsoft.com/office/drawing/2014/main" id="{B1CF6E8D-15D4-43A8-AB96-0B88EA4FA863}"/>
              </a:ext>
            </a:extLst>
          </p:cNvPr>
          <p:cNvSpPr txBox="1"/>
          <p:nvPr/>
        </p:nvSpPr>
        <p:spPr>
          <a:xfrm>
            <a:off x="58822" y="539388"/>
            <a:ext cx="538062" cy="369332"/>
          </a:xfrm>
          <a:prstGeom prst="rect">
            <a:avLst/>
          </a:prstGeom>
          <a:noFill/>
        </p:spPr>
        <p:txBody>
          <a:bodyPr wrap="square" rtlCol="0">
            <a:spAutoFit/>
          </a:bodyPr>
          <a:lstStyle/>
          <a:p>
            <a:fld id="{A7F0EEAF-0C3D-4721-860A-CEBA284338D2}" type="slidenum">
              <a:rPr kumimoji="1" lang="ja-JP" altLang="en-US" smtClean="0"/>
              <a:t>20</a:t>
            </a:fld>
            <a:endParaRPr kumimoji="1" lang="ja-JP" altLang="en-US" dirty="0"/>
          </a:p>
        </p:txBody>
      </p:sp>
    </p:spTree>
    <p:extLst>
      <p:ext uri="{BB962C8B-B14F-4D97-AF65-F5344CB8AC3E}">
        <p14:creationId xmlns:p14="http://schemas.microsoft.com/office/powerpoint/2010/main" val="999584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807B10FC-6100-4AE2-BBC7-E81A39F36417}"/>
              </a:ext>
            </a:extLst>
          </p:cNvPr>
          <p:cNvSpPr txBox="1">
            <a:spLocks/>
          </p:cNvSpPr>
          <p:nvPr/>
        </p:nvSpPr>
        <p:spPr>
          <a:xfrm>
            <a:off x="932448" y="3108255"/>
            <a:ext cx="7543800" cy="641490"/>
          </a:xfrm>
          <a:prstGeom prst="rect">
            <a:avLst/>
          </a:prstGeom>
        </p:spPr>
        <p:txBody>
          <a:bodyPr>
            <a:norm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pPr algn="ctr"/>
            <a:r>
              <a:rPr lang="ja-JP" altLang="en-US" sz="4050" b="1" dirty="0">
                <a:solidFill>
                  <a:prstClr val="black"/>
                </a:solidFill>
                <a:effectLst>
                  <a:outerShdw blurRad="38100" dist="38100" dir="2700000" algn="tl">
                    <a:srgbClr val="000000">
                      <a:alpha val="43137"/>
                    </a:srgbClr>
                  </a:outerShdw>
                </a:effectLst>
                <a:latin typeface="Calibri" panose="020F0502020204030204"/>
                <a:ea typeface="ＭＳ Ｐゴシック" panose="020B0600070205080204" pitchFamily="50" charset="-128"/>
              </a:rPr>
              <a:t>ご清聴ありがとうございました</a:t>
            </a:r>
          </a:p>
        </p:txBody>
      </p:sp>
    </p:spTree>
    <p:extLst>
      <p:ext uri="{BB962C8B-B14F-4D97-AF65-F5344CB8AC3E}">
        <p14:creationId xmlns:p14="http://schemas.microsoft.com/office/powerpoint/2010/main" val="572379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02D64E8-1FD3-434C-ABCC-2E8DBB90E1FE}"/>
              </a:ext>
            </a:extLst>
          </p:cNvPr>
          <p:cNvSpPr>
            <a:spLocks noGrp="1"/>
          </p:cNvSpPr>
          <p:nvPr>
            <p:ph idx="1"/>
          </p:nvPr>
        </p:nvSpPr>
        <p:spPr>
          <a:xfrm>
            <a:off x="609878" y="1578108"/>
            <a:ext cx="8256610" cy="2205376"/>
          </a:xfrm>
        </p:spPr>
        <p:txBody>
          <a:bodyPr>
            <a:normAutofit fontScale="85000" lnSpcReduction="10000"/>
          </a:bodyPr>
          <a:lstStyle/>
          <a:p>
            <a:pPr>
              <a:buFont typeface="Arial" panose="020B0604020202020204" pitchFamily="34" charset="0"/>
              <a:buChar char="•"/>
            </a:pPr>
            <a:r>
              <a:rPr lang="ja-JP" altLang="en-US" sz="2700" b="1" dirty="0">
                <a:solidFill>
                  <a:schemeClr val="tx1"/>
                </a:solidFill>
                <a:effectLst>
                  <a:outerShdw blurRad="38100" dist="38100" dir="2700000" algn="tl">
                    <a:srgbClr val="000000">
                      <a:alpha val="43137"/>
                    </a:srgbClr>
                  </a:outerShdw>
                </a:effectLst>
              </a:rPr>
              <a:t> </a:t>
            </a:r>
            <a:r>
              <a:rPr lang="en-US" altLang="ja-JP" sz="2700" b="1" spc="225" dirty="0">
                <a:solidFill>
                  <a:schemeClr val="tx1"/>
                </a:solidFill>
                <a:effectLst>
                  <a:outerShdw blurRad="38100" dist="38100" dir="2700000" algn="tl">
                    <a:srgbClr val="000000">
                      <a:alpha val="43137"/>
                    </a:srgbClr>
                  </a:outerShdw>
                </a:effectLst>
              </a:rPr>
              <a:t>Google</a:t>
            </a:r>
            <a:r>
              <a:rPr lang="ja-JP" altLang="en-US" sz="2700" b="1" spc="225" dirty="0">
                <a:solidFill>
                  <a:schemeClr val="tx1"/>
                </a:solidFill>
                <a:effectLst>
                  <a:outerShdw blurRad="38100" dist="38100" dir="2700000" algn="tl">
                    <a:srgbClr val="000000">
                      <a:alpha val="43137"/>
                    </a:srgbClr>
                  </a:outerShdw>
                </a:effectLst>
              </a:rPr>
              <a:t>で開発されているグラフィカルな</a:t>
            </a:r>
            <a:endParaRPr lang="en-US" altLang="ja-JP" sz="2700" b="1" spc="225" dirty="0">
              <a:solidFill>
                <a:schemeClr val="tx1"/>
              </a:solidFill>
              <a:effectLst>
                <a:outerShdw blurRad="38100" dist="38100" dir="2700000" algn="tl">
                  <a:srgbClr val="000000">
                    <a:alpha val="43137"/>
                  </a:srgbClr>
                </a:outerShdw>
              </a:effectLst>
            </a:endParaRPr>
          </a:p>
          <a:p>
            <a:pPr marL="0" indent="0">
              <a:buNone/>
            </a:pPr>
            <a:r>
              <a:rPr lang="en-US" altLang="ja-JP" sz="2700" b="1" spc="225" dirty="0">
                <a:solidFill>
                  <a:schemeClr val="tx1"/>
                </a:solidFill>
                <a:effectLst>
                  <a:outerShdw blurRad="38100" dist="38100" dir="2700000" algn="tl">
                    <a:srgbClr val="000000">
                      <a:alpha val="43137"/>
                    </a:srgbClr>
                  </a:outerShdw>
                </a:effectLst>
              </a:rPr>
              <a:t>  Web</a:t>
            </a:r>
            <a:r>
              <a:rPr lang="ja-JP" altLang="en-US" sz="2700" b="1" spc="225" dirty="0">
                <a:solidFill>
                  <a:schemeClr val="tx1"/>
                </a:solidFill>
                <a:effectLst>
                  <a:outerShdw blurRad="38100" dist="38100" dir="2700000" algn="tl">
                    <a:srgbClr val="000000">
                      <a:alpha val="43137"/>
                    </a:srgbClr>
                  </a:outerShdw>
                </a:effectLst>
              </a:rPr>
              <a:t>ベースシステムのプログラミングエディタ</a:t>
            </a:r>
            <a:endParaRPr lang="en-US" altLang="ja-JP" sz="2700" b="1" spc="225" dirty="0">
              <a:solidFill>
                <a:schemeClr val="tx1"/>
              </a:solidFill>
              <a:effectLst>
                <a:outerShdw blurRad="38100" dist="38100" dir="2700000" algn="tl">
                  <a:srgbClr val="000000">
                    <a:alpha val="43137"/>
                  </a:srgbClr>
                </a:outerShdw>
              </a:effectLst>
            </a:endParaRPr>
          </a:p>
          <a:p>
            <a:pPr marL="0" indent="0">
              <a:buNone/>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r>
              <a:rPr lang="en-US" altLang="ja-JP" sz="2700" b="1" dirty="0">
                <a:solidFill>
                  <a:schemeClr val="tx1"/>
                </a:solidFill>
                <a:effectLst>
                  <a:outerShdw blurRad="38100" dist="38100" dir="2700000" algn="tl">
                    <a:srgbClr val="000000">
                      <a:alpha val="43137"/>
                    </a:srgbClr>
                  </a:outerShdw>
                </a:effectLst>
              </a:rPr>
              <a:t> </a:t>
            </a:r>
            <a:r>
              <a:rPr lang="ja-JP" altLang="en-US" sz="2700" b="1" spc="225" dirty="0">
                <a:solidFill>
                  <a:schemeClr val="tx1"/>
                </a:solidFill>
                <a:effectLst>
                  <a:outerShdw blurRad="38100" dist="38100" dir="2700000" algn="tl">
                    <a:srgbClr val="000000">
                      <a:alpha val="43137"/>
                    </a:srgbClr>
                  </a:outerShdw>
                </a:effectLst>
              </a:rPr>
              <a:t>ブラウザ上のブロックをドラッグ＆ドロップでつなぎ</a:t>
            </a:r>
            <a:endParaRPr lang="en-US" altLang="ja-JP" sz="2700" b="1" spc="225" dirty="0">
              <a:solidFill>
                <a:schemeClr val="tx1"/>
              </a:solidFill>
              <a:effectLst>
                <a:outerShdw blurRad="38100" dist="38100" dir="2700000" algn="tl">
                  <a:srgbClr val="000000">
                    <a:alpha val="43137"/>
                  </a:srgbClr>
                </a:outerShdw>
              </a:effectLst>
            </a:endParaRPr>
          </a:p>
          <a:p>
            <a:pPr marL="0" indent="0">
              <a:buNone/>
            </a:pPr>
            <a:r>
              <a:rPr lang="ja-JP" altLang="en-US" sz="2700" b="1" spc="225" dirty="0">
                <a:solidFill>
                  <a:schemeClr val="tx1"/>
                </a:solidFill>
                <a:effectLst>
                  <a:outerShdw blurRad="38100" dist="38100" dir="2700000" algn="tl">
                    <a:srgbClr val="000000">
                      <a:alpha val="43137"/>
                    </a:srgbClr>
                  </a:outerShdw>
                </a:effectLst>
              </a:rPr>
              <a:t>  合わせることでプログラミングを行うことができる</a:t>
            </a:r>
            <a:endParaRPr lang="en-US" altLang="ja-JP" sz="2700" b="1" spc="225" dirty="0">
              <a:solidFill>
                <a:schemeClr val="tx1"/>
              </a:solidFill>
              <a:effectLst>
                <a:outerShdw blurRad="38100" dist="38100" dir="2700000" algn="tl">
                  <a:srgbClr val="000000">
                    <a:alpha val="43137"/>
                  </a:srgbClr>
                </a:outerShdw>
              </a:effectLst>
            </a:endParaRPr>
          </a:p>
        </p:txBody>
      </p:sp>
      <p:pic>
        <p:nvPicPr>
          <p:cNvPr id="6" name="図 5">
            <a:extLst>
              <a:ext uri="{FF2B5EF4-FFF2-40B4-BE49-F238E27FC236}">
                <a16:creationId xmlns:a16="http://schemas.microsoft.com/office/drawing/2014/main" id="{C9A7801C-1D11-4511-A4BF-CC2BA5E59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2825" y="4023403"/>
            <a:ext cx="3604022" cy="1441609"/>
          </a:xfrm>
          <a:prstGeom prst="rect">
            <a:avLst/>
          </a:prstGeom>
        </p:spPr>
      </p:pic>
      <p:sp>
        <p:nvSpPr>
          <p:cNvPr id="10" name="テキスト ボックス 9">
            <a:extLst>
              <a:ext uri="{FF2B5EF4-FFF2-40B4-BE49-F238E27FC236}">
                <a16:creationId xmlns:a16="http://schemas.microsoft.com/office/drawing/2014/main" id="{FE29AABA-0A47-4131-B30D-2D060B3B5A1F}"/>
              </a:ext>
            </a:extLst>
          </p:cNvPr>
          <p:cNvSpPr txBox="1"/>
          <p:nvPr/>
        </p:nvSpPr>
        <p:spPr>
          <a:xfrm>
            <a:off x="5436973" y="6458281"/>
            <a:ext cx="352435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https://code.google.com/p/blockly/</a:t>
            </a:r>
          </a:p>
        </p:txBody>
      </p:sp>
      <p:sp>
        <p:nvSpPr>
          <p:cNvPr id="7" name="タイトル 1">
            <a:extLst>
              <a:ext uri="{FF2B5EF4-FFF2-40B4-BE49-F238E27FC236}">
                <a16:creationId xmlns:a16="http://schemas.microsoft.com/office/drawing/2014/main" id="{E5A6C38F-171B-43C9-9036-FB595167836C}"/>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en-US" altLang="ja-JP" b="1" dirty="0">
                <a:effectLst>
                  <a:outerShdw blurRad="38100" dist="38100" dir="2700000" algn="tl">
                    <a:srgbClr val="000000">
                      <a:alpha val="43137"/>
                    </a:srgbClr>
                  </a:outerShdw>
                </a:effectLst>
                <a:latin typeface="Arial" panose="020B0604020202020204" pitchFamily="34" charset="0"/>
                <a:ea typeface="ＭＳ ゴシック" panose="020B0609070205080204" pitchFamily="49" charset="-128"/>
                <a:cs typeface="Arial" panose="020B0604020202020204" pitchFamily="34" charset="0"/>
              </a:rPr>
              <a:t>Blockly</a:t>
            </a:r>
            <a:r>
              <a:rPr lang="en-US" altLang="ja-JP"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	</a:t>
            </a: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とは</a:t>
            </a:r>
          </a:p>
        </p:txBody>
      </p:sp>
      <p:sp>
        <p:nvSpPr>
          <p:cNvPr id="8" name="テキスト ボックス 7">
            <a:extLst>
              <a:ext uri="{FF2B5EF4-FFF2-40B4-BE49-F238E27FC236}">
                <a16:creationId xmlns:a16="http://schemas.microsoft.com/office/drawing/2014/main" id="{29D7A9A9-4442-4304-BA4A-808E268015BA}"/>
              </a:ext>
            </a:extLst>
          </p:cNvPr>
          <p:cNvSpPr txBox="1"/>
          <p:nvPr/>
        </p:nvSpPr>
        <p:spPr>
          <a:xfrm>
            <a:off x="58822" y="539388"/>
            <a:ext cx="291227" cy="369332"/>
          </a:xfrm>
          <a:prstGeom prst="rect">
            <a:avLst/>
          </a:prstGeom>
          <a:noFill/>
        </p:spPr>
        <p:txBody>
          <a:bodyPr wrap="square" rtlCol="0">
            <a:spAutoFit/>
          </a:bodyPr>
          <a:lstStyle/>
          <a:p>
            <a:fld id="{A7F0EEAF-0C3D-4721-860A-CEBA284338D2}" type="slidenum">
              <a:rPr kumimoji="1" lang="ja-JP" altLang="en-US" smtClean="0"/>
              <a:t>3</a:t>
            </a:fld>
            <a:endParaRPr kumimoji="1" lang="ja-JP" altLang="en-US" dirty="0"/>
          </a:p>
        </p:txBody>
      </p:sp>
    </p:spTree>
    <p:extLst>
      <p:ext uri="{BB962C8B-B14F-4D97-AF65-F5344CB8AC3E}">
        <p14:creationId xmlns:p14="http://schemas.microsoft.com/office/powerpoint/2010/main" val="141941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02D64E8-1FD3-434C-ABCC-2E8DBB90E1FE}"/>
              </a:ext>
            </a:extLst>
          </p:cNvPr>
          <p:cNvSpPr>
            <a:spLocks noGrp="1"/>
          </p:cNvSpPr>
          <p:nvPr>
            <p:ph idx="1"/>
          </p:nvPr>
        </p:nvSpPr>
        <p:spPr>
          <a:xfrm>
            <a:off x="432369" y="1244440"/>
            <a:ext cx="8600800" cy="4950468"/>
          </a:xfrm>
        </p:spPr>
        <p:txBody>
          <a:bodyPr>
            <a:normAutofit fontScale="92500"/>
          </a:bodyPr>
          <a:lstStyle/>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a:t>
            </a:r>
            <a:r>
              <a:rPr lang="ja-JP" altLang="en-US" sz="2700" b="1" spc="225" dirty="0">
                <a:solidFill>
                  <a:schemeClr val="tx1"/>
                </a:solidFill>
                <a:effectLst>
                  <a:outerShdw blurRad="38100" dist="38100" dir="2700000" algn="tl">
                    <a:srgbClr val="000000">
                      <a:alpha val="43137"/>
                    </a:srgbClr>
                  </a:outerShdw>
                </a:effectLst>
              </a:rPr>
              <a:t>文法を意識せずに直感的にプログラミングができる</a:t>
            </a: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JavaScript</a:t>
            </a:r>
            <a:r>
              <a:rPr lang="ja-JP" altLang="en-US" sz="2700" b="1" spc="225" dirty="0">
                <a:solidFill>
                  <a:schemeClr val="tx1"/>
                </a:solidFill>
                <a:effectLst>
                  <a:outerShdw blurRad="38100" dist="38100" dir="2700000" algn="tl">
                    <a:srgbClr val="000000">
                      <a:alpha val="43137"/>
                    </a:srgbClr>
                  </a:outerShdw>
                </a:effectLst>
              </a:rPr>
              <a:t>で記述されており、カスタマイズが容易</a:t>
            </a: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a:t>
            </a:r>
            <a:r>
              <a:rPr lang="ja-JP" altLang="en-US" sz="2700" b="1" spc="225" dirty="0">
                <a:solidFill>
                  <a:schemeClr val="tx1"/>
                </a:solidFill>
                <a:effectLst>
                  <a:outerShdw blurRad="38100" dist="38100" dir="2700000" algn="tl">
                    <a:srgbClr val="000000">
                      <a:alpha val="43137"/>
                    </a:srgbClr>
                  </a:outerShdw>
                </a:effectLst>
              </a:rPr>
              <a:t>作成したプログラムを他の言語のソースコード</a:t>
            </a:r>
            <a:endParaRPr lang="en-US" altLang="ja-JP" sz="2700" b="1" spc="225" dirty="0">
              <a:solidFill>
                <a:schemeClr val="tx1"/>
              </a:solidFill>
              <a:effectLst>
                <a:outerShdw blurRad="38100" dist="38100" dir="2700000" algn="tl">
                  <a:srgbClr val="000000">
                    <a:alpha val="43137"/>
                  </a:srgbClr>
                </a:outerShdw>
              </a:effectLst>
            </a:endParaRPr>
          </a:p>
          <a:p>
            <a:pPr marL="0" indent="0">
              <a:buNone/>
            </a:pPr>
            <a:r>
              <a:rPr lang="ja-JP" altLang="en-US" sz="2700" b="1" spc="225" dirty="0">
                <a:solidFill>
                  <a:schemeClr val="tx1"/>
                </a:solidFill>
                <a:effectLst>
                  <a:outerShdw blurRad="38100" dist="38100" dir="2700000" algn="tl">
                    <a:srgbClr val="000000">
                      <a:alpha val="43137"/>
                    </a:srgbClr>
                  </a:outerShdw>
                </a:effectLst>
              </a:rPr>
              <a:t>に変換して出力できるため、文法学習への移行が容易</a:t>
            </a:r>
            <a:endParaRPr lang="en-US" altLang="ja-JP" sz="2700" b="1" spc="225" dirty="0">
              <a:solidFill>
                <a:schemeClr val="tx1"/>
              </a:solidFill>
              <a:effectLst>
                <a:outerShdw blurRad="38100" dist="38100" dir="2700000" algn="tl">
                  <a:srgbClr val="000000">
                    <a:alpha val="43137"/>
                  </a:srgbClr>
                </a:outerShdw>
              </a:effectLst>
            </a:endParaRPr>
          </a:p>
          <a:p>
            <a:pPr marL="0" indent="0">
              <a:buNone/>
            </a:pPr>
            <a:endParaRPr lang="en-US" altLang="ja-JP" sz="2700" b="1" spc="225" dirty="0">
              <a:solidFill>
                <a:schemeClr val="tx1"/>
              </a:solidFill>
              <a:effectLst>
                <a:outerShdw blurRad="38100" dist="38100" dir="2700000" algn="tl">
                  <a:srgbClr val="000000">
                    <a:alpha val="43137"/>
                  </a:srgbClr>
                </a:outerShdw>
              </a:effectLst>
            </a:endParaRPr>
          </a:p>
          <a:p>
            <a:pPr marL="0" indent="0">
              <a:buNone/>
            </a:pPr>
            <a:endParaRPr lang="en-US" altLang="ja-JP" sz="2700" b="1" spc="225" dirty="0">
              <a:solidFill>
                <a:schemeClr val="tx1"/>
              </a:solidFill>
              <a:effectLst>
                <a:outerShdw blurRad="38100" dist="38100" dir="2700000" algn="tl">
                  <a:srgbClr val="000000">
                    <a:alpha val="43137"/>
                  </a:srgbClr>
                </a:outerShdw>
              </a:effectLst>
            </a:endParaRPr>
          </a:p>
          <a:p>
            <a:pPr marL="0" indent="0">
              <a:buNone/>
            </a:pPr>
            <a:r>
              <a:rPr lang="en-US" altLang="ja-JP" sz="2700" b="1" spc="225" dirty="0">
                <a:solidFill>
                  <a:schemeClr val="tx1"/>
                </a:solidFill>
                <a:effectLst>
                  <a:outerShdw blurRad="38100" dist="38100" dir="2700000" algn="tl">
                    <a:srgbClr val="000000">
                      <a:alpha val="43137"/>
                    </a:srgbClr>
                  </a:outerShdw>
                </a:effectLst>
              </a:rPr>
              <a:t>	</a:t>
            </a:r>
            <a:endParaRPr lang="en-US" altLang="ja-JP" sz="2100" b="1" spc="225" dirty="0">
              <a:solidFill>
                <a:schemeClr val="tx1"/>
              </a:solidFill>
              <a:effectLst>
                <a:outerShdw blurRad="38100" dist="38100" dir="2700000" algn="tl">
                  <a:srgbClr val="000000">
                    <a:alpha val="43137"/>
                  </a:srgbClr>
                </a:outerShdw>
              </a:effectLst>
            </a:endParaRPr>
          </a:p>
          <a:p>
            <a:pPr marL="0" indent="0">
              <a:buNone/>
            </a:pPr>
            <a:endParaRPr lang="en-US" altLang="ja-JP" sz="21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a:t>
            </a:r>
            <a:r>
              <a:rPr lang="ja-JP" altLang="en-US" sz="2700" b="1" spc="225" dirty="0">
                <a:solidFill>
                  <a:schemeClr val="tx1"/>
                </a:solidFill>
                <a:effectLst>
                  <a:outerShdw blurRad="38100" dist="38100" dir="2700000" algn="tl">
                    <a:srgbClr val="000000">
                      <a:alpha val="43137"/>
                    </a:srgbClr>
                  </a:outerShdw>
                </a:effectLst>
              </a:rPr>
              <a:t>さらに多くの言語に対応できれば学習の幅が広がる</a:t>
            </a:r>
            <a:endParaRPr lang="en-US" altLang="ja-JP" sz="2700" b="1" spc="225" dirty="0">
              <a:solidFill>
                <a:schemeClr val="tx1"/>
              </a:solidFill>
              <a:effectLst>
                <a:outerShdw blurRad="38100" dist="38100" dir="2700000" algn="tl">
                  <a:srgbClr val="000000">
                    <a:alpha val="43137"/>
                  </a:srgbClr>
                </a:outerShdw>
              </a:effectLst>
            </a:endParaRPr>
          </a:p>
        </p:txBody>
      </p:sp>
      <p:sp>
        <p:nvSpPr>
          <p:cNvPr id="5" name="テキスト ボックス 4">
            <a:extLst>
              <a:ext uri="{FF2B5EF4-FFF2-40B4-BE49-F238E27FC236}">
                <a16:creationId xmlns:a16="http://schemas.microsoft.com/office/drawing/2014/main" id="{FEA741C2-C6FD-4B64-98EE-05BC7A8C8B0C}"/>
              </a:ext>
            </a:extLst>
          </p:cNvPr>
          <p:cNvSpPr txBox="1"/>
          <p:nvPr/>
        </p:nvSpPr>
        <p:spPr>
          <a:xfrm>
            <a:off x="1040676" y="3883604"/>
            <a:ext cx="6883997" cy="461665"/>
          </a:xfrm>
          <a:prstGeom prst="rect">
            <a:avLst/>
          </a:prstGeom>
          <a:noFill/>
        </p:spPr>
        <p:txBody>
          <a:bodyPr wrap="square" rtlCol="0">
            <a:spAutoFit/>
          </a:bodyPr>
          <a:lstStyle/>
          <a:p>
            <a:r>
              <a:rPr lang="ja-JP" altLang="en-US" sz="2400" b="1" spc="225" dirty="0">
                <a:effectLst>
                  <a:outerShdw blurRad="38100" dist="38100" dir="2700000" algn="tl">
                    <a:srgbClr val="000000">
                      <a:alpha val="43137"/>
                    </a:srgbClr>
                  </a:outerShdw>
                </a:effectLst>
              </a:rPr>
              <a:t>→ </a:t>
            </a:r>
            <a:r>
              <a:rPr lang="en-US" altLang="ja-JP" sz="2400" b="1" spc="225" dirty="0">
                <a:effectLst>
                  <a:outerShdw blurRad="38100" dist="38100" dir="2700000" algn="tl">
                    <a:srgbClr val="000000">
                      <a:alpha val="43137"/>
                    </a:srgbClr>
                  </a:outerShdw>
                </a:effectLst>
              </a:rPr>
              <a:t>JavaScript, Dart, Python</a:t>
            </a:r>
            <a:r>
              <a:rPr lang="ja-JP" altLang="en-US" sz="2400" b="1" spc="225" dirty="0">
                <a:effectLst>
                  <a:outerShdw blurRad="38100" dist="38100" dir="2700000" algn="tl">
                    <a:srgbClr val="000000">
                      <a:alpha val="43137"/>
                    </a:srgbClr>
                  </a:outerShdw>
                </a:effectLst>
              </a:rPr>
              <a:t>などに対応</a:t>
            </a:r>
            <a:endParaRPr kumimoji="1" lang="ja-JP" altLang="en-US" sz="2400" dirty="0"/>
          </a:p>
        </p:txBody>
      </p:sp>
      <p:sp>
        <p:nvSpPr>
          <p:cNvPr id="7" name="矢印: 下 6">
            <a:extLst>
              <a:ext uri="{FF2B5EF4-FFF2-40B4-BE49-F238E27FC236}">
                <a16:creationId xmlns:a16="http://schemas.microsoft.com/office/drawing/2014/main" id="{31EB37E0-D443-4269-BE3E-2EE2224E81B2}"/>
              </a:ext>
            </a:extLst>
          </p:cNvPr>
          <p:cNvSpPr/>
          <p:nvPr/>
        </p:nvSpPr>
        <p:spPr>
          <a:xfrm>
            <a:off x="3428503" y="4617411"/>
            <a:ext cx="1878226" cy="851153"/>
          </a:xfrm>
          <a:prstGeom prst="downArrow">
            <a:avLst/>
          </a:prstGeom>
          <a:solidFill>
            <a:srgbClr val="FF9E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
        <p:nvSpPr>
          <p:cNvPr id="6" name="タイトル 1">
            <a:extLst>
              <a:ext uri="{FF2B5EF4-FFF2-40B4-BE49-F238E27FC236}">
                <a16:creationId xmlns:a16="http://schemas.microsoft.com/office/drawing/2014/main" id="{73222915-4E74-4F11-ABC1-8346A3121BCA}"/>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en-US" altLang="ja-JP" b="1" dirty="0">
                <a:effectLst>
                  <a:outerShdw blurRad="38100" dist="38100" dir="2700000" algn="tl">
                    <a:srgbClr val="000000">
                      <a:alpha val="43137"/>
                    </a:srgbClr>
                  </a:outerShdw>
                </a:effectLst>
                <a:latin typeface="Arial" panose="020B0604020202020204" pitchFamily="34" charset="0"/>
                <a:ea typeface="ＭＳ ゴシック" panose="020B0609070205080204" pitchFamily="49" charset="-128"/>
                <a:cs typeface="Arial" panose="020B0604020202020204" pitchFamily="34" charset="0"/>
              </a:rPr>
              <a:t>Blockly</a:t>
            </a:r>
            <a:r>
              <a:rPr lang="en-US" altLang="ja-JP"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 </a:t>
            </a: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の利点</a:t>
            </a:r>
          </a:p>
        </p:txBody>
      </p:sp>
      <p:sp>
        <p:nvSpPr>
          <p:cNvPr id="10" name="テキスト ボックス 9">
            <a:extLst>
              <a:ext uri="{FF2B5EF4-FFF2-40B4-BE49-F238E27FC236}">
                <a16:creationId xmlns:a16="http://schemas.microsoft.com/office/drawing/2014/main" id="{9393B1FC-64E0-40BF-A3DC-C053F48D5293}"/>
              </a:ext>
            </a:extLst>
          </p:cNvPr>
          <p:cNvSpPr txBox="1"/>
          <p:nvPr/>
        </p:nvSpPr>
        <p:spPr>
          <a:xfrm>
            <a:off x="58822" y="539388"/>
            <a:ext cx="291227" cy="369332"/>
          </a:xfrm>
          <a:prstGeom prst="rect">
            <a:avLst/>
          </a:prstGeom>
          <a:noFill/>
        </p:spPr>
        <p:txBody>
          <a:bodyPr wrap="square" rtlCol="0">
            <a:spAutoFit/>
          </a:bodyPr>
          <a:lstStyle/>
          <a:p>
            <a:fld id="{A7F0EEAF-0C3D-4721-860A-CEBA284338D2}" type="slidenum">
              <a:rPr kumimoji="1" lang="ja-JP" altLang="en-US" smtClean="0"/>
              <a:t>4</a:t>
            </a:fld>
            <a:endParaRPr kumimoji="1" lang="ja-JP" altLang="en-US" dirty="0"/>
          </a:p>
        </p:txBody>
      </p:sp>
    </p:spTree>
    <p:extLst>
      <p:ext uri="{BB962C8B-B14F-4D97-AF65-F5344CB8AC3E}">
        <p14:creationId xmlns:p14="http://schemas.microsoft.com/office/powerpoint/2010/main" val="4112626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20ADFAC-A04D-48A8-9DEB-3205B31C3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3989" y="1155792"/>
            <a:ext cx="3710011" cy="3710011"/>
          </a:xfrm>
          <a:prstGeom prst="rect">
            <a:avLst/>
          </a:prstGeom>
        </p:spPr>
      </p:pic>
      <p:sp>
        <p:nvSpPr>
          <p:cNvPr id="3" name="コンテンツ プレースホルダー 2">
            <a:extLst>
              <a:ext uri="{FF2B5EF4-FFF2-40B4-BE49-F238E27FC236}">
                <a16:creationId xmlns:a16="http://schemas.microsoft.com/office/drawing/2014/main" id="{802D64E8-1FD3-434C-ABCC-2E8DBB90E1FE}"/>
              </a:ext>
            </a:extLst>
          </p:cNvPr>
          <p:cNvSpPr>
            <a:spLocks noGrp="1"/>
          </p:cNvSpPr>
          <p:nvPr>
            <p:ph idx="1"/>
          </p:nvPr>
        </p:nvSpPr>
        <p:spPr>
          <a:xfrm>
            <a:off x="381279" y="1416490"/>
            <a:ext cx="5278630" cy="3188616"/>
          </a:xfrm>
        </p:spPr>
        <p:txBody>
          <a:bodyPr>
            <a:normAutofit fontScale="92500"/>
          </a:bodyPr>
          <a:lstStyle/>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Blockly</a:t>
            </a:r>
            <a:r>
              <a:rPr lang="ja-JP" altLang="en-US" sz="2700" b="1" spc="225" dirty="0">
                <a:solidFill>
                  <a:schemeClr val="tx1"/>
                </a:solidFill>
                <a:effectLst>
                  <a:outerShdw blurRad="38100" dist="38100" dir="2700000" algn="tl">
                    <a:srgbClr val="000000">
                      <a:alpha val="43137"/>
                    </a:srgbClr>
                  </a:outerShdw>
                </a:effectLst>
              </a:rPr>
              <a:t>を</a:t>
            </a:r>
            <a:r>
              <a:rPr lang="en-US" altLang="ja-JP" sz="2700" b="1" spc="225" dirty="0">
                <a:solidFill>
                  <a:schemeClr val="tx1"/>
                </a:solidFill>
                <a:effectLst>
                  <a:outerShdw blurRad="38100" dist="38100" dir="2700000" algn="tl">
                    <a:srgbClr val="000000">
                      <a:alpha val="43137"/>
                    </a:srgbClr>
                  </a:outerShdw>
                </a:effectLst>
              </a:rPr>
              <a:t>C</a:t>
            </a:r>
            <a:r>
              <a:rPr lang="ja-JP" altLang="en-US" sz="2700" b="1" spc="225" dirty="0">
                <a:solidFill>
                  <a:schemeClr val="tx1"/>
                </a:solidFill>
                <a:effectLst>
                  <a:outerShdw blurRad="38100" dist="38100" dir="2700000" algn="tl">
                    <a:srgbClr val="000000">
                      <a:alpha val="43137"/>
                    </a:srgbClr>
                  </a:outerShdw>
                </a:effectLst>
              </a:rPr>
              <a:t>言語、</a:t>
            </a:r>
            <a:r>
              <a:rPr lang="en-US" altLang="ja-JP" sz="2700" b="1" spc="225" dirty="0">
                <a:solidFill>
                  <a:schemeClr val="tx1"/>
                </a:solidFill>
                <a:effectLst>
                  <a:outerShdw blurRad="38100" dist="38100" dir="2700000" algn="tl">
                    <a:srgbClr val="000000">
                      <a:alpha val="43137"/>
                    </a:srgbClr>
                  </a:outerShdw>
                </a:effectLst>
              </a:rPr>
              <a:t>Flex</a:t>
            </a:r>
            <a:r>
              <a:rPr lang="ja-JP" altLang="en-US" sz="2700" b="1" spc="225" dirty="0">
                <a:solidFill>
                  <a:schemeClr val="tx1"/>
                </a:solidFill>
                <a:effectLst>
                  <a:outerShdw blurRad="38100" dist="38100" dir="2700000" algn="tl">
                    <a:srgbClr val="000000">
                      <a:alpha val="43137"/>
                    </a:srgbClr>
                  </a:outerShdw>
                </a:effectLst>
              </a:rPr>
              <a:t>言語に  対応</a:t>
            </a: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a:t>
            </a:r>
            <a:r>
              <a:rPr lang="ja-JP" altLang="en-US" sz="2700" b="1" spc="225" dirty="0">
                <a:solidFill>
                  <a:schemeClr val="tx1"/>
                </a:solidFill>
                <a:effectLst>
                  <a:outerShdw blurRad="38100" dist="38100" dir="2700000" algn="tl">
                    <a:srgbClr val="000000">
                      <a:alpha val="43137"/>
                    </a:srgbClr>
                  </a:outerShdw>
                </a:effectLst>
              </a:rPr>
              <a:t>プログラミング入門者が対象</a:t>
            </a: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a:t>
            </a:r>
            <a:r>
              <a:rPr lang="ja-JP" altLang="en-US" sz="2700" b="1" spc="225" dirty="0">
                <a:solidFill>
                  <a:schemeClr val="tx1"/>
                </a:solidFill>
                <a:effectLst>
                  <a:outerShdw blurRad="38100" dist="38100" dir="2700000" algn="tl">
                    <a:srgbClr val="000000">
                      <a:alpha val="43137"/>
                    </a:srgbClr>
                  </a:outerShdw>
                </a:effectLst>
              </a:rPr>
              <a:t>文法を意識せずに</a:t>
            </a:r>
            <a:r>
              <a:rPr lang="en-US" altLang="ja-JP" sz="2700" b="1" spc="225" dirty="0">
                <a:solidFill>
                  <a:schemeClr val="tx1"/>
                </a:solidFill>
                <a:effectLst>
                  <a:outerShdw blurRad="38100" dist="38100" dir="2700000" algn="tl">
                    <a:srgbClr val="000000">
                      <a:alpha val="43137"/>
                    </a:srgbClr>
                  </a:outerShdw>
                </a:effectLst>
              </a:rPr>
              <a:t>C</a:t>
            </a:r>
            <a:r>
              <a:rPr lang="ja-JP" altLang="en-US" sz="2700" b="1" spc="225" dirty="0">
                <a:solidFill>
                  <a:schemeClr val="tx1"/>
                </a:solidFill>
                <a:effectLst>
                  <a:outerShdw blurRad="38100" dist="38100" dir="2700000" algn="tl">
                    <a:srgbClr val="000000">
                      <a:alpha val="43137"/>
                    </a:srgbClr>
                  </a:outerShdw>
                </a:effectLst>
              </a:rPr>
              <a:t>言語を</a:t>
            </a:r>
            <a:endParaRPr lang="en-US" altLang="ja-JP" sz="2700" b="1" spc="225" dirty="0">
              <a:solidFill>
                <a:schemeClr val="tx1"/>
              </a:solidFill>
              <a:effectLst>
                <a:outerShdw blurRad="38100" dist="38100" dir="2700000" algn="tl">
                  <a:srgbClr val="000000">
                    <a:alpha val="43137"/>
                  </a:srgbClr>
                </a:outerShdw>
              </a:effectLst>
            </a:endParaRPr>
          </a:p>
          <a:p>
            <a:pPr marL="0" indent="0">
              <a:buNone/>
            </a:pPr>
            <a:r>
              <a:rPr lang="ja-JP" altLang="en-US" sz="2700" b="1" spc="225" dirty="0">
                <a:solidFill>
                  <a:schemeClr val="tx1"/>
                </a:solidFill>
                <a:effectLst>
                  <a:outerShdw blurRad="38100" dist="38100" dir="2700000" algn="tl">
                    <a:srgbClr val="000000">
                      <a:alpha val="43137"/>
                    </a:srgbClr>
                  </a:outerShdw>
                </a:effectLst>
              </a:rPr>
              <a:t>  学ぶことができる</a:t>
            </a:r>
            <a:endParaRPr lang="en-US" altLang="ja-JP" sz="2700" b="1" spc="225" dirty="0">
              <a:solidFill>
                <a:schemeClr val="tx1"/>
              </a:solidFill>
              <a:effectLst>
                <a:outerShdw blurRad="38100" dist="38100" dir="2700000" algn="tl">
                  <a:srgbClr val="000000">
                    <a:alpha val="43137"/>
                  </a:srgbClr>
                </a:outerShdw>
              </a:effectLst>
            </a:endParaRPr>
          </a:p>
        </p:txBody>
      </p:sp>
      <p:sp>
        <p:nvSpPr>
          <p:cNvPr id="8" name="テキスト ボックス 7">
            <a:extLst>
              <a:ext uri="{FF2B5EF4-FFF2-40B4-BE49-F238E27FC236}">
                <a16:creationId xmlns:a16="http://schemas.microsoft.com/office/drawing/2014/main" id="{295E5E78-03B8-483F-94C5-A4D6AE1DD84B}"/>
              </a:ext>
            </a:extLst>
          </p:cNvPr>
          <p:cNvSpPr txBox="1"/>
          <p:nvPr/>
        </p:nvSpPr>
        <p:spPr>
          <a:xfrm>
            <a:off x="1476375" y="6396335"/>
            <a:ext cx="7667625" cy="461665"/>
          </a:xfrm>
          <a:prstGeom prst="rect">
            <a:avLst/>
          </a:prstGeom>
          <a:noFill/>
        </p:spPr>
        <p:txBody>
          <a:bodyPr wrap="square" rtlCol="0">
            <a:spAutoFit/>
          </a:bodyPr>
          <a:lstStyle/>
          <a:p>
            <a:r>
              <a:rPr kumimoji="1" lang="en-US" altLang="ja-JP" sz="1200" b="1" dirty="0"/>
              <a:t>13G454 </a:t>
            </a:r>
            <a:r>
              <a:rPr kumimoji="1" lang="ja-JP" altLang="en-US" sz="1200" b="1" dirty="0"/>
              <a:t>尾崎陽一 </a:t>
            </a:r>
            <a:r>
              <a:rPr kumimoji="1" lang="en-US" altLang="ja-JP" sz="1200" b="1" dirty="0"/>
              <a:t>(2014</a:t>
            </a:r>
            <a:r>
              <a:rPr kumimoji="1" lang="ja-JP" altLang="en-US" sz="1200" b="1" dirty="0"/>
              <a:t>年度修士論文</a:t>
            </a:r>
            <a:r>
              <a:rPr kumimoji="1" lang="en-US" altLang="ja-JP" sz="1200" b="1" dirty="0"/>
              <a:t>)</a:t>
            </a:r>
          </a:p>
          <a:p>
            <a:r>
              <a:rPr kumimoji="1" lang="ja-JP" altLang="en-US" sz="1200" b="1" dirty="0"/>
              <a:t>「</a:t>
            </a:r>
            <a:r>
              <a:rPr kumimoji="1" lang="en-US" altLang="ja-JP" sz="1200" b="1" dirty="0"/>
              <a:t>Web</a:t>
            </a:r>
            <a:r>
              <a:rPr kumimoji="1" lang="ja-JP" altLang="en-US" sz="1200" b="1" dirty="0"/>
              <a:t>ベースグラフィカルプログラミングエディタを用いた円滑な移行が可能な</a:t>
            </a:r>
            <a:r>
              <a:rPr kumimoji="1" lang="en-US" altLang="ja-JP" sz="1200" b="1" dirty="0"/>
              <a:t>C</a:t>
            </a:r>
            <a:r>
              <a:rPr kumimoji="1" lang="ja-JP" altLang="en-US" sz="1200" b="1" dirty="0"/>
              <a:t>言語学習支援環境の開発」</a:t>
            </a:r>
            <a:endParaRPr kumimoji="1" lang="en-US" altLang="ja-JP" sz="1200" b="1" dirty="0"/>
          </a:p>
        </p:txBody>
      </p:sp>
      <p:sp>
        <p:nvSpPr>
          <p:cNvPr id="6" name="タイトル 1">
            <a:extLst>
              <a:ext uri="{FF2B5EF4-FFF2-40B4-BE49-F238E27FC236}">
                <a16:creationId xmlns:a16="http://schemas.microsoft.com/office/drawing/2014/main" id="{4773236D-5483-425C-BB93-C57CBC39F765}"/>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尾崎の研究</a:t>
            </a:r>
          </a:p>
        </p:txBody>
      </p:sp>
      <p:sp>
        <p:nvSpPr>
          <p:cNvPr id="10" name="テキスト ボックス 9">
            <a:extLst>
              <a:ext uri="{FF2B5EF4-FFF2-40B4-BE49-F238E27FC236}">
                <a16:creationId xmlns:a16="http://schemas.microsoft.com/office/drawing/2014/main" id="{FB88BE35-EF13-4F66-8CF2-5937CED973B1}"/>
              </a:ext>
            </a:extLst>
          </p:cNvPr>
          <p:cNvSpPr txBox="1"/>
          <p:nvPr/>
        </p:nvSpPr>
        <p:spPr>
          <a:xfrm>
            <a:off x="58822" y="539388"/>
            <a:ext cx="291227" cy="369332"/>
          </a:xfrm>
          <a:prstGeom prst="rect">
            <a:avLst/>
          </a:prstGeom>
          <a:noFill/>
        </p:spPr>
        <p:txBody>
          <a:bodyPr wrap="square" rtlCol="0">
            <a:spAutoFit/>
          </a:bodyPr>
          <a:lstStyle/>
          <a:p>
            <a:fld id="{A7F0EEAF-0C3D-4721-860A-CEBA284338D2}" type="slidenum">
              <a:rPr kumimoji="1" lang="ja-JP" altLang="en-US" smtClean="0"/>
              <a:t>5</a:t>
            </a:fld>
            <a:endParaRPr kumimoji="1" lang="ja-JP" altLang="en-US" dirty="0"/>
          </a:p>
        </p:txBody>
      </p:sp>
    </p:spTree>
    <p:extLst>
      <p:ext uri="{BB962C8B-B14F-4D97-AF65-F5344CB8AC3E}">
        <p14:creationId xmlns:p14="http://schemas.microsoft.com/office/powerpoint/2010/main" val="2960631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02D64E8-1FD3-434C-ABCC-2E8DBB90E1FE}"/>
              </a:ext>
            </a:extLst>
          </p:cNvPr>
          <p:cNvSpPr>
            <a:spLocks noGrp="1"/>
          </p:cNvSpPr>
          <p:nvPr>
            <p:ph idx="1"/>
          </p:nvPr>
        </p:nvSpPr>
        <p:spPr>
          <a:xfrm>
            <a:off x="462914" y="1553822"/>
            <a:ext cx="8681085" cy="2849251"/>
          </a:xfrm>
        </p:spPr>
        <p:txBody>
          <a:bodyPr>
            <a:normAutofit/>
          </a:bodyPr>
          <a:lstStyle/>
          <a:p>
            <a:pPr>
              <a:buFont typeface="Arial" panose="020B0604020202020204" pitchFamily="34" charset="0"/>
              <a:buChar char="•"/>
            </a:pPr>
            <a:r>
              <a:rPr lang="ja-JP" altLang="en-US" sz="2700" b="1" spc="225" dirty="0">
                <a:solidFill>
                  <a:schemeClr val="tx1"/>
                </a:solidFill>
                <a:effectLst>
                  <a:outerShdw blurRad="38100" dist="38100" dir="2700000" algn="tl">
                    <a:srgbClr val="000000">
                      <a:alpha val="43137"/>
                    </a:srgbClr>
                  </a:outerShdw>
                </a:effectLst>
              </a:rPr>
              <a:t> 大学の講義で学習する言語に対応しきれていない</a:t>
            </a:r>
            <a:endParaRPr lang="en-US" altLang="ja-JP" sz="2700" b="1" spc="225" dirty="0">
              <a:solidFill>
                <a:schemeClr val="tx1"/>
              </a:solidFill>
              <a:effectLst>
                <a:outerShdw blurRad="38100" dist="38100" dir="2700000" algn="tl">
                  <a:srgbClr val="000000">
                    <a:alpha val="43137"/>
                  </a:srgbClr>
                </a:outerShdw>
              </a:effectLst>
            </a:endParaRPr>
          </a:p>
          <a:p>
            <a:pPr marL="0" indent="0">
              <a:buNone/>
            </a:pPr>
            <a:r>
              <a:rPr lang="en-US" altLang="ja-JP" sz="2700" b="1" spc="225" dirty="0">
                <a:solidFill>
                  <a:schemeClr val="tx1"/>
                </a:solidFill>
                <a:effectLst>
                  <a:outerShdw blurRad="38100" dist="38100" dir="2700000" algn="tl">
                    <a:srgbClr val="000000">
                      <a:alpha val="43137"/>
                    </a:srgbClr>
                  </a:outerShdw>
                </a:effectLst>
              </a:rPr>
              <a:t> </a:t>
            </a:r>
          </a:p>
          <a:p>
            <a:pPr marL="0" indent="0">
              <a:buNone/>
            </a:pPr>
            <a:endParaRPr lang="en-US" altLang="ja-JP" sz="2700" b="1" spc="225" dirty="0">
              <a:solidFill>
                <a:schemeClr val="tx1"/>
              </a:solidFill>
              <a:effectLst>
                <a:outerShdw blurRad="38100" dist="38100" dir="2700000" algn="tl">
                  <a:srgbClr val="000000">
                    <a:alpha val="43137"/>
                  </a:srgbClr>
                </a:outerShdw>
              </a:effectLst>
            </a:endParaRPr>
          </a:p>
          <a:p>
            <a:pPr marL="0" indent="0">
              <a:buNone/>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a:t>
            </a:r>
            <a:r>
              <a:rPr lang="ja-JP" altLang="en-US" sz="2700" b="1" spc="225" dirty="0">
                <a:solidFill>
                  <a:schemeClr val="tx1"/>
                </a:solidFill>
                <a:effectLst>
                  <a:outerShdw blurRad="38100" dist="38100" dir="2700000" algn="tl">
                    <a:srgbClr val="000000">
                      <a:alpha val="43137"/>
                    </a:srgbClr>
                  </a:outerShdw>
                </a:effectLst>
              </a:rPr>
              <a:t>ブロックの形の動的変形が限られている</a:t>
            </a:r>
            <a:endParaRPr lang="en-US" altLang="ja-JP" sz="2700" b="1" spc="225" dirty="0">
              <a:solidFill>
                <a:schemeClr val="tx1"/>
              </a:solidFill>
              <a:effectLst>
                <a:outerShdw blurRad="38100" dist="38100" dir="2700000" algn="tl">
                  <a:srgbClr val="000000">
                    <a:alpha val="43137"/>
                  </a:srgbClr>
                </a:outerShdw>
              </a:effectLst>
            </a:endParaRPr>
          </a:p>
        </p:txBody>
      </p:sp>
      <p:sp>
        <p:nvSpPr>
          <p:cNvPr id="4" name="テキスト ボックス 3">
            <a:extLst>
              <a:ext uri="{FF2B5EF4-FFF2-40B4-BE49-F238E27FC236}">
                <a16:creationId xmlns:a16="http://schemas.microsoft.com/office/drawing/2014/main" id="{F52090AE-CAD3-4AC8-8563-753E5B38E5F7}"/>
              </a:ext>
            </a:extLst>
          </p:cNvPr>
          <p:cNvSpPr txBox="1"/>
          <p:nvPr/>
        </p:nvSpPr>
        <p:spPr>
          <a:xfrm>
            <a:off x="765810" y="3920517"/>
            <a:ext cx="7915275" cy="738664"/>
          </a:xfrm>
          <a:prstGeom prst="rect">
            <a:avLst/>
          </a:prstGeom>
          <a:noFill/>
        </p:spPr>
        <p:txBody>
          <a:bodyPr wrap="square" rtlCol="0">
            <a:spAutoFit/>
          </a:bodyPr>
          <a:lstStyle/>
          <a:p>
            <a:r>
              <a:rPr lang="ja-JP" altLang="en-US" sz="2100" b="1" spc="225" dirty="0">
                <a:effectLst>
                  <a:outerShdw blurRad="38100" dist="38100" dir="2700000" algn="tl">
                    <a:srgbClr val="000000">
                      <a:alpha val="43137"/>
                    </a:srgbClr>
                  </a:outerShdw>
                </a:effectLst>
              </a:rPr>
              <a:t>→柔軟性のあるプログラミンング言語が</a:t>
            </a:r>
            <a:endParaRPr lang="en-US" altLang="ja-JP" sz="2100" b="1" spc="225" dirty="0">
              <a:effectLst>
                <a:outerShdw blurRad="38100" dist="38100" dir="2700000" algn="tl">
                  <a:srgbClr val="000000">
                    <a:alpha val="43137"/>
                  </a:srgbClr>
                </a:outerShdw>
              </a:effectLst>
            </a:endParaRPr>
          </a:p>
          <a:p>
            <a:r>
              <a:rPr lang="en-US" altLang="ja-JP" sz="2100" b="1" spc="225" dirty="0">
                <a:effectLst>
                  <a:outerShdw blurRad="38100" dist="38100" dir="2700000" algn="tl">
                    <a:srgbClr val="000000">
                      <a:alpha val="43137"/>
                    </a:srgbClr>
                  </a:outerShdw>
                </a:effectLst>
              </a:rPr>
              <a:t>   </a:t>
            </a:r>
            <a:r>
              <a:rPr lang="ja-JP" altLang="en-US" sz="2100" b="1" spc="225" dirty="0">
                <a:effectLst>
                  <a:outerShdw blurRad="38100" dist="38100" dir="2700000" algn="tl">
                    <a:srgbClr val="000000">
                      <a:alpha val="43137"/>
                    </a:srgbClr>
                  </a:outerShdw>
                </a:effectLst>
              </a:rPr>
              <a:t>ブロックの形状によって制約</a:t>
            </a:r>
            <a:endParaRPr kumimoji="1" lang="ja-JP" altLang="en-US" sz="2100" dirty="0"/>
          </a:p>
        </p:txBody>
      </p:sp>
      <p:sp>
        <p:nvSpPr>
          <p:cNvPr id="5" name="テキスト ボックス 4">
            <a:extLst>
              <a:ext uri="{FF2B5EF4-FFF2-40B4-BE49-F238E27FC236}">
                <a16:creationId xmlns:a16="http://schemas.microsoft.com/office/drawing/2014/main" id="{2331656D-BB2E-4C81-9230-1C73A6CE9646}"/>
              </a:ext>
            </a:extLst>
          </p:cNvPr>
          <p:cNvSpPr txBox="1"/>
          <p:nvPr/>
        </p:nvSpPr>
        <p:spPr>
          <a:xfrm>
            <a:off x="765810" y="2077588"/>
            <a:ext cx="7915275" cy="415498"/>
          </a:xfrm>
          <a:prstGeom prst="rect">
            <a:avLst/>
          </a:prstGeom>
          <a:noFill/>
        </p:spPr>
        <p:txBody>
          <a:bodyPr wrap="square" rtlCol="0">
            <a:spAutoFit/>
          </a:bodyPr>
          <a:lstStyle/>
          <a:p>
            <a:r>
              <a:rPr lang="ja-JP" altLang="en-US" sz="2100" b="1" spc="225" dirty="0">
                <a:effectLst>
                  <a:outerShdw blurRad="38100" dist="38100" dir="2700000" algn="tl">
                    <a:srgbClr val="000000">
                      <a:alpha val="43137"/>
                    </a:srgbClr>
                  </a:outerShdw>
                </a:effectLst>
              </a:rPr>
              <a:t>→多言語化が必要</a:t>
            </a:r>
            <a:endParaRPr kumimoji="1" lang="ja-JP" altLang="en-US" sz="2100" dirty="0"/>
          </a:p>
        </p:txBody>
      </p:sp>
      <p:sp>
        <p:nvSpPr>
          <p:cNvPr id="6" name="タイトル 1">
            <a:extLst>
              <a:ext uri="{FF2B5EF4-FFF2-40B4-BE49-F238E27FC236}">
                <a16:creationId xmlns:a16="http://schemas.microsoft.com/office/drawing/2014/main" id="{450AC8FA-A31A-4C84-8545-18EA3E4A685A}"/>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先行研究の問題点</a:t>
            </a:r>
          </a:p>
        </p:txBody>
      </p:sp>
      <p:sp>
        <p:nvSpPr>
          <p:cNvPr id="8" name="テキスト ボックス 7">
            <a:extLst>
              <a:ext uri="{FF2B5EF4-FFF2-40B4-BE49-F238E27FC236}">
                <a16:creationId xmlns:a16="http://schemas.microsoft.com/office/drawing/2014/main" id="{60BEB586-F4C4-4628-B1B3-DCFBB894BB47}"/>
              </a:ext>
            </a:extLst>
          </p:cNvPr>
          <p:cNvSpPr txBox="1"/>
          <p:nvPr/>
        </p:nvSpPr>
        <p:spPr>
          <a:xfrm>
            <a:off x="58822" y="539388"/>
            <a:ext cx="291227" cy="369332"/>
          </a:xfrm>
          <a:prstGeom prst="rect">
            <a:avLst/>
          </a:prstGeom>
          <a:noFill/>
        </p:spPr>
        <p:txBody>
          <a:bodyPr wrap="square" rtlCol="0">
            <a:spAutoFit/>
          </a:bodyPr>
          <a:lstStyle/>
          <a:p>
            <a:fld id="{A7F0EEAF-0C3D-4721-860A-CEBA284338D2}" type="slidenum">
              <a:rPr kumimoji="1" lang="ja-JP" altLang="en-US" smtClean="0"/>
              <a:t>6</a:t>
            </a:fld>
            <a:endParaRPr kumimoji="1" lang="ja-JP" altLang="en-US" dirty="0"/>
          </a:p>
        </p:txBody>
      </p:sp>
    </p:spTree>
    <p:extLst>
      <p:ext uri="{BB962C8B-B14F-4D97-AF65-F5344CB8AC3E}">
        <p14:creationId xmlns:p14="http://schemas.microsoft.com/office/powerpoint/2010/main" val="3431292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02D64E8-1FD3-434C-ABCC-2E8DBB90E1FE}"/>
              </a:ext>
            </a:extLst>
          </p:cNvPr>
          <p:cNvSpPr>
            <a:spLocks noGrp="1"/>
          </p:cNvSpPr>
          <p:nvPr>
            <p:ph idx="1"/>
          </p:nvPr>
        </p:nvSpPr>
        <p:spPr>
          <a:xfrm>
            <a:off x="590829" y="1511300"/>
            <a:ext cx="8235671" cy="3203577"/>
          </a:xfrm>
        </p:spPr>
        <p:txBody>
          <a:bodyPr>
            <a:normAutofit/>
          </a:bodyPr>
          <a:lstStyle/>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a:t>
            </a:r>
            <a:r>
              <a:rPr lang="ja-JP" altLang="en-US" sz="2700" b="1" spc="225" dirty="0">
                <a:solidFill>
                  <a:schemeClr val="tx1"/>
                </a:solidFill>
                <a:effectLst>
                  <a:outerShdw blurRad="38100" dist="38100" dir="2700000" algn="tl">
                    <a:srgbClr val="000000">
                      <a:alpha val="43137"/>
                    </a:srgbClr>
                  </a:outerShdw>
                </a:effectLst>
              </a:rPr>
              <a:t>既存の例に</a:t>
            </a:r>
            <a:r>
              <a:rPr lang="en-US" altLang="ja-JP" sz="2700" b="1" spc="225" dirty="0" err="1">
                <a:solidFill>
                  <a:schemeClr val="tx1"/>
                </a:solidFill>
                <a:effectLst>
                  <a:outerShdw blurRad="38100" dist="38100" dir="2700000" algn="tl">
                    <a:srgbClr val="000000">
                      <a:alpha val="43137"/>
                    </a:srgbClr>
                  </a:outerShdw>
                </a:effectLst>
              </a:rPr>
              <a:t>Mutator</a:t>
            </a:r>
            <a:r>
              <a:rPr lang="ja-JP" altLang="en-US" sz="2700" b="1" spc="225" dirty="0">
                <a:solidFill>
                  <a:schemeClr val="tx1"/>
                </a:solidFill>
                <a:effectLst>
                  <a:outerShdw blurRad="38100" dist="38100" dir="2700000" algn="tl">
                    <a:srgbClr val="000000">
                      <a:alpha val="43137"/>
                    </a:srgbClr>
                  </a:outerShdw>
                </a:effectLst>
              </a:rPr>
              <a:t>がある</a:t>
            </a:r>
            <a:endParaRPr lang="en-US" altLang="ja-JP" sz="2700" b="1" spc="225" dirty="0">
              <a:solidFill>
                <a:schemeClr val="tx1"/>
              </a:solidFill>
              <a:effectLst>
                <a:outerShdw blurRad="38100" dist="38100" dir="2700000" algn="tl">
                  <a:srgbClr val="000000">
                    <a:alpha val="43137"/>
                  </a:srgbClr>
                </a:outerShdw>
              </a:effectLst>
            </a:endParaRPr>
          </a:p>
          <a:p>
            <a:pPr marL="0" indent="0">
              <a:buNone/>
            </a:pPr>
            <a:r>
              <a:rPr lang="ja-JP" altLang="en-US" sz="2100" b="1" spc="225" dirty="0">
                <a:solidFill>
                  <a:schemeClr val="tx1"/>
                </a:solidFill>
                <a:effectLst>
                  <a:outerShdw blurRad="38100" dist="38100" dir="2700000" algn="tl">
                    <a:srgbClr val="000000">
                      <a:alpha val="43137"/>
                    </a:srgbClr>
                  </a:outerShdw>
                </a:effectLst>
              </a:rPr>
              <a:t>　</a:t>
            </a: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marL="0" indent="0">
              <a:buNone/>
            </a:pPr>
            <a:endParaRPr lang="en-US" altLang="ja-JP" sz="2700" b="1" spc="225" dirty="0">
              <a:solidFill>
                <a:schemeClr val="tx1"/>
              </a:solidFill>
              <a:effectLst>
                <a:outerShdw blurRad="38100" dist="38100" dir="2700000" algn="tl">
                  <a:srgbClr val="000000">
                    <a:alpha val="43137"/>
                  </a:srgbClr>
                </a:outerShdw>
              </a:effectLst>
            </a:endParaRPr>
          </a:p>
        </p:txBody>
      </p:sp>
      <p:pic>
        <p:nvPicPr>
          <p:cNvPr id="6" name="図 5">
            <a:extLst>
              <a:ext uri="{FF2B5EF4-FFF2-40B4-BE49-F238E27FC236}">
                <a16:creationId xmlns:a16="http://schemas.microsoft.com/office/drawing/2014/main" id="{E1B5DE3B-9992-43E3-A8A2-564E40A49E21}"/>
              </a:ext>
            </a:extLst>
          </p:cNvPr>
          <p:cNvPicPr>
            <a:picLocks noChangeAspect="1"/>
          </p:cNvPicPr>
          <p:nvPr/>
        </p:nvPicPr>
        <p:blipFill rotWithShape="1">
          <a:blip r:embed="rId3">
            <a:extLst>
              <a:ext uri="{28A0092B-C50C-407E-A947-70E740481C1C}">
                <a14:useLocalDpi xmlns:a14="http://schemas.microsoft.com/office/drawing/2010/main" val="0"/>
              </a:ext>
            </a:extLst>
          </a:blip>
          <a:srcRect l="-1496" t="2908" r="1496" b="-2908"/>
          <a:stretch/>
        </p:blipFill>
        <p:spPr>
          <a:xfrm>
            <a:off x="699385" y="1957790"/>
            <a:ext cx="3491525" cy="3117202"/>
          </a:xfrm>
          <a:prstGeom prst="rect">
            <a:avLst/>
          </a:prstGeom>
        </p:spPr>
      </p:pic>
      <p:sp>
        <p:nvSpPr>
          <p:cNvPr id="10" name="矢印: 右 9">
            <a:extLst>
              <a:ext uri="{FF2B5EF4-FFF2-40B4-BE49-F238E27FC236}">
                <a16:creationId xmlns:a16="http://schemas.microsoft.com/office/drawing/2014/main" id="{8CCD5359-1FBE-4CF6-A76E-D5F219C24F60}"/>
              </a:ext>
            </a:extLst>
          </p:cNvPr>
          <p:cNvSpPr/>
          <p:nvPr/>
        </p:nvSpPr>
        <p:spPr>
          <a:xfrm>
            <a:off x="4299466" y="2792491"/>
            <a:ext cx="1089207" cy="1447800"/>
          </a:xfrm>
          <a:prstGeom prst="rightArrow">
            <a:avLst/>
          </a:prstGeom>
          <a:solidFill>
            <a:srgbClr val="FF9E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BAF22A01-D668-4C10-AF4C-9FB4DA272B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8327" y="2001744"/>
            <a:ext cx="3384724" cy="3346622"/>
          </a:xfrm>
          <a:prstGeom prst="rect">
            <a:avLst/>
          </a:prstGeom>
        </p:spPr>
      </p:pic>
      <p:sp>
        <p:nvSpPr>
          <p:cNvPr id="7" name="タイトル 1">
            <a:extLst>
              <a:ext uri="{FF2B5EF4-FFF2-40B4-BE49-F238E27FC236}">
                <a16:creationId xmlns:a16="http://schemas.microsoft.com/office/drawing/2014/main" id="{36114ECA-48E2-4B64-B9C7-90E0262338E4}"/>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ブロックの動的変形</a:t>
            </a:r>
          </a:p>
        </p:txBody>
      </p:sp>
      <p:sp>
        <p:nvSpPr>
          <p:cNvPr id="11" name="テキスト ボックス 10">
            <a:extLst>
              <a:ext uri="{FF2B5EF4-FFF2-40B4-BE49-F238E27FC236}">
                <a16:creationId xmlns:a16="http://schemas.microsoft.com/office/drawing/2014/main" id="{0A159C4F-5622-4410-BC4F-2CE23D792139}"/>
              </a:ext>
            </a:extLst>
          </p:cNvPr>
          <p:cNvSpPr txBox="1"/>
          <p:nvPr/>
        </p:nvSpPr>
        <p:spPr>
          <a:xfrm>
            <a:off x="58822" y="539388"/>
            <a:ext cx="291227" cy="369332"/>
          </a:xfrm>
          <a:prstGeom prst="rect">
            <a:avLst/>
          </a:prstGeom>
          <a:noFill/>
        </p:spPr>
        <p:txBody>
          <a:bodyPr wrap="square" rtlCol="0">
            <a:spAutoFit/>
          </a:bodyPr>
          <a:lstStyle/>
          <a:p>
            <a:fld id="{A7F0EEAF-0C3D-4721-860A-CEBA284338D2}" type="slidenum">
              <a:rPr kumimoji="1" lang="ja-JP" altLang="en-US" smtClean="0"/>
              <a:t>7</a:t>
            </a:fld>
            <a:endParaRPr kumimoji="1" lang="ja-JP" altLang="en-US" dirty="0"/>
          </a:p>
        </p:txBody>
      </p:sp>
    </p:spTree>
    <p:extLst>
      <p:ext uri="{BB962C8B-B14F-4D97-AF65-F5344CB8AC3E}">
        <p14:creationId xmlns:p14="http://schemas.microsoft.com/office/powerpoint/2010/main" val="4202469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DD5DB10E-BF37-4990-996B-140F4ED375E2}"/>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ブロックの多言語化</a:t>
            </a:r>
          </a:p>
        </p:txBody>
      </p:sp>
      <p:sp>
        <p:nvSpPr>
          <p:cNvPr id="8" name="テキスト ボックス 7">
            <a:extLst>
              <a:ext uri="{FF2B5EF4-FFF2-40B4-BE49-F238E27FC236}">
                <a16:creationId xmlns:a16="http://schemas.microsoft.com/office/drawing/2014/main" id="{70697D38-A45B-4DAA-86C8-B2C3E8867682}"/>
              </a:ext>
            </a:extLst>
          </p:cNvPr>
          <p:cNvSpPr txBox="1"/>
          <p:nvPr/>
        </p:nvSpPr>
        <p:spPr>
          <a:xfrm>
            <a:off x="58822" y="539388"/>
            <a:ext cx="291227" cy="369332"/>
          </a:xfrm>
          <a:prstGeom prst="rect">
            <a:avLst/>
          </a:prstGeom>
          <a:noFill/>
        </p:spPr>
        <p:txBody>
          <a:bodyPr wrap="square" rtlCol="0">
            <a:spAutoFit/>
          </a:bodyPr>
          <a:lstStyle/>
          <a:p>
            <a:fld id="{A7F0EEAF-0C3D-4721-860A-CEBA284338D2}" type="slidenum">
              <a:rPr kumimoji="1" lang="ja-JP" altLang="en-US" smtClean="0"/>
              <a:t>8</a:t>
            </a:fld>
            <a:endParaRPr kumimoji="1" lang="ja-JP" altLang="en-US" dirty="0"/>
          </a:p>
        </p:txBody>
      </p:sp>
      <p:sp>
        <p:nvSpPr>
          <p:cNvPr id="7" name="矢印: 下 6">
            <a:extLst>
              <a:ext uri="{FF2B5EF4-FFF2-40B4-BE49-F238E27FC236}">
                <a16:creationId xmlns:a16="http://schemas.microsoft.com/office/drawing/2014/main" id="{54F2AAB8-7AFF-4E91-B636-2A78EE254336}"/>
              </a:ext>
            </a:extLst>
          </p:cNvPr>
          <p:cNvSpPr/>
          <p:nvPr/>
        </p:nvSpPr>
        <p:spPr>
          <a:xfrm>
            <a:off x="3495115" y="4707174"/>
            <a:ext cx="1878226" cy="851153"/>
          </a:xfrm>
          <a:prstGeom prst="downArrow">
            <a:avLst/>
          </a:prstGeom>
          <a:solidFill>
            <a:srgbClr val="FF9E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
        <p:nvSpPr>
          <p:cNvPr id="13" name="コンテンツ プレースホルダー 2">
            <a:extLst>
              <a:ext uri="{FF2B5EF4-FFF2-40B4-BE49-F238E27FC236}">
                <a16:creationId xmlns:a16="http://schemas.microsoft.com/office/drawing/2014/main" id="{893FD725-0C4D-4401-8F95-34DAFDADF693}"/>
              </a:ext>
            </a:extLst>
          </p:cNvPr>
          <p:cNvSpPr>
            <a:spLocks noGrp="1"/>
          </p:cNvSpPr>
          <p:nvPr>
            <p:ph idx="1"/>
          </p:nvPr>
        </p:nvSpPr>
        <p:spPr>
          <a:xfrm>
            <a:off x="415293" y="3258781"/>
            <a:ext cx="8547116" cy="3646048"/>
          </a:xfrm>
        </p:spPr>
        <p:txBody>
          <a:bodyPr>
            <a:normAutofit/>
          </a:bodyPr>
          <a:lstStyle/>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Haskell</a:t>
            </a:r>
            <a:r>
              <a:rPr lang="ja-JP" altLang="en-US" sz="2700" b="1" spc="225" dirty="0">
                <a:solidFill>
                  <a:schemeClr val="tx1"/>
                </a:solidFill>
                <a:effectLst>
                  <a:outerShdw blurRad="38100" dist="38100" dir="2700000" algn="tl">
                    <a:srgbClr val="000000">
                      <a:alpha val="43137"/>
                    </a:srgbClr>
                  </a:outerShdw>
                </a:effectLst>
              </a:rPr>
              <a:t>の関数によるパターンマッチングは</a:t>
            </a:r>
            <a:endParaRPr lang="en-US" altLang="ja-JP" sz="2700" b="1" spc="225" dirty="0">
              <a:solidFill>
                <a:schemeClr val="tx1"/>
              </a:solidFill>
              <a:effectLst>
                <a:outerShdw blurRad="38100" dist="38100" dir="2700000" algn="tl">
                  <a:srgbClr val="000000">
                    <a:alpha val="43137"/>
                  </a:srgbClr>
                </a:outerShdw>
              </a:effectLst>
            </a:endParaRPr>
          </a:p>
          <a:p>
            <a:pPr marL="0" indent="0">
              <a:buNone/>
            </a:pPr>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既存のブロックでは対応できない</a:t>
            </a:r>
            <a:endParaRPr lang="en-US" altLang="ja-JP" sz="2700" b="1" spc="225" dirty="0">
              <a:effectLst>
                <a:outerShdw blurRad="38100" dist="38100" dir="2700000" algn="tl">
                  <a:srgbClr val="000000">
                    <a:alpha val="43137"/>
                  </a:srgbClr>
                </a:outerShdw>
              </a:effectLst>
            </a:endParaRPr>
          </a:p>
          <a:p>
            <a:pPr marL="0" indent="0">
              <a:buNone/>
            </a:pPr>
            <a:endParaRPr lang="en-US" altLang="ja-JP" sz="2700" b="1" spc="225" dirty="0">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effectLst>
                <a:outerShdw blurRad="38100" dist="38100" dir="2700000" algn="tl">
                  <a:srgbClr val="000000">
                    <a:alpha val="43137"/>
                  </a:srgbClr>
                </a:outerShdw>
              </a:effectLst>
            </a:endParaRPr>
          </a:p>
          <a:p>
            <a:pPr>
              <a:buFont typeface="Arial" panose="020B0604020202020204" pitchFamily="34" charset="0"/>
              <a:buChar char="•"/>
            </a:pPr>
            <a:endParaRPr lang="en-US" altLang="ja-JP" sz="2400" b="1" spc="225" dirty="0">
              <a:effectLst>
                <a:outerShdw blurRad="38100" dist="38100" dir="2700000" algn="tl">
                  <a:srgbClr val="000000">
                    <a:alpha val="43137"/>
                  </a:srgbClr>
                </a:outerShdw>
              </a:effectLst>
            </a:endParaRPr>
          </a:p>
          <a:p>
            <a:pPr>
              <a:buFont typeface="Arial" panose="020B0604020202020204" pitchFamily="34" charset="0"/>
              <a:buChar char="•"/>
            </a:pPr>
            <a:r>
              <a:rPr lang="ja-JP" altLang="en-US" sz="2800" b="1" spc="225" dirty="0">
                <a:effectLst>
                  <a:outerShdw blurRad="38100" dist="38100" dir="2700000" algn="tl">
                    <a:srgbClr val="000000">
                      <a:alpha val="43137"/>
                    </a:srgbClr>
                  </a:outerShdw>
                </a:effectLst>
              </a:rPr>
              <a:t> 多</a:t>
            </a:r>
            <a:r>
              <a:rPr lang="ja-JP" altLang="en-US" sz="2800" b="1" spc="225" dirty="0">
                <a:solidFill>
                  <a:schemeClr val="tx1"/>
                </a:solidFill>
                <a:effectLst>
                  <a:outerShdw blurRad="38100" dist="38100" dir="2700000" algn="tl">
                    <a:srgbClr val="000000">
                      <a:alpha val="43137"/>
                    </a:srgbClr>
                  </a:outerShdw>
                </a:effectLst>
              </a:rPr>
              <a:t>言語化</a:t>
            </a:r>
            <a:r>
              <a:rPr lang="ja-JP" altLang="en-US" sz="2800" b="1" spc="225" dirty="0">
                <a:effectLst>
                  <a:outerShdw blurRad="38100" dist="38100" dir="2700000" algn="tl">
                    <a:srgbClr val="000000">
                      <a:alpha val="43137"/>
                    </a:srgbClr>
                  </a:outerShdw>
                </a:effectLst>
              </a:rPr>
              <a:t>を行うために</a:t>
            </a:r>
            <a:r>
              <a:rPr lang="ja-JP" altLang="en-US" sz="2800" b="1" spc="225" dirty="0">
                <a:solidFill>
                  <a:schemeClr val="tx1"/>
                </a:solidFill>
                <a:effectLst>
                  <a:outerShdw blurRad="38100" dist="38100" dir="2700000" algn="tl">
                    <a:srgbClr val="000000">
                      <a:alpha val="43137"/>
                    </a:srgbClr>
                  </a:outerShdw>
                </a:effectLst>
              </a:rPr>
              <a:t>、動的変形による新た  なブロックを定義しなければならない</a:t>
            </a:r>
            <a:endParaRPr lang="en-US" altLang="ja-JP" sz="2800" b="1" spc="225" dirty="0">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p:txBody>
      </p:sp>
      <p:sp>
        <p:nvSpPr>
          <p:cNvPr id="16" name="テキスト ボックス 15">
            <a:extLst>
              <a:ext uri="{FF2B5EF4-FFF2-40B4-BE49-F238E27FC236}">
                <a16:creationId xmlns:a16="http://schemas.microsoft.com/office/drawing/2014/main" id="{43551D21-DDCE-492E-B889-92F7FC46D6F1}"/>
              </a:ext>
            </a:extLst>
          </p:cNvPr>
          <p:cNvSpPr txBox="1"/>
          <p:nvPr/>
        </p:nvSpPr>
        <p:spPr>
          <a:xfrm>
            <a:off x="1040676" y="4191467"/>
            <a:ext cx="6883997" cy="461665"/>
          </a:xfrm>
          <a:prstGeom prst="rect">
            <a:avLst/>
          </a:prstGeom>
          <a:noFill/>
        </p:spPr>
        <p:txBody>
          <a:bodyPr wrap="square" rtlCol="0">
            <a:spAutoFit/>
          </a:bodyPr>
          <a:lstStyle/>
          <a:p>
            <a:r>
              <a:rPr lang="ja-JP" altLang="en-US" sz="2400" b="1" spc="225" dirty="0">
                <a:effectLst>
                  <a:outerShdw blurRad="38100" dist="38100" dir="2700000" algn="tl">
                    <a:srgbClr val="000000">
                      <a:alpha val="43137"/>
                    </a:srgbClr>
                  </a:outerShdw>
                </a:effectLst>
              </a:rPr>
              <a:t>→</a:t>
            </a:r>
            <a:r>
              <a:rPr lang="en-US" altLang="ja-JP" sz="2400" b="1" spc="225" dirty="0">
                <a:effectLst>
                  <a:outerShdw blurRad="38100" dist="38100" dir="2700000" algn="tl">
                    <a:srgbClr val="000000">
                      <a:alpha val="43137"/>
                    </a:srgbClr>
                  </a:outerShdw>
                </a:effectLst>
              </a:rPr>
              <a:t>Haskell</a:t>
            </a:r>
            <a:r>
              <a:rPr lang="ja-JP" altLang="en-US" sz="2400" b="1" spc="225" dirty="0">
                <a:effectLst>
                  <a:outerShdw blurRad="38100" dist="38100" dir="2700000" algn="tl">
                    <a:srgbClr val="000000">
                      <a:alpha val="43137"/>
                    </a:srgbClr>
                  </a:outerShdw>
                </a:effectLst>
              </a:rPr>
              <a:t>のカリー化も非対応</a:t>
            </a:r>
            <a:endParaRPr kumimoji="1" lang="ja-JP" altLang="en-US" sz="2400" dirty="0"/>
          </a:p>
        </p:txBody>
      </p:sp>
      <p:pic>
        <p:nvPicPr>
          <p:cNvPr id="18" name="図 17">
            <a:extLst>
              <a:ext uri="{FF2B5EF4-FFF2-40B4-BE49-F238E27FC236}">
                <a16:creationId xmlns:a16="http://schemas.microsoft.com/office/drawing/2014/main" id="{E156D35B-BE68-4AF2-A63B-F25C920374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161" y="2086448"/>
            <a:ext cx="8319016" cy="1082342"/>
          </a:xfrm>
          <a:prstGeom prst="rect">
            <a:avLst/>
          </a:prstGeom>
        </p:spPr>
      </p:pic>
      <p:pic>
        <p:nvPicPr>
          <p:cNvPr id="22" name="図 21">
            <a:extLst>
              <a:ext uri="{FF2B5EF4-FFF2-40B4-BE49-F238E27FC236}">
                <a16:creationId xmlns:a16="http://schemas.microsoft.com/office/drawing/2014/main" id="{FF4424E3-BAE8-47C7-879C-D9E0527D3E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7762" y="988175"/>
            <a:ext cx="4986752" cy="1098273"/>
          </a:xfrm>
          <a:prstGeom prst="rect">
            <a:avLst/>
          </a:prstGeom>
        </p:spPr>
      </p:pic>
    </p:spTree>
    <p:extLst>
      <p:ext uri="{BB962C8B-B14F-4D97-AF65-F5344CB8AC3E}">
        <p14:creationId xmlns:p14="http://schemas.microsoft.com/office/powerpoint/2010/main" val="390409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02D64E8-1FD3-434C-ABCC-2E8DBB90E1FE}"/>
              </a:ext>
            </a:extLst>
          </p:cNvPr>
          <p:cNvSpPr>
            <a:spLocks noGrp="1"/>
          </p:cNvSpPr>
          <p:nvPr>
            <p:ph idx="1"/>
          </p:nvPr>
        </p:nvSpPr>
        <p:spPr>
          <a:xfrm>
            <a:off x="596884" y="1396253"/>
            <a:ext cx="8147406" cy="4211260"/>
          </a:xfrm>
        </p:spPr>
        <p:txBody>
          <a:bodyPr>
            <a:normAutofit/>
          </a:bodyPr>
          <a:lstStyle/>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多</a:t>
            </a:r>
            <a:r>
              <a:rPr lang="ja-JP" altLang="en-US" sz="2700" b="1" spc="225" dirty="0">
                <a:solidFill>
                  <a:schemeClr val="tx1"/>
                </a:solidFill>
                <a:effectLst>
                  <a:outerShdw blurRad="38100" dist="38100" dir="2700000" algn="tl">
                    <a:srgbClr val="000000">
                      <a:alpha val="43137"/>
                    </a:srgbClr>
                  </a:outerShdw>
                </a:effectLst>
              </a:rPr>
              <a:t>言語化として </a:t>
            </a:r>
            <a:r>
              <a:rPr lang="en-US" altLang="ja-JP" sz="2700" b="1" spc="225" dirty="0">
                <a:solidFill>
                  <a:schemeClr val="tx1"/>
                </a:solidFill>
                <a:effectLst>
                  <a:outerShdw blurRad="38100" dist="38100" dir="2700000" algn="tl">
                    <a:srgbClr val="000000">
                      <a:alpha val="43137"/>
                    </a:srgbClr>
                  </a:outerShdw>
                </a:effectLst>
              </a:rPr>
              <a:t>C</a:t>
            </a:r>
            <a:r>
              <a:rPr lang="ja-JP" altLang="en-US" sz="2700" b="1" spc="225" dirty="0" err="1">
                <a:solidFill>
                  <a:schemeClr val="tx1"/>
                </a:solidFill>
                <a:effectLst>
                  <a:outerShdw blurRad="38100" dist="38100" dir="2700000" algn="tl">
                    <a:srgbClr val="000000">
                      <a:alpha val="43137"/>
                    </a:srgbClr>
                  </a:outerShdw>
                </a:effectLst>
              </a:rPr>
              <a:t>、</a:t>
            </a:r>
            <a:r>
              <a:rPr lang="en-US" altLang="ja-JP" sz="2700" b="1" spc="225" dirty="0">
                <a:solidFill>
                  <a:schemeClr val="tx1"/>
                </a:solidFill>
                <a:effectLst>
                  <a:outerShdw blurRad="38100" dist="38100" dir="2700000" algn="tl">
                    <a:srgbClr val="000000">
                      <a:alpha val="43137"/>
                    </a:srgbClr>
                  </a:outerShdw>
                </a:effectLst>
              </a:rPr>
              <a:t>Haskell</a:t>
            </a:r>
            <a:r>
              <a:rPr lang="ja-JP" altLang="en-US" sz="2700" b="1" spc="225" dirty="0" err="1">
                <a:solidFill>
                  <a:schemeClr val="tx1"/>
                </a:solidFill>
                <a:effectLst>
                  <a:outerShdw blurRad="38100" dist="38100" dir="2700000" algn="tl">
                    <a:srgbClr val="000000">
                      <a:alpha val="43137"/>
                    </a:srgbClr>
                  </a:outerShdw>
                </a:effectLst>
              </a:rPr>
              <a:t>、</a:t>
            </a:r>
            <a:r>
              <a:rPr lang="en-US" altLang="ja-JP" sz="2700" b="1" spc="225" dirty="0">
                <a:solidFill>
                  <a:schemeClr val="tx1"/>
                </a:solidFill>
                <a:effectLst>
                  <a:outerShdw blurRad="38100" dist="38100" dir="2700000" algn="tl">
                    <a:srgbClr val="000000">
                      <a:alpha val="43137"/>
                    </a:srgbClr>
                  </a:outerShdw>
                </a:effectLst>
              </a:rPr>
              <a:t>Flex </a:t>
            </a:r>
            <a:r>
              <a:rPr lang="ja-JP" altLang="en-US" sz="2700" b="1" spc="225" dirty="0">
                <a:effectLst>
                  <a:outerShdw blurRad="38100" dist="38100" dir="2700000" algn="tl">
                    <a:srgbClr val="000000">
                      <a:alpha val="43137"/>
                    </a:srgbClr>
                  </a:outerShdw>
                </a:effectLst>
              </a:rPr>
              <a:t>に対するシステムの拡張を行った</a:t>
            </a:r>
            <a:endParaRPr lang="en-US" altLang="ja-JP" sz="2700" b="1" spc="225" dirty="0">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effectLst>
                <a:outerShdw blurRad="38100" dist="38100" dir="2700000" algn="tl">
                  <a:srgbClr val="000000">
                    <a:alpha val="43137"/>
                  </a:srgbClr>
                </a:outerShdw>
              </a:effectLst>
            </a:endParaRPr>
          </a:p>
          <a:p>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動的変形機能を含んだ新たなブロックを定義</a:t>
            </a:r>
            <a:endParaRPr lang="en-US" altLang="ja-JP" sz="2700" b="1" spc="225" dirty="0">
              <a:effectLst>
                <a:outerShdw blurRad="38100" dist="38100" dir="2700000" algn="tl">
                  <a:srgbClr val="000000">
                    <a:alpha val="43137"/>
                  </a:srgbClr>
                </a:outerShdw>
              </a:effectLst>
            </a:endParaRPr>
          </a:p>
          <a:p>
            <a:endParaRPr lang="en-US" altLang="ja-JP" sz="2700" b="1" spc="225" dirty="0">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effectLst>
                <a:outerShdw blurRad="38100" dist="38100" dir="2700000" algn="tl">
                  <a:srgbClr val="000000">
                    <a:alpha val="43137"/>
                  </a:srgbClr>
                </a:outerShdw>
              </a:effectLst>
            </a:endParaRPr>
          </a:p>
          <a:p>
            <a:pPr>
              <a:buFont typeface="Arial" panose="020B0604020202020204" pitchFamily="34" charset="0"/>
              <a:buChar char="•"/>
            </a:pPr>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システムの対象者は、</a:t>
            </a:r>
            <a:endParaRPr lang="en-US" altLang="ja-JP" sz="2700" b="1" spc="225" dirty="0">
              <a:effectLst>
                <a:outerShdw blurRad="38100" dist="38100" dir="2700000" algn="tl">
                  <a:srgbClr val="000000">
                    <a:alpha val="43137"/>
                  </a:srgbClr>
                </a:outerShdw>
              </a:effectLst>
            </a:endParaRPr>
          </a:p>
          <a:p>
            <a:pPr marL="0" indent="0">
              <a:buNone/>
            </a:pPr>
            <a:r>
              <a:rPr lang="en-US" altLang="ja-JP" sz="2700" b="1" spc="225" dirty="0">
                <a:effectLst>
                  <a:outerShdw blurRad="38100" dist="38100" dir="2700000" algn="tl">
                    <a:srgbClr val="000000">
                      <a:alpha val="43137"/>
                    </a:srgbClr>
                  </a:outerShdw>
                </a:effectLst>
              </a:rPr>
              <a:t>  </a:t>
            </a:r>
            <a:r>
              <a:rPr lang="ja-JP" altLang="en-US" sz="2700" b="1" spc="225" dirty="0">
                <a:effectLst>
                  <a:outerShdw blurRad="38100" dist="38100" dir="2700000" algn="tl">
                    <a:srgbClr val="000000">
                      <a:alpha val="43137"/>
                    </a:srgbClr>
                  </a:outerShdw>
                </a:effectLst>
              </a:rPr>
              <a:t>プログラミング初心者～中級者</a:t>
            </a:r>
            <a:endParaRPr lang="en-US" altLang="ja-JP" sz="2700" b="1" spc="225" dirty="0">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p:txBody>
      </p:sp>
      <p:sp>
        <p:nvSpPr>
          <p:cNvPr id="5" name="タイトル 1">
            <a:extLst>
              <a:ext uri="{FF2B5EF4-FFF2-40B4-BE49-F238E27FC236}">
                <a16:creationId xmlns:a16="http://schemas.microsoft.com/office/drawing/2014/main" id="{DD5DB10E-BF37-4990-996B-140F4ED375E2}"/>
              </a:ext>
            </a:extLst>
          </p:cNvPr>
          <p:cNvSpPr txBox="1">
            <a:spLocks/>
          </p:cNvSpPr>
          <p:nvPr/>
        </p:nvSpPr>
        <p:spPr>
          <a:xfrm>
            <a:off x="0" y="0"/>
            <a:ext cx="9144000" cy="908720"/>
          </a:xfrm>
          <a:prstGeom prst="rect">
            <a:avLst/>
          </a:prstGeom>
          <a:solidFill>
            <a:srgbClr val="E66405"/>
          </a:solidFill>
        </p:spPr>
        <p:txBody>
          <a:bodyPr vert="horz" lIns="91440" tIns="45720" rIns="91440" bIns="45720" rtlCol="0" anchor="ctr">
            <a:normAutofit/>
          </a:bodyPr>
          <a:lstStyle>
            <a:lvl1pPr marL="180000" algn="l" defTabSz="914400" rtl="0" eaLnBrk="1" latinLnBrk="0" hangingPunct="1">
              <a:lnSpc>
                <a:spcPct val="130000"/>
              </a:lnSpc>
              <a:spcBef>
                <a:spcPct val="0"/>
              </a:spcBef>
              <a:buNone/>
              <a:defRPr kumimoji="1" sz="3600" kern="1200">
                <a:solidFill>
                  <a:schemeClr val="bg1">
                    <a:lumMod val="95000"/>
                  </a:schemeClr>
                </a:solidFill>
                <a:latin typeface="メイリオ" pitchFamily="50" charset="-128"/>
                <a:ea typeface="メイリオ" pitchFamily="50" charset="-128"/>
                <a:cs typeface="メイリオ" pitchFamily="50" charset="-128"/>
              </a:defRPr>
            </a:lvl1pPr>
          </a:lstStyle>
          <a:p>
            <a:pPr algn="ctr"/>
            <a:r>
              <a:rPr lang="ja-JP" altLang="en-US" b="1" dirty="0">
                <a:effectLst>
                  <a:outerShdw blurRad="38100" dist="38100" dir="2700000" algn="tl">
                    <a:srgbClr val="000000">
                      <a:alpha val="43137"/>
                    </a:srgbClr>
                  </a:outerShdw>
                </a:effectLst>
                <a:latin typeface="Times New Roman" panose="02020603050405020304" pitchFamily="18" charset="0"/>
                <a:ea typeface="ＭＳ ゴシック" panose="020B0609070205080204" pitchFamily="49" charset="-128"/>
              </a:rPr>
              <a:t>研究方針</a:t>
            </a:r>
          </a:p>
        </p:txBody>
      </p:sp>
      <p:sp>
        <p:nvSpPr>
          <p:cNvPr id="8" name="テキスト ボックス 7">
            <a:extLst>
              <a:ext uri="{FF2B5EF4-FFF2-40B4-BE49-F238E27FC236}">
                <a16:creationId xmlns:a16="http://schemas.microsoft.com/office/drawing/2014/main" id="{70697D38-A45B-4DAA-86C8-B2C3E8867682}"/>
              </a:ext>
            </a:extLst>
          </p:cNvPr>
          <p:cNvSpPr txBox="1"/>
          <p:nvPr/>
        </p:nvSpPr>
        <p:spPr>
          <a:xfrm>
            <a:off x="58822" y="539388"/>
            <a:ext cx="291227" cy="369332"/>
          </a:xfrm>
          <a:prstGeom prst="rect">
            <a:avLst/>
          </a:prstGeom>
          <a:noFill/>
        </p:spPr>
        <p:txBody>
          <a:bodyPr wrap="square" rtlCol="0">
            <a:spAutoFit/>
          </a:bodyPr>
          <a:lstStyle/>
          <a:p>
            <a:fld id="{A7F0EEAF-0C3D-4721-860A-CEBA284338D2}" type="slidenum">
              <a:rPr kumimoji="1" lang="ja-JP" altLang="en-US" smtClean="0"/>
              <a:t>9</a:t>
            </a:fld>
            <a:endParaRPr kumimoji="1" lang="ja-JP" altLang="en-US" dirty="0"/>
          </a:p>
        </p:txBody>
      </p:sp>
    </p:spTree>
    <p:extLst>
      <p:ext uri="{BB962C8B-B14F-4D97-AF65-F5344CB8AC3E}">
        <p14:creationId xmlns:p14="http://schemas.microsoft.com/office/powerpoint/2010/main" val="923907170"/>
      </p:ext>
    </p:extLst>
  </p:cSld>
  <p:clrMapOvr>
    <a:masterClrMapping/>
  </p:clrMapOvr>
</p:sld>
</file>

<file path=ppt/theme/theme1.xml><?xml version="1.0" encoding="utf-8"?>
<a:theme xmlns:a="http://schemas.openxmlformats.org/drawingml/2006/main" name="Office テーマ">
  <a:themeElements>
    <a:clrScheme name="ユーザー定義 2">
      <a:dk1>
        <a:sysClr val="windowText" lastClr="000000"/>
      </a:dk1>
      <a:lt1>
        <a:sysClr val="window" lastClr="FFFFFF"/>
      </a:lt1>
      <a:dk2>
        <a:srgbClr val="44546A"/>
      </a:dk2>
      <a:lt2>
        <a:srgbClr val="E7E6E6"/>
      </a:lt2>
      <a:accent1>
        <a:srgbClr val="ED7D31"/>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7425</TotalTime>
  <Words>2106</Words>
  <Application>Microsoft Office PowerPoint</Application>
  <PresentationFormat>画面に合わせる (4:3)</PresentationFormat>
  <Paragraphs>271</Paragraphs>
  <Slides>21</Slides>
  <Notes>21</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21</vt:i4>
      </vt:variant>
    </vt:vector>
  </HeadingPairs>
  <TitlesOfParts>
    <vt:vector size="31" baseType="lpstr">
      <vt:lpstr>ＭＳ Ｐゴシック</vt:lpstr>
      <vt:lpstr>ＭＳ ゴシック</vt:lpstr>
      <vt:lpstr>メイリオ</vt:lpstr>
      <vt:lpstr>游ゴシック</vt:lpstr>
      <vt:lpstr>游ゴシック Light</vt:lpstr>
      <vt:lpstr>Arial</vt:lpstr>
      <vt:lpstr>Calibri</vt:lpstr>
      <vt:lpstr>Times New Roman</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hcq</dc:creator>
  <cp:lastModifiedBy>佐野裕也</cp:lastModifiedBy>
  <cp:revision>78</cp:revision>
  <dcterms:created xsi:type="dcterms:W3CDTF">2015-12-11T07:38:00Z</dcterms:created>
  <dcterms:modified xsi:type="dcterms:W3CDTF">2018-02-27T03:12:33Z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1041-10.8.0.5392</vt:lpwstr>
  </property>
</Properties>
</file>