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2322cf73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2322cf73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2322cf73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2322cf73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2322cf73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2322cf73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2520697f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2520697f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2520697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2520697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2322cf73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2322cf73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2322cf73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2322cf73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25b46f3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25b46f3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Retrieval and storage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Andrew Zheng, Joseph Hong, Vrundal Shah, Rifaa Qadri, Xinchen Yang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904425" y="1065575"/>
            <a:ext cx="7431900" cy="34131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In the realm of Natural Language Processing (NLP), tasks such as question answering, text summarizing, fact checking, machine translation, rely heavily on practical and efficient retrieval mechanisms to retrieve relevant documents pertaining to a user's query.</a:t>
            </a:r>
            <a:endParaRPr sz="1500"/>
          </a:p>
          <a:p>
            <a:pPr indent="-323850" lvl="0" marL="457200" rtl="0" algn="l">
              <a:spcBef>
                <a:spcPts val="0"/>
              </a:spcBef>
              <a:spcAft>
                <a:spcPts val="0"/>
              </a:spcAft>
              <a:buSzPts val="1500"/>
              <a:buChar char="●"/>
            </a:pPr>
            <a:r>
              <a:rPr lang="en" sz="1500"/>
              <a:t>Traditional techniques such as BM25 used by GAIA </a:t>
            </a:r>
            <a:r>
              <a:rPr lang="en" sz="1500"/>
              <a:t>provide functionality to retrieve documents </a:t>
            </a:r>
            <a:r>
              <a:rPr lang="en" sz="1500"/>
              <a:t>from large textual datasets based on user queries, but is limited to near-exact matches and suffer from lexical gap and therefore do not generalize well.</a:t>
            </a:r>
            <a:endParaRPr sz="1500"/>
          </a:p>
          <a:p>
            <a:pPr indent="-323850" lvl="0" marL="457200" rtl="0" algn="l">
              <a:spcBef>
                <a:spcPts val="0"/>
              </a:spcBef>
              <a:spcAft>
                <a:spcPts val="0"/>
              </a:spcAft>
              <a:buSzPts val="1500"/>
              <a:buChar char="●"/>
            </a:pPr>
            <a:r>
              <a:rPr lang="en" sz="1500"/>
              <a:t>We aim to  create a scalable, efficient and user friendly zero-shot setup retrieval system, able to retrieve relevant documents for a given query without having been trained on any data pertaining to it. </a:t>
            </a:r>
            <a:endParaRPr sz="1500"/>
          </a:p>
          <a:p>
            <a:pPr indent="-323850" lvl="0" marL="457200" rtl="0" algn="l">
              <a:spcBef>
                <a:spcPts val="0"/>
              </a:spcBef>
              <a:spcAft>
                <a:spcPts val="0"/>
              </a:spcAft>
              <a:buSzPts val="1500"/>
              <a:buChar char="●"/>
            </a:pPr>
            <a:r>
              <a:rPr lang="en" sz="1500"/>
              <a:t>Additionally, we aim to work towards building a user friendly interface which popular </a:t>
            </a:r>
            <a:r>
              <a:rPr lang="en" sz="1500"/>
              <a:t>engines</a:t>
            </a:r>
            <a:r>
              <a:rPr lang="en" sz="1500"/>
              <a:t> such as GAIA lack.</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State of the Art</a:t>
            </a:r>
            <a:endParaRPr/>
          </a:p>
        </p:txBody>
      </p:sp>
      <p:sp>
        <p:nvSpPr>
          <p:cNvPr id="147" name="Google Shape;147;p15"/>
          <p:cNvSpPr txBox="1"/>
          <p:nvPr>
            <p:ph idx="1" type="body"/>
          </p:nvPr>
        </p:nvSpPr>
        <p:spPr>
          <a:xfrm>
            <a:off x="629050" y="1307850"/>
            <a:ext cx="8079000" cy="3675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GAIA - User-friendly interface that collect multiple datasets into one</a:t>
            </a:r>
            <a:endParaRPr sz="1600"/>
          </a:p>
          <a:p>
            <a:pPr indent="-330200" lvl="1" marL="914400" rtl="0" algn="l">
              <a:spcBef>
                <a:spcPts val="0"/>
              </a:spcBef>
              <a:spcAft>
                <a:spcPts val="0"/>
              </a:spcAft>
              <a:buSzPts val="1600"/>
              <a:buChar char="○"/>
            </a:pPr>
            <a:r>
              <a:rPr lang="en" sz="1600"/>
              <a:t>First “user-friendly” interface</a:t>
            </a:r>
            <a:endParaRPr sz="1600"/>
          </a:p>
          <a:p>
            <a:pPr indent="-330200" lvl="1" marL="914400" rtl="0" algn="l">
              <a:spcBef>
                <a:spcPts val="0"/>
              </a:spcBef>
              <a:spcAft>
                <a:spcPts val="0"/>
              </a:spcAft>
              <a:buSzPts val="1600"/>
              <a:buChar char="○"/>
            </a:pPr>
            <a:r>
              <a:rPr lang="en" sz="1600" u="sng"/>
              <a:t>Citation:</a:t>
            </a:r>
            <a:r>
              <a:rPr lang="en" sz="1600"/>
              <a:t> </a:t>
            </a:r>
            <a:r>
              <a:rPr lang="en" sz="1600"/>
              <a:t>Aleksandra Piktus, Odunayo Ogundepo, Christopher Akiki, Akintunde Oladipo, Xinyu Zhang, Hailey Schoelkopf, Stella Biderman, Martin Potthast, and Jimmy Lin. 2023. Gaia search: Hugging face and pyserini interoperability for nlp training data exp</a:t>
            </a:r>
            <a:r>
              <a:rPr lang="en" sz="1600"/>
              <a:t>lo</a:t>
            </a:r>
            <a:r>
              <a:rPr lang="en" sz="1600"/>
              <a:t>ration.</a:t>
            </a:r>
            <a:endParaRPr sz="1600"/>
          </a:p>
          <a:p>
            <a:pPr indent="0" lvl="0" marL="0" rtl="0" algn="l">
              <a:spcBef>
                <a:spcPts val="0"/>
              </a:spcBef>
              <a:spcAft>
                <a:spcPts val="0"/>
              </a:spcAft>
              <a:buNone/>
            </a:pPr>
            <a:r>
              <a:t/>
            </a:r>
            <a:endParaRPr sz="1400"/>
          </a:p>
          <a:p>
            <a:pPr indent="-330200" lvl="0" marL="457200" rtl="0" algn="l">
              <a:spcBef>
                <a:spcPts val="0"/>
              </a:spcBef>
              <a:spcAft>
                <a:spcPts val="0"/>
              </a:spcAft>
              <a:buSzPts val="1600"/>
              <a:buChar char="●"/>
            </a:pPr>
            <a:r>
              <a:rPr lang="en" sz="1600"/>
              <a:t>Unsupervised Dense information retrieval </a:t>
            </a:r>
            <a:r>
              <a:rPr lang="en" sz="1600"/>
              <a:t>with contrastive learning.</a:t>
            </a:r>
            <a:endParaRPr sz="1600"/>
          </a:p>
          <a:p>
            <a:pPr indent="-330200" lvl="1" marL="914400" rtl="0" algn="l">
              <a:spcBef>
                <a:spcPts val="0"/>
              </a:spcBef>
              <a:spcAft>
                <a:spcPts val="0"/>
              </a:spcAft>
              <a:buSzPts val="1600"/>
              <a:buChar char="○"/>
            </a:pPr>
            <a:r>
              <a:rPr lang="en" sz="1600"/>
              <a:t>State of the art embedding</a:t>
            </a:r>
            <a:endParaRPr sz="1600"/>
          </a:p>
          <a:p>
            <a:pPr indent="-330200" lvl="1" marL="914400" rtl="0" algn="l">
              <a:spcBef>
                <a:spcPts val="0"/>
              </a:spcBef>
              <a:spcAft>
                <a:spcPts val="0"/>
              </a:spcAft>
              <a:buSzPts val="1600"/>
              <a:buChar char="○"/>
            </a:pPr>
            <a:r>
              <a:rPr lang="en" sz="1600" u="sng"/>
              <a:t>Citation:</a:t>
            </a:r>
            <a:r>
              <a:rPr lang="en" sz="1600"/>
              <a:t> Gautier Izacard, Mathilde Caron, Lucas Hosseini, Sebastian Riedel, Piotr Bojanowski, Armand Joulin, and Edouard Grave. 2022. Unsupervised dense information retrieval with contrastive learning.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Goals(Vrundal)</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Methods</a:t>
            </a:r>
            <a:endParaRPr/>
          </a:p>
        </p:txBody>
      </p:sp>
      <p:sp>
        <p:nvSpPr>
          <p:cNvPr id="159" name="Google Shape;159;p17"/>
          <p:cNvSpPr txBox="1"/>
          <p:nvPr>
            <p:ph idx="1" type="body"/>
          </p:nvPr>
        </p:nvSpPr>
        <p:spPr>
          <a:xfrm>
            <a:off x="1297500" y="1060775"/>
            <a:ext cx="7038900" cy="36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Approach</a:t>
            </a:r>
            <a:endParaRPr sz="1800"/>
          </a:p>
          <a:p>
            <a:pPr indent="-342900" lvl="1" marL="914400" rtl="0" algn="l">
              <a:spcBef>
                <a:spcPts val="0"/>
              </a:spcBef>
              <a:spcAft>
                <a:spcPts val="0"/>
              </a:spcAft>
              <a:buSzPts val="1800"/>
              <a:buChar char="○"/>
            </a:pPr>
            <a:r>
              <a:rPr lang="en" sz="1800"/>
              <a:t>We will implement a user-friendly interface for document query and retrieval </a:t>
            </a:r>
            <a:endParaRPr sz="1800"/>
          </a:p>
          <a:p>
            <a:pPr indent="-342900" lvl="1" marL="914400" rtl="0" algn="l">
              <a:spcBef>
                <a:spcPts val="0"/>
              </a:spcBef>
              <a:spcAft>
                <a:spcPts val="0"/>
              </a:spcAft>
              <a:buSzPts val="1800"/>
              <a:buChar char="○"/>
            </a:pPr>
            <a:r>
              <a:rPr lang="en" sz="1800"/>
              <a:t>We will compare several query-document embedding and retrieval techniques for searching </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Programming Language: Everything will be coded in </a:t>
            </a:r>
            <a:r>
              <a:rPr b="1" lang="en" sz="1800"/>
              <a:t>Python</a:t>
            </a:r>
            <a:endParaRPr sz="1800"/>
          </a:p>
          <a:p>
            <a:pPr indent="-342900" lvl="0" marL="457200" rtl="0" algn="l">
              <a:spcBef>
                <a:spcPts val="0"/>
              </a:spcBef>
              <a:spcAft>
                <a:spcPts val="0"/>
              </a:spcAft>
              <a:buSzPts val="1800"/>
              <a:buChar char="●"/>
            </a:pPr>
            <a:r>
              <a:rPr lang="en" sz="1800"/>
              <a:t>Github: Code will be hosted on a github repository</a:t>
            </a:r>
            <a:endParaRPr sz="1800"/>
          </a:p>
          <a:p>
            <a:pPr indent="-342900" lvl="0" marL="457200" rtl="0" algn="l">
              <a:spcBef>
                <a:spcPts val="0"/>
              </a:spcBef>
              <a:spcAft>
                <a:spcPts val="0"/>
              </a:spcAft>
              <a:buSzPts val="1800"/>
              <a:buChar char="●"/>
            </a:pPr>
            <a:r>
              <a:rPr lang="en" sz="1800"/>
              <a:t>Datastax: Will be used to store our indices.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DataStax</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Document → vector → Datasta</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66" name="Google Shape;166;p18"/>
          <p:cNvPicPr preferRelativeResize="0"/>
          <p:nvPr/>
        </p:nvPicPr>
        <p:blipFill>
          <a:blip r:embed="rId3">
            <a:alphaModFix/>
          </a:blip>
          <a:stretch>
            <a:fillRect/>
          </a:stretch>
        </p:blipFill>
        <p:spPr>
          <a:xfrm>
            <a:off x="1796094" y="3110519"/>
            <a:ext cx="1231315" cy="12313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&amp; Timeline</a:t>
            </a:r>
            <a:endParaRPr/>
          </a:p>
        </p:txBody>
      </p:sp>
      <p:sp>
        <p:nvSpPr>
          <p:cNvPr id="172" name="Google Shape;172;p19"/>
          <p:cNvSpPr txBox="1"/>
          <p:nvPr>
            <p:ph idx="1" type="body"/>
          </p:nvPr>
        </p:nvSpPr>
        <p:spPr>
          <a:xfrm>
            <a:off x="1297500" y="912750"/>
            <a:ext cx="7038900" cy="3566100"/>
          </a:xfrm>
          <a:prstGeom prst="rect">
            <a:avLst/>
          </a:prstGeom>
        </p:spPr>
        <p:txBody>
          <a:bodyPr anchorCtr="0" anchor="t" bIns="91425" lIns="91425" spcFirstLastPara="1" rIns="91425" wrap="square" tIns="91425">
            <a:noAutofit/>
          </a:bodyPr>
          <a:lstStyle/>
          <a:p>
            <a:pPr indent="-338137" lvl="0" marL="457200" rtl="0" algn="l">
              <a:lnSpc>
                <a:spcPct val="115000"/>
              </a:lnSpc>
              <a:spcBef>
                <a:spcPts val="0"/>
              </a:spcBef>
              <a:spcAft>
                <a:spcPts val="0"/>
              </a:spcAft>
              <a:buSzPts val="1725"/>
              <a:buAutoNum type="arabicPeriod"/>
            </a:pPr>
            <a:r>
              <a:rPr lang="en" sz="1725"/>
              <a:t>9/22-10/13: Setup methodology and pipeline for testing different vector embedding methods</a:t>
            </a:r>
            <a:endParaRPr sz="1725"/>
          </a:p>
          <a:p>
            <a:pPr indent="-338137" lvl="0" marL="457200" rtl="0" algn="l">
              <a:lnSpc>
                <a:spcPct val="115000"/>
              </a:lnSpc>
              <a:spcBef>
                <a:spcPts val="0"/>
              </a:spcBef>
              <a:spcAft>
                <a:spcPts val="0"/>
              </a:spcAft>
              <a:buSzPts val="1725"/>
              <a:buAutoNum type="arabicPeriod"/>
            </a:pPr>
            <a:r>
              <a:rPr lang="en" sz="1725"/>
              <a:t>10/14 - 10/20: analyze different methods</a:t>
            </a:r>
            <a:endParaRPr sz="1725"/>
          </a:p>
          <a:p>
            <a:pPr indent="-338137" lvl="0" marL="457200" rtl="0" algn="l">
              <a:lnSpc>
                <a:spcPct val="115000"/>
              </a:lnSpc>
              <a:spcBef>
                <a:spcPts val="0"/>
              </a:spcBef>
              <a:spcAft>
                <a:spcPts val="0"/>
              </a:spcAft>
              <a:buSzPts val="1725"/>
              <a:buAutoNum type="arabicPeriod"/>
            </a:pPr>
            <a:r>
              <a:rPr lang="en" sz="1725"/>
              <a:t>10/21 - 10/28: </a:t>
            </a:r>
            <a:r>
              <a:rPr lang="en" sz="1725"/>
              <a:t>determine</a:t>
            </a:r>
            <a:r>
              <a:rPr lang="en" sz="1725"/>
              <a:t> which method to use</a:t>
            </a:r>
            <a:endParaRPr sz="1725"/>
          </a:p>
          <a:p>
            <a:pPr indent="-338137" lvl="0" marL="457200" rtl="0" algn="l">
              <a:lnSpc>
                <a:spcPct val="115000"/>
              </a:lnSpc>
              <a:spcBef>
                <a:spcPts val="0"/>
              </a:spcBef>
              <a:spcAft>
                <a:spcPts val="0"/>
              </a:spcAft>
              <a:buSzPts val="1725"/>
              <a:buAutoNum type="arabicPeriod"/>
            </a:pPr>
            <a:r>
              <a:rPr lang="en" sz="1725"/>
              <a:t>10/ 29 - 11/4: Set up AWS account and Grab common crawl, and/or c4, . . .</a:t>
            </a:r>
            <a:endParaRPr sz="1725"/>
          </a:p>
          <a:p>
            <a:pPr indent="-338137" lvl="0" marL="457200" rtl="0" algn="l">
              <a:lnSpc>
                <a:spcPct val="115000"/>
              </a:lnSpc>
              <a:spcBef>
                <a:spcPts val="0"/>
              </a:spcBef>
              <a:spcAft>
                <a:spcPts val="0"/>
              </a:spcAft>
              <a:buSzPts val="1725"/>
              <a:buAutoNum type="arabicPeriod"/>
            </a:pPr>
            <a:r>
              <a:rPr lang="en" sz="1725"/>
              <a:t>11/11 - 11/19: Stash the resulting data into a datastax </a:t>
            </a:r>
            <a:r>
              <a:rPr lang="en" sz="1725"/>
              <a:t>database</a:t>
            </a:r>
            <a:endParaRPr sz="1725"/>
          </a:p>
          <a:p>
            <a:pPr indent="-338137" lvl="0" marL="457200" rtl="0" algn="l">
              <a:lnSpc>
                <a:spcPct val="115000"/>
              </a:lnSpc>
              <a:spcBef>
                <a:spcPts val="0"/>
              </a:spcBef>
              <a:spcAft>
                <a:spcPts val="0"/>
              </a:spcAft>
              <a:buSzPts val="1725"/>
              <a:buAutoNum type="arabicPeriod"/>
            </a:pPr>
            <a:r>
              <a:rPr lang="en" sz="1725"/>
              <a:t>11/19 - 11/29: MVP for frontend integrated with the backend</a:t>
            </a:r>
            <a:endParaRPr sz="1725"/>
          </a:p>
          <a:p>
            <a:pPr indent="-338137" lvl="0" marL="457200" rtl="0" algn="l">
              <a:lnSpc>
                <a:spcPct val="115000"/>
              </a:lnSpc>
              <a:spcBef>
                <a:spcPts val="0"/>
              </a:spcBef>
              <a:spcAft>
                <a:spcPts val="0"/>
              </a:spcAft>
              <a:buSzPts val="1725"/>
              <a:buAutoNum type="arabicPeriod"/>
            </a:pPr>
            <a:r>
              <a:rPr lang="en" sz="1725"/>
              <a:t>11/30- end of semester: Buffer for deployment issues or unforeseen circumstances</a:t>
            </a:r>
            <a:endParaRPr sz="1725"/>
          </a:p>
          <a:p>
            <a:pPr indent="-338137" lvl="0" marL="457200" rtl="0" algn="l">
              <a:lnSpc>
                <a:spcPct val="115000"/>
              </a:lnSpc>
              <a:spcBef>
                <a:spcPts val="0"/>
              </a:spcBef>
              <a:spcAft>
                <a:spcPts val="0"/>
              </a:spcAft>
              <a:buSzPts val="1725"/>
              <a:buAutoNum type="arabicPeriod"/>
            </a:pPr>
            <a:r>
              <a:rPr lang="en" sz="1725"/>
              <a:t>Addition of memorization into queries will be done if time permits</a:t>
            </a:r>
            <a:endParaRPr sz="1725"/>
          </a:p>
          <a:p>
            <a:pPr indent="0" lvl="0" marL="0" rtl="0" algn="l">
              <a:lnSpc>
                <a:spcPct val="95000"/>
              </a:lnSpc>
              <a:spcBef>
                <a:spcPts val="1200"/>
              </a:spcBef>
              <a:spcAft>
                <a:spcPts val="1200"/>
              </a:spcAft>
              <a:buSzPts val="275"/>
              <a:buNone/>
            </a:pPr>
            <a:r>
              <a:t/>
            </a:r>
            <a:endParaRPr sz="13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a:t>
            </a:r>
            <a:endParaRPr/>
          </a:p>
        </p:txBody>
      </p:sp>
      <p:sp>
        <p:nvSpPr>
          <p:cNvPr id="178" name="Google Shape;178;p20"/>
          <p:cNvSpPr txBox="1"/>
          <p:nvPr>
            <p:ph idx="1" type="body"/>
          </p:nvPr>
        </p:nvSpPr>
        <p:spPr>
          <a:xfrm>
            <a:off x="1297500" y="1567550"/>
            <a:ext cx="36540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Improved version of GAIA Search</a:t>
            </a:r>
            <a:endParaRPr sz="1700"/>
          </a:p>
          <a:p>
            <a:pPr indent="-336550" lvl="0" marL="457200" rtl="0" algn="l">
              <a:spcBef>
                <a:spcPts val="0"/>
              </a:spcBef>
              <a:spcAft>
                <a:spcPts val="0"/>
              </a:spcAft>
              <a:buSzPts val="1700"/>
              <a:buChar char="●"/>
            </a:pPr>
            <a:r>
              <a:rPr lang="en" sz="1700"/>
              <a:t>User inputs a query, it </a:t>
            </a:r>
            <a:r>
              <a:rPr lang="en" sz="1700"/>
              <a:t>outputs</a:t>
            </a:r>
            <a:r>
              <a:rPr lang="en" sz="1700"/>
              <a:t> a list of documents most similar</a:t>
            </a:r>
            <a:endParaRPr sz="1700"/>
          </a:p>
          <a:p>
            <a:pPr indent="-336550" lvl="1" marL="914400" rtl="0" algn="l">
              <a:spcBef>
                <a:spcPts val="0"/>
              </a:spcBef>
              <a:spcAft>
                <a:spcPts val="0"/>
              </a:spcAft>
              <a:buSzPts val="1700"/>
              <a:buChar char="○"/>
            </a:pPr>
            <a:r>
              <a:rPr lang="en" sz="1700"/>
              <a:t>If possible, will give the actual link and dataset of where the document is from </a:t>
            </a:r>
            <a:endParaRPr sz="1700"/>
          </a:p>
        </p:txBody>
      </p:sp>
      <p:pic>
        <p:nvPicPr>
          <p:cNvPr id="179" name="Google Shape;179;p20"/>
          <p:cNvPicPr preferRelativeResize="0"/>
          <p:nvPr/>
        </p:nvPicPr>
        <p:blipFill>
          <a:blip r:embed="rId3">
            <a:alphaModFix/>
          </a:blip>
          <a:stretch>
            <a:fillRect/>
          </a:stretch>
        </p:blipFill>
        <p:spPr>
          <a:xfrm>
            <a:off x="5142112" y="1613286"/>
            <a:ext cx="3271736" cy="23994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Github Repository</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Link: </a:t>
            </a:r>
            <a:r>
              <a:rPr lang="en" sz="1800"/>
              <a:t>github.com/rifaaQ/cmsc674</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