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59" r:id="rId3"/>
    <p:sldId id="256" r:id="rId4"/>
    <p:sldId id="257"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81" d="100"/>
          <a:sy n="81" d="100"/>
        </p:scale>
        <p:origin x="14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22FA9C45-9EFA-4BC2-A007-000E13DBDA13}" type="datetimeFigureOut">
              <a:rPr lang="en-US" smtClean="0"/>
              <a:t>21-Nov-17</a:t>
            </a:fld>
            <a:endParaRPr lang="en-IN"/>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IN"/>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75BB99FA-4A56-490D-B0FA-F99037874109}" type="slidenum">
              <a:rPr lang="en-IN" smtClean="0"/>
              <a:t>‹#›</a:t>
            </a:fld>
            <a:endParaRPr lang="en-IN"/>
          </a:p>
        </p:txBody>
      </p:sp>
    </p:spTree>
    <p:extLst>
      <p:ext uri="{BB962C8B-B14F-4D97-AF65-F5344CB8AC3E}">
        <p14:creationId xmlns:p14="http://schemas.microsoft.com/office/powerpoint/2010/main" val="2086210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A9C45-9EFA-4BC2-A007-000E13DBDA13}" type="datetimeFigureOut">
              <a:rPr lang="en-US" smtClean="0"/>
              <a:t>21-Nov-17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374845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A9C45-9EFA-4BC2-A007-000E13DBDA13}" type="datetimeFigureOut">
              <a:rPr lang="en-US" smtClean="0"/>
              <a:t>21-Nov-17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38658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A9C45-9EFA-4BC2-A007-000E13DBDA13}" type="datetimeFigureOut">
              <a:rPr lang="en-US" smtClean="0"/>
              <a:t>21-Nov-17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1463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FA9C45-9EFA-4BC2-A007-000E13DBDA13}" type="datetimeFigureOut">
              <a:rPr lang="en-US" smtClean="0"/>
              <a:t>21-Nov-17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BB99FA-4A56-490D-B0FA-F99037874109}" type="slidenum">
              <a:rPr lang="en-IN" smtClean="0"/>
              <a:t>‹#›</a:t>
            </a:fld>
            <a:endParaRPr lang="en-IN"/>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303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A9C45-9EFA-4BC2-A007-000E13DBDA13}" type="datetimeFigureOut">
              <a:rPr lang="en-US" smtClean="0"/>
              <a:t>21-Nov-17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413580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A9C45-9EFA-4BC2-A007-000E13DBDA13}" type="datetimeFigureOut">
              <a:rPr lang="en-US" smtClean="0"/>
              <a:t>21-Nov-17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135681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A9C45-9EFA-4BC2-A007-000E13DBDA13}" type="datetimeFigureOut">
              <a:rPr lang="en-US" smtClean="0"/>
              <a:t>21-Nov-17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254155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A9C45-9EFA-4BC2-A007-000E13DBDA13}" type="datetimeFigureOut">
              <a:rPr lang="en-US" smtClean="0"/>
              <a:t>21-Nov-17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131754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FA9C45-9EFA-4BC2-A007-000E13DBDA13}" type="datetimeFigureOut">
              <a:rPr lang="en-US" smtClean="0"/>
              <a:t>21-Nov-17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174733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FA9C45-9EFA-4BC2-A007-000E13DBDA13}" type="datetimeFigureOut">
              <a:rPr lang="en-US" smtClean="0"/>
              <a:t>21-Nov-17</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BB99FA-4A56-490D-B0FA-F99037874109}" type="slidenum">
              <a:rPr lang="en-IN" smtClean="0"/>
              <a:t>‹#›</a:t>
            </a:fld>
            <a:endParaRPr lang="en-IN"/>
          </a:p>
        </p:txBody>
      </p:sp>
    </p:spTree>
    <p:extLst>
      <p:ext uri="{BB962C8B-B14F-4D97-AF65-F5344CB8AC3E}">
        <p14:creationId xmlns:p14="http://schemas.microsoft.com/office/powerpoint/2010/main" val="41147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2FA9C45-9EFA-4BC2-A007-000E13DBDA13}" type="datetimeFigureOut">
              <a:rPr lang="en-US" smtClean="0"/>
              <a:t>21-Nov-17</a:t>
            </a:fld>
            <a:endParaRPr lang="en-IN"/>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75BB99FA-4A56-490D-B0FA-F99037874109}" type="slidenum">
              <a:rPr lang="en-IN" smtClean="0"/>
              <a:t>‹#›</a:t>
            </a:fld>
            <a:endParaRPr lang="en-IN"/>
          </a:p>
        </p:txBody>
      </p:sp>
    </p:spTree>
    <p:extLst>
      <p:ext uri="{BB962C8B-B14F-4D97-AF65-F5344CB8AC3E}">
        <p14:creationId xmlns:p14="http://schemas.microsoft.com/office/powerpoint/2010/main" val="17069734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229600" cy="3429024"/>
          </a:xfrm>
        </p:spPr>
        <p:txBody>
          <a:bodyPr>
            <a:normAutofit/>
          </a:bodyPr>
          <a:lstStyle/>
          <a:p>
            <a:r>
              <a:rPr lang="en-IN" dirty="0"/>
              <a:t>TEXT EXTRACTION FROM IMAGE AND CONVERTING IT INTO SPEECH</a:t>
            </a:r>
          </a:p>
        </p:txBody>
      </p:sp>
      <p:sp>
        <p:nvSpPr>
          <p:cNvPr id="4" name="TextBox 3"/>
          <p:cNvSpPr txBox="1"/>
          <p:nvPr/>
        </p:nvSpPr>
        <p:spPr>
          <a:xfrm>
            <a:off x="6215075" y="5214950"/>
            <a:ext cx="2928926" cy="1754326"/>
          </a:xfrm>
          <a:prstGeom prst="rect">
            <a:avLst/>
          </a:prstGeom>
          <a:noFill/>
        </p:spPr>
        <p:txBody>
          <a:bodyPr wrap="square" rtlCol="0">
            <a:spAutoFit/>
          </a:bodyPr>
          <a:lstStyle/>
          <a:p>
            <a:r>
              <a:rPr lang="en-IN" dirty="0"/>
              <a:t>N.V. </a:t>
            </a:r>
            <a:r>
              <a:rPr lang="en-IN" dirty="0" err="1"/>
              <a:t>Vaishnavi</a:t>
            </a:r>
            <a:endParaRPr lang="en-IN" dirty="0"/>
          </a:p>
          <a:p>
            <a:r>
              <a:rPr lang="en-IN" dirty="0"/>
              <a:t>V. </a:t>
            </a:r>
            <a:r>
              <a:rPr lang="en-IN" dirty="0" err="1"/>
              <a:t>Tejkiran</a:t>
            </a:r>
            <a:endParaRPr lang="en-IN" dirty="0"/>
          </a:p>
          <a:p>
            <a:r>
              <a:rPr lang="en-IN" dirty="0"/>
              <a:t>V. </a:t>
            </a:r>
            <a:r>
              <a:rPr lang="en-IN" dirty="0" err="1"/>
              <a:t>Sai</a:t>
            </a:r>
            <a:r>
              <a:rPr lang="en-IN" dirty="0"/>
              <a:t> </a:t>
            </a:r>
            <a:r>
              <a:rPr lang="en-IN" dirty="0" err="1"/>
              <a:t>Rathan</a:t>
            </a:r>
            <a:endParaRPr lang="en-IN" dirty="0"/>
          </a:p>
          <a:p>
            <a:r>
              <a:rPr lang="en-IN" dirty="0"/>
              <a:t>N. Srilekha</a:t>
            </a:r>
          </a:p>
          <a:p>
            <a:r>
              <a:rPr lang="en-IN"/>
              <a:t>Syed Jahangir</a:t>
            </a:r>
          </a:p>
          <a:p>
            <a:endParaRPr lang="en-IN" dirty="0"/>
          </a:p>
        </p:txBody>
      </p:sp>
      <p:sp>
        <p:nvSpPr>
          <p:cNvPr id="5" name="TextBox 4"/>
          <p:cNvSpPr txBox="1"/>
          <p:nvPr/>
        </p:nvSpPr>
        <p:spPr>
          <a:xfrm>
            <a:off x="3071802" y="357166"/>
            <a:ext cx="2500330" cy="707886"/>
          </a:xfrm>
          <a:prstGeom prst="rect">
            <a:avLst/>
          </a:prstGeom>
          <a:noFill/>
        </p:spPr>
        <p:txBody>
          <a:bodyPr wrap="square" rtlCol="0">
            <a:spAutoFit/>
          </a:bodyPr>
          <a:lstStyle/>
          <a:p>
            <a:r>
              <a:rPr lang="en-IN" sz="4000" dirty="0">
                <a:latin typeface="Consolas" pitchFamily="49" charset="0"/>
              </a:rPr>
              <a:t>GROUP 11</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Autofit/>
          </a:bodyPr>
          <a:lstStyle/>
          <a:p>
            <a:r>
              <a:rPr lang="en-IN" sz="2400" dirty="0"/>
              <a:t>Text acquisition, recognition and speech conversion using character recognition approach and text to speech synthesizer (TTS)  by MATLAB.   </a:t>
            </a:r>
          </a:p>
          <a:p>
            <a:r>
              <a:rPr lang="en-IN" sz="2400" dirty="0"/>
              <a:t>The main objective of our project is to extract horizontally aligned text of various font styles including hand written from images.</a:t>
            </a:r>
          </a:p>
          <a:p>
            <a:r>
              <a:rPr lang="en-IN" sz="2400" dirty="0"/>
              <a:t>Our project electronically converts hand written or printed text into machine encoded text from a scanned document or a photo.</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513021"/>
          </a:xfrm>
        </p:spPr>
        <p:txBody>
          <a:bodyPr>
            <a:normAutofit/>
          </a:bodyPr>
          <a:lstStyle/>
          <a:p>
            <a:r>
              <a:rPr lang="en-IN" sz="6000" dirty="0"/>
              <a:t>FLOWCHART</a:t>
            </a:r>
            <a:br>
              <a:rPr lang="en-IN" sz="6000" dirty="0"/>
            </a:br>
            <a:r>
              <a:rPr lang="en-IN" sz="6000" dirty="0"/>
              <a:t>(describing various stages of process)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Choose an image as input</a:t>
            </a:r>
          </a:p>
        </p:txBody>
      </p:sp>
      <p:sp>
        <p:nvSpPr>
          <p:cNvPr id="5" name="Rectangle 4"/>
          <p:cNvSpPr/>
          <p:nvPr/>
        </p:nvSpPr>
        <p:spPr>
          <a:xfrm>
            <a:off x="3286116" y="285728"/>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Conversion to Grayscale</a:t>
            </a:r>
          </a:p>
        </p:txBody>
      </p:sp>
      <p:sp>
        <p:nvSpPr>
          <p:cNvPr id="6" name="Right Arrow 5"/>
          <p:cNvSpPr/>
          <p:nvPr/>
        </p:nvSpPr>
        <p:spPr>
          <a:xfrm>
            <a:off x="1857356" y="642918"/>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55117" y="5572140"/>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Speech</a:t>
            </a:r>
            <a:r>
              <a:rPr lang="en-IN" dirty="0">
                <a:solidFill>
                  <a:schemeClr val="tx1"/>
                </a:solidFill>
              </a:rPr>
              <a:t> </a:t>
            </a:r>
            <a:r>
              <a:rPr lang="en-IN" dirty="0">
                <a:solidFill>
                  <a:srgbClr val="FF0000"/>
                </a:solidFill>
              </a:rPr>
              <a:t>Output</a:t>
            </a:r>
          </a:p>
        </p:txBody>
      </p:sp>
      <p:sp>
        <p:nvSpPr>
          <p:cNvPr id="8" name="Rectangle 7"/>
          <p:cNvSpPr/>
          <p:nvPr/>
        </p:nvSpPr>
        <p:spPr>
          <a:xfrm>
            <a:off x="3320973" y="2097560"/>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Character Extraction</a:t>
            </a:r>
          </a:p>
        </p:txBody>
      </p:sp>
      <p:sp>
        <p:nvSpPr>
          <p:cNvPr id="12" name="Rectangle 11"/>
          <p:cNvSpPr/>
          <p:nvPr/>
        </p:nvSpPr>
        <p:spPr>
          <a:xfrm>
            <a:off x="285720" y="2071677"/>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Matching characters in template</a:t>
            </a:r>
          </a:p>
        </p:txBody>
      </p:sp>
      <p:sp>
        <p:nvSpPr>
          <p:cNvPr id="13" name="Rectangle 12"/>
          <p:cNvSpPr/>
          <p:nvPr/>
        </p:nvSpPr>
        <p:spPr>
          <a:xfrm>
            <a:off x="6572264" y="3918396"/>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Text to Speech</a:t>
            </a:r>
          </a:p>
        </p:txBody>
      </p:sp>
      <p:sp>
        <p:nvSpPr>
          <p:cNvPr id="14" name="Rectangle 13"/>
          <p:cNvSpPr/>
          <p:nvPr/>
        </p:nvSpPr>
        <p:spPr>
          <a:xfrm>
            <a:off x="285720" y="3944534"/>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Framing the sentence</a:t>
            </a:r>
          </a:p>
        </p:txBody>
      </p:sp>
      <p:sp>
        <p:nvSpPr>
          <p:cNvPr id="15" name="Rectangle 14"/>
          <p:cNvSpPr/>
          <p:nvPr/>
        </p:nvSpPr>
        <p:spPr>
          <a:xfrm>
            <a:off x="3500565" y="3900860"/>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Spell check</a:t>
            </a:r>
          </a:p>
          <a:p>
            <a:pPr algn="ctr"/>
            <a:r>
              <a:rPr lang="en-IN" dirty="0">
                <a:solidFill>
                  <a:schemeClr val="tx1"/>
                </a:solidFill>
              </a:rPr>
              <a:t>(</a:t>
            </a:r>
            <a:r>
              <a:rPr lang="en-IN" dirty="0" err="1">
                <a:solidFill>
                  <a:schemeClr val="tx1"/>
                </a:solidFill>
              </a:rPr>
              <a:t>improveme-nt</a:t>
            </a:r>
            <a:r>
              <a:rPr lang="en-IN" dirty="0">
                <a:solidFill>
                  <a:schemeClr val="tx1"/>
                </a:solidFill>
              </a:rPr>
              <a:t>)</a:t>
            </a:r>
          </a:p>
        </p:txBody>
      </p:sp>
      <p:sp>
        <p:nvSpPr>
          <p:cNvPr id="16" name="Rectangle 15"/>
          <p:cNvSpPr/>
          <p:nvPr/>
        </p:nvSpPr>
        <p:spPr>
          <a:xfrm>
            <a:off x="6429388" y="2082348"/>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Line Extraction</a:t>
            </a:r>
          </a:p>
        </p:txBody>
      </p:sp>
      <p:sp>
        <p:nvSpPr>
          <p:cNvPr id="18" name="Rectangle 17"/>
          <p:cNvSpPr/>
          <p:nvPr/>
        </p:nvSpPr>
        <p:spPr>
          <a:xfrm>
            <a:off x="6572264" y="285728"/>
            <a:ext cx="1571636"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Binarization of image</a:t>
            </a:r>
          </a:p>
        </p:txBody>
      </p:sp>
      <p:sp>
        <p:nvSpPr>
          <p:cNvPr id="27" name="Right Arrow 26"/>
          <p:cNvSpPr/>
          <p:nvPr/>
        </p:nvSpPr>
        <p:spPr>
          <a:xfrm rot="5400000">
            <a:off x="397816" y="3500440"/>
            <a:ext cx="642942"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rot="5400000" flipV="1">
            <a:off x="7042986" y="1602291"/>
            <a:ext cx="714380" cy="81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a:off x="5072066" y="714356"/>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rot="10800000">
            <a:off x="5076876" y="2536025"/>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a:off x="5143504" y="4214818"/>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a:off x="2071670" y="4143380"/>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5400000">
            <a:off x="7143768" y="5143512"/>
            <a:ext cx="642942"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9">
            <a:extLst>
              <a:ext uri="{FF2B5EF4-FFF2-40B4-BE49-F238E27FC236}">
                <a16:creationId xmlns:a16="http://schemas.microsoft.com/office/drawing/2014/main" id="{3B674502-47EF-4AFF-92BA-835B867C7C25}"/>
              </a:ext>
            </a:extLst>
          </p:cNvPr>
          <p:cNvSpPr/>
          <p:nvPr/>
        </p:nvSpPr>
        <p:spPr>
          <a:xfrm rot="10800000">
            <a:off x="1897508" y="2475257"/>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STEPS INVOLVED IN OUR METHODOLOGY</a:t>
            </a:r>
          </a:p>
        </p:txBody>
      </p:sp>
      <p:sp>
        <p:nvSpPr>
          <p:cNvPr id="3" name="Content Placeholder 2"/>
          <p:cNvSpPr>
            <a:spLocks noGrp="1"/>
          </p:cNvSpPr>
          <p:nvPr>
            <p:ph idx="1"/>
          </p:nvPr>
        </p:nvSpPr>
        <p:spPr/>
        <p:txBody>
          <a:bodyPr>
            <a:normAutofit/>
          </a:bodyPr>
          <a:lstStyle/>
          <a:p>
            <a:r>
              <a:rPr lang="en-IN" sz="2400" dirty="0"/>
              <a:t>Browse for an input image and load it into MATLAB through User Interface.</a:t>
            </a:r>
          </a:p>
          <a:p>
            <a:r>
              <a:rPr lang="en-IN" sz="2400" dirty="0"/>
              <a:t>Firstly convert the image from RGB to Grayscale, then by using an appropriate global image threshold value we binarize the image into black and white.</a:t>
            </a:r>
          </a:p>
          <a:p>
            <a:r>
              <a:rPr lang="en-IN" sz="2400" dirty="0"/>
              <a:t>Now since the first and last occurrence of 1s along the rows and columns enclose the text to be extracted we clip the outer unwanted image.</a:t>
            </a:r>
          </a:p>
          <a:p>
            <a:endParaRPr lang="en-IN" dirty="0"/>
          </a:p>
          <a:p>
            <a:pPr>
              <a:buNone/>
            </a:pPr>
            <a:endParaRPr lang="en-IN" dirty="0"/>
          </a:p>
          <a:p>
            <a:endParaRPr lang="en-IN"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003232" cy="5554683"/>
          </a:xfrm>
        </p:spPr>
        <p:txBody>
          <a:bodyPr>
            <a:normAutofit/>
          </a:bodyPr>
          <a:lstStyle/>
          <a:p>
            <a:r>
              <a:rPr lang="en-IN" sz="2400" dirty="0"/>
              <a:t>Now by summing up each row’s values in the previously obtained image matrix we extract each line of text by cutting the image if the sum is equal to 0.</a:t>
            </a:r>
          </a:p>
          <a:p>
            <a:r>
              <a:rPr lang="en-IN" sz="2400" dirty="0"/>
              <a:t>Now by applying the similar logic along columns each line thus obtained is split into characters. Meanwhile, we also calculate the average space between two characters so that the word separation becomes easier.</a:t>
            </a:r>
          </a:p>
          <a:p>
            <a:r>
              <a:rPr lang="en-IN" sz="2400" dirty="0"/>
              <a:t> After the character is split, it will be compared to every character in our dataset until a match of &gt;95% is obtained. If not, the most accurate match is identified. The characters thus obtained are appended into a list finally forming a sentence.</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286512" y="2857496"/>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428992" y="2500306"/>
            <a:ext cx="164307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42910" y="2500306"/>
            <a:ext cx="1714512"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457200" y="500042"/>
            <a:ext cx="8229600" cy="5626121"/>
          </a:xfrm>
        </p:spPr>
        <p:txBody>
          <a:bodyPr/>
          <a:lstStyle/>
          <a:p>
            <a:r>
              <a:rPr lang="en-IN" sz="2400" dirty="0"/>
              <a:t>The spelling of each word of the sentence is then checked and the sentence thus formed is converted to speech using TTS of MATLAB.</a:t>
            </a:r>
          </a:p>
          <a:p>
            <a:endParaRPr lang="en-IN" dirty="0"/>
          </a:p>
        </p:txBody>
      </p:sp>
      <p:pic>
        <p:nvPicPr>
          <p:cNvPr id="8" name="Picture 7" descr="textClipping.png"/>
          <p:cNvPicPr>
            <a:picLocks noChangeAspect="1"/>
          </p:cNvPicPr>
          <p:nvPr/>
        </p:nvPicPr>
        <p:blipFill>
          <a:blip r:embed="rId2"/>
          <a:stretch>
            <a:fillRect/>
          </a:stretch>
        </p:blipFill>
        <p:spPr>
          <a:xfrm>
            <a:off x="3428992" y="2544636"/>
            <a:ext cx="1635590" cy="1014942"/>
          </a:xfrm>
          <a:prstGeom prst="rect">
            <a:avLst/>
          </a:prstGeom>
        </p:spPr>
      </p:pic>
      <p:pic>
        <p:nvPicPr>
          <p:cNvPr id="9" name="Picture 8" descr="compare.png"/>
          <p:cNvPicPr>
            <a:picLocks noChangeAspect="1"/>
          </p:cNvPicPr>
          <p:nvPr/>
        </p:nvPicPr>
        <p:blipFill>
          <a:blip r:embed="rId3"/>
          <a:stretch>
            <a:fillRect/>
          </a:stretch>
        </p:blipFill>
        <p:spPr>
          <a:xfrm>
            <a:off x="2857488" y="3929066"/>
            <a:ext cx="3033023" cy="2751059"/>
          </a:xfrm>
          <a:prstGeom prst="rect">
            <a:avLst/>
          </a:prstGeom>
        </p:spPr>
      </p:pic>
      <p:pic>
        <p:nvPicPr>
          <p:cNvPr id="10" name="Picture 9" descr="textClipping2.png"/>
          <p:cNvPicPr>
            <a:picLocks noChangeAspect="1"/>
          </p:cNvPicPr>
          <p:nvPr/>
        </p:nvPicPr>
        <p:blipFill>
          <a:blip r:embed="rId4"/>
          <a:stretch>
            <a:fillRect/>
          </a:stretch>
        </p:blipFill>
        <p:spPr>
          <a:xfrm>
            <a:off x="6286512" y="2857496"/>
            <a:ext cx="1219306" cy="502964"/>
          </a:xfrm>
          <a:prstGeom prst="rect">
            <a:avLst/>
          </a:prstGeom>
        </p:spPr>
      </p:pic>
      <p:pic>
        <p:nvPicPr>
          <p:cNvPr id="11" name="Picture 10" descr="textClipping1.png"/>
          <p:cNvPicPr>
            <a:picLocks noChangeAspect="1"/>
          </p:cNvPicPr>
          <p:nvPr/>
        </p:nvPicPr>
        <p:blipFill>
          <a:blip r:embed="rId5"/>
          <a:stretch>
            <a:fillRect/>
          </a:stretch>
        </p:blipFill>
        <p:spPr>
          <a:xfrm>
            <a:off x="642910" y="2500306"/>
            <a:ext cx="1707028" cy="10592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normAutofit/>
          </a:bodyPr>
          <a:lstStyle/>
          <a:p>
            <a:r>
              <a:rPr lang="en-IN" sz="2400" dirty="0"/>
              <a:t>When this application is developed with an increase in efficiency, it will have the potential to replace Braille for the visually challenged.</a:t>
            </a:r>
          </a:p>
          <a:p>
            <a:r>
              <a:rPr lang="en-IN" sz="2400" dirty="0"/>
              <a:t>When integrated with proper hardware, it can be used in cars/vehicles to notice traffic signs and street names and alert the driver.</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2571744"/>
            <a:ext cx="3942105" cy="923330"/>
          </a:xfrm>
          <a:prstGeom prst="rect">
            <a:avLst/>
          </a:prstGeom>
          <a:noFill/>
        </p:spPr>
        <p:txBody>
          <a:bodyPr wrap="none" rtlCol="0">
            <a:spAutoFit/>
          </a:bodyPr>
          <a:lstStyle/>
          <a:p>
            <a:r>
              <a:rPr lang="en-IN" sz="5400" dirty="0">
                <a:latin typeface="Berlin Sans FB" pitchFamily="34" charset="0"/>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285</TotalTime>
  <Words>396</Words>
  <Application>Microsoft Office PowerPoint</Application>
  <PresentationFormat>On-screen Show (4:3)</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Berlin Sans FB</vt:lpstr>
      <vt:lpstr>Century Schoolbook</vt:lpstr>
      <vt:lpstr>Consolas</vt:lpstr>
      <vt:lpstr>Wingdings 2</vt:lpstr>
      <vt:lpstr>View</vt:lpstr>
      <vt:lpstr>TEXT EXTRACTION FROM IMAGE AND CONVERTING IT INTO SPEECH</vt:lpstr>
      <vt:lpstr>Introduction</vt:lpstr>
      <vt:lpstr>FLOWCHART (describing various stages of process)</vt:lpstr>
      <vt:lpstr>PowerPoint Presentation</vt:lpstr>
      <vt:lpstr>STEPS INVOLVED IN OUR METHODOLOGY</vt:lpstr>
      <vt:lpstr>PowerPoint Presentation</vt:lpstr>
      <vt:lpstr>PowerPoint Presentation</vt:lpstr>
      <vt:lpstr>APPLICATIONS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Vaishnavi</dc:creator>
  <cp:lastModifiedBy>Syed Jahangir</cp:lastModifiedBy>
  <cp:revision>30</cp:revision>
  <dcterms:created xsi:type="dcterms:W3CDTF">2017-11-20T12:50:55Z</dcterms:created>
  <dcterms:modified xsi:type="dcterms:W3CDTF">2017-11-21T04:39:45Z</dcterms:modified>
</cp:coreProperties>
</file>