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75" r:id="rId8"/>
    <p:sldId id="276" r:id="rId9"/>
    <p:sldId id="277" r:id="rId10"/>
    <p:sldId id="27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microsoftstream.com/video/dbf29407-a455-41e4-a275-d2d4b0443ec8?list=studi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982709"/>
            <a:ext cx="8586574" cy="1816898"/>
          </a:xfrm>
        </p:spPr>
        <p:txBody>
          <a:bodyPr/>
          <a:lstStyle/>
          <a:p>
            <a:r>
              <a:rPr lang="en-US" sz="5400" dirty="0" smtClean="0"/>
              <a:t>Design of a 4-bit Computer in </a:t>
            </a:r>
            <a:r>
              <a:rPr lang="en-US" sz="5400" dirty="0" err="1" smtClean="0"/>
              <a:t>VerilogHDL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99607"/>
            <a:ext cx="8133900" cy="437416"/>
          </a:xfrm>
        </p:spPr>
        <p:txBody>
          <a:bodyPr/>
          <a:lstStyle/>
          <a:p>
            <a:r>
              <a:rPr lang="en-US" dirty="0" smtClean="0"/>
              <a:t>With a fixed instruction 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5" y="4653482"/>
            <a:ext cx="47168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Prepared By:</a:t>
            </a:r>
          </a:p>
          <a:p>
            <a:r>
              <a:rPr lang="en-US" sz="2800" dirty="0" err="1" smtClean="0"/>
              <a:t>Shafin</a:t>
            </a:r>
            <a:r>
              <a:rPr lang="en-US" sz="2800" dirty="0" smtClean="0"/>
              <a:t> Bin Hamid</a:t>
            </a:r>
          </a:p>
          <a:p>
            <a:r>
              <a:rPr lang="en-US" sz="2800" dirty="0" smtClean="0"/>
              <a:t>ID: 1606008 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955" y="407406"/>
            <a:ext cx="800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Link: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web.microsoftstream.com/video/dbf29407-a455-41e4-a275-d2d4b0443ec8?list=studio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67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Computer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46111" y="1500468"/>
            <a:ext cx="563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smtClean="0"/>
              <a:t>A sample </a:t>
            </a:r>
            <a:r>
              <a:rPr lang="en-US" sz="2400" dirty="0" err="1" smtClean="0"/>
              <a:t>testbench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04" y="1598794"/>
            <a:ext cx="5411023" cy="4870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438" y="2200008"/>
            <a:ext cx="38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 A,9h </a:t>
            </a:r>
            <a:r>
              <a:rPr lang="en-US" dirty="0" smtClean="0">
                <a:solidFill>
                  <a:schemeClr val="accent3"/>
                </a:solidFill>
              </a:rPr>
              <a:t>;move RAM[9] to 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438" y="2569340"/>
            <a:ext cx="38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XCHG A,B </a:t>
            </a:r>
            <a:r>
              <a:rPr lang="en-US" dirty="0" smtClean="0">
                <a:solidFill>
                  <a:schemeClr val="accent3"/>
                </a:solidFill>
              </a:rPr>
              <a:t>;swap A and B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437" y="2938672"/>
            <a:ext cx="38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 A, Ah </a:t>
            </a:r>
            <a:r>
              <a:rPr lang="en-US" dirty="0" smtClean="0">
                <a:solidFill>
                  <a:schemeClr val="accent3"/>
                </a:solidFill>
              </a:rPr>
              <a:t>;move RAM[10] to 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435" y="4378285"/>
            <a:ext cx="38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</a:t>
            </a:r>
            <a:r>
              <a:rPr lang="en-US" dirty="0" smtClean="0"/>
              <a:t>B </a:t>
            </a:r>
            <a:r>
              <a:rPr lang="en-US" dirty="0" smtClean="0">
                <a:solidFill>
                  <a:schemeClr val="accent3"/>
                </a:solidFill>
              </a:rPr>
              <a:t>;Push B to stack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435" y="3983809"/>
            <a:ext cx="435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SHR A </a:t>
            </a:r>
            <a:r>
              <a:rPr lang="en-US" dirty="0" smtClean="0">
                <a:solidFill>
                  <a:schemeClr val="accent3"/>
                </a:solidFill>
              </a:rPr>
              <a:t>;shift logical right A by one bit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435" y="4772761"/>
            <a:ext cx="435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HLT </a:t>
            </a:r>
            <a:r>
              <a:rPr lang="en-US" dirty="0" smtClean="0">
                <a:solidFill>
                  <a:schemeClr val="accent3"/>
                </a:solidFill>
              </a:rPr>
              <a:t>;halt program execution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436" y="3295433"/>
            <a:ext cx="5567880" cy="38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A,B </a:t>
            </a:r>
            <a:r>
              <a:rPr lang="en-US" dirty="0" smtClean="0">
                <a:solidFill>
                  <a:schemeClr val="accent3"/>
                </a:solidFill>
              </a:rPr>
              <a:t>;subtract B from A and store result in 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1436" y="3652192"/>
            <a:ext cx="5359650" cy="38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JZ 6h </a:t>
            </a:r>
            <a:r>
              <a:rPr lang="en-US" dirty="0" smtClean="0">
                <a:solidFill>
                  <a:schemeClr val="accent3"/>
                </a:solidFill>
              </a:rPr>
              <a:t>;if ALU result is zero, jump to </a:t>
            </a:r>
            <a:r>
              <a:rPr lang="en-US" dirty="0" smtClean="0">
                <a:solidFill>
                  <a:schemeClr val="accent3"/>
                </a:solidFill>
              </a:rPr>
              <a:t>address </a:t>
            </a:r>
            <a:r>
              <a:rPr lang="en-US" dirty="0" smtClean="0">
                <a:solidFill>
                  <a:schemeClr val="accent3"/>
                </a:solidFill>
              </a:rPr>
              <a:t>6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178582" y="2938672"/>
            <a:ext cx="1140734" cy="465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3407" y="5435994"/>
            <a:ext cx="388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at RAM index 9 = </a:t>
            </a:r>
            <a:r>
              <a:rPr lang="en-US" dirty="0" err="1" smtClean="0"/>
              <a:t>Bh</a:t>
            </a:r>
            <a:r>
              <a:rPr lang="en-US" dirty="0" smtClean="0"/>
              <a:t>/11d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93407" y="5792754"/>
            <a:ext cx="388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at RAM index 10 = </a:t>
            </a:r>
            <a:r>
              <a:rPr lang="en-US" dirty="0" err="1" smtClean="0"/>
              <a:t>Bh</a:t>
            </a:r>
            <a:r>
              <a:rPr lang="en-US" dirty="0" smtClean="0"/>
              <a:t>/11d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the Computer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438" y="1548143"/>
            <a:ext cx="642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Assembly Code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1438" y="2200008"/>
            <a:ext cx="38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 A,9h </a:t>
            </a:r>
            <a:r>
              <a:rPr lang="en-US" dirty="0" smtClean="0">
                <a:solidFill>
                  <a:schemeClr val="accent3"/>
                </a:solidFill>
              </a:rPr>
              <a:t>;move RAM[9] to 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438" y="2569340"/>
            <a:ext cx="38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XCHG A,B </a:t>
            </a:r>
            <a:r>
              <a:rPr lang="en-US" dirty="0" smtClean="0">
                <a:solidFill>
                  <a:schemeClr val="accent3"/>
                </a:solidFill>
              </a:rPr>
              <a:t>;swap A and B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437" y="2938672"/>
            <a:ext cx="38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 A, Ah </a:t>
            </a:r>
            <a:r>
              <a:rPr lang="en-US" dirty="0" smtClean="0">
                <a:solidFill>
                  <a:schemeClr val="accent3"/>
                </a:solidFill>
              </a:rPr>
              <a:t>;move RAM[10] to 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436" y="3295433"/>
            <a:ext cx="5567880" cy="38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A,B </a:t>
            </a:r>
            <a:r>
              <a:rPr lang="en-US" dirty="0" smtClean="0">
                <a:solidFill>
                  <a:schemeClr val="accent3"/>
                </a:solidFill>
              </a:rPr>
              <a:t>;subtract B from A and store result in 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436" y="3652192"/>
            <a:ext cx="5359650" cy="38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JZ 6h </a:t>
            </a:r>
            <a:r>
              <a:rPr lang="en-US" dirty="0" smtClean="0">
                <a:solidFill>
                  <a:schemeClr val="accent3"/>
                </a:solidFill>
              </a:rPr>
              <a:t>;if ALU result is zero, jump to address 6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435" y="4378285"/>
            <a:ext cx="38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</a:t>
            </a:r>
            <a:r>
              <a:rPr lang="en-US" dirty="0" smtClean="0"/>
              <a:t>B </a:t>
            </a:r>
            <a:r>
              <a:rPr lang="en-US" dirty="0" smtClean="0">
                <a:solidFill>
                  <a:schemeClr val="accent3"/>
                </a:solidFill>
              </a:rPr>
              <a:t>;Push B to stack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435" y="3983809"/>
            <a:ext cx="435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SHR A </a:t>
            </a:r>
            <a:r>
              <a:rPr lang="en-US" dirty="0" smtClean="0">
                <a:solidFill>
                  <a:schemeClr val="accent3"/>
                </a:solidFill>
              </a:rPr>
              <a:t>;shift logical right A by one bit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1435" y="4772761"/>
            <a:ext cx="435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HLT </a:t>
            </a:r>
            <a:r>
              <a:rPr lang="en-US" dirty="0" smtClean="0">
                <a:solidFill>
                  <a:schemeClr val="accent3"/>
                </a:solidFill>
              </a:rPr>
              <a:t>;halt program execution</a:t>
            </a: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65052"/>
              </p:ext>
            </p:extLst>
          </p:nvPr>
        </p:nvGraphicFramePr>
        <p:xfrm>
          <a:off x="6726725" y="1305164"/>
          <a:ext cx="4852658" cy="335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796"/>
                <a:gridCol w="2685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Content</a:t>
                      </a:r>
                      <a:r>
                        <a:rPr lang="en-US" baseline="0" dirty="0" smtClean="0"/>
                        <a:t> at 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0111_1001</a:t>
                      </a:r>
                      <a:endParaRPr lang="en-US" dirty="0"/>
                    </a:p>
                  </a:txBody>
                  <a:tcPr/>
                </a:tc>
              </a:tr>
              <a:tr h="38870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0011_0000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0111_1010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0010_0000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1011_0110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1100_0000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0101_0000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0000_0000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22684"/>
              </p:ext>
            </p:extLst>
          </p:nvPr>
        </p:nvGraphicFramePr>
        <p:xfrm>
          <a:off x="6672404" y="5345065"/>
          <a:ext cx="4935349" cy="1233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068"/>
                <a:gridCol w="2736281"/>
              </a:tblGrid>
              <a:tr h="404757">
                <a:tc>
                  <a:txBody>
                    <a:bodyPr/>
                    <a:lstStyle/>
                    <a:p>
                      <a:r>
                        <a:rPr lang="en-US" dirty="0" smtClean="0"/>
                        <a:t>RAM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Content</a:t>
                      </a:r>
                      <a:r>
                        <a:rPr lang="en-US" baseline="0" dirty="0" smtClean="0"/>
                        <a:t> at Index</a:t>
                      </a:r>
                      <a:endParaRPr lang="en-US" dirty="0"/>
                    </a:p>
                  </a:txBody>
                  <a:tcPr/>
                </a:tc>
              </a:tr>
              <a:tr h="40475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0000_1011</a:t>
                      </a:r>
                      <a:endParaRPr lang="en-US" dirty="0"/>
                    </a:p>
                  </a:txBody>
                  <a:tcPr/>
                </a:tc>
              </a:tr>
              <a:tr h="424255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0000_1011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4838700" y="2969968"/>
            <a:ext cx="1862279" cy="35772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36195" y="2046638"/>
            <a:ext cx="188312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Conversion to machine code and mapping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29600" y="4954792"/>
            <a:ext cx="193913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Segment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45416"/>
              </p:ext>
            </p:extLst>
          </p:nvPr>
        </p:nvGraphicFramePr>
        <p:xfrm>
          <a:off x="947879" y="5421265"/>
          <a:ext cx="4935349" cy="1233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068"/>
                <a:gridCol w="2736281"/>
              </a:tblGrid>
              <a:tr h="404757">
                <a:tc>
                  <a:txBody>
                    <a:bodyPr/>
                    <a:lstStyle/>
                    <a:p>
                      <a:r>
                        <a:rPr lang="en-US" dirty="0" smtClean="0"/>
                        <a:t>RAM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Content</a:t>
                      </a:r>
                      <a:r>
                        <a:rPr lang="en-US" baseline="0" dirty="0" smtClean="0"/>
                        <a:t> at Index</a:t>
                      </a:r>
                      <a:endParaRPr lang="en-US" dirty="0"/>
                    </a:p>
                  </a:txBody>
                  <a:tcPr/>
                </a:tc>
              </a:tr>
              <a:tr h="404757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index 1</a:t>
                      </a:r>
                      <a:endParaRPr lang="en-US" dirty="0"/>
                    </a:p>
                  </a:txBody>
                  <a:tcPr/>
                </a:tc>
              </a:tr>
              <a:tr h="424255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index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5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Demonstration of the Computer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44342"/>
            <a:ext cx="11207777" cy="6304376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2833735" y="3195873"/>
            <a:ext cx="3856776" cy="264361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51835" y="3567066"/>
            <a:ext cx="306007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Generation of control signals resemble ring counter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93814" y="4599160"/>
            <a:ext cx="1430447" cy="407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9086" y="3297352"/>
            <a:ext cx="1982709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 </a:t>
            </a:r>
            <a:r>
              <a:rPr lang="en-US" dirty="0"/>
              <a:t>s</a:t>
            </a:r>
            <a:r>
              <a:rPr lang="en-US" dirty="0" smtClean="0"/>
              <a:t>ignal </a:t>
            </a:r>
            <a:r>
              <a:rPr lang="en-US" dirty="0"/>
              <a:t>g</a:t>
            </a:r>
            <a:r>
              <a:rPr lang="en-US" dirty="0" smtClean="0"/>
              <a:t>eneration occurs at </a:t>
            </a:r>
            <a:r>
              <a:rPr lang="en-US" dirty="0" err="1" smtClean="0"/>
              <a:t>negedge</a:t>
            </a:r>
            <a:r>
              <a:rPr lang="en-US" dirty="0" smtClean="0"/>
              <a:t> clock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94631" y="5082020"/>
            <a:ext cx="1358019" cy="25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70345" y="4725909"/>
            <a:ext cx="197365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transfer occurs at next </a:t>
            </a:r>
            <a:r>
              <a:rPr lang="en-US" dirty="0" err="1" smtClean="0"/>
              <a:t>posedge</a:t>
            </a:r>
            <a:r>
              <a:rPr lang="en-US" dirty="0" smtClean="0"/>
              <a:t> clock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21795" y="5649239"/>
            <a:ext cx="1733738" cy="398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33735" y="4934139"/>
            <a:ext cx="1665837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A=11 at the end of first instruction cycle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87216" y="2580238"/>
            <a:ext cx="242632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MOV A, 9h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26733" y="5413972"/>
            <a:ext cx="1086416" cy="117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3" grpId="0" animBg="1"/>
      <p:bldP spid="13" grpId="1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Demonstration of the Computer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2" y="1056757"/>
            <a:ext cx="11142214" cy="6267496"/>
          </a:xfrm>
        </p:spPr>
      </p:pic>
      <p:sp>
        <p:nvSpPr>
          <p:cNvPr id="5" name="TextBox 4"/>
          <p:cNvSpPr txBox="1"/>
          <p:nvPr/>
        </p:nvSpPr>
        <p:spPr>
          <a:xfrm>
            <a:off x="8229600" y="2406764"/>
            <a:ext cx="225431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XCHG A,B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7933" y="5468294"/>
            <a:ext cx="264361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Initially, A=</a:t>
            </a:r>
            <a:r>
              <a:rPr lang="en-US" dirty="0" err="1" smtClean="0"/>
              <a:t>bh</a:t>
            </a:r>
            <a:r>
              <a:rPr lang="en-US" dirty="0" smtClean="0"/>
              <a:t>, B=0h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85180" y="6319319"/>
            <a:ext cx="1575303" cy="3530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34559" y="5882893"/>
            <a:ext cx="1086415" cy="3911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85155" y="5287224"/>
            <a:ext cx="28608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 err="1" smtClean="0"/>
              <a:t>xchg</a:t>
            </a:r>
            <a:r>
              <a:rPr lang="en-US" dirty="0" smtClean="0"/>
              <a:t>, A=0h, B=</a:t>
            </a:r>
            <a:r>
              <a:rPr lang="en-US" dirty="0" err="1" smtClean="0"/>
              <a:t>bh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08204" y="5776110"/>
            <a:ext cx="2480651" cy="6047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626451" y="5776110"/>
            <a:ext cx="2033598" cy="7197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8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Demonstration of the Computer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13" y="1237825"/>
            <a:ext cx="10818476" cy="6085393"/>
          </a:xfrm>
        </p:spPr>
      </p:pic>
      <p:sp>
        <p:nvSpPr>
          <p:cNvPr id="5" name="TextBox 4"/>
          <p:cNvSpPr txBox="1"/>
          <p:nvPr/>
        </p:nvSpPr>
        <p:spPr>
          <a:xfrm>
            <a:off x="7985156" y="2580238"/>
            <a:ext cx="231768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MOV A, Ah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184" y="4943192"/>
            <a:ext cx="225431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At the end, A=</a:t>
            </a:r>
            <a:r>
              <a:rPr lang="en-US" dirty="0" err="1" smtClean="0"/>
              <a:t>bh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98741" y="5359651"/>
            <a:ext cx="1385180" cy="688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29196" y="5133315"/>
            <a:ext cx="1013988" cy="226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4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Demonstration of the Computer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13" y="1152982"/>
            <a:ext cx="11003336" cy="6189377"/>
          </a:xfrm>
        </p:spPr>
      </p:pic>
      <p:sp>
        <p:nvSpPr>
          <p:cNvPr id="5" name="TextBox 4"/>
          <p:cNvSpPr txBox="1"/>
          <p:nvPr/>
        </p:nvSpPr>
        <p:spPr>
          <a:xfrm>
            <a:off x="8111905" y="2516863"/>
            <a:ext cx="22633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SUB A,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3077" y="4345664"/>
            <a:ext cx="240822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Initially, A=</a:t>
            </a:r>
            <a:r>
              <a:rPr lang="en-US" dirty="0" err="1" smtClean="0"/>
              <a:t>bh</a:t>
            </a:r>
            <a:r>
              <a:rPr lang="en-US" dirty="0" smtClean="0"/>
              <a:t>, B=</a:t>
            </a:r>
            <a:r>
              <a:rPr lang="en-US" dirty="0" err="1" smtClean="0"/>
              <a:t>bh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725093" y="4753069"/>
            <a:ext cx="1013988" cy="316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63284" y="4186299"/>
            <a:ext cx="238318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ALU Computes A-B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31659" y="4929611"/>
            <a:ext cx="178353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A=0h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473228" y="4635328"/>
            <a:ext cx="733331" cy="6636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77923" y="5349664"/>
            <a:ext cx="1268548" cy="323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67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Demonstration of the Computer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52983"/>
            <a:ext cx="11341333" cy="6379500"/>
          </a:xfrm>
        </p:spPr>
      </p:pic>
      <p:sp>
        <p:nvSpPr>
          <p:cNvPr id="5" name="TextBox 4"/>
          <p:cNvSpPr txBox="1"/>
          <p:nvPr/>
        </p:nvSpPr>
        <p:spPr>
          <a:xfrm>
            <a:off x="8745648" y="2571184"/>
            <a:ext cx="20913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JZ 6h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7521" y="4472412"/>
            <a:ext cx="159341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Zero Flag =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5612" y="4572001"/>
            <a:ext cx="21004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Address Field =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7006" y="5223850"/>
            <a:ext cx="20732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PC jumps to 6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39905" y="4841744"/>
            <a:ext cx="525101" cy="191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835366" y="5078995"/>
            <a:ext cx="1195057" cy="4255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53053" y="5641598"/>
            <a:ext cx="452674" cy="1888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0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Demonstration of the Computer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06" y="1246879"/>
            <a:ext cx="11026706" cy="6202522"/>
          </a:xfrm>
        </p:spPr>
      </p:pic>
      <p:sp>
        <p:nvSpPr>
          <p:cNvPr id="5" name="TextBox 4"/>
          <p:cNvSpPr txBox="1"/>
          <p:nvPr/>
        </p:nvSpPr>
        <p:spPr>
          <a:xfrm>
            <a:off x="6799151" y="4191754"/>
            <a:ext cx="27975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 sends data to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1507" y="4638216"/>
            <a:ext cx="27975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Stack stores that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5195" y="3739080"/>
            <a:ext cx="27975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 is decremented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88863" y="4561086"/>
            <a:ext cx="181070" cy="523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130012" y="5084678"/>
            <a:ext cx="407406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820342" y="4108412"/>
            <a:ext cx="979713" cy="1346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48531" y="2607398"/>
            <a:ext cx="210945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PUSH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9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Demonstration of the Computer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11322570" cy="6368946"/>
          </a:xfrm>
        </p:spPr>
      </p:pic>
      <p:sp>
        <p:nvSpPr>
          <p:cNvPr id="5" name="TextBox 4"/>
          <p:cNvSpPr txBox="1"/>
          <p:nvPr/>
        </p:nvSpPr>
        <p:spPr>
          <a:xfrm>
            <a:off x="8664166" y="2571184"/>
            <a:ext cx="1828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954" y="4267593"/>
            <a:ext cx="377529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Program counter value is indefinitely set to 7.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79414" y="3983525"/>
            <a:ext cx="679010" cy="244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10403" y="3459415"/>
            <a:ext cx="377529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RAM keeps fetching the same instruction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72075" y="4105746"/>
            <a:ext cx="2625975" cy="808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8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16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Progressive Route (From SAP-1 to My own design)</a:t>
            </a:r>
          </a:p>
          <a:p>
            <a:r>
              <a:rPr lang="en-US" dirty="0" smtClean="0"/>
              <a:t>Unique Features of the Design</a:t>
            </a:r>
          </a:p>
          <a:p>
            <a:r>
              <a:rPr lang="en-US" dirty="0" smtClean="0"/>
              <a:t>Demonstration using a sample </a:t>
            </a:r>
            <a:r>
              <a:rPr lang="en-US" dirty="0" err="1" smtClean="0"/>
              <a:t>testbench</a:t>
            </a:r>
            <a:r>
              <a:rPr lang="en-US" dirty="0" smtClean="0"/>
              <a:t>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progressive route(From SAP-1 to my own design)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3309" y="2143252"/>
            <a:ext cx="604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Build a SAP-1 from scratch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3309" y="2738875"/>
            <a:ext cx="782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Gradually add parts to it for handing more complex instructions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96" y="3443217"/>
            <a:ext cx="2683768" cy="3173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76786" y="3935385"/>
            <a:ext cx="2118511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Temporary Register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76786" y="4943959"/>
            <a:ext cx="2118511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Flags</a:t>
            </a:r>
          </a:p>
          <a:p>
            <a:pPr algn="ctr"/>
            <a:r>
              <a:rPr lang="en-US" sz="2000" dirty="0" smtClean="0"/>
              <a:t> Register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223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progressive route(From SAP-1 to my own design)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2" y="2145670"/>
            <a:ext cx="2616302" cy="3093470"/>
          </a:xfrm>
        </p:spPr>
      </p:pic>
      <p:sp>
        <p:nvSpPr>
          <p:cNvPr id="5" name="Oval 4"/>
          <p:cNvSpPr/>
          <p:nvPr/>
        </p:nvSpPr>
        <p:spPr>
          <a:xfrm>
            <a:off x="769545" y="2145670"/>
            <a:ext cx="1186004" cy="8419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21" y="2145670"/>
            <a:ext cx="2616302" cy="309347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947311" y="2788468"/>
            <a:ext cx="1231271" cy="787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61" y="2145670"/>
            <a:ext cx="2616302" cy="309347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423842" y="3340729"/>
            <a:ext cx="1158843" cy="6790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47310" y="5604094"/>
            <a:ext cx="3268301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Testbench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56784" y="2987643"/>
            <a:ext cx="2899021" cy="261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>
            <a:off x="4617267" y="3576120"/>
            <a:ext cx="964194" cy="202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H="1">
            <a:off x="6678842" y="3920300"/>
            <a:ext cx="914709" cy="168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2025" y="5604094"/>
            <a:ext cx="22479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 Counter </a:t>
            </a:r>
            <a:r>
              <a:rPr lang="en-US" dirty="0" err="1" smtClean="0"/>
              <a:t>Testbench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4"/>
            <a:endCxn id="19" idx="0"/>
          </p:cNvCxnSpPr>
          <p:nvPr/>
        </p:nvCxnSpPr>
        <p:spPr>
          <a:xfrm>
            <a:off x="1362547" y="2987643"/>
            <a:ext cx="723428" cy="261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40321" y="5681003"/>
            <a:ext cx="2441595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MAR </a:t>
            </a:r>
            <a:r>
              <a:rPr lang="en-US" sz="2000" dirty="0" err="1" smtClean="0"/>
              <a:t>Testbench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593551" y="5652962"/>
            <a:ext cx="212756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RAM </a:t>
            </a:r>
            <a:r>
              <a:rPr lang="en-US" sz="2000" dirty="0" err="1" smtClean="0"/>
              <a:t>Testbench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stCxn id="8" idx="4"/>
            <a:endCxn id="22" idx="0"/>
          </p:cNvCxnSpPr>
          <p:nvPr/>
        </p:nvCxnSpPr>
        <p:spPr>
          <a:xfrm>
            <a:off x="4562947" y="3576120"/>
            <a:ext cx="698172" cy="210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4"/>
            <a:endCxn id="23" idx="0"/>
          </p:cNvCxnSpPr>
          <p:nvPr/>
        </p:nvCxnSpPr>
        <p:spPr>
          <a:xfrm>
            <a:off x="8003264" y="4019739"/>
            <a:ext cx="654069" cy="163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8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progressive route(From SAP-1 to my own design)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73" y="3066612"/>
            <a:ext cx="8792126" cy="117011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Build a Control Sequencer to generate control signals for synchronization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Control </a:t>
            </a:r>
            <a:r>
              <a:rPr lang="en-US" dirty="0"/>
              <a:t>Sequencer is the brain of the computer because it controls which modules are </a:t>
            </a:r>
            <a:r>
              <a:rPr lang="en-US" dirty="0" smtClean="0"/>
              <a:t>active/inactive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4865966"/>
            <a:ext cx="6029325" cy="15335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371725" y="5475743"/>
            <a:ext cx="160972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911" y="5022534"/>
            <a:ext cx="203835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 signals are generated at the </a:t>
            </a:r>
            <a:r>
              <a:rPr lang="en-US" dirty="0" err="1" smtClean="0"/>
              <a:t>negedge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911" y="4565645"/>
            <a:ext cx="203835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operation based on the control signal happens on the next </a:t>
            </a:r>
            <a:r>
              <a:rPr lang="en-US" dirty="0" err="1" smtClean="0"/>
              <a:t>posedge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52261" y="5160475"/>
            <a:ext cx="2247311" cy="24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6115" y="1825907"/>
            <a:ext cx="8464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Need to make all the modules work </a:t>
            </a:r>
            <a:r>
              <a:rPr lang="en-US" dirty="0" smtClean="0"/>
              <a:t>synchronously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So everything happens as and when they are required to do so</a:t>
            </a:r>
          </a:p>
        </p:txBody>
      </p:sp>
    </p:spTree>
    <p:extLst>
      <p:ext uri="{BB962C8B-B14F-4D97-AF65-F5344CB8AC3E}">
        <p14:creationId xmlns:p14="http://schemas.microsoft.com/office/powerpoint/2010/main" val="37318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802564" cy="766482"/>
          </a:xfrm>
        </p:spPr>
        <p:txBody>
          <a:bodyPr/>
          <a:lstStyle/>
          <a:p>
            <a:r>
              <a:rPr lang="en-US" sz="3600" dirty="0" smtClean="0"/>
              <a:t>Final Design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51" y="918182"/>
            <a:ext cx="4879824" cy="5692168"/>
          </a:xfrm>
        </p:spPr>
      </p:pic>
      <p:sp>
        <p:nvSpPr>
          <p:cNvPr id="5" name="TextBox 4"/>
          <p:cNvSpPr txBox="1"/>
          <p:nvPr/>
        </p:nvSpPr>
        <p:spPr>
          <a:xfrm>
            <a:off x="642398" y="1002539"/>
            <a:ext cx="494946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RAM Size is 16 * 8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First 9 locations contain instructions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Next 5 locations are for storing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Last 2 locations are stack memory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Instruction length is 8 bits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Data length is 4 bits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For data, first 4 bits are set to zero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First 4 bits </a:t>
            </a:r>
            <a:r>
              <a:rPr lang="en-US" dirty="0" smtClean="0"/>
              <a:t>of instruction are </a:t>
            </a:r>
            <a:r>
              <a:rPr lang="en-US" dirty="0" err="1"/>
              <a:t>opcode</a:t>
            </a:r>
            <a:r>
              <a:rPr lang="en-US" dirty="0"/>
              <a:t>, second 4 bits are </a:t>
            </a:r>
            <a:r>
              <a:rPr lang="en-US" dirty="0" smtClean="0"/>
              <a:t>operand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For instructions that do not have a valid operand, last 4 bits are set to zero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All </a:t>
            </a:r>
            <a:r>
              <a:rPr lang="en-US" dirty="0" smtClean="0"/>
              <a:t>ALU operations are </a:t>
            </a:r>
            <a:r>
              <a:rPr lang="en-US" dirty="0" smtClean="0"/>
              <a:t>done with 4-bit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Unique Features of the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59" y="1152983"/>
            <a:ext cx="4809183" cy="56097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6111" y="1407036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 common ‘Write BUS’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Communications between different modules are established through separate buses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111" y="2783248"/>
            <a:ext cx="570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is one bus connecting PC to MAR and there is another bus connecting IR to MAR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3515516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 unwanted overwrites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111" y="397718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Increased reliability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4438846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Easy to understand for one-way bus communication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111" y="5177510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Synchronous operation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441949" y="1738265"/>
            <a:ext cx="841972" cy="226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77913" y="3948392"/>
            <a:ext cx="0" cy="796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187" y="1546207"/>
            <a:ext cx="5688013" cy="614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sample </a:t>
            </a:r>
            <a:r>
              <a:rPr lang="en-US" sz="2400" dirty="0" err="1" smtClean="0"/>
              <a:t>testbench</a:t>
            </a:r>
            <a:r>
              <a:rPr lang="en-US" sz="2400" dirty="0" smtClean="0"/>
              <a:t> code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24" y="2160289"/>
            <a:ext cx="6289025" cy="4578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1000" y="3295649"/>
            <a:ext cx="3705225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Declaration of all the control signals along with the buses between different modules</a:t>
            </a:r>
            <a:endParaRPr lang="en-US" sz="2400" dirty="0"/>
          </a:p>
        </p:txBody>
      </p:sp>
      <p:sp>
        <p:nvSpPr>
          <p:cNvPr id="6" name="Left Arrow 5"/>
          <p:cNvSpPr/>
          <p:nvPr/>
        </p:nvSpPr>
        <p:spPr>
          <a:xfrm>
            <a:off x="6343650" y="3448050"/>
            <a:ext cx="1543050" cy="12287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838325" y="2419350"/>
            <a:ext cx="16097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62350" y="2276475"/>
            <a:ext cx="159515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Common clock and reset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94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Computer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1139384"/>
            <a:ext cx="459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sample </a:t>
            </a:r>
            <a:r>
              <a:rPr lang="en-US" sz="2000" dirty="0" err="1" smtClean="0"/>
              <a:t>testbench</a:t>
            </a:r>
            <a:r>
              <a:rPr lang="en-US" sz="2000" dirty="0" smtClean="0"/>
              <a:t> program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36133" y="1680948"/>
            <a:ext cx="4595997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Instantiation of all modules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55" y="2287715"/>
            <a:ext cx="8903387" cy="44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4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1113</TotalTime>
  <Words>708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</vt:lpstr>
      <vt:lpstr>Design of a 4-bit Computer in VerilogHDL</vt:lpstr>
      <vt:lpstr>Outline</vt:lpstr>
      <vt:lpstr>A progressive route(From SAP-1 to my own design)</vt:lpstr>
      <vt:lpstr>A progressive route(From SAP-1 to my own design)</vt:lpstr>
      <vt:lpstr>A progressive route(From SAP-1 to my own design)</vt:lpstr>
      <vt:lpstr>Final Design</vt:lpstr>
      <vt:lpstr>Unique Features of the Design</vt:lpstr>
      <vt:lpstr>Demonstration of the Computer</vt:lpstr>
      <vt:lpstr>Demonstration of the Computer</vt:lpstr>
      <vt:lpstr>Demonstration of the Computer</vt:lpstr>
      <vt:lpstr>Demonstration of the Computer</vt:lpstr>
      <vt:lpstr>Demonstration of the Computer</vt:lpstr>
      <vt:lpstr>Demonstration of the Computer</vt:lpstr>
      <vt:lpstr>Demonstration of the Computer</vt:lpstr>
      <vt:lpstr>Demonstration of the Computer</vt:lpstr>
      <vt:lpstr>Demonstration of the Computer</vt:lpstr>
      <vt:lpstr>Demonstration of the Computer</vt:lpstr>
      <vt:lpstr>Demonstration of the Computer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4-bit Computer in VerilogHDL</dc:title>
  <dc:creator>HED</dc:creator>
  <cp:lastModifiedBy>HED</cp:lastModifiedBy>
  <cp:revision>40</cp:revision>
  <dcterms:created xsi:type="dcterms:W3CDTF">2021-03-31T19:30:47Z</dcterms:created>
  <dcterms:modified xsi:type="dcterms:W3CDTF">2021-04-01T14:05:49Z</dcterms:modified>
</cp:coreProperties>
</file>