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8" r:id="rId2"/>
    <p:sldId id="277" r:id="rId3"/>
    <p:sldId id="270" r:id="rId4"/>
    <p:sldId id="257" r:id="rId5"/>
    <p:sldId id="258" r:id="rId6"/>
    <p:sldId id="271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2" r:id="rId15"/>
    <p:sldId id="264" r:id="rId16"/>
    <p:sldId id="263" r:id="rId17"/>
    <p:sldId id="269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2T19:09:18.38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553.22852"/>
      <inkml:brushProperty name="anchorY" value="-3428.91016"/>
      <inkml:brushProperty name="scaleFactor" value="0.5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2T19:09:22.74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585.22852"/>
      <inkml:brushProperty name="anchorY" value="-5460.91016"/>
      <inkml:brushProperty name="scaleFactor" value="0.5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2T19:09:28.36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601.22852"/>
      <inkml:brushProperty name="anchorY" value="-6476.91064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E7FB8-4CF6-4BA4-B801-04B5B95A8DA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FD9E6-EF52-4C9D-85D5-A1E9DB74D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47bfd1ed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47bfd1ed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3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0E9-B55E-44BB-A16F-FE65BD0E377C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112F-612E-4A1A-9E75-E49501306DB3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2607-0C22-4274-8EA8-B5179DA96887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8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2581467" y="2839136"/>
            <a:ext cx="30516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2581467" y="1827033"/>
            <a:ext cx="3051600" cy="10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1324800" y="1977867"/>
            <a:ext cx="1168400" cy="15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2581467" y="5102900"/>
            <a:ext cx="30516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2581467" y="4090933"/>
            <a:ext cx="3051600" cy="10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1324800" y="4239616"/>
            <a:ext cx="1168400" cy="15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7"/>
          </p:nvPr>
        </p:nvSpPr>
        <p:spPr>
          <a:xfrm>
            <a:off x="7959427" y="2839136"/>
            <a:ext cx="30516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7959427" y="1827033"/>
            <a:ext cx="3051600" cy="10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6711707" y="1977867"/>
            <a:ext cx="1168400" cy="15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7959427" y="5102900"/>
            <a:ext cx="30516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7959427" y="4090933"/>
            <a:ext cx="3051600" cy="10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711707" y="4239616"/>
            <a:ext cx="1168400" cy="15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12002800" y="-133"/>
            <a:ext cx="0" cy="35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422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21E5-189A-4038-92A9-42D81C08C82C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0492-0905-4056-A88F-B7213C141BE3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1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F231-9164-4E45-B3D7-49CD3406CF1F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3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68D8-D174-4463-A29A-26AF7FEF979B}" type="datetime1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7DCA-DEC7-4E06-9D39-3D46FCE51AB9}" type="datetime1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7513-AD1F-4BE8-947D-AE36072E3488}" type="datetime1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F16DFF-C4F6-491C-869E-2C735D2D907B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E38A7-E291-4846-8EE6-75046924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1145-0D6E-48C5-82F1-9BFD71923F6E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5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ABB734-91EA-48FD-A07A-0F7DFCB99FC1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EE38A7-E291-4846-8EE6-75046924B9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9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0.png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0E470-947C-2B07-390E-598DFE0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97703-CA35-2539-C9E6-891F1B72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DEF33-D948-4D75-288E-AC32F33BD15A}"/>
              </a:ext>
            </a:extLst>
          </p:cNvPr>
          <p:cNvSpPr txBox="1">
            <a:spLocks/>
          </p:cNvSpPr>
          <p:nvPr/>
        </p:nvSpPr>
        <p:spPr>
          <a:xfrm>
            <a:off x="3052335" y="2424197"/>
            <a:ext cx="6087330" cy="156473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Farhana Akter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(B190305001)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Rifah Sajida Deya (B190305004)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F374679E-4F10-E2A6-97B5-F4D9C1213C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0BFAB3-0612-8608-56E6-6DD5EA940E4C}"/>
              </a:ext>
            </a:extLst>
          </p:cNvPr>
          <p:cNvSpPr txBox="1">
            <a:spLocks/>
          </p:cNvSpPr>
          <p:nvPr/>
        </p:nvSpPr>
        <p:spPr>
          <a:xfrm>
            <a:off x="1694411" y="716355"/>
            <a:ext cx="8803178" cy="15647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Alzheimer's Disease Research and Diagnosis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BAEE968-1A38-990B-FC9C-ADDFC5992A7B}"/>
              </a:ext>
            </a:extLst>
          </p:cNvPr>
          <p:cNvSpPr txBox="1">
            <a:spLocks/>
          </p:cNvSpPr>
          <p:nvPr/>
        </p:nvSpPr>
        <p:spPr>
          <a:xfrm>
            <a:off x="3052335" y="4132039"/>
            <a:ext cx="6087330" cy="156473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to-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Aminul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Islam, PhD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Jagannath University</a:t>
            </a:r>
          </a:p>
        </p:txBody>
      </p:sp>
    </p:spTree>
    <p:extLst>
      <p:ext uri="{BB962C8B-B14F-4D97-AF65-F5344CB8AC3E}">
        <p14:creationId xmlns:p14="http://schemas.microsoft.com/office/powerpoint/2010/main" val="319895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DF922-1754-CE50-08EF-5EE9C88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71899-AE5A-B07F-61C3-C1BDFFD357F7}"/>
              </a:ext>
            </a:extLst>
          </p:cNvPr>
          <p:cNvSpPr txBox="1"/>
          <p:nvPr/>
        </p:nvSpPr>
        <p:spPr>
          <a:xfrm>
            <a:off x="412954" y="294968"/>
            <a:ext cx="4296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Methodes and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080BE-1E9E-E945-05C2-1BB325A2DA54}"/>
              </a:ext>
            </a:extLst>
          </p:cNvPr>
          <p:cNvSpPr txBox="1"/>
          <p:nvPr/>
        </p:nvSpPr>
        <p:spPr>
          <a:xfrm>
            <a:off x="550607" y="1015948"/>
            <a:ext cx="112284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probability of a binary outcome (e.g., disease vs. no disease)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for linear relationships</a:t>
            </a:r>
          </a:p>
          <a:p>
            <a:pPr lvl="1" algn="just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 data into categories using a hyperplane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both linear and non-linear data</a:t>
            </a:r>
          </a:p>
          <a:p>
            <a:pPr lvl="1" algn="just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multiple decision trees for predictions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overfitting and improves accuracy</a:t>
            </a:r>
          </a:p>
          <a:p>
            <a:pPr lvl="1" algn="just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 (LDA):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classification tasks with multiple categories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data is normally distributed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data into lower-dimensional space while maximizing class separability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9D95659A-3B34-45EC-E9E3-ABFAC5EB2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86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5619A-58E9-9262-5BA3-B17BB656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EFBCC-94AD-ABCF-AA19-B69DF5107E9A}"/>
              </a:ext>
            </a:extLst>
          </p:cNvPr>
          <p:cNvSpPr txBox="1"/>
          <p:nvPr/>
        </p:nvSpPr>
        <p:spPr>
          <a:xfrm>
            <a:off x="776122" y="1784789"/>
            <a:ext cx="953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basic neural network with 1-2 hidden layers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0E2250-AD41-3812-0F37-11E9E8A00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19AEA-47F2-DD2B-7815-11EDF9A6568C}"/>
              </a:ext>
            </a:extLst>
          </p:cNvPr>
          <p:cNvSpPr txBox="1"/>
          <p:nvPr/>
        </p:nvSpPr>
        <p:spPr>
          <a:xfrm>
            <a:off x="776122" y="2890391"/>
            <a:ext cx="93019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network with multiple hidden layers (deep architecture)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hierarchical representations of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568DD-627E-61F3-D620-BBB201F9A148}"/>
              </a:ext>
            </a:extLst>
          </p:cNvPr>
          <p:cNvSpPr txBox="1"/>
          <p:nvPr/>
        </p:nvSpPr>
        <p:spPr>
          <a:xfrm>
            <a:off x="540461" y="792056"/>
            <a:ext cx="454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Models: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B77FE-D430-51F4-4BE3-640248B3D7F9}"/>
              </a:ext>
            </a:extLst>
          </p:cNvPr>
          <p:cNvSpPr txBox="1"/>
          <p:nvPr/>
        </p:nvSpPr>
        <p:spPr>
          <a:xfrm>
            <a:off x="776122" y="4303770"/>
            <a:ext cx="98427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information from previous inputs (memory)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analyze progression over time, useful for disease progression prediction</a:t>
            </a: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2725FF9F-25DF-EAFC-46AD-B9FD9502B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1D10CF-8D44-F2DF-2045-574EC7BE556D}"/>
              </a:ext>
            </a:extLst>
          </p:cNvPr>
          <p:cNvSpPr txBox="1"/>
          <p:nvPr/>
        </p:nvSpPr>
        <p:spPr>
          <a:xfrm>
            <a:off x="412954" y="294968"/>
            <a:ext cx="4296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Methodes and Models</a:t>
            </a:r>
          </a:p>
        </p:txBody>
      </p:sp>
    </p:spTree>
    <p:extLst>
      <p:ext uri="{BB962C8B-B14F-4D97-AF65-F5344CB8AC3E}">
        <p14:creationId xmlns:p14="http://schemas.microsoft.com/office/powerpoint/2010/main" val="84561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B3651-FB7B-685C-D798-CE244C0C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C8051-C731-4330-4EE7-56EB95FF04D9}"/>
              </a:ext>
            </a:extLst>
          </p:cNvPr>
          <p:cNvSpPr txBox="1"/>
          <p:nvPr/>
        </p:nvSpPr>
        <p:spPr>
          <a:xfrm>
            <a:off x="437535" y="1156163"/>
            <a:ext cx="113169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 algn="just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image processing and pattern recognition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spatial features like edges, shapes, and textures.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medical imaging tasks</a:t>
            </a:r>
          </a:p>
          <a:p>
            <a:pPr lvl="1"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specific CNN models used in prediction of Alzheimer's disease. Some models which provide better accuracy are given below: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ResNet101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CNN with 101 layers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Excels in processing complex and detailed images</a:t>
            </a:r>
          </a:p>
          <a:p>
            <a:pPr lvl="3" algn="just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CNN with a simple architecture (e.g., 16 or 19 layers)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well on image classification tasks</a:t>
            </a: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93C36ED8-0806-1FBF-5368-B2F76822A0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75CA10-2C9A-49D4-3E91-A1176189AE8D}"/>
              </a:ext>
            </a:extLst>
          </p:cNvPr>
          <p:cNvSpPr txBox="1"/>
          <p:nvPr/>
        </p:nvSpPr>
        <p:spPr>
          <a:xfrm>
            <a:off x="437535" y="330689"/>
            <a:ext cx="493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Methodes and Models</a:t>
            </a:r>
          </a:p>
        </p:txBody>
      </p:sp>
    </p:spTree>
    <p:extLst>
      <p:ext uri="{BB962C8B-B14F-4D97-AF65-F5344CB8AC3E}">
        <p14:creationId xmlns:p14="http://schemas.microsoft.com/office/powerpoint/2010/main" val="36778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7FFA7-13A9-81C6-A0FD-B97E116C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FEA83-D99D-02FC-C793-6327627BDD35}"/>
              </a:ext>
            </a:extLst>
          </p:cNvPr>
          <p:cNvSpPr txBox="1"/>
          <p:nvPr/>
        </p:nvSpPr>
        <p:spPr>
          <a:xfrm>
            <a:off x="265471" y="1765365"/>
            <a:ext cx="11661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VoxCNN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CNN specifically designed for volumetric data (e.g., 3D brain scans)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spatial and volumetric features effectively</a:t>
            </a:r>
          </a:p>
          <a:p>
            <a:pPr lvl="3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CNN where each layer connects to every other layer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redundancy and enhances feature propagation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2500BC5-145A-8864-FA32-DF47382306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C7617-36A2-88C1-ADE7-4C8A54CDA10B}"/>
              </a:ext>
            </a:extLst>
          </p:cNvPr>
          <p:cNvSpPr txBox="1"/>
          <p:nvPr/>
        </p:nvSpPr>
        <p:spPr>
          <a:xfrm>
            <a:off x="422786" y="403550"/>
            <a:ext cx="489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Methodes and Models</a:t>
            </a:r>
          </a:p>
        </p:txBody>
      </p:sp>
    </p:spTree>
    <p:extLst>
      <p:ext uri="{BB962C8B-B14F-4D97-AF65-F5344CB8AC3E}">
        <p14:creationId xmlns:p14="http://schemas.microsoft.com/office/powerpoint/2010/main" val="382325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CDCBFD-3CA3-D6E1-B972-325B4398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66" y="763691"/>
            <a:ext cx="9653757" cy="5595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69E744-C66A-9961-6589-C98027355CA8}"/>
              </a:ext>
            </a:extLst>
          </p:cNvPr>
          <p:cNvSpPr txBox="1"/>
          <p:nvPr/>
        </p:nvSpPr>
        <p:spPr>
          <a:xfrm>
            <a:off x="117989" y="1674673"/>
            <a:ext cx="15731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chart of accuracy derived from different articles: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35DE4-F9F9-6B9A-CD6A-58CA2123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14</a:t>
            </a:fld>
            <a:endParaRPr lang="en-US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4579744F-ADDF-05CE-4814-99437569F5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1A73C-001A-6EA5-70B3-DAEF1775C196}"/>
              </a:ext>
            </a:extLst>
          </p:cNvPr>
          <p:cNvSpPr txBox="1"/>
          <p:nvPr/>
        </p:nvSpPr>
        <p:spPr>
          <a:xfrm>
            <a:off x="157319" y="117360"/>
            <a:ext cx="489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Comparison</a:t>
            </a:r>
          </a:p>
        </p:txBody>
      </p:sp>
    </p:spTree>
    <p:extLst>
      <p:ext uri="{BB962C8B-B14F-4D97-AF65-F5344CB8AC3E}">
        <p14:creationId xmlns:p14="http://schemas.microsoft.com/office/powerpoint/2010/main" val="411999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F4A4C-E324-9311-373C-D9E73AC0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42" y="141564"/>
            <a:ext cx="7644671" cy="60526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3A2A2E-0268-3F2F-7B0C-BE1554E97A4D}"/>
                  </a:ext>
                </a:extLst>
              </p14:cNvPr>
              <p14:cNvContentPartPr/>
              <p14:nvPr/>
            </p14:nvContentPartPr>
            <p14:xfrm>
              <a:off x="4208017" y="453262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3A2A2E-0268-3F2F-7B0C-BE1554E97A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9377" y="45236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F90099-F790-297C-11B9-B0C4D903F1AD}"/>
                  </a:ext>
                </a:extLst>
              </p14:cNvPr>
              <p14:cNvContentPartPr/>
              <p14:nvPr/>
            </p14:nvContentPartPr>
            <p14:xfrm>
              <a:off x="186817" y="292018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F90099-F790-297C-11B9-B0C4D903F1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177" y="29111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AD6ED8-B38B-8108-6582-C59A23053410}"/>
                  </a:ext>
                </a:extLst>
              </p14:cNvPr>
              <p14:cNvContentPartPr/>
              <p14:nvPr/>
            </p14:nvContentPartPr>
            <p14:xfrm>
              <a:off x="3018577" y="265462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AD6ED8-B38B-8108-6582-C59A230534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09577" y="264562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D7CA5-A31D-F488-E27F-B9D7C147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4C6F25BA-2D20-777D-9F5D-456B24EF53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2AA3-D564-E082-0E32-3973FB6F3238}"/>
              </a:ext>
            </a:extLst>
          </p:cNvPr>
          <p:cNvSpPr txBox="1"/>
          <p:nvPr/>
        </p:nvSpPr>
        <p:spPr>
          <a:xfrm>
            <a:off x="186817" y="353514"/>
            <a:ext cx="15039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to represent Methodes and accuracy of the papers:</a:t>
            </a:r>
          </a:p>
        </p:txBody>
      </p:sp>
    </p:spTree>
    <p:extLst>
      <p:ext uri="{BB962C8B-B14F-4D97-AF65-F5344CB8AC3E}">
        <p14:creationId xmlns:p14="http://schemas.microsoft.com/office/powerpoint/2010/main" val="254869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6242C-EDAC-D786-6908-26619BC2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29" y="845090"/>
            <a:ext cx="10145741" cy="5398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1E59AD-119D-3B9C-5183-9372AAC1F27C}"/>
              </a:ext>
            </a:extLst>
          </p:cNvPr>
          <p:cNvSpPr txBox="1"/>
          <p:nvPr/>
        </p:nvSpPr>
        <p:spPr>
          <a:xfrm>
            <a:off x="270387" y="137204"/>
            <a:ext cx="107810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methods used in different articles taken in the study, and average accuracy using different classifiers: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AD9C8-33EB-9122-FAC1-B93CB25A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16</a:t>
            </a:fld>
            <a:endParaRPr 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01722788-BA9A-D73D-AC14-2FDEE25A5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44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8BDE44-C1DB-47BC-5BF1-1D6AA921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4FF8A-D667-0432-8424-AA8B8A4CAE1B}"/>
              </a:ext>
            </a:extLst>
          </p:cNvPr>
          <p:cNvSpPr txBox="1"/>
          <p:nvPr/>
        </p:nvSpPr>
        <p:spPr>
          <a:xfrm>
            <a:off x="825911" y="747252"/>
            <a:ext cx="273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53717-41E5-48A6-7555-A00BF5E31B00}"/>
              </a:ext>
            </a:extLst>
          </p:cNvPr>
          <p:cNvSpPr txBox="1"/>
          <p:nvPr/>
        </p:nvSpPr>
        <p:spPr>
          <a:xfrm>
            <a:off x="1071716" y="2094271"/>
            <a:ext cx="5122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worked with image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XAI can be added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E1E48259-591D-DE0A-5187-7B3AB3305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37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09F510-FB71-E62C-09E5-20E05BF0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928F6-DAB1-C80F-F86F-BBCF21AE7D51}"/>
              </a:ext>
            </a:extLst>
          </p:cNvPr>
          <p:cNvSpPr txBox="1"/>
          <p:nvPr/>
        </p:nvSpPr>
        <p:spPr>
          <a:xfrm>
            <a:off x="825911" y="747252"/>
            <a:ext cx="273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3E6FBAC-DDAA-2761-C8CF-31BD81FD0D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568EF3-6AB5-8658-9059-E1D32CAD90BC}"/>
              </a:ext>
            </a:extLst>
          </p:cNvPr>
          <p:cNvSpPr txBox="1"/>
          <p:nvPr/>
        </p:nvSpPr>
        <p:spPr>
          <a:xfrm>
            <a:off x="934064" y="2274838"/>
            <a:ext cx="1032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paper, authors tried to provide a review of all the research works published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studying the paper, researchers can easily understand about all research works happened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makes it easier for the researchers to grasp where they can contribute and how they can contribute</a:t>
            </a:r>
          </a:p>
        </p:txBody>
      </p:sp>
    </p:spTree>
    <p:extLst>
      <p:ext uri="{BB962C8B-B14F-4D97-AF65-F5344CB8AC3E}">
        <p14:creationId xmlns:p14="http://schemas.microsoft.com/office/powerpoint/2010/main" val="55273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3946E-4548-3835-525C-EBB45262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6D460-0246-53F2-7F34-B2E941841A15}"/>
              </a:ext>
            </a:extLst>
          </p:cNvPr>
          <p:cNvSpPr txBox="1"/>
          <p:nvPr/>
        </p:nvSpPr>
        <p:spPr>
          <a:xfrm>
            <a:off x="825911" y="747252"/>
            <a:ext cx="2733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5FDE1-89AD-0107-7FF0-E37767550324}"/>
              </a:ext>
            </a:extLst>
          </p:cNvPr>
          <p:cNvSpPr txBox="1"/>
          <p:nvPr/>
        </p:nvSpPr>
        <p:spPr>
          <a:xfrm>
            <a:off x="888612" y="1557084"/>
            <a:ext cx="103238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Alzheimer’s Association (2019) Alzheimer’s Disease Facts and Figures.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Alzheimer’s Association Report, 01 March 2019 15:321. https://doi.org/10.1016/j.jalz.2019.01.010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Bhushan I, Kour M, Kour G, et al. Alzheimer’s disease: Causes and treatment – A review. Ann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Biotechnol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2018; 1(1): 1002.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D (2012) Predicting future clinical changes of MCI Patients using longitudinal and multimodal biomarkers.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7:1–15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 CY, Suk HII (2013) Discriminative Group Sparse Representation for Mild Cognitive Impairment Classification. Springer International Switzerland, Cham, pp 131–138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Verma SS, Prasad A, Kumar A (2022) </a:t>
            </a:r>
            <a:r>
              <a:rPr lang="en-US" sz="2000" dirty="0" err="1"/>
              <a:t>CovXmlc</a:t>
            </a:r>
            <a:r>
              <a:rPr lang="en-US" sz="2000" dirty="0"/>
              <a:t>: High performance COVID19 detection on Xray images using multimodal classification. Biomed Signal Processing Control 71:103272 6. </a:t>
            </a:r>
            <a:r>
              <a:rPr lang="en-US" sz="2000" dirty="0" err="1"/>
              <a:t>Popuri</a:t>
            </a:r>
            <a:r>
              <a:rPr lang="en-US" sz="2000" dirty="0"/>
              <a:t> K, </a:t>
            </a:r>
            <a:r>
              <a:rPr lang="en-US" sz="2000" dirty="0" err="1"/>
              <a:t>Donghuan</a:t>
            </a:r>
            <a:r>
              <a:rPr lang="en-US" sz="2000" dirty="0"/>
              <a:t> Lu (2018)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Multimodal and multiscale deep neural networks for the early diagnosis of Alzheimer’s disease using structural MR and FDG PET images. Sci Rep 8:1–13 7. </a:t>
            </a:r>
            <a:r>
              <a:rPr lang="en-US" sz="2000" dirty="0" err="1"/>
              <a:t>Wolz</a:t>
            </a:r>
            <a:r>
              <a:rPr lang="en-US" sz="2000" dirty="0"/>
              <a:t> R, Tong T (2014)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3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9A6FF-6311-C03D-BB57-48529A2C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B66CD6-47B0-C644-4E2D-B7A590BE2431}"/>
              </a:ext>
            </a:extLst>
          </p:cNvPr>
          <p:cNvSpPr txBox="1">
            <a:spLocks/>
          </p:cNvSpPr>
          <p:nvPr/>
        </p:nvSpPr>
        <p:spPr>
          <a:xfrm>
            <a:off x="1088833" y="578457"/>
            <a:ext cx="9628329" cy="1789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systematic review on machine learning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deep learning techniques in the effective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of Alzheimer’s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0ACE6-4DC5-5A44-C649-4219F1B43913}"/>
              </a:ext>
            </a:extLst>
          </p:cNvPr>
          <p:cNvSpPr txBox="1">
            <a:spLocks/>
          </p:cNvSpPr>
          <p:nvPr/>
        </p:nvSpPr>
        <p:spPr>
          <a:xfrm>
            <a:off x="3052335" y="2837152"/>
            <a:ext cx="6087330" cy="292235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Akhilesh Deep Arya,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Sourabh Singh Verma,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Chakarabarti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Chakrabarti,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A.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Elngar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Ali‑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mohammad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Kamali and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Mohammad Nami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4012AC27-E1CC-2087-F238-D2DEAB12F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64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/>
          <p:nvPr/>
        </p:nvSpPr>
        <p:spPr>
          <a:xfrm>
            <a:off x="6712022" y="1879488"/>
            <a:ext cx="1137200" cy="4350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133" dirty="0"/>
              <a:t>Table of contents</a:t>
            </a:r>
            <a:endParaRPr sz="4133" dirty="0"/>
          </a:p>
        </p:txBody>
      </p:sp>
      <p:sp>
        <p:nvSpPr>
          <p:cNvPr id="311" name="Google Shape;311;p43"/>
          <p:cNvSpPr txBox="1">
            <a:spLocks noGrp="1"/>
          </p:cNvSpPr>
          <p:nvPr>
            <p:ph type="subTitle" idx="2"/>
          </p:nvPr>
        </p:nvSpPr>
        <p:spPr>
          <a:xfrm>
            <a:off x="2528286" y="2057943"/>
            <a:ext cx="3051600" cy="10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/>
              <a:t>Introduction</a:t>
            </a:r>
            <a:endParaRPr dirty="0"/>
          </a:p>
        </p:txBody>
      </p:sp>
      <p:sp>
        <p:nvSpPr>
          <p:cNvPr id="312" name="Google Shape;312;p43"/>
          <p:cNvSpPr txBox="1">
            <a:spLocks noGrp="1"/>
          </p:cNvSpPr>
          <p:nvPr>
            <p:ph type="title" idx="3"/>
          </p:nvPr>
        </p:nvSpPr>
        <p:spPr>
          <a:xfrm>
            <a:off x="1324800" y="1977867"/>
            <a:ext cx="1168400" cy="15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4" name="Google Shape;314;p43"/>
          <p:cNvSpPr txBox="1">
            <a:spLocks noGrp="1"/>
          </p:cNvSpPr>
          <p:nvPr>
            <p:ph type="subTitle" idx="5"/>
          </p:nvPr>
        </p:nvSpPr>
        <p:spPr>
          <a:xfrm>
            <a:off x="2581467" y="3089852"/>
            <a:ext cx="3051600" cy="10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/>
              <a:t>Objectives</a:t>
            </a:r>
            <a:endParaRPr dirty="0"/>
          </a:p>
        </p:txBody>
      </p:sp>
      <p:sp>
        <p:nvSpPr>
          <p:cNvPr id="315" name="Google Shape;315;p43"/>
          <p:cNvSpPr txBox="1">
            <a:spLocks noGrp="1"/>
          </p:cNvSpPr>
          <p:nvPr>
            <p:ph type="title" idx="6"/>
          </p:nvPr>
        </p:nvSpPr>
        <p:spPr>
          <a:xfrm>
            <a:off x="1372413" y="3089133"/>
            <a:ext cx="1168400" cy="15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8"/>
          </p:nvPr>
        </p:nvSpPr>
        <p:spPr>
          <a:xfrm>
            <a:off x="7959427" y="3265142"/>
            <a:ext cx="3051600" cy="10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/>
              <a:t>Limitations</a:t>
            </a:r>
            <a:endParaRPr dirty="0"/>
          </a:p>
        </p:txBody>
      </p:sp>
      <p:sp>
        <p:nvSpPr>
          <p:cNvPr id="318" name="Google Shape;318;p43"/>
          <p:cNvSpPr txBox="1">
            <a:spLocks noGrp="1"/>
          </p:cNvSpPr>
          <p:nvPr>
            <p:ph type="title" idx="9"/>
          </p:nvPr>
        </p:nvSpPr>
        <p:spPr>
          <a:xfrm>
            <a:off x="1381904" y="5076085"/>
            <a:ext cx="1168400" cy="15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04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20" name="Google Shape;320;p43"/>
          <p:cNvSpPr txBox="1">
            <a:spLocks noGrp="1"/>
          </p:cNvSpPr>
          <p:nvPr>
            <p:ph type="subTitle" idx="14"/>
          </p:nvPr>
        </p:nvSpPr>
        <p:spPr>
          <a:xfrm>
            <a:off x="7959427" y="4304641"/>
            <a:ext cx="3051600" cy="10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/>
              <a:t>Conclusion</a:t>
            </a:r>
            <a:endParaRPr dirty="0"/>
          </a:p>
        </p:txBody>
      </p:sp>
      <p:sp>
        <p:nvSpPr>
          <p:cNvPr id="321" name="Google Shape;321;p43"/>
          <p:cNvSpPr txBox="1">
            <a:spLocks noGrp="1"/>
          </p:cNvSpPr>
          <p:nvPr>
            <p:ph type="title" idx="15"/>
          </p:nvPr>
        </p:nvSpPr>
        <p:spPr>
          <a:xfrm>
            <a:off x="6710649" y="4338005"/>
            <a:ext cx="1168400" cy="15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07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949FA216-94D3-FDF6-AEE3-A0EED1B7B2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464" y="8128"/>
            <a:ext cx="1105408" cy="942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DC312-2AB1-FC37-55A1-9898BC597280}"/>
              </a:ext>
            </a:extLst>
          </p:cNvPr>
          <p:cNvSpPr txBox="1"/>
          <p:nvPr/>
        </p:nvSpPr>
        <p:spPr>
          <a:xfrm>
            <a:off x="11436096" y="6494272"/>
            <a:ext cx="64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Google Shape;315;p43">
            <a:extLst>
              <a:ext uri="{FF2B5EF4-FFF2-40B4-BE49-F238E27FC236}">
                <a16:creationId xmlns:a16="http://schemas.microsoft.com/office/drawing/2014/main" id="{3E40ADC8-34B2-AB41-0B5B-B340C6ED9ABB}"/>
              </a:ext>
            </a:extLst>
          </p:cNvPr>
          <p:cNvSpPr txBox="1">
            <a:spLocks/>
          </p:cNvSpPr>
          <p:nvPr/>
        </p:nvSpPr>
        <p:spPr>
          <a:xfrm>
            <a:off x="1356660" y="4025716"/>
            <a:ext cx="11684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3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" sz="4533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2" name="Google Shape;314;p43">
            <a:extLst>
              <a:ext uri="{FF2B5EF4-FFF2-40B4-BE49-F238E27FC236}">
                <a16:creationId xmlns:a16="http://schemas.microsoft.com/office/drawing/2014/main" id="{1C80D2B3-9528-826E-88EC-0592495ECDDB}"/>
              </a:ext>
            </a:extLst>
          </p:cNvPr>
          <p:cNvSpPr txBox="1">
            <a:spLocks/>
          </p:cNvSpPr>
          <p:nvPr/>
        </p:nvSpPr>
        <p:spPr>
          <a:xfrm>
            <a:off x="2519350" y="4134101"/>
            <a:ext cx="3673176" cy="1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pPr marL="0" indent="0"/>
            <a:r>
              <a:rPr lang="en-US" sz="2933" dirty="0"/>
              <a:t>Literature selection</a:t>
            </a:r>
          </a:p>
        </p:txBody>
      </p:sp>
      <p:sp>
        <p:nvSpPr>
          <p:cNvPr id="13" name="Google Shape;317;p43">
            <a:extLst>
              <a:ext uri="{FF2B5EF4-FFF2-40B4-BE49-F238E27FC236}">
                <a16:creationId xmlns:a16="http://schemas.microsoft.com/office/drawing/2014/main" id="{EC66F460-3E10-02E4-0E15-E7396313F8FE}"/>
              </a:ext>
            </a:extLst>
          </p:cNvPr>
          <p:cNvSpPr txBox="1">
            <a:spLocks/>
          </p:cNvSpPr>
          <p:nvPr/>
        </p:nvSpPr>
        <p:spPr>
          <a:xfrm>
            <a:off x="7804157" y="1990475"/>
            <a:ext cx="3631939" cy="1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pPr marL="0" indent="0"/>
            <a:r>
              <a:rPr lang="en-US" sz="2933" dirty="0"/>
              <a:t> Visual Comparison</a:t>
            </a:r>
          </a:p>
        </p:txBody>
      </p:sp>
      <p:sp>
        <p:nvSpPr>
          <p:cNvPr id="14" name="Google Shape;317;p43">
            <a:extLst>
              <a:ext uri="{FF2B5EF4-FFF2-40B4-BE49-F238E27FC236}">
                <a16:creationId xmlns:a16="http://schemas.microsoft.com/office/drawing/2014/main" id="{A4B7A2FA-F330-7D63-EB2F-71EC3E1AFC8E}"/>
              </a:ext>
            </a:extLst>
          </p:cNvPr>
          <p:cNvSpPr txBox="1">
            <a:spLocks/>
          </p:cNvSpPr>
          <p:nvPr/>
        </p:nvSpPr>
        <p:spPr>
          <a:xfrm>
            <a:off x="2530978" y="5562915"/>
            <a:ext cx="3565021" cy="58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pPr marL="0" indent="0"/>
            <a:r>
              <a:rPr lang="en-US" sz="2800" dirty="0"/>
              <a:t>Methodes &amp; Models</a:t>
            </a:r>
          </a:p>
        </p:txBody>
      </p:sp>
      <p:sp>
        <p:nvSpPr>
          <p:cNvPr id="15" name="Google Shape;321;p43">
            <a:extLst>
              <a:ext uri="{FF2B5EF4-FFF2-40B4-BE49-F238E27FC236}">
                <a16:creationId xmlns:a16="http://schemas.microsoft.com/office/drawing/2014/main" id="{A5AD0669-0F9C-4E3F-89D4-B93ECF96089D}"/>
              </a:ext>
            </a:extLst>
          </p:cNvPr>
          <p:cNvSpPr txBox="1">
            <a:spLocks/>
          </p:cNvSpPr>
          <p:nvPr/>
        </p:nvSpPr>
        <p:spPr>
          <a:xfrm>
            <a:off x="6710649" y="1879488"/>
            <a:ext cx="11684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3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" sz="4533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6" name="Google Shape;321;p43">
            <a:extLst>
              <a:ext uri="{FF2B5EF4-FFF2-40B4-BE49-F238E27FC236}">
                <a16:creationId xmlns:a16="http://schemas.microsoft.com/office/drawing/2014/main" id="{B3F54A83-CDC0-18D4-19D8-AE30DC5BEFE8}"/>
              </a:ext>
            </a:extLst>
          </p:cNvPr>
          <p:cNvSpPr txBox="1">
            <a:spLocks/>
          </p:cNvSpPr>
          <p:nvPr/>
        </p:nvSpPr>
        <p:spPr>
          <a:xfrm>
            <a:off x="6726249" y="3128743"/>
            <a:ext cx="11684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3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" sz="4533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" name="Google Shape;305;p43">
            <a:extLst>
              <a:ext uri="{FF2B5EF4-FFF2-40B4-BE49-F238E27FC236}">
                <a16:creationId xmlns:a16="http://schemas.microsoft.com/office/drawing/2014/main" id="{08636123-156E-92FC-88A0-9C654BE86700}"/>
              </a:ext>
            </a:extLst>
          </p:cNvPr>
          <p:cNvSpPr/>
          <p:nvPr/>
        </p:nvSpPr>
        <p:spPr>
          <a:xfrm>
            <a:off x="1316006" y="1833991"/>
            <a:ext cx="1137200" cy="4350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21;p43">
            <a:extLst>
              <a:ext uri="{FF2B5EF4-FFF2-40B4-BE49-F238E27FC236}">
                <a16:creationId xmlns:a16="http://schemas.microsoft.com/office/drawing/2014/main" id="{B51B00F5-6154-E47A-D9BB-FA631BF5783D}"/>
              </a:ext>
            </a:extLst>
          </p:cNvPr>
          <p:cNvSpPr txBox="1">
            <a:spLocks/>
          </p:cNvSpPr>
          <p:nvPr/>
        </p:nvSpPr>
        <p:spPr>
          <a:xfrm>
            <a:off x="1324800" y="1924624"/>
            <a:ext cx="11684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3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" sz="4533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7" name="Google Shape;321;p43">
            <a:extLst>
              <a:ext uri="{FF2B5EF4-FFF2-40B4-BE49-F238E27FC236}">
                <a16:creationId xmlns:a16="http://schemas.microsoft.com/office/drawing/2014/main" id="{ABCB194F-5A5B-9CC7-4254-807885087D36}"/>
              </a:ext>
            </a:extLst>
          </p:cNvPr>
          <p:cNvSpPr txBox="1">
            <a:spLocks/>
          </p:cNvSpPr>
          <p:nvPr/>
        </p:nvSpPr>
        <p:spPr>
          <a:xfrm>
            <a:off x="1337327" y="2996233"/>
            <a:ext cx="11684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3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" sz="4533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8" name="Google Shape;321;p43">
            <a:extLst>
              <a:ext uri="{FF2B5EF4-FFF2-40B4-BE49-F238E27FC236}">
                <a16:creationId xmlns:a16="http://schemas.microsoft.com/office/drawing/2014/main" id="{A0587A3A-E0FA-8EF6-22D2-8C9590FCAA17}"/>
              </a:ext>
            </a:extLst>
          </p:cNvPr>
          <p:cNvSpPr txBox="1">
            <a:spLocks/>
          </p:cNvSpPr>
          <p:nvPr/>
        </p:nvSpPr>
        <p:spPr>
          <a:xfrm>
            <a:off x="1287765" y="4113753"/>
            <a:ext cx="11684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3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" sz="4533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9" name="Google Shape;321;p43">
            <a:extLst>
              <a:ext uri="{FF2B5EF4-FFF2-40B4-BE49-F238E27FC236}">
                <a16:creationId xmlns:a16="http://schemas.microsoft.com/office/drawing/2014/main" id="{7FB2439E-3455-2676-4028-81F22C76BEAE}"/>
              </a:ext>
            </a:extLst>
          </p:cNvPr>
          <p:cNvSpPr txBox="1">
            <a:spLocks/>
          </p:cNvSpPr>
          <p:nvPr/>
        </p:nvSpPr>
        <p:spPr>
          <a:xfrm>
            <a:off x="1329629" y="4903095"/>
            <a:ext cx="11684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3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defRPr sz="4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" sz="4533" dirty="0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07515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40973B-5208-9D1A-DA59-B362B204E5DC}"/>
              </a:ext>
            </a:extLst>
          </p:cNvPr>
          <p:cNvSpPr txBox="1"/>
          <p:nvPr/>
        </p:nvSpPr>
        <p:spPr>
          <a:xfrm>
            <a:off x="707923" y="414960"/>
            <a:ext cx="7187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3AD4D-7301-7026-04D6-4875EC59DC2E}"/>
              </a:ext>
            </a:extLst>
          </p:cNvPr>
          <p:cNvSpPr txBox="1"/>
          <p:nvPr/>
        </p:nvSpPr>
        <p:spPr>
          <a:xfrm>
            <a:off x="707923" y="1472448"/>
            <a:ext cx="645487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Alzheimer's Disease (AD):</a:t>
            </a:r>
          </a:p>
          <a:p>
            <a:pPr algn="just"/>
            <a:endParaRPr lang="en-US" sz="7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neurodegenerative condition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affects cognitive and memory functions in the elderly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cases of this disease are observed in people aging 65 and above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people with higher education are at less risk</a:t>
            </a: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is crucial for:</a:t>
            </a:r>
          </a:p>
          <a:p>
            <a:pPr algn="just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Delaying mental health effects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patient quality of life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6A013F-1601-A301-AE50-0C300AF52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65115"/>
              </p:ext>
            </p:extLst>
          </p:nvPr>
        </p:nvGraphicFramePr>
        <p:xfrm>
          <a:off x="7629831" y="1659193"/>
          <a:ext cx="3854246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23">
                  <a:extLst>
                    <a:ext uri="{9D8B030D-6E8A-4147-A177-3AD203B41FA5}">
                      <a16:colId xmlns:a16="http://schemas.microsoft.com/office/drawing/2014/main" val="3397425586"/>
                    </a:ext>
                  </a:extLst>
                </a:gridCol>
                <a:gridCol w="1927123">
                  <a:extLst>
                    <a:ext uri="{9D8B030D-6E8A-4147-A177-3AD203B41FA5}">
                      <a16:colId xmlns:a16="http://schemas.microsoft.com/office/drawing/2014/main" val="3166873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8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Pre-clinical Alzheimer's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25806"/>
                  </a:ext>
                </a:extLst>
              </a:tr>
              <a:tr h="32812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 cognitive impairment (MCI)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3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 dementia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17634"/>
                  </a:ext>
                </a:extLst>
              </a:tr>
              <a:tr h="3682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dementia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4380"/>
                  </a:ext>
                </a:extLst>
              </a:tr>
              <a:tr h="371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Severe dementia due to Alzheimer’s disease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210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AB8E3-5B89-96E7-7E6B-FEB80DAFC1B2}"/>
              </a:ext>
            </a:extLst>
          </p:cNvPr>
          <p:cNvSpPr txBox="1"/>
          <p:nvPr/>
        </p:nvSpPr>
        <p:spPr>
          <a:xfrm>
            <a:off x="7531509" y="1103116"/>
            <a:ext cx="28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Stages of MCI/AD: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F7D28-B9BD-833D-20B5-D294602E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01B41BD-BBCE-14F0-0EE3-BA860CDB7D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1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AA2489-5821-7B51-CCA1-F9B3C1BBA0E7}"/>
              </a:ext>
            </a:extLst>
          </p:cNvPr>
          <p:cNvSpPr txBox="1"/>
          <p:nvPr/>
        </p:nvSpPr>
        <p:spPr>
          <a:xfrm>
            <a:off x="369938" y="1040635"/>
            <a:ext cx="11452123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 State of Research: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Diagnostics:</a:t>
            </a:r>
          </a:p>
          <a:p>
            <a:pPr marL="1371600" marR="0" lvl="2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MRI and PET scans</a:t>
            </a:r>
          </a:p>
          <a:p>
            <a:pPr marL="1371600" marR="0" lvl="2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Integration of machine learning and deep learning models for better diagnostic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BF2B6-1A54-FB8C-5DA4-4DE000B7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38" y="3563453"/>
            <a:ext cx="4061545" cy="1658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63521A-E20E-B9DA-3339-70FB7184A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48" y="3558156"/>
            <a:ext cx="3781314" cy="1653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BDBFD4-705D-BF70-9C84-3A0AC3D52D8C}"/>
              </a:ext>
            </a:extLst>
          </p:cNvPr>
          <p:cNvSpPr txBox="1"/>
          <p:nvPr/>
        </p:nvSpPr>
        <p:spPr>
          <a:xfrm>
            <a:off x="930988" y="5444347"/>
            <a:ext cx="473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MRI scans images of different stages of 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89F99-947C-B04A-5998-DFA9155EDFE7}"/>
              </a:ext>
            </a:extLst>
          </p:cNvPr>
          <p:cNvSpPr txBox="1"/>
          <p:nvPr/>
        </p:nvSpPr>
        <p:spPr>
          <a:xfrm>
            <a:off x="6526370" y="5444347"/>
            <a:ext cx="473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PET scans images of different stages of 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1F4152-6143-C1E0-8912-4A2EB0E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5</a:t>
            </a:fld>
            <a:endParaRPr 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F2C568D3-03A4-F8F0-68DF-CDDECEBD9F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85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84D9E-A94C-001C-1B2C-24765152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9E51B-C2CE-181E-97E9-BC9E1CF28284}"/>
              </a:ext>
            </a:extLst>
          </p:cNvPr>
          <p:cNvSpPr txBox="1"/>
          <p:nvPr/>
        </p:nvSpPr>
        <p:spPr>
          <a:xfrm>
            <a:off x="625577" y="955735"/>
            <a:ext cx="7187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50A2F-C151-86C0-C53C-246B8D7A7B68}"/>
              </a:ext>
            </a:extLst>
          </p:cNvPr>
          <p:cNvSpPr txBox="1"/>
          <p:nvPr/>
        </p:nvSpPr>
        <p:spPr>
          <a:xfrm>
            <a:off x="625577" y="2148590"/>
            <a:ext cx="11452123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analysis the models and methods used in different papers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 accuracy of the models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an overview about all the research works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7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5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B8480-88B8-B810-233C-88C517CA7BA7}"/>
              </a:ext>
            </a:extLst>
          </p:cNvPr>
          <p:cNvSpPr txBox="1"/>
          <p:nvPr/>
        </p:nvSpPr>
        <p:spPr>
          <a:xfrm>
            <a:off x="3126658" y="786581"/>
            <a:ext cx="5535561" cy="108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F6117-2425-7E55-F73B-FE7281A0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02" y="973394"/>
            <a:ext cx="4572396" cy="5130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7C89E2-E1BE-BEE7-494C-68260CC2BB65}"/>
              </a:ext>
            </a:extLst>
          </p:cNvPr>
          <p:cNvSpPr txBox="1"/>
          <p:nvPr/>
        </p:nvSpPr>
        <p:spPr>
          <a:xfrm>
            <a:off x="629265" y="4634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selection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58F932-A09C-460C-CA09-483BB524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8F86125-EB15-5B52-796B-6B216ED24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79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0E7DBD-5D3F-1B33-0B20-243B74D50123}"/>
              </a:ext>
            </a:extLst>
          </p:cNvPr>
          <p:cNvSpPr txBox="1"/>
          <p:nvPr/>
        </p:nvSpPr>
        <p:spPr>
          <a:xfrm>
            <a:off x="447366" y="173964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methods: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C44C9-1B2B-E96B-AFDD-056F5DDC4FEE}"/>
              </a:ext>
            </a:extLst>
          </p:cNvPr>
          <p:cNvSpPr txBox="1"/>
          <p:nvPr/>
        </p:nvSpPr>
        <p:spPr>
          <a:xfrm flipH="1">
            <a:off x="894734" y="2607975"/>
            <a:ext cx="5201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normalization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cropping and resizing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augmentation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3A91247E-9177-D5D4-D852-640807414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386" y="50210"/>
            <a:ext cx="1105408" cy="942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7A683-2593-057D-5E29-5353119A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38A7-E291-4846-8EE6-75046924B9CE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93680-59FB-7C8B-73DC-757723C49281}"/>
              </a:ext>
            </a:extLst>
          </p:cNvPr>
          <p:cNvSpPr txBox="1"/>
          <p:nvPr/>
        </p:nvSpPr>
        <p:spPr>
          <a:xfrm>
            <a:off x="447367" y="441314"/>
            <a:ext cx="5397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Methodes and Models</a:t>
            </a:r>
          </a:p>
        </p:txBody>
      </p:sp>
    </p:spTree>
    <p:extLst>
      <p:ext uri="{BB962C8B-B14F-4D97-AF65-F5344CB8AC3E}">
        <p14:creationId xmlns:p14="http://schemas.microsoft.com/office/powerpoint/2010/main" val="253785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6E132-F015-A1F4-F271-30FC63CD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3" y="482340"/>
            <a:ext cx="8053845" cy="5468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742DF6-00C1-66E6-CEB0-ADB320C09E4D}"/>
              </a:ext>
            </a:extLst>
          </p:cNvPr>
          <p:cNvSpPr txBox="1"/>
          <p:nvPr/>
        </p:nvSpPr>
        <p:spPr>
          <a:xfrm>
            <a:off x="157316" y="5925600"/>
            <a:ext cx="118773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Description of modalities, feature selection, feature extraction, and classification algorithms used to predict AD and NC cases</a:t>
            </a:r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B0EAE382-120B-ADDB-2B6A-FE3C9F6F42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73" y="107033"/>
            <a:ext cx="1105408" cy="9428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72A39-43EA-610A-3AFB-113B7374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6593" y="6430087"/>
            <a:ext cx="1312025" cy="365125"/>
          </a:xfrm>
        </p:spPr>
        <p:txBody>
          <a:bodyPr/>
          <a:lstStyle/>
          <a:p>
            <a:fld id="{C7EE38A7-E291-4846-8EE6-75046924B9CE}" type="slidenum">
              <a:rPr lang="en-US" sz="1600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DBB8B-67CC-53B3-2BD2-7398206A80C3}"/>
              </a:ext>
            </a:extLst>
          </p:cNvPr>
          <p:cNvSpPr txBox="1"/>
          <p:nvPr/>
        </p:nvSpPr>
        <p:spPr>
          <a:xfrm>
            <a:off x="157316" y="55237"/>
            <a:ext cx="5397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Methodes and Models</a:t>
            </a:r>
          </a:p>
        </p:txBody>
      </p:sp>
    </p:spTree>
    <p:extLst>
      <p:ext uri="{BB962C8B-B14F-4D97-AF65-F5344CB8AC3E}">
        <p14:creationId xmlns:p14="http://schemas.microsoft.com/office/powerpoint/2010/main" val="33800657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893</Words>
  <Application>Microsoft Office PowerPoint</Application>
  <PresentationFormat>Widescreen</PresentationFormat>
  <Paragraphs>171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Golos Text</vt:lpstr>
      <vt:lpstr>Golos Text SemiBold</vt:lpstr>
      <vt:lpstr>Times New Roman</vt:lpstr>
      <vt:lpstr>Wingdings</vt:lpstr>
      <vt:lpstr>Retrospect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Rifah Sajida</dc:creator>
  <cp:lastModifiedBy>Rifah Sajida</cp:lastModifiedBy>
  <cp:revision>24</cp:revision>
  <dcterms:created xsi:type="dcterms:W3CDTF">2025-01-01T18:43:23Z</dcterms:created>
  <dcterms:modified xsi:type="dcterms:W3CDTF">2025-01-06T20:56:05Z</dcterms:modified>
</cp:coreProperties>
</file>