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9" r:id="rId3"/>
    <p:sldId id="257" r:id="rId4"/>
    <p:sldId id="260" r:id="rId5"/>
    <p:sldId id="261" r:id="rId6"/>
    <p:sldId id="262" r:id="rId7"/>
    <p:sldId id="269" r:id="rId8"/>
    <p:sldId id="270" r:id="rId9"/>
    <p:sldId id="271" r:id="rId10"/>
    <p:sldId id="263" r:id="rId11"/>
    <p:sldId id="268"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0634C43-6C43-438D-A329-4C800A68BD3C}" type="datetimeFigureOut">
              <a:rPr lang="en-US" smtClean="0"/>
              <a:t>9/8/2024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70DFE92C-E17B-4C98-98F5-0345C513B901}" type="slidenum">
              <a:rPr lang="en-US" smtClean="0"/>
              <a:t>‹#›</a:t>
            </a:fld>
            <a:endParaRPr lang="en-US"/>
          </a:p>
        </p:txBody>
      </p:sp>
    </p:spTree>
    <p:extLst>
      <p:ext uri="{BB962C8B-B14F-4D97-AF65-F5344CB8AC3E}">
        <p14:creationId xmlns:p14="http://schemas.microsoft.com/office/powerpoint/2010/main" val="688490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634C43-6C43-438D-A329-4C800A68BD3C}"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DFE92C-E17B-4C98-98F5-0345C513B901}" type="slidenum">
              <a:rPr lang="en-US" smtClean="0"/>
              <a:t>‹#›</a:t>
            </a:fld>
            <a:endParaRPr lang="en-US"/>
          </a:p>
        </p:txBody>
      </p:sp>
    </p:spTree>
    <p:extLst>
      <p:ext uri="{BB962C8B-B14F-4D97-AF65-F5344CB8AC3E}">
        <p14:creationId xmlns:p14="http://schemas.microsoft.com/office/powerpoint/2010/main" val="2747519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0634C43-6C43-438D-A329-4C800A68BD3C}" type="datetimeFigureOut">
              <a:rPr lang="en-US" smtClean="0"/>
              <a:t>9/8/2024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70DFE92C-E17B-4C98-98F5-0345C513B901}" type="slidenum">
              <a:rPr lang="en-US" smtClean="0"/>
              <a:t>‹#›</a:t>
            </a:fld>
            <a:endParaRPr lang="en-US"/>
          </a:p>
        </p:txBody>
      </p:sp>
    </p:spTree>
    <p:extLst>
      <p:ext uri="{BB962C8B-B14F-4D97-AF65-F5344CB8AC3E}">
        <p14:creationId xmlns:p14="http://schemas.microsoft.com/office/powerpoint/2010/main" val="44558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634C43-6C43-438D-A329-4C800A68BD3C}" type="datetimeFigureOut">
              <a:rPr lang="en-US" smtClean="0"/>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70DFE92C-E17B-4C98-98F5-0345C513B901}" type="slidenum">
              <a:rPr lang="en-US" smtClean="0"/>
              <a:t>‹#›</a:t>
            </a:fld>
            <a:endParaRPr lang="en-US"/>
          </a:p>
        </p:txBody>
      </p:sp>
    </p:spTree>
    <p:extLst>
      <p:ext uri="{BB962C8B-B14F-4D97-AF65-F5344CB8AC3E}">
        <p14:creationId xmlns:p14="http://schemas.microsoft.com/office/powerpoint/2010/main" val="1571693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0634C43-6C43-438D-A329-4C800A68BD3C}" type="datetimeFigureOut">
              <a:rPr lang="en-US" smtClean="0"/>
              <a:t>9/8/2024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0DFE92C-E17B-4C98-98F5-0345C513B901}" type="slidenum">
              <a:rPr lang="en-US" smtClean="0"/>
              <a:t>‹#›</a:t>
            </a:fld>
            <a:endParaRPr lang="en-US"/>
          </a:p>
        </p:txBody>
      </p:sp>
    </p:spTree>
    <p:extLst>
      <p:ext uri="{BB962C8B-B14F-4D97-AF65-F5344CB8AC3E}">
        <p14:creationId xmlns:p14="http://schemas.microsoft.com/office/powerpoint/2010/main" val="3159789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634C43-6C43-438D-A329-4C800A68BD3C}"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DFE92C-E17B-4C98-98F5-0345C513B901}" type="slidenum">
              <a:rPr lang="en-US" smtClean="0"/>
              <a:t>‹#›</a:t>
            </a:fld>
            <a:endParaRPr lang="en-US"/>
          </a:p>
        </p:txBody>
      </p:sp>
    </p:spTree>
    <p:extLst>
      <p:ext uri="{BB962C8B-B14F-4D97-AF65-F5344CB8AC3E}">
        <p14:creationId xmlns:p14="http://schemas.microsoft.com/office/powerpoint/2010/main" val="409076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634C43-6C43-438D-A329-4C800A68BD3C}" type="datetimeFigureOut">
              <a:rPr lang="en-US" smtClean="0"/>
              <a:t>9/8/2024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DFE92C-E17B-4C98-98F5-0345C513B901}" type="slidenum">
              <a:rPr lang="en-US" smtClean="0"/>
              <a:t>‹#›</a:t>
            </a:fld>
            <a:endParaRPr lang="en-US"/>
          </a:p>
        </p:txBody>
      </p:sp>
    </p:spTree>
    <p:extLst>
      <p:ext uri="{BB962C8B-B14F-4D97-AF65-F5344CB8AC3E}">
        <p14:creationId xmlns:p14="http://schemas.microsoft.com/office/powerpoint/2010/main" val="2874710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634C43-6C43-438D-A329-4C800A68BD3C}" type="datetimeFigureOut">
              <a:rPr lang="en-US" smtClean="0"/>
              <a:t>9/8/2024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DFE92C-E17B-4C98-98F5-0345C513B901}" type="slidenum">
              <a:rPr lang="en-US" smtClean="0"/>
              <a:t>‹#›</a:t>
            </a:fld>
            <a:endParaRPr lang="en-US"/>
          </a:p>
        </p:txBody>
      </p:sp>
    </p:spTree>
    <p:extLst>
      <p:ext uri="{BB962C8B-B14F-4D97-AF65-F5344CB8AC3E}">
        <p14:creationId xmlns:p14="http://schemas.microsoft.com/office/powerpoint/2010/main" val="2533303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634C43-6C43-438D-A329-4C800A68BD3C}" type="datetimeFigureOut">
              <a:rPr lang="en-US" smtClean="0"/>
              <a:t>9/8/2024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DFE92C-E17B-4C98-98F5-0345C513B901}" type="slidenum">
              <a:rPr lang="en-US" smtClean="0"/>
              <a:t>‹#›</a:t>
            </a:fld>
            <a:endParaRPr lang="en-US"/>
          </a:p>
        </p:txBody>
      </p:sp>
    </p:spTree>
    <p:extLst>
      <p:ext uri="{BB962C8B-B14F-4D97-AF65-F5344CB8AC3E}">
        <p14:creationId xmlns:p14="http://schemas.microsoft.com/office/powerpoint/2010/main" val="2258541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0634C43-6C43-438D-A329-4C800A68BD3C}" type="datetimeFigureOut">
              <a:rPr lang="en-US" smtClean="0"/>
              <a:t>9/8/2024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70DFE92C-E17B-4C98-98F5-0345C513B901}" type="slidenum">
              <a:rPr lang="en-US" smtClean="0"/>
              <a:t>‹#›</a:t>
            </a:fld>
            <a:endParaRPr lang="en-US"/>
          </a:p>
        </p:txBody>
      </p:sp>
    </p:spTree>
    <p:extLst>
      <p:ext uri="{BB962C8B-B14F-4D97-AF65-F5344CB8AC3E}">
        <p14:creationId xmlns:p14="http://schemas.microsoft.com/office/powerpoint/2010/main" val="1320519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634C43-6C43-438D-A329-4C800A68BD3C}" type="datetimeFigureOut">
              <a:rPr lang="en-US" smtClean="0"/>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DFE92C-E17B-4C98-98F5-0345C513B901}" type="slidenum">
              <a:rPr lang="en-US" smtClean="0"/>
              <a:t>‹#›</a:t>
            </a:fld>
            <a:endParaRPr lang="en-US"/>
          </a:p>
        </p:txBody>
      </p:sp>
    </p:spTree>
    <p:extLst>
      <p:ext uri="{BB962C8B-B14F-4D97-AF65-F5344CB8AC3E}">
        <p14:creationId xmlns:p14="http://schemas.microsoft.com/office/powerpoint/2010/main" val="937651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0634C43-6C43-438D-A329-4C800A68BD3C}" type="datetimeFigureOut">
              <a:rPr lang="en-US" smtClean="0"/>
              <a:t>9/8/2024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70DFE92C-E17B-4C98-98F5-0345C513B901}"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0143638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0A2C-FF8F-AECC-BBD7-9549FA586C9F}"/>
              </a:ext>
            </a:extLst>
          </p:cNvPr>
          <p:cNvSpPr>
            <a:spLocks noGrp="1"/>
          </p:cNvSpPr>
          <p:nvPr>
            <p:ph type="ctrTitle"/>
          </p:nvPr>
        </p:nvSpPr>
        <p:spPr>
          <a:xfrm>
            <a:off x="581191" y="823786"/>
            <a:ext cx="10993549" cy="1475013"/>
          </a:xfrm>
        </p:spPr>
        <p:txBody>
          <a:bodyPr>
            <a:normAutofit/>
          </a:bodyPr>
          <a:lstStyle/>
          <a:p>
            <a:pPr algn="ctr"/>
            <a:r>
              <a:rPr lang="en-US" dirty="0"/>
              <a:t>Presentation On</a:t>
            </a:r>
            <a:br>
              <a:rPr lang="en-US" dirty="0"/>
            </a:br>
            <a:br>
              <a:rPr lang="en-US" sz="1100" dirty="0"/>
            </a:br>
            <a:r>
              <a:rPr lang="en-US" cap="none" dirty="0">
                <a:latin typeface="Aharoni" panose="02010803020104030203" pitchFamily="2" charset="-79"/>
                <a:cs typeface="Aharoni" panose="02010803020104030203" pitchFamily="2" charset="-79"/>
              </a:rPr>
              <a:t>Artificial Intelligence Lab</a:t>
            </a:r>
            <a:endParaRPr lang="en-US" dirty="0">
              <a:latin typeface="Aharoni" panose="02010803020104030203" pitchFamily="2" charset="-79"/>
              <a:cs typeface="Aharoni" panose="02010803020104030203" pitchFamily="2" charset="-79"/>
            </a:endParaRPr>
          </a:p>
        </p:txBody>
      </p:sp>
      <p:sp>
        <p:nvSpPr>
          <p:cNvPr id="3" name="Subtitle 2">
            <a:extLst>
              <a:ext uri="{FF2B5EF4-FFF2-40B4-BE49-F238E27FC236}">
                <a16:creationId xmlns:a16="http://schemas.microsoft.com/office/drawing/2014/main" id="{30484EBA-5785-5489-1DB9-EB8140BE384F}"/>
              </a:ext>
            </a:extLst>
          </p:cNvPr>
          <p:cNvSpPr>
            <a:spLocks noGrp="1"/>
          </p:cNvSpPr>
          <p:nvPr>
            <p:ph type="subTitle" idx="1"/>
          </p:nvPr>
        </p:nvSpPr>
        <p:spPr/>
        <p:txBody>
          <a:bodyPr>
            <a:normAutofit/>
          </a:bodyPr>
          <a:lstStyle/>
          <a:p>
            <a:pPr algn="ctr"/>
            <a:r>
              <a:rPr lang="en-US" sz="2800" dirty="0"/>
              <a:t>Project Name</a:t>
            </a:r>
            <a:r>
              <a:rPr lang="en-US" sz="2800" dirty="0">
                <a:latin typeface="Cooper Black" panose="0208090404030B020404" pitchFamily="18" charset="0"/>
              </a:rPr>
              <a:t>: Image to Sketch Generator</a:t>
            </a:r>
          </a:p>
        </p:txBody>
      </p:sp>
      <p:sp>
        <p:nvSpPr>
          <p:cNvPr id="4" name="TextBox 3">
            <a:extLst>
              <a:ext uri="{FF2B5EF4-FFF2-40B4-BE49-F238E27FC236}">
                <a16:creationId xmlns:a16="http://schemas.microsoft.com/office/drawing/2014/main" id="{27FD8F0E-1D80-D1C1-1D78-8C3B516A7590}"/>
              </a:ext>
            </a:extLst>
          </p:cNvPr>
          <p:cNvSpPr txBox="1"/>
          <p:nvPr/>
        </p:nvSpPr>
        <p:spPr>
          <a:xfrm>
            <a:off x="1455174" y="4016737"/>
            <a:ext cx="2880851" cy="1425134"/>
          </a:xfrm>
          <a:prstGeom prst="rect">
            <a:avLst/>
          </a:prstGeom>
          <a:noFill/>
        </p:spPr>
        <p:txBody>
          <a:bodyPr wrap="square" rtlCol="0">
            <a:spAutoFit/>
          </a:bodyPr>
          <a:lstStyle/>
          <a:p>
            <a:pPr>
              <a:lnSpc>
                <a:spcPct val="150000"/>
              </a:lnSpc>
            </a:pPr>
            <a:r>
              <a:rPr lang="en-US" sz="2000" dirty="0">
                <a:solidFill>
                  <a:schemeClr val="bg2"/>
                </a:solidFill>
                <a:latin typeface="Bookman Old Style" panose="02050604050505020204" pitchFamily="18" charset="0"/>
              </a:rPr>
              <a:t>Presented by-</a:t>
            </a:r>
          </a:p>
          <a:p>
            <a:pPr>
              <a:lnSpc>
                <a:spcPct val="150000"/>
              </a:lnSpc>
            </a:pPr>
            <a:r>
              <a:rPr lang="en-US" sz="2000" dirty="0">
                <a:solidFill>
                  <a:schemeClr val="bg2"/>
                </a:solidFill>
                <a:latin typeface="Constantia" panose="02030602050306030303" pitchFamily="18" charset="0"/>
              </a:rPr>
              <a:t>Rifah Sajida Deya</a:t>
            </a:r>
          </a:p>
          <a:p>
            <a:pPr>
              <a:lnSpc>
                <a:spcPct val="150000"/>
              </a:lnSpc>
            </a:pPr>
            <a:r>
              <a:rPr lang="en-US" sz="2000" dirty="0">
                <a:solidFill>
                  <a:schemeClr val="bg2"/>
                </a:solidFill>
                <a:latin typeface="Bookman Old Style" panose="02050604050505020204" pitchFamily="18" charset="0"/>
              </a:rPr>
              <a:t>Id: B190305004</a:t>
            </a:r>
          </a:p>
        </p:txBody>
      </p:sp>
      <p:sp>
        <p:nvSpPr>
          <p:cNvPr id="5" name="TextBox 4">
            <a:extLst>
              <a:ext uri="{FF2B5EF4-FFF2-40B4-BE49-F238E27FC236}">
                <a16:creationId xmlns:a16="http://schemas.microsoft.com/office/drawing/2014/main" id="{0573BD3F-40AF-0488-9ABD-319B50B20148}"/>
              </a:ext>
            </a:extLst>
          </p:cNvPr>
          <p:cNvSpPr txBox="1"/>
          <p:nvPr/>
        </p:nvSpPr>
        <p:spPr>
          <a:xfrm>
            <a:off x="6833421" y="3575591"/>
            <a:ext cx="4080386" cy="2307427"/>
          </a:xfrm>
          <a:prstGeom prst="rect">
            <a:avLst/>
          </a:prstGeom>
          <a:noFill/>
        </p:spPr>
        <p:txBody>
          <a:bodyPr wrap="square" rtlCol="0">
            <a:spAutoFit/>
          </a:bodyPr>
          <a:lstStyle/>
          <a:p>
            <a:pPr>
              <a:lnSpc>
                <a:spcPct val="150000"/>
              </a:lnSpc>
            </a:pPr>
            <a:r>
              <a:rPr lang="en-US" sz="2000" dirty="0">
                <a:solidFill>
                  <a:schemeClr val="bg2"/>
                </a:solidFill>
                <a:latin typeface="Bookman Old Style" panose="02050604050505020204" pitchFamily="18" charset="0"/>
              </a:rPr>
              <a:t>Presented to-</a:t>
            </a:r>
          </a:p>
          <a:p>
            <a:pPr>
              <a:lnSpc>
                <a:spcPct val="150000"/>
              </a:lnSpc>
            </a:pPr>
            <a:r>
              <a:rPr lang="en-US" sz="2400" dirty="0">
                <a:solidFill>
                  <a:schemeClr val="bg2"/>
                </a:solidFill>
                <a:latin typeface="Constantia" panose="02030602050306030303" pitchFamily="18" charset="0"/>
                <a:ea typeface="MS PGothic" panose="020B0600070205080204" pitchFamily="34" charset="-128"/>
              </a:rPr>
              <a:t>Tanvir Ahammad</a:t>
            </a:r>
          </a:p>
          <a:p>
            <a:pPr>
              <a:lnSpc>
                <a:spcPct val="150000"/>
              </a:lnSpc>
            </a:pPr>
            <a:r>
              <a:rPr lang="en-US" dirty="0">
                <a:solidFill>
                  <a:schemeClr val="bg2"/>
                </a:solidFill>
                <a:latin typeface="Bookman Old Style" panose="02050604050505020204" pitchFamily="18" charset="0"/>
                <a:ea typeface="Cambria" panose="02040503050406030204" pitchFamily="18" charset="0"/>
              </a:rPr>
              <a:t>Lecturer</a:t>
            </a:r>
          </a:p>
          <a:p>
            <a:pPr>
              <a:lnSpc>
                <a:spcPct val="150000"/>
              </a:lnSpc>
            </a:pPr>
            <a:r>
              <a:rPr lang="en-US" dirty="0">
                <a:solidFill>
                  <a:schemeClr val="bg2"/>
                </a:solidFill>
                <a:latin typeface="Bookman Old Style" panose="02050604050505020204" pitchFamily="18" charset="0"/>
                <a:ea typeface="Cambria" panose="02040503050406030204" pitchFamily="18" charset="0"/>
              </a:rPr>
              <a:t>Department of Computer Science and Engineering</a:t>
            </a:r>
          </a:p>
        </p:txBody>
      </p:sp>
    </p:spTree>
    <p:extLst>
      <p:ext uri="{BB962C8B-B14F-4D97-AF65-F5344CB8AC3E}">
        <p14:creationId xmlns:p14="http://schemas.microsoft.com/office/powerpoint/2010/main" val="2066016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42B6-D5B8-1186-2DF7-A63AE3CD6B14}"/>
              </a:ext>
            </a:extLst>
          </p:cNvPr>
          <p:cNvSpPr>
            <a:spLocks noGrp="1"/>
          </p:cNvSpPr>
          <p:nvPr>
            <p:ph type="title"/>
          </p:nvPr>
        </p:nvSpPr>
        <p:spPr>
          <a:xfrm>
            <a:off x="581192" y="855406"/>
            <a:ext cx="11029616" cy="624574"/>
          </a:xfrm>
        </p:spPr>
        <p:txBody>
          <a:bodyPr/>
          <a:lstStyle/>
          <a:p>
            <a:r>
              <a:rPr lang="en-US" cap="none" dirty="0"/>
              <a:t>Scalable And Adaptable</a:t>
            </a:r>
          </a:p>
        </p:txBody>
      </p:sp>
      <p:sp>
        <p:nvSpPr>
          <p:cNvPr id="4" name="Rectangle 1">
            <a:extLst>
              <a:ext uri="{FF2B5EF4-FFF2-40B4-BE49-F238E27FC236}">
                <a16:creationId xmlns:a16="http://schemas.microsoft.com/office/drawing/2014/main" id="{67607DDC-772F-AA0D-5DDD-36CD00E74C82}"/>
              </a:ext>
            </a:extLst>
          </p:cNvPr>
          <p:cNvSpPr>
            <a:spLocks noGrp="1" noChangeArrowheads="1"/>
          </p:cNvSpPr>
          <p:nvPr>
            <p:ph idx="1"/>
          </p:nvPr>
        </p:nvSpPr>
        <p:spPr bwMode="auto">
          <a:xfrm>
            <a:off x="833554" y="3429000"/>
            <a:ext cx="10524889" cy="872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Integration with Other Technologies</a:t>
            </a:r>
            <a:r>
              <a:rPr kumimoji="0" lang="en-US" altLang="en-US" sz="1800" b="0" i="0" u="none" strike="noStrike" cap="none" normalizeH="0" baseline="0" dirty="0">
                <a:ln>
                  <a:noFill/>
                </a:ln>
                <a:solidFill>
                  <a:schemeClr val="tx1"/>
                </a:solidFill>
                <a:effectLst/>
                <a:latin typeface="Arial" panose="020B0604020202020204" pitchFamily="34" charset="0"/>
              </a:rPr>
              <a:t>: Can be easily integrated into software suites or mobile applications for extended functionality, such as sketching in </a:t>
            </a:r>
            <a:r>
              <a:rPr kumimoji="0" lang="en-US" altLang="en-US" sz="1800" b="1" i="0" u="none" strike="noStrike" cap="none" normalizeH="0" baseline="0" dirty="0">
                <a:ln>
                  <a:noFill/>
                </a:ln>
                <a:solidFill>
                  <a:schemeClr val="tx1"/>
                </a:solidFill>
                <a:effectLst/>
                <a:latin typeface="Arial" panose="020B0604020202020204" pitchFamily="34" charset="0"/>
              </a:rPr>
              <a:t>augmented reality (AR) </a:t>
            </a:r>
            <a:r>
              <a:rPr kumimoji="0" lang="en-US" altLang="en-US" sz="1800" b="0" i="0" u="none" strike="noStrike" cap="none" normalizeH="0" baseline="0" dirty="0">
                <a:ln>
                  <a:noFill/>
                </a:ln>
                <a:solidFill>
                  <a:schemeClr val="tx1"/>
                </a:solidFill>
                <a:effectLst/>
                <a:latin typeface="Arial" panose="020B0604020202020204" pitchFamily="34" charset="0"/>
              </a:rPr>
              <a:t>environments.</a:t>
            </a:r>
          </a:p>
        </p:txBody>
      </p:sp>
    </p:spTree>
    <p:extLst>
      <p:ext uri="{BB962C8B-B14F-4D97-AF65-F5344CB8AC3E}">
        <p14:creationId xmlns:p14="http://schemas.microsoft.com/office/powerpoint/2010/main" val="1117955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0F5B-CD07-51D8-B742-5DC4C3CBFD68}"/>
              </a:ext>
            </a:extLst>
          </p:cNvPr>
          <p:cNvSpPr>
            <a:spLocks noGrp="1"/>
          </p:cNvSpPr>
          <p:nvPr>
            <p:ph type="title"/>
          </p:nvPr>
        </p:nvSpPr>
        <p:spPr>
          <a:xfrm>
            <a:off x="581191" y="959873"/>
            <a:ext cx="11029616" cy="539773"/>
          </a:xfrm>
        </p:spPr>
        <p:txBody>
          <a:bodyPr/>
          <a:lstStyle/>
          <a:p>
            <a:r>
              <a:rPr lang="en-US" cap="none" dirty="0"/>
              <a:t>Enhanced Real Estate And Architectural Presentations</a:t>
            </a:r>
          </a:p>
        </p:txBody>
      </p:sp>
      <p:sp>
        <p:nvSpPr>
          <p:cNvPr id="4" name="Rectangle 1">
            <a:extLst>
              <a:ext uri="{FF2B5EF4-FFF2-40B4-BE49-F238E27FC236}">
                <a16:creationId xmlns:a16="http://schemas.microsoft.com/office/drawing/2014/main" id="{F9EE01E5-5A43-4AF2-A14F-7E02A17173CC}"/>
              </a:ext>
            </a:extLst>
          </p:cNvPr>
          <p:cNvSpPr>
            <a:spLocks noGrp="1" noChangeArrowheads="1"/>
          </p:cNvSpPr>
          <p:nvPr>
            <p:ph idx="1"/>
          </p:nvPr>
        </p:nvSpPr>
        <p:spPr bwMode="auto">
          <a:xfrm>
            <a:off x="617812" y="2428170"/>
            <a:ext cx="10956376" cy="253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 estate agents </a:t>
            </a:r>
            <a:r>
              <a:rPr kumimoji="0" lang="en-US" altLang="en-US" sz="1800" b="0" i="0" u="none" strike="noStrike" cap="none" normalizeH="0" baseline="0" dirty="0">
                <a:ln>
                  <a:noFill/>
                </a:ln>
                <a:solidFill>
                  <a:schemeClr val="tx1"/>
                </a:solidFill>
                <a:effectLst/>
                <a:latin typeface="Arial" panose="020B0604020202020204" pitchFamily="34" charset="0"/>
              </a:rPr>
              <a:t>and architects can use sketches to create simplified, stylized versions of buildings or interiors, which can help clients better visualize potential renovations or purchases.</a:t>
            </a:r>
          </a:p>
          <a:p>
            <a:pPr marL="0" marR="0" lvl="0" indent="0" algn="just"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provides a clearer understanding of </a:t>
            </a:r>
            <a:r>
              <a:rPr kumimoji="0" lang="en-US" altLang="en-US" sz="1800" b="1" i="0" u="none" strike="noStrike" cap="none" normalizeH="0" baseline="0" dirty="0">
                <a:ln>
                  <a:noFill/>
                </a:ln>
                <a:solidFill>
                  <a:schemeClr val="tx1"/>
                </a:solidFill>
                <a:effectLst/>
                <a:latin typeface="Arial" panose="020B0604020202020204" pitchFamily="34" charset="0"/>
              </a:rPr>
              <a:t>spatial relationships </a:t>
            </a:r>
            <a:r>
              <a:rPr kumimoji="0" lang="en-US" altLang="en-US" sz="1800" b="0" i="0" u="none" strike="noStrike" cap="none" normalizeH="0" baseline="0" dirty="0">
                <a:ln>
                  <a:noFill/>
                </a:ln>
                <a:solidFill>
                  <a:schemeClr val="tx1"/>
                </a:solidFill>
                <a:effectLst/>
                <a:latin typeface="Arial" panose="020B0604020202020204" pitchFamily="34" charset="0"/>
              </a:rPr>
              <a:t>and design aesthetics without the distractions of colors and textures. </a:t>
            </a:r>
          </a:p>
        </p:txBody>
      </p:sp>
    </p:spTree>
    <p:extLst>
      <p:ext uri="{BB962C8B-B14F-4D97-AF65-F5344CB8AC3E}">
        <p14:creationId xmlns:p14="http://schemas.microsoft.com/office/powerpoint/2010/main" val="3808680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F37E5-22DA-C485-9C94-80E9A1331183}"/>
              </a:ext>
            </a:extLst>
          </p:cNvPr>
          <p:cNvSpPr>
            <a:spLocks noGrp="1"/>
          </p:cNvSpPr>
          <p:nvPr>
            <p:ph type="title"/>
          </p:nvPr>
        </p:nvSpPr>
        <p:spPr>
          <a:xfrm>
            <a:off x="581192" y="855407"/>
            <a:ext cx="11029616" cy="614742"/>
          </a:xfrm>
        </p:spPr>
        <p:txBody>
          <a:bodyPr/>
          <a:lstStyle/>
          <a:p>
            <a:r>
              <a:rPr lang="en-US" cap="none" dirty="0"/>
              <a:t>Unique Visual Representation</a:t>
            </a:r>
          </a:p>
        </p:txBody>
      </p:sp>
      <p:sp>
        <p:nvSpPr>
          <p:cNvPr id="4" name="Rectangle 1">
            <a:extLst>
              <a:ext uri="{FF2B5EF4-FFF2-40B4-BE49-F238E27FC236}">
                <a16:creationId xmlns:a16="http://schemas.microsoft.com/office/drawing/2014/main" id="{35A9CF93-DFF3-DD2F-9AB8-426B3A927170}"/>
              </a:ext>
            </a:extLst>
          </p:cNvPr>
          <p:cNvSpPr>
            <a:spLocks noGrp="1" noChangeArrowheads="1"/>
          </p:cNvSpPr>
          <p:nvPr>
            <p:ph idx="1"/>
          </p:nvPr>
        </p:nvSpPr>
        <p:spPr bwMode="auto">
          <a:xfrm>
            <a:off x="703667" y="2940395"/>
            <a:ext cx="10784665" cy="2118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Simplified Image Representation</a:t>
            </a:r>
            <a:r>
              <a:rPr kumimoji="0" lang="en-US" altLang="en-US" sz="1800" b="0" i="0" u="none" strike="noStrike" cap="none" normalizeH="0" baseline="0" dirty="0">
                <a:ln>
                  <a:noFill/>
                </a:ln>
                <a:solidFill>
                  <a:schemeClr val="tx1"/>
                </a:solidFill>
                <a:effectLst/>
                <a:latin typeface="Arial" panose="020B0604020202020204" pitchFamily="34" charset="0"/>
              </a:rPr>
              <a:t>: Sketches help focus on important structural elements in an image, which can be useful in fields like architecture, product design, and even technical illustrations.</a:t>
            </a:r>
          </a:p>
          <a:p>
            <a:pPr marL="0" marR="0" lvl="0" indent="0" algn="just"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Improved Understanding</a:t>
            </a:r>
            <a:r>
              <a:rPr kumimoji="0" lang="en-US" altLang="en-US" sz="1800" b="0" i="0" u="none" strike="noStrike" cap="none" normalizeH="0" baseline="0" dirty="0">
                <a:ln>
                  <a:noFill/>
                </a:ln>
                <a:solidFill>
                  <a:schemeClr val="tx1"/>
                </a:solidFill>
                <a:effectLst/>
                <a:latin typeface="Arial" panose="020B0604020202020204" pitchFamily="34" charset="0"/>
              </a:rPr>
              <a:t>: Converting images into sketches helps in understanding visual information by removing color distractions and focusing on shapes and lines. </a:t>
            </a:r>
          </a:p>
        </p:txBody>
      </p:sp>
    </p:spTree>
    <p:extLst>
      <p:ext uri="{BB962C8B-B14F-4D97-AF65-F5344CB8AC3E}">
        <p14:creationId xmlns:p14="http://schemas.microsoft.com/office/powerpoint/2010/main" val="4167594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6F15D-8C51-2951-D8C4-B6723BB24404}"/>
              </a:ext>
            </a:extLst>
          </p:cNvPr>
          <p:cNvSpPr>
            <a:spLocks noGrp="1"/>
          </p:cNvSpPr>
          <p:nvPr>
            <p:ph type="title"/>
          </p:nvPr>
        </p:nvSpPr>
        <p:spPr>
          <a:xfrm>
            <a:off x="581191" y="884903"/>
            <a:ext cx="11029616" cy="644240"/>
          </a:xfrm>
        </p:spPr>
        <p:txBody>
          <a:bodyPr/>
          <a:lstStyle/>
          <a:p>
            <a:r>
              <a:rPr lang="en-US" cap="none" dirty="0"/>
              <a:t>Medical Imaging</a:t>
            </a:r>
          </a:p>
        </p:txBody>
      </p:sp>
      <p:sp>
        <p:nvSpPr>
          <p:cNvPr id="3" name="Content Placeholder 2">
            <a:extLst>
              <a:ext uri="{FF2B5EF4-FFF2-40B4-BE49-F238E27FC236}">
                <a16:creationId xmlns:a16="http://schemas.microsoft.com/office/drawing/2014/main" id="{42ADEB1C-A31B-2D2E-A685-5F74DEDF0558}"/>
              </a:ext>
            </a:extLst>
          </p:cNvPr>
          <p:cNvSpPr>
            <a:spLocks noGrp="1"/>
          </p:cNvSpPr>
          <p:nvPr>
            <p:ph idx="1"/>
          </p:nvPr>
        </p:nvSpPr>
        <p:spPr>
          <a:xfrm>
            <a:off x="581191" y="2824736"/>
            <a:ext cx="10607918" cy="1909723"/>
          </a:xfrm>
        </p:spPr>
        <p:txBody>
          <a:bodyPr/>
          <a:lstStyle/>
          <a:p>
            <a:pPr algn="just">
              <a:lnSpc>
                <a:spcPct val="150000"/>
              </a:lnSpc>
            </a:pPr>
            <a:r>
              <a:rPr lang="en-US" dirty="0">
                <a:latin typeface="Arial" panose="020B0604020202020204" pitchFamily="34" charset="0"/>
                <a:cs typeface="Arial" panose="020B0604020202020204" pitchFamily="34" charset="0"/>
              </a:rPr>
              <a:t>Helps in converting medical scans (e.g., X-rays, CT scans) into simplified sketches that highlight key structures, which can assist in education and preliminary analysis.</a:t>
            </a:r>
          </a:p>
        </p:txBody>
      </p:sp>
    </p:spTree>
    <p:extLst>
      <p:ext uri="{BB962C8B-B14F-4D97-AF65-F5344CB8AC3E}">
        <p14:creationId xmlns:p14="http://schemas.microsoft.com/office/powerpoint/2010/main" val="3867320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1FE75-C2F2-6496-F87F-AE6FA5E99B99}"/>
              </a:ext>
            </a:extLst>
          </p:cNvPr>
          <p:cNvSpPr>
            <a:spLocks noGrp="1"/>
          </p:cNvSpPr>
          <p:nvPr>
            <p:ph type="title"/>
          </p:nvPr>
        </p:nvSpPr>
        <p:spPr>
          <a:xfrm>
            <a:off x="581191" y="900879"/>
            <a:ext cx="11029616" cy="575414"/>
          </a:xfrm>
        </p:spPr>
        <p:txBody>
          <a:bodyPr/>
          <a:lstStyle/>
          <a:p>
            <a:r>
              <a:rPr lang="en-US" cap="none" dirty="0"/>
              <a:t>Cost-effective</a:t>
            </a:r>
          </a:p>
        </p:txBody>
      </p:sp>
      <p:sp>
        <p:nvSpPr>
          <p:cNvPr id="3" name="Content Placeholder 2">
            <a:extLst>
              <a:ext uri="{FF2B5EF4-FFF2-40B4-BE49-F238E27FC236}">
                <a16:creationId xmlns:a16="http://schemas.microsoft.com/office/drawing/2014/main" id="{F44656D9-04BE-75AA-0E49-F3BBCC7517C3}"/>
              </a:ext>
            </a:extLst>
          </p:cNvPr>
          <p:cNvSpPr>
            <a:spLocks noGrp="1"/>
          </p:cNvSpPr>
          <p:nvPr>
            <p:ph idx="1"/>
          </p:nvPr>
        </p:nvSpPr>
        <p:spPr>
          <a:xfrm>
            <a:off x="581191" y="2917916"/>
            <a:ext cx="11029615" cy="1486936"/>
          </a:xfrm>
        </p:spPr>
        <p:txBody>
          <a:bodyPr/>
          <a:lstStyle/>
          <a:p>
            <a:pPr algn="just">
              <a:lnSpc>
                <a:spcPct val="150000"/>
              </a:lnSpc>
            </a:pPr>
            <a:r>
              <a:rPr lang="en-US" dirty="0">
                <a:latin typeface="Arial" panose="020B0604020202020204" pitchFamily="34" charset="0"/>
                <a:cs typeface="Arial" panose="020B0604020202020204" pitchFamily="34" charset="0"/>
              </a:rPr>
              <a:t>Reduces the need for hiring professional artists for simple sketch generation tasks, making it a cost-effective solution for small businesses, startups, or individuals.</a:t>
            </a:r>
          </a:p>
        </p:txBody>
      </p:sp>
    </p:spTree>
    <p:extLst>
      <p:ext uri="{BB962C8B-B14F-4D97-AF65-F5344CB8AC3E}">
        <p14:creationId xmlns:p14="http://schemas.microsoft.com/office/powerpoint/2010/main" val="79160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CA53163-6E09-A5B7-1754-3D3316E7AA0F}"/>
              </a:ext>
            </a:extLst>
          </p:cNvPr>
          <p:cNvSpPr>
            <a:spLocks noGrp="1"/>
          </p:cNvSpPr>
          <p:nvPr>
            <p:ph type="title"/>
          </p:nvPr>
        </p:nvSpPr>
        <p:spPr>
          <a:xfrm>
            <a:off x="581192" y="2281084"/>
            <a:ext cx="11029615" cy="1147916"/>
          </a:xfrm>
        </p:spPr>
        <p:txBody>
          <a:bodyPr>
            <a:noAutofit/>
          </a:bodyPr>
          <a:lstStyle/>
          <a:p>
            <a:pPr algn="ctr"/>
            <a:r>
              <a:rPr lang="en-US" sz="7200" dirty="0">
                <a:latin typeface="Berlin Sans FB Demi" panose="020E0802020502020306" pitchFamily="34" charset="0"/>
              </a:rPr>
              <a:t>Thank you</a:t>
            </a:r>
          </a:p>
        </p:txBody>
      </p:sp>
    </p:spTree>
    <p:extLst>
      <p:ext uri="{BB962C8B-B14F-4D97-AF65-F5344CB8AC3E}">
        <p14:creationId xmlns:p14="http://schemas.microsoft.com/office/powerpoint/2010/main" val="3858297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11180-83F0-0814-149D-3AAC3C19033F}"/>
              </a:ext>
            </a:extLst>
          </p:cNvPr>
          <p:cNvSpPr>
            <a:spLocks noGrp="1"/>
          </p:cNvSpPr>
          <p:nvPr>
            <p:ph type="title"/>
          </p:nvPr>
        </p:nvSpPr>
        <p:spPr>
          <a:xfrm>
            <a:off x="2566763" y="2607619"/>
            <a:ext cx="7058473" cy="988332"/>
          </a:xfrm>
        </p:spPr>
        <p:txBody>
          <a:bodyPr/>
          <a:lstStyle/>
          <a:p>
            <a:pPr algn="ctr"/>
            <a:r>
              <a:rPr lang="en-US" dirty="0"/>
              <a:t>Why do we need this AI?</a:t>
            </a:r>
          </a:p>
        </p:txBody>
      </p:sp>
    </p:spTree>
    <p:extLst>
      <p:ext uri="{BB962C8B-B14F-4D97-AF65-F5344CB8AC3E}">
        <p14:creationId xmlns:p14="http://schemas.microsoft.com/office/powerpoint/2010/main" val="4192461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727B6-EA5F-BF2F-795D-79D04A94C68B}"/>
              </a:ext>
            </a:extLst>
          </p:cNvPr>
          <p:cNvSpPr>
            <a:spLocks noGrp="1"/>
          </p:cNvSpPr>
          <p:nvPr>
            <p:ph type="title"/>
          </p:nvPr>
        </p:nvSpPr>
        <p:spPr>
          <a:xfrm>
            <a:off x="581192" y="904567"/>
            <a:ext cx="11029616" cy="595079"/>
          </a:xfrm>
        </p:spPr>
        <p:txBody>
          <a:bodyPr/>
          <a:lstStyle/>
          <a:p>
            <a:r>
              <a:rPr lang="en-US" cap="none" dirty="0"/>
              <a:t>Automation Of Artistic Processes</a:t>
            </a:r>
          </a:p>
        </p:txBody>
      </p:sp>
      <p:sp>
        <p:nvSpPr>
          <p:cNvPr id="4" name="Rectangle 1">
            <a:extLst>
              <a:ext uri="{FF2B5EF4-FFF2-40B4-BE49-F238E27FC236}">
                <a16:creationId xmlns:a16="http://schemas.microsoft.com/office/drawing/2014/main" id="{CDBBEB99-3C43-D94C-174B-DD2A577A95A1}"/>
              </a:ext>
            </a:extLst>
          </p:cNvPr>
          <p:cNvSpPr>
            <a:spLocks noGrp="1" noChangeArrowheads="1"/>
          </p:cNvSpPr>
          <p:nvPr>
            <p:ph idx="1"/>
          </p:nvPr>
        </p:nvSpPr>
        <p:spPr bwMode="auto">
          <a:xfrm>
            <a:off x="836014" y="2886053"/>
            <a:ext cx="10519971" cy="2118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Time-saving</a:t>
            </a:r>
            <a:r>
              <a:rPr kumimoji="0" lang="en-US" altLang="en-US" b="0" i="0" u="none" strike="noStrike" cap="none" normalizeH="0" baseline="0" dirty="0">
                <a:ln>
                  <a:noFill/>
                </a:ln>
                <a:solidFill>
                  <a:schemeClr val="tx1"/>
                </a:solidFill>
                <a:effectLst/>
                <a:latin typeface="Arial" panose="020B0604020202020204" pitchFamily="34" charset="0"/>
              </a:rPr>
              <a:t>: Automates the process of creating sketches from images, saving significant time for artists and designers.</a:t>
            </a:r>
          </a:p>
          <a:p>
            <a:pPr marL="0" marR="0" lvl="0" indent="0" algn="just" defTabSz="914400" rtl="0" eaLnBrk="0" fontAlgn="base" latinLnBrk="0" hangingPunct="0">
              <a:lnSpc>
                <a:spcPct val="15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Consistency</a:t>
            </a:r>
            <a:r>
              <a:rPr kumimoji="0" lang="en-US" altLang="en-US" b="0" i="0" u="none" strike="noStrike" cap="none" normalizeH="0" baseline="0" dirty="0">
                <a:ln>
                  <a:noFill/>
                </a:ln>
                <a:solidFill>
                  <a:schemeClr val="tx1"/>
                </a:solidFill>
                <a:effectLst/>
                <a:latin typeface="Arial" panose="020B0604020202020204" pitchFamily="34" charset="0"/>
              </a:rPr>
              <a:t>: Ensures consistent sketch quality, removing human error and variability that may occur with manual sketching. </a:t>
            </a:r>
          </a:p>
        </p:txBody>
      </p:sp>
    </p:spTree>
    <p:extLst>
      <p:ext uri="{BB962C8B-B14F-4D97-AF65-F5344CB8AC3E}">
        <p14:creationId xmlns:p14="http://schemas.microsoft.com/office/powerpoint/2010/main" val="1110529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90A5-2F29-6F77-04CB-0880CDC6A771}"/>
              </a:ext>
            </a:extLst>
          </p:cNvPr>
          <p:cNvSpPr>
            <a:spLocks noGrp="1"/>
          </p:cNvSpPr>
          <p:nvPr>
            <p:ph type="title"/>
          </p:nvPr>
        </p:nvSpPr>
        <p:spPr>
          <a:xfrm>
            <a:off x="581192" y="934064"/>
            <a:ext cx="11029616" cy="565581"/>
          </a:xfrm>
        </p:spPr>
        <p:txBody>
          <a:bodyPr/>
          <a:lstStyle/>
          <a:p>
            <a:r>
              <a:rPr lang="en-US" cap="none" dirty="0"/>
              <a:t>Creative Tool For Artists</a:t>
            </a:r>
          </a:p>
        </p:txBody>
      </p:sp>
      <p:sp>
        <p:nvSpPr>
          <p:cNvPr id="4" name="Rectangle 1">
            <a:extLst>
              <a:ext uri="{FF2B5EF4-FFF2-40B4-BE49-F238E27FC236}">
                <a16:creationId xmlns:a16="http://schemas.microsoft.com/office/drawing/2014/main" id="{8FC31F41-16A6-23B2-EB9F-6FD80F99DF4E}"/>
              </a:ext>
            </a:extLst>
          </p:cNvPr>
          <p:cNvSpPr>
            <a:spLocks noGrp="1" noChangeArrowheads="1"/>
          </p:cNvSpPr>
          <p:nvPr>
            <p:ph idx="1"/>
          </p:nvPr>
        </p:nvSpPr>
        <p:spPr bwMode="auto">
          <a:xfrm>
            <a:off x="831098" y="3574472"/>
            <a:ext cx="10529804" cy="872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Inspiration Source</a:t>
            </a:r>
            <a:r>
              <a:rPr kumimoji="0" lang="en-US" altLang="en-US" sz="1800" b="0" i="0" u="none" strike="noStrike" cap="none" normalizeH="0" baseline="0" dirty="0">
                <a:ln>
                  <a:noFill/>
                </a:ln>
                <a:solidFill>
                  <a:schemeClr val="tx1"/>
                </a:solidFill>
                <a:effectLst/>
                <a:latin typeface="Arial" panose="020B0604020202020204" pitchFamily="34" charset="0"/>
              </a:rPr>
              <a:t>: Can serve as a tool for artists to generate base sketches, offering creative starting points for further manual refinement.</a:t>
            </a:r>
          </a:p>
        </p:txBody>
      </p:sp>
    </p:spTree>
    <p:extLst>
      <p:ext uri="{BB962C8B-B14F-4D97-AF65-F5344CB8AC3E}">
        <p14:creationId xmlns:p14="http://schemas.microsoft.com/office/powerpoint/2010/main" val="654363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E437-1D0F-D0D7-646C-BE70A596C975}"/>
              </a:ext>
            </a:extLst>
          </p:cNvPr>
          <p:cNvSpPr>
            <a:spLocks noGrp="1"/>
          </p:cNvSpPr>
          <p:nvPr>
            <p:ph type="title"/>
          </p:nvPr>
        </p:nvSpPr>
        <p:spPr>
          <a:xfrm>
            <a:off x="581191" y="786580"/>
            <a:ext cx="11029616" cy="703233"/>
          </a:xfrm>
        </p:spPr>
        <p:txBody>
          <a:bodyPr/>
          <a:lstStyle/>
          <a:p>
            <a:r>
              <a:rPr lang="en-US" cap="none" dirty="0"/>
              <a:t>Education And E-learning In Art Classes</a:t>
            </a:r>
          </a:p>
        </p:txBody>
      </p:sp>
      <p:sp>
        <p:nvSpPr>
          <p:cNvPr id="4" name="Rectangle 1">
            <a:extLst>
              <a:ext uri="{FF2B5EF4-FFF2-40B4-BE49-F238E27FC236}">
                <a16:creationId xmlns:a16="http://schemas.microsoft.com/office/drawing/2014/main" id="{C87A2F19-23F4-7FBC-F624-5FD7C765DEE0}"/>
              </a:ext>
            </a:extLst>
          </p:cNvPr>
          <p:cNvSpPr>
            <a:spLocks noGrp="1" noChangeArrowheads="1"/>
          </p:cNvSpPr>
          <p:nvPr>
            <p:ph idx="1"/>
          </p:nvPr>
        </p:nvSpPr>
        <p:spPr bwMode="auto">
          <a:xfrm>
            <a:off x="897483" y="2916064"/>
            <a:ext cx="10397033" cy="2118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Learning Aid</a:t>
            </a:r>
            <a:r>
              <a:rPr kumimoji="0" lang="en-US" altLang="en-US" sz="1800" b="0" i="0" u="none" strike="noStrike" cap="none" normalizeH="0" baseline="0" dirty="0">
                <a:ln>
                  <a:noFill/>
                </a:ln>
                <a:solidFill>
                  <a:schemeClr val="tx1"/>
                </a:solidFill>
                <a:effectLst/>
                <a:latin typeface="Arial" panose="020B0604020202020204" pitchFamily="34" charset="0"/>
              </a:rPr>
              <a:t>: Provides a learning resource for students and educators in drawing and art-related subjects by allowing real-world images to be broken down into basic line sketches.</a:t>
            </a:r>
          </a:p>
          <a:p>
            <a:pPr marL="0" marR="0" lvl="0" indent="0" algn="just"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Interactive Learning</a:t>
            </a:r>
            <a:r>
              <a:rPr kumimoji="0" lang="en-US" altLang="en-US" sz="1800" b="0" i="0" u="none" strike="noStrike" cap="none" normalizeH="0" baseline="0" dirty="0">
                <a:ln>
                  <a:noFill/>
                </a:ln>
                <a:solidFill>
                  <a:schemeClr val="tx1"/>
                </a:solidFill>
                <a:effectLst/>
                <a:latin typeface="Arial" panose="020B0604020202020204" pitchFamily="34" charset="0"/>
              </a:rPr>
              <a:t>: Enables students to compare their manual sketches with AI-generated ones, improving their understanding of sketching techniques. </a:t>
            </a:r>
          </a:p>
        </p:txBody>
      </p:sp>
    </p:spTree>
    <p:extLst>
      <p:ext uri="{BB962C8B-B14F-4D97-AF65-F5344CB8AC3E}">
        <p14:creationId xmlns:p14="http://schemas.microsoft.com/office/powerpoint/2010/main" val="3401784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221B1-0A3A-B3B6-D262-5823F3F49C14}"/>
              </a:ext>
            </a:extLst>
          </p:cNvPr>
          <p:cNvSpPr>
            <a:spLocks noGrp="1"/>
          </p:cNvSpPr>
          <p:nvPr>
            <p:ph type="title"/>
          </p:nvPr>
        </p:nvSpPr>
        <p:spPr>
          <a:xfrm>
            <a:off x="581192" y="816076"/>
            <a:ext cx="11029616" cy="673737"/>
          </a:xfrm>
        </p:spPr>
        <p:txBody>
          <a:bodyPr/>
          <a:lstStyle/>
          <a:p>
            <a:r>
              <a:rPr lang="en-US" cap="none" dirty="0"/>
              <a:t>Broad Applicability</a:t>
            </a:r>
          </a:p>
        </p:txBody>
      </p:sp>
      <p:sp>
        <p:nvSpPr>
          <p:cNvPr id="4" name="Rectangle 1">
            <a:extLst>
              <a:ext uri="{FF2B5EF4-FFF2-40B4-BE49-F238E27FC236}">
                <a16:creationId xmlns:a16="http://schemas.microsoft.com/office/drawing/2014/main" id="{61E4BAD8-CD7F-1F2E-35B6-D27C183CF7B6}"/>
              </a:ext>
            </a:extLst>
          </p:cNvPr>
          <p:cNvSpPr>
            <a:spLocks noGrp="1" noChangeArrowheads="1"/>
          </p:cNvSpPr>
          <p:nvPr>
            <p:ph idx="1"/>
          </p:nvPr>
        </p:nvSpPr>
        <p:spPr bwMode="auto">
          <a:xfrm>
            <a:off x="739601" y="3023516"/>
            <a:ext cx="10712798" cy="2118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Sketching for Apps</a:t>
            </a:r>
            <a:r>
              <a:rPr kumimoji="0" lang="en-US" altLang="en-US" sz="1800" b="0" i="0" u="none" strike="noStrike" cap="none" normalizeH="0" baseline="0" dirty="0">
                <a:ln>
                  <a:noFill/>
                </a:ln>
                <a:solidFill>
                  <a:schemeClr val="tx1"/>
                </a:solidFill>
                <a:effectLst/>
                <a:latin typeface="Arial" panose="020B0604020202020204" pitchFamily="34" charset="0"/>
              </a:rPr>
              <a:t>: Can be integrated into apps that let users turn photos into sketches instantly, offering a fun and creative experience.</a:t>
            </a:r>
          </a:p>
          <a:p>
            <a:pPr marL="0" marR="0" lvl="0" indent="0" algn="just"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Product Design</a:t>
            </a:r>
            <a:r>
              <a:rPr kumimoji="0" lang="en-US" altLang="en-US" sz="1800" b="0" i="0" u="none" strike="noStrike" cap="none" normalizeH="0" baseline="0" dirty="0">
                <a:ln>
                  <a:noFill/>
                </a:ln>
                <a:solidFill>
                  <a:schemeClr val="tx1"/>
                </a:solidFill>
                <a:effectLst/>
                <a:latin typeface="Arial" panose="020B0604020202020204" pitchFamily="34" charset="0"/>
              </a:rPr>
              <a:t>: Useful for designers and engineers who need to quickly visualize concepts as sketches before detailed modeling. </a:t>
            </a:r>
          </a:p>
        </p:txBody>
      </p:sp>
    </p:spTree>
    <p:extLst>
      <p:ext uri="{BB962C8B-B14F-4D97-AF65-F5344CB8AC3E}">
        <p14:creationId xmlns:p14="http://schemas.microsoft.com/office/powerpoint/2010/main" val="636659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526A-2BE9-5AF1-822A-4BA060F77FC2}"/>
              </a:ext>
            </a:extLst>
          </p:cNvPr>
          <p:cNvSpPr>
            <a:spLocks noGrp="1"/>
          </p:cNvSpPr>
          <p:nvPr>
            <p:ph type="title"/>
          </p:nvPr>
        </p:nvSpPr>
        <p:spPr>
          <a:xfrm>
            <a:off x="581191" y="904568"/>
            <a:ext cx="11029616" cy="585246"/>
          </a:xfrm>
        </p:spPr>
        <p:txBody>
          <a:bodyPr>
            <a:normAutofit/>
          </a:bodyPr>
          <a:lstStyle/>
          <a:p>
            <a:r>
              <a:rPr lang="en-US" cap="none" dirty="0"/>
              <a:t>Usage In Criminal Detection And Law Enforcement</a:t>
            </a:r>
          </a:p>
        </p:txBody>
      </p:sp>
      <p:sp>
        <p:nvSpPr>
          <p:cNvPr id="3" name="Content Placeholder 2">
            <a:extLst>
              <a:ext uri="{FF2B5EF4-FFF2-40B4-BE49-F238E27FC236}">
                <a16:creationId xmlns:a16="http://schemas.microsoft.com/office/drawing/2014/main" id="{EAA1284F-7429-152D-B3F7-AFD1416E6E1B}"/>
              </a:ext>
            </a:extLst>
          </p:cNvPr>
          <p:cNvSpPr>
            <a:spLocks noGrp="1"/>
          </p:cNvSpPr>
          <p:nvPr>
            <p:ph idx="1"/>
          </p:nvPr>
        </p:nvSpPr>
        <p:spPr>
          <a:xfrm>
            <a:off x="581192" y="2215136"/>
            <a:ext cx="11029615" cy="3113948"/>
          </a:xfrm>
        </p:spPr>
        <p:txBody>
          <a:bodyPr>
            <a:normAutofit/>
          </a:bodyPr>
          <a:lstStyle/>
          <a:p>
            <a:pPr algn="just"/>
            <a:r>
              <a:rPr lang="en-US" b="1" dirty="0">
                <a:latin typeface="Arial" panose="020B0604020202020204" pitchFamily="34" charset="0"/>
                <a:cs typeface="Arial" panose="020B0604020202020204" pitchFamily="34" charset="0"/>
              </a:rPr>
              <a:t>Forensic Sketch Generation</a:t>
            </a:r>
            <a:endParaRPr lang="en-US"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n-US" dirty="0">
                <a:latin typeface="Arial" panose="020B0604020202020204" pitchFamily="34" charset="0"/>
                <a:cs typeface="Arial" panose="020B0604020202020204" pitchFamily="34" charset="0"/>
              </a:rPr>
              <a:t>AI can assist forensic artists in generating sketches from witness descriptions, especially when the witness cannot provide a detailed description. This speeds up the process of creating facial composites of suspects based on limited information.</a:t>
            </a:r>
          </a:p>
          <a:p>
            <a:pPr algn="just">
              <a:buFont typeface="Arial" panose="020B0604020202020204" pitchFamily="34" charset="0"/>
              <a:buChar char="•"/>
            </a:pPr>
            <a:r>
              <a:rPr lang="en-US" dirty="0">
                <a:latin typeface="Arial" panose="020B0604020202020204" pitchFamily="34" charset="0"/>
                <a:cs typeface="Arial" panose="020B0604020202020204" pitchFamily="34" charset="0"/>
              </a:rPr>
              <a:t>The AI can generate multiple variations of sketches based on slight modifications in features (e.g., different hairstyles, facial hair, etc.), which can be shown to witnesses for better identification.</a:t>
            </a:r>
          </a:p>
        </p:txBody>
      </p:sp>
    </p:spTree>
    <p:extLst>
      <p:ext uri="{BB962C8B-B14F-4D97-AF65-F5344CB8AC3E}">
        <p14:creationId xmlns:p14="http://schemas.microsoft.com/office/powerpoint/2010/main" val="1715386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A52E3-B113-AFF9-4E19-E86E83EC015C}"/>
              </a:ext>
            </a:extLst>
          </p:cNvPr>
          <p:cNvSpPr>
            <a:spLocks noGrp="1"/>
          </p:cNvSpPr>
          <p:nvPr>
            <p:ph type="title" idx="4294967295"/>
          </p:nvPr>
        </p:nvSpPr>
        <p:spPr>
          <a:xfrm>
            <a:off x="0" y="998538"/>
            <a:ext cx="11029950" cy="576262"/>
          </a:xfrm>
        </p:spPr>
        <p:txBody>
          <a:bodyPr/>
          <a:lstStyle/>
          <a:p>
            <a:r>
              <a:rPr lang="en-US" cap="none" dirty="0"/>
              <a:t>Usage In Criminal Detection And Law Enforcement </a:t>
            </a:r>
            <a:endParaRPr lang="en-US" dirty="0"/>
          </a:p>
        </p:txBody>
      </p:sp>
      <p:sp>
        <p:nvSpPr>
          <p:cNvPr id="3" name="Content Placeholder 2">
            <a:extLst>
              <a:ext uri="{FF2B5EF4-FFF2-40B4-BE49-F238E27FC236}">
                <a16:creationId xmlns:a16="http://schemas.microsoft.com/office/drawing/2014/main" id="{00771187-E44D-BE1D-4CC7-E84EDDA95408}"/>
              </a:ext>
            </a:extLst>
          </p:cNvPr>
          <p:cNvSpPr>
            <a:spLocks noGrp="1"/>
          </p:cNvSpPr>
          <p:nvPr>
            <p:ph idx="4294967295"/>
          </p:nvPr>
        </p:nvSpPr>
        <p:spPr>
          <a:xfrm>
            <a:off x="707922" y="1384812"/>
            <a:ext cx="11029950" cy="3678238"/>
          </a:xfrm>
        </p:spPr>
        <p:txBody>
          <a:bodyPr/>
          <a:lstStyle/>
          <a:p>
            <a:pPr algn="just"/>
            <a:r>
              <a:rPr lang="en-US" b="1" dirty="0">
                <a:latin typeface="Arial" panose="020B0604020202020204" pitchFamily="34" charset="0"/>
                <a:cs typeface="Arial" panose="020B0604020202020204" pitchFamily="34" charset="0"/>
              </a:rPr>
              <a:t>Sketch-Based Criminal Search in Databases:</a:t>
            </a:r>
            <a:endParaRPr lang="en-US"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n-US" dirty="0">
                <a:latin typeface="Arial" panose="020B0604020202020204" pitchFamily="34" charset="0"/>
                <a:cs typeface="Arial" panose="020B0604020202020204" pitchFamily="34" charset="0"/>
              </a:rPr>
              <a:t>AI can help search through large criminal databases by converting available sketches into digital formats that can be cross-referenced with existing mugshots or digital images.</a:t>
            </a:r>
          </a:p>
          <a:p>
            <a:pPr algn="just">
              <a:buFont typeface="Arial" panose="020B0604020202020204" pitchFamily="34" charset="0"/>
              <a:buChar char="•"/>
            </a:pPr>
            <a:r>
              <a:rPr lang="en-US" dirty="0">
                <a:latin typeface="Arial" panose="020B0604020202020204" pitchFamily="34" charset="0"/>
                <a:cs typeface="Arial" panose="020B0604020202020204" pitchFamily="34" charset="0"/>
              </a:rPr>
              <a:t>This can speed up the process of identifying suspects and link them to previous criminal records or cases.</a:t>
            </a:r>
          </a:p>
        </p:txBody>
      </p:sp>
    </p:spTree>
    <p:extLst>
      <p:ext uri="{BB962C8B-B14F-4D97-AF65-F5344CB8AC3E}">
        <p14:creationId xmlns:p14="http://schemas.microsoft.com/office/powerpoint/2010/main" val="3361712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C8F15C-6BB3-C579-758F-C9476065666F}"/>
              </a:ext>
            </a:extLst>
          </p:cNvPr>
          <p:cNvSpPr>
            <a:spLocks noGrp="1"/>
          </p:cNvSpPr>
          <p:nvPr>
            <p:ph idx="4294967295"/>
          </p:nvPr>
        </p:nvSpPr>
        <p:spPr>
          <a:xfrm>
            <a:off x="581025" y="1502800"/>
            <a:ext cx="11029950" cy="4090988"/>
          </a:xfrm>
        </p:spPr>
        <p:txBody>
          <a:bodyPr>
            <a:normAutofit/>
          </a:bodyPr>
          <a:lstStyle/>
          <a:p>
            <a:pPr algn="just"/>
            <a:r>
              <a:rPr lang="en-US" b="1" dirty="0">
                <a:latin typeface="Arial" panose="020B0604020202020204" pitchFamily="34" charset="0"/>
                <a:cs typeface="Arial" panose="020B0604020202020204" pitchFamily="34" charset="0"/>
              </a:rPr>
              <a:t>Reconstruction from Unclear Evidence:</a:t>
            </a:r>
            <a:endParaRPr lang="en-US"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n-US" dirty="0">
                <a:latin typeface="Arial" panose="020B0604020202020204" pitchFamily="34" charset="0"/>
                <a:cs typeface="Arial" panose="020B0604020202020204" pitchFamily="34" charset="0"/>
              </a:rPr>
              <a:t>When evidence is unclear or partially damaged (e.g., old photographs, damaged surveillance footage), AI can help reconstruct sketches that bring out important features, making it easier for investigators to interpret or present in court.</a:t>
            </a:r>
          </a:p>
          <a:p>
            <a:pPr algn="just">
              <a:buFont typeface="Arial" panose="020B0604020202020204" pitchFamily="34" charset="0"/>
              <a:buChar char="•"/>
            </a:pPr>
            <a:r>
              <a:rPr lang="en-US" dirty="0">
                <a:latin typeface="Arial" panose="020B0604020202020204" pitchFamily="34" charset="0"/>
                <a:cs typeface="Arial" panose="020B0604020202020204" pitchFamily="34" charset="0"/>
              </a:rPr>
              <a:t>In crime scenes where only vague clues are available, sketches can be used to reconstruct possible scenarios or objects involved.</a:t>
            </a:r>
          </a:p>
          <a:p>
            <a:pPr marL="0" indent="0" algn="just">
              <a:buNone/>
            </a:pPr>
            <a:endParaRPr lang="en-US"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Predictive Analysis and Crime Pattern Visualization:</a:t>
            </a:r>
            <a:endParaRPr lang="en-US"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n-US" dirty="0">
                <a:latin typeface="Arial" panose="020B0604020202020204" pitchFamily="34" charset="0"/>
                <a:cs typeface="Arial" panose="020B0604020202020204" pitchFamily="34" charset="0"/>
              </a:rPr>
              <a:t>AI-generated sketches can help visualize patterns, such as suspect appearances or crime scene layouts, for analysts to predict future crimes or identify trends.</a:t>
            </a:r>
          </a:p>
        </p:txBody>
      </p:sp>
    </p:spTree>
    <p:extLst>
      <p:ext uri="{BB962C8B-B14F-4D97-AF65-F5344CB8AC3E}">
        <p14:creationId xmlns:p14="http://schemas.microsoft.com/office/powerpoint/2010/main" val="269434928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Ion Boardroom</Template>
  <TotalTime>86</TotalTime>
  <Words>669</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Aharoni</vt:lpstr>
      <vt:lpstr>Arial</vt:lpstr>
      <vt:lpstr>Berlin Sans FB Demi</vt:lpstr>
      <vt:lpstr>Bookman Old Style</vt:lpstr>
      <vt:lpstr>Constantia</vt:lpstr>
      <vt:lpstr>Cooper Black</vt:lpstr>
      <vt:lpstr>Gill Sans MT</vt:lpstr>
      <vt:lpstr>Wingdings 2</vt:lpstr>
      <vt:lpstr>Dividend</vt:lpstr>
      <vt:lpstr>Presentation On  Artificial Intelligence Lab</vt:lpstr>
      <vt:lpstr>Why do we need this AI?</vt:lpstr>
      <vt:lpstr>Automation Of Artistic Processes</vt:lpstr>
      <vt:lpstr>Creative Tool For Artists</vt:lpstr>
      <vt:lpstr>Education And E-learning In Art Classes</vt:lpstr>
      <vt:lpstr>Broad Applicability</vt:lpstr>
      <vt:lpstr>Usage In Criminal Detection And Law Enforcement</vt:lpstr>
      <vt:lpstr>Usage In Criminal Detection And Law Enforcement </vt:lpstr>
      <vt:lpstr>PowerPoint Presentation</vt:lpstr>
      <vt:lpstr>Scalable And Adaptable</vt:lpstr>
      <vt:lpstr>Enhanced Real Estate And Architectural Presentations</vt:lpstr>
      <vt:lpstr>Unique Visual Representation</vt:lpstr>
      <vt:lpstr>Medical Imaging</vt:lpstr>
      <vt:lpstr>Cost-effective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Rifah Sajida</dc:creator>
  <cp:lastModifiedBy>Rifah Sajida</cp:lastModifiedBy>
  <cp:revision>19</cp:revision>
  <dcterms:created xsi:type="dcterms:W3CDTF">2024-09-08T09:18:28Z</dcterms:created>
  <dcterms:modified xsi:type="dcterms:W3CDTF">2024-09-08T18:34:25Z</dcterms:modified>
</cp:coreProperties>
</file>