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80" r:id="rId6"/>
    <p:sldId id="279" r:id="rId7"/>
    <p:sldId id="281" r:id="rId8"/>
    <p:sldId id="283" r:id="rId9"/>
    <p:sldId id="284" r:id="rId10"/>
    <p:sldId id="282" r:id="rId11"/>
    <p:sldId id="286" r:id="rId12"/>
    <p:sldId id="285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4C3A-0E9F-40DD-9D48-26EAE89FD52E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E072-C6D2-4B14-B46F-267099FA8132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FB3-BE58-421E-A07A-02D5E7B36E67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B0F3-9263-40E3-BAC2-4C42A1F7BF9D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E7D-CDC5-4174-8B45-4FB2A3518FB4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418-A4FA-4AB9-A8BD-E85CA6EE4B8D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F7DE-EC3B-4130-AA02-5E9BE860C5A8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A1B8-29E8-4373-9293-E2BE7F0457CA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C3EA-38E6-4A3F-9410-8A79220A3442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7330-E499-4891-828D-AF95341324E3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76DD-8EDC-46F5-95AC-411A251FD9C7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DB3-CA35-44C0-A211-8BCF708F9933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4022-B61B-4501-9510-9F5013C722C1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2F61-0CC4-4BDF-93C4-F4ECF71CE86D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2420-4782-405C-A0E9-B934440DD767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B5FB63-627F-41A9-8A1D-F7A327BD74AD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bstract_syntax_tree#:~:text=Parse%20trees%20are%20typically%20built,analysis%20and%20program%20transformation%20system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79" y="2453594"/>
            <a:ext cx="3485073" cy="242050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25"/>
              </a:spcAft>
            </a:pPr>
            <a:r>
              <a:rPr lang="en-US" dirty="0"/>
              <a:t>Abstract Syntax Tree Generator for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5B2F-9C15-8551-754F-0A218999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CDBC26-16D8-6C88-175B-8DEBB20F73BF}"/>
              </a:ext>
            </a:extLst>
          </p:cNvPr>
          <p:cNvSpPr txBox="1"/>
          <p:nvPr/>
        </p:nvSpPr>
        <p:spPr>
          <a:xfrm>
            <a:off x="4204447" y="528917"/>
            <a:ext cx="3783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b="1" dirty="0">
                <a:ea typeface="Adobe Fan Heiti Std B" panose="020B0700000000000000" pitchFamily="34" charset="-128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0C457-F18B-6195-AC68-06DD24CA0B47}"/>
              </a:ext>
            </a:extLst>
          </p:cNvPr>
          <p:cNvSpPr txBox="1"/>
          <p:nvPr/>
        </p:nvSpPr>
        <p:spPr>
          <a:xfrm>
            <a:off x="510988" y="1646123"/>
            <a:ext cx="11170023" cy="4617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/>
              <a:t>[1] https://rosettacode.org/wiki/Compiler/lexical_analyzer#C.2B.2B , compiler/lexical </a:t>
            </a:r>
            <a:r>
              <a:rPr lang="en-SG" dirty="0" err="1"/>
              <a:t>analyzer</a:t>
            </a:r>
            <a:r>
              <a:rPr lang="en-SG" dirty="0"/>
              <a:t>, last accessed on 12-02-2022</a:t>
            </a:r>
          </a:p>
          <a:p>
            <a:pPr>
              <a:lnSpc>
                <a:spcPct val="150000"/>
              </a:lnSpc>
            </a:pPr>
            <a:r>
              <a:rPr lang="en-SG" dirty="0"/>
              <a:t>[2] https://ruslanspivak.com/lsbasi-part7/, Abstract Syntax Tree, last accessed on 03-05-2022</a:t>
            </a:r>
          </a:p>
          <a:p>
            <a:pPr>
              <a:lnSpc>
                <a:spcPct val="150000"/>
              </a:lnSpc>
            </a:pPr>
            <a:r>
              <a:rPr lang="en-SG" dirty="0"/>
              <a:t>[3]</a:t>
            </a:r>
            <a:r>
              <a:rPr lang="en-SG" dirty="0">
                <a:hlinkClick r:id="rId2"/>
              </a:rPr>
              <a:t>https://en.wikipedia.org/wiki/Abstract_syntax_tree#:~:text=Parse%20trees%20are%20typically%20built,analysis%20and%20program%20transformation%20systems</a:t>
            </a:r>
            <a:r>
              <a:rPr lang="en-SG" dirty="0"/>
              <a:t>., Abstract Syntax Tree, last accessed on 21-04-2022</a:t>
            </a:r>
          </a:p>
          <a:p>
            <a:pPr>
              <a:lnSpc>
                <a:spcPct val="150000"/>
              </a:lnSpc>
            </a:pPr>
            <a:r>
              <a:rPr lang="en-SG" dirty="0"/>
              <a:t>[4]https://docs.python.org/3/library/ast.html#:~:text=The%20ast%20module%20helps%20Python,the%20Python%20abstract%20syntax%20grammar.&amp;amp;text=The%20result%20will%20be%20a,built%2Din%20compile()%20function., Abstract Grammar, last accessed on 26-05-2022</a:t>
            </a:r>
          </a:p>
          <a:p>
            <a:pPr>
              <a:lnSpc>
                <a:spcPct val="150000"/>
              </a:lnSpc>
            </a:pPr>
            <a:r>
              <a:rPr lang="en-SG" dirty="0"/>
              <a:t>[5] https://en.cppreference.com/w/cpp/header , Headers in C++, last accessed on 23-05-2022</a:t>
            </a:r>
          </a:p>
          <a:p>
            <a:pPr>
              <a:lnSpc>
                <a:spcPct val="150000"/>
              </a:lnSpc>
            </a:pPr>
            <a:r>
              <a:rPr lang="en-SG" dirty="0"/>
              <a:t>[6] https://medium.com/basecs/leveling-up-ones-parsing-game-with-asts-d7a6fc2400ff, Abstract Syntax Tree, last accessed on 26-05-2022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0041E-455A-4A6A-4944-0D3C639E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3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8F119-E99D-BFC3-B025-E252B6D08548}"/>
              </a:ext>
            </a:extLst>
          </p:cNvPr>
          <p:cNvSpPr txBox="1"/>
          <p:nvPr/>
        </p:nvSpPr>
        <p:spPr>
          <a:xfrm>
            <a:off x="4204447" y="528916"/>
            <a:ext cx="3783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b="1" dirty="0" err="1">
                <a:ea typeface="Adobe Fan Heiti Std B" panose="020B0700000000000000" pitchFamily="34" charset="-128"/>
              </a:rPr>
              <a:t>Github</a:t>
            </a:r>
            <a:r>
              <a:rPr lang="en-SG" sz="4800" b="1" dirty="0">
                <a:ea typeface="Adobe Fan Heiti Std B" panose="020B0700000000000000" pitchFamily="34" charset="-128"/>
              </a:rPr>
              <a:t>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5BCFA-D0C1-1B5B-60DE-B2344AF3491E}"/>
              </a:ext>
            </a:extLst>
          </p:cNvPr>
          <p:cNvSpPr txBox="1"/>
          <p:nvPr/>
        </p:nvSpPr>
        <p:spPr>
          <a:xfrm>
            <a:off x="3325906" y="245544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200" dirty="0"/>
              <a:t>https://github.com/rifah43/SPL-1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158AD-90BA-6DF5-1EAA-E5D65C5E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1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tch Deck PowerPoint Template for Business Presentation">
            <a:extLst>
              <a:ext uri="{FF2B5EF4-FFF2-40B4-BE49-F238E27FC236}">
                <a16:creationId xmlns:a16="http://schemas.microsoft.com/office/drawing/2014/main" id="{77602360-A31B-73D3-549C-C14FA2F33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9089A1-8C4D-946F-F8FC-1AF6BE7A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6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1;p26">
            <a:extLst>
              <a:ext uri="{FF2B5EF4-FFF2-40B4-BE49-F238E27FC236}">
                <a16:creationId xmlns:a16="http://schemas.microsoft.com/office/drawing/2014/main" id="{F815BC41-00FB-4FD0-A5D5-502DB9975960}"/>
              </a:ext>
            </a:extLst>
          </p:cNvPr>
          <p:cNvSpPr txBox="1"/>
          <p:nvPr/>
        </p:nvSpPr>
        <p:spPr>
          <a:xfrm>
            <a:off x="3946650" y="4056533"/>
            <a:ext cx="42987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  <a:cs typeface="Livvic Light"/>
                <a:sym typeface="Livvic Light"/>
              </a:rPr>
              <a:t>Project Presented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Kozuka Mincho Pr6N H" panose="02020900000000000000" pitchFamily="18" charset="-128"/>
              <a:ea typeface="Kozuka Mincho Pr6N H" panose="02020900000000000000" pitchFamily="18" charset="-128"/>
              <a:cs typeface="Livvic Light"/>
              <a:sym typeface="Livvic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  <a:cs typeface="Livvic Light"/>
                <a:sym typeface="Livvic Light"/>
              </a:rPr>
              <a:t>Rifah Tashfiha Faria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  <a:cs typeface="Livvic Light"/>
                <a:sym typeface="Livvic Light"/>
              </a:rPr>
              <a:t>Roll: 1213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tx1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  <a:cs typeface="Livvic Light"/>
                <a:sym typeface="Livvic Light"/>
              </a:rPr>
              <a:t>Exam Roll: 60902</a:t>
            </a:r>
            <a:endParaRPr lang="en-US" sz="2000" dirty="0">
              <a:solidFill>
                <a:schemeClr val="tx1"/>
              </a:solidFill>
              <a:latin typeface="Kozuka Mincho Pr6N H" panose="02020900000000000000" pitchFamily="18" charset="-128"/>
              <a:ea typeface="Kozuka Mincho Pr6N H" panose="02020900000000000000" pitchFamily="18" charset="-128"/>
              <a:cs typeface="Livvic Light"/>
              <a:sym typeface="Livvic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  <a:cs typeface="Livvic Light"/>
                <a:sym typeface="Livvic Light"/>
              </a:rPr>
              <a:t>BSSE 12th batch</a:t>
            </a:r>
            <a:endParaRPr sz="2000" dirty="0">
              <a:solidFill>
                <a:schemeClr val="tx1"/>
              </a:solidFill>
              <a:latin typeface="Kozuka Mincho Pr6N H" panose="02020900000000000000" pitchFamily="18" charset="-128"/>
              <a:ea typeface="Kozuka Mincho Pr6N H" panose="02020900000000000000" pitchFamily="18" charset="-128"/>
              <a:cs typeface="Livvic Light"/>
              <a:sym typeface="Livvic Light"/>
            </a:endParaRPr>
          </a:p>
        </p:txBody>
      </p:sp>
      <p:sp>
        <p:nvSpPr>
          <p:cNvPr id="6" name="Google Shape;131;p26">
            <a:extLst>
              <a:ext uri="{FF2B5EF4-FFF2-40B4-BE49-F238E27FC236}">
                <a16:creationId xmlns:a16="http://schemas.microsoft.com/office/drawing/2014/main" id="{C68E1214-97BA-4FF7-AA39-52655DB8AD47}"/>
              </a:ext>
            </a:extLst>
          </p:cNvPr>
          <p:cNvSpPr txBox="1"/>
          <p:nvPr/>
        </p:nvSpPr>
        <p:spPr>
          <a:xfrm>
            <a:off x="3946650" y="1028373"/>
            <a:ext cx="4298700" cy="246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  <a:cs typeface="Livvic Light"/>
                <a:sym typeface="Livvic Light"/>
              </a:rPr>
              <a:t>Project Supervised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sz="2400" dirty="0">
              <a:solidFill>
                <a:schemeClr val="accent1">
                  <a:lumMod val="60000"/>
                  <a:lumOff val="40000"/>
                </a:schemeClr>
              </a:solidFill>
              <a:latin typeface="Kozuka Mincho Pr6N H" panose="02020900000000000000" pitchFamily="18" charset="-128"/>
              <a:ea typeface="Kozuka Mincho Pr6N H" panose="02020900000000000000" pitchFamily="18" charset="-128"/>
              <a:cs typeface="Livvic Light"/>
              <a:sym typeface="Livvic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0" i="0" dirty="0" err="1">
                <a:solidFill>
                  <a:schemeClr val="tx1"/>
                </a:solidFill>
                <a:effectLst/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Kishan</a:t>
            </a:r>
            <a:r>
              <a:rPr lang="en-SG" sz="2000" b="0" i="0" dirty="0">
                <a:solidFill>
                  <a:schemeClr val="tx1"/>
                </a:solidFill>
                <a:effectLst/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 Kumar </a:t>
            </a:r>
            <a:r>
              <a:rPr lang="en-SG" sz="2000" b="0" i="0" dirty="0" err="1">
                <a:solidFill>
                  <a:schemeClr val="tx1"/>
                </a:solidFill>
                <a:effectLst/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Ganguly</a:t>
            </a:r>
            <a:r>
              <a:rPr lang="en-SG" sz="2000" b="0" i="0" dirty="0">
                <a:solidFill>
                  <a:schemeClr val="tx1"/>
                </a:solidFill>
                <a:effectLst/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>
                <a:solidFill>
                  <a:schemeClr val="tx1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Assistant Professor,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0" i="0" dirty="0">
                <a:solidFill>
                  <a:schemeClr val="tx1"/>
                </a:solidFill>
                <a:effectLst/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Institute of Information Technology,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>
                <a:solidFill>
                  <a:schemeClr val="tx1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University of Dhaka.</a:t>
            </a:r>
            <a:endParaRPr lang="en-SG" sz="2400" b="0" i="0" dirty="0">
              <a:solidFill>
                <a:schemeClr val="tx1"/>
              </a:solidFill>
              <a:effectLst/>
              <a:latin typeface="Kozuka Mincho Pr6N H" panose="02020900000000000000" pitchFamily="18" charset="-128"/>
              <a:ea typeface="Kozuka Mincho Pr6N H" panose="02020900000000000000" pitchFamily="18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8D891F-E507-35A5-A010-4568739B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0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561190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7" name="Google Shape;148;p28">
            <a:extLst>
              <a:ext uri="{FF2B5EF4-FFF2-40B4-BE49-F238E27FC236}">
                <a16:creationId xmlns:a16="http://schemas.microsoft.com/office/drawing/2014/main" id="{371BECAA-ADBB-4ABD-5F5E-5331137D5B4B}"/>
              </a:ext>
            </a:extLst>
          </p:cNvPr>
          <p:cNvSpPr txBox="1">
            <a:spLocks noGrp="1"/>
          </p:cNvSpPr>
          <p:nvPr/>
        </p:nvSpPr>
        <p:spPr>
          <a:xfrm>
            <a:off x="4285159" y="3570410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chemeClr val="bg1"/>
                </a:solidFill>
              </a:rPr>
              <a:t>03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8" name="Google Shape;151;p28">
            <a:extLst>
              <a:ext uri="{FF2B5EF4-FFF2-40B4-BE49-F238E27FC236}">
                <a16:creationId xmlns:a16="http://schemas.microsoft.com/office/drawing/2014/main" id="{0BFA3B24-AA91-CD5D-0F6E-A6F03E7B4C47}"/>
              </a:ext>
            </a:extLst>
          </p:cNvPr>
          <p:cNvSpPr txBox="1">
            <a:spLocks noGrp="1"/>
          </p:cNvSpPr>
          <p:nvPr/>
        </p:nvSpPr>
        <p:spPr>
          <a:xfrm>
            <a:off x="4285159" y="1300424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chemeClr val="bg1"/>
                </a:solidFill>
              </a:rPr>
              <a:t>01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9" name="Google Shape;154;p28">
            <a:extLst>
              <a:ext uri="{FF2B5EF4-FFF2-40B4-BE49-F238E27FC236}">
                <a16:creationId xmlns:a16="http://schemas.microsoft.com/office/drawing/2014/main" id="{D59531F7-2209-BB98-EE89-ECF3259C18D8}"/>
              </a:ext>
            </a:extLst>
          </p:cNvPr>
          <p:cNvSpPr txBox="1">
            <a:spLocks noGrp="1"/>
          </p:cNvSpPr>
          <p:nvPr/>
        </p:nvSpPr>
        <p:spPr>
          <a:xfrm>
            <a:off x="4285159" y="2458899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chemeClr val="bg1"/>
                </a:solidFill>
              </a:rPr>
              <a:t>02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10" name="Google Shape;157;p28">
            <a:extLst>
              <a:ext uri="{FF2B5EF4-FFF2-40B4-BE49-F238E27FC236}">
                <a16:creationId xmlns:a16="http://schemas.microsoft.com/office/drawing/2014/main" id="{18ECA5EE-32D6-192E-6DD1-A02C25A2A49F}"/>
              </a:ext>
            </a:extLst>
          </p:cNvPr>
          <p:cNvSpPr txBox="1">
            <a:spLocks noGrp="1"/>
          </p:cNvSpPr>
          <p:nvPr/>
        </p:nvSpPr>
        <p:spPr>
          <a:xfrm>
            <a:off x="4285159" y="4701991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chemeClr val="bg1"/>
                </a:solidFill>
              </a:rPr>
              <a:t>04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11" name="Google Shape;160;p28">
            <a:extLst>
              <a:ext uri="{FF2B5EF4-FFF2-40B4-BE49-F238E27FC236}">
                <a16:creationId xmlns:a16="http://schemas.microsoft.com/office/drawing/2014/main" id="{76A6D182-9F63-389E-D2F8-F6C0017AA960}"/>
              </a:ext>
            </a:extLst>
          </p:cNvPr>
          <p:cNvSpPr txBox="1">
            <a:spLocks noGrp="1"/>
          </p:cNvSpPr>
          <p:nvPr/>
        </p:nvSpPr>
        <p:spPr>
          <a:xfrm>
            <a:off x="4285159" y="5760784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chemeClr val="bg1"/>
                </a:solidFill>
              </a:rPr>
              <a:t>05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7DAEF-AA74-FE1F-1268-A2CC4D67E313}"/>
              </a:ext>
            </a:extLst>
          </p:cNvPr>
          <p:cNvSpPr txBox="1"/>
          <p:nvPr/>
        </p:nvSpPr>
        <p:spPr>
          <a:xfrm>
            <a:off x="5683599" y="1358491"/>
            <a:ext cx="372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What is Abstract Syntax Tree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235DF2-1AD9-1295-759A-0C2831E18194}"/>
              </a:ext>
            </a:extLst>
          </p:cNvPr>
          <p:cNvSpPr txBox="1"/>
          <p:nvPr/>
        </p:nvSpPr>
        <p:spPr>
          <a:xfrm>
            <a:off x="5683599" y="2516966"/>
            <a:ext cx="5450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Background Study of the Project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58DD8-3BFE-8692-2DDC-11367EA1567A}"/>
              </a:ext>
            </a:extLst>
          </p:cNvPr>
          <p:cNvSpPr txBox="1"/>
          <p:nvPr/>
        </p:nvSpPr>
        <p:spPr>
          <a:xfrm>
            <a:off x="5750766" y="3473938"/>
            <a:ext cx="624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Implementation of the Project and Input &amp; 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969D6-BC75-AC6C-E593-DC66C12EF748}"/>
              </a:ext>
            </a:extLst>
          </p:cNvPr>
          <p:cNvSpPr txBox="1"/>
          <p:nvPr/>
        </p:nvSpPr>
        <p:spPr>
          <a:xfrm>
            <a:off x="5730271" y="4742444"/>
            <a:ext cx="151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Challenges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6A3CBD-A615-2304-CDDC-1A6BDD9A38C2}"/>
              </a:ext>
            </a:extLst>
          </p:cNvPr>
          <p:cNvSpPr txBox="1"/>
          <p:nvPr/>
        </p:nvSpPr>
        <p:spPr>
          <a:xfrm>
            <a:off x="5730271" y="5818851"/>
            <a:ext cx="3639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References and </a:t>
            </a:r>
            <a:r>
              <a:rPr lang="en-SG" sz="2400" dirty="0" err="1"/>
              <a:t>Github</a:t>
            </a:r>
            <a:r>
              <a:rPr lang="en-SG" sz="2400" dirty="0"/>
              <a:t> Link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0C2D46-DD3D-7C3C-88B9-E6D275542315}"/>
              </a:ext>
            </a:extLst>
          </p:cNvPr>
          <p:cNvSpPr txBox="1"/>
          <p:nvPr/>
        </p:nvSpPr>
        <p:spPr>
          <a:xfrm>
            <a:off x="3877958" y="155757"/>
            <a:ext cx="4264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b="1" dirty="0">
                <a:solidFill>
                  <a:srgbClr val="FF0000"/>
                </a:solidFill>
              </a:rPr>
              <a:t>Table of Contents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303AE1-0FF6-08C3-1AEC-20994FCF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9EBA6C-8BE5-4A0D-EB24-D13E1A4BF4C5}"/>
              </a:ext>
            </a:extLst>
          </p:cNvPr>
          <p:cNvSpPr txBox="1"/>
          <p:nvPr/>
        </p:nvSpPr>
        <p:spPr>
          <a:xfrm>
            <a:off x="2261392" y="636869"/>
            <a:ext cx="7669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/>
              <a:t>What is Abstract Syntax Tree?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23055-2833-D18F-9F74-30237F2C2DC7}"/>
              </a:ext>
            </a:extLst>
          </p:cNvPr>
          <p:cNvSpPr txBox="1"/>
          <p:nvPr/>
        </p:nvSpPr>
        <p:spPr>
          <a:xfrm>
            <a:off x="2643325" y="2074831"/>
            <a:ext cx="685926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solidFill>
                  <a:schemeClr val="tx2"/>
                </a:solidFill>
                <a:effectLst/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Abstract Syntax Tree (also known as AST) is tree representations of code.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2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It is called abstract because it does not represent every detail of the code, rather only the structural details.</a:t>
            </a:r>
          </a:p>
          <a:p>
            <a:pPr>
              <a:lnSpc>
                <a:spcPct val="200000"/>
              </a:lnSpc>
            </a:pPr>
            <a:endParaRPr lang="en-US" sz="2000" b="0" i="0" dirty="0">
              <a:solidFill>
                <a:schemeClr val="tx2"/>
              </a:solidFill>
              <a:effectLst/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It shows the logical structure of the code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Each node represents an action taken by the program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Acts as intermediate step of compiler/interpreter design</a:t>
            </a:r>
          </a:p>
          <a:p>
            <a:endParaRPr lang="en-US" sz="1600" b="0" i="0" dirty="0">
              <a:solidFill>
                <a:schemeClr val="tx2"/>
              </a:solidFill>
              <a:effectLst/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34E0F-B26B-19E6-AABF-2D27D08D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0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5FB81C-9F12-B355-448A-BF6C36F238EF}"/>
              </a:ext>
            </a:extLst>
          </p:cNvPr>
          <p:cNvSpPr txBox="1"/>
          <p:nvPr/>
        </p:nvSpPr>
        <p:spPr>
          <a:xfrm>
            <a:off x="3496235" y="635606"/>
            <a:ext cx="4876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4800" b="1" dirty="0"/>
              <a:t>Background Study</a:t>
            </a: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45E5F8F4-88F0-109B-948F-579C4278F258}"/>
              </a:ext>
            </a:extLst>
          </p:cNvPr>
          <p:cNvSpPr/>
          <p:nvPr/>
        </p:nvSpPr>
        <p:spPr>
          <a:xfrm rot="16200000">
            <a:off x="7178482" y="2014812"/>
            <a:ext cx="2191879" cy="3227298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333FB501-F164-C9EB-5C4B-D82745FA5C51}"/>
              </a:ext>
            </a:extLst>
          </p:cNvPr>
          <p:cNvSpPr/>
          <p:nvPr/>
        </p:nvSpPr>
        <p:spPr>
          <a:xfrm rot="16200000">
            <a:off x="4838697" y="2014812"/>
            <a:ext cx="2191879" cy="3227298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FB149081-EEBA-0916-F68C-413F2DDA661B}"/>
              </a:ext>
            </a:extLst>
          </p:cNvPr>
          <p:cNvSpPr/>
          <p:nvPr/>
        </p:nvSpPr>
        <p:spPr>
          <a:xfrm rot="16200000">
            <a:off x="2454085" y="2014815"/>
            <a:ext cx="2191879" cy="3227298"/>
          </a:xfrm>
          <a:prstGeom prst="flowChartOffpage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FA179-FBF7-9F7E-2CC3-145A0731F481}"/>
              </a:ext>
            </a:extLst>
          </p:cNvPr>
          <p:cNvSpPr txBox="1"/>
          <p:nvPr/>
        </p:nvSpPr>
        <p:spPr>
          <a:xfrm>
            <a:off x="2402538" y="3429000"/>
            <a:ext cx="73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spc="300" dirty="0">
                <a:solidFill>
                  <a:schemeClr val="bg2"/>
                </a:solidFill>
              </a:rPr>
              <a:t>Lexical Analysis        Syntax Analysis      Tree Making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C612F-D94C-E3A4-F7A5-8C4312A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7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D68CF-814A-A177-08BD-C220CD9BA4CB}"/>
              </a:ext>
            </a:extLst>
          </p:cNvPr>
          <p:cNvSpPr txBox="1"/>
          <p:nvPr/>
        </p:nvSpPr>
        <p:spPr>
          <a:xfrm>
            <a:off x="3496235" y="635606"/>
            <a:ext cx="4876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4800" b="1" dirty="0"/>
              <a:t>Background Study</a:t>
            </a:r>
          </a:p>
        </p:txBody>
      </p:sp>
      <p:sp>
        <p:nvSpPr>
          <p:cNvPr id="3" name="Google Shape;170;p29">
            <a:extLst>
              <a:ext uri="{FF2B5EF4-FFF2-40B4-BE49-F238E27FC236}">
                <a16:creationId xmlns:a16="http://schemas.microsoft.com/office/drawing/2014/main" id="{9C1778C5-6153-F652-FD5C-A96A9DDEDEB7}"/>
              </a:ext>
            </a:extLst>
          </p:cNvPr>
          <p:cNvSpPr txBox="1">
            <a:spLocks/>
          </p:cNvSpPr>
          <p:nvPr/>
        </p:nvSpPr>
        <p:spPr>
          <a:xfrm>
            <a:off x="1051203" y="1751499"/>
            <a:ext cx="2679944" cy="537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sz="1800" spc="300" dirty="0">
                <a:solidFill>
                  <a:srgbClr val="00B0F0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Catamaran Light" panose="020B0604020202020204" charset="0"/>
              </a:rPr>
              <a:t>L</a:t>
            </a:r>
            <a:r>
              <a:rPr lang="en-US" sz="1800" spc="300" dirty="0">
                <a:solidFill>
                  <a:srgbClr val="00B0F0"/>
                </a:solidFill>
                <a:effectLst/>
                <a:latin typeface="Kozuka Gothic Pro M" panose="020B0700000000000000" pitchFamily="34" charset="-128"/>
                <a:ea typeface="Kozuka Gothic Pro M" panose="020B0700000000000000" pitchFamily="34" charset="-128"/>
                <a:cs typeface="Catamaran Light" panose="020B0604020202020204" charset="0"/>
              </a:rPr>
              <a:t>exical analysis reads the source code one character at a time and converts it into meaningful lexemes (tokens)</a:t>
            </a:r>
            <a:endParaRPr lang="en-US" sz="1800" spc="300" dirty="0">
              <a:solidFill>
                <a:srgbClr val="00B0F0"/>
              </a:solidFill>
              <a:latin typeface="Kozuka Gothic Pro M" panose="020B0700000000000000" pitchFamily="34" charset="-128"/>
              <a:ea typeface="Kozuka Gothic Pro M" panose="020B0700000000000000" pitchFamily="34" charset="-128"/>
              <a:cs typeface="Catamaran Light" panose="020B0604020202020204" charset="0"/>
            </a:endParaRPr>
          </a:p>
        </p:txBody>
      </p:sp>
      <p:sp>
        <p:nvSpPr>
          <p:cNvPr id="4" name="Google Shape;171;p29">
            <a:extLst>
              <a:ext uri="{FF2B5EF4-FFF2-40B4-BE49-F238E27FC236}">
                <a16:creationId xmlns:a16="http://schemas.microsoft.com/office/drawing/2014/main" id="{D935C745-E76E-E90F-7DA9-A17ED955BAD5}"/>
              </a:ext>
            </a:extLst>
          </p:cNvPr>
          <p:cNvSpPr txBox="1">
            <a:spLocks/>
          </p:cNvSpPr>
          <p:nvPr/>
        </p:nvSpPr>
        <p:spPr>
          <a:xfrm>
            <a:off x="4832227" y="1778394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sz="1800" spc="300" dirty="0">
                <a:solidFill>
                  <a:srgbClr val="92D050"/>
                </a:solidFill>
                <a:effectLst/>
                <a:latin typeface="Kozuka Gothic Pro M" panose="020B0700000000000000" pitchFamily="34" charset="-128"/>
                <a:ea typeface="Kozuka Gothic Pro M" panose="020B0700000000000000" pitchFamily="34" charset="-128"/>
                <a:cs typeface="Catamaran Light" panose="020B0604020202020204" charset="0"/>
              </a:rPr>
              <a:t>Syntax analysis takes tokens and produce a parse tree as an output</a:t>
            </a:r>
            <a:endParaRPr lang="en-US" sz="1800" spc="300" dirty="0">
              <a:solidFill>
                <a:srgbClr val="92D050"/>
              </a:solidFill>
              <a:latin typeface="Kozuka Gothic Pro M" panose="020B0700000000000000" pitchFamily="34" charset="-128"/>
              <a:ea typeface="Kozuka Gothic Pro M" panose="020B0700000000000000" pitchFamily="34" charset="-128"/>
              <a:cs typeface="Catamaran Light" panose="020B0604020202020204" charset="0"/>
            </a:endParaRPr>
          </a:p>
        </p:txBody>
      </p:sp>
      <p:sp>
        <p:nvSpPr>
          <p:cNvPr id="5" name="Google Shape;177;p29">
            <a:extLst>
              <a:ext uri="{FF2B5EF4-FFF2-40B4-BE49-F238E27FC236}">
                <a16:creationId xmlns:a16="http://schemas.microsoft.com/office/drawing/2014/main" id="{CE11417A-4080-6311-FD3F-8A0997006D51}"/>
              </a:ext>
            </a:extLst>
          </p:cNvPr>
          <p:cNvSpPr txBox="1">
            <a:spLocks/>
          </p:cNvSpPr>
          <p:nvPr/>
        </p:nvSpPr>
        <p:spPr>
          <a:xfrm>
            <a:off x="8355105" y="1758833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sz="1800" spc="300" dirty="0">
                <a:solidFill>
                  <a:srgbClr val="FFFF00"/>
                </a:solidFill>
                <a:effectLst/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Tree representation for the AST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sz="1800" spc="300" dirty="0">
                <a:solidFill>
                  <a:srgbClr val="FFFF00"/>
                </a:solidFill>
                <a:effectLst/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Prints the tree following the Syntax tree pattern</a:t>
            </a:r>
            <a:endParaRPr lang="en-US" sz="1800" spc="300" dirty="0">
              <a:solidFill>
                <a:srgbClr val="FFFF00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36E5-2C17-5C2D-EC45-B7512BC2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1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CD389A-91C3-3BE5-17EC-4094FD5E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854013"/>
            <a:ext cx="9153525" cy="4171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4A3BC-B62C-9853-FECC-D64B61778D88}"/>
              </a:ext>
            </a:extLst>
          </p:cNvPr>
          <p:cNvSpPr txBox="1"/>
          <p:nvPr/>
        </p:nvSpPr>
        <p:spPr>
          <a:xfrm>
            <a:off x="2191012" y="469019"/>
            <a:ext cx="7809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>
                <a:ea typeface="Adobe Fan Heiti Std B" panose="020B0700000000000000" pitchFamily="34" charset="-128"/>
              </a:rPr>
              <a:t>Implementation</a:t>
            </a:r>
            <a:r>
              <a:rPr lang="en-SG" sz="4800" dirty="0">
                <a:ea typeface="Adobe Fan Heiti Std B" panose="020B0700000000000000" pitchFamily="34" charset="-128"/>
              </a:rPr>
              <a:t> </a:t>
            </a:r>
            <a:r>
              <a:rPr lang="en-SG" sz="4800" b="1" dirty="0">
                <a:ea typeface="Adobe Fan Heiti Std B" panose="020B0700000000000000" pitchFamily="34" charset="-128"/>
              </a:rPr>
              <a:t>of the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69DAA-2BE7-D883-5223-EEBDB2C5D28D}"/>
              </a:ext>
            </a:extLst>
          </p:cNvPr>
          <p:cNvSpPr txBox="1"/>
          <p:nvPr/>
        </p:nvSpPr>
        <p:spPr>
          <a:xfrm>
            <a:off x="2303929" y="5010300"/>
            <a:ext cx="227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It breaks down the code into small meaningful parts which are known as lexemes.</a:t>
            </a:r>
            <a:endParaRPr lang="en-SG" sz="12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38AAF-36A4-864E-6C28-7E7F62E54003}"/>
              </a:ext>
            </a:extLst>
          </p:cNvPr>
          <p:cNvSpPr txBox="1"/>
          <p:nvPr/>
        </p:nvSpPr>
        <p:spPr>
          <a:xfrm>
            <a:off x="4957475" y="5010300"/>
            <a:ext cx="227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Syntax analysis is the process where syntactical structure is checked.</a:t>
            </a:r>
            <a:endParaRPr lang="en-SG" sz="1200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5D78F-8C6F-138C-99FF-911CC156084C}"/>
              </a:ext>
            </a:extLst>
          </p:cNvPr>
          <p:cNvSpPr txBox="1"/>
          <p:nvPr/>
        </p:nvSpPr>
        <p:spPr>
          <a:xfrm>
            <a:off x="7593099" y="5010301"/>
            <a:ext cx="227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AST is a tree representation of code.</a:t>
            </a:r>
            <a:endParaRPr lang="en-SG" sz="1200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5FC8E9-44FF-ABEC-3457-B9140B73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3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16F75A-2E0E-0239-C113-BAE6457B7C1B}"/>
              </a:ext>
            </a:extLst>
          </p:cNvPr>
          <p:cNvSpPr txBox="1"/>
          <p:nvPr/>
        </p:nvSpPr>
        <p:spPr>
          <a:xfrm>
            <a:off x="1960220" y="477984"/>
            <a:ext cx="8271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>
                <a:ea typeface="Adobe Fan Heiti Std B" panose="020B0700000000000000" pitchFamily="34" charset="-128"/>
              </a:rPr>
              <a:t>Input and Output</a:t>
            </a:r>
            <a:r>
              <a:rPr lang="en-SG" sz="4800" dirty="0">
                <a:ea typeface="Adobe Fan Heiti Std B" panose="020B0700000000000000" pitchFamily="34" charset="-128"/>
              </a:rPr>
              <a:t> </a:t>
            </a:r>
            <a:r>
              <a:rPr lang="en-SG" sz="4800" b="1" dirty="0">
                <a:ea typeface="Adobe Fan Heiti Std B" panose="020B0700000000000000" pitchFamily="34" charset="-128"/>
              </a:rPr>
              <a:t>of the Project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00AA63E-B9E3-BB95-DA1A-8EE660FE77A5}"/>
              </a:ext>
            </a:extLst>
          </p:cNvPr>
          <p:cNvSpPr/>
          <p:nvPr/>
        </p:nvSpPr>
        <p:spPr>
          <a:xfrm>
            <a:off x="990600" y="1308981"/>
            <a:ext cx="10080812" cy="536972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84F2E-2DAC-1219-6A14-04E90471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648" y="1392059"/>
            <a:ext cx="2623378" cy="5223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594890-31BC-C4AF-9DA8-2B71B1A5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87" y="3182652"/>
            <a:ext cx="1774115" cy="11627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4F5C1C-91D3-4F8A-B380-EC3FB60ED14A}"/>
              </a:ext>
            </a:extLst>
          </p:cNvPr>
          <p:cNvSpPr txBox="1"/>
          <p:nvPr/>
        </p:nvSpPr>
        <p:spPr>
          <a:xfrm>
            <a:off x="4138524" y="363439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2060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0ADC5-FFA5-E49A-DC8F-A50B377AB843}"/>
              </a:ext>
            </a:extLst>
          </p:cNvPr>
          <p:cNvSpPr txBox="1"/>
          <p:nvPr/>
        </p:nvSpPr>
        <p:spPr>
          <a:xfrm>
            <a:off x="10135155" y="38190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2060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83FFA-F4BC-1EB7-3E81-E42D7603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5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29A46C-6EDF-1B0D-317D-F1127B501E26}"/>
              </a:ext>
            </a:extLst>
          </p:cNvPr>
          <p:cNvSpPr txBox="1"/>
          <p:nvPr/>
        </p:nvSpPr>
        <p:spPr>
          <a:xfrm>
            <a:off x="4204447" y="654423"/>
            <a:ext cx="3783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b="1" dirty="0">
                <a:ea typeface="Adobe Fan Heiti Std B" panose="020B0700000000000000" pitchFamily="34" charset="-128"/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05F9F-BE7C-EFE2-3874-93A426297975}"/>
              </a:ext>
            </a:extLst>
          </p:cNvPr>
          <p:cNvSpPr txBox="1"/>
          <p:nvPr/>
        </p:nvSpPr>
        <p:spPr>
          <a:xfrm>
            <a:off x="1819835" y="1694328"/>
            <a:ext cx="7871012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Dealing with the input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Tokenizing the file with different types of symbols, characters and spaces.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Removing comments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Counting indentation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Building header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Using multiple header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Printing the tree in the fixed format for python abstract syntax tree</a:t>
            </a:r>
            <a:endParaRPr lang="en-SG" sz="2000" spc="3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F186D-F10F-0D02-230E-F7510785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72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{9C37319F-E0FB-41C5-BA31-1C40D7F225D0}tf55705232_win32</Template>
  <TotalTime>811</TotalTime>
  <Words>530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Kozuka Gothic Pro M</vt:lpstr>
      <vt:lpstr>Kozuka Mincho Pr6N H</vt:lpstr>
      <vt:lpstr>Arial</vt:lpstr>
      <vt:lpstr>Calibri</vt:lpstr>
      <vt:lpstr>Goudy Old Style</vt:lpstr>
      <vt:lpstr>Livvic</vt:lpstr>
      <vt:lpstr>Wingdings</vt:lpstr>
      <vt:lpstr>Wingdings 2</vt:lpstr>
      <vt:lpstr>SlateVTI</vt:lpstr>
      <vt:lpstr>Abstract Syntax Tree Generator for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Syntax Tree Generator for Python</dc:title>
  <dc:creator>rifah tashfiha faria</dc:creator>
  <cp:lastModifiedBy>rifah tashfiha faria</cp:lastModifiedBy>
  <cp:revision>6</cp:revision>
  <dcterms:created xsi:type="dcterms:W3CDTF">2022-05-29T09:32:01Z</dcterms:created>
  <dcterms:modified xsi:type="dcterms:W3CDTF">2022-05-30T06:24:36Z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