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308" r:id="rId4"/>
    <p:sldId id="309" r:id="rId5"/>
    <p:sldId id="310" r:id="rId6"/>
    <p:sldId id="315" r:id="rId7"/>
    <p:sldId id="313" r:id="rId8"/>
    <p:sldId id="314" r:id="rId9"/>
    <p:sldId id="317" r:id="rId10"/>
    <p:sldId id="318" r:id="rId11"/>
    <p:sldId id="311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57" y="3469005"/>
            <a:ext cx="10943167" cy="108267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en-US" altLang="en-US" b="1"/>
              <a:t>ARTIKEL BERITA</a:t>
            </a:r>
            <a:br>
              <a:rPr lang="en-US" altLang="en-US" b="1"/>
            </a:br>
            <a:r>
              <a:rPr lang="en-US" altLang="en-US" sz="1800" b="1"/>
              <a:t>EKONOMI, </a:t>
            </a:r>
            <a:r>
              <a:rPr lang="en-US" altLang="en-US" sz="1800" b="1">
                <a:sym typeface="+mn-ea"/>
              </a:rPr>
              <a:t>KESEHATAN, </a:t>
            </a:r>
            <a:r>
              <a:rPr lang="en-US" altLang="en-US" sz="1800" b="1"/>
              <a:t>OLAHRAGA, POLITIK, TEKNOLOGI</a:t>
            </a:r>
            <a:endParaRPr lang="en-US" alt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83" y="5010785"/>
            <a:ext cx="10949517" cy="1752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Ahmad Rifa’i (2020191009)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3451" y="53975"/>
            <a:ext cx="7785735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TEXT MINING</a:t>
            </a:r>
            <a:endParaRPr lang="en-US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</a:t>
            </a:r>
            <a:endParaRPr lang="en-US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  <a:endParaRPr lang="en-US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MEMBUAT DATA TRAINING DAN DATA TESTING</a:t>
            </a:r>
            <a:endParaRPr lang="en-US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336550" y="1452245"/>
          <a:ext cx="8849360" cy="389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70"/>
                <a:gridCol w="1424305"/>
                <a:gridCol w="947420"/>
                <a:gridCol w="949325"/>
                <a:gridCol w="947420"/>
                <a:gridCol w="949325"/>
                <a:gridCol w="947420"/>
                <a:gridCol w="948690"/>
                <a:gridCol w="1238885"/>
              </a:tblGrid>
              <a:tr h="481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371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 Berita2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kesehatan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7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teknologi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8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 BeritaN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21230" y="1875155"/>
            <a:ext cx="2923540" cy="82994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683000" y="2705100"/>
            <a:ext cx="5736590" cy="11315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9589770" y="2037080"/>
            <a:ext cx="1992630" cy="34150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Apabila pada data training tidak terdapat “kata” pada sekumpulan “kata” yang telah ada dari seluruh dokumen hasil proses text mining, maka nilai untuk kata tersebut akan </a:t>
            </a:r>
            <a:r>
              <a:rPr lang="en-US" altLang="en-US" b="1">
                <a:solidFill>
                  <a:schemeClr val="accent4"/>
                </a:solidFill>
                <a:effectLst/>
              </a:rPr>
              <a:t>di nol kan</a:t>
            </a:r>
            <a:endParaRPr lang="en-US" altLang="en-US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MEMBUAT DATA TRAINING DAN TESTING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865" y="850900"/>
            <a:ext cx="5767705" cy="582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1774190"/>
            <a:ext cx="5579745" cy="1205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35" y="4184015"/>
            <a:ext cx="5580380" cy="13017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529070" y="1318895"/>
            <a:ext cx="154114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Data Training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529070" y="3752850"/>
            <a:ext cx="1452880" cy="3683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Data Testing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OUTPUT FILE DATA TRAINING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1083310"/>
            <a:ext cx="107600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OUTPUT FILE DATA </a:t>
            </a:r>
            <a:r>
              <a:rPr lang="" altLang="en-US"/>
              <a:t>TESTING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205" y="2283460"/>
            <a:ext cx="10972800" cy="2291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635" y="1757045"/>
            <a:ext cx="1918970" cy="3324860"/>
          </a:xfrm>
          <a:prstGeom prst="snipRoundRect">
            <a:avLst>
              <a:gd name="adj1" fmla="val 0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endParaRPr lang="en-US" altLang="en-US" sz="6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66570"/>
            <a:ext cx="8768080" cy="3324860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en-US" altLang="en-US" sz="6000"/>
              <a:t>PROSES KLASIFIKASI</a:t>
            </a:r>
            <a:endParaRPr lang="en-US" altLang="en-US"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Load data training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65530"/>
            <a:ext cx="93726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605155"/>
            <a:ext cx="10972800" cy="1098550"/>
          </a:xfrm>
        </p:spPr>
        <p:txBody>
          <a:bodyPr/>
          <a:p>
            <a:r>
              <a:rPr lang="en-US" altLang="en-US" sz="4000"/>
              <a:t>Proses Training dan Testing menggunakan dataset yang sama</a:t>
            </a:r>
            <a:endParaRPr lang="en-US" altLang="en-US" sz="4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" y="2065020"/>
            <a:ext cx="5953125" cy="30099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064385"/>
            <a:ext cx="5083175" cy="301053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671320" y="5507355"/>
            <a:ext cx="8323580" cy="645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Didapatkan akurasi yang bagus diperoleh dengan menggunakan algoritma SVC.</a:t>
            </a:r>
            <a:endParaRPr lang="en-US" altLang="en-US"/>
          </a:p>
          <a:p>
            <a:r>
              <a:rPr lang="en-US" altLang="en-US"/>
              <a:t>dengan nilai akurasi = 82,8%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Load data testing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90" y="1242695"/>
            <a:ext cx="9344025" cy="437197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47090"/>
            <a:ext cx="10972800" cy="715010"/>
          </a:xfrm>
        </p:spPr>
        <p:txBody>
          <a:bodyPr/>
          <a:p>
            <a:r>
              <a:rPr lang="en-US" altLang="en-US">
                <a:sym typeface="+mn-ea"/>
              </a:rPr>
              <a:t>Proses testing data</a:t>
            </a:r>
            <a:br>
              <a:rPr lang="en-US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240" y="1959610"/>
            <a:ext cx="5514975" cy="253365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1721485"/>
            <a:ext cx="4486275" cy="30099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950595" y="5406390"/>
            <a:ext cx="10787380" cy="6451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Dari hasil proses testing didapatkan akurasi yang bagus diperoleh dengan menggunakan algoritma SVC.</a:t>
            </a:r>
            <a:endParaRPr lang="en-US" altLang="en-US"/>
          </a:p>
          <a:p>
            <a:r>
              <a:rPr lang="en-US" altLang="en-US"/>
              <a:t>dengan nilai akurasi = 46,7%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Missclassified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46860"/>
            <a:ext cx="519112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790690" y="196659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 flipH="1">
            <a:off x="6790690" y="220535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3362325"/>
            <a:ext cx="447675" cy="13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3631565"/>
            <a:ext cx="447675" cy="133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4140835"/>
            <a:ext cx="447675" cy="13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4378960"/>
            <a:ext cx="447675" cy="13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4617085"/>
            <a:ext cx="447675" cy="133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0" y="5128895"/>
            <a:ext cx="447675" cy="133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017260" y="196659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>
            <a:off x="6017260" y="2205355"/>
            <a:ext cx="44513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2390775"/>
            <a:ext cx="447675" cy="133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2669540"/>
            <a:ext cx="447675" cy="133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0" y="2917190"/>
            <a:ext cx="447675" cy="133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720" y="3165475"/>
            <a:ext cx="447675" cy="133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4378960"/>
            <a:ext cx="447675" cy="1333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720" y="4617085"/>
            <a:ext cx="447675" cy="1333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720" y="4879975"/>
            <a:ext cx="447675" cy="133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720" y="5391150"/>
            <a:ext cx="447675" cy="133350"/>
          </a:xfrm>
          <a:prstGeom prst="rect">
            <a:avLst/>
          </a:prstGeom>
        </p:spPr>
      </p:pic>
      <p:sp>
        <p:nvSpPr>
          <p:cNvPr id="25" name="Right Brace 24"/>
          <p:cNvSpPr/>
          <p:nvPr/>
        </p:nvSpPr>
        <p:spPr>
          <a:xfrm>
            <a:off x="7735570" y="1925955"/>
            <a:ext cx="1223645" cy="3622040"/>
          </a:xfrm>
          <a:prstGeom prst="rightBrace">
            <a:avLst>
              <a:gd name="adj1" fmla="val 8333"/>
              <a:gd name="adj2" fmla="val 20669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7840345" y="1925955"/>
            <a:ext cx="1223645" cy="3622040"/>
          </a:xfrm>
          <a:prstGeom prst="rightBrace">
            <a:avLst>
              <a:gd name="adj1" fmla="val 8333"/>
              <a:gd name="adj2" fmla="val 6453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151620" y="2305050"/>
            <a:ext cx="21894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KNN MissClassified</a:t>
            </a:r>
            <a:endParaRPr lang="en-US" altLang="en-US">
              <a:solidFill>
                <a:srgbClr val="00B050"/>
              </a:solidFill>
            </a:endParaRPr>
          </a:p>
          <a:p>
            <a:pPr algn="ctr"/>
            <a:r>
              <a:rPr lang="en-US" altLang="en-US" sz="3200" b="1">
                <a:solidFill>
                  <a:srgbClr val="00B050"/>
                </a:solidFill>
              </a:rPr>
              <a:t>10</a:t>
            </a:r>
            <a:endParaRPr lang="en-US" altLang="en-US" sz="3200" b="1">
              <a:solidFill>
                <a:srgbClr val="00B05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236075" y="3896995"/>
            <a:ext cx="21767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SVC MissClassified</a:t>
            </a:r>
            <a:endParaRPr lang="en-US" altLang="en-US">
              <a:solidFill>
                <a:srgbClr val="FF0000"/>
              </a:solidFill>
            </a:endParaRPr>
          </a:p>
          <a:p>
            <a:pPr algn="ctr"/>
            <a:r>
              <a:rPr lang="en-US" altLang="en-US" sz="3200" b="1">
                <a:solidFill>
                  <a:srgbClr val="FF0000"/>
                </a:solidFill>
              </a:rPr>
              <a:t>8</a:t>
            </a:r>
            <a:endParaRPr lang="en-US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3635"/>
          </a:xfrm>
        </p:spPr>
        <p:txBody>
          <a:bodyPr/>
          <a:p>
            <a:r>
              <a:rPr lang="en-US" altLang="en-US" b="1"/>
              <a:t>PERSIAPAN</a:t>
            </a:r>
            <a:br>
              <a:rPr lang="en-US" altLang="en-US" b="1"/>
            </a:br>
            <a:r>
              <a:rPr lang="en-US" altLang="en-US" b="1"/>
              <a:t>DATASET</a:t>
            </a:r>
            <a:endParaRPr lang="en-US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1828165"/>
            <a:ext cx="4259580" cy="118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3401060"/>
            <a:ext cx="3126740" cy="1267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3401060"/>
            <a:ext cx="3126105" cy="1291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" y="5093335"/>
            <a:ext cx="312737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092700"/>
            <a:ext cx="3126740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595" y="5093335"/>
            <a:ext cx="320992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2390" y="2658745"/>
            <a:ext cx="784860" cy="11976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5432425" y="2694305"/>
            <a:ext cx="1798955" cy="12661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6219825" y="2676525"/>
            <a:ext cx="697865" cy="27495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7745095" y="2685415"/>
            <a:ext cx="1962785" cy="27927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H="1">
            <a:off x="3114675" y="2667635"/>
            <a:ext cx="3046730" cy="26885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 t="15010"/>
          <a:stretch>
            <a:fillRect/>
          </a:stretch>
        </p:blipFill>
        <p:spPr>
          <a:xfrm>
            <a:off x="4552950" y="377190"/>
            <a:ext cx="3085465" cy="130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6838315" y="1136015"/>
            <a:ext cx="14789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en-US"/>
              <a:t>ROOT DIR</a:t>
            </a:r>
            <a:endParaRPr lang="en-US" altLang="en-US"/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6186805" y="1209040"/>
            <a:ext cx="19685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" y="2072005"/>
            <a:ext cx="5834380" cy="231203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	TERIMAKASIH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345"/>
            <a:ext cx="10972800" cy="582613"/>
          </a:xfrm>
        </p:spPr>
        <p:txBody>
          <a:bodyPr/>
          <a:p>
            <a:r>
              <a:rPr lang="en-US" altLang="en-US" b="1"/>
              <a:t>MEMBACA DATA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853055"/>
            <a:ext cx="4122420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8939"/>
          <a:stretch>
            <a:fillRect/>
          </a:stretch>
        </p:blipFill>
        <p:spPr>
          <a:xfrm>
            <a:off x="5151120" y="2333625"/>
            <a:ext cx="6653530" cy="254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69975"/>
            <a:ext cx="4053205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6470"/>
          </a:xfrm>
        </p:spPr>
        <p:txBody>
          <a:bodyPr/>
          <a:p>
            <a:r>
              <a:rPr lang="en-US" altLang="en-US" b="1"/>
              <a:t>PEMISAHAN DATA</a:t>
            </a:r>
            <a:br>
              <a:rPr lang="en-US" altLang="en-US"/>
            </a:br>
            <a:r>
              <a:rPr lang="en-US" altLang="en-US" sz="2400"/>
              <a:t>Data training = 70% dan Data testing = 30%</a:t>
            </a:r>
            <a:endParaRPr lang="en-US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2113915"/>
            <a:ext cx="5276215" cy="4637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73200"/>
            <a:ext cx="56578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198620"/>
            <a:ext cx="60579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" y="1473200"/>
            <a:ext cx="5276850" cy="4000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025"/>
            <a:ext cx="10972800" cy="582613"/>
          </a:xfrm>
        </p:spPr>
        <p:txBody>
          <a:bodyPr/>
          <a:p>
            <a:pPr algn="ctr"/>
            <a:r>
              <a:rPr lang="en-US" altLang="en-US" b="1"/>
              <a:t>MEMBUAT FORMAT DATA STANDARD</a:t>
            </a:r>
            <a:endParaRPr lang="en-US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1960245" y="2857500"/>
          <a:ext cx="827214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931545"/>
                <a:gridCol w="930910"/>
                <a:gridCol w="931545"/>
                <a:gridCol w="930910"/>
                <a:gridCol w="931545"/>
                <a:gridCol w="930910"/>
                <a:gridCol w="932180"/>
                <a:gridCol w="1216025"/>
              </a:tblGrid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word5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wordN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kategori1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59785" y="2764790"/>
            <a:ext cx="5746750" cy="69342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41625" y="2003425"/>
            <a:ext cx="4260850" cy="524510"/>
          </a:xfrm>
          <a:prstGeom prst="wedgeRectCallout">
            <a:avLst>
              <a:gd name="adj1" fmla="val -178"/>
              <a:gd name="adj2" fmla="val 89588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hasil penggabungan seluruh kata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dari seluruh kategori dokumen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533900" cy="1569085"/>
          </a:xfrm>
        </p:spPr>
        <p:txBody>
          <a:bodyPr/>
          <a:p>
            <a:r>
              <a:rPr lang="en-US" altLang="en-US" b="1"/>
              <a:t>MEMBUAT</a:t>
            </a:r>
            <a:br>
              <a:rPr lang="en-US" altLang="en-US" b="1"/>
            </a:br>
            <a:r>
              <a:rPr lang="en-US" altLang="en-US" b="1"/>
              <a:t>FORMAT DATA </a:t>
            </a:r>
            <a:br>
              <a:rPr lang="en-US" altLang="en-US" b="1"/>
            </a:br>
            <a:r>
              <a:rPr lang="en-US" altLang="en-US" b="1"/>
              <a:t>STANDARD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5325"/>
            <a:ext cx="4533900" cy="4162425"/>
          </a:xfrm>
        </p:spPr>
        <p:txBody>
          <a:bodyPr/>
          <a:p>
            <a:r>
              <a:rPr lang="en-US" altLang="en-US"/>
              <a:t>Mengambil seluruh kata hasil proses text mining pada semua artikel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4445"/>
            <a:ext cx="655129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1020" y="986155"/>
            <a:ext cx="774065" cy="23177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248785" cy="1951990"/>
          </a:xfrm>
        </p:spPr>
        <p:txBody>
          <a:bodyPr/>
          <a:p>
            <a:r>
              <a:rPr lang="en-US" altLang="en-US"/>
              <a:t>OUTPUT</a:t>
            </a:r>
            <a:br>
              <a:rPr lang="en-US" altLang="en-US"/>
            </a:br>
            <a:r>
              <a:rPr lang="en-US" altLang="en-US" sz="2800"/>
              <a:t>dengan </a:t>
            </a:r>
            <a:r>
              <a:rPr lang="en-US" altLang="en-US" sz="2800" b="1"/>
              <a:t>threshold = 5</a:t>
            </a:r>
            <a:endParaRPr lang="en-US" altLang="en-US" sz="28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9525" y="382270"/>
            <a:ext cx="59436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26435"/>
            <a:ext cx="1109662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61110"/>
          </a:xfrm>
        </p:spPr>
        <p:txBody>
          <a:bodyPr/>
          <a:p>
            <a:r>
              <a:rPr lang="en-US" altLang="en-US" b="1"/>
              <a:t>PROSES PENGGABUNGAN </a:t>
            </a:r>
            <a:br>
              <a:rPr lang="en-US" altLang="en-US" b="1"/>
            </a:br>
            <a:r>
              <a:rPr lang="en-US" altLang="en-US" b="1"/>
              <a:t>SELURUH LIST WORD</a:t>
            </a:r>
            <a:endParaRPr lang="en-US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5374005"/>
            <a:ext cx="11010900" cy="11239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65" y="1568450"/>
            <a:ext cx="7620000" cy="34766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03590" y="2725420"/>
            <a:ext cx="3751580" cy="645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en-US"/>
              <a:t>VARIABEL 	: wordsAllArticles</a:t>
            </a:r>
            <a:endParaRPr lang="en-US" altLang="en-US"/>
          </a:p>
          <a:p>
            <a:r>
              <a:rPr lang="en-US" altLang="en-US"/>
              <a:t>TOTAL KATA	: 371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1410"/>
            <a:ext cx="10972800" cy="582613"/>
          </a:xfrm>
        </p:spPr>
        <p:txBody>
          <a:bodyPr/>
          <a:p>
            <a:pPr algn="ctr"/>
            <a:r>
              <a:rPr lang="en-US" altLang="en-US" b="1"/>
              <a:t>Format data akhir</a:t>
            </a:r>
            <a:br>
              <a:rPr lang="en-US" altLang="en-US"/>
            </a:br>
            <a:r>
              <a:rPr lang="en-US" altLang="en-US"/>
              <a:t>Setelah proses penggabungan seluruh kata hasil proses text mining</a:t>
            </a:r>
            <a:endParaRPr lang="en-US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2439670"/>
          <a:ext cx="10972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/>
                <a:gridCol w="1235710"/>
                <a:gridCol w="1234440"/>
                <a:gridCol w="1235710"/>
                <a:gridCol w="1235075"/>
                <a:gridCol w="1235710"/>
                <a:gridCol w="1235075"/>
                <a:gridCol w="1236345"/>
                <a:gridCol w="1612900"/>
              </a:tblGrid>
              <a:tr h="484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title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1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....</a:t>
                      </a:r>
                      <a:endParaRPr lang="en-US" alt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00"/>
                          </a:solidFill>
                          <a:latin typeface="Calibri" charset="-122"/>
                        </a:rPr>
                        <a:t>word</a:t>
                      </a:r>
                      <a:r>
                        <a:rPr lang="en-US" altLang="en-US" b="1">
                          <a:solidFill>
                            <a:srgbClr val="FFFF00"/>
                          </a:solidFill>
                          <a:latin typeface="Calibri" charset="-122"/>
                        </a:rPr>
                        <a:t>371</a:t>
                      </a:r>
                      <a:endParaRPr lang="en-US" altLang="en-US" b="1">
                        <a:solidFill>
                          <a:srgbClr val="FFFF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judul1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kategori1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x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judulN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Calibri" charset="-122"/>
                          <a:sym typeface="+mn-ea"/>
                        </a:rPr>
                        <a:t>kategoriN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alibri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20800" y="5709920"/>
            <a:ext cx="9015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Total feature (words atau kata-kata) dari hasil proses text mining, dengan threshold = 5,</a:t>
            </a:r>
            <a:endParaRPr lang="en-US" altLang="en-US"/>
          </a:p>
          <a:p>
            <a:r>
              <a:rPr lang="en-US" altLang="en-US"/>
              <a:t>didapatkan sebanyak </a:t>
            </a:r>
            <a:r>
              <a:rPr lang="en-US" altLang="en-US" b="1"/>
              <a:t>371 feature</a:t>
            </a:r>
            <a:endParaRPr lang="en-US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WPS Presentation</Application>
  <PresentationFormat>宽屏</PresentationFormat>
  <Paragraphs>492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Droid Sans Fallback</vt:lpstr>
      <vt:lpstr>Calibri</vt:lpstr>
      <vt:lpstr>Trebuchet MS</vt:lpstr>
      <vt:lpstr>微软雅黑</vt:lpstr>
      <vt:lpstr>Arial Unicode MS</vt:lpstr>
      <vt:lpstr>SimSun</vt:lpstr>
      <vt:lpstr>Times New Roman</vt:lpstr>
      <vt:lpstr>Blue Waves</vt:lpstr>
      <vt:lpstr>ARTIKEL BERITA EKONOMI, KESEHATAN, OLAHRAGA, POLITIK, TEKNOLOGI</vt:lpstr>
      <vt:lpstr>PERSIAPAN DATASET</vt:lpstr>
      <vt:lpstr>MEMBACA DATA</vt:lpstr>
      <vt:lpstr>PEMISAHAN DATA Data training = 70% dan Data testing = 30%</vt:lpstr>
      <vt:lpstr>MEMBUAT FORMAT DATA STANDARD</vt:lpstr>
      <vt:lpstr>MEMBUAT FORMAT DATA  STANDARD</vt:lpstr>
      <vt:lpstr>OUTPUT dengan threshold = 5</vt:lpstr>
      <vt:lpstr>PROSES PENGGABUNGAN  SELURUH LIST WORD</vt:lpstr>
      <vt:lpstr>Format data akhir Setelah proses penggabungan seluruh kata hasil proses text mining</vt:lpstr>
      <vt:lpstr>MEMBUAT DATA TRAINING DAN DATA TESTING</vt:lpstr>
      <vt:lpstr>MEMBUAT DATA TRAINING DAN TESTING</vt:lpstr>
      <vt:lpstr>OUTPUT FILE DATA TRAINING</vt:lpstr>
      <vt:lpstr>OUTPUT FILE DATA TRAINING</vt:lpstr>
      <vt:lpstr>PROSES KLASIFIKASI</vt:lpstr>
      <vt:lpstr>Load data training</vt:lpstr>
      <vt:lpstr>Proses Training dan Testing menggunakan dataset yang sama</vt:lpstr>
      <vt:lpstr>Load data testing</vt:lpstr>
      <vt:lpstr>Proses testing data </vt:lpstr>
      <vt:lpstr>Missclassified</vt:lpstr>
      <vt:lpstr>	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rifai</dc:creator>
  <cp:lastModifiedBy>rifai</cp:lastModifiedBy>
  <cp:revision>34</cp:revision>
  <dcterms:created xsi:type="dcterms:W3CDTF">2020-04-30T02:22:11Z</dcterms:created>
  <dcterms:modified xsi:type="dcterms:W3CDTF">2020-04-30T02:22:11Z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