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308" r:id="rId4"/>
    <p:sldId id="309" r:id="rId5"/>
    <p:sldId id="310" r:id="rId6"/>
    <p:sldId id="315" r:id="rId7"/>
    <p:sldId id="313" r:id="rId8"/>
    <p:sldId id="314" r:id="rId9"/>
    <p:sldId id="317" r:id="rId10"/>
    <p:sldId id="31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2376170"/>
            <a:ext cx="10943167" cy="1082675"/>
          </a:xfrm>
        </p:spPr>
        <p:txBody>
          <a:bodyPr/>
          <a:p>
            <a:r>
              <a:rPr lang="en-US" altLang="en-US" b="1"/>
              <a:t>ARTIKEL BERITA</a:t>
            </a:r>
            <a:br>
              <a:rPr lang="en-US" altLang="en-US" b="1"/>
            </a:br>
            <a:r>
              <a:rPr lang="en-US" altLang="en-US" sz="1800" b="1"/>
              <a:t>EKONOMI, </a:t>
            </a:r>
            <a:r>
              <a:rPr lang="en-US" altLang="en-US" sz="1800" b="1">
                <a:sym typeface="+mn-ea"/>
              </a:rPr>
              <a:t>KESEHATAN</a:t>
            </a:r>
            <a:r>
              <a:rPr lang="" altLang="en-US" sz="1800" b="1">
                <a:sym typeface="+mn-ea"/>
              </a:rPr>
              <a:t>, </a:t>
            </a:r>
            <a:r>
              <a:rPr lang="en-US" altLang="en-US" sz="1800" b="1"/>
              <a:t>OLAHRAGA, POLITIK, TEKNOLOGI</a:t>
            </a:r>
            <a:endParaRPr lang="en-US" alt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83" y="5010785"/>
            <a:ext cx="10949517" cy="1752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Ahmad Rifa’i (2020191009)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3558" y="942340"/>
            <a:ext cx="6075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TEXT MINING</a:t>
            </a:r>
            <a:endParaRPr lang="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3635"/>
          </a:xfrm>
        </p:spPr>
        <p:txBody>
          <a:bodyPr/>
          <a:p>
            <a:r>
              <a:rPr lang="" altLang="en-US" b="1"/>
              <a:t>PERSIAPAN</a:t>
            </a:r>
            <a:br>
              <a:rPr lang="" altLang="en-US" b="1"/>
            </a:br>
            <a:r>
              <a:rPr lang="" altLang="en-US" b="1"/>
              <a:t>DATASET</a:t>
            </a:r>
            <a:endParaRPr lang="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1828165"/>
            <a:ext cx="4259580" cy="118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3401060"/>
            <a:ext cx="3126740" cy="1267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3401060"/>
            <a:ext cx="3126105" cy="1291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" y="5093335"/>
            <a:ext cx="312737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092700"/>
            <a:ext cx="3126740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595" y="5093335"/>
            <a:ext cx="320992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2390" y="2658745"/>
            <a:ext cx="784860" cy="11976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5432425" y="2694305"/>
            <a:ext cx="1798955" cy="12661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6219825" y="2676525"/>
            <a:ext cx="697865" cy="2749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7745095" y="2685415"/>
            <a:ext cx="1962785" cy="27927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H="1">
            <a:off x="3114675" y="2667635"/>
            <a:ext cx="3046730" cy="26885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 t="15010"/>
          <a:stretch>
            <a:fillRect/>
          </a:stretch>
        </p:blipFill>
        <p:spPr>
          <a:xfrm>
            <a:off x="4552950" y="377190"/>
            <a:ext cx="3085465" cy="130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6838315" y="1136015"/>
            <a:ext cx="14789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" altLang="en-US"/>
              <a:t>ROOT DIR</a:t>
            </a:r>
            <a:endParaRPr lang="" altLang="en-US"/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6186805" y="1209040"/>
            <a:ext cx="19685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345"/>
            <a:ext cx="10972800" cy="582613"/>
          </a:xfrm>
        </p:spPr>
        <p:txBody>
          <a:bodyPr/>
          <a:p>
            <a:r>
              <a:rPr lang="" altLang="en-US" b="1"/>
              <a:t>MEMBACA DATA</a:t>
            </a:r>
            <a:endParaRPr lang="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853055"/>
            <a:ext cx="4122420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8939"/>
          <a:stretch>
            <a:fillRect/>
          </a:stretch>
        </p:blipFill>
        <p:spPr>
          <a:xfrm>
            <a:off x="5151120" y="2333625"/>
            <a:ext cx="6653530" cy="254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69975"/>
            <a:ext cx="4053205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6470"/>
          </a:xfrm>
        </p:spPr>
        <p:txBody>
          <a:bodyPr/>
          <a:p>
            <a:r>
              <a:rPr lang="" altLang="en-US" b="1"/>
              <a:t>PEMISAHAN DATA</a:t>
            </a:r>
            <a:br>
              <a:rPr lang="" altLang="en-US"/>
            </a:br>
            <a:r>
              <a:rPr lang="" altLang="en-US" sz="2400"/>
              <a:t>Data training = 70% dan Data testing = 30%</a:t>
            </a:r>
            <a:endParaRPr lang="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2113915"/>
            <a:ext cx="5276215" cy="4637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73200"/>
            <a:ext cx="56578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198620"/>
            <a:ext cx="60579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" y="1473200"/>
            <a:ext cx="5276850" cy="4000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025"/>
            <a:ext cx="10972800" cy="582613"/>
          </a:xfrm>
        </p:spPr>
        <p:txBody>
          <a:bodyPr/>
          <a:p>
            <a:pPr algn="ctr"/>
            <a:r>
              <a:rPr lang="" altLang="en-US" b="1"/>
              <a:t>MEMBUAT FORMAT DATA STANDARD</a:t>
            </a:r>
            <a:endParaRPr lang="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1960245" y="2857500"/>
          <a:ext cx="827214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931545"/>
                <a:gridCol w="930910"/>
                <a:gridCol w="931545"/>
                <a:gridCol w="930910"/>
                <a:gridCol w="931545"/>
                <a:gridCol w="930910"/>
                <a:gridCol w="932180"/>
                <a:gridCol w="1216025"/>
              </a:tblGrid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word5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wordN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kategori1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judul2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judul3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judul4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59785" y="2764790"/>
            <a:ext cx="5746750" cy="69342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41625" y="2003425"/>
            <a:ext cx="4260850" cy="524510"/>
          </a:xfrm>
          <a:prstGeom prst="wedgeRectCallout">
            <a:avLst>
              <a:gd name="adj1" fmla="val -178"/>
              <a:gd name="adj2" fmla="val 89588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hasil penggabungan seluruh kata</a:t>
            </a:r>
            <a:endParaRPr kumimoji="0" lang="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dari seluruh kategori dokumen</a:t>
            </a:r>
            <a:endParaRPr kumimoji="0" lang="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533900" cy="1569085"/>
          </a:xfrm>
        </p:spPr>
        <p:txBody>
          <a:bodyPr/>
          <a:p>
            <a:r>
              <a:rPr lang="" altLang="en-US" b="1"/>
              <a:t>MEMBUAT</a:t>
            </a:r>
            <a:br>
              <a:rPr lang="" altLang="en-US" b="1"/>
            </a:br>
            <a:r>
              <a:rPr lang="" altLang="en-US" b="1"/>
              <a:t>FORMAT DATA </a:t>
            </a:r>
            <a:br>
              <a:rPr lang="" altLang="en-US" b="1"/>
            </a:br>
            <a:r>
              <a:rPr lang="" altLang="en-US" b="1"/>
              <a:t>STANDARD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5325"/>
            <a:ext cx="4533900" cy="4162425"/>
          </a:xfrm>
        </p:spPr>
        <p:txBody>
          <a:bodyPr/>
          <a:p>
            <a:r>
              <a:rPr lang="" altLang="en-US"/>
              <a:t>Mengambil seluruh kata hasil proses text mining pada semua artikel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4445"/>
            <a:ext cx="655129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1020" y="986155"/>
            <a:ext cx="774065" cy="23177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248785" cy="1951990"/>
          </a:xfrm>
        </p:spPr>
        <p:txBody>
          <a:bodyPr/>
          <a:p>
            <a:r>
              <a:rPr lang="" altLang="en-US"/>
              <a:t>OUTPUT</a:t>
            </a:r>
            <a:br>
              <a:rPr lang="" altLang="en-US"/>
            </a:br>
            <a:r>
              <a:rPr lang="" altLang="en-US" sz="2800"/>
              <a:t>dengan threshold = 5</a:t>
            </a:r>
            <a:endParaRPr lang="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9525" y="382270"/>
            <a:ext cx="59436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26435"/>
            <a:ext cx="1109662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61110"/>
          </a:xfrm>
        </p:spPr>
        <p:txBody>
          <a:bodyPr/>
          <a:p>
            <a:r>
              <a:rPr lang="" altLang="en-US" b="1"/>
              <a:t>PROSES PENGGABUNGAN </a:t>
            </a:r>
            <a:br>
              <a:rPr lang="" altLang="en-US" b="1"/>
            </a:br>
            <a:r>
              <a:rPr lang="" altLang="en-US" b="1"/>
              <a:t>SELURUH LIST WORD</a:t>
            </a:r>
            <a:endParaRPr lang="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5374005"/>
            <a:ext cx="11010900" cy="11239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65" y="1568450"/>
            <a:ext cx="7620000" cy="34766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03590" y="2725420"/>
            <a:ext cx="3751580" cy="645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/>
              <a:t>VARIABEL 	: wordsAllArticles</a:t>
            </a:r>
            <a:endParaRPr lang="" altLang="en-US"/>
          </a:p>
          <a:p>
            <a:r>
              <a:rPr lang="" altLang="en-US"/>
              <a:t>TOTAL KATA	: 371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MEMBUAT DATA TRAINING DAN DATA TESTING</a:t>
            </a:r>
            <a:endParaRPr lang="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336550" y="1452245"/>
          <a:ext cx="8849360" cy="389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70"/>
                <a:gridCol w="1424305"/>
                <a:gridCol w="947420"/>
                <a:gridCol w="949325"/>
                <a:gridCol w="947420"/>
                <a:gridCol w="949325"/>
                <a:gridCol w="947420"/>
                <a:gridCol w="948690"/>
                <a:gridCol w="1238885"/>
              </a:tblGrid>
              <a:tr h="481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word5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wordN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Berita1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Berita2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3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4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5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kesehatan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6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7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7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teknologi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8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8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35</a:t>
                      </a:r>
                      <a:endParaRPr lang="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</a:t>
                      </a:r>
                      <a:r>
                        <a:rPr lang="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21230" y="1846580"/>
            <a:ext cx="2923540" cy="920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683000" y="2767330"/>
            <a:ext cx="5736590" cy="11315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9589770" y="2037080"/>
            <a:ext cx="1992630" cy="34150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" altLang="en-US">
                <a:ln/>
                <a:solidFill>
                  <a:schemeClr val="accent4"/>
                </a:solidFill>
                <a:effectLst/>
              </a:rPr>
              <a:t>Apabila pada data training tidak terdapat “kata” pada sekumpulan “kata” yang telah ada dari seluruh dokumen hasil proses text mining, maka nilai untuk kata tersebut akan </a:t>
            </a:r>
            <a:r>
              <a:rPr lang="" altLang="en-US" b="1">
                <a:ln/>
                <a:solidFill>
                  <a:schemeClr val="accent4"/>
                </a:solidFill>
                <a:effectLst/>
              </a:rPr>
              <a:t>di nol kan</a:t>
            </a:r>
            <a:endParaRPr lang="" altLang="en-US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Presentation</Application>
  <PresentationFormat>宽屏</PresentationFormat>
  <Paragraphs>341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Droid Sans Fallback</vt:lpstr>
      <vt:lpstr>微软雅黑</vt:lpstr>
      <vt:lpstr>Arial Unicode MS</vt:lpstr>
      <vt:lpstr>SimSun</vt:lpstr>
      <vt:lpstr>Times New Roman</vt:lpstr>
      <vt:lpstr>Calibri</vt:lpstr>
      <vt:lpstr>Trebuchet MS</vt:lpstr>
      <vt:lpstr>Blue Waves</vt:lpstr>
      <vt:lpstr>ARTIKEL BERITA EKONOMI, OLAHRAGA, POLITIK, KESEHATAN, TEKNOLOGI</vt:lpstr>
      <vt:lpstr>Persiapan Dataset</vt:lpstr>
      <vt:lpstr>PowerPoint 演示文稿</vt:lpstr>
      <vt:lpstr>PowerPoint 演示文稿</vt:lpstr>
      <vt:lpstr>MEMBUAT DATA TRAINING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rifai</dc:creator>
  <cp:lastModifiedBy>rifai</cp:lastModifiedBy>
  <cp:revision>25</cp:revision>
  <dcterms:created xsi:type="dcterms:W3CDTF">2020-04-29T02:51:03Z</dcterms:created>
  <dcterms:modified xsi:type="dcterms:W3CDTF">2020-04-29T02:51:03Z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