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3"/>
    <p:sldId id="308" r:id="rId4"/>
    <p:sldId id="309" r:id="rId5"/>
    <p:sldId id="310" r:id="rId6"/>
    <p:sldId id="315" r:id="rId7"/>
    <p:sldId id="313" r:id="rId8"/>
    <p:sldId id="314" r:id="rId9"/>
    <p:sldId id="317" r:id="rId10"/>
    <p:sldId id="318" r:id="rId11"/>
    <p:sldId id="311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BFB11"/>
            </a:gs>
            <a:gs pos="100000">
              <a:srgbClr val="83830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457" y="3469005"/>
            <a:ext cx="10943167" cy="108267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p>
            <a:r>
              <a:rPr lang="en-US" altLang="en-US" b="1"/>
              <a:t>ARTIKEL BERITA</a:t>
            </a:r>
            <a:br>
              <a:rPr lang="en-US" altLang="en-US" b="1"/>
            </a:br>
            <a:r>
              <a:rPr lang="en-US" altLang="en-US" sz="1800" b="1"/>
              <a:t>EKONOMI, </a:t>
            </a:r>
            <a:r>
              <a:rPr lang="en-US" altLang="en-US" sz="1800" b="1">
                <a:sym typeface="+mn-ea"/>
              </a:rPr>
              <a:t>KESEHATAN</a:t>
            </a:r>
            <a:r>
              <a:rPr lang="" altLang="en-US" sz="1800" b="1">
                <a:sym typeface="+mn-ea"/>
              </a:rPr>
              <a:t>, </a:t>
            </a:r>
            <a:r>
              <a:rPr lang="en-US" altLang="en-US" sz="1800" b="1"/>
              <a:t>OLAHRAGA, POLITIK, TEKNOLOGI</a:t>
            </a:r>
            <a:endParaRPr lang="en-US" altLang="en-US" sz="1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683" y="5010785"/>
            <a:ext cx="10949517" cy="175260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en-US">
                <a:solidFill>
                  <a:schemeClr val="accent4"/>
                </a:solidFill>
                <a:effectLst/>
              </a:rPr>
              <a:t>Ahmad Rifa’i (2020191009)</a:t>
            </a:r>
            <a:endParaRPr lang="en-US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3451" y="53975"/>
            <a:ext cx="7785735" cy="34150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TEXT MINING</a:t>
            </a:r>
            <a:endParaRPr lang="" altLang="en-US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AND</a:t>
            </a:r>
            <a:endParaRPr lang="" altLang="en-US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CLASSIFICATION</a:t>
            </a:r>
            <a:endParaRPr lang="" altLang="en-US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b="1"/>
              <a:t>MEMBUAT DATA TRAINING DAN DATA TESTING</a:t>
            </a:r>
            <a:endParaRPr lang="" altLang="en-US" b="1"/>
          </a:p>
        </p:txBody>
      </p:sp>
      <p:graphicFrame>
        <p:nvGraphicFramePr>
          <p:cNvPr id="4" name="Table 3"/>
          <p:cNvGraphicFramePr/>
          <p:nvPr/>
        </p:nvGraphicFramePr>
        <p:xfrm>
          <a:off x="336550" y="1452245"/>
          <a:ext cx="8849360" cy="389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70"/>
                <a:gridCol w="1424305"/>
                <a:gridCol w="947420"/>
                <a:gridCol w="949325"/>
                <a:gridCol w="947420"/>
                <a:gridCol w="949325"/>
                <a:gridCol w="947420"/>
                <a:gridCol w="948690"/>
                <a:gridCol w="1238885"/>
              </a:tblGrid>
              <a:tr h="4819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No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Title</a:t>
                      </a:r>
                      <a:endParaRPr lang="" alt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word1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word2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word3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word4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...</a:t>
                      </a:r>
                      <a:endParaRPr lang="" alt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</a:t>
                      </a:r>
                      <a:r>
                        <a:rPr lang="" alt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371</a:t>
                      </a:r>
                      <a:endParaRPr lang="" alt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label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55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Judul Berita1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5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ekonomi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2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Judul Berita2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5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3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ekonomi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3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 Berita</a:t>
                      </a:r>
                      <a:r>
                        <a:rPr lang="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3</a:t>
                      </a:r>
                      <a:endParaRPr lang="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2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5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politik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4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 Berita</a:t>
                      </a:r>
                      <a:r>
                        <a:rPr lang="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4</a:t>
                      </a:r>
                      <a:endParaRPr lang="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5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politik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5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 Berita</a:t>
                      </a:r>
                      <a:r>
                        <a:rPr lang="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5</a:t>
                      </a:r>
                      <a:endParaRPr lang="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3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3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6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kesehatan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6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 Berita</a:t>
                      </a:r>
                      <a:r>
                        <a:rPr lang="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6</a:t>
                      </a:r>
                      <a:endParaRPr lang="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4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4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9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olahraga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0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7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 Berita</a:t>
                      </a:r>
                      <a:r>
                        <a:rPr lang="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7</a:t>
                      </a:r>
                      <a:endParaRPr lang="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5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5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teknologi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8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 Berita</a:t>
                      </a:r>
                      <a:r>
                        <a:rPr lang="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8</a:t>
                      </a:r>
                      <a:endParaRPr lang="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5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5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4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4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ekonomi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35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 Berita</a:t>
                      </a:r>
                      <a:r>
                        <a:rPr lang="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N</a:t>
                      </a:r>
                      <a:endParaRPr lang="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5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2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olahraga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21230" y="1875155"/>
            <a:ext cx="2923540" cy="829945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3683000" y="2705100"/>
            <a:ext cx="5736590" cy="113157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" name="Text Box 6"/>
          <p:cNvSpPr txBox="1"/>
          <p:nvPr/>
        </p:nvSpPr>
        <p:spPr>
          <a:xfrm>
            <a:off x="9589770" y="2037080"/>
            <a:ext cx="1992630" cy="34150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" altLang="en-US">
                <a:ln/>
                <a:solidFill>
                  <a:schemeClr val="accent4"/>
                </a:solidFill>
                <a:effectLst/>
              </a:rPr>
              <a:t>Apabila pada data training tidak terdapat “kata” pada sekumpulan “kata” yang telah ada dari seluruh dokumen hasil proses text mining, maka nilai untuk kata tersebut akan </a:t>
            </a:r>
            <a:r>
              <a:rPr lang="" altLang="en-US" b="1">
                <a:ln/>
                <a:solidFill>
                  <a:schemeClr val="accent4"/>
                </a:solidFill>
                <a:effectLst/>
              </a:rPr>
              <a:t>di nol kan</a:t>
            </a:r>
            <a:endParaRPr lang="" altLang="en-US" b="1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MEMBUAT DATA TRAINING DAN TESTING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7865" y="850900"/>
            <a:ext cx="5767705" cy="5822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070" y="1774190"/>
            <a:ext cx="5579745" cy="12052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435" y="4184015"/>
            <a:ext cx="5580380" cy="130175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529070" y="1318895"/>
            <a:ext cx="1541145" cy="3683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" altLang="en-US"/>
              <a:t>Data Training</a:t>
            </a:r>
            <a:endParaRPr lang="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6529070" y="3752850"/>
            <a:ext cx="1452880" cy="368300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US" altLang="en-US"/>
              <a:t>Data </a:t>
            </a:r>
            <a:r>
              <a:rPr lang="" altLang="en-US"/>
              <a:t>Testing</a:t>
            </a:r>
            <a:endParaRPr lang="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OUTPUT FILE DATA TRAINING</a:t>
            </a:r>
            <a:endParaRPr lang="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6280" y="1083310"/>
            <a:ext cx="1076007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OUTPUT FILE DATA TRAINING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1205" y="2283460"/>
            <a:ext cx="10972800" cy="22917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1"/>
          <p:cNvSpPr>
            <a:spLocks noGrp="1"/>
          </p:cNvSpPr>
          <p:nvPr/>
        </p:nvSpPr>
        <p:spPr>
          <a:xfrm>
            <a:off x="635" y="1757045"/>
            <a:ext cx="1918970" cy="3324860"/>
          </a:xfrm>
          <a:prstGeom prst="snipRoundRect">
            <a:avLst>
              <a:gd name="adj1" fmla="val 0"/>
              <a:gd name="adj2" fmla="val 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l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endParaRPr lang="en-US" altLang="en-US" sz="6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1766570"/>
            <a:ext cx="8768080" cy="3324860"/>
          </a:xfrm>
          <a:prstGeom prst="snipRoundRect">
            <a:avLst>
              <a:gd name="adj1" fmla="val 0"/>
              <a:gd name="adj2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p>
            <a:r>
              <a:rPr lang="" altLang="en-US" sz="6000"/>
              <a:t>PROSES KLASIFIKASI</a:t>
            </a:r>
            <a:endParaRPr lang="" altLang="en-US" sz="6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Load data training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065530"/>
            <a:ext cx="9372600" cy="42005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" y="605155"/>
            <a:ext cx="10972800" cy="1098550"/>
          </a:xfrm>
        </p:spPr>
        <p:txBody>
          <a:bodyPr/>
          <a:p>
            <a:r>
              <a:rPr lang="" altLang="en-US" sz="4000"/>
              <a:t>Proses Training dan Testing menggunakan dataset yang sama</a:t>
            </a:r>
            <a:endParaRPr lang="" altLang="en-US" sz="40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6870" y="2065020"/>
            <a:ext cx="5953125" cy="3009900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75" y="2064385"/>
            <a:ext cx="5083175" cy="3010535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1671320" y="5507355"/>
            <a:ext cx="8323580" cy="6451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" altLang="en-US"/>
              <a:t>Didapatkan akurasi yang bagus diperoleh dengan menggunakan algoritma SVC.</a:t>
            </a:r>
            <a:endParaRPr lang="" altLang="en-US"/>
          </a:p>
          <a:p>
            <a:r>
              <a:rPr lang="" altLang="en-US"/>
              <a:t>dengan nilai akurasi = 82,8%</a:t>
            </a:r>
            <a:endParaRPr lang="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Load data </a:t>
            </a:r>
            <a:r>
              <a:rPr lang="" altLang="en-US"/>
              <a:t>testing</a:t>
            </a:r>
            <a:endParaRPr lang="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4690" y="1242695"/>
            <a:ext cx="9344025" cy="4371975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847090"/>
            <a:ext cx="10972800" cy="715010"/>
          </a:xfrm>
        </p:spPr>
        <p:txBody>
          <a:bodyPr/>
          <a:p>
            <a:r>
              <a:rPr lang="en-US" altLang="en-US">
                <a:sym typeface="+mn-ea"/>
              </a:rPr>
              <a:t>Proses </a:t>
            </a:r>
            <a:r>
              <a:rPr lang="" altLang="en-US">
                <a:sym typeface="+mn-ea"/>
              </a:rPr>
              <a:t>testing data</a:t>
            </a:r>
            <a:br>
              <a:rPr lang="en-US" altLang="en-US"/>
            </a:b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0240" y="1959610"/>
            <a:ext cx="5514975" cy="2533650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275" y="1721485"/>
            <a:ext cx="4486275" cy="3009900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950595" y="5406390"/>
            <a:ext cx="10787380" cy="6451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US" altLang="en-US"/>
              <a:t>Dari hasil </a:t>
            </a:r>
            <a:r>
              <a:rPr lang="" altLang="en-US"/>
              <a:t>proses testing </a:t>
            </a:r>
            <a:r>
              <a:rPr lang="en-US" altLang="en-US"/>
              <a:t>didapatkan akurasi yang bagus diperoleh dengan menggunakan algoritma SVC.</a:t>
            </a:r>
            <a:endParaRPr lang="en-US" altLang="en-US"/>
          </a:p>
          <a:p>
            <a:r>
              <a:rPr lang="en-US" altLang="en-US"/>
              <a:t>dengan nilai akurasi = </a:t>
            </a:r>
            <a:r>
              <a:rPr lang="" altLang="en-US"/>
              <a:t>46</a:t>
            </a:r>
            <a:r>
              <a:rPr lang="en-US" altLang="en-US"/>
              <a:t>,</a:t>
            </a:r>
            <a:r>
              <a:rPr lang="" altLang="en-US"/>
              <a:t>7</a:t>
            </a:r>
            <a:r>
              <a:rPr lang="en-US" altLang="en-US"/>
              <a:t>%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Missclassified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546860"/>
            <a:ext cx="5191125" cy="40671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790690" y="1966595"/>
            <a:ext cx="44513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" name="Straight Arrow Connector 5"/>
          <p:cNvCxnSpPr/>
          <p:nvPr/>
        </p:nvCxnSpPr>
        <p:spPr>
          <a:xfrm flipH="1">
            <a:off x="6790690" y="2205355"/>
            <a:ext cx="44513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50" y="3362325"/>
            <a:ext cx="447675" cy="133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690" y="3631565"/>
            <a:ext cx="447675" cy="133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50" y="4140835"/>
            <a:ext cx="447675" cy="133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690" y="4378960"/>
            <a:ext cx="447675" cy="133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50" y="4617085"/>
            <a:ext cx="447675" cy="133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690" y="5128895"/>
            <a:ext cx="447675" cy="13335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6017260" y="1966595"/>
            <a:ext cx="44513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6" name="Straight Arrow Connector 15"/>
          <p:cNvCxnSpPr/>
          <p:nvPr/>
        </p:nvCxnSpPr>
        <p:spPr>
          <a:xfrm flipH="1">
            <a:off x="6017260" y="2205355"/>
            <a:ext cx="44513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260" y="2390775"/>
            <a:ext cx="447675" cy="1333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260" y="2669540"/>
            <a:ext cx="447675" cy="1333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260" y="2917190"/>
            <a:ext cx="447675" cy="1333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720" y="3165475"/>
            <a:ext cx="447675" cy="1333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720" y="4378960"/>
            <a:ext cx="447675" cy="1333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720" y="4617085"/>
            <a:ext cx="447675" cy="1333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4720" y="4879975"/>
            <a:ext cx="447675" cy="1333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4720" y="5391150"/>
            <a:ext cx="447675" cy="133350"/>
          </a:xfrm>
          <a:prstGeom prst="rect">
            <a:avLst/>
          </a:prstGeom>
        </p:spPr>
      </p:pic>
      <p:sp>
        <p:nvSpPr>
          <p:cNvPr id="25" name="Right Brace 24"/>
          <p:cNvSpPr/>
          <p:nvPr/>
        </p:nvSpPr>
        <p:spPr>
          <a:xfrm>
            <a:off x="7735570" y="1925955"/>
            <a:ext cx="1223645" cy="3622040"/>
          </a:xfrm>
          <a:prstGeom prst="rightBrace">
            <a:avLst>
              <a:gd name="adj1" fmla="val 8333"/>
              <a:gd name="adj2" fmla="val 20669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28" name="Right Brace 27"/>
          <p:cNvSpPr/>
          <p:nvPr/>
        </p:nvSpPr>
        <p:spPr>
          <a:xfrm>
            <a:off x="7840345" y="1925955"/>
            <a:ext cx="1223645" cy="3622040"/>
          </a:xfrm>
          <a:prstGeom prst="rightBrace">
            <a:avLst>
              <a:gd name="adj1" fmla="val 8333"/>
              <a:gd name="adj2" fmla="val 64533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9151620" y="2305050"/>
            <a:ext cx="218948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solidFill>
                  <a:srgbClr val="00B050"/>
                </a:solidFill>
              </a:rPr>
              <a:t>KNN MissClassified</a:t>
            </a:r>
            <a:endParaRPr lang="" altLang="en-US">
              <a:solidFill>
                <a:srgbClr val="00B050"/>
              </a:solidFill>
            </a:endParaRPr>
          </a:p>
          <a:p>
            <a:pPr algn="ctr"/>
            <a:r>
              <a:rPr lang="" altLang="en-US" sz="3200" b="1">
                <a:solidFill>
                  <a:srgbClr val="00B050"/>
                </a:solidFill>
              </a:rPr>
              <a:t>10</a:t>
            </a:r>
            <a:endParaRPr lang="" altLang="en-US" sz="3200" b="1">
              <a:solidFill>
                <a:srgbClr val="00B050"/>
              </a:solidFill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9236075" y="3896995"/>
            <a:ext cx="217678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solidFill>
                  <a:srgbClr val="FF0000"/>
                </a:solidFill>
              </a:rPr>
              <a:t>SVC </a:t>
            </a:r>
            <a:r>
              <a:rPr lang="en-US" altLang="en-US">
                <a:solidFill>
                  <a:srgbClr val="FF0000"/>
                </a:solidFill>
              </a:rPr>
              <a:t>MissClassified</a:t>
            </a:r>
            <a:endParaRPr lang="en-US" altLang="en-US">
              <a:solidFill>
                <a:srgbClr val="FF0000"/>
              </a:solidFill>
            </a:endParaRPr>
          </a:p>
          <a:p>
            <a:pPr algn="ctr"/>
            <a:r>
              <a:rPr lang="" altLang="en-US" sz="3200" b="1">
                <a:solidFill>
                  <a:srgbClr val="FF0000"/>
                </a:solidFill>
              </a:rPr>
              <a:t>8</a:t>
            </a:r>
            <a:endParaRPr lang="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143635"/>
          </a:xfrm>
        </p:spPr>
        <p:txBody>
          <a:bodyPr/>
          <a:p>
            <a:r>
              <a:rPr lang="" altLang="en-US" b="1"/>
              <a:t>PERSIAPAN</a:t>
            </a:r>
            <a:br>
              <a:rPr lang="" altLang="en-US" b="1"/>
            </a:br>
            <a:r>
              <a:rPr lang="" altLang="en-US" b="1"/>
              <a:t>DATASET</a:t>
            </a:r>
            <a:endParaRPr lang="" altLang="en-US" b="1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57015" y="1828165"/>
            <a:ext cx="4259580" cy="11868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465" y="3401060"/>
            <a:ext cx="3126740" cy="12674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475" y="3401060"/>
            <a:ext cx="3126105" cy="12915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30" y="5093335"/>
            <a:ext cx="3127375" cy="1252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5092700"/>
            <a:ext cx="3126740" cy="12534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6595" y="5093335"/>
            <a:ext cx="3209925" cy="1252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4" name="Straight Arrow Connector 13"/>
          <p:cNvCxnSpPr/>
          <p:nvPr/>
        </p:nvCxnSpPr>
        <p:spPr>
          <a:xfrm flipH="1">
            <a:off x="3882390" y="2658745"/>
            <a:ext cx="784860" cy="119761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5" name="Straight Arrow Connector 14"/>
          <p:cNvCxnSpPr/>
          <p:nvPr/>
        </p:nvCxnSpPr>
        <p:spPr>
          <a:xfrm>
            <a:off x="5432425" y="2694305"/>
            <a:ext cx="1798955" cy="126619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Straight Arrow Connector 16"/>
          <p:cNvCxnSpPr/>
          <p:nvPr/>
        </p:nvCxnSpPr>
        <p:spPr>
          <a:xfrm flipH="1">
            <a:off x="6219825" y="2676525"/>
            <a:ext cx="697865" cy="274955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Straight Arrow Connector 17"/>
          <p:cNvCxnSpPr/>
          <p:nvPr/>
        </p:nvCxnSpPr>
        <p:spPr>
          <a:xfrm>
            <a:off x="7745095" y="2685415"/>
            <a:ext cx="1962785" cy="279273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9" name="Straight Arrow Connector 18"/>
          <p:cNvCxnSpPr/>
          <p:nvPr/>
        </p:nvCxnSpPr>
        <p:spPr>
          <a:xfrm flipH="1">
            <a:off x="3114675" y="2667635"/>
            <a:ext cx="3046730" cy="268859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rcRect t="15010"/>
          <a:stretch>
            <a:fillRect/>
          </a:stretch>
        </p:blipFill>
        <p:spPr>
          <a:xfrm>
            <a:off x="4552950" y="377190"/>
            <a:ext cx="3085465" cy="13087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6838315" y="1136015"/>
            <a:ext cx="1478915" cy="3683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" altLang="en-US"/>
              <a:t>ROOT DIR</a:t>
            </a:r>
            <a:endParaRPr lang="" altLang="en-US"/>
          </a:p>
        </p:txBody>
      </p:sp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6186805" y="1209040"/>
            <a:ext cx="19685" cy="62801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" y="2072005"/>
            <a:ext cx="5834380" cy="231203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p>
            <a:r>
              <a:rPr lang="" altLang="en-US"/>
              <a:t>	TERIMAKASIH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7345"/>
            <a:ext cx="10972800" cy="582613"/>
          </a:xfrm>
        </p:spPr>
        <p:txBody>
          <a:bodyPr/>
          <a:p>
            <a:r>
              <a:rPr lang="" altLang="en-US" b="1"/>
              <a:t>MEMBACA DATA</a:t>
            </a:r>
            <a:endParaRPr lang="" alt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2853055"/>
            <a:ext cx="4122420" cy="3575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r="38939"/>
          <a:stretch>
            <a:fillRect/>
          </a:stretch>
        </p:blipFill>
        <p:spPr>
          <a:xfrm>
            <a:off x="5151120" y="2333625"/>
            <a:ext cx="6653530" cy="2543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1069975"/>
            <a:ext cx="4053205" cy="1651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66470"/>
          </a:xfrm>
        </p:spPr>
        <p:txBody>
          <a:bodyPr/>
          <a:p>
            <a:r>
              <a:rPr lang="" altLang="en-US" b="1"/>
              <a:t>PEMISAHAN DATA</a:t>
            </a:r>
            <a:br>
              <a:rPr lang="" altLang="en-US"/>
            </a:br>
            <a:r>
              <a:rPr lang="" altLang="en-US" sz="2400"/>
              <a:t>Data training = 70% dan Data testing = 30%</a:t>
            </a:r>
            <a:endParaRPr lang="" altLang="en-US" sz="240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9900" y="2113915"/>
            <a:ext cx="5276215" cy="46374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1473200"/>
            <a:ext cx="5657850" cy="2628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4198620"/>
            <a:ext cx="6057900" cy="2552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65" y="1473200"/>
            <a:ext cx="5276850" cy="40005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1025"/>
            <a:ext cx="10972800" cy="582613"/>
          </a:xfrm>
        </p:spPr>
        <p:txBody>
          <a:bodyPr/>
          <a:p>
            <a:pPr algn="ctr"/>
            <a:r>
              <a:rPr lang="" altLang="en-US" b="1"/>
              <a:t>MEMBUAT FORMAT DATA STANDARD</a:t>
            </a:r>
            <a:endParaRPr lang="" altLang="en-US" b="1"/>
          </a:p>
        </p:txBody>
      </p:sp>
      <p:graphicFrame>
        <p:nvGraphicFramePr>
          <p:cNvPr id="4" name="Table 3"/>
          <p:cNvGraphicFramePr/>
          <p:nvPr/>
        </p:nvGraphicFramePr>
        <p:xfrm>
          <a:off x="1960245" y="2857500"/>
          <a:ext cx="827214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931545"/>
                <a:gridCol w="930910"/>
                <a:gridCol w="931545"/>
                <a:gridCol w="930910"/>
                <a:gridCol w="931545"/>
                <a:gridCol w="930910"/>
                <a:gridCol w="932180"/>
                <a:gridCol w="1216025"/>
              </a:tblGrid>
              <a:tr h="484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No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title</a:t>
                      </a:r>
                      <a:endParaRPr lang="" alt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word1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word2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word3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word4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word5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wordN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label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judul1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kategori1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2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judul2</a:t>
                      </a:r>
                      <a:endParaRPr lang="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kategori1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3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judul3</a:t>
                      </a:r>
                      <a:endParaRPr lang="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kategori1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4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judul4</a:t>
                      </a:r>
                      <a:endParaRPr lang="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kategori1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N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judulN</a:t>
                      </a:r>
                      <a:endParaRPr lang="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kategori</a:t>
                      </a:r>
                      <a:r>
                        <a:rPr lang="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N</a:t>
                      </a:r>
                      <a:endParaRPr lang="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359785" y="2764790"/>
            <a:ext cx="5746750" cy="69342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2841625" y="2003425"/>
            <a:ext cx="4260850" cy="524510"/>
          </a:xfrm>
          <a:prstGeom prst="wedgeRectCallout">
            <a:avLst>
              <a:gd name="adj1" fmla="val -178"/>
              <a:gd name="adj2" fmla="val 89588"/>
            </a:avLst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" altLang="zh-CN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hasil penggabungan seluruh kata</a:t>
            </a:r>
            <a:endParaRPr kumimoji="0" lang="" altLang="zh-CN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" altLang="zh-CN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dari seluruh kategori dokumen</a:t>
            </a:r>
            <a:endParaRPr kumimoji="0" lang="" altLang="zh-CN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4533900" cy="1569085"/>
          </a:xfrm>
        </p:spPr>
        <p:txBody>
          <a:bodyPr/>
          <a:p>
            <a:r>
              <a:rPr lang="" altLang="en-US" b="1"/>
              <a:t>MEMBUAT</a:t>
            </a:r>
            <a:br>
              <a:rPr lang="" altLang="en-US" b="1"/>
            </a:br>
            <a:r>
              <a:rPr lang="" altLang="en-US" b="1"/>
              <a:t>FORMAT DATA </a:t>
            </a:r>
            <a:br>
              <a:rPr lang="" altLang="en-US" b="1"/>
            </a:br>
            <a:r>
              <a:rPr lang="" altLang="en-US" b="1"/>
              <a:t>STANDARD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5325"/>
            <a:ext cx="4533900" cy="4162425"/>
          </a:xfrm>
        </p:spPr>
        <p:txBody>
          <a:bodyPr/>
          <a:p>
            <a:r>
              <a:rPr lang="" altLang="en-US"/>
              <a:t>Mengambil seluruh kata hasil proses text mining pada semua artikel</a:t>
            </a: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0" y="4445"/>
            <a:ext cx="655129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91020" y="986155"/>
            <a:ext cx="774065" cy="231775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4248785" cy="1951990"/>
          </a:xfrm>
        </p:spPr>
        <p:txBody>
          <a:bodyPr/>
          <a:p>
            <a:r>
              <a:rPr lang="" altLang="en-US"/>
              <a:t>OUTPUT</a:t>
            </a:r>
            <a:br>
              <a:rPr lang="" altLang="en-US"/>
            </a:br>
            <a:r>
              <a:rPr lang="" altLang="en-US" sz="2800"/>
              <a:t>dengan </a:t>
            </a:r>
            <a:r>
              <a:rPr lang="" altLang="en-US" sz="2800" b="1"/>
              <a:t>threshold = 5</a:t>
            </a:r>
            <a:endParaRPr lang="" altLang="en-US" sz="2800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89525" y="382270"/>
            <a:ext cx="5943600" cy="2533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26435"/>
            <a:ext cx="11096625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261110"/>
          </a:xfrm>
        </p:spPr>
        <p:txBody>
          <a:bodyPr/>
          <a:p>
            <a:r>
              <a:rPr lang="" altLang="en-US" b="1"/>
              <a:t>PROSES PENGGABUNGAN </a:t>
            </a:r>
            <a:br>
              <a:rPr lang="" altLang="en-US" b="1"/>
            </a:br>
            <a:r>
              <a:rPr lang="" altLang="en-US" b="1"/>
              <a:t>SELURUH LIST WORD</a:t>
            </a:r>
            <a:endParaRPr lang="" alt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5374005"/>
            <a:ext cx="11010900" cy="112395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565" y="1568450"/>
            <a:ext cx="7620000" cy="34766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403590" y="2725420"/>
            <a:ext cx="3751580" cy="6451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" altLang="en-US"/>
              <a:t>VARIABEL 	: wordsAllArticles</a:t>
            </a:r>
            <a:endParaRPr lang="" altLang="en-US"/>
          </a:p>
          <a:p>
            <a:r>
              <a:rPr lang="" altLang="en-US"/>
              <a:t>TOTAL KATA	: 371</a:t>
            </a:r>
            <a:endParaRPr lang="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1410"/>
            <a:ext cx="10972800" cy="582613"/>
          </a:xfrm>
        </p:spPr>
        <p:txBody>
          <a:bodyPr/>
          <a:p>
            <a:pPr algn="ctr"/>
            <a:r>
              <a:rPr lang="" altLang="en-US" b="1"/>
              <a:t>Format data akhir</a:t>
            </a:r>
            <a:br>
              <a:rPr lang="" altLang="en-US"/>
            </a:br>
            <a:r>
              <a:rPr lang="" altLang="en-US"/>
              <a:t>Setelah proses penggabungan seluruh kata hasil proses text mining</a:t>
            </a:r>
            <a:endParaRPr lang="" altLang="en-US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09600" y="2439670"/>
          <a:ext cx="109728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835"/>
                <a:gridCol w="1235710"/>
                <a:gridCol w="1234440"/>
                <a:gridCol w="1235710"/>
                <a:gridCol w="1235075"/>
                <a:gridCol w="1235710"/>
                <a:gridCol w="1235075"/>
                <a:gridCol w="1236345"/>
                <a:gridCol w="1612900"/>
              </a:tblGrid>
              <a:tr h="484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No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title</a:t>
                      </a:r>
                      <a:endParaRPr lang="en-US" alt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</a:t>
                      </a:r>
                      <a:r>
                        <a:rPr lang="en-US" b="1">
                          <a:solidFill>
                            <a:srgbClr val="FFFFFF"/>
                          </a:solidFill>
                          <a:latin typeface="Calibri" charset="-122"/>
                        </a:rPr>
                        <a:t>1</a:t>
                      </a:r>
                      <a:endParaRPr lang="en-US" b="1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word2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word3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word4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....</a:t>
                      </a:r>
                      <a:endParaRPr lang="" alt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00"/>
                          </a:solidFill>
                          <a:latin typeface="Calibri" charset="-122"/>
                        </a:rPr>
                        <a:t>word</a:t>
                      </a:r>
                      <a:r>
                        <a:rPr lang="" altLang="en-US" b="1">
                          <a:solidFill>
                            <a:srgbClr val="FFFF00"/>
                          </a:solidFill>
                          <a:latin typeface="Calibri" charset="-122"/>
                        </a:rPr>
                        <a:t>371</a:t>
                      </a:r>
                      <a:endParaRPr lang="" altLang="en-US" b="1">
                        <a:solidFill>
                          <a:srgbClr val="FFFF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label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judul1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kategori1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2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kategori1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3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kategori1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4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kategori1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N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kategoriN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320800" y="5709920"/>
            <a:ext cx="9015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Total feature (words atau kata-kata) dari hasil proses text mining, dengan threshold = 5,</a:t>
            </a:r>
            <a:endParaRPr lang="" altLang="en-US"/>
          </a:p>
          <a:p>
            <a:r>
              <a:rPr lang="" altLang="en-US"/>
              <a:t>didapatkan sebanyak </a:t>
            </a:r>
            <a:r>
              <a:rPr lang="" altLang="en-US" b="1"/>
              <a:t>371 feature</a:t>
            </a:r>
            <a:endParaRPr lang="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2218</Words>
  <Application>WPS Presentation</Application>
  <PresentationFormat>宽屏</PresentationFormat>
  <Paragraphs>492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SimSun</vt:lpstr>
      <vt:lpstr>Wingdings</vt:lpstr>
      <vt:lpstr>Droid Sans Fallback</vt:lpstr>
      <vt:lpstr>微软雅黑</vt:lpstr>
      <vt:lpstr>Arial Unicode MS</vt:lpstr>
      <vt:lpstr>SimSun</vt:lpstr>
      <vt:lpstr>Times New Roman</vt:lpstr>
      <vt:lpstr>Calibri</vt:lpstr>
      <vt:lpstr>Trebuchet MS</vt:lpstr>
      <vt:lpstr>Blue Waves</vt:lpstr>
      <vt:lpstr>ARTIKEL BERITA EKONOMI, OLAHRAGA, POLITIK, KESEHATAN, TEKNOLOGI</vt:lpstr>
      <vt:lpstr>Persiapan Dataset</vt:lpstr>
      <vt:lpstr>PowerPoint 演示文稿</vt:lpstr>
      <vt:lpstr>PowerPoint 演示文稿</vt:lpstr>
      <vt:lpstr>MEMBUAT DATA TRAINING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OUTPUT FILE DATA TRAINING</vt:lpstr>
      <vt:lpstr>PROSES KLASIFIKASI</vt:lpstr>
      <vt:lpstr>PowerPoint 演示文稿</vt:lpstr>
      <vt:lpstr>PowerPoint 演示文稿</vt:lpstr>
      <vt:lpstr>Load data training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rifai</dc:creator>
  <cp:lastModifiedBy>rifai</cp:lastModifiedBy>
  <cp:revision>32</cp:revision>
  <dcterms:created xsi:type="dcterms:W3CDTF">2020-04-29T05:32:35Z</dcterms:created>
  <dcterms:modified xsi:type="dcterms:W3CDTF">2020-04-29T05:32:35Z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