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95" r:id="rId3"/>
    <p:sldId id="257" r:id="rId4"/>
    <p:sldId id="262" r:id="rId5"/>
    <p:sldId id="263" r:id="rId6"/>
    <p:sldId id="258" r:id="rId7"/>
    <p:sldId id="259" r:id="rId8"/>
    <p:sldId id="260" r:id="rId9"/>
    <p:sldId id="261" r:id="rId10"/>
    <p:sldId id="264" r:id="rId11"/>
    <p:sldId id="306" r:id="rId12"/>
    <p:sldId id="316" r:id="rId13"/>
    <p:sldId id="29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5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15" r:id="rId41"/>
    <p:sldId id="297" r:id="rId42"/>
    <p:sldId id="302" r:id="rId43"/>
    <p:sldId id="298" r:id="rId44"/>
    <p:sldId id="300" r:id="rId45"/>
    <p:sldId id="301" r:id="rId46"/>
    <p:sldId id="299" r:id="rId47"/>
    <p:sldId id="303" r:id="rId48"/>
    <p:sldId id="304" r:id="rId49"/>
    <p:sldId id="308" r:id="rId50"/>
    <p:sldId id="307" r:id="rId51"/>
    <p:sldId id="309" r:id="rId52"/>
    <p:sldId id="310" r:id="rId53"/>
    <p:sldId id="311" r:id="rId54"/>
    <p:sldId id="312" r:id="rId55"/>
    <p:sldId id="314" r:id="rId56"/>
    <p:sldId id="313" r:id="rId57"/>
    <p:sldId id="29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F5AD-E549-41E9-B06C-8C8BD75CD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1034F-1565-4024-9E28-C4C4FA94D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A94D-3E7C-4877-B427-CBBDD6CA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3FC9-FB49-41DA-B696-2E4A4FEC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1EDB4-BE5D-4F05-A073-4BDF18AE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22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84A8-9B58-4040-A4C8-CFCA3C4A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2546D-72DE-401D-8552-A616DC10F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B2ED-615B-4F72-B19A-1261F8F6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7DF2-66FE-4AE4-A94D-B7AD4FC3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32F95-42FE-4AD3-8153-0E936E99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581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9B7DC-B621-4E1E-9D78-059F7399E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D42CB-11CF-4784-A8D3-923426B06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45BAF-60A4-42C0-B31F-4CFE3C13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912A-900C-485D-8D8D-A64EDA53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AD0A-5D64-48A1-884B-418D0932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002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BAA4-EA4B-479D-98CC-663AE50E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43F4-2EBF-4E08-BDDA-E257F633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DC45-1FE0-48BE-AA07-260CFFEB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4663-3F88-4DB9-83C8-25C228BF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AE2D1-1C77-440C-9943-8FDDB8E6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80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5E27-C26F-47C1-8982-BCC27FB0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7B034-0989-4D08-A034-D8531ACE6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F0EB-6A8E-45E9-9175-B767BA98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7C13B-2FB9-404B-81CA-568C6A89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B3A8-A8E3-4C99-820D-5978F47A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5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54FD-C658-4851-99B8-88B8601F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1DF62-6293-4C5C-8176-9FBF74235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2A3A0-2172-4BBE-832D-66FF158C2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9024-AA7B-43A4-A360-D3424780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B2A1A-D640-42AC-9C2C-F0D75F18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55AC6-5D74-4CD4-A2F6-6658EB17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346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76A0-FFA6-4E33-9EC2-AE71AC5A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66904-1D55-4925-AF00-75BD37B27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3EBE6-C51C-4B78-8B1D-6863685F0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EF1E1-4A6C-4B78-92EE-7744642DD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F1388-281B-470E-A6B2-7CF288382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20430-25A6-487F-9532-FA302B64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DC16-0345-43B0-9E20-B5D4CE07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4F07A-6109-415A-B2DD-FE570F5F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72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8F83-E1F4-40C1-8D6F-D1C5067E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EA949-0B84-4ACA-A596-76EAAE78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3FC78-9331-4A4F-8047-EDD315AC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D7EFB-535E-4AF0-81C1-3A838C4D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704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ABD5D-ADCE-4628-98C0-29C6E761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C5EF7-3D46-4FC7-931A-4165BFBD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21654-1861-41F1-A062-805A9A04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36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B2-38A7-4396-B5FE-C54F7DF1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119D-8852-406A-A0E2-0A394B8E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B6792-6737-4FAB-8844-AB617AEBF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E1F02-C185-47E0-9274-7A12E5D5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48C00-83C0-4446-AB0C-1429043B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4779-E6F7-43CB-9E8F-8AA4F6E0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28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3418-6D3D-49F5-8D1D-639EB4F7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AD989-D3EE-4F50-B6CD-3850DE9A6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7D568-D23D-40CB-8220-57C86CD1C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071D-B2DD-4CE2-BC9B-03CDC808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74BF4-1643-460B-87EF-20A7F071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5A6ED-1074-4BA3-B855-6371D622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274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1472B-57F2-4B9E-9B37-A64F8F38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38E0E-4CE7-4B2A-944F-60A0ED559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12F0-939C-4F28-9FEC-1A9B74AD3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DB6D-A4D7-427A-B185-E9E7831A2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6762-30EF-4D77-8986-948484643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71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2998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0A6B42-9CDC-4E38-B3C2-46EC14893F86}"/>
              </a:ext>
            </a:extLst>
          </p:cNvPr>
          <p:cNvSpPr txBox="1"/>
          <p:nvPr/>
        </p:nvSpPr>
        <p:spPr>
          <a:xfrm>
            <a:off x="3047260" y="310805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br>
              <a:rPr lang="en-SG"/>
            </a:br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271C1-42DB-44CE-B886-8BB37820AC54}"/>
              </a:ext>
            </a:extLst>
          </p:cNvPr>
          <p:cNvSpPr txBox="1"/>
          <p:nvPr/>
        </p:nvSpPr>
        <p:spPr>
          <a:xfrm>
            <a:off x="380902" y="2568819"/>
            <a:ext cx="3312000" cy="212365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Singapore 2020</a:t>
            </a:r>
          </a:p>
          <a:p>
            <a:pPr algn="ctr"/>
            <a:endParaRPr lang="en-SG" sz="4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7D990-C726-45EC-A151-CE291F273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611" y="2044527"/>
            <a:ext cx="68484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2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B001-DE6D-40DA-A7C1-7BFA8806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CI / CD for SPFx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B8B7-6952-477F-9B3B-BC544FFD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Maintaining the SPFx solutions for their integrity as they grow is challenging</a:t>
            </a:r>
          </a:p>
          <a:p>
            <a:r>
              <a:rPr lang="en-US" dirty="0"/>
              <a:t>Continuous manual build, test and deployment of the latest released package is a huge task</a:t>
            </a:r>
          </a:p>
          <a:p>
            <a:endParaRPr lang="en-US" dirty="0"/>
          </a:p>
          <a:p>
            <a:r>
              <a:rPr lang="en-US" sz="3600" dirty="0"/>
              <a:t>SharePoint Framework builds, unit tests, and deployments can be automated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401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5FD9-DE3A-406C-B036-DFE65966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CI/CD using </a:t>
            </a:r>
            <a:r>
              <a:rPr lang="en-SG"/>
              <a:t>Azure DevOps </a:t>
            </a:r>
            <a:r>
              <a:rPr lang="en-SG" dirty="0"/>
              <a:t>for SPFx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CC865-3181-45AA-8843-20FEDF22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Build and Release</a:t>
            </a:r>
          </a:p>
          <a:p>
            <a:r>
              <a:rPr lang="en-US" dirty="0"/>
              <a:t>Azure Multi-stage Pipeline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627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F66F30-D602-4487-ADF5-2F9B20A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Build and Release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2D513-60EC-464D-9AC3-8AA09A14A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312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E4D0-5AE4-4AED-967A-B56341B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Prerequisites – Azure Build &amp; Release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1240-6CEE-4BB8-8190-5AB84DBD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b="1" dirty="0"/>
              <a:t>Node.js v10.x</a:t>
            </a:r>
            <a:r>
              <a:rPr lang="en-SG" dirty="0"/>
              <a:t>. - https://nodejs.org/en/</a:t>
            </a:r>
          </a:p>
          <a:p>
            <a:r>
              <a:rPr lang="en-SG" b="1" dirty="0"/>
              <a:t>Visual Studio Code</a:t>
            </a:r>
          </a:p>
          <a:p>
            <a:r>
              <a:rPr lang="en-SG" b="1" dirty="0"/>
              <a:t>Yeoman and Gulp </a:t>
            </a:r>
            <a:r>
              <a:rPr lang="en-SG" dirty="0"/>
              <a:t>- </a:t>
            </a:r>
            <a:r>
              <a:rPr lang="en-SG" dirty="0" err="1"/>
              <a:t>npm</a:t>
            </a:r>
            <a:r>
              <a:rPr lang="en-SG" dirty="0"/>
              <a:t> install -g </a:t>
            </a:r>
            <a:r>
              <a:rPr lang="en-SG" dirty="0" err="1"/>
              <a:t>yo</a:t>
            </a:r>
            <a:r>
              <a:rPr lang="en-SG" dirty="0"/>
              <a:t> gulp</a:t>
            </a:r>
          </a:p>
          <a:p>
            <a:r>
              <a:rPr lang="en-SG" b="1" dirty="0"/>
              <a:t>Yeoman SharePoint generator </a:t>
            </a:r>
            <a:r>
              <a:rPr lang="en-SG" dirty="0"/>
              <a:t>- </a:t>
            </a:r>
            <a:r>
              <a:rPr lang="en-SG" dirty="0" err="1"/>
              <a:t>npm</a:t>
            </a:r>
            <a:r>
              <a:rPr lang="en-SG" dirty="0"/>
              <a:t> install -g @</a:t>
            </a:r>
            <a:r>
              <a:rPr lang="en-SG" dirty="0" err="1"/>
              <a:t>microsoft</a:t>
            </a:r>
            <a:r>
              <a:rPr lang="en-SG" dirty="0"/>
              <a:t>/generator-SharePoint</a:t>
            </a:r>
          </a:p>
          <a:p>
            <a:r>
              <a:rPr lang="en-SG" b="1" dirty="0"/>
              <a:t>Azure DevOps </a:t>
            </a:r>
            <a:r>
              <a:rPr lang="en-SG" dirty="0"/>
              <a:t>account - </a:t>
            </a:r>
            <a:r>
              <a:rPr lang="en-SG" dirty="0">
                <a:hlinkClick r:id="rId2"/>
              </a:rPr>
              <a:t>https://dev.azure.com/</a:t>
            </a:r>
            <a:endParaRPr lang="en-SG" dirty="0"/>
          </a:p>
          <a:p>
            <a:r>
              <a:rPr lang="en-SG" b="1" dirty="0"/>
              <a:t>Git</a:t>
            </a:r>
          </a:p>
          <a:p>
            <a:endParaRPr lang="en-SG" dirty="0"/>
          </a:p>
          <a:p>
            <a:r>
              <a:rPr lang="en-SG" dirty="0"/>
              <a:t>Setup App </a:t>
            </a:r>
            <a:r>
              <a:rPr lang="en-SG" dirty="0" err="1"/>
              <a:t>catalog</a:t>
            </a:r>
            <a:r>
              <a:rPr lang="en-SG" dirty="0"/>
              <a:t> site – Optional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805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54E4-AE3A-448F-9E98-2C4C8D21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CC4C-355B-48B9-9553-80365CF5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new pipeline</a:t>
            </a:r>
          </a:p>
          <a:p>
            <a:r>
              <a:rPr lang="en-US" dirty="0"/>
              <a:t>Install NodeJS</a:t>
            </a:r>
          </a:p>
          <a:p>
            <a:r>
              <a:rPr lang="en-US" dirty="0"/>
              <a:t>Restore dependencies</a:t>
            </a:r>
          </a:p>
          <a:p>
            <a:r>
              <a:rPr lang="en-US" dirty="0"/>
              <a:t>Execute Unit Tests</a:t>
            </a:r>
          </a:p>
          <a:p>
            <a:r>
              <a:rPr lang="en-US" dirty="0"/>
              <a:t>Import test results</a:t>
            </a:r>
          </a:p>
          <a:p>
            <a:r>
              <a:rPr lang="en-US" dirty="0"/>
              <a:t>Import code coverage information</a:t>
            </a:r>
          </a:p>
          <a:p>
            <a:r>
              <a:rPr lang="en-US" dirty="0"/>
              <a:t>Bundle the solution</a:t>
            </a:r>
          </a:p>
          <a:p>
            <a:r>
              <a:rPr lang="en-US" dirty="0"/>
              <a:t>Package the solution</a:t>
            </a:r>
          </a:p>
          <a:p>
            <a:r>
              <a:rPr lang="en-US" dirty="0"/>
              <a:t>Prepare the artifacts</a:t>
            </a:r>
          </a:p>
          <a:p>
            <a:r>
              <a:rPr lang="en-US" dirty="0"/>
              <a:t>Publish the artifacts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670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A755-F0E1-467A-A16B-94F63AD3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a new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D5733-2D17-4830-A65E-2B865C067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755" y="581891"/>
            <a:ext cx="6340806" cy="55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3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E8365E-2DFF-425C-B9D5-BDB5E3CE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24" y="0"/>
            <a:ext cx="7474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9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7C98-9AF5-4C35-A112-55A2ED18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14D24C-5453-4198-BDB4-985B3BBA3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912"/>
            <a:ext cx="10515600" cy="43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3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453F-CE09-467B-942E-F48C9C60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C2D3F8-D36C-463F-AF20-09769C890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7891"/>
            <a:ext cx="10515600" cy="41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5B5C-7879-4CE7-A1B5-92519ECE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/>
              <a:t>Restoring dependencies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D01DE3-A672-41CE-86B9-471280CA2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415" y="1558924"/>
            <a:ext cx="10129169" cy="47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2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0A1B-EB07-4053-B316-2D52A928C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SharePoint SPFx DevOps </a:t>
            </a:r>
            <a:br>
              <a:rPr lang="en-SG" dirty="0"/>
            </a:br>
            <a:r>
              <a:rPr lang="en-SG" dirty="0"/>
              <a:t>using Azure </a:t>
            </a:r>
            <a:br>
              <a:rPr lang="en-SG" dirty="0"/>
            </a:br>
            <a:r>
              <a:rPr lang="en-SG" dirty="0"/>
              <a:t>Multi Stage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AB51F-8B1B-4B6E-800F-EEDC62CF2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345" y="4338884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SG" dirty="0"/>
          </a:p>
          <a:p>
            <a:r>
              <a:rPr lang="en-SG" sz="3200" dirty="0"/>
              <a:t>Rifaj Aboobacker</a:t>
            </a:r>
          </a:p>
          <a:p>
            <a:r>
              <a:rPr lang="en-SG" dirty="0"/>
              <a:t>Solutions Architect, Earth9.com</a:t>
            </a:r>
          </a:p>
          <a:p>
            <a:r>
              <a:rPr lang="en-SG" dirty="0"/>
              <a:t>@rifaj             /rifaj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D485DE-FE18-4912-89EC-77AD28EB8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50" y="5614289"/>
            <a:ext cx="399590" cy="342257"/>
          </a:xfrm>
          <a:prstGeom prst="rect">
            <a:avLst/>
          </a:prstGeom>
        </p:spPr>
      </p:pic>
      <p:pic>
        <p:nvPicPr>
          <p:cNvPr id="4" name="Picture 2" descr="GitHub Logos and Usage · GitHub">
            <a:extLst>
              <a:ext uri="{FF2B5EF4-FFF2-40B4-BE49-F238E27FC236}">
                <a16:creationId xmlns:a16="http://schemas.microsoft.com/office/drawing/2014/main" id="{4B40B889-D3D6-4738-9CD3-08E7816D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52" y="5530849"/>
            <a:ext cx="435222" cy="43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4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F094-CD16-42B0-A40F-DAF74E8F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Executing Unit Tests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BAD2B8-B4C0-4453-BFD2-1700E65EF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188" y="1587499"/>
            <a:ext cx="10060362" cy="48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E03A-70FA-428B-A310-C149F8C8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Configuring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8EBB-E0E2-4D9F-965E-0233FDBAA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SharePoint Framework projects do not include a testing Framework. </a:t>
            </a:r>
          </a:p>
          <a:p>
            <a:r>
              <a:rPr lang="en-US" dirty="0"/>
              <a:t>We will use Jest as testing framework</a:t>
            </a:r>
          </a:p>
          <a:p>
            <a:endParaRPr lang="en-US" dirty="0"/>
          </a:p>
          <a:p>
            <a:r>
              <a:rPr lang="pl-PL" b="1" dirty="0"/>
              <a:t>npm i jest jest-junit @voitanos/jest-preset-spfx-react16 -D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55356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F638-99FF-41F7-96EF-322089CF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Writing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5F75-6875-4D1E-A0FD-A9D27636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file </a:t>
            </a:r>
            <a:r>
              <a:rPr lang="en-US" dirty="0" err="1"/>
              <a:t>src</a:t>
            </a:r>
            <a:r>
              <a:rPr lang="en-US" dirty="0"/>
              <a:t>/webparts/</a:t>
            </a:r>
            <a:r>
              <a:rPr lang="en-US" dirty="0" err="1"/>
              <a:t>webPartName</a:t>
            </a:r>
            <a:r>
              <a:rPr lang="en-US" dirty="0"/>
              <a:t>/tests/</a:t>
            </a:r>
            <a:r>
              <a:rPr lang="en-US" dirty="0" err="1"/>
              <a:t>webPartName.spec.ts</a:t>
            </a:r>
            <a:r>
              <a:rPr lang="en-US" dirty="0"/>
              <a:t> and add the tests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b="1" dirty="0" err="1"/>
              <a:t>npm</a:t>
            </a:r>
            <a:r>
              <a:rPr lang="en-US" b="1" dirty="0"/>
              <a:t> test </a:t>
            </a:r>
            <a:r>
              <a:rPr lang="en-US" dirty="0"/>
              <a:t>to execute the unit tests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01686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EE7C-EF42-4774-A541-4CBE780F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Importing test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9DE5D3-6FA3-49CF-B826-6A2604FA8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566011"/>
            <a:ext cx="10382249" cy="49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98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9B4C-7394-4140-83E7-F32F07A6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Bundling the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2AA84-9EDB-4E90-AE0E-24A9C2050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555" y="1524000"/>
            <a:ext cx="10617595" cy="50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59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01DD-2AF2-4EBE-99D9-F1C69012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Packaging the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C763E6-31D5-4081-A9A9-900090606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7474"/>
            <a:ext cx="10687050" cy="50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2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5500-AF5C-473B-A629-BCD11BF4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Preparing the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ECFF-BE97-4D7E-AE6D-12A043AF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an Azure DevOps build does not retain any files. </a:t>
            </a:r>
          </a:p>
          <a:p>
            <a:r>
              <a:rPr lang="en-US" dirty="0"/>
              <a:t>To ensure that the required files needed for the release are retained, we need to explicitly indicate what files should be kept.</a:t>
            </a:r>
          </a:p>
          <a:p>
            <a:endParaRPr lang="en-US" dirty="0"/>
          </a:p>
          <a:p>
            <a:r>
              <a:rPr lang="en-US" dirty="0"/>
              <a:t>Add a Copy Files task and set the Contents to **\*.</a:t>
            </a:r>
            <a:r>
              <a:rPr lang="en-US" dirty="0" err="1"/>
              <a:t>sppkg</a:t>
            </a:r>
            <a:r>
              <a:rPr lang="en-US" dirty="0"/>
              <a:t> (the SharePoint Package created with the previous task) and the target folder to $(</a:t>
            </a:r>
            <a:r>
              <a:rPr lang="en-US" dirty="0" err="1"/>
              <a:t>build.artifactstagingdirectory</a:t>
            </a:r>
            <a:r>
              <a:rPr lang="en-US" dirty="0"/>
              <a:t>)/drop.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403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2C85E4-DF5F-41DC-A3B5-B84DE66D7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217"/>
            <a:ext cx="12192000" cy="58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96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3F36-DFF3-4718-9061-2DE6CCE8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Publishing the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CEF7-7700-4019-BDDF-D3A3B7C1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collected all the files needed for deployment in a special artifacts folder</a:t>
            </a:r>
          </a:p>
          <a:p>
            <a:r>
              <a:rPr lang="en-US" dirty="0"/>
              <a:t>We still need to instruct Azure DevOps to keep these files after the execution of the build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2853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2DBA0C-87DF-44C3-88F9-B9FFA4CA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905"/>
            <a:ext cx="12192000" cy="57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7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608A-038A-4DDE-9042-CA63A407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BCC7-6420-4541-A02D-DEC923AD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Why CI/CD</a:t>
            </a:r>
          </a:p>
          <a:p>
            <a:r>
              <a:rPr lang="en-SG" dirty="0"/>
              <a:t>CI for SharePoint framework</a:t>
            </a:r>
          </a:p>
          <a:p>
            <a:r>
              <a:rPr lang="en-SG" dirty="0"/>
              <a:t>CD for SharePoint framework</a:t>
            </a:r>
          </a:p>
          <a:p>
            <a:r>
              <a:rPr lang="en-SG" dirty="0"/>
              <a:t>Hands On Lab</a:t>
            </a:r>
          </a:p>
          <a:p>
            <a:r>
              <a:rPr lang="en-SG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57579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969E-9ECF-4FF2-950A-2E2867DB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Continuous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FD14-0F4B-4AC4-B561-14406D0C8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812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A01C3-52D2-456E-BF9C-71A7F1BD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422DD-E578-4B52-A803-F91ECFC8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the Release Pipeline</a:t>
            </a:r>
          </a:p>
          <a:p>
            <a:r>
              <a:rPr lang="en-US" dirty="0"/>
              <a:t>Link the Build Artifact</a:t>
            </a:r>
          </a:p>
          <a:p>
            <a:r>
              <a:rPr lang="en-US" dirty="0"/>
              <a:t>Create the Environment</a:t>
            </a:r>
          </a:p>
          <a:p>
            <a:r>
              <a:rPr lang="en-US" dirty="0"/>
              <a:t>Install NodeJS</a:t>
            </a:r>
          </a:p>
          <a:p>
            <a:r>
              <a:rPr lang="en-US" dirty="0"/>
              <a:t>Install the Office 365 CLI</a:t>
            </a:r>
          </a:p>
          <a:p>
            <a:r>
              <a:rPr lang="en-US" dirty="0"/>
              <a:t>Connect to the App Catalog</a:t>
            </a:r>
          </a:p>
          <a:p>
            <a:r>
              <a:rPr lang="en-US" dirty="0"/>
              <a:t>Add the Solution Package to the App Catalog</a:t>
            </a:r>
          </a:p>
          <a:p>
            <a:r>
              <a:rPr lang="en-US" dirty="0"/>
              <a:t>Deploy the Application</a:t>
            </a:r>
          </a:p>
          <a:p>
            <a:r>
              <a:rPr lang="en-US" dirty="0"/>
              <a:t>Set the Variables for the Environment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917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C9B985-8F10-4D6C-9DC6-C032DEDF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Release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3CE80B-359F-4BA0-AAB0-70DBC6FE3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884" y="1825625"/>
            <a:ext cx="9178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39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E701-C89C-41BB-8FB7-4C43677B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Linking the build artifacts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F578F8-285A-46A7-AAA6-C26B93A64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064" y="1387474"/>
            <a:ext cx="9966486" cy="52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61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A8BB-2852-4FDC-93A0-4F565970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Creating the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3293E-B245-4349-BB1E-65828A22F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1422748"/>
            <a:ext cx="10439400" cy="52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21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666B-1700-4AA2-9F17-79147A98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Installing node.js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1CB39B-DAA0-41E1-9E32-A8AA54C60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447" y="1524000"/>
            <a:ext cx="9967002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47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D428-AF37-4558-93D4-774D3B08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Installing O365 CLI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A5527-CBD4-415C-BAD8-79DA60B6A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4" y="1538241"/>
            <a:ext cx="9667875" cy="49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79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E057-B5D8-4065-BBEA-9E6B4870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Connect to SPO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35B1A-06E8-4BE4-B852-DDEEA4CBE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470960"/>
            <a:ext cx="9915525" cy="50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5557-3B62-4C46-B730-CBC3D27B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 package to App </a:t>
            </a:r>
            <a:r>
              <a:rPr lang="en-SG" dirty="0" err="1"/>
              <a:t>Catalog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967121-AFDF-4E83-BC0F-924B3727A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37844"/>
            <a:ext cx="9285631" cy="48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5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9CBA-FA11-4475-AC5E-B56E6DDC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Deploying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31F5F5-8579-4ACF-868D-2008182A0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526938"/>
            <a:ext cx="9867900" cy="51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4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7D9971-44B6-40F4-8F19-29A7F2704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69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0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9AAF9-76B6-487A-BB35-14C2063A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Azure Multi-Stage Pipelines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0C27E-7709-40F5-93BF-5EEA5F49F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3920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991395-D00D-4BDC-9D30-D1A45679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9329"/>
            <a:ext cx="12192000" cy="311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75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4A3E0-32F4-4A07-A282-09C4CAB9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27" y="1457325"/>
            <a:ext cx="10368863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37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01390B-23D4-4CF4-93EA-46FADB39E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6" y="2019214"/>
            <a:ext cx="1012785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45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291F7D-BA99-4AFB-824E-0E9D74C4E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56" y="1089546"/>
            <a:ext cx="3570069" cy="4135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58EC8F-0482-4BA6-A97F-2CE6C623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818045"/>
            <a:ext cx="3419475" cy="52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2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61439-12A7-4F73-9112-8C781C2C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24" y="317889"/>
            <a:ext cx="8047417" cy="2834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DB7AAC-A957-442C-9F5B-4F5748A4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4" y="2752724"/>
            <a:ext cx="2892941" cy="377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5AF88-5E69-4738-A467-7BCB85936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875" y="2899164"/>
            <a:ext cx="3966888" cy="29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54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F7B9C-81ED-4A39-B4E0-51640DAC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64" y="369493"/>
            <a:ext cx="7643522" cy="1775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862356-3463-49AA-A05B-FD91399D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56" y="2788841"/>
            <a:ext cx="6471216" cy="251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32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DBD1A9-C8F2-4A73-B0D4-D83848E01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52" y="1504821"/>
            <a:ext cx="7719729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6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15C77F-17DF-4D7B-BAE1-AFE06E91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93"/>
            <a:ext cx="12192000" cy="3073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BB1ED-986C-4443-AF93-6B96E45E0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145" y="3429000"/>
            <a:ext cx="6643056" cy="308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376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93FE-6877-4ED6-A71A-EE8C8391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SPFx on Azure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0B42-181F-4547-98EF-A9448175B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06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ADD34F-42CD-4664-BAF2-9A7924AD9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69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55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C45B4-011B-4092-A688-A5ADE0E3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2" y="1506632"/>
            <a:ext cx="5837426" cy="4701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9E5D0-170E-4E47-AC23-72281C52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6632"/>
            <a:ext cx="5806943" cy="5121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541261-5051-4069-8E60-7E7B46A96BB0}"/>
              </a:ext>
            </a:extLst>
          </p:cNvPr>
          <p:cNvSpPr txBox="1"/>
          <p:nvPr/>
        </p:nvSpPr>
        <p:spPr>
          <a:xfrm>
            <a:off x="400050" y="419100"/>
            <a:ext cx="1115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Implementing Continuous Integration and Continuous testing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09907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541261-5051-4069-8E60-7E7B46A96BB0}"/>
              </a:ext>
            </a:extLst>
          </p:cNvPr>
          <p:cNvSpPr txBox="1"/>
          <p:nvPr/>
        </p:nvSpPr>
        <p:spPr>
          <a:xfrm>
            <a:off x="400050" y="419100"/>
            <a:ext cx="1115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Implementing Continuous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A8133-E6C0-4145-9F00-6761418F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799" y="1219353"/>
            <a:ext cx="7747276" cy="50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01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9E00EF-79FC-4EF6-B288-DB6E4CE2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1" y="1306712"/>
            <a:ext cx="11730858" cy="452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0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0EC15-9A83-419F-AF70-8C043F9F6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38" y="1348798"/>
            <a:ext cx="7542162" cy="4579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4E058E-7A06-44A2-BED9-3F046AECF7CE}"/>
              </a:ext>
            </a:extLst>
          </p:cNvPr>
          <p:cNvSpPr txBox="1"/>
          <p:nvPr/>
        </p:nvSpPr>
        <p:spPr>
          <a:xfrm>
            <a:off x="581025" y="361950"/>
            <a:ext cx="1109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Defining Pipeline Structure</a:t>
            </a:r>
          </a:p>
        </p:txBody>
      </p:sp>
    </p:spTree>
    <p:extLst>
      <p:ext uri="{BB962C8B-B14F-4D97-AF65-F5344CB8AC3E}">
        <p14:creationId xmlns:p14="http://schemas.microsoft.com/office/powerpoint/2010/main" val="23614794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24845-F81D-427F-BE98-A103C373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10" y="733262"/>
            <a:ext cx="6835732" cy="1638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BE5732-F650-4CA5-A923-00F18EA7C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510" y="3049820"/>
            <a:ext cx="6645216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05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5AA1C5-8A05-42E8-8EC7-5316E496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Q&amp;A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16922E-8CDE-46EB-B594-39089D1A8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5558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78596-8E6C-4E47-9FA9-2F64505D0E73}"/>
              </a:ext>
            </a:extLst>
          </p:cNvPr>
          <p:cNvSpPr txBox="1"/>
          <p:nvPr/>
        </p:nvSpPr>
        <p:spPr>
          <a:xfrm>
            <a:off x="6856041" y="4211379"/>
            <a:ext cx="5068127" cy="2401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>
                <a:latin typeface="+mj-lt"/>
                <a:ea typeface="+mj-ea"/>
                <a:cs typeface="+mj-cs"/>
              </a:rPr>
              <a:t>https://aka.ms/Microsoft365DevBootcampSurvey2020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E52B51C8-6DAA-4613-A3DE-B4FB41656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23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utoShape 2">
            <a:extLst>
              <a:ext uri="{FF2B5EF4-FFF2-40B4-BE49-F238E27FC236}">
                <a16:creationId xmlns:a16="http://schemas.microsoft.com/office/drawing/2014/main" id="{8553FECC-E63B-4755-B78D-BFC9AFCCBC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F5200-B1AE-4206-8E09-CDA55B6CC13C}"/>
              </a:ext>
            </a:extLst>
          </p:cNvPr>
          <p:cNvSpPr txBox="1"/>
          <p:nvPr/>
        </p:nvSpPr>
        <p:spPr>
          <a:xfrm>
            <a:off x="6791417" y="666728"/>
            <a:ext cx="5204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0453959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C71E04-E394-4A97-821B-EC2B958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AAD8C-E898-464E-8609-24A68D0AB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28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7B3B-FA15-4A74-BD77-80CBC904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sz="6000" b="1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6560-4D08-4548-9DED-41DA4BBFE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4000" dirty="0"/>
              <a:t>Helps developers integrate code into a shared repository </a:t>
            </a:r>
          </a:p>
          <a:p>
            <a:r>
              <a:rPr lang="en-US" sz="4000" dirty="0"/>
              <a:t>Automatically verifying the build using unit tests </a:t>
            </a:r>
          </a:p>
          <a:p>
            <a:r>
              <a:rPr lang="en-US" sz="4000" dirty="0"/>
              <a:t>Packaging the solution each time new code changes are submitted.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737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A860-3D12-436B-BFE3-188B9BE6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Continuous Delivery</a:t>
            </a:r>
            <a:endParaRPr lang="en-SG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0A6AC-BBE4-416B-B148-002E68722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Continuous Deployment (CD) takes validated code packages from build process and deploys them into a staging or production environment.</a:t>
            </a:r>
          </a:p>
          <a:p>
            <a:r>
              <a:rPr lang="en-US" sz="3600" dirty="0"/>
              <a:t>Developers can track which deployments are successful and narrow down issues to specific package versions.</a:t>
            </a:r>
          </a:p>
        </p:txBody>
      </p:sp>
    </p:spTree>
    <p:extLst>
      <p:ext uri="{BB962C8B-B14F-4D97-AF65-F5344CB8AC3E}">
        <p14:creationId xmlns:p14="http://schemas.microsoft.com/office/powerpoint/2010/main" val="310405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19B-9601-4891-B1C0-B6BCA217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8714-4562-42C7-BD55-8729F6223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tedious tasks</a:t>
            </a:r>
          </a:p>
          <a:p>
            <a:r>
              <a:rPr lang="en-US" dirty="0"/>
              <a:t>Help developers stay focused</a:t>
            </a:r>
          </a:p>
          <a:p>
            <a:r>
              <a:rPr lang="en-US" dirty="0"/>
              <a:t>Reduce regression testing effort</a:t>
            </a:r>
          </a:p>
          <a:p>
            <a:r>
              <a:rPr lang="en-US" dirty="0"/>
              <a:t>Effortless product updates</a:t>
            </a:r>
          </a:p>
          <a:p>
            <a:r>
              <a:rPr lang="en-US" dirty="0"/>
              <a:t>More effective feedback loop</a:t>
            </a:r>
          </a:p>
          <a:p>
            <a:r>
              <a:rPr lang="en-US" dirty="0"/>
              <a:t>Detect and fix issues early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903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E07F-E39A-4B6B-9A31-2B649001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BD9A-4038-4D78-9D32-EF43D6E9B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Accelerate innovation and go-to-market</a:t>
            </a:r>
          </a:p>
          <a:p>
            <a:r>
              <a:rPr lang="en-US" dirty="0"/>
              <a:t>Code in the production is making money instead of sitting in a queue waiting to be deployed</a:t>
            </a:r>
          </a:p>
          <a:p>
            <a:r>
              <a:rPr lang="en-US" dirty="0"/>
              <a:t>Great ability to attract and retain talent</a:t>
            </a:r>
          </a:p>
          <a:p>
            <a:r>
              <a:rPr lang="en-US" dirty="0"/>
              <a:t>Higher quality code and operations due to specialization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839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628</Words>
  <Application>Microsoft Office PowerPoint</Application>
  <PresentationFormat>Widescreen</PresentationFormat>
  <Paragraphs>113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PowerPoint Presentation</vt:lpstr>
      <vt:lpstr>SharePoint SPFx DevOps  using Azure  Multi Stage Pipelines</vt:lpstr>
      <vt:lpstr>Agenda</vt:lpstr>
      <vt:lpstr>PowerPoint Presentation</vt:lpstr>
      <vt:lpstr>PowerPoint Presentation</vt:lpstr>
      <vt:lpstr>Continuous Integration</vt:lpstr>
      <vt:lpstr>Continuous Delivery</vt:lpstr>
      <vt:lpstr>Benefits</vt:lpstr>
      <vt:lpstr>Other benefits</vt:lpstr>
      <vt:lpstr>CI / CD for SPFx</vt:lpstr>
      <vt:lpstr>CI/CD using Azure DevOps for SPFx</vt:lpstr>
      <vt:lpstr>Azure Build and Release</vt:lpstr>
      <vt:lpstr>Prerequisites – Azure Build &amp; Release </vt:lpstr>
      <vt:lpstr>Steps</vt:lpstr>
      <vt:lpstr>Creating a new pipeline</vt:lpstr>
      <vt:lpstr>PowerPoint Presentation</vt:lpstr>
      <vt:lpstr>PowerPoint Presentation</vt:lpstr>
      <vt:lpstr>PowerPoint Presentation</vt:lpstr>
      <vt:lpstr>Restoring dependencies</vt:lpstr>
      <vt:lpstr>Executing Unit Tests</vt:lpstr>
      <vt:lpstr>Configuring Jest</vt:lpstr>
      <vt:lpstr>Writing a unit test</vt:lpstr>
      <vt:lpstr>Importing test results</vt:lpstr>
      <vt:lpstr>Bundling the solution</vt:lpstr>
      <vt:lpstr>Packaging the solution</vt:lpstr>
      <vt:lpstr>Preparing the artifacts</vt:lpstr>
      <vt:lpstr>PowerPoint Presentation</vt:lpstr>
      <vt:lpstr>Publishing the artifacts</vt:lpstr>
      <vt:lpstr>PowerPoint Presentation</vt:lpstr>
      <vt:lpstr>Continuous deployment</vt:lpstr>
      <vt:lpstr>Steps</vt:lpstr>
      <vt:lpstr>Release pipeline</vt:lpstr>
      <vt:lpstr>Linking the build artifacts</vt:lpstr>
      <vt:lpstr>Creating the environment</vt:lpstr>
      <vt:lpstr>Installing node.js</vt:lpstr>
      <vt:lpstr>Installing O365 CLI</vt:lpstr>
      <vt:lpstr>Connect to SPO</vt:lpstr>
      <vt:lpstr>Add package to App Catalog</vt:lpstr>
      <vt:lpstr>Deploying application</vt:lpstr>
      <vt:lpstr>Azure Multi-Stage Pipelines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SPFx on Azure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Rifaj Aboobacker</dc:creator>
  <cp:lastModifiedBy>Rifaj Aboobacker</cp:lastModifiedBy>
  <cp:revision>9</cp:revision>
  <dcterms:created xsi:type="dcterms:W3CDTF">2020-11-07T03:04:40Z</dcterms:created>
  <dcterms:modified xsi:type="dcterms:W3CDTF">2020-11-07T05:58:15Z</dcterms:modified>
</cp:coreProperties>
</file>