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336" r:id="rId31"/>
    <p:sldId id="337" r:id="rId32"/>
    <p:sldId id="341" r:id="rId33"/>
    <p:sldId id="342" r:id="rId34"/>
    <p:sldId id="343" r:id="rId35"/>
    <p:sldId id="344" r:id="rId36"/>
    <p:sldId id="345" r:id="rId37"/>
    <p:sldId id="346" r:id="rId38"/>
    <p:sldId id="347" r:id="rId39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1"/>
    <p:restoredTop sz="94712"/>
  </p:normalViewPr>
  <p:slideViewPr>
    <p:cSldViewPr>
      <p:cViewPr varScale="1">
        <p:scale>
          <a:sx n="95" d="100"/>
          <a:sy n="95" d="100"/>
        </p:scale>
        <p:origin x="953" y="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715" y="58500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015" y="229565"/>
            <a:ext cx="6059169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905" y="1009022"/>
            <a:ext cx="5505389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3\code\section_1\Counter.java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Chapter </a:t>
            </a:r>
            <a:r>
              <a:rPr spc="120" dirty="0"/>
              <a:t>3 </a:t>
            </a:r>
            <a:r>
              <a:rPr spc="270" dirty="0"/>
              <a:t>– </a:t>
            </a:r>
            <a:r>
              <a:rPr spc="135" dirty="0"/>
              <a:t>Implementing</a:t>
            </a:r>
            <a:r>
              <a:rPr spc="-34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39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E</a:t>
            </a:r>
            <a:r>
              <a:rPr spc="150" dirty="0"/>
              <a:t>n</a:t>
            </a:r>
            <a:r>
              <a:rPr spc="55" dirty="0"/>
              <a:t>c</a:t>
            </a:r>
            <a:r>
              <a:rPr spc="125" dirty="0"/>
              <a:t>a</a:t>
            </a:r>
            <a:r>
              <a:rPr spc="175" dirty="0"/>
              <a:t>p</a:t>
            </a:r>
            <a:r>
              <a:rPr spc="275" dirty="0"/>
              <a:t>s</a:t>
            </a:r>
            <a:r>
              <a:rPr spc="150" dirty="0"/>
              <a:t>u</a:t>
            </a:r>
            <a:r>
              <a:rPr spc="65" dirty="0"/>
              <a:t>l</a:t>
            </a:r>
            <a:r>
              <a:rPr spc="125" dirty="0"/>
              <a:t>a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065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5289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526" y="177434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200512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3018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285408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905" y="764458"/>
            <a:ext cx="5474970" cy="248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b="1" dirty="0">
                <a:latin typeface="Arial"/>
                <a:cs typeface="Arial"/>
              </a:rPr>
              <a:t>Encapsulation </a:t>
            </a:r>
            <a:r>
              <a:rPr sz="1450" dirty="0">
                <a:latin typeface="Arial"/>
                <a:cs typeface="Arial"/>
              </a:rPr>
              <a:t>is the process of hiding implementation details and  providing methods for data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access.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To encapsulate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data:</a:t>
            </a:r>
          </a:p>
          <a:p>
            <a:pPr marL="344805" marR="2052955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Declare instance variables as </a:t>
            </a:r>
            <a:r>
              <a:rPr sz="1100" spc="5" dirty="0">
                <a:latin typeface="Courier" charset="0"/>
                <a:cs typeface="Courier" charset="0"/>
              </a:rPr>
              <a:t>private </a:t>
            </a:r>
            <a:r>
              <a:rPr sz="1100" spc="5" dirty="0">
                <a:latin typeface="Arial"/>
                <a:cs typeface="Arial"/>
              </a:rPr>
              <a:t>and  Declare public methods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5" dirty="0">
                <a:latin typeface="Arial"/>
                <a:cs typeface="Arial"/>
              </a:rPr>
              <a:t>access the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variables</a:t>
            </a:r>
            <a:endParaRPr sz="1100" dirty="0">
              <a:latin typeface="Arial"/>
              <a:cs typeface="Arial"/>
            </a:endParaRPr>
          </a:p>
          <a:p>
            <a:pPr marL="12700" marR="107314">
              <a:lnSpc>
                <a:spcPct val="115599"/>
              </a:lnSpc>
              <a:spcBef>
                <a:spcPts val="590"/>
              </a:spcBef>
            </a:pPr>
            <a:r>
              <a:rPr sz="1450" dirty="0">
                <a:latin typeface="Arial"/>
                <a:cs typeface="Arial"/>
              </a:rPr>
              <a:t>Encapsulation allows a programmer to use a class without having  to know its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implementation.</a:t>
            </a:r>
          </a:p>
          <a:p>
            <a:pPr marL="12700" marR="128270">
              <a:lnSpc>
                <a:spcPct val="115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Information hiding makes it simpler for the implementor of a class  to locate errors and change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implementations.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355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351" y="945727"/>
            <a:ext cx="1623834" cy="113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E</a:t>
            </a:r>
            <a:r>
              <a:rPr spc="150" dirty="0"/>
              <a:t>n</a:t>
            </a:r>
            <a:r>
              <a:rPr spc="55" dirty="0"/>
              <a:t>c</a:t>
            </a:r>
            <a:r>
              <a:rPr spc="125" dirty="0"/>
              <a:t>a</a:t>
            </a:r>
            <a:r>
              <a:rPr spc="175" dirty="0"/>
              <a:t>p</a:t>
            </a:r>
            <a:r>
              <a:rPr spc="275" dirty="0"/>
              <a:t>s</a:t>
            </a:r>
            <a:r>
              <a:rPr spc="150" dirty="0"/>
              <a:t>u</a:t>
            </a:r>
            <a:r>
              <a:rPr spc="65" dirty="0"/>
              <a:t>l</a:t>
            </a:r>
            <a:r>
              <a:rPr spc="125" dirty="0"/>
              <a:t>a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5511" y="1150620"/>
            <a:ext cx="356298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A thermostat functions as a "black box" whose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inner  workings are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hidden.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6107" y="235092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90315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2214722"/>
            <a:ext cx="527558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When you assemble classes, like </a:t>
            </a:r>
            <a:r>
              <a:rPr sz="1450" dirty="0">
                <a:latin typeface="Courier" charset="0"/>
                <a:cs typeface="Courier" charset="0"/>
              </a:rPr>
              <a:t>Rectangle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and </a:t>
            </a:r>
            <a:r>
              <a:rPr sz="1450" dirty="0">
                <a:latin typeface="Courier" charset="0"/>
                <a:cs typeface="Courier" charset="0"/>
              </a:rPr>
              <a:t>String</a:t>
            </a:r>
            <a:r>
              <a:rPr sz="1450" dirty="0">
                <a:latin typeface="Arial"/>
                <a:cs typeface="Arial"/>
              </a:rPr>
              <a:t>, into  programs you are like a contractor installing a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thermostat.</a:t>
            </a:r>
          </a:p>
          <a:p>
            <a:pPr marL="12700" marR="544195">
              <a:lnSpc>
                <a:spcPct val="115599"/>
              </a:lnSpc>
              <a:spcBef>
                <a:spcPts val="325"/>
              </a:spcBef>
            </a:pPr>
            <a:r>
              <a:rPr sz="1450" dirty="0">
                <a:latin typeface="Arial"/>
                <a:cs typeface="Arial"/>
              </a:rPr>
              <a:t>When you implement your own classes you are like the  manufacturer who puts together a thermostat out of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parts.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section_1/</a:t>
            </a:r>
            <a:r>
              <a:rPr spc="90" dirty="0">
                <a:solidFill>
                  <a:srgbClr val="000080"/>
                </a:solidFill>
                <a:hlinkClick r:id="rId2"/>
              </a:rPr>
              <a:t>Counter.java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015" y="762000"/>
            <a:ext cx="48583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This class models a tally counter.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Counter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value;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Gets the current value of this counter.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@return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the current value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 err="1">
                <a:latin typeface="Courier" charset="0"/>
                <a:ea typeface="Courier" charset="0"/>
                <a:cs typeface="Courier" charset="0"/>
              </a:rPr>
              <a:t>getValue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value;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Advances the value of this counter by 1.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19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20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click()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22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value = value + </a:t>
            </a:r>
            <a:r>
              <a:rPr lang="en-US" sz="85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23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24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25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26 </a:t>
            </a:r>
            <a:r>
              <a:rPr lang="en-US" sz="85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Resets the value of this counter to 0.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27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28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85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 reset()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29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30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value = </a:t>
            </a:r>
            <a:r>
              <a:rPr lang="en-US" sz="85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31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85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32 </a:t>
            </a:r>
            <a:r>
              <a:rPr lang="en-US" sz="85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xmlns="" id="{543D19A3-43F5-478D-978A-F0459E2E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23555" name="Line 2">
            <a:extLst>
              <a:ext uri="{FF2B5EF4-FFF2-40B4-BE49-F238E27FC236}">
                <a16:creationId xmlns:a16="http://schemas.microsoft.com/office/drawing/2014/main" xmlns="" id="{ACBAB743-1404-4D53-B2D9-79AD80E6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A0AD82CF-96F0-4572-9BA4-C59A0324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611" y="783438"/>
            <a:ext cx="7424421" cy="33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184150" indent="184150">
              <a:buFont typeface="Arial" charset="0"/>
              <a:buChar char="•"/>
              <a:defRPr/>
            </a:pPr>
            <a:r>
              <a:rPr lang="en-US" sz="1920" dirty="0">
                <a:latin typeface="Arial" charset="0"/>
                <a:ea typeface="ＭＳ Ｐゴシック" pitchFamily="-107" charset="-128"/>
              </a:rPr>
              <a:t>Attributes of an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IceCreamCone</a:t>
            </a:r>
            <a:r>
              <a:rPr lang="en-US" sz="1920" dirty="0">
                <a:latin typeface="Arial" charset="0"/>
                <a:ea typeface="ＭＳ Ｐゴシック" pitchFamily="-107" charset="-128"/>
              </a:rPr>
              <a:t> class: </a:t>
            </a:r>
          </a:p>
          <a:p>
            <a:pPr marL="546100" lvl="1" indent="-180340">
              <a:spcBef>
                <a:spcPct val="50000"/>
              </a:spcBef>
              <a:buFontTx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Ice Cream Flavor</a:t>
            </a:r>
          </a:p>
          <a:p>
            <a:pPr marL="546100" lvl="1" indent="-180340">
              <a:buFontTx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Number of Scoops </a:t>
            </a:r>
          </a:p>
          <a:p>
            <a:pPr marL="546100" lvl="1" indent="-180340">
              <a:buFontTx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Type of cone (sugar, waffle, etc.)</a:t>
            </a:r>
            <a:r>
              <a:rPr lang="en-US" sz="1920" dirty="0">
                <a:latin typeface="Arial" charset="0"/>
                <a:ea typeface="ＭＳ Ｐゴシック" pitchFamily="-107" charset="-128"/>
              </a:rPr>
              <a:t> </a:t>
            </a:r>
          </a:p>
          <a:p>
            <a:pPr marL="184150" indent="184150">
              <a:spcBef>
                <a:spcPct val="100000"/>
              </a:spcBef>
              <a:buFont typeface="Arial" charset="0"/>
              <a:buChar char="•"/>
              <a:defRPr/>
            </a:pPr>
            <a:r>
              <a:rPr lang="en-US" sz="1920" dirty="0">
                <a:latin typeface="Arial" charset="0"/>
                <a:ea typeface="ＭＳ Ｐゴシック" pitchFamily="-107" charset="-128"/>
              </a:rPr>
              <a:t>Functions of an Ice Cream Cone: </a:t>
            </a:r>
          </a:p>
          <a:p>
            <a:pPr marL="640080" lvl="1" indent="-27432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add a scoop</a:t>
            </a:r>
          </a:p>
          <a:p>
            <a:pPr marL="640080" lvl="1" indent="-27432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specify the cone type</a:t>
            </a:r>
          </a:p>
          <a:p>
            <a:pPr marL="640080" lvl="1" indent="-27432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Change the flavor</a:t>
            </a:r>
          </a:p>
          <a:p>
            <a:pPr marL="640080" lvl="1" indent="-27432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ea typeface="ＭＳ Ｐゴシック" pitchFamily="-107" charset="-128"/>
              </a:rPr>
              <a:t>Tell me about the cone you have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xmlns="" id="{7C12272C-7404-4D26-8B67-1D5F5DB6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664464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Modeling a Class: Ice Cream Cone</a:t>
            </a:r>
          </a:p>
        </p:txBody>
      </p:sp>
    </p:spTree>
    <p:extLst>
      <p:ext uri="{BB962C8B-B14F-4D97-AF65-F5344CB8AC3E}">
        <p14:creationId xmlns:p14="http://schemas.microsoft.com/office/powerpoint/2010/main" val="849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xmlns="" id="{5A373D19-473B-4434-B674-B04CFB81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24579" name="Line 2">
            <a:extLst>
              <a:ext uri="{FF2B5EF4-FFF2-40B4-BE49-F238E27FC236}">
                <a16:creationId xmlns:a16="http://schemas.microsoft.com/office/drawing/2014/main" xmlns="" id="{C424F9B8-7EFF-4112-92B8-60B224BAC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8C27020A-096A-4C4B-B228-8E36A9FB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2279"/>
            <a:ext cx="742442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188" indent="2301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920"/>
              <a:t>Methods of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IceCreamCone</a:t>
            </a:r>
            <a:r>
              <a:rPr lang="en-US" altLang="en-US" sz="1920"/>
              <a:t> class: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addScoop</a:t>
            </a:r>
          </a:p>
          <a:p>
            <a:pPr lvl="1" eaLnBrk="1" hangingPunct="1"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setFlavor </a:t>
            </a:r>
          </a:p>
          <a:p>
            <a:pPr lvl="1" eaLnBrk="1" hangingPunct="1"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getConeType</a:t>
            </a:r>
            <a:r>
              <a:rPr lang="en-US" altLang="en-US" sz="1920"/>
              <a:t> </a:t>
            </a:r>
          </a:p>
          <a:p>
            <a:pPr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altLang="en-US" sz="1920"/>
              <a:t>We want to support method calls such as the following: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	myCone.addScoop(); </a:t>
            </a:r>
            <a:b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myCone.setFlavor(“Chocolate”); System.out.println(mycone.getConeType());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xmlns="" id="{DC9218CF-ABCE-4D45-AFD8-7949E3AF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664464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Specifying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the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Public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Interface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of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a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34409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:a16="http://schemas.microsoft.com/office/drawing/2014/main" xmlns="" id="{C8246959-64F1-430A-876A-AD3935A5C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2BDD1B51-9EE0-4EE5-91B7-B55E5B24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7912"/>
            <a:ext cx="7315200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2625" indent="-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/>
              <a:t>access specifier (such as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920"/>
              <a:t>) </a:t>
            </a:r>
          </a:p>
          <a:p>
            <a:pPr lvl="1" eaLnBrk="1" hangingPunct="1">
              <a:buFontTx/>
              <a:buChar char="•"/>
            </a:pPr>
            <a:r>
              <a:rPr lang="en-US" altLang="en-US" sz="1920"/>
              <a:t>return type (such as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920"/>
              <a:t> or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920"/>
              <a:t>) </a:t>
            </a:r>
          </a:p>
          <a:p>
            <a:pPr lvl="1" eaLnBrk="1" hangingPunct="1">
              <a:buFontTx/>
              <a:buChar char="•"/>
            </a:pPr>
            <a:r>
              <a:rPr lang="en-US" altLang="en-US" sz="1920"/>
              <a:t>method name (such as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setFlavor</a:t>
            </a:r>
            <a:r>
              <a:rPr lang="en-US" altLang="en-US" sz="1920">
                <a:cs typeface="Courier New" panose="02070309020205020404" pitchFamily="49" charset="0"/>
              </a:rPr>
              <a:t>) </a:t>
            </a:r>
          </a:p>
          <a:p>
            <a:pPr lvl="1" eaLnBrk="1" hangingPunct="1">
              <a:buFontTx/>
              <a:buChar char="•"/>
            </a:pPr>
            <a:r>
              <a:rPr lang="en-US" altLang="en-US" sz="1920">
                <a:cs typeface="Courier New" panose="02070309020205020404" pitchFamily="49" charset="0"/>
              </a:rPr>
              <a:t>list of parameters (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flv </a:t>
            </a:r>
            <a:r>
              <a:rPr lang="en-US" altLang="en-US" sz="1920">
                <a:cs typeface="Courier New" panose="02070309020205020404" pitchFamily="49" charset="0"/>
              </a:rPr>
              <a:t>for </a:t>
            </a:r>
            <a:r>
              <a:rPr lang="en-US" altLang="en-US" sz="192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setFlavor</a:t>
            </a:r>
            <a:r>
              <a:rPr lang="en-US" altLang="en-US" sz="1920">
                <a:cs typeface="Courier New" panose="02070309020205020404" pitchFamily="49" charset="0"/>
              </a:rPr>
              <a:t>) </a:t>
            </a:r>
          </a:p>
          <a:p>
            <a:pPr lvl="1" eaLnBrk="1" hangingPunct="1">
              <a:buFontTx/>
              <a:buChar char="•"/>
            </a:pPr>
            <a:r>
              <a:rPr lang="en-US" altLang="en-US" sz="1920">
                <a:cs typeface="Courier New" panose="02070309020205020404" pitchFamily="49" charset="0"/>
              </a:rPr>
              <a:t>method body in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1920">
                <a:cs typeface="Courier New" panose="02070309020205020404" pitchFamily="49" charset="0"/>
              </a:rPr>
              <a:t>Examples: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setFlavor(String flv) { . . . } </a:t>
            </a:r>
          </a:p>
          <a:p>
            <a:pPr lvl="1" eaLnBrk="1" hangingPunct="1"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addScoop() { . . . } </a:t>
            </a:r>
          </a:p>
          <a:p>
            <a:pPr lvl="1" eaLnBrk="1" hangingPunct="1">
              <a:buFontTx/>
              <a:buChar char="•"/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getConeType() { . . . }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xmlns="" id="{0123D34E-E219-4A16-A872-22105590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73152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Specifying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the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Public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Interface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of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a Class: Method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17592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>
            <a:extLst>
              <a:ext uri="{FF2B5EF4-FFF2-40B4-BE49-F238E27FC236}">
                <a16:creationId xmlns:a16="http://schemas.microsoft.com/office/drawing/2014/main" xmlns="" id="{9612377F-8DB6-4A99-A7E9-5A4EDDAB3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5344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0BB65557-C700-4C42-8E5C-BB93265A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98"/>
            <a:ext cx="731520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89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920"/>
              <a:t>A constructor initializes the instance variables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Constructor name = class name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 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public IceCreamCone()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	{</a:t>
            </a:r>
          </a:p>
          <a:p>
            <a:pPr lvl="1" eaLnBrk="1" hangingPunct="1"/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	   // body--filled in later</a:t>
            </a:r>
          </a:p>
          <a:p>
            <a:pPr lvl="1" eaLnBrk="1" hangingPunct="1"/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Constructor body is executed when new object is created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Statements in constructor body will set the internal data of the object that is being constructed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All constructors of a class have the same name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Compiler can tell constructors apart because they take different parameters</a:t>
            </a:r>
            <a:r>
              <a:rPr lang="en-US" altLang="en-US" sz="1600"/>
              <a:t>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xmlns="" id="{4FE49648-7EC8-4797-BE04-BE71BFE0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5580"/>
            <a:ext cx="73152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Specifying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the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Public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Interface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of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a Class: Constructor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4688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>
            <a:extLst>
              <a:ext uri="{FF2B5EF4-FFF2-40B4-BE49-F238E27FC236}">
                <a16:creationId xmlns:a16="http://schemas.microsoft.com/office/drawing/2014/main" xmlns="" id="{7D285553-3C81-40C4-A1CD-44E79ADEF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164F031A-BFF9-4647-AB84-874CB64E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8869"/>
            <a:ext cx="7315200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/>
              <a:t>The public constructors and methods of a class form the </a:t>
            </a:r>
            <a:r>
              <a:rPr lang="en-US" altLang="en-US" sz="1920" i="1"/>
              <a:t>public interface</a:t>
            </a:r>
            <a:r>
              <a:rPr lang="en-US" altLang="en-US" sz="1920"/>
              <a:t> of the class:</a:t>
            </a:r>
            <a:r>
              <a:rPr lang="en-US" altLang="en-US" sz="1600"/>
              <a:t> </a:t>
            </a:r>
          </a:p>
          <a:p>
            <a:pPr eaLnBrk="1" hangingPunct="1"/>
            <a:endParaRPr lang="en-US" altLang="en-US" sz="1600"/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public class IceCreamCone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// private variables--filled in later</a:t>
            </a:r>
          </a:p>
          <a:p>
            <a:pPr lvl="1" eaLnBrk="1" hangingPunct="1"/>
            <a:endParaRPr lang="en-US" altLang="en-US" sz="1600">
              <a:solidFill>
                <a:srgbClr val="6E7069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// Constructors public IceCreamCone()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{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// body--filled in later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}</a:t>
            </a:r>
          </a:p>
          <a:p>
            <a:pPr lvl="1" eaLnBrk="1" hangingPunct="1"/>
            <a:endParaRPr lang="en-US" altLang="en-US" sz="1600">
              <a:solidFill>
                <a:srgbClr val="6E7069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public IceCreamCone(double int ns,String flv,String cone)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{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// body--filled in later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 }</a:t>
            </a: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xmlns="" id="{30661CA5-F863-409B-A86A-ECA7C6B2D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IceCreamCone</a:t>
            </a:r>
            <a:r>
              <a:rPr lang="en-US" altLang="en-US" sz="192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20" b="1" dirty="0">
                <a:latin typeface="Lucida Sans" panose="020B0602030504020204" pitchFamily="34" charset="0"/>
                <a:cs typeface="Courier New" panose="02070309020205020404" pitchFamily="49" charset="0"/>
              </a:rPr>
              <a:t>Public</a:t>
            </a:r>
            <a:r>
              <a:rPr lang="en-US" altLang="en-US" sz="192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920" b="1" dirty="0">
                <a:latin typeface="Lucida Sans" panose="020B0602030504020204" pitchFamily="34" charset="0"/>
                <a:cs typeface="Courier New" panose="02070309020205020404" pitchFamily="49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96005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xmlns="" id="{B71996BC-F0AA-4D95-BA3E-B64D063D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.</a:t>
            </a:r>
          </a:p>
        </p:txBody>
      </p:sp>
      <p:sp>
        <p:nvSpPr>
          <p:cNvPr id="28675" name="Line 2">
            <a:extLst>
              <a:ext uri="{FF2B5EF4-FFF2-40B4-BE49-F238E27FC236}">
                <a16:creationId xmlns:a16="http://schemas.microsoft.com/office/drawing/2014/main" xmlns="" id="{EAFD8E47-2C5E-4E75-8325-9478F298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B7EE2A69-CEF3-4CB9-89F9-268AF4694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927"/>
            <a:ext cx="7315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sz="1600" b="1" dirty="0">
                <a:solidFill>
                  <a:srgbClr val="6E7069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// Methods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public void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setFlavor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flv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)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{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i="1" dirty="0">
                <a:solidFill>
                  <a:srgbClr val="6E7069"/>
                </a:solidFill>
                <a:latin typeface="Courier New" panose="02070309020205020404" pitchFamily="49" charset="0"/>
              </a:rPr>
              <a:t>// body--filled in later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}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public void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addScoop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{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i="1" dirty="0">
                <a:solidFill>
                  <a:srgbClr val="6E7069"/>
                </a:solidFill>
                <a:latin typeface="Courier New" panose="02070309020205020404" pitchFamily="49" charset="0"/>
              </a:rPr>
              <a:t>// body--filled in later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}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public double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getFlavor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{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i="1" dirty="0">
                <a:solidFill>
                  <a:srgbClr val="6E7069"/>
                </a:solidFill>
                <a:latin typeface="Courier New" panose="02070309020205020404" pitchFamily="49" charset="0"/>
              </a:rPr>
              <a:t>// body--filled in later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} 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//Additional methods: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setConeType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(),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getConeType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(),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getNumberOfScoops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(),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4A3F5407-F46B-4ACF-B559-CDD3828E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 dirty="0" err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IceCreamCone</a:t>
            </a:r>
            <a:r>
              <a:rPr lang="en-US" altLang="en-US" sz="192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920" b="1" dirty="0">
                <a:latin typeface="Lucida Sans" panose="020B0602030504020204" pitchFamily="34" charset="0"/>
                <a:cs typeface="Courier New" panose="02070309020205020404" pitchFamily="49" charset="0"/>
              </a:rPr>
              <a:t>Public</a:t>
            </a:r>
            <a:r>
              <a:rPr lang="en-US" altLang="en-US" sz="192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920" b="1" dirty="0">
                <a:latin typeface="Lucida Sans" panose="020B0602030504020204" pitchFamily="34" charset="0"/>
                <a:cs typeface="Courier New" panose="02070309020205020404" pitchFamily="49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74721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>
            <a:extLst>
              <a:ext uri="{FF2B5EF4-FFF2-40B4-BE49-F238E27FC236}">
                <a16:creationId xmlns:a16="http://schemas.microsoft.com/office/drawing/2014/main" xmlns="" id="{979F8846-40B9-47C1-8266-2FCDFCA2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8F430B5E-C3EC-4E63-86C9-F758113A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6314"/>
            <a:ext cx="7315200" cy="3747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6937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/>
              <a:t>Statement:</a:t>
            </a:r>
          </a:p>
          <a:p>
            <a:pPr lvl="1" eaLnBrk="1" hangingPunct="1">
              <a:spcBef>
                <a:spcPts val="960"/>
              </a:spcBef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IceCreamCone myCone = new IceCreamCone(2,”vanilla”,”sugar”);</a:t>
            </a:r>
            <a:r>
              <a:rPr lang="en-US" altLang="en-US" sz="1600"/>
              <a:t>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/>
              <a:t>Create a new object of type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IceCreamCone</a:t>
            </a:r>
            <a:r>
              <a:rPr lang="en-US" altLang="en-US" sz="1600" i="1">
                <a:solidFill>
                  <a:srgbClr val="6E7069"/>
                </a:solidFill>
              </a:rPr>
              <a:t> 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/>
              <a:t>Call the second constructor (because construction parameters are supplied in the constructor  call) 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/>
              <a:t>Set the instance variable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</a:rPr>
              <a:t>numberOfScoops</a:t>
            </a:r>
            <a:r>
              <a:rPr lang="en-US" altLang="en-US" sz="1600" i="1"/>
              <a:t> to </a:t>
            </a:r>
            <a:r>
              <a:rPr lang="en-US" altLang="en-US" sz="1600" i="1">
                <a:latin typeface="Courier New" panose="02070309020205020404" pitchFamily="49" charset="0"/>
              </a:rPr>
              <a:t>2</a:t>
            </a:r>
            <a:r>
              <a:rPr lang="en-US" altLang="en-US" sz="1600" i="1">
                <a:cs typeface="Arial" panose="020B0604020202020204" pitchFamily="34" charset="0"/>
              </a:rPr>
              <a:t>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>
                <a:cs typeface="Arial" panose="020B0604020202020204" pitchFamily="34" charset="0"/>
              </a:rPr>
              <a:t>Set the instance variable 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flavor</a:t>
            </a:r>
            <a:r>
              <a:rPr lang="en-US" altLang="en-US" sz="1600" i="1">
                <a:cs typeface="Arial" panose="020B0604020202020204" pitchFamily="34" charset="0"/>
              </a:rPr>
              <a:t> to “</a:t>
            </a:r>
            <a:r>
              <a:rPr lang="en-US" alt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vanilla</a:t>
            </a:r>
            <a:r>
              <a:rPr lang="en-US" altLang="en-US" sz="1600" i="1">
                <a:cs typeface="Arial" panose="020B0604020202020204" pitchFamily="34" charset="0"/>
              </a:rPr>
              <a:t>”</a:t>
            </a:r>
            <a:r>
              <a:rPr lang="en-US" altLang="en-US" sz="1600" i="1">
                <a:solidFill>
                  <a:srgbClr val="6E7069"/>
                </a:solidFill>
                <a:cs typeface="Arial" panose="020B0604020202020204" pitchFamily="34" charset="0"/>
              </a:rPr>
              <a:t>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>
                <a:cs typeface="Arial" panose="020B0604020202020204" pitchFamily="34" charset="0"/>
              </a:rPr>
              <a:t>Return an object reference, that is, the memory location of the object, as the value of the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lang="en-US" altLang="en-US" sz="1600" i="1">
                <a:cs typeface="Arial" panose="020B0604020202020204" pitchFamily="34" charset="0"/>
              </a:rPr>
              <a:t> expression </a:t>
            </a:r>
          </a:p>
          <a:p>
            <a:pPr lvl="2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>
                <a:cs typeface="Arial" panose="020B0604020202020204" pitchFamily="34" charset="0"/>
              </a:rPr>
              <a:t>Store that object reference in the </a:t>
            </a:r>
            <a:r>
              <a:rPr lang="en-US" altLang="en-US" sz="1600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myCone</a:t>
            </a:r>
            <a:r>
              <a:rPr lang="en-US" altLang="en-US" sz="1600" i="1">
                <a:cs typeface="Arial" panose="020B0604020202020204" pitchFamily="34" charset="0"/>
              </a:rPr>
              <a:t> variable</a:t>
            </a:r>
            <a:r>
              <a:rPr lang="en-US" altLang="en-US" sz="1920">
                <a:cs typeface="Arial" panose="020B0604020202020204" pitchFamily="34" charset="0"/>
              </a:rPr>
              <a:t> 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xmlns="" id="{7ACF8999-4D83-4716-88A6-41A1BCAA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Constructor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Call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567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685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Chapter</a:t>
            </a:r>
            <a:r>
              <a:rPr spc="-45" dirty="0"/>
              <a:t> </a:t>
            </a:r>
            <a:r>
              <a:rPr spc="160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797356" y="822083"/>
            <a:ext cx="3183583" cy="2194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2308" y="3165831"/>
            <a:ext cx="5873292" cy="136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become familiar with the process of implementing classes  </a:t>
            </a:r>
            <a:endParaRPr lang="en-US" sz="1450" dirty="0">
              <a:latin typeface="Arial"/>
              <a:cs typeface="Arial"/>
            </a:endParaRPr>
          </a:p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be able to implement and test simple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</a:t>
            </a:r>
            <a:endParaRPr lang="en-US" sz="1450" dirty="0">
              <a:latin typeface="Arial"/>
              <a:cs typeface="Arial"/>
            </a:endParaRPr>
          </a:p>
          <a:p>
            <a:pPr marL="298450" marR="5080" indent="-285750">
              <a:lnSpc>
                <a:spcPct val="138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understand the purpose and use of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constructors</a:t>
            </a: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sz="1450" dirty="0">
                <a:latin typeface="Arial"/>
                <a:cs typeface="Arial"/>
              </a:rPr>
              <a:t>To understand how to access instance variables and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local</a:t>
            </a:r>
            <a:r>
              <a:rPr lang="en-US" sz="1450" dirty="0">
                <a:latin typeface="Arial"/>
                <a:cs typeface="Arial"/>
              </a:rPr>
              <a:t> variables</a:t>
            </a:r>
          </a:p>
          <a:p>
            <a:pPr marL="2984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1450" dirty="0">
                <a:latin typeface="Arial"/>
                <a:cs typeface="Arial"/>
              </a:rPr>
              <a:t>To be able to write </a:t>
            </a:r>
            <a:r>
              <a:rPr lang="en-US" sz="1450" dirty="0" err="1">
                <a:latin typeface="Arial"/>
                <a:cs typeface="Arial"/>
              </a:rPr>
              <a:t>javadoc</a:t>
            </a:r>
            <a:r>
              <a:rPr lang="en-US" sz="1450" spc="-45" dirty="0">
                <a:latin typeface="Arial"/>
                <a:cs typeface="Arial"/>
              </a:rPr>
              <a:t> </a:t>
            </a:r>
            <a:r>
              <a:rPr lang="en-US" sz="1450" dirty="0">
                <a:latin typeface="Arial"/>
                <a:cs typeface="Arial"/>
              </a:rPr>
              <a:t>comments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xmlns="" id="{7BD93879-99E2-4625-B52F-4906389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.</a:t>
            </a: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xmlns="" id="{B3DFB554-DEA0-4110-A96A-0933D8E7F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698A4BC7-EC99-429E-A385-DC38E081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590" y="783112"/>
            <a:ext cx="7315201" cy="314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89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920">
                <a:solidFill>
                  <a:srgbClr val="6E7069"/>
                </a:solidFill>
                <a:latin typeface="Courier New" panose="02070309020205020404" pitchFamily="49" charset="0"/>
              </a:rPr>
              <a:t>addScoop</a:t>
            </a:r>
            <a:r>
              <a:rPr lang="en-US" altLang="en-US" sz="1920">
                <a:latin typeface="Courier New" panose="02070309020205020404" pitchFamily="49" charset="0"/>
              </a:rPr>
              <a:t> </a:t>
            </a:r>
            <a:r>
              <a:rPr lang="en-US" altLang="en-US" sz="1920"/>
              <a:t>method:</a:t>
            </a:r>
            <a:r>
              <a:rPr lang="en-US" altLang="en-US" sz="1600"/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public void addScoop()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{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numberOfScoops=numberOfScoops+1;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Tx/>
              <a:buChar char="•"/>
            </a:pPr>
            <a:r>
              <a:rPr lang="en-US" altLang="en-US" sz="1920">
                <a:solidFill>
                  <a:srgbClr val="6E7069"/>
                </a:solidFill>
                <a:latin typeface="Courier New" panose="02070309020205020404" pitchFamily="49" charset="0"/>
              </a:rPr>
              <a:t>getNumberOfScoops</a:t>
            </a:r>
            <a:r>
              <a:rPr lang="en-US" altLang="en-US" sz="1920">
                <a:latin typeface="Courier New" panose="02070309020205020404" pitchFamily="49" charset="0"/>
              </a:rPr>
              <a:t> </a:t>
            </a:r>
            <a:r>
              <a:rPr lang="en-US" altLang="en-US" sz="1920"/>
              <a:t>method:</a:t>
            </a:r>
            <a:r>
              <a:rPr lang="en-US" altLang="en-US" sz="1600"/>
              <a:t>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public String getNumberOfScoops()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{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		return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numberOfScoops;</a:t>
            </a:r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eaLnBrk="1" hangingPunct="1"/>
            <a:r>
              <a:rPr lang="en-US" altLang="en-US" sz="1600">
                <a:solidFill>
                  <a:srgbClr val="6E7069"/>
                </a:solidFill>
                <a:latin typeface="Courier New" panose="02070309020205020404" pitchFamily="49" charset="0"/>
              </a:rPr>
              <a:t>  }</a:t>
            </a:r>
          </a:p>
          <a:p>
            <a:pPr lvl="1" eaLnBrk="1" hangingPunct="1"/>
            <a:endParaRPr lang="en-US" altLang="en-US" sz="1600">
              <a:solidFill>
                <a:srgbClr val="6E7069"/>
              </a:solidFill>
              <a:latin typeface="Courier New" panose="02070309020205020404" pitchFamily="49" charset="0"/>
            </a:endParaRP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xmlns="" id="{839C2B44-AADD-41DE-A9D4-FD04D779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Implementing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4490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>
            <a:extLst>
              <a:ext uri="{FF2B5EF4-FFF2-40B4-BE49-F238E27FC236}">
                <a16:creationId xmlns:a16="http://schemas.microsoft.com/office/drawing/2014/main" xmlns="" id="{62102982-F4DF-4978-BA8C-55CBEFCD3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82F84F88-A5B5-4249-A8F9-83886D17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3" y="719138"/>
            <a:ext cx="7203440" cy="325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89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dirty="0"/>
              <a:t>Statement:</a:t>
            </a:r>
          </a:p>
          <a:p>
            <a:pPr lvl="1" eaLnBrk="1" hangingPunct="1">
              <a:spcBef>
                <a:spcPts val="96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myCone.addScoop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 dirty="0"/>
              <a:t>Increase the value of the instance variable </a:t>
            </a:r>
            <a:r>
              <a:rPr lang="en-US" altLang="en-US" sz="1600" i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numberOfScoops</a:t>
            </a:r>
            <a:r>
              <a:rPr lang="en-US" altLang="en-US" sz="1600" i="1" dirty="0"/>
              <a:t> to by 1 </a:t>
            </a:r>
          </a:p>
          <a:p>
            <a:pPr lvl="1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 dirty="0"/>
              <a:t>This will store the sum in the </a:t>
            </a:r>
            <a:r>
              <a:rPr lang="en-US" altLang="en-US" sz="1600" i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numberofScoops</a:t>
            </a:r>
            <a:r>
              <a:rPr lang="en-US" altLang="en-US" sz="1600" i="1" dirty="0"/>
              <a:t> instance variable, overwriting the old value</a:t>
            </a:r>
            <a:r>
              <a:rPr lang="en-US" altLang="en-US" sz="1920" dirty="0"/>
              <a:t> </a:t>
            </a:r>
          </a:p>
          <a:p>
            <a:pPr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dirty="0"/>
              <a:t>Statement:</a:t>
            </a:r>
          </a:p>
          <a:p>
            <a:pPr lvl="1" eaLnBrk="1" hangingPunct="1">
              <a:spcBef>
                <a:spcPts val="96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scoops =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myCone.getNumberOfScoops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 dirty="0"/>
              <a:t>Retrieve the value of the instance variable </a:t>
            </a:r>
            <a:r>
              <a:rPr lang="en-US" altLang="en-US" sz="1600" i="1" dirty="0" err="1">
                <a:solidFill>
                  <a:srgbClr val="6E7069"/>
                </a:solidFill>
                <a:latin typeface="Courier New" panose="02070309020205020404" pitchFamily="49" charset="0"/>
              </a:rPr>
              <a:t>numberOfScoops</a:t>
            </a:r>
            <a:r>
              <a:rPr lang="en-US" altLang="en-US" sz="1600" i="1" dirty="0"/>
              <a:t> </a:t>
            </a:r>
          </a:p>
          <a:p>
            <a:pPr lvl="1" eaLnBrk="1" hangingPunct="1">
              <a:spcBef>
                <a:spcPts val="960"/>
              </a:spcBef>
              <a:buFontTx/>
              <a:buChar char="•"/>
            </a:pPr>
            <a:r>
              <a:rPr lang="en-US" altLang="en-US" sz="1600" i="1" dirty="0"/>
              <a:t>This will store the value in the </a:t>
            </a:r>
            <a:r>
              <a:rPr lang="en-US" altLang="en-US" sz="1600" i="1" dirty="0">
                <a:solidFill>
                  <a:srgbClr val="6E7069"/>
                </a:solidFill>
                <a:latin typeface="Courier New" panose="02070309020205020404" pitchFamily="49" charset="0"/>
              </a:rPr>
              <a:t>scoops</a:t>
            </a:r>
            <a:r>
              <a:rPr lang="en-US" altLang="en-US" sz="1600" i="1" dirty="0"/>
              <a:t> local variable</a:t>
            </a:r>
            <a:endParaRPr lang="en-US" altLang="en-US" sz="1920" dirty="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xmlns="" id="{F07467CA-734F-4F36-B234-DB58857C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420"/>
            <a:ext cx="281519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Method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Call</a:t>
            </a:r>
            <a:r>
              <a:rPr lang="en-US" altLang="en-US" sz="1920" b="1">
                <a:solidFill>
                  <a:srgbClr val="0033CC"/>
                </a:solidFill>
              </a:rPr>
              <a:t> </a:t>
            </a:r>
            <a:r>
              <a:rPr lang="en-US" altLang="en-US" sz="1920" b="1">
                <a:latin typeface="Lucida Sans" panose="020B0602030504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2204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xmlns="" id="{9363386C-0A64-4A93-BE73-01EED605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2771" name="Line 2">
            <a:extLst>
              <a:ext uri="{FF2B5EF4-FFF2-40B4-BE49-F238E27FC236}">
                <a16:creationId xmlns:a16="http://schemas.microsoft.com/office/drawing/2014/main" xmlns="" id="{28EE27F4-6BB2-407E-AF8F-59EFF1A37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799A5BE6-4C2B-4F09-9C10-47C42A63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1383"/>
            <a:ext cx="7315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setFlavor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flv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{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flavor=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flv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public String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getFlavor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return flavor;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setTypeOfCone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(String cone)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{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typeOfCone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=cone;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public String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getTypeOfCone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   return </a:t>
            </a:r>
            <a:r>
              <a:rPr lang="en-US" altLang="en-US" sz="1600" dirty="0" err="1">
                <a:solidFill>
                  <a:srgbClr val="6E7069"/>
                </a:solidFill>
                <a:latin typeface="Courier New" panose="02070309020205020404" pitchFamily="49" charset="0"/>
              </a:rPr>
              <a:t>typeOfCone</a:t>
            </a:r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en-US" altLang="en-US" sz="1600" dirty="0">
                <a:solidFill>
                  <a:srgbClr val="6E7069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endParaRPr lang="en-US" altLang="en-US" sz="1600" dirty="0">
              <a:solidFill>
                <a:srgbClr val="6E7069"/>
              </a:solidFill>
              <a:latin typeface="Courier New" panose="02070309020205020404" pitchFamily="49" charset="0"/>
            </a:endParaRP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xmlns="" id="{1C11F0A8-7CD5-438D-AD8C-A6A494E0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 dirty="0">
                <a:latin typeface="Lucida Sans" panose="020B0602030504020204" pitchFamily="34" charset="0"/>
              </a:rPr>
              <a:t>Implementing</a:t>
            </a:r>
            <a:r>
              <a:rPr lang="en-US" altLang="en-US" sz="1920" b="1" dirty="0">
                <a:solidFill>
                  <a:srgbClr val="0033CC"/>
                </a:solidFill>
              </a:rPr>
              <a:t> </a:t>
            </a:r>
            <a:r>
              <a:rPr lang="en-US" altLang="en-US" sz="1920" b="1" dirty="0">
                <a:latin typeface="Lucida Sans" panose="020B0602030504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745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xmlns="" id="{5273FA94-E22D-48CD-9174-FDE7D21F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3795" name="Line 2">
            <a:extLst>
              <a:ext uri="{FF2B5EF4-FFF2-40B4-BE49-F238E27FC236}">
                <a16:creationId xmlns:a16="http://schemas.microsoft.com/office/drawing/2014/main" xmlns="" id="{A5EC6B3A-5C1E-49F5-959E-D79A9C598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xmlns="" id="{B8C7AAB6-6AAC-4538-9562-B58D8DAD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560"/>
            <a:ext cx="7315200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80" b="1">
                <a:solidFill>
                  <a:srgbClr val="007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128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xmlns="" id="{A93BB130-722C-4DA8-AC7C-995A6FB7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IceCreamCone.java</a:t>
            </a:r>
          </a:p>
        </p:txBody>
      </p:sp>
      <p:sp>
        <p:nvSpPr>
          <p:cNvPr id="33798" name="TextBox 2">
            <a:extLst>
              <a:ext uri="{FF2B5EF4-FFF2-40B4-BE49-F238E27FC236}">
                <a16:creationId xmlns:a16="http://schemas.microsoft.com/office/drawing/2014/main" xmlns="" id="{1A340A54-FBC0-41FA-AD95-57C0EA3F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806451"/>
            <a:ext cx="682752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40"/>
              <a:t>/* This class is used to model the properties and behaviors of an ice cream cone.</a:t>
            </a:r>
          </a:p>
          <a:p>
            <a:pPr eaLnBrk="1" hangingPunct="1"/>
            <a:r>
              <a:rPr lang="en-US" altLang="en-US" sz="1440"/>
              <a:t>   There are currently restriction on the construction of the cone: only one</a:t>
            </a:r>
          </a:p>
          <a:p>
            <a:pPr eaLnBrk="1" hangingPunct="1"/>
            <a:r>
              <a:rPr lang="en-US" altLang="en-US" sz="1440"/>
              <a:t>   flavor of ice cream is allowed and no toppings. You can only add scoops, you</a:t>
            </a:r>
          </a:p>
          <a:p>
            <a:pPr eaLnBrk="1" hangingPunct="1"/>
            <a:r>
              <a:rPr lang="en-US" altLang="en-US" sz="1440"/>
              <a:t>   cannot remove them. */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public class IceCreamCone {</a:t>
            </a:r>
          </a:p>
          <a:p>
            <a:pPr eaLnBrk="1" hangingPunct="1"/>
            <a:r>
              <a:rPr lang="en-US" altLang="en-US" sz="1440"/>
              <a:t>	private int numberOfScoops;</a:t>
            </a:r>
          </a:p>
          <a:p>
            <a:pPr eaLnBrk="1" hangingPunct="1"/>
            <a:r>
              <a:rPr lang="en-US" altLang="en-US" sz="1440"/>
              <a:t>	private String flavor;</a:t>
            </a:r>
          </a:p>
          <a:p>
            <a:pPr eaLnBrk="1" hangingPunct="1"/>
            <a:r>
              <a:rPr lang="en-US" altLang="en-US" sz="1440"/>
              <a:t>	private String typeOfCone;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//the default constructor creates a one scoop, vanilla ice cream cone using the regular type of cone */</a:t>
            </a:r>
          </a:p>
          <a:p>
            <a:pPr eaLnBrk="1" hangingPunct="1"/>
            <a:r>
              <a:rPr lang="en-US" altLang="en-US" sz="1440"/>
              <a:t>	public IceCreamCone() {</a:t>
            </a:r>
          </a:p>
          <a:p>
            <a:pPr eaLnBrk="1" hangingPunct="1"/>
            <a:r>
              <a:rPr lang="en-US" altLang="en-US" sz="1440"/>
              <a:t>		numberOfScoops=1;</a:t>
            </a:r>
          </a:p>
          <a:p>
            <a:pPr eaLnBrk="1" hangingPunct="1"/>
            <a:r>
              <a:rPr lang="en-US" altLang="en-US" sz="1440"/>
              <a:t>		flavor="vanilla";</a:t>
            </a:r>
          </a:p>
          <a:p>
            <a:pPr eaLnBrk="1" hangingPunct="1"/>
            <a:r>
              <a:rPr lang="en-US" altLang="en-US" sz="1440"/>
              <a:t>		typeOfCone="regular";</a:t>
            </a:r>
          </a:p>
          <a:p>
            <a:pPr eaLnBrk="1" hangingPunct="1"/>
            <a:r>
              <a:rPr lang="en-US" altLang="en-US" sz="144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207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xmlns="" id="{345EBC9F-E583-4549-A124-8AACF1EE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4819" name="Line 2">
            <a:extLst>
              <a:ext uri="{FF2B5EF4-FFF2-40B4-BE49-F238E27FC236}">
                <a16:creationId xmlns:a16="http://schemas.microsoft.com/office/drawing/2014/main" xmlns="" id="{99D729AF-79BE-40D7-AC51-E82C38ACA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xmlns="" id="{0ED29C47-B0F5-4670-8EFC-A2F079B86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560"/>
            <a:ext cx="7315200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80" b="1">
                <a:solidFill>
                  <a:srgbClr val="007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128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xmlns="" id="{F391EF69-4294-44D2-823B-A4B5DD2C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280" y="4876800"/>
            <a:ext cx="12192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40" b="1" i="1"/>
              <a:t>Continued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xmlns="" id="{A64D4E44-15C6-4E1D-BFDD-23FD9318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IceCreamCone.java</a:t>
            </a:r>
          </a:p>
        </p:txBody>
      </p:sp>
      <p:sp>
        <p:nvSpPr>
          <p:cNvPr id="34823" name="TextBox 2">
            <a:extLst>
              <a:ext uri="{FF2B5EF4-FFF2-40B4-BE49-F238E27FC236}">
                <a16:creationId xmlns:a16="http://schemas.microsoft.com/office/drawing/2014/main" xmlns="" id="{62ED7107-C50C-4815-821F-1771DB3CF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806450"/>
            <a:ext cx="682752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40"/>
              <a:t>/*this constructor lets you create an ice cream code to your liking. It takes in three parameters:</a:t>
            </a:r>
          </a:p>
          <a:p>
            <a:pPr eaLnBrk="1" hangingPunct="1"/>
            <a:r>
              <a:rPr lang="en-US" altLang="en-US" sz="1440"/>
              <a:t>  the number of scoops, the flavor of the ice cream and the type of cone */</a:t>
            </a:r>
          </a:p>
          <a:p>
            <a:pPr eaLnBrk="1" hangingPunct="1"/>
            <a:r>
              <a:rPr lang="en-US" altLang="en-US" sz="1440"/>
              <a:t>	public IceCreamCone(int ns,String flv,String cone) {</a:t>
            </a:r>
          </a:p>
          <a:p>
            <a:pPr eaLnBrk="1" hangingPunct="1"/>
            <a:r>
              <a:rPr lang="en-US" altLang="en-US" sz="1440"/>
              <a:t>		numberOfScoops=ns;</a:t>
            </a:r>
          </a:p>
          <a:p>
            <a:pPr eaLnBrk="1" hangingPunct="1"/>
            <a:r>
              <a:rPr lang="en-US" altLang="en-US" sz="1440"/>
              <a:t>		flavor=flv;</a:t>
            </a:r>
          </a:p>
          <a:p>
            <a:pPr eaLnBrk="1" hangingPunct="1"/>
            <a:r>
              <a:rPr lang="en-US" altLang="en-US" sz="1440"/>
              <a:t>		typeOfCone=cone;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returns the number of scoops in the cone</a:t>
            </a:r>
          </a:p>
          <a:p>
            <a:pPr eaLnBrk="1" hangingPunct="1"/>
            <a:r>
              <a:rPr lang="en-US" altLang="en-US" sz="1440"/>
              <a:t>	public int getNumberOfScoops () {</a:t>
            </a:r>
          </a:p>
          <a:p>
            <a:pPr eaLnBrk="1" hangingPunct="1"/>
            <a:r>
              <a:rPr lang="en-US" altLang="en-US" sz="1440"/>
              <a:t>		return numberOfScoops;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returns the ice cream flavor</a:t>
            </a:r>
          </a:p>
          <a:p>
            <a:pPr eaLnBrk="1" hangingPunct="1"/>
            <a:r>
              <a:rPr lang="en-US" altLang="en-US" sz="1440"/>
              <a:t>	public String getFlavor() {</a:t>
            </a:r>
          </a:p>
          <a:p>
            <a:pPr eaLnBrk="1" hangingPunct="1"/>
            <a:r>
              <a:rPr lang="en-US" altLang="en-US" sz="1440"/>
              <a:t>		return flavor;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returns the type of cone</a:t>
            </a:r>
          </a:p>
          <a:p>
            <a:pPr eaLnBrk="1" hangingPunct="1"/>
            <a:r>
              <a:rPr lang="en-US" altLang="en-US" sz="1440"/>
              <a:t>	public String getTypeOfCone() {</a:t>
            </a:r>
          </a:p>
          <a:p>
            <a:pPr eaLnBrk="1" hangingPunct="1"/>
            <a:r>
              <a:rPr lang="en-US" altLang="en-US" sz="1440"/>
              <a:t>		return typeOfCone;</a:t>
            </a:r>
          </a:p>
          <a:p>
            <a:pPr eaLnBrk="1" hangingPunct="1"/>
            <a:r>
              <a:rPr lang="en-US" altLang="en-US" sz="144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33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xmlns="" id="{155F78A8-F2AD-4D31-BA08-9140300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5843" name="Line 2">
            <a:extLst>
              <a:ext uri="{FF2B5EF4-FFF2-40B4-BE49-F238E27FC236}">
                <a16:creationId xmlns:a16="http://schemas.microsoft.com/office/drawing/2014/main" xmlns="" id="{AABC8B52-1E0E-46CE-B8E9-C61356054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E8F5F5B9-4A41-44A4-AA02-B4932B49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560"/>
            <a:ext cx="7315200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80" b="1">
                <a:solidFill>
                  <a:srgbClr val="007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128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xmlns="" id="{461A4F59-FD97-4E00-B2A6-7A74F8F4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280" y="4876800"/>
            <a:ext cx="12192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40" b="1" i="1"/>
              <a:t>Continued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xmlns="" id="{27D513A8-2B71-4AC7-A6C0-91048656C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IceCreamCone.java</a:t>
            </a:r>
          </a:p>
        </p:txBody>
      </p:sp>
      <p:sp>
        <p:nvSpPr>
          <p:cNvPr id="35847" name="TextBox 2">
            <a:extLst>
              <a:ext uri="{FF2B5EF4-FFF2-40B4-BE49-F238E27FC236}">
                <a16:creationId xmlns:a16="http://schemas.microsoft.com/office/drawing/2014/main" xmlns="" id="{25924FDF-3C96-4AFC-96FE-8D1C45D8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" y="806450"/>
            <a:ext cx="682752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40"/>
              <a:t>//this method allows you to add one scoop of ice cream at a time</a:t>
            </a:r>
          </a:p>
          <a:p>
            <a:pPr eaLnBrk="1" hangingPunct="1"/>
            <a:r>
              <a:rPr lang="en-US" altLang="en-US" sz="1440"/>
              <a:t>	public void addScoop() {</a:t>
            </a:r>
          </a:p>
          <a:p>
            <a:pPr eaLnBrk="1" hangingPunct="1"/>
            <a:r>
              <a:rPr lang="en-US" altLang="en-US" sz="1440"/>
              <a:t>		numberOfScoops=numberOfScoops+1;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allows you to change the ice cream flavor</a:t>
            </a:r>
          </a:p>
          <a:p>
            <a:pPr eaLnBrk="1" hangingPunct="1"/>
            <a:r>
              <a:rPr lang="en-US" altLang="en-US" sz="1440"/>
              <a:t>	public void setFlavor(String flv) {</a:t>
            </a:r>
          </a:p>
          <a:p>
            <a:pPr eaLnBrk="1" hangingPunct="1"/>
            <a:r>
              <a:rPr lang="en-US" altLang="en-US" sz="1440"/>
              <a:t>			flavor=flv;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allows you to change the type of cone</a:t>
            </a:r>
          </a:p>
          <a:p>
            <a:pPr eaLnBrk="1" hangingPunct="1"/>
            <a:r>
              <a:rPr lang="en-US" altLang="en-US" sz="1440"/>
              <a:t>	public void setTypeOfCone(String cone) {</a:t>
            </a:r>
          </a:p>
          <a:p>
            <a:pPr eaLnBrk="1" hangingPunct="1"/>
            <a:r>
              <a:rPr lang="en-US" altLang="en-US" sz="1440"/>
              <a:t>		typeOfCone=cone;</a:t>
            </a:r>
          </a:p>
          <a:p>
            <a:pPr eaLnBrk="1" hangingPunct="1"/>
            <a:r>
              <a:rPr lang="en-US" altLang="en-US" sz="1440"/>
              <a:t>	}</a:t>
            </a:r>
          </a:p>
          <a:p>
            <a:pPr eaLnBrk="1" hangingPunct="1"/>
            <a:r>
              <a:rPr lang="en-US" altLang="en-US" sz="1440"/>
              <a:t>//this method overrides the inherited toString()</a:t>
            </a:r>
          </a:p>
          <a:p>
            <a:pPr eaLnBrk="1" hangingPunct="1"/>
            <a:r>
              <a:rPr lang="en-US" altLang="en-US" sz="1440"/>
              <a:t>	public String toString() {</a:t>
            </a:r>
          </a:p>
          <a:p>
            <a:pPr eaLnBrk="1" hangingPunct="1"/>
            <a:r>
              <a:rPr lang="en-US" altLang="en-US" sz="1440"/>
              <a:t>		return ("The number of scoops is " + numberOfScoops + ". The flavor is " +</a:t>
            </a:r>
          </a:p>
          <a:p>
            <a:pPr eaLnBrk="1" hangingPunct="1"/>
            <a:r>
              <a:rPr lang="en-US" altLang="en-US" sz="1440"/>
              <a:t>		  flavor + ". And the type of cone is " + typeOfCone);</a:t>
            </a:r>
          </a:p>
          <a:p>
            <a:pPr eaLnBrk="1" hangingPunct="1"/>
            <a:r>
              <a:rPr lang="en-US" altLang="en-US" sz="1440"/>
              <a:t>	  }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03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xmlns="" id="{8ECC21D7-4466-40B4-AB18-85421AB9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xmlns="" id="{94E35263-1B3E-4342-96D4-4C2B22E5E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xmlns="" id="{869AE964-289D-4FB7-972B-0F2A8FE6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560"/>
            <a:ext cx="7315200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80" b="1">
                <a:solidFill>
                  <a:srgbClr val="007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128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xmlns="" id="{7689F8BD-0D72-4304-9165-2079600A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280" y="4876800"/>
            <a:ext cx="12192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40" b="1" i="1"/>
              <a:t>Continued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xmlns="" id="{C89B1698-9C7A-4215-8546-5EF639D4A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toString() method</a:t>
            </a:r>
          </a:p>
        </p:txBody>
      </p:sp>
      <p:sp>
        <p:nvSpPr>
          <p:cNvPr id="36871" name="TextBox 2">
            <a:extLst>
              <a:ext uri="{FF2B5EF4-FFF2-40B4-BE49-F238E27FC236}">
                <a16:creationId xmlns:a16="http://schemas.microsoft.com/office/drawing/2014/main" xmlns="" id="{A2EAACEC-3726-406B-B20B-2CF04B8E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4531"/>
            <a:ext cx="682752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40"/>
              <a:t>Every class inherits a few methods from the java.lang.Object class (the parent of all Objects). Among these are:</a:t>
            </a:r>
          </a:p>
          <a:p>
            <a:pPr eaLnBrk="1" hangingPunct="1"/>
            <a:r>
              <a:rPr lang="en-US" altLang="en-US" sz="1440"/>
              <a:t>toString() – used to describe the object</a:t>
            </a:r>
          </a:p>
          <a:p>
            <a:pPr eaLnBrk="1" hangingPunct="1"/>
            <a:r>
              <a:rPr lang="en-US" altLang="en-US" sz="1440"/>
              <a:t>equals() – used to determine if two objects are equals</a:t>
            </a:r>
          </a:p>
          <a:p>
            <a:pPr eaLnBrk="1" hangingPunct="1"/>
            <a:r>
              <a:rPr lang="en-US" altLang="en-US" sz="1440"/>
              <a:t>hashCode() – used to compare objects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These methods don’t always work the way you want them to so you might need to override them so they do what you want them to do.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For Example, if we don’t override the toString() method in the IceCreamCone class, System.out.println(myCone) will display</a:t>
            </a:r>
          </a:p>
          <a:p>
            <a:pPr eaLnBrk="1" hangingPunct="1"/>
            <a:r>
              <a:rPr lang="en-US" altLang="en-US" sz="1440" i="1"/>
              <a:t>IceCreamCone@1242719c</a:t>
            </a:r>
          </a:p>
          <a:p>
            <a:pPr eaLnBrk="1" hangingPunct="1"/>
            <a:endParaRPr lang="en-US" altLang="en-US" sz="1440"/>
          </a:p>
          <a:p>
            <a:pPr eaLnBrk="1" hangingPunct="1"/>
            <a:r>
              <a:rPr lang="en-US" altLang="en-US" sz="1440"/>
              <a:t>The number of scoops is 2. The flavor is chocolate. And the type of cone is sugar</a:t>
            </a:r>
          </a:p>
          <a:p>
            <a:pPr eaLnBrk="1" hangingPunct="1"/>
            <a:r>
              <a:rPr lang="en-US" altLang="en-US" sz="1440"/>
              <a:t>//this method overrides the inherited toString()</a:t>
            </a:r>
          </a:p>
          <a:p>
            <a:pPr eaLnBrk="1" hangingPunct="1"/>
            <a:r>
              <a:rPr lang="en-US" altLang="en-US" sz="1440"/>
              <a:t>	</a:t>
            </a:r>
            <a:r>
              <a:rPr lang="en-US" altLang="en-US" sz="112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 {</a:t>
            </a:r>
          </a:p>
          <a:p>
            <a:pPr eaLnBrk="1" hangingPunct="1"/>
            <a:r>
              <a:rPr lang="en-US" altLang="en-US" sz="1120">
                <a:latin typeface="Courier New" panose="02070309020205020404" pitchFamily="49" charset="0"/>
                <a:cs typeface="Courier New" panose="02070309020205020404" pitchFamily="49" charset="0"/>
              </a:rPr>
              <a:t>		return ("The number of scoops is " + numberOfScoops + ". The flavor is " +</a:t>
            </a:r>
          </a:p>
          <a:p>
            <a:pPr eaLnBrk="1" hangingPunct="1"/>
            <a:r>
              <a:rPr lang="en-US" altLang="en-US" sz="1120">
                <a:latin typeface="Courier New" panose="02070309020205020404" pitchFamily="49" charset="0"/>
                <a:cs typeface="Courier New" panose="02070309020205020404" pitchFamily="49" charset="0"/>
              </a:rPr>
              <a:t>		  flavor + ". And the type of cone is " + typeOfCone);</a:t>
            </a:r>
          </a:p>
          <a:p>
            <a:pPr eaLnBrk="1" hangingPunct="1"/>
            <a:r>
              <a:rPr lang="en-US" altLang="en-US" sz="112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/>
            <a:endParaRPr lang="en-US" altLang="en-US" sz="112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12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1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xmlns="" id="{1B25FBAF-06A0-4195-B064-9CFF2E8A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7891" name="Line 2">
            <a:extLst>
              <a:ext uri="{FF2B5EF4-FFF2-40B4-BE49-F238E27FC236}">
                <a16:creationId xmlns:a16="http://schemas.microsoft.com/office/drawing/2014/main" xmlns="" id="{7F431EC5-4877-4724-A513-E22667C64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xmlns="" id="{A579E0E8-C151-4D24-BC09-ACAF18C2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5978"/>
            <a:ext cx="7315200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Char char="•"/>
            </a:pPr>
            <a:r>
              <a:rPr lang="en-US" altLang="en-US" sz="1920" i="1"/>
              <a:t>Unit test</a:t>
            </a:r>
            <a:r>
              <a:rPr lang="en-US" altLang="en-US" sz="1920"/>
              <a:t>: Verifies that a class works correctly in isolation, outside a complete program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To test a class, use an environment for interactive testing, or write a tester class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 i="1"/>
              <a:t>Tester class</a:t>
            </a:r>
            <a:r>
              <a:rPr lang="en-US" altLang="en-US" sz="1920"/>
              <a:t>: A class with a main method that contains statements to test another class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920"/>
              <a:t>Typically carries out the following steps: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Construct one or more objects of the class that is being tested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Invoke one or more methods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Print out one or more results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Print the expected results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xmlns="" id="{620270D8-9970-4966-A634-FB42537C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40" y="4815840"/>
            <a:ext cx="10972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40" b="1" i="1"/>
              <a:t>Continued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xmlns="" id="{860A02D4-7E48-4318-A4E3-5ED7A26B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 dirty="0">
                <a:latin typeface="Lucida Sans" panose="020B0602030504020204" pitchFamily="34" charset="0"/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99000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/>
      <p:bldP spid="1249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xmlns="" id="{D818C0E8-1F06-408A-94C3-3FA24A2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xmlns="" id="{8C1340F1-744D-43B1-B69A-DE6FD410C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xmlns="" id="{F673F58F-FAFD-4735-B2DC-D6C1B656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758301"/>
            <a:ext cx="7315200" cy="459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en-US" sz="1280"/>
              <a:t>/* This class is used to test the functionality of the IceCreamCone class */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public class IceCreamConeTester {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public static void main(String [] args) {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IceCreamCone ICC = new IceCreamCone();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System.out.println("The new cone is: " + ICC);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IceCreamCone ICC2 = new IceCreamCone(2,"chocolate","sugar");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System.out.println("Cone 2 is: " + ICC2);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ICC.setFlavor("strawberry");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System.out.println("The flavor of cone one is now " + ICC.getFlavor());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ICC.setTypeOfCone("waffle");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System.out.println("The type of cone one is now " + ICC.getTypeOfCone());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ICC2.addScoop();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	System.out.println("The number of scoops in cone 2 is now " + ICC2.getNumberOfScoops());</a:t>
            </a:r>
          </a:p>
          <a:p>
            <a:pPr eaLnBrk="1" hangingPunct="1">
              <a:spcBef>
                <a:spcPts val="480"/>
              </a:spcBef>
            </a:pPr>
            <a:endParaRPr lang="en-US" altLang="en-US" sz="1280"/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	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en-US" sz="1280"/>
              <a:t>}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xmlns="" id="{2A063CA0-6E4D-4CE0-B749-C03EB897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40" y="4815840"/>
            <a:ext cx="109728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40" b="1" i="1"/>
              <a:t>Continued</a:t>
            </a:r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xmlns="" id="{91BE2828-DE8C-421D-AC46-6FC50F20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4585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bldLvl="2"/>
      <p:bldP spid="1249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xmlns="" id="{C37E31AD-F750-4B51-965C-197BC01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9436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1440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8016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645920" indent="-1828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01168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37744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108960" indent="-1828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9939" name="Line 2">
            <a:extLst>
              <a:ext uri="{FF2B5EF4-FFF2-40B4-BE49-F238E27FC236}">
                <a16:creationId xmlns:a16="http://schemas.microsoft.com/office/drawing/2014/main" xmlns="" id="{33CF1678-21D7-40EF-90C6-02F620FF8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73152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4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62CA2DEF-E3D5-4D8B-BDBD-FDF07813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6756"/>
            <a:ext cx="73152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Char char="•"/>
            </a:pPr>
            <a:r>
              <a:rPr lang="en-US" altLang="en-US" sz="1920"/>
              <a:t>Details for building the program vary. In most environments, you need to carry out these steps: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Make a new subfolder for your program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Make two files, one for each class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Compile both files </a:t>
            </a:r>
          </a:p>
          <a:p>
            <a:pPr lvl="1" eaLnBrk="1" hangingPunct="1">
              <a:buFontTx/>
              <a:buAutoNum type="arabicPeriod"/>
            </a:pPr>
            <a:r>
              <a:rPr lang="en-US" altLang="en-US" sz="1600" i="1"/>
              <a:t>Run the test program 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xmlns="" id="{B4387252-D39A-40B2-B9C0-A7847040A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"/>
            <a:ext cx="5608320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20" b="1">
                <a:latin typeface="Lucida Sans" panose="020B0602030504020204" pitchFamily="34" charset="0"/>
              </a:rPr>
              <a:t>Unit Testing (cont.)</a:t>
            </a:r>
          </a:p>
        </p:txBody>
      </p:sp>
    </p:spTree>
    <p:extLst>
      <p:ext uri="{BB962C8B-B14F-4D97-AF65-F5344CB8AC3E}">
        <p14:creationId xmlns:p14="http://schemas.microsoft.com/office/powerpoint/2010/main" val="30837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622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 </a:t>
            </a:r>
            <a:r>
              <a:rPr spc="125" dirty="0"/>
              <a:t>Variables </a:t>
            </a:r>
            <a:r>
              <a:rPr spc="150" dirty="0"/>
              <a:t>and</a:t>
            </a:r>
            <a:r>
              <a:rPr spc="-150" dirty="0"/>
              <a:t> </a:t>
            </a:r>
            <a:r>
              <a:rPr spc="125" dirty="0"/>
              <a:t>Encapsulation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20993" y="797344"/>
            <a:ext cx="1937054" cy="145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312836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2391981"/>
            <a:ext cx="2036445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Figure 1 </a:t>
            </a:r>
            <a:r>
              <a:rPr sz="1450" dirty="0">
                <a:latin typeface="Arial"/>
                <a:cs typeface="Arial"/>
              </a:rPr>
              <a:t>Tally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counter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Simulator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statements: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074" y="3338543"/>
            <a:ext cx="5357495" cy="58362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1435" marR="3286760">
              <a:lnSpc>
                <a:spcPct val="101800"/>
              </a:lnSpc>
              <a:spcBef>
                <a:spcPts val="430"/>
              </a:spcBef>
            </a:pPr>
            <a:r>
              <a:rPr sz="850" spc="10" dirty="0">
                <a:latin typeface="Courier" charset="0"/>
                <a:cs typeface="Courier" charset="0"/>
              </a:rPr>
              <a:t>Counter tally = new Counter();  tally.click();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tally.click();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int result = tally.getValue(); // Sets result to</a:t>
            </a:r>
            <a:r>
              <a:rPr sz="850" spc="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2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415041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4014210"/>
            <a:ext cx="505460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Each counter needs to store a variable that keeps track of the  number of simulated button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clicks.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60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Local</a:t>
            </a:r>
            <a:r>
              <a:rPr spc="-3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03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78611"/>
            <a:ext cx="446976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Local variables </a:t>
            </a:r>
            <a:r>
              <a:rPr sz="1450" dirty="0">
                <a:latin typeface="Arial"/>
                <a:cs typeface="Arial"/>
              </a:rPr>
              <a:t>are declared in the body of a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086389"/>
            <a:ext cx="5357495" cy="97937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double</a:t>
            </a:r>
            <a:r>
              <a:rPr sz="850" spc="-1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giveChange()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2753360" indent="-635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double change = payment - purchase;  purchase =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0;</a:t>
            </a:r>
            <a:endParaRPr sz="850" dirty="0">
              <a:latin typeface="Courier" charset="0"/>
              <a:cs typeface="Courier" charset="0"/>
            </a:endParaRPr>
          </a:p>
          <a:p>
            <a:pPr marL="252095" marR="4154804">
              <a:lnSpc>
                <a:spcPct val="101800"/>
              </a:lnSpc>
            </a:pPr>
            <a:r>
              <a:rPr sz="850" spc="10" dirty="0">
                <a:latin typeface="Courier" charset="0"/>
                <a:cs typeface="Courier" charset="0"/>
              </a:rPr>
              <a:t>payment = 0;  return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change;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28976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25947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2188044"/>
            <a:ext cx="506539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When a method exits, its local variables are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removed.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b="1" dirty="0">
                <a:latin typeface="Arial"/>
                <a:cs typeface="Arial"/>
              </a:rPr>
              <a:t>Parameter variables </a:t>
            </a:r>
            <a:r>
              <a:rPr sz="1450" dirty="0">
                <a:latin typeface="Arial"/>
                <a:cs typeface="Arial"/>
              </a:rPr>
              <a:t>are declared in the header of a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074" y="2809029"/>
            <a:ext cx="535749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enterPayment(double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48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Local</a:t>
            </a:r>
            <a:r>
              <a:rPr spc="-30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020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126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54514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2522" y="333640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20">
                <a:moveTo>
                  <a:pt x="32969" y="16484"/>
                </a:moveTo>
                <a:lnTo>
                  <a:pt x="32969" y="24726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4726"/>
                </a:lnTo>
                <a:lnTo>
                  <a:pt x="0" y="16484"/>
                </a:lnTo>
                <a:lnTo>
                  <a:pt x="0" y="8242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8242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36166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778484"/>
            <a:ext cx="5090795" cy="325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Local and parameter variables belong to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methods:</a:t>
            </a:r>
          </a:p>
          <a:p>
            <a:pPr marL="344805" marR="554355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When a method runs, </a:t>
            </a:r>
            <a:r>
              <a:rPr sz="1100" dirty="0">
                <a:latin typeface="Arial"/>
                <a:cs typeface="Arial"/>
              </a:rPr>
              <a:t>its local </a:t>
            </a:r>
            <a:r>
              <a:rPr sz="1100" spc="5" dirty="0">
                <a:latin typeface="Arial"/>
                <a:cs typeface="Arial"/>
              </a:rPr>
              <a:t>and parameter variables come </a:t>
            </a:r>
            <a:r>
              <a:rPr sz="1100" dirty="0">
                <a:latin typeface="Arial"/>
                <a:cs typeface="Arial"/>
              </a:rPr>
              <a:t>to life  </a:t>
            </a:r>
            <a:r>
              <a:rPr sz="1100" spc="5" dirty="0">
                <a:latin typeface="Arial"/>
                <a:cs typeface="Arial"/>
              </a:rPr>
              <a:t>When the method </a:t>
            </a:r>
            <a:r>
              <a:rPr sz="1100" dirty="0">
                <a:latin typeface="Arial"/>
                <a:cs typeface="Arial"/>
              </a:rPr>
              <a:t>exits, </a:t>
            </a:r>
            <a:r>
              <a:rPr sz="1100" spc="5" dirty="0">
                <a:latin typeface="Arial"/>
                <a:cs typeface="Arial"/>
              </a:rPr>
              <a:t>they are removed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immediately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Instance variables belong to objects, not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When an object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constructed, </a:t>
            </a:r>
            <a:r>
              <a:rPr sz="1100" dirty="0">
                <a:latin typeface="Arial"/>
                <a:cs typeface="Arial"/>
              </a:rPr>
              <a:t>its </a:t>
            </a:r>
            <a:r>
              <a:rPr sz="1100" spc="5" dirty="0">
                <a:latin typeface="Arial"/>
                <a:cs typeface="Arial"/>
              </a:rPr>
              <a:t>instance variables are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created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The instance variables stay </a:t>
            </a:r>
            <a:r>
              <a:rPr sz="1100" dirty="0">
                <a:latin typeface="Arial"/>
                <a:cs typeface="Arial"/>
              </a:rPr>
              <a:t>alive until </a:t>
            </a:r>
            <a:r>
              <a:rPr sz="1100" spc="5" dirty="0">
                <a:latin typeface="Arial"/>
                <a:cs typeface="Arial"/>
              </a:rPr>
              <a:t>no method uses the object any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longer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Instance variables are initialized to a default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value: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Arial"/>
                <a:cs typeface="Arial"/>
              </a:rPr>
              <a:t>Numbers are </a:t>
            </a:r>
            <a:r>
              <a:rPr sz="1100" dirty="0">
                <a:latin typeface="Arial"/>
                <a:cs typeface="Arial"/>
              </a:rPr>
              <a:t>initialized 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Object references are set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a special value called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  <a:p>
            <a:pPr marL="598805">
              <a:lnSpc>
                <a:spcPct val="100000"/>
              </a:lnSpc>
              <a:spcBef>
                <a:spcPts val="745"/>
              </a:spcBef>
            </a:pPr>
            <a:r>
              <a:rPr sz="850" dirty="0">
                <a:latin typeface="Arial"/>
                <a:cs typeface="Arial"/>
              </a:rPr>
              <a:t>A </a:t>
            </a:r>
            <a:r>
              <a:rPr sz="850" dirty="0">
                <a:latin typeface="Courier" charset="0"/>
                <a:cs typeface="Courier" charset="0"/>
              </a:rPr>
              <a:t>null</a:t>
            </a:r>
            <a:r>
              <a:rPr sz="850" spc="-385" dirty="0">
                <a:latin typeface="Courier" charset="0"/>
                <a:cs typeface="Courier" charset="0"/>
              </a:rPr>
              <a:t> </a:t>
            </a:r>
            <a:r>
              <a:rPr sz="850" dirty="0">
                <a:latin typeface="Arial"/>
                <a:cs typeface="Arial"/>
              </a:rPr>
              <a:t>object reference refers to no object at all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You must initialize local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</a:p>
          <a:p>
            <a:pPr marL="344805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The compiler complains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 do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not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789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461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71533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81979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3380275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772896"/>
            <a:ext cx="5271770" cy="2745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Two types of inputs are passed when a method is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called:</a:t>
            </a:r>
          </a:p>
          <a:p>
            <a:pPr marL="344805" marR="2202815">
              <a:lnSpc>
                <a:spcPct val="1328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The object on which you invoke 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method  The method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arguments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655"/>
              </a:spcBef>
            </a:pPr>
            <a:r>
              <a:rPr sz="1450" dirty="0">
                <a:latin typeface="Arial"/>
                <a:cs typeface="Arial"/>
              </a:rPr>
              <a:t>In the call </a:t>
            </a:r>
            <a:r>
              <a:rPr sz="1450" dirty="0">
                <a:latin typeface="Courier" charset="0"/>
                <a:cs typeface="Courier" charset="0"/>
              </a:rPr>
              <a:t>momsSavings.deposit(500)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the method needs to  know:</a:t>
            </a:r>
          </a:p>
          <a:p>
            <a:pPr marL="344805" marR="2656205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The account object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" charset="0"/>
                <a:cs typeface="Courier" charset="0"/>
              </a:rPr>
              <a:t>momsSavings</a:t>
            </a:r>
            <a:r>
              <a:rPr sz="1100" spc="5" dirty="0">
                <a:latin typeface="Arial"/>
                <a:cs typeface="Arial"/>
              </a:rPr>
              <a:t>)  The amount being deposited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dirty="0">
                <a:latin typeface="Courier" charset="0"/>
                <a:cs typeface="Courier" charset="0"/>
              </a:rPr>
              <a:t>500</a:t>
            </a:r>
            <a:r>
              <a:rPr sz="1100" dirty="0">
                <a:latin typeface="Arial"/>
                <a:cs typeface="Arial"/>
              </a:rPr>
              <a:t>)</a:t>
            </a:r>
          </a:p>
          <a:p>
            <a:pPr marL="12700" marR="140335">
              <a:lnSpc>
                <a:spcPct val="115599"/>
              </a:lnSpc>
              <a:spcBef>
                <a:spcPts val="590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b="1" dirty="0">
                <a:latin typeface="Arial"/>
                <a:cs typeface="Arial"/>
              </a:rPr>
              <a:t>implicit parameter </a:t>
            </a:r>
            <a:r>
              <a:rPr sz="1450" dirty="0">
                <a:latin typeface="Arial"/>
                <a:cs typeface="Arial"/>
              </a:rPr>
              <a:t>of a method is the object on which the  method is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invoked.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latin typeface="Arial"/>
                <a:cs typeface="Arial"/>
              </a:rPr>
              <a:t>All other parameter variables are called </a:t>
            </a:r>
            <a:r>
              <a:rPr sz="1450" b="1" dirty="0">
                <a:latin typeface="Arial"/>
                <a:cs typeface="Arial"/>
              </a:rPr>
              <a:t>explicit</a:t>
            </a:r>
            <a:r>
              <a:rPr sz="1450" b="1" spc="-15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parameters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649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321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71499"/>
            <a:ext cx="1688464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Look at this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079276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 deposit(double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R="3034665" algn="ctr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+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6617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2051143"/>
          </a:xfrm>
          <a:prstGeom prst="rect">
            <a:avLst/>
          </a:prstGeom>
        </p:spPr>
        <p:txBody>
          <a:bodyPr vert="horz" wrap="square" lIns="0" tIns="812487" rIns="0" bIns="0" rtlCol="0">
            <a:spAutoFit/>
          </a:bodyPr>
          <a:lstStyle/>
          <a:p>
            <a:pPr marL="344805">
              <a:lnSpc>
                <a:spcPct val="100000"/>
              </a:lnSpc>
            </a:pPr>
            <a:r>
              <a:rPr sz="1100" spc="5" dirty="0">
                <a:latin typeface="Courier" charset="0"/>
                <a:cs typeface="Courier" charset="0"/>
              </a:rPr>
              <a:t>amount</a:t>
            </a:r>
            <a:r>
              <a:rPr sz="1100" spc="-39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explicit </a:t>
            </a:r>
            <a:r>
              <a:rPr sz="1100" spc="5" dirty="0">
                <a:latin typeface="Arial"/>
                <a:cs typeface="Arial"/>
              </a:rPr>
              <a:t>parameter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implicit </a:t>
            </a:r>
            <a:r>
              <a:rPr sz="1100" spc="5" dirty="0">
                <a:latin typeface="Arial"/>
                <a:cs typeface="Arial"/>
              </a:rPr>
              <a:t>parameter(</a:t>
            </a:r>
            <a:r>
              <a:rPr sz="1100" spc="5" dirty="0">
                <a:latin typeface="Courier" charset="0"/>
                <a:cs typeface="Courier" charset="0"/>
              </a:rPr>
              <a:t>momSavings</a:t>
            </a:r>
            <a:r>
              <a:rPr sz="1100" spc="5" dirty="0">
                <a:latin typeface="Arial"/>
                <a:cs typeface="Arial"/>
              </a:rPr>
              <a:t>)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not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seen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Courier" charset="0"/>
                <a:cs typeface="Courier" charset="0"/>
              </a:rPr>
              <a:t>balance</a:t>
            </a:r>
            <a:r>
              <a:rPr sz="1100" spc="-40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means </a:t>
            </a:r>
            <a:r>
              <a:rPr sz="1100" spc="5" dirty="0">
                <a:latin typeface="Courier" charset="0"/>
                <a:cs typeface="Courier" charset="0"/>
              </a:rPr>
              <a:t>momSavings.balance</a:t>
            </a:r>
            <a:endParaRPr sz="11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When you refer to an instance variable inside a method, it means  the instance variable of the implicit</a:t>
            </a:r>
            <a:r>
              <a:rPr spc="-30" dirty="0"/>
              <a:t> </a:t>
            </a:r>
            <a:r>
              <a:rPr dirty="0"/>
              <a:t>parameter.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7799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276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91044"/>
            <a:ext cx="419608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denotes the implicit parameter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2224" y="1098821"/>
            <a:ext cx="525081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balance = balance +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5109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1409217"/>
            <a:ext cx="125730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actually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means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224" y="1725236"/>
            <a:ext cx="525081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 this.balance +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amount;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213735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1992762"/>
            <a:ext cx="531114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When you refer to an instance variable in a method, the compiler  automatically applies it to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640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913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55175"/>
            <a:ext cx="5324475" cy="77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Some programmers feel that inserting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before  every instance variable reference makes the code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clearer: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851" y="1676400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BankAccount(double</a:t>
            </a:r>
            <a:r>
              <a:rPr sz="850" spc="4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initialBalance;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3" name="object 3"/>
          <p:cNvSpPr/>
          <p:nvPr/>
        </p:nvSpPr>
        <p:spPr>
          <a:xfrm>
            <a:off x="797350" y="822078"/>
            <a:ext cx="5146249" cy="199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3125037"/>
            <a:ext cx="337629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7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Implicit </a:t>
            </a:r>
            <a:r>
              <a:rPr sz="1200" spc="5" dirty="0">
                <a:latin typeface="Arial"/>
                <a:cs typeface="Arial"/>
              </a:rPr>
              <a:t>Parameter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a Method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60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857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52381"/>
            <a:ext cx="534543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can be used to distinguish between instance  variables and local or parameter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350142"/>
            <a:ext cx="5357495" cy="57644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BankAccount(double</a:t>
            </a:r>
            <a:r>
              <a:rPr sz="850" spc="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215788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303981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359204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04905" y="1009022"/>
            <a:ext cx="5505389" cy="2732517"/>
          </a:xfrm>
          <a:prstGeom prst="rect">
            <a:avLst/>
          </a:prstGeom>
        </p:spPr>
        <p:txBody>
          <a:bodyPr vert="horz" wrap="square" lIns="0" tIns="1012672" rIns="0" bIns="0" rtlCol="0">
            <a:spAutoFit/>
          </a:bodyPr>
          <a:lstStyle/>
          <a:p>
            <a:pPr marL="12700" marR="323215">
              <a:lnSpc>
                <a:spcPct val="115599"/>
              </a:lnSpc>
            </a:pPr>
            <a:r>
              <a:rPr dirty="0"/>
              <a:t>A local variable shadows an instance variable with the same  name.</a:t>
            </a:r>
          </a:p>
          <a:p>
            <a:pPr marL="344805">
              <a:lnSpc>
                <a:spcPct val="100000"/>
              </a:lnSpc>
              <a:spcBef>
                <a:spcPts val="1010"/>
              </a:spcBef>
            </a:pPr>
            <a:r>
              <a:rPr sz="1100" spc="5" dirty="0">
                <a:latin typeface="Arial"/>
                <a:cs typeface="Arial"/>
              </a:rPr>
              <a:t>You can access the instance variable name through the </a:t>
            </a:r>
            <a:r>
              <a:rPr sz="1100" spc="5" dirty="0">
                <a:latin typeface="Courier" charset="0"/>
                <a:cs typeface="Courier" charset="0"/>
              </a:rPr>
              <a:t>this</a:t>
            </a:r>
            <a:r>
              <a:rPr sz="1100" spc="-455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reference.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In Java, local and parameter variables are considered first when  looking up variable</a:t>
            </a:r>
            <a:r>
              <a:rPr spc="-60" dirty="0"/>
              <a:t> </a:t>
            </a:r>
            <a:r>
              <a:rPr dirty="0"/>
              <a:t>names.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/>
              <a:t>Statement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074" y="3806347"/>
            <a:ext cx="5357495" cy="184025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this.balance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balance;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905" y="4082115"/>
            <a:ext cx="500570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means: "Set the instance variable </a:t>
            </a:r>
            <a:r>
              <a:rPr sz="1450" dirty="0">
                <a:latin typeface="Courier" charset="0"/>
                <a:cs typeface="Courier" charset="0"/>
              </a:rPr>
              <a:t>balance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to the parameter  variable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balance</a:t>
            </a:r>
            <a:r>
              <a:rPr sz="1450" dirty="0">
                <a:latin typeface="Arial"/>
                <a:cs typeface="Arial"/>
              </a:rPr>
              <a:t>".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221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350" dirty="0">
                <a:latin typeface="Trebuchet MS"/>
                <a:cs typeface="Trebuchet MS"/>
              </a:rPr>
              <a:t>this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80"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893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3116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42741"/>
            <a:ext cx="5393055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A method call without an implicit parameter is applied to the same  object.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Example: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074" y="1645467"/>
            <a:ext cx="5357495" cy="109966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monthlyFee()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withdraw(10); // Withdraw $10 from this</a:t>
            </a:r>
            <a:r>
              <a:rPr sz="850" spc="4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298896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107" y="356592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905" y="2844373"/>
            <a:ext cx="529717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400"/>
              </a:lnSpc>
            </a:pPr>
            <a:r>
              <a:rPr sz="1450" dirty="0">
                <a:latin typeface="Arial"/>
                <a:cs typeface="Arial"/>
              </a:rPr>
              <a:t>The implicit parameter of the </a:t>
            </a:r>
            <a:r>
              <a:rPr sz="1450" dirty="0">
                <a:latin typeface="Courier" charset="0"/>
                <a:cs typeface="Courier" charset="0"/>
              </a:rPr>
              <a:t>withdraw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is the (invisible)  implicit parameter of the </a:t>
            </a:r>
            <a:r>
              <a:rPr sz="1450" dirty="0">
                <a:latin typeface="Courier" charset="0"/>
                <a:cs typeface="Courier" charset="0"/>
              </a:rPr>
              <a:t>monthlyFee</a:t>
            </a:r>
            <a:r>
              <a:rPr sz="1450" spc="-50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</a:p>
          <a:p>
            <a:pPr marL="12700" marR="171450">
              <a:lnSpc>
                <a:spcPct val="115599"/>
              </a:lnSpc>
              <a:spcBef>
                <a:spcPts val="455"/>
              </a:spcBef>
            </a:pPr>
            <a:r>
              <a:rPr sz="1450" dirty="0">
                <a:latin typeface="Arial"/>
                <a:cs typeface="Arial"/>
              </a:rPr>
              <a:t>You can use the </a:t>
            </a:r>
            <a:r>
              <a:rPr sz="1450" dirty="0">
                <a:latin typeface="Courier" charset="0"/>
                <a:cs typeface="Courier" charset="0"/>
              </a:rPr>
              <a:t>this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reference to make the method easier to  read: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074" y="4027492"/>
            <a:ext cx="5357495" cy="1099660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BankAccount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 .</a:t>
            </a:r>
            <a:r>
              <a:rPr sz="850" spc="-8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1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monthlyFee()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this</a:t>
            </a:r>
            <a:r>
              <a:rPr sz="850" spc="10" dirty="0">
                <a:latin typeface="Courier" charset="0"/>
                <a:cs typeface="Courier" charset="0"/>
              </a:rPr>
              <a:t>.withdraw(10); // Withdraw $10 from this</a:t>
            </a:r>
            <a:r>
              <a:rPr sz="850" spc="6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account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96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69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1994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15043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107" y="205661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905" y="800963"/>
            <a:ext cx="5444490" cy="139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Instance variables </a:t>
            </a:r>
            <a:r>
              <a:rPr sz="1450" dirty="0">
                <a:latin typeface="Arial"/>
                <a:cs typeface="Arial"/>
              </a:rPr>
              <a:t>store the data of an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object.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b="1" dirty="0">
                <a:latin typeface="Arial"/>
                <a:cs typeface="Arial"/>
              </a:rPr>
              <a:t>Instance of a class: </a:t>
            </a:r>
            <a:r>
              <a:rPr sz="1450" dirty="0">
                <a:latin typeface="Arial"/>
                <a:cs typeface="Arial"/>
              </a:rPr>
              <a:t>an object of the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390"/>
              </a:spcBef>
            </a:pPr>
            <a:r>
              <a:rPr sz="1450" dirty="0">
                <a:latin typeface="Arial"/>
                <a:cs typeface="Arial"/>
              </a:rPr>
              <a:t>An instance variable is a storage location present in each object of  the</a:t>
            </a:r>
            <a:r>
              <a:rPr sz="1450" spc="-9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The class declaration specifies the instance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074" y="2266790"/>
            <a:ext cx="5357495" cy="711092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class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Counter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private int</a:t>
            </a:r>
            <a:r>
              <a:rPr sz="850" spc="-4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value;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...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07" y="321053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4905" y="3074334"/>
            <a:ext cx="546989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An object's instance variables store the data required for executing  its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methods.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71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4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0526" y="122388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526" y="145467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526" y="168545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107" y="198217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800709"/>
            <a:ext cx="515683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An instance variable declaration consists of the following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parts:</a:t>
            </a:r>
          </a:p>
          <a:p>
            <a:pPr marL="344805" marR="2932430">
              <a:lnSpc>
                <a:spcPct val="137700"/>
              </a:lnSpc>
              <a:spcBef>
                <a:spcPts val="445"/>
              </a:spcBef>
            </a:pPr>
            <a:r>
              <a:rPr sz="1100" spc="5" dirty="0">
                <a:latin typeface="Arial"/>
                <a:cs typeface="Arial"/>
              </a:rPr>
              <a:t>access </a:t>
            </a:r>
            <a:r>
              <a:rPr sz="1100" dirty="0">
                <a:latin typeface="Arial"/>
                <a:cs typeface="Arial"/>
              </a:rPr>
              <a:t>specifier </a:t>
            </a:r>
            <a:r>
              <a:rPr sz="1100" spc="5" dirty="0">
                <a:latin typeface="Arial"/>
                <a:cs typeface="Arial"/>
              </a:rPr>
              <a:t>(</a:t>
            </a:r>
            <a:r>
              <a:rPr sz="1100" spc="5" dirty="0">
                <a:latin typeface="Courier" charset="0"/>
                <a:cs typeface="Courier" charset="0"/>
              </a:rPr>
              <a:t>private</a:t>
            </a:r>
            <a:r>
              <a:rPr sz="1100" spc="5" dirty="0">
                <a:latin typeface="Arial"/>
                <a:cs typeface="Arial"/>
              </a:rPr>
              <a:t>)  type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variable (such as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int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name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variable (such as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value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You should declare all instance variables as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private.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33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Instance</a:t>
            </a:r>
            <a:r>
              <a:rPr spc="-15" dirty="0"/>
              <a:t> </a:t>
            </a:r>
            <a:r>
              <a:rPr spc="125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205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0328"/>
            <a:ext cx="48799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Each object of a class has its own set of instance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variables.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351" y="1201242"/>
            <a:ext cx="3264141" cy="14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785" y="2703080"/>
            <a:ext cx="193167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2 </a:t>
            </a:r>
            <a:r>
              <a:rPr sz="1200" spc="5" dirty="0">
                <a:latin typeface="Arial"/>
                <a:cs typeface="Arial"/>
              </a:rPr>
              <a:t>Instance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507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>
                <a:solidFill>
                  <a:srgbClr val="125859"/>
                </a:solidFill>
              </a:rPr>
              <a:t>Syntax </a:t>
            </a:r>
            <a:r>
              <a:rPr spc="10" dirty="0">
                <a:solidFill>
                  <a:srgbClr val="125859"/>
                </a:solidFill>
              </a:rPr>
              <a:t>3.1 </a:t>
            </a:r>
            <a:r>
              <a:rPr spc="114" dirty="0"/>
              <a:t>Instance </a:t>
            </a:r>
            <a:r>
              <a:rPr spc="105" dirty="0"/>
              <a:t>Variable</a:t>
            </a:r>
            <a:r>
              <a:rPr spc="-65" dirty="0"/>
              <a:t> </a:t>
            </a:r>
            <a:r>
              <a:rPr spc="11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97351" y="822083"/>
            <a:ext cx="3841140" cy="1516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4442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165" dirty="0"/>
              <a:t>Methods </a:t>
            </a:r>
            <a:r>
              <a:rPr spc="130" dirty="0"/>
              <a:t>of </a:t>
            </a:r>
            <a:r>
              <a:rPr spc="70" dirty="0"/>
              <a:t>the </a:t>
            </a:r>
            <a:r>
              <a:rPr spc="114" dirty="0"/>
              <a:t>Counter</a:t>
            </a:r>
            <a:r>
              <a:rPr spc="-270" dirty="0"/>
              <a:t>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9407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7681"/>
            <a:ext cx="437896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click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advances the counter value by 1: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111344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void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click()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 = value +</a:t>
            </a:r>
            <a:r>
              <a:rPr sz="850" spc="-4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1;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0526" y="193145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351810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2522" y="25825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969" y="16484"/>
                </a:moveTo>
                <a:lnTo>
                  <a:pt x="32969" y="27446"/>
                </a:lnTo>
                <a:lnTo>
                  <a:pt x="27471" y="32969"/>
                </a:lnTo>
                <a:lnTo>
                  <a:pt x="16484" y="32969"/>
                </a:lnTo>
                <a:lnTo>
                  <a:pt x="5497" y="32969"/>
                </a:lnTo>
                <a:lnTo>
                  <a:pt x="0" y="27446"/>
                </a:lnTo>
                <a:lnTo>
                  <a:pt x="0" y="16484"/>
                </a:lnTo>
                <a:lnTo>
                  <a:pt x="0" y="5522"/>
                </a:lnTo>
                <a:lnTo>
                  <a:pt x="5497" y="0"/>
                </a:lnTo>
                <a:lnTo>
                  <a:pt x="16484" y="0"/>
                </a:lnTo>
                <a:lnTo>
                  <a:pt x="27471" y="0"/>
                </a:lnTo>
                <a:lnTo>
                  <a:pt x="32969" y="5522"/>
                </a:lnTo>
                <a:lnTo>
                  <a:pt x="32969" y="16484"/>
                </a:lnTo>
                <a:close/>
              </a:path>
            </a:pathLst>
          </a:custGeom>
          <a:ln w="8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7170" y="1827489"/>
            <a:ext cx="485267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1100" spc="5" dirty="0">
                <a:latin typeface="Arial"/>
                <a:cs typeface="Arial"/>
              </a:rPr>
              <a:t>Affects the value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instance variable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object on which the method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  </a:t>
            </a:r>
            <a:r>
              <a:rPr sz="1100" spc="5" dirty="0">
                <a:latin typeface="Arial"/>
                <a:cs typeface="Arial"/>
              </a:rPr>
              <a:t>invoked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5" dirty="0">
                <a:latin typeface="Arial"/>
                <a:cs typeface="Arial"/>
              </a:rPr>
              <a:t>The method </a:t>
            </a:r>
            <a:r>
              <a:rPr sz="1100" dirty="0">
                <a:latin typeface="Arial"/>
                <a:cs typeface="Arial"/>
              </a:rPr>
              <a:t>call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concertCounter.click();</a:t>
            </a:r>
            <a:endParaRPr sz="1100" dirty="0">
              <a:latin typeface="Courier" charset="0"/>
              <a:cs typeface="Courier" charset="0"/>
            </a:endParaRPr>
          </a:p>
          <a:p>
            <a:pPr marL="266700">
              <a:lnSpc>
                <a:spcPct val="100000"/>
              </a:lnSpc>
              <a:spcBef>
                <a:spcPts val="680"/>
              </a:spcBef>
            </a:pPr>
            <a:r>
              <a:rPr sz="850" dirty="0">
                <a:latin typeface="Arial"/>
                <a:cs typeface="Arial"/>
              </a:rPr>
              <a:t>Advances the value variable of the concertCounter</a:t>
            </a:r>
            <a:r>
              <a:rPr sz="850" spc="-105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object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418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The </a:t>
            </a:r>
            <a:r>
              <a:rPr spc="165" dirty="0"/>
              <a:t>Methods </a:t>
            </a:r>
            <a:r>
              <a:rPr spc="130" dirty="0"/>
              <a:t>of </a:t>
            </a:r>
            <a:r>
              <a:rPr spc="70" dirty="0"/>
              <a:t>the </a:t>
            </a:r>
            <a:r>
              <a:rPr spc="114" dirty="0"/>
              <a:t>Counter</a:t>
            </a:r>
            <a:r>
              <a:rPr spc="-270" dirty="0"/>
              <a:t> </a:t>
            </a:r>
            <a:r>
              <a:rPr spc="19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90915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807427"/>
            <a:ext cx="405574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getValue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returns the current value: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5074" y="1111090"/>
            <a:ext cx="5357495" cy="580287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850" spc="10" dirty="0">
                <a:latin typeface="Courier" charset="0"/>
                <a:cs typeface="Courier" charset="0"/>
              </a:rPr>
              <a:t>public int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getValue()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return</a:t>
            </a:r>
            <a:r>
              <a:rPr sz="850" spc="-5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85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value;</a:t>
            </a:r>
            <a:endParaRPr sz="85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850" spc="10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6107" y="192295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526" y="224440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526" y="2466948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0605" y="41211"/>
                </a:moveTo>
                <a:lnTo>
                  <a:pt x="11589" y="39927"/>
                </a:lnTo>
                <a:lnTo>
                  <a:pt x="5150" y="36070"/>
                </a:lnTo>
                <a:lnTo>
                  <a:pt x="1287" y="29632"/>
                </a:lnTo>
                <a:lnTo>
                  <a:pt x="0" y="20605"/>
                </a:lnTo>
                <a:lnTo>
                  <a:pt x="1287" y="11579"/>
                </a:lnTo>
                <a:lnTo>
                  <a:pt x="5150" y="5141"/>
                </a:lnTo>
                <a:lnTo>
                  <a:pt x="11589" y="1283"/>
                </a:lnTo>
                <a:lnTo>
                  <a:pt x="20605" y="0"/>
                </a:lnTo>
                <a:lnTo>
                  <a:pt x="29621" y="1283"/>
                </a:lnTo>
                <a:lnTo>
                  <a:pt x="36061" y="5141"/>
                </a:lnTo>
                <a:lnTo>
                  <a:pt x="39924" y="11579"/>
                </a:lnTo>
                <a:lnTo>
                  <a:pt x="41211" y="20605"/>
                </a:lnTo>
                <a:lnTo>
                  <a:pt x="39924" y="29632"/>
                </a:lnTo>
                <a:lnTo>
                  <a:pt x="36061" y="36070"/>
                </a:lnTo>
                <a:lnTo>
                  <a:pt x="29621" y="39927"/>
                </a:lnTo>
                <a:lnTo>
                  <a:pt x="20605" y="41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107" y="276367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20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 return</a:t>
            </a:r>
            <a:r>
              <a:rPr spc="-70" dirty="0"/>
              <a:t> </a:t>
            </a:r>
            <a:r>
              <a:rPr dirty="0"/>
              <a:t>statement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Arial"/>
                <a:cs typeface="Arial"/>
              </a:rPr>
              <a:t>Terminates the method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</a:t>
            </a:r>
            <a:endParaRPr sz="11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Returns a </a:t>
            </a:r>
            <a:r>
              <a:rPr sz="1100" dirty="0">
                <a:latin typeface="Arial"/>
                <a:cs typeface="Arial"/>
              </a:rPr>
              <a:t>result </a:t>
            </a:r>
            <a:r>
              <a:rPr sz="1100" spc="5" dirty="0">
                <a:latin typeface="Arial"/>
                <a:cs typeface="Arial"/>
              </a:rPr>
              <a:t>(the return value)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the method's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caller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90"/>
              </a:spcBef>
            </a:pPr>
            <a:r>
              <a:rPr dirty="0"/>
              <a:t>Private instance variables can only be accessed by methods of the  same</a:t>
            </a:r>
            <a:r>
              <a:rPr spc="-85" dirty="0"/>
              <a:t> </a:t>
            </a:r>
            <a:r>
              <a:rPr dirty="0"/>
              <a:t>class.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2046</Words>
  <Application>Microsoft Office PowerPoint</Application>
  <PresentationFormat>Custom</PresentationFormat>
  <Paragraphs>425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Courier</vt:lpstr>
      <vt:lpstr>Courier New</vt:lpstr>
      <vt:lpstr>Lucida Sans</vt:lpstr>
      <vt:lpstr>Times New Roman</vt:lpstr>
      <vt:lpstr>Trebuchet MS</vt:lpstr>
      <vt:lpstr>Office Theme</vt:lpstr>
      <vt:lpstr>Chapter 3 – Implementing Classes</vt:lpstr>
      <vt:lpstr>Chapter Goals</vt:lpstr>
      <vt:lpstr>Instance Variables and Encapsulation</vt:lpstr>
      <vt:lpstr>Instance Variables</vt:lpstr>
      <vt:lpstr>Instance Variables</vt:lpstr>
      <vt:lpstr>Instance Variables</vt:lpstr>
      <vt:lpstr>Syntax 3.1 Instance Variable Declaration</vt:lpstr>
      <vt:lpstr>The Methods of the Counter Class</vt:lpstr>
      <vt:lpstr>The Methods of the Counter Class</vt:lpstr>
      <vt:lpstr>Encapsulation</vt:lpstr>
      <vt:lpstr>Encapsulation</vt:lpstr>
      <vt:lpstr>section_1/Counter.java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Variables</vt:lpstr>
      <vt:lpstr>Local Variables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  <vt:lpstr>The this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– Implementing Classes</dc:title>
  <dc:creator>GDonini</dc:creator>
  <cp:lastModifiedBy>mimi opkins</cp:lastModifiedBy>
  <cp:revision>16</cp:revision>
  <dcterms:created xsi:type="dcterms:W3CDTF">2016-01-18T23:20:59Z</dcterms:created>
  <dcterms:modified xsi:type="dcterms:W3CDTF">2019-02-04T00:25:29Z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