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2" r:id="rId2"/>
    <p:sldMasterId id="2147483666" r:id="rId3"/>
    <p:sldMasterId id="2147483664" r:id="rId4"/>
    <p:sldMasterId id="2147483669" r:id="rId5"/>
  </p:sldMasterIdLst>
  <p:sldIdLst>
    <p:sldId id="276" r:id="rId6"/>
    <p:sldId id="257" r:id="rId7"/>
    <p:sldId id="814" r:id="rId8"/>
    <p:sldId id="815" r:id="rId9"/>
    <p:sldId id="816" r:id="rId10"/>
    <p:sldId id="817" r:id="rId11"/>
    <p:sldId id="818" r:id="rId12"/>
    <p:sldId id="819" r:id="rId13"/>
    <p:sldId id="820" r:id="rId14"/>
    <p:sldId id="821" r:id="rId15"/>
    <p:sldId id="822" r:id="rId16"/>
    <p:sldId id="823" r:id="rId17"/>
    <p:sldId id="824" r:id="rId18"/>
    <p:sldId id="825" r:id="rId19"/>
    <p:sldId id="826" r:id="rId20"/>
    <p:sldId id="827" r:id="rId21"/>
    <p:sldId id="828" r:id="rId22"/>
    <p:sldId id="829" r:id="rId23"/>
    <p:sldId id="830" r:id="rId24"/>
    <p:sldId id="831" r:id="rId25"/>
    <p:sldId id="832" r:id="rId26"/>
    <p:sldId id="833" r:id="rId27"/>
    <p:sldId id="834" r:id="rId28"/>
    <p:sldId id="617" r:id="rId29"/>
    <p:sldId id="835" r:id="rId30"/>
    <p:sldId id="83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8"/>
    <a:srgbClr val="AFA6C5"/>
    <a:srgbClr val="B4D7D1"/>
    <a:srgbClr val="26ADAE"/>
    <a:srgbClr val="C02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5872" autoAdjust="0"/>
  </p:normalViewPr>
  <p:slideViewPr>
    <p:cSldViewPr snapToGrid="0" snapToObjects="1"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200853" y="4004352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/>
                <a:ea typeface="+mj-ea"/>
                <a:cs typeface="+mj-cs"/>
              </a:rPr>
              <a:t>Chapter 7 – Arrays and Array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Implementing a Test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64" y="0"/>
            <a:ext cx="9135036" cy="1133142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Implementing a Test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1133142"/>
            <a:ext cx="9144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Graphics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-1"/>
            <a:ext cx="9135036" cy="13175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8964" y="1103931"/>
            <a:ext cx="9144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Implementing a Test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11039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8964" y="1103931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4722264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7" y="0"/>
            <a:ext cx="3274577" cy="4093221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1220307"/>
            <a:ext cx="8677836" cy="489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1060848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C02254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8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code/section_7/LargestInArrayList.java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code/section_7/LargestInArrayList.java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code/section_7/LargestInArrayList.java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and Using Array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615902"/>
            <a:ext cx="9135036" cy="82183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Figure 18</a:t>
            </a:r>
            <a:r>
              <a:rPr lang="en-US" dirty="0" smtClean="0"/>
              <a:t> Adding and Removing Elements in the Middle of an Array List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4" name="Picture 3" descr="inserting_eleme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81" y="940633"/>
            <a:ext cx="7284072" cy="4708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-37357"/>
            <a:ext cx="9135036" cy="1021073"/>
          </a:xfrm>
        </p:spPr>
        <p:txBody>
          <a:bodyPr>
            <a:noAutofit/>
          </a:bodyPr>
          <a:lstStyle/>
          <a:p>
            <a:r>
              <a:rPr lang="en-US" b="1" dirty="0" smtClean="0"/>
              <a:t>Using the Enhanced </a:t>
            </a:r>
            <a:r>
              <a:rPr lang="en-US" b="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for</a:t>
            </a:r>
            <a:r>
              <a:rPr lang="en-US" b="1" dirty="0" smtClean="0"/>
              <a:t> Loop with Array Lists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70000"/>
            <a:ext cx="9134475" cy="5043220"/>
          </a:xfrm>
        </p:spPr>
        <p:txBody>
          <a:bodyPr/>
          <a:lstStyle/>
          <a:p>
            <a:r>
              <a:rPr lang="en-US" dirty="0" smtClean="0"/>
              <a:t>You can use the enhanced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for</a:t>
            </a:r>
            <a:r>
              <a:rPr lang="en-US" dirty="0" smtClean="0"/>
              <a:t> loop to visit all the elements of an array list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ArrayList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&lt;String&gt; names = . . . 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for (String name : names)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System.out.println(name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smtClean="0"/>
              <a:t>This is equivalent to: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for (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0;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&lt;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names.size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++)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String name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names.get(i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System.out.println(name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Copying Array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8620"/>
            <a:ext cx="9135036" cy="5341955"/>
          </a:xfrm>
        </p:spPr>
        <p:txBody>
          <a:bodyPr/>
          <a:lstStyle/>
          <a:p>
            <a:r>
              <a:rPr lang="en-US" dirty="0" smtClean="0"/>
              <a:t>Copying an array list reference yields two references to the same array list.</a:t>
            </a:r>
          </a:p>
          <a:p>
            <a:r>
              <a:rPr lang="en-US" dirty="0" smtClean="0"/>
              <a:t>After the code below is executed</a:t>
            </a:r>
          </a:p>
          <a:p>
            <a:pPr lvl="1"/>
            <a:r>
              <a:rPr lang="en-US" dirty="0" smtClean="0"/>
              <a:t>Both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names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friends</a:t>
            </a:r>
            <a:r>
              <a:rPr lang="en-US" dirty="0" smtClean="0"/>
              <a:t> reference the same array list to which the string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"Harry" </a:t>
            </a:r>
            <a:r>
              <a:rPr lang="en-US" dirty="0" smtClean="0"/>
              <a:t>was added.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ArrayList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&lt;String&gt; friends = names;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friends.add("Harry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"); 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Figure 19</a:t>
            </a:r>
            <a:r>
              <a:rPr lang="en-US" dirty="0" smtClean="0"/>
              <a:t> Copying an Array List Reference</a:t>
            </a:r>
            <a:endParaRPr lang="en-US" dirty="0"/>
          </a:p>
        </p:txBody>
      </p:sp>
      <p:pic>
        <p:nvPicPr>
          <p:cNvPr id="4" name="Picture 3" descr="copying_arraylist_refer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89" y="3755825"/>
            <a:ext cx="5216679" cy="2060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Copying Array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8620"/>
            <a:ext cx="9135036" cy="5341955"/>
          </a:xfrm>
        </p:spPr>
        <p:txBody>
          <a:bodyPr/>
          <a:lstStyle/>
          <a:p>
            <a:r>
              <a:rPr lang="en-US" dirty="0" smtClean="0"/>
              <a:t>To make a copy of an array list, construct the copy and pass the original list into the constructor: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ArrayList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&lt;String&gt;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newNames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new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ArrayList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&lt;String&gt;(names);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Array Lists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06" y="945239"/>
            <a:ext cx="7326120" cy="5457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8620"/>
            <a:ext cx="9135036" cy="5341955"/>
          </a:xfrm>
        </p:spPr>
        <p:txBody>
          <a:bodyPr/>
          <a:lstStyle/>
          <a:p>
            <a:r>
              <a:rPr lang="en-US" dirty="0" smtClean="0"/>
              <a:t>You cannot directly insert primitive type values into array lists.</a:t>
            </a:r>
          </a:p>
          <a:p>
            <a:r>
              <a:rPr lang="en-US" dirty="0" smtClean="0"/>
              <a:t>Like truffles that must be in a wrapper to be sold, a number must be placed in a wrapper to be stored in an array list.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the matching wrapper class.</a:t>
            </a:r>
            <a:endParaRPr lang="en-US" dirty="0"/>
          </a:p>
        </p:txBody>
      </p:sp>
      <p:pic>
        <p:nvPicPr>
          <p:cNvPr id="4" name="Picture 3" descr="wrapper_clas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452" y="2866431"/>
            <a:ext cx="2648839" cy="3090311"/>
          </a:xfrm>
          <a:prstGeom prst="rect">
            <a:avLst/>
          </a:prstGeom>
        </p:spPr>
      </p:pic>
      <p:pic>
        <p:nvPicPr>
          <p:cNvPr id="5" name="Picture 4" descr="truffl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88" y="2866431"/>
            <a:ext cx="923925" cy="1304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8620"/>
            <a:ext cx="9135036" cy="53419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collect double values in an array list, you use an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ArrayList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&lt;Double&gt;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assign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</a:t>
            </a:r>
            <a:r>
              <a:rPr lang="en-US" dirty="0" smtClean="0"/>
              <a:t> value to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</a:t>
            </a:r>
            <a:r>
              <a:rPr lang="en-US" dirty="0" smtClean="0"/>
              <a:t> variable, the number is automatically “put into a box”</a:t>
            </a:r>
          </a:p>
          <a:p>
            <a:r>
              <a:rPr lang="en-US" dirty="0" smtClean="0"/>
              <a:t>Called </a:t>
            </a:r>
            <a:r>
              <a:rPr lang="en-US" b="1" dirty="0" smtClean="0"/>
              <a:t>auto-boxing:</a:t>
            </a:r>
            <a:endParaRPr lang="en-US" dirty="0" smtClean="0"/>
          </a:p>
          <a:p>
            <a:pPr lvl="1"/>
            <a:r>
              <a:rPr lang="en-US" dirty="0" smtClean="0"/>
              <a:t>Automatic conversion between primitive types and the corresponding wrapper classes: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 wrapper = 29.95;</a:t>
            </a:r>
          </a:p>
          <a:p>
            <a:pPr lvl="1"/>
            <a:r>
              <a:rPr lang="en-US" dirty="0" smtClean="0"/>
              <a:t>Wrapper values are automatically “unboxed” to primitive types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x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wrapper;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Figure 20</a:t>
            </a:r>
            <a:r>
              <a:rPr lang="en-US" dirty="0" smtClean="0"/>
              <a:t> A Wrapper Class Variable </a:t>
            </a:r>
            <a:endParaRPr lang="en-US" dirty="0"/>
          </a:p>
        </p:txBody>
      </p:sp>
      <p:pic>
        <p:nvPicPr>
          <p:cNvPr id="6" name="Picture 5" descr="wrapper_class_vari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73" y="4216933"/>
            <a:ext cx="3533365" cy="1272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-37357"/>
            <a:ext cx="9135036" cy="1021073"/>
          </a:xfrm>
        </p:spPr>
        <p:txBody>
          <a:bodyPr>
            <a:noAutofit/>
          </a:bodyPr>
          <a:lstStyle/>
          <a:p>
            <a:r>
              <a:rPr lang="en-US" b="1" dirty="0" smtClean="0"/>
              <a:t>Using Array Algorithms with Array Lists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08620"/>
            <a:ext cx="9134475" cy="5043220"/>
          </a:xfrm>
        </p:spPr>
        <p:txBody>
          <a:bodyPr/>
          <a:lstStyle/>
          <a:p>
            <a:r>
              <a:rPr lang="en-US" dirty="0" smtClean="0"/>
              <a:t>The array algorithms can be converted to array lists simply by using the array list methods instead of the array syntax.</a:t>
            </a:r>
          </a:p>
          <a:p>
            <a:r>
              <a:rPr lang="en-US" dirty="0" smtClean="0"/>
              <a:t>Code to find the largest element in an </a:t>
            </a:r>
            <a:r>
              <a:rPr lang="en-US" b="1" dirty="0" smtClean="0"/>
              <a:t>array</a:t>
            </a:r>
            <a:r>
              <a:rPr lang="en-US" dirty="0" smtClean="0"/>
              <a:t>: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 largest = values[0];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for (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1;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&lt;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values.length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++)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if (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values[i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] &gt; largest) { largest =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values[i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];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r>
              <a:rPr lang="en-US" dirty="0" smtClean="0"/>
              <a:t>Code to find the largest element in an </a:t>
            </a:r>
            <a:r>
              <a:rPr lang="en-US" b="1" dirty="0" smtClean="0"/>
              <a:t>array list</a:t>
            </a:r>
            <a:r>
              <a:rPr lang="en-US" dirty="0" smtClean="0"/>
              <a:t>: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 largest = values.get(0);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for (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1;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&lt;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values.size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++)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if (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values.get(i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 &gt; largest) { largest =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values.get(i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pPr lvl="1">
              <a:spcBef>
                <a:spcPts val="0"/>
              </a:spcBef>
              <a:buNone/>
            </a:pP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Storing Input Values in an Array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8620"/>
            <a:ext cx="9135036" cy="5341955"/>
          </a:xfrm>
        </p:spPr>
        <p:txBody>
          <a:bodyPr/>
          <a:lstStyle/>
          <a:p>
            <a:r>
              <a:rPr lang="en-US" dirty="0" smtClean="0"/>
              <a:t>To collect an unknown number of inputs, array lists are much easier to use than arrays.</a:t>
            </a:r>
          </a:p>
          <a:p>
            <a:r>
              <a:rPr lang="en-US" dirty="0" smtClean="0"/>
              <a:t>Simply read the inputs and add them to an array list: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ArrayList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&lt;Double&gt; inputs = new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ArrayList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&lt;Double&gt;();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while (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in.hasNextDouble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inputs.add(in.nextDouble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8620"/>
            <a:ext cx="9135036" cy="5341955"/>
          </a:xfrm>
        </p:spPr>
        <p:txBody>
          <a:bodyPr/>
          <a:lstStyle/>
          <a:p>
            <a:r>
              <a:rPr lang="en-US" dirty="0" smtClean="0"/>
              <a:t>To remove elements from an array list, call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remove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method.</a:t>
            </a:r>
          </a:p>
          <a:p>
            <a:r>
              <a:rPr lang="en-US" dirty="0" smtClean="0"/>
              <a:t>Error: skips the element after the moved element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ArrayList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&lt;String&gt; words = ...;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for (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0;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&lt;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words.size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++)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String word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words.get(i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if (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word.length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 &lt; 4)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i="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Remove the element at index </a:t>
            </a:r>
            <a:r>
              <a:rPr lang="en-US" i="1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i="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.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smtClean="0"/>
              <a:t>Concrete example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hort_wor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971" y="4825511"/>
            <a:ext cx="3439144" cy="1674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Chapter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12" y="4003415"/>
            <a:ext cx="8229600" cy="2475229"/>
          </a:xfrm>
        </p:spPr>
        <p:txBody>
          <a:bodyPr>
            <a:noAutofit/>
          </a:bodyPr>
          <a:lstStyle/>
          <a:p>
            <a:r>
              <a:rPr lang="en-US" sz="2000" dirty="0" smtClean="0"/>
              <a:t>To collect elements using arrays and array lists </a:t>
            </a:r>
          </a:p>
          <a:p>
            <a:r>
              <a:rPr lang="en-US" sz="2000" dirty="0" smtClean="0"/>
              <a:t>To use the enhanced for loop for traversing arrays and array lists </a:t>
            </a:r>
          </a:p>
          <a:p>
            <a:r>
              <a:rPr lang="en-US" sz="2000" dirty="0" smtClean="0"/>
              <a:t>To learn common algorithms for processing arrays and array lists </a:t>
            </a:r>
          </a:p>
          <a:p>
            <a:r>
              <a:rPr lang="en-US" sz="2000" dirty="0" smtClean="0"/>
              <a:t>To work with two-dimensional arrays</a:t>
            </a:r>
          </a:p>
          <a:p>
            <a:r>
              <a:rPr lang="en-US" sz="2000" dirty="0" smtClean="0"/>
              <a:t>To understand the concept of regression testing </a:t>
            </a:r>
            <a:endParaRPr lang="en-US" sz="2000" dirty="0"/>
          </a:p>
        </p:txBody>
      </p:sp>
      <p:pic>
        <p:nvPicPr>
          <p:cNvPr id="5" name="Picture 4" descr="train_ca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64940"/>
            <a:ext cx="4267200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8620"/>
            <a:ext cx="9135036" cy="5341955"/>
          </a:xfrm>
        </p:spPr>
        <p:txBody>
          <a:bodyPr/>
          <a:lstStyle/>
          <a:p>
            <a:r>
              <a:rPr lang="en-US" dirty="0" smtClean="0"/>
              <a:t>Should not increment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when an element is removed</a:t>
            </a:r>
          </a:p>
          <a:p>
            <a:r>
              <a:rPr lang="en-US" dirty="0" err="1" smtClean="0"/>
              <a:t>Pseudocode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mic Sans MS"/>
                <a:cs typeface="Comic Sans MS"/>
              </a:rPr>
              <a:t>If the element at index </a:t>
            </a:r>
            <a:r>
              <a:rPr lang="en-US" dirty="0" err="1" smtClean="0">
                <a:latin typeface="Comic Sans MS"/>
                <a:cs typeface="Comic Sans MS"/>
              </a:rPr>
              <a:t>i</a:t>
            </a:r>
            <a:r>
              <a:rPr lang="en-US" dirty="0" smtClean="0">
                <a:latin typeface="Comic Sans MS"/>
                <a:cs typeface="Comic Sans MS"/>
              </a:rPr>
              <a:t> matches the condition</a:t>
            </a:r>
          </a:p>
          <a:p>
            <a:pPr lvl="1">
              <a:buNone/>
            </a:pPr>
            <a:r>
              <a:rPr lang="en-US" dirty="0" smtClean="0">
                <a:latin typeface="Comic Sans MS"/>
                <a:cs typeface="Comic Sans MS"/>
              </a:rPr>
              <a:t>   Remove the element.</a:t>
            </a:r>
          </a:p>
          <a:p>
            <a:pPr lvl="1">
              <a:buNone/>
            </a:pPr>
            <a:r>
              <a:rPr lang="en-US" dirty="0" smtClean="0">
                <a:latin typeface="Comic Sans MS"/>
                <a:cs typeface="Comic Sans MS"/>
              </a:rPr>
              <a:t>Else</a:t>
            </a:r>
          </a:p>
          <a:p>
            <a:pPr lvl="1">
              <a:buNone/>
            </a:pPr>
            <a:r>
              <a:rPr lang="en-US" dirty="0" smtClean="0">
                <a:latin typeface="Comic Sans MS"/>
                <a:cs typeface="Comic Sans MS"/>
              </a:rPr>
              <a:t>   Increment </a:t>
            </a:r>
            <a:r>
              <a:rPr lang="en-US" dirty="0" err="1" smtClean="0">
                <a:latin typeface="Comic Sans MS"/>
                <a:cs typeface="Comic Sans MS"/>
              </a:rPr>
              <a:t>i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8620"/>
            <a:ext cx="9135036" cy="5341955"/>
          </a:xfrm>
        </p:spPr>
        <p:txBody>
          <a:bodyPr/>
          <a:lstStyle/>
          <a:p>
            <a:r>
              <a:rPr lang="en-US" dirty="0" smtClean="0"/>
              <a:t>Use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while</a:t>
            </a:r>
            <a:r>
              <a:rPr lang="en-US" dirty="0" smtClean="0"/>
              <a:t> loop, not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for</a:t>
            </a:r>
            <a:r>
              <a:rPr lang="en-US" dirty="0" smtClean="0"/>
              <a:t> loop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0;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while (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&lt;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words.size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String word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words.get(i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if (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word.length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 &lt; 4) {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words.remove(i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 }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else {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++; }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-62261"/>
            <a:ext cx="9135036" cy="10080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Choosing Between Array Lists and Arrays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07472"/>
            <a:ext cx="9134475" cy="5341937"/>
          </a:xfrm>
        </p:spPr>
        <p:txBody>
          <a:bodyPr/>
          <a:lstStyle/>
          <a:p>
            <a:r>
              <a:rPr lang="en-US" dirty="0" smtClean="0"/>
              <a:t>For most programming tasks, array lists are easier to use than arrays </a:t>
            </a:r>
          </a:p>
          <a:p>
            <a:pPr lvl="1"/>
            <a:r>
              <a:rPr lang="en-US" dirty="0" smtClean="0"/>
              <a:t>Array lists can grow and shrink.</a:t>
            </a:r>
          </a:p>
          <a:p>
            <a:pPr lvl="1"/>
            <a:r>
              <a:rPr lang="en-US" dirty="0" smtClean="0"/>
              <a:t>Arrays have a nicer syntax.</a:t>
            </a:r>
          </a:p>
          <a:p>
            <a:r>
              <a:rPr lang="en-US" dirty="0" smtClean="0"/>
              <a:t>Recommendations </a:t>
            </a:r>
          </a:p>
          <a:p>
            <a:pPr lvl="1"/>
            <a:r>
              <a:rPr lang="en-US" dirty="0" smtClean="0"/>
              <a:t>If the size of a collection never changes, use an array.</a:t>
            </a:r>
          </a:p>
          <a:p>
            <a:pPr lvl="1"/>
            <a:r>
              <a:rPr lang="en-US" dirty="0" smtClean="0"/>
              <a:t>If you collect a long sequence of primitive type values and you are concerned about efficiency, use an array.</a:t>
            </a:r>
          </a:p>
          <a:p>
            <a:pPr lvl="1"/>
            <a:r>
              <a:rPr lang="en-US" dirty="0" smtClean="0"/>
              <a:t>Otherwise, use an array list.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-62261"/>
            <a:ext cx="9135036" cy="10080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Choosing Between Array Lists and Arrays</a:t>
            </a:r>
            <a:endParaRPr lang="en-US" b="1" dirty="0"/>
          </a:p>
        </p:txBody>
      </p:sp>
      <p:pic>
        <p:nvPicPr>
          <p:cNvPr id="4" name="Picture 3" descr="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86" y="1168439"/>
            <a:ext cx="7251827" cy="45211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section_7/</a:t>
            </a:r>
            <a:r>
              <a:rPr lang="en-US" dirty="0" smtClean="0">
                <a:hlinkClick r:id="rId2" action="ppaction://hlinkfile"/>
              </a:rPr>
              <a:t>LargestInArrayList.java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744146"/>
            <a:ext cx="9134475" cy="4616648"/>
          </a:xfr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java.util.ArrayList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java.util.Scanner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This program reads a sequence of values and prints them, marking the largest value.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LargestInArrayList</a:t>
            </a:r>
            <a:endParaRPr lang="en-US" sz="14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main(String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[]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ArrayList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&lt;Double&gt; values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ArrayList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&lt;Double&gt;();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Read inputs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System.out.println(</a:t>
            </a:r>
            <a:r>
              <a:rPr lang="en-US" sz="14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"Please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 enter values, Q to quit:"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Scanner in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Scanner(System.in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in.hasNextDouble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{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values.add(in.nextDouble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21 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section_7/</a:t>
            </a:r>
            <a:r>
              <a:rPr lang="en-US" dirty="0" smtClean="0">
                <a:hlinkClick r:id="rId2" action="ppaction://hlinkfile"/>
              </a:rPr>
              <a:t>LargestInArrayList.java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744146"/>
            <a:ext cx="9134475" cy="5262978"/>
          </a:xfr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Find the largest value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23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largest = values.get(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sz="14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&lt;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values.size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++)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values.get(i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&gt; largest)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largest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values.get(i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32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Print all values, marking the largest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34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element : values)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{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System.out.print(element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(element == largest)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 &lt;== largest value"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System.out.println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400" b="1" dirty="0" smtClean="0">
              <a:solidFill>
                <a:srgbClr val="0073FF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section_7/</a:t>
            </a:r>
            <a:r>
              <a:rPr lang="en-US" dirty="0" smtClean="0">
                <a:hlinkClick r:id="rId2" action="ppaction://hlinkfile"/>
              </a:rPr>
              <a:t>LargestInArrayList.java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479" y="762000"/>
            <a:ext cx="8882521" cy="3648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Program Run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Please enter values, Q to quit:</a:t>
            </a:r>
          </a:p>
          <a:p>
            <a:r>
              <a:rPr lang="en-US" sz="2000" dirty="0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35 80 115 44.5 Q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35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80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115 &lt;== largest value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44.5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8621"/>
            <a:ext cx="9135036" cy="2926246"/>
          </a:xfrm>
        </p:spPr>
        <p:txBody>
          <a:bodyPr/>
          <a:lstStyle/>
          <a:p>
            <a:r>
              <a:rPr lang="en-US" dirty="0" smtClean="0"/>
              <a:t>An array list stores a sequence of values whose size can change.</a:t>
            </a:r>
          </a:p>
          <a:p>
            <a:r>
              <a:rPr lang="en-US" dirty="0" smtClean="0"/>
              <a:t>An array list can grow and shrink as needed.</a:t>
            </a:r>
          </a:p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ArrayList</a:t>
            </a:r>
            <a:r>
              <a:rPr lang="en-US" dirty="0" smtClean="0"/>
              <a:t> class supplies methods for many common tasks, such as inserting and removing elements.</a:t>
            </a:r>
          </a:p>
          <a:p>
            <a:r>
              <a:rPr lang="en-US" dirty="0" smtClean="0"/>
              <a:t>An array list expands to hold as many elements as needed.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5" name="Picture 4" descr="expansion_lad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9" y="3580121"/>
            <a:ext cx="1662793" cy="2686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26ADAE"/>
                </a:solidFill>
              </a:rPr>
              <a:t>Syntax 7.4 </a:t>
            </a:r>
            <a:r>
              <a:rPr lang="en-US" dirty="0" smtClean="0"/>
              <a:t>Array Lists</a:t>
            </a:r>
            <a:endParaRPr lang="en-US" dirty="0"/>
          </a:p>
        </p:txBody>
      </p:sp>
      <p:pic>
        <p:nvPicPr>
          <p:cNvPr id="5" name="Picture 4" descr="syntax7.4_array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504"/>
            <a:ext cx="9144000" cy="4523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and Using Array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8621"/>
            <a:ext cx="9135036" cy="29262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declare an array list of strings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ArrayList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&lt;String&gt; names = new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ArrayList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&lt;String&gt;(); </a:t>
            </a:r>
          </a:p>
          <a:p>
            <a:r>
              <a:rPr lang="en-US" dirty="0" smtClean="0"/>
              <a:t>To use an array list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import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java.util.ArrayList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ArrayList</a:t>
            </a:r>
            <a:r>
              <a:rPr lang="en-US" dirty="0" smtClean="0"/>
              <a:t> is a </a:t>
            </a:r>
            <a:r>
              <a:rPr lang="en-US" b="1" dirty="0" smtClean="0"/>
              <a:t>generic class</a:t>
            </a:r>
            <a:endParaRPr lang="en-US" dirty="0" smtClean="0"/>
          </a:p>
          <a:p>
            <a:r>
              <a:rPr lang="en-US" dirty="0" smtClean="0"/>
              <a:t>Angle brackets denote a </a:t>
            </a:r>
            <a:r>
              <a:rPr lang="en-US" b="1" dirty="0" smtClean="0"/>
              <a:t>type parameter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Replace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</a:t>
            </a:r>
            <a:r>
              <a:rPr lang="en-US" dirty="0" smtClean="0"/>
              <a:t> with any other class to get a different array list 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and Using Array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8621"/>
            <a:ext cx="9135036" cy="2926246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ArrayList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&lt;String&gt; </a:t>
            </a:r>
            <a:r>
              <a:rPr lang="en-US" dirty="0" smtClean="0"/>
              <a:t>is first constructed, it has size 0</a:t>
            </a:r>
          </a:p>
          <a:p>
            <a:pPr>
              <a:spcBef>
                <a:spcPts val="960"/>
              </a:spcBef>
            </a:pPr>
            <a:r>
              <a:rPr lang="en-US" dirty="0" smtClean="0"/>
              <a:t>Use the add method to add an object to the end of the array list:</a:t>
            </a:r>
          </a:p>
          <a:p>
            <a:pPr lvl="1">
              <a:buNone/>
            </a:pPr>
            <a:r>
              <a:rPr lang="en-US" sz="19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names.add("Emily</a:t>
            </a:r>
            <a:r>
              <a:rPr lang="en-US" sz="19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"); // Now names has size 1 and element "Emily”</a:t>
            </a:r>
          </a:p>
          <a:p>
            <a:pPr lvl="1">
              <a:buNone/>
            </a:pPr>
            <a:r>
              <a:rPr lang="en-US" sz="19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names.add("Bob</a:t>
            </a:r>
            <a:r>
              <a:rPr lang="en-US" sz="19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"); // Now names has size 2 and elements "Emily", "Bob”</a:t>
            </a:r>
          </a:p>
          <a:p>
            <a:pPr lvl="1">
              <a:buNone/>
            </a:pPr>
            <a:r>
              <a:rPr lang="en-US" sz="19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names.add("Cindy</a:t>
            </a:r>
            <a:r>
              <a:rPr lang="en-US" sz="19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"); // names has size 3 and elements "Emily", "Bob",</a:t>
            </a:r>
          </a:p>
          <a:p>
            <a:pPr lvl="1">
              <a:buNone/>
            </a:pPr>
            <a:r>
              <a:rPr lang="en-US" sz="19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              // and "Cindy”</a:t>
            </a:r>
          </a:p>
          <a:p>
            <a:pPr>
              <a:spcBef>
                <a:spcPts val="96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size </a:t>
            </a:r>
            <a:r>
              <a:rPr lang="en-US" dirty="0" smtClean="0"/>
              <a:t>method gives the current size of the array list. </a:t>
            </a:r>
          </a:p>
          <a:p>
            <a:pPr lvl="1"/>
            <a:r>
              <a:rPr lang="en-US" dirty="0" smtClean="0"/>
              <a:t>Size is now 3</a:t>
            </a:r>
          </a:p>
          <a:p>
            <a:pPr marL="0" indent="0">
              <a:buNone/>
            </a:pPr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Figure 17</a:t>
            </a:r>
            <a:r>
              <a:rPr lang="en-US" dirty="0" smtClean="0"/>
              <a:t> Adding an Array List Element with add </a:t>
            </a:r>
            <a:endParaRPr lang="en-US" dirty="0"/>
          </a:p>
        </p:txBody>
      </p:sp>
      <p:pic>
        <p:nvPicPr>
          <p:cNvPr id="4" name="Picture 3" descr="adding_element_to_array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" y="4258621"/>
            <a:ext cx="9144000" cy="1775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and Using Array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8621"/>
            <a:ext cx="9135036" cy="45450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obtain an array list element, use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</a:t>
            </a:r>
            <a:r>
              <a:rPr lang="en-US" dirty="0" smtClean="0"/>
              <a:t> method </a:t>
            </a:r>
          </a:p>
          <a:p>
            <a:pPr lvl="1"/>
            <a:r>
              <a:rPr lang="en-US" dirty="0" smtClean="0"/>
              <a:t>Index starts at 0 </a:t>
            </a:r>
          </a:p>
          <a:p>
            <a:r>
              <a:rPr lang="en-US" dirty="0" smtClean="0"/>
              <a:t>To retrieve the name with index 2: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 name = names.get(2); // Gets the third element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                      // of the array list </a:t>
            </a:r>
          </a:p>
          <a:p>
            <a:r>
              <a:rPr lang="en-US" dirty="0" smtClean="0"/>
              <a:t>The last valid index is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names.size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 - 1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common bounds error: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names.size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name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names.get(i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 // Error </a:t>
            </a:r>
          </a:p>
          <a:p>
            <a:r>
              <a:rPr lang="en-US" dirty="0" smtClean="0"/>
              <a:t>To set an array list element to a new value, use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set</a:t>
            </a:r>
            <a:r>
              <a:rPr lang="en-US" dirty="0" smtClean="0"/>
              <a:t> method: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names.set(2, "Carolyn");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and Using Array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8621"/>
            <a:ext cx="9135036" cy="4545020"/>
          </a:xfrm>
        </p:spPr>
        <p:txBody>
          <a:bodyPr/>
          <a:lstStyle/>
          <a:p>
            <a:r>
              <a:rPr lang="en-US" dirty="0" smtClean="0"/>
              <a:t>An array list has methods for adding and removing elements in the middle.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statement adds a new element at position 1 and moves all elements with index 1 or larger by one position.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names.add(1, "Ann"); </a:t>
            </a:r>
          </a:p>
        </p:txBody>
      </p:sp>
      <p:pic>
        <p:nvPicPr>
          <p:cNvPr id="4" name="Picture 3" descr="insert_remov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40" y="1781174"/>
            <a:ext cx="1790700" cy="164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and Using Array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8621"/>
            <a:ext cx="9135036" cy="454502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remove </a:t>
            </a:r>
            <a:r>
              <a:rPr lang="en-US" dirty="0" smtClean="0"/>
              <a:t>method,</a:t>
            </a:r>
          </a:p>
          <a:p>
            <a:pPr lvl="1"/>
            <a:r>
              <a:rPr lang="en-US" dirty="0" smtClean="0"/>
              <a:t>removes the element at a given position</a:t>
            </a:r>
          </a:p>
          <a:p>
            <a:pPr lvl="1"/>
            <a:r>
              <a:rPr lang="en-US" dirty="0" smtClean="0"/>
              <a:t>moves all elements after the removed element down by one position</a:t>
            </a:r>
          </a:p>
          <a:p>
            <a:pPr lvl="1"/>
            <a:r>
              <a:rPr lang="en-US" dirty="0" smtClean="0"/>
              <a:t>and reduces the size of the array list by 1.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names.remove(1);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print an array list: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System.out.println(names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// Prints [Emily, Bob, Carolyn]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6014</TotalTime>
  <Words>1426</Words>
  <Application>Microsoft Office PowerPoint</Application>
  <PresentationFormat>On-screen Show (4:3)</PresentationFormat>
  <Paragraphs>227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Arial</vt:lpstr>
      <vt:lpstr>Calibri</vt:lpstr>
      <vt:lpstr>Comic Sans MS</vt:lpstr>
      <vt:lpstr>Courier</vt:lpstr>
      <vt:lpstr>Courier New</vt:lpstr>
      <vt:lpstr>Lucida Sans</vt:lpstr>
      <vt:lpstr>Lucida Sans Typewriter</vt:lpstr>
      <vt:lpstr>Times</vt:lpstr>
      <vt:lpstr>Wingdings</vt:lpstr>
      <vt:lpstr>Title Page</vt:lpstr>
      <vt:lpstr>Office Theme</vt:lpstr>
      <vt:lpstr>2_Office Theme</vt:lpstr>
      <vt:lpstr>1_Office Theme</vt:lpstr>
      <vt:lpstr>3_Office Theme</vt:lpstr>
      <vt:lpstr>PowerPoint Presentation</vt:lpstr>
      <vt:lpstr>Chapter Goals</vt:lpstr>
      <vt:lpstr>Array Lists</vt:lpstr>
      <vt:lpstr>Syntax 7.4 Array Lists</vt:lpstr>
      <vt:lpstr>Declaring and Using Array Lists</vt:lpstr>
      <vt:lpstr>Declaring and Using Array Lists</vt:lpstr>
      <vt:lpstr>Declaring and Using Array Lists</vt:lpstr>
      <vt:lpstr>Declaring and Using Array Lists</vt:lpstr>
      <vt:lpstr>Declaring and Using Array Lists</vt:lpstr>
      <vt:lpstr>Declaring and Using Array Lists</vt:lpstr>
      <vt:lpstr>Using the Enhanced for Loop with Array Lists</vt:lpstr>
      <vt:lpstr>Copying Array Lists</vt:lpstr>
      <vt:lpstr>Copying Array Lists</vt:lpstr>
      <vt:lpstr>Working With Array Lists</vt:lpstr>
      <vt:lpstr>Wrapper Classes</vt:lpstr>
      <vt:lpstr>Wrapper Classes</vt:lpstr>
      <vt:lpstr>Using Array Algorithms with Array Lists</vt:lpstr>
      <vt:lpstr>Storing Input Values in an Array List</vt:lpstr>
      <vt:lpstr>Removing Matches</vt:lpstr>
      <vt:lpstr>Removing Matches</vt:lpstr>
      <vt:lpstr>Removing Matches</vt:lpstr>
      <vt:lpstr>Choosing Between Array Lists and Arrays</vt:lpstr>
      <vt:lpstr>Choosing Between Array Lists and Arrays</vt:lpstr>
      <vt:lpstr>section_7/LargestInArrayList.java</vt:lpstr>
      <vt:lpstr>section_7/LargestInArrayList.java</vt:lpstr>
      <vt:lpstr>section_7/LargestInArrayList.java</vt:lpstr>
    </vt:vector>
  </TitlesOfParts>
  <Company>Acadia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 Giles</dc:creator>
  <cp:lastModifiedBy>mimi opkins</cp:lastModifiedBy>
  <cp:revision>876</cp:revision>
  <dcterms:created xsi:type="dcterms:W3CDTF">2013-06-11T18:35:21Z</dcterms:created>
  <dcterms:modified xsi:type="dcterms:W3CDTF">2014-08-24T16:29:54Z</dcterms:modified>
</cp:coreProperties>
</file>