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4" r:id="rId13"/>
    <p:sldId id="276" r:id="rId14"/>
    <p:sldId id="285" r:id="rId15"/>
    <p:sldId id="286" r:id="rId16"/>
    <p:sldId id="288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301" r:id="rId26"/>
    <p:sldId id="310" r:id="rId27"/>
    <p:sldId id="312" r:id="rId28"/>
    <p:sldId id="314" r:id="rId29"/>
    <p:sldId id="316" r:id="rId30"/>
    <p:sldId id="317" r:id="rId31"/>
    <p:sldId id="323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40" r:id="rId43"/>
    <p:sldId id="342" r:id="rId44"/>
    <p:sldId id="343" r:id="rId45"/>
    <p:sldId id="345" r:id="rId46"/>
    <p:sldId id="347" r:id="rId47"/>
    <p:sldId id="348" r:id="rId48"/>
    <p:sldId id="349" r:id="rId49"/>
    <p:sldId id="350" r:id="rId50"/>
    <p:sldId id="354" r:id="rId51"/>
    <p:sldId id="355" r:id="rId52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95" d="100"/>
          <a:sy n="95" d="100"/>
        </p:scale>
        <p:origin x="1347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414" y="277873"/>
            <a:ext cx="6016371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414" y="831785"/>
            <a:ext cx="6016371" cy="2305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8\code\section_5\Gallery6.java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772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Chapter </a:t>
            </a:r>
            <a:r>
              <a:rPr spc="130" dirty="0"/>
              <a:t>8 </a:t>
            </a:r>
            <a:r>
              <a:rPr spc="280" dirty="0"/>
              <a:t>– </a:t>
            </a:r>
            <a:r>
              <a:rPr spc="195" dirty="0"/>
              <a:t>Designing</a:t>
            </a:r>
            <a:r>
              <a:rPr spc="-37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2"/>
          <p:cNvSpPr>
            <a:spLocks noChangeAspect="1"/>
          </p:cNvSpPr>
          <p:nvPr/>
        </p:nvSpPr>
        <p:spPr>
          <a:xfrm>
            <a:off x="1792224" y="770542"/>
            <a:ext cx="3135498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58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Separating </a:t>
            </a:r>
            <a:r>
              <a:rPr spc="165" dirty="0"/>
              <a:t>Accessors </a:t>
            </a:r>
            <a:r>
              <a:rPr spc="160" dirty="0"/>
              <a:t>and</a:t>
            </a:r>
            <a:r>
              <a:rPr spc="-210" dirty="0"/>
              <a:t> </a:t>
            </a:r>
            <a:r>
              <a:rPr spc="155" dirty="0"/>
              <a:t>Mutators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72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385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4343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2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320" y="250237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282317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837925"/>
            <a:ext cx="5034915" cy="239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b="1" spc="15" dirty="0">
                <a:latin typeface="Arial"/>
                <a:cs typeface="Arial"/>
              </a:rPr>
              <a:t>mutator method </a:t>
            </a:r>
            <a:r>
              <a:rPr sz="1500" spc="15" dirty="0">
                <a:latin typeface="Arial"/>
                <a:cs typeface="Arial"/>
              </a:rPr>
              <a:t>changes </a:t>
            </a:r>
            <a:r>
              <a:rPr sz="1500" spc="10" dirty="0">
                <a:latin typeface="Arial"/>
                <a:cs typeface="Arial"/>
              </a:rPr>
              <a:t>the state of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object.</a:t>
            </a:r>
            <a:endParaRPr sz="1500" dirty="0">
              <a:latin typeface="Arial"/>
              <a:cs typeface="Arial"/>
            </a:endParaRPr>
          </a:p>
          <a:p>
            <a:pPr marL="12700" marR="6985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b="1" spc="15" dirty="0">
                <a:latin typeface="Arial"/>
                <a:cs typeface="Arial"/>
              </a:rPr>
              <a:t>accessor method </a:t>
            </a:r>
            <a:r>
              <a:rPr sz="1500" spc="15" dirty="0">
                <a:latin typeface="Arial"/>
                <a:cs typeface="Arial"/>
              </a:rPr>
              <a:t>asks an </a:t>
            </a:r>
            <a:r>
              <a:rPr sz="1500" spc="10" dirty="0">
                <a:latin typeface="Arial"/>
                <a:cs typeface="Arial"/>
              </a:rPr>
              <a:t>object to </a:t>
            </a:r>
            <a:r>
              <a:rPr sz="1500" spc="15" dirty="0">
                <a:latin typeface="Arial"/>
                <a:cs typeface="Arial"/>
              </a:rPr>
              <a:t>compute a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result,  without changing 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b="1" spc="15" dirty="0">
                <a:latin typeface="Arial"/>
                <a:cs typeface="Arial"/>
              </a:rPr>
              <a:t>immutable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has no </a:t>
            </a:r>
            <a:r>
              <a:rPr sz="1500" spc="10" dirty="0">
                <a:latin typeface="Arial"/>
                <a:cs typeface="Arial"/>
              </a:rPr>
              <a:t>mutator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Courier" charset="0"/>
                <a:cs typeface="Courier" charset="0"/>
              </a:rPr>
              <a:t>String</a:t>
            </a:r>
            <a:r>
              <a:rPr sz="1500" spc="-57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 immutable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spc="10" dirty="0">
                <a:latin typeface="Arial"/>
                <a:cs typeface="Arial"/>
              </a:rPr>
              <a:t>No method </a:t>
            </a:r>
            <a:r>
              <a:rPr sz="1150" spc="5" dirty="0">
                <a:latin typeface="Arial"/>
                <a:cs typeface="Arial"/>
              </a:rPr>
              <a:t>in the </a:t>
            </a:r>
            <a:r>
              <a:rPr sz="1150" spc="10" dirty="0">
                <a:latin typeface="Courier" charset="0"/>
                <a:cs typeface="Courier" charset="0"/>
              </a:rPr>
              <a:t>String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</a:t>
            </a:r>
            <a:r>
              <a:rPr sz="1150" spc="10" dirty="0">
                <a:latin typeface="Arial"/>
                <a:cs typeface="Arial"/>
              </a:rPr>
              <a:t>can </a:t>
            </a:r>
            <a:r>
              <a:rPr sz="1150" spc="5" dirty="0">
                <a:latin typeface="Arial"/>
                <a:cs typeface="Arial"/>
              </a:rPr>
              <a:t>modify the contents of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string.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80"/>
              </a:spcBef>
            </a:pPr>
            <a:r>
              <a:rPr sz="1500" spc="15" dirty="0">
                <a:latin typeface="Arial"/>
                <a:cs typeface="Arial"/>
              </a:rPr>
              <a:t>References </a:t>
            </a:r>
            <a:r>
              <a:rPr sz="1500" spc="10" dirty="0">
                <a:latin typeface="Arial"/>
                <a:cs typeface="Arial"/>
              </a:rPr>
              <a:t>to objects of </a:t>
            </a:r>
            <a:r>
              <a:rPr sz="1500" spc="15" dirty="0">
                <a:latin typeface="Arial"/>
                <a:cs typeface="Arial"/>
              </a:rPr>
              <a:t>an immutable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be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safely  shared.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79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Separating </a:t>
            </a:r>
            <a:r>
              <a:rPr spc="165" dirty="0"/>
              <a:t>Accessors </a:t>
            </a:r>
            <a:r>
              <a:rPr spc="160" dirty="0"/>
              <a:t>and</a:t>
            </a:r>
            <a:r>
              <a:rPr spc="-210" dirty="0"/>
              <a:t> </a:t>
            </a:r>
            <a:r>
              <a:rPr spc="155" dirty="0"/>
              <a:t>Mutators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92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40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5748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43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76268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335226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754689"/>
            <a:ext cx="5304790" cy="327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7375">
              <a:lnSpc>
                <a:spcPct val="136500"/>
              </a:lnSpc>
            </a:pP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mutable class, separate accessors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mutators 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that returns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value should not </a:t>
            </a:r>
            <a:r>
              <a:rPr sz="1500" spc="15" dirty="0">
                <a:latin typeface="Arial"/>
                <a:cs typeface="Arial"/>
              </a:rPr>
              <a:t>be 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mutator.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In general,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mutators of your class should </a:t>
            </a:r>
            <a:r>
              <a:rPr sz="1500" spc="15" dirty="0">
                <a:latin typeface="Arial"/>
                <a:cs typeface="Arial"/>
              </a:rPr>
              <a:t>have </a:t>
            </a:r>
            <a:r>
              <a:rPr sz="1500" spc="10" dirty="0">
                <a:latin typeface="Arial"/>
                <a:cs typeface="Arial"/>
              </a:rPr>
              <a:t>return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type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0" dirty="0">
                <a:latin typeface="Courier" charset="0"/>
                <a:cs typeface="Courier" charset="0"/>
              </a:rPr>
              <a:t>void</a:t>
            </a:r>
            <a:r>
              <a:rPr sz="1500" spc="10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12700" marR="37211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Sometimes a </a:t>
            </a:r>
            <a:r>
              <a:rPr sz="1500" spc="10" dirty="0">
                <a:latin typeface="Arial"/>
                <a:cs typeface="Arial"/>
              </a:rPr>
              <a:t>mutator </a:t>
            </a:r>
            <a:r>
              <a:rPr sz="1500" spc="15" dirty="0">
                <a:latin typeface="Arial"/>
                <a:cs typeface="Arial"/>
              </a:rPr>
              <a:t>method can </a:t>
            </a:r>
            <a:r>
              <a:rPr sz="1500" spc="10" dirty="0">
                <a:latin typeface="Arial"/>
                <a:cs typeface="Arial"/>
              </a:rPr>
              <a:t>return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informational  value.</a:t>
            </a:r>
            <a:endParaRPr sz="1500" dirty="0">
              <a:latin typeface="Arial"/>
              <a:cs typeface="Arial"/>
            </a:endParaRPr>
          </a:p>
          <a:p>
            <a:pPr marL="12700" marR="27940">
              <a:lnSpc>
                <a:spcPct val="117600"/>
              </a:lnSpc>
              <a:spcBef>
                <a:spcPts val="475"/>
              </a:spcBef>
            </a:pPr>
            <a:r>
              <a:rPr sz="1500" spc="15" dirty="0">
                <a:latin typeface="Courier" charset="0"/>
                <a:cs typeface="Courier" charset="0"/>
              </a:rPr>
              <a:t>ArrayList</a:t>
            </a:r>
            <a:r>
              <a:rPr sz="1500" spc="-48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remove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returns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true</a:t>
            </a:r>
            <a:r>
              <a:rPr sz="1500" spc="-480" dirty="0">
                <a:latin typeface="Courier" charset="0"/>
                <a:cs typeface="Courier" charset="0"/>
              </a:rPr>
              <a:t>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removal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was  </a:t>
            </a:r>
            <a:r>
              <a:rPr sz="1500" spc="10" dirty="0">
                <a:latin typeface="Arial"/>
                <a:cs typeface="Arial"/>
              </a:rPr>
              <a:t>successful.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09"/>
              </a:spcBef>
            </a:pPr>
            <a:r>
              <a:rPr sz="1500" spc="15" dirty="0">
                <a:latin typeface="Arial"/>
                <a:cs typeface="Arial"/>
              </a:rPr>
              <a:t>To check </a:t>
            </a:r>
            <a:r>
              <a:rPr sz="1500" spc="10" dirty="0">
                <a:latin typeface="Arial"/>
                <a:cs typeface="Arial"/>
              </a:rPr>
              <a:t>the temperature of the water in the bottle,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could  take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sip, but that </a:t>
            </a:r>
            <a:r>
              <a:rPr sz="1500" spc="15" dirty="0">
                <a:latin typeface="Arial"/>
                <a:cs typeface="Arial"/>
              </a:rPr>
              <a:t>would be </a:t>
            </a:r>
            <a:r>
              <a:rPr sz="1500" spc="10" dirty="0">
                <a:latin typeface="Arial"/>
                <a:cs typeface="Arial"/>
              </a:rPr>
              <a:t>the equivalent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mutator  </a:t>
            </a:r>
            <a:r>
              <a:rPr sz="1500" spc="15" dirty="0">
                <a:latin typeface="Arial"/>
                <a:cs typeface="Arial"/>
              </a:rPr>
              <a:t>method.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4899823" y="3826245"/>
            <a:ext cx="1039162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07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 </a:t>
            </a:r>
            <a:r>
              <a:rPr spc="110" dirty="0"/>
              <a:t>Side</a:t>
            </a:r>
            <a:r>
              <a:rPr spc="-105" dirty="0"/>
              <a:t> </a:t>
            </a:r>
            <a:r>
              <a:rPr spc="100" dirty="0"/>
              <a:t>Effects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220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231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1126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798174"/>
            <a:ext cx="5423535" cy="172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1475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 effect of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externally observable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  modification.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Mutator </a:t>
            </a:r>
            <a:r>
              <a:rPr sz="1500" spc="15" dirty="0">
                <a:latin typeface="Arial"/>
                <a:cs typeface="Arial"/>
              </a:rPr>
              <a:t>methods have a </a:t>
            </a:r>
            <a:r>
              <a:rPr sz="1500" spc="10" dirty="0">
                <a:latin typeface="Arial"/>
                <a:cs typeface="Arial"/>
              </a:rPr>
              <a:t>side effect, </a:t>
            </a:r>
            <a:r>
              <a:rPr sz="1500" spc="15" dirty="0">
                <a:latin typeface="Arial"/>
                <a:cs typeface="Arial"/>
              </a:rPr>
              <a:t>namely </a:t>
            </a:r>
            <a:r>
              <a:rPr sz="1500" spc="10" dirty="0">
                <a:latin typeface="Arial"/>
                <a:cs typeface="Arial"/>
              </a:rPr>
              <a:t>the modification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of  the implicit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parameter.</a:t>
            </a:r>
            <a:endParaRPr sz="1500">
              <a:latin typeface="Arial"/>
              <a:cs typeface="Arial"/>
            </a:endParaRPr>
          </a:p>
          <a:p>
            <a:pPr marL="12700" marR="858519">
              <a:lnSpc>
                <a:spcPct val="1176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In general,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should not modify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parameter  variables.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2593892"/>
            <a:ext cx="5280660" cy="211659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/**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Computes the total balance of the given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accounts.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accounts a list of bank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*/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double getTotalBalance(ArrayList&lt;String&gt;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double sum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while (studentNames.size() &gt;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0)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496570" marR="1820545" indent="-635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BankAccount account = accounts.remove(0); // Not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recommended  sum = sum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account.getBalance();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return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sum;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49825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4878763"/>
            <a:ext cx="4872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Such a </a:t>
            </a:r>
            <a:r>
              <a:rPr sz="1500" spc="10" dirty="0">
                <a:latin typeface="Arial"/>
                <a:cs typeface="Arial"/>
              </a:rPr>
              <a:t>side effect </a:t>
            </a:r>
            <a:r>
              <a:rPr sz="1500" spc="15" dirty="0">
                <a:latin typeface="Arial"/>
                <a:cs typeface="Arial"/>
              </a:rPr>
              <a:t>would </a:t>
            </a:r>
            <a:r>
              <a:rPr sz="1500" spc="10" dirty="0">
                <a:latin typeface="Arial"/>
                <a:cs typeface="Arial"/>
              </a:rPr>
              <a:t>not </a:t>
            </a:r>
            <a:r>
              <a:rPr sz="1500" spc="15" dirty="0">
                <a:latin typeface="Arial"/>
                <a:cs typeface="Arial"/>
              </a:rPr>
              <a:t>be what most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5" dirty="0" smtClean="0">
                <a:latin typeface="Arial"/>
                <a:cs typeface="Arial"/>
              </a:rPr>
              <a:t>programmers</a:t>
            </a:r>
            <a:r>
              <a:rPr lang="en-US" sz="1500" spc="15" dirty="0" smtClean="0">
                <a:latin typeface="Arial"/>
                <a:cs typeface="Arial"/>
              </a:rPr>
              <a:t> expect.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35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 </a:t>
            </a:r>
            <a:r>
              <a:rPr spc="110" dirty="0"/>
              <a:t>Side</a:t>
            </a:r>
            <a:r>
              <a:rPr spc="-105" dirty="0"/>
              <a:t> </a:t>
            </a:r>
            <a:r>
              <a:rPr spc="100" dirty="0"/>
              <a:t>Effects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1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798437"/>
            <a:ext cx="53409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4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following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mutates the </a:t>
            </a:r>
            <a:r>
              <a:rPr sz="1500" spc="15" dirty="0">
                <a:latin typeface="Courier" charset="0"/>
                <a:cs typeface="Courier" charset="0"/>
              </a:rPr>
              <a:t>System.out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object, </a:t>
            </a:r>
            <a:r>
              <a:rPr sz="1500" spc="15" dirty="0">
                <a:latin typeface="Arial"/>
                <a:cs typeface="Arial"/>
              </a:rPr>
              <a:t>which  </a:t>
            </a:r>
            <a:r>
              <a:rPr sz="1500" spc="10" dirty="0">
                <a:latin typeface="Arial"/>
                <a:cs typeface="Arial"/>
              </a:rPr>
              <a:t>is not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part of the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41023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printBalance() // Not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recommended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balance);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950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61584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320542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2191252"/>
            <a:ext cx="5229225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That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effect.</a:t>
            </a:r>
            <a:endParaRPr sz="1500">
              <a:latin typeface="Arial"/>
              <a:cs typeface="Arial"/>
            </a:endParaRPr>
          </a:p>
          <a:p>
            <a:pPr marL="12700" marR="652780">
              <a:lnSpc>
                <a:spcPct val="117600"/>
              </a:lnSpc>
              <a:spcBef>
                <a:spcPts val="409"/>
              </a:spcBef>
            </a:pPr>
            <a:r>
              <a:rPr sz="1500" spc="15" dirty="0">
                <a:latin typeface="Arial"/>
                <a:cs typeface="Arial"/>
              </a:rPr>
              <a:t>Keep most </a:t>
            </a:r>
            <a:r>
              <a:rPr sz="1500" spc="10" dirty="0">
                <a:latin typeface="Arial"/>
                <a:cs typeface="Arial"/>
              </a:rPr>
              <a:t>of your classes free from input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output  operations.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This taxi </a:t>
            </a:r>
            <a:r>
              <a:rPr sz="1500" spc="15" dirty="0">
                <a:latin typeface="Arial"/>
                <a:cs typeface="Arial"/>
              </a:rPr>
              <a:t>has an </a:t>
            </a:r>
            <a:r>
              <a:rPr sz="1500" spc="10" dirty="0">
                <a:latin typeface="Arial"/>
                <a:cs typeface="Arial"/>
              </a:rPr>
              <a:t>undesirable side effect, spraying bystanders  with </a:t>
            </a:r>
            <a:r>
              <a:rPr sz="1500" spc="15" dirty="0">
                <a:latin typeface="Arial"/>
                <a:cs typeface="Arial"/>
              </a:rPr>
              <a:t>muddy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water.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976312" y="3611258"/>
            <a:ext cx="1838167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765913" y="51425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>
            <a:spLocks/>
          </p:cNvSpPr>
          <p:nvPr/>
        </p:nvSpPr>
        <p:spPr>
          <a:xfrm>
            <a:off x="923097" y="5038738"/>
            <a:ext cx="41814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/>
            <a:r>
              <a:rPr lang="en-US" sz="1500" b="0" kern="0" spc="15" dirty="0" smtClean="0">
                <a:latin typeface="Arial"/>
                <a:cs typeface="Arial"/>
              </a:rPr>
              <a:t>When </a:t>
            </a:r>
            <a:r>
              <a:rPr lang="en-US" sz="1500" b="0" kern="0" spc="10" dirty="0" smtClean="0">
                <a:latin typeface="Arial"/>
                <a:cs typeface="Arial"/>
              </a:rPr>
              <a:t>designing </a:t>
            </a:r>
            <a:r>
              <a:rPr lang="en-US" sz="1500" b="0" kern="0" spc="15" dirty="0" smtClean="0">
                <a:latin typeface="Arial"/>
                <a:cs typeface="Arial"/>
              </a:rPr>
              <a:t>methods, </a:t>
            </a:r>
            <a:r>
              <a:rPr lang="en-US" sz="1500" b="0" kern="0" spc="10" dirty="0" smtClean="0">
                <a:latin typeface="Arial"/>
                <a:cs typeface="Arial"/>
              </a:rPr>
              <a:t>minimize side</a:t>
            </a:r>
            <a:r>
              <a:rPr lang="en-US" sz="1500" b="0" kern="0" spc="-10" dirty="0" smtClean="0">
                <a:latin typeface="Arial"/>
                <a:cs typeface="Arial"/>
              </a:rPr>
              <a:t> </a:t>
            </a:r>
            <a:r>
              <a:rPr lang="en-US" sz="1500" b="0" kern="0" spc="10" dirty="0" smtClean="0">
                <a:latin typeface="Arial"/>
                <a:cs typeface="Arial"/>
              </a:rPr>
              <a:t>effects.</a:t>
            </a:r>
            <a:endParaRPr lang="en-US" sz="1500" kern="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41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5" dirty="0"/>
              <a:t>C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290" dirty="0"/>
              <a:t>s</a:t>
            </a:r>
            <a:r>
              <a:rPr spc="65" dirty="0"/>
              <a:t>i</a:t>
            </a:r>
            <a:r>
              <a:rPr spc="290" dirty="0"/>
              <a:t>s</a:t>
            </a:r>
            <a:r>
              <a:rPr spc="30" dirty="0"/>
              <a:t>t</a:t>
            </a:r>
            <a:r>
              <a:rPr spc="45" dirty="0"/>
              <a:t>e</a:t>
            </a:r>
            <a:r>
              <a:rPr spc="155" dirty="0"/>
              <a:t>n</a:t>
            </a:r>
            <a:r>
              <a:rPr spc="60" dirty="0"/>
              <a:t>c</a:t>
            </a:r>
            <a:r>
              <a:rPr spc="120"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35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244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99520"/>
            <a:ext cx="5132070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Use a </a:t>
            </a:r>
            <a:r>
              <a:rPr sz="1500" spc="10" dirty="0">
                <a:latin typeface="Arial"/>
                <a:cs typeface="Arial"/>
              </a:rPr>
              <a:t>consistent </a:t>
            </a:r>
            <a:r>
              <a:rPr sz="1500" spc="15" dirty="0">
                <a:latin typeface="Arial"/>
                <a:cs typeface="Arial"/>
              </a:rPr>
              <a:t>scheme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method names and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parameter  variables.</a:t>
            </a:r>
            <a:endParaRPr sz="1500">
              <a:latin typeface="Arial"/>
              <a:cs typeface="Arial"/>
            </a:endParaRPr>
          </a:p>
          <a:p>
            <a:pPr marL="12700" marR="49149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While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possible to eat with </a:t>
            </a:r>
            <a:r>
              <a:rPr sz="1500" spc="15" dirty="0">
                <a:latin typeface="Arial"/>
                <a:cs typeface="Arial"/>
              </a:rPr>
              <a:t>mismatched </a:t>
            </a:r>
            <a:r>
              <a:rPr sz="1500" spc="10" dirty="0">
                <a:latin typeface="Arial"/>
                <a:cs typeface="Arial"/>
              </a:rPr>
              <a:t>silverware,  consistency is </a:t>
            </a:r>
            <a:r>
              <a:rPr sz="1500" spc="15" dirty="0">
                <a:latin typeface="Arial"/>
                <a:cs typeface="Arial"/>
              </a:rPr>
              <a:t>more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pleasant.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2188032"/>
            <a:ext cx="1664652" cy="210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71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391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50" dirty="0"/>
              <a:t>Keeping </a:t>
            </a:r>
            <a:r>
              <a:rPr spc="130" dirty="0"/>
              <a:t>a</a:t>
            </a:r>
            <a:r>
              <a:rPr spc="-65" dirty="0"/>
              <a:t> </a:t>
            </a:r>
            <a:r>
              <a:rPr spc="114" dirty="0"/>
              <a:t>Total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62933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49791"/>
            <a:ext cx="5196840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All </a:t>
            </a:r>
            <a:r>
              <a:rPr sz="1250" spc="10" dirty="0">
                <a:latin typeface="Arial"/>
                <a:cs typeface="Arial"/>
              </a:rPr>
              <a:t>classes that manage a </a:t>
            </a:r>
            <a:r>
              <a:rPr sz="1250" spc="5" dirty="0">
                <a:latin typeface="Arial"/>
                <a:cs typeface="Arial"/>
              </a:rPr>
              <a:t>total </a:t>
            </a:r>
            <a:r>
              <a:rPr sz="1250" spc="10" dirty="0">
                <a:latin typeface="Arial"/>
                <a:cs typeface="Arial"/>
              </a:rPr>
              <a:t>follow the same basic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pattern.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Keep an </a:t>
            </a:r>
            <a:r>
              <a:rPr sz="1500" spc="10" dirty="0">
                <a:latin typeface="Arial"/>
                <a:cs typeface="Arial"/>
              </a:rPr>
              <a:t>instance variable that represents the current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total: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850430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double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purchase;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882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184487"/>
            <a:ext cx="360362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Provide these </a:t>
            </a:r>
            <a:r>
              <a:rPr sz="1500" spc="15" dirty="0">
                <a:latin typeface="Arial"/>
                <a:cs typeface="Arial"/>
              </a:rPr>
              <a:t>methods as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necessary</a:t>
            </a:r>
            <a:endParaRPr sz="15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to increase the total </a:t>
            </a:r>
            <a:r>
              <a:rPr sz="1150" spc="10" dirty="0">
                <a:latin typeface="Arial"/>
                <a:cs typeface="Arial"/>
              </a:rPr>
              <a:t>by a </a:t>
            </a:r>
            <a:r>
              <a:rPr sz="1150" spc="5" dirty="0">
                <a:latin typeface="Arial"/>
                <a:cs typeface="Arial"/>
              </a:rPr>
              <a:t>given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amount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051" y="2786821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void recordPurchase(double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amount)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purchase = purchase +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amount;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00" y="3442778"/>
            <a:ext cx="27006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that reduces or clears the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051" y="3697201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void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clear()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R="3362325" algn="ctr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purchase =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0;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200" y="4353158"/>
            <a:ext cx="244475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that yields the current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051" y="4607582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double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getAmountDue()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return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purchase;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612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798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Counting</a:t>
            </a:r>
            <a:r>
              <a:rPr spc="70" dirty="0"/>
              <a:t> </a:t>
            </a:r>
            <a:r>
              <a:rPr spc="125" dirty="0"/>
              <a:t>Events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82049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50198"/>
            <a:ext cx="562864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counter that counts events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incremented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methods that correspond to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  events.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Keep a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counter: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2041582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int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itemCount;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4794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335406"/>
            <a:ext cx="539115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Increment the counter in those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correspond to the  events that </a:t>
            </a:r>
            <a:r>
              <a:rPr sz="1500" spc="15" dirty="0">
                <a:latin typeface="Arial"/>
                <a:cs typeface="Arial"/>
              </a:rPr>
              <a:t>you want </a:t>
            </a:r>
            <a:r>
              <a:rPr sz="1500" spc="10" dirty="0">
                <a:latin typeface="Arial"/>
                <a:cs typeface="Arial"/>
              </a:rPr>
              <a:t>to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count: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969303"/>
            <a:ext cx="5280660" cy="7549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recordPurchase(double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amount)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296227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purchase = purchase +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amount;  itemCount++;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39620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3858259"/>
            <a:ext cx="440880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Provide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to clear the counter </a:t>
            </a:r>
            <a:r>
              <a:rPr sz="1500" spc="5" dirty="0">
                <a:latin typeface="Arial"/>
                <a:cs typeface="Arial"/>
              </a:rPr>
              <a:t>if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necessary: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239" y="4174473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clear()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R="3820160" algn="ctr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purchase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0;</a:t>
            </a:r>
            <a:endParaRPr sz="900" dirty="0">
              <a:latin typeface="Courier" charset="0"/>
              <a:cs typeface="Courier" charset="0"/>
            </a:endParaRPr>
          </a:p>
          <a:p>
            <a:pPr marR="3749675" algn="ctr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itemCount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783498" y="508274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>
            <a:spLocks/>
          </p:cNvSpPr>
          <p:nvPr/>
        </p:nvSpPr>
        <p:spPr>
          <a:xfrm>
            <a:off x="940682" y="4938716"/>
            <a:ext cx="52838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17600"/>
              </a:lnSpc>
            </a:pPr>
            <a:r>
              <a:rPr lang="en-US" sz="1500" b="0" kern="0" spc="15" smtClean="0">
                <a:latin typeface="Arial"/>
                <a:cs typeface="Arial"/>
              </a:rPr>
              <a:t>You may need a method </a:t>
            </a:r>
            <a:r>
              <a:rPr lang="en-US" sz="1500" b="0" kern="0" spc="10" smtClean="0">
                <a:latin typeface="Arial"/>
                <a:cs typeface="Arial"/>
              </a:rPr>
              <a:t>to report the count to the user of</a:t>
            </a:r>
            <a:r>
              <a:rPr lang="en-US" sz="1500" b="0" kern="0" spc="-50" smtClean="0">
                <a:latin typeface="Arial"/>
                <a:cs typeface="Arial"/>
              </a:rPr>
              <a:t> </a:t>
            </a:r>
            <a:r>
              <a:rPr lang="en-US" sz="1500" b="0" kern="0" spc="10" smtClean="0">
                <a:latin typeface="Arial"/>
                <a:cs typeface="Arial"/>
              </a:rPr>
              <a:t>the  class.</a:t>
            </a:r>
            <a:endParaRPr lang="en-US" sz="1500" kern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25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4934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25" dirty="0"/>
              <a:t>Collecting</a:t>
            </a:r>
            <a:r>
              <a:rPr spc="30" dirty="0"/>
              <a:t> </a:t>
            </a:r>
            <a:r>
              <a:rPr spc="14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62888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49334"/>
            <a:ext cx="5445125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An object can </a:t>
            </a:r>
            <a:r>
              <a:rPr sz="1250" spc="5" dirty="0">
                <a:latin typeface="Arial"/>
                <a:cs typeface="Arial"/>
              </a:rPr>
              <a:t>collect </a:t>
            </a:r>
            <a:r>
              <a:rPr sz="1250" spc="10" dirty="0">
                <a:latin typeface="Arial"/>
                <a:cs typeface="Arial"/>
              </a:rPr>
              <a:t>other objects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an array or array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list.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shopping cart object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manage a </a:t>
            </a:r>
            <a:r>
              <a:rPr sz="1500" spc="10" dirty="0">
                <a:latin typeface="Arial"/>
                <a:cs typeface="Arial"/>
              </a:rPr>
              <a:t>collection 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items.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780552"/>
            <a:ext cx="1517256" cy="177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379645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692660"/>
            <a:ext cx="432181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array </a:t>
            </a:r>
            <a:r>
              <a:rPr sz="1500" spc="5" dirty="0">
                <a:latin typeface="Arial"/>
                <a:cs typeface="Arial"/>
              </a:rPr>
              <a:t>list </a:t>
            </a:r>
            <a:r>
              <a:rPr sz="1500" spc="10" dirty="0">
                <a:latin typeface="Arial"/>
                <a:cs typeface="Arial"/>
              </a:rPr>
              <a:t>is usually easier to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array: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4008874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Question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ArrayList&lt;String&gt;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choices;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66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341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25" dirty="0"/>
              <a:t>Collecting</a:t>
            </a:r>
            <a:r>
              <a:rPr spc="30" dirty="0"/>
              <a:t> </a:t>
            </a:r>
            <a:r>
              <a:rPr spc="14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4779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44001"/>
            <a:ext cx="45491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Initialize the instance variable to </a:t>
            </a:r>
            <a:r>
              <a:rPr sz="1500" spc="15" dirty="0">
                <a:latin typeface="Arial"/>
                <a:cs typeface="Arial"/>
              </a:rPr>
              <a:t>an empty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collection: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60215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Question()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choices = new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ArrayList&lt;String&gt;();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31423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210447"/>
            <a:ext cx="341566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Supply </a:t>
            </a:r>
            <a:r>
              <a:rPr sz="1500" spc="15" dirty="0">
                <a:latin typeface="Arial"/>
                <a:cs typeface="Arial"/>
              </a:rPr>
              <a:t>a mechanism </a:t>
            </a:r>
            <a:r>
              <a:rPr sz="1500" spc="10" dirty="0">
                <a:latin typeface="Arial"/>
                <a:cs typeface="Arial"/>
              </a:rPr>
              <a:t>for adding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values: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535331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add(String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option)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choices.add(option);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00" y="3297157"/>
            <a:ext cx="456374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799"/>
              </a:lnSpc>
            </a:pP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user of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10" dirty="0">
                <a:latin typeface="Courier" charset="0"/>
                <a:cs typeface="Courier" charset="0"/>
              </a:rPr>
              <a:t>Question</a:t>
            </a:r>
            <a:r>
              <a:rPr sz="1150" spc="-35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object </a:t>
            </a:r>
            <a:r>
              <a:rPr sz="1150" spc="10" dirty="0">
                <a:latin typeface="Arial"/>
                <a:cs typeface="Arial"/>
              </a:rPr>
              <a:t>can </a:t>
            </a:r>
            <a:r>
              <a:rPr sz="1150" spc="5" dirty="0">
                <a:latin typeface="Arial"/>
                <a:cs typeface="Arial"/>
              </a:rPr>
              <a:t>call this </a:t>
            </a:r>
            <a:r>
              <a:rPr sz="1150" spc="10" dirty="0">
                <a:latin typeface="Arial"/>
                <a:cs typeface="Arial"/>
              </a:rPr>
              <a:t>method </a:t>
            </a:r>
            <a:r>
              <a:rPr sz="1150" spc="5" dirty="0">
                <a:latin typeface="Arial"/>
                <a:cs typeface="Arial"/>
              </a:rPr>
              <a:t>multiple times to  </a:t>
            </a:r>
            <a:r>
              <a:rPr sz="1150" spc="10" dirty="0">
                <a:latin typeface="Arial"/>
                <a:cs typeface="Arial"/>
              </a:rPr>
              <a:t>add </a:t>
            </a:r>
            <a:r>
              <a:rPr sz="1150" spc="5" dirty="0">
                <a:latin typeface="Arial"/>
                <a:cs typeface="Arial"/>
              </a:rPr>
              <a:t>the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choices.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3996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179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210" dirty="0"/>
              <a:t>Managing </a:t>
            </a:r>
            <a:r>
              <a:rPr spc="105" dirty="0"/>
              <a:t>Properties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0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330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08066"/>
            <a:ext cx="529399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2395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property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value of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object that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object user </a:t>
            </a:r>
            <a:r>
              <a:rPr sz="1500" spc="15" dirty="0">
                <a:latin typeface="Arial"/>
                <a:cs typeface="Arial"/>
              </a:rPr>
              <a:t>can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set 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retrieve.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Provide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to store the property’s value </a:t>
            </a:r>
            <a:r>
              <a:rPr sz="1500" spc="15" dirty="0">
                <a:latin typeface="Arial"/>
                <a:cs typeface="Arial"/>
              </a:rPr>
              <a:t>and  methods </a:t>
            </a:r>
            <a:r>
              <a:rPr sz="1500" spc="10" dirty="0">
                <a:latin typeface="Arial"/>
                <a:cs typeface="Arial"/>
              </a:rPr>
              <a:t>to get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set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622872"/>
            <a:ext cx="5280660" cy="11676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Student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String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name;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String getName() { return name;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setName(String newName) { name = newName;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...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40317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928003"/>
            <a:ext cx="48399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common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add </a:t>
            </a:r>
            <a:r>
              <a:rPr sz="1500" spc="10" dirty="0">
                <a:latin typeface="Arial"/>
                <a:cs typeface="Arial"/>
              </a:rPr>
              <a:t>error checking to the setter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4252886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setName(String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newName)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(newName.length() &gt; 0) { name = newName;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510691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5003119"/>
            <a:ext cx="52298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properties should not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after they </a:t>
            </a:r>
            <a:r>
              <a:rPr sz="1500" spc="15" dirty="0">
                <a:latin typeface="Arial"/>
                <a:cs typeface="Arial"/>
              </a:rPr>
              <a:t>have been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set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791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Chapter</a:t>
            </a:r>
            <a:r>
              <a:rPr spc="-25" dirty="0"/>
              <a:t> </a:t>
            </a:r>
            <a:r>
              <a:rPr spc="165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38200" y="1143000"/>
            <a:ext cx="2300935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6600" y="914400"/>
            <a:ext cx="3843369" cy="352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7600"/>
              </a:lnSpc>
              <a:buFont typeface="Wingdings" charset="2"/>
              <a:buChar char="§"/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learn </a:t>
            </a:r>
            <a:r>
              <a:rPr sz="1500" spc="15" dirty="0">
                <a:latin typeface="Arial"/>
                <a:cs typeface="Arial"/>
              </a:rPr>
              <a:t>how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choose </a:t>
            </a:r>
            <a:r>
              <a:rPr sz="1500" spc="10" dirty="0">
                <a:latin typeface="Arial"/>
                <a:cs typeface="Arial"/>
              </a:rPr>
              <a:t>appropriate classes for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 smtClean="0">
                <a:latin typeface="Arial"/>
                <a:cs typeface="Arial"/>
              </a:rPr>
              <a:t>given</a:t>
            </a:r>
            <a:r>
              <a:rPr lang="en-US" sz="1500" spc="10" dirty="0" smtClean="0">
                <a:latin typeface="Arial"/>
                <a:cs typeface="Arial"/>
              </a:rPr>
              <a:t> </a:t>
            </a:r>
            <a:r>
              <a:rPr sz="1500" spc="15" dirty="0" smtClean="0">
                <a:latin typeface="Arial"/>
                <a:cs typeface="Arial"/>
              </a:rPr>
              <a:t>problem</a:t>
            </a:r>
            <a:endParaRPr lang="en-US" sz="1500" spc="15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understand the concept of cohesion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minimize </a:t>
            </a:r>
            <a:r>
              <a:rPr lang="en-US" sz="1500" spc="15" dirty="0">
                <a:latin typeface="Arial"/>
                <a:cs typeface="Arial"/>
              </a:rPr>
              <a:t>dependencies and </a:t>
            </a:r>
            <a:r>
              <a:rPr lang="en-US" sz="1500" spc="10" dirty="0">
                <a:latin typeface="Arial"/>
                <a:cs typeface="Arial"/>
              </a:rPr>
              <a:t>side</a:t>
            </a:r>
            <a:r>
              <a:rPr lang="en-US" sz="1500" spc="-55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effects</a:t>
            </a:r>
            <a:endParaRPr lang="en-US" sz="1500" dirty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</a:t>
            </a:r>
            <a:r>
              <a:rPr lang="en-US" sz="1500" spc="15" dirty="0">
                <a:latin typeface="Arial"/>
                <a:cs typeface="Arial"/>
              </a:rPr>
              <a:t>how </a:t>
            </a:r>
            <a:r>
              <a:rPr lang="en-US" sz="1500" spc="10" dirty="0">
                <a:latin typeface="Arial"/>
                <a:cs typeface="Arial"/>
              </a:rPr>
              <a:t>to find </a:t>
            </a:r>
            <a:r>
              <a:rPr lang="en-US" sz="1500" spc="15" dirty="0">
                <a:latin typeface="Arial"/>
                <a:cs typeface="Arial"/>
              </a:rPr>
              <a:t>a </a:t>
            </a:r>
            <a:r>
              <a:rPr lang="en-US" sz="1500" spc="10" dirty="0" smtClean="0">
                <a:latin typeface="Arial"/>
                <a:cs typeface="Arial"/>
              </a:rPr>
              <a:t>data representation </a:t>
            </a:r>
            <a:r>
              <a:rPr lang="en-US" sz="1500" spc="10" dirty="0">
                <a:latin typeface="Arial"/>
                <a:cs typeface="Arial"/>
              </a:rPr>
              <a:t>for </a:t>
            </a:r>
            <a:r>
              <a:rPr lang="en-US" sz="1500" spc="15" dirty="0">
                <a:latin typeface="Arial"/>
                <a:cs typeface="Arial"/>
              </a:rPr>
              <a:t>a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class  </a:t>
            </a:r>
            <a:endParaRPr lang="en-US" sz="1500" spc="10" dirty="0" smtClean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lang="en-US" sz="1500" spc="15" dirty="0" smtClean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understand static </a:t>
            </a:r>
            <a:r>
              <a:rPr lang="en-US" sz="1500" spc="15" dirty="0">
                <a:latin typeface="Arial"/>
                <a:cs typeface="Arial"/>
              </a:rPr>
              <a:t>methods and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variables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50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about</a:t>
            </a:r>
            <a:r>
              <a:rPr lang="en-US" sz="1500" spc="-65" dirty="0">
                <a:latin typeface="Arial"/>
                <a:cs typeface="Arial"/>
              </a:rPr>
              <a:t> </a:t>
            </a:r>
            <a:r>
              <a:rPr lang="en-US" sz="1500" spc="15" dirty="0">
                <a:latin typeface="Arial"/>
                <a:cs typeface="Arial"/>
              </a:rPr>
              <a:t>packages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about unit testing</a:t>
            </a:r>
            <a:r>
              <a:rPr lang="en-US" sz="1500" spc="-55" dirty="0">
                <a:latin typeface="Arial"/>
                <a:cs typeface="Arial"/>
              </a:rPr>
              <a:t> </a:t>
            </a:r>
            <a:r>
              <a:rPr lang="en-US" sz="1500" spc="15" dirty="0">
                <a:latin typeface="Arial"/>
                <a:cs typeface="Arial"/>
              </a:rPr>
              <a:t>frameworks</a:t>
            </a:r>
            <a:endParaRPr lang="en-US"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</a:pP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0386" y="1379535"/>
            <a:ext cx="191643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Don’t supply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setter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237" y="1633957"/>
            <a:ext cx="4682490" cy="12052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class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Student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private int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id;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240665" marR="1960880">
              <a:lnSpc>
                <a:spcPts val="960"/>
              </a:lnSpc>
              <a:spcBef>
                <a:spcPts val="3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Student(int anId) { id = anId;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}  public String getId() { return id;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19"/>
              </a:lnSpc>
            </a:pPr>
            <a:r>
              <a:rPr sz="800" spc="15" dirty="0">
                <a:latin typeface="Courier" charset="0"/>
                <a:cs typeface="Courier" charset="0"/>
              </a:rPr>
              <a:t>// No setId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method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757216" y="9545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990600" y="850741"/>
            <a:ext cx="51536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properties should not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after they </a:t>
            </a:r>
            <a:r>
              <a:rPr sz="1500" spc="15" dirty="0">
                <a:latin typeface="Arial"/>
                <a:cs typeface="Arial"/>
              </a:rPr>
              <a:t>have been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 smtClean="0">
                <a:latin typeface="Arial"/>
                <a:cs typeface="Arial"/>
              </a:rPr>
              <a:t>set</a:t>
            </a:r>
            <a:r>
              <a:rPr lang="en-US" sz="1500" spc="10" dirty="0" smtClean="0">
                <a:latin typeface="Arial"/>
                <a:cs typeface="Arial"/>
              </a:rPr>
              <a:t> in the constructor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36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585"/>
            <a:ext cx="499618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75" dirty="0"/>
              <a:t>Modeling </a:t>
            </a:r>
            <a:r>
              <a:rPr spc="114" dirty="0"/>
              <a:t>Objects </a:t>
            </a:r>
            <a:r>
              <a:rPr spc="110" dirty="0"/>
              <a:t>with</a:t>
            </a:r>
            <a:r>
              <a:rPr spc="-140" dirty="0"/>
              <a:t> </a:t>
            </a:r>
            <a:r>
              <a:rPr spc="130" dirty="0"/>
              <a:t>Distinct  </a:t>
            </a:r>
            <a:r>
              <a:rPr spc="110" dirty="0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49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334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08473"/>
            <a:ext cx="5121910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have </a:t>
            </a:r>
            <a:r>
              <a:rPr sz="1500" spc="10" dirty="0">
                <a:latin typeface="Arial"/>
                <a:cs typeface="Arial"/>
              </a:rPr>
              <a:t>behavior that varies </a:t>
            </a:r>
            <a:r>
              <a:rPr sz="1500" spc="15" dirty="0">
                <a:latin typeface="Arial"/>
                <a:cs typeface="Arial"/>
              </a:rPr>
              <a:t>depending on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what  has happened </a:t>
            </a:r>
            <a:r>
              <a:rPr sz="1500" spc="10" dirty="0">
                <a:latin typeface="Arial"/>
                <a:cs typeface="Arial"/>
              </a:rPr>
              <a:t>in the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past.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fish is 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hungry state,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behavior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changes.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2283396"/>
            <a:ext cx="2002777" cy="155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407555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971761"/>
            <a:ext cx="4192904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Supply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for the current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4287973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Fish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int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hungry;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498" y="34689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ct val="100000"/>
              </a:lnSpc>
            </a:pPr>
            <a:r>
              <a:rPr sz="1500" b="0" spc="10" dirty="0">
                <a:latin typeface="Arial"/>
                <a:cs typeface="Arial"/>
              </a:rPr>
              <a:t>Supply constants for the state</a:t>
            </a:r>
            <a:r>
              <a:rPr sz="1500" b="0" dirty="0">
                <a:latin typeface="Arial"/>
                <a:cs typeface="Arial"/>
              </a:rPr>
              <a:t> </a:t>
            </a:r>
            <a:r>
              <a:rPr sz="1500" b="0" spc="10" dirty="0">
                <a:latin typeface="Arial"/>
                <a:cs typeface="Arial"/>
              </a:rPr>
              <a:t>values: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239" y="567987"/>
            <a:ext cx="5280660" cy="47743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4610" marR="2119630">
              <a:lnSpc>
                <a:spcPct val="101099"/>
              </a:lnSpc>
              <a:spcBef>
                <a:spcPts val="45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final int NOT_HUNGRY = 0;  public static final int SOMEWHAT_HUNGRY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1;  public static final int VERY_HUNGRY =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77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992"/>
            <a:ext cx="499618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75" dirty="0"/>
              <a:t>Modeling </a:t>
            </a:r>
            <a:r>
              <a:rPr spc="114" dirty="0"/>
              <a:t>Objects </a:t>
            </a:r>
            <a:r>
              <a:rPr spc="110" dirty="0"/>
              <a:t>with</a:t>
            </a:r>
            <a:r>
              <a:rPr spc="-140" dirty="0"/>
              <a:t> </a:t>
            </a:r>
            <a:r>
              <a:rPr spc="130" dirty="0"/>
              <a:t>Distinct  </a:t>
            </a:r>
            <a:r>
              <a:rPr spc="110" dirty="0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9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449113"/>
            <a:ext cx="3815079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Determine which methods change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765325"/>
            <a:ext cx="5280660" cy="159082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eat()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hungry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NOT_HUNGRY;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move()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(hungry &lt; VERY_HUNGRY) { hungry++;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5904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486631"/>
            <a:ext cx="378269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Determine where </a:t>
            </a:r>
            <a:r>
              <a:rPr sz="1500" spc="10" dirty="0">
                <a:latin typeface="Arial"/>
                <a:cs typeface="Arial"/>
              </a:rPr>
              <a:t>the state affects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behavior: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811514"/>
            <a:ext cx="5280660" cy="117275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move()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(hungry ==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VERY_HUNGRY)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ts val="1075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40055">
              <a:lnSpc>
                <a:spcPts val="1075"/>
              </a:lnSpc>
            </a:pPr>
            <a:r>
              <a:rPr sz="900" spc="5" dirty="0">
                <a:latin typeface="Comic Sans MS"/>
                <a:cs typeface="Comic Sans MS"/>
              </a:rPr>
              <a:t>Look for</a:t>
            </a:r>
            <a:r>
              <a:rPr sz="900" spc="-50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food.</a:t>
            </a:r>
            <a:endParaRPr sz="900" dirty="0">
              <a:latin typeface="Comic Sans MS"/>
              <a:cs typeface="Comic Sans MS"/>
            </a:endParaRPr>
          </a:p>
          <a:p>
            <a:pPr marL="264795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117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7398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Describing </a:t>
            </a:r>
            <a:r>
              <a:rPr spc="75" dirty="0"/>
              <a:t>the </a:t>
            </a:r>
            <a:r>
              <a:rPr spc="125" dirty="0"/>
              <a:t>Position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33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4290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49519"/>
            <a:ext cx="5413375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To model a moving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object:</a:t>
            </a:r>
            <a:endParaRPr sz="15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You need </a:t>
            </a:r>
            <a:r>
              <a:rPr sz="1150" spc="5" dirty="0">
                <a:latin typeface="Arial"/>
                <a:cs typeface="Arial"/>
              </a:rPr>
              <a:t>to store </a:t>
            </a:r>
            <a:r>
              <a:rPr sz="1150" spc="10" dirty="0">
                <a:latin typeface="Arial"/>
                <a:cs typeface="Arial"/>
              </a:rPr>
              <a:t>and update </a:t>
            </a:r>
            <a:r>
              <a:rPr sz="1150" spc="5" dirty="0">
                <a:latin typeface="Arial"/>
                <a:cs typeface="Arial"/>
              </a:rPr>
              <a:t>its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position.</a:t>
            </a:r>
            <a:endParaRPr sz="115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459"/>
              </a:spcBef>
            </a:pPr>
            <a:r>
              <a:rPr sz="1150" spc="10" dirty="0">
                <a:latin typeface="Arial"/>
                <a:cs typeface="Arial"/>
              </a:rPr>
              <a:t>You may </a:t>
            </a:r>
            <a:r>
              <a:rPr sz="1150" spc="5" dirty="0">
                <a:latin typeface="Arial"/>
                <a:cs typeface="Arial"/>
              </a:rPr>
              <a:t>also </a:t>
            </a:r>
            <a:r>
              <a:rPr sz="1150" spc="10" dirty="0">
                <a:latin typeface="Arial"/>
                <a:cs typeface="Arial"/>
              </a:rPr>
              <a:t>need </a:t>
            </a:r>
            <a:r>
              <a:rPr sz="1150" spc="5" dirty="0">
                <a:latin typeface="Arial"/>
                <a:cs typeface="Arial"/>
              </a:rPr>
              <a:t>to store its orientation or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velocity.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15"/>
              </a:spcBef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object </a:t>
            </a:r>
            <a:r>
              <a:rPr sz="1500" spc="15" dirty="0">
                <a:latin typeface="Arial"/>
                <a:cs typeface="Arial"/>
              </a:rPr>
              <a:t>moves </a:t>
            </a:r>
            <a:r>
              <a:rPr sz="1500" spc="10" dirty="0">
                <a:latin typeface="Arial"/>
                <a:cs typeface="Arial"/>
              </a:rPr>
              <a:t>along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line, </a:t>
            </a: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represent the position  </a:t>
            </a:r>
            <a:r>
              <a:rPr sz="1500" spc="15" dirty="0">
                <a:latin typeface="Arial"/>
                <a:cs typeface="Arial"/>
              </a:rPr>
              <a:t>as a </a:t>
            </a:r>
            <a:r>
              <a:rPr sz="1500" spc="10" dirty="0">
                <a:latin typeface="Arial"/>
                <a:cs typeface="Arial"/>
              </a:rPr>
              <a:t>distance from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fixed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point: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918880"/>
            <a:ext cx="5280660" cy="174532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private 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distanceFromTerminus;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3567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212706"/>
            <a:ext cx="54013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object </a:t>
            </a:r>
            <a:r>
              <a:rPr sz="1500" spc="15" dirty="0">
                <a:latin typeface="Arial"/>
                <a:cs typeface="Arial"/>
              </a:rPr>
              <a:t>moves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grid, </a:t>
            </a:r>
            <a:r>
              <a:rPr sz="1500" spc="15" dirty="0">
                <a:latin typeface="Arial"/>
                <a:cs typeface="Arial"/>
              </a:rPr>
              <a:t>remember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current location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0" dirty="0">
                <a:latin typeface="Arial"/>
                <a:cs typeface="Arial"/>
              </a:rPr>
              <a:t>direction in the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grid: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846601"/>
            <a:ext cx="5280660" cy="44999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4610" marR="4276090">
              <a:lnSpc>
                <a:spcPct val="140000"/>
              </a:lnSpc>
              <a:spcBef>
                <a:spcPts val="245"/>
              </a:spcBef>
            </a:pPr>
            <a:r>
              <a:rPr sz="650" spc="-5" dirty="0">
                <a:latin typeface="Courier" charset="0"/>
                <a:cs typeface="Courier" charset="0"/>
              </a:rPr>
              <a:t>private int row;  private int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column;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private int direction; // 0 = North, 1 = East, 2 = South, 3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West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5619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4458110"/>
            <a:ext cx="518604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bug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store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row, column,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2"/>
          <p:cNvSpPr>
            <a:spLocks noChangeAspect="1"/>
          </p:cNvSpPr>
          <p:nvPr/>
        </p:nvSpPr>
        <p:spPr>
          <a:xfrm>
            <a:off x="961239" y="4754880"/>
            <a:ext cx="1809795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31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534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Describing </a:t>
            </a:r>
            <a:r>
              <a:rPr spc="75" dirty="0"/>
              <a:t>the </a:t>
            </a:r>
            <a:r>
              <a:rPr spc="125" dirty="0"/>
              <a:t>Position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4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8645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365217"/>
            <a:ext cx="405257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There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15" dirty="0">
                <a:latin typeface="Arial"/>
                <a:cs typeface="Arial"/>
              </a:rPr>
              <a:t>be methods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update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position.  </a:t>
            </a:r>
            <a:r>
              <a:rPr sz="1500" spc="15" dirty="0">
                <a:latin typeface="Arial"/>
                <a:cs typeface="Arial"/>
              </a:rPr>
              <a:t>You may be </a:t>
            </a:r>
            <a:r>
              <a:rPr sz="1500" spc="10" dirty="0">
                <a:latin typeface="Arial"/>
                <a:cs typeface="Arial"/>
              </a:rPr>
              <a:t>told </a:t>
            </a:r>
            <a:r>
              <a:rPr sz="1500" spc="15" dirty="0">
                <a:latin typeface="Arial"/>
                <a:cs typeface="Arial"/>
              </a:rPr>
              <a:t>how much </a:t>
            </a:r>
            <a:r>
              <a:rPr sz="1500" spc="10" dirty="0">
                <a:latin typeface="Arial"/>
                <a:cs typeface="Arial"/>
              </a:rPr>
              <a:t>the object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moves: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085668"/>
            <a:ext cx="5280660" cy="5900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 move(double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distanceMoved)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distanceFromTerminus = distanceFromTerminus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distanceMoved;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29396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2795668"/>
            <a:ext cx="54241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movement happens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grid, </a:t>
            </a:r>
            <a:r>
              <a:rPr sz="1500" spc="15" dirty="0">
                <a:latin typeface="Arial"/>
                <a:cs typeface="Arial"/>
              </a:rPr>
              <a:t>you need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update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row  </a:t>
            </a:r>
            <a:r>
              <a:rPr sz="1500" spc="10" dirty="0">
                <a:latin typeface="Arial"/>
                <a:cs typeface="Arial"/>
              </a:rPr>
              <a:t>or column, </a:t>
            </a:r>
            <a:r>
              <a:rPr sz="1500" spc="15" dirty="0">
                <a:latin typeface="Arial"/>
                <a:cs typeface="Arial"/>
              </a:rPr>
              <a:t>depending on </a:t>
            </a:r>
            <a:r>
              <a:rPr sz="1500" spc="10" dirty="0">
                <a:latin typeface="Arial"/>
                <a:cs typeface="Arial"/>
              </a:rPr>
              <a:t>the current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orientation.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429563"/>
            <a:ext cx="5280660" cy="101014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moveOneUnit()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if (direction == NORTH) { row--;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1930" marR="3048000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else if (direction == EAST) { column++;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  else if (direction == SOUTH) { row++; }  else if (direction == WEST) { column––;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69976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502056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4503845"/>
            <a:ext cx="535813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300"/>
              </a:lnSpc>
            </a:pPr>
            <a:r>
              <a:rPr sz="1500" spc="15" dirty="0">
                <a:latin typeface="Arial"/>
                <a:cs typeface="Arial"/>
              </a:rPr>
              <a:t>Your program </a:t>
            </a:r>
            <a:r>
              <a:rPr sz="1500" spc="10" dirty="0">
                <a:latin typeface="Arial"/>
                <a:cs typeface="Arial"/>
              </a:rPr>
              <a:t>will simulate the actual </a:t>
            </a:r>
            <a:r>
              <a:rPr sz="1500" spc="15" dirty="0">
                <a:latin typeface="Arial"/>
                <a:cs typeface="Arial"/>
              </a:rPr>
              <a:t>movement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some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way.  </a:t>
            </a:r>
            <a:r>
              <a:rPr sz="1500" spc="10" dirty="0">
                <a:latin typeface="Arial"/>
                <a:cs typeface="Arial"/>
              </a:rPr>
              <a:t>Locate the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move </a:t>
            </a:r>
            <a:r>
              <a:rPr sz="1500" spc="10" dirty="0">
                <a:latin typeface="Arial"/>
                <a:cs typeface="Arial"/>
              </a:rPr>
              <a:t>the object, </a:t>
            </a:r>
            <a:r>
              <a:rPr sz="1500" spc="15" dirty="0">
                <a:latin typeface="Arial"/>
                <a:cs typeface="Arial"/>
              </a:rPr>
              <a:t>and update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 smtClean="0">
                <a:latin typeface="Arial"/>
                <a:cs typeface="Arial"/>
              </a:rPr>
              <a:t>the</a:t>
            </a:r>
            <a:r>
              <a:rPr lang="en-US" sz="1500" spc="10" dirty="0">
                <a:latin typeface="Arial"/>
                <a:cs typeface="Arial"/>
              </a:rPr>
              <a:t> </a:t>
            </a:r>
            <a:r>
              <a:rPr lang="en-US" sz="1500" spc="10" dirty="0" smtClean="0">
                <a:latin typeface="Arial"/>
                <a:cs typeface="Arial"/>
              </a:rPr>
              <a:t>positions </a:t>
            </a:r>
            <a:r>
              <a:rPr lang="en-US" sz="1500" spc="10" dirty="0">
                <a:latin typeface="Arial"/>
                <a:cs typeface="Arial"/>
              </a:rPr>
              <a:t>according to the rules of the simulation.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931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8998"/>
            <a:ext cx="40462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 </a:t>
            </a:r>
            <a:r>
              <a:rPr spc="175" dirty="0"/>
              <a:t>Methods</a:t>
            </a:r>
            <a:r>
              <a:rPr spc="-229" dirty="0"/>
              <a:t> </a:t>
            </a:r>
            <a:r>
              <a:rPr spc="-125" dirty="0"/>
              <a:t>-  </a:t>
            </a:r>
            <a:r>
              <a:rPr spc="130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144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8323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690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1107426"/>
            <a:ext cx="5240020" cy="172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static variable belongs to the class, not to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object of the  class.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assign </a:t>
            </a:r>
            <a:r>
              <a:rPr sz="1500" spc="15" dirty="0">
                <a:latin typeface="Arial"/>
                <a:cs typeface="Arial"/>
              </a:rPr>
              <a:t>bank </a:t>
            </a:r>
            <a:r>
              <a:rPr sz="1500" spc="10" dirty="0">
                <a:latin typeface="Arial"/>
                <a:cs typeface="Arial"/>
              </a:rPr>
              <a:t>account </a:t>
            </a:r>
            <a:r>
              <a:rPr sz="1500" spc="15" dirty="0">
                <a:latin typeface="Arial"/>
                <a:cs typeface="Arial"/>
              </a:rPr>
              <a:t>numbers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sequentially</a:t>
            </a:r>
            <a:endParaRPr sz="1500" dirty="0">
              <a:latin typeface="Arial"/>
              <a:cs typeface="Arial"/>
            </a:endParaRPr>
          </a:p>
          <a:p>
            <a:pPr marL="361950" marR="196215">
              <a:lnSpc>
                <a:spcPct val="113799"/>
              </a:lnSpc>
              <a:spcBef>
                <a:spcPts val="815"/>
              </a:spcBef>
            </a:pPr>
            <a:r>
              <a:rPr sz="1150" spc="10" dirty="0">
                <a:latin typeface="Arial"/>
                <a:cs typeface="Arial"/>
              </a:rPr>
              <a:t>Have a </a:t>
            </a:r>
            <a:r>
              <a:rPr sz="1150" spc="5" dirty="0">
                <a:latin typeface="Arial"/>
                <a:cs typeface="Arial"/>
              </a:rPr>
              <a:t>single value of </a:t>
            </a:r>
            <a:r>
              <a:rPr sz="1150" spc="10" dirty="0">
                <a:latin typeface="Courier" charset="0"/>
                <a:cs typeface="Courier" charset="0"/>
              </a:rPr>
              <a:t>lastAssignedNumber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that is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property of the  class, not </a:t>
            </a:r>
            <a:r>
              <a:rPr sz="1150" spc="10" dirty="0">
                <a:latin typeface="Arial"/>
                <a:cs typeface="Arial"/>
              </a:rPr>
              <a:t>any </a:t>
            </a:r>
            <a:r>
              <a:rPr sz="1150" spc="5" dirty="0">
                <a:latin typeface="Arial"/>
                <a:cs typeface="Arial"/>
              </a:rPr>
              <a:t>object of the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class.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Declare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using the </a:t>
            </a: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reserved </a:t>
            </a:r>
            <a:r>
              <a:rPr sz="1500" spc="15" dirty="0">
                <a:latin typeface="Arial"/>
                <a:cs typeface="Arial"/>
              </a:rPr>
              <a:t>word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2911808"/>
            <a:ext cx="5280660" cy="192532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317246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private double balance;  private int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accountNumber;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static int lastAssignedNumber =</a:t>
            </a:r>
            <a:r>
              <a:rPr sz="900" spc="-50" dirty="0">
                <a:latin typeface="Courier" charset="0"/>
                <a:cs typeface="Courier" charset="0"/>
              </a:rPr>
              <a:t> </a:t>
            </a:r>
            <a:r>
              <a:rPr sz="900" spc="5" dirty="0">
                <a:latin typeface="Courier" charset="0"/>
                <a:cs typeface="Courier" charset="0"/>
              </a:rPr>
              <a:t>1000;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public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BankAccount()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lastAssignedNumber++;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accountNumber =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lastAssignedNumber;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99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57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5404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6638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331411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852006"/>
            <a:ext cx="533844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Every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has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own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balance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accountNumber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instance variables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All objects share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</a:t>
            </a:r>
            <a:r>
              <a:rPr sz="1500" spc="15" dirty="0">
                <a:latin typeface="Arial"/>
                <a:cs typeface="Arial"/>
              </a:rPr>
              <a:t>copy </a:t>
            </a:r>
            <a:r>
              <a:rPr sz="1500" spc="10" dirty="0">
                <a:latin typeface="Arial"/>
                <a:cs typeface="Arial"/>
              </a:rPr>
              <a:t>of 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lastAssignedNumber</a:t>
            </a:r>
            <a:endParaRPr sz="15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  <a:p>
            <a:pPr marL="361950" marR="295910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That variable is stored in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separate location, outside </a:t>
            </a:r>
            <a:r>
              <a:rPr sz="1150" spc="10" dirty="0">
                <a:latin typeface="Arial"/>
                <a:cs typeface="Arial"/>
              </a:rPr>
              <a:t>any BankAccount  </a:t>
            </a:r>
            <a:r>
              <a:rPr sz="1150" spc="5" dirty="0">
                <a:latin typeface="Arial"/>
                <a:cs typeface="Arial"/>
              </a:rPr>
              <a:t>objects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0" dirty="0">
                <a:latin typeface="Arial"/>
                <a:cs typeface="Arial"/>
              </a:rPr>
              <a:t>Static variables should always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declared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0" dirty="0">
                <a:latin typeface="Arial"/>
                <a:cs typeface="Arial"/>
              </a:rPr>
              <a:t>private,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This ensures that </a:t>
            </a:r>
            <a:r>
              <a:rPr sz="1150" spc="10" dirty="0">
                <a:latin typeface="Arial"/>
                <a:cs typeface="Arial"/>
              </a:rPr>
              <a:t>methods </a:t>
            </a:r>
            <a:r>
              <a:rPr sz="1150" spc="5" dirty="0">
                <a:latin typeface="Arial"/>
                <a:cs typeface="Arial"/>
              </a:rPr>
              <a:t>of other classes </a:t>
            </a:r>
            <a:r>
              <a:rPr sz="1150" spc="10" dirty="0">
                <a:latin typeface="Arial"/>
                <a:cs typeface="Arial"/>
              </a:rPr>
              <a:t>do </a:t>
            </a:r>
            <a:r>
              <a:rPr sz="1150" spc="5" dirty="0">
                <a:latin typeface="Arial"/>
                <a:cs typeface="Arial"/>
              </a:rPr>
              <a:t>not </a:t>
            </a:r>
            <a:r>
              <a:rPr sz="1150" spc="10" dirty="0">
                <a:latin typeface="Arial"/>
                <a:cs typeface="Arial"/>
              </a:rPr>
              <a:t>change </a:t>
            </a:r>
            <a:r>
              <a:rPr sz="1150" spc="5" dirty="0">
                <a:latin typeface="Arial"/>
                <a:cs typeface="Arial"/>
              </a:rPr>
              <a:t>their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values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-50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constants </a:t>
            </a:r>
            <a:r>
              <a:rPr sz="1500" spc="15" dirty="0">
                <a:latin typeface="Arial"/>
                <a:cs typeface="Arial"/>
              </a:rPr>
              <a:t>may be </a:t>
            </a:r>
            <a:r>
              <a:rPr sz="1500" spc="10" dirty="0">
                <a:latin typeface="Arial"/>
                <a:cs typeface="Arial"/>
              </a:rPr>
              <a:t>either private or public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539540"/>
            <a:ext cx="5280660" cy="74764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final double OVERDRAFT_FEE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29.95;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45279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4424165"/>
            <a:ext cx="448373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from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refer to the constant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BankAccount.OVERDRAFT_FEE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39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826832" y="852830"/>
            <a:ext cx="5150002" cy="4265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3311016" y="5118493"/>
            <a:ext cx="358711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0" dirty="0">
                <a:latin typeface="Arial"/>
                <a:cs typeface="Arial"/>
              </a:rPr>
              <a:t>Figure 5 </a:t>
            </a:r>
            <a:r>
              <a:rPr sz="1250" spc="15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Static Variable and Instance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Variables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926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8947"/>
            <a:ext cx="40462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 </a:t>
            </a:r>
            <a:r>
              <a:rPr spc="175" dirty="0"/>
              <a:t>Methods</a:t>
            </a:r>
            <a:r>
              <a:rPr spc="-229" dirty="0"/>
              <a:t> </a:t>
            </a:r>
            <a:r>
              <a:rPr spc="-125" dirty="0"/>
              <a:t>- 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139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704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107375"/>
            <a:ext cx="5434330" cy="244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Sometimes a </a:t>
            </a:r>
            <a:r>
              <a:rPr sz="1500" spc="10" dirty="0">
                <a:latin typeface="Arial"/>
                <a:cs typeface="Arial"/>
              </a:rPr>
              <a:t>class defines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are not invoked </a:t>
            </a:r>
            <a:r>
              <a:rPr sz="1500" spc="1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an  </a:t>
            </a:r>
            <a:r>
              <a:rPr sz="1500" spc="10" dirty="0">
                <a:latin typeface="Arial"/>
                <a:cs typeface="Arial"/>
              </a:rPr>
              <a:t>object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Called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b="1" spc="5" dirty="0">
                <a:latin typeface="Arial"/>
                <a:cs typeface="Arial"/>
              </a:rPr>
              <a:t>static</a:t>
            </a:r>
            <a:r>
              <a:rPr sz="1150" b="1" spc="-50" dirty="0">
                <a:latin typeface="Arial"/>
                <a:cs typeface="Arial"/>
              </a:rPr>
              <a:t> </a:t>
            </a:r>
            <a:r>
              <a:rPr sz="1150" b="1" spc="10" dirty="0">
                <a:latin typeface="Arial"/>
                <a:cs typeface="Arial"/>
              </a:rPr>
              <a:t>method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Example: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sqrt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Math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dirty="0">
                <a:latin typeface="Arial"/>
                <a:cs typeface="Arial"/>
              </a:rPr>
              <a:t>if </a:t>
            </a:r>
            <a:r>
              <a:rPr sz="1150" spc="10" dirty="0">
                <a:latin typeface="Courier" charset="0"/>
                <a:cs typeface="Courier" charset="0"/>
              </a:rPr>
              <a:t>x </a:t>
            </a:r>
            <a:r>
              <a:rPr sz="1150" spc="5" dirty="0">
                <a:latin typeface="Arial"/>
                <a:cs typeface="Arial"/>
              </a:rPr>
              <a:t>is </a:t>
            </a:r>
            <a:r>
              <a:rPr sz="1150" spc="10" dirty="0">
                <a:latin typeface="Arial"/>
                <a:cs typeface="Arial"/>
              </a:rPr>
              <a:t>a number, </a:t>
            </a:r>
            <a:r>
              <a:rPr sz="1150" spc="5" dirty="0">
                <a:latin typeface="Arial"/>
                <a:cs typeface="Arial"/>
              </a:rPr>
              <a:t>then the call </a:t>
            </a:r>
            <a:r>
              <a:rPr sz="1150" spc="10" dirty="0">
                <a:latin typeface="Courier" charset="0"/>
                <a:cs typeface="Courier" charset="0"/>
              </a:rPr>
              <a:t>x.sqrt()</a:t>
            </a:r>
            <a:r>
              <a:rPr sz="1150" spc="-38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is not legal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65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provides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static </a:t>
            </a:r>
            <a:r>
              <a:rPr sz="1150" spc="10" dirty="0">
                <a:latin typeface="Arial"/>
                <a:cs typeface="Arial"/>
              </a:rPr>
              <a:t>method: </a:t>
            </a:r>
            <a:r>
              <a:rPr sz="1150" spc="5" dirty="0">
                <a:latin typeface="Arial"/>
                <a:cs typeface="Arial"/>
              </a:rPr>
              <a:t>invoked </a:t>
            </a:r>
            <a:r>
              <a:rPr sz="1150" spc="10" dirty="0">
                <a:latin typeface="Arial"/>
                <a:cs typeface="Arial"/>
              </a:rPr>
              <a:t>as </a:t>
            </a:r>
            <a:r>
              <a:rPr sz="1150" spc="10" dirty="0">
                <a:latin typeface="Courier" charset="0"/>
                <a:cs typeface="Courier" charset="0"/>
              </a:rPr>
              <a:t>Math.sqrt(x)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10" dirty="0">
                <a:latin typeface="Arial"/>
                <a:cs typeface="Arial"/>
              </a:rPr>
              <a:t>No </a:t>
            </a:r>
            <a:r>
              <a:rPr sz="1150" spc="5" dirty="0">
                <a:latin typeface="Arial"/>
                <a:cs typeface="Arial"/>
              </a:rPr>
              <a:t>object of the </a:t>
            </a: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6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is constructed.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</a:pP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qualifier simply tells the compiler </a:t>
            </a:r>
            <a:r>
              <a:rPr sz="1150" spc="10" dirty="0">
                <a:latin typeface="Arial"/>
                <a:cs typeface="Arial"/>
              </a:rPr>
              <a:t>where </a:t>
            </a:r>
            <a:r>
              <a:rPr sz="1150" spc="5" dirty="0">
                <a:latin typeface="Arial"/>
                <a:cs typeface="Arial"/>
              </a:rPr>
              <a:t>to find the </a:t>
            </a:r>
            <a:r>
              <a:rPr sz="1150" spc="10" dirty="0">
                <a:latin typeface="Courier" charset="0"/>
                <a:cs typeface="Courier" charset="0"/>
              </a:rPr>
              <a:t>sqrt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190"/>
              </a:spcBef>
            </a:pPr>
            <a:r>
              <a:rPr sz="1150" spc="10" dirty="0">
                <a:latin typeface="Arial"/>
                <a:cs typeface="Arial"/>
              </a:rPr>
              <a:t>method.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19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Discovering</a:t>
            </a:r>
            <a:r>
              <a:rPr spc="2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32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24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5732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82177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753089"/>
            <a:ext cx="5347335" cy="2852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represents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concept from the </a:t>
            </a:r>
            <a:r>
              <a:rPr sz="1500" spc="15" dirty="0">
                <a:latin typeface="Arial"/>
                <a:cs typeface="Arial"/>
              </a:rPr>
              <a:t>problem </a:t>
            </a:r>
            <a:r>
              <a:rPr sz="1500" spc="10" dirty="0">
                <a:latin typeface="Arial"/>
                <a:cs typeface="Arial"/>
              </a:rPr>
              <a:t>domain. 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should </a:t>
            </a:r>
            <a:r>
              <a:rPr sz="1500" spc="15" dirty="0">
                <a:latin typeface="Arial"/>
                <a:cs typeface="Arial"/>
              </a:rPr>
              <a:t>be a noun </a:t>
            </a:r>
            <a:r>
              <a:rPr sz="1500" spc="10" dirty="0">
                <a:latin typeface="Arial"/>
                <a:cs typeface="Arial"/>
              </a:rPr>
              <a:t>that describes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Concepts </a:t>
            </a:r>
            <a:r>
              <a:rPr sz="1500" spc="10" dirty="0">
                <a:latin typeface="Arial"/>
                <a:cs typeface="Arial"/>
              </a:rPr>
              <a:t>from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mathematics:</a:t>
            </a:r>
            <a:endParaRPr sz="1500" dirty="0">
              <a:latin typeface="Arial"/>
              <a:cs typeface="Arial"/>
            </a:endParaRPr>
          </a:p>
          <a:p>
            <a:pPr marL="361950" marR="4029075">
              <a:lnSpc>
                <a:spcPct val="130600"/>
              </a:lnSpc>
              <a:spcBef>
                <a:spcPts val="650"/>
              </a:spcBef>
            </a:pPr>
            <a:r>
              <a:rPr sz="1350" spc="15" dirty="0">
                <a:latin typeface="Courier" charset="0"/>
                <a:cs typeface="Courier" charset="0"/>
              </a:rPr>
              <a:t>Point  Rectangle  Ellipse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500" spc="15" dirty="0">
                <a:latin typeface="Arial"/>
                <a:cs typeface="Arial"/>
              </a:rPr>
              <a:t>Concepts </a:t>
            </a:r>
            <a:r>
              <a:rPr sz="1500" spc="10" dirty="0">
                <a:latin typeface="Arial"/>
                <a:cs typeface="Arial"/>
              </a:rPr>
              <a:t>from real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life:</a:t>
            </a:r>
            <a:endParaRPr sz="1500" dirty="0">
              <a:latin typeface="Arial"/>
              <a:cs typeface="Arial"/>
            </a:endParaRPr>
          </a:p>
          <a:p>
            <a:pPr marL="361950" marR="3713479">
              <a:lnSpc>
                <a:spcPct val="130600"/>
              </a:lnSpc>
              <a:spcBef>
                <a:spcPts val="650"/>
              </a:spcBef>
            </a:pPr>
            <a:r>
              <a:rPr sz="1350" spc="15" dirty="0">
                <a:latin typeface="Courier" charset="0"/>
                <a:cs typeface="Courier" charset="0"/>
              </a:rPr>
              <a:t>BankAccount  CashRegister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64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877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44986"/>
            <a:ext cx="35236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define your </a:t>
            </a:r>
            <a:r>
              <a:rPr sz="1500" spc="15" dirty="0">
                <a:latin typeface="Arial"/>
                <a:cs typeface="Arial"/>
              </a:rPr>
              <a:t>own </a:t>
            </a:r>
            <a:r>
              <a:rPr sz="1500" spc="10" dirty="0">
                <a:latin typeface="Arial"/>
                <a:cs typeface="Arial"/>
              </a:rPr>
              <a:t>static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65531"/>
            <a:ext cx="5280660" cy="183477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Financial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/**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Computes a percentage of an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amount.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percentage the percentage to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apply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amount the amount to which the percentage is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applied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@return the requested percentage of the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*/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static double percentOf(double percentage, 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return (percentage / 100) *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2637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119720"/>
            <a:ext cx="503491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When </a:t>
            </a:r>
            <a:r>
              <a:rPr sz="1500" spc="10" dirty="0">
                <a:latin typeface="Arial"/>
                <a:cs typeface="Arial"/>
              </a:rPr>
              <a:t>calling </a:t>
            </a:r>
            <a:r>
              <a:rPr sz="1500" spc="15" dirty="0">
                <a:latin typeface="Arial"/>
                <a:cs typeface="Arial"/>
              </a:rPr>
              <a:t>such a method, </a:t>
            </a:r>
            <a:r>
              <a:rPr sz="1500" spc="10" dirty="0">
                <a:latin typeface="Arial"/>
                <a:cs typeface="Arial"/>
              </a:rPr>
              <a:t>supply the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of the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  containing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757948"/>
            <a:ext cx="5280660" cy="172784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double tax = </a:t>
            </a:r>
            <a:r>
              <a:rPr sz="650" spc="-10" dirty="0">
                <a:latin typeface="Courier" charset="0"/>
                <a:cs typeface="Courier" charset="0"/>
              </a:rPr>
              <a:t>Financial.percentOf(taxRate,</a:t>
            </a:r>
            <a:r>
              <a:rPr sz="650" spc="2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total);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42001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508450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4096345"/>
            <a:ext cx="4667885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main</a:t>
            </a:r>
            <a:r>
              <a:rPr sz="1500" spc="-555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is always </a:t>
            </a: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When </a:t>
            </a:r>
            <a:r>
              <a:rPr sz="1150" spc="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program </a:t>
            </a:r>
            <a:r>
              <a:rPr sz="1150" spc="5" dirty="0">
                <a:latin typeface="Arial"/>
                <a:cs typeface="Arial"/>
              </a:rPr>
              <a:t>starts, there aren’t </a:t>
            </a:r>
            <a:r>
              <a:rPr sz="1150" spc="10" dirty="0">
                <a:latin typeface="Arial"/>
                <a:cs typeface="Arial"/>
              </a:rPr>
              <a:t>any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objects.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5" dirty="0">
                <a:latin typeface="Arial"/>
                <a:cs typeface="Arial"/>
              </a:rPr>
              <a:t>Therefore, the first </a:t>
            </a:r>
            <a:r>
              <a:rPr sz="1150" spc="10" dirty="0">
                <a:latin typeface="Arial"/>
                <a:cs typeface="Arial"/>
              </a:rPr>
              <a:t>method </a:t>
            </a:r>
            <a:r>
              <a:rPr sz="1150" spc="5" dirty="0">
                <a:latin typeface="Arial"/>
                <a:cs typeface="Arial"/>
              </a:rPr>
              <a:t>of </a:t>
            </a:r>
            <a:r>
              <a:rPr sz="1150" spc="10" dirty="0">
                <a:latin typeface="Arial"/>
                <a:cs typeface="Arial"/>
              </a:rPr>
              <a:t>a program must be a </a:t>
            </a:r>
            <a:r>
              <a:rPr sz="1150" spc="5" dirty="0">
                <a:latin typeface="Arial"/>
                <a:cs typeface="Arial"/>
              </a:rPr>
              <a:t>static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5" dirty="0">
                <a:latin typeface="Arial"/>
                <a:cs typeface="Arial"/>
              </a:rPr>
              <a:t>Programming </a:t>
            </a:r>
            <a:r>
              <a:rPr sz="1500" spc="10" dirty="0">
                <a:latin typeface="Arial"/>
                <a:cs typeface="Arial"/>
              </a:rPr>
              <a:t>Tip: Minimize the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of Static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32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005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201" y="1371600"/>
            <a:ext cx="2503010" cy="3783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sz="1300" spc="10" dirty="0">
                <a:latin typeface="Arial"/>
                <a:cs typeface="Arial"/>
              </a:rPr>
              <a:t>Simplify the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</a:t>
            </a:r>
            <a:endParaRPr sz="13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55"/>
              </a:spcBef>
              <a:buFont typeface="Wingdings" charset="2"/>
              <a:buChar char="§"/>
            </a:pPr>
            <a:r>
              <a:rPr sz="1300" spc="10" dirty="0">
                <a:latin typeface="Arial"/>
                <a:cs typeface="Arial"/>
              </a:rPr>
              <a:t>Solve the simpler </a:t>
            </a:r>
            <a:r>
              <a:rPr sz="1300" spc="15" dirty="0">
                <a:latin typeface="Arial"/>
                <a:cs typeface="Arial"/>
              </a:rPr>
              <a:t>problem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first</a:t>
            </a:r>
            <a:endParaRPr sz="13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Learn </a:t>
            </a:r>
            <a:r>
              <a:rPr sz="1300" spc="10" dirty="0">
                <a:latin typeface="Arial"/>
                <a:cs typeface="Arial"/>
              </a:rPr>
              <a:t>from solving the simpler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</a:t>
            </a:r>
            <a:endParaRPr sz="1300" dirty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Ease </a:t>
            </a:r>
            <a:r>
              <a:rPr sz="1300" spc="10" dirty="0">
                <a:latin typeface="Arial"/>
                <a:cs typeface="Arial"/>
              </a:rPr>
              <a:t>the process of solving the larger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  </a:t>
            </a:r>
            <a:r>
              <a:rPr sz="1300" spc="10" dirty="0">
                <a:latin typeface="Arial"/>
                <a:cs typeface="Arial"/>
              </a:rPr>
              <a:t>Arrange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 smtClean="0">
                <a:latin typeface="Arial"/>
                <a:cs typeface="Arial"/>
              </a:rPr>
              <a:t>picture</a:t>
            </a:r>
            <a:endParaRPr lang="en-US" sz="1300" spc="10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 smtClean="0">
                <a:latin typeface="Arial"/>
                <a:cs typeface="Arial"/>
              </a:rPr>
              <a:t>Align </a:t>
            </a:r>
            <a:r>
              <a:rPr sz="1300" spc="15" dirty="0">
                <a:latin typeface="Arial"/>
                <a:cs typeface="Arial"/>
              </a:rPr>
              <a:t>along top </a:t>
            </a:r>
            <a:r>
              <a:rPr sz="1300" spc="15" dirty="0" smtClean="0">
                <a:latin typeface="Arial"/>
                <a:cs typeface="Arial"/>
              </a:rPr>
              <a:t>edge</a:t>
            </a:r>
            <a:endParaRPr lang="en-US" sz="1300" spc="15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 smtClean="0">
                <a:latin typeface="Arial"/>
                <a:cs typeface="Arial"/>
              </a:rPr>
              <a:t>Separate </a:t>
            </a:r>
            <a:r>
              <a:rPr sz="1300" spc="15" dirty="0">
                <a:latin typeface="Arial"/>
                <a:cs typeface="Arial"/>
              </a:rPr>
              <a:t>with small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 smtClean="0">
                <a:latin typeface="Arial"/>
                <a:cs typeface="Arial"/>
              </a:rPr>
              <a:t>gaps</a:t>
            </a:r>
            <a:endParaRPr lang="en-US" sz="1300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20" dirty="0" smtClean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row </a:t>
            </a:r>
            <a:r>
              <a:rPr sz="1300" spc="10" dirty="0">
                <a:latin typeface="Arial"/>
                <a:cs typeface="Arial"/>
              </a:rPr>
              <a:t>is full, start </a:t>
            </a:r>
            <a:r>
              <a:rPr sz="1300" spc="20" dirty="0">
                <a:latin typeface="Arial"/>
                <a:cs typeface="Arial"/>
              </a:rPr>
              <a:t>new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row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3124200" y="1752600"/>
            <a:ext cx="4022902" cy="2028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045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141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86" y="1137201"/>
            <a:ext cx="2011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Courier" charset="0"/>
                <a:cs typeface="Courier" charset="0"/>
              </a:rPr>
              <a:t>Picture</a:t>
            </a:r>
            <a:r>
              <a:rPr sz="1250" spc="-46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constructor: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482" y="1391313"/>
            <a:ext cx="5809615" cy="163506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75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Picture(String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filename)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686" y="1683429"/>
            <a:ext cx="69088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Methods: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482" y="1937541"/>
            <a:ext cx="5809615" cy="28405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50800" marR="3869054">
              <a:lnSpc>
                <a:spcPts val="890"/>
              </a:lnSpc>
              <a:spcBef>
                <a:spcPts val="414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void move(int dx, int dy)  public Rectangle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getBounds()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29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979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42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655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066201"/>
            <a:ext cx="283210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0" dirty="0">
                <a:latin typeface="Arial"/>
                <a:cs typeface="Arial"/>
              </a:rPr>
              <a:t>Solve series of simpler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problems  Draw one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picture.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1763221"/>
            <a:ext cx="537542" cy="44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3718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2268108"/>
            <a:ext cx="32315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two </a:t>
            </a:r>
            <a:r>
              <a:rPr sz="1500" spc="10" dirty="0">
                <a:latin typeface="Arial"/>
                <a:cs typeface="Arial"/>
              </a:rPr>
              <a:t>pictures next to </a:t>
            </a:r>
            <a:r>
              <a:rPr sz="1500" spc="15" dirty="0">
                <a:latin typeface="Arial"/>
                <a:cs typeface="Arial"/>
              </a:rPr>
              <a:t>each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other.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882" y="2569522"/>
            <a:ext cx="1447901" cy="476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322158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3117796"/>
            <a:ext cx="38360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two </a:t>
            </a:r>
            <a:r>
              <a:rPr sz="1500" spc="10" dirty="0">
                <a:latin typeface="Arial"/>
                <a:cs typeface="Arial"/>
              </a:rPr>
              <a:t>pictures with </a:t>
            </a:r>
            <a:r>
              <a:rPr sz="1500" spc="15" dirty="0">
                <a:latin typeface="Arial"/>
                <a:cs typeface="Arial"/>
              </a:rPr>
              <a:t>a gap between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882" y="3410516"/>
            <a:ext cx="1482572" cy="476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498" y="40626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0682" y="3958814"/>
            <a:ext cx="26701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pictures 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long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row.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6882" y="4251492"/>
            <a:ext cx="4525759" cy="520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498" y="4946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0682" y="4843184"/>
            <a:ext cx="529399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a row </a:t>
            </a:r>
            <a:r>
              <a:rPr sz="1500" spc="10" dirty="0">
                <a:latin typeface="Arial"/>
                <a:cs typeface="Arial"/>
              </a:rPr>
              <a:t>of pictures until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run out of </a:t>
            </a:r>
            <a:r>
              <a:rPr sz="1500" spc="15" dirty="0">
                <a:latin typeface="Arial"/>
                <a:cs typeface="Arial"/>
              </a:rPr>
              <a:t>room, </a:t>
            </a:r>
            <a:r>
              <a:rPr sz="1500" spc="10" dirty="0">
                <a:latin typeface="Arial"/>
                <a:cs typeface="Arial"/>
              </a:rPr>
              <a:t>then put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one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7873"/>
            <a:ext cx="61323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 indent="-285750">
              <a:buFont typeface="Wingdings" charset="2"/>
              <a:buChar char="§"/>
            </a:pPr>
            <a:r>
              <a:rPr lang="en-US" sz="1500" b="0" spc="15" dirty="0">
                <a:latin typeface="Arial"/>
                <a:cs typeface="Arial"/>
              </a:rPr>
              <a:t>Draw a row </a:t>
            </a:r>
            <a:r>
              <a:rPr lang="en-US" sz="1500" b="0" spc="10" dirty="0">
                <a:latin typeface="Arial"/>
                <a:cs typeface="Arial"/>
              </a:rPr>
              <a:t>of pictures until </a:t>
            </a:r>
            <a:r>
              <a:rPr lang="en-US" sz="1500" b="0" spc="15" dirty="0">
                <a:latin typeface="Arial"/>
                <a:cs typeface="Arial"/>
              </a:rPr>
              <a:t>you </a:t>
            </a:r>
            <a:r>
              <a:rPr lang="en-US" sz="1500" b="0" spc="10" dirty="0">
                <a:latin typeface="Arial"/>
                <a:cs typeface="Arial"/>
              </a:rPr>
              <a:t>run out of </a:t>
            </a:r>
            <a:r>
              <a:rPr lang="en-US" sz="1500" b="0" spc="15" dirty="0">
                <a:latin typeface="Arial"/>
                <a:cs typeface="Arial"/>
              </a:rPr>
              <a:t>room, </a:t>
            </a:r>
            <a:r>
              <a:rPr lang="en-US" sz="1500" b="0" spc="10" dirty="0">
                <a:latin typeface="Arial"/>
                <a:cs typeface="Arial"/>
              </a:rPr>
              <a:t>then put</a:t>
            </a:r>
            <a:r>
              <a:rPr lang="en-US" sz="1500" b="0" spc="-80" dirty="0">
                <a:latin typeface="Arial"/>
                <a:cs typeface="Arial"/>
              </a:rPr>
              <a:t> </a:t>
            </a:r>
            <a:r>
              <a:rPr lang="en-US" sz="1500" b="0" spc="15" dirty="0">
                <a:latin typeface="Arial"/>
                <a:cs typeface="Arial"/>
              </a:rPr>
              <a:t>one</a:t>
            </a:r>
            <a:r>
              <a:rPr lang="en-US" sz="1500" b="0" dirty="0">
                <a:latin typeface="Arial"/>
                <a:cs typeface="Arial"/>
              </a:rPr>
              <a:t/>
            </a:r>
            <a:br>
              <a:rPr lang="en-US" sz="1500" b="0" dirty="0">
                <a:latin typeface="Arial"/>
                <a:cs typeface="Arial"/>
              </a:rPr>
            </a:br>
            <a:r>
              <a:rPr sz="1500" b="0" spc="15" dirty="0" smtClean="0">
                <a:latin typeface="Arial"/>
                <a:cs typeface="Arial"/>
              </a:rPr>
              <a:t>more </a:t>
            </a:r>
            <a:r>
              <a:rPr sz="1500" b="0" spc="10" dirty="0" smtClean="0">
                <a:latin typeface="Arial"/>
                <a:cs typeface="Arial"/>
              </a:rPr>
              <a:t>picture in the next</a:t>
            </a:r>
            <a:r>
              <a:rPr sz="1500" b="0" spc="-55" dirty="0" smtClean="0">
                <a:latin typeface="Arial"/>
                <a:cs typeface="Arial"/>
              </a:rPr>
              <a:t> </a:t>
            </a:r>
            <a:r>
              <a:rPr sz="1500" b="0" spc="10" dirty="0" smtClean="0">
                <a:latin typeface="Arial"/>
                <a:cs typeface="Arial"/>
              </a:rPr>
              <a:t>row.</a:t>
            </a:r>
            <a:endParaRPr sz="1500" b="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914400"/>
            <a:ext cx="2176183" cy="910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600" y="1869571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70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386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625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833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158717"/>
            <a:ext cx="458089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Become </a:t>
            </a:r>
            <a:r>
              <a:rPr sz="1500" spc="10" dirty="0">
                <a:latin typeface="Arial"/>
                <a:cs typeface="Arial"/>
              </a:rPr>
              <a:t>familiar with </a:t>
            </a:r>
            <a:r>
              <a:rPr sz="1500" spc="15" dirty="0">
                <a:latin typeface="Courier" charset="0"/>
                <a:cs typeface="Courier" charset="0"/>
              </a:rPr>
              <a:t>Picture</a:t>
            </a:r>
            <a:r>
              <a:rPr sz="1500" spc="-52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Pictures in files </a:t>
            </a:r>
            <a:r>
              <a:rPr sz="1500" spc="15" dirty="0">
                <a:latin typeface="Courier" charset="0"/>
                <a:cs typeface="Courier" charset="0"/>
              </a:rPr>
              <a:t>picture1.jpg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5" dirty="0">
                <a:latin typeface="Arial"/>
                <a:cs typeface="Arial"/>
              </a:rPr>
              <a:t>... </a:t>
            </a:r>
            <a:r>
              <a:rPr sz="1500" spc="15" dirty="0">
                <a:latin typeface="Courier" charset="0"/>
                <a:cs typeface="Courier" charset="0"/>
              </a:rPr>
              <a:t>picture20.jpg</a:t>
            </a:r>
            <a:endParaRPr sz="15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1808731"/>
            <a:ext cx="5280660" cy="102463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Gallery1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void main(String[]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args)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pic = new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Picture("picture1.jpg");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882" y="2950988"/>
            <a:ext cx="537542" cy="44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473561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27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954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4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09381"/>
            <a:ext cx="519620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Next </a:t>
            </a:r>
            <a:r>
              <a:rPr sz="1500" spc="10" dirty="0">
                <a:latin typeface="Arial"/>
                <a:cs typeface="Arial"/>
              </a:rPr>
              <a:t>picture </a:t>
            </a:r>
            <a:r>
              <a:rPr sz="1500" spc="5" dirty="0">
                <a:latin typeface="Arial"/>
                <a:cs typeface="Arial"/>
              </a:rPr>
              <a:t>- </a:t>
            </a:r>
            <a:r>
              <a:rPr sz="1500" spc="15" dirty="0">
                <a:latin typeface="Arial"/>
                <a:cs typeface="Arial"/>
              </a:rPr>
              <a:t>move </a:t>
            </a:r>
            <a:r>
              <a:rPr sz="1500" spc="10" dirty="0">
                <a:latin typeface="Arial"/>
                <a:cs typeface="Arial"/>
              </a:rPr>
              <a:t>to right-most x-coordinate of preceeding  picture: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711175"/>
            <a:ext cx="2479624" cy="953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3953" y="2744690"/>
            <a:ext cx="5167630" cy="47359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2073275">
              <a:lnSpc>
                <a:spcPct val="101099"/>
              </a:lnSpc>
              <a:spcBef>
                <a:spcPts val="42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pic = new Picture("picture1.jpg");  Picture pic2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Picture("picture2.jpg");  pic2.move(pic.getBounds().getMaxX(),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4556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351869"/>
            <a:ext cx="35883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Separate the </a:t>
            </a:r>
            <a:r>
              <a:rPr sz="1500" spc="15" dirty="0">
                <a:latin typeface="Arial"/>
                <a:cs typeface="Arial"/>
              </a:rPr>
              <a:t>two </a:t>
            </a:r>
            <a:r>
              <a:rPr sz="1500" spc="10" dirty="0">
                <a:latin typeface="Arial"/>
                <a:cs typeface="Arial"/>
              </a:rPr>
              <a:t>pictures </a:t>
            </a:r>
            <a:r>
              <a:rPr sz="1500" spc="15" dirty="0">
                <a:latin typeface="Arial"/>
                <a:cs typeface="Arial"/>
              </a:rPr>
              <a:t>by a </a:t>
            </a:r>
            <a:r>
              <a:rPr sz="1500" spc="10" dirty="0">
                <a:latin typeface="Arial"/>
                <a:cs typeface="Arial"/>
              </a:rPr>
              <a:t>small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gap: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882" y="3601270"/>
            <a:ext cx="1976767" cy="1101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4886387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53" y="248485"/>
            <a:ext cx="5167630" cy="75328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final int GAP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10;</a:t>
            </a:r>
            <a:endParaRPr sz="900" dirty="0">
              <a:latin typeface="Courier" charset="0"/>
              <a:cs typeface="Courier" charset="0"/>
            </a:endParaRPr>
          </a:p>
          <a:p>
            <a:pPr marL="58419" marR="207327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Picture pic = new Picture("picture1.jpg");  Picture pic2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Picture("picture2.jpg");  double x = pic.getBounds().getMaxX() +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GAP;  pic2.move(x,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67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360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8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50021"/>
            <a:ext cx="233616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Read </a:t>
            </a:r>
            <a:r>
              <a:rPr sz="1500" spc="10" dirty="0">
                <a:latin typeface="Arial"/>
                <a:cs typeface="Arial"/>
              </a:rPr>
              <a:t>the pictures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loop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399062"/>
            <a:ext cx="3676091" cy="101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2597836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953" y="2857810"/>
            <a:ext cx="5167630" cy="14487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3407410">
              <a:lnSpc>
                <a:spcPct val="101099"/>
              </a:lnSpc>
              <a:spcBef>
                <a:spcPts val="420"/>
              </a:spcBef>
            </a:pPr>
            <a:r>
              <a:rPr sz="900" spc="10" dirty="0">
                <a:latin typeface="Courier" charset="0"/>
                <a:cs typeface="Courier" charset="0"/>
              </a:rPr>
              <a:t>final int GAP = 10;  final int PICTURES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20;</a:t>
            </a:r>
            <a:endParaRPr sz="900" dirty="0">
              <a:latin typeface="Courier" charset="0"/>
              <a:cs typeface="Courier" charset="0"/>
            </a:endParaRPr>
          </a:p>
          <a:p>
            <a:pPr marL="58419" marR="214312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Picture pic = new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Picture("picture1.jpg");  for (int i = 2; i &lt;= PICTURES;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i++)</a:t>
            </a:r>
            <a:endParaRPr sz="900" dirty="0">
              <a:latin typeface="Courier" charset="0"/>
              <a:cs typeface="Courier" charset="0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33909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previous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pic;</a:t>
            </a:r>
            <a:endParaRPr sz="900" dirty="0">
              <a:latin typeface="Courier" charset="0"/>
              <a:cs typeface="Courier" charset="0"/>
            </a:endParaRPr>
          </a:p>
          <a:p>
            <a:pPr marL="339090" marR="144145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 = new Picture("picture" + i + ".jpg");  double x = previous.getBounds().getMaxX() + GAP;  pic.move(x,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251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2199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46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50859"/>
            <a:ext cx="481838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Start </a:t>
            </a:r>
            <a:r>
              <a:rPr sz="1500" spc="15" dirty="0">
                <a:latin typeface="Arial"/>
                <a:cs typeface="Arial"/>
              </a:rPr>
              <a:t>a new row when </a:t>
            </a:r>
            <a:r>
              <a:rPr sz="1500" spc="10" dirty="0">
                <a:latin typeface="Arial"/>
                <a:cs typeface="Arial"/>
              </a:rPr>
              <a:t>pictures extend past right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margin: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399032"/>
            <a:ext cx="3884180" cy="1716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3300968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953" y="3560941"/>
            <a:ext cx="5167630" cy="137858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2317750">
              <a:lnSpc>
                <a:spcPct val="101099"/>
              </a:lnSpc>
              <a:spcBef>
                <a:spcPts val="420"/>
              </a:spcBef>
            </a:pPr>
            <a:r>
              <a:rPr sz="900" spc="5" dirty="0">
                <a:latin typeface="Comic Sans MS"/>
                <a:cs typeface="Comic Sans MS"/>
              </a:rPr>
              <a:t>double </a:t>
            </a:r>
            <a:r>
              <a:rPr sz="900" spc="10" dirty="0">
                <a:latin typeface="Comic Sans MS"/>
                <a:cs typeface="Comic Sans MS"/>
              </a:rPr>
              <a:t>x </a:t>
            </a:r>
            <a:r>
              <a:rPr sz="900" spc="5" dirty="0">
                <a:latin typeface="Comic Sans MS"/>
                <a:cs typeface="Comic Sans MS"/>
              </a:rPr>
              <a:t>= previous.getBounds().getMaxX() + GAP;  if (x + pic.getBounds().getWidth() &lt;</a:t>
            </a:r>
            <a:r>
              <a:rPr sz="900" spc="35" dirty="0">
                <a:latin typeface="Comic Sans MS"/>
                <a:cs typeface="Comic Sans MS"/>
              </a:rPr>
              <a:t> </a:t>
            </a:r>
            <a:r>
              <a:rPr sz="900" spc="10" dirty="0">
                <a:latin typeface="Comic Sans MS"/>
                <a:cs typeface="Comic Sans MS"/>
              </a:rPr>
              <a:t>MAX_WIDTH)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{</a:t>
            </a:r>
            <a:endParaRPr sz="900">
              <a:latin typeface="Comic Sans MS"/>
              <a:cs typeface="Comic Sans MS"/>
            </a:endParaRPr>
          </a:p>
          <a:p>
            <a:pPr marL="197485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Place pic on current</a:t>
            </a:r>
            <a:r>
              <a:rPr sz="900" spc="-25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row.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}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else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{</a:t>
            </a:r>
            <a:endParaRPr sz="900">
              <a:latin typeface="Comic Sans MS"/>
              <a:cs typeface="Comic Sans MS"/>
            </a:endParaRPr>
          </a:p>
          <a:p>
            <a:pPr marL="197485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Place pic on next</a:t>
            </a:r>
            <a:r>
              <a:rPr sz="900" spc="-35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row.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}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51042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5000468"/>
            <a:ext cx="53473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When </a:t>
            </a:r>
            <a:r>
              <a:rPr sz="1500" spc="10" dirty="0">
                <a:latin typeface="Arial"/>
                <a:cs typeface="Arial"/>
              </a:rPr>
              <a:t>adding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picture to the current row, </a:t>
            </a:r>
            <a:r>
              <a:rPr sz="1500" spc="15" dirty="0">
                <a:latin typeface="Arial"/>
                <a:cs typeface="Arial"/>
              </a:rPr>
              <a:t>update maximum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y-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27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Discovering</a:t>
            </a:r>
            <a:r>
              <a:rPr spc="2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4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796371"/>
            <a:ext cx="51092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Actors (end in -er, -or)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do some </a:t>
            </a:r>
            <a:r>
              <a:rPr sz="1500" spc="10" dirty="0">
                <a:latin typeface="Arial"/>
                <a:cs typeface="Arial"/>
              </a:rPr>
              <a:t>kinds of </a:t>
            </a:r>
            <a:r>
              <a:rPr sz="1500" spc="15" dirty="0">
                <a:latin typeface="Arial"/>
                <a:cs typeface="Arial"/>
              </a:rPr>
              <a:t>work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for  you: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21602"/>
            <a:ext cx="5280660" cy="3366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Scanner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Random // Better name: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RandomNumberGenerator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19981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1854146"/>
            <a:ext cx="45377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Utility classes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5" dirty="0">
                <a:latin typeface="Arial"/>
                <a:cs typeface="Arial"/>
              </a:rPr>
              <a:t>no </a:t>
            </a:r>
            <a:r>
              <a:rPr sz="1500" spc="10" dirty="0">
                <a:latin typeface="Arial"/>
                <a:cs typeface="Arial"/>
              </a:rPr>
              <a:t>objects, only static </a:t>
            </a:r>
            <a:r>
              <a:rPr sz="1500" spc="15" dirty="0">
                <a:latin typeface="Arial"/>
                <a:cs typeface="Arial"/>
              </a:rPr>
              <a:t>methods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0" dirty="0">
                <a:latin typeface="Arial"/>
                <a:cs typeface="Arial"/>
              </a:rPr>
              <a:t>constants: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488047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Math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293456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325536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38622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2830771"/>
            <a:ext cx="5284470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Program </a:t>
            </a:r>
            <a:r>
              <a:rPr sz="1500" spc="10" dirty="0">
                <a:latin typeface="Arial"/>
                <a:cs typeface="Arial"/>
              </a:rPr>
              <a:t>starters: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with only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5" dirty="0">
                <a:latin typeface="Courier" charset="0"/>
                <a:cs typeface="Courier" charset="0"/>
              </a:rPr>
              <a:t>main</a:t>
            </a:r>
            <a:r>
              <a:rPr sz="1500" spc="-545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endParaRPr sz="1500" dirty="0">
              <a:latin typeface="Arial"/>
              <a:cs typeface="Arial"/>
            </a:endParaRPr>
          </a:p>
          <a:p>
            <a:pPr marL="12700" marR="49530">
              <a:lnSpc>
                <a:spcPct val="1214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should indicate </a:t>
            </a:r>
            <a:r>
              <a:rPr sz="1500" spc="15" dirty="0">
                <a:latin typeface="Arial"/>
                <a:cs typeface="Arial"/>
              </a:rPr>
              <a:t>what </a:t>
            </a:r>
            <a:r>
              <a:rPr sz="1500" spc="10" dirty="0">
                <a:latin typeface="Arial"/>
                <a:cs typeface="Arial"/>
              </a:rPr>
              <a:t>objects of the class will  do: </a:t>
            </a:r>
            <a:r>
              <a:rPr sz="1500" spc="15" dirty="0">
                <a:latin typeface="Courier" charset="0"/>
                <a:cs typeface="Courier" charset="0"/>
              </a:rPr>
              <a:t>Paycheck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Courier" charset="0"/>
                <a:cs typeface="Courier" charset="0"/>
              </a:rPr>
              <a:t>PaycheckProgram.</a:t>
            </a:r>
            <a:endParaRPr sz="1500" dirty="0">
              <a:latin typeface="Courier" charset="0"/>
              <a:cs typeface="Courier" charset="0"/>
            </a:endParaRPr>
          </a:p>
          <a:p>
            <a:pPr marL="12700" marR="5080">
              <a:lnSpc>
                <a:spcPct val="1214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Don't turn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operation action into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class: </a:t>
            </a:r>
            <a:r>
              <a:rPr sz="1500" spc="15" dirty="0">
                <a:latin typeface="Courier" charset="0"/>
                <a:cs typeface="Courier" charset="0"/>
              </a:rPr>
              <a:t>Paycheck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than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ComputePaycheck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7873"/>
            <a:ext cx="62085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 indent="-285750">
              <a:buFont typeface="Wingdings" charset="2"/>
              <a:buChar char="§"/>
            </a:pPr>
            <a:r>
              <a:rPr lang="en-US" sz="1500" b="0" spc="15" dirty="0">
                <a:latin typeface="Arial"/>
                <a:cs typeface="Arial"/>
              </a:rPr>
              <a:t>When </a:t>
            </a:r>
            <a:r>
              <a:rPr lang="en-US" sz="1500" b="0" spc="10" dirty="0">
                <a:latin typeface="Arial"/>
                <a:cs typeface="Arial"/>
              </a:rPr>
              <a:t>adding </a:t>
            </a:r>
            <a:r>
              <a:rPr lang="en-US" sz="1500" b="0" spc="15" dirty="0">
                <a:latin typeface="Arial"/>
                <a:cs typeface="Arial"/>
              </a:rPr>
              <a:t>a </a:t>
            </a:r>
            <a:r>
              <a:rPr lang="en-US" sz="1500" b="0" spc="10" dirty="0">
                <a:latin typeface="Arial"/>
                <a:cs typeface="Arial"/>
              </a:rPr>
              <a:t>picture to the current row, </a:t>
            </a:r>
            <a:r>
              <a:rPr lang="en-US" sz="1500" b="0" spc="15" dirty="0">
                <a:latin typeface="Arial"/>
                <a:cs typeface="Arial"/>
              </a:rPr>
              <a:t>update maximum</a:t>
            </a:r>
            <a:r>
              <a:rPr lang="en-US" sz="1500" b="0" spc="-20" dirty="0">
                <a:latin typeface="Arial"/>
                <a:cs typeface="Arial"/>
              </a:rPr>
              <a:t> </a:t>
            </a:r>
            <a:r>
              <a:rPr lang="en-US" sz="1500" b="0" spc="10" dirty="0">
                <a:latin typeface="Arial"/>
                <a:cs typeface="Arial"/>
              </a:rPr>
              <a:t>y-</a:t>
            </a:r>
            <a:r>
              <a:rPr lang="en-US" sz="1500" b="0" dirty="0">
                <a:latin typeface="Arial"/>
                <a:cs typeface="Arial"/>
              </a:rPr>
              <a:t/>
            </a:r>
            <a:br>
              <a:rPr lang="en-US" sz="1500" b="0" dirty="0">
                <a:latin typeface="Arial"/>
                <a:cs typeface="Arial"/>
              </a:rPr>
            </a:br>
            <a:r>
              <a:rPr sz="1500" b="0" spc="10" dirty="0" smtClean="0">
                <a:latin typeface="Arial"/>
                <a:cs typeface="Arial"/>
              </a:rPr>
              <a:t>coordinate:</a:t>
            </a:r>
            <a:endParaRPr sz="1500" b="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914400"/>
            <a:ext cx="516763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maxY = Math.max(maxY,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pic.getBounds().getMaxY());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345" y="134791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3529" y="1203896"/>
            <a:ext cx="48514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place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picture </a:t>
            </a:r>
            <a:r>
              <a:rPr sz="1500" spc="15" dirty="0">
                <a:latin typeface="Arial"/>
                <a:cs typeface="Arial"/>
              </a:rPr>
              <a:t>on </a:t>
            </a:r>
            <a:r>
              <a:rPr sz="1500" spc="10" dirty="0">
                <a:latin typeface="Arial"/>
                <a:cs typeface="Arial"/>
              </a:rPr>
              <a:t>the next row,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remembered  maximum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y-coordinate: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842121"/>
            <a:ext cx="516763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pic.move(0, maxY +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GAP);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46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90" dirty="0"/>
              <a:t>s</a:t>
            </a:r>
            <a:r>
              <a:rPr spc="45" dirty="0"/>
              <a:t>e</a:t>
            </a:r>
            <a:r>
              <a:rPr spc="60" dirty="0"/>
              <a:t>c</a:t>
            </a:r>
            <a:r>
              <a:rPr spc="30" dirty="0"/>
              <a:t>t</a:t>
            </a:r>
            <a:r>
              <a:rPr spc="65" dirty="0"/>
              <a:t>i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-155" dirty="0"/>
              <a:t>_</a:t>
            </a:r>
            <a:r>
              <a:rPr spc="130" dirty="0"/>
              <a:t>5</a:t>
            </a:r>
            <a:r>
              <a:rPr spc="325" dirty="0"/>
              <a:t>/</a:t>
            </a:r>
            <a:r>
              <a:rPr spc="175" dirty="0">
                <a:solidFill>
                  <a:srgbClr val="000080"/>
                </a:solidFill>
                <a:hlinkClick r:id="rId2"/>
              </a:rPr>
              <a:t>G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70" dirty="0">
                <a:solidFill>
                  <a:srgbClr val="000080"/>
                </a:solidFill>
                <a:hlinkClick r:id="rId2"/>
              </a:rPr>
              <a:t>ll</a:t>
            </a:r>
            <a:r>
              <a:rPr spc="45" dirty="0">
                <a:solidFill>
                  <a:srgbClr val="000080"/>
                </a:solidFill>
                <a:hlinkClick r:id="rId2"/>
              </a:rPr>
              <a:t>e</a:t>
            </a:r>
            <a:r>
              <a:rPr spc="70" dirty="0">
                <a:solidFill>
                  <a:srgbClr val="000080"/>
                </a:solidFill>
                <a:hlinkClick r:id="rId2"/>
              </a:rPr>
              <a:t>r</a:t>
            </a:r>
            <a:r>
              <a:rPr spc="120" dirty="0">
                <a:solidFill>
                  <a:srgbClr val="000080"/>
                </a:solidFill>
                <a:hlinkClick r:id="rId2"/>
              </a:rPr>
              <a:t>y</a:t>
            </a:r>
            <a:r>
              <a:rPr spc="130" dirty="0">
                <a:solidFill>
                  <a:srgbClr val="000080"/>
                </a:solidFill>
                <a:hlinkClick r:id="rId2"/>
              </a:rPr>
              <a:t>6</a:t>
            </a:r>
            <a:r>
              <a:rPr spc="-235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50" dirty="0">
                <a:solidFill>
                  <a:srgbClr val="000080"/>
                </a:solidFill>
                <a:hlinkClick r:id="rId2"/>
              </a:rPr>
              <a:t>v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347570" y="1510818"/>
            <a:ext cx="63436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 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 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091490" y="1510818"/>
            <a:ext cx="110807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MAX_WIDTH =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720;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GAP =</a:t>
            </a:r>
            <a:r>
              <a:rPr sz="850" spc="-6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10;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PICTURES =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20;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347570" y="2031035"/>
            <a:ext cx="28663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Picture pic = new Picture(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"picture1.jpg"</a:t>
            </a:r>
            <a:r>
              <a:rPr sz="850" spc="20" dirty="0">
                <a:latin typeface="Courier New"/>
                <a:cs typeface="Courier New"/>
              </a:rPr>
              <a:t>);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850" spc="20" dirty="0">
                <a:latin typeface="Courier New"/>
                <a:cs typeface="Courier New"/>
              </a:rPr>
              <a:t>maxY =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0;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347570" y="2421198"/>
            <a:ext cx="354266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850" spc="20" dirty="0">
                <a:latin typeface="Courier New"/>
                <a:cs typeface="Courier New"/>
              </a:rPr>
              <a:t>(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50" spc="20" dirty="0">
                <a:latin typeface="Courier New"/>
                <a:cs typeface="Courier New"/>
              </a:rPr>
              <a:t>i = </a:t>
            </a:r>
            <a:r>
              <a:rPr sz="850" spc="20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850" spc="20" dirty="0">
                <a:latin typeface="Courier New"/>
                <a:cs typeface="Courier New"/>
              </a:rPr>
              <a:t>; i &lt; </a:t>
            </a:r>
            <a:r>
              <a:rPr sz="850" spc="2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850" spc="20" dirty="0">
                <a:latin typeface="Courier New"/>
                <a:cs typeface="Courier New"/>
              </a:rPr>
              <a:t>;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i++)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5265" marR="508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maxY = Math.max(maxY, pic.getBounds().getMaxY());  Picture previous =</a:t>
            </a:r>
            <a:r>
              <a:rPr sz="850" spc="-3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pic;</a:t>
            </a:r>
            <a:endParaRPr sz="850">
              <a:latin typeface="Courier New"/>
              <a:cs typeface="Courier New"/>
            </a:endParaRPr>
          </a:p>
          <a:p>
            <a:pPr marL="215265" marR="7239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 = new Picture(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"picture" </a:t>
            </a:r>
            <a:r>
              <a:rPr sz="850" spc="20" dirty="0">
                <a:latin typeface="Courier New"/>
                <a:cs typeface="Courier New"/>
              </a:rPr>
              <a:t>+ i + 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".jpg"</a:t>
            </a:r>
            <a:r>
              <a:rPr sz="850" spc="20" dirty="0">
                <a:latin typeface="Courier New"/>
                <a:cs typeface="Courier New"/>
              </a:rPr>
              <a:t>);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850" spc="20" dirty="0">
                <a:latin typeface="Courier New"/>
                <a:cs typeface="Courier New"/>
              </a:rPr>
              <a:t>x = previous.getBounds().getMaxX() + GAP;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50" spc="20" dirty="0">
                <a:latin typeface="Courier New"/>
                <a:cs typeface="Courier New"/>
              </a:rPr>
              <a:t>(x + pic.getBounds().getWidth() &lt; MAX_WIDTH)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pic.move(x, previous.getBounds().getY());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pic.move(0, maxY +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GAP);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144745" y="4372013"/>
            <a:ext cx="9334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71325" y="990600"/>
            <a:ext cx="3068955" cy="366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Gallery6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20" dirty="0">
                <a:latin typeface="Courier New"/>
                <a:cs typeface="Courier New"/>
              </a:rPr>
              <a:t>{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4857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spc="20" dirty="0">
                <a:latin typeface="Courier New"/>
                <a:cs typeface="Courier New"/>
              </a:rPr>
              <a:t>main(String[]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args)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6889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20" dirty="0">
                <a:latin typeface="Courier New"/>
                <a:cs typeface="Courier New"/>
              </a:rPr>
              <a:t>{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28	</a:t>
            </a:r>
            <a:r>
              <a:rPr sz="850" spc="20" dirty="0">
                <a:latin typeface="Courier New"/>
                <a:cs typeface="Courier New"/>
              </a:rPr>
              <a:t>}</a:t>
            </a:r>
            <a:endParaRPr sz="8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194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40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62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66856"/>
            <a:ext cx="336169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b="1" spc="15" dirty="0">
                <a:latin typeface="Arial"/>
                <a:cs typeface="Arial"/>
              </a:rPr>
              <a:t>Package: </a:t>
            </a:r>
            <a:r>
              <a:rPr sz="1500" spc="10" dirty="0">
                <a:latin typeface="Arial"/>
                <a:cs typeface="Arial"/>
              </a:rPr>
              <a:t>Set of related classes  Important </a:t>
            </a:r>
            <a:r>
              <a:rPr sz="1500" spc="15" dirty="0">
                <a:latin typeface="Arial"/>
                <a:cs typeface="Arial"/>
              </a:rPr>
              <a:t>packages </a:t>
            </a:r>
            <a:r>
              <a:rPr sz="1500" spc="10" dirty="0">
                <a:latin typeface="Arial"/>
                <a:cs typeface="Arial"/>
              </a:rPr>
              <a:t>in the </a:t>
            </a:r>
            <a:r>
              <a:rPr sz="1500" spc="15" dirty="0">
                <a:latin typeface="Arial"/>
                <a:cs typeface="Arial"/>
              </a:rPr>
              <a:t>Java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library: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1799" y="1518984"/>
          <a:ext cx="4869146" cy="124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701"/>
                <a:gridCol w="2063784"/>
                <a:gridCol w="1481661"/>
              </a:tblGrid>
              <a:tr h="666706">
                <a:tc>
                  <a:txBody>
                    <a:bodyPr/>
                    <a:lstStyle/>
                    <a:p>
                      <a:pPr marR="32321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Package</a:t>
                      </a:r>
                      <a:endParaRPr sz="13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323215" algn="ctr">
                        <a:lnSpc>
                          <a:spcPct val="100000"/>
                        </a:lnSpc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java.lang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3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support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350" b="1" spc="-7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78130" algn="ctr">
                        <a:lnSpc>
                          <a:spcPct val="100000"/>
                        </a:lnSpc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Math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86119">
                <a:tc>
                  <a:txBody>
                    <a:bodyPr/>
                    <a:lstStyle/>
                    <a:p>
                      <a:pPr marR="3232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java.util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spc="5" dirty="0">
                          <a:latin typeface="Arial"/>
                          <a:cs typeface="Arial"/>
                        </a:rPr>
                        <a:t>Utilities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Random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  <a:tr h="294028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java.io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Input and</a:t>
                      </a:r>
                      <a:r>
                        <a:rPr sz="13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output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PrintStream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83892" y="2915533"/>
            <a:ext cx="86804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java.awt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3424" y="2915533"/>
            <a:ext cx="5524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Color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928" y="3259933"/>
            <a:ext cx="118427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39100"/>
              </a:lnSpc>
            </a:pPr>
            <a:r>
              <a:rPr sz="1350" spc="15" dirty="0">
                <a:latin typeface="Courier" charset="0"/>
                <a:cs typeface="Courier" charset="0"/>
              </a:rPr>
              <a:t>java.applet  java.net  java.sql  javax.swing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2900" y="3259933"/>
            <a:ext cx="97345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39100"/>
              </a:lnSpc>
            </a:pPr>
            <a:r>
              <a:rPr sz="1350" spc="15" dirty="0">
                <a:latin typeface="Courier" charset="0"/>
                <a:cs typeface="Courier" charset="0"/>
              </a:rPr>
              <a:t>Applet  Socket  ResultSet  JButton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928" y="4753635"/>
            <a:ext cx="11842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omg.w3c.dom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9156" y="2705006"/>
            <a:ext cx="1609090" cy="253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marR="24130" indent="-481330">
              <a:lnSpc>
                <a:spcPct val="134900"/>
              </a:lnSpc>
            </a:pPr>
            <a:r>
              <a:rPr sz="1350" spc="10" dirty="0">
                <a:latin typeface="Arial"/>
                <a:cs typeface="Arial"/>
              </a:rPr>
              <a:t>Abstract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Windowing  Toolkit  Applets</a:t>
            </a:r>
            <a:endParaRPr sz="1350">
              <a:latin typeface="Arial"/>
              <a:cs typeface="Arial"/>
            </a:endParaRPr>
          </a:p>
          <a:p>
            <a:pPr marL="12700" marR="5080" algn="ctr">
              <a:lnSpc>
                <a:spcPct val="135700"/>
              </a:lnSpc>
              <a:spcBef>
                <a:spcPts val="55"/>
              </a:spcBef>
            </a:pPr>
            <a:r>
              <a:rPr sz="1350" spc="10" dirty="0">
                <a:latin typeface="Arial"/>
                <a:cs typeface="Arial"/>
              </a:rPr>
              <a:t>Networking  Database Access  Swing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user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interface 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Document </a:t>
            </a:r>
            <a:r>
              <a:rPr sz="1350" spc="10" dirty="0">
                <a:latin typeface="Arial"/>
                <a:cs typeface="Arial"/>
              </a:rPr>
              <a:t>Object  Model for </a:t>
            </a:r>
            <a:r>
              <a:rPr sz="1350" spc="15" dirty="0">
                <a:latin typeface="Arial"/>
                <a:cs typeface="Arial"/>
              </a:rPr>
              <a:t>XML  </a:t>
            </a:r>
            <a:r>
              <a:rPr sz="1350" spc="10" dirty="0">
                <a:latin typeface="Arial"/>
                <a:cs typeface="Arial"/>
              </a:rPr>
              <a:t>documents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5460" y="4753635"/>
            <a:ext cx="86804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Document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454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26832" y="1286318"/>
            <a:ext cx="2538477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414" y="294231"/>
            <a:ext cx="429069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75" dirty="0"/>
              <a:t>Organizing </a:t>
            </a:r>
            <a:r>
              <a:rPr spc="100" dirty="0"/>
              <a:t>Related </a:t>
            </a:r>
            <a:r>
              <a:rPr spc="190" dirty="0"/>
              <a:t>Classes</a:t>
            </a:r>
            <a:r>
              <a:rPr spc="-200" dirty="0"/>
              <a:t> </a:t>
            </a:r>
            <a:r>
              <a:rPr spc="105" dirty="0"/>
              <a:t>into  </a:t>
            </a:r>
            <a:r>
              <a:rPr spc="155" dirty="0"/>
              <a:t>Packages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7599" y="1514113"/>
            <a:ext cx="283501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In Java, related classes are grouped </a:t>
            </a:r>
            <a:r>
              <a:rPr sz="2400" spc="5" dirty="0">
                <a:latin typeface="Arial"/>
                <a:cs typeface="Arial"/>
              </a:rPr>
              <a:t>into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packages.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41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3799"/>
            <a:ext cx="429069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75" dirty="0"/>
              <a:t>Organizing </a:t>
            </a:r>
            <a:r>
              <a:rPr spc="100" dirty="0"/>
              <a:t>Related </a:t>
            </a:r>
            <a:r>
              <a:rPr spc="190" dirty="0"/>
              <a:t>Classes</a:t>
            </a:r>
            <a:r>
              <a:rPr spc="-200" dirty="0"/>
              <a:t> </a:t>
            </a:r>
            <a:r>
              <a:rPr spc="105" dirty="0"/>
              <a:t>into  </a:t>
            </a: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624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940682" y="1152460"/>
            <a:ext cx="43656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put classes in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package, </a:t>
            </a:r>
            <a:r>
              <a:rPr sz="1200" spc="15" dirty="0">
                <a:latin typeface="Arial"/>
                <a:cs typeface="Arial"/>
              </a:rPr>
              <a:t>you must </a:t>
            </a:r>
            <a:r>
              <a:rPr sz="1200" spc="10" dirty="0">
                <a:latin typeface="Arial"/>
                <a:cs typeface="Arial"/>
              </a:rPr>
              <a:t>place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line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73000"/>
            <a:ext cx="5280660" cy="16286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700" spc="10" dirty="0">
                <a:latin typeface="Courier" charset="0"/>
                <a:cs typeface="Courier" charset="0"/>
              </a:rPr>
              <a:t>package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i="1" spc="45" dirty="0">
                <a:latin typeface="Trebuchet MS"/>
                <a:cs typeface="Trebuchet MS"/>
              </a:rPr>
              <a:t>packageName</a:t>
            </a:r>
            <a:r>
              <a:rPr sz="700" spc="45" dirty="0">
                <a:latin typeface="Courier" charset="0"/>
                <a:cs typeface="Courier" charset="0"/>
              </a:rPr>
              <a:t>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273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783498" y="28255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940682" y="1802731"/>
            <a:ext cx="5347970" cy="1169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instruction in the source </a:t>
            </a:r>
            <a:r>
              <a:rPr sz="1200" spc="5" dirty="0">
                <a:latin typeface="Arial"/>
                <a:cs typeface="Arial"/>
              </a:rPr>
              <a:t>file </a:t>
            </a:r>
            <a:r>
              <a:rPr sz="1200" spc="10" dirty="0">
                <a:latin typeface="Arial"/>
                <a:cs typeface="Arial"/>
              </a:rPr>
              <a:t>containing the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classes.</a:t>
            </a:r>
            <a:endParaRPr sz="1200" dirty="0">
              <a:latin typeface="Arial"/>
              <a:cs typeface="Arial"/>
            </a:endParaRPr>
          </a:p>
          <a:p>
            <a:pPr marL="12700" marR="155575">
              <a:lnSpc>
                <a:spcPct val="1176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Package name </a:t>
            </a:r>
            <a:r>
              <a:rPr sz="1200" spc="10" dirty="0">
                <a:latin typeface="Arial"/>
                <a:cs typeface="Arial"/>
              </a:rPr>
              <a:t>consists of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or </a:t>
            </a:r>
            <a:r>
              <a:rPr sz="1200" spc="15" dirty="0">
                <a:latin typeface="Arial"/>
                <a:cs typeface="Arial"/>
              </a:rPr>
              <a:t>more </a:t>
            </a:r>
            <a:r>
              <a:rPr sz="1200" spc="10" dirty="0">
                <a:latin typeface="Arial"/>
                <a:cs typeface="Arial"/>
              </a:rPr>
              <a:t>identifiers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separated  </a:t>
            </a:r>
            <a:r>
              <a:rPr sz="1200" spc="15" dirty="0">
                <a:latin typeface="Arial"/>
                <a:cs typeface="Arial"/>
              </a:rPr>
              <a:t>by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periods.</a:t>
            </a:r>
            <a:endParaRPr sz="1200" dirty="0">
              <a:latin typeface="Arial"/>
              <a:cs typeface="Arial"/>
            </a:endParaRPr>
          </a:p>
          <a:p>
            <a:pPr marL="12700" marR="22225">
              <a:lnSpc>
                <a:spcPct val="119500"/>
              </a:lnSpc>
              <a:spcBef>
                <a:spcPts val="44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put the </a:t>
            </a:r>
            <a:r>
              <a:rPr sz="1200" spc="15" dirty="0">
                <a:latin typeface="Courier" charset="0"/>
                <a:cs typeface="Courier" charset="0"/>
              </a:rPr>
              <a:t>Financial </a:t>
            </a:r>
            <a:r>
              <a:rPr sz="1200" spc="10" dirty="0">
                <a:latin typeface="Arial"/>
                <a:cs typeface="Arial"/>
              </a:rPr>
              <a:t>class into </a:t>
            </a:r>
            <a:r>
              <a:rPr sz="1200" spc="15" dirty="0">
                <a:latin typeface="Arial"/>
                <a:cs typeface="Arial"/>
              </a:rPr>
              <a:t>a package named  </a:t>
            </a:r>
            <a:r>
              <a:rPr sz="1200" spc="15" dirty="0">
                <a:latin typeface="Courier" charset="0"/>
                <a:cs typeface="Courier" charset="0"/>
              </a:rPr>
              <a:t>com.horstmann.bigjava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Financial.java</a:t>
            </a:r>
            <a:r>
              <a:rPr sz="1200" spc="-484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file </a:t>
            </a:r>
            <a:r>
              <a:rPr sz="1200" spc="15" dirty="0">
                <a:latin typeface="Arial"/>
                <a:cs typeface="Arial"/>
              </a:rPr>
              <a:t>must  </a:t>
            </a:r>
            <a:r>
              <a:rPr sz="1200" spc="10" dirty="0">
                <a:latin typeface="Arial"/>
                <a:cs typeface="Arial"/>
              </a:rPr>
              <a:t>start </a:t>
            </a:r>
            <a:r>
              <a:rPr sz="1200" spc="15" dirty="0">
                <a:latin typeface="Arial"/>
                <a:cs typeface="Arial"/>
              </a:rPr>
              <a:t>as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follows: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048000"/>
            <a:ext cx="5280660" cy="5946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4610" marR="3102610">
              <a:lnSpc>
                <a:spcPct val="101099"/>
              </a:lnSpc>
              <a:spcBef>
                <a:spcPts val="420"/>
              </a:spcBef>
            </a:pPr>
            <a:r>
              <a:rPr sz="700" spc="10" dirty="0">
                <a:latin typeface="Courier" charset="0"/>
                <a:cs typeface="Courier" charset="0"/>
              </a:rPr>
              <a:t>package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com.horstmann.bigjava;  public class</a:t>
            </a:r>
            <a:r>
              <a:rPr sz="700" spc="-8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Financial</a:t>
            </a:r>
            <a:endParaRPr sz="7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. .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0450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940682" y="3941300"/>
            <a:ext cx="308102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special package: default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package</a:t>
            </a:r>
            <a:endParaRPr sz="12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050" spc="10" dirty="0">
                <a:latin typeface="Arial"/>
                <a:cs typeface="Arial"/>
              </a:rPr>
              <a:t>Has no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name</a:t>
            </a:r>
            <a:endParaRPr sz="10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050" spc="10" dirty="0">
                <a:latin typeface="Arial"/>
                <a:cs typeface="Arial"/>
              </a:rPr>
              <a:t>No </a:t>
            </a:r>
            <a:r>
              <a:rPr sz="1050" spc="10" dirty="0">
                <a:latin typeface="Courier" charset="0"/>
                <a:cs typeface="Courier" charset="0"/>
              </a:rPr>
              <a:t>package</a:t>
            </a:r>
            <a:r>
              <a:rPr sz="1050" spc="-420" dirty="0">
                <a:latin typeface="Courier" charset="0"/>
                <a:cs typeface="Courier" charset="0"/>
              </a:rPr>
              <a:t> </a:t>
            </a:r>
            <a:r>
              <a:rPr sz="1050" spc="5" dirty="0">
                <a:latin typeface="Arial"/>
                <a:cs typeface="Arial"/>
              </a:rPr>
              <a:t>statement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996698" y="52484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/>
          <p:nvPr/>
        </p:nvSpPr>
        <p:spPr>
          <a:xfrm>
            <a:off x="844458" y="4696695"/>
            <a:ext cx="460819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799"/>
              </a:lnSpc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you </a:t>
            </a:r>
            <a:r>
              <a:rPr sz="1150" spc="5" dirty="0">
                <a:latin typeface="Arial"/>
                <a:cs typeface="Arial"/>
              </a:rPr>
              <a:t>did not include </a:t>
            </a:r>
            <a:r>
              <a:rPr sz="1150" spc="10" dirty="0">
                <a:latin typeface="Arial"/>
                <a:cs typeface="Arial"/>
              </a:rPr>
              <a:t>any package </a:t>
            </a:r>
            <a:r>
              <a:rPr sz="1150" spc="5" dirty="0">
                <a:latin typeface="Arial"/>
                <a:cs typeface="Arial"/>
              </a:rPr>
              <a:t>statement at the top of your source  file</a:t>
            </a:r>
            <a:endParaRPr sz="1150">
              <a:latin typeface="Arial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710"/>
              </a:spcBef>
            </a:pPr>
            <a:r>
              <a:rPr sz="900" spc="-5" dirty="0">
                <a:latin typeface="Arial"/>
                <a:cs typeface="Arial"/>
              </a:rPr>
              <a:t>its classes are placed in the default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package.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78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Importing</a:t>
            </a:r>
            <a:r>
              <a:rPr spc="-15" dirty="0"/>
              <a:t> </a:t>
            </a: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91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07903"/>
            <a:ext cx="51530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Can use a </a:t>
            </a:r>
            <a:r>
              <a:rPr sz="1500" spc="10" dirty="0">
                <a:latin typeface="Arial"/>
                <a:cs typeface="Arial"/>
              </a:rPr>
              <a:t>class without importing: refer to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5" dirty="0">
                <a:latin typeface="Arial"/>
                <a:cs typeface="Arial"/>
              </a:rPr>
              <a:t>by </a:t>
            </a:r>
            <a:r>
              <a:rPr sz="1500" spc="5" dirty="0">
                <a:latin typeface="Arial"/>
                <a:cs typeface="Arial"/>
              </a:rPr>
              <a:t>its full </a:t>
            </a:r>
            <a:r>
              <a:rPr sz="1500" spc="15" dirty="0">
                <a:latin typeface="Arial"/>
                <a:cs typeface="Arial"/>
              </a:rPr>
              <a:t>name  (package name </a:t>
            </a:r>
            <a:r>
              <a:rPr sz="1500" spc="10" dirty="0">
                <a:latin typeface="Arial"/>
                <a:cs typeface="Arial"/>
              </a:rPr>
              <a:t>plus class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name):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37455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java.util.Scanner in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java.util.Scanner(System.in);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1870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2004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1767187"/>
            <a:ext cx="522922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Inconvenient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75"/>
              </a:spcBef>
            </a:pPr>
            <a:r>
              <a:rPr sz="1500" spc="15" dirty="0">
                <a:latin typeface="Courier" charset="0"/>
                <a:cs typeface="Courier" charset="0"/>
              </a:rPr>
              <a:t>import</a:t>
            </a:r>
            <a:r>
              <a:rPr sz="1500" spc="-56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directive lets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refer to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of </a:t>
            </a:r>
            <a:r>
              <a:rPr sz="1500" spc="15" dirty="0">
                <a:latin typeface="Arial"/>
                <a:cs typeface="Arial"/>
              </a:rPr>
              <a:t>a package by </a:t>
            </a:r>
            <a:r>
              <a:rPr sz="1500" spc="5" dirty="0">
                <a:latin typeface="Arial"/>
                <a:cs typeface="Arial"/>
              </a:rPr>
              <a:t>its 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name, </a:t>
            </a:r>
            <a:r>
              <a:rPr sz="1500" spc="10" dirty="0">
                <a:latin typeface="Arial"/>
                <a:cs typeface="Arial"/>
              </a:rPr>
              <a:t>without the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prefix: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2694647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import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java.util.Scanner;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31368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37264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2992815"/>
            <a:ext cx="476313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Now you can </a:t>
            </a:r>
            <a:r>
              <a:rPr sz="1500" spc="10" dirty="0">
                <a:latin typeface="Arial"/>
                <a:cs typeface="Arial"/>
              </a:rPr>
              <a:t>refer to the class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5" dirty="0">
                <a:latin typeface="Courier" charset="0"/>
                <a:cs typeface="Courier" charset="0"/>
              </a:rPr>
              <a:t>Scanner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without the 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prefix.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import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classes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package: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239" y="3943169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import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java.util.*;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3498" y="43853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498" y="47061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0682" y="4281571"/>
            <a:ext cx="523430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Never need </a:t>
            </a:r>
            <a:r>
              <a:rPr sz="1500" spc="10" dirty="0">
                <a:latin typeface="Arial"/>
                <a:cs typeface="Arial"/>
              </a:rPr>
              <a:t>to import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java.lang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don't </a:t>
            </a:r>
            <a:r>
              <a:rPr sz="1500" spc="15" dirty="0">
                <a:latin typeface="Arial"/>
                <a:cs typeface="Arial"/>
              </a:rPr>
              <a:t>need </a:t>
            </a:r>
            <a:r>
              <a:rPr sz="1500" spc="10" dirty="0">
                <a:latin typeface="Arial"/>
                <a:cs typeface="Arial"/>
              </a:rPr>
              <a:t>to import other classes in the </a:t>
            </a:r>
            <a:r>
              <a:rPr sz="1500" spc="15" dirty="0">
                <a:latin typeface="Arial"/>
                <a:cs typeface="Arial"/>
              </a:rPr>
              <a:t>same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package.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92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Package</a:t>
            </a:r>
            <a:r>
              <a:rPr spc="-45" dirty="0"/>
              <a:t> </a:t>
            </a:r>
            <a:r>
              <a:rPr spc="190" dirty="0"/>
              <a:t>Names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0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47272"/>
            <a:ext cx="329692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Use packages </a:t>
            </a:r>
            <a:r>
              <a:rPr sz="1500" spc="10" dirty="0">
                <a:latin typeface="Arial"/>
                <a:cs typeface="Arial"/>
              </a:rPr>
              <a:t>to avoid </a:t>
            </a:r>
            <a:r>
              <a:rPr sz="1500" spc="15" dirty="0">
                <a:latin typeface="Arial"/>
                <a:cs typeface="Arial"/>
              </a:rPr>
              <a:t>name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clashes: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67812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java.util.Timer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682" y="1497544"/>
            <a:ext cx="2736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vs.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1826754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javax.swing.Timer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22602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498" y="25810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2156486"/>
            <a:ext cx="477647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Package names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15" dirty="0">
                <a:latin typeface="Arial"/>
                <a:cs typeface="Arial"/>
              </a:rPr>
              <a:t>be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unique.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get </a:t>
            </a:r>
            <a:r>
              <a:rPr sz="1500" spc="15" dirty="0">
                <a:latin typeface="Arial"/>
                <a:cs typeface="Arial"/>
              </a:rPr>
              <a:t>a package name: </a:t>
            </a:r>
            <a:r>
              <a:rPr sz="1500" spc="10" dirty="0">
                <a:latin typeface="Arial"/>
                <a:cs typeface="Arial"/>
              </a:rPr>
              <a:t>turn the </a:t>
            </a:r>
            <a:r>
              <a:rPr sz="1500" spc="15" dirty="0">
                <a:latin typeface="Arial"/>
                <a:cs typeface="Arial"/>
              </a:rPr>
              <a:t>domain name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around: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239" y="2806497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com.horstmann.bigjava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3498" y="32400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0682" y="3136229"/>
            <a:ext cx="343662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Or </a:t>
            </a:r>
            <a:r>
              <a:rPr sz="1500" spc="10" dirty="0">
                <a:latin typeface="Arial"/>
                <a:cs typeface="Arial"/>
              </a:rPr>
              <a:t>write your email address backwards: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239" y="3465439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edu.sjsu.cs.walters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49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8.1 </a:t>
            </a:r>
            <a:r>
              <a:rPr spc="140" dirty="0"/>
              <a:t>Package</a:t>
            </a:r>
            <a:r>
              <a:rPr spc="25" dirty="0"/>
              <a:t> </a:t>
            </a:r>
            <a:r>
              <a:rPr spc="95" dirty="0"/>
              <a:t>Specification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26832" y="852830"/>
            <a:ext cx="6259766" cy="184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06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Packages </a:t>
            </a:r>
            <a:r>
              <a:rPr spc="160" dirty="0"/>
              <a:t>and </a:t>
            </a:r>
            <a:r>
              <a:rPr spc="105" dirty="0"/>
              <a:t>Source</a:t>
            </a:r>
            <a:r>
              <a:rPr spc="-225" dirty="0"/>
              <a:t> </a:t>
            </a:r>
            <a:r>
              <a:rPr spc="95" dirty="0"/>
              <a:t>Files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01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23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519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0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4848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846409"/>
            <a:ext cx="5423535" cy="255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path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5" dirty="0">
                <a:latin typeface="Arial"/>
                <a:cs typeface="Arial"/>
              </a:rPr>
              <a:t>file </a:t>
            </a:r>
            <a:r>
              <a:rPr sz="1500" spc="15" dirty="0">
                <a:latin typeface="Arial"/>
                <a:cs typeface="Arial"/>
              </a:rPr>
              <a:t>must match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name.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parts of the </a:t>
            </a:r>
            <a:r>
              <a:rPr sz="1500" spc="15" dirty="0">
                <a:latin typeface="Arial"/>
                <a:cs typeface="Arial"/>
              </a:rPr>
              <a:t>name between </a:t>
            </a:r>
            <a:r>
              <a:rPr sz="1500" spc="10" dirty="0">
                <a:latin typeface="Arial"/>
                <a:cs typeface="Arial"/>
              </a:rPr>
              <a:t>periods represent successively  nested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directories.</a:t>
            </a:r>
            <a:endParaRPr sz="1500" dirty="0">
              <a:latin typeface="Arial"/>
              <a:cs typeface="Arial"/>
            </a:endParaRPr>
          </a:p>
          <a:p>
            <a:pPr marL="12700" marR="1268095">
              <a:lnSpc>
                <a:spcPct val="138400"/>
              </a:lnSpc>
              <a:spcBef>
                <a:spcPts val="35"/>
              </a:spcBef>
            </a:pPr>
            <a:r>
              <a:rPr sz="1500" b="1" spc="15" dirty="0">
                <a:latin typeface="Arial"/>
                <a:cs typeface="Arial"/>
              </a:rPr>
              <a:t>Base </a:t>
            </a:r>
            <a:r>
              <a:rPr sz="1500" b="1" spc="10" dirty="0">
                <a:latin typeface="Arial"/>
                <a:cs typeface="Arial"/>
              </a:rPr>
              <a:t>directory: </a:t>
            </a:r>
            <a:r>
              <a:rPr sz="1500" spc="10" dirty="0">
                <a:latin typeface="Arial"/>
                <a:cs typeface="Arial"/>
              </a:rPr>
              <a:t>holds your program's files  Place the subdirectory inside the </a:t>
            </a:r>
            <a:r>
              <a:rPr sz="1500" spc="15" dirty="0">
                <a:latin typeface="Arial"/>
                <a:cs typeface="Arial"/>
              </a:rPr>
              <a:t>base </a:t>
            </a:r>
            <a:r>
              <a:rPr sz="1500" spc="10" dirty="0">
                <a:latin typeface="Arial"/>
                <a:cs typeface="Arial"/>
              </a:rPr>
              <a:t>directory. 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your </a:t>
            </a:r>
            <a:r>
              <a:rPr sz="1500" spc="15" dirty="0">
                <a:latin typeface="Arial"/>
                <a:cs typeface="Arial"/>
              </a:rPr>
              <a:t>homework assignment </a:t>
            </a:r>
            <a:r>
              <a:rPr sz="1500" spc="10" dirty="0">
                <a:latin typeface="Arial"/>
                <a:cs typeface="Arial"/>
              </a:rPr>
              <a:t>is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directory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/home/britney/hw8/problem1</a:t>
            </a:r>
            <a:endParaRPr sz="1500" dirty="0">
              <a:latin typeface="Courier" charset="0"/>
              <a:cs typeface="Courier" charset="0"/>
            </a:endParaRPr>
          </a:p>
          <a:p>
            <a:pPr marL="361950" marR="344805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Place the class files for the </a:t>
            </a:r>
            <a:r>
              <a:rPr sz="1150" spc="10" dirty="0">
                <a:latin typeface="Courier" charset="0"/>
                <a:cs typeface="Courier" charset="0"/>
              </a:rPr>
              <a:t>com.horstmann. bigjava </a:t>
            </a:r>
            <a:r>
              <a:rPr sz="1150" spc="10" dirty="0">
                <a:latin typeface="Arial"/>
                <a:cs typeface="Arial"/>
              </a:rPr>
              <a:t>package </a:t>
            </a:r>
            <a:r>
              <a:rPr sz="1150" spc="5" dirty="0">
                <a:latin typeface="Arial"/>
                <a:cs typeface="Arial"/>
              </a:rPr>
              <a:t>into  the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directory: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2440" y="35426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2440" y="373335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627" y="3480344"/>
            <a:ext cx="3847465" cy="479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Courier" charset="0"/>
                <a:cs typeface="Courier" charset="0"/>
              </a:rPr>
              <a:t>/home/britney/hw8/problem1/com/horstmann/bigjava</a:t>
            </a:r>
            <a:r>
              <a:rPr sz="900" spc="-310" dirty="0">
                <a:latin typeface="Courier" charset="0"/>
                <a:cs typeface="Courier" charset="0"/>
              </a:rPr>
              <a:t> </a:t>
            </a:r>
            <a:r>
              <a:rPr sz="900" spc="-5" dirty="0">
                <a:latin typeface="Arial"/>
                <a:cs typeface="Arial"/>
              </a:rPr>
              <a:t>(UNIX)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latin typeface="Arial"/>
                <a:cs typeface="Arial"/>
              </a:rPr>
              <a:t>Or  </a:t>
            </a:r>
            <a:r>
              <a:rPr sz="900" spc="-5" dirty="0">
                <a:latin typeface="Courier" charset="0"/>
                <a:cs typeface="Courier" charset="0"/>
              </a:rPr>
              <a:t>c:\Users\Britney\ hw8\problem1\com\horstmann\</a:t>
            </a:r>
            <a:r>
              <a:rPr sz="900" spc="20" dirty="0">
                <a:latin typeface="Courier" charset="0"/>
                <a:cs typeface="Courier" charset="0"/>
              </a:rPr>
              <a:t> </a:t>
            </a:r>
            <a:r>
              <a:rPr sz="900" spc="-5" dirty="0">
                <a:latin typeface="Courier" charset="0"/>
                <a:cs typeface="Courier" charset="0"/>
              </a:rPr>
              <a:t>bigjava</a:t>
            </a:r>
            <a:endParaRPr sz="9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Arial"/>
                <a:cs typeface="Arial"/>
              </a:rPr>
              <a:t>(Windows)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6882" y="228600"/>
            <a:ext cx="3520033" cy="20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812" y="2453400"/>
            <a:ext cx="421386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00"/>
              </a:lnSpc>
            </a:pPr>
            <a:r>
              <a:rPr sz="1500" spc="10" dirty="0">
                <a:latin typeface="Arial"/>
                <a:cs typeface="Arial"/>
              </a:rPr>
              <a:t>Figure </a:t>
            </a:r>
            <a:r>
              <a:rPr sz="1500" spc="15" dirty="0">
                <a:latin typeface="Arial"/>
                <a:cs typeface="Arial"/>
              </a:rPr>
              <a:t>6 </a:t>
            </a:r>
            <a:r>
              <a:rPr sz="1500" b="0" spc="15" dirty="0">
                <a:latin typeface="Arial"/>
                <a:cs typeface="Arial"/>
              </a:rPr>
              <a:t>Base </a:t>
            </a:r>
            <a:r>
              <a:rPr sz="1500" b="0" spc="10" dirty="0">
                <a:latin typeface="Arial"/>
                <a:cs typeface="Arial"/>
              </a:rPr>
              <a:t>Directories </a:t>
            </a:r>
            <a:r>
              <a:rPr sz="1500" b="0" spc="15" dirty="0">
                <a:latin typeface="Arial"/>
                <a:cs typeface="Arial"/>
              </a:rPr>
              <a:t>and </a:t>
            </a:r>
            <a:r>
              <a:rPr sz="1500" b="0" spc="10" dirty="0">
                <a:latin typeface="Arial"/>
                <a:cs typeface="Arial"/>
              </a:rPr>
              <a:t>Subdirectories</a:t>
            </a:r>
            <a:r>
              <a:rPr sz="1500" b="0" spc="-15" dirty="0">
                <a:latin typeface="Arial"/>
                <a:cs typeface="Arial"/>
              </a:rPr>
              <a:t> </a:t>
            </a:r>
            <a:r>
              <a:rPr sz="1500" b="0" spc="10" dirty="0">
                <a:latin typeface="Arial"/>
                <a:cs typeface="Arial"/>
              </a:rPr>
              <a:t>for  </a:t>
            </a:r>
            <a:r>
              <a:rPr sz="1500" b="0" spc="15" dirty="0">
                <a:latin typeface="Arial"/>
                <a:cs typeface="Arial"/>
              </a:rPr>
              <a:t>Packages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75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8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301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4259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837087"/>
            <a:ext cx="5228590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should represent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public interface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is </a:t>
            </a:r>
            <a:r>
              <a:rPr sz="1500" i="1" spc="10" dirty="0">
                <a:latin typeface="Arial"/>
                <a:cs typeface="Arial"/>
              </a:rPr>
              <a:t>cohesive </a:t>
            </a:r>
            <a:r>
              <a:rPr sz="1500" spc="5" dirty="0">
                <a:latin typeface="Arial"/>
                <a:cs typeface="Arial"/>
              </a:rPr>
              <a:t>if all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features  are related to the concept that the class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represents.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The members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cohesive </a:t>
            </a:r>
            <a:r>
              <a:rPr sz="1500" spc="15" dirty="0">
                <a:latin typeface="Arial"/>
                <a:cs typeface="Arial"/>
              </a:rPr>
              <a:t>team have a common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goal.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956882" y="1997280"/>
            <a:ext cx="1674059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90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Unit </a:t>
            </a:r>
            <a:r>
              <a:rPr spc="135" dirty="0"/>
              <a:t>Test</a:t>
            </a:r>
            <a:r>
              <a:rPr spc="-65" dirty="0"/>
              <a:t> </a:t>
            </a:r>
            <a:r>
              <a:rPr spc="140" dirty="0"/>
              <a:t>Frameworks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80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376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1792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804016"/>
            <a:ext cx="5401945" cy="205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795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Unit test </a:t>
            </a:r>
            <a:r>
              <a:rPr sz="1500" spc="15" dirty="0">
                <a:latin typeface="Arial"/>
                <a:cs typeface="Arial"/>
              </a:rPr>
              <a:t>frameworks </a:t>
            </a:r>
            <a:r>
              <a:rPr sz="1500" spc="10" dirty="0">
                <a:latin typeface="Arial"/>
                <a:cs typeface="Arial"/>
              </a:rPr>
              <a:t>simplify the task of writing classes that  contain </a:t>
            </a:r>
            <a:r>
              <a:rPr sz="1500" spc="15" dirty="0">
                <a:latin typeface="Arial"/>
                <a:cs typeface="Arial"/>
              </a:rPr>
              <a:t>many </a:t>
            </a:r>
            <a:r>
              <a:rPr sz="1500" spc="10" dirty="0">
                <a:latin typeface="Arial"/>
                <a:cs typeface="Arial"/>
              </a:rPr>
              <a:t>test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cases.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JUnit: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  <a:hlinkClick r:id="rId2"/>
              </a:rPr>
              <a:t>http://junit.org</a:t>
            </a:r>
            <a:endParaRPr sz="150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Built into </a:t>
            </a:r>
            <a:r>
              <a:rPr sz="1150" spc="10" dirty="0">
                <a:latin typeface="Arial"/>
                <a:cs typeface="Arial"/>
              </a:rPr>
              <a:t>some IDEs </a:t>
            </a:r>
            <a:r>
              <a:rPr sz="1150" spc="5" dirty="0">
                <a:latin typeface="Arial"/>
                <a:cs typeface="Arial"/>
              </a:rPr>
              <a:t>like BlueJ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Eclipse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15"/>
              </a:spcBef>
            </a:pPr>
            <a:r>
              <a:rPr sz="1500" spc="10" dirty="0">
                <a:latin typeface="Arial"/>
                <a:cs typeface="Arial"/>
              </a:rPr>
              <a:t>Philosophy: </a:t>
            </a:r>
            <a:r>
              <a:rPr sz="1500" spc="15" dirty="0">
                <a:latin typeface="Arial"/>
                <a:cs typeface="Arial"/>
              </a:rPr>
              <a:t>whenever you implement a </a:t>
            </a:r>
            <a:r>
              <a:rPr sz="1500" spc="10" dirty="0">
                <a:latin typeface="Arial"/>
                <a:cs typeface="Arial"/>
              </a:rPr>
              <a:t>class, also </a:t>
            </a:r>
            <a:r>
              <a:rPr sz="1500" spc="15" dirty="0">
                <a:latin typeface="Arial"/>
                <a:cs typeface="Arial"/>
              </a:rPr>
              <a:t>make a  companion </a:t>
            </a:r>
            <a:r>
              <a:rPr sz="1500" spc="10" dirty="0">
                <a:latin typeface="Arial"/>
                <a:cs typeface="Arial"/>
              </a:rPr>
              <a:t>test class. </a:t>
            </a:r>
            <a:r>
              <a:rPr sz="1500" spc="15" dirty="0">
                <a:latin typeface="Arial"/>
                <a:cs typeface="Arial"/>
              </a:rPr>
              <a:t>Run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tests </a:t>
            </a:r>
            <a:r>
              <a:rPr sz="1500" spc="15" dirty="0">
                <a:latin typeface="Arial"/>
                <a:cs typeface="Arial"/>
              </a:rPr>
              <a:t>whenever you change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your  code.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816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Unit </a:t>
            </a:r>
            <a:r>
              <a:rPr spc="135" dirty="0"/>
              <a:t>Test</a:t>
            </a:r>
            <a:r>
              <a:rPr spc="-65" dirty="0"/>
              <a:t> </a:t>
            </a:r>
            <a:r>
              <a:rPr spc="140" dirty="0"/>
              <a:t>Frameworks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68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65188"/>
            <a:ext cx="454152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Customary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of the test class </a:t>
            </a:r>
            <a:r>
              <a:rPr sz="1500" spc="15" dirty="0">
                <a:latin typeface="Arial"/>
                <a:cs typeface="Arial"/>
              </a:rPr>
              <a:t>ends </a:t>
            </a:r>
            <a:r>
              <a:rPr sz="1500" spc="10" dirty="0">
                <a:latin typeface="Arial"/>
                <a:cs typeface="Arial"/>
              </a:rPr>
              <a:t>in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Courier" charset="0"/>
                <a:cs typeface="Courier" charset="0"/>
              </a:rPr>
              <a:t>Test</a:t>
            </a:r>
            <a:r>
              <a:rPr sz="1500" spc="10" dirty="0">
                <a:latin typeface="Arial"/>
                <a:cs typeface="Arial"/>
              </a:rPr>
              <a:t>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85727"/>
            <a:ext cx="5280660" cy="225625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4610" marR="4030345">
              <a:lnSpc>
                <a:spcPct val="140000"/>
              </a:lnSpc>
              <a:spcBef>
                <a:spcPts val="229"/>
              </a:spcBef>
            </a:pPr>
            <a:r>
              <a:rPr sz="650" spc="-5" dirty="0">
                <a:latin typeface="Courier" charset="0"/>
                <a:cs typeface="Courier" charset="0"/>
              </a:rPr>
              <a:t>import org.junit.Test;  import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org.junit.Assert;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CashRegisterTest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@Test 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twoPurchases()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 marR="2802890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CashRegister register = new</a:t>
            </a:r>
            <a:r>
              <a:rPr sz="650" spc="-100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CashRegister();  register.recordPurchase(0.75);  register.recordPurchase(1.50);  register.enterPayment(2, 0, 5, 0, 0);  double expected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0.25;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Assert.assertEquals(expected, register.giveChange(),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EPSILON);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// More test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cases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. .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7001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596330"/>
            <a:ext cx="47218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If all </a:t>
            </a:r>
            <a:r>
              <a:rPr sz="1500" spc="10" dirty="0">
                <a:latin typeface="Arial"/>
                <a:cs typeface="Arial"/>
              </a:rPr>
              <a:t>test </a:t>
            </a:r>
            <a:r>
              <a:rPr sz="1500" spc="15" dirty="0">
                <a:latin typeface="Arial"/>
                <a:cs typeface="Arial"/>
              </a:rPr>
              <a:t>cases </a:t>
            </a:r>
            <a:r>
              <a:rPr sz="1500" spc="10" dirty="0">
                <a:latin typeface="Arial"/>
                <a:cs typeface="Arial"/>
              </a:rPr>
              <a:t>pass, the JUnit tool </a:t>
            </a:r>
            <a:r>
              <a:rPr sz="1500" spc="15" dirty="0">
                <a:latin typeface="Arial"/>
                <a:cs typeface="Arial"/>
              </a:rPr>
              <a:t>shows a green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bar: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2"/>
          <p:cNvSpPr>
            <a:spLocks noChangeAspect="1"/>
          </p:cNvSpPr>
          <p:nvPr/>
        </p:nvSpPr>
        <p:spPr>
          <a:xfrm>
            <a:off x="783498" y="3796240"/>
            <a:ext cx="1658109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2441607" y="5102435"/>
            <a:ext cx="276733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0" dirty="0">
                <a:latin typeface="Arial"/>
                <a:cs typeface="Arial"/>
              </a:rPr>
              <a:t>Figure </a:t>
            </a:r>
            <a:r>
              <a:rPr sz="1500" b="1" spc="15" dirty="0">
                <a:latin typeface="Arial"/>
                <a:cs typeface="Arial"/>
              </a:rPr>
              <a:t>7 </a:t>
            </a:r>
            <a:r>
              <a:rPr sz="1500" spc="10" dirty="0">
                <a:latin typeface="Arial"/>
                <a:cs typeface="Arial"/>
              </a:rPr>
              <a:t>Unit Testing with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JUnit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95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08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37290"/>
            <a:ext cx="22707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This class lacks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cohesion.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53508"/>
            <a:ext cx="5280660" cy="165608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CashRegister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1628139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static final double QUARTER_VALUE = 0.25;  public static final double DIME_VALUE = 0.1;  public static final double NICKEL_VALUE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0.05;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686435" marR="1276985" indent="-42164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void receivePayment(int dollars, int quarters,  int dimes, int nickels, int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pennies)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97860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320" y="331674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6320" y="355084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2874808"/>
            <a:ext cx="406527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contains </a:t>
            </a:r>
            <a:r>
              <a:rPr sz="1500" spc="15" dirty="0">
                <a:latin typeface="Arial"/>
                <a:cs typeface="Arial"/>
              </a:rPr>
              <a:t>two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concepts</a:t>
            </a:r>
            <a:endParaRPr sz="1500">
              <a:latin typeface="Arial"/>
              <a:cs typeface="Arial"/>
            </a:endParaRPr>
          </a:p>
          <a:p>
            <a:pPr marL="361950" marR="5080">
              <a:lnSpc>
                <a:spcPct val="133600"/>
              </a:lnSpc>
              <a:spcBef>
                <a:spcPts val="545"/>
              </a:spcBef>
            </a:pPr>
            <a:r>
              <a:rPr sz="1150" spc="10" dirty="0">
                <a:latin typeface="Arial"/>
                <a:cs typeface="Arial"/>
              </a:rPr>
              <a:t>A cash </a:t>
            </a:r>
            <a:r>
              <a:rPr sz="1150" spc="5" dirty="0">
                <a:latin typeface="Arial"/>
                <a:cs typeface="Arial"/>
              </a:rPr>
              <a:t>register that holds coins </a:t>
            </a:r>
            <a:r>
              <a:rPr sz="1150" spc="10" dirty="0">
                <a:latin typeface="Arial"/>
                <a:cs typeface="Arial"/>
              </a:rPr>
              <a:t>and computes </a:t>
            </a:r>
            <a:r>
              <a:rPr sz="1150" spc="5" dirty="0">
                <a:latin typeface="Arial"/>
                <a:cs typeface="Arial"/>
              </a:rPr>
              <a:t>their total 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values of individual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coins.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03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1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37366"/>
            <a:ext cx="242189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Solution: </a:t>
            </a:r>
            <a:r>
              <a:rPr sz="1500" spc="15" dirty="0">
                <a:latin typeface="Arial"/>
                <a:cs typeface="Arial"/>
              </a:rPr>
              <a:t>Make two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53584"/>
            <a:ext cx="5280660" cy="8934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148780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Coin(double aValue, String aName) { . . . }  public double getValue() { . . .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176678"/>
            <a:ext cx="5280660" cy="1306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CashRegister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receivePayment(int coinCount, Coin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coinType)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payment = payment + coinCount *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coinType.getValue();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7416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637870"/>
            <a:ext cx="48412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Now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handle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type of coin.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23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</a:t>
            </a:r>
            <a:r>
              <a:rPr spc="-15" dirty="0"/>
              <a:t> </a:t>
            </a:r>
            <a:r>
              <a:rPr spc="135" dirty="0"/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3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320" y="154828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604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6320" y="218988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797336"/>
            <a:ext cx="5368925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i="1" spc="15" dirty="0">
                <a:latin typeface="Arial"/>
                <a:cs typeface="Arial"/>
              </a:rPr>
              <a:t>depends </a:t>
            </a:r>
            <a:r>
              <a:rPr sz="1500" spc="15" dirty="0">
                <a:latin typeface="Arial"/>
                <a:cs typeface="Arial"/>
              </a:rPr>
              <a:t>on </a:t>
            </a:r>
            <a:r>
              <a:rPr sz="1500" spc="10" dirty="0">
                <a:latin typeface="Arial"/>
                <a:cs typeface="Arial"/>
              </a:rPr>
              <a:t>another class </a:t>
            </a:r>
            <a:r>
              <a:rPr sz="1500" spc="5" dirty="0">
                <a:latin typeface="Arial"/>
                <a:cs typeface="Arial"/>
              </a:rPr>
              <a:t>if its </a:t>
            </a:r>
            <a:r>
              <a:rPr sz="1500" spc="15" dirty="0">
                <a:latin typeface="Arial"/>
                <a:cs typeface="Arial"/>
              </a:rPr>
              <a:t>methods use </a:t>
            </a:r>
            <a:r>
              <a:rPr sz="1500" spc="10" dirty="0">
                <a:latin typeface="Arial"/>
                <a:cs typeface="Arial"/>
              </a:rPr>
              <a:t>that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  in </a:t>
            </a:r>
            <a:r>
              <a:rPr sz="1500" spc="15" dirty="0">
                <a:latin typeface="Arial"/>
                <a:cs typeface="Arial"/>
              </a:rPr>
              <a:t>any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way.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spc="10" dirty="0">
                <a:latin typeface="Courier" charset="0"/>
                <a:cs typeface="Courier" charset="0"/>
              </a:rPr>
              <a:t>CashRegister</a:t>
            </a:r>
            <a:r>
              <a:rPr sz="1150" spc="-45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depends on </a:t>
            </a:r>
            <a:r>
              <a:rPr sz="1150" spc="10" dirty="0">
                <a:latin typeface="Courier" charset="0"/>
                <a:cs typeface="Courier" charset="0"/>
              </a:rPr>
              <a:t>Coin</a:t>
            </a:r>
            <a:endParaRPr sz="11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5" dirty="0">
                <a:latin typeface="Arial"/>
                <a:cs typeface="Arial"/>
              </a:rPr>
              <a:t>UML: </a:t>
            </a:r>
            <a:r>
              <a:rPr sz="1500" spc="10" dirty="0">
                <a:latin typeface="Arial"/>
                <a:cs typeface="Arial"/>
              </a:rPr>
              <a:t>Unified Modeling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Language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Notation for object-oriented analysis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design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956886" y="2387434"/>
            <a:ext cx="934792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658625" y="50168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815809" y="4122947"/>
            <a:ext cx="4932045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ts val="1420"/>
              </a:lnSpc>
            </a:pPr>
            <a:r>
              <a:rPr sz="1500" b="1" spc="10" dirty="0">
                <a:latin typeface="Arial"/>
                <a:cs typeface="Arial"/>
              </a:rPr>
              <a:t>Figure </a:t>
            </a:r>
            <a:r>
              <a:rPr sz="1500" b="1" spc="15" dirty="0">
                <a:latin typeface="Arial"/>
                <a:cs typeface="Arial"/>
              </a:rPr>
              <a:t>1 </a:t>
            </a:r>
            <a:r>
              <a:rPr sz="1500" spc="20" dirty="0">
                <a:latin typeface="Arial"/>
                <a:cs typeface="Arial"/>
              </a:rPr>
              <a:t>UML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diagram showing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dependency</a:t>
            </a:r>
            <a:endParaRPr sz="1500" dirty="0">
              <a:latin typeface="Arial"/>
              <a:cs typeface="Arial"/>
            </a:endParaRPr>
          </a:p>
          <a:p>
            <a:pPr marL="206375">
              <a:lnSpc>
                <a:spcPts val="1535"/>
              </a:lnSpc>
            </a:pPr>
            <a:r>
              <a:rPr sz="1500" spc="10" dirty="0">
                <a:latin typeface="Arial"/>
                <a:cs typeface="Arial"/>
              </a:rPr>
              <a:t>relationship </a:t>
            </a:r>
            <a:r>
              <a:rPr sz="1500" spc="15" dirty="0">
                <a:latin typeface="Arial"/>
                <a:cs typeface="Arial"/>
              </a:rPr>
              <a:t>between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2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5" dirty="0">
                <a:latin typeface="Courier" charset="0"/>
                <a:cs typeface="Courier" charset="0"/>
              </a:rPr>
              <a:t>Coin</a:t>
            </a:r>
            <a:endParaRPr sz="1500" dirty="0">
              <a:latin typeface="Courier" charset="0"/>
              <a:cs typeface="Courier" charset="0"/>
            </a:endParaRPr>
          </a:p>
          <a:p>
            <a:pPr marL="206375">
              <a:lnSpc>
                <a:spcPts val="1650"/>
              </a:lnSpc>
            </a:pPr>
            <a:r>
              <a:rPr sz="1500" spc="10" dirty="0">
                <a:latin typeface="Arial"/>
                <a:cs typeface="Arial"/>
              </a:rPr>
              <a:t>Classes.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Coin</a:t>
            </a:r>
            <a:r>
              <a:rPr sz="1500" spc="-54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does </a:t>
            </a:r>
            <a:r>
              <a:rPr sz="1500" spc="10" dirty="0">
                <a:latin typeface="Arial"/>
                <a:cs typeface="Arial"/>
              </a:rPr>
              <a:t>not </a:t>
            </a:r>
            <a:r>
              <a:rPr sz="1500" spc="15" dirty="0">
                <a:latin typeface="Arial"/>
                <a:cs typeface="Arial"/>
              </a:rPr>
              <a:t>depend on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endParaRPr sz="15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5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</a:t>
            </a:r>
            <a:r>
              <a:rPr spc="-15" dirty="0"/>
              <a:t> </a:t>
            </a:r>
            <a:r>
              <a:rPr spc="135" dirty="0"/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031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24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63080"/>
            <a:ext cx="360172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Example: </a:t>
            </a:r>
            <a:r>
              <a:rPr sz="1500" spc="10" dirty="0">
                <a:latin typeface="Arial"/>
                <a:cs typeface="Arial"/>
              </a:rPr>
              <a:t>printing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52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balance  </a:t>
            </a:r>
            <a:r>
              <a:rPr sz="1500" spc="15" dirty="0">
                <a:latin typeface="Arial"/>
                <a:cs typeface="Arial"/>
              </a:rPr>
              <a:t>Recommended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1483537"/>
            <a:ext cx="5280660" cy="174702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momsSavings.getBalance());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19300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1826262"/>
            <a:ext cx="47301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Don't </a:t>
            </a:r>
            <a:r>
              <a:rPr sz="1500" spc="15" dirty="0">
                <a:latin typeface="Arial"/>
                <a:cs typeface="Arial"/>
              </a:rPr>
              <a:t>add a </a:t>
            </a:r>
            <a:r>
              <a:rPr sz="1500" spc="15" dirty="0">
                <a:latin typeface="Courier" charset="0"/>
                <a:cs typeface="Courier" charset="0"/>
              </a:rPr>
              <a:t>printBalance</a:t>
            </a:r>
            <a:r>
              <a:rPr sz="1500" spc="-53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endParaRPr sz="15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2151149"/>
            <a:ext cx="5280660" cy="59020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 printBalance() // Not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recommended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balance);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6320" y="301384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6320" y="326528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6320" y="349937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498" y="381151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6320" y="414098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0682" y="2928487"/>
            <a:ext cx="512127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The method depends on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System.out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</a:pPr>
            <a:r>
              <a:rPr sz="1150" spc="10" dirty="0">
                <a:latin typeface="Arial"/>
                <a:cs typeface="Arial"/>
              </a:rPr>
              <a:t>Not </a:t>
            </a:r>
            <a:r>
              <a:rPr sz="1150" spc="5" dirty="0">
                <a:latin typeface="Arial"/>
                <a:cs typeface="Arial"/>
              </a:rPr>
              <a:t>every </a:t>
            </a:r>
            <a:r>
              <a:rPr sz="1150" spc="10" dirty="0">
                <a:latin typeface="Arial"/>
                <a:cs typeface="Arial"/>
              </a:rPr>
              <a:t>computing </a:t>
            </a:r>
            <a:r>
              <a:rPr sz="1150" spc="5" dirty="0">
                <a:latin typeface="Arial"/>
                <a:cs typeface="Arial"/>
              </a:rPr>
              <a:t>environment </a:t>
            </a:r>
            <a:r>
              <a:rPr sz="1150" spc="10" dirty="0">
                <a:latin typeface="Arial"/>
                <a:cs typeface="Arial"/>
              </a:rPr>
              <a:t>has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System.out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459"/>
              </a:spcBef>
            </a:pPr>
            <a:r>
              <a:rPr sz="1150" spc="5" dirty="0">
                <a:latin typeface="Arial"/>
                <a:cs typeface="Arial"/>
              </a:rPr>
              <a:t>Violates the rule of minimizing </a:t>
            </a:r>
            <a:r>
              <a:rPr sz="1150" spc="10" dirty="0">
                <a:latin typeface="Arial"/>
                <a:cs typeface="Arial"/>
              </a:rPr>
              <a:t>dependencies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0" dirty="0">
                <a:latin typeface="Arial"/>
                <a:cs typeface="Arial"/>
              </a:rPr>
              <a:t>Best to decouple input/output from the </a:t>
            </a:r>
            <a:r>
              <a:rPr sz="1500" spc="15" dirty="0">
                <a:latin typeface="Arial"/>
                <a:cs typeface="Arial"/>
              </a:rPr>
              <a:t>work </a:t>
            </a:r>
            <a:r>
              <a:rPr sz="1500" spc="10" dirty="0">
                <a:latin typeface="Arial"/>
                <a:cs typeface="Arial"/>
              </a:rPr>
              <a:t>of your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classes</a:t>
            </a:r>
            <a:endParaRPr sz="1500" dirty="0">
              <a:latin typeface="Arial"/>
              <a:cs typeface="Arial"/>
            </a:endParaRPr>
          </a:p>
          <a:p>
            <a:pPr marL="361950" marR="209550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Place the </a:t>
            </a:r>
            <a:r>
              <a:rPr sz="1150" spc="10" dirty="0">
                <a:latin typeface="Arial"/>
                <a:cs typeface="Arial"/>
              </a:rPr>
              <a:t>code </a:t>
            </a:r>
            <a:r>
              <a:rPr sz="1150" spc="5" dirty="0">
                <a:latin typeface="Arial"/>
                <a:cs typeface="Arial"/>
              </a:rPr>
              <a:t>for producing output or </a:t>
            </a:r>
            <a:r>
              <a:rPr sz="1150" spc="10" dirty="0">
                <a:latin typeface="Arial"/>
                <a:cs typeface="Arial"/>
              </a:rPr>
              <a:t>consuming </a:t>
            </a:r>
            <a:r>
              <a:rPr sz="1150" spc="5" dirty="0">
                <a:latin typeface="Arial"/>
                <a:cs typeface="Arial"/>
              </a:rPr>
              <a:t>input in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separate  class.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3465</Words>
  <Application>Microsoft Office PowerPoint</Application>
  <PresentationFormat>Custom</PresentationFormat>
  <Paragraphs>551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Comic Sans MS</vt:lpstr>
      <vt:lpstr>Courier</vt:lpstr>
      <vt:lpstr>Courier New</vt:lpstr>
      <vt:lpstr>Times New Roman</vt:lpstr>
      <vt:lpstr>Trebuchet MS</vt:lpstr>
      <vt:lpstr>Wingdings</vt:lpstr>
      <vt:lpstr>Office Theme</vt:lpstr>
      <vt:lpstr>Chapter 8 – Designing Classes</vt:lpstr>
      <vt:lpstr>Chapter Goals</vt:lpstr>
      <vt:lpstr>Discovering Classes</vt:lpstr>
      <vt:lpstr>Discovering Classes</vt:lpstr>
      <vt:lpstr>Designing Good Methods - Cohesion</vt:lpstr>
      <vt:lpstr>Designing Good Methods - Cohesion</vt:lpstr>
      <vt:lpstr>Designing Good Methods - Cohesion</vt:lpstr>
      <vt:lpstr>Minimizing Dependencies</vt:lpstr>
      <vt:lpstr>Minimizing Dependencies</vt:lpstr>
      <vt:lpstr>Separating Accessors and Mutators</vt:lpstr>
      <vt:lpstr>Separating Accessors and Mutators</vt:lpstr>
      <vt:lpstr>Minimizing Side Effects</vt:lpstr>
      <vt:lpstr>Minimizing Side Effects</vt:lpstr>
      <vt:lpstr>Consistency</vt:lpstr>
      <vt:lpstr>Problem Solving: Patterns for Object  Data - Keeping a Total</vt:lpstr>
      <vt:lpstr>Problem Solving: Patterns for Object  Data - Counting Events</vt:lpstr>
      <vt:lpstr>Problem Solving: Patterns for Object  Data - Collecting Values</vt:lpstr>
      <vt:lpstr>Problem Solving: Patterns for Object  Data - Collecting Values</vt:lpstr>
      <vt:lpstr>Problem Solving: Patterns for Object  Data - Managing Properties of an  Object</vt:lpstr>
      <vt:lpstr>PowerPoint Presentation</vt:lpstr>
      <vt:lpstr>Problem Solving: Patterns for Object  Data - Modeling Objects with Distinct  States</vt:lpstr>
      <vt:lpstr>Supply constants for the state values:</vt:lpstr>
      <vt:lpstr>Problem Solving: Patterns for Object  Data - Modeling Objects with Distinct  States</vt:lpstr>
      <vt:lpstr>Problem Solving: Patterns for Object  Data - Describing the Position of an  Object</vt:lpstr>
      <vt:lpstr>Problem Solving: Patterns for Object  Data - Describing the Position of an  Object</vt:lpstr>
      <vt:lpstr>Static Variables and Methods -  Variables</vt:lpstr>
      <vt:lpstr>Static Variables and Methods</vt:lpstr>
      <vt:lpstr>Static Variables and Methods</vt:lpstr>
      <vt:lpstr>Static Variables and Methods -  Methods</vt:lpstr>
      <vt:lpstr>Static Variables and Methods</vt:lpstr>
      <vt:lpstr>Problem Solving: Solve a Simpler  Problem First</vt:lpstr>
      <vt:lpstr>Problem Solving: Solve a Simpler  Problem First</vt:lpstr>
      <vt:lpstr>Problem Solving: Solve a Simpler  Problem First</vt:lpstr>
      <vt:lpstr>Draw a row of pictures until you run out of room, then put one more picture in the next row.</vt:lpstr>
      <vt:lpstr>Problem Solving: Solve a Simpler  Problem First</vt:lpstr>
      <vt:lpstr>Problem Solving: Solve a Simpler  Problem First</vt:lpstr>
      <vt:lpstr>PowerPoint Presentation</vt:lpstr>
      <vt:lpstr>Problem Solving: Solve a Simpler  Problem First</vt:lpstr>
      <vt:lpstr>Problem Solving: Solve a Simpler  Problem First</vt:lpstr>
      <vt:lpstr>When adding a picture to the current row, update maximum y- coordinate:</vt:lpstr>
      <vt:lpstr>section_5/Gallery6.java</vt:lpstr>
      <vt:lpstr>Packages</vt:lpstr>
      <vt:lpstr>Organizing Related Classes into  Packages</vt:lpstr>
      <vt:lpstr>Organizing Related Classes into  Packages</vt:lpstr>
      <vt:lpstr>Importing Packages</vt:lpstr>
      <vt:lpstr>Package Names</vt:lpstr>
      <vt:lpstr>Syntax 8.1 Package Specification</vt:lpstr>
      <vt:lpstr>Packages and Source Files</vt:lpstr>
      <vt:lpstr>Figure 6 Base Directories and Subdirectories for  Packages</vt:lpstr>
      <vt:lpstr>Unit Test Frameworks</vt:lpstr>
      <vt:lpstr>Unit Test Frameworks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Designing Classes</dc:title>
  <dc:creator>GDonini</dc:creator>
  <cp:lastModifiedBy>mimi opkins</cp:lastModifiedBy>
  <cp:revision>7</cp:revision>
  <dcterms:created xsi:type="dcterms:W3CDTF">2016-01-18T23:24:58Z</dcterms:created>
  <dcterms:modified xsi:type="dcterms:W3CDTF">2017-06-01T18:55:40Z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