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73" r:id="rId7"/>
    <p:sldId id="274" r:id="rId8"/>
    <p:sldId id="276" r:id="rId9"/>
    <p:sldId id="277" r:id="rId10"/>
    <p:sldId id="325" r:id="rId11"/>
    <p:sldId id="279" r:id="rId12"/>
    <p:sldId id="280" r:id="rId13"/>
    <p:sldId id="281" r:id="rId14"/>
    <p:sldId id="283" r:id="rId15"/>
    <p:sldId id="291" r:id="rId16"/>
    <p:sldId id="292" r:id="rId17"/>
    <p:sldId id="293" r:id="rId18"/>
    <p:sldId id="295" r:id="rId19"/>
    <p:sldId id="296" r:id="rId20"/>
    <p:sldId id="298" r:id="rId21"/>
    <p:sldId id="300" r:id="rId22"/>
    <p:sldId id="301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>
      <p:cViewPr varScale="1">
        <p:scale>
          <a:sx n="95" d="100"/>
          <a:sy n="95" d="100"/>
        </p:scale>
        <p:origin x="1347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6559" y="648063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859" y="300509"/>
            <a:ext cx="6007480" cy="61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116" y="858708"/>
            <a:ext cx="5516966" cy="198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12\code\section_3\InvoicePrint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12\code\section_3\Invoic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12\code\section_3\LineItem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12\code\section_3\Produc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12\code\section_3\Addre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Chapter </a:t>
            </a:r>
            <a:r>
              <a:rPr spc="110" dirty="0"/>
              <a:t>12 </a:t>
            </a:r>
            <a:r>
              <a:rPr spc="275" dirty="0"/>
              <a:t>– </a:t>
            </a:r>
            <a:r>
              <a:rPr spc="70" dirty="0"/>
              <a:t>Object-Oriented</a:t>
            </a:r>
            <a:r>
              <a:rPr spc="-350" dirty="0"/>
              <a:t> </a:t>
            </a:r>
            <a:r>
              <a:rPr spc="190" dirty="0"/>
              <a:t>Design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2089850" y="912014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843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2356453"/>
            <a:ext cx="4397375" cy="523240"/>
          </a:xfrm>
          <a:custGeom>
            <a:avLst/>
            <a:gdLst/>
            <a:ahLst/>
            <a:cxnLst/>
            <a:rect l="l" t="t" r="r" b="b"/>
            <a:pathLst>
              <a:path w="4397375" h="523239">
                <a:moveTo>
                  <a:pt x="0" y="0"/>
                </a:moveTo>
                <a:lnTo>
                  <a:pt x="4397113" y="0"/>
                </a:lnTo>
                <a:lnTo>
                  <a:pt x="4397113" y="522688"/>
                </a:lnTo>
              </a:path>
            </a:pathLst>
          </a:custGeom>
          <a:ln w="87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A</a:t>
            </a:r>
            <a:r>
              <a:rPr spc="325" dirty="0"/>
              <a:t>gg</a:t>
            </a:r>
            <a:r>
              <a:rPr spc="60" dirty="0"/>
              <a:t>r</a:t>
            </a:r>
            <a:r>
              <a:rPr spc="25" dirty="0"/>
              <a:t>e</a:t>
            </a:r>
            <a:r>
              <a:rPr spc="325" dirty="0"/>
              <a:t>g</a:t>
            </a:r>
            <a:r>
              <a:rPr spc="114" dirty="0"/>
              <a:t>a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55" dirty="0"/>
              <a:t>o</a:t>
            </a:r>
            <a:r>
              <a:rPr spc="140" dirty="0"/>
              <a:t>n</a:t>
            </a:r>
          </a:p>
        </p:txBody>
      </p:sp>
      <p:sp>
        <p:nvSpPr>
          <p:cNvPr id="12" name="object 12"/>
          <p:cNvSpPr/>
          <p:nvPr/>
        </p:nvSpPr>
        <p:spPr>
          <a:xfrm>
            <a:off x="850782" y="125006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782" y="160647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1950" y="220980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336" y="1143000"/>
            <a:ext cx="4726305" cy="3551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Aggregation is a stronger form of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dependency.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Use aggregation to remember another object between  method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calls.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Use an instance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variable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6105">
              <a:lnSpc>
                <a:spcPts val="1315"/>
              </a:lnSpc>
            </a:pPr>
            <a:r>
              <a:rPr sz="1100" spc="5" dirty="0">
                <a:latin typeface="Courier" charset="0"/>
                <a:cs typeface="Courier" charset="0"/>
              </a:rPr>
              <a:t>public class</a:t>
            </a:r>
            <a:r>
              <a:rPr sz="1100" spc="-65" dirty="0">
                <a:latin typeface="Courier" charset="0"/>
                <a:cs typeface="Courier" charset="0"/>
              </a:rPr>
              <a:t> </a:t>
            </a:r>
            <a:r>
              <a:rPr sz="1100" spc="5" dirty="0" smtClean="0">
                <a:latin typeface="Courier" charset="0"/>
                <a:cs typeface="Courier" charset="0"/>
              </a:rPr>
              <a:t>Quiz</a:t>
            </a:r>
            <a:r>
              <a:rPr lang="en-US" sz="1100" spc="5" dirty="0" smtClean="0">
                <a:latin typeface="Courier" charset="0"/>
                <a:cs typeface="Courier" charset="0"/>
              </a:rPr>
              <a:t> </a:t>
            </a:r>
            <a:r>
              <a:rPr sz="1100" spc="5" dirty="0" smtClean="0">
                <a:latin typeface="Courier" charset="0"/>
                <a:cs typeface="Courier" charset="0"/>
              </a:rPr>
              <a:t>{</a:t>
            </a:r>
            <a:endParaRPr lang="en-US" sz="1100" spc="5" dirty="0" smtClean="0">
              <a:latin typeface="Courier" charset="0"/>
              <a:cs typeface="Courier" charset="0"/>
            </a:endParaRPr>
          </a:p>
          <a:p>
            <a:pPr marL="841375">
              <a:lnSpc>
                <a:spcPts val="1300"/>
              </a:lnSpc>
            </a:pPr>
            <a:r>
              <a:rPr lang="en-US" sz="1100" spc="5" dirty="0" smtClean="0">
                <a:latin typeface="Courier" charset="0"/>
                <a:cs typeface="Courier" charset="0"/>
              </a:rPr>
              <a:t>private </a:t>
            </a:r>
            <a:r>
              <a:rPr lang="en-US" sz="1100" spc="5" dirty="0" err="1">
                <a:latin typeface="Courier" charset="0"/>
                <a:cs typeface="Courier" charset="0"/>
              </a:rPr>
              <a:t>ArrayList</a:t>
            </a:r>
            <a:r>
              <a:rPr lang="en-US" sz="1100" spc="5" dirty="0">
                <a:latin typeface="Courier" charset="0"/>
                <a:cs typeface="Courier" charset="0"/>
              </a:rPr>
              <a:t>&lt;Question&gt;</a:t>
            </a:r>
            <a:r>
              <a:rPr lang="en-US" sz="1100" spc="-20" dirty="0">
                <a:latin typeface="Courier" charset="0"/>
                <a:cs typeface="Courier" charset="0"/>
              </a:rPr>
              <a:t> </a:t>
            </a:r>
            <a:r>
              <a:rPr lang="en-US" sz="1100" spc="5" dirty="0">
                <a:latin typeface="Courier" charset="0"/>
                <a:cs typeface="Courier" charset="0"/>
              </a:rPr>
              <a:t>questions;</a:t>
            </a:r>
            <a:endParaRPr lang="en-US" sz="1100" dirty="0">
              <a:latin typeface="Courier" charset="0"/>
              <a:cs typeface="Courier" charset="0"/>
            </a:endParaRPr>
          </a:p>
          <a:p>
            <a:pPr marL="841375">
              <a:lnSpc>
                <a:spcPts val="1295"/>
              </a:lnSpc>
            </a:pPr>
            <a:r>
              <a:rPr lang="en-US" sz="1100" spc="5" dirty="0">
                <a:latin typeface="Courier" charset="0"/>
                <a:cs typeface="Courier" charset="0"/>
              </a:rPr>
              <a:t>. .</a:t>
            </a:r>
            <a:r>
              <a:rPr lang="en-US" sz="1100" spc="-90" dirty="0">
                <a:latin typeface="Courier" charset="0"/>
                <a:cs typeface="Courier" charset="0"/>
              </a:rPr>
              <a:t> </a:t>
            </a:r>
            <a:r>
              <a:rPr lang="en-US" sz="1100" spc="5" dirty="0">
                <a:latin typeface="Courier" charset="0"/>
                <a:cs typeface="Courier" charset="0"/>
              </a:rPr>
              <a:t>.</a:t>
            </a:r>
            <a:endParaRPr lang="en-US" sz="1100" dirty="0">
              <a:latin typeface="Courier" charset="0"/>
              <a:cs typeface="Courier" charset="0"/>
            </a:endParaRPr>
          </a:p>
          <a:p>
            <a:pPr marL="586105">
              <a:lnSpc>
                <a:spcPts val="1315"/>
              </a:lnSpc>
            </a:pPr>
            <a:r>
              <a:rPr lang="en-US" sz="1100" spc="5" dirty="0">
                <a:latin typeface="Courier" charset="0"/>
                <a:cs typeface="Courier" charset="0"/>
              </a:rPr>
              <a:t>}</a:t>
            </a:r>
            <a:endParaRPr lang="en-US" sz="11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lang="en-US" sz="10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18700"/>
              </a:lnSpc>
              <a:buFont typeface="Wingdings" panose="05000000000000000000" pitchFamily="2" charset="2"/>
              <a:buChar char="§"/>
            </a:pPr>
            <a:r>
              <a:rPr lang="en-US" sz="1600" spc="-5" dirty="0">
                <a:latin typeface="Arial"/>
                <a:cs typeface="Arial"/>
              </a:rPr>
              <a:t>A class may use the </a:t>
            </a:r>
            <a:r>
              <a:rPr lang="en-US" sz="1600" spc="-5" dirty="0">
                <a:latin typeface="Courier" charset="0"/>
                <a:cs typeface="Courier" charset="0"/>
              </a:rPr>
              <a:t>Scanner</a:t>
            </a:r>
            <a:r>
              <a:rPr lang="en-US" sz="1600" spc="-495" dirty="0">
                <a:latin typeface="Courier" charset="0"/>
                <a:cs typeface="Courier" charset="0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class without ever declaring an  instance variable of class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-5" dirty="0" smtClean="0">
                <a:latin typeface="Courier" charset="0"/>
                <a:cs typeface="Courier" charset="0"/>
              </a:rPr>
              <a:t>Scanner</a:t>
            </a:r>
            <a:r>
              <a:rPr lang="en-US" sz="1600" spc="-5" dirty="0" smtClean="0">
                <a:latin typeface="Arial"/>
                <a:cs typeface="Arial"/>
              </a:rPr>
              <a:t>.</a:t>
            </a:r>
            <a:endParaRPr lang="en-US" sz="1600" dirty="0" smtClean="0">
              <a:latin typeface="Arial"/>
              <a:cs typeface="Arial"/>
            </a:endParaRPr>
          </a:p>
          <a:p>
            <a:pPr marL="298450" marR="5080" indent="-285750">
              <a:lnSpc>
                <a:spcPct val="118700"/>
              </a:lnSpc>
              <a:buFont typeface="Wingdings" panose="05000000000000000000" pitchFamily="2" charset="2"/>
              <a:buChar char="§"/>
            </a:pPr>
            <a:r>
              <a:rPr lang="en-US" sz="1600" spc="10" dirty="0" smtClean="0">
                <a:latin typeface="Arial"/>
                <a:cs typeface="Arial"/>
              </a:rPr>
              <a:t>This </a:t>
            </a:r>
            <a:r>
              <a:rPr lang="en-US" sz="1600" spc="10" dirty="0">
                <a:latin typeface="Arial"/>
                <a:cs typeface="Arial"/>
              </a:rPr>
              <a:t>is </a:t>
            </a:r>
            <a:r>
              <a:rPr lang="en-US" sz="1600" spc="15" dirty="0">
                <a:latin typeface="Arial"/>
                <a:cs typeface="Arial"/>
              </a:rPr>
              <a:t>dependency </a:t>
            </a:r>
            <a:r>
              <a:rPr lang="en-US" sz="1600" spc="20" dirty="0">
                <a:latin typeface="Arial"/>
                <a:cs typeface="Arial"/>
              </a:rPr>
              <a:t>NOT</a:t>
            </a:r>
            <a:r>
              <a:rPr lang="en-US" sz="1600" spc="-65" dirty="0">
                <a:latin typeface="Arial"/>
                <a:cs typeface="Arial"/>
              </a:rPr>
              <a:t> </a:t>
            </a:r>
            <a:r>
              <a:rPr lang="en-US" sz="1600" spc="15" dirty="0">
                <a:latin typeface="Arial"/>
                <a:cs typeface="Arial"/>
              </a:rPr>
              <a:t>aggregation</a:t>
            </a:r>
            <a:endParaRPr lang="en-US" sz="1600" dirty="0">
              <a:latin typeface="Arial"/>
              <a:cs typeface="Arial"/>
            </a:endParaRPr>
          </a:p>
          <a:p>
            <a:pPr marL="586105">
              <a:lnSpc>
                <a:spcPts val="1315"/>
              </a:lnSpc>
            </a:pPr>
            <a:endParaRPr sz="11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01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457199" y="1142999"/>
            <a:ext cx="278099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A</a:t>
            </a:r>
            <a:r>
              <a:rPr spc="325" dirty="0"/>
              <a:t>gg</a:t>
            </a:r>
            <a:r>
              <a:rPr spc="60" dirty="0"/>
              <a:t>r</a:t>
            </a:r>
            <a:r>
              <a:rPr spc="25" dirty="0"/>
              <a:t>e</a:t>
            </a:r>
            <a:r>
              <a:rPr spc="325" dirty="0"/>
              <a:t>g</a:t>
            </a:r>
            <a:r>
              <a:rPr spc="114" dirty="0"/>
              <a:t>a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55" dirty="0"/>
              <a:t>o</a:t>
            </a:r>
            <a:r>
              <a:rPr spc="140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8194" y="1213744"/>
            <a:ext cx="369600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car has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motor </a:t>
            </a:r>
            <a:r>
              <a:rPr sz="1250" spc="20" dirty="0">
                <a:latin typeface="Arial"/>
                <a:cs typeface="Arial"/>
              </a:rPr>
              <a:t>and </a:t>
            </a:r>
            <a:r>
              <a:rPr sz="1250" spc="10" dirty="0">
                <a:latin typeface="Arial"/>
                <a:cs typeface="Arial"/>
              </a:rPr>
              <a:t>tires. </a:t>
            </a:r>
            <a:r>
              <a:rPr sz="1250" spc="15" dirty="0">
                <a:latin typeface="Arial"/>
                <a:cs typeface="Arial"/>
              </a:rPr>
              <a:t>In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object-oriented  design, </a:t>
            </a:r>
            <a:r>
              <a:rPr sz="1250" spc="10" dirty="0">
                <a:latin typeface="Arial"/>
                <a:cs typeface="Arial"/>
              </a:rPr>
              <a:t>this </a:t>
            </a:r>
            <a:r>
              <a:rPr sz="1250" spc="15" dirty="0">
                <a:latin typeface="Arial"/>
                <a:cs typeface="Arial"/>
              </a:rPr>
              <a:t>“has-a” relationship </a:t>
            </a:r>
            <a:r>
              <a:rPr sz="1250" spc="10" dirty="0">
                <a:latin typeface="Arial"/>
                <a:cs typeface="Arial"/>
              </a:rPr>
              <a:t>is </a:t>
            </a:r>
            <a:r>
              <a:rPr sz="1250" spc="15" dirty="0">
                <a:latin typeface="Arial"/>
                <a:cs typeface="Arial"/>
              </a:rPr>
              <a:t>called  aggregation.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9362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</a:t>
            </a:r>
            <a:r>
              <a:rPr spc="140" dirty="0"/>
              <a:t>n</a:t>
            </a:r>
            <a:r>
              <a:rPr spc="135" dirty="0"/>
              <a:t>h</a:t>
            </a:r>
            <a:r>
              <a:rPr spc="25" dirty="0"/>
              <a:t>e</a:t>
            </a:r>
            <a:r>
              <a:rPr spc="60" dirty="0"/>
              <a:t>r</a:t>
            </a:r>
            <a:r>
              <a:rPr spc="55" dirty="0"/>
              <a:t>i</a:t>
            </a:r>
            <a:r>
              <a:rPr spc="20" dirty="0"/>
              <a:t>t</a:t>
            </a:r>
            <a:r>
              <a:rPr spc="114" dirty="0"/>
              <a:t>a</a:t>
            </a:r>
            <a:r>
              <a:rPr spc="140" dirty="0"/>
              <a:t>n</a:t>
            </a:r>
            <a:r>
              <a:rPr spc="45" dirty="0"/>
              <a:t>c</a:t>
            </a:r>
            <a:r>
              <a:rPr spc="2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469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33" y="18306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5833" y="206711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238244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5833" y="2995584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4886" y="324084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36" y="17518"/>
                </a:moveTo>
                <a:lnTo>
                  <a:pt x="35036" y="28905"/>
                </a:lnTo>
                <a:lnTo>
                  <a:pt x="29194" y="35036"/>
                </a:lnTo>
                <a:lnTo>
                  <a:pt x="17518" y="35036"/>
                </a:lnTo>
                <a:lnTo>
                  <a:pt x="5842" y="35036"/>
                </a:lnTo>
                <a:lnTo>
                  <a:pt x="0" y="28905"/>
                </a:lnTo>
                <a:lnTo>
                  <a:pt x="0" y="17518"/>
                </a:lnTo>
                <a:lnTo>
                  <a:pt x="0" y="6131"/>
                </a:lnTo>
                <a:lnTo>
                  <a:pt x="5842" y="0"/>
                </a:lnTo>
                <a:lnTo>
                  <a:pt x="17518" y="0"/>
                </a:lnTo>
                <a:lnTo>
                  <a:pt x="29194" y="0"/>
                </a:lnTo>
                <a:lnTo>
                  <a:pt x="35036" y="6131"/>
                </a:lnTo>
                <a:lnTo>
                  <a:pt x="35036" y="17518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4886" y="342478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36" y="17518"/>
                </a:moveTo>
                <a:lnTo>
                  <a:pt x="35036" y="28905"/>
                </a:lnTo>
                <a:lnTo>
                  <a:pt x="29194" y="35036"/>
                </a:lnTo>
                <a:lnTo>
                  <a:pt x="17518" y="35036"/>
                </a:lnTo>
                <a:lnTo>
                  <a:pt x="5842" y="35036"/>
                </a:lnTo>
                <a:lnTo>
                  <a:pt x="0" y="28905"/>
                </a:lnTo>
                <a:lnTo>
                  <a:pt x="0" y="17518"/>
                </a:lnTo>
                <a:lnTo>
                  <a:pt x="0" y="6131"/>
                </a:lnTo>
                <a:lnTo>
                  <a:pt x="5842" y="0"/>
                </a:lnTo>
                <a:lnTo>
                  <a:pt x="17518" y="0"/>
                </a:lnTo>
                <a:lnTo>
                  <a:pt x="29194" y="0"/>
                </a:lnTo>
                <a:lnTo>
                  <a:pt x="35036" y="6131"/>
                </a:lnTo>
                <a:lnTo>
                  <a:pt x="35036" y="17518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113" y="810237"/>
            <a:ext cx="5413375" cy="270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2105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Inheritance is a relationship between a more general class  (the superclass) and a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more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550" spc="-5" dirty="0">
                <a:latin typeface="Arial"/>
                <a:cs typeface="Arial"/>
              </a:rPr>
              <a:t>specialized class (the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subclass).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“is-a”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relationship.</a:t>
            </a:r>
            <a:endParaRPr sz="11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480"/>
              </a:spcBef>
            </a:pPr>
            <a:r>
              <a:rPr sz="1150" spc="15" dirty="0">
                <a:latin typeface="Arial"/>
                <a:cs typeface="Arial"/>
              </a:rPr>
              <a:t>Example: Every </a:t>
            </a:r>
            <a:r>
              <a:rPr sz="1150" spc="10" dirty="0">
                <a:latin typeface="Arial"/>
                <a:cs typeface="Arial"/>
              </a:rPr>
              <a:t>truck is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vehicle.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630"/>
              </a:spcBef>
            </a:pPr>
            <a:r>
              <a:rPr sz="1550" spc="-5" dirty="0">
                <a:latin typeface="Arial"/>
                <a:cs typeface="Arial"/>
              </a:rPr>
              <a:t>Inheritance is sometimes inappropriately used when the has-a  relationship would be more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appropriate.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1019"/>
              </a:spcBef>
            </a:pPr>
            <a:r>
              <a:rPr sz="1150" spc="15" dirty="0">
                <a:latin typeface="Arial"/>
                <a:cs typeface="Arial"/>
              </a:rPr>
              <a:t>Should </a:t>
            </a:r>
            <a:r>
              <a:rPr sz="1150" spc="10" dirty="0">
                <a:latin typeface="Arial"/>
                <a:cs typeface="Arial"/>
              </a:rPr>
              <a:t>the class </a:t>
            </a:r>
            <a:r>
              <a:rPr sz="1150" spc="15" dirty="0">
                <a:latin typeface="Courier" charset="0"/>
                <a:cs typeface="Courier" charset="0"/>
              </a:rPr>
              <a:t>Tire</a:t>
            </a:r>
            <a:r>
              <a:rPr sz="1150" spc="-42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be a subclass </a:t>
            </a:r>
            <a:r>
              <a:rPr sz="1150" spc="10" dirty="0">
                <a:latin typeface="Arial"/>
                <a:cs typeface="Arial"/>
              </a:rPr>
              <a:t>of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class </a:t>
            </a:r>
            <a:r>
              <a:rPr sz="1150" spc="15" dirty="0">
                <a:latin typeface="Courier" charset="0"/>
                <a:cs typeface="Courier" charset="0"/>
              </a:rPr>
              <a:t>Circle</a:t>
            </a:r>
            <a:r>
              <a:rPr sz="1150" spc="15" dirty="0">
                <a:latin typeface="Arial"/>
                <a:cs typeface="Arial"/>
              </a:rPr>
              <a:t>? </a:t>
            </a:r>
            <a:r>
              <a:rPr sz="1150" spc="20" dirty="0">
                <a:latin typeface="Arial"/>
                <a:cs typeface="Arial"/>
              </a:rPr>
              <a:t>No</a:t>
            </a:r>
            <a:endParaRPr sz="1150" dirty="0">
              <a:latin typeface="Arial"/>
              <a:cs typeface="Arial"/>
            </a:endParaRPr>
          </a:p>
          <a:p>
            <a:pPr marL="635635" marR="3079115">
              <a:lnSpc>
                <a:spcPct val="134100"/>
              </a:lnSpc>
              <a:spcBef>
                <a:spcPts val="360"/>
              </a:spcBef>
            </a:pPr>
            <a:r>
              <a:rPr sz="900" dirty="0">
                <a:latin typeface="Arial"/>
                <a:cs typeface="Arial"/>
              </a:rPr>
              <a:t>A tire has a circle as its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boundary  Use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aggregation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90654" y="3560552"/>
            <a:ext cx="4222115" cy="487953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1750">
              <a:lnSpc>
                <a:spcPts val="640"/>
              </a:lnSpc>
              <a:spcBef>
                <a:spcPts val="204"/>
              </a:spcBef>
            </a:pPr>
            <a:r>
              <a:rPr sz="550" spc="-5" dirty="0">
                <a:latin typeface="Courier" charset="0"/>
                <a:cs typeface="Courier" charset="0"/>
              </a:rPr>
              <a:t>public class</a:t>
            </a:r>
            <a:r>
              <a:rPr sz="550" spc="-105" dirty="0">
                <a:latin typeface="Courier" charset="0"/>
                <a:cs typeface="Courier" charset="0"/>
              </a:rPr>
              <a:t> </a:t>
            </a:r>
            <a:r>
              <a:rPr sz="550" spc="-5" dirty="0">
                <a:latin typeface="Courier" charset="0"/>
                <a:cs typeface="Courier" charset="0"/>
              </a:rPr>
              <a:t>Tire</a:t>
            </a:r>
            <a:endParaRPr sz="550" dirty="0">
              <a:latin typeface="Courier" charset="0"/>
              <a:cs typeface="Courier" charset="0"/>
            </a:endParaRPr>
          </a:p>
          <a:p>
            <a:pPr marL="31750">
              <a:lnSpc>
                <a:spcPts val="620"/>
              </a:lnSpc>
            </a:pPr>
            <a:r>
              <a:rPr sz="550" spc="-5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56210" marR="3053080">
              <a:lnSpc>
                <a:spcPts val="620"/>
              </a:lnSpc>
              <a:spcBef>
                <a:spcPts val="35"/>
              </a:spcBef>
            </a:pPr>
            <a:r>
              <a:rPr sz="550" spc="-5" dirty="0">
                <a:latin typeface="Courier" charset="0"/>
                <a:cs typeface="Courier" charset="0"/>
              </a:rPr>
              <a:t>private String rating;  private Circle</a:t>
            </a:r>
            <a:r>
              <a:rPr sz="550" spc="-100" dirty="0">
                <a:latin typeface="Courier" charset="0"/>
                <a:cs typeface="Courier" charset="0"/>
              </a:rPr>
              <a:t> </a:t>
            </a:r>
            <a:r>
              <a:rPr sz="550" spc="-5" dirty="0">
                <a:latin typeface="Courier" charset="0"/>
                <a:cs typeface="Courier" charset="0"/>
              </a:rPr>
              <a:t>boundary;</a:t>
            </a:r>
            <a:endParaRPr sz="550" dirty="0">
              <a:latin typeface="Courier" charset="0"/>
              <a:cs typeface="Courier" charset="0"/>
            </a:endParaRPr>
          </a:p>
          <a:p>
            <a:pPr marL="156210">
              <a:lnSpc>
                <a:spcPts val="585"/>
              </a:lnSpc>
            </a:pPr>
            <a:r>
              <a:rPr sz="550" spc="-5" dirty="0">
                <a:latin typeface="Courier" charset="0"/>
                <a:cs typeface="Courier" charset="0"/>
              </a:rPr>
              <a:t>. .</a:t>
            </a:r>
            <a:r>
              <a:rPr sz="550" spc="-105" dirty="0">
                <a:latin typeface="Courier" charset="0"/>
                <a:cs typeface="Courier" charset="0"/>
              </a:rPr>
              <a:t> </a:t>
            </a:r>
            <a:r>
              <a:rPr sz="550" spc="-5" dirty="0">
                <a:latin typeface="Courier" charset="0"/>
                <a:cs typeface="Courier" charset="0"/>
              </a:rPr>
              <a:t>.</a:t>
            </a:r>
            <a:endParaRPr sz="550" dirty="0">
              <a:latin typeface="Courier" charset="0"/>
              <a:cs typeface="Courier" charset="0"/>
            </a:endParaRPr>
          </a:p>
          <a:p>
            <a:pPr marL="31750">
              <a:lnSpc>
                <a:spcPts val="640"/>
              </a:lnSpc>
            </a:pPr>
            <a:r>
              <a:rPr sz="550" spc="-5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971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</a:t>
            </a:r>
            <a:r>
              <a:rPr spc="140" dirty="0"/>
              <a:t>n</a:t>
            </a:r>
            <a:r>
              <a:rPr spc="135" dirty="0"/>
              <a:t>h</a:t>
            </a:r>
            <a:r>
              <a:rPr spc="25" dirty="0"/>
              <a:t>e</a:t>
            </a:r>
            <a:r>
              <a:rPr spc="60" dirty="0"/>
              <a:t>r</a:t>
            </a:r>
            <a:r>
              <a:rPr spc="55" dirty="0"/>
              <a:t>i</a:t>
            </a:r>
            <a:r>
              <a:rPr spc="20" dirty="0"/>
              <a:t>t</a:t>
            </a:r>
            <a:r>
              <a:rPr spc="114" dirty="0"/>
              <a:t>a</a:t>
            </a:r>
            <a:r>
              <a:rPr spc="140" dirty="0"/>
              <a:t>n</a:t>
            </a:r>
            <a:r>
              <a:rPr spc="45" dirty="0"/>
              <a:t>c</a:t>
            </a:r>
            <a:r>
              <a:rPr spc="2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504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27037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845787"/>
            <a:ext cx="376618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Every car is a vehicle.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(Inheritance)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Every car has a tire (or four). (Aggregation)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751" y="1493736"/>
            <a:ext cx="5264785" cy="754053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80"/>
              </a:spcBef>
            </a:pPr>
            <a:r>
              <a:rPr sz="900" spc="15" dirty="0">
                <a:latin typeface="Courier" charset="0"/>
                <a:cs typeface="Courier" charset="0"/>
              </a:rPr>
              <a:t>class Car extends</a:t>
            </a:r>
            <a:r>
              <a:rPr sz="900" spc="-6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Vehicle</a:t>
            </a:r>
            <a:endParaRPr sz="900" dirty="0">
              <a:latin typeface="Courier" charset="0"/>
              <a:cs typeface="Courier" charset="0"/>
            </a:endParaRPr>
          </a:p>
          <a:p>
            <a:pPr marL="55244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797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private Tire[]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tires;</a:t>
            </a:r>
            <a:endParaRPr sz="900" dirty="0">
              <a:latin typeface="Courier" charset="0"/>
              <a:cs typeface="Courier" charset="0"/>
            </a:endParaRPr>
          </a:p>
          <a:p>
            <a:pPr marL="26797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. .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5244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188" y="249666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8113" y="2352207"/>
            <a:ext cx="468312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Aggregation denotes that objects of one class contain  references to objects of another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2"/>
          <p:cNvSpPr>
            <a:spLocks noChangeAspect="1"/>
          </p:cNvSpPr>
          <p:nvPr/>
        </p:nvSpPr>
        <p:spPr>
          <a:xfrm>
            <a:off x="758610" y="2895760"/>
            <a:ext cx="902091" cy="246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1660701" y="4965721"/>
            <a:ext cx="484632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5" dirty="0">
                <a:latin typeface="Arial"/>
                <a:cs typeface="Arial"/>
              </a:rPr>
              <a:t>Figure 6 </a:t>
            </a:r>
            <a:r>
              <a:rPr sz="1550" spc="-5" dirty="0">
                <a:latin typeface="Arial"/>
                <a:cs typeface="Arial"/>
              </a:rPr>
              <a:t>UML Notation for Inheritance and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Aggregation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004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UML </a:t>
            </a:r>
            <a:r>
              <a:rPr spc="114" dirty="0"/>
              <a:t>Relationship</a:t>
            </a:r>
            <a:r>
              <a:rPr spc="-140" dirty="0"/>
              <a:t> </a:t>
            </a:r>
            <a:r>
              <a:rPr spc="160" dirty="0"/>
              <a:t>Symbols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6043" y="901254"/>
          <a:ext cx="4450925" cy="1246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585"/>
                <a:gridCol w="828128"/>
                <a:gridCol w="951791"/>
                <a:gridCol w="849421"/>
              </a:tblGrid>
              <a:tr h="539956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Relationship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15049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Inheritance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1150" b="1" spc="-6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Style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1714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Solid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Arrow</a:t>
                      </a:r>
                      <a:r>
                        <a:rPr sz="1150" b="1" spc="-6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Tip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11811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Triangle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7738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Implementation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Dotted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Triangle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7738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Aggregation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Solid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Diamond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90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Dependency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Dotted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Open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127705" y="1270873"/>
            <a:ext cx="639378" cy="70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7705" y="1498597"/>
            <a:ext cx="639378" cy="70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7705" y="1726321"/>
            <a:ext cx="639378" cy="70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7705" y="1954035"/>
            <a:ext cx="630621" cy="7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49183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859" y="292643"/>
            <a:ext cx="421513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00" dirty="0"/>
              <a:t>Attributes </a:t>
            </a:r>
            <a:r>
              <a:rPr spc="145" dirty="0"/>
              <a:t>and </a:t>
            </a:r>
            <a:r>
              <a:rPr spc="160" dirty="0"/>
              <a:t>Methods </a:t>
            </a:r>
            <a:r>
              <a:rPr spc="100" dirty="0"/>
              <a:t>in</a:t>
            </a:r>
            <a:r>
              <a:rPr spc="-290" dirty="0"/>
              <a:t> </a:t>
            </a:r>
            <a:r>
              <a:rPr spc="175" dirty="0"/>
              <a:t>UML  </a:t>
            </a:r>
            <a:r>
              <a:rPr spc="185" dirty="0"/>
              <a:t>Diagrams</a:t>
            </a:r>
          </a:p>
        </p:txBody>
      </p:sp>
      <p:sp>
        <p:nvSpPr>
          <p:cNvPr id="4" name="object 4"/>
          <p:cNvSpPr/>
          <p:nvPr/>
        </p:nvSpPr>
        <p:spPr>
          <a:xfrm>
            <a:off x="832944" y="1165773"/>
            <a:ext cx="1830552" cy="1173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3726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40" dirty="0"/>
              <a:t>M</a:t>
            </a:r>
            <a:r>
              <a:rPr spc="140" dirty="0"/>
              <a:t>u</a:t>
            </a:r>
            <a:r>
              <a:rPr spc="65" dirty="0"/>
              <a:t>l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70" dirty="0"/>
              <a:t>p</a:t>
            </a:r>
            <a:r>
              <a:rPr spc="65" dirty="0"/>
              <a:t>l</a:t>
            </a:r>
            <a:r>
              <a:rPr spc="55" dirty="0"/>
              <a:t>i</a:t>
            </a:r>
            <a:r>
              <a:rPr spc="45" dirty="0"/>
              <a:t>c</a:t>
            </a:r>
            <a:r>
              <a:rPr spc="55" dirty="0"/>
              <a:t>i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25" dirty="0"/>
              <a:t>e</a:t>
            </a:r>
            <a:r>
              <a:rPr spc="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905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27438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59847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191380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113" y="770664"/>
            <a:ext cx="2544445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500"/>
              </a:lnSpc>
            </a:pPr>
            <a:r>
              <a:rPr sz="1550" spc="-5" dirty="0">
                <a:latin typeface="Arial"/>
                <a:cs typeface="Arial"/>
              </a:rPr>
              <a:t>any number (zero or more):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*  one or more: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1..*</a:t>
            </a:r>
            <a:endParaRPr sz="1550">
              <a:latin typeface="Arial"/>
              <a:cs typeface="Arial"/>
            </a:endParaRPr>
          </a:p>
          <a:p>
            <a:pPr marL="12700" marR="1094740">
              <a:lnSpc>
                <a:spcPct val="133500"/>
              </a:lnSpc>
              <a:spcBef>
                <a:spcPts val="65"/>
              </a:spcBef>
            </a:pPr>
            <a:r>
              <a:rPr sz="1550" spc="-5" dirty="0">
                <a:latin typeface="Arial"/>
                <a:cs typeface="Arial"/>
              </a:rPr>
              <a:t>zero or one: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0..1  exactly one: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188" y="306126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4323" y="2111696"/>
            <a:ext cx="3783723" cy="1024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0143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60" dirty="0"/>
              <a:t>Aggregation </a:t>
            </a:r>
            <a:r>
              <a:rPr spc="145" dirty="0"/>
              <a:t>and </a:t>
            </a:r>
            <a:r>
              <a:rPr spc="105" dirty="0"/>
              <a:t>Association,</a:t>
            </a:r>
            <a:r>
              <a:rPr spc="-220" dirty="0"/>
              <a:t> </a:t>
            </a:r>
            <a:r>
              <a:rPr spc="145" dirty="0"/>
              <a:t>and  Composition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26547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58080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90489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250052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99116" y="858708"/>
            <a:ext cx="5516966" cy="1787985"/>
          </a:xfrm>
          <a:prstGeom prst="rect">
            <a:avLst/>
          </a:prstGeom>
        </p:spPr>
        <p:txBody>
          <a:bodyPr vert="horz" wrap="square" lIns="0" tIns="218372" rIns="0" bIns="0" rtlCol="0">
            <a:spAutoFit/>
          </a:bodyPr>
          <a:lstStyle/>
          <a:p>
            <a:pPr marL="61594" marR="441959">
              <a:lnSpc>
                <a:spcPct val="133500"/>
              </a:lnSpc>
            </a:pPr>
            <a:r>
              <a:rPr sz="1550" spc="-5" dirty="0">
                <a:latin typeface="Arial"/>
                <a:cs typeface="Arial"/>
              </a:rPr>
              <a:t>Association: More general relationship between classes.  Use early in the design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phase.</a:t>
            </a:r>
            <a:endParaRPr sz="1550" dirty="0">
              <a:latin typeface="Arial"/>
              <a:cs typeface="Arial"/>
            </a:endParaRPr>
          </a:p>
          <a:p>
            <a:pPr marL="61594" marR="245745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A class is associated with another if you can navigate from  objects of one class to objects of the other.</a:t>
            </a:r>
            <a:endParaRPr sz="1550" dirty="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690"/>
              </a:spcBef>
            </a:pPr>
            <a:r>
              <a:rPr sz="1550" spc="-5" dirty="0">
                <a:latin typeface="Arial"/>
                <a:cs typeface="Arial"/>
              </a:rPr>
              <a:t>Given a </a:t>
            </a:r>
            <a:r>
              <a:rPr sz="1550" spc="-5" dirty="0">
                <a:latin typeface="Courier" charset="0"/>
                <a:cs typeface="Courier" charset="0"/>
              </a:rPr>
              <a:t>Bank</a:t>
            </a:r>
            <a:r>
              <a:rPr sz="1550" spc="-50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object, you can navigate to </a:t>
            </a:r>
            <a:r>
              <a:rPr sz="1550" spc="-5" dirty="0">
                <a:latin typeface="Courier" charset="0"/>
                <a:cs typeface="Courier" charset="0"/>
              </a:rPr>
              <a:t>Customer</a:t>
            </a:r>
            <a:r>
              <a:rPr sz="1550" spc="-509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objects.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4323" y="2917503"/>
            <a:ext cx="3836276" cy="100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188" y="417352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113" y="4028832"/>
            <a:ext cx="496633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Composition: one of the classes can not exist without the  other.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1548175" y="4309819"/>
            <a:ext cx="3766210" cy="1033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4532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</a:t>
            </a:r>
            <a:r>
              <a:rPr spc="-95" dirty="0"/>
              <a:t> </a:t>
            </a:r>
            <a:r>
              <a:rPr spc="95" dirty="0"/>
              <a:t>Invoice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70" dirty="0">
                <a:latin typeface="Arial"/>
                <a:cs typeface="Arial"/>
              </a:rPr>
              <a:t>Five-part </a:t>
            </a:r>
            <a:r>
              <a:rPr sz="1900" b="1" spc="120" dirty="0">
                <a:latin typeface="Arial"/>
                <a:cs typeface="Arial"/>
              </a:rPr>
              <a:t>program </a:t>
            </a:r>
            <a:r>
              <a:rPr sz="1900" b="1" spc="105" dirty="0">
                <a:latin typeface="Arial"/>
                <a:cs typeface="Arial"/>
              </a:rPr>
              <a:t>development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b="1" spc="60" dirty="0">
                <a:latin typeface="Arial"/>
                <a:cs typeface="Arial"/>
              </a:rPr>
              <a:t>process</a:t>
            </a:r>
            <a:endParaRPr sz="190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258445" algn="l"/>
              </a:tabLst>
            </a:pPr>
            <a:r>
              <a:rPr sz="1250" spc="15" dirty="0">
                <a:latin typeface="Arial"/>
                <a:cs typeface="Arial"/>
              </a:rPr>
              <a:t>Gather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requirements</a:t>
            </a:r>
            <a:endParaRPr sz="125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258445" algn="l"/>
              </a:tabLst>
            </a:pPr>
            <a:r>
              <a:rPr lang="en-US" sz="1250" spc="15" dirty="0" smtClean="0">
                <a:latin typeface="Arial"/>
                <a:cs typeface="Arial"/>
              </a:rPr>
              <a:t>F</a:t>
            </a:r>
            <a:r>
              <a:rPr sz="1250" spc="15" dirty="0" smtClean="0">
                <a:latin typeface="Arial"/>
                <a:cs typeface="Arial"/>
              </a:rPr>
              <a:t>ind classes</a:t>
            </a:r>
            <a:endParaRPr sz="125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58445" algn="l"/>
              </a:tabLst>
            </a:pPr>
            <a:r>
              <a:rPr sz="1250" spc="20" dirty="0">
                <a:latin typeface="Arial"/>
                <a:cs typeface="Arial"/>
              </a:rPr>
              <a:t>Use </a:t>
            </a:r>
            <a:r>
              <a:rPr sz="1250" spc="25" dirty="0">
                <a:latin typeface="Arial"/>
                <a:cs typeface="Arial"/>
              </a:rPr>
              <a:t>UML </a:t>
            </a:r>
            <a:r>
              <a:rPr sz="1250" spc="15" dirty="0">
                <a:latin typeface="Arial"/>
                <a:cs typeface="Arial"/>
              </a:rPr>
              <a:t>diagrams to record class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relationships</a:t>
            </a:r>
            <a:endParaRPr sz="125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58445" algn="l"/>
              </a:tabLst>
            </a:pPr>
            <a:r>
              <a:rPr sz="1250" spc="20" dirty="0">
                <a:latin typeface="Arial"/>
                <a:cs typeface="Arial"/>
              </a:rPr>
              <a:t>Use </a:t>
            </a:r>
            <a:r>
              <a:rPr sz="1250" spc="20" dirty="0">
                <a:latin typeface="Courier" charset="0"/>
                <a:cs typeface="Courier" charset="0"/>
              </a:rPr>
              <a:t>javadoc</a:t>
            </a:r>
            <a:r>
              <a:rPr sz="1250" spc="-490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to </a:t>
            </a:r>
            <a:r>
              <a:rPr sz="1250" spc="20" dirty="0">
                <a:latin typeface="Arial"/>
                <a:cs typeface="Arial"/>
              </a:rPr>
              <a:t>document method </a:t>
            </a:r>
            <a:r>
              <a:rPr sz="1250" spc="15" dirty="0">
                <a:latin typeface="Arial"/>
                <a:cs typeface="Arial"/>
              </a:rPr>
              <a:t>behavior</a:t>
            </a:r>
            <a:endParaRPr sz="125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258445" algn="l"/>
              </a:tabLst>
            </a:pPr>
            <a:r>
              <a:rPr sz="1250" spc="15" dirty="0">
                <a:latin typeface="Arial"/>
                <a:cs typeface="Arial"/>
              </a:rPr>
              <a:t>Implement your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program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0948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</a:t>
            </a:r>
            <a:r>
              <a:rPr spc="-180" dirty="0"/>
              <a:t> </a:t>
            </a:r>
            <a:r>
              <a:rPr spc="550" dirty="0"/>
              <a:t>—  </a:t>
            </a:r>
            <a:r>
              <a:rPr spc="110" dirty="0"/>
              <a:t>Requirements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26627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85314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217723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276410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188" y="342104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188" y="406922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188" y="471740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188" y="503273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8113" y="1121822"/>
            <a:ext cx="5401945" cy="405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034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Start the development process by gathering and documenting  program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requirements.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Task: Print out an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invoice</a:t>
            </a:r>
            <a:endParaRPr sz="1550">
              <a:latin typeface="Arial"/>
              <a:cs typeface="Arial"/>
            </a:endParaRPr>
          </a:p>
          <a:p>
            <a:pPr marL="12700" marR="59055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Invoice: Describes the charges for a set of products in certain  quantities.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Omit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complexities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5" dirty="0">
                <a:latin typeface="Arial"/>
                <a:cs typeface="Arial"/>
              </a:rPr>
              <a:t>Dates, </a:t>
            </a:r>
            <a:r>
              <a:rPr sz="1150" spc="10" dirty="0">
                <a:latin typeface="Arial"/>
                <a:cs typeface="Arial"/>
              </a:rPr>
              <a:t>taxes,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invoice </a:t>
            </a:r>
            <a:r>
              <a:rPr sz="1150" spc="15" dirty="0">
                <a:latin typeface="Arial"/>
                <a:cs typeface="Arial"/>
              </a:rPr>
              <a:t>and customer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numbers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50" spc="-5" dirty="0">
                <a:latin typeface="Arial"/>
                <a:cs typeface="Arial"/>
              </a:rPr>
              <a:t>Print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invoice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0" dirty="0">
                <a:latin typeface="Arial"/>
                <a:cs typeface="Arial"/>
              </a:rPr>
              <a:t>Billing </a:t>
            </a:r>
            <a:r>
              <a:rPr sz="1150" spc="15" dirty="0">
                <a:latin typeface="Arial"/>
                <a:cs typeface="Arial"/>
              </a:rPr>
              <a:t>address, </a:t>
            </a:r>
            <a:r>
              <a:rPr sz="1150" spc="10" dirty="0">
                <a:latin typeface="Arial"/>
                <a:cs typeface="Arial"/>
              </a:rPr>
              <a:t>all line items, </a:t>
            </a:r>
            <a:r>
              <a:rPr sz="1150" spc="15" dirty="0">
                <a:latin typeface="Arial"/>
                <a:cs typeface="Arial"/>
              </a:rPr>
              <a:t>amount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due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50" spc="-5" dirty="0">
                <a:latin typeface="Arial"/>
                <a:cs typeface="Arial"/>
              </a:rPr>
              <a:t>Line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item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0" dirty="0">
                <a:latin typeface="Arial"/>
                <a:cs typeface="Arial"/>
              </a:rPr>
              <a:t>Description, unit price, quantity ordered, total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price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50" spc="-5" dirty="0">
                <a:latin typeface="Arial"/>
                <a:cs typeface="Arial"/>
              </a:rPr>
              <a:t>For simplicity, do not provide a user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interface.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Test program: Adds line items to the invoice and then prints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it.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245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Chapter</a:t>
            </a:r>
            <a:r>
              <a:rPr spc="-45" dirty="0"/>
              <a:t> </a:t>
            </a:r>
            <a:r>
              <a:rPr spc="155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832947" y="859218"/>
            <a:ext cx="2952924" cy="219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6558" y="3053778"/>
            <a:ext cx="5810442" cy="239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80340" indent="-285750">
              <a:lnSpc>
                <a:spcPct val="137200"/>
              </a:lnSpc>
              <a:buFont typeface="Wingdings" charset="2"/>
              <a:buChar char="§"/>
            </a:pPr>
            <a:r>
              <a:rPr sz="1550" spc="-5" dirty="0">
                <a:latin typeface="Arial"/>
                <a:cs typeface="Arial"/>
              </a:rPr>
              <a:t>To learn how to discover new classes and methods  To use CRC cards for class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discovery</a:t>
            </a:r>
            <a:endParaRPr sz="1550" dirty="0">
              <a:latin typeface="Arial"/>
              <a:cs typeface="Arial"/>
            </a:endParaRPr>
          </a:p>
          <a:p>
            <a:pPr marL="298450" marR="5080" indent="-285750">
              <a:lnSpc>
                <a:spcPct val="114900"/>
              </a:lnSpc>
              <a:spcBef>
                <a:spcPts val="345"/>
              </a:spcBef>
              <a:buFont typeface="Wingdings" charset="2"/>
              <a:buChar char="§"/>
            </a:pPr>
            <a:r>
              <a:rPr sz="1550" spc="-5" dirty="0">
                <a:latin typeface="Arial"/>
                <a:cs typeface="Arial"/>
              </a:rPr>
              <a:t>To identify inheritance, aggregation, and dependency  relationships between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" dirty="0" smtClean="0">
                <a:latin typeface="Arial"/>
                <a:cs typeface="Arial"/>
              </a:rPr>
              <a:t>classes</a:t>
            </a:r>
            <a:endParaRPr lang="en-US" sz="1550" spc="-5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lang="en-US" sz="1550" spc="-5" dirty="0">
                <a:latin typeface="Arial"/>
                <a:cs typeface="Arial"/>
              </a:rPr>
              <a:t>To describe class relationships using UML class</a:t>
            </a:r>
            <a:r>
              <a:rPr lang="en-US" sz="1550" spc="15" dirty="0">
                <a:latin typeface="Arial"/>
                <a:cs typeface="Arial"/>
              </a:rPr>
              <a:t> </a:t>
            </a:r>
            <a:r>
              <a:rPr lang="en-US" sz="1550" spc="-5" dirty="0">
                <a:latin typeface="Arial"/>
                <a:cs typeface="Arial"/>
              </a:rPr>
              <a:t>diagrams</a:t>
            </a:r>
            <a:endParaRPr lang="en-US" sz="1550" dirty="0">
              <a:latin typeface="Arial"/>
              <a:cs typeface="Arial"/>
            </a:endParaRPr>
          </a:p>
          <a:p>
            <a:pPr marL="298450" marR="352425" indent="-285750">
              <a:lnSpc>
                <a:spcPct val="114999"/>
              </a:lnSpc>
              <a:spcBef>
                <a:spcPts val="409"/>
              </a:spcBef>
              <a:buFont typeface="Wingdings" charset="2"/>
              <a:buChar char="§"/>
            </a:pPr>
            <a:r>
              <a:rPr lang="en-US" sz="1550" spc="-5" dirty="0">
                <a:latin typeface="Arial"/>
                <a:cs typeface="Arial"/>
              </a:rPr>
              <a:t>To apply object-oriented design techniques to building  complex</a:t>
            </a:r>
            <a:r>
              <a:rPr lang="en-US" sz="1550" spc="-75" dirty="0">
                <a:latin typeface="Arial"/>
                <a:cs typeface="Arial"/>
              </a:rPr>
              <a:t> </a:t>
            </a:r>
            <a:r>
              <a:rPr lang="en-US" sz="1550" spc="-5" dirty="0">
                <a:latin typeface="Arial"/>
                <a:cs typeface="Arial"/>
              </a:rPr>
              <a:t>programs</a:t>
            </a:r>
            <a:endParaRPr lang="en-US" sz="1550" dirty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345"/>
              </a:spcBef>
            </a:pP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5337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8751" y="1175268"/>
            <a:ext cx="5264785" cy="1813560"/>
          </a:xfrm>
          <a:custGeom>
            <a:avLst/>
            <a:gdLst/>
            <a:ahLst/>
            <a:cxnLst/>
            <a:rect l="l" t="t" r="r" b="b"/>
            <a:pathLst>
              <a:path w="5264785" h="1813560">
                <a:moveTo>
                  <a:pt x="0" y="0"/>
                </a:moveTo>
                <a:lnTo>
                  <a:pt x="5264273" y="0"/>
                </a:lnTo>
                <a:lnTo>
                  <a:pt x="5264273" y="1813152"/>
                </a:lnTo>
                <a:lnTo>
                  <a:pt x="0" y="1813152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</a:t>
            </a:r>
            <a:r>
              <a:rPr spc="-95" dirty="0"/>
              <a:t> </a:t>
            </a:r>
            <a:r>
              <a:rPr spc="95" dirty="0"/>
              <a:t>Invoice</a:t>
            </a:r>
          </a:p>
        </p:txBody>
      </p:sp>
      <p:sp>
        <p:nvSpPr>
          <p:cNvPr id="5" name="object 5"/>
          <p:cNvSpPr/>
          <p:nvPr/>
        </p:nvSpPr>
        <p:spPr>
          <a:xfrm>
            <a:off x="789188" y="96066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851408"/>
            <a:ext cx="136715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Sample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Invoice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5723" y="1240529"/>
            <a:ext cx="215392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7930">
              <a:lnSpc>
                <a:spcPct val="100000"/>
              </a:lnSpc>
            </a:pPr>
            <a:r>
              <a:rPr sz="900" spc="15" dirty="0">
                <a:latin typeface="Courier" charset="0"/>
                <a:cs typeface="Courier" charset="0"/>
              </a:rPr>
              <a:t>I N V O I C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E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15" dirty="0">
                <a:latin typeface="Courier" charset="0"/>
                <a:cs typeface="Courier" charset="0"/>
              </a:rPr>
              <a:t>Sam's Small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Appliances</a:t>
            </a:r>
            <a:endParaRPr sz="9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100 Main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Street</a:t>
            </a:r>
            <a:endParaRPr sz="900" dirty="0">
              <a:latin typeface="Courier" charset="0"/>
              <a:cs typeface="Courier" charset="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8751" y="1818831"/>
          <a:ext cx="3344812" cy="115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402"/>
                <a:gridCol w="957594"/>
                <a:gridCol w="815725"/>
                <a:gridCol w="283732"/>
                <a:gridCol w="412359"/>
              </a:tblGrid>
              <a:tr h="409229">
                <a:tc>
                  <a:txBody>
                    <a:bodyPr/>
                    <a:lstStyle/>
                    <a:p>
                      <a:pPr marL="59055">
                        <a:lnSpc>
                          <a:spcPts val="94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Anytown,</a:t>
                      </a:r>
                      <a:r>
                        <a:rPr sz="900" spc="-7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CA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Description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94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98765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Price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Qty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Total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40147">
                <a:tc>
                  <a:txBody>
                    <a:bodyPr/>
                    <a:lstStyle/>
                    <a:p>
                      <a:pPr marL="5905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Toaster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29.95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89.85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40147">
                <a:tc>
                  <a:txBody>
                    <a:bodyPr/>
                    <a:lstStyle/>
                    <a:p>
                      <a:pPr marL="5905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Hair</a:t>
                      </a:r>
                      <a:r>
                        <a:rPr sz="900" spc="-7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dryer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24.95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24.95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10220">
                <a:tc>
                  <a:txBody>
                    <a:bodyPr/>
                    <a:lstStyle/>
                    <a:p>
                      <a:pPr marL="5905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Car</a:t>
                      </a:r>
                      <a:r>
                        <a:rPr sz="900" spc="-7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vacuum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19.99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39.98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43458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AMOUNT</a:t>
                      </a:r>
                      <a:r>
                        <a:rPr sz="900" spc="-7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DUE: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$154.78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89188" y="315922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8113" y="3014531"/>
            <a:ext cx="5010150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An invoice lists the charges for each item and the amount  due.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1448926" y="3295518"/>
            <a:ext cx="1287513" cy="200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2869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859" y="296329"/>
            <a:ext cx="4573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</a:t>
            </a:r>
            <a:r>
              <a:rPr spc="-180" dirty="0"/>
              <a:t> </a:t>
            </a:r>
            <a:endParaRPr spc="16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899116" y="858708"/>
            <a:ext cx="5516966" cy="1185456"/>
          </a:xfrm>
          <a:prstGeom prst="rect">
            <a:avLst/>
          </a:prstGeom>
        </p:spPr>
        <p:txBody>
          <a:bodyPr vert="horz" wrap="square" lIns="0" tIns="264798" rIns="0" bIns="0" rtlCol="0">
            <a:spAutoFit/>
          </a:bodyPr>
          <a:lstStyle/>
          <a:p>
            <a:pPr marL="61594" marR="5080">
              <a:lnSpc>
                <a:spcPct val="114999"/>
              </a:lnSpc>
            </a:pPr>
            <a:endParaRPr sz="1550" dirty="0" smtClean="0">
              <a:latin typeface="Arial"/>
              <a:cs typeface="Arial"/>
            </a:endParaRPr>
          </a:p>
          <a:p>
            <a:pPr marL="347344" indent="-285750">
              <a:lnSpc>
                <a:spcPct val="100000"/>
              </a:lnSpc>
              <a:spcBef>
                <a:spcPts val="620"/>
              </a:spcBef>
              <a:buFont typeface="Wingdings" panose="05000000000000000000" pitchFamily="2" charset="2"/>
              <a:buChar char="§"/>
            </a:pPr>
            <a:r>
              <a:rPr sz="1550" spc="-5" dirty="0" smtClean="0">
                <a:latin typeface="Arial"/>
                <a:cs typeface="Arial"/>
              </a:rPr>
              <a:t>Discover</a:t>
            </a:r>
            <a:r>
              <a:rPr sz="1550" spc="-70" dirty="0" smtClean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</a:t>
            </a:r>
            <a:endParaRPr sz="1550" dirty="0">
              <a:latin typeface="Arial"/>
              <a:cs typeface="Arial"/>
            </a:endParaRPr>
          </a:p>
          <a:p>
            <a:pPr marL="347344" indent="-285750">
              <a:lnSpc>
                <a:spcPct val="100000"/>
              </a:lnSpc>
              <a:spcBef>
                <a:spcPts val="690"/>
              </a:spcBef>
              <a:buFont typeface="Wingdings" panose="05000000000000000000" pitchFamily="2" charset="2"/>
              <a:buChar char="§"/>
            </a:pPr>
            <a:r>
              <a:rPr sz="1550" spc="-5" dirty="0">
                <a:latin typeface="Arial"/>
                <a:cs typeface="Arial"/>
              </a:rPr>
              <a:t>Nouns are possible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751" y="2393756"/>
            <a:ext cx="5264785" cy="1329659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244" marR="4411980">
              <a:lnSpc>
                <a:spcPct val="102200"/>
              </a:lnSpc>
              <a:spcBef>
                <a:spcPts val="455"/>
              </a:spcBef>
            </a:pPr>
            <a:r>
              <a:rPr sz="900" spc="15" dirty="0">
                <a:latin typeface="Courier" charset="0"/>
                <a:cs typeface="Courier" charset="0"/>
              </a:rPr>
              <a:t>Invoice  Address  LineItem  Product  Description  Price  Quantity  Total  Amount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Due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2714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8751" y="1482645"/>
            <a:ext cx="5264785" cy="1393190"/>
          </a:xfrm>
          <a:custGeom>
            <a:avLst/>
            <a:gdLst/>
            <a:ahLst/>
            <a:cxnLst/>
            <a:rect l="l" t="t" r="r" b="b"/>
            <a:pathLst>
              <a:path w="5264785" h="1393189">
                <a:moveTo>
                  <a:pt x="0" y="0"/>
                </a:moveTo>
                <a:lnTo>
                  <a:pt x="5264273" y="0"/>
                </a:lnTo>
                <a:lnTo>
                  <a:pt x="5264273" y="1392711"/>
                </a:lnTo>
                <a:lnTo>
                  <a:pt x="0" y="1392711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859" y="296174"/>
            <a:ext cx="45732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 smtClean="0"/>
              <a:t>Invoice</a:t>
            </a:r>
            <a:endParaRPr spc="165" dirty="0"/>
          </a:p>
        </p:txBody>
      </p:sp>
      <p:sp>
        <p:nvSpPr>
          <p:cNvPr id="5" name="object 5"/>
          <p:cNvSpPr/>
          <p:nvPr/>
        </p:nvSpPr>
        <p:spPr>
          <a:xfrm>
            <a:off x="789188" y="126804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1158784"/>
            <a:ext cx="14871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Analyze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619" y="1828200"/>
            <a:ext cx="276669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00" spc="15" dirty="0">
                <a:latin typeface="Courier" charset="0"/>
                <a:cs typeface="Courier" charset="0"/>
              </a:rPr>
              <a:t>// Records the product and the</a:t>
            </a:r>
            <a:r>
              <a:rPr sz="900" spc="-4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quantity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423" y="1544888"/>
            <a:ext cx="567690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2200"/>
              </a:lnSpc>
            </a:pPr>
            <a:r>
              <a:rPr sz="900" spc="15" dirty="0">
                <a:latin typeface="Courier" charset="0"/>
                <a:cs typeface="Courier" charset="0"/>
              </a:rPr>
              <a:t>Invoice  Address  LineItem  Product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188" y="304616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8113" y="2105477"/>
            <a:ext cx="3340735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 marR="60325">
              <a:lnSpc>
                <a:spcPct val="102200"/>
              </a:lnSpc>
              <a:tabLst>
                <a:tab pos="930910" algn="l"/>
              </a:tabLst>
            </a:pPr>
            <a:r>
              <a:rPr sz="900" spc="15" dirty="0">
                <a:latin typeface="Courier" charset="0"/>
                <a:cs typeface="Courier" charset="0"/>
              </a:rPr>
              <a:t>Description // Field of the Product class  Price	// Field of the</a:t>
            </a:r>
            <a:r>
              <a:rPr sz="900" spc="-4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Product</a:t>
            </a:r>
            <a:r>
              <a:rPr sz="90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class  Quantity	// Not an attribute of</a:t>
            </a:r>
            <a:r>
              <a:rPr sz="900" spc="-4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a</a:t>
            </a:r>
            <a:r>
              <a:rPr sz="90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Product  Total	// Computed — not</a:t>
            </a:r>
            <a:r>
              <a:rPr sz="900" spc="-4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stored</a:t>
            </a:r>
            <a:r>
              <a:rPr sz="90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anywhere  Amount</a:t>
            </a:r>
            <a:r>
              <a:rPr sz="900" spc="47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Due	// Computed — not stored</a:t>
            </a:r>
            <a:r>
              <a:rPr sz="900" spc="-5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anywhere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Classes after a process of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elimination: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751" y="3269520"/>
            <a:ext cx="5264785" cy="623376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244" marR="4624705">
              <a:lnSpc>
                <a:spcPct val="102200"/>
              </a:lnSpc>
              <a:spcBef>
                <a:spcPts val="455"/>
              </a:spcBef>
            </a:pPr>
            <a:r>
              <a:rPr sz="900" spc="15" dirty="0">
                <a:latin typeface="Courier" charset="0"/>
                <a:cs typeface="Courier" charset="0"/>
              </a:rPr>
              <a:t>Invoice  Address  LineItem  Product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448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859" y="297939"/>
            <a:ext cx="457327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</a:t>
            </a:r>
            <a:r>
              <a:rPr spc="-180" dirty="0"/>
              <a:t> </a:t>
            </a:r>
            <a:r>
              <a:rPr spc="550" dirty="0"/>
              <a:t>—  </a:t>
            </a:r>
            <a:r>
              <a:rPr spc="175" dirty="0"/>
              <a:t>UML</a:t>
            </a:r>
            <a:r>
              <a:rPr spc="-15" dirty="0"/>
              <a:t> </a:t>
            </a:r>
            <a:r>
              <a:rPr spc="185" dirty="0"/>
              <a:t>Diagrams</a:t>
            </a:r>
          </a:p>
        </p:txBody>
      </p:sp>
      <p:sp>
        <p:nvSpPr>
          <p:cNvPr id="4" name="object 4"/>
          <p:cNvSpPr/>
          <p:nvPr/>
        </p:nvSpPr>
        <p:spPr>
          <a:xfrm>
            <a:off x="832944" y="1165758"/>
            <a:ext cx="4563237" cy="2119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432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 </a:t>
            </a:r>
            <a:r>
              <a:rPr spc="550" dirty="0"/>
              <a:t>—</a:t>
            </a:r>
            <a:r>
              <a:rPr spc="-195" dirty="0"/>
              <a:t> </a:t>
            </a:r>
            <a:r>
              <a:rPr spc="140" dirty="0"/>
              <a:t>Method  </a:t>
            </a:r>
            <a:r>
              <a:rPr spc="120" dirty="0"/>
              <a:t>Documentation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27841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86528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296893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355580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113" y="1133721"/>
            <a:ext cx="5412105" cy="334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8115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Use </a:t>
            </a:r>
            <a:r>
              <a:rPr sz="1550" spc="-5" dirty="0">
                <a:latin typeface="Courier" charset="0"/>
                <a:cs typeface="Courier" charset="0"/>
              </a:rPr>
              <a:t>javadoc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comments (with the method bodies left blank)  to record the behavior of the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Write a Java source file for each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class:</a:t>
            </a:r>
            <a:endParaRPr sz="1550" dirty="0">
              <a:latin typeface="Arial"/>
              <a:cs typeface="Arial"/>
            </a:endParaRPr>
          </a:p>
          <a:p>
            <a:pPr marL="365760" marR="976630">
              <a:lnSpc>
                <a:spcPct val="114900"/>
              </a:lnSpc>
              <a:spcBef>
                <a:spcPts val="745"/>
              </a:spcBef>
            </a:pPr>
            <a:r>
              <a:rPr sz="1150" spc="10" dirty="0">
                <a:latin typeface="Arial"/>
                <a:cs typeface="Arial"/>
              </a:rPr>
              <a:t>Write the </a:t>
            </a:r>
            <a:r>
              <a:rPr sz="1150" spc="15" dirty="0">
                <a:latin typeface="Arial"/>
                <a:cs typeface="Arial"/>
              </a:rPr>
              <a:t>method comments </a:t>
            </a:r>
            <a:r>
              <a:rPr sz="1150" spc="10" dirty="0">
                <a:latin typeface="Arial"/>
                <a:cs typeface="Arial"/>
              </a:rPr>
              <a:t>for </a:t>
            </a:r>
            <a:r>
              <a:rPr sz="1150" spc="15" dirty="0">
                <a:latin typeface="Arial"/>
                <a:cs typeface="Arial"/>
              </a:rPr>
              <a:t>those methods </a:t>
            </a:r>
            <a:r>
              <a:rPr sz="1150" spc="10" dirty="0">
                <a:latin typeface="Arial"/>
                <a:cs typeface="Arial"/>
              </a:rPr>
              <a:t>that </a:t>
            </a:r>
            <a:r>
              <a:rPr sz="1150" spc="15" dirty="0">
                <a:latin typeface="Arial"/>
                <a:cs typeface="Arial"/>
              </a:rPr>
              <a:t>you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have  </a:t>
            </a:r>
            <a:r>
              <a:rPr sz="1150" spc="10" dirty="0">
                <a:latin typeface="Arial"/>
                <a:cs typeface="Arial"/>
              </a:rPr>
              <a:t>discovered,</a:t>
            </a:r>
            <a:endParaRPr sz="11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550"/>
              </a:spcBef>
            </a:pPr>
            <a:r>
              <a:rPr sz="1150" spc="15" dirty="0">
                <a:latin typeface="Arial"/>
                <a:cs typeface="Arial"/>
              </a:rPr>
              <a:t>Leave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body </a:t>
            </a:r>
            <a:r>
              <a:rPr sz="1150" spc="10" dirty="0">
                <a:latin typeface="Arial"/>
                <a:cs typeface="Arial"/>
              </a:rPr>
              <a:t>of the </a:t>
            </a:r>
            <a:r>
              <a:rPr sz="1150" spc="15" dirty="0">
                <a:latin typeface="Arial"/>
                <a:cs typeface="Arial"/>
              </a:rPr>
              <a:t>methods</a:t>
            </a:r>
            <a:r>
              <a:rPr sz="1150" spc="-6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blank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700"/>
              </a:spcBef>
            </a:pPr>
            <a:r>
              <a:rPr sz="1550" spc="-5" dirty="0">
                <a:latin typeface="Arial"/>
                <a:cs typeface="Arial"/>
              </a:rPr>
              <a:t>Run </a:t>
            </a:r>
            <a:r>
              <a:rPr sz="1550" spc="-5" dirty="0">
                <a:latin typeface="Courier" charset="0"/>
                <a:cs typeface="Courier" charset="0"/>
              </a:rPr>
              <a:t>javadoc</a:t>
            </a:r>
            <a:r>
              <a:rPr sz="1550" spc="-484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to obtain formatted version of documentation in  HTML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format.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Advantages:</a:t>
            </a:r>
            <a:endParaRPr sz="1550" dirty="0">
              <a:latin typeface="Arial"/>
              <a:cs typeface="Arial"/>
            </a:endParaRPr>
          </a:p>
          <a:p>
            <a:pPr marL="365760" marR="1426845">
              <a:lnSpc>
                <a:spcPct val="139900"/>
              </a:lnSpc>
              <a:spcBef>
                <a:spcPts val="400"/>
              </a:spcBef>
            </a:pPr>
            <a:r>
              <a:rPr sz="1150" spc="15" dirty="0">
                <a:latin typeface="Arial"/>
                <a:cs typeface="Arial"/>
              </a:rPr>
              <a:t>Share </a:t>
            </a:r>
            <a:r>
              <a:rPr sz="1150" spc="20" dirty="0">
                <a:latin typeface="Arial"/>
                <a:cs typeface="Arial"/>
              </a:rPr>
              <a:t>HTML </a:t>
            </a:r>
            <a:r>
              <a:rPr sz="1150" spc="15" dirty="0">
                <a:latin typeface="Arial"/>
                <a:cs typeface="Arial"/>
              </a:rPr>
              <a:t>documentation </a:t>
            </a:r>
            <a:r>
              <a:rPr sz="1150" spc="10" dirty="0">
                <a:latin typeface="Arial"/>
                <a:cs typeface="Arial"/>
              </a:rPr>
              <a:t>with other </a:t>
            </a:r>
            <a:r>
              <a:rPr sz="1150" spc="15" dirty="0">
                <a:latin typeface="Arial"/>
                <a:cs typeface="Arial"/>
              </a:rPr>
              <a:t>team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members  Format </a:t>
            </a:r>
            <a:r>
              <a:rPr sz="1150" spc="10" dirty="0">
                <a:latin typeface="Arial"/>
                <a:cs typeface="Arial"/>
              </a:rPr>
              <a:t>is </a:t>
            </a:r>
            <a:r>
              <a:rPr sz="1150" spc="15" dirty="0">
                <a:latin typeface="Arial"/>
                <a:cs typeface="Arial"/>
              </a:rPr>
              <a:t>immediately </a:t>
            </a:r>
            <a:r>
              <a:rPr sz="1150" spc="10" dirty="0">
                <a:latin typeface="Arial"/>
                <a:cs typeface="Arial"/>
              </a:rPr>
              <a:t>useful: </a:t>
            </a:r>
            <a:r>
              <a:rPr sz="1150" spc="15" dirty="0">
                <a:latin typeface="Arial"/>
                <a:cs typeface="Arial"/>
              </a:rPr>
              <a:t>Java source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files</a:t>
            </a:r>
            <a:endParaRPr sz="11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480"/>
              </a:spcBef>
            </a:pPr>
            <a:r>
              <a:rPr sz="1150" spc="15" dirty="0">
                <a:latin typeface="Arial"/>
                <a:cs typeface="Arial"/>
              </a:rPr>
              <a:t>Supply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comments </a:t>
            </a:r>
            <a:r>
              <a:rPr sz="1150" spc="10" dirty="0">
                <a:latin typeface="Arial"/>
                <a:cs typeface="Arial"/>
              </a:rPr>
              <a:t>of the </a:t>
            </a:r>
            <a:r>
              <a:rPr sz="1150" spc="15" dirty="0">
                <a:latin typeface="Arial"/>
                <a:cs typeface="Arial"/>
              </a:rPr>
              <a:t>key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methods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544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pc="140" dirty="0"/>
              <a:t>Method </a:t>
            </a:r>
            <a:r>
              <a:rPr spc="120" dirty="0"/>
              <a:t>Documentation </a:t>
            </a:r>
            <a:r>
              <a:rPr spc="550" dirty="0"/>
              <a:t>—</a:t>
            </a:r>
            <a:r>
              <a:rPr spc="-195" dirty="0"/>
              <a:t> </a:t>
            </a:r>
            <a:r>
              <a:rPr spc="260" dirty="0">
                <a:latin typeface="Trebuchet MS"/>
                <a:cs typeface="Trebuchet MS"/>
              </a:rPr>
              <a:t>Invoice</a:t>
            </a:r>
          </a:p>
          <a:p>
            <a:pPr marL="12700">
              <a:lnSpc>
                <a:spcPts val="2435"/>
              </a:lnSpc>
            </a:pPr>
            <a:r>
              <a:rPr spc="19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290" y="1161281"/>
            <a:ext cx="5781675" cy="2496820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420"/>
              </a:spcBef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Describes an invoice for a set of purchased</a:t>
            </a:r>
            <a:r>
              <a:rPr sz="750" spc="6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products.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Invoice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Adds a charge for a product to this</a:t>
            </a:r>
            <a:r>
              <a:rPr sz="750" spc="3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invoice.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@param aProduct the product that the customer</a:t>
            </a:r>
            <a:r>
              <a:rPr sz="750" spc="7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ordered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@param quantity the quantity of the</a:t>
            </a:r>
            <a:r>
              <a:rPr sz="750" spc="4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product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void add(Product aProduct, int</a:t>
            </a:r>
            <a:r>
              <a:rPr sz="750" spc="5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quantity)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Formats the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invoice.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 formatted</a:t>
            </a:r>
            <a:r>
              <a:rPr sz="75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invoice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String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format()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900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528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pc="140" dirty="0"/>
              <a:t>Method </a:t>
            </a:r>
            <a:r>
              <a:rPr spc="120" dirty="0"/>
              <a:t>Documentation </a:t>
            </a:r>
            <a:r>
              <a:rPr spc="550" dirty="0"/>
              <a:t>—</a:t>
            </a:r>
            <a:r>
              <a:rPr spc="-170" dirty="0"/>
              <a:t> </a:t>
            </a:r>
            <a:r>
              <a:rPr spc="180" dirty="0">
                <a:latin typeface="Trebuchet MS"/>
                <a:cs typeface="Trebuchet MS"/>
              </a:rPr>
              <a:t>LineItem</a:t>
            </a:r>
          </a:p>
          <a:p>
            <a:pPr marL="12700">
              <a:lnSpc>
                <a:spcPts val="2435"/>
              </a:lnSpc>
            </a:pPr>
            <a:r>
              <a:rPr spc="19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290" y="1161126"/>
            <a:ext cx="5781675" cy="2382520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420"/>
              </a:spcBef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Describes a quantity of an article to purchase and its</a:t>
            </a:r>
            <a:r>
              <a:rPr sz="750" spc="8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price.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LineItem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Computes the total cost of this line</a:t>
            </a:r>
            <a:r>
              <a:rPr sz="750" spc="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item.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 total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double</a:t>
            </a:r>
            <a:r>
              <a:rPr sz="750" spc="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getTotalPrice()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Formats this</a:t>
            </a:r>
            <a:r>
              <a:rPr sz="750" spc="-3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item.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a formatted string of this line</a:t>
            </a:r>
            <a:r>
              <a:rPr sz="750" spc="4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item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String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format()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900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513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pc="140" dirty="0"/>
              <a:t>Method </a:t>
            </a:r>
            <a:r>
              <a:rPr spc="120" dirty="0"/>
              <a:t>Documentation </a:t>
            </a:r>
            <a:r>
              <a:rPr spc="550" dirty="0"/>
              <a:t>—</a:t>
            </a:r>
            <a:r>
              <a:rPr spc="-170" dirty="0"/>
              <a:t> </a:t>
            </a:r>
            <a:r>
              <a:rPr spc="165" dirty="0">
                <a:latin typeface="Trebuchet MS"/>
                <a:cs typeface="Trebuchet MS"/>
              </a:rPr>
              <a:t>Product</a:t>
            </a:r>
          </a:p>
          <a:p>
            <a:pPr marL="12700">
              <a:lnSpc>
                <a:spcPts val="2435"/>
              </a:lnSpc>
            </a:pPr>
            <a:r>
              <a:rPr spc="19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290" y="1160971"/>
            <a:ext cx="5781675" cy="2382520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420"/>
              </a:spcBef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Describes a product with a description and a</a:t>
            </a:r>
            <a:r>
              <a:rPr sz="750" spc="6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price.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Product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Gets the product</a:t>
            </a:r>
            <a:r>
              <a:rPr sz="75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description.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description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String</a:t>
            </a:r>
            <a:r>
              <a:rPr sz="750" spc="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getDescription()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Gets the product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 unit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double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getPrice()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900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624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pc="140" dirty="0"/>
              <a:t>Method </a:t>
            </a:r>
            <a:r>
              <a:rPr spc="120" dirty="0"/>
              <a:t>Documentation </a:t>
            </a:r>
            <a:r>
              <a:rPr spc="550" dirty="0"/>
              <a:t>—</a:t>
            </a:r>
            <a:r>
              <a:rPr spc="-170" dirty="0"/>
              <a:t> </a:t>
            </a:r>
            <a:r>
              <a:rPr spc="165" dirty="0">
                <a:latin typeface="Trebuchet MS"/>
                <a:cs typeface="Trebuchet MS"/>
              </a:rPr>
              <a:t>Address</a:t>
            </a:r>
          </a:p>
          <a:p>
            <a:pPr marL="12700">
              <a:lnSpc>
                <a:spcPts val="2435"/>
              </a:lnSpc>
            </a:pPr>
            <a:r>
              <a:rPr spc="19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290" y="1162086"/>
            <a:ext cx="5781675" cy="1585595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420"/>
              </a:spcBef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Describes a mailing</a:t>
            </a:r>
            <a:r>
              <a:rPr sz="750" spc="-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address.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Address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Formats the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address.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 address as a string with three</a:t>
            </a:r>
            <a:r>
              <a:rPr sz="750" spc="5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lines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String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format()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900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609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859" y="299549"/>
            <a:ext cx="4327525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10" dirty="0"/>
              <a:t>The </a:t>
            </a:r>
            <a:r>
              <a:rPr spc="190" dirty="0"/>
              <a:t>Class </a:t>
            </a:r>
            <a:r>
              <a:rPr spc="120" dirty="0"/>
              <a:t>Documentation </a:t>
            </a:r>
            <a:r>
              <a:rPr spc="100" dirty="0"/>
              <a:t>in</a:t>
            </a:r>
            <a:r>
              <a:rPr spc="-320" dirty="0"/>
              <a:t> </a:t>
            </a:r>
            <a:r>
              <a:rPr spc="60" dirty="0"/>
              <a:t>the  </a:t>
            </a:r>
            <a:r>
              <a:rPr spc="190" dirty="0"/>
              <a:t>HTML</a:t>
            </a:r>
            <a:r>
              <a:rPr spc="-35" dirty="0"/>
              <a:t> </a:t>
            </a:r>
            <a:r>
              <a:rPr spc="95" dirty="0"/>
              <a:t>Format</a:t>
            </a:r>
          </a:p>
        </p:txBody>
      </p:sp>
      <p:sp>
        <p:nvSpPr>
          <p:cNvPr id="4" name="object 4"/>
          <p:cNvSpPr/>
          <p:nvPr/>
        </p:nvSpPr>
        <p:spPr>
          <a:xfrm>
            <a:off x="832944" y="1165796"/>
            <a:ext cx="3293237" cy="3266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7273" y="4607585"/>
            <a:ext cx="348615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latin typeface="Arial"/>
                <a:cs typeface="Arial"/>
              </a:rPr>
              <a:t>Figure </a:t>
            </a:r>
            <a:r>
              <a:rPr sz="1250" b="1" spc="20" dirty="0">
                <a:latin typeface="Arial"/>
                <a:cs typeface="Arial"/>
              </a:rPr>
              <a:t>8 </a:t>
            </a:r>
            <a:r>
              <a:rPr sz="1250" spc="15" dirty="0">
                <a:latin typeface="Arial"/>
                <a:cs typeface="Arial"/>
              </a:rPr>
              <a:t>Class Documentation </a:t>
            </a:r>
            <a:r>
              <a:rPr sz="1250" spc="10" dirty="0">
                <a:latin typeface="Arial"/>
                <a:cs typeface="Arial"/>
              </a:rPr>
              <a:t>in </a:t>
            </a:r>
            <a:r>
              <a:rPr sz="1250" spc="25" dirty="0">
                <a:latin typeface="Arial"/>
                <a:cs typeface="Arial"/>
              </a:rPr>
              <a:t>HTML</a:t>
            </a:r>
            <a:r>
              <a:rPr sz="1250" spc="15" dirty="0">
                <a:latin typeface="Arial"/>
                <a:cs typeface="Arial"/>
              </a:rPr>
              <a:t> Format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3161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Discovering</a:t>
            </a:r>
            <a:r>
              <a:rPr spc="-30" dirty="0"/>
              <a:t> </a:t>
            </a:r>
            <a:r>
              <a:rPr spc="18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4849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33" y="155287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206966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265653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113" y="803800"/>
            <a:ext cx="5085715" cy="199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When designing a program, you work from a requirements  specification</a:t>
            </a:r>
            <a:endParaRPr sz="1550">
              <a:latin typeface="Arial"/>
              <a:cs typeface="Arial"/>
            </a:endParaRPr>
          </a:p>
          <a:p>
            <a:pPr marL="365760" marR="216535">
              <a:lnSpc>
                <a:spcPct val="114900"/>
              </a:lnSpc>
              <a:spcBef>
                <a:spcPts val="745"/>
              </a:spcBef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designer’s task is to discover structures that </a:t>
            </a:r>
            <a:r>
              <a:rPr sz="1150" spc="15" dirty="0">
                <a:latin typeface="Arial"/>
                <a:cs typeface="Arial"/>
              </a:rPr>
              <a:t>make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possible to  </a:t>
            </a:r>
            <a:r>
              <a:rPr sz="1150" spc="15" dirty="0">
                <a:latin typeface="Arial"/>
                <a:cs typeface="Arial"/>
              </a:rPr>
              <a:t>implement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requirements</a:t>
            </a:r>
            <a:endParaRPr sz="1150">
              <a:latin typeface="Arial"/>
              <a:cs typeface="Arial"/>
            </a:endParaRPr>
          </a:p>
          <a:p>
            <a:pPr marL="12700" marR="702310">
              <a:lnSpc>
                <a:spcPct val="114900"/>
              </a:lnSpc>
              <a:spcBef>
                <a:spcPts val="630"/>
              </a:spcBef>
            </a:pPr>
            <a:r>
              <a:rPr sz="1550" spc="-5" dirty="0">
                <a:latin typeface="Arial"/>
                <a:cs typeface="Arial"/>
              </a:rPr>
              <a:t>To discover classes, look for nouns in the problem  description.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Find methods by looking for verbs in the task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description.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705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</a:t>
            </a:r>
            <a:r>
              <a:rPr spc="-160" dirty="0"/>
              <a:t> </a:t>
            </a:r>
            <a:r>
              <a:rPr spc="550" dirty="0"/>
              <a:t>—  </a:t>
            </a:r>
            <a:r>
              <a:rPr spc="105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27238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58771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1083986"/>
            <a:ext cx="4617085" cy="119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500"/>
              </a:lnSpc>
            </a:pPr>
            <a:r>
              <a:rPr sz="1550" spc="-5" dirty="0">
                <a:latin typeface="Arial"/>
                <a:cs typeface="Arial"/>
              </a:rPr>
              <a:t>After completing the design, implement your classes.  The UML diagram will give instance variables:</a:t>
            </a:r>
            <a:endParaRPr sz="1550">
              <a:latin typeface="Arial"/>
              <a:cs typeface="Arial"/>
            </a:endParaRPr>
          </a:p>
          <a:p>
            <a:pPr marL="365760" marR="2316480">
              <a:lnSpc>
                <a:spcPct val="139900"/>
              </a:lnSpc>
              <a:spcBef>
                <a:spcPts val="400"/>
              </a:spcBef>
            </a:pPr>
            <a:r>
              <a:rPr sz="1150" spc="15" dirty="0">
                <a:latin typeface="Arial"/>
                <a:cs typeface="Arial"/>
              </a:rPr>
              <a:t>Look </a:t>
            </a:r>
            <a:r>
              <a:rPr sz="1150" spc="10" dirty="0">
                <a:latin typeface="Arial"/>
                <a:cs typeface="Arial"/>
              </a:rPr>
              <a:t>for </a:t>
            </a:r>
            <a:r>
              <a:rPr sz="1150" spc="15" dirty="0">
                <a:latin typeface="Arial"/>
                <a:cs typeface="Arial"/>
              </a:rPr>
              <a:t>aggregated classes  They </a:t>
            </a:r>
            <a:r>
              <a:rPr sz="1150" spc="10" dirty="0">
                <a:latin typeface="Arial"/>
                <a:cs typeface="Arial"/>
              </a:rPr>
              <a:t>yield instance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0324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7441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28974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61383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8113" y="786019"/>
            <a:ext cx="420814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500"/>
              </a:lnSpc>
            </a:pPr>
            <a:r>
              <a:rPr sz="1550" spc="-5" dirty="0">
                <a:latin typeface="Courier" charset="0"/>
                <a:cs typeface="Courier" charset="0"/>
              </a:rPr>
              <a:t>Invoice</a:t>
            </a:r>
            <a:r>
              <a:rPr sz="1550" spc="-520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aggregates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Address</a:t>
            </a:r>
            <a:r>
              <a:rPr sz="1550" spc="-520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and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LineItem</a:t>
            </a:r>
            <a:r>
              <a:rPr sz="1550" spc="-5" dirty="0">
                <a:latin typeface="Arial"/>
                <a:cs typeface="Arial"/>
              </a:rPr>
              <a:t>.  Every invoice has one billing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address.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50" spc="-5" dirty="0">
                <a:latin typeface="Arial"/>
                <a:cs typeface="Arial"/>
              </a:rPr>
              <a:t>An invoice can have many line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items: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751" y="1832815"/>
            <a:ext cx="5264785" cy="893578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45"/>
              </a:spcBef>
            </a:pPr>
            <a:r>
              <a:rPr sz="900" spc="15" dirty="0">
                <a:latin typeface="Courier" charset="0"/>
                <a:cs typeface="Courier" charset="0"/>
              </a:rPr>
              <a:t>public class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Invoice</a:t>
            </a:r>
            <a:endParaRPr sz="900" dirty="0">
              <a:latin typeface="Courier" charset="0"/>
              <a:cs typeface="Courier" charset="0"/>
            </a:endParaRPr>
          </a:p>
          <a:p>
            <a:pPr marL="55244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797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. .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7970" marR="2567940">
              <a:lnSpc>
                <a:spcPct val="102200"/>
              </a:lnSpc>
            </a:pPr>
            <a:r>
              <a:rPr sz="900" spc="15" dirty="0">
                <a:latin typeface="Courier" charset="0"/>
                <a:cs typeface="Courier" charset="0"/>
              </a:rPr>
              <a:t>private Address billingAddress;  private ArrayList&lt;LineItem&gt;</a:t>
            </a:r>
            <a:r>
              <a:rPr sz="900" spc="-5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items;</a:t>
            </a:r>
            <a:endParaRPr sz="900" dirty="0">
              <a:latin typeface="Courier" charset="0"/>
              <a:cs typeface="Courier" charset="0"/>
            </a:endParaRPr>
          </a:p>
          <a:p>
            <a:pPr marL="55244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1439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51813"/>
            <a:ext cx="42037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line </a:t>
            </a:r>
            <a:r>
              <a:rPr sz="1250" spc="15" dirty="0">
                <a:latin typeface="Arial"/>
                <a:cs typeface="Arial"/>
              </a:rPr>
              <a:t>item </a:t>
            </a:r>
            <a:r>
              <a:rPr sz="1250" spc="20" dirty="0">
                <a:latin typeface="Arial"/>
                <a:cs typeface="Arial"/>
              </a:rPr>
              <a:t>needs </a:t>
            </a:r>
            <a:r>
              <a:rPr sz="1250" spc="15" dirty="0">
                <a:latin typeface="Arial"/>
                <a:cs typeface="Arial"/>
              </a:rPr>
              <a:t>to store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20" dirty="0">
                <a:latin typeface="Courier" charset="0"/>
                <a:cs typeface="Courier" charset="0"/>
              </a:rPr>
              <a:t>Product</a:t>
            </a:r>
            <a:r>
              <a:rPr sz="1250" spc="-490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object </a:t>
            </a:r>
            <a:r>
              <a:rPr sz="1250" spc="20" dirty="0">
                <a:latin typeface="Arial"/>
                <a:cs typeface="Arial"/>
              </a:rPr>
              <a:t>and </a:t>
            </a:r>
            <a:r>
              <a:rPr sz="1250" spc="15" dirty="0">
                <a:latin typeface="Arial"/>
                <a:cs typeface="Arial"/>
              </a:rPr>
              <a:t>quantity: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290" y="1106917"/>
            <a:ext cx="5781675" cy="741870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385"/>
              </a:spcBef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LineItem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. .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27965" marR="3940175">
              <a:lnSpc>
                <a:spcPts val="900"/>
              </a:lnSpc>
              <a:spcBef>
                <a:spcPts val="25"/>
              </a:spcBef>
            </a:pPr>
            <a:r>
              <a:rPr sz="750" spc="10" dirty="0">
                <a:latin typeface="Courier" charset="0"/>
                <a:cs typeface="Courier" charset="0"/>
              </a:rPr>
              <a:t>private int quantity;  private Product</a:t>
            </a:r>
            <a:r>
              <a:rPr sz="750" spc="-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theProduct;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65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1284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6661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28194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778220"/>
            <a:ext cx="4963160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49020">
              <a:lnSpc>
                <a:spcPct val="133500"/>
              </a:lnSpc>
            </a:pPr>
            <a:r>
              <a:rPr sz="1550" spc="-5" dirty="0">
                <a:latin typeface="Arial"/>
                <a:cs typeface="Arial"/>
              </a:rPr>
              <a:t>The methods themselves are now very easy.  Example:</a:t>
            </a:r>
            <a:endParaRPr sz="1550" dirty="0">
              <a:latin typeface="Arial"/>
              <a:cs typeface="Arial"/>
            </a:endParaRPr>
          </a:p>
          <a:p>
            <a:pPr marL="365760" marR="5080">
              <a:lnSpc>
                <a:spcPct val="114900"/>
              </a:lnSpc>
              <a:spcBef>
                <a:spcPts val="815"/>
              </a:spcBef>
            </a:pPr>
            <a:r>
              <a:rPr sz="1150" spc="15" dirty="0">
                <a:latin typeface="Courier" charset="0"/>
                <a:cs typeface="Courier" charset="0"/>
              </a:rPr>
              <a:t>getTotalPrice</a:t>
            </a:r>
            <a:r>
              <a:rPr sz="1150" spc="-36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of </a:t>
            </a:r>
            <a:r>
              <a:rPr sz="1150" spc="15" dirty="0">
                <a:latin typeface="Courier" charset="0"/>
                <a:cs typeface="Courier" charset="0"/>
              </a:rPr>
              <a:t>LineItem</a:t>
            </a:r>
            <a:r>
              <a:rPr sz="1150" spc="-36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gets the unit price of the </a:t>
            </a:r>
            <a:r>
              <a:rPr sz="1150" spc="15" dirty="0">
                <a:latin typeface="Arial"/>
                <a:cs typeface="Arial"/>
              </a:rPr>
              <a:t>product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and  </a:t>
            </a:r>
            <a:r>
              <a:rPr sz="1150" spc="10" dirty="0">
                <a:latin typeface="Arial"/>
                <a:cs typeface="Arial"/>
              </a:rPr>
              <a:t>multiplies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with 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quantity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9119" y="2000200"/>
            <a:ext cx="4660265" cy="1027845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5"/>
              </a:spcBef>
            </a:pPr>
            <a:r>
              <a:rPr sz="800" spc="20" dirty="0">
                <a:latin typeface="Courier" charset="0"/>
                <a:cs typeface="Courier" charset="0"/>
              </a:rPr>
              <a:t>/**</a:t>
            </a:r>
            <a:endParaRPr sz="800" dirty="0">
              <a:latin typeface="Courier" charset="0"/>
              <a:cs typeface="Courier" charset="0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Computes the total cost of this line</a:t>
            </a:r>
            <a:r>
              <a:rPr sz="800" spc="-70" dirty="0">
                <a:latin typeface="Courier" charset="0"/>
                <a:cs typeface="Courier" charset="0"/>
              </a:rPr>
              <a:t> </a:t>
            </a:r>
            <a:r>
              <a:rPr sz="800" spc="20" dirty="0">
                <a:latin typeface="Courier" charset="0"/>
                <a:cs typeface="Courier" charset="0"/>
              </a:rPr>
              <a:t>item.</a:t>
            </a:r>
            <a:endParaRPr sz="800" dirty="0">
              <a:latin typeface="Courier" charset="0"/>
              <a:cs typeface="Courier" charset="0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@return the total</a:t>
            </a:r>
            <a:r>
              <a:rPr sz="800" spc="-75" dirty="0">
                <a:latin typeface="Courier" charset="0"/>
                <a:cs typeface="Courier" charset="0"/>
              </a:rPr>
              <a:t> </a:t>
            </a:r>
            <a:r>
              <a:rPr sz="800" spc="20" dirty="0">
                <a:latin typeface="Courier" charset="0"/>
                <a:cs typeface="Courier" charset="0"/>
              </a:rPr>
              <a:t>price</a:t>
            </a:r>
            <a:endParaRPr sz="8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*/</a:t>
            </a:r>
            <a:endParaRPr sz="8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public double</a:t>
            </a:r>
            <a:r>
              <a:rPr sz="800" spc="-70" dirty="0">
                <a:latin typeface="Courier" charset="0"/>
                <a:cs typeface="Courier" charset="0"/>
              </a:rPr>
              <a:t> </a:t>
            </a:r>
            <a:r>
              <a:rPr sz="800" spc="20" dirty="0">
                <a:latin typeface="Courier" charset="0"/>
                <a:cs typeface="Courier" charset="0"/>
              </a:rPr>
              <a:t>getTotalPrice()</a:t>
            </a:r>
            <a:endParaRPr sz="8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return theProduct.getPrice() *</a:t>
            </a:r>
            <a:r>
              <a:rPr sz="800" spc="-70" dirty="0">
                <a:latin typeface="Courier" charset="0"/>
                <a:cs typeface="Courier" charset="0"/>
              </a:rPr>
              <a:t> </a:t>
            </a:r>
            <a:r>
              <a:rPr sz="800" spc="20" dirty="0">
                <a:latin typeface="Courier" charset="0"/>
                <a:cs typeface="Courier" charset="0"/>
              </a:rPr>
              <a:t>quantity;</a:t>
            </a:r>
            <a:endParaRPr sz="8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188" y="341918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8113" y="3309927"/>
            <a:ext cx="21520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Also supply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constructors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2399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80" dirty="0"/>
              <a:t>s</a:t>
            </a:r>
            <a:r>
              <a:rPr spc="25" dirty="0"/>
              <a:t>e</a:t>
            </a:r>
            <a:r>
              <a:rPr spc="45" dirty="0"/>
              <a:t>c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55" dirty="0"/>
              <a:t>o</a:t>
            </a:r>
            <a:r>
              <a:rPr spc="140" dirty="0"/>
              <a:t>n</a:t>
            </a:r>
            <a:r>
              <a:rPr spc="-175" dirty="0"/>
              <a:t>_</a:t>
            </a:r>
            <a:r>
              <a:rPr spc="110" dirty="0"/>
              <a:t>3</a:t>
            </a:r>
            <a:r>
              <a:rPr spc="315" dirty="0"/>
              <a:t>/</a:t>
            </a:r>
            <a:r>
              <a:rPr spc="110" dirty="0">
                <a:solidFill>
                  <a:srgbClr val="000080"/>
                </a:solidFill>
                <a:hlinkClick r:id="rId2"/>
              </a:rPr>
              <a:t>I</a:t>
            </a:r>
            <a:r>
              <a:rPr spc="140" dirty="0">
                <a:solidFill>
                  <a:srgbClr val="000080"/>
                </a:solidFill>
                <a:hlinkClick r:id="rId2"/>
              </a:rPr>
              <a:t>nv</a:t>
            </a:r>
            <a:r>
              <a:rPr spc="155" dirty="0">
                <a:solidFill>
                  <a:srgbClr val="000080"/>
                </a:solidFill>
                <a:hlinkClick r:id="rId2"/>
              </a:rPr>
              <a:t>o</a:t>
            </a:r>
            <a:r>
              <a:rPr spc="55" dirty="0">
                <a:solidFill>
                  <a:srgbClr val="000080"/>
                </a:solidFill>
                <a:hlinkClick r:id="rId2"/>
              </a:rPr>
              <a:t>i</a:t>
            </a:r>
            <a:r>
              <a:rPr spc="45" dirty="0">
                <a:solidFill>
                  <a:srgbClr val="000080"/>
                </a:solidFill>
                <a:hlinkClick r:id="rId2"/>
              </a:rPr>
              <a:t>c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55" dirty="0">
                <a:solidFill>
                  <a:srgbClr val="000080"/>
                </a:solidFill>
                <a:hlinkClick r:id="rId2"/>
              </a:rPr>
              <a:t>P</a:t>
            </a:r>
            <a:r>
              <a:rPr spc="60" dirty="0">
                <a:solidFill>
                  <a:srgbClr val="000080"/>
                </a:solidFill>
                <a:hlinkClick r:id="rId2"/>
              </a:rPr>
              <a:t>r</a:t>
            </a:r>
            <a:r>
              <a:rPr spc="55" dirty="0">
                <a:solidFill>
                  <a:srgbClr val="000080"/>
                </a:solidFill>
                <a:hlinkClick r:id="rId2"/>
              </a:rPr>
              <a:t>i</a:t>
            </a:r>
            <a:r>
              <a:rPr spc="140" dirty="0">
                <a:solidFill>
                  <a:srgbClr val="000080"/>
                </a:solidFill>
                <a:hlinkClick r:id="rId2"/>
              </a:rPr>
              <a:t>n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60" dirty="0">
                <a:solidFill>
                  <a:srgbClr val="000080"/>
                </a:solidFill>
                <a:hlinkClick r:id="rId2"/>
              </a:rPr>
              <a:t>r</a:t>
            </a:r>
            <a:r>
              <a:rPr spc="-245" dirty="0">
                <a:solidFill>
                  <a:srgbClr val="000080"/>
                </a:solidFill>
                <a:hlinkClick r:id="rId2"/>
              </a:rPr>
              <a:t>.</a:t>
            </a:r>
            <a:r>
              <a:rPr spc="-70" dirty="0">
                <a:solidFill>
                  <a:srgbClr val="000080"/>
                </a:solidFill>
                <a:hlinkClick r:id="rId2"/>
              </a:rPr>
              <a:t>j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  <a:r>
              <a:rPr spc="140" dirty="0">
                <a:solidFill>
                  <a:srgbClr val="000080"/>
                </a:solidFill>
                <a:hlinkClick r:id="rId2"/>
              </a:rPr>
              <a:t>v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939" y="862620"/>
            <a:ext cx="5991860" cy="1322705"/>
          </a:xfrm>
          <a:prstGeom prst="rect">
            <a:avLst/>
          </a:prstGeom>
          <a:ln w="8759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06375">
              <a:lnSpc>
                <a:spcPts val="1025"/>
              </a:lnSpc>
              <a:spcBef>
                <a:spcPts val="280"/>
              </a:spcBef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900" spc="-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225"/>
              </a:lnSpc>
              <a:buSzPct val="81818"/>
              <a:buFont typeface="Courier New"/>
              <a:buAutoNum type="arabicPlain" startAt="2"/>
              <a:tabLst>
                <a:tab pos="616585" algn="l"/>
              </a:tabLst>
            </a:pP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the invoice classes by</a:t>
            </a:r>
            <a:r>
              <a:rPr sz="1100" spc="-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printing</a:t>
            </a:r>
            <a:endParaRPr sz="1100">
              <a:latin typeface="Times New Roman"/>
              <a:cs typeface="Times New Roman"/>
            </a:endParaRPr>
          </a:p>
          <a:p>
            <a:pPr marL="615950" indent="-409575">
              <a:lnSpc>
                <a:spcPts val="1270"/>
              </a:lnSpc>
              <a:buSzPct val="81818"/>
              <a:buFont typeface="Courier New"/>
              <a:buAutoNum type="arabicPlain" startAt="2"/>
              <a:tabLst>
                <a:tab pos="616585" algn="l"/>
              </a:tabLst>
            </a:pP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a sample</a:t>
            </a:r>
            <a:r>
              <a:rPr sz="110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invoice.</a:t>
            </a:r>
            <a:endParaRPr sz="1100">
              <a:latin typeface="Times New Roman"/>
              <a:cs typeface="Times New Roman"/>
            </a:endParaRPr>
          </a:p>
          <a:p>
            <a:pPr marL="206375">
              <a:lnSpc>
                <a:spcPts val="1050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00" spc="-5" dirty="0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InvoicePrinter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61595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900" spc="-5" dirty="0">
                <a:latin typeface="Courier New"/>
                <a:cs typeface="Courier New"/>
              </a:rPr>
              <a:t>main(String[] args)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616585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55"/>
              </a:lnSpc>
              <a:tabLst>
                <a:tab pos="821055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900" spc="-5" dirty="0">
                <a:latin typeface="Courier New"/>
                <a:cs typeface="Courier New"/>
              </a:rPr>
              <a:t>Address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samsAddress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8533" y="841703"/>
            <a:ext cx="148899" cy="543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2244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section_3/</a:t>
            </a:r>
            <a:r>
              <a:rPr spc="75" dirty="0">
                <a:solidFill>
                  <a:srgbClr val="000080"/>
                </a:solidFill>
                <a:hlinkClick r:id="rId2"/>
              </a:rPr>
              <a:t>Invoice.java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70939" y="862465"/>
            <a:ext cx="5991860" cy="1322705"/>
          </a:xfrm>
          <a:custGeom>
            <a:avLst/>
            <a:gdLst/>
            <a:ahLst/>
            <a:cxnLst/>
            <a:rect l="l" t="t" r="r" b="b"/>
            <a:pathLst>
              <a:path w="5991859" h="1322705">
                <a:moveTo>
                  <a:pt x="0" y="0"/>
                </a:moveTo>
                <a:lnTo>
                  <a:pt x="5991286" y="0"/>
                </a:lnTo>
                <a:lnTo>
                  <a:pt x="5991286" y="1322637"/>
                </a:lnTo>
                <a:lnTo>
                  <a:pt x="0" y="1322637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79" rIns="0" bIns="0" rtlCol="0">
            <a:spAutoFit/>
          </a:bodyPr>
          <a:lstStyle/>
          <a:p>
            <a:pPr>
              <a:lnSpc>
                <a:spcPts val="105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pc="-5" dirty="0">
                <a:solidFill>
                  <a:srgbClr val="CC0066"/>
                </a:solidFill>
              </a:rPr>
              <a:t>import</a:t>
            </a:r>
            <a:r>
              <a:rPr spc="-30" dirty="0">
                <a:solidFill>
                  <a:srgbClr val="CC0066"/>
                </a:solidFill>
              </a:rPr>
              <a:t> </a:t>
            </a:r>
            <a:r>
              <a:rPr spc="-5" dirty="0"/>
              <a:t>java.util.ArrayList;</a:t>
            </a:r>
          </a:p>
          <a:p>
            <a:pPr>
              <a:lnSpc>
                <a:spcPts val="103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</a:p>
          <a:p>
            <a:pPr>
              <a:lnSpc>
                <a:spcPts val="100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pc="-5" dirty="0"/>
              <a:t>/**</a:t>
            </a:r>
          </a:p>
          <a:p>
            <a:pPr>
              <a:lnSpc>
                <a:spcPts val="1260"/>
              </a:lnSpc>
              <a:tabLst>
                <a:tab pos="392430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Describes an invoice for a set of purchased</a:t>
            </a:r>
            <a:r>
              <a:rPr sz="110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products.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050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pc="-5" dirty="0"/>
              <a:t>*/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pc="-5" dirty="0">
                <a:solidFill>
                  <a:srgbClr val="CC0066"/>
                </a:solidFill>
              </a:rPr>
              <a:t>public class</a:t>
            </a:r>
            <a:r>
              <a:rPr spc="-55" dirty="0">
                <a:solidFill>
                  <a:srgbClr val="CC0066"/>
                </a:solidFill>
              </a:rPr>
              <a:t> </a:t>
            </a:r>
            <a:r>
              <a:rPr spc="-5" dirty="0"/>
              <a:t>Invoice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pc="-5" dirty="0"/>
              <a:t>{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</a:t>
            </a:r>
            <a:r>
              <a:rPr spc="-5" dirty="0"/>
              <a:t>Address</a:t>
            </a:r>
            <a:r>
              <a:rPr spc="-20" dirty="0"/>
              <a:t> </a:t>
            </a:r>
            <a:r>
              <a:rPr spc="-5" dirty="0"/>
              <a:t>billingAddress;</a:t>
            </a:r>
          </a:p>
          <a:p>
            <a:pPr marL="392430" indent="-409575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</a:t>
            </a:r>
            <a:r>
              <a:rPr spc="-5" dirty="0"/>
              <a:t>ArrayList&lt;LineItem&gt;</a:t>
            </a:r>
            <a:r>
              <a:rPr spc="-15" dirty="0"/>
              <a:t> </a:t>
            </a:r>
            <a:r>
              <a:rPr spc="-5" dirty="0"/>
              <a:t>items;</a:t>
            </a:r>
          </a:p>
        </p:txBody>
      </p:sp>
      <p:sp>
        <p:nvSpPr>
          <p:cNvPr id="6" name="object 6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533" y="841703"/>
            <a:ext cx="148899" cy="236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209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section_3/</a:t>
            </a:r>
            <a:r>
              <a:rPr spc="75" dirty="0">
                <a:solidFill>
                  <a:srgbClr val="000080"/>
                </a:solidFill>
                <a:hlinkClick r:id="rId2"/>
              </a:rPr>
              <a:t>LineItem.java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70939" y="862310"/>
            <a:ext cx="5991860" cy="1322705"/>
          </a:xfrm>
          <a:custGeom>
            <a:avLst/>
            <a:gdLst/>
            <a:ahLst/>
            <a:cxnLst/>
            <a:rect l="l" t="t" r="r" b="b"/>
            <a:pathLst>
              <a:path w="5991859" h="1322705">
                <a:moveTo>
                  <a:pt x="0" y="0"/>
                </a:moveTo>
                <a:lnTo>
                  <a:pt x="5991286" y="0"/>
                </a:lnTo>
                <a:lnTo>
                  <a:pt x="5991286" y="1322637"/>
                </a:lnTo>
                <a:lnTo>
                  <a:pt x="0" y="1322637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79" rIns="0" bIns="0" rtlCol="0">
            <a:spAutoFit/>
          </a:bodyPr>
          <a:lstStyle/>
          <a:p>
            <a:pPr>
              <a:lnSpc>
                <a:spcPts val="102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pc="-5" dirty="0"/>
              <a:t>/**</a:t>
            </a:r>
          </a:p>
          <a:p>
            <a:pPr>
              <a:lnSpc>
                <a:spcPts val="1260"/>
              </a:lnSpc>
              <a:tabLst>
                <a:tab pos="392430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Describes a quantity of an article to</a:t>
            </a:r>
            <a:r>
              <a:rPr sz="110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purchase.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050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pc="-5" dirty="0"/>
              <a:t>*/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pc="-5" dirty="0">
                <a:solidFill>
                  <a:srgbClr val="CC0066"/>
                </a:solidFill>
              </a:rPr>
              <a:t>public class</a:t>
            </a:r>
            <a:r>
              <a:rPr spc="-50" dirty="0">
                <a:solidFill>
                  <a:srgbClr val="CC0066"/>
                </a:solidFill>
              </a:rPr>
              <a:t> </a:t>
            </a:r>
            <a:r>
              <a:rPr spc="-5" dirty="0"/>
              <a:t>LineItem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pc="-5" dirty="0"/>
              <a:t>{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int</a:t>
            </a:r>
            <a:r>
              <a:rPr spc="-50" dirty="0">
                <a:solidFill>
                  <a:srgbClr val="CC0066"/>
                </a:solidFill>
              </a:rPr>
              <a:t> </a:t>
            </a:r>
            <a:r>
              <a:rPr spc="-5" dirty="0"/>
              <a:t>quantity;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</a:t>
            </a:r>
            <a:r>
              <a:rPr spc="-5" dirty="0"/>
              <a:t>Product</a:t>
            </a:r>
            <a:r>
              <a:rPr spc="-35" dirty="0"/>
              <a:t> </a:t>
            </a:r>
            <a:r>
              <a:rPr spc="-5" dirty="0"/>
              <a:t>theProduct;</a:t>
            </a:r>
          </a:p>
          <a:p>
            <a:pPr>
              <a:lnSpc>
                <a:spcPts val="103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</a:p>
          <a:p>
            <a:pPr>
              <a:lnSpc>
                <a:spcPts val="105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1969" y="1979968"/>
            <a:ext cx="205104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8533" y="841703"/>
            <a:ext cx="148899" cy="324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320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section_3/</a:t>
            </a:r>
            <a:r>
              <a:rPr spc="75" dirty="0">
                <a:solidFill>
                  <a:srgbClr val="000080"/>
                </a:solidFill>
                <a:hlinkClick r:id="rId2"/>
              </a:rPr>
              <a:t>Product.java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70939" y="863425"/>
            <a:ext cx="5991860" cy="1322705"/>
          </a:xfrm>
          <a:custGeom>
            <a:avLst/>
            <a:gdLst/>
            <a:ahLst/>
            <a:cxnLst/>
            <a:rect l="l" t="t" r="r" b="b"/>
            <a:pathLst>
              <a:path w="5991859" h="1322705">
                <a:moveTo>
                  <a:pt x="0" y="0"/>
                </a:moveTo>
                <a:lnTo>
                  <a:pt x="5991286" y="0"/>
                </a:lnTo>
                <a:lnTo>
                  <a:pt x="5991286" y="1322637"/>
                </a:lnTo>
                <a:lnTo>
                  <a:pt x="0" y="1322637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79" rIns="0" bIns="0" rtlCol="0">
            <a:spAutoFit/>
          </a:bodyPr>
          <a:lstStyle/>
          <a:p>
            <a:pPr>
              <a:lnSpc>
                <a:spcPts val="102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pc="-5" dirty="0"/>
              <a:t>/**</a:t>
            </a:r>
          </a:p>
          <a:p>
            <a:pPr>
              <a:lnSpc>
                <a:spcPts val="1260"/>
              </a:lnSpc>
              <a:tabLst>
                <a:tab pos="392430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Describes a product with a description and a</a:t>
            </a:r>
            <a:r>
              <a:rPr sz="110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price.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050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pc="-5" dirty="0"/>
              <a:t>*/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pc="-5" dirty="0">
                <a:solidFill>
                  <a:srgbClr val="CC0066"/>
                </a:solidFill>
              </a:rPr>
              <a:t>public class</a:t>
            </a:r>
            <a:r>
              <a:rPr spc="-55" dirty="0">
                <a:solidFill>
                  <a:srgbClr val="CC0066"/>
                </a:solidFill>
              </a:rPr>
              <a:t> </a:t>
            </a:r>
            <a:r>
              <a:rPr spc="-5" dirty="0"/>
              <a:t>Product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pc="-5" dirty="0"/>
              <a:t>{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</a:t>
            </a:r>
            <a:r>
              <a:rPr spc="-5" dirty="0"/>
              <a:t>String</a:t>
            </a:r>
            <a:r>
              <a:rPr spc="-35" dirty="0"/>
              <a:t> </a:t>
            </a:r>
            <a:r>
              <a:rPr spc="-5" dirty="0"/>
              <a:t>description;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double</a:t>
            </a:r>
            <a:r>
              <a:rPr spc="-50" dirty="0">
                <a:solidFill>
                  <a:srgbClr val="CC0066"/>
                </a:solidFill>
              </a:rPr>
              <a:t> </a:t>
            </a:r>
            <a:r>
              <a:rPr spc="-5" dirty="0"/>
              <a:t>price;</a:t>
            </a:r>
          </a:p>
          <a:p>
            <a:pPr>
              <a:lnSpc>
                <a:spcPts val="103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</a:p>
          <a:p>
            <a:pPr>
              <a:lnSpc>
                <a:spcPts val="105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1969" y="1979968"/>
            <a:ext cx="205104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8533" y="841703"/>
            <a:ext cx="148899" cy="332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305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section_3/</a:t>
            </a:r>
            <a:r>
              <a:rPr spc="100" dirty="0">
                <a:solidFill>
                  <a:srgbClr val="000080"/>
                </a:solidFill>
                <a:hlinkClick r:id="rId2"/>
              </a:rPr>
              <a:t>Address.java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939" y="863270"/>
            <a:ext cx="5991860" cy="1322705"/>
          </a:xfrm>
          <a:prstGeom prst="rect">
            <a:avLst/>
          </a:prstGeom>
          <a:ln w="8759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06375">
              <a:lnSpc>
                <a:spcPts val="1025"/>
              </a:lnSpc>
              <a:spcBef>
                <a:spcPts val="275"/>
              </a:spcBef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900" spc="-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260"/>
              </a:lnSpc>
              <a:tabLst>
                <a:tab pos="61595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Describes a mailing</a:t>
            </a:r>
            <a:r>
              <a:rPr sz="110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address.</a:t>
            </a:r>
            <a:endParaRPr sz="1100">
              <a:latin typeface="Times New Roman"/>
              <a:cs typeface="Times New Roman"/>
            </a:endParaRPr>
          </a:p>
          <a:p>
            <a:pPr marL="206375">
              <a:lnSpc>
                <a:spcPts val="1050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900" spc="-5" dirty="0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Address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616585" algn="l"/>
              </a:tabLst>
            </a:pP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-5" dirty="0">
                <a:latin typeface="Courier New"/>
                <a:cs typeface="Courier New"/>
              </a:rPr>
              <a:t>String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name;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616585" algn="l"/>
              </a:tabLst>
            </a:pP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-5" dirty="0">
                <a:latin typeface="Courier New"/>
                <a:cs typeface="Courier New"/>
              </a:rPr>
              <a:t>String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street;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616585" algn="l"/>
              </a:tabLst>
            </a:pP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-5" dirty="0">
                <a:latin typeface="Courier New"/>
                <a:cs typeface="Courier New"/>
              </a:rPr>
              <a:t>String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city;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616585" algn="l"/>
              </a:tabLst>
            </a:pP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-5" dirty="0">
                <a:latin typeface="Courier New"/>
                <a:cs typeface="Courier New"/>
              </a:rPr>
              <a:t>String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state;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8533" y="841703"/>
            <a:ext cx="148899" cy="315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Example:</a:t>
            </a:r>
            <a:r>
              <a:rPr spc="-35" dirty="0"/>
              <a:t> </a:t>
            </a:r>
            <a:r>
              <a:rPr spc="95" dirty="0"/>
              <a:t>Invoice</a:t>
            </a:r>
          </a:p>
        </p:txBody>
      </p:sp>
      <p:sp>
        <p:nvSpPr>
          <p:cNvPr id="3" name="object 3"/>
          <p:cNvSpPr/>
          <p:nvPr/>
        </p:nvSpPr>
        <p:spPr>
          <a:xfrm>
            <a:off x="832944" y="859218"/>
            <a:ext cx="2837789" cy="279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273" y="3812015"/>
            <a:ext cx="147002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latin typeface="Arial"/>
                <a:cs typeface="Arial"/>
              </a:rPr>
              <a:t>Figure </a:t>
            </a:r>
            <a:r>
              <a:rPr sz="1250" b="1" spc="20" dirty="0">
                <a:latin typeface="Arial"/>
                <a:cs typeface="Arial"/>
              </a:rPr>
              <a:t>1 </a:t>
            </a:r>
            <a:r>
              <a:rPr sz="1250" spc="20" dirty="0">
                <a:latin typeface="Arial"/>
                <a:cs typeface="Arial"/>
              </a:rPr>
              <a:t>An</a:t>
            </a:r>
            <a:r>
              <a:rPr sz="1250" spc="-6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Invoice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3867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Example:</a:t>
            </a:r>
            <a:r>
              <a:rPr spc="-35" dirty="0"/>
              <a:t> </a:t>
            </a:r>
            <a:r>
              <a:rPr spc="95" dirty="0"/>
              <a:t>Invoice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4919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33" y="129080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5833" y="1536064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833" y="178132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188" y="209665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188" y="242074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188" y="273607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188" y="306016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188" y="365578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5833" y="426017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8113" y="839939"/>
            <a:ext cx="5206365" cy="35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Classes that come to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mind:</a:t>
            </a:r>
            <a:endParaRPr sz="1550" dirty="0">
              <a:latin typeface="Arial"/>
              <a:cs typeface="Arial"/>
            </a:endParaRPr>
          </a:p>
          <a:p>
            <a:pPr marL="365760" marR="4109085">
              <a:lnSpc>
                <a:spcPct val="139900"/>
              </a:lnSpc>
              <a:spcBef>
                <a:spcPts val="470"/>
              </a:spcBef>
            </a:pPr>
            <a:r>
              <a:rPr sz="1150" spc="15" dirty="0">
                <a:latin typeface="Courier" charset="0"/>
                <a:cs typeface="Courier" charset="0"/>
              </a:rPr>
              <a:t>Invoice  LineItem  Customer</a:t>
            </a:r>
            <a:endParaRPr sz="1150" dirty="0">
              <a:latin typeface="Courier" charset="0"/>
              <a:cs typeface="Courier" charset="0"/>
            </a:endParaRPr>
          </a:p>
          <a:p>
            <a:pPr marL="12700" marR="975994">
              <a:lnSpc>
                <a:spcPct val="135300"/>
              </a:lnSpc>
              <a:spcBef>
                <a:spcPts val="250"/>
              </a:spcBef>
            </a:pPr>
            <a:r>
              <a:rPr sz="1550" spc="-5" dirty="0">
                <a:latin typeface="Arial"/>
                <a:cs typeface="Arial"/>
              </a:rPr>
              <a:t>Good idea to keep a list of candidate classes.  Brainstorm: put all ideas for classes onto the list.  Cross not useful ones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later.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Concepts from the problem domain are good candidates for  classes.</a:t>
            </a:r>
            <a:endParaRPr sz="1550" dirty="0">
              <a:latin typeface="Arial"/>
              <a:cs typeface="Arial"/>
            </a:endParaRPr>
          </a:p>
          <a:p>
            <a:pPr marL="12700" marR="714375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Not all classes can be discovered from the program  requirements: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5" dirty="0">
                <a:latin typeface="Arial"/>
                <a:cs typeface="Arial"/>
              </a:rPr>
              <a:t>Most programs need </a:t>
            </a:r>
            <a:r>
              <a:rPr sz="1150" spc="10" dirty="0">
                <a:latin typeface="Arial"/>
                <a:cs typeface="Arial"/>
              </a:rPr>
              <a:t>tactical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classes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7017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Relationships </a:t>
            </a:r>
            <a:r>
              <a:rPr spc="70" dirty="0"/>
              <a:t>Between</a:t>
            </a:r>
            <a:r>
              <a:rPr spc="-70" dirty="0"/>
              <a:t> </a:t>
            </a:r>
            <a:r>
              <a:rPr spc="18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33775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66184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97717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7273" y="854911"/>
            <a:ext cx="3005455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The most common </a:t>
            </a:r>
            <a:r>
              <a:rPr sz="1250" spc="15" dirty="0">
                <a:latin typeface="Arial"/>
                <a:cs typeface="Arial"/>
              </a:rPr>
              <a:t>types of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relationships:</a:t>
            </a:r>
            <a:endParaRPr sz="1250">
              <a:latin typeface="Arial"/>
              <a:cs typeface="Arial"/>
            </a:endParaRPr>
          </a:p>
          <a:p>
            <a:pPr marL="143510" marR="1751964" algn="just">
              <a:lnSpc>
                <a:spcPct val="135300"/>
              </a:lnSpc>
              <a:spcBef>
                <a:spcPts val="785"/>
              </a:spcBef>
            </a:pPr>
            <a:r>
              <a:rPr sz="1550" spc="-5" dirty="0">
                <a:latin typeface="Arial"/>
                <a:cs typeface="Arial"/>
              </a:rPr>
              <a:t>Dependency  Aggregation  Inheritance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737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270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33" y="155708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8811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8113" y="808245"/>
            <a:ext cx="5010150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A class depends on another class if it uses objects of that  class.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i="1" spc="15" dirty="0">
                <a:latin typeface="Arial"/>
                <a:cs typeface="Arial"/>
              </a:rPr>
              <a:t>The “knows </a:t>
            </a:r>
            <a:r>
              <a:rPr sz="1150" i="1" spc="10" dirty="0">
                <a:latin typeface="Arial"/>
                <a:cs typeface="Arial"/>
              </a:rPr>
              <a:t>about”</a:t>
            </a:r>
            <a:r>
              <a:rPr sz="1150" i="1" spc="-30" dirty="0">
                <a:latin typeface="Arial"/>
                <a:cs typeface="Arial"/>
              </a:rPr>
              <a:t> </a:t>
            </a:r>
            <a:r>
              <a:rPr sz="1150" i="1" spc="10" dirty="0">
                <a:latin typeface="Arial"/>
                <a:cs typeface="Arial"/>
              </a:rPr>
              <a:t>relationship.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50" spc="-5" dirty="0">
                <a:latin typeface="Arial"/>
                <a:cs typeface="Arial"/>
              </a:rPr>
              <a:t>Example: </a:t>
            </a:r>
            <a:r>
              <a:rPr sz="1550" spc="-5" dirty="0">
                <a:latin typeface="Courier" charset="0"/>
                <a:cs typeface="Courier" charset="0"/>
              </a:rPr>
              <a:t>CashRegister</a:t>
            </a:r>
            <a:r>
              <a:rPr sz="1550" spc="-54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depends on </a:t>
            </a:r>
            <a:r>
              <a:rPr sz="1550" spc="-5" dirty="0">
                <a:latin typeface="Courier" charset="0"/>
                <a:cs typeface="Courier" charset="0"/>
              </a:rPr>
              <a:t>Coin</a:t>
            </a:r>
            <a:endParaRPr sz="15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4323" y="2076665"/>
            <a:ext cx="1129861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4234" y="4277045"/>
            <a:ext cx="422465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5"/>
              </a:lnSpc>
            </a:pPr>
            <a:r>
              <a:rPr sz="1550" b="1" spc="-5" dirty="0">
                <a:latin typeface="Arial"/>
                <a:cs typeface="Arial"/>
              </a:rPr>
              <a:t>Figure 3 </a:t>
            </a:r>
            <a:r>
              <a:rPr sz="1550" spc="-5" dirty="0">
                <a:latin typeface="Arial"/>
                <a:cs typeface="Arial"/>
              </a:rPr>
              <a:t>Dependency Relationship Between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the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ts val="1725"/>
              </a:lnSpc>
            </a:pPr>
            <a:r>
              <a:rPr sz="1550" spc="-5" dirty="0">
                <a:latin typeface="Courier" charset="0"/>
                <a:cs typeface="Courier" charset="0"/>
              </a:rPr>
              <a:t>CashRegiste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and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Coin</a:t>
            </a:r>
            <a:r>
              <a:rPr sz="1550" spc="-52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Classes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8077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340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113" y="808952"/>
            <a:ext cx="432244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It is a good practice to minimize the coupling (i.e.,  dependency) between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4323" y="1375981"/>
            <a:ext cx="6122276" cy="2399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401036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113" y="3865909"/>
            <a:ext cx="483552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When a class changes, coupled classes may also need  updating.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843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A</a:t>
            </a:r>
            <a:r>
              <a:rPr spc="325" dirty="0"/>
              <a:t>gg</a:t>
            </a:r>
            <a:r>
              <a:rPr spc="60" dirty="0"/>
              <a:t>r</a:t>
            </a:r>
            <a:r>
              <a:rPr spc="25" dirty="0"/>
              <a:t>e</a:t>
            </a:r>
            <a:r>
              <a:rPr spc="325" dirty="0"/>
              <a:t>g</a:t>
            </a:r>
            <a:r>
              <a:rPr spc="114" dirty="0"/>
              <a:t>a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55" dirty="0"/>
              <a:t>o</a:t>
            </a:r>
            <a:r>
              <a:rPr spc="140" dirty="0"/>
              <a:t>n</a:t>
            </a:r>
          </a:p>
        </p:txBody>
      </p:sp>
      <p:sp>
        <p:nvSpPr>
          <p:cNvPr id="6" name="object 6"/>
          <p:cNvSpPr/>
          <p:nvPr/>
        </p:nvSpPr>
        <p:spPr>
          <a:xfrm>
            <a:off x="789188" y="95376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833" y="155814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188" y="188223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188" y="219756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8113" y="809068"/>
            <a:ext cx="5402580" cy="153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A class aggregates another if its objects contain objects of the  other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class.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i="1" spc="15" dirty="0">
                <a:latin typeface="Arial"/>
                <a:cs typeface="Arial"/>
              </a:rPr>
              <a:t>Has-a</a:t>
            </a:r>
            <a:r>
              <a:rPr sz="1150" i="1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relationship</a:t>
            </a:r>
            <a:endParaRPr sz="1150" dirty="0">
              <a:latin typeface="Arial"/>
              <a:cs typeface="Arial"/>
            </a:endParaRPr>
          </a:p>
          <a:p>
            <a:pPr marL="12700" marR="615315">
              <a:lnSpc>
                <a:spcPct val="133500"/>
              </a:lnSpc>
              <a:spcBef>
                <a:spcPts val="355"/>
              </a:spcBef>
            </a:pPr>
            <a:r>
              <a:rPr sz="1550" spc="-5" dirty="0">
                <a:latin typeface="Arial"/>
                <a:cs typeface="Arial"/>
              </a:rPr>
              <a:t>Example: a </a:t>
            </a:r>
            <a:r>
              <a:rPr sz="1550" spc="-5" dirty="0">
                <a:latin typeface="Courier" charset="0"/>
                <a:cs typeface="Courier" charset="0"/>
              </a:rPr>
              <a:t>Quiz</a:t>
            </a:r>
            <a:r>
              <a:rPr sz="1550" spc="-50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 aggregates a </a:t>
            </a:r>
            <a:r>
              <a:rPr sz="1550" spc="-5" dirty="0">
                <a:latin typeface="Courier" charset="0"/>
                <a:cs typeface="Courier" charset="0"/>
              </a:rPr>
              <a:t>Question</a:t>
            </a:r>
            <a:r>
              <a:rPr sz="1550" spc="-509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class.  The UML for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aggregation: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4323" y="2348181"/>
            <a:ext cx="4125315" cy="94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1397</Words>
  <Application>Microsoft Office PowerPoint</Application>
  <PresentationFormat>Custom</PresentationFormat>
  <Paragraphs>341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Times New Roman</vt:lpstr>
      <vt:lpstr>Trebuchet MS</vt:lpstr>
      <vt:lpstr>Wingdings</vt:lpstr>
      <vt:lpstr>Office Theme</vt:lpstr>
      <vt:lpstr>Chapter 12 – Object-Oriented Design</vt:lpstr>
      <vt:lpstr>Chapter Goals</vt:lpstr>
      <vt:lpstr>Discovering Classes</vt:lpstr>
      <vt:lpstr>Example: Invoice</vt:lpstr>
      <vt:lpstr>Example: Invoice</vt:lpstr>
      <vt:lpstr>Relationships Between Classes</vt:lpstr>
      <vt:lpstr>Dependency</vt:lpstr>
      <vt:lpstr>Dependency</vt:lpstr>
      <vt:lpstr>Aggregation</vt:lpstr>
      <vt:lpstr>Aggregation</vt:lpstr>
      <vt:lpstr>Aggregation</vt:lpstr>
      <vt:lpstr>Inheritance</vt:lpstr>
      <vt:lpstr>Inheritance</vt:lpstr>
      <vt:lpstr>UML Relationship Symbols</vt:lpstr>
      <vt:lpstr>Attributes and Methods in UML  Diagrams</vt:lpstr>
      <vt:lpstr>Multiplicities</vt:lpstr>
      <vt:lpstr>Aggregation and Association, and  Composition</vt:lpstr>
      <vt:lpstr>Application: Printing an Invoice</vt:lpstr>
      <vt:lpstr>Application: Printing an Invoice —  Requirements</vt:lpstr>
      <vt:lpstr>Application: Printing an Invoice</vt:lpstr>
      <vt:lpstr>Application: Printing an Invoice </vt:lpstr>
      <vt:lpstr>Application: Printing an Invoice</vt:lpstr>
      <vt:lpstr>Application: Printing an Invoice —  UML Diagrams</vt:lpstr>
      <vt:lpstr>Printing an Invoice — Method  Documentation</vt:lpstr>
      <vt:lpstr>Method Documentation — Invoice Class</vt:lpstr>
      <vt:lpstr>Method Documentation — LineItem Class</vt:lpstr>
      <vt:lpstr>Method Documentation — Product Class</vt:lpstr>
      <vt:lpstr>Method Documentation — Address Class</vt:lpstr>
      <vt:lpstr>The Class Documentation in the  HTML Format</vt:lpstr>
      <vt:lpstr>Printing an Invoice —  Implementation</vt:lpstr>
      <vt:lpstr>Implementation</vt:lpstr>
      <vt:lpstr>Implementation</vt:lpstr>
      <vt:lpstr>Implementation</vt:lpstr>
      <vt:lpstr>section_3/InvoicePrinter.java</vt:lpstr>
      <vt:lpstr>section_3/Invoice.java</vt:lpstr>
      <vt:lpstr>section_3/LineItem.java</vt:lpstr>
      <vt:lpstr>section_3/Product.java</vt:lpstr>
      <vt:lpstr>section_3/Address.java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– Object-Oriented Design</dc:title>
  <dc:creator>GDonini</dc:creator>
  <cp:lastModifiedBy>mimi opkins</cp:lastModifiedBy>
  <cp:revision>6</cp:revision>
  <dcterms:created xsi:type="dcterms:W3CDTF">2016-01-18T23:26:02Z</dcterms:created>
  <dcterms:modified xsi:type="dcterms:W3CDTF">2017-06-01T19:02:56Z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