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2" r:id="rId2"/>
    <p:sldMasterId id="2147483666" r:id="rId3"/>
    <p:sldMasterId id="2147483664" r:id="rId4"/>
    <p:sldMasterId id="2147483669" r:id="rId5"/>
  </p:sldMasterIdLst>
  <p:sldIdLst>
    <p:sldId id="276" r:id="rId6"/>
    <p:sldId id="257" r:id="rId7"/>
    <p:sldId id="1247" r:id="rId8"/>
    <p:sldId id="1248" r:id="rId9"/>
    <p:sldId id="1249" r:id="rId10"/>
    <p:sldId id="1250" r:id="rId11"/>
    <p:sldId id="1251" r:id="rId12"/>
    <p:sldId id="1252" r:id="rId13"/>
    <p:sldId id="1253" r:id="rId14"/>
    <p:sldId id="1254" r:id="rId15"/>
    <p:sldId id="1255" r:id="rId16"/>
    <p:sldId id="1256" r:id="rId17"/>
    <p:sldId id="1257" r:id="rId18"/>
    <p:sldId id="1258" r:id="rId19"/>
    <p:sldId id="1259" r:id="rId20"/>
    <p:sldId id="1260" r:id="rId21"/>
    <p:sldId id="1261" r:id="rId22"/>
    <p:sldId id="1262" r:id="rId23"/>
    <p:sldId id="1263" r:id="rId24"/>
    <p:sldId id="1264" r:id="rId25"/>
    <p:sldId id="1265" r:id="rId26"/>
    <p:sldId id="1266" r:id="rId27"/>
    <p:sldId id="1267" r:id="rId28"/>
    <p:sldId id="1268" r:id="rId29"/>
    <p:sldId id="1269" r:id="rId30"/>
    <p:sldId id="1270" r:id="rId31"/>
    <p:sldId id="1271" r:id="rId32"/>
    <p:sldId id="1272" r:id="rId33"/>
    <p:sldId id="1243" r:id="rId34"/>
    <p:sldId id="1285" r:id="rId35"/>
    <p:sldId id="1290" r:id="rId36"/>
    <p:sldId id="1286" r:id="rId37"/>
    <p:sldId id="1287" r:id="rId38"/>
    <p:sldId id="1291" r:id="rId39"/>
    <p:sldId id="1283" r:id="rId40"/>
    <p:sldId id="1292" r:id="rId41"/>
    <p:sldId id="1293" r:id="rId42"/>
    <p:sldId id="1294" r:id="rId43"/>
    <p:sldId id="1123" r:id="rId44"/>
    <p:sldId id="1167" r:id="rId45"/>
    <p:sldId id="1168" r:id="rId46"/>
    <p:sldId id="1169" r:id="rId47"/>
    <p:sldId id="1125" r:id="rId48"/>
    <p:sldId id="1126" r:id="rId49"/>
    <p:sldId id="1170" r:id="rId50"/>
    <p:sldId id="1171" r:id="rId51"/>
    <p:sldId id="1172" r:id="rId52"/>
    <p:sldId id="1173" r:id="rId53"/>
    <p:sldId id="1049" r:id="rId54"/>
    <p:sldId id="1244" r:id="rId55"/>
    <p:sldId id="1245" r:id="rId56"/>
    <p:sldId id="1050" r:id="rId57"/>
    <p:sldId id="1129" r:id="rId58"/>
    <p:sldId id="1051" r:id="rId59"/>
    <p:sldId id="1175" r:id="rId60"/>
    <p:sldId id="1176" r:id="rId61"/>
    <p:sldId id="1177" r:id="rId62"/>
    <p:sldId id="1178" r:id="rId63"/>
    <p:sldId id="1179" r:id="rId64"/>
    <p:sldId id="1130" r:id="rId65"/>
    <p:sldId id="1180" r:id="rId66"/>
    <p:sldId id="1181" r:id="rId67"/>
    <p:sldId id="1182" r:id="rId68"/>
    <p:sldId id="1183" r:id="rId69"/>
    <p:sldId id="1067" r:id="rId70"/>
    <p:sldId id="977" r:id="rId71"/>
    <p:sldId id="1184" r:id="rId72"/>
    <p:sldId id="1185" r:id="rId73"/>
    <p:sldId id="1186" r:id="rId74"/>
    <p:sldId id="1187" r:id="rId75"/>
    <p:sldId id="1188" r:id="rId76"/>
    <p:sldId id="1068" r:id="rId77"/>
    <p:sldId id="1189" r:id="rId78"/>
    <p:sldId id="1190" r:id="rId79"/>
    <p:sldId id="1191" r:id="rId80"/>
    <p:sldId id="1192" r:id="rId81"/>
    <p:sldId id="1193" r:id="rId82"/>
    <p:sldId id="1194" r:id="rId83"/>
    <p:sldId id="1195" r:id="rId84"/>
    <p:sldId id="1197" r:id="rId85"/>
    <p:sldId id="1198" r:id="rId86"/>
    <p:sldId id="1199" r:id="rId87"/>
    <p:sldId id="1200" r:id="rId88"/>
    <p:sldId id="1201" r:id="rId89"/>
    <p:sldId id="1202" r:id="rId90"/>
    <p:sldId id="1206" r:id="rId91"/>
    <p:sldId id="1207" r:id="rId92"/>
    <p:sldId id="1208" r:id="rId93"/>
    <p:sldId id="1209" r:id="rId94"/>
    <p:sldId id="1210" r:id="rId95"/>
    <p:sldId id="1211" r:id="rId96"/>
    <p:sldId id="1212" r:id="rId97"/>
    <p:sldId id="1213" r:id="rId98"/>
    <p:sldId id="1214" r:id="rId99"/>
    <p:sldId id="1215" r:id="rId100"/>
    <p:sldId id="1216" r:id="rId101"/>
    <p:sldId id="1217" r:id="rId102"/>
    <p:sldId id="1218" r:id="rId103"/>
    <p:sldId id="1219" r:id="rId104"/>
    <p:sldId id="1220" r:id="rId105"/>
    <p:sldId id="1221" r:id="rId106"/>
    <p:sldId id="1225" r:id="rId107"/>
    <p:sldId id="1226" r:id="rId108"/>
    <p:sldId id="1227" r:id="rId109"/>
    <p:sldId id="1228" r:id="rId110"/>
    <p:sldId id="1229" r:id="rId111"/>
    <p:sldId id="1230" r:id="rId112"/>
    <p:sldId id="1231" r:id="rId113"/>
    <p:sldId id="1232" r:id="rId114"/>
    <p:sldId id="1233" r:id="rId115"/>
    <p:sldId id="1234" r:id="rId116"/>
    <p:sldId id="1235" r:id="rId117"/>
    <p:sldId id="1236" r:id="rId118"/>
    <p:sldId id="1237" r:id="rId119"/>
    <p:sldId id="1238" r:id="rId120"/>
    <p:sldId id="1239" r:id="rId121"/>
    <p:sldId id="1240" r:id="rId122"/>
    <p:sldId id="1241" r:id="rId123"/>
    <p:sldId id="1242" r:id="rId124"/>
    <p:sldId id="1246" r:id="rId125"/>
    <p:sldId id="1284" r:id="rId126"/>
    <p:sldId id="1273" r:id="rId127"/>
    <p:sldId id="1274" r:id="rId128"/>
    <p:sldId id="1275" r:id="rId129"/>
    <p:sldId id="1276" r:id="rId130"/>
    <p:sldId id="1277" r:id="rId131"/>
    <p:sldId id="1278" r:id="rId132"/>
    <p:sldId id="1279" r:id="rId133"/>
    <p:sldId id="1280" r:id="rId134"/>
    <p:sldId id="1281" r:id="rId135"/>
    <p:sldId id="1282" r:id="rId1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CB8"/>
    <a:srgbClr val="AFA6C5"/>
    <a:srgbClr val="B4D7D1"/>
    <a:srgbClr val="26ADAE"/>
    <a:srgbClr val="C022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872" autoAdjust="0"/>
  </p:normalViewPr>
  <p:slideViewPr>
    <p:cSldViewPr snapToGrid="0" snapToObjects="1">
      <p:cViewPr varScale="1">
        <p:scale>
          <a:sx n="45" d="100"/>
          <a:sy n="45" d="100"/>
        </p:scale>
        <p:origin x="1482" y="47"/>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viewProps" Target="viewProps.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slide" Target="slides/slide98.xml"/><Relationship Id="rId108" Type="http://schemas.openxmlformats.org/officeDocument/2006/relationships/slide" Target="slides/slide103.xml"/><Relationship Id="rId116" Type="http://schemas.openxmlformats.org/officeDocument/2006/relationships/slide" Target="slides/slide111.xml"/><Relationship Id="rId124" Type="http://schemas.openxmlformats.org/officeDocument/2006/relationships/slide" Target="slides/slide119.xml"/><Relationship Id="rId129" Type="http://schemas.openxmlformats.org/officeDocument/2006/relationships/slide" Target="slides/slide124.xml"/><Relationship Id="rId137"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11" Type="http://schemas.openxmlformats.org/officeDocument/2006/relationships/slide" Target="slides/slide106.xml"/><Relationship Id="rId132" Type="http://schemas.openxmlformats.org/officeDocument/2006/relationships/slide" Target="slides/slide127.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txBox="1">
            <a:spLocks/>
          </p:cNvSpPr>
          <p:nvPr userDrawn="1"/>
        </p:nvSpPr>
        <p:spPr>
          <a:xfrm>
            <a:off x="200853" y="4004352"/>
            <a:ext cx="8229600" cy="762000"/>
          </a:xfrm>
          <a:prstGeom prst="rect">
            <a:avLst/>
          </a:prstGeom>
        </p:spPr>
        <p:txBody>
          <a:bodyPr vert="horz" lIns="91440" tIns="45720" rIns="91440" bIns="45720" rtlCol="0" anchor="ctr">
            <a:normAutofit/>
          </a:bodyPr>
          <a:lstStyle/>
          <a:p>
            <a:r>
              <a:rPr lang="en-US" sz="3600" b="1" dirty="0"/>
              <a:t>Chapter 13 - Recursion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964" y="0"/>
            <a:ext cx="9135036" cy="1133142"/>
          </a:xfrm>
        </p:spPr>
        <p:txBody>
          <a:bodyPr/>
          <a:lstStyle>
            <a:lvl1pPr>
              <a:defRPr b="1" i="0" baseline="0"/>
            </a:lvl1pPr>
          </a:lstStyle>
          <a:p>
            <a:r>
              <a:rPr lang="en-US" b="1" dirty="0"/>
              <a:t>Implementing a Test Program</a:t>
            </a:r>
          </a:p>
        </p:txBody>
      </p:sp>
      <p:sp>
        <p:nvSpPr>
          <p:cNvPr id="5" name="Line 3"/>
          <p:cNvSpPr>
            <a:spLocks noChangeShapeType="1"/>
          </p:cNvSpPr>
          <p:nvPr userDrawn="1"/>
        </p:nvSpPr>
        <p:spPr bwMode="auto">
          <a:xfrm>
            <a:off x="0" y="1133142"/>
            <a:ext cx="9144000" cy="0"/>
          </a:xfrm>
          <a:prstGeom prst="line">
            <a:avLst/>
          </a:prstGeom>
          <a:noFill/>
          <a:ln w="76200">
            <a:solidFill>
              <a:srgbClr val="B4D7D1"/>
            </a:solidFill>
            <a:round/>
            <a:headEnd/>
            <a:tailEnd/>
          </a:ln>
        </p:spPr>
        <p:txBody>
          <a:bodyPr>
            <a:prstTxWarp prst="textNoShape">
              <a:avLst/>
            </a:prstTxWarp>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baseline="0"/>
            </a:lvl1pPr>
          </a:lstStyle>
          <a:p>
            <a:r>
              <a:rPr lang="en-US" b="1" dirty="0"/>
              <a:t>Graphics</a:t>
            </a:r>
          </a:p>
        </p:txBody>
      </p:sp>
      <p:sp>
        <p:nvSpPr>
          <p:cNvPr id="5" name="Line 3"/>
          <p:cNvSpPr>
            <a:spLocks noChangeShapeType="1"/>
          </p:cNvSpPr>
          <p:nvPr userDrawn="1"/>
        </p:nvSpPr>
        <p:spPr bwMode="auto">
          <a:xfrm>
            <a:off x="0" y="762000"/>
            <a:ext cx="9144000" cy="0"/>
          </a:xfrm>
          <a:prstGeom prst="line">
            <a:avLst/>
          </a:prstGeom>
          <a:noFill/>
          <a:ln w="76200">
            <a:solidFill>
              <a:srgbClr val="AFA6C5"/>
            </a:solidFill>
            <a:round/>
            <a:headEnd/>
            <a:tailEnd/>
          </a:ln>
        </p:spPr>
        <p:txBody>
          <a:bodyPr>
            <a:prstTxWarp prst="textNoShape">
              <a:avLst/>
            </a:prstTxWarp>
          </a:body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964" y="-1"/>
            <a:ext cx="9135036" cy="1317591"/>
          </a:xfrm>
        </p:spPr>
        <p:txBody>
          <a:bodyPr/>
          <a:lstStyle/>
          <a:p>
            <a:r>
              <a:rPr lang="en-US" dirty="0"/>
              <a:t>Click to edit Master title style</a:t>
            </a:r>
          </a:p>
        </p:txBody>
      </p:sp>
      <p:sp>
        <p:nvSpPr>
          <p:cNvPr id="3" name="Line 3"/>
          <p:cNvSpPr>
            <a:spLocks noChangeShapeType="1"/>
          </p:cNvSpPr>
          <p:nvPr userDrawn="1"/>
        </p:nvSpPr>
        <p:spPr bwMode="auto">
          <a:xfrm>
            <a:off x="8964" y="1103931"/>
            <a:ext cx="9144000" cy="0"/>
          </a:xfrm>
          <a:prstGeom prst="line">
            <a:avLst/>
          </a:prstGeom>
          <a:noFill/>
          <a:ln w="76200">
            <a:solidFill>
              <a:srgbClr val="AFA6C5"/>
            </a:solidFill>
            <a:round/>
            <a:headEnd/>
            <a:tailEnd/>
          </a:ln>
        </p:spPr>
        <p:txBody>
          <a:bodyPr>
            <a:prstTxWarp prst="textNoShape">
              <a:avLst/>
            </a:prstTxWarp>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a:lvl1pPr>
          </a:lstStyle>
          <a:p>
            <a:r>
              <a:rPr lang="en-US" b="1" dirty="0"/>
              <a:t>Syntax 1.1 Java Program</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vl1p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a:lvl1pPr>
          </a:lstStyle>
          <a:p>
            <a:r>
              <a:rPr lang="en-US" b="1" dirty="0"/>
              <a:t>Syntax 1.1 Java Program</a:t>
            </a:r>
          </a:p>
        </p:txBody>
      </p:sp>
      <p:sp>
        <p:nvSpPr>
          <p:cNvPr id="5" name="Line 3"/>
          <p:cNvSpPr>
            <a:spLocks noChangeShapeType="1"/>
          </p:cNvSpPr>
          <p:nvPr userDrawn="1"/>
        </p:nvSpPr>
        <p:spPr bwMode="auto">
          <a:xfrm>
            <a:off x="0" y="762000"/>
            <a:ext cx="9144000" cy="0"/>
          </a:xfrm>
          <a:prstGeom prst="line">
            <a:avLst/>
          </a:prstGeom>
          <a:noFill/>
          <a:ln w="76200">
            <a:solidFill>
              <a:srgbClr val="26ADAE"/>
            </a:solidFill>
            <a:round/>
            <a:headEnd/>
            <a:tailEnd/>
          </a:ln>
        </p:spPr>
        <p:txBody>
          <a:bodyPr>
            <a:prstTxWarp prst="textNoShape">
              <a:avLst/>
            </a:prstTxWarp>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1103932"/>
          </a:xfrm>
        </p:spPr>
        <p:txBody>
          <a:bodyPr/>
          <a:lstStyle/>
          <a:p>
            <a:r>
              <a:rPr lang="en-US" dirty="0"/>
              <a:t>Click to edit Master title style</a:t>
            </a:r>
          </a:p>
        </p:txBody>
      </p:sp>
      <p:sp>
        <p:nvSpPr>
          <p:cNvPr id="3" name="Line 3"/>
          <p:cNvSpPr>
            <a:spLocks noChangeShapeType="1"/>
          </p:cNvSpPr>
          <p:nvPr userDrawn="1"/>
        </p:nvSpPr>
        <p:spPr bwMode="auto">
          <a:xfrm>
            <a:off x="8964" y="1103931"/>
            <a:ext cx="9144000" cy="0"/>
          </a:xfrm>
          <a:prstGeom prst="line">
            <a:avLst/>
          </a:prstGeom>
          <a:noFill/>
          <a:ln w="76200">
            <a:solidFill>
              <a:srgbClr val="26ADAE"/>
            </a:solidFill>
            <a:round/>
            <a:headEnd/>
            <a:tailEnd/>
          </a:ln>
        </p:spPr>
        <p:txBody>
          <a:bodyPr>
            <a:prstTxWarp prst="textNoShape">
              <a:avLst/>
            </a:prstTxWarp>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baseline="0"/>
            </a:lvl1pPr>
          </a:lstStyle>
          <a:p>
            <a:r>
              <a:rPr lang="en-US" b="1" dirty="0"/>
              <a:t>Implementing a Test Program</a:t>
            </a:r>
          </a:p>
        </p:txBody>
      </p:sp>
      <p:sp>
        <p:nvSpPr>
          <p:cNvPr id="5" name="Line 3"/>
          <p:cNvSpPr>
            <a:spLocks noChangeShapeType="1"/>
          </p:cNvSpPr>
          <p:nvPr userDrawn="1"/>
        </p:nvSpPr>
        <p:spPr bwMode="auto">
          <a:xfrm>
            <a:off x="0" y="762000"/>
            <a:ext cx="9144000" cy="0"/>
          </a:xfrm>
          <a:prstGeom prst="line">
            <a:avLst/>
          </a:prstGeom>
          <a:noFill/>
          <a:ln w="76200">
            <a:solidFill>
              <a:srgbClr val="B4D7D1"/>
            </a:solidFill>
            <a:round/>
            <a:headEnd/>
            <a:tailEnd/>
          </a:ln>
        </p:spPr>
        <p:txBody>
          <a:bodyPr>
            <a:prstTxWarp prst="textNoShape">
              <a:avLst/>
            </a:prstTxWarp>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5.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Line 3"/>
          <p:cNvSpPr>
            <a:spLocks noChangeShapeType="1"/>
          </p:cNvSpPr>
          <p:nvPr userDrawn="1"/>
        </p:nvSpPr>
        <p:spPr bwMode="auto">
          <a:xfrm>
            <a:off x="0" y="4722264"/>
            <a:ext cx="9144000" cy="0"/>
          </a:xfrm>
          <a:prstGeom prst="line">
            <a:avLst/>
          </a:prstGeom>
          <a:noFill/>
          <a:ln w="76200">
            <a:solidFill>
              <a:srgbClr val="FFE06A"/>
            </a:solidFill>
            <a:round/>
            <a:headEnd/>
            <a:tailEnd/>
          </a:ln>
        </p:spPr>
        <p:txBody>
          <a:bodyPr>
            <a:prstTxWarp prst="textNoShape">
              <a:avLst/>
            </a:prstTxWarp>
          </a:bodyPr>
          <a:lstStyle/>
          <a:p>
            <a:endParaRPr lang="en-US"/>
          </a:p>
        </p:txBody>
      </p:sp>
      <p:pic>
        <p:nvPicPr>
          <p:cNvPr id="10" name="Picture 9"/>
          <p:cNvPicPr>
            <a:picLocks noChangeAspect="1"/>
          </p:cNvPicPr>
          <p:nvPr/>
        </p:nvPicPr>
        <p:blipFill>
          <a:blip r:embed="rId3"/>
          <a:stretch>
            <a:fillRect/>
          </a:stretch>
        </p:blipFill>
        <p:spPr>
          <a:xfrm>
            <a:off x="322187" y="0"/>
            <a:ext cx="3274577" cy="4093221"/>
          </a:xfrm>
          <a:prstGeom prst="rect">
            <a:avLst/>
          </a:prstGeom>
        </p:spPr>
      </p:pic>
      <p:sp>
        <p:nvSpPr>
          <p:cNvPr id="14"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a:t>Copyright © 2014 by John Wiley &amp; Sons.  All rights reserved.</a:t>
            </a:r>
          </a:p>
        </p:txBody>
      </p:sp>
      <p:sp>
        <p:nvSpPr>
          <p:cNvPr id="15"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64" y="0"/>
            <a:ext cx="9135036" cy="762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964" y="958813"/>
            <a:ext cx="8677836" cy="51551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Line 3"/>
          <p:cNvSpPr>
            <a:spLocks noChangeShapeType="1"/>
          </p:cNvSpPr>
          <p:nvPr userDrawn="1"/>
        </p:nvSpPr>
        <p:spPr bwMode="auto">
          <a:xfrm>
            <a:off x="0" y="762000"/>
            <a:ext cx="9144000" cy="0"/>
          </a:xfrm>
          <a:prstGeom prst="line">
            <a:avLst/>
          </a:prstGeom>
          <a:noFill/>
          <a:ln w="76200">
            <a:solidFill>
              <a:srgbClr val="FFE06A"/>
            </a:solidFill>
            <a:round/>
            <a:headEnd/>
            <a:tailEnd/>
          </a:ln>
        </p:spPr>
        <p:txBody>
          <a:bodyPr>
            <a:prstTxWarp prst="textNoShape">
              <a:avLst/>
            </a:prstTxWarp>
          </a:bodyPr>
          <a:lstStyle/>
          <a:p>
            <a:endParaRPr lang="en-US"/>
          </a:p>
        </p:txBody>
      </p:sp>
      <p:sp>
        <p:nvSpPr>
          <p:cNvPr id="8"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a:t>Copyright © 2014 by John Wiley &amp; Sons.  All rights reserved.</a:t>
            </a:r>
          </a:p>
        </p:txBody>
      </p:sp>
      <p:sp>
        <p:nvSpPr>
          <p:cNvPr id="9"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a:p>
        </p:txBody>
      </p:sp>
    </p:spTree>
  </p:cSld>
  <p:clrMap bg1="lt1" tx1="dk1" bg2="lt2" tx2="dk2" accent1="accent1" accent2="accent2" accent3="accent3" accent4="accent4" accent5="accent5" accent6="accent6" hlink="hlink" folHlink="folHlink"/>
  <p:sldLayoutIdLst>
    <p:sldLayoutId id="2147483663" r:id="rId1"/>
    <p:sldLayoutId id="2147483671" r:id="rId2"/>
  </p:sldLayoutIdLst>
  <p:txStyles>
    <p:titleStyle>
      <a:lvl1pPr algn="l" defTabSz="457200" rtl="0" eaLnBrk="1" latinLnBrk="0" hangingPunct="1">
        <a:spcBef>
          <a:spcPct val="0"/>
        </a:spcBef>
        <a:buNone/>
        <a:defRPr sz="3600" kern="1200">
          <a:solidFill>
            <a:schemeClr val="tx1"/>
          </a:solidFill>
          <a:latin typeface="Lucida Sans"/>
          <a:ea typeface="+mj-ea"/>
          <a:cs typeface="+mj-cs"/>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Lucida Sans"/>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Lucida Sans"/>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Lucida Sans"/>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Lucida Sans"/>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Lucida San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64" y="0"/>
            <a:ext cx="9135036" cy="762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964" y="1220307"/>
            <a:ext cx="8677836" cy="489367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Line 3"/>
          <p:cNvSpPr>
            <a:spLocks noChangeShapeType="1"/>
          </p:cNvSpPr>
          <p:nvPr userDrawn="1"/>
        </p:nvSpPr>
        <p:spPr bwMode="auto">
          <a:xfrm>
            <a:off x="0" y="1060848"/>
            <a:ext cx="9144000" cy="0"/>
          </a:xfrm>
          <a:prstGeom prst="line">
            <a:avLst/>
          </a:prstGeom>
          <a:noFill/>
          <a:ln w="76200">
            <a:solidFill>
              <a:srgbClr val="FFE06A"/>
            </a:solidFill>
            <a:round/>
            <a:headEnd/>
            <a:tailEnd/>
          </a:ln>
        </p:spPr>
        <p:txBody>
          <a:bodyPr>
            <a:prstTxWarp prst="textNoShape">
              <a:avLst/>
            </a:prstTxWarp>
          </a:bodyPr>
          <a:lstStyle/>
          <a:p>
            <a:endParaRPr lang="en-US"/>
          </a:p>
        </p:txBody>
      </p:sp>
      <p:sp>
        <p:nvSpPr>
          <p:cNvPr id="8"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a:t>Copyright © 2014 by John Wiley &amp; Sons.  All rights reserved.</a:t>
            </a:r>
          </a:p>
        </p:txBody>
      </p:sp>
      <p:sp>
        <p:nvSpPr>
          <p:cNvPr id="9"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Lst>
  <p:txStyles>
    <p:titleStyle>
      <a:lvl1pPr algn="l" defTabSz="457200" rtl="0" eaLnBrk="1" latinLnBrk="0" hangingPunct="1">
        <a:spcBef>
          <a:spcPct val="0"/>
        </a:spcBef>
        <a:buNone/>
        <a:defRPr sz="3600" kern="1200">
          <a:solidFill>
            <a:schemeClr val="tx1"/>
          </a:solidFill>
          <a:latin typeface="Lucida Sans"/>
          <a:ea typeface="+mj-ea"/>
          <a:cs typeface="+mj-cs"/>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Lucida Sans"/>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Lucida Sans"/>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Lucida Sans"/>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Lucida Sans"/>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Lucida San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64" y="0"/>
            <a:ext cx="9135036" cy="762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964" y="958813"/>
            <a:ext cx="8677836" cy="51551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Line 3"/>
          <p:cNvSpPr>
            <a:spLocks noChangeShapeType="1"/>
          </p:cNvSpPr>
          <p:nvPr userDrawn="1"/>
        </p:nvSpPr>
        <p:spPr bwMode="auto">
          <a:xfrm>
            <a:off x="0" y="762000"/>
            <a:ext cx="9144000" cy="0"/>
          </a:xfrm>
          <a:prstGeom prst="line">
            <a:avLst/>
          </a:prstGeom>
          <a:noFill/>
          <a:ln w="76200">
            <a:solidFill>
              <a:srgbClr val="C02254"/>
            </a:solidFill>
            <a:round/>
            <a:headEnd/>
            <a:tailEnd/>
          </a:ln>
        </p:spPr>
        <p:txBody>
          <a:bodyPr>
            <a:prstTxWarp prst="textNoShape">
              <a:avLst/>
            </a:prstTxWarp>
          </a:bodyPr>
          <a:lstStyle/>
          <a:p>
            <a:endParaRPr lang="en-US"/>
          </a:p>
        </p:txBody>
      </p:sp>
      <p:sp>
        <p:nvSpPr>
          <p:cNvPr id="8"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a:t>Copyright © 2014 by John Wiley &amp; Sons.  All rights reserved.</a:t>
            </a:r>
          </a:p>
        </p:txBody>
      </p:sp>
      <p:sp>
        <p:nvSpPr>
          <p:cNvPr id="9"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457200" rtl="0" eaLnBrk="1" latinLnBrk="0" hangingPunct="1">
        <a:spcBef>
          <a:spcPct val="0"/>
        </a:spcBef>
        <a:buNone/>
        <a:defRPr sz="3600" kern="1200">
          <a:solidFill>
            <a:schemeClr val="tx1"/>
          </a:solidFill>
          <a:latin typeface="Lucida Sans"/>
          <a:ea typeface="+mj-ea"/>
          <a:cs typeface="+mj-cs"/>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Lucida Sans"/>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Lucida Sans"/>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Lucida Sans"/>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Lucida Sans"/>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Lucida San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64" y="0"/>
            <a:ext cx="9135036" cy="762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964" y="958813"/>
            <a:ext cx="8677836" cy="51551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a:t>Copyright © 2014 by John Wiley &amp; Sons.  All rights reserved.</a:t>
            </a:r>
          </a:p>
        </p:txBody>
      </p:sp>
      <p:sp>
        <p:nvSpPr>
          <p:cNvPr id="9"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a:p>
        </p:txBody>
      </p:sp>
    </p:spTree>
  </p:cSld>
  <p:clrMap bg1="lt1" tx1="dk1" bg2="lt2" tx2="dk2" accent1="accent1" accent2="accent2" accent3="accent3" accent4="accent4" accent5="accent5" accent6="accent6" hlink="hlink" folHlink="folHlink"/>
  <p:sldLayoutIdLst>
    <p:sldLayoutId id="2147483670" r:id="rId1"/>
    <p:sldLayoutId id="2147483672" r:id="rId2"/>
    <p:sldLayoutId id="2147483673" r:id="rId3"/>
    <p:sldLayoutId id="2147483678" r:id="rId4"/>
    <p:sldLayoutId id="2147483674" r:id="rId5"/>
    <p:sldLayoutId id="2147483675" r:id="rId6"/>
  </p:sldLayoutIdLst>
  <p:txStyles>
    <p:titleStyle>
      <a:lvl1pPr algn="l" defTabSz="457200" rtl="0" eaLnBrk="1" latinLnBrk="0" hangingPunct="1">
        <a:spcBef>
          <a:spcPct val="0"/>
        </a:spcBef>
        <a:buNone/>
        <a:defRPr sz="3600" kern="1200">
          <a:solidFill>
            <a:schemeClr val="tx1"/>
          </a:solidFill>
          <a:latin typeface="Lucida Sans"/>
          <a:ea typeface="+mj-ea"/>
          <a:cs typeface="+mj-cs"/>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Lucida Sans"/>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Lucida Sans"/>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Lucida Sans"/>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Lucida Sans"/>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Lucida San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hyperlink" Target="code/section_5/ExpressionTokenizer.java" TargetMode="Externa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hyperlink" Target="code/section_5/ExpressionCalculator.java" TargetMode="Externa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hyperlink" Target="code/section_6/PartialSolution.java" TargetMode="Externa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hyperlink" Target="code/section_6/PartialSolution.java" TargetMode="Externa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hyperlink" Target="code/section_6/PartialSolution.java" TargetMode="Externa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hyperlink" Target="code/section_6/Queen.java" TargetMode="Externa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hyperlink" Target="code/section_6/Queen.java" TargetMode="Externa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hyperlink" Target="code/section_6/EightQueens.java" TargetMode="Externa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hyperlink" Target="code/section_6/EightQueens.java"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hyperlink" Target="code/section_1/Triangle.java" TargetMode="Externa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hyperlink" Target="code/section_1/Triangle.java" TargetMode="Externa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hyperlink" Target="code/section_1/TriangleTester.java" TargetMode="Externa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hyperlink" Target="code/section_1/Triangle.java" TargetMode="Externa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hyperlink" Target="code/section_3/RecursiveFib.java" TargetMode="Externa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hyperlink" Target="code/section_3/RecursiveFib.java" TargetMode="Externa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hyperlink" Target="code/section_3/RecursiveFibTracer.java"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code/section_3/RecursiveFibTracer.java" TargetMode="Externa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hyperlink" Target="code/section_3/RecursiveFibTracer.java" TargetMode="Externa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hyperlink" Target="code/section_3/LoopFib.java" TargetMode="Externa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hyperlink" Target="code/section_3/LoopFib.java" TargetMode="Externa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hyperlink" Target="code/section_3/LoopFib.java" TargetMode="Externa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hyperlink" Target="code/section_4/Permutations.java" TargetMode="Externa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hyperlink" Target="code/section_4/Permutations.java" TargetMode="Externa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hyperlink" Target="code/section_4/Permutations.java" TargetMode="Externa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hyperlink" Target="code/section_5/Evaluator.java" TargetMode="Externa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hyperlink" Target="code/section_5/Evaluator.java" TargetMode="Externa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hyperlink" Target="code/section_5/Evaluator.java" TargetMode="Externa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hyperlink" Target="code/section_5/Evaluator.java" TargetMode="Externa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hyperlink" Target="code/section_5/ExpressionTokenizer.java"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Programming</a:t>
            </a:r>
          </a:p>
        </p:txBody>
      </p:sp>
      <p:sp>
        <p:nvSpPr>
          <p:cNvPr id="3" name="Content Placeholder 2"/>
          <p:cNvSpPr>
            <a:spLocks noGrp="1"/>
          </p:cNvSpPr>
          <p:nvPr>
            <p:ph idx="1"/>
          </p:nvPr>
        </p:nvSpPr>
        <p:spPr/>
        <p:txBody>
          <a:bodyPr/>
          <a:lstStyle/>
          <a:p>
            <a:r>
              <a:rPr lang="en-US" dirty="0"/>
              <a:t>The sum of the integers between 1 and N:</a:t>
            </a:r>
          </a:p>
        </p:txBody>
      </p:sp>
      <p:pic>
        <p:nvPicPr>
          <p:cNvPr id="7" name="Picture 6" descr="Fig17.2.jpeg"/>
          <p:cNvPicPr>
            <a:picLocks noChangeAspect="1"/>
          </p:cNvPicPr>
          <p:nvPr/>
        </p:nvPicPr>
        <p:blipFill>
          <a:blip r:embed="rId2"/>
          <a:stretch>
            <a:fillRect/>
          </a:stretch>
        </p:blipFill>
        <p:spPr>
          <a:xfrm>
            <a:off x="1643592" y="2260599"/>
            <a:ext cx="5387842" cy="2353733"/>
          </a:xfrm>
          <a:prstGeom prst="rect">
            <a:avLst/>
          </a:prstGeom>
        </p:spPr>
      </p:pic>
      <p:sp>
        <p:nvSpPr>
          <p:cNvPr id="8" name="Slide Number Placeholder 7"/>
          <p:cNvSpPr>
            <a:spLocks noGrp="1"/>
          </p:cNvSpPr>
          <p:nvPr>
            <p:ph type="sldNum" sz="quarter" idx="4294967295"/>
          </p:nvPr>
        </p:nvSpPr>
        <p:spPr>
          <a:xfrm>
            <a:off x="6838135" y="6356350"/>
            <a:ext cx="2133600" cy="365125"/>
          </a:xfrm>
          <a:prstGeom prst="rect">
            <a:avLst/>
          </a:prstGeom>
        </p:spPr>
        <p:txBody>
          <a:bodyPr/>
          <a:lstStyle/>
          <a:p>
            <a:r>
              <a:rPr lang="en-US"/>
              <a:t>8 - </a:t>
            </a:r>
            <a:fld id="{90994C07-E970-A243-9601-A1D642E986EC}" type="slidenum">
              <a:rPr lang="en-US" smtClean="0"/>
              <a:pPr/>
              <a:t>10</a:t>
            </a:fld>
            <a:endParaRPr lang="en-US" dirty="0"/>
          </a:p>
        </p:txBody>
      </p:sp>
      <p:sp>
        <p:nvSpPr>
          <p:cNvPr id="9" name="Footer Placeholder 8"/>
          <p:cNvSpPr>
            <a:spLocks noGrp="1"/>
          </p:cNvSpPr>
          <p:nvPr>
            <p:ph type="ftr" sz="quarter" idx="4294967295"/>
          </p:nvPr>
        </p:nvSpPr>
        <p:spPr>
          <a:xfrm>
            <a:off x="284922" y="6356350"/>
            <a:ext cx="6553213" cy="365125"/>
          </a:xfrm>
          <a:prstGeom prst="rect">
            <a:avLst/>
          </a:prstGeom>
        </p:spPr>
        <p:txBody>
          <a:bodyPr/>
          <a:lstStyle/>
          <a:p>
            <a:r>
              <a:rPr lang="en-US"/>
              <a:t>Java Software Structures, 4th Edition, Lewis/Chase </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section_5/</a:t>
            </a:r>
            <a:r>
              <a:rPr lang="en-US" dirty="0">
                <a:hlinkClick r:id="rId2" action="ppaction://hlinkfile"/>
              </a:rPr>
              <a:t>ExpressionTokenizer.java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200" b="1" dirty="0">
                <a:solidFill>
                  <a:srgbClr val="0073FF"/>
                </a:solidFill>
                <a:latin typeface="Courier"/>
                <a:ea typeface="Courier"/>
                <a:cs typeface="Courier"/>
              </a:rPr>
              <a:t> 33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34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Gets the next token and moves the </a:t>
            </a:r>
            <a:r>
              <a:rPr lang="en-US" sz="1200" dirty="0" err="1">
                <a:solidFill>
                  <a:srgbClr val="0073FF"/>
                </a:solidFill>
                <a:latin typeface="Times"/>
                <a:ea typeface="Times"/>
                <a:cs typeface="Times"/>
              </a:rPr>
              <a:t>tokenizer</a:t>
            </a:r>
            <a:r>
              <a:rPr lang="en-US" sz="1200" dirty="0">
                <a:solidFill>
                  <a:srgbClr val="0073FF"/>
                </a:solidFill>
                <a:latin typeface="Times"/>
                <a:ea typeface="Times"/>
                <a:cs typeface="Times"/>
              </a:rPr>
              <a:t> to the following token.</a:t>
            </a:r>
          </a:p>
          <a:p>
            <a:pPr>
              <a:spcBef>
                <a:spcPts val="0"/>
              </a:spcBef>
              <a:buNone/>
            </a:pPr>
            <a:r>
              <a:rPr lang="en-US" sz="1200" b="1" dirty="0">
                <a:solidFill>
                  <a:srgbClr val="0073FF"/>
                </a:solidFill>
                <a:latin typeface="Courier"/>
                <a:ea typeface="Courier"/>
                <a:cs typeface="Courier"/>
              </a:rPr>
              <a:t> 35  </a:t>
            </a:r>
            <a:r>
              <a:rPr lang="en-US" sz="1200" dirty="0">
                <a:solidFill>
                  <a:srgbClr val="000000"/>
                </a:solidFill>
                <a:latin typeface="Courier"/>
                <a:ea typeface="Courier"/>
                <a:cs typeface="Courier"/>
              </a:rPr>
              <a:t>      @return</a:t>
            </a:r>
            <a:r>
              <a:rPr lang="en-US" sz="1200" dirty="0">
                <a:solidFill>
                  <a:srgbClr val="0073FF"/>
                </a:solidFill>
                <a:latin typeface="Times"/>
                <a:ea typeface="Times"/>
                <a:cs typeface="Times"/>
              </a:rPr>
              <a:t> the next token or null if there are no more tokens</a:t>
            </a:r>
          </a:p>
          <a:p>
            <a:pPr>
              <a:spcBef>
                <a:spcPts val="0"/>
              </a:spcBef>
              <a:buNone/>
            </a:pPr>
            <a:r>
              <a:rPr lang="en-US" sz="1200" b="1" dirty="0">
                <a:solidFill>
                  <a:srgbClr val="0073FF"/>
                </a:solidFill>
                <a:latin typeface="Courier"/>
                <a:ea typeface="Courier"/>
                <a:cs typeface="Courier"/>
              </a:rPr>
              <a:t> 36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37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public</a:t>
            </a:r>
            <a:r>
              <a:rPr lang="en-US" sz="1200" dirty="0">
                <a:solidFill>
                  <a:srgbClr val="000000"/>
                </a:solidFill>
                <a:latin typeface="Courier"/>
                <a:ea typeface="Courier"/>
                <a:cs typeface="Courier"/>
              </a:rPr>
              <a:t> String </a:t>
            </a:r>
            <a:r>
              <a:rPr lang="en-US" sz="1200" dirty="0" err="1">
                <a:solidFill>
                  <a:srgbClr val="000000"/>
                </a:solidFill>
                <a:latin typeface="Courier"/>
                <a:ea typeface="Courier"/>
                <a:cs typeface="Courier"/>
              </a:rPr>
              <a:t>nextToken</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38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39  </a:t>
            </a:r>
            <a:r>
              <a:rPr lang="en-US" sz="1200" dirty="0">
                <a:solidFill>
                  <a:srgbClr val="000000"/>
                </a:solidFill>
                <a:latin typeface="Courier"/>
                <a:ea typeface="Courier"/>
                <a:cs typeface="Courier"/>
              </a:rPr>
              <a:t>      String </a:t>
            </a:r>
            <a:r>
              <a:rPr lang="en-US" sz="1200" dirty="0" err="1">
                <a:solidFill>
                  <a:srgbClr val="000000"/>
                </a:solidFill>
                <a:latin typeface="Courier"/>
                <a:ea typeface="Courier"/>
                <a:cs typeface="Courier"/>
              </a:rPr>
              <a:t>r</a:t>
            </a:r>
            <a:r>
              <a:rPr lang="en-US" sz="1200" dirty="0">
                <a:solidFill>
                  <a:srgbClr val="000000"/>
                </a:solidFill>
                <a:latin typeface="Courier"/>
                <a:ea typeface="Courier"/>
                <a:cs typeface="Courier"/>
              </a:rPr>
              <a:t> = </a:t>
            </a:r>
            <a:r>
              <a:rPr lang="en-US" sz="1200" dirty="0" err="1">
                <a:solidFill>
                  <a:srgbClr val="000000"/>
                </a:solidFill>
                <a:latin typeface="Courier"/>
                <a:ea typeface="Courier"/>
                <a:cs typeface="Courier"/>
              </a:rPr>
              <a:t>peekToken</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40  </a:t>
            </a:r>
            <a:r>
              <a:rPr lang="en-US" sz="1200" dirty="0">
                <a:solidFill>
                  <a:srgbClr val="000000"/>
                </a:solidFill>
                <a:latin typeface="Courier"/>
                <a:ea typeface="Courier"/>
                <a:cs typeface="Courier"/>
              </a:rPr>
              <a:t>      start = end;</a:t>
            </a:r>
          </a:p>
          <a:p>
            <a:pPr>
              <a:spcBef>
                <a:spcPts val="0"/>
              </a:spcBef>
              <a:buNone/>
            </a:pPr>
            <a:r>
              <a:rPr lang="en-US" sz="1200" b="1" dirty="0">
                <a:solidFill>
                  <a:srgbClr val="0073FF"/>
                </a:solidFill>
                <a:latin typeface="Courier"/>
                <a:ea typeface="Courier"/>
                <a:cs typeface="Courier"/>
              </a:rPr>
              <a:t> 41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if</a:t>
            </a:r>
            <a:r>
              <a:rPr lang="en-US" sz="1200" dirty="0">
                <a:solidFill>
                  <a:srgbClr val="000000"/>
                </a:solidFill>
                <a:latin typeface="Courier"/>
                <a:ea typeface="Courier"/>
                <a:cs typeface="Courier"/>
              </a:rPr>
              <a:t> (start &gt;= </a:t>
            </a:r>
            <a:r>
              <a:rPr lang="en-US" sz="1200" dirty="0" err="1">
                <a:solidFill>
                  <a:srgbClr val="000000"/>
                </a:solidFill>
                <a:latin typeface="Courier"/>
                <a:ea typeface="Courier"/>
                <a:cs typeface="Courier"/>
              </a:rPr>
              <a:t>input.length</a:t>
            </a:r>
            <a:r>
              <a:rPr lang="en-US" sz="1200" dirty="0">
                <a:solidFill>
                  <a:srgbClr val="000000"/>
                </a:solidFill>
                <a:latin typeface="Courier"/>
                <a:ea typeface="Courier"/>
                <a:cs typeface="Courier"/>
              </a:rPr>
              <a:t>()) { </a:t>
            </a:r>
            <a:r>
              <a:rPr lang="en-US" sz="1200" dirty="0">
                <a:solidFill>
                  <a:srgbClr val="CC0066"/>
                </a:solidFill>
                <a:latin typeface="Courier"/>
                <a:ea typeface="Courier"/>
                <a:cs typeface="Courier"/>
              </a:rPr>
              <a:t>return</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r</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42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if</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Character.isDigit(input.charAt(start</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43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44  </a:t>
            </a:r>
            <a:r>
              <a:rPr lang="en-US" sz="1200" dirty="0">
                <a:solidFill>
                  <a:srgbClr val="000000"/>
                </a:solidFill>
                <a:latin typeface="Courier"/>
                <a:ea typeface="Courier"/>
                <a:cs typeface="Courier"/>
              </a:rPr>
              <a:t>         end = start + </a:t>
            </a:r>
            <a:r>
              <a:rPr lang="en-US" sz="1200" dirty="0">
                <a:solidFill>
                  <a:srgbClr val="66FF19"/>
                </a:solidFill>
                <a:latin typeface="Courier"/>
                <a:ea typeface="Courier"/>
                <a:cs typeface="Courier"/>
              </a:rPr>
              <a:t>1</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45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while</a:t>
            </a:r>
            <a:r>
              <a:rPr lang="en-US" sz="1200" dirty="0">
                <a:solidFill>
                  <a:srgbClr val="000000"/>
                </a:solidFill>
                <a:latin typeface="Courier"/>
                <a:ea typeface="Courier"/>
                <a:cs typeface="Courier"/>
              </a:rPr>
              <a:t> (end &lt; </a:t>
            </a:r>
            <a:r>
              <a:rPr lang="en-US" sz="1200" dirty="0" err="1">
                <a:solidFill>
                  <a:srgbClr val="000000"/>
                </a:solidFill>
                <a:latin typeface="Courier"/>
                <a:ea typeface="Courier"/>
                <a:cs typeface="Courier"/>
              </a:rPr>
              <a:t>input.length</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46  </a:t>
            </a:r>
            <a:r>
              <a:rPr lang="en-US" sz="1200" dirty="0">
                <a:solidFill>
                  <a:srgbClr val="000000"/>
                </a:solidFill>
                <a:latin typeface="Courier"/>
                <a:ea typeface="Courier"/>
                <a:cs typeface="Courier"/>
              </a:rPr>
              <a:t>               &amp;&amp; </a:t>
            </a:r>
            <a:r>
              <a:rPr lang="en-US" sz="1200" dirty="0" err="1">
                <a:solidFill>
                  <a:srgbClr val="000000"/>
                </a:solidFill>
                <a:latin typeface="Courier"/>
                <a:ea typeface="Courier"/>
                <a:cs typeface="Courier"/>
              </a:rPr>
              <a:t>Character.isDigit(input.charAt(end</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47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48  </a:t>
            </a:r>
            <a:r>
              <a:rPr lang="en-US" sz="1200" dirty="0">
                <a:solidFill>
                  <a:srgbClr val="000000"/>
                </a:solidFill>
                <a:latin typeface="Courier"/>
                <a:ea typeface="Courier"/>
                <a:cs typeface="Courier"/>
              </a:rPr>
              <a:t>            end++;</a:t>
            </a:r>
          </a:p>
          <a:p>
            <a:pPr>
              <a:spcBef>
                <a:spcPts val="0"/>
              </a:spcBef>
              <a:buNone/>
            </a:pPr>
            <a:r>
              <a:rPr lang="en-US" sz="1200" b="1" dirty="0">
                <a:solidFill>
                  <a:srgbClr val="0073FF"/>
                </a:solidFill>
                <a:latin typeface="Courier"/>
                <a:ea typeface="Courier"/>
                <a:cs typeface="Courier"/>
              </a:rPr>
              <a:t> 49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50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51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else</a:t>
            </a:r>
          </a:p>
          <a:p>
            <a:pPr>
              <a:spcBef>
                <a:spcPts val="0"/>
              </a:spcBef>
              <a:buNone/>
            </a:pPr>
            <a:r>
              <a:rPr lang="en-US" sz="1200" b="1" dirty="0">
                <a:solidFill>
                  <a:srgbClr val="0073FF"/>
                </a:solidFill>
                <a:latin typeface="Courier"/>
                <a:ea typeface="Courier"/>
                <a:cs typeface="Courier"/>
              </a:rPr>
              <a:t> 52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53  </a:t>
            </a:r>
            <a:r>
              <a:rPr lang="en-US" sz="1200" dirty="0">
                <a:solidFill>
                  <a:srgbClr val="000000"/>
                </a:solidFill>
                <a:latin typeface="Courier"/>
                <a:ea typeface="Courier"/>
                <a:cs typeface="Courier"/>
              </a:rPr>
              <a:t>         end = start + </a:t>
            </a:r>
            <a:r>
              <a:rPr lang="en-US" sz="1200" dirty="0">
                <a:solidFill>
                  <a:srgbClr val="66FF19"/>
                </a:solidFill>
                <a:latin typeface="Courier"/>
                <a:ea typeface="Courier"/>
                <a:cs typeface="Courier"/>
              </a:rPr>
              <a:t>1</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54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55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return</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r</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56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57  </a:t>
            </a:r>
            <a:r>
              <a:rPr lang="en-US" sz="1200" dirty="0">
                <a:solidFill>
                  <a:srgbClr val="000000"/>
                </a:solidFill>
                <a:latin typeface="Courier"/>
                <a:ea typeface="Courier"/>
                <a:cs typeface="Courier"/>
              </a:rPr>
              <a:t>}</a:t>
            </a:r>
            <a:endParaRPr lang="en-US" sz="1200" b="1" dirty="0">
              <a:solidFill>
                <a:srgbClr val="0073FF"/>
              </a:solidFill>
              <a:latin typeface="Courier"/>
              <a:ea typeface="Courier"/>
              <a:cs typeface="Courier"/>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section5/</a:t>
            </a:r>
            <a:r>
              <a:rPr lang="en-US" dirty="0">
                <a:hlinkClick r:id="rId2" action="ppaction://hlinkfile"/>
              </a:rPr>
              <a:t>ExpressionCalculator.java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200" b="1" dirty="0">
                <a:solidFill>
                  <a:srgbClr val="0073FF"/>
                </a:solidFill>
                <a:latin typeface="Courier"/>
                <a:ea typeface="Courier"/>
                <a:cs typeface="Courier"/>
              </a:rPr>
              <a:t>  1  </a:t>
            </a:r>
            <a:r>
              <a:rPr lang="en-US" sz="1200" dirty="0">
                <a:solidFill>
                  <a:srgbClr val="CC0066"/>
                </a:solidFill>
                <a:latin typeface="Courier"/>
                <a:ea typeface="Courier"/>
                <a:cs typeface="Courier"/>
              </a:rPr>
              <a:t>import</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java.util.Scanner</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2  </a:t>
            </a:r>
          </a:p>
          <a:p>
            <a:pPr>
              <a:spcBef>
                <a:spcPts val="0"/>
              </a:spcBef>
              <a:buNone/>
            </a:pPr>
            <a:r>
              <a:rPr lang="en-US" sz="1200" b="1" dirty="0">
                <a:solidFill>
                  <a:srgbClr val="0073FF"/>
                </a:solidFill>
                <a:latin typeface="Courier"/>
                <a:ea typeface="Courier"/>
                <a:cs typeface="Courier"/>
              </a:rPr>
              <a:t>  3  </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4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This program calculates the value of an expression </a:t>
            </a:r>
          </a:p>
          <a:p>
            <a:pPr>
              <a:spcBef>
                <a:spcPts val="0"/>
              </a:spcBef>
              <a:buNone/>
            </a:pPr>
            <a:r>
              <a:rPr lang="en-US" sz="1200" b="1" dirty="0">
                <a:solidFill>
                  <a:srgbClr val="0073FF"/>
                </a:solidFill>
                <a:latin typeface="Courier"/>
                <a:ea typeface="Courier"/>
                <a:cs typeface="Courier"/>
              </a:rPr>
              <a:t>  5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consisting of numbers, arithmetic operators, and parentheses.</a:t>
            </a:r>
          </a:p>
          <a:p>
            <a:pPr>
              <a:spcBef>
                <a:spcPts val="0"/>
              </a:spcBef>
              <a:buNone/>
            </a:pPr>
            <a:r>
              <a:rPr lang="en-US" sz="1200" b="1" dirty="0">
                <a:solidFill>
                  <a:srgbClr val="0073FF"/>
                </a:solidFill>
                <a:latin typeface="Courier"/>
                <a:ea typeface="Courier"/>
                <a:cs typeface="Courier"/>
              </a:rPr>
              <a:t>  6  </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7  </a:t>
            </a:r>
            <a:r>
              <a:rPr lang="en-US" sz="1200" dirty="0">
                <a:solidFill>
                  <a:srgbClr val="CC0066"/>
                </a:solidFill>
                <a:latin typeface="Courier"/>
                <a:ea typeface="Courier"/>
                <a:cs typeface="Courier"/>
              </a:rPr>
              <a:t>public</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class</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ExpressionCalculator</a:t>
            </a:r>
            <a:endParaRPr lang="en-US" sz="1200" dirty="0">
              <a:solidFill>
                <a:srgbClr val="000000"/>
              </a:solidFill>
              <a:latin typeface="Courier"/>
              <a:ea typeface="Courier"/>
              <a:cs typeface="Courier"/>
            </a:endParaRPr>
          </a:p>
          <a:p>
            <a:pPr>
              <a:spcBef>
                <a:spcPts val="0"/>
              </a:spcBef>
              <a:buNone/>
            </a:pPr>
            <a:r>
              <a:rPr lang="en-US" sz="1200" b="1" dirty="0">
                <a:solidFill>
                  <a:srgbClr val="0073FF"/>
                </a:solidFill>
                <a:latin typeface="Courier"/>
                <a:ea typeface="Courier"/>
                <a:cs typeface="Courier"/>
              </a:rPr>
              <a:t>  8  </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9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public</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static</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void</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main(String</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args</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10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11  </a:t>
            </a:r>
            <a:r>
              <a:rPr lang="en-US" sz="1200" dirty="0">
                <a:solidFill>
                  <a:srgbClr val="000000"/>
                </a:solidFill>
                <a:latin typeface="Courier"/>
                <a:ea typeface="Courier"/>
                <a:cs typeface="Courier"/>
              </a:rPr>
              <a:t>      Scanner in = </a:t>
            </a:r>
            <a:r>
              <a:rPr lang="en-US" sz="1200" dirty="0">
                <a:solidFill>
                  <a:srgbClr val="CC0066"/>
                </a:solidFill>
                <a:latin typeface="Courier"/>
                <a:ea typeface="Courier"/>
                <a:cs typeface="Courier"/>
              </a:rPr>
              <a:t>new</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Scanner(System.in</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12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System.out.print(</a:t>
            </a:r>
            <a:r>
              <a:rPr lang="en-US" sz="1200" dirty="0" err="1">
                <a:solidFill>
                  <a:srgbClr val="32E598"/>
                </a:solidFill>
                <a:latin typeface="Courier"/>
                <a:ea typeface="Courier"/>
                <a:cs typeface="Courier"/>
              </a:rPr>
              <a:t>"Enter</a:t>
            </a:r>
            <a:r>
              <a:rPr lang="en-US" sz="1200" dirty="0">
                <a:solidFill>
                  <a:srgbClr val="32E598"/>
                </a:solidFill>
                <a:latin typeface="Courier"/>
                <a:ea typeface="Courier"/>
                <a:cs typeface="Courier"/>
              </a:rPr>
              <a:t> an expression: "</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13  </a:t>
            </a:r>
            <a:r>
              <a:rPr lang="en-US" sz="1200" dirty="0">
                <a:solidFill>
                  <a:srgbClr val="000000"/>
                </a:solidFill>
                <a:latin typeface="Courier"/>
                <a:ea typeface="Courier"/>
                <a:cs typeface="Courier"/>
              </a:rPr>
              <a:t>      String input = </a:t>
            </a:r>
            <a:r>
              <a:rPr lang="en-US" sz="1200" dirty="0" err="1">
                <a:solidFill>
                  <a:srgbClr val="000000"/>
                </a:solidFill>
                <a:latin typeface="Courier"/>
                <a:ea typeface="Courier"/>
                <a:cs typeface="Courier"/>
              </a:rPr>
              <a:t>in.nextLine</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14  </a:t>
            </a:r>
            <a:r>
              <a:rPr lang="en-US" sz="1200" dirty="0">
                <a:solidFill>
                  <a:srgbClr val="000000"/>
                </a:solidFill>
                <a:latin typeface="Courier"/>
                <a:ea typeface="Courier"/>
                <a:cs typeface="Courier"/>
              </a:rPr>
              <a:t>      Evaluator </a:t>
            </a:r>
            <a:r>
              <a:rPr lang="en-US" sz="1200" dirty="0" err="1">
                <a:solidFill>
                  <a:srgbClr val="000000"/>
                </a:solidFill>
                <a:latin typeface="Courier"/>
                <a:ea typeface="Courier"/>
                <a:cs typeface="Courier"/>
              </a:rPr>
              <a:t>e</a:t>
            </a:r>
            <a:r>
              <a:rPr lang="en-US" sz="1200" dirty="0">
                <a:solidFill>
                  <a:srgbClr val="000000"/>
                </a:solidFill>
                <a:latin typeface="Courier"/>
                <a:ea typeface="Courier"/>
                <a:cs typeface="Courier"/>
              </a:rPr>
              <a:t> = </a:t>
            </a:r>
            <a:r>
              <a:rPr lang="en-US" sz="1200" dirty="0">
                <a:solidFill>
                  <a:srgbClr val="CC0066"/>
                </a:solidFill>
                <a:latin typeface="Courier"/>
                <a:ea typeface="Courier"/>
                <a:cs typeface="Courier"/>
              </a:rPr>
              <a:t>new</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Evaluator(input</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15  </a:t>
            </a:r>
            <a:r>
              <a:rPr lang="en-US" sz="1200" dirty="0">
                <a:solidFill>
                  <a:srgbClr val="000000"/>
                </a:solidFill>
                <a:latin typeface="Courier"/>
                <a:ea typeface="Courier"/>
                <a:cs typeface="Courier"/>
              </a:rPr>
              <a:t>      </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value = </a:t>
            </a:r>
            <a:r>
              <a:rPr lang="en-US" sz="1200" dirty="0" err="1">
                <a:solidFill>
                  <a:srgbClr val="000000"/>
                </a:solidFill>
                <a:latin typeface="Courier"/>
                <a:ea typeface="Courier"/>
                <a:cs typeface="Courier"/>
              </a:rPr>
              <a:t>e.getExpressionValue</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16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System.out.println(input</a:t>
            </a:r>
            <a:r>
              <a:rPr lang="en-US" sz="1200" dirty="0">
                <a:solidFill>
                  <a:srgbClr val="000000"/>
                </a:solidFill>
                <a:latin typeface="Courier"/>
                <a:ea typeface="Courier"/>
                <a:cs typeface="Courier"/>
              </a:rPr>
              <a:t> + </a:t>
            </a:r>
            <a:r>
              <a:rPr lang="en-US" sz="1200" dirty="0">
                <a:solidFill>
                  <a:srgbClr val="32E598"/>
                </a:solidFill>
                <a:latin typeface="Courier"/>
                <a:ea typeface="Courier"/>
                <a:cs typeface="Courier"/>
              </a:rPr>
              <a:t>"="</a:t>
            </a:r>
            <a:r>
              <a:rPr lang="en-US" sz="1200" dirty="0">
                <a:solidFill>
                  <a:srgbClr val="000000"/>
                </a:solidFill>
                <a:latin typeface="Courier"/>
                <a:ea typeface="Courier"/>
                <a:cs typeface="Courier"/>
              </a:rPr>
              <a:t> + value);</a:t>
            </a:r>
          </a:p>
          <a:p>
            <a:pPr>
              <a:spcBef>
                <a:spcPts val="0"/>
              </a:spcBef>
              <a:buNone/>
            </a:pPr>
            <a:r>
              <a:rPr lang="en-US" sz="1200" b="1" dirty="0">
                <a:solidFill>
                  <a:srgbClr val="0073FF"/>
                </a:solidFill>
                <a:latin typeface="Courier"/>
                <a:ea typeface="Courier"/>
                <a:cs typeface="Courier"/>
              </a:rPr>
              <a:t> 17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18  </a:t>
            </a:r>
            <a:r>
              <a:rPr lang="en-US" sz="1200" dirty="0">
                <a:solidFill>
                  <a:srgbClr val="000000"/>
                </a:solidFill>
                <a:latin typeface="Courier"/>
                <a:ea typeface="Courier"/>
                <a:cs typeface="Courier"/>
              </a:rPr>
              <a:t>}</a:t>
            </a:r>
            <a:endParaRPr lang="en-US" sz="1200" b="1" dirty="0">
              <a:solidFill>
                <a:srgbClr val="0073FF"/>
              </a:solidFill>
              <a:latin typeface="Courier"/>
              <a:ea typeface="Courier"/>
              <a:cs typeface="Courier"/>
            </a:endParaRPr>
          </a:p>
        </p:txBody>
      </p:sp>
      <p:sp>
        <p:nvSpPr>
          <p:cNvPr id="4" name="Content Placeholder 2"/>
          <p:cNvSpPr txBox="1">
            <a:spLocks/>
          </p:cNvSpPr>
          <p:nvPr/>
        </p:nvSpPr>
        <p:spPr>
          <a:xfrm>
            <a:off x="0" y="4240176"/>
            <a:ext cx="9134475" cy="3056370"/>
          </a:xfrm>
          <a:prstGeom prst="rect">
            <a:avLst/>
          </a:prstGeom>
        </p:spPr>
        <p:txBody>
          <a:bodyPr vert="horz" lIns="91440" tIns="45720" rIns="91440" bIns="45720" rtlCol="0">
            <a:normAutofit/>
          </a:bodyPr>
          <a:lstStyle/>
          <a:p>
            <a:r>
              <a:rPr lang="en-US" sz="2400" b="1" dirty="0">
                <a:latin typeface="Lucida Sans"/>
                <a:cs typeface="Lucida Sans"/>
              </a:rPr>
              <a:t>Program Run:</a:t>
            </a:r>
          </a:p>
          <a:p>
            <a:endParaRPr lang="en-US" sz="2400" b="1" dirty="0">
              <a:latin typeface="Lucida Sans"/>
              <a:cs typeface="Lucida Sans"/>
            </a:endParaRPr>
          </a:p>
          <a:p>
            <a:r>
              <a:rPr lang="en-US" sz="2000" dirty="0">
                <a:solidFill>
                  <a:srgbClr val="6E8080"/>
                </a:solidFill>
                <a:latin typeface="Lucida Sans Typewriter"/>
                <a:ea typeface="Courier New" charset="0"/>
                <a:cs typeface="Courier New" charset="0"/>
              </a:rPr>
              <a:t>Enter an expression: </a:t>
            </a:r>
            <a:r>
              <a:rPr lang="en-US" sz="2000" dirty="0">
                <a:solidFill>
                  <a:srgbClr val="006CB8"/>
                </a:solidFill>
                <a:latin typeface="Lucida Sans Typewriter"/>
                <a:ea typeface="Courier New" charset="0"/>
                <a:cs typeface="Courier New" charset="0"/>
              </a:rPr>
              <a:t>3+4*5</a:t>
            </a:r>
          </a:p>
          <a:p>
            <a:r>
              <a:rPr lang="en-US" sz="2000" dirty="0">
                <a:solidFill>
                  <a:srgbClr val="6E8080"/>
                </a:solidFill>
                <a:latin typeface="Lucida Sans Typewriter"/>
                <a:ea typeface="Courier New" charset="0"/>
                <a:cs typeface="Courier New" charset="0"/>
              </a:rPr>
              <a:t>3+4*5=23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Backtracking</a:t>
            </a:r>
          </a:p>
        </p:txBody>
      </p:sp>
      <p:sp>
        <p:nvSpPr>
          <p:cNvPr id="3" name="Content Placeholder 2"/>
          <p:cNvSpPr>
            <a:spLocks noGrp="1"/>
          </p:cNvSpPr>
          <p:nvPr>
            <p:ph idx="4294967295"/>
          </p:nvPr>
        </p:nvSpPr>
        <p:spPr>
          <a:xfrm>
            <a:off x="9525" y="921456"/>
            <a:ext cx="9134475" cy="5664807"/>
          </a:xfrm>
        </p:spPr>
        <p:txBody>
          <a:bodyPr/>
          <a:lstStyle/>
          <a:p>
            <a:r>
              <a:rPr lang="en-US" dirty="0"/>
              <a:t>Backtracking is a problem solving technique that builds up partial solutions that get increasingly closer to the goal.</a:t>
            </a:r>
          </a:p>
          <a:p>
            <a:pPr lvl="1"/>
            <a:r>
              <a:rPr lang="en-US" dirty="0"/>
              <a:t>If a partial solution cannot be completed, one abandons it </a:t>
            </a:r>
          </a:p>
          <a:p>
            <a:pPr lvl="1"/>
            <a:r>
              <a:rPr lang="en-US" dirty="0"/>
              <a:t>And returns to examining the other candidates.</a:t>
            </a:r>
          </a:p>
          <a:p>
            <a:r>
              <a:rPr lang="en-US" dirty="0"/>
              <a:t>Characteristic properties needed to use backtracking for a problem.</a:t>
            </a:r>
          </a:p>
          <a:p>
            <a:pPr marL="914400" lvl="1" indent="-457200">
              <a:buFont typeface="+mj-lt"/>
              <a:buAutoNum type="arabicPeriod"/>
            </a:pPr>
            <a:r>
              <a:rPr lang="en-US" dirty="0"/>
              <a:t>A procedure to examine a partial solution and determine whether to </a:t>
            </a:r>
          </a:p>
          <a:p>
            <a:pPr lvl="2"/>
            <a:r>
              <a:rPr lang="en-US" dirty="0"/>
              <a:t>Accept it as an actual solution.</a:t>
            </a:r>
          </a:p>
          <a:p>
            <a:pPr lvl="2"/>
            <a:r>
              <a:rPr lang="en-US" dirty="0"/>
              <a:t>Abandon it (either because it violates some rules or because it is clear that it can never lead to a valid solution).</a:t>
            </a:r>
          </a:p>
          <a:p>
            <a:pPr lvl="2"/>
            <a:r>
              <a:rPr lang="en-US" dirty="0"/>
              <a:t>Continue extending it.</a:t>
            </a:r>
          </a:p>
          <a:p>
            <a:pPr marL="914400" lvl="1" indent="-457200">
              <a:buFont typeface="+mj-lt"/>
              <a:buAutoNum type="arabicPeriod"/>
            </a:pPr>
            <a:r>
              <a:rPr lang="en-US" dirty="0"/>
              <a:t>A procedure to extend a partial solution, generating one or more solutions that come closer to the goal.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Backtracking</a:t>
            </a:r>
          </a:p>
        </p:txBody>
      </p:sp>
      <p:sp>
        <p:nvSpPr>
          <p:cNvPr id="3" name="Content Placeholder 2"/>
          <p:cNvSpPr>
            <a:spLocks noGrp="1"/>
          </p:cNvSpPr>
          <p:nvPr>
            <p:ph idx="4294967295"/>
          </p:nvPr>
        </p:nvSpPr>
        <p:spPr>
          <a:xfrm>
            <a:off x="9525" y="921456"/>
            <a:ext cx="9134475" cy="5664807"/>
          </a:xfrm>
        </p:spPr>
        <p:txBody>
          <a:bodyPr/>
          <a:lstStyle/>
          <a:p>
            <a:r>
              <a:rPr lang="en-US" dirty="0"/>
              <a:t>In a backtracking algorithm, one explores all paths towards a solution. When one path is a dead end, one needs to backtrack and try another choice.</a:t>
            </a:r>
          </a:p>
        </p:txBody>
      </p:sp>
      <p:pic>
        <p:nvPicPr>
          <p:cNvPr id="4" name="Picture 3" descr="dead_end.jpg"/>
          <p:cNvPicPr>
            <a:picLocks noChangeAspect="1"/>
          </p:cNvPicPr>
          <p:nvPr/>
        </p:nvPicPr>
        <p:blipFill>
          <a:blip r:embed="rId2"/>
          <a:stretch>
            <a:fillRect/>
          </a:stretch>
        </p:blipFill>
        <p:spPr>
          <a:xfrm>
            <a:off x="457902" y="2184010"/>
            <a:ext cx="2524125" cy="21240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Backtracking</a:t>
            </a:r>
          </a:p>
        </p:txBody>
      </p:sp>
      <p:sp>
        <p:nvSpPr>
          <p:cNvPr id="3" name="Content Placeholder 2"/>
          <p:cNvSpPr>
            <a:spLocks noGrp="1"/>
          </p:cNvSpPr>
          <p:nvPr>
            <p:ph idx="4294967295"/>
          </p:nvPr>
        </p:nvSpPr>
        <p:spPr>
          <a:xfrm>
            <a:off x="9525" y="921456"/>
            <a:ext cx="9134475" cy="5664807"/>
          </a:xfrm>
        </p:spPr>
        <p:txBody>
          <a:bodyPr/>
          <a:lstStyle/>
          <a:p>
            <a:r>
              <a:rPr lang="en-US" dirty="0"/>
              <a:t>Backtracking can then be expressed with the following recursive algorithm:</a:t>
            </a:r>
          </a:p>
          <a:p>
            <a:pPr lvl="1">
              <a:spcBef>
                <a:spcPts val="0"/>
              </a:spcBef>
              <a:buNone/>
            </a:pPr>
            <a:r>
              <a:rPr lang="en-US" dirty="0" err="1">
                <a:latin typeface="Comic Sans MS"/>
                <a:cs typeface="Comic Sans MS"/>
              </a:rPr>
              <a:t>Solve(partialSolution</a:t>
            </a:r>
            <a:r>
              <a:rPr lang="en-US" dirty="0">
                <a:latin typeface="Comic Sans MS"/>
                <a:cs typeface="Comic Sans MS"/>
              </a:rPr>
              <a:t>)</a:t>
            </a:r>
          </a:p>
          <a:p>
            <a:pPr lvl="1">
              <a:spcBef>
                <a:spcPts val="0"/>
              </a:spcBef>
              <a:buNone/>
            </a:pPr>
            <a:r>
              <a:rPr lang="en-US" dirty="0">
                <a:latin typeface="Comic Sans MS"/>
                <a:cs typeface="Comic Sans MS"/>
              </a:rPr>
              <a:t>   </a:t>
            </a:r>
            <a:r>
              <a:rPr lang="en-US" dirty="0" err="1">
                <a:latin typeface="Comic Sans MS"/>
                <a:cs typeface="Comic Sans MS"/>
              </a:rPr>
              <a:t>Examine(partialSolution</a:t>
            </a:r>
            <a:r>
              <a:rPr lang="en-US" dirty="0">
                <a:latin typeface="Comic Sans MS"/>
                <a:cs typeface="Comic Sans MS"/>
              </a:rPr>
              <a:t>).</a:t>
            </a:r>
          </a:p>
          <a:p>
            <a:pPr lvl="1">
              <a:spcBef>
                <a:spcPts val="0"/>
              </a:spcBef>
              <a:buNone/>
            </a:pPr>
            <a:r>
              <a:rPr lang="en-US" dirty="0">
                <a:latin typeface="Comic Sans MS"/>
                <a:cs typeface="Comic Sans MS"/>
              </a:rPr>
              <a:t>   If accepted</a:t>
            </a:r>
          </a:p>
          <a:p>
            <a:pPr lvl="1">
              <a:spcBef>
                <a:spcPts val="0"/>
              </a:spcBef>
              <a:buNone/>
            </a:pPr>
            <a:r>
              <a:rPr lang="en-US" dirty="0">
                <a:latin typeface="Comic Sans MS"/>
                <a:cs typeface="Comic Sans MS"/>
              </a:rPr>
              <a:t>      Add </a:t>
            </a:r>
            <a:r>
              <a:rPr lang="en-US" dirty="0" err="1">
                <a:latin typeface="Comic Sans MS"/>
                <a:cs typeface="Comic Sans MS"/>
              </a:rPr>
              <a:t>partialSolution</a:t>
            </a:r>
            <a:r>
              <a:rPr lang="en-US" dirty="0">
                <a:latin typeface="Comic Sans MS"/>
                <a:cs typeface="Comic Sans MS"/>
              </a:rPr>
              <a:t> to the list of solutions.</a:t>
            </a:r>
          </a:p>
          <a:p>
            <a:pPr lvl="1">
              <a:spcBef>
                <a:spcPts val="0"/>
              </a:spcBef>
              <a:buNone/>
            </a:pPr>
            <a:r>
              <a:rPr lang="en-US" dirty="0">
                <a:latin typeface="Comic Sans MS"/>
                <a:cs typeface="Comic Sans MS"/>
              </a:rPr>
              <a:t>   Else if continuing</a:t>
            </a:r>
          </a:p>
          <a:p>
            <a:pPr lvl="1">
              <a:spcBef>
                <a:spcPts val="0"/>
              </a:spcBef>
              <a:buNone/>
            </a:pPr>
            <a:r>
              <a:rPr lang="en-US" dirty="0">
                <a:latin typeface="Comic Sans MS"/>
                <a:cs typeface="Comic Sans MS"/>
              </a:rPr>
              <a:t>      For each </a:t>
            </a:r>
            <a:r>
              <a:rPr lang="en-US" dirty="0" err="1">
                <a:latin typeface="Comic Sans MS"/>
                <a:cs typeface="Comic Sans MS"/>
              </a:rPr>
              <a:t>p</a:t>
            </a:r>
            <a:r>
              <a:rPr lang="en-US" dirty="0">
                <a:latin typeface="Comic Sans MS"/>
                <a:cs typeface="Comic Sans MS"/>
              </a:rPr>
              <a:t> in </a:t>
            </a:r>
            <a:r>
              <a:rPr lang="en-US" dirty="0" err="1">
                <a:latin typeface="Comic Sans MS"/>
                <a:cs typeface="Comic Sans MS"/>
              </a:rPr>
              <a:t>extend(partialSolution</a:t>
            </a:r>
            <a:r>
              <a:rPr lang="en-US" dirty="0">
                <a:latin typeface="Comic Sans MS"/>
                <a:cs typeface="Comic Sans MS"/>
              </a:rPr>
              <a:t>)</a:t>
            </a:r>
          </a:p>
          <a:p>
            <a:pPr lvl="1">
              <a:spcBef>
                <a:spcPts val="0"/>
              </a:spcBef>
              <a:buNone/>
            </a:pPr>
            <a:r>
              <a:rPr lang="en-US" dirty="0">
                <a:latin typeface="Comic Sans MS"/>
                <a:cs typeface="Comic Sans MS"/>
              </a:rPr>
              <a:t>         </a:t>
            </a:r>
            <a:r>
              <a:rPr lang="en-US" dirty="0" err="1">
                <a:latin typeface="Comic Sans MS"/>
                <a:cs typeface="Comic Sans MS"/>
              </a:rPr>
              <a:t>Solve(p</a:t>
            </a:r>
            <a:r>
              <a:rPr lang="en-US" dirty="0">
                <a:latin typeface="Comic Sans MS"/>
                <a:cs typeface="Comic Sans M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Backtracking - Eight Queens Problem</a:t>
            </a:r>
          </a:p>
        </p:txBody>
      </p:sp>
      <p:sp>
        <p:nvSpPr>
          <p:cNvPr id="3" name="Content Placeholder 2"/>
          <p:cNvSpPr>
            <a:spLocks noGrp="1"/>
          </p:cNvSpPr>
          <p:nvPr>
            <p:ph idx="4294967295"/>
          </p:nvPr>
        </p:nvSpPr>
        <p:spPr>
          <a:xfrm>
            <a:off x="9525" y="921456"/>
            <a:ext cx="9134475" cy="5664807"/>
          </a:xfrm>
        </p:spPr>
        <p:txBody>
          <a:bodyPr/>
          <a:lstStyle/>
          <a:p>
            <a:r>
              <a:rPr lang="en-US" dirty="0"/>
              <a:t>The Problem: position eight queens on a chess board so that none of them attacks another according to the rules of chess.</a:t>
            </a:r>
          </a:p>
          <a:p>
            <a:pPr lvl="1"/>
            <a:r>
              <a:rPr lang="en-US" dirty="0"/>
              <a:t>There are no two queens on the same row, column, or diagonal</a:t>
            </a:r>
          </a:p>
          <a:p>
            <a:r>
              <a:rPr lang="en-US" dirty="0"/>
              <a:t>A Solution to the Eight Queens Problem:</a:t>
            </a:r>
          </a:p>
        </p:txBody>
      </p:sp>
      <p:pic>
        <p:nvPicPr>
          <p:cNvPr id="5" name="Picture 4" descr="eight_queens.png"/>
          <p:cNvPicPr>
            <a:picLocks noChangeAspect="1"/>
          </p:cNvPicPr>
          <p:nvPr/>
        </p:nvPicPr>
        <p:blipFill>
          <a:blip r:embed="rId2"/>
          <a:stretch>
            <a:fillRect/>
          </a:stretch>
        </p:blipFill>
        <p:spPr>
          <a:xfrm>
            <a:off x="301911" y="2979670"/>
            <a:ext cx="3567951" cy="360659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Backtracking - Eight Queens Problem</a:t>
            </a:r>
          </a:p>
        </p:txBody>
      </p:sp>
      <p:sp>
        <p:nvSpPr>
          <p:cNvPr id="3" name="Content Placeholder 2"/>
          <p:cNvSpPr>
            <a:spLocks noGrp="1"/>
          </p:cNvSpPr>
          <p:nvPr>
            <p:ph idx="4294967295"/>
          </p:nvPr>
        </p:nvSpPr>
        <p:spPr>
          <a:xfrm>
            <a:off x="9525" y="921456"/>
            <a:ext cx="9134475" cy="5664807"/>
          </a:xfrm>
        </p:spPr>
        <p:txBody>
          <a:bodyPr/>
          <a:lstStyle/>
          <a:p>
            <a:r>
              <a:rPr lang="en-US" dirty="0"/>
              <a:t>To examine a partial solution:</a:t>
            </a:r>
          </a:p>
          <a:p>
            <a:pPr lvl="1"/>
            <a:r>
              <a:rPr lang="en-US" dirty="0"/>
              <a:t>If two queens attack each other, reject it. </a:t>
            </a:r>
          </a:p>
          <a:p>
            <a:pPr lvl="1"/>
            <a:r>
              <a:rPr lang="en-US" dirty="0"/>
              <a:t>Otherwise, if it has eight queens, accept it. </a:t>
            </a:r>
          </a:p>
          <a:p>
            <a:pPr lvl="1"/>
            <a:r>
              <a:rPr lang="en-US" dirty="0"/>
              <a:t>Otherwise, continue.</a:t>
            </a:r>
          </a:p>
          <a:p>
            <a:r>
              <a:rPr lang="en-US" dirty="0"/>
              <a:t>To extend a partial solution:</a:t>
            </a:r>
          </a:p>
          <a:p>
            <a:pPr lvl="1"/>
            <a:r>
              <a:rPr lang="en-US" dirty="0"/>
              <a:t>Add another queen on an empty square</a:t>
            </a:r>
          </a:p>
          <a:p>
            <a:pPr lvl="1"/>
            <a:r>
              <a:rPr lang="en-US" dirty="0"/>
              <a:t>For efficiency, place first queen in row 1, the next in row 2, and so 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Backtracking</a:t>
            </a:r>
          </a:p>
        </p:txBody>
      </p:sp>
      <p:sp>
        <p:nvSpPr>
          <p:cNvPr id="3" name="Content Placeholder 2"/>
          <p:cNvSpPr>
            <a:spLocks noGrp="1"/>
          </p:cNvSpPr>
          <p:nvPr>
            <p:ph idx="4294967295"/>
          </p:nvPr>
        </p:nvSpPr>
        <p:spPr>
          <a:xfrm>
            <a:off x="9525" y="921456"/>
            <a:ext cx="9134475" cy="5664807"/>
          </a:xfrm>
        </p:spPr>
        <p:txBody>
          <a:bodyPr/>
          <a:lstStyle/>
          <a:p>
            <a:r>
              <a:rPr lang="en-US" dirty="0"/>
              <a:t>Provide a class </a:t>
            </a:r>
            <a:r>
              <a:rPr lang="en-US" dirty="0" err="1">
                <a:solidFill>
                  <a:srgbClr val="6E8080"/>
                </a:solidFill>
                <a:latin typeface="Lucida Sans Typewriter"/>
                <a:ea typeface="Courier New" charset="0"/>
                <a:cs typeface="Courier New" charset="0"/>
              </a:rPr>
              <a:t>PartialSolution</a:t>
            </a:r>
            <a:r>
              <a:rPr lang="en-US" dirty="0"/>
              <a:t> </a:t>
            </a:r>
          </a:p>
          <a:p>
            <a:pPr lvl="1"/>
            <a:r>
              <a:rPr lang="en-US" dirty="0"/>
              <a:t>that collects the queens in a partial solution, </a:t>
            </a:r>
          </a:p>
          <a:p>
            <a:pPr lvl="1"/>
            <a:r>
              <a:rPr lang="en-US" dirty="0"/>
              <a:t>and that has methods to examine and extend the solution</a:t>
            </a:r>
          </a:p>
          <a:p>
            <a:pPr lvl="2">
              <a:spcBef>
                <a:spcPts val="0"/>
              </a:spcBef>
              <a:buNone/>
            </a:pPr>
            <a:r>
              <a:rPr lang="en-US" sz="2000" dirty="0">
                <a:solidFill>
                  <a:srgbClr val="6E8080"/>
                </a:solidFill>
                <a:latin typeface="Lucida Sans Typewriter"/>
                <a:ea typeface="Courier New" charset="0"/>
                <a:cs typeface="Courier New" charset="0"/>
              </a:rPr>
              <a:t>public class </a:t>
            </a:r>
            <a:r>
              <a:rPr lang="en-US" sz="2000" dirty="0" err="1">
                <a:solidFill>
                  <a:srgbClr val="6E8080"/>
                </a:solidFill>
                <a:latin typeface="Lucida Sans Typewriter"/>
                <a:ea typeface="Courier New" charset="0"/>
                <a:cs typeface="Courier New" charset="0"/>
              </a:rPr>
              <a:t>PartialSolution</a:t>
            </a:r>
            <a:endParaRPr lang="en-US" sz="2000" dirty="0">
              <a:solidFill>
                <a:srgbClr val="6E8080"/>
              </a:solidFill>
              <a:latin typeface="Lucida Sans Typewriter"/>
              <a:ea typeface="Courier New" charset="0"/>
              <a:cs typeface="Courier New" charset="0"/>
            </a:endParaRPr>
          </a:p>
          <a:p>
            <a:pPr lvl="2">
              <a:spcBef>
                <a:spcPts val="0"/>
              </a:spcBef>
              <a:buNone/>
            </a:pPr>
            <a:r>
              <a:rPr lang="en-US" sz="2000" dirty="0">
                <a:solidFill>
                  <a:srgbClr val="6E8080"/>
                </a:solidFill>
                <a:latin typeface="Lucida Sans Typewriter"/>
                <a:ea typeface="Courier New" charset="0"/>
                <a:cs typeface="Courier New" charset="0"/>
              </a:rPr>
              <a:t>{</a:t>
            </a:r>
          </a:p>
          <a:p>
            <a:pPr lvl="2">
              <a:spcBef>
                <a:spcPts val="0"/>
              </a:spcBef>
              <a:buNone/>
            </a:pPr>
            <a:r>
              <a:rPr lang="en-US" sz="2000" dirty="0">
                <a:solidFill>
                  <a:srgbClr val="6E8080"/>
                </a:solidFill>
                <a:latin typeface="Lucida Sans Typewriter"/>
                <a:ea typeface="Courier New" charset="0"/>
                <a:cs typeface="Courier New" charset="0"/>
              </a:rPr>
              <a:t>   private Queen[] queens;</a:t>
            </a:r>
          </a:p>
          <a:p>
            <a:pPr lvl="2">
              <a:spcBef>
                <a:spcPts val="0"/>
              </a:spcBef>
              <a:buNone/>
            </a:pPr>
            <a:r>
              <a:rPr lang="en-US" sz="2000" dirty="0">
                <a:solidFill>
                  <a:srgbClr val="6E8080"/>
                </a:solidFill>
                <a:latin typeface="Lucida Sans Typewriter"/>
                <a:ea typeface="Courier New" charset="0"/>
                <a:cs typeface="Courier New" charset="0"/>
              </a:rPr>
              <a:t>   public </a:t>
            </a:r>
            <a:r>
              <a:rPr lang="en-US" sz="2000" dirty="0" err="1">
                <a:solidFill>
                  <a:srgbClr val="6E8080"/>
                </a:solidFill>
                <a:latin typeface="Lucida Sans Typewriter"/>
                <a:ea typeface="Courier New" charset="0"/>
                <a:cs typeface="Courier New" charset="0"/>
              </a:rPr>
              <a:t>int</a:t>
            </a:r>
            <a:r>
              <a:rPr lang="en-US" sz="2000" dirty="0">
                <a:solidFill>
                  <a:srgbClr val="6E8080"/>
                </a:solidFill>
                <a:latin typeface="Lucida Sans Typewriter"/>
                <a:ea typeface="Courier New" charset="0"/>
                <a:cs typeface="Courier New" charset="0"/>
              </a:rPr>
              <a:t> examine() { . . . }</a:t>
            </a:r>
          </a:p>
          <a:p>
            <a:pPr lvl="2">
              <a:spcBef>
                <a:spcPts val="0"/>
              </a:spcBef>
              <a:buNone/>
            </a:pPr>
            <a:r>
              <a:rPr lang="en-US" sz="2000" dirty="0">
                <a:solidFill>
                  <a:srgbClr val="6E8080"/>
                </a:solidFill>
                <a:latin typeface="Lucida Sans Typewriter"/>
                <a:ea typeface="Courier New" charset="0"/>
                <a:cs typeface="Courier New" charset="0"/>
              </a:rPr>
              <a:t>   public </a:t>
            </a:r>
            <a:r>
              <a:rPr lang="en-US" sz="2000" dirty="0" err="1">
                <a:solidFill>
                  <a:srgbClr val="6E8080"/>
                </a:solidFill>
                <a:latin typeface="Lucida Sans Typewriter"/>
                <a:ea typeface="Courier New" charset="0"/>
                <a:cs typeface="Courier New" charset="0"/>
              </a:rPr>
              <a:t>PartialSolution</a:t>
            </a:r>
            <a:r>
              <a:rPr lang="en-US" sz="2000" dirty="0">
                <a:solidFill>
                  <a:srgbClr val="6E8080"/>
                </a:solidFill>
                <a:latin typeface="Lucida Sans Typewriter"/>
                <a:ea typeface="Courier New" charset="0"/>
                <a:cs typeface="Courier New" charset="0"/>
              </a:rPr>
              <a:t>[] extend() { . . . }</a:t>
            </a:r>
          </a:p>
          <a:p>
            <a:pPr lvl="2">
              <a:spcBef>
                <a:spcPts val="0"/>
              </a:spcBef>
              <a:buNone/>
            </a:pPr>
            <a:r>
              <a:rPr lang="en-US" sz="2000" dirty="0">
                <a:solidFill>
                  <a:srgbClr val="6E8080"/>
                </a:solidFill>
                <a:latin typeface="Lucida Sans Typewriter"/>
                <a:ea typeface="Courier New" charset="0"/>
                <a:cs typeface="Courier New"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Backtracking</a:t>
            </a:r>
          </a:p>
        </p:txBody>
      </p:sp>
      <p:sp>
        <p:nvSpPr>
          <p:cNvPr id="3" name="Content Placeholder 2"/>
          <p:cNvSpPr>
            <a:spLocks noGrp="1"/>
          </p:cNvSpPr>
          <p:nvPr>
            <p:ph idx="4294967295"/>
          </p:nvPr>
        </p:nvSpPr>
        <p:spPr>
          <a:xfrm>
            <a:off x="9525" y="921456"/>
            <a:ext cx="9134475" cy="5664807"/>
          </a:xfrm>
        </p:spPr>
        <p:txBody>
          <a:bodyPr/>
          <a:lstStyle/>
          <a:p>
            <a:r>
              <a:rPr lang="en-US" dirty="0"/>
              <a:t>The </a:t>
            </a:r>
            <a:r>
              <a:rPr lang="en-US" dirty="0">
                <a:solidFill>
                  <a:srgbClr val="6E8080"/>
                </a:solidFill>
                <a:latin typeface="Lucida Sans Typewriter"/>
                <a:ea typeface="Courier New" charset="0"/>
                <a:cs typeface="Courier New" charset="0"/>
              </a:rPr>
              <a:t>examine</a:t>
            </a:r>
            <a:r>
              <a:rPr lang="en-US" dirty="0"/>
              <a:t> method simply checks whether two queens attack each other:</a:t>
            </a:r>
          </a:p>
          <a:p>
            <a:pPr lvl="2">
              <a:spcBef>
                <a:spcPts val="0"/>
              </a:spcBef>
              <a:buNone/>
            </a:pPr>
            <a:r>
              <a:rPr lang="en-US" sz="1600" dirty="0">
                <a:solidFill>
                  <a:srgbClr val="6E8080"/>
                </a:solidFill>
                <a:latin typeface="Lucida Sans Typewriter"/>
                <a:ea typeface="Courier New" charset="0"/>
                <a:cs typeface="Courier New" charset="0"/>
              </a:rPr>
              <a:t>public </a:t>
            </a:r>
            <a:r>
              <a:rPr lang="en-US" sz="1600" dirty="0" err="1">
                <a:solidFill>
                  <a:srgbClr val="6E8080"/>
                </a:solidFill>
                <a:latin typeface="Lucida Sans Typewriter"/>
                <a:ea typeface="Courier New" charset="0"/>
                <a:cs typeface="Courier New" charset="0"/>
              </a:rPr>
              <a:t>int</a:t>
            </a:r>
            <a:r>
              <a:rPr lang="en-US" sz="1600" dirty="0">
                <a:solidFill>
                  <a:srgbClr val="6E8080"/>
                </a:solidFill>
                <a:latin typeface="Lucida Sans Typewriter"/>
                <a:ea typeface="Courier New" charset="0"/>
                <a:cs typeface="Courier New" charset="0"/>
              </a:rPr>
              <a:t> examine()</a:t>
            </a:r>
          </a:p>
          <a:p>
            <a:pPr lvl="2">
              <a:spcBef>
                <a:spcPts val="0"/>
              </a:spcBef>
              <a:buNone/>
            </a:pPr>
            <a:r>
              <a:rPr lang="en-US" sz="1600" dirty="0">
                <a:solidFill>
                  <a:srgbClr val="6E8080"/>
                </a:solidFill>
                <a:latin typeface="Lucida Sans Typewriter"/>
                <a:ea typeface="Courier New" charset="0"/>
                <a:cs typeface="Courier New" charset="0"/>
              </a:rPr>
              <a:t>{</a:t>
            </a:r>
          </a:p>
          <a:p>
            <a:pPr lvl="2">
              <a:spcBef>
                <a:spcPts val="0"/>
              </a:spcBef>
              <a:buNone/>
            </a:pPr>
            <a:r>
              <a:rPr lang="en-US" sz="1600" dirty="0">
                <a:solidFill>
                  <a:srgbClr val="6E8080"/>
                </a:solidFill>
                <a:latin typeface="Lucida Sans Typewriter"/>
                <a:ea typeface="Courier New" charset="0"/>
                <a:cs typeface="Courier New" charset="0"/>
              </a:rPr>
              <a:t>   for (</a:t>
            </a:r>
            <a:r>
              <a:rPr lang="en-US" sz="1600" dirty="0" err="1">
                <a:solidFill>
                  <a:srgbClr val="6E8080"/>
                </a:solidFill>
                <a:latin typeface="Lucida Sans Typewriter"/>
                <a:ea typeface="Courier New" charset="0"/>
                <a:cs typeface="Courier New" charset="0"/>
              </a:rPr>
              <a:t>int</a:t>
            </a: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i</a:t>
            </a:r>
            <a:r>
              <a:rPr lang="en-US" sz="1600" dirty="0">
                <a:solidFill>
                  <a:srgbClr val="6E8080"/>
                </a:solidFill>
                <a:latin typeface="Lucida Sans Typewriter"/>
                <a:ea typeface="Courier New" charset="0"/>
                <a:cs typeface="Courier New" charset="0"/>
              </a:rPr>
              <a:t> = 0; </a:t>
            </a:r>
            <a:r>
              <a:rPr lang="en-US" sz="1600" dirty="0" err="1">
                <a:solidFill>
                  <a:srgbClr val="6E8080"/>
                </a:solidFill>
                <a:latin typeface="Lucida Sans Typewriter"/>
                <a:ea typeface="Courier New" charset="0"/>
                <a:cs typeface="Courier New" charset="0"/>
              </a:rPr>
              <a:t>i</a:t>
            </a:r>
            <a:r>
              <a:rPr lang="en-US" sz="1600" dirty="0">
                <a:solidFill>
                  <a:srgbClr val="6E8080"/>
                </a:solidFill>
                <a:latin typeface="Lucida Sans Typewriter"/>
                <a:ea typeface="Courier New" charset="0"/>
                <a:cs typeface="Courier New" charset="0"/>
              </a:rPr>
              <a:t> &lt; </a:t>
            </a:r>
            <a:r>
              <a:rPr lang="en-US" sz="1600" dirty="0" err="1">
                <a:solidFill>
                  <a:srgbClr val="6E8080"/>
                </a:solidFill>
                <a:latin typeface="Lucida Sans Typewriter"/>
                <a:ea typeface="Courier New" charset="0"/>
                <a:cs typeface="Courier New" charset="0"/>
              </a:rPr>
              <a:t>queens.length</a:t>
            </a: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i</a:t>
            </a:r>
            <a:r>
              <a:rPr lang="en-US" sz="1600" dirty="0">
                <a:solidFill>
                  <a:srgbClr val="6E8080"/>
                </a:solidFill>
                <a:latin typeface="Lucida Sans Typewriter"/>
                <a:ea typeface="Courier New" charset="0"/>
                <a:cs typeface="Courier New" charset="0"/>
              </a:rPr>
              <a:t>++)</a:t>
            </a:r>
          </a:p>
          <a:p>
            <a:pPr lvl="2">
              <a:spcBef>
                <a:spcPts val="0"/>
              </a:spcBef>
              <a:buNone/>
            </a:pPr>
            <a:r>
              <a:rPr lang="en-US" sz="1600" dirty="0">
                <a:solidFill>
                  <a:srgbClr val="6E8080"/>
                </a:solidFill>
                <a:latin typeface="Lucida Sans Typewriter"/>
                <a:ea typeface="Courier New" charset="0"/>
                <a:cs typeface="Courier New" charset="0"/>
              </a:rPr>
              <a:t>   {</a:t>
            </a:r>
          </a:p>
          <a:p>
            <a:pPr lvl="2">
              <a:spcBef>
                <a:spcPts val="0"/>
              </a:spcBef>
              <a:buNone/>
            </a:pPr>
            <a:r>
              <a:rPr lang="en-US" sz="1600" dirty="0">
                <a:solidFill>
                  <a:srgbClr val="6E8080"/>
                </a:solidFill>
                <a:latin typeface="Lucida Sans Typewriter"/>
                <a:ea typeface="Courier New" charset="0"/>
                <a:cs typeface="Courier New" charset="0"/>
              </a:rPr>
              <a:t>      for (</a:t>
            </a:r>
            <a:r>
              <a:rPr lang="en-US" sz="1600" dirty="0" err="1">
                <a:solidFill>
                  <a:srgbClr val="6E8080"/>
                </a:solidFill>
                <a:latin typeface="Lucida Sans Typewriter"/>
                <a:ea typeface="Courier New" charset="0"/>
                <a:cs typeface="Courier New" charset="0"/>
              </a:rPr>
              <a:t>int</a:t>
            </a: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j</a:t>
            </a:r>
            <a:r>
              <a:rPr lang="en-US" sz="1600" dirty="0">
                <a:solidFill>
                  <a:srgbClr val="6E8080"/>
                </a:solidFill>
                <a:latin typeface="Lucida Sans Typewriter"/>
                <a:ea typeface="Courier New" charset="0"/>
                <a:cs typeface="Courier New" charset="0"/>
              </a:rPr>
              <a:t> = </a:t>
            </a:r>
            <a:r>
              <a:rPr lang="en-US" sz="1600" dirty="0" err="1">
                <a:solidFill>
                  <a:srgbClr val="6E8080"/>
                </a:solidFill>
                <a:latin typeface="Lucida Sans Typewriter"/>
                <a:ea typeface="Courier New" charset="0"/>
                <a:cs typeface="Courier New" charset="0"/>
              </a:rPr>
              <a:t>i</a:t>
            </a:r>
            <a:r>
              <a:rPr lang="en-US" sz="1600" dirty="0">
                <a:solidFill>
                  <a:srgbClr val="6E8080"/>
                </a:solidFill>
                <a:latin typeface="Lucida Sans Typewriter"/>
                <a:ea typeface="Courier New" charset="0"/>
                <a:cs typeface="Courier New" charset="0"/>
              </a:rPr>
              <a:t> + 1; </a:t>
            </a:r>
            <a:r>
              <a:rPr lang="en-US" sz="1600" dirty="0" err="1">
                <a:solidFill>
                  <a:srgbClr val="6E8080"/>
                </a:solidFill>
                <a:latin typeface="Lucida Sans Typewriter"/>
                <a:ea typeface="Courier New" charset="0"/>
                <a:cs typeface="Courier New" charset="0"/>
              </a:rPr>
              <a:t>j</a:t>
            </a:r>
            <a:r>
              <a:rPr lang="en-US" sz="1600" dirty="0">
                <a:solidFill>
                  <a:srgbClr val="6E8080"/>
                </a:solidFill>
                <a:latin typeface="Lucida Sans Typewriter"/>
                <a:ea typeface="Courier New" charset="0"/>
                <a:cs typeface="Courier New" charset="0"/>
              </a:rPr>
              <a:t> &lt;</a:t>
            </a:r>
            <a:r>
              <a:rPr lang="en-US" sz="1600" dirty="0" err="1">
                <a:solidFill>
                  <a:srgbClr val="6E8080"/>
                </a:solidFill>
                <a:latin typeface="Lucida Sans Typewriter"/>
                <a:ea typeface="Courier New" charset="0"/>
                <a:cs typeface="Courier New" charset="0"/>
              </a:rPr>
              <a:t>queens.length</a:t>
            </a: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j</a:t>
            </a:r>
            <a:r>
              <a:rPr lang="en-US" sz="1600" dirty="0">
                <a:solidFill>
                  <a:srgbClr val="6E8080"/>
                </a:solidFill>
                <a:latin typeface="Lucida Sans Typewriter"/>
                <a:ea typeface="Courier New" charset="0"/>
                <a:cs typeface="Courier New" charset="0"/>
              </a:rPr>
              <a:t>++)</a:t>
            </a:r>
          </a:p>
          <a:p>
            <a:pPr lvl="2">
              <a:spcBef>
                <a:spcPts val="0"/>
              </a:spcBef>
              <a:buNone/>
            </a:pPr>
            <a:r>
              <a:rPr lang="en-US" sz="1600" dirty="0">
                <a:solidFill>
                  <a:srgbClr val="6E8080"/>
                </a:solidFill>
                <a:latin typeface="Lucida Sans Typewriter"/>
                <a:ea typeface="Courier New" charset="0"/>
                <a:cs typeface="Courier New" charset="0"/>
              </a:rPr>
              <a:t>      {</a:t>
            </a:r>
          </a:p>
          <a:p>
            <a:pPr lvl="2">
              <a:spcBef>
                <a:spcPts val="0"/>
              </a:spcBef>
              <a:buNone/>
            </a:pPr>
            <a:r>
              <a:rPr lang="en-US" sz="1600" dirty="0">
                <a:solidFill>
                  <a:srgbClr val="6E8080"/>
                </a:solidFill>
                <a:latin typeface="Lucida Sans Typewriter"/>
                <a:ea typeface="Courier New" charset="0"/>
                <a:cs typeface="Courier New" charset="0"/>
              </a:rPr>
              <a:t>         if (</a:t>
            </a:r>
            <a:r>
              <a:rPr lang="en-US" sz="1600" dirty="0" err="1">
                <a:solidFill>
                  <a:srgbClr val="6E8080"/>
                </a:solidFill>
                <a:latin typeface="Lucida Sans Typewriter"/>
                <a:ea typeface="Courier New" charset="0"/>
                <a:cs typeface="Courier New" charset="0"/>
              </a:rPr>
              <a:t>queens[i].attacks(queens[j</a:t>
            </a:r>
            <a:r>
              <a:rPr lang="en-US" sz="1600" dirty="0">
                <a:solidFill>
                  <a:srgbClr val="6E8080"/>
                </a:solidFill>
                <a:latin typeface="Lucida Sans Typewriter"/>
                <a:ea typeface="Courier New" charset="0"/>
                <a:cs typeface="Courier New" charset="0"/>
              </a:rPr>
              <a:t>])) { return ABANDON; }</a:t>
            </a:r>
          </a:p>
          <a:p>
            <a:pPr lvl="2">
              <a:spcBef>
                <a:spcPts val="0"/>
              </a:spcBef>
              <a:buNone/>
            </a:pPr>
            <a:r>
              <a:rPr lang="en-US" sz="1600" dirty="0">
                <a:solidFill>
                  <a:srgbClr val="6E8080"/>
                </a:solidFill>
                <a:latin typeface="Lucida Sans Typewriter"/>
                <a:ea typeface="Courier New" charset="0"/>
                <a:cs typeface="Courier New" charset="0"/>
              </a:rPr>
              <a:t>      }</a:t>
            </a:r>
          </a:p>
          <a:p>
            <a:pPr lvl="2">
              <a:spcBef>
                <a:spcPts val="0"/>
              </a:spcBef>
              <a:buNone/>
            </a:pPr>
            <a:r>
              <a:rPr lang="en-US" sz="1600" dirty="0">
                <a:solidFill>
                  <a:srgbClr val="6E8080"/>
                </a:solidFill>
                <a:latin typeface="Lucida Sans Typewriter"/>
                <a:ea typeface="Courier New" charset="0"/>
                <a:cs typeface="Courier New" charset="0"/>
              </a:rPr>
              <a:t>   }</a:t>
            </a:r>
          </a:p>
          <a:p>
            <a:pPr lvl="2">
              <a:spcBef>
                <a:spcPts val="0"/>
              </a:spcBef>
              <a:buNone/>
            </a:pPr>
            <a:r>
              <a:rPr lang="en-US" sz="1600" dirty="0">
                <a:solidFill>
                  <a:srgbClr val="6E8080"/>
                </a:solidFill>
                <a:latin typeface="Lucida Sans Typewriter"/>
                <a:ea typeface="Courier New" charset="0"/>
                <a:cs typeface="Courier New" charset="0"/>
              </a:rPr>
              <a:t>   if (</a:t>
            </a:r>
            <a:r>
              <a:rPr lang="en-US" sz="1600" dirty="0" err="1">
                <a:solidFill>
                  <a:srgbClr val="6E8080"/>
                </a:solidFill>
                <a:latin typeface="Lucida Sans Typewriter"/>
                <a:ea typeface="Courier New" charset="0"/>
                <a:cs typeface="Courier New" charset="0"/>
              </a:rPr>
              <a:t>queens.length</a:t>
            </a:r>
            <a:r>
              <a:rPr lang="en-US" sz="1600" dirty="0">
                <a:solidFill>
                  <a:srgbClr val="6E8080"/>
                </a:solidFill>
                <a:latin typeface="Lucida Sans Typewriter"/>
                <a:ea typeface="Courier New" charset="0"/>
                <a:cs typeface="Courier New" charset="0"/>
              </a:rPr>
              <a:t> == NQUEENS) { return ACCEPT; }</a:t>
            </a:r>
          </a:p>
          <a:p>
            <a:pPr lvl="2">
              <a:spcBef>
                <a:spcPts val="0"/>
              </a:spcBef>
              <a:buNone/>
            </a:pPr>
            <a:r>
              <a:rPr lang="en-US" sz="1600" dirty="0">
                <a:solidFill>
                  <a:srgbClr val="6E8080"/>
                </a:solidFill>
                <a:latin typeface="Lucida Sans Typewriter"/>
                <a:ea typeface="Courier New" charset="0"/>
                <a:cs typeface="Courier New" charset="0"/>
              </a:rPr>
              <a:t>   else { return CONTINUE; }</a:t>
            </a:r>
          </a:p>
          <a:p>
            <a:pPr lvl="2">
              <a:spcBef>
                <a:spcPts val="0"/>
              </a:spcBef>
              <a:buNone/>
            </a:pPr>
            <a:r>
              <a:rPr lang="en-US" sz="1600" dirty="0">
                <a:solidFill>
                  <a:srgbClr val="6E8080"/>
                </a:solidFill>
                <a:latin typeface="Lucida Sans Typewriter"/>
                <a:ea typeface="Courier New" charset="0"/>
                <a:cs typeface="Courier New" charset="0"/>
              </a:rPr>
              <a:t>}</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Backtracking</a:t>
            </a:r>
          </a:p>
        </p:txBody>
      </p:sp>
      <p:sp>
        <p:nvSpPr>
          <p:cNvPr id="3" name="Content Placeholder 2"/>
          <p:cNvSpPr>
            <a:spLocks noGrp="1"/>
          </p:cNvSpPr>
          <p:nvPr>
            <p:ph idx="4294967295"/>
          </p:nvPr>
        </p:nvSpPr>
        <p:spPr>
          <a:xfrm>
            <a:off x="9525" y="921456"/>
            <a:ext cx="9134475" cy="5664807"/>
          </a:xfrm>
        </p:spPr>
        <p:txBody>
          <a:bodyPr/>
          <a:lstStyle/>
          <a:p>
            <a:r>
              <a:rPr lang="en-US" dirty="0"/>
              <a:t>The </a:t>
            </a:r>
            <a:r>
              <a:rPr lang="en-US" dirty="0">
                <a:solidFill>
                  <a:srgbClr val="6E8080"/>
                </a:solidFill>
                <a:latin typeface="Lucida Sans Typewriter"/>
                <a:ea typeface="Courier New" charset="0"/>
                <a:cs typeface="Courier New" charset="0"/>
              </a:rPr>
              <a:t>extend</a:t>
            </a:r>
            <a:r>
              <a:rPr lang="en-US" dirty="0"/>
              <a:t> method takes a given solution</a:t>
            </a:r>
          </a:p>
          <a:p>
            <a:pPr lvl="1"/>
            <a:r>
              <a:rPr lang="en-US" dirty="0"/>
              <a:t>And makes eight copies of it.</a:t>
            </a:r>
          </a:p>
          <a:p>
            <a:pPr lvl="1"/>
            <a:r>
              <a:rPr lang="en-US" dirty="0"/>
              <a:t>Each copy gets a new queen in a different column.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Programming</a:t>
            </a:r>
          </a:p>
        </p:txBody>
      </p:sp>
      <p:sp>
        <p:nvSpPr>
          <p:cNvPr id="3" name="Content Placeholder 2"/>
          <p:cNvSpPr>
            <a:spLocks noGrp="1"/>
          </p:cNvSpPr>
          <p:nvPr>
            <p:ph idx="1"/>
          </p:nvPr>
        </p:nvSpPr>
        <p:spPr/>
        <p:txBody>
          <a:bodyPr>
            <a:normAutofit/>
          </a:bodyPr>
          <a:lstStyle/>
          <a:p>
            <a:pPr>
              <a:spcAft>
                <a:spcPts val="1800"/>
              </a:spcAft>
            </a:pPr>
            <a:r>
              <a:rPr lang="en-US" dirty="0"/>
              <a:t>A recursive method that computes the sum of 1 to N:</a:t>
            </a:r>
          </a:p>
          <a:p>
            <a:pPr>
              <a:buNone/>
            </a:pPr>
            <a:r>
              <a:rPr lang="en-US" sz="2000" dirty="0">
                <a:latin typeface="Courier New"/>
                <a:cs typeface="Courier New"/>
              </a:rPr>
              <a:t>	public </a:t>
            </a:r>
            <a:r>
              <a:rPr lang="en-US" sz="2000" dirty="0" err="1">
                <a:latin typeface="Courier New"/>
                <a:cs typeface="Courier New"/>
              </a:rPr>
              <a:t>int</a:t>
            </a:r>
            <a:r>
              <a:rPr lang="en-US" sz="2000" dirty="0">
                <a:latin typeface="Courier New"/>
                <a:cs typeface="Courier New"/>
              </a:rPr>
              <a:t> </a:t>
            </a:r>
            <a:r>
              <a:rPr lang="en-US" sz="2000" dirty="0" err="1">
                <a:latin typeface="Courier New"/>
                <a:cs typeface="Courier New"/>
              </a:rPr>
              <a:t>sum(int</a:t>
            </a:r>
            <a:r>
              <a:rPr lang="en-US" sz="2000" dirty="0">
                <a:latin typeface="Courier New"/>
                <a:cs typeface="Courier New"/>
              </a:rPr>
              <a:t> num)</a:t>
            </a:r>
          </a:p>
          <a:p>
            <a:pPr>
              <a:buNone/>
            </a:pPr>
            <a:r>
              <a:rPr lang="en-US" sz="2000" dirty="0">
                <a:latin typeface="Courier New"/>
                <a:cs typeface="Courier New"/>
              </a:rPr>
              <a:t>	{</a:t>
            </a:r>
          </a:p>
          <a:p>
            <a:pPr>
              <a:buNone/>
            </a:pPr>
            <a:r>
              <a:rPr lang="en-US" sz="2000" dirty="0">
                <a:latin typeface="Courier New"/>
                <a:cs typeface="Courier New"/>
              </a:rPr>
              <a:t>	   </a:t>
            </a:r>
            <a:r>
              <a:rPr lang="en-US" sz="2000" dirty="0" err="1">
                <a:latin typeface="Courier New"/>
                <a:cs typeface="Courier New"/>
              </a:rPr>
              <a:t>int</a:t>
            </a:r>
            <a:r>
              <a:rPr lang="en-US" sz="2000" dirty="0">
                <a:latin typeface="Courier New"/>
                <a:cs typeface="Courier New"/>
              </a:rPr>
              <a:t> result;</a:t>
            </a:r>
          </a:p>
          <a:p>
            <a:pPr>
              <a:buNone/>
            </a:pPr>
            <a:r>
              <a:rPr lang="en-US" sz="2000" dirty="0">
                <a:latin typeface="Courier New"/>
                <a:cs typeface="Courier New"/>
              </a:rPr>
              <a:t>	   if (num == 1)</a:t>
            </a:r>
          </a:p>
          <a:p>
            <a:pPr>
              <a:buNone/>
            </a:pPr>
            <a:r>
              <a:rPr lang="en-US" sz="2000" dirty="0">
                <a:latin typeface="Courier New"/>
                <a:cs typeface="Courier New"/>
              </a:rPr>
              <a:t>	      result = 1;</a:t>
            </a:r>
          </a:p>
          <a:p>
            <a:pPr>
              <a:buNone/>
            </a:pPr>
            <a:r>
              <a:rPr lang="en-US" sz="2000" dirty="0">
                <a:latin typeface="Courier New"/>
                <a:cs typeface="Courier New"/>
              </a:rPr>
              <a:t>	   else</a:t>
            </a:r>
          </a:p>
          <a:p>
            <a:pPr>
              <a:buNone/>
            </a:pPr>
            <a:r>
              <a:rPr lang="en-US" sz="2000" dirty="0">
                <a:latin typeface="Courier New"/>
                <a:cs typeface="Courier New"/>
              </a:rPr>
              <a:t>	      result = num + sum(num-1);</a:t>
            </a:r>
          </a:p>
          <a:p>
            <a:pPr>
              <a:buNone/>
            </a:pPr>
            <a:r>
              <a:rPr lang="en-US" sz="2000" dirty="0">
                <a:latin typeface="Courier New"/>
                <a:cs typeface="Courier New"/>
              </a:rPr>
              <a:t>	   return result;</a:t>
            </a:r>
          </a:p>
          <a:p>
            <a:pPr>
              <a:buNone/>
            </a:pPr>
            <a:r>
              <a:rPr lang="en-US" sz="2000" dirty="0">
                <a:latin typeface="Courier New"/>
                <a:cs typeface="Courier New"/>
              </a:rPr>
              <a:t>	}</a:t>
            </a:r>
          </a:p>
        </p:txBody>
      </p:sp>
      <p:pic>
        <p:nvPicPr>
          <p:cNvPr id="6" name="Picture 5" descr="Syntax recursive call.jpeg"/>
          <p:cNvPicPr>
            <a:picLocks noChangeAspect="1"/>
          </p:cNvPicPr>
          <p:nvPr/>
        </p:nvPicPr>
        <p:blipFill>
          <a:blip r:embed="rId2"/>
          <a:stretch>
            <a:fillRect/>
          </a:stretch>
        </p:blipFill>
        <p:spPr>
          <a:xfrm>
            <a:off x="4572000" y="1798907"/>
            <a:ext cx="4133342" cy="1737492"/>
          </a:xfrm>
          <a:prstGeom prst="rect">
            <a:avLst/>
          </a:prstGeom>
        </p:spPr>
      </p:pic>
      <p:sp>
        <p:nvSpPr>
          <p:cNvPr id="7" name="Slide Number Placeholder 6"/>
          <p:cNvSpPr>
            <a:spLocks noGrp="1"/>
          </p:cNvSpPr>
          <p:nvPr>
            <p:ph type="sldNum" sz="quarter" idx="4294967295"/>
          </p:nvPr>
        </p:nvSpPr>
        <p:spPr>
          <a:xfrm>
            <a:off x="6838135" y="6356350"/>
            <a:ext cx="2133600" cy="365125"/>
          </a:xfrm>
          <a:prstGeom prst="rect">
            <a:avLst/>
          </a:prstGeom>
        </p:spPr>
        <p:txBody>
          <a:bodyPr/>
          <a:lstStyle/>
          <a:p>
            <a:r>
              <a:rPr lang="en-US"/>
              <a:t>8 - </a:t>
            </a:r>
            <a:fld id="{90994C07-E970-A243-9601-A1D642E986EC}" type="slidenum">
              <a:rPr lang="en-US" smtClean="0"/>
              <a:pPr/>
              <a:t>11</a:t>
            </a:fld>
            <a:endParaRPr lang="en-US" dirty="0"/>
          </a:p>
        </p:txBody>
      </p:sp>
      <p:sp>
        <p:nvSpPr>
          <p:cNvPr id="8" name="Footer Placeholder 7"/>
          <p:cNvSpPr>
            <a:spLocks noGrp="1"/>
          </p:cNvSpPr>
          <p:nvPr>
            <p:ph type="ftr" sz="quarter" idx="4294967295"/>
          </p:nvPr>
        </p:nvSpPr>
        <p:spPr>
          <a:xfrm>
            <a:off x="284922" y="6356350"/>
            <a:ext cx="6553213" cy="365125"/>
          </a:xfrm>
          <a:prstGeom prst="rect">
            <a:avLst/>
          </a:prstGeom>
        </p:spPr>
        <p:txBody>
          <a:bodyPr/>
          <a:lstStyle/>
          <a:p>
            <a:r>
              <a:rPr lang="en-US"/>
              <a:t>Java Software Structures, 4th Edition, Lewis/Chase </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Backtracking</a:t>
            </a:r>
          </a:p>
        </p:txBody>
      </p:sp>
      <p:sp>
        <p:nvSpPr>
          <p:cNvPr id="3" name="Content Placeholder 2"/>
          <p:cNvSpPr>
            <a:spLocks noGrp="1"/>
          </p:cNvSpPr>
          <p:nvPr>
            <p:ph idx="4294967295"/>
          </p:nvPr>
        </p:nvSpPr>
        <p:spPr>
          <a:xfrm>
            <a:off x="9525" y="921456"/>
            <a:ext cx="9134475" cy="5664807"/>
          </a:xfrm>
        </p:spPr>
        <p:txBody>
          <a:bodyPr/>
          <a:lstStyle/>
          <a:p>
            <a:pPr lvl="2">
              <a:spcBef>
                <a:spcPts val="0"/>
              </a:spcBef>
              <a:buNone/>
            </a:pPr>
            <a:r>
              <a:rPr lang="en-US" sz="1600" dirty="0">
                <a:solidFill>
                  <a:srgbClr val="6E8080"/>
                </a:solidFill>
                <a:latin typeface="Lucida Sans Typewriter"/>
                <a:ea typeface="Courier New" charset="0"/>
                <a:cs typeface="Courier New" charset="0"/>
              </a:rPr>
              <a:t>public </a:t>
            </a:r>
            <a:r>
              <a:rPr lang="en-US" sz="1600" dirty="0" err="1">
                <a:solidFill>
                  <a:srgbClr val="6E8080"/>
                </a:solidFill>
                <a:latin typeface="Lucida Sans Typewriter"/>
                <a:ea typeface="Courier New" charset="0"/>
                <a:cs typeface="Courier New" charset="0"/>
              </a:rPr>
              <a:t>PartialSolution</a:t>
            </a:r>
            <a:r>
              <a:rPr lang="en-US" sz="1600" dirty="0">
                <a:solidFill>
                  <a:srgbClr val="6E8080"/>
                </a:solidFill>
                <a:latin typeface="Lucida Sans Typewriter"/>
                <a:ea typeface="Courier New" charset="0"/>
                <a:cs typeface="Courier New" charset="0"/>
              </a:rPr>
              <a:t>[] extend()</a:t>
            </a:r>
          </a:p>
          <a:p>
            <a:pPr lvl="2">
              <a:spcBef>
                <a:spcPts val="0"/>
              </a:spcBef>
              <a:buNone/>
            </a:pPr>
            <a:r>
              <a:rPr lang="en-US" sz="1600" dirty="0">
                <a:solidFill>
                  <a:srgbClr val="6E8080"/>
                </a:solidFill>
                <a:latin typeface="Lucida Sans Typewriter"/>
                <a:ea typeface="Courier New" charset="0"/>
                <a:cs typeface="Courier New" charset="0"/>
              </a:rPr>
              <a:t>{</a:t>
            </a:r>
          </a:p>
          <a:p>
            <a:pPr lvl="2">
              <a:spcBef>
                <a:spcPts val="0"/>
              </a:spcBef>
              <a:buNone/>
            </a:pPr>
            <a:r>
              <a:rPr lang="en-US" sz="1600" dirty="0">
                <a:solidFill>
                  <a:srgbClr val="6E8080"/>
                </a:solidFill>
                <a:latin typeface="Lucida Sans Typewriter"/>
                <a:ea typeface="Courier New" charset="0"/>
                <a:cs typeface="Courier New" charset="0"/>
              </a:rPr>
              <a:t>   // Generate a new solution for each column</a:t>
            </a:r>
          </a:p>
          <a:p>
            <a:pPr lvl="2">
              <a:spcBef>
                <a:spcPts val="0"/>
              </a:spcBef>
              <a:buNone/>
            </a:pP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PartialSolution</a:t>
            </a:r>
            <a:r>
              <a:rPr lang="en-US" sz="1600" dirty="0">
                <a:solidFill>
                  <a:srgbClr val="6E8080"/>
                </a:solidFill>
                <a:latin typeface="Lucida Sans Typewriter"/>
                <a:ea typeface="Courier New" charset="0"/>
                <a:cs typeface="Courier New" charset="0"/>
              </a:rPr>
              <a:t>[] result = new </a:t>
            </a:r>
            <a:r>
              <a:rPr lang="en-US" sz="1600" dirty="0" err="1">
                <a:solidFill>
                  <a:srgbClr val="6E8080"/>
                </a:solidFill>
                <a:latin typeface="Lucida Sans Typewriter"/>
                <a:ea typeface="Courier New" charset="0"/>
                <a:cs typeface="Courier New" charset="0"/>
              </a:rPr>
              <a:t>PartialSolution[NQUEENS</a:t>
            </a:r>
            <a:r>
              <a:rPr lang="en-US" sz="1600" dirty="0">
                <a:solidFill>
                  <a:srgbClr val="6E8080"/>
                </a:solidFill>
                <a:latin typeface="Lucida Sans Typewriter"/>
                <a:ea typeface="Courier New" charset="0"/>
                <a:cs typeface="Courier New" charset="0"/>
              </a:rPr>
              <a:t>];</a:t>
            </a:r>
          </a:p>
          <a:p>
            <a:pPr lvl="2">
              <a:spcBef>
                <a:spcPts val="0"/>
              </a:spcBef>
              <a:buNone/>
            </a:pPr>
            <a:r>
              <a:rPr lang="en-US" sz="1600" dirty="0">
                <a:solidFill>
                  <a:srgbClr val="6E8080"/>
                </a:solidFill>
                <a:latin typeface="Lucida Sans Typewriter"/>
                <a:ea typeface="Courier New" charset="0"/>
                <a:cs typeface="Courier New" charset="0"/>
              </a:rPr>
              <a:t>   for (</a:t>
            </a:r>
            <a:r>
              <a:rPr lang="en-US" sz="1600" dirty="0" err="1">
                <a:solidFill>
                  <a:srgbClr val="6E8080"/>
                </a:solidFill>
                <a:latin typeface="Lucida Sans Typewriter"/>
                <a:ea typeface="Courier New" charset="0"/>
                <a:cs typeface="Courier New" charset="0"/>
              </a:rPr>
              <a:t>int</a:t>
            </a: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i</a:t>
            </a:r>
            <a:r>
              <a:rPr lang="en-US" sz="1600" dirty="0">
                <a:solidFill>
                  <a:srgbClr val="6E8080"/>
                </a:solidFill>
                <a:latin typeface="Lucida Sans Typewriter"/>
                <a:ea typeface="Courier New" charset="0"/>
                <a:cs typeface="Courier New" charset="0"/>
              </a:rPr>
              <a:t> = 0; </a:t>
            </a:r>
            <a:r>
              <a:rPr lang="en-US" sz="1600" dirty="0" err="1">
                <a:solidFill>
                  <a:srgbClr val="6E8080"/>
                </a:solidFill>
                <a:latin typeface="Lucida Sans Typewriter"/>
                <a:ea typeface="Courier New" charset="0"/>
                <a:cs typeface="Courier New" charset="0"/>
              </a:rPr>
              <a:t>i</a:t>
            </a:r>
            <a:r>
              <a:rPr lang="en-US" sz="1600" dirty="0">
                <a:solidFill>
                  <a:srgbClr val="6E8080"/>
                </a:solidFill>
                <a:latin typeface="Lucida Sans Typewriter"/>
                <a:ea typeface="Courier New" charset="0"/>
                <a:cs typeface="Courier New" charset="0"/>
              </a:rPr>
              <a:t> &lt; </a:t>
            </a:r>
            <a:r>
              <a:rPr lang="en-US" sz="1600" dirty="0" err="1">
                <a:solidFill>
                  <a:srgbClr val="6E8080"/>
                </a:solidFill>
                <a:latin typeface="Lucida Sans Typewriter"/>
                <a:ea typeface="Courier New" charset="0"/>
                <a:cs typeface="Courier New" charset="0"/>
              </a:rPr>
              <a:t>result.length</a:t>
            </a: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i</a:t>
            </a:r>
            <a:r>
              <a:rPr lang="en-US" sz="1600" dirty="0">
                <a:solidFill>
                  <a:srgbClr val="6E8080"/>
                </a:solidFill>
                <a:latin typeface="Lucida Sans Typewriter"/>
                <a:ea typeface="Courier New" charset="0"/>
                <a:cs typeface="Courier New" charset="0"/>
              </a:rPr>
              <a:t>++)</a:t>
            </a:r>
          </a:p>
          <a:p>
            <a:pPr lvl="2">
              <a:spcBef>
                <a:spcPts val="0"/>
              </a:spcBef>
              <a:buNone/>
            </a:pPr>
            <a:r>
              <a:rPr lang="en-US" sz="1600" dirty="0">
                <a:solidFill>
                  <a:srgbClr val="6E8080"/>
                </a:solidFill>
                <a:latin typeface="Lucida Sans Typewriter"/>
                <a:ea typeface="Courier New" charset="0"/>
                <a:cs typeface="Courier New" charset="0"/>
              </a:rPr>
              <a:t>   {</a:t>
            </a:r>
          </a:p>
          <a:p>
            <a:pPr lvl="2">
              <a:spcBef>
                <a:spcPts val="0"/>
              </a:spcBef>
              <a:buNone/>
            </a:pP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int</a:t>
            </a:r>
            <a:r>
              <a:rPr lang="en-US" sz="1600" dirty="0">
                <a:solidFill>
                  <a:srgbClr val="6E8080"/>
                </a:solidFill>
                <a:latin typeface="Lucida Sans Typewriter"/>
                <a:ea typeface="Courier New" charset="0"/>
                <a:cs typeface="Courier New" charset="0"/>
              </a:rPr>
              <a:t> size = </a:t>
            </a:r>
            <a:r>
              <a:rPr lang="en-US" sz="1600" dirty="0" err="1">
                <a:solidFill>
                  <a:srgbClr val="6E8080"/>
                </a:solidFill>
                <a:latin typeface="Lucida Sans Typewriter"/>
                <a:ea typeface="Courier New" charset="0"/>
                <a:cs typeface="Courier New" charset="0"/>
              </a:rPr>
              <a:t>queens.length</a:t>
            </a:r>
            <a:r>
              <a:rPr lang="en-US" sz="1600" dirty="0">
                <a:solidFill>
                  <a:srgbClr val="6E8080"/>
                </a:solidFill>
                <a:latin typeface="Lucida Sans Typewriter"/>
                <a:ea typeface="Courier New" charset="0"/>
                <a:cs typeface="Courier New" charset="0"/>
              </a:rPr>
              <a:t>;</a:t>
            </a:r>
          </a:p>
          <a:p>
            <a:pPr lvl="2">
              <a:spcBef>
                <a:spcPts val="0"/>
              </a:spcBef>
              <a:buNone/>
            </a:pPr>
            <a:r>
              <a:rPr lang="en-US" sz="1600" dirty="0">
                <a:solidFill>
                  <a:srgbClr val="6E8080"/>
                </a:solidFill>
                <a:latin typeface="Lucida Sans Typewriter"/>
                <a:ea typeface="Courier New" charset="0"/>
                <a:cs typeface="Courier New" charset="0"/>
              </a:rPr>
              <a:t>      </a:t>
            </a:r>
          </a:p>
          <a:p>
            <a:pPr lvl="2">
              <a:spcBef>
                <a:spcPts val="0"/>
              </a:spcBef>
              <a:buNone/>
            </a:pPr>
            <a:r>
              <a:rPr lang="en-US" sz="1600" dirty="0">
                <a:solidFill>
                  <a:srgbClr val="6E8080"/>
                </a:solidFill>
                <a:latin typeface="Lucida Sans Typewriter"/>
                <a:ea typeface="Courier New" charset="0"/>
                <a:cs typeface="Courier New" charset="0"/>
              </a:rPr>
              <a:t>      // The new solution has one more row than this one</a:t>
            </a:r>
          </a:p>
          <a:p>
            <a:pPr lvl="2">
              <a:spcBef>
                <a:spcPts val="0"/>
              </a:spcBef>
              <a:buNone/>
            </a:pP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result[i</a:t>
            </a:r>
            <a:r>
              <a:rPr lang="en-US" sz="1600" dirty="0">
                <a:solidFill>
                  <a:srgbClr val="6E8080"/>
                </a:solidFill>
                <a:latin typeface="Lucida Sans Typewriter"/>
                <a:ea typeface="Courier New" charset="0"/>
                <a:cs typeface="Courier New" charset="0"/>
              </a:rPr>
              <a:t>] = new </a:t>
            </a:r>
            <a:r>
              <a:rPr lang="en-US" sz="1600" dirty="0" err="1">
                <a:solidFill>
                  <a:srgbClr val="6E8080"/>
                </a:solidFill>
                <a:latin typeface="Lucida Sans Typewriter"/>
                <a:ea typeface="Courier New" charset="0"/>
                <a:cs typeface="Courier New" charset="0"/>
              </a:rPr>
              <a:t>PartialSolution(size</a:t>
            </a:r>
            <a:r>
              <a:rPr lang="en-US" sz="1600" dirty="0">
                <a:solidFill>
                  <a:srgbClr val="6E8080"/>
                </a:solidFill>
                <a:latin typeface="Lucida Sans Typewriter"/>
                <a:ea typeface="Courier New" charset="0"/>
                <a:cs typeface="Courier New" charset="0"/>
              </a:rPr>
              <a:t> + 1);</a:t>
            </a:r>
          </a:p>
          <a:p>
            <a:pPr lvl="2">
              <a:spcBef>
                <a:spcPts val="0"/>
              </a:spcBef>
              <a:buNone/>
            </a:pPr>
            <a:endParaRPr lang="en-US" sz="1600" dirty="0">
              <a:solidFill>
                <a:srgbClr val="6E8080"/>
              </a:solidFill>
              <a:latin typeface="Lucida Sans Typewriter"/>
              <a:ea typeface="Courier New" charset="0"/>
              <a:cs typeface="Courier New" charset="0"/>
            </a:endParaRPr>
          </a:p>
          <a:p>
            <a:pPr lvl="2">
              <a:spcBef>
                <a:spcPts val="0"/>
              </a:spcBef>
              <a:buNone/>
            </a:pPr>
            <a:r>
              <a:rPr lang="en-US" sz="1600" dirty="0">
                <a:solidFill>
                  <a:srgbClr val="6E8080"/>
                </a:solidFill>
                <a:latin typeface="Lucida Sans Typewriter"/>
                <a:ea typeface="Courier New" charset="0"/>
                <a:cs typeface="Courier New" charset="0"/>
              </a:rPr>
              <a:t>      // Copy this solution into the new one</a:t>
            </a:r>
          </a:p>
          <a:p>
            <a:pPr lvl="2">
              <a:spcBef>
                <a:spcPts val="0"/>
              </a:spcBef>
              <a:buNone/>
            </a:pPr>
            <a:r>
              <a:rPr lang="en-US" sz="1600" dirty="0">
                <a:solidFill>
                  <a:srgbClr val="6E8080"/>
                </a:solidFill>
                <a:latin typeface="Lucida Sans Typewriter"/>
                <a:ea typeface="Courier New" charset="0"/>
                <a:cs typeface="Courier New" charset="0"/>
              </a:rPr>
              <a:t>      for (</a:t>
            </a:r>
            <a:r>
              <a:rPr lang="en-US" sz="1600" dirty="0" err="1">
                <a:solidFill>
                  <a:srgbClr val="6E8080"/>
                </a:solidFill>
                <a:latin typeface="Lucida Sans Typewriter"/>
                <a:ea typeface="Courier New" charset="0"/>
                <a:cs typeface="Courier New" charset="0"/>
              </a:rPr>
              <a:t>int</a:t>
            </a: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j</a:t>
            </a:r>
            <a:r>
              <a:rPr lang="en-US" sz="1600" dirty="0">
                <a:solidFill>
                  <a:srgbClr val="6E8080"/>
                </a:solidFill>
                <a:latin typeface="Lucida Sans Typewriter"/>
                <a:ea typeface="Courier New" charset="0"/>
                <a:cs typeface="Courier New" charset="0"/>
              </a:rPr>
              <a:t> = 0; </a:t>
            </a:r>
            <a:r>
              <a:rPr lang="en-US" sz="1600" dirty="0" err="1">
                <a:solidFill>
                  <a:srgbClr val="6E8080"/>
                </a:solidFill>
                <a:latin typeface="Lucida Sans Typewriter"/>
                <a:ea typeface="Courier New" charset="0"/>
                <a:cs typeface="Courier New" charset="0"/>
              </a:rPr>
              <a:t>j</a:t>
            </a:r>
            <a:r>
              <a:rPr lang="en-US" sz="1600" dirty="0">
                <a:solidFill>
                  <a:srgbClr val="6E8080"/>
                </a:solidFill>
                <a:latin typeface="Lucida Sans Typewriter"/>
                <a:ea typeface="Courier New" charset="0"/>
                <a:cs typeface="Courier New" charset="0"/>
              </a:rPr>
              <a:t> &lt; size; </a:t>
            </a:r>
            <a:r>
              <a:rPr lang="en-US" sz="1600" dirty="0" err="1">
                <a:solidFill>
                  <a:srgbClr val="6E8080"/>
                </a:solidFill>
                <a:latin typeface="Lucida Sans Typewriter"/>
                <a:ea typeface="Courier New" charset="0"/>
                <a:cs typeface="Courier New" charset="0"/>
              </a:rPr>
              <a:t>j</a:t>
            </a:r>
            <a:r>
              <a:rPr lang="en-US" sz="1600" dirty="0">
                <a:solidFill>
                  <a:srgbClr val="6E8080"/>
                </a:solidFill>
                <a:latin typeface="Lucida Sans Typewriter"/>
                <a:ea typeface="Courier New" charset="0"/>
                <a:cs typeface="Courier New" charset="0"/>
              </a:rPr>
              <a:t>++)</a:t>
            </a:r>
          </a:p>
          <a:p>
            <a:pPr lvl="2">
              <a:spcBef>
                <a:spcPts val="0"/>
              </a:spcBef>
              <a:buNone/>
            </a:pPr>
            <a:r>
              <a:rPr lang="en-US" sz="1600" dirty="0">
                <a:solidFill>
                  <a:srgbClr val="6E8080"/>
                </a:solidFill>
                <a:latin typeface="Lucida Sans Typewriter"/>
                <a:ea typeface="Courier New" charset="0"/>
                <a:cs typeface="Courier New" charset="0"/>
              </a:rPr>
              <a:t>      {</a:t>
            </a:r>
          </a:p>
          <a:p>
            <a:pPr lvl="2">
              <a:spcBef>
                <a:spcPts val="0"/>
              </a:spcBef>
              <a:buNone/>
            </a:pP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result[i].queens[j</a:t>
            </a:r>
            <a:r>
              <a:rPr lang="en-US" sz="1600" dirty="0">
                <a:solidFill>
                  <a:srgbClr val="6E8080"/>
                </a:solidFill>
                <a:latin typeface="Lucida Sans Typewriter"/>
                <a:ea typeface="Courier New" charset="0"/>
                <a:cs typeface="Courier New" charset="0"/>
              </a:rPr>
              <a:t>] = </a:t>
            </a:r>
            <a:r>
              <a:rPr lang="en-US" sz="1600" dirty="0" err="1">
                <a:solidFill>
                  <a:srgbClr val="6E8080"/>
                </a:solidFill>
                <a:latin typeface="Lucida Sans Typewriter"/>
                <a:ea typeface="Courier New" charset="0"/>
                <a:cs typeface="Courier New" charset="0"/>
              </a:rPr>
              <a:t>queens[j</a:t>
            </a:r>
            <a:r>
              <a:rPr lang="en-US" sz="1600" dirty="0">
                <a:solidFill>
                  <a:srgbClr val="6E8080"/>
                </a:solidFill>
                <a:latin typeface="Lucida Sans Typewriter"/>
                <a:ea typeface="Courier New" charset="0"/>
                <a:cs typeface="Courier New" charset="0"/>
              </a:rPr>
              <a:t>];</a:t>
            </a:r>
          </a:p>
          <a:p>
            <a:pPr lvl="2">
              <a:spcBef>
                <a:spcPts val="0"/>
              </a:spcBef>
              <a:buNone/>
            </a:pPr>
            <a:r>
              <a:rPr lang="en-US" sz="1600" dirty="0">
                <a:solidFill>
                  <a:srgbClr val="6E8080"/>
                </a:solidFill>
                <a:latin typeface="Lucida Sans Typewriter"/>
                <a:ea typeface="Courier New" charset="0"/>
                <a:cs typeface="Courier New" charset="0"/>
              </a:rPr>
              <a:t>      }</a:t>
            </a:r>
          </a:p>
          <a:p>
            <a:pPr lvl="2">
              <a:spcBef>
                <a:spcPts val="0"/>
              </a:spcBef>
              <a:buNone/>
            </a:pPr>
            <a:endParaRPr lang="en-US" sz="1600" dirty="0">
              <a:solidFill>
                <a:srgbClr val="6E8080"/>
              </a:solidFill>
              <a:latin typeface="Lucida Sans Typewriter"/>
              <a:ea typeface="Courier New" charset="0"/>
              <a:cs typeface="Courier New" charset="0"/>
            </a:endParaRPr>
          </a:p>
          <a:p>
            <a:pPr lvl="2">
              <a:spcBef>
                <a:spcPts val="0"/>
              </a:spcBef>
              <a:buNone/>
            </a:pPr>
            <a:r>
              <a:rPr lang="en-US" sz="1600" dirty="0">
                <a:solidFill>
                  <a:srgbClr val="6E8080"/>
                </a:solidFill>
                <a:latin typeface="Lucida Sans Typewriter"/>
                <a:ea typeface="Courier New" charset="0"/>
                <a:cs typeface="Courier New" charset="0"/>
              </a:rPr>
              <a:t>      // Append the new queen into the </a:t>
            </a:r>
            <a:r>
              <a:rPr lang="en-US" sz="1600" dirty="0" err="1">
                <a:solidFill>
                  <a:srgbClr val="6E8080"/>
                </a:solidFill>
                <a:latin typeface="Lucida Sans Typewriter"/>
                <a:ea typeface="Courier New" charset="0"/>
                <a:cs typeface="Courier New" charset="0"/>
              </a:rPr>
              <a:t>ith</a:t>
            </a:r>
            <a:r>
              <a:rPr lang="en-US" sz="1600" dirty="0">
                <a:solidFill>
                  <a:srgbClr val="6E8080"/>
                </a:solidFill>
                <a:latin typeface="Lucida Sans Typewriter"/>
                <a:ea typeface="Courier New" charset="0"/>
                <a:cs typeface="Courier New" charset="0"/>
              </a:rPr>
              <a:t> column</a:t>
            </a:r>
          </a:p>
          <a:p>
            <a:pPr lvl="2">
              <a:spcBef>
                <a:spcPts val="0"/>
              </a:spcBef>
              <a:buNone/>
            </a:pP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result[i].queens[size</a:t>
            </a:r>
            <a:r>
              <a:rPr lang="en-US" sz="1600" dirty="0">
                <a:solidFill>
                  <a:srgbClr val="6E8080"/>
                </a:solidFill>
                <a:latin typeface="Lucida Sans Typewriter"/>
                <a:ea typeface="Courier New" charset="0"/>
                <a:cs typeface="Courier New" charset="0"/>
              </a:rPr>
              <a:t>] = new </a:t>
            </a:r>
            <a:r>
              <a:rPr lang="en-US" sz="1600" dirty="0" err="1">
                <a:solidFill>
                  <a:srgbClr val="6E8080"/>
                </a:solidFill>
                <a:latin typeface="Lucida Sans Typewriter"/>
                <a:ea typeface="Courier New" charset="0"/>
                <a:cs typeface="Courier New" charset="0"/>
              </a:rPr>
              <a:t>Queen(size</a:t>
            </a: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i</a:t>
            </a:r>
            <a:r>
              <a:rPr lang="en-US" sz="1600" dirty="0">
                <a:solidFill>
                  <a:srgbClr val="6E8080"/>
                </a:solidFill>
                <a:latin typeface="Lucida Sans Typewriter"/>
                <a:ea typeface="Courier New" charset="0"/>
                <a:cs typeface="Courier New" charset="0"/>
              </a:rPr>
              <a:t>);</a:t>
            </a:r>
          </a:p>
          <a:p>
            <a:pPr lvl="2">
              <a:spcBef>
                <a:spcPts val="0"/>
              </a:spcBef>
              <a:buNone/>
            </a:pPr>
            <a:r>
              <a:rPr lang="en-US" sz="1600" dirty="0">
                <a:solidFill>
                  <a:srgbClr val="6E8080"/>
                </a:solidFill>
                <a:latin typeface="Lucida Sans Typewriter"/>
                <a:ea typeface="Courier New" charset="0"/>
                <a:cs typeface="Courier New" charset="0"/>
              </a:rPr>
              <a:t>   }</a:t>
            </a:r>
          </a:p>
          <a:p>
            <a:pPr lvl="2">
              <a:spcBef>
                <a:spcPts val="0"/>
              </a:spcBef>
              <a:buNone/>
            </a:pPr>
            <a:r>
              <a:rPr lang="en-US" sz="1600" dirty="0">
                <a:solidFill>
                  <a:srgbClr val="6E8080"/>
                </a:solidFill>
                <a:latin typeface="Lucida Sans Typewriter"/>
                <a:ea typeface="Courier New" charset="0"/>
                <a:cs typeface="Courier New" charset="0"/>
              </a:rPr>
              <a:t>   return result;</a:t>
            </a:r>
          </a:p>
          <a:p>
            <a:pPr lvl="2">
              <a:spcBef>
                <a:spcPts val="0"/>
              </a:spcBef>
              <a:buNone/>
            </a:pPr>
            <a:r>
              <a:rPr lang="en-US" sz="1600" dirty="0">
                <a:solidFill>
                  <a:srgbClr val="6E8080"/>
                </a:solidFill>
                <a:latin typeface="Lucida Sans Typewriter"/>
                <a:ea typeface="Courier New" charset="0"/>
                <a:cs typeface="Courier New" charset="0"/>
              </a:rPr>
              <a:t>}</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Backtracking</a:t>
            </a:r>
          </a:p>
        </p:txBody>
      </p:sp>
      <p:sp>
        <p:nvSpPr>
          <p:cNvPr id="3" name="Content Placeholder 2"/>
          <p:cNvSpPr>
            <a:spLocks noGrp="1"/>
          </p:cNvSpPr>
          <p:nvPr>
            <p:ph idx="4294967295"/>
          </p:nvPr>
        </p:nvSpPr>
        <p:spPr>
          <a:xfrm>
            <a:off x="9525" y="921456"/>
            <a:ext cx="9134475" cy="5664807"/>
          </a:xfrm>
        </p:spPr>
        <p:txBody>
          <a:bodyPr/>
          <a:lstStyle/>
          <a:p>
            <a:r>
              <a:rPr lang="en-US" dirty="0"/>
              <a:t>To determine if two queens attack each other diagonally </a:t>
            </a:r>
          </a:p>
          <a:p>
            <a:pPr lvl="1"/>
            <a:r>
              <a:rPr lang="en-US" dirty="0"/>
              <a:t>Compute the slope.</a:t>
            </a:r>
          </a:p>
          <a:p>
            <a:pPr lvl="1"/>
            <a:r>
              <a:rPr lang="en-US" dirty="0"/>
              <a:t>If it ±1 the queens attack each other diagonally?</a:t>
            </a:r>
          </a:p>
          <a:p>
            <a:r>
              <a:rPr lang="en-US" dirty="0"/>
              <a:t>Just check:</a:t>
            </a:r>
          </a:p>
          <a:p>
            <a:pPr lvl="1">
              <a:buNone/>
            </a:pPr>
            <a:r>
              <a:rPr lang="en-US" dirty="0">
                <a:solidFill>
                  <a:srgbClr val="6E8080"/>
                </a:solidFill>
                <a:latin typeface="Lucida Sans Typewriter"/>
                <a:ea typeface="Courier New" charset="0"/>
                <a:cs typeface="Courier New" charset="0"/>
              </a:rPr>
              <a:t>|row</a:t>
            </a:r>
            <a:r>
              <a:rPr lang="en-US" baseline="-25000" dirty="0">
                <a:solidFill>
                  <a:srgbClr val="6E8080"/>
                </a:solidFill>
                <a:latin typeface="Lucida Sans Typewriter"/>
                <a:ea typeface="Courier New" charset="0"/>
                <a:cs typeface="Courier New" charset="0"/>
              </a:rPr>
              <a:t>2</a:t>
            </a:r>
            <a:r>
              <a:rPr lang="en-US" dirty="0">
                <a:solidFill>
                  <a:srgbClr val="6E8080"/>
                </a:solidFill>
                <a:latin typeface="Lucida Sans Typewriter"/>
                <a:ea typeface="Courier New" charset="0"/>
                <a:cs typeface="Courier New" charset="0"/>
              </a:rPr>
              <a:t> - row</a:t>
            </a:r>
            <a:r>
              <a:rPr lang="en-US" baseline="-25000" dirty="0">
                <a:solidFill>
                  <a:srgbClr val="6E8080"/>
                </a:solidFill>
                <a:latin typeface="Lucida Sans Typewriter"/>
                <a:ea typeface="Courier New" charset="0"/>
                <a:cs typeface="Courier New" charset="0"/>
              </a:rPr>
              <a:t>1</a:t>
            </a:r>
            <a:r>
              <a:rPr lang="en-US" dirty="0">
                <a:solidFill>
                  <a:srgbClr val="6E8080"/>
                </a:solidFill>
                <a:latin typeface="Lucida Sans Typewriter"/>
                <a:ea typeface="Courier New" charset="0"/>
                <a:cs typeface="Courier New" charset="0"/>
              </a:rPr>
              <a:t>| = |column</a:t>
            </a:r>
            <a:r>
              <a:rPr lang="en-US" baseline="-25000" dirty="0">
                <a:solidFill>
                  <a:srgbClr val="6E8080"/>
                </a:solidFill>
                <a:latin typeface="Lucida Sans Typewriter"/>
                <a:ea typeface="Courier New" charset="0"/>
                <a:cs typeface="Courier New" charset="0"/>
              </a:rPr>
              <a:t>2</a:t>
            </a:r>
            <a:r>
              <a:rPr lang="en-US" dirty="0">
                <a:solidFill>
                  <a:srgbClr val="6E8080"/>
                </a:solidFill>
                <a:latin typeface="Lucida Sans Typewriter"/>
                <a:ea typeface="Courier New" charset="0"/>
                <a:cs typeface="Courier New" charset="0"/>
              </a:rPr>
              <a:t> - column</a:t>
            </a:r>
            <a:r>
              <a:rPr lang="en-US" baseline="-25000" dirty="0">
                <a:solidFill>
                  <a:srgbClr val="6E8080"/>
                </a:solidFill>
                <a:latin typeface="Lucida Sans Typewriter"/>
                <a:ea typeface="Courier New" charset="0"/>
                <a:cs typeface="Courier New" charset="0"/>
              </a:rPr>
              <a:t>1</a:t>
            </a:r>
            <a:r>
              <a:rPr lang="en-US" dirty="0">
                <a:solidFill>
                  <a:srgbClr val="6E8080"/>
                </a:solidFill>
                <a:latin typeface="Lucida Sans Typewriter"/>
                <a:ea typeface="Courier New" charset="0"/>
                <a:cs typeface="Courier New"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Backtracking</a:t>
            </a:r>
          </a:p>
        </p:txBody>
      </p:sp>
      <p:sp>
        <p:nvSpPr>
          <p:cNvPr id="3" name="Content Placeholder 2"/>
          <p:cNvSpPr>
            <a:spLocks noGrp="1"/>
          </p:cNvSpPr>
          <p:nvPr>
            <p:ph idx="4294967295"/>
          </p:nvPr>
        </p:nvSpPr>
        <p:spPr>
          <a:xfrm>
            <a:off x="9525" y="921456"/>
            <a:ext cx="9134475" cy="5664807"/>
          </a:xfrm>
        </p:spPr>
        <p:txBody>
          <a:bodyPr/>
          <a:lstStyle/>
          <a:p>
            <a:pPr>
              <a:buNone/>
            </a:pPr>
            <a:r>
              <a:rPr lang="en-US" dirty="0"/>
              <a:t>Backtracking in the Four Queens Problem</a:t>
            </a:r>
            <a:endParaRPr lang="en-US" dirty="0">
              <a:solidFill>
                <a:srgbClr val="6E8080"/>
              </a:solidFill>
              <a:latin typeface="Lucida Sans Typewriter"/>
              <a:ea typeface="Courier New" charset="0"/>
              <a:cs typeface="Courier New" charset="0"/>
            </a:endParaRPr>
          </a:p>
        </p:txBody>
      </p:sp>
      <p:pic>
        <p:nvPicPr>
          <p:cNvPr id="4" name="Picture 3" descr="four_queens.png"/>
          <p:cNvPicPr>
            <a:picLocks noChangeAspect="1"/>
          </p:cNvPicPr>
          <p:nvPr/>
        </p:nvPicPr>
        <p:blipFill>
          <a:blip r:embed="rId2"/>
          <a:stretch>
            <a:fillRect/>
          </a:stretch>
        </p:blipFill>
        <p:spPr>
          <a:xfrm>
            <a:off x="9525" y="1480785"/>
            <a:ext cx="6530509" cy="4714332"/>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section_6/</a:t>
            </a:r>
            <a:r>
              <a:rPr lang="en-US" dirty="0">
                <a:hlinkClick r:id="rId2" action="ppaction://hlinkfile"/>
              </a:rPr>
              <a:t>PartialSolution.java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200" b="1" dirty="0">
                <a:solidFill>
                  <a:srgbClr val="0073FF"/>
                </a:solidFill>
                <a:latin typeface="Courier"/>
                <a:ea typeface="Courier"/>
                <a:cs typeface="Courier"/>
              </a:rPr>
              <a:t>  1  </a:t>
            </a:r>
            <a:r>
              <a:rPr lang="en-US" sz="1200" dirty="0">
                <a:solidFill>
                  <a:srgbClr val="CC0066"/>
                </a:solidFill>
                <a:latin typeface="Courier"/>
                <a:ea typeface="Courier"/>
                <a:cs typeface="Courier"/>
              </a:rPr>
              <a:t>import</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java.util.Arrays</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2  </a:t>
            </a:r>
          </a:p>
          <a:p>
            <a:pPr>
              <a:spcBef>
                <a:spcPts val="0"/>
              </a:spcBef>
              <a:buNone/>
            </a:pPr>
            <a:r>
              <a:rPr lang="en-US" sz="1200" b="1" dirty="0">
                <a:solidFill>
                  <a:srgbClr val="0073FF"/>
                </a:solidFill>
                <a:latin typeface="Courier"/>
                <a:ea typeface="Courier"/>
                <a:cs typeface="Courier"/>
              </a:rPr>
              <a:t>  3  </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4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A partial solution to the eight queens puzzle.</a:t>
            </a:r>
          </a:p>
          <a:p>
            <a:pPr>
              <a:spcBef>
                <a:spcPts val="0"/>
              </a:spcBef>
              <a:buNone/>
            </a:pPr>
            <a:r>
              <a:rPr lang="en-US" sz="1200" b="1" dirty="0">
                <a:solidFill>
                  <a:srgbClr val="0073FF"/>
                </a:solidFill>
                <a:latin typeface="Courier"/>
                <a:ea typeface="Courier"/>
                <a:cs typeface="Courier"/>
              </a:rPr>
              <a:t>  5  </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6  </a:t>
            </a:r>
            <a:r>
              <a:rPr lang="en-US" sz="1200" dirty="0">
                <a:solidFill>
                  <a:srgbClr val="CC0066"/>
                </a:solidFill>
                <a:latin typeface="Courier"/>
                <a:ea typeface="Courier"/>
                <a:cs typeface="Courier"/>
              </a:rPr>
              <a:t>public</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class</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PartialSolution</a:t>
            </a:r>
            <a:endParaRPr lang="en-US" sz="1200" dirty="0">
              <a:solidFill>
                <a:srgbClr val="000000"/>
              </a:solidFill>
              <a:latin typeface="Courier"/>
              <a:ea typeface="Courier"/>
              <a:cs typeface="Courier"/>
            </a:endParaRPr>
          </a:p>
          <a:p>
            <a:pPr>
              <a:spcBef>
                <a:spcPts val="0"/>
              </a:spcBef>
              <a:buNone/>
            </a:pPr>
            <a:r>
              <a:rPr lang="en-US" sz="1200" b="1" dirty="0">
                <a:solidFill>
                  <a:srgbClr val="0073FF"/>
                </a:solidFill>
                <a:latin typeface="Courier"/>
                <a:ea typeface="Courier"/>
                <a:cs typeface="Courier"/>
              </a:rPr>
              <a:t>  7  </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8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private</a:t>
            </a:r>
            <a:r>
              <a:rPr lang="en-US" sz="1200" dirty="0">
                <a:solidFill>
                  <a:srgbClr val="000000"/>
                </a:solidFill>
                <a:latin typeface="Courier"/>
                <a:ea typeface="Courier"/>
                <a:cs typeface="Courier"/>
              </a:rPr>
              <a:t> Queen[] queens;</a:t>
            </a:r>
          </a:p>
          <a:p>
            <a:pPr>
              <a:spcBef>
                <a:spcPts val="0"/>
              </a:spcBef>
              <a:buNone/>
            </a:pPr>
            <a:r>
              <a:rPr lang="en-US" sz="1200" b="1" dirty="0">
                <a:solidFill>
                  <a:srgbClr val="0073FF"/>
                </a:solidFill>
                <a:latin typeface="Courier"/>
                <a:ea typeface="Courier"/>
                <a:cs typeface="Courier"/>
              </a:rPr>
              <a:t>  9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private</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static</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final</a:t>
            </a:r>
            <a:r>
              <a:rPr lang="en-US" sz="1200" dirty="0">
                <a:solidFill>
                  <a:srgbClr val="000000"/>
                </a:solidFill>
                <a:latin typeface="Courier"/>
                <a:ea typeface="Courier"/>
                <a:cs typeface="Courier"/>
              </a:rPr>
              <a:t> </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NQUEENS = </a:t>
            </a:r>
            <a:r>
              <a:rPr lang="en-US" sz="1200" dirty="0">
                <a:solidFill>
                  <a:srgbClr val="66FF19"/>
                </a:solidFill>
                <a:latin typeface="Courier"/>
                <a:ea typeface="Courier"/>
                <a:cs typeface="Courier"/>
              </a:rPr>
              <a:t>8</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10  </a:t>
            </a:r>
          </a:p>
          <a:p>
            <a:pPr>
              <a:spcBef>
                <a:spcPts val="0"/>
              </a:spcBef>
              <a:buNone/>
            </a:pPr>
            <a:r>
              <a:rPr lang="en-US" sz="1200" b="1" dirty="0">
                <a:solidFill>
                  <a:srgbClr val="0073FF"/>
                </a:solidFill>
                <a:latin typeface="Courier"/>
                <a:ea typeface="Courier"/>
                <a:cs typeface="Courier"/>
              </a:rPr>
              <a:t> 11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public</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static</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final</a:t>
            </a:r>
            <a:r>
              <a:rPr lang="en-US" sz="1200" dirty="0">
                <a:solidFill>
                  <a:srgbClr val="000000"/>
                </a:solidFill>
                <a:latin typeface="Courier"/>
                <a:ea typeface="Courier"/>
                <a:cs typeface="Courier"/>
              </a:rPr>
              <a:t> </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ACCEPT = </a:t>
            </a:r>
            <a:r>
              <a:rPr lang="en-US" sz="1200" dirty="0">
                <a:solidFill>
                  <a:srgbClr val="66FF19"/>
                </a:solidFill>
                <a:latin typeface="Courier"/>
                <a:ea typeface="Courier"/>
                <a:cs typeface="Courier"/>
              </a:rPr>
              <a:t>1</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12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public</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static</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final</a:t>
            </a:r>
            <a:r>
              <a:rPr lang="en-US" sz="1200" dirty="0">
                <a:solidFill>
                  <a:srgbClr val="000000"/>
                </a:solidFill>
                <a:latin typeface="Courier"/>
                <a:ea typeface="Courier"/>
                <a:cs typeface="Courier"/>
              </a:rPr>
              <a:t> </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ABANDON = </a:t>
            </a:r>
            <a:r>
              <a:rPr lang="en-US" sz="1200" dirty="0">
                <a:solidFill>
                  <a:srgbClr val="66FF19"/>
                </a:solidFill>
                <a:latin typeface="Courier"/>
                <a:ea typeface="Courier"/>
                <a:cs typeface="Courier"/>
              </a:rPr>
              <a:t>2</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13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public</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static</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final</a:t>
            </a:r>
            <a:r>
              <a:rPr lang="en-US" sz="1200" dirty="0">
                <a:solidFill>
                  <a:srgbClr val="000000"/>
                </a:solidFill>
                <a:latin typeface="Courier"/>
                <a:ea typeface="Courier"/>
                <a:cs typeface="Courier"/>
              </a:rPr>
              <a:t> </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CONTINUE = </a:t>
            </a:r>
            <a:r>
              <a:rPr lang="en-US" sz="1200" dirty="0">
                <a:solidFill>
                  <a:srgbClr val="66FF19"/>
                </a:solidFill>
                <a:latin typeface="Courier"/>
                <a:ea typeface="Courier"/>
                <a:cs typeface="Courier"/>
              </a:rPr>
              <a:t>3</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14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15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16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Constructs a partial solution of a given size.</a:t>
            </a:r>
          </a:p>
          <a:p>
            <a:pPr>
              <a:spcBef>
                <a:spcPts val="0"/>
              </a:spcBef>
              <a:buNone/>
            </a:pPr>
            <a:r>
              <a:rPr lang="en-US" sz="1200" b="1" dirty="0">
                <a:solidFill>
                  <a:srgbClr val="0073FF"/>
                </a:solidFill>
                <a:latin typeface="Courier"/>
                <a:ea typeface="Courier"/>
                <a:cs typeface="Courier"/>
              </a:rPr>
              <a:t> 17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param</a:t>
            </a:r>
            <a:r>
              <a:rPr lang="en-US" sz="1200" dirty="0">
                <a:solidFill>
                  <a:srgbClr val="000000"/>
                </a:solidFill>
                <a:latin typeface="Courier"/>
                <a:ea typeface="Courier"/>
                <a:cs typeface="Courier"/>
              </a:rPr>
              <a:t> size</a:t>
            </a:r>
            <a:r>
              <a:rPr lang="en-US" sz="1200" dirty="0">
                <a:solidFill>
                  <a:srgbClr val="0073FF"/>
                </a:solidFill>
                <a:latin typeface="Times"/>
                <a:ea typeface="Times"/>
                <a:cs typeface="Times"/>
              </a:rPr>
              <a:t> the size</a:t>
            </a:r>
          </a:p>
          <a:p>
            <a:pPr>
              <a:spcBef>
                <a:spcPts val="0"/>
              </a:spcBef>
              <a:buNone/>
            </a:pPr>
            <a:r>
              <a:rPr lang="en-US" sz="1200" b="1" dirty="0">
                <a:solidFill>
                  <a:srgbClr val="0073FF"/>
                </a:solidFill>
                <a:latin typeface="Courier"/>
                <a:ea typeface="Courier"/>
                <a:cs typeface="Courier"/>
              </a:rPr>
              <a:t> 18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19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public</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PartialSolution(</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size)</a:t>
            </a:r>
          </a:p>
          <a:p>
            <a:pPr>
              <a:spcBef>
                <a:spcPts val="0"/>
              </a:spcBef>
              <a:buNone/>
            </a:pPr>
            <a:r>
              <a:rPr lang="en-US" sz="1200" b="1" dirty="0">
                <a:solidFill>
                  <a:srgbClr val="0073FF"/>
                </a:solidFill>
                <a:latin typeface="Courier"/>
                <a:ea typeface="Courier"/>
                <a:cs typeface="Courier"/>
              </a:rPr>
              <a:t> 20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21  </a:t>
            </a:r>
            <a:r>
              <a:rPr lang="en-US" sz="1200" dirty="0">
                <a:solidFill>
                  <a:srgbClr val="000000"/>
                </a:solidFill>
                <a:latin typeface="Courier"/>
                <a:ea typeface="Courier"/>
                <a:cs typeface="Courier"/>
              </a:rPr>
              <a:t>      queens = </a:t>
            </a:r>
            <a:r>
              <a:rPr lang="en-US" sz="1200" dirty="0">
                <a:solidFill>
                  <a:srgbClr val="CC0066"/>
                </a:solidFill>
                <a:latin typeface="Courier"/>
                <a:ea typeface="Courier"/>
                <a:cs typeface="Courier"/>
              </a:rPr>
              <a:t>new</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Queen[size</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22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23</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section_6/</a:t>
            </a:r>
            <a:r>
              <a:rPr lang="en-US" dirty="0">
                <a:hlinkClick r:id="rId2" action="ppaction://hlinkfile"/>
              </a:rPr>
              <a:t>PartialSolution.java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200" b="1" dirty="0">
                <a:solidFill>
                  <a:srgbClr val="0073FF"/>
                </a:solidFill>
                <a:latin typeface="Courier"/>
                <a:ea typeface="Courier"/>
                <a:cs typeface="Courier"/>
              </a:rPr>
              <a:t> 24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25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Examines a partial solution.</a:t>
            </a:r>
          </a:p>
          <a:p>
            <a:pPr>
              <a:spcBef>
                <a:spcPts val="0"/>
              </a:spcBef>
              <a:buNone/>
            </a:pPr>
            <a:r>
              <a:rPr lang="en-US" sz="1200" b="1" dirty="0">
                <a:solidFill>
                  <a:srgbClr val="0073FF"/>
                </a:solidFill>
                <a:latin typeface="Courier"/>
                <a:ea typeface="Courier"/>
                <a:cs typeface="Courier"/>
              </a:rPr>
              <a:t> 26  </a:t>
            </a:r>
            <a:r>
              <a:rPr lang="en-US" sz="1200" dirty="0">
                <a:solidFill>
                  <a:srgbClr val="000000"/>
                </a:solidFill>
                <a:latin typeface="Courier"/>
                <a:ea typeface="Courier"/>
                <a:cs typeface="Courier"/>
              </a:rPr>
              <a:t>      @return</a:t>
            </a:r>
            <a:r>
              <a:rPr lang="en-US" sz="1200" dirty="0">
                <a:solidFill>
                  <a:srgbClr val="0073FF"/>
                </a:solidFill>
                <a:latin typeface="Times"/>
                <a:ea typeface="Times"/>
                <a:cs typeface="Times"/>
              </a:rPr>
              <a:t> one of ACCEPT, ABANDON, CONTINUE</a:t>
            </a:r>
          </a:p>
          <a:p>
            <a:pPr>
              <a:spcBef>
                <a:spcPts val="0"/>
              </a:spcBef>
              <a:buNone/>
            </a:pPr>
            <a:r>
              <a:rPr lang="en-US" sz="1200" b="1" dirty="0">
                <a:solidFill>
                  <a:srgbClr val="0073FF"/>
                </a:solidFill>
                <a:latin typeface="Courier"/>
                <a:ea typeface="Courier"/>
                <a:cs typeface="Courier"/>
              </a:rPr>
              <a:t> 27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28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public</a:t>
            </a:r>
            <a:r>
              <a:rPr lang="en-US" sz="1200" dirty="0">
                <a:solidFill>
                  <a:srgbClr val="000000"/>
                </a:solidFill>
                <a:latin typeface="Courier"/>
                <a:ea typeface="Courier"/>
                <a:cs typeface="Courier"/>
              </a:rPr>
              <a:t> </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examine()</a:t>
            </a:r>
          </a:p>
          <a:p>
            <a:pPr>
              <a:spcBef>
                <a:spcPts val="0"/>
              </a:spcBef>
              <a:buNone/>
            </a:pPr>
            <a:r>
              <a:rPr lang="en-US" sz="1200" b="1" dirty="0">
                <a:solidFill>
                  <a:srgbClr val="0073FF"/>
                </a:solidFill>
                <a:latin typeface="Courier"/>
                <a:ea typeface="Courier"/>
                <a:cs typeface="Courier"/>
              </a:rPr>
              <a:t> 29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30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for</a:t>
            </a:r>
            <a:r>
              <a:rPr lang="en-US" sz="1200" dirty="0">
                <a:solidFill>
                  <a:srgbClr val="000000"/>
                </a:solidFill>
                <a:latin typeface="Courier"/>
                <a:ea typeface="Courier"/>
                <a:cs typeface="Courier"/>
              </a:rPr>
              <a:t> (</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i</a:t>
            </a:r>
            <a:r>
              <a:rPr lang="en-US" sz="1200" dirty="0">
                <a:solidFill>
                  <a:srgbClr val="000000"/>
                </a:solidFill>
                <a:latin typeface="Courier"/>
                <a:ea typeface="Courier"/>
                <a:cs typeface="Courier"/>
              </a:rPr>
              <a:t> = </a:t>
            </a:r>
            <a:r>
              <a:rPr lang="en-US" sz="1200" dirty="0">
                <a:solidFill>
                  <a:srgbClr val="66FF19"/>
                </a:solidFill>
                <a:latin typeface="Courier"/>
                <a:ea typeface="Courier"/>
                <a:cs typeface="Courier"/>
              </a:rPr>
              <a:t>0</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i</a:t>
            </a:r>
            <a:r>
              <a:rPr lang="en-US" sz="1200" dirty="0">
                <a:solidFill>
                  <a:srgbClr val="000000"/>
                </a:solidFill>
                <a:latin typeface="Courier"/>
                <a:ea typeface="Courier"/>
                <a:cs typeface="Courier"/>
              </a:rPr>
              <a:t> &lt; </a:t>
            </a:r>
            <a:r>
              <a:rPr lang="en-US" sz="1200" dirty="0" err="1">
                <a:solidFill>
                  <a:srgbClr val="000000"/>
                </a:solidFill>
                <a:latin typeface="Courier"/>
                <a:ea typeface="Courier"/>
                <a:cs typeface="Courier"/>
              </a:rPr>
              <a:t>queens.length</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i</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31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32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for</a:t>
            </a:r>
            <a:r>
              <a:rPr lang="en-US" sz="1200" dirty="0">
                <a:solidFill>
                  <a:srgbClr val="000000"/>
                </a:solidFill>
                <a:latin typeface="Courier"/>
                <a:ea typeface="Courier"/>
                <a:cs typeface="Courier"/>
              </a:rPr>
              <a:t> (</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j</a:t>
            </a:r>
            <a:r>
              <a:rPr lang="en-US" sz="1200" dirty="0">
                <a:solidFill>
                  <a:srgbClr val="000000"/>
                </a:solidFill>
                <a:latin typeface="Courier"/>
                <a:ea typeface="Courier"/>
                <a:cs typeface="Courier"/>
              </a:rPr>
              <a:t> = </a:t>
            </a:r>
            <a:r>
              <a:rPr lang="en-US" sz="1200" dirty="0" err="1">
                <a:solidFill>
                  <a:srgbClr val="000000"/>
                </a:solidFill>
                <a:latin typeface="Courier"/>
                <a:ea typeface="Courier"/>
                <a:cs typeface="Courier"/>
              </a:rPr>
              <a:t>i</a:t>
            </a:r>
            <a:r>
              <a:rPr lang="en-US" sz="1200" dirty="0">
                <a:solidFill>
                  <a:srgbClr val="000000"/>
                </a:solidFill>
                <a:latin typeface="Courier"/>
                <a:ea typeface="Courier"/>
                <a:cs typeface="Courier"/>
              </a:rPr>
              <a:t> + </a:t>
            </a:r>
            <a:r>
              <a:rPr lang="en-US" sz="1200" dirty="0">
                <a:solidFill>
                  <a:srgbClr val="66FF19"/>
                </a:solidFill>
                <a:latin typeface="Courier"/>
                <a:ea typeface="Courier"/>
                <a:cs typeface="Courier"/>
              </a:rPr>
              <a:t>1</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j</a:t>
            </a:r>
            <a:r>
              <a:rPr lang="en-US" sz="1200" dirty="0">
                <a:solidFill>
                  <a:srgbClr val="000000"/>
                </a:solidFill>
                <a:latin typeface="Courier"/>
                <a:ea typeface="Courier"/>
                <a:cs typeface="Courier"/>
              </a:rPr>
              <a:t> &lt; </a:t>
            </a:r>
            <a:r>
              <a:rPr lang="en-US" sz="1200" dirty="0" err="1">
                <a:solidFill>
                  <a:srgbClr val="000000"/>
                </a:solidFill>
                <a:latin typeface="Courier"/>
                <a:ea typeface="Courier"/>
                <a:cs typeface="Courier"/>
              </a:rPr>
              <a:t>queens.length</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j</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33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34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if</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queens[i].attacks(queens[j</a:t>
            </a:r>
            <a:r>
              <a:rPr lang="en-US" sz="1200" dirty="0">
                <a:solidFill>
                  <a:srgbClr val="000000"/>
                </a:solidFill>
                <a:latin typeface="Courier"/>
                <a:ea typeface="Courier"/>
                <a:cs typeface="Courier"/>
              </a:rPr>
              <a:t>])) { </a:t>
            </a:r>
            <a:r>
              <a:rPr lang="en-US" sz="1200" dirty="0">
                <a:solidFill>
                  <a:srgbClr val="CC0066"/>
                </a:solidFill>
                <a:latin typeface="Courier"/>
                <a:ea typeface="Courier"/>
                <a:cs typeface="Courier"/>
              </a:rPr>
              <a:t>return</a:t>
            </a:r>
            <a:r>
              <a:rPr lang="en-US" sz="1200" dirty="0">
                <a:solidFill>
                  <a:srgbClr val="000000"/>
                </a:solidFill>
                <a:latin typeface="Courier"/>
                <a:ea typeface="Courier"/>
                <a:cs typeface="Courier"/>
              </a:rPr>
              <a:t> ABANDON; }</a:t>
            </a:r>
          </a:p>
          <a:p>
            <a:pPr>
              <a:spcBef>
                <a:spcPts val="0"/>
              </a:spcBef>
              <a:buNone/>
            </a:pPr>
            <a:r>
              <a:rPr lang="en-US" sz="1200" b="1" dirty="0">
                <a:solidFill>
                  <a:srgbClr val="0073FF"/>
                </a:solidFill>
                <a:latin typeface="Courier"/>
                <a:ea typeface="Courier"/>
                <a:cs typeface="Courier"/>
              </a:rPr>
              <a:t> 35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36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37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if</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queens.length</a:t>
            </a:r>
            <a:r>
              <a:rPr lang="en-US" sz="1200" dirty="0">
                <a:solidFill>
                  <a:srgbClr val="000000"/>
                </a:solidFill>
                <a:latin typeface="Courier"/>
                <a:ea typeface="Courier"/>
                <a:cs typeface="Courier"/>
              </a:rPr>
              <a:t> == NQUEENS) { </a:t>
            </a:r>
            <a:r>
              <a:rPr lang="en-US" sz="1200" dirty="0">
                <a:solidFill>
                  <a:srgbClr val="CC0066"/>
                </a:solidFill>
                <a:latin typeface="Courier"/>
                <a:ea typeface="Courier"/>
                <a:cs typeface="Courier"/>
              </a:rPr>
              <a:t>return</a:t>
            </a:r>
            <a:r>
              <a:rPr lang="en-US" sz="1200" dirty="0">
                <a:solidFill>
                  <a:srgbClr val="000000"/>
                </a:solidFill>
                <a:latin typeface="Courier"/>
                <a:ea typeface="Courier"/>
                <a:cs typeface="Courier"/>
              </a:rPr>
              <a:t> ACCEPT; }</a:t>
            </a:r>
          </a:p>
          <a:p>
            <a:pPr>
              <a:spcBef>
                <a:spcPts val="0"/>
              </a:spcBef>
              <a:buNone/>
            </a:pPr>
            <a:r>
              <a:rPr lang="en-US" sz="1200" b="1" dirty="0">
                <a:solidFill>
                  <a:srgbClr val="0073FF"/>
                </a:solidFill>
                <a:latin typeface="Courier"/>
                <a:ea typeface="Courier"/>
                <a:cs typeface="Courier"/>
              </a:rPr>
              <a:t> 38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else</a:t>
            </a:r>
            <a:r>
              <a:rPr lang="en-US" sz="1200" dirty="0">
                <a:solidFill>
                  <a:srgbClr val="000000"/>
                </a:solidFill>
                <a:latin typeface="Courier"/>
                <a:ea typeface="Courier"/>
                <a:cs typeface="Courier"/>
              </a:rPr>
              <a:t> { </a:t>
            </a:r>
            <a:r>
              <a:rPr lang="en-US" sz="1200" dirty="0">
                <a:solidFill>
                  <a:srgbClr val="CC0066"/>
                </a:solidFill>
                <a:latin typeface="Courier"/>
                <a:ea typeface="Courier"/>
                <a:cs typeface="Courier"/>
              </a:rPr>
              <a:t>return</a:t>
            </a:r>
            <a:r>
              <a:rPr lang="en-US" sz="1200" dirty="0">
                <a:solidFill>
                  <a:srgbClr val="000000"/>
                </a:solidFill>
                <a:latin typeface="Courier"/>
                <a:ea typeface="Courier"/>
                <a:cs typeface="Courier"/>
              </a:rPr>
              <a:t> CONTINUE; }</a:t>
            </a:r>
          </a:p>
          <a:p>
            <a:pPr>
              <a:spcBef>
                <a:spcPts val="0"/>
              </a:spcBef>
              <a:buNone/>
            </a:pPr>
            <a:r>
              <a:rPr lang="en-US" sz="1200" b="1" dirty="0">
                <a:solidFill>
                  <a:srgbClr val="0073FF"/>
                </a:solidFill>
                <a:latin typeface="Courier"/>
                <a:ea typeface="Courier"/>
                <a:cs typeface="Courier"/>
              </a:rPr>
              <a:t> 39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40</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section_6/</a:t>
            </a:r>
            <a:r>
              <a:rPr lang="en-US" dirty="0">
                <a:hlinkClick r:id="rId2" action="ppaction://hlinkfile"/>
              </a:rPr>
              <a:t>PartialSolution.java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200" b="1" dirty="0">
                <a:solidFill>
                  <a:srgbClr val="0073FF"/>
                </a:solidFill>
                <a:latin typeface="Courier"/>
                <a:ea typeface="Courier"/>
                <a:cs typeface="Courier"/>
              </a:rPr>
              <a:t> 41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42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Yields all extensions of this partial solution.</a:t>
            </a:r>
          </a:p>
          <a:p>
            <a:pPr>
              <a:spcBef>
                <a:spcPts val="0"/>
              </a:spcBef>
              <a:buNone/>
            </a:pPr>
            <a:r>
              <a:rPr lang="en-US" sz="1200" b="1" dirty="0">
                <a:solidFill>
                  <a:srgbClr val="0073FF"/>
                </a:solidFill>
                <a:latin typeface="Courier"/>
                <a:ea typeface="Courier"/>
                <a:cs typeface="Courier"/>
              </a:rPr>
              <a:t> 43  </a:t>
            </a:r>
            <a:r>
              <a:rPr lang="en-US" sz="1200" dirty="0">
                <a:solidFill>
                  <a:srgbClr val="000000"/>
                </a:solidFill>
                <a:latin typeface="Courier"/>
                <a:ea typeface="Courier"/>
                <a:cs typeface="Courier"/>
              </a:rPr>
              <a:t>      @return</a:t>
            </a:r>
            <a:r>
              <a:rPr lang="en-US" sz="1200" dirty="0">
                <a:solidFill>
                  <a:srgbClr val="0073FF"/>
                </a:solidFill>
                <a:latin typeface="Times"/>
                <a:ea typeface="Times"/>
                <a:cs typeface="Times"/>
              </a:rPr>
              <a:t> an array of partial solutions that extend this solution.</a:t>
            </a:r>
          </a:p>
          <a:p>
            <a:pPr>
              <a:spcBef>
                <a:spcPts val="0"/>
              </a:spcBef>
              <a:buNone/>
            </a:pPr>
            <a:r>
              <a:rPr lang="en-US" sz="1200" b="1" dirty="0">
                <a:solidFill>
                  <a:srgbClr val="0073FF"/>
                </a:solidFill>
                <a:latin typeface="Courier"/>
                <a:ea typeface="Courier"/>
                <a:cs typeface="Courier"/>
              </a:rPr>
              <a:t> 44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45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public</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PartialSolution</a:t>
            </a:r>
            <a:r>
              <a:rPr lang="en-US" sz="1200" dirty="0">
                <a:solidFill>
                  <a:srgbClr val="000000"/>
                </a:solidFill>
                <a:latin typeface="Courier"/>
                <a:ea typeface="Courier"/>
                <a:cs typeface="Courier"/>
              </a:rPr>
              <a:t>[] extend()</a:t>
            </a:r>
          </a:p>
          <a:p>
            <a:pPr>
              <a:spcBef>
                <a:spcPts val="0"/>
              </a:spcBef>
              <a:buNone/>
            </a:pPr>
            <a:r>
              <a:rPr lang="en-US" sz="1200" b="1" dirty="0">
                <a:solidFill>
                  <a:srgbClr val="0073FF"/>
                </a:solidFill>
                <a:latin typeface="Courier"/>
                <a:ea typeface="Courier"/>
                <a:cs typeface="Courier"/>
              </a:rPr>
              <a:t> 46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47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 Generate a new solution for each column</a:t>
            </a:r>
          </a:p>
          <a:p>
            <a:pPr>
              <a:spcBef>
                <a:spcPts val="0"/>
              </a:spcBef>
              <a:buNone/>
            </a:pPr>
            <a:r>
              <a:rPr lang="en-US" sz="1200" b="1" dirty="0">
                <a:solidFill>
                  <a:srgbClr val="0073FF"/>
                </a:solidFill>
                <a:latin typeface="Courier"/>
                <a:ea typeface="Courier"/>
                <a:cs typeface="Courier"/>
              </a:rPr>
              <a:t> 48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PartialSolution</a:t>
            </a:r>
            <a:r>
              <a:rPr lang="en-US" sz="1200" dirty="0">
                <a:solidFill>
                  <a:srgbClr val="000000"/>
                </a:solidFill>
                <a:latin typeface="Courier"/>
                <a:ea typeface="Courier"/>
                <a:cs typeface="Courier"/>
              </a:rPr>
              <a:t>[] result = </a:t>
            </a:r>
            <a:r>
              <a:rPr lang="en-US" sz="1200" dirty="0">
                <a:solidFill>
                  <a:srgbClr val="CC0066"/>
                </a:solidFill>
                <a:latin typeface="Courier"/>
                <a:ea typeface="Courier"/>
                <a:cs typeface="Courier"/>
              </a:rPr>
              <a:t>new</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PartialSolution[NQUEENS</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49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for</a:t>
            </a:r>
            <a:r>
              <a:rPr lang="en-US" sz="1200" dirty="0">
                <a:solidFill>
                  <a:srgbClr val="000000"/>
                </a:solidFill>
                <a:latin typeface="Courier"/>
                <a:ea typeface="Courier"/>
                <a:cs typeface="Courier"/>
              </a:rPr>
              <a:t> (</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i</a:t>
            </a:r>
            <a:r>
              <a:rPr lang="en-US" sz="1200" dirty="0">
                <a:solidFill>
                  <a:srgbClr val="000000"/>
                </a:solidFill>
                <a:latin typeface="Courier"/>
                <a:ea typeface="Courier"/>
                <a:cs typeface="Courier"/>
              </a:rPr>
              <a:t> = </a:t>
            </a:r>
            <a:r>
              <a:rPr lang="en-US" sz="1200" dirty="0">
                <a:solidFill>
                  <a:srgbClr val="66FF19"/>
                </a:solidFill>
                <a:latin typeface="Courier"/>
                <a:ea typeface="Courier"/>
                <a:cs typeface="Courier"/>
              </a:rPr>
              <a:t>0</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i</a:t>
            </a:r>
            <a:r>
              <a:rPr lang="en-US" sz="1200" dirty="0">
                <a:solidFill>
                  <a:srgbClr val="000000"/>
                </a:solidFill>
                <a:latin typeface="Courier"/>
                <a:ea typeface="Courier"/>
                <a:cs typeface="Courier"/>
              </a:rPr>
              <a:t> &lt; </a:t>
            </a:r>
            <a:r>
              <a:rPr lang="en-US" sz="1200" dirty="0" err="1">
                <a:solidFill>
                  <a:srgbClr val="000000"/>
                </a:solidFill>
                <a:latin typeface="Courier"/>
                <a:ea typeface="Courier"/>
                <a:cs typeface="Courier"/>
              </a:rPr>
              <a:t>result.length</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i</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50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51  </a:t>
            </a:r>
            <a:r>
              <a:rPr lang="en-US" sz="1200" dirty="0">
                <a:solidFill>
                  <a:srgbClr val="000000"/>
                </a:solidFill>
                <a:latin typeface="Courier"/>
                <a:ea typeface="Courier"/>
                <a:cs typeface="Courier"/>
              </a:rPr>
              <a:t>         </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size = </a:t>
            </a:r>
            <a:r>
              <a:rPr lang="en-US" sz="1200" dirty="0" err="1">
                <a:solidFill>
                  <a:srgbClr val="000000"/>
                </a:solidFill>
                <a:latin typeface="Courier"/>
                <a:ea typeface="Courier"/>
                <a:cs typeface="Courier"/>
              </a:rPr>
              <a:t>queens.length</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52  </a:t>
            </a:r>
          </a:p>
          <a:p>
            <a:pPr>
              <a:spcBef>
                <a:spcPts val="0"/>
              </a:spcBef>
              <a:buNone/>
            </a:pPr>
            <a:r>
              <a:rPr lang="en-US" sz="1200" b="1" dirty="0">
                <a:solidFill>
                  <a:srgbClr val="0073FF"/>
                </a:solidFill>
                <a:latin typeface="Courier"/>
                <a:ea typeface="Courier"/>
                <a:cs typeface="Courier"/>
              </a:rPr>
              <a:t> 53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 The new solution has one more row than this one</a:t>
            </a:r>
          </a:p>
          <a:p>
            <a:pPr>
              <a:spcBef>
                <a:spcPts val="0"/>
              </a:spcBef>
              <a:buNone/>
            </a:pPr>
            <a:r>
              <a:rPr lang="en-US" sz="1200" b="1" dirty="0">
                <a:solidFill>
                  <a:srgbClr val="0073FF"/>
                </a:solidFill>
                <a:latin typeface="Courier"/>
                <a:ea typeface="Courier"/>
                <a:cs typeface="Courier"/>
              </a:rPr>
              <a:t> 54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result[i</a:t>
            </a:r>
            <a:r>
              <a:rPr lang="en-US" sz="1200" dirty="0">
                <a:solidFill>
                  <a:srgbClr val="000000"/>
                </a:solidFill>
                <a:latin typeface="Courier"/>
                <a:ea typeface="Courier"/>
                <a:cs typeface="Courier"/>
              </a:rPr>
              <a:t>] = </a:t>
            </a:r>
            <a:r>
              <a:rPr lang="en-US" sz="1200" dirty="0">
                <a:solidFill>
                  <a:srgbClr val="CC0066"/>
                </a:solidFill>
                <a:latin typeface="Courier"/>
                <a:ea typeface="Courier"/>
                <a:cs typeface="Courier"/>
              </a:rPr>
              <a:t>new</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PartialSolution(size</a:t>
            </a:r>
            <a:r>
              <a:rPr lang="en-US" sz="1200" dirty="0">
                <a:solidFill>
                  <a:srgbClr val="000000"/>
                </a:solidFill>
                <a:latin typeface="Courier"/>
                <a:ea typeface="Courier"/>
                <a:cs typeface="Courier"/>
              </a:rPr>
              <a:t> + </a:t>
            </a:r>
            <a:r>
              <a:rPr lang="en-US" sz="1200" dirty="0">
                <a:solidFill>
                  <a:srgbClr val="66FF19"/>
                </a:solidFill>
                <a:latin typeface="Courier"/>
                <a:ea typeface="Courier"/>
                <a:cs typeface="Courier"/>
              </a:rPr>
              <a:t>1</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55  </a:t>
            </a:r>
          </a:p>
          <a:p>
            <a:pPr>
              <a:spcBef>
                <a:spcPts val="0"/>
              </a:spcBef>
              <a:buNone/>
            </a:pPr>
            <a:r>
              <a:rPr lang="en-US" sz="1200" b="1" dirty="0">
                <a:solidFill>
                  <a:srgbClr val="0073FF"/>
                </a:solidFill>
                <a:latin typeface="Courier"/>
                <a:ea typeface="Courier"/>
                <a:cs typeface="Courier"/>
              </a:rPr>
              <a:t> 56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 Copy this solution into the new one</a:t>
            </a:r>
          </a:p>
          <a:p>
            <a:pPr>
              <a:spcBef>
                <a:spcPts val="0"/>
              </a:spcBef>
              <a:buNone/>
            </a:pPr>
            <a:r>
              <a:rPr lang="en-US" sz="1200" b="1" dirty="0">
                <a:solidFill>
                  <a:srgbClr val="0073FF"/>
                </a:solidFill>
                <a:latin typeface="Courier"/>
                <a:ea typeface="Courier"/>
                <a:cs typeface="Courier"/>
              </a:rPr>
              <a:t> 57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for</a:t>
            </a:r>
            <a:r>
              <a:rPr lang="en-US" sz="1200" dirty="0">
                <a:solidFill>
                  <a:srgbClr val="000000"/>
                </a:solidFill>
                <a:latin typeface="Courier"/>
                <a:ea typeface="Courier"/>
                <a:cs typeface="Courier"/>
              </a:rPr>
              <a:t> (</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j</a:t>
            </a:r>
            <a:r>
              <a:rPr lang="en-US" sz="1200" dirty="0">
                <a:solidFill>
                  <a:srgbClr val="000000"/>
                </a:solidFill>
                <a:latin typeface="Courier"/>
                <a:ea typeface="Courier"/>
                <a:cs typeface="Courier"/>
              </a:rPr>
              <a:t> = </a:t>
            </a:r>
            <a:r>
              <a:rPr lang="en-US" sz="1200" dirty="0">
                <a:solidFill>
                  <a:srgbClr val="66FF19"/>
                </a:solidFill>
                <a:latin typeface="Courier"/>
                <a:ea typeface="Courier"/>
                <a:cs typeface="Courier"/>
              </a:rPr>
              <a:t>0</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j</a:t>
            </a:r>
            <a:r>
              <a:rPr lang="en-US" sz="1200" dirty="0">
                <a:solidFill>
                  <a:srgbClr val="000000"/>
                </a:solidFill>
                <a:latin typeface="Courier"/>
                <a:ea typeface="Courier"/>
                <a:cs typeface="Courier"/>
              </a:rPr>
              <a:t> &lt; size; </a:t>
            </a:r>
            <a:r>
              <a:rPr lang="en-US" sz="1200" dirty="0" err="1">
                <a:solidFill>
                  <a:srgbClr val="000000"/>
                </a:solidFill>
                <a:latin typeface="Courier"/>
                <a:ea typeface="Courier"/>
                <a:cs typeface="Courier"/>
              </a:rPr>
              <a:t>j</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58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59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result[i].queens[j</a:t>
            </a:r>
            <a:r>
              <a:rPr lang="en-US" sz="1200" dirty="0">
                <a:solidFill>
                  <a:srgbClr val="000000"/>
                </a:solidFill>
                <a:latin typeface="Courier"/>
                <a:ea typeface="Courier"/>
                <a:cs typeface="Courier"/>
              </a:rPr>
              <a:t>] = </a:t>
            </a:r>
            <a:r>
              <a:rPr lang="en-US" sz="1200" dirty="0" err="1">
                <a:solidFill>
                  <a:srgbClr val="000000"/>
                </a:solidFill>
                <a:latin typeface="Courier"/>
                <a:ea typeface="Courier"/>
                <a:cs typeface="Courier"/>
              </a:rPr>
              <a:t>queens[j</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60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61  </a:t>
            </a:r>
          </a:p>
          <a:p>
            <a:pPr>
              <a:spcBef>
                <a:spcPts val="0"/>
              </a:spcBef>
              <a:buNone/>
            </a:pPr>
            <a:r>
              <a:rPr lang="en-US" sz="1200" b="1" dirty="0">
                <a:solidFill>
                  <a:srgbClr val="0073FF"/>
                </a:solidFill>
                <a:latin typeface="Courier"/>
                <a:ea typeface="Courier"/>
                <a:cs typeface="Courier"/>
              </a:rPr>
              <a:t> 62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 Append the new queen into the </a:t>
            </a:r>
            <a:r>
              <a:rPr lang="en-US" sz="1200" dirty="0" err="1">
                <a:solidFill>
                  <a:srgbClr val="0073FF"/>
                </a:solidFill>
                <a:latin typeface="Times"/>
                <a:ea typeface="Times"/>
                <a:cs typeface="Times"/>
              </a:rPr>
              <a:t>ith</a:t>
            </a:r>
            <a:r>
              <a:rPr lang="en-US" sz="1200" dirty="0">
                <a:solidFill>
                  <a:srgbClr val="0073FF"/>
                </a:solidFill>
                <a:latin typeface="Times"/>
                <a:ea typeface="Times"/>
                <a:cs typeface="Times"/>
              </a:rPr>
              <a:t> column</a:t>
            </a:r>
          </a:p>
          <a:p>
            <a:pPr>
              <a:spcBef>
                <a:spcPts val="0"/>
              </a:spcBef>
              <a:buNone/>
            </a:pPr>
            <a:r>
              <a:rPr lang="en-US" sz="1200" b="1" dirty="0">
                <a:solidFill>
                  <a:srgbClr val="0073FF"/>
                </a:solidFill>
                <a:latin typeface="Courier"/>
                <a:ea typeface="Courier"/>
                <a:cs typeface="Courier"/>
              </a:rPr>
              <a:t> 63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result[i].queens[size</a:t>
            </a:r>
            <a:r>
              <a:rPr lang="en-US" sz="1200" dirty="0">
                <a:solidFill>
                  <a:srgbClr val="000000"/>
                </a:solidFill>
                <a:latin typeface="Courier"/>
                <a:ea typeface="Courier"/>
                <a:cs typeface="Courier"/>
              </a:rPr>
              <a:t>] = </a:t>
            </a:r>
            <a:r>
              <a:rPr lang="en-US" sz="1200" dirty="0">
                <a:solidFill>
                  <a:srgbClr val="CC0066"/>
                </a:solidFill>
                <a:latin typeface="Courier"/>
                <a:ea typeface="Courier"/>
                <a:cs typeface="Courier"/>
              </a:rPr>
              <a:t>new</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Queen(size</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i</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64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65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return</a:t>
            </a:r>
            <a:r>
              <a:rPr lang="en-US" sz="1200" dirty="0">
                <a:solidFill>
                  <a:srgbClr val="000000"/>
                </a:solidFill>
                <a:latin typeface="Courier"/>
                <a:ea typeface="Courier"/>
                <a:cs typeface="Courier"/>
              </a:rPr>
              <a:t> result;</a:t>
            </a:r>
          </a:p>
          <a:p>
            <a:pPr>
              <a:spcBef>
                <a:spcPts val="0"/>
              </a:spcBef>
              <a:buNone/>
            </a:pPr>
            <a:r>
              <a:rPr lang="en-US" sz="1200" b="1" dirty="0">
                <a:solidFill>
                  <a:srgbClr val="0073FF"/>
                </a:solidFill>
                <a:latin typeface="Courier"/>
                <a:ea typeface="Courier"/>
                <a:cs typeface="Courier"/>
              </a:rPr>
              <a:t> 66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67  </a:t>
            </a:r>
          </a:p>
          <a:p>
            <a:pPr>
              <a:spcBef>
                <a:spcPts val="0"/>
              </a:spcBef>
              <a:buNone/>
            </a:pPr>
            <a:r>
              <a:rPr lang="en-US" sz="1200" b="1" dirty="0">
                <a:solidFill>
                  <a:srgbClr val="0073FF"/>
                </a:solidFill>
                <a:latin typeface="Courier"/>
                <a:ea typeface="Courier"/>
                <a:cs typeface="Courier"/>
              </a:rPr>
              <a:t> 68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public</a:t>
            </a:r>
            <a:r>
              <a:rPr lang="en-US" sz="1200" dirty="0">
                <a:solidFill>
                  <a:srgbClr val="000000"/>
                </a:solidFill>
                <a:latin typeface="Courier"/>
                <a:ea typeface="Courier"/>
                <a:cs typeface="Courier"/>
              </a:rPr>
              <a:t> String </a:t>
            </a:r>
            <a:r>
              <a:rPr lang="en-US" sz="1200" dirty="0" err="1">
                <a:solidFill>
                  <a:srgbClr val="000000"/>
                </a:solidFill>
                <a:latin typeface="Courier"/>
                <a:ea typeface="Courier"/>
                <a:cs typeface="Courier"/>
              </a:rPr>
              <a:t>toString</a:t>
            </a:r>
            <a:r>
              <a:rPr lang="en-US" sz="1200" dirty="0">
                <a:solidFill>
                  <a:srgbClr val="000000"/>
                </a:solidFill>
                <a:latin typeface="Courier"/>
                <a:ea typeface="Courier"/>
                <a:cs typeface="Courier"/>
              </a:rPr>
              <a:t>() { </a:t>
            </a:r>
            <a:r>
              <a:rPr lang="en-US" sz="1200" dirty="0">
                <a:solidFill>
                  <a:srgbClr val="CC0066"/>
                </a:solidFill>
                <a:latin typeface="Courier"/>
                <a:ea typeface="Courier"/>
                <a:cs typeface="Courier"/>
              </a:rPr>
              <a:t>return</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Arrays.toString(queens</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69  </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70 </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section_6/</a:t>
            </a:r>
            <a:r>
              <a:rPr lang="en-US" dirty="0">
                <a:hlinkClick r:id="rId2" action="ppaction://hlinkfile"/>
              </a:rPr>
              <a:t>Queen.java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200" b="1" dirty="0">
                <a:solidFill>
                  <a:srgbClr val="0073FF"/>
                </a:solidFill>
                <a:latin typeface="Courier"/>
                <a:ea typeface="Courier"/>
                <a:cs typeface="Courier"/>
              </a:rPr>
              <a:t>  1  </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2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A queen in the eight queens problem.</a:t>
            </a:r>
          </a:p>
          <a:p>
            <a:pPr>
              <a:spcBef>
                <a:spcPts val="0"/>
              </a:spcBef>
              <a:buNone/>
            </a:pPr>
            <a:r>
              <a:rPr lang="en-US" sz="1200" b="1" dirty="0">
                <a:solidFill>
                  <a:srgbClr val="0073FF"/>
                </a:solidFill>
                <a:latin typeface="Courier"/>
                <a:ea typeface="Courier"/>
                <a:cs typeface="Courier"/>
              </a:rPr>
              <a:t>  3  </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4  </a:t>
            </a:r>
            <a:r>
              <a:rPr lang="en-US" sz="1200" dirty="0">
                <a:solidFill>
                  <a:srgbClr val="CC0066"/>
                </a:solidFill>
                <a:latin typeface="Courier"/>
                <a:ea typeface="Courier"/>
                <a:cs typeface="Courier"/>
              </a:rPr>
              <a:t>public</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class</a:t>
            </a:r>
            <a:r>
              <a:rPr lang="en-US" sz="1200" dirty="0">
                <a:solidFill>
                  <a:srgbClr val="000000"/>
                </a:solidFill>
                <a:latin typeface="Courier"/>
                <a:ea typeface="Courier"/>
                <a:cs typeface="Courier"/>
              </a:rPr>
              <a:t> Queen</a:t>
            </a:r>
          </a:p>
          <a:p>
            <a:pPr>
              <a:spcBef>
                <a:spcPts val="0"/>
              </a:spcBef>
              <a:buNone/>
            </a:pPr>
            <a:r>
              <a:rPr lang="en-US" sz="1200" b="1" dirty="0">
                <a:solidFill>
                  <a:srgbClr val="0073FF"/>
                </a:solidFill>
                <a:latin typeface="Courier"/>
                <a:ea typeface="Courier"/>
                <a:cs typeface="Courier"/>
              </a:rPr>
              <a:t>  5  </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6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private</a:t>
            </a:r>
            <a:r>
              <a:rPr lang="en-US" sz="1200" dirty="0">
                <a:solidFill>
                  <a:srgbClr val="000000"/>
                </a:solidFill>
                <a:latin typeface="Courier"/>
                <a:ea typeface="Courier"/>
                <a:cs typeface="Courier"/>
              </a:rPr>
              <a:t> </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row;</a:t>
            </a:r>
          </a:p>
          <a:p>
            <a:pPr>
              <a:spcBef>
                <a:spcPts val="0"/>
              </a:spcBef>
              <a:buNone/>
            </a:pPr>
            <a:r>
              <a:rPr lang="en-US" sz="1200" b="1" dirty="0">
                <a:solidFill>
                  <a:srgbClr val="0073FF"/>
                </a:solidFill>
                <a:latin typeface="Courier"/>
                <a:ea typeface="Courier"/>
                <a:cs typeface="Courier"/>
              </a:rPr>
              <a:t>  7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private</a:t>
            </a:r>
            <a:r>
              <a:rPr lang="en-US" sz="1200" dirty="0">
                <a:solidFill>
                  <a:srgbClr val="000000"/>
                </a:solidFill>
                <a:latin typeface="Courier"/>
                <a:ea typeface="Courier"/>
                <a:cs typeface="Courier"/>
              </a:rPr>
              <a:t> </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column;</a:t>
            </a:r>
          </a:p>
          <a:p>
            <a:pPr>
              <a:spcBef>
                <a:spcPts val="0"/>
              </a:spcBef>
              <a:buNone/>
            </a:pPr>
            <a:r>
              <a:rPr lang="en-US" sz="1200" b="1" dirty="0">
                <a:solidFill>
                  <a:srgbClr val="0073FF"/>
                </a:solidFill>
                <a:latin typeface="Courier"/>
                <a:ea typeface="Courier"/>
                <a:cs typeface="Courier"/>
              </a:rPr>
              <a:t>  8  </a:t>
            </a:r>
          </a:p>
          <a:p>
            <a:pPr>
              <a:spcBef>
                <a:spcPts val="0"/>
              </a:spcBef>
              <a:buNone/>
            </a:pPr>
            <a:r>
              <a:rPr lang="en-US" sz="1200" b="1" dirty="0">
                <a:solidFill>
                  <a:srgbClr val="0073FF"/>
                </a:solidFill>
                <a:latin typeface="Courier"/>
                <a:ea typeface="Courier"/>
                <a:cs typeface="Courier"/>
              </a:rPr>
              <a:t>  9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10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Constructs a queen at a given position.</a:t>
            </a:r>
          </a:p>
          <a:p>
            <a:pPr>
              <a:spcBef>
                <a:spcPts val="0"/>
              </a:spcBef>
              <a:buNone/>
            </a:pPr>
            <a:r>
              <a:rPr lang="en-US" sz="1200" b="1" dirty="0">
                <a:solidFill>
                  <a:srgbClr val="0073FF"/>
                </a:solidFill>
                <a:latin typeface="Courier"/>
                <a:ea typeface="Courier"/>
                <a:cs typeface="Courier"/>
              </a:rPr>
              <a:t> 11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param</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r</a:t>
            </a:r>
            <a:r>
              <a:rPr lang="en-US" sz="1200" dirty="0">
                <a:solidFill>
                  <a:srgbClr val="0073FF"/>
                </a:solidFill>
                <a:latin typeface="Times"/>
                <a:ea typeface="Times"/>
                <a:cs typeface="Times"/>
              </a:rPr>
              <a:t> the row </a:t>
            </a:r>
          </a:p>
          <a:p>
            <a:pPr>
              <a:spcBef>
                <a:spcPts val="0"/>
              </a:spcBef>
              <a:buNone/>
            </a:pPr>
            <a:r>
              <a:rPr lang="en-US" sz="1200" b="1" dirty="0">
                <a:solidFill>
                  <a:srgbClr val="0073FF"/>
                </a:solidFill>
                <a:latin typeface="Courier"/>
                <a:ea typeface="Courier"/>
                <a:cs typeface="Courier"/>
              </a:rPr>
              <a:t> 12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param</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c</a:t>
            </a:r>
            <a:r>
              <a:rPr lang="en-US" sz="1200" dirty="0">
                <a:solidFill>
                  <a:srgbClr val="0073FF"/>
                </a:solidFill>
                <a:latin typeface="Times"/>
                <a:ea typeface="Times"/>
                <a:cs typeface="Times"/>
              </a:rPr>
              <a:t> the column</a:t>
            </a:r>
          </a:p>
          <a:p>
            <a:pPr>
              <a:spcBef>
                <a:spcPts val="0"/>
              </a:spcBef>
              <a:buNone/>
            </a:pPr>
            <a:r>
              <a:rPr lang="en-US" sz="1200" b="1" dirty="0">
                <a:solidFill>
                  <a:srgbClr val="0073FF"/>
                </a:solidFill>
                <a:latin typeface="Courier"/>
                <a:ea typeface="Courier"/>
                <a:cs typeface="Courier"/>
              </a:rPr>
              <a:t> 13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14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public</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Queen(</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r</a:t>
            </a:r>
            <a:r>
              <a:rPr lang="en-US" sz="1200" dirty="0">
                <a:solidFill>
                  <a:srgbClr val="000000"/>
                </a:solidFill>
                <a:latin typeface="Courier"/>
                <a:ea typeface="Courier"/>
                <a:cs typeface="Courier"/>
              </a:rPr>
              <a:t>, </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c</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15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16  </a:t>
            </a:r>
            <a:r>
              <a:rPr lang="en-US" sz="1200" dirty="0">
                <a:solidFill>
                  <a:srgbClr val="000000"/>
                </a:solidFill>
                <a:latin typeface="Courier"/>
                <a:ea typeface="Courier"/>
                <a:cs typeface="Courier"/>
              </a:rPr>
              <a:t>      row = </a:t>
            </a:r>
            <a:r>
              <a:rPr lang="en-US" sz="1200" dirty="0" err="1">
                <a:solidFill>
                  <a:srgbClr val="000000"/>
                </a:solidFill>
                <a:latin typeface="Courier"/>
                <a:ea typeface="Courier"/>
                <a:cs typeface="Courier"/>
              </a:rPr>
              <a:t>r</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17  </a:t>
            </a:r>
            <a:r>
              <a:rPr lang="en-US" sz="1200" dirty="0">
                <a:solidFill>
                  <a:srgbClr val="000000"/>
                </a:solidFill>
                <a:latin typeface="Courier"/>
                <a:ea typeface="Courier"/>
                <a:cs typeface="Courier"/>
              </a:rPr>
              <a:t>      column = </a:t>
            </a:r>
            <a:r>
              <a:rPr lang="en-US" sz="1200" dirty="0" err="1">
                <a:solidFill>
                  <a:srgbClr val="000000"/>
                </a:solidFill>
                <a:latin typeface="Courier"/>
                <a:ea typeface="Courier"/>
                <a:cs typeface="Courier"/>
              </a:rPr>
              <a:t>c</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18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19</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section_6/</a:t>
            </a:r>
            <a:r>
              <a:rPr lang="en-US" dirty="0">
                <a:hlinkClick r:id="rId2" action="ppaction://hlinkfile"/>
              </a:rPr>
              <a:t>Queen.java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200" b="1" dirty="0">
                <a:solidFill>
                  <a:srgbClr val="0073FF"/>
                </a:solidFill>
                <a:latin typeface="Courier"/>
                <a:ea typeface="Courier"/>
                <a:cs typeface="Courier"/>
              </a:rPr>
              <a:t> 20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21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Checks whether this queen attacks another.</a:t>
            </a:r>
          </a:p>
          <a:p>
            <a:pPr>
              <a:spcBef>
                <a:spcPts val="0"/>
              </a:spcBef>
              <a:buNone/>
            </a:pPr>
            <a:r>
              <a:rPr lang="en-US" sz="1200" b="1" dirty="0">
                <a:solidFill>
                  <a:srgbClr val="0073FF"/>
                </a:solidFill>
                <a:latin typeface="Courier"/>
                <a:ea typeface="Courier"/>
                <a:cs typeface="Courier"/>
              </a:rPr>
              <a:t> 22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param</a:t>
            </a:r>
            <a:r>
              <a:rPr lang="en-US" sz="1200" dirty="0">
                <a:solidFill>
                  <a:srgbClr val="000000"/>
                </a:solidFill>
                <a:latin typeface="Courier"/>
                <a:ea typeface="Courier"/>
                <a:cs typeface="Courier"/>
              </a:rPr>
              <a:t> other</a:t>
            </a:r>
            <a:r>
              <a:rPr lang="en-US" sz="1200" dirty="0">
                <a:solidFill>
                  <a:srgbClr val="0073FF"/>
                </a:solidFill>
                <a:latin typeface="Times"/>
                <a:ea typeface="Times"/>
                <a:cs typeface="Times"/>
              </a:rPr>
              <a:t> the other queen</a:t>
            </a:r>
          </a:p>
          <a:p>
            <a:pPr>
              <a:spcBef>
                <a:spcPts val="0"/>
              </a:spcBef>
              <a:buNone/>
            </a:pPr>
            <a:r>
              <a:rPr lang="en-US" sz="1200" b="1" dirty="0">
                <a:solidFill>
                  <a:srgbClr val="0073FF"/>
                </a:solidFill>
                <a:latin typeface="Courier"/>
                <a:ea typeface="Courier"/>
                <a:cs typeface="Courier"/>
              </a:rPr>
              <a:t> 23  </a:t>
            </a:r>
            <a:r>
              <a:rPr lang="en-US" sz="1200" dirty="0">
                <a:solidFill>
                  <a:srgbClr val="000000"/>
                </a:solidFill>
                <a:latin typeface="Courier"/>
                <a:ea typeface="Courier"/>
                <a:cs typeface="Courier"/>
              </a:rPr>
              <a:t>      @return</a:t>
            </a:r>
            <a:r>
              <a:rPr lang="en-US" sz="1200" dirty="0">
                <a:solidFill>
                  <a:srgbClr val="0073FF"/>
                </a:solidFill>
                <a:latin typeface="Times"/>
                <a:ea typeface="Times"/>
                <a:cs typeface="Times"/>
              </a:rPr>
              <a:t> true if this and the other queen are in the same</a:t>
            </a:r>
          </a:p>
          <a:p>
            <a:pPr>
              <a:spcBef>
                <a:spcPts val="0"/>
              </a:spcBef>
              <a:buNone/>
            </a:pPr>
            <a:r>
              <a:rPr lang="en-US" sz="1200" b="1" dirty="0">
                <a:solidFill>
                  <a:srgbClr val="0073FF"/>
                </a:solidFill>
                <a:latin typeface="Courier"/>
                <a:ea typeface="Courier"/>
                <a:cs typeface="Courier"/>
              </a:rPr>
              <a:t> 24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row, column, or diagonal.</a:t>
            </a:r>
          </a:p>
          <a:p>
            <a:pPr>
              <a:spcBef>
                <a:spcPts val="0"/>
              </a:spcBef>
              <a:buNone/>
            </a:pPr>
            <a:r>
              <a:rPr lang="en-US" sz="1200" b="1" dirty="0">
                <a:solidFill>
                  <a:srgbClr val="0073FF"/>
                </a:solidFill>
                <a:latin typeface="Courier"/>
                <a:ea typeface="Courier"/>
                <a:cs typeface="Courier"/>
              </a:rPr>
              <a:t> 25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26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public</a:t>
            </a:r>
            <a:r>
              <a:rPr lang="en-US" sz="1200" dirty="0">
                <a:solidFill>
                  <a:srgbClr val="000000"/>
                </a:solidFill>
                <a:latin typeface="Courier"/>
                <a:ea typeface="Courier"/>
                <a:cs typeface="Courier"/>
              </a:rPr>
              <a:t> </a:t>
            </a:r>
            <a:r>
              <a:rPr lang="en-US" sz="1200" dirty="0" err="1">
                <a:solidFill>
                  <a:srgbClr val="CC0066"/>
                </a:solidFill>
                <a:latin typeface="Courier"/>
                <a:ea typeface="Courier"/>
                <a:cs typeface="Courier"/>
              </a:rPr>
              <a:t>boolean</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attacks(Queen</a:t>
            </a:r>
            <a:r>
              <a:rPr lang="en-US" sz="1200" dirty="0">
                <a:solidFill>
                  <a:srgbClr val="000000"/>
                </a:solidFill>
                <a:latin typeface="Courier"/>
                <a:ea typeface="Courier"/>
                <a:cs typeface="Courier"/>
              </a:rPr>
              <a:t> other)</a:t>
            </a:r>
          </a:p>
          <a:p>
            <a:pPr>
              <a:spcBef>
                <a:spcPts val="0"/>
              </a:spcBef>
              <a:buNone/>
            </a:pPr>
            <a:r>
              <a:rPr lang="en-US" sz="1200" b="1" dirty="0">
                <a:solidFill>
                  <a:srgbClr val="0073FF"/>
                </a:solidFill>
                <a:latin typeface="Courier"/>
                <a:ea typeface="Courier"/>
                <a:cs typeface="Courier"/>
              </a:rPr>
              <a:t> 27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28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return</a:t>
            </a:r>
            <a:r>
              <a:rPr lang="en-US" sz="1200" dirty="0">
                <a:solidFill>
                  <a:srgbClr val="000000"/>
                </a:solidFill>
                <a:latin typeface="Courier"/>
                <a:ea typeface="Courier"/>
                <a:cs typeface="Courier"/>
              </a:rPr>
              <a:t> row == </a:t>
            </a:r>
            <a:r>
              <a:rPr lang="en-US" sz="1200" dirty="0" err="1">
                <a:solidFill>
                  <a:srgbClr val="000000"/>
                </a:solidFill>
                <a:latin typeface="Courier"/>
                <a:ea typeface="Courier"/>
                <a:cs typeface="Courier"/>
              </a:rPr>
              <a:t>other.row</a:t>
            </a:r>
            <a:endParaRPr lang="en-US" sz="1200" dirty="0">
              <a:solidFill>
                <a:srgbClr val="000000"/>
              </a:solidFill>
              <a:latin typeface="Courier"/>
              <a:ea typeface="Courier"/>
              <a:cs typeface="Courier"/>
            </a:endParaRPr>
          </a:p>
          <a:p>
            <a:pPr>
              <a:spcBef>
                <a:spcPts val="0"/>
              </a:spcBef>
              <a:buNone/>
            </a:pPr>
            <a:r>
              <a:rPr lang="en-US" sz="1200" b="1" dirty="0">
                <a:solidFill>
                  <a:srgbClr val="0073FF"/>
                </a:solidFill>
                <a:latin typeface="Courier"/>
                <a:ea typeface="Courier"/>
                <a:cs typeface="Courier"/>
              </a:rPr>
              <a:t> 29  </a:t>
            </a:r>
            <a:r>
              <a:rPr lang="en-US" sz="1200" dirty="0">
                <a:solidFill>
                  <a:srgbClr val="000000"/>
                </a:solidFill>
                <a:latin typeface="Courier"/>
                <a:ea typeface="Courier"/>
                <a:cs typeface="Courier"/>
              </a:rPr>
              <a:t>         || column == </a:t>
            </a:r>
            <a:r>
              <a:rPr lang="en-US" sz="1200" dirty="0" err="1">
                <a:solidFill>
                  <a:srgbClr val="000000"/>
                </a:solidFill>
                <a:latin typeface="Courier"/>
                <a:ea typeface="Courier"/>
                <a:cs typeface="Courier"/>
              </a:rPr>
              <a:t>other.column</a:t>
            </a:r>
            <a:endParaRPr lang="en-US" sz="1200" dirty="0">
              <a:solidFill>
                <a:srgbClr val="000000"/>
              </a:solidFill>
              <a:latin typeface="Courier"/>
              <a:ea typeface="Courier"/>
              <a:cs typeface="Courier"/>
            </a:endParaRPr>
          </a:p>
          <a:p>
            <a:pPr>
              <a:spcBef>
                <a:spcPts val="0"/>
              </a:spcBef>
              <a:buNone/>
            </a:pPr>
            <a:r>
              <a:rPr lang="en-US" sz="1200" b="1" dirty="0">
                <a:solidFill>
                  <a:srgbClr val="0073FF"/>
                </a:solidFill>
                <a:latin typeface="Courier"/>
                <a:ea typeface="Courier"/>
                <a:cs typeface="Courier"/>
              </a:rPr>
              <a:t> 30  </a:t>
            </a:r>
            <a:r>
              <a:rPr lang="en-US" sz="1200" dirty="0">
                <a:solidFill>
                  <a:srgbClr val="000000"/>
                </a:solidFill>
                <a:latin typeface="Courier"/>
                <a:ea typeface="Courier"/>
                <a:cs typeface="Courier"/>
              </a:rPr>
              <a:t>         || </a:t>
            </a:r>
            <a:r>
              <a:rPr lang="en-US" sz="1200" dirty="0" err="1">
                <a:solidFill>
                  <a:srgbClr val="000000"/>
                </a:solidFill>
                <a:latin typeface="Courier"/>
                <a:ea typeface="Courier"/>
                <a:cs typeface="Courier"/>
              </a:rPr>
              <a:t>Math.abs(row</a:t>
            </a:r>
            <a:r>
              <a:rPr lang="en-US" sz="1200" dirty="0">
                <a:solidFill>
                  <a:srgbClr val="000000"/>
                </a:solidFill>
                <a:latin typeface="Courier"/>
                <a:ea typeface="Courier"/>
                <a:cs typeface="Courier"/>
              </a:rPr>
              <a:t> - </a:t>
            </a:r>
            <a:r>
              <a:rPr lang="en-US" sz="1200" dirty="0" err="1">
                <a:solidFill>
                  <a:srgbClr val="000000"/>
                </a:solidFill>
                <a:latin typeface="Courier"/>
                <a:ea typeface="Courier"/>
                <a:cs typeface="Courier"/>
              </a:rPr>
              <a:t>other.row</a:t>
            </a:r>
            <a:r>
              <a:rPr lang="en-US" sz="1200" dirty="0">
                <a:solidFill>
                  <a:srgbClr val="000000"/>
                </a:solidFill>
                <a:latin typeface="Courier"/>
                <a:ea typeface="Courier"/>
                <a:cs typeface="Courier"/>
              </a:rPr>
              <a:t>) == </a:t>
            </a:r>
            <a:r>
              <a:rPr lang="en-US" sz="1200" dirty="0" err="1">
                <a:solidFill>
                  <a:srgbClr val="000000"/>
                </a:solidFill>
                <a:latin typeface="Courier"/>
                <a:ea typeface="Courier"/>
                <a:cs typeface="Courier"/>
              </a:rPr>
              <a:t>Math.abs(column</a:t>
            </a:r>
            <a:r>
              <a:rPr lang="en-US" sz="1200" dirty="0">
                <a:solidFill>
                  <a:srgbClr val="000000"/>
                </a:solidFill>
                <a:latin typeface="Courier"/>
                <a:ea typeface="Courier"/>
                <a:cs typeface="Courier"/>
              </a:rPr>
              <a:t> - </a:t>
            </a:r>
            <a:r>
              <a:rPr lang="en-US" sz="1200" dirty="0" err="1">
                <a:solidFill>
                  <a:srgbClr val="000000"/>
                </a:solidFill>
                <a:latin typeface="Courier"/>
                <a:ea typeface="Courier"/>
                <a:cs typeface="Courier"/>
              </a:rPr>
              <a:t>other.column</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31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32  </a:t>
            </a:r>
          </a:p>
          <a:p>
            <a:pPr>
              <a:spcBef>
                <a:spcPts val="0"/>
              </a:spcBef>
              <a:buNone/>
            </a:pPr>
            <a:r>
              <a:rPr lang="en-US" sz="1200" b="1" dirty="0">
                <a:solidFill>
                  <a:srgbClr val="0073FF"/>
                </a:solidFill>
                <a:latin typeface="Courier"/>
                <a:ea typeface="Courier"/>
                <a:cs typeface="Courier"/>
              </a:rPr>
              <a:t> 33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public</a:t>
            </a:r>
            <a:r>
              <a:rPr lang="en-US" sz="1200" dirty="0">
                <a:solidFill>
                  <a:srgbClr val="000000"/>
                </a:solidFill>
                <a:latin typeface="Courier"/>
                <a:ea typeface="Courier"/>
                <a:cs typeface="Courier"/>
              </a:rPr>
              <a:t> String </a:t>
            </a:r>
            <a:r>
              <a:rPr lang="en-US" sz="1200" dirty="0" err="1">
                <a:solidFill>
                  <a:srgbClr val="000000"/>
                </a:solidFill>
                <a:latin typeface="Courier"/>
                <a:ea typeface="Courier"/>
                <a:cs typeface="Courier"/>
              </a:rPr>
              <a:t>toString</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34  </a:t>
            </a:r>
            <a:r>
              <a:rPr lang="en-US" sz="1200" dirty="0">
                <a:solidFill>
                  <a:srgbClr val="000000"/>
                </a:solidFill>
                <a:latin typeface="Courier"/>
                <a:ea typeface="Courier"/>
                <a:cs typeface="Courier"/>
              </a:rPr>
              <a:t>   { </a:t>
            </a:r>
          </a:p>
          <a:p>
            <a:pPr>
              <a:spcBef>
                <a:spcPts val="0"/>
              </a:spcBef>
              <a:buNone/>
            </a:pPr>
            <a:r>
              <a:rPr lang="en-US" sz="1200" b="1" dirty="0">
                <a:solidFill>
                  <a:srgbClr val="0073FF"/>
                </a:solidFill>
                <a:latin typeface="Courier"/>
                <a:ea typeface="Courier"/>
                <a:cs typeface="Courier"/>
              </a:rPr>
              <a:t> 35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return</a:t>
            </a:r>
            <a:r>
              <a:rPr lang="en-US" sz="1200" dirty="0">
                <a:solidFill>
                  <a:srgbClr val="000000"/>
                </a:solidFill>
                <a:latin typeface="Courier"/>
                <a:ea typeface="Courier"/>
                <a:cs typeface="Courier"/>
              </a:rPr>
              <a:t> </a:t>
            </a:r>
            <a:r>
              <a:rPr lang="en-US" sz="1200" dirty="0">
                <a:solidFill>
                  <a:srgbClr val="32E598"/>
                </a:solidFill>
                <a:latin typeface="Courier"/>
                <a:ea typeface="Courier"/>
                <a:cs typeface="Courier"/>
              </a:rPr>
              <a:t>"" + "</a:t>
            </a:r>
            <a:r>
              <a:rPr lang="en-US" sz="1200" dirty="0" err="1">
                <a:solidFill>
                  <a:srgbClr val="32E598"/>
                </a:solidFill>
                <a:latin typeface="Courier"/>
                <a:ea typeface="Courier"/>
                <a:cs typeface="Courier"/>
              </a:rPr>
              <a:t>abcdefgh"</a:t>
            </a:r>
            <a:r>
              <a:rPr lang="en-US" sz="1200" dirty="0" err="1">
                <a:solidFill>
                  <a:srgbClr val="000000"/>
                </a:solidFill>
                <a:latin typeface="Courier"/>
                <a:ea typeface="Courier"/>
                <a:cs typeface="Courier"/>
              </a:rPr>
              <a:t>.charAt(column</a:t>
            </a:r>
            <a:r>
              <a:rPr lang="en-US" sz="1200" dirty="0">
                <a:solidFill>
                  <a:srgbClr val="000000"/>
                </a:solidFill>
                <a:latin typeface="Courier"/>
                <a:ea typeface="Courier"/>
                <a:cs typeface="Courier"/>
              </a:rPr>
              <a:t>) + (row + </a:t>
            </a:r>
            <a:r>
              <a:rPr lang="en-US" sz="1200" dirty="0">
                <a:solidFill>
                  <a:srgbClr val="66FF19"/>
                </a:solidFill>
                <a:latin typeface="Courier"/>
                <a:ea typeface="Courier"/>
                <a:cs typeface="Courier"/>
              </a:rPr>
              <a:t>1</a:t>
            </a:r>
            <a:r>
              <a:rPr lang="en-US" sz="1200" dirty="0">
                <a:solidFill>
                  <a:srgbClr val="000000"/>
                </a:solidFill>
                <a:latin typeface="Courier"/>
                <a:ea typeface="Courier"/>
                <a:cs typeface="Courier"/>
              </a:rPr>
              <a:t>) ; </a:t>
            </a:r>
          </a:p>
          <a:p>
            <a:pPr>
              <a:spcBef>
                <a:spcPts val="0"/>
              </a:spcBef>
              <a:buNone/>
            </a:pPr>
            <a:r>
              <a:rPr lang="en-US" sz="1200" b="1" dirty="0">
                <a:solidFill>
                  <a:srgbClr val="0073FF"/>
                </a:solidFill>
                <a:latin typeface="Courier"/>
                <a:ea typeface="Courier"/>
                <a:cs typeface="Courier"/>
              </a:rPr>
              <a:t> 36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37  </a:t>
            </a:r>
            <a:r>
              <a:rPr lang="en-US" sz="1200" dirty="0">
                <a:solidFill>
                  <a:srgbClr val="000000"/>
                </a:solidFill>
                <a:latin typeface="Courier"/>
                <a:ea typeface="Courier"/>
                <a:cs typeface="Courier"/>
              </a:rPr>
              <a:t>}</a:t>
            </a:r>
            <a:endParaRPr lang="en-US" sz="1200" b="1" dirty="0">
              <a:solidFill>
                <a:srgbClr val="0073FF"/>
              </a:solidFill>
              <a:latin typeface="Courier"/>
              <a:ea typeface="Courier"/>
              <a:cs typeface="Courier"/>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section_6/</a:t>
            </a:r>
            <a:r>
              <a:rPr lang="en-US" dirty="0">
                <a:hlinkClick r:id="rId2" action="ppaction://hlinkfile"/>
              </a:rPr>
              <a:t>EightQueens.java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200" b="1" dirty="0">
                <a:solidFill>
                  <a:srgbClr val="0073FF"/>
                </a:solidFill>
                <a:latin typeface="Courier"/>
                <a:ea typeface="Courier"/>
                <a:cs typeface="Courier"/>
              </a:rPr>
              <a:t>  1  </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2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This class solves the eight queens problem using backtracking.</a:t>
            </a:r>
          </a:p>
          <a:p>
            <a:pPr>
              <a:spcBef>
                <a:spcPts val="0"/>
              </a:spcBef>
              <a:buNone/>
            </a:pPr>
            <a:r>
              <a:rPr lang="en-US" sz="1200" b="1" dirty="0">
                <a:solidFill>
                  <a:srgbClr val="0073FF"/>
                </a:solidFill>
                <a:latin typeface="Courier"/>
                <a:ea typeface="Courier"/>
                <a:cs typeface="Courier"/>
              </a:rPr>
              <a:t>  3  </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4  </a:t>
            </a:r>
            <a:r>
              <a:rPr lang="en-US" sz="1200" dirty="0">
                <a:solidFill>
                  <a:srgbClr val="CC0066"/>
                </a:solidFill>
                <a:latin typeface="Courier"/>
                <a:ea typeface="Courier"/>
                <a:cs typeface="Courier"/>
              </a:rPr>
              <a:t>public</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class</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EightQueens</a:t>
            </a:r>
            <a:endParaRPr lang="en-US" sz="1200" dirty="0">
              <a:solidFill>
                <a:srgbClr val="000000"/>
              </a:solidFill>
              <a:latin typeface="Courier"/>
              <a:ea typeface="Courier"/>
              <a:cs typeface="Courier"/>
            </a:endParaRPr>
          </a:p>
          <a:p>
            <a:pPr>
              <a:spcBef>
                <a:spcPts val="0"/>
              </a:spcBef>
              <a:buNone/>
            </a:pPr>
            <a:r>
              <a:rPr lang="en-US" sz="1200" b="1" dirty="0">
                <a:solidFill>
                  <a:srgbClr val="0073FF"/>
                </a:solidFill>
                <a:latin typeface="Courier"/>
                <a:ea typeface="Courier"/>
                <a:cs typeface="Courier"/>
              </a:rPr>
              <a:t>  5  </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6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public</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static</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void</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main(String</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args</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7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8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solve(</a:t>
            </a:r>
            <a:r>
              <a:rPr lang="en-US" sz="1200" dirty="0" err="1">
                <a:solidFill>
                  <a:srgbClr val="CC0066"/>
                </a:solidFill>
                <a:latin typeface="Courier"/>
                <a:ea typeface="Courier"/>
                <a:cs typeface="Courier"/>
              </a:rPr>
              <a:t>new</a:t>
            </a:r>
            <a:r>
              <a:rPr lang="en-US" sz="1200" dirty="0">
                <a:solidFill>
                  <a:srgbClr val="000000"/>
                </a:solidFill>
                <a:latin typeface="Courier"/>
                <a:ea typeface="Courier"/>
                <a:cs typeface="Courier"/>
              </a:rPr>
              <a:t> PartialSolution(</a:t>
            </a:r>
            <a:r>
              <a:rPr lang="en-US" sz="1200" dirty="0">
                <a:solidFill>
                  <a:srgbClr val="66FF19"/>
                </a:solidFill>
                <a:latin typeface="Courier"/>
                <a:ea typeface="Courier"/>
                <a:cs typeface="Courier"/>
              </a:rPr>
              <a:t>0</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9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10  </a:t>
            </a:r>
          </a:p>
          <a:p>
            <a:pPr>
              <a:spcBef>
                <a:spcPts val="0"/>
              </a:spcBef>
              <a:buNone/>
            </a:pPr>
            <a:r>
              <a:rPr lang="en-US" sz="1200" b="1" dirty="0">
                <a:solidFill>
                  <a:srgbClr val="0073FF"/>
                </a:solidFill>
                <a:latin typeface="Courier"/>
                <a:ea typeface="Courier"/>
                <a:cs typeface="Courier"/>
              </a:rPr>
              <a:t> 11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12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Prints all solutions to the problem that can be extended from </a:t>
            </a:r>
          </a:p>
          <a:p>
            <a:pPr>
              <a:spcBef>
                <a:spcPts val="0"/>
              </a:spcBef>
              <a:buNone/>
            </a:pPr>
            <a:r>
              <a:rPr lang="en-US" sz="1200" b="1" dirty="0">
                <a:solidFill>
                  <a:srgbClr val="0073FF"/>
                </a:solidFill>
                <a:latin typeface="Courier"/>
                <a:ea typeface="Courier"/>
                <a:cs typeface="Courier"/>
              </a:rPr>
              <a:t> 13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a given partial solution.</a:t>
            </a:r>
          </a:p>
          <a:p>
            <a:pPr>
              <a:spcBef>
                <a:spcPts val="0"/>
              </a:spcBef>
              <a:buNone/>
            </a:pPr>
            <a:r>
              <a:rPr lang="en-US" sz="1200" b="1" dirty="0">
                <a:solidFill>
                  <a:srgbClr val="0073FF"/>
                </a:solidFill>
                <a:latin typeface="Courier"/>
                <a:ea typeface="Courier"/>
                <a:cs typeface="Courier"/>
              </a:rPr>
              <a:t> 14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param</a:t>
            </a:r>
            <a:r>
              <a:rPr lang="en-US" sz="1200" dirty="0">
                <a:solidFill>
                  <a:srgbClr val="000000"/>
                </a:solidFill>
                <a:latin typeface="Courier"/>
                <a:ea typeface="Courier"/>
                <a:cs typeface="Courier"/>
              </a:rPr>
              <a:t> sol</a:t>
            </a:r>
            <a:r>
              <a:rPr lang="en-US" sz="1200" dirty="0">
                <a:solidFill>
                  <a:srgbClr val="0073FF"/>
                </a:solidFill>
                <a:latin typeface="Times"/>
                <a:ea typeface="Times"/>
                <a:cs typeface="Times"/>
              </a:rPr>
              <a:t> the partial solution</a:t>
            </a:r>
          </a:p>
          <a:p>
            <a:pPr>
              <a:spcBef>
                <a:spcPts val="0"/>
              </a:spcBef>
              <a:buNone/>
            </a:pPr>
            <a:r>
              <a:rPr lang="en-US" sz="1200" b="1" dirty="0">
                <a:solidFill>
                  <a:srgbClr val="0073FF"/>
                </a:solidFill>
                <a:latin typeface="Courier"/>
                <a:ea typeface="Courier"/>
                <a:cs typeface="Courier"/>
              </a:rPr>
              <a:t> 15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16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public</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static</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void</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solve(PartialSolution</a:t>
            </a:r>
            <a:r>
              <a:rPr lang="en-US" sz="1200" dirty="0">
                <a:solidFill>
                  <a:srgbClr val="000000"/>
                </a:solidFill>
                <a:latin typeface="Courier"/>
                <a:ea typeface="Courier"/>
                <a:cs typeface="Courier"/>
              </a:rPr>
              <a:t> sol)</a:t>
            </a:r>
          </a:p>
          <a:p>
            <a:pPr>
              <a:spcBef>
                <a:spcPts val="0"/>
              </a:spcBef>
              <a:buNone/>
            </a:pPr>
            <a:r>
              <a:rPr lang="en-US" sz="1200" b="1" dirty="0">
                <a:solidFill>
                  <a:srgbClr val="0073FF"/>
                </a:solidFill>
                <a:latin typeface="Courier"/>
                <a:ea typeface="Courier"/>
                <a:cs typeface="Courier"/>
              </a:rPr>
              <a:t> 17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18  </a:t>
            </a:r>
            <a:r>
              <a:rPr lang="en-US" sz="1200" dirty="0">
                <a:solidFill>
                  <a:srgbClr val="000000"/>
                </a:solidFill>
                <a:latin typeface="Courier"/>
                <a:ea typeface="Courier"/>
                <a:cs typeface="Courier"/>
              </a:rPr>
              <a:t>      </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exam = </a:t>
            </a:r>
            <a:r>
              <a:rPr lang="en-US" sz="1200" dirty="0" err="1">
                <a:solidFill>
                  <a:srgbClr val="000000"/>
                </a:solidFill>
                <a:latin typeface="Courier"/>
                <a:ea typeface="Courier"/>
                <a:cs typeface="Courier"/>
              </a:rPr>
              <a:t>sol.examine</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19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if</a:t>
            </a:r>
            <a:r>
              <a:rPr lang="en-US" sz="1200" dirty="0">
                <a:solidFill>
                  <a:srgbClr val="000000"/>
                </a:solidFill>
                <a:latin typeface="Courier"/>
                <a:ea typeface="Courier"/>
                <a:cs typeface="Courier"/>
              </a:rPr>
              <a:t> (exam == </a:t>
            </a:r>
            <a:r>
              <a:rPr lang="en-US" sz="1200" dirty="0" err="1">
                <a:solidFill>
                  <a:srgbClr val="000000"/>
                </a:solidFill>
                <a:latin typeface="Courier"/>
                <a:ea typeface="Courier"/>
                <a:cs typeface="Courier"/>
              </a:rPr>
              <a:t>PartialSolution.ACCEPT</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20  </a:t>
            </a:r>
            <a:r>
              <a:rPr lang="en-US" sz="1200" dirty="0">
                <a:solidFill>
                  <a:srgbClr val="000000"/>
                </a:solidFill>
                <a:latin typeface="Courier"/>
                <a:ea typeface="Courier"/>
                <a:cs typeface="Courier"/>
              </a:rPr>
              <a:t>      { </a:t>
            </a:r>
          </a:p>
          <a:p>
            <a:pPr>
              <a:spcBef>
                <a:spcPts val="0"/>
              </a:spcBef>
              <a:buNone/>
            </a:pPr>
            <a:r>
              <a:rPr lang="en-US" sz="1200" b="1" dirty="0">
                <a:solidFill>
                  <a:srgbClr val="0073FF"/>
                </a:solidFill>
                <a:latin typeface="Courier"/>
                <a:ea typeface="Courier"/>
                <a:cs typeface="Courier"/>
              </a:rPr>
              <a:t> 21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System.out.println(sol</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22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23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else</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if</a:t>
            </a:r>
            <a:r>
              <a:rPr lang="en-US" sz="1200" dirty="0">
                <a:solidFill>
                  <a:srgbClr val="000000"/>
                </a:solidFill>
                <a:latin typeface="Courier"/>
                <a:ea typeface="Courier"/>
                <a:cs typeface="Courier"/>
              </a:rPr>
              <a:t> (exam == </a:t>
            </a:r>
            <a:r>
              <a:rPr lang="en-US" sz="1200" dirty="0" err="1">
                <a:solidFill>
                  <a:srgbClr val="000000"/>
                </a:solidFill>
                <a:latin typeface="Courier"/>
                <a:ea typeface="Courier"/>
                <a:cs typeface="Courier"/>
              </a:rPr>
              <a:t>PartialSolution.CONTINUE</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24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25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for</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PartialSolution</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p</a:t>
            </a:r>
            <a:r>
              <a:rPr lang="en-US" sz="1200" dirty="0">
                <a:solidFill>
                  <a:srgbClr val="000000"/>
                </a:solidFill>
                <a:latin typeface="Courier"/>
                <a:ea typeface="Courier"/>
                <a:cs typeface="Courier"/>
              </a:rPr>
              <a:t> : </a:t>
            </a:r>
            <a:r>
              <a:rPr lang="en-US" sz="1200" dirty="0" err="1">
                <a:solidFill>
                  <a:srgbClr val="000000"/>
                </a:solidFill>
                <a:latin typeface="Courier"/>
                <a:ea typeface="Courier"/>
                <a:cs typeface="Courier"/>
              </a:rPr>
              <a:t>sol.extend</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26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27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solve(p</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28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29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30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31  </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32 </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section_6/</a:t>
            </a:r>
            <a:r>
              <a:rPr lang="en-US" dirty="0">
                <a:hlinkClick r:id="rId2" action="ppaction://hlinkfile"/>
              </a:rPr>
              <a:t>EightQueens.java</a:t>
            </a:r>
            <a:endParaRPr lang="en-US" dirty="0"/>
          </a:p>
        </p:txBody>
      </p:sp>
      <p:sp>
        <p:nvSpPr>
          <p:cNvPr id="5" name="Content Placeholder 2"/>
          <p:cNvSpPr txBox="1">
            <a:spLocks/>
          </p:cNvSpPr>
          <p:nvPr/>
        </p:nvSpPr>
        <p:spPr>
          <a:xfrm>
            <a:off x="0" y="893235"/>
            <a:ext cx="9134475" cy="3056370"/>
          </a:xfrm>
          <a:prstGeom prst="rect">
            <a:avLst/>
          </a:prstGeom>
        </p:spPr>
        <p:txBody>
          <a:bodyPr vert="horz" lIns="91440" tIns="45720" rIns="91440" bIns="45720" rtlCol="0">
            <a:normAutofit fontScale="92500" lnSpcReduction="20000"/>
          </a:bodyPr>
          <a:lstStyle/>
          <a:p>
            <a:r>
              <a:rPr lang="en-US" sz="2400" b="1" dirty="0">
                <a:latin typeface="Lucida Sans"/>
                <a:cs typeface="Lucida Sans"/>
              </a:rPr>
              <a:t>Program Run:</a:t>
            </a:r>
          </a:p>
          <a:p>
            <a:endParaRPr lang="en-US" sz="2400" b="1" dirty="0">
              <a:latin typeface="Lucida Sans"/>
              <a:cs typeface="Lucida Sans"/>
            </a:endParaRPr>
          </a:p>
          <a:p>
            <a:r>
              <a:rPr lang="en-US" sz="2000" dirty="0">
                <a:solidFill>
                  <a:srgbClr val="6E8080"/>
                </a:solidFill>
                <a:latin typeface="Lucida Sans Typewriter"/>
                <a:ea typeface="Courier New" charset="0"/>
                <a:cs typeface="Courier New" charset="0"/>
              </a:rPr>
              <a:t>[a1, e2, h3, f4, c5, g6, b7, d8]</a:t>
            </a:r>
          </a:p>
          <a:p>
            <a:r>
              <a:rPr lang="en-US" sz="2000" dirty="0">
                <a:solidFill>
                  <a:srgbClr val="6E8080"/>
                </a:solidFill>
                <a:latin typeface="Lucida Sans Typewriter"/>
                <a:ea typeface="Courier New" charset="0"/>
                <a:cs typeface="Courier New" charset="0"/>
              </a:rPr>
              <a:t>[a1, f2, h3, c4, g5, d6, b7, e8]</a:t>
            </a:r>
          </a:p>
          <a:p>
            <a:r>
              <a:rPr lang="en-US" sz="2000" dirty="0">
                <a:solidFill>
                  <a:srgbClr val="6E8080"/>
                </a:solidFill>
                <a:latin typeface="Lucida Sans Typewriter"/>
                <a:ea typeface="Courier New" charset="0"/>
                <a:cs typeface="Courier New" charset="0"/>
              </a:rPr>
              <a:t>[a1, g2, d3, f4, h5, b6, e7, c8]</a:t>
            </a:r>
          </a:p>
          <a:p>
            <a:r>
              <a:rPr lang="en-US" sz="2000" dirty="0">
                <a:solidFill>
                  <a:srgbClr val="6E8080"/>
                </a:solidFill>
                <a:latin typeface="Lucida Sans Typewriter"/>
                <a:ea typeface="Courier New" charset="0"/>
                <a:cs typeface="Courier New" charset="0"/>
              </a:rPr>
              <a:t>. . .</a:t>
            </a:r>
          </a:p>
          <a:p>
            <a:r>
              <a:rPr lang="en-US" sz="2000" dirty="0">
                <a:solidFill>
                  <a:srgbClr val="6E8080"/>
                </a:solidFill>
                <a:latin typeface="Lucida Sans Typewriter"/>
                <a:ea typeface="Courier New" charset="0"/>
                <a:cs typeface="Courier New" charset="0"/>
              </a:rPr>
              <a:t>[f1, a2, e3, b4, h5, c6, g7, d8]</a:t>
            </a:r>
          </a:p>
          <a:p>
            <a:r>
              <a:rPr lang="en-US" sz="2000" dirty="0">
                <a:solidFill>
                  <a:srgbClr val="6E8080"/>
                </a:solidFill>
                <a:latin typeface="Lucida Sans Typewriter"/>
                <a:ea typeface="Courier New" charset="0"/>
                <a:cs typeface="Courier New" charset="0"/>
              </a:rPr>
              <a:t>. . .</a:t>
            </a:r>
          </a:p>
          <a:p>
            <a:r>
              <a:rPr lang="en-US" sz="2000" dirty="0">
                <a:solidFill>
                  <a:srgbClr val="6E8080"/>
                </a:solidFill>
                <a:latin typeface="Lucida Sans Typewriter"/>
                <a:ea typeface="Courier New" charset="0"/>
                <a:cs typeface="Courier New" charset="0"/>
              </a:rPr>
              <a:t>[h1, c2, a3, f4, b5, e6, g7, d8]</a:t>
            </a:r>
          </a:p>
          <a:p>
            <a:r>
              <a:rPr lang="en-US" sz="2000" dirty="0">
                <a:solidFill>
                  <a:srgbClr val="6E8080"/>
                </a:solidFill>
                <a:latin typeface="Lucida Sans Typewriter"/>
                <a:ea typeface="Courier New" charset="0"/>
                <a:cs typeface="Courier New" charset="0"/>
              </a:rPr>
              <a:t>[h1, d2, a3, c4, f5, b6, g7, e8]</a:t>
            </a:r>
          </a:p>
          <a:p>
            <a:endParaRPr lang="en-US" sz="2000" dirty="0">
              <a:solidFill>
                <a:srgbClr val="6E8080"/>
              </a:solidFill>
              <a:latin typeface="Lucida Sans Typewriter"/>
              <a:ea typeface="Courier New" charset="0"/>
              <a:cs typeface="Courier New" charset="0"/>
            </a:endParaRPr>
          </a:p>
          <a:p>
            <a:r>
              <a:rPr lang="en-US" sz="2595" dirty="0">
                <a:latin typeface="Lucida Sans"/>
                <a:cs typeface="Lucida Sans"/>
              </a:rPr>
              <a:t>(92 solutions)</a:t>
            </a:r>
            <a:endParaRPr lang="en-US" sz="2595" dirty="0">
              <a:solidFill>
                <a:srgbClr val="6E8080"/>
              </a:solidFill>
              <a:latin typeface="Lucida Sans"/>
              <a:ea typeface="Courier New" charset="0"/>
              <a:cs typeface="Lucida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Programming</a:t>
            </a:r>
          </a:p>
        </p:txBody>
      </p:sp>
      <p:sp>
        <p:nvSpPr>
          <p:cNvPr id="3" name="Content Placeholder 2"/>
          <p:cNvSpPr>
            <a:spLocks noGrp="1"/>
          </p:cNvSpPr>
          <p:nvPr>
            <p:ph idx="1"/>
          </p:nvPr>
        </p:nvSpPr>
        <p:spPr/>
        <p:txBody>
          <a:bodyPr/>
          <a:lstStyle/>
          <a:p>
            <a:r>
              <a:rPr lang="en-US" dirty="0"/>
              <a:t>Tracing the recursive calls of the </a:t>
            </a:r>
            <a:r>
              <a:rPr lang="en-US" dirty="0">
                <a:latin typeface="Courier New"/>
                <a:cs typeface="Courier New"/>
              </a:rPr>
              <a:t>sum</a:t>
            </a:r>
            <a:r>
              <a:rPr lang="en-US" dirty="0"/>
              <a:t> method</a:t>
            </a:r>
          </a:p>
        </p:txBody>
      </p:sp>
      <p:pic>
        <p:nvPicPr>
          <p:cNvPr id="7" name="Picture 6" descr="Fig17.3.jpeg"/>
          <p:cNvPicPr>
            <a:picLocks noChangeAspect="1"/>
          </p:cNvPicPr>
          <p:nvPr/>
        </p:nvPicPr>
        <p:blipFill>
          <a:blip r:embed="rId2"/>
          <a:stretch>
            <a:fillRect/>
          </a:stretch>
        </p:blipFill>
        <p:spPr>
          <a:xfrm>
            <a:off x="1471083" y="2226205"/>
            <a:ext cx="6162606" cy="3040062"/>
          </a:xfrm>
          <a:prstGeom prst="rect">
            <a:avLst/>
          </a:prstGeom>
        </p:spPr>
      </p:pic>
      <p:sp>
        <p:nvSpPr>
          <p:cNvPr id="8" name="Slide Number Placeholder 7"/>
          <p:cNvSpPr>
            <a:spLocks noGrp="1"/>
          </p:cNvSpPr>
          <p:nvPr>
            <p:ph type="sldNum" sz="quarter" idx="4294967295"/>
          </p:nvPr>
        </p:nvSpPr>
        <p:spPr>
          <a:xfrm>
            <a:off x="6838135" y="6356350"/>
            <a:ext cx="2133600" cy="365125"/>
          </a:xfrm>
          <a:prstGeom prst="rect">
            <a:avLst/>
          </a:prstGeom>
        </p:spPr>
        <p:txBody>
          <a:bodyPr/>
          <a:lstStyle/>
          <a:p>
            <a:r>
              <a:rPr lang="en-US"/>
              <a:t>8 - </a:t>
            </a:r>
            <a:fld id="{90994C07-E970-A243-9601-A1D642E986EC}" type="slidenum">
              <a:rPr lang="en-US" smtClean="0"/>
              <a:pPr/>
              <a:t>12</a:t>
            </a:fld>
            <a:endParaRPr lang="en-US" dirty="0"/>
          </a:p>
        </p:txBody>
      </p:sp>
      <p:sp>
        <p:nvSpPr>
          <p:cNvPr id="9" name="Footer Placeholder 8"/>
          <p:cNvSpPr>
            <a:spLocks noGrp="1"/>
          </p:cNvSpPr>
          <p:nvPr>
            <p:ph type="ftr" sz="quarter" idx="4294967295"/>
          </p:nvPr>
        </p:nvSpPr>
        <p:spPr>
          <a:xfrm>
            <a:off x="284922" y="6356350"/>
            <a:ext cx="6553213" cy="365125"/>
          </a:xfrm>
          <a:prstGeom prst="rect">
            <a:avLst/>
          </a:prstGeom>
        </p:spPr>
        <p:txBody>
          <a:bodyPr/>
          <a:lstStyle/>
          <a:p>
            <a:r>
              <a:rPr lang="en-US"/>
              <a:t>Java Software Structures, 4th Edition, Lewis/Chase </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Towers of Hanoi</a:t>
            </a:r>
          </a:p>
        </p:txBody>
      </p:sp>
      <p:sp>
        <p:nvSpPr>
          <p:cNvPr id="3" name="Content Placeholder 2"/>
          <p:cNvSpPr>
            <a:spLocks noGrp="1"/>
          </p:cNvSpPr>
          <p:nvPr>
            <p:ph idx="1"/>
          </p:nvPr>
        </p:nvSpPr>
        <p:spPr/>
        <p:txBody>
          <a:bodyPr>
            <a:normAutofit/>
          </a:bodyPr>
          <a:lstStyle/>
          <a:p>
            <a:r>
              <a:rPr lang="en-US" b="1" dirty="0"/>
              <a:t>History</a:t>
            </a:r>
          </a:p>
          <a:p>
            <a:r>
              <a:rPr lang="en-US" dirty="0"/>
              <a:t>The Tower of Hanoi is a puzzle that was invented by the French mathematician </a:t>
            </a:r>
            <a:r>
              <a:rPr lang="en-US" dirty="0" err="1"/>
              <a:t>Eduoard</a:t>
            </a:r>
            <a:r>
              <a:rPr lang="en-US" dirty="0"/>
              <a:t> Lucas in 1883. The puzzle was created out of an old Hindu legend. The story tells of a Hindu temple at the center of the world where priests were given a stack of 64 golden disks of decreasing size. The disks were stacked on one of three towers. The priests were to transfer the stack of disks from the starting tower to another. The priests, tasked by God to complete the game, were to work diligently. It was said that when they completed their task, the temple would crumble to dust and the world would come to an end.</a:t>
            </a:r>
          </a:p>
          <a:p>
            <a:endParaRPr lang="en-US" dirty="0"/>
          </a:p>
        </p:txBody>
      </p:sp>
    </p:spTree>
    <p:extLst>
      <p:ext uri="{BB962C8B-B14F-4D97-AF65-F5344CB8AC3E}">
        <p14:creationId xmlns:p14="http://schemas.microsoft.com/office/powerpoint/2010/main" val="7400908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Towers of Hanoi</a:t>
            </a:r>
          </a:p>
        </p:txBody>
      </p:sp>
      <p:sp>
        <p:nvSpPr>
          <p:cNvPr id="3" name="Content Placeholder 2"/>
          <p:cNvSpPr>
            <a:spLocks noGrp="1"/>
          </p:cNvSpPr>
          <p:nvPr>
            <p:ph idx="1"/>
          </p:nvPr>
        </p:nvSpPr>
        <p:spPr/>
        <p:txBody>
          <a:bodyPr>
            <a:normAutofit/>
          </a:bodyPr>
          <a:lstStyle/>
          <a:p>
            <a:r>
              <a:rPr lang="en-US" b="1" dirty="0"/>
              <a:t>The Math</a:t>
            </a:r>
          </a:p>
          <a:p>
            <a:r>
              <a:rPr lang="en-US" dirty="0"/>
              <a:t>The Tower of Hanoi is often used in Computer Science courses to teach algorithms and recursion. Ultimately, one can write a program that efficiently will complete the puzzle for any number of discs, n. In simple terms, however, the minimum number of moves necessary to complete the puzzle is 2</a:t>
            </a:r>
            <a:r>
              <a:rPr lang="en-US" baseline="30000" dirty="0"/>
              <a:t>n-1</a:t>
            </a:r>
            <a:r>
              <a:rPr lang="en-US" dirty="0"/>
              <a:t>. </a:t>
            </a:r>
          </a:p>
          <a:p>
            <a:r>
              <a:rPr lang="en-US" dirty="0"/>
              <a:t>Therefore, assuming one move per second, it would take the priests in the Hindu legend over 580 billion years to complete their task.</a:t>
            </a:r>
          </a:p>
        </p:txBody>
      </p:sp>
    </p:spTree>
    <p:extLst>
      <p:ext uri="{BB962C8B-B14F-4D97-AF65-F5344CB8AC3E}">
        <p14:creationId xmlns:p14="http://schemas.microsoft.com/office/powerpoint/2010/main" val="126081724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Towers of Hanoi</a:t>
            </a:r>
          </a:p>
        </p:txBody>
      </p:sp>
      <p:sp>
        <p:nvSpPr>
          <p:cNvPr id="3" name="Content Placeholder 2"/>
          <p:cNvSpPr>
            <a:spLocks noGrp="1"/>
          </p:cNvSpPr>
          <p:nvPr>
            <p:ph idx="1"/>
          </p:nvPr>
        </p:nvSpPr>
        <p:spPr/>
        <p:txBody>
          <a:bodyPr>
            <a:noAutofit/>
          </a:bodyPr>
          <a:lstStyle/>
          <a:p>
            <a:pPr>
              <a:lnSpc>
                <a:spcPct val="90000"/>
              </a:lnSpc>
            </a:pPr>
            <a:r>
              <a:rPr lang="en-US" sz="2800" dirty="0"/>
              <a:t>The Towers of Hanoi is a puzzle made up of three vertical pegs and several disks that slide onto the pegs</a:t>
            </a:r>
          </a:p>
          <a:p>
            <a:pPr>
              <a:lnSpc>
                <a:spcPct val="90000"/>
              </a:lnSpc>
            </a:pPr>
            <a:r>
              <a:rPr lang="en-US" sz="2800" dirty="0"/>
              <a:t>The disks are of varying size, initially placed on one peg with the largest disk on the bottom and increasingly smaller disks on top</a:t>
            </a:r>
          </a:p>
          <a:p>
            <a:pPr>
              <a:lnSpc>
                <a:spcPct val="90000"/>
              </a:lnSpc>
            </a:pPr>
            <a:r>
              <a:rPr lang="en-US" sz="2800" dirty="0"/>
              <a:t>The goal is to move all of the disks from one peg to another following these rules:</a:t>
            </a:r>
          </a:p>
          <a:p>
            <a:pPr lvl="1">
              <a:lnSpc>
                <a:spcPct val="90000"/>
              </a:lnSpc>
              <a:spcBef>
                <a:spcPct val="50000"/>
              </a:spcBef>
            </a:pPr>
            <a:r>
              <a:rPr lang="en-US" dirty="0"/>
              <a:t>Only one disk can be moved at a time</a:t>
            </a:r>
          </a:p>
          <a:p>
            <a:pPr lvl="1">
              <a:lnSpc>
                <a:spcPct val="90000"/>
              </a:lnSpc>
              <a:spcBef>
                <a:spcPct val="50000"/>
              </a:spcBef>
            </a:pPr>
            <a:r>
              <a:rPr lang="en-US" dirty="0"/>
              <a:t>A disk cannot be placed on top of a smaller disk</a:t>
            </a:r>
          </a:p>
          <a:p>
            <a:pPr lvl="1">
              <a:lnSpc>
                <a:spcPct val="90000"/>
              </a:lnSpc>
              <a:spcBef>
                <a:spcPct val="50000"/>
              </a:spcBef>
            </a:pPr>
            <a:r>
              <a:rPr lang="en-US" dirty="0"/>
              <a:t>All disks must be on some peg (except for the one in transit)</a:t>
            </a:r>
          </a:p>
          <a:p>
            <a:endParaRPr lang="en-US" sz="2800" dirty="0"/>
          </a:p>
        </p:txBody>
      </p:sp>
      <p:sp>
        <p:nvSpPr>
          <p:cNvPr id="6" name="Slide Number Placeholder 5"/>
          <p:cNvSpPr>
            <a:spLocks noGrp="1"/>
          </p:cNvSpPr>
          <p:nvPr>
            <p:ph type="sldNum" sz="quarter" idx="4294967295"/>
          </p:nvPr>
        </p:nvSpPr>
        <p:spPr>
          <a:xfrm>
            <a:off x="6838135" y="6356350"/>
            <a:ext cx="2133600" cy="365125"/>
          </a:xfrm>
          <a:prstGeom prst="rect">
            <a:avLst/>
          </a:prstGeom>
        </p:spPr>
        <p:txBody>
          <a:bodyPr/>
          <a:lstStyle/>
          <a:p>
            <a:r>
              <a:rPr lang="en-US"/>
              <a:t>8 - </a:t>
            </a:r>
            <a:fld id="{90994C07-E970-A243-9601-A1D642E986EC}" type="slidenum">
              <a:rPr lang="en-US" smtClean="0"/>
              <a:pPr/>
              <a:t>122</a:t>
            </a:fld>
            <a:endParaRPr lang="en-US" dirty="0"/>
          </a:p>
        </p:txBody>
      </p:sp>
      <p:sp>
        <p:nvSpPr>
          <p:cNvPr id="7" name="Footer Placeholder 6"/>
          <p:cNvSpPr>
            <a:spLocks noGrp="1"/>
          </p:cNvSpPr>
          <p:nvPr>
            <p:ph type="ftr" sz="quarter" idx="4294967295"/>
          </p:nvPr>
        </p:nvSpPr>
        <p:spPr>
          <a:xfrm>
            <a:off x="284922" y="6356350"/>
            <a:ext cx="6553213" cy="365125"/>
          </a:xfrm>
          <a:prstGeom prst="rect">
            <a:avLst/>
          </a:prstGeom>
        </p:spPr>
        <p:txBody>
          <a:bodyPr/>
          <a:lstStyle/>
          <a:p>
            <a:r>
              <a:rPr lang="en-US"/>
              <a:t>Java Software Structures, 4th Edition, Lewis/Chase </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Towers of Hanoi</a:t>
            </a:r>
          </a:p>
        </p:txBody>
      </p:sp>
      <p:sp>
        <p:nvSpPr>
          <p:cNvPr id="3" name="Content Placeholder 2"/>
          <p:cNvSpPr>
            <a:spLocks noGrp="1"/>
          </p:cNvSpPr>
          <p:nvPr>
            <p:ph idx="1"/>
          </p:nvPr>
        </p:nvSpPr>
        <p:spPr/>
        <p:txBody>
          <a:bodyPr/>
          <a:lstStyle/>
          <a:p>
            <a:r>
              <a:rPr lang="en-US" dirty="0"/>
              <a:t>The initial state of the Towers of Hanoi puzzle:</a:t>
            </a:r>
          </a:p>
        </p:txBody>
      </p:sp>
      <p:pic>
        <p:nvPicPr>
          <p:cNvPr id="7" name="Picture 6" descr="Fig17.6.jpeg"/>
          <p:cNvPicPr>
            <a:picLocks noChangeAspect="1"/>
          </p:cNvPicPr>
          <p:nvPr/>
        </p:nvPicPr>
        <p:blipFill>
          <a:blip r:embed="rId2"/>
          <a:stretch>
            <a:fillRect/>
          </a:stretch>
        </p:blipFill>
        <p:spPr>
          <a:xfrm>
            <a:off x="1681163" y="2628900"/>
            <a:ext cx="6205682" cy="1587500"/>
          </a:xfrm>
          <a:prstGeom prst="rect">
            <a:avLst/>
          </a:prstGeom>
        </p:spPr>
      </p:pic>
      <p:sp>
        <p:nvSpPr>
          <p:cNvPr id="8" name="Slide Number Placeholder 7"/>
          <p:cNvSpPr>
            <a:spLocks noGrp="1"/>
          </p:cNvSpPr>
          <p:nvPr>
            <p:ph type="sldNum" sz="quarter" idx="4294967295"/>
          </p:nvPr>
        </p:nvSpPr>
        <p:spPr>
          <a:xfrm>
            <a:off x="6838135" y="6356350"/>
            <a:ext cx="2133600" cy="365125"/>
          </a:xfrm>
          <a:prstGeom prst="rect">
            <a:avLst/>
          </a:prstGeom>
        </p:spPr>
        <p:txBody>
          <a:bodyPr/>
          <a:lstStyle/>
          <a:p>
            <a:r>
              <a:rPr lang="en-US"/>
              <a:t>8 - </a:t>
            </a:r>
            <a:fld id="{90994C07-E970-A243-9601-A1D642E986EC}" type="slidenum">
              <a:rPr lang="en-US" smtClean="0"/>
              <a:pPr/>
              <a:t>123</a:t>
            </a:fld>
            <a:endParaRPr lang="en-US" dirty="0"/>
          </a:p>
        </p:txBody>
      </p:sp>
      <p:sp>
        <p:nvSpPr>
          <p:cNvPr id="9" name="Footer Placeholder 8"/>
          <p:cNvSpPr>
            <a:spLocks noGrp="1"/>
          </p:cNvSpPr>
          <p:nvPr>
            <p:ph type="ftr" sz="quarter" idx="4294967295"/>
          </p:nvPr>
        </p:nvSpPr>
        <p:spPr>
          <a:xfrm>
            <a:off x="284922" y="6356350"/>
            <a:ext cx="6553213" cy="365125"/>
          </a:xfrm>
          <a:prstGeom prst="rect">
            <a:avLst/>
          </a:prstGeom>
        </p:spPr>
        <p:txBody>
          <a:bodyPr/>
          <a:lstStyle/>
          <a:p>
            <a:r>
              <a:rPr lang="en-US"/>
              <a:t>Java Software Structures, 4th Edition, Lewis/Chase </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Towers of Hanoi</a:t>
            </a:r>
          </a:p>
        </p:txBody>
      </p:sp>
      <p:sp>
        <p:nvSpPr>
          <p:cNvPr id="3" name="Content Placeholder 2"/>
          <p:cNvSpPr>
            <a:spLocks noGrp="1"/>
          </p:cNvSpPr>
          <p:nvPr>
            <p:ph idx="1"/>
          </p:nvPr>
        </p:nvSpPr>
        <p:spPr/>
        <p:txBody>
          <a:bodyPr/>
          <a:lstStyle/>
          <a:p>
            <a:r>
              <a:rPr lang="en-US" dirty="0"/>
              <a:t>A solution to the three-disk Towers of Hanoi puzzle:</a:t>
            </a:r>
          </a:p>
        </p:txBody>
      </p:sp>
      <p:pic>
        <p:nvPicPr>
          <p:cNvPr id="7" name="Picture 6" descr="Fig17.7.jpeg"/>
          <p:cNvPicPr>
            <a:picLocks noChangeAspect="1"/>
          </p:cNvPicPr>
          <p:nvPr/>
        </p:nvPicPr>
        <p:blipFill>
          <a:blip r:embed="rId2"/>
          <a:stretch>
            <a:fillRect/>
          </a:stretch>
        </p:blipFill>
        <p:spPr>
          <a:xfrm>
            <a:off x="2227791" y="2078566"/>
            <a:ext cx="4867275" cy="3945998"/>
          </a:xfrm>
          <a:prstGeom prst="rect">
            <a:avLst/>
          </a:prstGeom>
        </p:spPr>
      </p:pic>
      <p:sp>
        <p:nvSpPr>
          <p:cNvPr id="8" name="Slide Number Placeholder 7"/>
          <p:cNvSpPr>
            <a:spLocks noGrp="1"/>
          </p:cNvSpPr>
          <p:nvPr>
            <p:ph type="sldNum" sz="quarter" idx="4294967295"/>
          </p:nvPr>
        </p:nvSpPr>
        <p:spPr>
          <a:xfrm>
            <a:off x="6838135" y="6356350"/>
            <a:ext cx="2133600" cy="365125"/>
          </a:xfrm>
          <a:prstGeom prst="rect">
            <a:avLst/>
          </a:prstGeom>
        </p:spPr>
        <p:txBody>
          <a:bodyPr/>
          <a:lstStyle/>
          <a:p>
            <a:r>
              <a:rPr lang="en-US"/>
              <a:t>8 - </a:t>
            </a:r>
            <a:fld id="{90994C07-E970-A243-9601-A1D642E986EC}" type="slidenum">
              <a:rPr lang="en-US" smtClean="0"/>
              <a:pPr/>
              <a:t>124</a:t>
            </a:fld>
            <a:endParaRPr lang="en-US" dirty="0"/>
          </a:p>
        </p:txBody>
      </p:sp>
      <p:sp>
        <p:nvSpPr>
          <p:cNvPr id="9" name="Footer Placeholder 8"/>
          <p:cNvSpPr>
            <a:spLocks noGrp="1"/>
          </p:cNvSpPr>
          <p:nvPr>
            <p:ph type="ftr" sz="quarter" idx="4294967295"/>
          </p:nvPr>
        </p:nvSpPr>
        <p:spPr>
          <a:xfrm>
            <a:off x="284922" y="6356350"/>
            <a:ext cx="6553213" cy="365125"/>
          </a:xfrm>
          <a:prstGeom prst="rect">
            <a:avLst/>
          </a:prstGeom>
        </p:spPr>
        <p:txBody>
          <a:bodyPr/>
          <a:lstStyle/>
          <a:p>
            <a:r>
              <a:rPr lang="en-US"/>
              <a:t>Java Software Structures, 4th Edition, Lewis/Chase </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Towers of Hanoi</a:t>
            </a:r>
          </a:p>
        </p:txBody>
      </p:sp>
      <p:sp>
        <p:nvSpPr>
          <p:cNvPr id="3" name="Content Placeholder 2"/>
          <p:cNvSpPr>
            <a:spLocks noGrp="1"/>
          </p:cNvSpPr>
          <p:nvPr>
            <p:ph idx="1"/>
          </p:nvPr>
        </p:nvSpPr>
        <p:spPr/>
        <p:txBody>
          <a:bodyPr>
            <a:normAutofit/>
          </a:bodyPr>
          <a:lstStyle/>
          <a:p>
            <a:r>
              <a:rPr lang="en-US" dirty="0"/>
              <a:t>A solution to </a:t>
            </a:r>
            <a:r>
              <a:rPr lang="en-US" dirty="0" err="1"/>
              <a:t>ToH</a:t>
            </a:r>
            <a:r>
              <a:rPr lang="en-US" dirty="0"/>
              <a:t> can be expressed recursively</a:t>
            </a:r>
          </a:p>
          <a:p>
            <a:r>
              <a:rPr lang="en-US" dirty="0"/>
              <a:t>To move N disks from the original peg to the destination peg:</a:t>
            </a:r>
          </a:p>
          <a:p>
            <a:pPr lvl="1">
              <a:spcBef>
                <a:spcPct val="50000"/>
              </a:spcBef>
            </a:pPr>
            <a:r>
              <a:rPr lang="en-US" dirty="0"/>
              <a:t>Move the topmost N-1 disks from the original peg to the extra peg</a:t>
            </a:r>
          </a:p>
          <a:p>
            <a:pPr lvl="1">
              <a:spcBef>
                <a:spcPct val="50000"/>
              </a:spcBef>
            </a:pPr>
            <a:r>
              <a:rPr lang="en-US" dirty="0"/>
              <a:t>Move the largest disk from the original peg to the destination peg</a:t>
            </a:r>
          </a:p>
          <a:p>
            <a:pPr lvl="1">
              <a:spcBef>
                <a:spcPct val="50000"/>
              </a:spcBef>
            </a:pPr>
            <a:r>
              <a:rPr lang="en-US" dirty="0"/>
              <a:t>Move the N-1 disks from the extra peg to the destination peg</a:t>
            </a:r>
          </a:p>
          <a:p>
            <a:r>
              <a:rPr lang="en-US" dirty="0"/>
              <a:t>The base case occurs when a peg contains only one disk</a:t>
            </a:r>
          </a:p>
          <a:p>
            <a:endParaRPr lang="en-US" dirty="0"/>
          </a:p>
        </p:txBody>
      </p:sp>
      <p:sp>
        <p:nvSpPr>
          <p:cNvPr id="6" name="Slide Number Placeholder 5"/>
          <p:cNvSpPr>
            <a:spLocks noGrp="1"/>
          </p:cNvSpPr>
          <p:nvPr>
            <p:ph type="sldNum" sz="quarter" idx="4294967295"/>
          </p:nvPr>
        </p:nvSpPr>
        <p:spPr>
          <a:xfrm>
            <a:off x="6838135" y="6356350"/>
            <a:ext cx="2133600" cy="365125"/>
          </a:xfrm>
          <a:prstGeom prst="rect">
            <a:avLst/>
          </a:prstGeom>
        </p:spPr>
        <p:txBody>
          <a:bodyPr/>
          <a:lstStyle/>
          <a:p>
            <a:r>
              <a:rPr lang="en-US"/>
              <a:t>8 - </a:t>
            </a:r>
            <a:fld id="{90994C07-E970-A243-9601-A1D642E986EC}" type="slidenum">
              <a:rPr lang="en-US" smtClean="0"/>
              <a:pPr/>
              <a:t>125</a:t>
            </a:fld>
            <a:endParaRPr lang="en-US" dirty="0"/>
          </a:p>
        </p:txBody>
      </p:sp>
      <p:sp>
        <p:nvSpPr>
          <p:cNvPr id="7" name="Footer Placeholder 6"/>
          <p:cNvSpPr>
            <a:spLocks noGrp="1"/>
          </p:cNvSpPr>
          <p:nvPr>
            <p:ph type="ftr" sz="quarter" idx="4294967295"/>
          </p:nvPr>
        </p:nvSpPr>
        <p:spPr>
          <a:xfrm>
            <a:off x="284922" y="6356350"/>
            <a:ext cx="6553213" cy="365125"/>
          </a:xfrm>
          <a:prstGeom prst="rect">
            <a:avLst/>
          </a:prstGeom>
        </p:spPr>
        <p:txBody>
          <a:bodyPr/>
          <a:lstStyle/>
          <a:p>
            <a:r>
              <a:rPr lang="en-US"/>
              <a:t>Java Software Structures, 4th Edition, Lewis/Chase </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Towers of Hanoi</a:t>
            </a:r>
          </a:p>
        </p:txBody>
      </p:sp>
      <p:sp>
        <p:nvSpPr>
          <p:cNvPr id="3" name="Content Placeholder 2"/>
          <p:cNvSpPr>
            <a:spLocks noGrp="1"/>
          </p:cNvSpPr>
          <p:nvPr>
            <p:ph idx="1"/>
          </p:nvPr>
        </p:nvSpPr>
        <p:spPr/>
        <p:txBody>
          <a:bodyPr/>
          <a:lstStyle/>
          <a:p>
            <a:pPr>
              <a:lnSpc>
                <a:spcPct val="90000"/>
              </a:lnSpc>
            </a:pPr>
            <a:r>
              <a:rPr lang="en-US" dirty="0"/>
              <a:t>The number of moves increases exponentially as the number of disks increases</a:t>
            </a:r>
          </a:p>
          <a:p>
            <a:pPr>
              <a:lnSpc>
                <a:spcPct val="90000"/>
              </a:lnSpc>
            </a:pPr>
            <a:r>
              <a:rPr lang="en-US" dirty="0"/>
              <a:t>The recursive solution is simple and elegant to express and program, but is very inefficient</a:t>
            </a:r>
          </a:p>
          <a:p>
            <a:pPr>
              <a:lnSpc>
                <a:spcPct val="90000"/>
              </a:lnSpc>
            </a:pPr>
            <a:r>
              <a:rPr lang="en-US" dirty="0"/>
              <a:t>However, an iterative solution to this problem is much more complex to define and program</a:t>
            </a:r>
          </a:p>
          <a:p>
            <a:endParaRPr lang="en-US" dirty="0"/>
          </a:p>
        </p:txBody>
      </p:sp>
      <p:sp>
        <p:nvSpPr>
          <p:cNvPr id="6" name="Slide Number Placeholder 5"/>
          <p:cNvSpPr>
            <a:spLocks noGrp="1"/>
          </p:cNvSpPr>
          <p:nvPr>
            <p:ph type="sldNum" sz="quarter" idx="4294967295"/>
          </p:nvPr>
        </p:nvSpPr>
        <p:spPr>
          <a:xfrm>
            <a:off x="6838135" y="6356350"/>
            <a:ext cx="2133600" cy="365125"/>
          </a:xfrm>
          <a:prstGeom prst="rect">
            <a:avLst/>
          </a:prstGeom>
        </p:spPr>
        <p:txBody>
          <a:bodyPr/>
          <a:lstStyle/>
          <a:p>
            <a:r>
              <a:rPr lang="en-US"/>
              <a:t>8 - </a:t>
            </a:r>
            <a:fld id="{90994C07-E970-A243-9601-A1D642E986EC}" type="slidenum">
              <a:rPr lang="en-US" smtClean="0"/>
              <a:pPr/>
              <a:t>126</a:t>
            </a:fld>
            <a:endParaRPr lang="en-US" dirty="0"/>
          </a:p>
        </p:txBody>
      </p:sp>
      <p:sp>
        <p:nvSpPr>
          <p:cNvPr id="7" name="Footer Placeholder 6"/>
          <p:cNvSpPr>
            <a:spLocks noGrp="1"/>
          </p:cNvSpPr>
          <p:nvPr>
            <p:ph type="ftr" sz="quarter" idx="4294967295"/>
          </p:nvPr>
        </p:nvSpPr>
        <p:spPr>
          <a:xfrm>
            <a:off x="284922" y="6356350"/>
            <a:ext cx="6553213" cy="365125"/>
          </a:xfrm>
          <a:prstGeom prst="rect">
            <a:avLst/>
          </a:prstGeom>
        </p:spPr>
        <p:txBody>
          <a:bodyPr/>
          <a:lstStyle/>
          <a:p>
            <a:r>
              <a:rPr lang="en-US"/>
              <a:t>Java Software Structures, 4th Edition, Lewis/Chase </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Towers of Hanoi</a:t>
            </a:r>
          </a:p>
        </p:txBody>
      </p:sp>
      <p:pic>
        <p:nvPicPr>
          <p:cNvPr id="7" name="Picture 6" descr="Fig17.8.jpeg"/>
          <p:cNvPicPr>
            <a:picLocks noChangeAspect="1"/>
          </p:cNvPicPr>
          <p:nvPr/>
        </p:nvPicPr>
        <p:blipFill>
          <a:blip r:embed="rId2"/>
          <a:stretch>
            <a:fillRect/>
          </a:stretch>
        </p:blipFill>
        <p:spPr>
          <a:xfrm>
            <a:off x="2020645" y="2056342"/>
            <a:ext cx="5015938" cy="2049992"/>
          </a:xfrm>
          <a:prstGeom prst="rect">
            <a:avLst/>
          </a:prstGeom>
        </p:spPr>
      </p:pic>
      <p:sp>
        <p:nvSpPr>
          <p:cNvPr id="8" name="Slide Number Placeholder 7"/>
          <p:cNvSpPr>
            <a:spLocks noGrp="1"/>
          </p:cNvSpPr>
          <p:nvPr>
            <p:ph type="sldNum" sz="quarter" idx="4294967295"/>
          </p:nvPr>
        </p:nvSpPr>
        <p:spPr>
          <a:xfrm>
            <a:off x="6838135" y="6356350"/>
            <a:ext cx="2133600" cy="365125"/>
          </a:xfrm>
          <a:prstGeom prst="rect">
            <a:avLst/>
          </a:prstGeom>
        </p:spPr>
        <p:txBody>
          <a:bodyPr/>
          <a:lstStyle/>
          <a:p>
            <a:r>
              <a:rPr lang="en-US"/>
              <a:t>8 - </a:t>
            </a:r>
            <a:fld id="{90994C07-E970-A243-9601-A1D642E986EC}" type="slidenum">
              <a:rPr lang="en-US" smtClean="0"/>
              <a:pPr/>
              <a:t>127</a:t>
            </a:fld>
            <a:endParaRPr lang="en-US" dirty="0"/>
          </a:p>
        </p:txBody>
      </p:sp>
      <p:sp>
        <p:nvSpPr>
          <p:cNvPr id="9" name="Footer Placeholder 8"/>
          <p:cNvSpPr>
            <a:spLocks noGrp="1"/>
          </p:cNvSpPr>
          <p:nvPr>
            <p:ph type="ftr" sz="quarter" idx="4294967295"/>
          </p:nvPr>
        </p:nvSpPr>
        <p:spPr>
          <a:xfrm>
            <a:off x="284922" y="6356350"/>
            <a:ext cx="6553213" cy="365125"/>
          </a:xfrm>
          <a:prstGeom prst="rect">
            <a:avLst/>
          </a:prstGeom>
        </p:spPr>
        <p:txBody>
          <a:bodyPr/>
          <a:lstStyle/>
          <a:p>
            <a:r>
              <a:rPr lang="en-US"/>
              <a:t>Java Software Structures, 4th Edition, Lewis/Chase </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2169" y="776288"/>
            <a:ext cx="8694229" cy="6081712"/>
          </a:xfrm>
        </p:spPr>
        <p:txBody>
          <a:bodyPr>
            <a:noAutofit/>
          </a:bodyPr>
          <a:lstStyle/>
          <a:p>
            <a:pPr>
              <a:buNone/>
            </a:pPr>
            <a:r>
              <a:rPr lang="en-US" sz="1800" dirty="0">
                <a:solidFill>
                  <a:srgbClr val="3366FF"/>
                </a:solidFill>
                <a:latin typeface="Courier New"/>
                <a:cs typeface="Courier New"/>
              </a:rPr>
              <a:t>/**</a:t>
            </a:r>
          </a:p>
          <a:p>
            <a:pPr>
              <a:buNone/>
            </a:pPr>
            <a:r>
              <a:rPr lang="en-US" sz="1800" dirty="0">
                <a:solidFill>
                  <a:srgbClr val="3366FF"/>
                </a:solidFill>
                <a:latin typeface="Courier New"/>
                <a:cs typeface="Courier New"/>
              </a:rPr>
              <a:t> * </a:t>
            </a:r>
            <a:r>
              <a:rPr lang="en-US" sz="1800" dirty="0" err="1">
                <a:solidFill>
                  <a:srgbClr val="3366FF"/>
                </a:solidFill>
                <a:latin typeface="Courier New"/>
                <a:cs typeface="Courier New"/>
              </a:rPr>
              <a:t>SolveTowers</a:t>
            </a:r>
            <a:r>
              <a:rPr lang="en-US" sz="1800" dirty="0">
                <a:solidFill>
                  <a:srgbClr val="3366FF"/>
                </a:solidFill>
                <a:latin typeface="Courier New"/>
                <a:cs typeface="Courier New"/>
              </a:rPr>
              <a:t> uses recursion to solve the Towers of Hanoi puzzle.</a:t>
            </a:r>
          </a:p>
          <a:p>
            <a:pPr>
              <a:buNone/>
            </a:pPr>
            <a:r>
              <a:rPr lang="en-US" sz="1800" dirty="0">
                <a:solidFill>
                  <a:srgbClr val="3366FF"/>
                </a:solidFill>
                <a:latin typeface="Courier New"/>
                <a:cs typeface="Courier New"/>
              </a:rPr>
              <a:t> *</a:t>
            </a:r>
          </a:p>
          <a:p>
            <a:pPr>
              <a:buNone/>
            </a:pPr>
            <a:r>
              <a:rPr lang="en-US" sz="1800" dirty="0">
                <a:solidFill>
                  <a:srgbClr val="3366FF"/>
                </a:solidFill>
                <a:latin typeface="Courier New"/>
                <a:cs typeface="Courier New"/>
              </a:rPr>
              <a:t> * @author Lewis and Chase</a:t>
            </a:r>
          </a:p>
          <a:p>
            <a:pPr>
              <a:buNone/>
            </a:pPr>
            <a:r>
              <a:rPr lang="en-US" sz="1800" dirty="0">
                <a:solidFill>
                  <a:srgbClr val="3366FF"/>
                </a:solidFill>
                <a:latin typeface="Courier New"/>
                <a:cs typeface="Courier New"/>
              </a:rPr>
              <a:t> * @version 4.0</a:t>
            </a:r>
          </a:p>
          <a:p>
            <a:pPr>
              <a:buNone/>
            </a:pPr>
            <a:r>
              <a:rPr lang="en-US" sz="1800" dirty="0">
                <a:solidFill>
                  <a:srgbClr val="3366FF"/>
                </a:solidFill>
                <a:latin typeface="Courier New"/>
                <a:cs typeface="Courier New"/>
              </a:rPr>
              <a:t> */</a:t>
            </a:r>
          </a:p>
          <a:p>
            <a:pPr>
              <a:buNone/>
            </a:pPr>
            <a:r>
              <a:rPr lang="en-US" sz="1800" dirty="0">
                <a:latin typeface="Courier New"/>
                <a:cs typeface="Courier New"/>
              </a:rPr>
              <a:t>public class </a:t>
            </a:r>
            <a:r>
              <a:rPr lang="en-US" sz="1800" dirty="0" err="1">
                <a:latin typeface="Courier New"/>
                <a:cs typeface="Courier New"/>
              </a:rPr>
              <a:t>SolveTowers</a:t>
            </a:r>
            <a:endParaRPr lang="en-US" sz="1800" dirty="0">
              <a:latin typeface="Courier New"/>
              <a:cs typeface="Courier New"/>
            </a:endParaRPr>
          </a:p>
          <a:p>
            <a:pPr>
              <a:buNone/>
            </a:pPr>
            <a:r>
              <a:rPr lang="en-US" sz="1800" dirty="0">
                <a:latin typeface="Courier New"/>
                <a:cs typeface="Courier New"/>
              </a:rPr>
              <a:t>{</a:t>
            </a:r>
          </a:p>
          <a:p>
            <a:pPr>
              <a:buNone/>
            </a:pPr>
            <a:r>
              <a:rPr lang="en-US" sz="1800" dirty="0">
                <a:latin typeface="Courier New"/>
                <a:cs typeface="Courier New"/>
              </a:rPr>
              <a:t>    </a:t>
            </a:r>
            <a:r>
              <a:rPr lang="en-US" sz="1800" dirty="0">
                <a:solidFill>
                  <a:srgbClr val="3366FF"/>
                </a:solidFill>
                <a:latin typeface="Courier New"/>
                <a:cs typeface="Courier New"/>
              </a:rPr>
              <a:t>/**</a:t>
            </a:r>
          </a:p>
          <a:p>
            <a:pPr>
              <a:buNone/>
            </a:pPr>
            <a:r>
              <a:rPr lang="en-US" sz="1800" dirty="0">
                <a:solidFill>
                  <a:srgbClr val="3366FF"/>
                </a:solidFill>
                <a:latin typeface="Courier New"/>
                <a:cs typeface="Courier New"/>
              </a:rPr>
              <a:t>     * Creates a </a:t>
            </a:r>
            <a:r>
              <a:rPr lang="en-US" sz="1800" dirty="0" err="1">
                <a:solidFill>
                  <a:srgbClr val="3366FF"/>
                </a:solidFill>
                <a:latin typeface="Courier New"/>
                <a:cs typeface="Courier New"/>
              </a:rPr>
              <a:t>TowersOfHanoi</a:t>
            </a:r>
            <a:r>
              <a:rPr lang="en-US" sz="1800" dirty="0">
                <a:solidFill>
                  <a:srgbClr val="3366FF"/>
                </a:solidFill>
                <a:latin typeface="Courier New"/>
                <a:cs typeface="Courier New"/>
              </a:rPr>
              <a:t> puzzle and solves it.</a:t>
            </a:r>
          </a:p>
          <a:p>
            <a:pPr>
              <a:buNone/>
            </a:pPr>
            <a:r>
              <a:rPr lang="en-US" sz="1800" dirty="0">
                <a:solidFill>
                  <a:srgbClr val="3366FF"/>
                </a:solidFill>
                <a:latin typeface="Courier New"/>
                <a:cs typeface="Courier New"/>
              </a:rPr>
              <a:t>     */</a:t>
            </a:r>
          </a:p>
          <a:p>
            <a:pPr>
              <a:buNone/>
            </a:pPr>
            <a:r>
              <a:rPr lang="en-US" sz="1800" dirty="0">
                <a:latin typeface="Courier New"/>
                <a:cs typeface="Courier New"/>
              </a:rPr>
              <a:t>    public static void </a:t>
            </a:r>
            <a:r>
              <a:rPr lang="en-US" sz="1800" dirty="0" err="1">
                <a:latin typeface="Courier New"/>
                <a:cs typeface="Courier New"/>
              </a:rPr>
              <a:t>main(String</a:t>
            </a:r>
            <a:r>
              <a:rPr lang="en-US" sz="1800" dirty="0">
                <a:latin typeface="Courier New"/>
                <a:cs typeface="Courier New"/>
              </a:rPr>
              <a:t>[] </a:t>
            </a:r>
            <a:r>
              <a:rPr lang="en-US" sz="1800" dirty="0" err="1">
                <a:latin typeface="Courier New"/>
                <a:cs typeface="Courier New"/>
              </a:rPr>
              <a:t>args</a:t>
            </a:r>
            <a:r>
              <a:rPr lang="en-US" sz="1800" dirty="0">
                <a:latin typeface="Courier New"/>
                <a:cs typeface="Courier New"/>
              </a:rPr>
              <a:t>)</a:t>
            </a:r>
          </a:p>
          <a:p>
            <a:pPr>
              <a:buNone/>
            </a:pPr>
            <a:r>
              <a:rPr lang="en-US" sz="1800" dirty="0">
                <a:latin typeface="Courier New"/>
                <a:cs typeface="Courier New"/>
              </a:rPr>
              <a:t>    {</a:t>
            </a:r>
          </a:p>
          <a:p>
            <a:pPr>
              <a:buNone/>
            </a:pPr>
            <a:r>
              <a:rPr lang="en-US" sz="1800" dirty="0">
                <a:latin typeface="Courier New"/>
                <a:cs typeface="Courier New"/>
              </a:rPr>
              <a:t>        </a:t>
            </a:r>
            <a:r>
              <a:rPr lang="en-US" sz="1800" dirty="0" err="1">
                <a:latin typeface="Courier New"/>
                <a:cs typeface="Courier New"/>
              </a:rPr>
              <a:t>TowersOfHanoi</a:t>
            </a:r>
            <a:r>
              <a:rPr lang="en-US" sz="1800" dirty="0">
                <a:latin typeface="Courier New"/>
                <a:cs typeface="Courier New"/>
              </a:rPr>
              <a:t> towers = new TowersOfHanoi(4);</a:t>
            </a:r>
          </a:p>
          <a:p>
            <a:pPr>
              <a:buNone/>
            </a:pPr>
            <a:r>
              <a:rPr lang="en-US" sz="1800" dirty="0">
                <a:latin typeface="Courier New"/>
                <a:cs typeface="Courier New"/>
              </a:rPr>
              <a:t>        </a:t>
            </a:r>
            <a:r>
              <a:rPr lang="en-US" sz="1800" dirty="0" err="1">
                <a:latin typeface="Courier New"/>
                <a:cs typeface="Courier New"/>
              </a:rPr>
              <a:t>towers.solve</a:t>
            </a:r>
            <a:r>
              <a:rPr lang="en-US" sz="1800" dirty="0">
                <a:latin typeface="Courier New"/>
                <a:cs typeface="Courier New"/>
              </a:rPr>
              <a:t>();</a:t>
            </a:r>
          </a:p>
          <a:p>
            <a:pPr>
              <a:buNone/>
            </a:pPr>
            <a:r>
              <a:rPr lang="en-US" sz="1800" dirty="0">
                <a:latin typeface="Courier New"/>
                <a:cs typeface="Courier New"/>
              </a:rPr>
              <a:t>    }</a:t>
            </a:r>
          </a:p>
          <a:p>
            <a:pPr>
              <a:buNone/>
            </a:pPr>
            <a:r>
              <a:rPr lang="en-US" sz="1800" dirty="0">
                <a:latin typeface="Courier New"/>
                <a:cs typeface="Courier New"/>
              </a:rPr>
              <a:t>}</a:t>
            </a:r>
          </a:p>
          <a:p>
            <a:pPr>
              <a:buNone/>
            </a:pPr>
            <a:r>
              <a:rPr lang="en-US" sz="1200" dirty="0">
                <a:latin typeface="Courier New"/>
                <a:cs typeface="Courier New"/>
              </a:rPr>
              <a:t>		</a:t>
            </a:r>
          </a:p>
          <a:p>
            <a:pPr>
              <a:buNone/>
            </a:pPr>
            <a:endParaRPr lang="en-US" sz="1200" dirty="0">
              <a:latin typeface="Courier New"/>
              <a:cs typeface="Courier New"/>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922" y="95344"/>
            <a:ext cx="8694229" cy="6081712"/>
          </a:xfrm>
        </p:spPr>
        <p:txBody>
          <a:bodyPr>
            <a:noAutofit/>
          </a:bodyPr>
          <a:lstStyle/>
          <a:p>
            <a:pPr>
              <a:buNone/>
            </a:pPr>
            <a:r>
              <a:rPr lang="en-US" sz="1600" dirty="0">
                <a:solidFill>
                  <a:srgbClr val="3366FF"/>
                </a:solidFill>
                <a:latin typeface="Courier New"/>
                <a:cs typeface="Courier New"/>
              </a:rPr>
              <a:t>/**</a:t>
            </a:r>
          </a:p>
          <a:p>
            <a:pPr>
              <a:buNone/>
            </a:pPr>
            <a:r>
              <a:rPr lang="en-US" sz="1600" dirty="0">
                <a:solidFill>
                  <a:srgbClr val="3366FF"/>
                </a:solidFill>
                <a:latin typeface="Courier New"/>
                <a:cs typeface="Courier New"/>
              </a:rPr>
              <a:t> * </a:t>
            </a:r>
            <a:r>
              <a:rPr lang="en-US" sz="1600" dirty="0" err="1">
                <a:solidFill>
                  <a:srgbClr val="3366FF"/>
                </a:solidFill>
                <a:latin typeface="Courier New"/>
                <a:cs typeface="Courier New"/>
              </a:rPr>
              <a:t>TowersOfHanoi</a:t>
            </a:r>
            <a:r>
              <a:rPr lang="en-US" sz="1600" dirty="0">
                <a:solidFill>
                  <a:srgbClr val="3366FF"/>
                </a:solidFill>
                <a:latin typeface="Courier New"/>
                <a:cs typeface="Courier New"/>
              </a:rPr>
              <a:t> represents the classic Towers of Hanoi puzzle.</a:t>
            </a:r>
          </a:p>
          <a:p>
            <a:pPr>
              <a:buNone/>
            </a:pPr>
            <a:r>
              <a:rPr lang="en-US" sz="1600" dirty="0">
                <a:solidFill>
                  <a:srgbClr val="3366FF"/>
                </a:solidFill>
                <a:latin typeface="Courier New"/>
                <a:cs typeface="Courier New"/>
              </a:rPr>
              <a:t> * @author Lewis and Chase</a:t>
            </a:r>
          </a:p>
          <a:p>
            <a:pPr>
              <a:buNone/>
            </a:pPr>
            <a:r>
              <a:rPr lang="en-US" sz="1600" dirty="0">
                <a:solidFill>
                  <a:srgbClr val="3366FF"/>
                </a:solidFill>
                <a:latin typeface="Courier New"/>
                <a:cs typeface="Courier New"/>
              </a:rPr>
              <a:t> * @version 4.0</a:t>
            </a:r>
          </a:p>
          <a:p>
            <a:pPr>
              <a:buNone/>
            </a:pPr>
            <a:r>
              <a:rPr lang="en-US" sz="1600" dirty="0">
                <a:solidFill>
                  <a:srgbClr val="3366FF"/>
                </a:solidFill>
                <a:latin typeface="Courier New"/>
                <a:cs typeface="Courier New"/>
              </a:rPr>
              <a:t> */</a:t>
            </a:r>
          </a:p>
          <a:p>
            <a:pPr>
              <a:buNone/>
            </a:pPr>
            <a:r>
              <a:rPr lang="en-US" sz="1600" dirty="0">
                <a:latin typeface="Courier New"/>
                <a:cs typeface="Courier New"/>
              </a:rPr>
              <a:t>public class </a:t>
            </a:r>
            <a:r>
              <a:rPr lang="en-US" sz="1600" dirty="0" err="1">
                <a:latin typeface="Courier New"/>
                <a:cs typeface="Courier New"/>
              </a:rPr>
              <a:t>TowersOfHanoi</a:t>
            </a:r>
            <a:r>
              <a:rPr lang="en-US" sz="1600" dirty="0">
                <a:latin typeface="Courier New"/>
                <a:cs typeface="Courier New"/>
              </a:rPr>
              <a:t> {</a:t>
            </a:r>
          </a:p>
          <a:p>
            <a:pPr>
              <a:buNone/>
            </a:pPr>
            <a:r>
              <a:rPr lang="en-US" sz="1600" dirty="0">
                <a:latin typeface="Courier New"/>
                <a:cs typeface="Courier New"/>
              </a:rPr>
              <a:t>    private </a:t>
            </a:r>
            <a:r>
              <a:rPr lang="en-US" sz="1600" dirty="0" err="1">
                <a:latin typeface="Courier New"/>
                <a:cs typeface="Courier New"/>
              </a:rPr>
              <a:t>int</a:t>
            </a:r>
            <a:r>
              <a:rPr lang="en-US" sz="1600" dirty="0">
                <a:latin typeface="Courier New"/>
                <a:cs typeface="Courier New"/>
              </a:rPr>
              <a:t> </a:t>
            </a:r>
            <a:r>
              <a:rPr lang="en-US" sz="1600" dirty="0" err="1">
                <a:latin typeface="Courier New"/>
                <a:cs typeface="Courier New"/>
              </a:rPr>
              <a:t>totalDisks</a:t>
            </a:r>
            <a:r>
              <a:rPr lang="en-US" sz="1600" dirty="0">
                <a:latin typeface="Courier New"/>
                <a:cs typeface="Courier New"/>
              </a:rPr>
              <a:t>;</a:t>
            </a:r>
          </a:p>
          <a:p>
            <a:pPr>
              <a:buNone/>
            </a:pPr>
            <a:r>
              <a:rPr lang="en-US" sz="1600" dirty="0">
                <a:latin typeface="Courier New"/>
                <a:cs typeface="Courier New"/>
              </a:rPr>
              <a:t>    </a:t>
            </a:r>
            <a:r>
              <a:rPr lang="en-US" sz="1600" dirty="0">
                <a:solidFill>
                  <a:srgbClr val="3366FF"/>
                </a:solidFill>
                <a:latin typeface="Courier New"/>
                <a:cs typeface="Courier New"/>
              </a:rPr>
              <a:t>/**</a:t>
            </a:r>
          </a:p>
          <a:p>
            <a:pPr>
              <a:buNone/>
            </a:pPr>
            <a:r>
              <a:rPr lang="en-US" sz="1600" dirty="0">
                <a:solidFill>
                  <a:srgbClr val="3366FF"/>
                </a:solidFill>
                <a:latin typeface="Courier New"/>
                <a:cs typeface="Courier New"/>
              </a:rPr>
              <a:t>     * Sets up the puzzle with the specified number of disks.</a:t>
            </a:r>
          </a:p>
          <a:p>
            <a:pPr>
              <a:buNone/>
            </a:pPr>
            <a:r>
              <a:rPr lang="en-US" sz="1600" dirty="0">
                <a:solidFill>
                  <a:srgbClr val="3366FF"/>
                </a:solidFill>
                <a:latin typeface="Courier New"/>
                <a:cs typeface="Courier New"/>
              </a:rPr>
              <a:t>     * @</a:t>
            </a:r>
            <a:r>
              <a:rPr lang="en-US" sz="1600" dirty="0" err="1">
                <a:solidFill>
                  <a:srgbClr val="3366FF"/>
                </a:solidFill>
                <a:latin typeface="Courier New"/>
                <a:cs typeface="Courier New"/>
              </a:rPr>
              <a:t>param</a:t>
            </a:r>
            <a:r>
              <a:rPr lang="en-US" sz="1600" dirty="0">
                <a:solidFill>
                  <a:srgbClr val="3366FF"/>
                </a:solidFill>
                <a:latin typeface="Courier New"/>
                <a:cs typeface="Courier New"/>
              </a:rPr>
              <a:t> disks the number of disks </a:t>
            </a:r>
          </a:p>
          <a:p>
            <a:pPr>
              <a:buNone/>
            </a:pPr>
            <a:r>
              <a:rPr lang="en-US" sz="1600" dirty="0">
                <a:solidFill>
                  <a:srgbClr val="3366FF"/>
                </a:solidFill>
                <a:latin typeface="Courier New"/>
                <a:cs typeface="Courier New"/>
              </a:rPr>
              <a:t>     */</a:t>
            </a:r>
          </a:p>
          <a:p>
            <a:pPr>
              <a:buNone/>
            </a:pPr>
            <a:r>
              <a:rPr lang="en-US" sz="1600" dirty="0">
                <a:latin typeface="Courier New"/>
                <a:cs typeface="Courier New"/>
              </a:rPr>
              <a:t>    public </a:t>
            </a:r>
            <a:r>
              <a:rPr lang="en-US" sz="1600" dirty="0" err="1">
                <a:latin typeface="Courier New"/>
                <a:cs typeface="Courier New"/>
              </a:rPr>
              <a:t>TowersOfHanoi</a:t>
            </a:r>
            <a:r>
              <a:rPr lang="en-US" sz="1600" dirty="0">
                <a:latin typeface="Courier New"/>
                <a:cs typeface="Courier New"/>
              </a:rPr>
              <a:t>(</a:t>
            </a:r>
            <a:r>
              <a:rPr lang="en-US" sz="1600" dirty="0" err="1">
                <a:latin typeface="Courier New"/>
                <a:cs typeface="Courier New"/>
              </a:rPr>
              <a:t>int</a:t>
            </a:r>
            <a:r>
              <a:rPr lang="en-US" sz="1600" dirty="0">
                <a:latin typeface="Courier New"/>
                <a:cs typeface="Courier New"/>
              </a:rPr>
              <a:t> disks) {</a:t>
            </a:r>
          </a:p>
          <a:p>
            <a:pPr>
              <a:buNone/>
            </a:pPr>
            <a:r>
              <a:rPr lang="en-US" sz="1600" dirty="0">
                <a:latin typeface="Courier New"/>
                <a:cs typeface="Courier New"/>
              </a:rPr>
              <a:t>        </a:t>
            </a:r>
            <a:r>
              <a:rPr lang="en-US" sz="1600" dirty="0" err="1">
                <a:latin typeface="Courier New"/>
                <a:cs typeface="Courier New"/>
              </a:rPr>
              <a:t>totalDisks</a:t>
            </a:r>
            <a:r>
              <a:rPr lang="en-US" sz="1600" dirty="0">
                <a:latin typeface="Courier New"/>
                <a:cs typeface="Courier New"/>
              </a:rPr>
              <a:t> = disks;</a:t>
            </a:r>
          </a:p>
          <a:p>
            <a:pPr>
              <a:buNone/>
            </a:pPr>
            <a:r>
              <a:rPr lang="en-US" sz="1600" dirty="0">
                <a:latin typeface="Courier New"/>
                <a:cs typeface="Courier New"/>
              </a:rPr>
              <a:t>    }</a:t>
            </a:r>
          </a:p>
          <a:p>
            <a:pPr>
              <a:buNone/>
            </a:pPr>
            <a:r>
              <a:rPr lang="en-US" sz="1600" dirty="0">
                <a:latin typeface="Courier New"/>
                <a:cs typeface="Courier New"/>
              </a:rPr>
              <a:t>    </a:t>
            </a:r>
            <a:r>
              <a:rPr lang="en-US" sz="1600" dirty="0">
                <a:solidFill>
                  <a:srgbClr val="3366FF"/>
                </a:solidFill>
                <a:latin typeface="Courier New"/>
                <a:cs typeface="Courier New"/>
              </a:rPr>
              <a:t>/**</a:t>
            </a:r>
          </a:p>
          <a:p>
            <a:pPr>
              <a:buNone/>
            </a:pPr>
            <a:r>
              <a:rPr lang="en-US" sz="1600" dirty="0">
                <a:solidFill>
                  <a:srgbClr val="3366FF"/>
                </a:solidFill>
                <a:latin typeface="Courier New"/>
                <a:cs typeface="Courier New"/>
              </a:rPr>
              <a:t>     * Performs the initial call to </a:t>
            </a:r>
            <a:r>
              <a:rPr lang="en-US" sz="1600" dirty="0" err="1">
                <a:solidFill>
                  <a:srgbClr val="3366FF"/>
                </a:solidFill>
                <a:latin typeface="Courier New"/>
                <a:cs typeface="Courier New"/>
              </a:rPr>
              <a:t>moveTower</a:t>
            </a:r>
            <a:r>
              <a:rPr lang="en-US" sz="1600" dirty="0">
                <a:solidFill>
                  <a:srgbClr val="3366FF"/>
                </a:solidFill>
                <a:latin typeface="Courier New"/>
                <a:cs typeface="Courier New"/>
              </a:rPr>
              <a:t> to solve the puzzle.</a:t>
            </a:r>
          </a:p>
          <a:p>
            <a:pPr>
              <a:buNone/>
            </a:pPr>
            <a:r>
              <a:rPr lang="en-US" sz="1600" dirty="0">
                <a:solidFill>
                  <a:srgbClr val="3366FF"/>
                </a:solidFill>
                <a:latin typeface="Courier New"/>
                <a:cs typeface="Courier New"/>
              </a:rPr>
              <a:t>     * Moves the disks from tower 1 to tower 3 using tower 2.</a:t>
            </a:r>
          </a:p>
          <a:p>
            <a:pPr>
              <a:buNone/>
            </a:pPr>
            <a:r>
              <a:rPr lang="en-US" sz="1600" dirty="0">
                <a:solidFill>
                  <a:srgbClr val="3366FF"/>
                </a:solidFill>
                <a:latin typeface="Courier New"/>
                <a:cs typeface="Courier New"/>
              </a:rPr>
              <a:t>     */</a:t>
            </a:r>
          </a:p>
          <a:p>
            <a:pPr>
              <a:buNone/>
            </a:pPr>
            <a:r>
              <a:rPr lang="en-US" sz="1600" dirty="0">
                <a:latin typeface="Courier New"/>
                <a:cs typeface="Courier New"/>
              </a:rPr>
              <a:t>    public void solve()     {</a:t>
            </a:r>
          </a:p>
          <a:p>
            <a:pPr>
              <a:buNone/>
            </a:pPr>
            <a:r>
              <a:rPr lang="en-US" sz="1600" dirty="0">
                <a:latin typeface="Courier New"/>
                <a:cs typeface="Courier New"/>
              </a:rPr>
              <a:t>        </a:t>
            </a:r>
            <a:r>
              <a:rPr lang="en-US" sz="1600" dirty="0" err="1">
                <a:latin typeface="Courier New"/>
                <a:cs typeface="Courier New"/>
              </a:rPr>
              <a:t>moveTower(totalDisks</a:t>
            </a:r>
            <a:r>
              <a:rPr lang="en-US" sz="1600" dirty="0">
                <a:latin typeface="Courier New"/>
                <a:cs typeface="Courier New"/>
              </a:rPr>
              <a:t>, 1, 3, 2);</a:t>
            </a:r>
          </a:p>
          <a:p>
            <a:pPr>
              <a:buNone/>
            </a:pPr>
            <a:r>
              <a:rPr lang="en-US" sz="1600" dirty="0">
                <a:latin typeface="Courier New"/>
                <a:cs typeface="Courier New"/>
              </a:rPr>
              <a:t>    }		</a:t>
            </a:r>
          </a:p>
          <a:p>
            <a:pPr>
              <a:buNone/>
            </a:pPr>
            <a:endParaRPr lang="en-US" sz="1600" dirty="0">
              <a:latin typeface="Courier New"/>
              <a:cs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vs. Iteration</a:t>
            </a:r>
          </a:p>
        </p:txBody>
      </p:sp>
      <p:sp>
        <p:nvSpPr>
          <p:cNvPr id="3" name="Content Placeholder 2"/>
          <p:cNvSpPr>
            <a:spLocks noGrp="1"/>
          </p:cNvSpPr>
          <p:nvPr>
            <p:ph idx="1"/>
          </p:nvPr>
        </p:nvSpPr>
        <p:spPr/>
        <p:txBody>
          <a:bodyPr/>
          <a:lstStyle/>
          <a:p>
            <a:r>
              <a:rPr lang="en-US" dirty="0"/>
              <a:t>Just because we can use recursion to solve a problem, doesn't mean we should</a:t>
            </a:r>
          </a:p>
          <a:p>
            <a:r>
              <a:rPr lang="en-US" dirty="0"/>
              <a:t>For instance, we usually would not use recursion to solve the sum of 1 to N</a:t>
            </a:r>
          </a:p>
          <a:p>
            <a:r>
              <a:rPr lang="en-US" dirty="0"/>
              <a:t>The iterative version is easier to understand (in fact there is a formula that computes it without a loop at all)</a:t>
            </a:r>
          </a:p>
          <a:p>
            <a:r>
              <a:rPr lang="en-US" dirty="0"/>
              <a:t>You must be able to determine when recursion is the correct technique to use</a:t>
            </a:r>
          </a:p>
        </p:txBody>
      </p:sp>
      <p:sp>
        <p:nvSpPr>
          <p:cNvPr id="6" name="Slide Number Placeholder 5"/>
          <p:cNvSpPr>
            <a:spLocks noGrp="1"/>
          </p:cNvSpPr>
          <p:nvPr>
            <p:ph type="sldNum" sz="quarter" idx="4294967295"/>
          </p:nvPr>
        </p:nvSpPr>
        <p:spPr>
          <a:xfrm>
            <a:off x="6838135" y="6356350"/>
            <a:ext cx="2133600" cy="365125"/>
          </a:xfrm>
          <a:prstGeom prst="rect">
            <a:avLst/>
          </a:prstGeom>
        </p:spPr>
        <p:txBody>
          <a:bodyPr/>
          <a:lstStyle/>
          <a:p>
            <a:r>
              <a:rPr lang="en-US"/>
              <a:t>8 - </a:t>
            </a:r>
            <a:fld id="{90994C07-E970-A243-9601-A1D642E986EC}" type="slidenum">
              <a:rPr lang="en-US" smtClean="0"/>
              <a:pPr/>
              <a:t>13</a:t>
            </a:fld>
            <a:endParaRPr lang="en-US" dirty="0"/>
          </a:p>
        </p:txBody>
      </p:sp>
      <p:sp>
        <p:nvSpPr>
          <p:cNvPr id="7" name="Footer Placeholder 6"/>
          <p:cNvSpPr>
            <a:spLocks noGrp="1"/>
          </p:cNvSpPr>
          <p:nvPr>
            <p:ph type="ftr" sz="quarter" idx="4294967295"/>
          </p:nvPr>
        </p:nvSpPr>
        <p:spPr>
          <a:xfrm>
            <a:off x="284922" y="6356350"/>
            <a:ext cx="6553213" cy="365125"/>
          </a:xfrm>
          <a:prstGeom prst="rect">
            <a:avLst/>
          </a:prstGeom>
        </p:spPr>
        <p:txBody>
          <a:bodyPr/>
          <a:lstStyle/>
          <a:p>
            <a:r>
              <a:rPr lang="en-US"/>
              <a:t>Java Software Structures, 4th Edition, Lewis/Chase </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922" y="274638"/>
            <a:ext cx="8694229" cy="6081712"/>
          </a:xfrm>
        </p:spPr>
        <p:txBody>
          <a:bodyPr>
            <a:noAutofit/>
          </a:bodyPr>
          <a:lstStyle/>
          <a:p>
            <a:pPr>
              <a:buNone/>
            </a:pPr>
            <a:r>
              <a:rPr lang="en-US" sz="1600" dirty="0">
                <a:latin typeface="Courier New"/>
                <a:cs typeface="Courier New"/>
              </a:rPr>
              <a:t>    </a:t>
            </a:r>
            <a:r>
              <a:rPr lang="en-US" sz="1600" dirty="0">
                <a:solidFill>
                  <a:srgbClr val="3366FF"/>
                </a:solidFill>
                <a:latin typeface="Courier New"/>
                <a:cs typeface="Courier New"/>
              </a:rPr>
              <a:t>/**</a:t>
            </a:r>
          </a:p>
          <a:p>
            <a:pPr>
              <a:buNone/>
            </a:pPr>
            <a:r>
              <a:rPr lang="en-US" sz="1600" dirty="0">
                <a:solidFill>
                  <a:srgbClr val="3366FF"/>
                </a:solidFill>
                <a:latin typeface="Courier New"/>
                <a:cs typeface="Courier New"/>
              </a:rPr>
              <a:t>     * Moves the specified number of disks from one tower to another</a:t>
            </a:r>
          </a:p>
          <a:p>
            <a:pPr>
              <a:buNone/>
            </a:pPr>
            <a:r>
              <a:rPr lang="en-US" sz="1600" dirty="0">
                <a:solidFill>
                  <a:srgbClr val="3366FF"/>
                </a:solidFill>
                <a:latin typeface="Courier New"/>
                <a:cs typeface="Courier New"/>
              </a:rPr>
              <a:t>     * by moving a </a:t>
            </a:r>
            <a:r>
              <a:rPr lang="en-US" sz="1600" dirty="0" err="1">
                <a:solidFill>
                  <a:srgbClr val="3366FF"/>
                </a:solidFill>
                <a:latin typeface="Courier New"/>
                <a:cs typeface="Courier New"/>
              </a:rPr>
              <a:t>subtower</a:t>
            </a:r>
            <a:r>
              <a:rPr lang="en-US" sz="1600" dirty="0">
                <a:solidFill>
                  <a:srgbClr val="3366FF"/>
                </a:solidFill>
                <a:latin typeface="Courier New"/>
                <a:cs typeface="Courier New"/>
              </a:rPr>
              <a:t> of n-1 disks out of the way, moving one</a:t>
            </a:r>
          </a:p>
          <a:p>
            <a:pPr>
              <a:buNone/>
            </a:pPr>
            <a:r>
              <a:rPr lang="en-US" sz="1600" dirty="0">
                <a:solidFill>
                  <a:srgbClr val="3366FF"/>
                </a:solidFill>
                <a:latin typeface="Courier New"/>
                <a:cs typeface="Courier New"/>
              </a:rPr>
              <a:t>     * disk, then moving the </a:t>
            </a:r>
            <a:r>
              <a:rPr lang="en-US" sz="1600" dirty="0" err="1">
                <a:solidFill>
                  <a:srgbClr val="3366FF"/>
                </a:solidFill>
                <a:latin typeface="Courier New"/>
                <a:cs typeface="Courier New"/>
              </a:rPr>
              <a:t>subtower</a:t>
            </a:r>
            <a:r>
              <a:rPr lang="en-US" sz="1600" dirty="0">
                <a:solidFill>
                  <a:srgbClr val="3366FF"/>
                </a:solidFill>
                <a:latin typeface="Courier New"/>
                <a:cs typeface="Courier New"/>
              </a:rPr>
              <a:t> back. Base case of 1 disk.</a:t>
            </a:r>
          </a:p>
          <a:p>
            <a:pPr>
              <a:buNone/>
            </a:pPr>
            <a:r>
              <a:rPr lang="en-US" sz="1600" dirty="0">
                <a:solidFill>
                  <a:srgbClr val="3366FF"/>
                </a:solidFill>
                <a:latin typeface="Courier New"/>
                <a:cs typeface="Courier New"/>
              </a:rPr>
              <a:t>     *</a:t>
            </a:r>
          </a:p>
          <a:p>
            <a:pPr>
              <a:buNone/>
            </a:pPr>
            <a:r>
              <a:rPr lang="en-US" sz="1600" dirty="0">
                <a:solidFill>
                  <a:srgbClr val="3366FF"/>
                </a:solidFill>
                <a:latin typeface="Courier New"/>
                <a:cs typeface="Courier New"/>
              </a:rPr>
              <a:t>     * @</a:t>
            </a:r>
            <a:r>
              <a:rPr lang="en-US" sz="1600" dirty="0" err="1">
                <a:solidFill>
                  <a:srgbClr val="3366FF"/>
                </a:solidFill>
                <a:latin typeface="Courier New"/>
                <a:cs typeface="Courier New"/>
              </a:rPr>
              <a:t>param</a:t>
            </a:r>
            <a:r>
              <a:rPr lang="en-US" sz="1600" dirty="0">
                <a:solidFill>
                  <a:srgbClr val="3366FF"/>
                </a:solidFill>
                <a:latin typeface="Courier New"/>
                <a:cs typeface="Courier New"/>
              </a:rPr>
              <a:t> </a:t>
            </a:r>
            <a:r>
              <a:rPr lang="en-US" sz="1600" dirty="0" err="1">
                <a:solidFill>
                  <a:srgbClr val="3366FF"/>
                </a:solidFill>
                <a:latin typeface="Courier New"/>
                <a:cs typeface="Courier New"/>
              </a:rPr>
              <a:t>numDisks</a:t>
            </a:r>
            <a:r>
              <a:rPr lang="en-US" sz="1600" dirty="0">
                <a:solidFill>
                  <a:srgbClr val="3366FF"/>
                </a:solidFill>
                <a:latin typeface="Courier New"/>
                <a:cs typeface="Courier New"/>
              </a:rPr>
              <a:t>  the number of disks to move</a:t>
            </a:r>
          </a:p>
          <a:p>
            <a:pPr>
              <a:buNone/>
            </a:pPr>
            <a:r>
              <a:rPr lang="en-US" sz="1600" dirty="0">
                <a:solidFill>
                  <a:srgbClr val="3366FF"/>
                </a:solidFill>
                <a:latin typeface="Courier New"/>
                <a:cs typeface="Courier New"/>
              </a:rPr>
              <a:t>     * @</a:t>
            </a:r>
            <a:r>
              <a:rPr lang="en-US" sz="1600" dirty="0" err="1">
                <a:solidFill>
                  <a:srgbClr val="3366FF"/>
                </a:solidFill>
                <a:latin typeface="Courier New"/>
                <a:cs typeface="Courier New"/>
              </a:rPr>
              <a:t>param</a:t>
            </a:r>
            <a:r>
              <a:rPr lang="en-US" sz="1600" dirty="0">
                <a:solidFill>
                  <a:srgbClr val="3366FF"/>
                </a:solidFill>
                <a:latin typeface="Courier New"/>
                <a:cs typeface="Courier New"/>
              </a:rPr>
              <a:t> start     the starting tower</a:t>
            </a:r>
          </a:p>
          <a:p>
            <a:pPr>
              <a:buNone/>
            </a:pPr>
            <a:r>
              <a:rPr lang="en-US" sz="1600" dirty="0">
                <a:solidFill>
                  <a:srgbClr val="3366FF"/>
                </a:solidFill>
                <a:latin typeface="Courier New"/>
                <a:cs typeface="Courier New"/>
              </a:rPr>
              <a:t>     * @</a:t>
            </a:r>
            <a:r>
              <a:rPr lang="en-US" sz="1600" dirty="0" err="1">
                <a:solidFill>
                  <a:srgbClr val="3366FF"/>
                </a:solidFill>
                <a:latin typeface="Courier New"/>
                <a:cs typeface="Courier New"/>
              </a:rPr>
              <a:t>param</a:t>
            </a:r>
            <a:r>
              <a:rPr lang="en-US" sz="1600" dirty="0">
                <a:solidFill>
                  <a:srgbClr val="3366FF"/>
                </a:solidFill>
                <a:latin typeface="Courier New"/>
                <a:cs typeface="Courier New"/>
              </a:rPr>
              <a:t> end       the ending tower</a:t>
            </a:r>
          </a:p>
          <a:p>
            <a:pPr>
              <a:buNone/>
            </a:pPr>
            <a:r>
              <a:rPr lang="en-US" sz="1600" dirty="0">
                <a:solidFill>
                  <a:srgbClr val="3366FF"/>
                </a:solidFill>
                <a:latin typeface="Courier New"/>
                <a:cs typeface="Courier New"/>
              </a:rPr>
              <a:t>     * @</a:t>
            </a:r>
            <a:r>
              <a:rPr lang="en-US" sz="1600" dirty="0" err="1">
                <a:solidFill>
                  <a:srgbClr val="3366FF"/>
                </a:solidFill>
                <a:latin typeface="Courier New"/>
                <a:cs typeface="Courier New"/>
              </a:rPr>
              <a:t>param</a:t>
            </a:r>
            <a:r>
              <a:rPr lang="en-US" sz="1600" dirty="0">
                <a:solidFill>
                  <a:srgbClr val="3366FF"/>
                </a:solidFill>
                <a:latin typeface="Courier New"/>
                <a:cs typeface="Courier New"/>
              </a:rPr>
              <a:t> temp      the temporary tower</a:t>
            </a:r>
          </a:p>
          <a:p>
            <a:pPr>
              <a:buNone/>
            </a:pPr>
            <a:r>
              <a:rPr lang="en-US" sz="1600" dirty="0">
                <a:solidFill>
                  <a:srgbClr val="3366FF"/>
                </a:solidFill>
                <a:latin typeface="Courier New"/>
                <a:cs typeface="Courier New"/>
              </a:rPr>
              <a:t>     */</a:t>
            </a:r>
          </a:p>
          <a:p>
            <a:pPr>
              <a:buNone/>
            </a:pPr>
            <a:r>
              <a:rPr lang="en-US" sz="1600" dirty="0">
                <a:latin typeface="Courier New"/>
                <a:cs typeface="Courier New"/>
              </a:rPr>
              <a:t>    private void </a:t>
            </a:r>
            <a:r>
              <a:rPr lang="en-US" sz="1600" dirty="0" err="1">
                <a:latin typeface="Courier New"/>
                <a:cs typeface="Courier New"/>
              </a:rPr>
              <a:t>moveTower(int</a:t>
            </a:r>
            <a:r>
              <a:rPr lang="en-US" sz="1600" dirty="0">
                <a:latin typeface="Courier New"/>
                <a:cs typeface="Courier New"/>
              </a:rPr>
              <a:t> </a:t>
            </a:r>
            <a:r>
              <a:rPr lang="en-US" sz="1600" dirty="0" err="1">
                <a:latin typeface="Courier New"/>
                <a:cs typeface="Courier New"/>
              </a:rPr>
              <a:t>numDisks</a:t>
            </a:r>
            <a:r>
              <a:rPr lang="en-US" sz="1600" dirty="0">
                <a:latin typeface="Courier New"/>
                <a:cs typeface="Courier New"/>
              </a:rPr>
              <a:t>, </a:t>
            </a:r>
            <a:r>
              <a:rPr lang="en-US" sz="1600" dirty="0" err="1">
                <a:latin typeface="Courier New"/>
                <a:cs typeface="Courier New"/>
              </a:rPr>
              <a:t>int</a:t>
            </a:r>
            <a:r>
              <a:rPr lang="en-US" sz="1600" dirty="0">
                <a:latin typeface="Courier New"/>
                <a:cs typeface="Courier New"/>
              </a:rPr>
              <a:t> start, </a:t>
            </a:r>
            <a:r>
              <a:rPr lang="en-US" sz="1600" dirty="0" err="1">
                <a:latin typeface="Courier New"/>
                <a:cs typeface="Courier New"/>
              </a:rPr>
              <a:t>int</a:t>
            </a:r>
            <a:r>
              <a:rPr lang="en-US" sz="1600" dirty="0">
                <a:latin typeface="Courier New"/>
                <a:cs typeface="Courier New"/>
              </a:rPr>
              <a:t> end, </a:t>
            </a:r>
            <a:r>
              <a:rPr lang="en-US" sz="1600" dirty="0" err="1">
                <a:latin typeface="Courier New"/>
                <a:cs typeface="Courier New"/>
              </a:rPr>
              <a:t>int</a:t>
            </a:r>
            <a:r>
              <a:rPr lang="en-US" sz="1600" dirty="0">
                <a:latin typeface="Courier New"/>
                <a:cs typeface="Courier New"/>
              </a:rPr>
              <a:t> temp)</a:t>
            </a:r>
          </a:p>
          <a:p>
            <a:pPr>
              <a:buNone/>
            </a:pPr>
            <a:r>
              <a:rPr lang="en-US" sz="1600" dirty="0">
                <a:latin typeface="Courier New"/>
                <a:cs typeface="Courier New"/>
              </a:rPr>
              <a:t>    {</a:t>
            </a:r>
          </a:p>
          <a:p>
            <a:pPr>
              <a:buNone/>
            </a:pPr>
            <a:r>
              <a:rPr lang="en-US" sz="1600" dirty="0">
                <a:latin typeface="Courier New"/>
                <a:cs typeface="Courier New"/>
              </a:rPr>
              <a:t>        if (</a:t>
            </a:r>
            <a:r>
              <a:rPr lang="en-US" sz="1600" dirty="0" err="1">
                <a:latin typeface="Courier New"/>
                <a:cs typeface="Courier New"/>
              </a:rPr>
              <a:t>numDisks</a:t>
            </a:r>
            <a:r>
              <a:rPr lang="en-US" sz="1600" dirty="0">
                <a:latin typeface="Courier New"/>
                <a:cs typeface="Courier New"/>
              </a:rPr>
              <a:t> == 1)</a:t>
            </a:r>
          </a:p>
          <a:p>
            <a:pPr>
              <a:buNone/>
            </a:pPr>
            <a:r>
              <a:rPr lang="en-US" sz="1600" dirty="0">
                <a:latin typeface="Courier New"/>
                <a:cs typeface="Courier New"/>
              </a:rPr>
              <a:t>            </a:t>
            </a:r>
            <a:r>
              <a:rPr lang="en-US" sz="1600" dirty="0" err="1">
                <a:latin typeface="Courier New"/>
                <a:cs typeface="Courier New"/>
              </a:rPr>
              <a:t>moveOneDisk(start</a:t>
            </a:r>
            <a:r>
              <a:rPr lang="en-US" sz="1600" dirty="0">
                <a:latin typeface="Courier New"/>
                <a:cs typeface="Courier New"/>
              </a:rPr>
              <a:t>, end);</a:t>
            </a:r>
          </a:p>
          <a:p>
            <a:pPr>
              <a:buNone/>
            </a:pPr>
            <a:r>
              <a:rPr lang="en-US" sz="1600" dirty="0">
                <a:latin typeface="Courier New"/>
                <a:cs typeface="Courier New"/>
              </a:rPr>
              <a:t>        else</a:t>
            </a:r>
          </a:p>
          <a:p>
            <a:pPr>
              <a:buNone/>
            </a:pPr>
            <a:r>
              <a:rPr lang="en-US" sz="1600" dirty="0">
                <a:latin typeface="Courier New"/>
                <a:cs typeface="Courier New"/>
              </a:rPr>
              <a:t>        {</a:t>
            </a:r>
          </a:p>
          <a:p>
            <a:pPr>
              <a:buNone/>
            </a:pPr>
            <a:r>
              <a:rPr lang="en-US" sz="1600" dirty="0">
                <a:latin typeface="Courier New"/>
                <a:cs typeface="Courier New"/>
              </a:rPr>
              <a:t>            moveTower(numDisks-1, start, temp, end);</a:t>
            </a:r>
          </a:p>
          <a:p>
            <a:pPr>
              <a:buNone/>
            </a:pPr>
            <a:r>
              <a:rPr lang="en-US" sz="1600" dirty="0">
                <a:latin typeface="Courier New"/>
                <a:cs typeface="Courier New"/>
              </a:rPr>
              <a:t>            </a:t>
            </a:r>
            <a:r>
              <a:rPr lang="en-US" sz="1600" dirty="0" err="1">
                <a:latin typeface="Courier New"/>
                <a:cs typeface="Courier New"/>
              </a:rPr>
              <a:t>moveOneDisk(start</a:t>
            </a:r>
            <a:r>
              <a:rPr lang="en-US" sz="1600" dirty="0">
                <a:latin typeface="Courier New"/>
                <a:cs typeface="Courier New"/>
              </a:rPr>
              <a:t>, end);</a:t>
            </a:r>
          </a:p>
          <a:p>
            <a:pPr>
              <a:buNone/>
            </a:pPr>
            <a:r>
              <a:rPr lang="en-US" sz="1600" dirty="0">
                <a:latin typeface="Courier New"/>
                <a:cs typeface="Courier New"/>
              </a:rPr>
              <a:t>            moveTower(numDisks-1, temp, end, start);</a:t>
            </a:r>
          </a:p>
          <a:p>
            <a:pPr>
              <a:buNone/>
            </a:pPr>
            <a:r>
              <a:rPr lang="en-US" sz="1600" dirty="0">
                <a:latin typeface="Courier New"/>
                <a:cs typeface="Courier New"/>
              </a:rPr>
              <a:t>        }</a:t>
            </a:r>
          </a:p>
          <a:p>
            <a:pPr>
              <a:buNone/>
            </a:pPr>
            <a:r>
              <a:rPr lang="en-US" sz="1600" dirty="0">
                <a:latin typeface="Courier New"/>
                <a:cs typeface="Courier New"/>
              </a:rPr>
              <a:t>    }</a:t>
            </a:r>
          </a:p>
          <a:p>
            <a:pPr>
              <a:buNone/>
            </a:pPr>
            <a:endParaRPr lang="en-US" sz="1600" dirty="0">
              <a:latin typeface="Courier New"/>
              <a:cs typeface="Courier New"/>
            </a:endParaRPr>
          </a:p>
          <a:p>
            <a:pPr>
              <a:buNone/>
            </a:pPr>
            <a:endParaRPr lang="en-US" sz="1600" dirty="0">
              <a:latin typeface="Courier New"/>
              <a:cs typeface="Courier New"/>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7506" y="1144214"/>
            <a:ext cx="8694229" cy="6081712"/>
          </a:xfrm>
        </p:spPr>
        <p:txBody>
          <a:bodyPr>
            <a:noAutofit/>
          </a:bodyPr>
          <a:lstStyle/>
          <a:p>
            <a:pPr>
              <a:buNone/>
            </a:pPr>
            <a:endParaRPr lang="en-US" sz="1200" dirty="0">
              <a:latin typeface="Courier New"/>
              <a:cs typeface="Courier New"/>
            </a:endParaRPr>
          </a:p>
          <a:p>
            <a:pPr>
              <a:buNone/>
            </a:pPr>
            <a:r>
              <a:rPr lang="en-US" sz="1800" dirty="0">
                <a:latin typeface="Courier New"/>
                <a:cs typeface="Courier New"/>
              </a:rPr>
              <a:t>    </a:t>
            </a:r>
            <a:r>
              <a:rPr lang="en-US" sz="1800" dirty="0">
                <a:solidFill>
                  <a:srgbClr val="3366FF"/>
                </a:solidFill>
                <a:latin typeface="Courier New"/>
                <a:cs typeface="Courier New"/>
              </a:rPr>
              <a:t>/**</a:t>
            </a:r>
          </a:p>
          <a:p>
            <a:pPr>
              <a:buNone/>
            </a:pPr>
            <a:r>
              <a:rPr lang="en-US" sz="1800" dirty="0">
                <a:solidFill>
                  <a:srgbClr val="3366FF"/>
                </a:solidFill>
                <a:latin typeface="Courier New"/>
                <a:cs typeface="Courier New"/>
              </a:rPr>
              <a:t>     * Prints instructions to move one disk from the specified start</a:t>
            </a:r>
          </a:p>
          <a:p>
            <a:pPr>
              <a:buNone/>
            </a:pPr>
            <a:r>
              <a:rPr lang="en-US" sz="1800" dirty="0">
                <a:solidFill>
                  <a:srgbClr val="3366FF"/>
                </a:solidFill>
                <a:latin typeface="Courier New"/>
                <a:cs typeface="Courier New"/>
              </a:rPr>
              <a:t>     * tower to the specified end tower.</a:t>
            </a:r>
          </a:p>
          <a:p>
            <a:pPr>
              <a:buNone/>
            </a:pPr>
            <a:r>
              <a:rPr lang="en-US" sz="1800" dirty="0">
                <a:solidFill>
                  <a:srgbClr val="3366FF"/>
                </a:solidFill>
                <a:latin typeface="Courier New"/>
                <a:cs typeface="Courier New"/>
              </a:rPr>
              <a:t>     *</a:t>
            </a:r>
          </a:p>
          <a:p>
            <a:pPr>
              <a:buNone/>
            </a:pPr>
            <a:r>
              <a:rPr lang="en-US" sz="1800" dirty="0">
                <a:solidFill>
                  <a:srgbClr val="3366FF"/>
                </a:solidFill>
                <a:latin typeface="Courier New"/>
                <a:cs typeface="Courier New"/>
              </a:rPr>
              <a:t>     * @</a:t>
            </a:r>
            <a:r>
              <a:rPr lang="en-US" sz="1800" dirty="0" err="1">
                <a:solidFill>
                  <a:srgbClr val="3366FF"/>
                </a:solidFill>
                <a:latin typeface="Courier New"/>
                <a:cs typeface="Courier New"/>
              </a:rPr>
              <a:t>param</a:t>
            </a:r>
            <a:r>
              <a:rPr lang="en-US" sz="1800" dirty="0">
                <a:solidFill>
                  <a:srgbClr val="3366FF"/>
                </a:solidFill>
                <a:latin typeface="Courier New"/>
                <a:cs typeface="Courier New"/>
              </a:rPr>
              <a:t> start  the starting tower</a:t>
            </a:r>
          </a:p>
          <a:p>
            <a:pPr>
              <a:buNone/>
            </a:pPr>
            <a:r>
              <a:rPr lang="en-US" sz="1800" dirty="0">
                <a:solidFill>
                  <a:srgbClr val="3366FF"/>
                </a:solidFill>
                <a:latin typeface="Courier New"/>
                <a:cs typeface="Courier New"/>
              </a:rPr>
              <a:t>     * @</a:t>
            </a:r>
            <a:r>
              <a:rPr lang="en-US" sz="1800" dirty="0" err="1">
                <a:solidFill>
                  <a:srgbClr val="3366FF"/>
                </a:solidFill>
                <a:latin typeface="Courier New"/>
                <a:cs typeface="Courier New"/>
              </a:rPr>
              <a:t>param</a:t>
            </a:r>
            <a:r>
              <a:rPr lang="en-US" sz="1800" dirty="0">
                <a:solidFill>
                  <a:srgbClr val="3366FF"/>
                </a:solidFill>
                <a:latin typeface="Courier New"/>
                <a:cs typeface="Courier New"/>
              </a:rPr>
              <a:t> end    the ending tower</a:t>
            </a:r>
          </a:p>
          <a:p>
            <a:pPr>
              <a:buNone/>
            </a:pPr>
            <a:r>
              <a:rPr lang="en-US" sz="1800" dirty="0">
                <a:solidFill>
                  <a:srgbClr val="3366FF"/>
                </a:solidFill>
                <a:latin typeface="Courier New"/>
                <a:cs typeface="Courier New"/>
              </a:rPr>
              <a:t>     */</a:t>
            </a:r>
          </a:p>
          <a:p>
            <a:pPr>
              <a:buNone/>
            </a:pPr>
            <a:r>
              <a:rPr lang="en-US" sz="1800" dirty="0">
                <a:latin typeface="Courier New"/>
                <a:cs typeface="Courier New"/>
              </a:rPr>
              <a:t>    private void </a:t>
            </a:r>
            <a:r>
              <a:rPr lang="en-US" sz="1800" dirty="0" err="1">
                <a:latin typeface="Courier New"/>
                <a:cs typeface="Courier New"/>
              </a:rPr>
              <a:t>moveOneDisk(int</a:t>
            </a:r>
            <a:r>
              <a:rPr lang="en-US" sz="1800" dirty="0">
                <a:latin typeface="Courier New"/>
                <a:cs typeface="Courier New"/>
              </a:rPr>
              <a:t> start, </a:t>
            </a:r>
            <a:r>
              <a:rPr lang="en-US" sz="1800" dirty="0" err="1">
                <a:latin typeface="Courier New"/>
                <a:cs typeface="Courier New"/>
              </a:rPr>
              <a:t>int</a:t>
            </a:r>
            <a:r>
              <a:rPr lang="en-US" sz="1800" dirty="0">
                <a:latin typeface="Courier New"/>
                <a:cs typeface="Courier New"/>
              </a:rPr>
              <a:t> end)</a:t>
            </a:r>
          </a:p>
          <a:p>
            <a:pPr>
              <a:buNone/>
            </a:pPr>
            <a:r>
              <a:rPr lang="en-US" sz="1800" dirty="0">
                <a:latin typeface="Courier New"/>
                <a:cs typeface="Courier New"/>
              </a:rPr>
              <a:t>    {</a:t>
            </a:r>
          </a:p>
          <a:p>
            <a:pPr>
              <a:buNone/>
            </a:pPr>
            <a:r>
              <a:rPr lang="en-US" sz="1800" dirty="0">
                <a:latin typeface="Courier New"/>
                <a:cs typeface="Courier New"/>
              </a:rPr>
              <a:t>        </a:t>
            </a:r>
            <a:r>
              <a:rPr lang="en-US" sz="1800" dirty="0" err="1">
                <a:latin typeface="Courier New"/>
                <a:cs typeface="Courier New"/>
              </a:rPr>
              <a:t>System.out.println("Move</a:t>
            </a:r>
            <a:r>
              <a:rPr lang="en-US" sz="1800" dirty="0">
                <a:latin typeface="Courier New"/>
                <a:cs typeface="Courier New"/>
              </a:rPr>
              <a:t> one disk from " + start + " to " + end);</a:t>
            </a:r>
          </a:p>
          <a:p>
            <a:pPr>
              <a:buNone/>
            </a:pPr>
            <a:r>
              <a:rPr lang="en-US" sz="1800" dirty="0">
                <a:latin typeface="Courier New"/>
                <a:cs typeface="Courier New"/>
              </a:rPr>
              <a:t>    }</a:t>
            </a:r>
          </a:p>
          <a:p>
            <a:pPr>
              <a:buNone/>
            </a:pPr>
            <a:r>
              <a:rPr lang="en-US" sz="1800" dirty="0">
                <a:latin typeface="Courier New"/>
                <a:cs typeface="Courier New"/>
              </a:rPr>
              <a:t>}		</a:t>
            </a:r>
          </a:p>
          <a:p>
            <a:pPr>
              <a:buNone/>
            </a:pPr>
            <a:endParaRPr lang="en-US" sz="1200" dirty="0">
              <a:latin typeface="Courier New"/>
              <a:cs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vs. Iteration</a:t>
            </a:r>
          </a:p>
        </p:txBody>
      </p:sp>
      <p:sp>
        <p:nvSpPr>
          <p:cNvPr id="3" name="Content Placeholder 2"/>
          <p:cNvSpPr>
            <a:spLocks noGrp="1"/>
          </p:cNvSpPr>
          <p:nvPr>
            <p:ph idx="1"/>
          </p:nvPr>
        </p:nvSpPr>
        <p:spPr/>
        <p:txBody>
          <a:bodyPr/>
          <a:lstStyle/>
          <a:p>
            <a:r>
              <a:rPr lang="en-US" dirty="0"/>
              <a:t>Every recursive solution has a corresponding iterative solution</a:t>
            </a:r>
          </a:p>
          <a:p>
            <a:r>
              <a:rPr lang="en-US" dirty="0"/>
              <a:t>A recursive solution may simply be less efficient</a:t>
            </a:r>
          </a:p>
          <a:p>
            <a:r>
              <a:rPr lang="en-US" dirty="0"/>
              <a:t>Furthermore, recursion has the overhead of multiple method invocations</a:t>
            </a:r>
          </a:p>
          <a:p>
            <a:r>
              <a:rPr lang="en-US" dirty="0"/>
              <a:t>However, for some problems recursive solutions are often more simple and elegant to express</a:t>
            </a:r>
          </a:p>
          <a:p>
            <a:endParaRPr lang="en-US" dirty="0"/>
          </a:p>
          <a:p>
            <a:endParaRPr lang="en-US" dirty="0"/>
          </a:p>
        </p:txBody>
      </p:sp>
      <p:sp>
        <p:nvSpPr>
          <p:cNvPr id="6" name="Slide Number Placeholder 5"/>
          <p:cNvSpPr>
            <a:spLocks noGrp="1"/>
          </p:cNvSpPr>
          <p:nvPr>
            <p:ph type="sldNum" sz="quarter" idx="4294967295"/>
          </p:nvPr>
        </p:nvSpPr>
        <p:spPr>
          <a:xfrm>
            <a:off x="6838135" y="6356350"/>
            <a:ext cx="2133600" cy="365125"/>
          </a:xfrm>
          <a:prstGeom prst="rect">
            <a:avLst/>
          </a:prstGeom>
        </p:spPr>
        <p:txBody>
          <a:bodyPr/>
          <a:lstStyle/>
          <a:p>
            <a:r>
              <a:rPr lang="en-US"/>
              <a:t>8 - </a:t>
            </a:r>
            <a:fld id="{90994C07-E970-A243-9601-A1D642E986EC}" type="slidenum">
              <a:rPr lang="en-US" smtClean="0"/>
              <a:pPr/>
              <a:t>14</a:t>
            </a:fld>
            <a:endParaRPr lang="en-US" dirty="0"/>
          </a:p>
        </p:txBody>
      </p:sp>
      <p:sp>
        <p:nvSpPr>
          <p:cNvPr id="7" name="Footer Placeholder 6"/>
          <p:cNvSpPr>
            <a:spLocks noGrp="1"/>
          </p:cNvSpPr>
          <p:nvPr>
            <p:ph type="ftr" sz="quarter" idx="4294967295"/>
          </p:nvPr>
        </p:nvSpPr>
        <p:spPr>
          <a:xfrm>
            <a:off x="284922" y="6356350"/>
            <a:ext cx="6553213" cy="365125"/>
          </a:xfrm>
          <a:prstGeom prst="rect">
            <a:avLst/>
          </a:prstGeom>
        </p:spPr>
        <p:txBody>
          <a:bodyPr/>
          <a:lstStyle/>
          <a:p>
            <a:r>
              <a:rPr lang="en-US"/>
              <a:t>Java Software Structures, 4th Edition, Lewis/Chase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vs. Indirect Recursion</a:t>
            </a:r>
          </a:p>
        </p:txBody>
      </p:sp>
      <p:sp>
        <p:nvSpPr>
          <p:cNvPr id="3" name="Content Placeholder 2"/>
          <p:cNvSpPr>
            <a:spLocks noGrp="1"/>
          </p:cNvSpPr>
          <p:nvPr>
            <p:ph idx="1"/>
          </p:nvPr>
        </p:nvSpPr>
        <p:spPr/>
        <p:txBody>
          <a:bodyPr/>
          <a:lstStyle/>
          <a:p>
            <a:pPr>
              <a:lnSpc>
                <a:spcPct val="90000"/>
              </a:lnSpc>
            </a:pPr>
            <a:r>
              <a:rPr lang="en-US" dirty="0"/>
              <a:t>A method invoking itself is considered to be </a:t>
            </a:r>
            <a:r>
              <a:rPr lang="en-US" i="1" dirty="0"/>
              <a:t>direct recursion</a:t>
            </a:r>
          </a:p>
          <a:p>
            <a:pPr>
              <a:lnSpc>
                <a:spcPct val="90000"/>
              </a:lnSpc>
            </a:pPr>
            <a:r>
              <a:rPr lang="en-US" dirty="0"/>
              <a:t>A method could invoke another method, which invokes another, etc., until eventually the original method is invoked again</a:t>
            </a:r>
          </a:p>
          <a:p>
            <a:pPr>
              <a:lnSpc>
                <a:spcPct val="90000"/>
              </a:lnSpc>
            </a:pPr>
            <a:r>
              <a:rPr lang="en-US" dirty="0"/>
              <a:t>For example, method m1 could invoke m2, which invokes m3, which invokes m1 again</a:t>
            </a:r>
          </a:p>
          <a:p>
            <a:pPr>
              <a:lnSpc>
                <a:spcPct val="90000"/>
              </a:lnSpc>
            </a:pPr>
            <a:r>
              <a:rPr lang="en-US" dirty="0"/>
              <a:t>This is called </a:t>
            </a:r>
            <a:r>
              <a:rPr lang="en-US" i="1" dirty="0"/>
              <a:t>indirect recursion</a:t>
            </a:r>
          </a:p>
          <a:p>
            <a:pPr>
              <a:lnSpc>
                <a:spcPct val="90000"/>
              </a:lnSpc>
            </a:pPr>
            <a:r>
              <a:rPr lang="en-US" dirty="0"/>
              <a:t>It is often more difficult to trace and debug</a:t>
            </a:r>
          </a:p>
        </p:txBody>
      </p:sp>
      <p:sp>
        <p:nvSpPr>
          <p:cNvPr id="6" name="Slide Number Placeholder 5"/>
          <p:cNvSpPr>
            <a:spLocks noGrp="1"/>
          </p:cNvSpPr>
          <p:nvPr>
            <p:ph type="sldNum" sz="quarter" idx="4294967295"/>
          </p:nvPr>
        </p:nvSpPr>
        <p:spPr>
          <a:xfrm>
            <a:off x="6838135" y="6356350"/>
            <a:ext cx="2133600" cy="365125"/>
          </a:xfrm>
          <a:prstGeom prst="rect">
            <a:avLst/>
          </a:prstGeom>
        </p:spPr>
        <p:txBody>
          <a:bodyPr/>
          <a:lstStyle/>
          <a:p>
            <a:r>
              <a:rPr lang="en-US"/>
              <a:t>8 - </a:t>
            </a:r>
            <a:fld id="{90994C07-E970-A243-9601-A1D642E986EC}" type="slidenum">
              <a:rPr lang="en-US" smtClean="0"/>
              <a:pPr/>
              <a:t>15</a:t>
            </a:fld>
            <a:endParaRPr lang="en-US" dirty="0"/>
          </a:p>
        </p:txBody>
      </p:sp>
      <p:sp>
        <p:nvSpPr>
          <p:cNvPr id="7" name="Footer Placeholder 6"/>
          <p:cNvSpPr>
            <a:spLocks noGrp="1"/>
          </p:cNvSpPr>
          <p:nvPr>
            <p:ph type="ftr" sz="quarter" idx="4294967295"/>
          </p:nvPr>
        </p:nvSpPr>
        <p:spPr>
          <a:xfrm>
            <a:off x="284922" y="6356350"/>
            <a:ext cx="6553213" cy="365125"/>
          </a:xfrm>
          <a:prstGeom prst="rect">
            <a:avLst/>
          </a:prstGeom>
        </p:spPr>
        <p:txBody>
          <a:bodyPr/>
          <a:lstStyle/>
          <a:p>
            <a:r>
              <a:rPr lang="en-US"/>
              <a:t>Java Software Structures, 4th Edition, Lewis/Chase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vs. Indirect Recursion</a:t>
            </a:r>
          </a:p>
        </p:txBody>
      </p:sp>
      <p:pic>
        <p:nvPicPr>
          <p:cNvPr id="7" name="Picture 6" descr="Fig17.4.jpeg"/>
          <p:cNvPicPr>
            <a:picLocks noChangeAspect="1"/>
          </p:cNvPicPr>
          <p:nvPr/>
        </p:nvPicPr>
        <p:blipFill>
          <a:blip r:embed="rId2"/>
          <a:stretch>
            <a:fillRect/>
          </a:stretch>
        </p:blipFill>
        <p:spPr>
          <a:xfrm>
            <a:off x="1637771" y="1794405"/>
            <a:ext cx="5624236" cy="3082395"/>
          </a:xfrm>
          <a:prstGeom prst="rect">
            <a:avLst/>
          </a:prstGeom>
        </p:spPr>
      </p:pic>
      <p:sp>
        <p:nvSpPr>
          <p:cNvPr id="8" name="Slide Number Placeholder 7"/>
          <p:cNvSpPr>
            <a:spLocks noGrp="1"/>
          </p:cNvSpPr>
          <p:nvPr>
            <p:ph type="sldNum" sz="quarter" idx="4294967295"/>
          </p:nvPr>
        </p:nvSpPr>
        <p:spPr>
          <a:xfrm>
            <a:off x="6838135" y="6356350"/>
            <a:ext cx="2133600" cy="365125"/>
          </a:xfrm>
          <a:prstGeom prst="rect">
            <a:avLst/>
          </a:prstGeom>
        </p:spPr>
        <p:txBody>
          <a:bodyPr/>
          <a:lstStyle/>
          <a:p>
            <a:r>
              <a:rPr lang="en-US"/>
              <a:t>8 - </a:t>
            </a:r>
            <a:fld id="{90994C07-E970-A243-9601-A1D642E986EC}" type="slidenum">
              <a:rPr lang="en-US" smtClean="0"/>
              <a:pPr/>
              <a:t>16</a:t>
            </a:fld>
            <a:endParaRPr lang="en-US" dirty="0"/>
          </a:p>
        </p:txBody>
      </p:sp>
      <p:sp>
        <p:nvSpPr>
          <p:cNvPr id="9" name="Footer Placeholder 8"/>
          <p:cNvSpPr>
            <a:spLocks noGrp="1"/>
          </p:cNvSpPr>
          <p:nvPr>
            <p:ph type="ftr" sz="quarter" idx="4294967295"/>
          </p:nvPr>
        </p:nvSpPr>
        <p:spPr>
          <a:xfrm>
            <a:off x="284922" y="6356350"/>
            <a:ext cx="6553213" cy="365125"/>
          </a:xfrm>
          <a:prstGeom prst="rect">
            <a:avLst/>
          </a:prstGeom>
        </p:spPr>
        <p:txBody>
          <a:bodyPr/>
          <a:lstStyle/>
          <a:p>
            <a:r>
              <a:rPr lang="en-US"/>
              <a:t>Java Software Structures, 4th Edition, Lewis/Chase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Maze Traversal</a:t>
            </a:r>
          </a:p>
        </p:txBody>
      </p:sp>
      <p:sp>
        <p:nvSpPr>
          <p:cNvPr id="3" name="Content Placeholder 2"/>
          <p:cNvSpPr>
            <a:spLocks noGrp="1"/>
          </p:cNvSpPr>
          <p:nvPr>
            <p:ph idx="1"/>
          </p:nvPr>
        </p:nvSpPr>
        <p:spPr/>
        <p:txBody>
          <a:bodyPr>
            <a:normAutofit/>
          </a:bodyPr>
          <a:lstStyle/>
          <a:p>
            <a:r>
              <a:rPr lang="en-US" dirty="0"/>
              <a:t>We've seen a maze solved using a stack</a:t>
            </a:r>
          </a:p>
          <a:p>
            <a:r>
              <a:rPr lang="en-US" dirty="0"/>
              <a:t>The same approach can also be done using recursion</a:t>
            </a:r>
          </a:p>
          <a:p>
            <a:r>
              <a:rPr lang="en-US" dirty="0"/>
              <a:t>The run-time stack tracking method execution performs the same function</a:t>
            </a:r>
          </a:p>
          <a:p>
            <a:r>
              <a:rPr lang="en-US" dirty="0"/>
              <a:t>As before, we mark a location as "visited" and try to continue along the path</a:t>
            </a:r>
          </a:p>
          <a:p>
            <a:r>
              <a:rPr lang="en-US" dirty="0"/>
              <a:t>The base cases are:</a:t>
            </a:r>
          </a:p>
          <a:p>
            <a:pPr lvl="1"/>
            <a:r>
              <a:rPr lang="en-US" dirty="0"/>
              <a:t>a blocked path</a:t>
            </a:r>
          </a:p>
          <a:p>
            <a:pPr lvl="1"/>
            <a:r>
              <a:rPr lang="en-US" dirty="0"/>
              <a:t>finding a solution</a:t>
            </a:r>
          </a:p>
        </p:txBody>
      </p:sp>
      <p:sp>
        <p:nvSpPr>
          <p:cNvPr id="6" name="Slide Number Placeholder 5"/>
          <p:cNvSpPr>
            <a:spLocks noGrp="1"/>
          </p:cNvSpPr>
          <p:nvPr>
            <p:ph type="sldNum" sz="quarter" idx="4294967295"/>
          </p:nvPr>
        </p:nvSpPr>
        <p:spPr>
          <a:xfrm>
            <a:off x="6838135" y="6356350"/>
            <a:ext cx="2133600" cy="365125"/>
          </a:xfrm>
          <a:prstGeom prst="rect">
            <a:avLst/>
          </a:prstGeom>
        </p:spPr>
        <p:txBody>
          <a:bodyPr/>
          <a:lstStyle/>
          <a:p>
            <a:r>
              <a:rPr lang="en-US"/>
              <a:t>8 - </a:t>
            </a:r>
            <a:fld id="{90994C07-E970-A243-9601-A1D642E986EC}" type="slidenum">
              <a:rPr lang="en-US" smtClean="0"/>
              <a:pPr/>
              <a:t>17</a:t>
            </a:fld>
            <a:endParaRPr lang="en-US" dirty="0"/>
          </a:p>
        </p:txBody>
      </p:sp>
      <p:sp>
        <p:nvSpPr>
          <p:cNvPr id="7" name="Footer Placeholder 6"/>
          <p:cNvSpPr>
            <a:spLocks noGrp="1"/>
          </p:cNvSpPr>
          <p:nvPr>
            <p:ph type="ftr" sz="quarter" idx="4294967295"/>
          </p:nvPr>
        </p:nvSpPr>
        <p:spPr>
          <a:xfrm>
            <a:off x="284922" y="6356350"/>
            <a:ext cx="6553213" cy="365125"/>
          </a:xfrm>
          <a:prstGeom prst="rect">
            <a:avLst/>
          </a:prstGeom>
        </p:spPr>
        <p:txBody>
          <a:bodyPr/>
          <a:lstStyle/>
          <a:p>
            <a:r>
              <a:rPr lang="en-US"/>
              <a:t>Java Software Structures, 4th Edition, Lewis/Chase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Maze Traversal</a:t>
            </a:r>
          </a:p>
        </p:txBody>
      </p:sp>
      <p:pic>
        <p:nvPicPr>
          <p:cNvPr id="7" name="Picture 6" descr="Fig17.5.jpeg"/>
          <p:cNvPicPr>
            <a:picLocks noChangeAspect="1"/>
          </p:cNvPicPr>
          <p:nvPr/>
        </p:nvPicPr>
        <p:blipFill>
          <a:blip r:embed="rId2"/>
          <a:stretch>
            <a:fillRect/>
          </a:stretch>
        </p:blipFill>
        <p:spPr>
          <a:xfrm>
            <a:off x="1569265" y="1513946"/>
            <a:ext cx="6037027" cy="3549120"/>
          </a:xfrm>
          <a:prstGeom prst="rect">
            <a:avLst/>
          </a:prstGeom>
        </p:spPr>
      </p:pic>
      <p:sp>
        <p:nvSpPr>
          <p:cNvPr id="8" name="Slide Number Placeholder 7"/>
          <p:cNvSpPr>
            <a:spLocks noGrp="1"/>
          </p:cNvSpPr>
          <p:nvPr>
            <p:ph type="sldNum" sz="quarter" idx="4294967295"/>
          </p:nvPr>
        </p:nvSpPr>
        <p:spPr>
          <a:xfrm>
            <a:off x="6838135" y="6356350"/>
            <a:ext cx="2133600" cy="365125"/>
          </a:xfrm>
          <a:prstGeom prst="rect">
            <a:avLst/>
          </a:prstGeom>
        </p:spPr>
        <p:txBody>
          <a:bodyPr/>
          <a:lstStyle/>
          <a:p>
            <a:r>
              <a:rPr lang="en-US"/>
              <a:t>8 - </a:t>
            </a:r>
            <a:fld id="{90994C07-E970-A243-9601-A1D642E986EC}" type="slidenum">
              <a:rPr lang="en-US" smtClean="0"/>
              <a:pPr/>
              <a:t>18</a:t>
            </a:fld>
            <a:endParaRPr lang="en-US" dirty="0"/>
          </a:p>
        </p:txBody>
      </p:sp>
      <p:sp>
        <p:nvSpPr>
          <p:cNvPr id="9" name="Footer Placeholder 8"/>
          <p:cNvSpPr>
            <a:spLocks noGrp="1"/>
          </p:cNvSpPr>
          <p:nvPr>
            <p:ph type="ftr" sz="quarter" idx="4294967295"/>
          </p:nvPr>
        </p:nvSpPr>
        <p:spPr>
          <a:xfrm>
            <a:off x="284922" y="6356350"/>
            <a:ext cx="6553213" cy="365125"/>
          </a:xfrm>
          <a:prstGeom prst="rect">
            <a:avLst/>
          </a:prstGeom>
        </p:spPr>
        <p:txBody>
          <a:bodyPr/>
          <a:lstStyle/>
          <a:p>
            <a:r>
              <a:rPr lang="en-US"/>
              <a:t>Java Software Structures, 4th Edition, Lewis/Chase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922" y="274638"/>
            <a:ext cx="8694229" cy="6081712"/>
          </a:xfrm>
        </p:spPr>
        <p:txBody>
          <a:bodyPr>
            <a:noAutofit/>
          </a:bodyPr>
          <a:lstStyle/>
          <a:p>
            <a:pPr>
              <a:buNone/>
            </a:pPr>
            <a:r>
              <a:rPr lang="en-US" sz="1200" dirty="0">
                <a:latin typeface="Courier New"/>
                <a:cs typeface="Courier New"/>
              </a:rPr>
              <a:t>import </a:t>
            </a:r>
            <a:r>
              <a:rPr lang="en-US" sz="1200" dirty="0" err="1">
                <a:latin typeface="Courier New"/>
                <a:cs typeface="Courier New"/>
              </a:rPr>
              <a:t>java.util</a:t>
            </a:r>
            <a:r>
              <a:rPr lang="en-US" sz="1200" dirty="0">
                <a:latin typeface="Courier New"/>
                <a:cs typeface="Courier New"/>
              </a:rPr>
              <a:t>.*;</a:t>
            </a:r>
          </a:p>
          <a:p>
            <a:pPr>
              <a:buNone/>
            </a:pPr>
            <a:r>
              <a:rPr lang="en-US" sz="1200" dirty="0">
                <a:latin typeface="Courier New"/>
                <a:cs typeface="Courier New"/>
              </a:rPr>
              <a:t>import </a:t>
            </a:r>
            <a:r>
              <a:rPr lang="en-US" sz="1200" dirty="0" err="1">
                <a:latin typeface="Courier New"/>
                <a:cs typeface="Courier New"/>
              </a:rPr>
              <a:t>java.io</a:t>
            </a:r>
            <a:r>
              <a:rPr lang="en-US" sz="1200" dirty="0">
                <a:latin typeface="Courier New"/>
                <a:cs typeface="Courier New"/>
              </a:rPr>
              <a:t>.*;</a:t>
            </a:r>
          </a:p>
          <a:p>
            <a:pPr>
              <a:buNone/>
            </a:pPr>
            <a:endParaRPr lang="en-US" sz="1200" dirty="0">
              <a:latin typeface="Courier New"/>
              <a:cs typeface="Courier New"/>
            </a:endParaRPr>
          </a:p>
          <a:p>
            <a:pPr>
              <a:buNone/>
            </a:pPr>
            <a:r>
              <a:rPr lang="en-US" sz="1200" dirty="0">
                <a:solidFill>
                  <a:srgbClr val="3366FF"/>
                </a:solidFill>
                <a:latin typeface="Courier New"/>
                <a:cs typeface="Courier New"/>
              </a:rPr>
              <a:t>/**</a:t>
            </a:r>
          </a:p>
          <a:p>
            <a:pPr>
              <a:buNone/>
            </a:pPr>
            <a:r>
              <a:rPr lang="en-US" sz="1200" dirty="0">
                <a:solidFill>
                  <a:srgbClr val="3366FF"/>
                </a:solidFill>
                <a:latin typeface="Courier New"/>
                <a:cs typeface="Courier New"/>
              </a:rPr>
              <a:t> * </a:t>
            </a:r>
            <a:r>
              <a:rPr lang="en-US" sz="1200" dirty="0" err="1">
                <a:solidFill>
                  <a:srgbClr val="3366FF"/>
                </a:solidFill>
                <a:latin typeface="Courier New"/>
                <a:cs typeface="Courier New"/>
              </a:rPr>
              <a:t>MazeTester</a:t>
            </a:r>
            <a:r>
              <a:rPr lang="en-US" sz="1200" dirty="0">
                <a:solidFill>
                  <a:srgbClr val="3366FF"/>
                </a:solidFill>
                <a:latin typeface="Courier New"/>
                <a:cs typeface="Courier New"/>
              </a:rPr>
              <a:t> uses recursion to determine if a maze can be traversed.</a:t>
            </a:r>
          </a:p>
          <a:p>
            <a:pPr>
              <a:buNone/>
            </a:pPr>
            <a:r>
              <a:rPr lang="en-US" sz="1200" dirty="0">
                <a:solidFill>
                  <a:srgbClr val="3366FF"/>
                </a:solidFill>
                <a:latin typeface="Courier New"/>
                <a:cs typeface="Courier New"/>
              </a:rPr>
              <a:t> *</a:t>
            </a:r>
          </a:p>
          <a:p>
            <a:pPr>
              <a:buNone/>
            </a:pPr>
            <a:r>
              <a:rPr lang="en-US" sz="1200" dirty="0">
                <a:solidFill>
                  <a:srgbClr val="3366FF"/>
                </a:solidFill>
                <a:latin typeface="Courier New"/>
                <a:cs typeface="Courier New"/>
              </a:rPr>
              <a:t> * @author Lewis and Chase</a:t>
            </a:r>
          </a:p>
          <a:p>
            <a:pPr>
              <a:buNone/>
            </a:pPr>
            <a:r>
              <a:rPr lang="en-US" sz="1200" dirty="0">
                <a:solidFill>
                  <a:srgbClr val="3366FF"/>
                </a:solidFill>
                <a:latin typeface="Courier New"/>
                <a:cs typeface="Courier New"/>
              </a:rPr>
              <a:t> * @version 4.0</a:t>
            </a:r>
          </a:p>
          <a:p>
            <a:pPr>
              <a:buNone/>
            </a:pPr>
            <a:r>
              <a:rPr lang="en-US" sz="1200" dirty="0">
                <a:solidFill>
                  <a:srgbClr val="3366FF"/>
                </a:solidFill>
                <a:latin typeface="Courier New"/>
                <a:cs typeface="Courier New"/>
              </a:rPr>
              <a:t> */</a:t>
            </a:r>
          </a:p>
          <a:p>
            <a:pPr>
              <a:buNone/>
            </a:pPr>
            <a:r>
              <a:rPr lang="en-US" sz="1200" dirty="0">
                <a:latin typeface="Courier New"/>
                <a:cs typeface="Courier New"/>
              </a:rPr>
              <a:t>public class </a:t>
            </a:r>
            <a:r>
              <a:rPr lang="en-US" sz="1200" dirty="0" err="1">
                <a:latin typeface="Courier New"/>
                <a:cs typeface="Courier New"/>
              </a:rPr>
              <a:t>MazeTester</a:t>
            </a:r>
            <a:endParaRPr lang="en-US" sz="1200" dirty="0">
              <a:latin typeface="Courier New"/>
              <a:cs typeface="Courier New"/>
            </a:endParaRPr>
          </a:p>
          <a:p>
            <a:pPr>
              <a:buNone/>
            </a:pPr>
            <a:r>
              <a:rPr lang="en-US" sz="1200" dirty="0">
                <a:latin typeface="Courier New"/>
                <a:cs typeface="Courier New"/>
              </a:rPr>
              <a:t>{</a:t>
            </a:r>
          </a:p>
          <a:p>
            <a:pPr>
              <a:buNone/>
            </a:pPr>
            <a:r>
              <a:rPr lang="en-US" sz="1200" dirty="0">
                <a:latin typeface="Courier New"/>
                <a:cs typeface="Courier New"/>
              </a:rPr>
              <a:t>    </a:t>
            </a:r>
            <a:r>
              <a:rPr lang="en-US" sz="1200" dirty="0">
                <a:solidFill>
                  <a:srgbClr val="3366FF"/>
                </a:solidFill>
                <a:latin typeface="Courier New"/>
                <a:cs typeface="Courier New"/>
              </a:rPr>
              <a:t>/**</a:t>
            </a:r>
          </a:p>
          <a:p>
            <a:pPr>
              <a:buNone/>
            </a:pPr>
            <a:r>
              <a:rPr lang="en-US" sz="1200" dirty="0">
                <a:solidFill>
                  <a:srgbClr val="3366FF"/>
                </a:solidFill>
                <a:latin typeface="Courier New"/>
                <a:cs typeface="Courier New"/>
              </a:rPr>
              <a:t>     * Creates a new maze, prints its original form, attempts to</a:t>
            </a:r>
          </a:p>
          <a:p>
            <a:pPr>
              <a:buNone/>
            </a:pPr>
            <a:r>
              <a:rPr lang="en-US" sz="1200" dirty="0">
                <a:solidFill>
                  <a:srgbClr val="3366FF"/>
                </a:solidFill>
                <a:latin typeface="Courier New"/>
                <a:cs typeface="Courier New"/>
              </a:rPr>
              <a:t>     * solve it, and prints out its final form.</a:t>
            </a:r>
          </a:p>
          <a:p>
            <a:pPr>
              <a:buNone/>
            </a:pPr>
            <a:r>
              <a:rPr lang="en-US" sz="1200" dirty="0">
                <a:solidFill>
                  <a:srgbClr val="3366FF"/>
                </a:solidFill>
                <a:latin typeface="Courier New"/>
                <a:cs typeface="Courier New"/>
              </a:rPr>
              <a:t>     */</a:t>
            </a:r>
          </a:p>
          <a:p>
            <a:pPr>
              <a:buNone/>
            </a:pPr>
            <a:r>
              <a:rPr lang="en-US" sz="1200" dirty="0">
                <a:latin typeface="Courier New"/>
                <a:cs typeface="Courier New"/>
              </a:rPr>
              <a:t>    public static void </a:t>
            </a:r>
            <a:r>
              <a:rPr lang="en-US" sz="1200" dirty="0" err="1">
                <a:latin typeface="Courier New"/>
                <a:cs typeface="Courier New"/>
              </a:rPr>
              <a:t>main(String</a:t>
            </a:r>
            <a:r>
              <a:rPr lang="en-US" sz="1200" dirty="0">
                <a:latin typeface="Courier New"/>
                <a:cs typeface="Courier New"/>
              </a:rPr>
              <a:t>[] </a:t>
            </a:r>
            <a:r>
              <a:rPr lang="en-US" sz="1200" dirty="0" err="1">
                <a:latin typeface="Courier New"/>
                <a:cs typeface="Courier New"/>
              </a:rPr>
              <a:t>args</a:t>
            </a:r>
            <a:r>
              <a:rPr lang="en-US" sz="1200" dirty="0">
                <a:latin typeface="Courier New"/>
                <a:cs typeface="Courier New"/>
              </a:rPr>
              <a:t>) throws </a:t>
            </a:r>
            <a:r>
              <a:rPr lang="en-US" sz="1200" dirty="0" err="1">
                <a:latin typeface="Courier New"/>
                <a:cs typeface="Courier New"/>
              </a:rPr>
              <a:t>FileNotFoundException</a:t>
            </a:r>
            <a:endParaRPr lang="en-US" sz="1200" dirty="0">
              <a:latin typeface="Courier New"/>
              <a:cs typeface="Courier New"/>
            </a:endParaRPr>
          </a:p>
          <a:p>
            <a:pPr>
              <a:buNone/>
            </a:pPr>
            <a:r>
              <a:rPr lang="en-US" sz="1200" dirty="0">
                <a:latin typeface="Courier New"/>
                <a:cs typeface="Courier New"/>
              </a:rPr>
              <a:t>    {</a:t>
            </a:r>
          </a:p>
          <a:p>
            <a:pPr>
              <a:buNone/>
            </a:pPr>
            <a:r>
              <a:rPr lang="en-US" sz="1200" dirty="0">
                <a:latin typeface="Courier New"/>
                <a:cs typeface="Courier New"/>
              </a:rPr>
              <a:t>        Scanner scan = new </a:t>
            </a:r>
            <a:r>
              <a:rPr lang="en-US" sz="1200" dirty="0" err="1">
                <a:latin typeface="Courier New"/>
                <a:cs typeface="Courier New"/>
              </a:rPr>
              <a:t>Scanner(System.in</a:t>
            </a:r>
            <a:r>
              <a:rPr lang="en-US" sz="1200" dirty="0">
                <a:latin typeface="Courier New"/>
                <a:cs typeface="Courier New"/>
              </a:rPr>
              <a:t>);</a:t>
            </a:r>
          </a:p>
          <a:p>
            <a:pPr>
              <a:buNone/>
            </a:pPr>
            <a:r>
              <a:rPr lang="en-US" sz="1200" dirty="0">
                <a:latin typeface="Courier New"/>
                <a:cs typeface="Courier New"/>
              </a:rPr>
              <a:t>        </a:t>
            </a:r>
            <a:r>
              <a:rPr lang="en-US" sz="1200" dirty="0" err="1">
                <a:latin typeface="Courier New"/>
                <a:cs typeface="Courier New"/>
              </a:rPr>
              <a:t>System.out.print("Enter</a:t>
            </a:r>
            <a:r>
              <a:rPr lang="en-US" sz="1200" dirty="0">
                <a:latin typeface="Courier New"/>
                <a:cs typeface="Courier New"/>
              </a:rPr>
              <a:t> the name of the file containing the maze: ");</a:t>
            </a:r>
          </a:p>
          <a:p>
            <a:pPr>
              <a:buNone/>
            </a:pPr>
            <a:r>
              <a:rPr lang="en-US" sz="1200" dirty="0">
                <a:latin typeface="Courier New"/>
                <a:cs typeface="Courier New"/>
              </a:rPr>
              <a:t>        String filename = </a:t>
            </a:r>
            <a:r>
              <a:rPr lang="en-US" sz="1200" dirty="0" err="1">
                <a:latin typeface="Courier New"/>
                <a:cs typeface="Courier New"/>
              </a:rPr>
              <a:t>scan.nextLine</a:t>
            </a:r>
            <a:r>
              <a:rPr lang="en-US" sz="1200" dirty="0">
                <a:latin typeface="Courier New"/>
                <a:cs typeface="Courier New"/>
              </a:rPr>
              <a:t>();</a:t>
            </a:r>
          </a:p>
          <a:p>
            <a:pPr>
              <a:buNone/>
            </a:pPr>
            <a:r>
              <a:rPr lang="en-US" sz="1200" dirty="0">
                <a:latin typeface="Courier New"/>
                <a:cs typeface="Courier New"/>
              </a:rPr>
              <a:t>        </a:t>
            </a:r>
          </a:p>
          <a:p>
            <a:pPr>
              <a:buNone/>
            </a:pPr>
            <a:r>
              <a:rPr lang="en-US" sz="1200" dirty="0">
                <a:latin typeface="Courier New"/>
                <a:cs typeface="Courier New"/>
              </a:rPr>
              <a:t>        Maze labyrinth = new </a:t>
            </a:r>
            <a:r>
              <a:rPr lang="en-US" sz="1200" dirty="0" err="1">
                <a:latin typeface="Courier New"/>
                <a:cs typeface="Courier New"/>
              </a:rPr>
              <a:t>Maze(filename</a:t>
            </a:r>
            <a:r>
              <a:rPr lang="en-US" sz="1200" dirty="0">
                <a:latin typeface="Courier New"/>
                <a:cs typeface="Courier New"/>
              </a:rPr>
              <a:t>);</a:t>
            </a:r>
          </a:p>
          <a:p>
            <a:pPr>
              <a:buNone/>
            </a:pPr>
            <a:r>
              <a:rPr lang="en-US" sz="1200" dirty="0">
                <a:latin typeface="Courier New"/>
                <a:cs typeface="Courier New"/>
              </a:rPr>
              <a:t>      </a:t>
            </a:r>
          </a:p>
          <a:p>
            <a:pPr>
              <a:buNone/>
            </a:pPr>
            <a:r>
              <a:rPr lang="en-US" sz="1200" dirty="0">
                <a:latin typeface="Courier New"/>
                <a:cs typeface="Courier New"/>
              </a:rPr>
              <a:t>        </a:t>
            </a:r>
            <a:r>
              <a:rPr lang="en-US" sz="1200" dirty="0" err="1">
                <a:latin typeface="Courier New"/>
                <a:cs typeface="Courier New"/>
              </a:rPr>
              <a:t>System.out.println(labyrinth</a:t>
            </a:r>
            <a:r>
              <a:rPr lang="en-US" sz="1200" dirty="0">
                <a:latin typeface="Courier New"/>
                <a:cs typeface="Courier New"/>
              </a:rPr>
              <a:t>);</a:t>
            </a:r>
          </a:p>
          <a:p>
            <a:pPr>
              <a:buNone/>
            </a:pPr>
            <a:r>
              <a:rPr lang="en-US" sz="1200" dirty="0">
                <a:latin typeface="Courier New"/>
                <a:cs typeface="Courier New"/>
              </a:rPr>
              <a:t>        </a:t>
            </a:r>
          </a:p>
          <a:p>
            <a:pPr>
              <a:buNone/>
            </a:pPr>
            <a:r>
              <a:rPr lang="en-US" sz="1200" dirty="0">
                <a:latin typeface="Courier New"/>
                <a:cs typeface="Courier New"/>
              </a:rPr>
              <a:t>        </a:t>
            </a:r>
            <a:r>
              <a:rPr lang="en-US" sz="1200" dirty="0" err="1">
                <a:latin typeface="Courier New"/>
                <a:cs typeface="Courier New"/>
              </a:rPr>
              <a:t>MazeSolver</a:t>
            </a:r>
            <a:r>
              <a:rPr lang="en-US" sz="1200" dirty="0">
                <a:latin typeface="Courier New"/>
                <a:cs typeface="Courier New"/>
              </a:rPr>
              <a:t> solver = new </a:t>
            </a:r>
            <a:r>
              <a:rPr lang="en-US" sz="1200" dirty="0" err="1">
                <a:latin typeface="Courier New"/>
                <a:cs typeface="Courier New"/>
              </a:rPr>
              <a:t>MazeSolver(labyrinth</a:t>
            </a:r>
            <a:r>
              <a:rPr lang="en-US" sz="1200" dirty="0">
                <a:latin typeface="Courier New"/>
                <a:cs typeface="Courier New"/>
              </a:rPr>
              <a:t>);</a:t>
            </a:r>
          </a:p>
          <a:p>
            <a:pPr>
              <a:buNone/>
            </a:pPr>
            <a:endParaRPr lang="en-US" sz="1200" dirty="0">
              <a:latin typeface="Courier New"/>
              <a:cs typeface="Courier New"/>
            </a:endParaRPr>
          </a:p>
        </p:txBody>
      </p:sp>
      <p:sp>
        <p:nvSpPr>
          <p:cNvPr id="5" name="Slide Number Placeholder 4"/>
          <p:cNvSpPr>
            <a:spLocks noGrp="1"/>
          </p:cNvSpPr>
          <p:nvPr>
            <p:ph type="sldNum" sz="quarter" idx="4294967295"/>
          </p:nvPr>
        </p:nvSpPr>
        <p:spPr>
          <a:xfrm>
            <a:off x="6838135" y="6356350"/>
            <a:ext cx="2133600" cy="365125"/>
          </a:xfrm>
          <a:prstGeom prst="rect">
            <a:avLst/>
          </a:prstGeom>
        </p:spPr>
        <p:txBody>
          <a:bodyPr/>
          <a:lstStyle/>
          <a:p>
            <a:r>
              <a:rPr lang="en-US"/>
              <a:t>8 - </a:t>
            </a:r>
            <a:fld id="{90994C07-E970-A243-9601-A1D642E986EC}" type="slidenum">
              <a:rPr lang="en-US" smtClean="0"/>
              <a:pPr/>
              <a:t>19</a:t>
            </a:fld>
            <a:endParaRPr lang="en-US" dirty="0"/>
          </a:p>
        </p:txBody>
      </p:sp>
      <p:sp>
        <p:nvSpPr>
          <p:cNvPr id="7" name="Footer Placeholder 6"/>
          <p:cNvSpPr>
            <a:spLocks noGrp="1"/>
          </p:cNvSpPr>
          <p:nvPr>
            <p:ph type="ftr" sz="quarter" idx="4294967295"/>
          </p:nvPr>
        </p:nvSpPr>
        <p:spPr>
          <a:xfrm>
            <a:off x="284922" y="6356350"/>
            <a:ext cx="6553213" cy="365125"/>
          </a:xfrm>
          <a:prstGeom prst="rect">
            <a:avLst/>
          </a:prstGeom>
        </p:spPr>
        <p:txBody>
          <a:bodyPr/>
          <a:lstStyle/>
          <a:p>
            <a:r>
              <a:rPr lang="en-US"/>
              <a:t>Java Software Structures, 4th Edition, Lewis/Chase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Goals</a:t>
            </a:r>
            <a:endParaRPr lang="en-US" dirty="0"/>
          </a:p>
        </p:txBody>
      </p:sp>
      <p:sp>
        <p:nvSpPr>
          <p:cNvPr id="3" name="Content Placeholder 2"/>
          <p:cNvSpPr>
            <a:spLocks noGrp="1"/>
          </p:cNvSpPr>
          <p:nvPr>
            <p:ph idx="1"/>
          </p:nvPr>
        </p:nvSpPr>
        <p:spPr>
          <a:xfrm>
            <a:off x="174712" y="3142465"/>
            <a:ext cx="8229600" cy="2475230"/>
          </a:xfrm>
        </p:spPr>
        <p:txBody>
          <a:bodyPr>
            <a:noAutofit/>
          </a:bodyPr>
          <a:lstStyle/>
          <a:p>
            <a:r>
              <a:rPr lang="en-US" sz="2000" dirty="0"/>
              <a:t>To learn to “think recursively”</a:t>
            </a:r>
          </a:p>
          <a:p>
            <a:r>
              <a:rPr lang="en-US" sz="2000" dirty="0"/>
              <a:t>To be able to use recursive helper methods</a:t>
            </a:r>
          </a:p>
          <a:p>
            <a:r>
              <a:rPr lang="en-US" sz="2000" dirty="0"/>
              <a:t>To understand the relationship between recursion and iteration</a:t>
            </a:r>
          </a:p>
          <a:p>
            <a:r>
              <a:rPr lang="en-US" sz="2000" dirty="0"/>
              <a:t>To understand when the use of recursion affects the efficiency of an algorithm</a:t>
            </a:r>
          </a:p>
          <a:p>
            <a:r>
              <a:rPr lang="en-US" sz="2000" dirty="0"/>
              <a:t>To analyze problems that are much easier to solve by recursion than by iteration</a:t>
            </a:r>
          </a:p>
          <a:p>
            <a:r>
              <a:rPr lang="en-US" sz="2000" dirty="0"/>
              <a:t>To process data with recursive structures using mutual recursion</a:t>
            </a:r>
          </a:p>
        </p:txBody>
      </p:sp>
      <p:pic>
        <p:nvPicPr>
          <p:cNvPr id="6" name="Picture 5" descr="nested_dolls.jpg"/>
          <p:cNvPicPr>
            <a:picLocks noChangeAspect="1"/>
          </p:cNvPicPr>
          <p:nvPr/>
        </p:nvPicPr>
        <p:blipFill>
          <a:blip r:embed="rId2"/>
          <a:stretch>
            <a:fillRect/>
          </a:stretch>
        </p:blipFill>
        <p:spPr>
          <a:xfrm>
            <a:off x="174713" y="896415"/>
            <a:ext cx="3258491" cy="232939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922" y="274638"/>
            <a:ext cx="8694229" cy="6081712"/>
          </a:xfrm>
        </p:spPr>
        <p:txBody>
          <a:bodyPr>
            <a:noAutofit/>
          </a:bodyPr>
          <a:lstStyle/>
          <a:p>
            <a:pPr>
              <a:buNone/>
            </a:pPr>
            <a:endParaRPr lang="en-US" sz="1200" dirty="0">
              <a:latin typeface="Courier New"/>
              <a:cs typeface="Courier New"/>
            </a:endParaRPr>
          </a:p>
          <a:p>
            <a:pPr>
              <a:buNone/>
            </a:pPr>
            <a:r>
              <a:rPr lang="en-US" sz="1200" dirty="0">
                <a:latin typeface="Courier New"/>
                <a:cs typeface="Courier New"/>
              </a:rPr>
              <a:t>        if (solver.traverse(0, 0))</a:t>
            </a:r>
          </a:p>
          <a:p>
            <a:pPr>
              <a:buNone/>
            </a:pPr>
            <a:r>
              <a:rPr lang="en-US" sz="1200" dirty="0">
                <a:latin typeface="Courier New"/>
                <a:cs typeface="Courier New"/>
              </a:rPr>
              <a:t>            </a:t>
            </a:r>
            <a:r>
              <a:rPr lang="en-US" sz="1200" dirty="0" err="1">
                <a:latin typeface="Courier New"/>
                <a:cs typeface="Courier New"/>
              </a:rPr>
              <a:t>System.out.println("The</a:t>
            </a:r>
            <a:r>
              <a:rPr lang="en-US" sz="1200" dirty="0">
                <a:latin typeface="Courier New"/>
                <a:cs typeface="Courier New"/>
              </a:rPr>
              <a:t> maze was successfully traversed!");</a:t>
            </a:r>
          </a:p>
          <a:p>
            <a:pPr>
              <a:buNone/>
            </a:pPr>
            <a:r>
              <a:rPr lang="en-US" sz="1200" dirty="0">
                <a:latin typeface="Courier New"/>
                <a:cs typeface="Courier New"/>
              </a:rPr>
              <a:t>        else</a:t>
            </a:r>
          </a:p>
          <a:p>
            <a:pPr>
              <a:buNone/>
            </a:pPr>
            <a:r>
              <a:rPr lang="en-US" sz="1200" dirty="0">
                <a:latin typeface="Courier New"/>
                <a:cs typeface="Courier New"/>
              </a:rPr>
              <a:t>            </a:t>
            </a:r>
            <a:r>
              <a:rPr lang="en-US" sz="1200" dirty="0" err="1">
                <a:latin typeface="Courier New"/>
                <a:cs typeface="Courier New"/>
              </a:rPr>
              <a:t>System.out.println("There</a:t>
            </a:r>
            <a:r>
              <a:rPr lang="en-US" sz="1200" dirty="0">
                <a:latin typeface="Courier New"/>
                <a:cs typeface="Courier New"/>
              </a:rPr>
              <a:t> is no possible path.");</a:t>
            </a:r>
          </a:p>
          <a:p>
            <a:pPr>
              <a:buNone/>
            </a:pPr>
            <a:endParaRPr lang="en-US" sz="1200" dirty="0">
              <a:latin typeface="Courier New"/>
              <a:cs typeface="Courier New"/>
            </a:endParaRPr>
          </a:p>
          <a:p>
            <a:pPr>
              <a:buNone/>
            </a:pPr>
            <a:r>
              <a:rPr lang="en-US" sz="1200" dirty="0">
                <a:latin typeface="Courier New"/>
                <a:cs typeface="Courier New"/>
              </a:rPr>
              <a:t>        </a:t>
            </a:r>
            <a:r>
              <a:rPr lang="en-US" sz="1200" dirty="0" err="1">
                <a:latin typeface="Courier New"/>
                <a:cs typeface="Courier New"/>
              </a:rPr>
              <a:t>System.out.println(labyrinth</a:t>
            </a:r>
            <a:r>
              <a:rPr lang="en-US" sz="1200" dirty="0">
                <a:latin typeface="Courier New"/>
                <a:cs typeface="Courier New"/>
              </a:rPr>
              <a:t>);</a:t>
            </a:r>
          </a:p>
          <a:p>
            <a:pPr>
              <a:buNone/>
            </a:pPr>
            <a:r>
              <a:rPr lang="en-US" sz="1200" dirty="0">
                <a:latin typeface="Courier New"/>
                <a:cs typeface="Courier New"/>
              </a:rPr>
              <a:t>    }</a:t>
            </a:r>
          </a:p>
          <a:p>
            <a:pPr>
              <a:buNone/>
            </a:pPr>
            <a:r>
              <a:rPr lang="en-US" sz="1200" dirty="0">
                <a:latin typeface="Courier New"/>
                <a:cs typeface="Courier New"/>
              </a:rPr>
              <a:t>}</a:t>
            </a:r>
          </a:p>
          <a:p>
            <a:pPr>
              <a:buNone/>
            </a:pPr>
            <a:r>
              <a:rPr lang="en-US" sz="1200" dirty="0">
                <a:latin typeface="Courier New"/>
                <a:cs typeface="Courier New"/>
              </a:rPr>
              <a:t>		</a:t>
            </a:r>
          </a:p>
          <a:p>
            <a:pPr>
              <a:buNone/>
            </a:pPr>
            <a:endParaRPr lang="en-US" sz="1200" dirty="0">
              <a:latin typeface="Courier New"/>
              <a:cs typeface="Courier New"/>
            </a:endParaRPr>
          </a:p>
        </p:txBody>
      </p:sp>
      <p:sp>
        <p:nvSpPr>
          <p:cNvPr id="5" name="Slide Number Placeholder 4"/>
          <p:cNvSpPr>
            <a:spLocks noGrp="1"/>
          </p:cNvSpPr>
          <p:nvPr>
            <p:ph type="sldNum" sz="quarter" idx="4294967295"/>
          </p:nvPr>
        </p:nvSpPr>
        <p:spPr>
          <a:xfrm>
            <a:off x="6838135" y="6356350"/>
            <a:ext cx="2133600" cy="365125"/>
          </a:xfrm>
          <a:prstGeom prst="rect">
            <a:avLst/>
          </a:prstGeom>
        </p:spPr>
        <p:txBody>
          <a:bodyPr/>
          <a:lstStyle/>
          <a:p>
            <a:r>
              <a:rPr lang="en-US"/>
              <a:t>8 - </a:t>
            </a:r>
            <a:fld id="{90994C07-E970-A243-9601-A1D642E986EC}" type="slidenum">
              <a:rPr lang="en-US" smtClean="0"/>
              <a:pPr/>
              <a:t>20</a:t>
            </a:fld>
            <a:endParaRPr lang="en-US" dirty="0"/>
          </a:p>
        </p:txBody>
      </p:sp>
      <p:sp>
        <p:nvSpPr>
          <p:cNvPr id="7" name="Footer Placeholder 6"/>
          <p:cNvSpPr>
            <a:spLocks noGrp="1"/>
          </p:cNvSpPr>
          <p:nvPr>
            <p:ph type="ftr" sz="quarter" idx="4294967295"/>
          </p:nvPr>
        </p:nvSpPr>
        <p:spPr>
          <a:xfrm>
            <a:off x="284922" y="6356350"/>
            <a:ext cx="6553213" cy="365125"/>
          </a:xfrm>
          <a:prstGeom prst="rect">
            <a:avLst/>
          </a:prstGeom>
        </p:spPr>
        <p:txBody>
          <a:bodyPr/>
          <a:lstStyle/>
          <a:p>
            <a:r>
              <a:rPr lang="en-US"/>
              <a:t>Java Software Structures, 4th Edition, Lewis/Chase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922" y="274638"/>
            <a:ext cx="8694229" cy="6081712"/>
          </a:xfrm>
        </p:spPr>
        <p:txBody>
          <a:bodyPr>
            <a:noAutofit/>
          </a:bodyPr>
          <a:lstStyle/>
          <a:p>
            <a:pPr>
              <a:buNone/>
            </a:pPr>
            <a:r>
              <a:rPr lang="en-US" sz="1200" dirty="0">
                <a:latin typeface="Courier New"/>
                <a:cs typeface="Courier New"/>
              </a:rPr>
              <a:t>import </a:t>
            </a:r>
            <a:r>
              <a:rPr lang="en-US" sz="1200" dirty="0" err="1">
                <a:latin typeface="Courier New"/>
                <a:cs typeface="Courier New"/>
              </a:rPr>
              <a:t>java.util</a:t>
            </a:r>
            <a:r>
              <a:rPr lang="en-US" sz="1200" dirty="0">
                <a:latin typeface="Courier New"/>
                <a:cs typeface="Courier New"/>
              </a:rPr>
              <a:t>.*;</a:t>
            </a:r>
          </a:p>
          <a:p>
            <a:pPr>
              <a:buNone/>
            </a:pPr>
            <a:r>
              <a:rPr lang="en-US" sz="1200" dirty="0">
                <a:latin typeface="Courier New"/>
                <a:cs typeface="Courier New"/>
              </a:rPr>
              <a:t>import </a:t>
            </a:r>
            <a:r>
              <a:rPr lang="en-US" sz="1200" dirty="0" err="1">
                <a:latin typeface="Courier New"/>
                <a:cs typeface="Courier New"/>
              </a:rPr>
              <a:t>java.io</a:t>
            </a:r>
            <a:r>
              <a:rPr lang="en-US" sz="1200" dirty="0">
                <a:latin typeface="Courier New"/>
                <a:cs typeface="Courier New"/>
              </a:rPr>
              <a:t>.*;</a:t>
            </a:r>
          </a:p>
          <a:p>
            <a:pPr>
              <a:buNone/>
            </a:pPr>
            <a:endParaRPr lang="en-US" sz="1200" dirty="0">
              <a:latin typeface="Courier New"/>
              <a:cs typeface="Courier New"/>
            </a:endParaRPr>
          </a:p>
          <a:p>
            <a:pPr>
              <a:buNone/>
            </a:pPr>
            <a:r>
              <a:rPr lang="en-US" sz="1200" dirty="0">
                <a:solidFill>
                  <a:srgbClr val="3366FF"/>
                </a:solidFill>
                <a:latin typeface="Courier New"/>
                <a:cs typeface="Courier New"/>
              </a:rPr>
              <a:t>/**</a:t>
            </a:r>
          </a:p>
          <a:p>
            <a:pPr>
              <a:buNone/>
            </a:pPr>
            <a:r>
              <a:rPr lang="en-US" sz="1200" dirty="0">
                <a:solidFill>
                  <a:srgbClr val="3366FF"/>
                </a:solidFill>
                <a:latin typeface="Courier New"/>
                <a:cs typeface="Courier New"/>
              </a:rPr>
              <a:t> * Maze represents a maze of characters. The goal is to get from the</a:t>
            </a:r>
          </a:p>
          <a:p>
            <a:pPr>
              <a:buNone/>
            </a:pPr>
            <a:r>
              <a:rPr lang="en-US" sz="1200" dirty="0">
                <a:solidFill>
                  <a:srgbClr val="3366FF"/>
                </a:solidFill>
                <a:latin typeface="Courier New"/>
                <a:cs typeface="Courier New"/>
              </a:rPr>
              <a:t> * top left corner to the bottom right, following a path of 1's. Arbitrary</a:t>
            </a:r>
          </a:p>
          <a:p>
            <a:pPr>
              <a:buNone/>
            </a:pPr>
            <a:r>
              <a:rPr lang="en-US" sz="1200" dirty="0">
                <a:solidFill>
                  <a:srgbClr val="3366FF"/>
                </a:solidFill>
                <a:latin typeface="Courier New"/>
                <a:cs typeface="Courier New"/>
              </a:rPr>
              <a:t> * constants are used to represent locations in the maze that have been TRIED</a:t>
            </a:r>
          </a:p>
          <a:p>
            <a:pPr>
              <a:buNone/>
            </a:pPr>
            <a:r>
              <a:rPr lang="en-US" sz="1200" dirty="0">
                <a:solidFill>
                  <a:srgbClr val="3366FF"/>
                </a:solidFill>
                <a:latin typeface="Courier New"/>
                <a:cs typeface="Courier New"/>
              </a:rPr>
              <a:t> * and that are part of the solution PATH.</a:t>
            </a:r>
          </a:p>
          <a:p>
            <a:pPr>
              <a:buNone/>
            </a:pPr>
            <a:r>
              <a:rPr lang="en-US" sz="1200" dirty="0">
                <a:solidFill>
                  <a:srgbClr val="3366FF"/>
                </a:solidFill>
                <a:latin typeface="Courier New"/>
                <a:cs typeface="Courier New"/>
              </a:rPr>
              <a:t> *</a:t>
            </a:r>
          </a:p>
          <a:p>
            <a:pPr>
              <a:buNone/>
            </a:pPr>
            <a:r>
              <a:rPr lang="en-US" sz="1200" dirty="0">
                <a:solidFill>
                  <a:srgbClr val="3366FF"/>
                </a:solidFill>
                <a:latin typeface="Courier New"/>
                <a:cs typeface="Courier New"/>
              </a:rPr>
              <a:t> * @author Lewis and Chase</a:t>
            </a:r>
          </a:p>
          <a:p>
            <a:pPr>
              <a:buNone/>
            </a:pPr>
            <a:r>
              <a:rPr lang="en-US" sz="1200" dirty="0">
                <a:solidFill>
                  <a:srgbClr val="3366FF"/>
                </a:solidFill>
                <a:latin typeface="Courier New"/>
                <a:cs typeface="Courier New"/>
              </a:rPr>
              <a:t> * @version 4.0</a:t>
            </a:r>
          </a:p>
          <a:p>
            <a:pPr>
              <a:buNone/>
            </a:pPr>
            <a:r>
              <a:rPr lang="en-US" sz="1200" dirty="0">
                <a:solidFill>
                  <a:srgbClr val="3366FF"/>
                </a:solidFill>
                <a:latin typeface="Courier New"/>
                <a:cs typeface="Courier New"/>
              </a:rPr>
              <a:t> */</a:t>
            </a:r>
          </a:p>
          <a:p>
            <a:pPr>
              <a:buNone/>
            </a:pPr>
            <a:r>
              <a:rPr lang="en-US" sz="1200" dirty="0">
                <a:latin typeface="Courier New"/>
                <a:cs typeface="Courier New"/>
              </a:rPr>
              <a:t>public class Maze</a:t>
            </a:r>
          </a:p>
          <a:p>
            <a:pPr>
              <a:buNone/>
            </a:pPr>
            <a:r>
              <a:rPr lang="en-US" sz="1200" dirty="0">
                <a:latin typeface="Courier New"/>
                <a:cs typeface="Courier New"/>
              </a:rPr>
              <a:t>{</a:t>
            </a:r>
          </a:p>
          <a:p>
            <a:pPr>
              <a:buNone/>
            </a:pPr>
            <a:r>
              <a:rPr lang="en-US" sz="1200" dirty="0">
                <a:latin typeface="Courier New"/>
                <a:cs typeface="Courier New"/>
              </a:rPr>
              <a:t>    private static final </a:t>
            </a:r>
            <a:r>
              <a:rPr lang="en-US" sz="1200" dirty="0" err="1">
                <a:latin typeface="Courier New"/>
                <a:cs typeface="Courier New"/>
              </a:rPr>
              <a:t>int</a:t>
            </a:r>
            <a:r>
              <a:rPr lang="en-US" sz="1200" dirty="0">
                <a:latin typeface="Courier New"/>
                <a:cs typeface="Courier New"/>
              </a:rPr>
              <a:t> TRIED = 2;</a:t>
            </a:r>
          </a:p>
          <a:p>
            <a:pPr>
              <a:buNone/>
            </a:pPr>
            <a:r>
              <a:rPr lang="en-US" sz="1200" dirty="0">
                <a:latin typeface="Courier New"/>
                <a:cs typeface="Courier New"/>
              </a:rPr>
              <a:t>    private static final </a:t>
            </a:r>
            <a:r>
              <a:rPr lang="en-US" sz="1200" dirty="0" err="1">
                <a:latin typeface="Courier New"/>
                <a:cs typeface="Courier New"/>
              </a:rPr>
              <a:t>int</a:t>
            </a:r>
            <a:r>
              <a:rPr lang="en-US" sz="1200" dirty="0">
                <a:latin typeface="Courier New"/>
                <a:cs typeface="Courier New"/>
              </a:rPr>
              <a:t> PATH = 3;</a:t>
            </a:r>
          </a:p>
          <a:p>
            <a:pPr>
              <a:buNone/>
            </a:pPr>
            <a:endParaRPr lang="en-US" sz="1200" dirty="0">
              <a:latin typeface="Courier New"/>
              <a:cs typeface="Courier New"/>
            </a:endParaRPr>
          </a:p>
          <a:p>
            <a:pPr>
              <a:buNone/>
            </a:pPr>
            <a:r>
              <a:rPr lang="en-US" sz="1200" dirty="0">
                <a:latin typeface="Courier New"/>
                <a:cs typeface="Courier New"/>
              </a:rPr>
              <a:t>    private </a:t>
            </a:r>
            <a:r>
              <a:rPr lang="en-US" sz="1200" dirty="0" err="1">
                <a:latin typeface="Courier New"/>
                <a:cs typeface="Courier New"/>
              </a:rPr>
              <a:t>int</a:t>
            </a:r>
            <a:r>
              <a:rPr lang="en-US" sz="1200" dirty="0">
                <a:latin typeface="Courier New"/>
                <a:cs typeface="Courier New"/>
              </a:rPr>
              <a:t> </a:t>
            </a:r>
            <a:r>
              <a:rPr lang="en-US" sz="1200" dirty="0" err="1">
                <a:latin typeface="Courier New"/>
                <a:cs typeface="Courier New"/>
              </a:rPr>
              <a:t>numberRows</a:t>
            </a:r>
            <a:r>
              <a:rPr lang="en-US" sz="1200" dirty="0">
                <a:latin typeface="Courier New"/>
                <a:cs typeface="Courier New"/>
              </a:rPr>
              <a:t>, </a:t>
            </a:r>
            <a:r>
              <a:rPr lang="en-US" sz="1200" dirty="0" err="1">
                <a:latin typeface="Courier New"/>
                <a:cs typeface="Courier New"/>
              </a:rPr>
              <a:t>numberColumns</a:t>
            </a:r>
            <a:r>
              <a:rPr lang="en-US" sz="1200" dirty="0">
                <a:latin typeface="Courier New"/>
                <a:cs typeface="Courier New"/>
              </a:rPr>
              <a:t>;</a:t>
            </a:r>
          </a:p>
          <a:p>
            <a:pPr>
              <a:buNone/>
            </a:pPr>
            <a:r>
              <a:rPr lang="en-US" sz="1200" dirty="0">
                <a:latin typeface="Courier New"/>
                <a:cs typeface="Courier New"/>
              </a:rPr>
              <a:t>    private </a:t>
            </a:r>
            <a:r>
              <a:rPr lang="en-US" sz="1200" dirty="0" err="1">
                <a:latin typeface="Courier New"/>
                <a:cs typeface="Courier New"/>
              </a:rPr>
              <a:t>int</a:t>
            </a:r>
            <a:r>
              <a:rPr lang="en-US" sz="1200" dirty="0">
                <a:latin typeface="Courier New"/>
                <a:cs typeface="Courier New"/>
              </a:rPr>
              <a:t>[][] grid;</a:t>
            </a:r>
          </a:p>
          <a:p>
            <a:pPr>
              <a:buNone/>
            </a:pPr>
            <a:endParaRPr lang="en-US" sz="1200" dirty="0">
              <a:latin typeface="Courier New"/>
              <a:cs typeface="Courier New"/>
            </a:endParaRPr>
          </a:p>
          <a:p>
            <a:pPr>
              <a:buNone/>
            </a:pPr>
            <a:r>
              <a:rPr lang="en-US" sz="1200" dirty="0">
                <a:latin typeface="Courier New"/>
                <a:cs typeface="Courier New"/>
              </a:rPr>
              <a:t>		</a:t>
            </a:r>
          </a:p>
          <a:p>
            <a:pPr>
              <a:buNone/>
            </a:pPr>
            <a:endParaRPr lang="en-US" sz="1200" dirty="0">
              <a:latin typeface="Courier New"/>
              <a:cs typeface="Courier New"/>
            </a:endParaRPr>
          </a:p>
        </p:txBody>
      </p:sp>
      <p:sp>
        <p:nvSpPr>
          <p:cNvPr id="5" name="Slide Number Placeholder 4"/>
          <p:cNvSpPr>
            <a:spLocks noGrp="1"/>
          </p:cNvSpPr>
          <p:nvPr>
            <p:ph type="sldNum" sz="quarter" idx="4294967295"/>
          </p:nvPr>
        </p:nvSpPr>
        <p:spPr>
          <a:xfrm>
            <a:off x="6838135" y="6356350"/>
            <a:ext cx="2133600" cy="365125"/>
          </a:xfrm>
          <a:prstGeom prst="rect">
            <a:avLst/>
          </a:prstGeom>
        </p:spPr>
        <p:txBody>
          <a:bodyPr/>
          <a:lstStyle/>
          <a:p>
            <a:r>
              <a:rPr lang="en-US"/>
              <a:t>8 - </a:t>
            </a:r>
            <a:fld id="{90994C07-E970-A243-9601-A1D642E986EC}" type="slidenum">
              <a:rPr lang="en-US" smtClean="0"/>
              <a:pPr/>
              <a:t>21</a:t>
            </a:fld>
            <a:endParaRPr lang="en-US" dirty="0"/>
          </a:p>
        </p:txBody>
      </p:sp>
      <p:sp>
        <p:nvSpPr>
          <p:cNvPr id="7" name="Footer Placeholder 6"/>
          <p:cNvSpPr>
            <a:spLocks noGrp="1"/>
          </p:cNvSpPr>
          <p:nvPr>
            <p:ph type="ftr" sz="quarter" idx="4294967295"/>
          </p:nvPr>
        </p:nvSpPr>
        <p:spPr>
          <a:xfrm>
            <a:off x="284922" y="6356350"/>
            <a:ext cx="6553213" cy="365125"/>
          </a:xfrm>
          <a:prstGeom prst="rect">
            <a:avLst/>
          </a:prstGeom>
        </p:spPr>
        <p:txBody>
          <a:bodyPr/>
          <a:lstStyle/>
          <a:p>
            <a:r>
              <a:rPr lang="en-US"/>
              <a:t>Java Software Structures, 4th Edition, Lewis/Chase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922" y="274638"/>
            <a:ext cx="8694229" cy="6081712"/>
          </a:xfrm>
        </p:spPr>
        <p:txBody>
          <a:bodyPr>
            <a:noAutofit/>
          </a:bodyPr>
          <a:lstStyle/>
          <a:p>
            <a:pPr>
              <a:buNone/>
            </a:pPr>
            <a:r>
              <a:rPr lang="en-US" sz="1100" dirty="0">
                <a:latin typeface="Courier New"/>
                <a:cs typeface="Courier New"/>
              </a:rPr>
              <a:t>    </a:t>
            </a:r>
            <a:r>
              <a:rPr lang="en-US" sz="1100" dirty="0">
                <a:solidFill>
                  <a:srgbClr val="3366FF"/>
                </a:solidFill>
                <a:latin typeface="Courier New"/>
                <a:cs typeface="Courier New"/>
              </a:rPr>
              <a:t>/**</a:t>
            </a:r>
          </a:p>
          <a:p>
            <a:pPr>
              <a:buNone/>
            </a:pPr>
            <a:r>
              <a:rPr lang="en-US" sz="1100" dirty="0">
                <a:solidFill>
                  <a:srgbClr val="3366FF"/>
                </a:solidFill>
                <a:latin typeface="Courier New"/>
                <a:cs typeface="Courier New"/>
              </a:rPr>
              <a:t>     * Constructor for the Maze class. Loads a maze from the given file.  </a:t>
            </a:r>
          </a:p>
          <a:p>
            <a:pPr>
              <a:buNone/>
            </a:pPr>
            <a:r>
              <a:rPr lang="en-US" sz="1100" dirty="0">
                <a:solidFill>
                  <a:srgbClr val="3366FF"/>
                </a:solidFill>
                <a:latin typeface="Courier New"/>
                <a:cs typeface="Courier New"/>
              </a:rPr>
              <a:t>     * Throws a </a:t>
            </a:r>
            <a:r>
              <a:rPr lang="en-US" sz="1100" dirty="0" err="1">
                <a:solidFill>
                  <a:srgbClr val="3366FF"/>
                </a:solidFill>
                <a:latin typeface="Courier New"/>
                <a:cs typeface="Courier New"/>
              </a:rPr>
              <a:t>FileNotFoundException</a:t>
            </a:r>
            <a:r>
              <a:rPr lang="en-US" sz="1100" dirty="0">
                <a:solidFill>
                  <a:srgbClr val="3366FF"/>
                </a:solidFill>
                <a:latin typeface="Courier New"/>
                <a:cs typeface="Courier New"/>
              </a:rPr>
              <a:t> if the given file is not found.</a:t>
            </a:r>
          </a:p>
          <a:p>
            <a:pPr>
              <a:buNone/>
            </a:pPr>
            <a:r>
              <a:rPr lang="en-US" sz="1100" dirty="0">
                <a:solidFill>
                  <a:srgbClr val="3366FF"/>
                </a:solidFill>
                <a:latin typeface="Courier New"/>
                <a:cs typeface="Courier New"/>
              </a:rPr>
              <a:t>     *</a:t>
            </a:r>
          </a:p>
          <a:p>
            <a:pPr>
              <a:buNone/>
            </a:pPr>
            <a:r>
              <a:rPr lang="en-US" sz="1100" dirty="0">
                <a:solidFill>
                  <a:srgbClr val="3366FF"/>
                </a:solidFill>
                <a:latin typeface="Courier New"/>
                <a:cs typeface="Courier New"/>
              </a:rPr>
              <a:t>     * @</a:t>
            </a:r>
            <a:r>
              <a:rPr lang="en-US" sz="1100" dirty="0" err="1">
                <a:solidFill>
                  <a:srgbClr val="3366FF"/>
                </a:solidFill>
                <a:latin typeface="Courier New"/>
                <a:cs typeface="Courier New"/>
              </a:rPr>
              <a:t>param</a:t>
            </a:r>
            <a:r>
              <a:rPr lang="en-US" sz="1100" dirty="0">
                <a:solidFill>
                  <a:srgbClr val="3366FF"/>
                </a:solidFill>
                <a:latin typeface="Courier New"/>
                <a:cs typeface="Courier New"/>
              </a:rPr>
              <a:t> filename the name of the file to load</a:t>
            </a:r>
          </a:p>
          <a:p>
            <a:pPr>
              <a:buNone/>
            </a:pPr>
            <a:r>
              <a:rPr lang="en-US" sz="1100" dirty="0">
                <a:solidFill>
                  <a:srgbClr val="3366FF"/>
                </a:solidFill>
                <a:latin typeface="Courier New"/>
                <a:cs typeface="Courier New"/>
              </a:rPr>
              <a:t>     * @throws </a:t>
            </a:r>
            <a:r>
              <a:rPr lang="en-US" sz="1100" dirty="0" err="1">
                <a:solidFill>
                  <a:srgbClr val="3366FF"/>
                </a:solidFill>
                <a:latin typeface="Courier New"/>
                <a:cs typeface="Courier New"/>
              </a:rPr>
              <a:t>FileNotFoundException</a:t>
            </a:r>
            <a:r>
              <a:rPr lang="en-US" sz="1100" dirty="0">
                <a:solidFill>
                  <a:srgbClr val="3366FF"/>
                </a:solidFill>
                <a:latin typeface="Courier New"/>
                <a:cs typeface="Courier New"/>
              </a:rPr>
              <a:t> if the given file is not found</a:t>
            </a:r>
          </a:p>
          <a:p>
            <a:pPr>
              <a:buNone/>
            </a:pPr>
            <a:r>
              <a:rPr lang="en-US" sz="1100" dirty="0">
                <a:solidFill>
                  <a:srgbClr val="3366FF"/>
                </a:solidFill>
                <a:latin typeface="Courier New"/>
                <a:cs typeface="Courier New"/>
              </a:rPr>
              <a:t>     */</a:t>
            </a:r>
          </a:p>
          <a:p>
            <a:pPr>
              <a:buNone/>
            </a:pPr>
            <a:r>
              <a:rPr lang="en-US" sz="1100" dirty="0">
                <a:latin typeface="Courier New"/>
                <a:cs typeface="Courier New"/>
              </a:rPr>
              <a:t>    public </a:t>
            </a:r>
            <a:r>
              <a:rPr lang="en-US" sz="1100" dirty="0" err="1">
                <a:latin typeface="Courier New"/>
                <a:cs typeface="Courier New"/>
              </a:rPr>
              <a:t>Maze(String</a:t>
            </a:r>
            <a:r>
              <a:rPr lang="en-US" sz="1100" dirty="0">
                <a:latin typeface="Courier New"/>
                <a:cs typeface="Courier New"/>
              </a:rPr>
              <a:t> filename) throws </a:t>
            </a:r>
            <a:r>
              <a:rPr lang="en-US" sz="1100" dirty="0" err="1">
                <a:latin typeface="Courier New"/>
                <a:cs typeface="Courier New"/>
              </a:rPr>
              <a:t>FileNotFoundException</a:t>
            </a:r>
            <a:endParaRPr lang="en-US" sz="1100" dirty="0">
              <a:latin typeface="Courier New"/>
              <a:cs typeface="Courier New"/>
            </a:endParaRPr>
          </a:p>
          <a:p>
            <a:pPr>
              <a:buNone/>
            </a:pPr>
            <a:r>
              <a:rPr lang="en-US" sz="1100" dirty="0">
                <a:latin typeface="Courier New"/>
                <a:cs typeface="Courier New"/>
              </a:rPr>
              <a:t>    {</a:t>
            </a:r>
          </a:p>
          <a:p>
            <a:pPr>
              <a:buNone/>
            </a:pPr>
            <a:r>
              <a:rPr lang="en-US" sz="1100" dirty="0">
                <a:latin typeface="Courier New"/>
                <a:cs typeface="Courier New"/>
              </a:rPr>
              <a:t>        Scanner scan = new </a:t>
            </a:r>
            <a:r>
              <a:rPr lang="en-US" sz="1100" dirty="0" err="1">
                <a:latin typeface="Courier New"/>
                <a:cs typeface="Courier New"/>
              </a:rPr>
              <a:t>Scanner(new</a:t>
            </a:r>
            <a:r>
              <a:rPr lang="en-US" sz="1100" dirty="0">
                <a:latin typeface="Courier New"/>
                <a:cs typeface="Courier New"/>
              </a:rPr>
              <a:t> </a:t>
            </a:r>
            <a:r>
              <a:rPr lang="en-US" sz="1100" dirty="0" err="1">
                <a:latin typeface="Courier New"/>
                <a:cs typeface="Courier New"/>
              </a:rPr>
              <a:t>File(filename</a:t>
            </a:r>
            <a:r>
              <a:rPr lang="en-US" sz="1100" dirty="0">
                <a:latin typeface="Courier New"/>
                <a:cs typeface="Courier New"/>
              </a:rPr>
              <a:t>));</a:t>
            </a:r>
          </a:p>
          <a:p>
            <a:pPr>
              <a:buNone/>
            </a:pPr>
            <a:r>
              <a:rPr lang="en-US" sz="1100" dirty="0">
                <a:latin typeface="Courier New"/>
                <a:cs typeface="Courier New"/>
              </a:rPr>
              <a:t>        </a:t>
            </a:r>
            <a:r>
              <a:rPr lang="en-US" sz="1100" dirty="0" err="1">
                <a:latin typeface="Courier New"/>
                <a:cs typeface="Courier New"/>
              </a:rPr>
              <a:t>numberRows</a:t>
            </a:r>
            <a:r>
              <a:rPr lang="en-US" sz="1100" dirty="0">
                <a:latin typeface="Courier New"/>
                <a:cs typeface="Courier New"/>
              </a:rPr>
              <a:t> = </a:t>
            </a:r>
            <a:r>
              <a:rPr lang="en-US" sz="1100" dirty="0" err="1">
                <a:latin typeface="Courier New"/>
                <a:cs typeface="Courier New"/>
              </a:rPr>
              <a:t>scan.nextInt</a:t>
            </a:r>
            <a:r>
              <a:rPr lang="en-US" sz="1100" dirty="0">
                <a:latin typeface="Courier New"/>
                <a:cs typeface="Courier New"/>
              </a:rPr>
              <a:t>();</a:t>
            </a:r>
          </a:p>
          <a:p>
            <a:pPr>
              <a:buNone/>
            </a:pPr>
            <a:r>
              <a:rPr lang="en-US" sz="1100" dirty="0">
                <a:latin typeface="Courier New"/>
                <a:cs typeface="Courier New"/>
              </a:rPr>
              <a:t>        </a:t>
            </a:r>
            <a:r>
              <a:rPr lang="en-US" sz="1100" dirty="0" err="1">
                <a:latin typeface="Courier New"/>
                <a:cs typeface="Courier New"/>
              </a:rPr>
              <a:t>numberColumns</a:t>
            </a:r>
            <a:r>
              <a:rPr lang="en-US" sz="1100" dirty="0">
                <a:latin typeface="Courier New"/>
                <a:cs typeface="Courier New"/>
              </a:rPr>
              <a:t> = </a:t>
            </a:r>
            <a:r>
              <a:rPr lang="en-US" sz="1100" dirty="0" err="1">
                <a:latin typeface="Courier New"/>
                <a:cs typeface="Courier New"/>
              </a:rPr>
              <a:t>scan.nextInt</a:t>
            </a:r>
            <a:r>
              <a:rPr lang="en-US" sz="1100" dirty="0">
                <a:latin typeface="Courier New"/>
                <a:cs typeface="Courier New"/>
              </a:rPr>
              <a:t>();</a:t>
            </a:r>
          </a:p>
          <a:p>
            <a:pPr>
              <a:buNone/>
            </a:pPr>
            <a:r>
              <a:rPr lang="en-US" sz="1100" dirty="0">
                <a:latin typeface="Courier New"/>
                <a:cs typeface="Courier New"/>
              </a:rPr>
              <a:t>        </a:t>
            </a:r>
          </a:p>
          <a:p>
            <a:pPr>
              <a:buNone/>
            </a:pPr>
            <a:r>
              <a:rPr lang="en-US" sz="1100" dirty="0">
                <a:latin typeface="Courier New"/>
                <a:cs typeface="Courier New"/>
              </a:rPr>
              <a:t>        grid = new </a:t>
            </a:r>
            <a:r>
              <a:rPr lang="en-US" sz="1100" dirty="0" err="1">
                <a:latin typeface="Courier New"/>
                <a:cs typeface="Courier New"/>
              </a:rPr>
              <a:t>int[numberRows][numberColumns</a:t>
            </a:r>
            <a:r>
              <a:rPr lang="en-US" sz="1100" dirty="0">
                <a:latin typeface="Courier New"/>
                <a:cs typeface="Courier New"/>
              </a:rPr>
              <a:t>];</a:t>
            </a:r>
          </a:p>
          <a:p>
            <a:pPr>
              <a:buNone/>
            </a:pPr>
            <a:r>
              <a:rPr lang="en-US" sz="1100" dirty="0">
                <a:latin typeface="Courier New"/>
                <a:cs typeface="Courier New"/>
              </a:rPr>
              <a:t>        for (</a:t>
            </a:r>
            <a:r>
              <a:rPr lang="en-US" sz="1100" dirty="0" err="1">
                <a:latin typeface="Courier New"/>
                <a:cs typeface="Courier New"/>
              </a:rPr>
              <a:t>int</a:t>
            </a:r>
            <a:r>
              <a:rPr lang="en-US" sz="1100" dirty="0">
                <a:latin typeface="Courier New"/>
                <a:cs typeface="Courier New"/>
              </a:rPr>
              <a:t> </a:t>
            </a:r>
            <a:r>
              <a:rPr lang="en-US" sz="1100" dirty="0" err="1">
                <a:latin typeface="Courier New"/>
                <a:cs typeface="Courier New"/>
              </a:rPr>
              <a:t>i</a:t>
            </a:r>
            <a:r>
              <a:rPr lang="en-US" sz="1100" dirty="0">
                <a:latin typeface="Courier New"/>
                <a:cs typeface="Courier New"/>
              </a:rPr>
              <a:t> = 0; </a:t>
            </a:r>
            <a:r>
              <a:rPr lang="en-US" sz="1100" dirty="0" err="1">
                <a:latin typeface="Courier New"/>
                <a:cs typeface="Courier New"/>
              </a:rPr>
              <a:t>i</a:t>
            </a:r>
            <a:r>
              <a:rPr lang="en-US" sz="1100" dirty="0">
                <a:latin typeface="Courier New"/>
                <a:cs typeface="Courier New"/>
              </a:rPr>
              <a:t> &lt; </a:t>
            </a:r>
            <a:r>
              <a:rPr lang="en-US" sz="1100" dirty="0" err="1">
                <a:latin typeface="Courier New"/>
                <a:cs typeface="Courier New"/>
              </a:rPr>
              <a:t>numberRows</a:t>
            </a:r>
            <a:r>
              <a:rPr lang="en-US" sz="1100" dirty="0">
                <a:latin typeface="Courier New"/>
                <a:cs typeface="Courier New"/>
              </a:rPr>
              <a:t>; </a:t>
            </a:r>
            <a:r>
              <a:rPr lang="en-US" sz="1100" dirty="0" err="1">
                <a:latin typeface="Courier New"/>
                <a:cs typeface="Courier New"/>
              </a:rPr>
              <a:t>i</a:t>
            </a:r>
            <a:r>
              <a:rPr lang="en-US" sz="1100" dirty="0">
                <a:latin typeface="Courier New"/>
                <a:cs typeface="Courier New"/>
              </a:rPr>
              <a:t>++)</a:t>
            </a:r>
          </a:p>
          <a:p>
            <a:pPr>
              <a:buNone/>
            </a:pPr>
            <a:r>
              <a:rPr lang="en-US" sz="1100" dirty="0">
                <a:latin typeface="Courier New"/>
                <a:cs typeface="Courier New"/>
              </a:rPr>
              <a:t>            for (</a:t>
            </a:r>
            <a:r>
              <a:rPr lang="en-US" sz="1100" dirty="0" err="1">
                <a:latin typeface="Courier New"/>
                <a:cs typeface="Courier New"/>
              </a:rPr>
              <a:t>int</a:t>
            </a:r>
            <a:r>
              <a:rPr lang="en-US" sz="1100" dirty="0">
                <a:latin typeface="Courier New"/>
                <a:cs typeface="Courier New"/>
              </a:rPr>
              <a:t> </a:t>
            </a:r>
            <a:r>
              <a:rPr lang="en-US" sz="1100" dirty="0" err="1">
                <a:latin typeface="Courier New"/>
                <a:cs typeface="Courier New"/>
              </a:rPr>
              <a:t>j</a:t>
            </a:r>
            <a:r>
              <a:rPr lang="en-US" sz="1100" dirty="0">
                <a:latin typeface="Courier New"/>
                <a:cs typeface="Courier New"/>
              </a:rPr>
              <a:t> = 0; </a:t>
            </a:r>
            <a:r>
              <a:rPr lang="en-US" sz="1100" dirty="0" err="1">
                <a:latin typeface="Courier New"/>
                <a:cs typeface="Courier New"/>
              </a:rPr>
              <a:t>j</a:t>
            </a:r>
            <a:r>
              <a:rPr lang="en-US" sz="1100" dirty="0">
                <a:latin typeface="Courier New"/>
                <a:cs typeface="Courier New"/>
              </a:rPr>
              <a:t> &lt; </a:t>
            </a:r>
            <a:r>
              <a:rPr lang="en-US" sz="1100" dirty="0" err="1">
                <a:latin typeface="Courier New"/>
                <a:cs typeface="Courier New"/>
              </a:rPr>
              <a:t>numberColumns</a:t>
            </a:r>
            <a:r>
              <a:rPr lang="en-US" sz="1100" dirty="0">
                <a:latin typeface="Courier New"/>
                <a:cs typeface="Courier New"/>
              </a:rPr>
              <a:t>; </a:t>
            </a:r>
            <a:r>
              <a:rPr lang="en-US" sz="1100" dirty="0" err="1">
                <a:latin typeface="Courier New"/>
                <a:cs typeface="Courier New"/>
              </a:rPr>
              <a:t>j</a:t>
            </a:r>
            <a:r>
              <a:rPr lang="en-US" sz="1100" dirty="0">
                <a:latin typeface="Courier New"/>
                <a:cs typeface="Courier New"/>
              </a:rPr>
              <a:t>++)</a:t>
            </a:r>
          </a:p>
          <a:p>
            <a:pPr>
              <a:buNone/>
            </a:pPr>
            <a:r>
              <a:rPr lang="en-US" sz="1100" dirty="0">
                <a:latin typeface="Courier New"/>
                <a:cs typeface="Courier New"/>
              </a:rPr>
              <a:t>                </a:t>
            </a:r>
            <a:r>
              <a:rPr lang="en-US" sz="1100" dirty="0" err="1">
                <a:latin typeface="Courier New"/>
                <a:cs typeface="Courier New"/>
              </a:rPr>
              <a:t>grid[i][j</a:t>
            </a:r>
            <a:r>
              <a:rPr lang="en-US" sz="1100" dirty="0">
                <a:latin typeface="Courier New"/>
                <a:cs typeface="Courier New"/>
              </a:rPr>
              <a:t>] = </a:t>
            </a:r>
            <a:r>
              <a:rPr lang="en-US" sz="1100" dirty="0" err="1">
                <a:latin typeface="Courier New"/>
                <a:cs typeface="Courier New"/>
              </a:rPr>
              <a:t>scan.nextInt</a:t>
            </a:r>
            <a:r>
              <a:rPr lang="en-US" sz="1100" dirty="0">
                <a:latin typeface="Courier New"/>
                <a:cs typeface="Courier New"/>
              </a:rPr>
              <a:t>();</a:t>
            </a:r>
          </a:p>
          <a:p>
            <a:pPr>
              <a:buNone/>
            </a:pPr>
            <a:r>
              <a:rPr lang="en-US" sz="1100" dirty="0">
                <a:latin typeface="Courier New"/>
                <a:cs typeface="Courier New"/>
              </a:rPr>
              <a:t>    }</a:t>
            </a:r>
          </a:p>
          <a:p>
            <a:pPr>
              <a:buNone/>
            </a:pPr>
            <a:r>
              <a:rPr lang="en-US" sz="1100" dirty="0">
                <a:latin typeface="Courier New"/>
                <a:cs typeface="Courier New"/>
              </a:rPr>
              <a:t>        </a:t>
            </a:r>
          </a:p>
          <a:p>
            <a:pPr>
              <a:buNone/>
            </a:pPr>
            <a:r>
              <a:rPr lang="en-US" sz="1100" dirty="0">
                <a:solidFill>
                  <a:srgbClr val="3366FF"/>
                </a:solidFill>
                <a:latin typeface="Courier New"/>
                <a:cs typeface="Courier New"/>
              </a:rPr>
              <a:t>    /**</a:t>
            </a:r>
          </a:p>
          <a:p>
            <a:pPr>
              <a:buNone/>
            </a:pPr>
            <a:r>
              <a:rPr lang="en-US" sz="1100" dirty="0">
                <a:solidFill>
                  <a:srgbClr val="3366FF"/>
                </a:solidFill>
                <a:latin typeface="Courier New"/>
                <a:cs typeface="Courier New"/>
              </a:rPr>
              <a:t>     * Marks the specified position in the maze as TRIED</a:t>
            </a:r>
          </a:p>
          <a:p>
            <a:pPr>
              <a:buNone/>
            </a:pPr>
            <a:r>
              <a:rPr lang="en-US" sz="1100" dirty="0">
                <a:solidFill>
                  <a:srgbClr val="3366FF"/>
                </a:solidFill>
                <a:latin typeface="Courier New"/>
                <a:cs typeface="Courier New"/>
              </a:rPr>
              <a:t>     *</a:t>
            </a:r>
          </a:p>
          <a:p>
            <a:pPr>
              <a:buNone/>
            </a:pPr>
            <a:r>
              <a:rPr lang="en-US" sz="1100" dirty="0">
                <a:solidFill>
                  <a:srgbClr val="3366FF"/>
                </a:solidFill>
                <a:latin typeface="Courier New"/>
                <a:cs typeface="Courier New"/>
              </a:rPr>
              <a:t>     * @</a:t>
            </a:r>
            <a:r>
              <a:rPr lang="en-US" sz="1100" dirty="0" err="1">
                <a:solidFill>
                  <a:srgbClr val="3366FF"/>
                </a:solidFill>
                <a:latin typeface="Courier New"/>
                <a:cs typeface="Courier New"/>
              </a:rPr>
              <a:t>param</a:t>
            </a:r>
            <a:r>
              <a:rPr lang="en-US" sz="1100" dirty="0">
                <a:solidFill>
                  <a:srgbClr val="3366FF"/>
                </a:solidFill>
                <a:latin typeface="Courier New"/>
                <a:cs typeface="Courier New"/>
              </a:rPr>
              <a:t> row the index of the row to try</a:t>
            </a:r>
          </a:p>
          <a:p>
            <a:pPr>
              <a:buNone/>
            </a:pPr>
            <a:r>
              <a:rPr lang="en-US" sz="1100" dirty="0">
                <a:solidFill>
                  <a:srgbClr val="3366FF"/>
                </a:solidFill>
                <a:latin typeface="Courier New"/>
                <a:cs typeface="Courier New"/>
              </a:rPr>
              <a:t>     * @</a:t>
            </a:r>
            <a:r>
              <a:rPr lang="en-US" sz="1100" dirty="0" err="1">
                <a:solidFill>
                  <a:srgbClr val="3366FF"/>
                </a:solidFill>
                <a:latin typeface="Courier New"/>
                <a:cs typeface="Courier New"/>
              </a:rPr>
              <a:t>param</a:t>
            </a:r>
            <a:r>
              <a:rPr lang="en-US" sz="1100" dirty="0">
                <a:solidFill>
                  <a:srgbClr val="3366FF"/>
                </a:solidFill>
                <a:latin typeface="Courier New"/>
                <a:cs typeface="Courier New"/>
              </a:rPr>
              <a:t> </a:t>
            </a:r>
            <a:r>
              <a:rPr lang="en-US" sz="1100" dirty="0" err="1">
                <a:solidFill>
                  <a:srgbClr val="3366FF"/>
                </a:solidFill>
                <a:latin typeface="Courier New"/>
                <a:cs typeface="Courier New"/>
              </a:rPr>
              <a:t>col</a:t>
            </a:r>
            <a:r>
              <a:rPr lang="en-US" sz="1100" dirty="0">
                <a:solidFill>
                  <a:srgbClr val="3366FF"/>
                </a:solidFill>
                <a:latin typeface="Courier New"/>
                <a:cs typeface="Courier New"/>
              </a:rPr>
              <a:t> the index of the column to try </a:t>
            </a:r>
          </a:p>
          <a:p>
            <a:pPr>
              <a:buNone/>
            </a:pPr>
            <a:r>
              <a:rPr lang="en-US" sz="1100" dirty="0">
                <a:solidFill>
                  <a:srgbClr val="3366FF"/>
                </a:solidFill>
                <a:latin typeface="Courier New"/>
                <a:cs typeface="Courier New"/>
              </a:rPr>
              <a:t>     */</a:t>
            </a:r>
          </a:p>
          <a:p>
            <a:pPr>
              <a:buNone/>
            </a:pPr>
            <a:r>
              <a:rPr lang="en-US" sz="1100" dirty="0">
                <a:latin typeface="Courier New"/>
                <a:cs typeface="Courier New"/>
              </a:rPr>
              <a:t>    public void </a:t>
            </a:r>
            <a:r>
              <a:rPr lang="en-US" sz="1100" dirty="0" err="1">
                <a:latin typeface="Courier New"/>
                <a:cs typeface="Courier New"/>
              </a:rPr>
              <a:t>tryPosition(int</a:t>
            </a:r>
            <a:r>
              <a:rPr lang="en-US" sz="1100" dirty="0">
                <a:latin typeface="Courier New"/>
                <a:cs typeface="Courier New"/>
              </a:rPr>
              <a:t> row, </a:t>
            </a:r>
            <a:r>
              <a:rPr lang="en-US" sz="1100" dirty="0" err="1">
                <a:latin typeface="Courier New"/>
                <a:cs typeface="Courier New"/>
              </a:rPr>
              <a:t>int</a:t>
            </a:r>
            <a:r>
              <a:rPr lang="en-US" sz="1100" dirty="0">
                <a:latin typeface="Courier New"/>
                <a:cs typeface="Courier New"/>
              </a:rPr>
              <a:t> </a:t>
            </a:r>
            <a:r>
              <a:rPr lang="en-US" sz="1100" dirty="0" err="1">
                <a:latin typeface="Courier New"/>
                <a:cs typeface="Courier New"/>
              </a:rPr>
              <a:t>col</a:t>
            </a:r>
            <a:r>
              <a:rPr lang="en-US" sz="1100" dirty="0">
                <a:latin typeface="Courier New"/>
                <a:cs typeface="Courier New"/>
              </a:rPr>
              <a:t>)</a:t>
            </a:r>
          </a:p>
          <a:p>
            <a:pPr>
              <a:buNone/>
            </a:pPr>
            <a:r>
              <a:rPr lang="en-US" sz="1100" dirty="0">
                <a:latin typeface="Courier New"/>
                <a:cs typeface="Courier New"/>
              </a:rPr>
              <a:t>    {</a:t>
            </a:r>
          </a:p>
          <a:p>
            <a:pPr>
              <a:buNone/>
            </a:pPr>
            <a:r>
              <a:rPr lang="en-US" sz="1100" dirty="0">
                <a:latin typeface="Courier New"/>
                <a:cs typeface="Courier New"/>
              </a:rPr>
              <a:t>        </a:t>
            </a:r>
            <a:r>
              <a:rPr lang="en-US" sz="1100" dirty="0" err="1">
                <a:latin typeface="Courier New"/>
                <a:cs typeface="Courier New"/>
              </a:rPr>
              <a:t>grid[row][col</a:t>
            </a:r>
            <a:r>
              <a:rPr lang="en-US" sz="1100" dirty="0">
                <a:latin typeface="Courier New"/>
                <a:cs typeface="Courier New"/>
              </a:rPr>
              <a:t>] = TRIED;</a:t>
            </a:r>
          </a:p>
          <a:p>
            <a:pPr>
              <a:buNone/>
            </a:pPr>
            <a:r>
              <a:rPr lang="en-US" sz="1100" dirty="0">
                <a:latin typeface="Courier New"/>
                <a:cs typeface="Courier New"/>
              </a:rPr>
              <a:t>    }		</a:t>
            </a:r>
          </a:p>
          <a:p>
            <a:pPr>
              <a:buNone/>
            </a:pPr>
            <a:endParaRPr lang="en-US" sz="1100" dirty="0">
              <a:latin typeface="Courier New"/>
              <a:cs typeface="Courier New"/>
            </a:endParaRPr>
          </a:p>
        </p:txBody>
      </p:sp>
      <p:sp>
        <p:nvSpPr>
          <p:cNvPr id="5" name="Slide Number Placeholder 4"/>
          <p:cNvSpPr>
            <a:spLocks noGrp="1"/>
          </p:cNvSpPr>
          <p:nvPr>
            <p:ph type="sldNum" sz="quarter" idx="4294967295"/>
          </p:nvPr>
        </p:nvSpPr>
        <p:spPr>
          <a:xfrm>
            <a:off x="6838135" y="6356350"/>
            <a:ext cx="2133600" cy="365125"/>
          </a:xfrm>
          <a:prstGeom prst="rect">
            <a:avLst/>
          </a:prstGeom>
        </p:spPr>
        <p:txBody>
          <a:bodyPr/>
          <a:lstStyle/>
          <a:p>
            <a:r>
              <a:rPr lang="en-US"/>
              <a:t>8 - </a:t>
            </a:r>
            <a:fld id="{90994C07-E970-A243-9601-A1D642E986EC}" type="slidenum">
              <a:rPr lang="en-US" smtClean="0"/>
              <a:pPr/>
              <a:t>22</a:t>
            </a:fld>
            <a:endParaRPr lang="en-US" dirty="0"/>
          </a:p>
        </p:txBody>
      </p:sp>
      <p:sp>
        <p:nvSpPr>
          <p:cNvPr id="7" name="Footer Placeholder 6"/>
          <p:cNvSpPr>
            <a:spLocks noGrp="1"/>
          </p:cNvSpPr>
          <p:nvPr>
            <p:ph type="ftr" sz="quarter" idx="4294967295"/>
          </p:nvPr>
        </p:nvSpPr>
        <p:spPr>
          <a:xfrm>
            <a:off x="284922" y="6356350"/>
            <a:ext cx="6553213" cy="365125"/>
          </a:xfrm>
          <a:prstGeom prst="rect">
            <a:avLst/>
          </a:prstGeom>
        </p:spPr>
        <p:txBody>
          <a:bodyPr/>
          <a:lstStyle/>
          <a:p>
            <a:r>
              <a:rPr lang="en-US"/>
              <a:t>Java Software Structures, 4th Edition, Lewis/Chase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922" y="274638"/>
            <a:ext cx="8694229" cy="6081712"/>
          </a:xfrm>
        </p:spPr>
        <p:txBody>
          <a:bodyPr>
            <a:noAutofit/>
          </a:bodyPr>
          <a:lstStyle/>
          <a:p>
            <a:pPr>
              <a:buNone/>
            </a:pPr>
            <a:r>
              <a:rPr lang="en-US" sz="1100" dirty="0">
                <a:solidFill>
                  <a:srgbClr val="3366FF"/>
                </a:solidFill>
                <a:latin typeface="Courier New"/>
                <a:cs typeface="Courier New"/>
              </a:rPr>
              <a:t>    /**</a:t>
            </a:r>
          </a:p>
          <a:p>
            <a:pPr>
              <a:buNone/>
            </a:pPr>
            <a:r>
              <a:rPr lang="en-US" sz="1100" dirty="0">
                <a:solidFill>
                  <a:srgbClr val="3366FF"/>
                </a:solidFill>
                <a:latin typeface="Courier New"/>
                <a:cs typeface="Courier New"/>
              </a:rPr>
              <a:t>     * Return the number of rows in this maze</a:t>
            </a:r>
          </a:p>
          <a:p>
            <a:pPr>
              <a:buNone/>
            </a:pPr>
            <a:r>
              <a:rPr lang="en-US" sz="1100" dirty="0">
                <a:solidFill>
                  <a:srgbClr val="3366FF"/>
                </a:solidFill>
                <a:latin typeface="Courier New"/>
                <a:cs typeface="Courier New"/>
              </a:rPr>
              <a:t>     *</a:t>
            </a:r>
          </a:p>
          <a:p>
            <a:pPr>
              <a:buNone/>
            </a:pPr>
            <a:r>
              <a:rPr lang="en-US" sz="1100" dirty="0">
                <a:solidFill>
                  <a:srgbClr val="3366FF"/>
                </a:solidFill>
                <a:latin typeface="Courier New"/>
                <a:cs typeface="Courier New"/>
              </a:rPr>
              <a:t>     * @return the number of rows in this maze</a:t>
            </a:r>
          </a:p>
          <a:p>
            <a:pPr>
              <a:buNone/>
            </a:pPr>
            <a:r>
              <a:rPr lang="en-US" sz="1100" dirty="0">
                <a:solidFill>
                  <a:srgbClr val="3366FF"/>
                </a:solidFill>
                <a:latin typeface="Courier New"/>
                <a:cs typeface="Courier New"/>
              </a:rPr>
              <a:t>     */</a:t>
            </a:r>
          </a:p>
          <a:p>
            <a:pPr>
              <a:buNone/>
            </a:pPr>
            <a:r>
              <a:rPr lang="en-US" sz="1100" dirty="0">
                <a:latin typeface="Courier New"/>
                <a:cs typeface="Courier New"/>
              </a:rPr>
              <a:t>    public </a:t>
            </a:r>
            <a:r>
              <a:rPr lang="en-US" sz="1100" dirty="0" err="1">
                <a:latin typeface="Courier New"/>
                <a:cs typeface="Courier New"/>
              </a:rPr>
              <a:t>int</a:t>
            </a:r>
            <a:r>
              <a:rPr lang="en-US" sz="1100" dirty="0">
                <a:latin typeface="Courier New"/>
                <a:cs typeface="Courier New"/>
              </a:rPr>
              <a:t> </a:t>
            </a:r>
            <a:r>
              <a:rPr lang="en-US" sz="1100" dirty="0" err="1">
                <a:latin typeface="Courier New"/>
                <a:cs typeface="Courier New"/>
              </a:rPr>
              <a:t>getRows</a:t>
            </a:r>
            <a:r>
              <a:rPr lang="en-US" sz="1100" dirty="0">
                <a:latin typeface="Courier New"/>
                <a:cs typeface="Courier New"/>
              </a:rPr>
              <a:t>()</a:t>
            </a:r>
          </a:p>
          <a:p>
            <a:pPr>
              <a:buNone/>
            </a:pPr>
            <a:r>
              <a:rPr lang="en-US" sz="1100" dirty="0">
                <a:latin typeface="Courier New"/>
                <a:cs typeface="Courier New"/>
              </a:rPr>
              <a:t>    {</a:t>
            </a:r>
          </a:p>
          <a:p>
            <a:pPr>
              <a:buNone/>
            </a:pPr>
            <a:r>
              <a:rPr lang="en-US" sz="1100" dirty="0">
                <a:latin typeface="Courier New"/>
                <a:cs typeface="Courier New"/>
              </a:rPr>
              <a:t>        return </a:t>
            </a:r>
            <a:r>
              <a:rPr lang="en-US" sz="1100" dirty="0" err="1">
                <a:latin typeface="Courier New"/>
                <a:cs typeface="Courier New"/>
              </a:rPr>
              <a:t>grid.length</a:t>
            </a:r>
            <a:r>
              <a:rPr lang="en-US" sz="1100" dirty="0">
                <a:latin typeface="Courier New"/>
                <a:cs typeface="Courier New"/>
              </a:rPr>
              <a:t>;</a:t>
            </a:r>
          </a:p>
          <a:p>
            <a:pPr>
              <a:buNone/>
            </a:pPr>
            <a:r>
              <a:rPr lang="en-US" sz="1100" dirty="0">
                <a:latin typeface="Courier New"/>
                <a:cs typeface="Courier New"/>
              </a:rPr>
              <a:t>    }</a:t>
            </a:r>
          </a:p>
          <a:p>
            <a:pPr>
              <a:buNone/>
            </a:pPr>
            <a:r>
              <a:rPr lang="en-US" sz="1100" dirty="0">
                <a:latin typeface="Courier New"/>
                <a:cs typeface="Courier New"/>
              </a:rPr>
              <a:t>    </a:t>
            </a:r>
          </a:p>
          <a:p>
            <a:pPr>
              <a:buNone/>
            </a:pPr>
            <a:r>
              <a:rPr lang="en-US" sz="1100" dirty="0">
                <a:solidFill>
                  <a:srgbClr val="3366FF"/>
                </a:solidFill>
                <a:latin typeface="Courier New"/>
                <a:cs typeface="Courier New"/>
              </a:rPr>
              <a:t>    /**</a:t>
            </a:r>
          </a:p>
          <a:p>
            <a:pPr>
              <a:buNone/>
            </a:pPr>
            <a:r>
              <a:rPr lang="en-US" sz="1100" dirty="0">
                <a:solidFill>
                  <a:srgbClr val="3366FF"/>
                </a:solidFill>
                <a:latin typeface="Courier New"/>
                <a:cs typeface="Courier New"/>
              </a:rPr>
              <a:t>     * Return the number of columns in this maze</a:t>
            </a:r>
          </a:p>
          <a:p>
            <a:pPr>
              <a:buNone/>
            </a:pPr>
            <a:r>
              <a:rPr lang="en-US" sz="1100" dirty="0">
                <a:solidFill>
                  <a:srgbClr val="3366FF"/>
                </a:solidFill>
                <a:latin typeface="Courier New"/>
                <a:cs typeface="Courier New"/>
              </a:rPr>
              <a:t>     *</a:t>
            </a:r>
          </a:p>
          <a:p>
            <a:pPr>
              <a:buNone/>
            </a:pPr>
            <a:r>
              <a:rPr lang="en-US" sz="1100" dirty="0">
                <a:solidFill>
                  <a:srgbClr val="3366FF"/>
                </a:solidFill>
                <a:latin typeface="Courier New"/>
                <a:cs typeface="Courier New"/>
              </a:rPr>
              <a:t>     * @return the number of columns in this maze</a:t>
            </a:r>
          </a:p>
          <a:p>
            <a:pPr>
              <a:buNone/>
            </a:pPr>
            <a:r>
              <a:rPr lang="en-US" sz="1100" dirty="0">
                <a:solidFill>
                  <a:srgbClr val="3366FF"/>
                </a:solidFill>
                <a:latin typeface="Courier New"/>
                <a:cs typeface="Courier New"/>
              </a:rPr>
              <a:t>     */</a:t>
            </a:r>
          </a:p>
          <a:p>
            <a:pPr>
              <a:buNone/>
            </a:pPr>
            <a:r>
              <a:rPr lang="en-US" sz="1100" dirty="0">
                <a:latin typeface="Courier New"/>
                <a:cs typeface="Courier New"/>
              </a:rPr>
              <a:t>    public </a:t>
            </a:r>
            <a:r>
              <a:rPr lang="en-US" sz="1100" dirty="0" err="1">
                <a:latin typeface="Courier New"/>
                <a:cs typeface="Courier New"/>
              </a:rPr>
              <a:t>int</a:t>
            </a:r>
            <a:r>
              <a:rPr lang="en-US" sz="1100" dirty="0">
                <a:latin typeface="Courier New"/>
                <a:cs typeface="Courier New"/>
              </a:rPr>
              <a:t> </a:t>
            </a:r>
            <a:r>
              <a:rPr lang="en-US" sz="1100" dirty="0" err="1">
                <a:latin typeface="Courier New"/>
                <a:cs typeface="Courier New"/>
              </a:rPr>
              <a:t>getColumns</a:t>
            </a:r>
            <a:r>
              <a:rPr lang="en-US" sz="1100" dirty="0">
                <a:latin typeface="Courier New"/>
                <a:cs typeface="Courier New"/>
              </a:rPr>
              <a:t>()</a:t>
            </a:r>
          </a:p>
          <a:p>
            <a:pPr>
              <a:buNone/>
            </a:pPr>
            <a:r>
              <a:rPr lang="en-US" sz="1100" dirty="0">
                <a:latin typeface="Courier New"/>
                <a:cs typeface="Courier New"/>
              </a:rPr>
              <a:t>    {</a:t>
            </a:r>
          </a:p>
          <a:p>
            <a:pPr>
              <a:buNone/>
            </a:pPr>
            <a:r>
              <a:rPr lang="en-US" sz="1100" dirty="0">
                <a:latin typeface="Courier New"/>
                <a:cs typeface="Courier New"/>
              </a:rPr>
              <a:t>        return grid[0].length;</a:t>
            </a:r>
          </a:p>
          <a:p>
            <a:pPr>
              <a:buNone/>
            </a:pPr>
            <a:r>
              <a:rPr lang="en-US" sz="1100" dirty="0">
                <a:latin typeface="Courier New"/>
                <a:cs typeface="Courier New"/>
              </a:rPr>
              <a:t>    }</a:t>
            </a:r>
          </a:p>
          <a:p>
            <a:pPr>
              <a:buNone/>
            </a:pPr>
            <a:r>
              <a:rPr lang="en-US" sz="1100" dirty="0">
                <a:latin typeface="Courier New"/>
                <a:cs typeface="Courier New"/>
              </a:rPr>
              <a:t>    </a:t>
            </a:r>
          </a:p>
          <a:p>
            <a:pPr>
              <a:buNone/>
            </a:pPr>
            <a:r>
              <a:rPr lang="en-US" sz="1100" dirty="0">
                <a:solidFill>
                  <a:srgbClr val="3366FF"/>
                </a:solidFill>
                <a:latin typeface="Courier New"/>
                <a:cs typeface="Courier New"/>
              </a:rPr>
              <a:t>    /**</a:t>
            </a:r>
          </a:p>
          <a:p>
            <a:pPr>
              <a:buNone/>
            </a:pPr>
            <a:r>
              <a:rPr lang="en-US" sz="1100" dirty="0">
                <a:solidFill>
                  <a:srgbClr val="3366FF"/>
                </a:solidFill>
                <a:latin typeface="Courier New"/>
                <a:cs typeface="Courier New"/>
              </a:rPr>
              <a:t>     * Marks a given position in the maze as part of the PATH</a:t>
            </a:r>
          </a:p>
          <a:p>
            <a:pPr>
              <a:buNone/>
            </a:pPr>
            <a:r>
              <a:rPr lang="en-US" sz="1100" dirty="0">
                <a:solidFill>
                  <a:srgbClr val="3366FF"/>
                </a:solidFill>
                <a:latin typeface="Courier New"/>
                <a:cs typeface="Courier New"/>
              </a:rPr>
              <a:t>     *</a:t>
            </a:r>
          </a:p>
          <a:p>
            <a:pPr>
              <a:buNone/>
            </a:pPr>
            <a:r>
              <a:rPr lang="en-US" sz="1100" dirty="0">
                <a:solidFill>
                  <a:srgbClr val="3366FF"/>
                </a:solidFill>
                <a:latin typeface="Courier New"/>
                <a:cs typeface="Courier New"/>
              </a:rPr>
              <a:t>     * @</a:t>
            </a:r>
            <a:r>
              <a:rPr lang="en-US" sz="1100" dirty="0" err="1">
                <a:solidFill>
                  <a:srgbClr val="3366FF"/>
                </a:solidFill>
                <a:latin typeface="Courier New"/>
                <a:cs typeface="Courier New"/>
              </a:rPr>
              <a:t>param</a:t>
            </a:r>
            <a:r>
              <a:rPr lang="en-US" sz="1100" dirty="0">
                <a:solidFill>
                  <a:srgbClr val="3366FF"/>
                </a:solidFill>
                <a:latin typeface="Courier New"/>
                <a:cs typeface="Courier New"/>
              </a:rPr>
              <a:t> row the index of the row to mark as part of the PATH</a:t>
            </a:r>
          </a:p>
          <a:p>
            <a:pPr>
              <a:buNone/>
            </a:pPr>
            <a:r>
              <a:rPr lang="en-US" sz="1100" dirty="0">
                <a:solidFill>
                  <a:srgbClr val="3366FF"/>
                </a:solidFill>
                <a:latin typeface="Courier New"/>
                <a:cs typeface="Courier New"/>
              </a:rPr>
              <a:t>     * @</a:t>
            </a:r>
            <a:r>
              <a:rPr lang="en-US" sz="1100" dirty="0" err="1">
                <a:solidFill>
                  <a:srgbClr val="3366FF"/>
                </a:solidFill>
                <a:latin typeface="Courier New"/>
                <a:cs typeface="Courier New"/>
              </a:rPr>
              <a:t>param</a:t>
            </a:r>
            <a:r>
              <a:rPr lang="en-US" sz="1100" dirty="0">
                <a:solidFill>
                  <a:srgbClr val="3366FF"/>
                </a:solidFill>
                <a:latin typeface="Courier New"/>
                <a:cs typeface="Courier New"/>
              </a:rPr>
              <a:t> </a:t>
            </a:r>
            <a:r>
              <a:rPr lang="en-US" sz="1100" dirty="0" err="1">
                <a:solidFill>
                  <a:srgbClr val="3366FF"/>
                </a:solidFill>
                <a:latin typeface="Courier New"/>
                <a:cs typeface="Courier New"/>
              </a:rPr>
              <a:t>col</a:t>
            </a:r>
            <a:r>
              <a:rPr lang="en-US" sz="1100" dirty="0">
                <a:solidFill>
                  <a:srgbClr val="3366FF"/>
                </a:solidFill>
                <a:latin typeface="Courier New"/>
                <a:cs typeface="Courier New"/>
              </a:rPr>
              <a:t> the index of the column to mark as part of the PATH </a:t>
            </a:r>
          </a:p>
          <a:p>
            <a:pPr>
              <a:buNone/>
            </a:pPr>
            <a:r>
              <a:rPr lang="en-US" sz="1100" dirty="0">
                <a:solidFill>
                  <a:srgbClr val="3366FF"/>
                </a:solidFill>
                <a:latin typeface="Courier New"/>
                <a:cs typeface="Courier New"/>
              </a:rPr>
              <a:t>     */</a:t>
            </a:r>
          </a:p>
          <a:p>
            <a:pPr>
              <a:buNone/>
            </a:pPr>
            <a:r>
              <a:rPr lang="en-US" sz="1100" dirty="0">
                <a:latin typeface="Courier New"/>
                <a:cs typeface="Courier New"/>
              </a:rPr>
              <a:t>    public void </a:t>
            </a:r>
            <a:r>
              <a:rPr lang="en-US" sz="1100" dirty="0" err="1">
                <a:latin typeface="Courier New"/>
                <a:cs typeface="Courier New"/>
              </a:rPr>
              <a:t>markPath(int</a:t>
            </a:r>
            <a:r>
              <a:rPr lang="en-US" sz="1100" dirty="0">
                <a:latin typeface="Courier New"/>
                <a:cs typeface="Courier New"/>
              </a:rPr>
              <a:t> row, </a:t>
            </a:r>
            <a:r>
              <a:rPr lang="en-US" sz="1100" dirty="0" err="1">
                <a:latin typeface="Courier New"/>
                <a:cs typeface="Courier New"/>
              </a:rPr>
              <a:t>int</a:t>
            </a:r>
            <a:r>
              <a:rPr lang="en-US" sz="1100" dirty="0">
                <a:latin typeface="Courier New"/>
                <a:cs typeface="Courier New"/>
              </a:rPr>
              <a:t> </a:t>
            </a:r>
            <a:r>
              <a:rPr lang="en-US" sz="1100" dirty="0" err="1">
                <a:latin typeface="Courier New"/>
                <a:cs typeface="Courier New"/>
              </a:rPr>
              <a:t>col</a:t>
            </a:r>
            <a:r>
              <a:rPr lang="en-US" sz="1100" dirty="0">
                <a:latin typeface="Courier New"/>
                <a:cs typeface="Courier New"/>
              </a:rPr>
              <a:t>)</a:t>
            </a:r>
          </a:p>
          <a:p>
            <a:pPr>
              <a:buNone/>
            </a:pPr>
            <a:r>
              <a:rPr lang="en-US" sz="1100" dirty="0">
                <a:latin typeface="Courier New"/>
                <a:cs typeface="Courier New"/>
              </a:rPr>
              <a:t>    {</a:t>
            </a:r>
          </a:p>
          <a:p>
            <a:pPr>
              <a:buNone/>
            </a:pPr>
            <a:r>
              <a:rPr lang="en-US" sz="1100" dirty="0">
                <a:latin typeface="Courier New"/>
                <a:cs typeface="Courier New"/>
              </a:rPr>
              <a:t>        </a:t>
            </a:r>
            <a:r>
              <a:rPr lang="en-US" sz="1100" dirty="0" err="1">
                <a:latin typeface="Courier New"/>
                <a:cs typeface="Courier New"/>
              </a:rPr>
              <a:t>grid[row][col</a:t>
            </a:r>
            <a:r>
              <a:rPr lang="en-US" sz="1100" dirty="0">
                <a:latin typeface="Courier New"/>
                <a:cs typeface="Courier New"/>
              </a:rPr>
              <a:t>] = PATH;</a:t>
            </a:r>
          </a:p>
          <a:p>
            <a:pPr>
              <a:buNone/>
            </a:pPr>
            <a:r>
              <a:rPr lang="en-US" sz="1100" dirty="0">
                <a:latin typeface="Courier New"/>
                <a:cs typeface="Courier New"/>
              </a:rPr>
              <a:t>    }		</a:t>
            </a:r>
          </a:p>
          <a:p>
            <a:pPr>
              <a:buNone/>
            </a:pPr>
            <a:endParaRPr lang="en-US" sz="1100" dirty="0">
              <a:latin typeface="Courier New"/>
              <a:cs typeface="Courier New"/>
            </a:endParaRPr>
          </a:p>
        </p:txBody>
      </p:sp>
      <p:sp>
        <p:nvSpPr>
          <p:cNvPr id="5" name="Slide Number Placeholder 4"/>
          <p:cNvSpPr>
            <a:spLocks noGrp="1"/>
          </p:cNvSpPr>
          <p:nvPr>
            <p:ph type="sldNum" sz="quarter" idx="4294967295"/>
          </p:nvPr>
        </p:nvSpPr>
        <p:spPr>
          <a:xfrm>
            <a:off x="6838135" y="6356350"/>
            <a:ext cx="2133600" cy="365125"/>
          </a:xfrm>
          <a:prstGeom prst="rect">
            <a:avLst/>
          </a:prstGeom>
        </p:spPr>
        <p:txBody>
          <a:bodyPr/>
          <a:lstStyle/>
          <a:p>
            <a:r>
              <a:rPr lang="en-US"/>
              <a:t>8 - </a:t>
            </a:r>
            <a:fld id="{90994C07-E970-A243-9601-A1D642E986EC}" type="slidenum">
              <a:rPr lang="en-US" smtClean="0"/>
              <a:pPr/>
              <a:t>23</a:t>
            </a:fld>
            <a:endParaRPr lang="en-US" dirty="0"/>
          </a:p>
        </p:txBody>
      </p:sp>
      <p:sp>
        <p:nvSpPr>
          <p:cNvPr id="7" name="Footer Placeholder 6"/>
          <p:cNvSpPr>
            <a:spLocks noGrp="1"/>
          </p:cNvSpPr>
          <p:nvPr>
            <p:ph type="ftr" sz="quarter" idx="4294967295"/>
          </p:nvPr>
        </p:nvSpPr>
        <p:spPr>
          <a:xfrm>
            <a:off x="284922" y="6356350"/>
            <a:ext cx="6553213" cy="365125"/>
          </a:xfrm>
          <a:prstGeom prst="rect">
            <a:avLst/>
          </a:prstGeom>
        </p:spPr>
        <p:txBody>
          <a:bodyPr/>
          <a:lstStyle/>
          <a:p>
            <a:r>
              <a:rPr lang="en-US"/>
              <a:t>Java Software Structures, 4th Edition, Lewis/Chase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922" y="274638"/>
            <a:ext cx="8694229" cy="6081712"/>
          </a:xfrm>
        </p:spPr>
        <p:txBody>
          <a:bodyPr>
            <a:noAutofit/>
          </a:bodyPr>
          <a:lstStyle/>
          <a:p>
            <a:pPr>
              <a:buNone/>
            </a:pPr>
            <a:r>
              <a:rPr lang="en-US" sz="1200" dirty="0">
                <a:latin typeface="Courier New"/>
                <a:cs typeface="Courier New"/>
              </a:rPr>
              <a:t>    </a:t>
            </a:r>
            <a:r>
              <a:rPr lang="en-US" sz="1200" dirty="0">
                <a:solidFill>
                  <a:srgbClr val="3366FF"/>
                </a:solidFill>
                <a:latin typeface="Courier New"/>
                <a:cs typeface="Courier New"/>
              </a:rPr>
              <a:t>/**</a:t>
            </a:r>
          </a:p>
          <a:p>
            <a:pPr>
              <a:buNone/>
            </a:pPr>
            <a:r>
              <a:rPr lang="en-US" sz="1200" dirty="0">
                <a:solidFill>
                  <a:srgbClr val="3366FF"/>
                </a:solidFill>
                <a:latin typeface="Courier New"/>
                <a:cs typeface="Courier New"/>
              </a:rPr>
              <a:t>     * Determines if a specific location is valid. A valid location</a:t>
            </a:r>
          </a:p>
          <a:p>
            <a:pPr>
              <a:buNone/>
            </a:pPr>
            <a:r>
              <a:rPr lang="en-US" sz="1200" dirty="0">
                <a:solidFill>
                  <a:srgbClr val="3366FF"/>
                </a:solidFill>
                <a:latin typeface="Courier New"/>
                <a:cs typeface="Courier New"/>
              </a:rPr>
              <a:t>     * is one that is on the grid, is not blocked, and has not been TRIED.</a:t>
            </a:r>
          </a:p>
          <a:p>
            <a:pPr>
              <a:buNone/>
            </a:pPr>
            <a:r>
              <a:rPr lang="en-US" sz="1200" dirty="0">
                <a:solidFill>
                  <a:srgbClr val="3366FF"/>
                </a:solidFill>
                <a:latin typeface="Courier New"/>
                <a:cs typeface="Courier New"/>
              </a:rPr>
              <a:t>     *</a:t>
            </a:r>
          </a:p>
          <a:p>
            <a:pPr>
              <a:buNone/>
            </a:pPr>
            <a:r>
              <a:rPr lang="en-US" sz="1200" dirty="0">
                <a:solidFill>
                  <a:srgbClr val="3366FF"/>
                </a:solidFill>
                <a:latin typeface="Courier New"/>
                <a:cs typeface="Courier New"/>
              </a:rPr>
              <a:t>     * @</a:t>
            </a:r>
            <a:r>
              <a:rPr lang="en-US" sz="1200" dirty="0" err="1">
                <a:solidFill>
                  <a:srgbClr val="3366FF"/>
                </a:solidFill>
                <a:latin typeface="Courier New"/>
                <a:cs typeface="Courier New"/>
              </a:rPr>
              <a:t>param</a:t>
            </a:r>
            <a:r>
              <a:rPr lang="en-US" sz="1200" dirty="0">
                <a:solidFill>
                  <a:srgbClr val="3366FF"/>
                </a:solidFill>
                <a:latin typeface="Courier New"/>
                <a:cs typeface="Courier New"/>
              </a:rPr>
              <a:t> row the row to be checked</a:t>
            </a:r>
          </a:p>
          <a:p>
            <a:pPr>
              <a:buNone/>
            </a:pPr>
            <a:r>
              <a:rPr lang="en-US" sz="1200" dirty="0">
                <a:solidFill>
                  <a:srgbClr val="3366FF"/>
                </a:solidFill>
                <a:latin typeface="Courier New"/>
                <a:cs typeface="Courier New"/>
              </a:rPr>
              <a:t>     * @</a:t>
            </a:r>
            <a:r>
              <a:rPr lang="en-US" sz="1200" dirty="0" err="1">
                <a:solidFill>
                  <a:srgbClr val="3366FF"/>
                </a:solidFill>
                <a:latin typeface="Courier New"/>
                <a:cs typeface="Courier New"/>
              </a:rPr>
              <a:t>param</a:t>
            </a:r>
            <a:r>
              <a:rPr lang="en-US" sz="1200" dirty="0">
                <a:solidFill>
                  <a:srgbClr val="3366FF"/>
                </a:solidFill>
                <a:latin typeface="Courier New"/>
                <a:cs typeface="Courier New"/>
              </a:rPr>
              <a:t> column the column to be checked</a:t>
            </a:r>
          </a:p>
          <a:p>
            <a:pPr>
              <a:buNone/>
            </a:pPr>
            <a:r>
              <a:rPr lang="en-US" sz="1200" dirty="0">
                <a:solidFill>
                  <a:srgbClr val="3366FF"/>
                </a:solidFill>
                <a:latin typeface="Courier New"/>
                <a:cs typeface="Courier New"/>
              </a:rPr>
              <a:t>     * @return true if the location is valid    </a:t>
            </a:r>
          </a:p>
          <a:p>
            <a:pPr>
              <a:buNone/>
            </a:pPr>
            <a:r>
              <a:rPr lang="en-US" sz="1200" dirty="0">
                <a:solidFill>
                  <a:srgbClr val="3366FF"/>
                </a:solidFill>
                <a:latin typeface="Courier New"/>
                <a:cs typeface="Courier New"/>
              </a:rPr>
              <a:t>     */</a:t>
            </a:r>
          </a:p>
          <a:p>
            <a:pPr>
              <a:buNone/>
            </a:pPr>
            <a:r>
              <a:rPr lang="en-US" sz="1200" dirty="0">
                <a:latin typeface="Courier New"/>
                <a:cs typeface="Courier New"/>
              </a:rPr>
              <a:t>    public </a:t>
            </a:r>
            <a:r>
              <a:rPr lang="en-US" sz="1200" dirty="0" err="1">
                <a:latin typeface="Courier New"/>
                <a:cs typeface="Courier New"/>
              </a:rPr>
              <a:t>boolean</a:t>
            </a:r>
            <a:r>
              <a:rPr lang="en-US" sz="1200" dirty="0">
                <a:latin typeface="Courier New"/>
                <a:cs typeface="Courier New"/>
              </a:rPr>
              <a:t> </a:t>
            </a:r>
            <a:r>
              <a:rPr lang="en-US" sz="1200" dirty="0" err="1">
                <a:latin typeface="Courier New"/>
                <a:cs typeface="Courier New"/>
              </a:rPr>
              <a:t>validPosition(int</a:t>
            </a:r>
            <a:r>
              <a:rPr lang="en-US" sz="1200" dirty="0">
                <a:latin typeface="Courier New"/>
                <a:cs typeface="Courier New"/>
              </a:rPr>
              <a:t> row, </a:t>
            </a:r>
            <a:r>
              <a:rPr lang="en-US" sz="1200" dirty="0" err="1">
                <a:latin typeface="Courier New"/>
                <a:cs typeface="Courier New"/>
              </a:rPr>
              <a:t>int</a:t>
            </a:r>
            <a:r>
              <a:rPr lang="en-US" sz="1200" dirty="0">
                <a:latin typeface="Courier New"/>
                <a:cs typeface="Courier New"/>
              </a:rPr>
              <a:t> column)</a:t>
            </a:r>
          </a:p>
          <a:p>
            <a:pPr>
              <a:buNone/>
            </a:pPr>
            <a:r>
              <a:rPr lang="en-US" sz="1200" dirty="0">
                <a:latin typeface="Courier New"/>
                <a:cs typeface="Courier New"/>
              </a:rPr>
              <a:t>    {</a:t>
            </a:r>
          </a:p>
          <a:p>
            <a:pPr>
              <a:buNone/>
            </a:pPr>
            <a:r>
              <a:rPr lang="en-US" sz="1200" dirty="0">
                <a:latin typeface="Courier New"/>
                <a:cs typeface="Courier New"/>
              </a:rPr>
              <a:t>        </a:t>
            </a:r>
            <a:r>
              <a:rPr lang="en-US" sz="1200" dirty="0" err="1">
                <a:latin typeface="Courier New"/>
                <a:cs typeface="Courier New"/>
              </a:rPr>
              <a:t>boolean</a:t>
            </a:r>
            <a:r>
              <a:rPr lang="en-US" sz="1200" dirty="0">
                <a:latin typeface="Courier New"/>
                <a:cs typeface="Courier New"/>
              </a:rPr>
              <a:t> result = false;</a:t>
            </a:r>
          </a:p>
          <a:p>
            <a:pPr>
              <a:buNone/>
            </a:pPr>
            <a:r>
              <a:rPr lang="en-US" sz="1200" dirty="0">
                <a:latin typeface="Courier New"/>
                <a:cs typeface="Courier New"/>
              </a:rPr>
              <a:t> </a:t>
            </a:r>
          </a:p>
          <a:p>
            <a:pPr>
              <a:buNone/>
            </a:pPr>
            <a:r>
              <a:rPr lang="en-US" sz="1200" dirty="0">
                <a:solidFill>
                  <a:srgbClr val="3366FF"/>
                </a:solidFill>
                <a:latin typeface="Courier New"/>
                <a:cs typeface="Courier New"/>
              </a:rPr>
              <a:t>        // check if cell is in the bounds of the matrix </a:t>
            </a:r>
          </a:p>
          <a:p>
            <a:pPr>
              <a:buNone/>
            </a:pPr>
            <a:r>
              <a:rPr lang="en-US" sz="1200" dirty="0">
                <a:latin typeface="Courier New"/>
                <a:cs typeface="Courier New"/>
              </a:rPr>
              <a:t>        if (row &gt;= 0 &amp;&amp; row &lt; </a:t>
            </a:r>
            <a:r>
              <a:rPr lang="en-US" sz="1200" dirty="0" err="1">
                <a:latin typeface="Courier New"/>
                <a:cs typeface="Courier New"/>
              </a:rPr>
              <a:t>grid.length</a:t>
            </a:r>
            <a:r>
              <a:rPr lang="en-US" sz="1200" dirty="0">
                <a:latin typeface="Courier New"/>
                <a:cs typeface="Courier New"/>
              </a:rPr>
              <a:t> &amp;&amp;</a:t>
            </a:r>
          </a:p>
          <a:p>
            <a:pPr>
              <a:buNone/>
            </a:pPr>
            <a:r>
              <a:rPr lang="en-US" sz="1200" dirty="0">
                <a:latin typeface="Courier New"/>
                <a:cs typeface="Courier New"/>
              </a:rPr>
              <a:t>            column &gt;= 0 &amp;&amp; column &lt; </a:t>
            </a:r>
            <a:r>
              <a:rPr lang="en-US" sz="1200" dirty="0" err="1">
                <a:latin typeface="Courier New"/>
                <a:cs typeface="Courier New"/>
              </a:rPr>
              <a:t>grid[row].length</a:t>
            </a:r>
            <a:r>
              <a:rPr lang="en-US" sz="1200" dirty="0">
                <a:latin typeface="Courier New"/>
                <a:cs typeface="Courier New"/>
              </a:rPr>
              <a:t>)</a:t>
            </a:r>
          </a:p>
          <a:p>
            <a:pPr>
              <a:buNone/>
            </a:pPr>
            <a:endParaRPr lang="en-US" sz="1200" dirty="0">
              <a:latin typeface="Courier New"/>
              <a:cs typeface="Courier New"/>
            </a:endParaRPr>
          </a:p>
          <a:p>
            <a:pPr>
              <a:buNone/>
            </a:pPr>
            <a:r>
              <a:rPr lang="en-US" sz="1200" dirty="0">
                <a:solidFill>
                  <a:srgbClr val="3366FF"/>
                </a:solidFill>
                <a:latin typeface="Courier New"/>
                <a:cs typeface="Courier New"/>
              </a:rPr>
              <a:t>            //  check if cell is not blocked and not previously tried </a:t>
            </a:r>
          </a:p>
          <a:p>
            <a:pPr>
              <a:buNone/>
            </a:pPr>
            <a:r>
              <a:rPr lang="en-US" sz="1200" dirty="0">
                <a:latin typeface="Courier New"/>
                <a:cs typeface="Courier New"/>
              </a:rPr>
              <a:t>            if (</a:t>
            </a:r>
            <a:r>
              <a:rPr lang="en-US" sz="1200" dirty="0" err="1">
                <a:latin typeface="Courier New"/>
                <a:cs typeface="Courier New"/>
              </a:rPr>
              <a:t>grid[row][column</a:t>
            </a:r>
            <a:r>
              <a:rPr lang="en-US" sz="1200" dirty="0">
                <a:latin typeface="Courier New"/>
                <a:cs typeface="Courier New"/>
              </a:rPr>
              <a:t>] == 1)</a:t>
            </a:r>
          </a:p>
          <a:p>
            <a:pPr>
              <a:buNone/>
            </a:pPr>
            <a:r>
              <a:rPr lang="en-US" sz="1200" dirty="0">
                <a:latin typeface="Courier New"/>
                <a:cs typeface="Courier New"/>
              </a:rPr>
              <a:t>                result = true;</a:t>
            </a:r>
          </a:p>
          <a:p>
            <a:pPr>
              <a:buNone/>
            </a:pPr>
            <a:endParaRPr lang="en-US" sz="1200" dirty="0">
              <a:latin typeface="Courier New"/>
              <a:cs typeface="Courier New"/>
            </a:endParaRPr>
          </a:p>
          <a:p>
            <a:pPr>
              <a:buNone/>
            </a:pPr>
            <a:r>
              <a:rPr lang="en-US" sz="1200" dirty="0">
                <a:latin typeface="Courier New"/>
                <a:cs typeface="Courier New"/>
              </a:rPr>
              <a:t>        return result;</a:t>
            </a:r>
          </a:p>
          <a:p>
            <a:pPr>
              <a:buNone/>
            </a:pPr>
            <a:r>
              <a:rPr lang="en-US" sz="1200" dirty="0">
                <a:latin typeface="Courier New"/>
                <a:cs typeface="Courier New"/>
              </a:rPr>
              <a:t>    }		</a:t>
            </a:r>
          </a:p>
          <a:p>
            <a:pPr>
              <a:buNone/>
            </a:pPr>
            <a:endParaRPr lang="en-US" sz="1200" dirty="0">
              <a:latin typeface="Courier New"/>
              <a:cs typeface="Courier New"/>
            </a:endParaRPr>
          </a:p>
        </p:txBody>
      </p:sp>
      <p:sp>
        <p:nvSpPr>
          <p:cNvPr id="5" name="Slide Number Placeholder 4"/>
          <p:cNvSpPr>
            <a:spLocks noGrp="1"/>
          </p:cNvSpPr>
          <p:nvPr>
            <p:ph type="sldNum" sz="quarter" idx="4294967295"/>
          </p:nvPr>
        </p:nvSpPr>
        <p:spPr>
          <a:xfrm>
            <a:off x="6838135" y="6356350"/>
            <a:ext cx="2133600" cy="365125"/>
          </a:xfrm>
          <a:prstGeom prst="rect">
            <a:avLst/>
          </a:prstGeom>
        </p:spPr>
        <p:txBody>
          <a:bodyPr/>
          <a:lstStyle/>
          <a:p>
            <a:r>
              <a:rPr lang="en-US"/>
              <a:t>8 - </a:t>
            </a:r>
            <a:fld id="{90994C07-E970-A243-9601-A1D642E986EC}" type="slidenum">
              <a:rPr lang="en-US" smtClean="0"/>
              <a:pPr/>
              <a:t>24</a:t>
            </a:fld>
            <a:endParaRPr lang="en-US" dirty="0"/>
          </a:p>
        </p:txBody>
      </p:sp>
      <p:sp>
        <p:nvSpPr>
          <p:cNvPr id="7" name="Footer Placeholder 6"/>
          <p:cNvSpPr>
            <a:spLocks noGrp="1"/>
          </p:cNvSpPr>
          <p:nvPr>
            <p:ph type="ftr" sz="quarter" idx="4294967295"/>
          </p:nvPr>
        </p:nvSpPr>
        <p:spPr>
          <a:xfrm>
            <a:off x="284922" y="6356350"/>
            <a:ext cx="6553213" cy="365125"/>
          </a:xfrm>
          <a:prstGeom prst="rect">
            <a:avLst/>
          </a:prstGeom>
        </p:spPr>
        <p:txBody>
          <a:bodyPr/>
          <a:lstStyle/>
          <a:p>
            <a:r>
              <a:rPr lang="en-US"/>
              <a:t>Java Software Structures, 4th Edition, Lewis/Chase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922" y="274638"/>
            <a:ext cx="8694229" cy="6081712"/>
          </a:xfrm>
        </p:spPr>
        <p:txBody>
          <a:bodyPr>
            <a:noAutofit/>
          </a:bodyPr>
          <a:lstStyle/>
          <a:p>
            <a:pPr>
              <a:buNone/>
            </a:pPr>
            <a:r>
              <a:rPr lang="en-US" sz="1200" dirty="0">
                <a:latin typeface="Courier New"/>
                <a:cs typeface="Courier New"/>
              </a:rPr>
              <a:t>    </a:t>
            </a:r>
            <a:r>
              <a:rPr lang="en-US" sz="1200" dirty="0">
                <a:solidFill>
                  <a:srgbClr val="3366FF"/>
                </a:solidFill>
                <a:latin typeface="Courier New"/>
                <a:cs typeface="Courier New"/>
              </a:rPr>
              <a:t>/**</a:t>
            </a:r>
          </a:p>
          <a:p>
            <a:pPr>
              <a:buNone/>
            </a:pPr>
            <a:r>
              <a:rPr lang="en-US" sz="1200" dirty="0">
                <a:solidFill>
                  <a:srgbClr val="3366FF"/>
                </a:solidFill>
                <a:latin typeface="Courier New"/>
                <a:cs typeface="Courier New"/>
              </a:rPr>
              <a:t>     * Returns the maze as a string.</a:t>
            </a:r>
          </a:p>
          <a:p>
            <a:pPr>
              <a:buNone/>
            </a:pPr>
            <a:r>
              <a:rPr lang="en-US" sz="1200" dirty="0">
                <a:solidFill>
                  <a:srgbClr val="3366FF"/>
                </a:solidFill>
                <a:latin typeface="Courier New"/>
                <a:cs typeface="Courier New"/>
              </a:rPr>
              <a:t>     * </a:t>
            </a:r>
          </a:p>
          <a:p>
            <a:pPr>
              <a:buNone/>
            </a:pPr>
            <a:r>
              <a:rPr lang="en-US" sz="1200" dirty="0">
                <a:solidFill>
                  <a:srgbClr val="3366FF"/>
                </a:solidFill>
                <a:latin typeface="Courier New"/>
                <a:cs typeface="Courier New"/>
              </a:rPr>
              <a:t>     * @return a string representation of the maze</a:t>
            </a:r>
          </a:p>
          <a:p>
            <a:pPr>
              <a:buNone/>
            </a:pPr>
            <a:r>
              <a:rPr lang="en-US" sz="1200" dirty="0">
                <a:solidFill>
                  <a:srgbClr val="3366FF"/>
                </a:solidFill>
                <a:latin typeface="Courier New"/>
                <a:cs typeface="Courier New"/>
              </a:rPr>
              <a:t>     */</a:t>
            </a:r>
          </a:p>
          <a:p>
            <a:pPr>
              <a:buNone/>
            </a:pPr>
            <a:r>
              <a:rPr lang="en-US" sz="1200" dirty="0">
                <a:latin typeface="Courier New"/>
                <a:cs typeface="Courier New"/>
              </a:rPr>
              <a:t>    public String </a:t>
            </a:r>
            <a:r>
              <a:rPr lang="en-US" sz="1200" dirty="0" err="1">
                <a:latin typeface="Courier New"/>
                <a:cs typeface="Courier New"/>
              </a:rPr>
              <a:t>toString</a:t>
            </a:r>
            <a:r>
              <a:rPr lang="en-US" sz="1200" dirty="0">
                <a:latin typeface="Courier New"/>
                <a:cs typeface="Courier New"/>
              </a:rPr>
              <a:t>()</a:t>
            </a:r>
          </a:p>
          <a:p>
            <a:pPr>
              <a:buNone/>
            </a:pPr>
            <a:r>
              <a:rPr lang="en-US" sz="1200" dirty="0">
                <a:latin typeface="Courier New"/>
                <a:cs typeface="Courier New"/>
              </a:rPr>
              <a:t>    {</a:t>
            </a:r>
          </a:p>
          <a:p>
            <a:pPr>
              <a:buNone/>
            </a:pPr>
            <a:r>
              <a:rPr lang="en-US" sz="1200" dirty="0">
                <a:latin typeface="Courier New"/>
                <a:cs typeface="Courier New"/>
              </a:rPr>
              <a:t>        String result = "\</a:t>
            </a:r>
            <a:r>
              <a:rPr lang="en-US" sz="1200" dirty="0" err="1">
                <a:latin typeface="Courier New"/>
                <a:cs typeface="Courier New"/>
              </a:rPr>
              <a:t>n</a:t>
            </a:r>
            <a:r>
              <a:rPr lang="en-US" sz="1200" dirty="0">
                <a:latin typeface="Courier New"/>
                <a:cs typeface="Courier New"/>
              </a:rPr>
              <a:t>";</a:t>
            </a:r>
          </a:p>
          <a:p>
            <a:pPr>
              <a:buNone/>
            </a:pPr>
            <a:endParaRPr lang="en-US" sz="1200" dirty="0">
              <a:latin typeface="Courier New"/>
              <a:cs typeface="Courier New"/>
            </a:endParaRPr>
          </a:p>
          <a:p>
            <a:pPr>
              <a:buNone/>
            </a:pPr>
            <a:r>
              <a:rPr lang="en-US" sz="1200" dirty="0">
                <a:latin typeface="Courier New"/>
                <a:cs typeface="Courier New"/>
              </a:rPr>
              <a:t>        for (</a:t>
            </a:r>
            <a:r>
              <a:rPr lang="en-US" sz="1200" dirty="0" err="1">
                <a:latin typeface="Courier New"/>
                <a:cs typeface="Courier New"/>
              </a:rPr>
              <a:t>int</a:t>
            </a:r>
            <a:r>
              <a:rPr lang="en-US" sz="1200" dirty="0">
                <a:latin typeface="Courier New"/>
                <a:cs typeface="Courier New"/>
              </a:rPr>
              <a:t> row=0; row &lt; </a:t>
            </a:r>
            <a:r>
              <a:rPr lang="en-US" sz="1200" dirty="0" err="1">
                <a:latin typeface="Courier New"/>
                <a:cs typeface="Courier New"/>
              </a:rPr>
              <a:t>grid.length</a:t>
            </a:r>
            <a:r>
              <a:rPr lang="en-US" sz="1200" dirty="0">
                <a:latin typeface="Courier New"/>
                <a:cs typeface="Courier New"/>
              </a:rPr>
              <a:t>; row++)</a:t>
            </a:r>
          </a:p>
          <a:p>
            <a:pPr>
              <a:buNone/>
            </a:pPr>
            <a:r>
              <a:rPr lang="en-US" sz="1200" dirty="0">
                <a:latin typeface="Courier New"/>
                <a:cs typeface="Courier New"/>
              </a:rPr>
              <a:t>        {</a:t>
            </a:r>
          </a:p>
          <a:p>
            <a:pPr>
              <a:buNone/>
            </a:pPr>
            <a:r>
              <a:rPr lang="en-US" sz="1200" dirty="0">
                <a:latin typeface="Courier New"/>
                <a:cs typeface="Courier New"/>
              </a:rPr>
              <a:t>            for (</a:t>
            </a:r>
            <a:r>
              <a:rPr lang="en-US" sz="1200" dirty="0" err="1">
                <a:latin typeface="Courier New"/>
                <a:cs typeface="Courier New"/>
              </a:rPr>
              <a:t>int</a:t>
            </a:r>
            <a:r>
              <a:rPr lang="en-US" sz="1200" dirty="0">
                <a:latin typeface="Courier New"/>
                <a:cs typeface="Courier New"/>
              </a:rPr>
              <a:t> column=0; column &lt; </a:t>
            </a:r>
            <a:r>
              <a:rPr lang="en-US" sz="1200" dirty="0" err="1">
                <a:latin typeface="Courier New"/>
                <a:cs typeface="Courier New"/>
              </a:rPr>
              <a:t>grid[row].length</a:t>
            </a:r>
            <a:r>
              <a:rPr lang="en-US" sz="1200" dirty="0">
                <a:latin typeface="Courier New"/>
                <a:cs typeface="Courier New"/>
              </a:rPr>
              <a:t>; column++)</a:t>
            </a:r>
          </a:p>
          <a:p>
            <a:pPr>
              <a:buNone/>
            </a:pPr>
            <a:r>
              <a:rPr lang="en-US" sz="1200" dirty="0">
                <a:latin typeface="Courier New"/>
                <a:cs typeface="Courier New"/>
              </a:rPr>
              <a:t>                result += </a:t>
            </a:r>
            <a:r>
              <a:rPr lang="en-US" sz="1200" dirty="0" err="1">
                <a:latin typeface="Courier New"/>
                <a:cs typeface="Courier New"/>
              </a:rPr>
              <a:t>grid[row][column</a:t>
            </a:r>
            <a:r>
              <a:rPr lang="en-US" sz="1200" dirty="0">
                <a:latin typeface="Courier New"/>
                <a:cs typeface="Courier New"/>
              </a:rPr>
              <a:t>] + "";</a:t>
            </a:r>
          </a:p>
          <a:p>
            <a:pPr>
              <a:buNone/>
            </a:pPr>
            <a:r>
              <a:rPr lang="en-US" sz="1200" dirty="0">
                <a:latin typeface="Courier New"/>
                <a:cs typeface="Courier New"/>
              </a:rPr>
              <a:t>            result += "\</a:t>
            </a:r>
            <a:r>
              <a:rPr lang="en-US" sz="1200" dirty="0" err="1">
                <a:latin typeface="Courier New"/>
                <a:cs typeface="Courier New"/>
              </a:rPr>
              <a:t>n</a:t>
            </a:r>
            <a:r>
              <a:rPr lang="en-US" sz="1200" dirty="0">
                <a:latin typeface="Courier New"/>
                <a:cs typeface="Courier New"/>
              </a:rPr>
              <a:t>";</a:t>
            </a:r>
          </a:p>
          <a:p>
            <a:pPr>
              <a:buNone/>
            </a:pPr>
            <a:r>
              <a:rPr lang="en-US" sz="1200" dirty="0">
                <a:latin typeface="Courier New"/>
                <a:cs typeface="Courier New"/>
              </a:rPr>
              <a:t>        }</a:t>
            </a:r>
          </a:p>
          <a:p>
            <a:pPr>
              <a:buNone/>
            </a:pPr>
            <a:endParaRPr lang="en-US" sz="1200" dirty="0">
              <a:latin typeface="Courier New"/>
              <a:cs typeface="Courier New"/>
            </a:endParaRPr>
          </a:p>
          <a:p>
            <a:pPr>
              <a:buNone/>
            </a:pPr>
            <a:r>
              <a:rPr lang="en-US" sz="1200" dirty="0">
                <a:latin typeface="Courier New"/>
                <a:cs typeface="Courier New"/>
              </a:rPr>
              <a:t>        return result;</a:t>
            </a:r>
          </a:p>
          <a:p>
            <a:pPr>
              <a:buNone/>
            </a:pPr>
            <a:r>
              <a:rPr lang="en-US" sz="1200" dirty="0">
                <a:latin typeface="Courier New"/>
                <a:cs typeface="Courier New"/>
              </a:rPr>
              <a:t>    }</a:t>
            </a:r>
          </a:p>
          <a:p>
            <a:pPr>
              <a:buNone/>
            </a:pPr>
            <a:r>
              <a:rPr lang="en-US" sz="1200" dirty="0">
                <a:latin typeface="Courier New"/>
                <a:cs typeface="Courier New"/>
              </a:rPr>
              <a:t>}		</a:t>
            </a:r>
          </a:p>
          <a:p>
            <a:pPr>
              <a:buNone/>
            </a:pPr>
            <a:endParaRPr lang="en-US" sz="1200" dirty="0">
              <a:latin typeface="Courier New"/>
              <a:cs typeface="Courier New"/>
            </a:endParaRPr>
          </a:p>
        </p:txBody>
      </p:sp>
      <p:sp>
        <p:nvSpPr>
          <p:cNvPr id="5" name="Slide Number Placeholder 4"/>
          <p:cNvSpPr>
            <a:spLocks noGrp="1"/>
          </p:cNvSpPr>
          <p:nvPr>
            <p:ph type="sldNum" sz="quarter" idx="4294967295"/>
          </p:nvPr>
        </p:nvSpPr>
        <p:spPr>
          <a:xfrm>
            <a:off x="6838135" y="6356350"/>
            <a:ext cx="2133600" cy="365125"/>
          </a:xfrm>
          <a:prstGeom prst="rect">
            <a:avLst/>
          </a:prstGeom>
        </p:spPr>
        <p:txBody>
          <a:bodyPr/>
          <a:lstStyle/>
          <a:p>
            <a:r>
              <a:rPr lang="en-US"/>
              <a:t>8 - </a:t>
            </a:r>
            <a:fld id="{90994C07-E970-A243-9601-A1D642E986EC}" type="slidenum">
              <a:rPr lang="en-US" smtClean="0"/>
              <a:pPr/>
              <a:t>25</a:t>
            </a:fld>
            <a:endParaRPr lang="en-US" dirty="0"/>
          </a:p>
        </p:txBody>
      </p:sp>
      <p:sp>
        <p:nvSpPr>
          <p:cNvPr id="7" name="Footer Placeholder 6"/>
          <p:cNvSpPr>
            <a:spLocks noGrp="1"/>
          </p:cNvSpPr>
          <p:nvPr>
            <p:ph type="ftr" sz="quarter" idx="4294967295"/>
          </p:nvPr>
        </p:nvSpPr>
        <p:spPr>
          <a:xfrm>
            <a:off x="284922" y="6356350"/>
            <a:ext cx="6553213" cy="365125"/>
          </a:xfrm>
          <a:prstGeom prst="rect">
            <a:avLst/>
          </a:prstGeom>
        </p:spPr>
        <p:txBody>
          <a:bodyPr/>
          <a:lstStyle/>
          <a:p>
            <a:r>
              <a:rPr lang="en-US"/>
              <a:t>Java Software Structures, 4th Edition, Lewis/Chase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922" y="274638"/>
            <a:ext cx="8694229" cy="6081712"/>
          </a:xfrm>
        </p:spPr>
        <p:txBody>
          <a:bodyPr>
            <a:noAutofit/>
          </a:bodyPr>
          <a:lstStyle/>
          <a:p>
            <a:pPr>
              <a:buNone/>
            </a:pPr>
            <a:r>
              <a:rPr lang="en-US" sz="1200" dirty="0">
                <a:solidFill>
                  <a:srgbClr val="3366FF"/>
                </a:solidFill>
                <a:latin typeface="Courier New"/>
                <a:cs typeface="Courier New"/>
              </a:rPr>
              <a:t>/**</a:t>
            </a:r>
          </a:p>
          <a:p>
            <a:pPr>
              <a:buNone/>
            </a:pPr>
            <a:r>
              <a:rPr lang="en-US" sz="1200" dirty="0">
                <a:solidFill>
                  <a:srgbClr val="3366FF"/>
                </a:solidFill>
                <a:latin typeface="Courier New"/>
                <a:cs typeface="Courier New"/>
              </a:rPr>
              <a:t> * </a:t>
            </a:r>
            <a:r>
              <a:rPr lang="en-US" sz="1200" dirty="0" err="1">
                <a:solidFill>
                  <a:srgbClr val="3366FF"/>
                </a:solidFill>
                <a:latin typeface="Courier New"/>
                <a:cs typeface="Courier New"/>
              </a:rPr>
              <a:t>MazeSolver</a:t>
            </a:r>
            <a:r>
              <a:rPr lang="en-US" sz="1200" dirty="0">
                <a:solidFill>
                  <a:srgbClr val="3366FF"/>
                </a:solidFill>
                <a:latin typeface="Courier New"/>
                <a:cs typeface="Courier New"/>
              </a:rPr>
              <a:t> attempts to recursively traverse a Maze. The goal is to get from the</a:t>
            </a:r>
          </a:p>
          <a:p>
            <a:pPr>
              <a:buNone/>
            </a:pPr>
            <a:r>
              <a:rPr lang="en-US" sz="1200" dirty="0">
                <a:solidFill>
                  <a:srgbClr val="3366FF"/>
                </a:solidFill>
                <a:latin typeface="Courier New"/>
                <a:cs typeface="Courier New"/>
              </a:rPr>
              <a:t> * given starting position to the bottom right, following a path of 1's. Arbitrary</a:t>
            </a:r>
          </a:p>
          <a:p>
            <a:pPr>
              <a:buNone/>
            </a:pPr>
            <a:r>
              <a:rPr lang="en-US" sz="1200" dirty="0">
                <a:solidFill>
                  <a:srgbClr val="3366FF"/>
                </a:solidFill>
                <a:latin typeface="Courier New"/>
                <a:cs typeface="Courier New"/>
              </a:rPr>
              <a:t> * constants are used to represent locations in the maze that have been TRIED</a:t>
            </a:r>
          </a:p>
          <a:p>
            <a:pPr>
              <a:buNone/>
            </a:pPr>
            <a:r>
              <a:rPr lang="en-US" sz="1200" dirty="0">
                <a:solidFill>
                  <a:srgbClr val="3366FF"/>
                </a:solidFill>
                <a:latin typeface="Courier New"/>
                <a:cs typeface="Courier New"/>
              </a:rPr>
              <a:t> * and that are part of the solution PATH.</a:t>
            </a:r>
          </a:p>
          <a:p>
            <a:pPr>
              <a:buNone/>
            </a:pPr>
            <a:r>
              <a:rPr lang="en-US" sz="1200" dirty="0">
                <a:solidFill>
                  <a:srgbClr val="3366FF"/>
                </a:solidFill>
                <a:latin typeface="Courier New"/>
                <a:cs typeface="Courier New"/>
              </a:rPr>
              <a:t> *</a:t>
            </a:r>
          </a:p>
          <a:p>
            <a:pPr>
              <a:buNone/>
            </a:pPr>
            <a:r>
              <a:rPr lang="en-US" sz="1200" dirty="0">
                <a:solidFill>
                  <a:srgbClr val="3366FF"/>
                </a:solidFill>
                <a:latin typeface="Courier New"/>
                <a:cs typeface="Courier New"/>
              </a:rPr>
              <a:t> * @author Lewis and Chase</a:t>
            </a:r>
          </a:p>
          <a:p>
            <a:pPr>
              <a:buNone/>
            </a:pPr>
            <a:r>
              <a:rPr lang="en-US" sz="1200" dirty="0">
                <a:solidFill>
                  <a:srgbClr val="3366FF"/>
                </a:solidFill>
                <a:latin typeface="Courier New"/>
                <a:cs typeface="Courier New"/>
              </a:rPr>
              <a:t> * @version 4.0</a:t>
            </a:r>
          </a:p>
          <a:p>
            <a:pPr>
              <a:buNone/>
            </a:pPr>
            <a:r>
              <a:rPr lang="en-US" sz="1200" dirty="0">
                <a:solidFill>
                  <a:srgbClr val="3366FF"/>
                </a:solidFill>
                <a:latin typeface="Courier New"/>
                <a:cs typeface="Courier New"/>
              </a:rPr>
              <a:t> */</a:t>
            </a:r>
          </a:p>
          <a:p>
            <a:pPr>
              <a:buNone/>
            </a:pPr>
            <a:r>
              <a:rPr lang="en-US" sz="1200" dirty="0">
                <a:latin typeface="Courier New"/>
                <a:cs typeface="Courier New"/>
              </a:rPr>
              <a:t>public class </a:t>
            </a:r>
            <a:r>
              <a:rPr lang="en-US" sz="1200" dirty="0" err="1">
                <a:latin typeface="Courier New"/>
                <a:cs typeface="Courier New"/>
              </a:rPr>
              <a:t>MazeSolver</a:t>
            </a:r>
            <a:endParaRPr lang="en-US" sz="1200" dirty="0">
              <a:latin typeface="Courier New"/>
              <a:cs typeface="Courier New"/>
            </a:endParaRPr>
          </a:p>
          <a:p>
            <a:pPr>
              <a:buNone/>
            </a:pPr>
            <a:r>
              <a:rPr lang="en-US" sz="1200" dirty="0">
                <a:latin typeface="Courier New"/>
                <a:cs typeface="Courier New"/>
              </a:rPr>
              <a:t>{</a:t>
            </a:r>
          </a:p>
          <a:p>
            <a:pPr>
              <a:buNone/>
            </a:pPr>
            <a:r>
              <a:rPr lang="en-US" sz="1200" dirty="0">
                <a:latin typeface="Courier New"/>
                <a:cs typeface="Courier New"/>
              </a:rPr>
              <a:t>    private Maze maze;</a:t>
            </a:r>
          </a:p>
          <a:p>
            <a:pPr>
              <a:buNone/>
            </a:pPr>
            <a:r>
              <a:rPr lang="en-US" sz="1200" dirty="0">
                <a:latin typeface="Courier New"/>
                <a:cs typeface="Courier New"/>
              </a:rPr>
              <a:t>    </a:t>
            </a:r>
          </a:p>
          <a:p>
            <a:pPr>
              <a:buNone/>
            </a:pPr>
            <a:r>
              <a:rPr lang="en-US" sz="1200" dirty="0">
                <a:solidFill>
                  <a:srgbClr val="3366FF"/>
                </a:solidFill>
                <a:latin typeface="Courier New"/>
                <a:cs typeface="Courier New"/>
              </a:rPr>
              <a:t>    /**</a:t>
            </a:r>
          </a:p>
          <a:p>
            <a:pPr>
              <a:buNone/>
            </a:pPr>
            <a:r>
              <a:rPr lang="en-US" sz="1200" dirty="0">
                <a:solidFill>
                  <a:srgbClr val="3366FF"/>
                </a:solidFill>
                <a:latin typeface="Courier New"/>
                <a:cs typeface="Courier New"/>
              </a:rPr>
              <a:t>     * Constructor for the </a:t>
            </a:r>
            <a:r>
              <a:rPr lang="en-US" sz="1200" dirty="0" err="1">
                <a:solidFill>
                  <a:srgbClr val="3366FF"/>
                </a:solidFill>
                <a:latin typeface="Courier New"/>
                <a:cs typeface="Courier New"/>
              </a:rPr>
              <a:t>MazeSolver</a:t>
            </a:r>
            <a:r>
              <a:rPr lang="en-US" sz="1200" dirty="0">
                <a:solidFill>
                  <a:srgbClr val="3366FF"/>
                </a:solidFill>
                <a:latin typeface="Courier New"/>
                <a:cs typeface="Courier New"/>
              </a:rPr>
              <a:t> class.</a:t>
            </a:r>
          </a:p>
          <a:p>
            <a:pPr>
              <a:buNone/>
            </a:pPr>
            <a:r>
              <a:rPr lang="en-US" sz="1200" dirty="0">
                <a:solidFill>
                  <a:srgbClr val="3366FF"/>
                </a:solidFill>
                <a:latin typeface="Courier New"/>
                <a:cs typeface="Courier New"/>
              </a:rPr>
              <a:t>     */</a:t>
            </a:r>
          </a:p>
          <a:p>
            <a:pPr>
              <a:buNone/>
            </a:pPr>
            <a:r>
              <a:rPr lang="en-US" sz="1200" dirty="0">
                <a:latin typeface="Courier New"/>
                <a:cs typeface="Courier New"/>
              </a:rPr>
              <a:t>    public </a:t>
            </a:r>
            <a:r>
              <a:rPr lang="en-US" sz="1200" dirty="0" err="1">
                <a:latin typeface="Courier New"/>
                <a:cs typeface="Courier New"/>
              </a:rPr>
              <a:t>MazeSolver(Maze</a:t>
            </a:r>
            <a:r>
              <a:rPr lang="en-US" sz="1200" dirty="0">
                <a:latin typeface="Courier New"/>
                <a:cs typeface="Courier New"/>
              </a:rPr>
              <a:t> maze)</a:t>
            </a:r>
          </a:p>
          <a:p>
            <a:pPr>
              <a:buNone/>
            </a:pPr>
            <a:r>
              <a:rPr lang="en-US" sz="1200" dirty="0">
                <a:latin typeface="Courier New"/>
                <a:cs typeface="Courier New"/>
              </a:rPr>
              <a:t>    {</a:t>
            </a:r>
          </a:p>
          <a:p>
            <a:pPr>
              <a:buNone/>
            </a:pPr>
            <a:r>
              <a:rPr lang="en-US" sz="1200" dirty="0">
                <a:latin typeface="Courier New"/>
                <a:cs typeface="Courier New"/>
              </a:rPr>
              <a:t>        </a:t>
            </a:r>
            <a:r>
              <a:rPr lang="en-US" sz="1200" dirty="0" err="1">
                <a:latin typeface="Courier New"/>
                <a:cs typeface="Courier New"/>
              </a:rPr>
              <a:t>this.maze</a:t>
            </a:r>
            <a:r>
              <a:rPr lang="en-US" sz="1200" dirty="0">
                <a:latin typeface="Courier New"/>
                <a:cs typeface="Courier New"/>
              </a:rPr>
              <a:t> = maze;</a:t>
            </a:r>
          </a:p>
          <a:p>
            <a:pPr>
              <a:buNone/>
            </a:pPr>
            <a:r>
              <a:rPr lang="en-US" sz="1200" dirty="0">
                <a:latin typeface="Courier New"/>
                <a:cs typeface="Courier New"/>
              </a:rPr>
              <a:t>    }		</a:t>
            </a:r>
          </a:p>
          <a:p>
            <a:pPr>
              <a:buNone/>
            </a:pPr>
            <a:endParaRPr lang="en-US" sz="1200" dirty="0">
              <a:latin typeface="Courier New"/>
              <a:cs typeface="Courier New"/>
            </a:endParaRPr>
          </a:p>
        </p:txBody>
      </p:sp>
      <p:sp>
        <p:nvSpPr>
          <p:cNvPr id="5" name="Slide Number Placeholder 4"/>
          <p:cNvSpPr>
            <a:spLocks noGrp="1"/>
          </p:cNvSpPr>
          <p:nvPr>
            <p:ph type="sldNum" sz="quarter" idx="4294967295"/>
          </p:nvPr>
        </p:nvSpPr>
        <p:spPr>
          <a:xfrm>
            <a:off x="6838135" y="6356350"/>
            <a:ext cx="2133600" cy="365125"/>
          </a:xfrm>
          <a:prstGeom prst="rect">
            <a:avLst/>
          </a:prstGeom>
        </p:spPr>
        <p:txBody>
          <a:bodyPr/>
          <a:lstStyle/>
          <a:p>
            <a:r>
              <a:rPr lang="en-US"/>
              <a:t>8 - </a:t>
            </a:r>
            <a:fld id="{90994C07-E970-A243-9601-A1D642E986EC}" type="slidenum">
              <a:rPr lang="en-US" smtClean="0"/>
              <a:pPr/>
              <a:t>26</a:t>
            </a:fld>
            <a:endParaRPr lang="en-US" dirty="0"/>
          </a:p>
        </p:txBody>
      </p:sp>
      <p:sp>
        <p:nvSpPr>
          <p:cNvPr id="7" name="Footer Placeholder 6"/>
          <p:cNvSpPr>
            <a:spLocks noGrp="1"/>
          </p:cNvSpPr>
          <p:nvPr>
            <p:ph type="ftr" sz="quarter" idx="4294967295"/>
          </p:nvPr>
        </p:nvSpPr>
        <p:spPr>
          <a:xfrm>
            <a:off x="284922" y="6356350"/>
            <a:ext cx="6553213" cy="365125"/>
          </a:xfrm>
          <a:prstGeom prst="rect">
            <a:avLst/>
          </a:prstGeom>
        </p:spPr>
        <p:txBody>
          <a:bodyPr/>
          <a:lstStyle/>
          <a:p>
            <a:r>
              <a:rPr lang="en-US"/>
              <a:t>Java Software Structures, 4th Edition, Lewis/Chase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922" y="274638"/>
            <a:ext cx="8694229" cy="6081712"/>
          </a:xfrm>
        </p:spPr>
        <p:txBody>
          <a:bodyPr>
            <a:noAutofit/>
          </a:bodyPr>
          <a:lstStyle/>
          <a:p>
            <a:pPr>
              <a:buNone/>
            </a:pPr>
            <a:r>
              <a:rPr lang="en-US" sz="1200" dirty="0">
                <a:latin typeface="Courier New"/>
                <a:cs typeface="Courier New"/>
              </a:rPr>
              <a:t>    </a:t>
            </a:r>
            <a:r>
              <a:rPr lang="en-US" sz="1200" dirty="0">
                <a:solidFill>
                  <a:srgbClr val="3366FF"/>
                </a:solidFill>
                <a:latin typeface="Courier New"/>
                <a:cs typeface="Courier New"/>
              </a:rPr>
              <a:t>/**</a:t>
            </a:r>
          </a:p>
          <a:p>
            <a:pPr>
              <a:buNone/>
            </a:pPr>
            <a:r>
              <a:rPr lang="en-US" sz="1200" dirty="0">
                <a:solidFill>
                  <a:srgbClr val="3366FF"/>
                </a:solidFill>
                <a:latin typeface="Courier New"/>
                <a:cs typeface="Courier New"/>
              </a:rPr>
              <a:t>     * Attempts to recursively traverse the maze. Inserts special</a:t>
            </a:r>
          </a:p>
          <a:p>
            <a:pPr>
              <a:buNone/>
            </a:pPr>
            <a:r>
              <a:rPr lang="en-US" sz="1200" dirty="0">
                <a:solidFill>
                  <a:srgbClr val="3366FF"/>
                </a:solidFill>
                <a:latin typeface="Courier New"/>
                <a:cs typeface="Courier New"/>
              </a:rPr>
              <a:t>     * characters indicating locations that have been TRIED and that</a:t>
            </a:r>
          </a:p>
          <a:p>
            <a:pPr>
              <a:buNone/>
            </a:pPr>
            <a:r>
              <a:rPr lang="en-US" sz="1200" dirty="0">
                <a:solidFill>
                  <a:srgbClr val="3366FF"/>
                </a:solidFill>
                <a:latin typeface="Courier New"/>
                <a:cs typeface="Courier New"/>
              </a:rPr>
              <a:t>     * eventually become part of the solution PATH.</a:t>
            </a:r>
          </a:p>
          <a:p>
            <a:pPr>
              <a:buNone/>
            </a:pPr>
            <a:r>
              <a:rPr lang="en-US" sz="1200" dirty="0">
                <a:solidFill>
                  <a:srgbClr val="3366FF"/>
                </a:solidFill>
                <a:latin typeface="Courier New"/>
                <a:cs typeface="Courier New"/>
              </a:rPr>
              <a:t>     *</a:t>
            </a:r>
          </a:p>
          <a:p>
            <a:pPr>
              <a:buNone/>
            </a:pPr>
            <a:r>
              <a:rPr lang="en-US" sz="1200" dirty="0">
                <a:solidFill>
                  <a:srgbClr val="3366FF"/>
                </a:solidFill>
                <a:latin typeface="Courier New"/>
                <a:cs typeface="Courier New"/>
              </a:rPr>
              <a:t>     * @</a:t>
            </a:r>
            <a:r>
              <a:rPr lang="en-US" sz="1200" dirty="0" err="1">
                <a:solidFill>
                  <a:srgbClr val="3366FF"/>
                </a:solidFill>
                <a:latin typeface="Courier New"/>
                <a:cs typeface="Courier New"/>
              </a:rPr>
              <a:t>param</a:t>
            </a:r>
            <a:r>
              <a:rPr lang="en-US" sz="1200" dirty="0">
                <a:solidFill>
                  <a:srgbClr val="3366FF"/>
                </a:solidFill>
                <a:latin typeface="Courier New"/>
                <a:cs typeface="Courier New"/>
              </a:rPr>
              <a:t> row row index of current location</a:t>
            </a:r>
          </a:p>
          <a:p>
            <a:pPr>
              <a:buNone/>
            </a:pPr>
            <a:r>
              <a:rPr lang="en-US" sz="1200" dirty="0">
                <a:solidFill>
                  <a:srgbClr val="3366FF"/>
                </a:solidFill>
                <a:latin typeface="Courier New"/>
                <a:cs typeface="Courier New"/>
              </a:rPr>
              <a:t>     * @</a:t>
            </a:r>
            <a:r>
              <a:rPr lang="en-US" sz="1200" dirty="0" err="1">
                <a:solidFill>
                  <a:srgbClr val="3366FF"/>
                </a:solidFill>
                <a:latin typeface="Courier New"/>
                <a:cs typeface="Courier New"/>
              </a:rPr>
              <a:t>param</a:t>
            </a:r>
            <a:r>
              <a:rPr lang="en-US" sz="1200" dirty="0">
                <a:solidFill>
                  <a:srgbClr val="3366FF"/>
                </a:solidFill>
                <a:latin typeface="Courier New"/>
                <a:cs typeface="Courier New"/>
              </a:rPr>
              <a:t> column column index of current location</a:t>
            </a:r>
          </a:p>
          <a:p>
            <a:pPr>
              <a:buNone/>
            </a:pPr>
            <a:r>
              <a:rPr lang="en-US" sz="1200" dirty="0">
                <a:solidFill>
                  <a:srgbClr val="3366FF"/>
                </a:solidFill>
                <a:latin typeface="Courier New"/>
                <a:cs typeface="Courier New"/>
              </a:rPr>
              <a:t>     * @return true if the maze has been solved</a:t>
            </a:r>
          </a:p>
          <a:p>
            <a:pPr>
              <a:buNone/>
            </a:pPr>
            <a:r>
              <a:rPr lang="en-US" sz="1200" dirty="0">
                <a:solidFill>
                  <a:srgbClr val="3366FF"/>
                </a:solidFill>
                <a:latin typeface="Courier New"/>
                <a:cs typeface="Courier New"/>
              </a:rPr>
              <a:t>     */</a:t>
            </a:r>
          </a:p>
          <a:p>
            <a:pPr>
              <a:buNone/>
            </a:pPr>
            <a:r>
              <a:rPr lang="en-US" sz="1200" dirty="0">
                <a:latin typeface="Courier New"/>
                <a:cs typeface="Courier New"/>
              </a:rPr>
              <a:t>    public </a:t>
            </a:r>
            <a:r>
              <a:rPr lang="en-US" sz="1200" dirty="0" err="1">
                <a:latin typeface="Courier New"/>
                <a:cs typeface="Courier New"/>
              </a:rPr>
              <a:t>boolean</a:t>
            </a:r>
            <a:r>
              <a:rPr lang="en-US" sz="1200" dirty="0">
                <a:latin typeface="Courier New"/>
                <a:cs typeface="Courier New"/>
              </a:rPr>
              <a:t> </a:t>
            </a:r>
            <a:r>
              <a:rPr lang="en-US" sz="1200" dirty="0" err="1">
                <a:latin typeface="Courier New"/>
                <a:cs typeface="Courier New"/>
              </a:rPr>
              <a:t>traverse(int</a:t>
            </a:r>
            <a:r>
              <a:rPr lang="en-US" sz="1200" dirty="0">
                <a:latin typeface="Courier New"/>
                <a:cs typeface="Courier New"/>
              </a:rPr>
              <a:t> row, </a:t>
            </a:r>
            <a:r>
              <a:rPr lang="en-US" sz="1200" dirty="0" err="1">
                <a:latin typeface="Courier New"/>
                <a:cs typeface="Courier New"/>
              </a:rPr>
              <a:t>int</a:t>
            </a:r>
            <a:r>
              <a:rPr lang="en-US" sz="1200" dirty="0">
                <a:latin typeface="Courier New"/>
                <a:cs typeface="Courier New"/>
              </a:rPr>
              <a:t> column)</a:t>
            </a:r>
          </a:p>
          <a:p>
            <a:pPr>
              <a:buNone/>
            </a:pPr>
            <a:r>
              <a:rPr lang="en-US" sz="1200" dirty="0">
                <a:latin typeface="Courier New"/>
                <a:cs typeface="Courier New"/>
              </a:rPr>
              <a:t>    {</a:t>
            </a:r>
          </a:p>
          <a:p>
            <a:pPr>
              <a:buNone/>
            </a:pPr>
            <a:r>
              <a:rPr lang="en-US" sz="1200" dirty="0">
                <a:latin typeface="Courier New"/>
                <a:cs typeface="Courier New"/>
              </a:rPr>
              <a:t>        </a:t>
            </a:r>
            <a:r>
              <a:rPr lang="en-US" sz="1200" dirty="0" err="1">
                <a:latin typeface="Courier New"/>
                <a:cs typeface="Courier New"/>
              </a:rPr>
              <a:t>boolean</a:t>
            </a:r>
            <a:r>
              <a:rPr lang="en-US" sz="1200" dirty="0">
                <a:latin typeface="Courier New"/>
                <a:cs typeface="Courier New"/>
              </a:rPr>
              <a:t> done = false;</a:t>
            </a:r>
          </a:p>
          <a:p>
            <a:pPr>
              <a:buNone/>
            </a:pPr>
            <a:r>
              <a:rPr lang="en-US" sz="1200" dirty="0">
                <a:latin typeface="Courier New"/>
                <a:cs typeface="Courier New"/>
              </a:rPr>
              <a:t>      </a:t>
            </a:r>
          </a:p>
          <a:p>
            <a:pPr>
              <a:buNone/>
            </a:pPr>
            <a:r>
              <a:rPr lang="en-US" sz="1200" dirty="0">
                <a:latin typeface="Courier New"/>
                <a:cs typeface="Courier New"/>
              </a:rPr>
              <a:t>        if (</a:t>
            </a:r>
            <a:r>
              <a:rPr lang="en-US" sz="1200" dirty="0" err="1">
                <a:latin typeface="Courier New"/>
                <a:cs typeface="Courier New"/>
              </a:rPr>
              <a:t>maze.validPosition(row</a:t>
            </a:r>
            <a:r>
              <a:rPr lang="en-US" sz="1200" dirty="0">
                <a:latin typeface="Courier New"/>
                <a:cs typeface="Courier New"/>
              </a:rPr>
              <a:t>, column))</a:t>
            </a:r>
          </a:p>
          <a:p>
            <a:pPr>
              <a:buNone/>
            </a:pPr>
            <a:r>
              <a:rPr lang="en-US" sz="1200" dirty="0">
                <a:latin typeface="Courier New"/>
                <a:cs typeface="Courier New"/>
              </a:rPr>
              <a:t>        {</a:t>
            </a:r>
          </a:p>
          <a:p>
            <a:pPr>
              <a:buNone/>
            </a:pPr>
            <a:r>
              <a:rPr lang="en-US" sz="1200" dirty="0">
                <a:latin typeface="Courier New"/>
                <a:cs typeface="Courier New"/>
              </a:rPr>
              <a:t>            </a:t>
            </a:r>
            <a:r>
              <a:rPr lang="en-US" sz="1200" dirty="0" err="1">
                <a:latin typeface="Courier New"/>
                <a:cs typeface="Courier New"/>
              </a:rPr>
              <a:t>maze.tryPosition(row</a:t>
            </a:r>
            <a:r>
              <a:rPr lang="en-US" sz="1200" dirty="0">
                <a:latin typeface="Courier New"/>
                <a:cs typeface="Courier New"/>
              </a:rPr>
              <a:t>, column);   </a:t>
            </a:r>
            <a:r>
              <a:rPr lang="en-US" sz="1200" dirty="0">
                <a:solidFill>
                  <a:srgbClr val="3366FF"/>
                </a:solidFill>
                <a:latin typeface="Courier New"/>
                <a:cs typeface="Courier New"/>
              </a:rPr>
              <a:t>// mark this cell as tried</a:t>
            </a:r>
          </a:p>
          <a:p>
            <a:pPr>
              <a:buNone/>
            </a:pPr>
            <a:endParaRPr lang="en-US" sz="1200" dirty="0">
              <a:latin typeface="Courier New"/>
              <a:cs typeface="Courier New"/>
            </a:endParaRPr>
          </a:p>
          <a:p>
            <a:pPr>
              <a:buNone/>
            </a:pPr>
            <a:r>
              <a:rPr lang="en-US" sz="1200" dirty="0">
                <a:latin typeface="Courier New"/>
                <a:cs typeface="Courier New"/>
              </a:rPr>
              <a:t>            if (row == maze.getRows()-1 &amp;&amp; column == maze.getColumns()-1)  </a:t>
            </a:r>
          </a:p>
          <a:p>
            <a:pPr>
              <a:buNone/>
            </a:pPr>
            <a:r>
              <a:rPr lang="en-US" sz="1200" dirty="0">
                <a:latin typeface="Courier New"/>
                <a:cs typeface="Courier New"/>
              </a:rPr>
              <a:t>                done = true;  </a:t>
            </a:r>
            <a:r>
              <a:rPr lang="en-US" sz="1200" dirty="0">
                <a:solidFill>
                  <a:srgbClr val="3366FF"/>
                </a:solidFill>
                <a:latin typeface="Courier New"/>
                <a:cs typeface="Courier New"/>
              </a:rPr>
              <a:t>// the maze is solved</a:t>
            </a:r>
          </a:p>
          <a:p>
            <a:pPr>
              <a:buNone/>
            </a:pPr>
            <a:r>
              <a:rPr lang="en-US" sz="1200" dirty="0">
                <a:latin typeface="Courier New"/>
                <a:cs typeface="Courier New"/>
              </a:rPr>
              <a:t>            else</a:t>
            </a:r>
          </a:p>
          <a:p>
            <a:pPr>
              <a:buNone/>
            </a:pPr>
            <a:r>
              <a:rPr lang="en-US" sz="1200" dirty="0">
                <a:latin typeface="Courier New"/>
                <a:cs typeface="Courier New"/>
              </a:rPr>
              <a:t>            {</a:t>
            </a:r>
          </a:p>
          <a:p>
            <a:pPr>
              <a:buNone/>
            </a:pPr>
            <a:r>
              <a:rPr lang="en-US" sz="1200" dirty="0">
                <a:latin typeface="Courier New"/>
                <a:cs typeface="Courier New"/>
              </a:rPr>
              <a:t>                done = traverse(row+1, column);      </a:t>
            </a:r>
            <a:r>
              <a:rPr lang="en-US" sz="1200" dirty="0">
                <a:solidFill>
                  <a:srgbClr val="3366FF"/>
                </a:solidFill>
                <a:latin typeface="Courier New"/>
                <a:cs typeface="Courier New"/>
              </a:rPr>
              <a:t>// down</a:t>
            </a:r>
          </a:p>
          <a:p>
            <a:pPr>
              <a:buNone/>
            </a:pPr>
            <a:r>
              <a:rPr lang="en-US" sz="1200" dirty="0">
                <a:latin typeface="Courier New"/>
                <a:cs typeface="Courier New"/>
              </a:rPr>
              <a:t>                if (!done)</a:t>
            </a:r>
          </a:p>
          <a:p>
            <a:pPr>
              <a:buNone/>
            </a:pPr>
            <a:r>
              <a:rPr lang="en-US" sz="1200" dirty="0">
                <a:latin typeface="Courier New"/>
                <a:cs typeface="Courier New"/>
              </a:rPr>
              <a:t>                    done = </a:t>
            </a:r>
            <a:r>
              <a:rPr lang="en-US" sz="1200" dirty="0" err="1">
                <a:latin typeface="Courier New"/>
                <a:cs typeface="Courier New"/>
              </a:rPr>
              <a:t>traverse(row</a:t>
            </a:r>
            <a:r>
              <a:rPr lang="en-US" sz="1200" dirty="0">
                <a:latin typeface="Courier New"/>
                <a:cs typeface="Courier New"/>
              </a:rPr>
              <a:t>, column+1);  </a:t>
            </a:r>
            <a:r>
              <a:rPr lang="en-US" sz="1200" dirty="0">
                <a:solidFill>
                  <a:srgbClr val="3366FF"/>
                </a:solidFill>
                <a:latin typeface="Courier New"/>
                <a:cs typeface="Courier New"/>
              </a:rPr>
              <a:t>// right</a:t>
            </a:r>
          </a:p>
        </p:txBody>
      </p:sp>
      <p:sp>
        <p:nvSpPr>
          <p:cNvPr id="5" name="Slide Number Placeholder 4"/>
          <p:cNvSpPr>
            <a:spLocks noGrp="1"/>
          </p:cNvSpPr>
          <p:nvPr>
            <p:ph type="sldNum" sz="quarter" idx="4294967295"/>
          </p:nvPr>
        </p:nvSpPr>
        <p:spPr>
          <a:xfrm>
            <a:off x="6838135" y="6356350"/>
            <a:ext cx="2133600" cy="365125"/>
          </a:xfrm>
          <a:prstGeom prst="rect">
            <a:avLst/>
          </a:prstGeom>
        </p:spPr>
        <p:txBody>
          <a:bodyPr/>
          <a:lstStyle/>
          <a:p>
            <a:r>
              <a:rPr lang="en-US"/>
              <a:t>8 - </a:t>
            </a:r>
            <a:fld id="{90994C07-E970-A243-9601-A1D642E986EC}" type="slidenum">
              <a:rPr lang="en-US" smtClean="0"/>
              <a:pPr/>
              <a:t>27</a:t>
            </a:fld>
            <a:endParaRPr lang="en-US" dirty="0"/>
          </a:p>
        </p:txBody>
      </p:sp>
      <p:sp>
        <p:nvSpPr>
          <p:cNvPr id="7" name="Footer Placeholder 6"/>
          <p:cNvSpPr>
            <a:spLocks noGrp="1"/>
          </p:cNvSpPr>
          <p:nvPr>
            <p:ph type="ftr" sz="quarter" idx="4294967295"/>
          </p:nvPr>
        </p:nvSpPr>
        <p:spPr>
          <a:xfrm>
            <a:off x="284922" y="6356350"/>
            <a:ext cx="6553213" cy="365125"/>
          </a:xfrm>
          <a:prstGeom prst="rect">
            <a:avLst/>
          </a:prstGeom>
        </p:spPr>
        <p:txBody>
          <a:bodyPr/>
          <a:lstStyle/>
          <a:p>
            <a:r>
              <a:rPr lang="en-US"/>
              <a:t>Java Software Structures, 4th Edition, Lewis/Chase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922" y="274638"/>
            <a:ext cx="8694229" cy="6081712"/>
          </a:xfrm>
        </p:spPr>
        <p:txBody>
          <a:bodyPr>
            <a:noAutofit/>
          </a:bodyPr>
          <a:lstStyle/>
          <a:p>
            <a:pPr>
              <a:buNone/>
            </a:pPr>
            <a:r>
              <a:rPr lang="en-US" sz="1200" dirty="0">
                <a:latin typeface="Courier New"/>
                <a:cs typeface="Courier New"/>
              </a:rPr>
              <a:t>                if (!done)</a:t>
            </a:r>
          </a:p>
          <a:p>
            <a:pPr>
              <a:buNone/>
            </a:pPr>
            <a:r>
              <a:rPr lang="en-US" sz="1200" dirty="0">
                <a:latin typeface="Courier New"/>
                <a:cs typeface="Courier New"/>
              </a:rPr>
              <a:t>                    done = traverse(row-1, column);  </a:t>
            </a:r>
            <a:r>
              <a:rPr lang="en-US" sz="1200" dirty="0">
                <a:solidFill>
                  <a:srgbClr val="3366FF"/>
                </a:solidFill>
                <a:latin typeface="Courier New"/>
                <a:cs typeface="Courier New"/>
              </a:rPr>
              <a:t>// up</a:t>
            </a:r>
          </a:p>
          <a:p>
            <a:pPr>
              <a:buNone/>
            </a:pPr>
            <a:r>
              <a:rPr lang="en-US" sz="1200" dirty="0">
                <a:latin typeface="Courier New"/>
                <a:cs typeface="Courier New"/>
              </a:rPr>
              <a:t>                if (!done)</a:t>
            </a:r>
          </a:p>
          <a:p>
            <a:pPr>
              <a:buNone/>
            </a:pPr>
            <a:r>
              <a:rPr lang="en-US" sz="1200" dirty="0">
                <a:latin typeface="Courier New"/>
                <a:cs typeface="Courier New"/>
              </a:rPr>
              <a:t>                    done = </a:t>
            </a:r>
            <a:r>
              <a:rPr lang="en-US" sz="1200" dirty="0" err="1">
                <a:latin typeface="Courier New"/>
                <a:cs typeface="Courier New"/>
              </a:rPr>
              <a:t>traverse(row</a:t>
            </a:r>
            <a:r>
              <a:rPr lang="en-US" sz="1200" dirty="0">
                <a:latin typeface="Courier New"/>
                <a:cs typeface="Courier New"/>
              </a:rPr>
              <a:t>, column-1);  </a:t>
            </a:r>
            <a:r>
              <a:rPr lang="en-US" sz="1200" dirty="0">
                <a:solidFill>
                  <a:srgbClr val="3366FF"/>
                </a:solidFill>
                <a:latin typeface="Courier New"/>
                <a:cs typeface="Courier New"/>
              </a:rPr>
              <a:t>// left</a:t>
            </a:r>
          </a:p>
          <a:p>
            <a:pPr>
              <a:buNone/>
            </a:pPr>
            <a:r>
              <a:rPr lang="en-US" sz="1200" dirty="0">
                <a:latin typeface="Courier New"/>
                <a:cs typeface="Courier New"/>
              </a:rPr>
              <a:t>            }</a:t>
            </a:r>
          </a:p>
          <a:p>
            <a:pPr>
              <a:buNone/>
            </a:pPr>
            <a:endParaRPr lang="en-US" sz="1200" dirty="0">
              <a:latin typeface="Courier New"/>
              <a:cs typeface="Courier New"/>
            </a:endParaRPr>
          </a:p>
          <a:p>
            <a:pPr>
              <a:buNone/>
            </a:pPr>
            <a:r>
              <a:rPr lang="en-US" sz="1200" dirty="0">
                <a:latin typeface="Courier New"/>
                <a:cs typeface="Courier New"/>
              </a:rPr>
              <a:t>            if (done)  </a:t>
            </a:r>
            <a:r>
              <a:rPr lang="en-US" sz="1200" dirty="0">
                <a:solidFill>
                  <a:srgbClr val="3366FF"/>
                </a:solidFill>
                <a:latin typeface="Courier New"/>
                <a:cs typeface="Courier New"/>
              </a:rPr>
              <a:t>// this location is part of the final path</a:t>
            </a:r>
          </a:p>
          <a:p>
            <a:pPr>
              <a:buNone/>
            </a:pPr>
            <a:r>
              <a:rPr lang="en-US" sz="1200" dirty="0">
                <a:latin typeface="Courier New"/>
                <a:cs typeface="Courier New"/>
              </a:rPr>
              <a:t>                </a:t>
            </a:r>
            <a:r>
              <a:rPr lang="en-US" sz="1200" dirty="0" err="1">
                <a:latin typeface="Courier New"/>
                <a:cs typeface="Courier New"/>
              </a:rPr>
              <a:t>maze.markPath(row</a:t>
            </a:r>
            <a:r>
              <a:rPr lang="en-US" sz="1200" dirty="0">
                <a:latin typeface="Courier New"/>
                <a:cs typeface="Courier New"/>
              </a:rPr>
              <a:t>, column);</a:t>
            </a:r>
          </a:p>
          <a:p>
            <a:pPr>
              <a:buNone/>
            </a:pPr>
            <a:r>
              <a:rPr lang="en-US" sz="1200" dirty="0">
                <a:latin typeface="Courier New"/>
                <a:cs typeface="Courier New"/>
              </a:rPr>
              <a:t>        }</a:t>
            </a:r>
          </a:p>
          <a:p>
            <a:pPr>
              <a:buNone/>
            </a:pPr>
            <a:r>
              <a:rPr lang="en-US" sz="1200" dirty="0">
                <a:latin typeface="Courier New"/>
                <a:cs typeface="Courier New"/>
              </a:rPr>
              <a:t>      </a:t>
            </a:r>
          </a:p>
          <a:p>
            <a:pPr>
              <a:buNone/>
            </a:pPr>
            <a:r>
              <a:rPr lang="en-US" sz="1200" dirty="0">
                <a:latin typeface="Courier New"/>
                <a:cs typeface="Courier New"/>
              </a:rPr>
              <a:t>        return done;</a:t>
            </a:r>
          </a:p>
          <a:p>
            <a:pPr>
              <a:buNone/>
            </a:pPr>
            <a:r>
              <a:rPr lang="en-US" sz="1200" dirty="0">
                <a:latin typeface="Courier New"/>
                <a:cs typeface="Courier New"/>
              </a:rPr>
              <a:t>    }</a:t>
            </a:r>
          </a:p>
          <a:p>
            <a:pPr>
              <a:buNone/>
            </a:pPr>
            <a:r>
              <a:rPr lang="en-US" sz="1200" dirty="0">
                <a:latin typeface="Courier New"/>
                <a:cs typeface="Courier New"/>
              </a:rPr>
              <a:t>}		</a:t>
            </a:r>
          </a:p>
          <a:p>
            <a:pPr>
              <a:buNone/>
            </a:pPr>
            <a:endParaRPr lang="en-US" sz="1200" dirty="0">
              <a:latin typeface="Courier New"/>
              <a:cs typeface="Courier New"/>
            </a:endParaRPr>
          </a:p>
        </p:txBody>
      </p:sp>
      <p:sp>
        <p:nvSpPr>
          <p:cNvPr id="5" name="Slide Number Placeholder 4"/>
          <p:cNvSpPr>
            <a:spLocks noGrp="1"/>
          </p:cNvSpPr>
          <p:nvPr>
            <p:ph type="sldNum" sz="quarter" idx="4294967295"/>
          </p:nvPr>
        </p:nvSpPr>
        <p:spPr>
          <a:xfrm>
            <a:off x="6838135" y="6356350"/>
            <a:ext cx="2133600" cy="365125"/>
          </a:xfrm>
          <a:prstGeom prst="rect">
            <a:avLst/>
          </a:prstGeom>
        </p:spPr>
        <p:txBody>
          <a:bodyPr/>
          <a:lstStyle/>
          <a:p>
            <a:r>
              <a:rPr lang="en-US"/>
              <a:t>8 - </a:t>
            </a:r>
            <a:fld id="{90994C07-E970-A243-9601-A1D642E986EC}" type="slidenum">
              <a:rPr lang="en-US" smtClean="0"/>
              <a:pPr/>
              <a:t>28</a:t>
            </a:fld>
            <a:endParaRPr lang="en-US" dirty="0"/>
          </a:p>
        </p:txBody>
      </p:sp>
      <p:sp>
        <p:nvSpPr>
          <p:cNvPr id="7" name="Footer Placeholder 6"/>
          <p:cNvSpPr>
            <a:spLocks noGrp="1"/>
          </p:cNvSpPr>
          <p:nvPr>
            <p:ph type="ftr" sz="quarter" idx="4294967295"/>
          </p:nvPr>
        </p:nvSpPr>
        <p:spPr>
          <a:xfrm>
            <a:off x="284922" y="6356350"/>
            <a:ext cx="6553213" cy="365125"/>
          </a:xfrm>
          <a:prstGeom prst="rect">
            <a:avLst/>
          </a:prstGeom>
        </p:spPr>
        <p:txBody>
          <a:bodyPr/>
          <a:lstStyle/>
          <a:p>
            <a:r>
              <a:rPr lang="en-US"/>
              <a:t>Java Software Structures, 4th Edition, Lewis/Chase </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Factorials</a:t>
            </a:r>
          </a:p>
        </p:txBody>
      </p:sp>
      <p:sp>
        <p:nvSpPr>
          <p:cNvPr id="3" name="Content Placeholder 2"/>
          <p:cNvSpPr>
            <a:spLocks noGrp="1"/>
          </p:cNvSpPr>
          <p:nvPr>
            <p:ph idx="1"/>
          </p:nvPr>
        </p:nvSpPr>
        <p:spPr/>
        <p:txBody>
          <a:bodyPr/>
          <a:lstStyle/>
          <a:p>
            <a:r>
              <a:rPr lang="en-US" dirty="0"/>
              <a:t>Develop a recursive application to compute factorials</a:t>
            </a:r>
          </a:p>
          <a:p>
            <a:r>
              <a:rPr lang="en-US" dirty="0"/>
              <a:t>Compare to iterative solution</a:t>
            </a:r>
          </a:p>
          <a:p>
            <a:r>
              <a:rPr lang="en-US" dirty="0"/>
              <a:t>Which is better? </a:t>
            </a:r>
            <a:r>
              <a:rPr lang="en-US"/>
              <a:t>Why?</a:t>
            </a:r>
            <a:endParaRPr lang="en-US" dirty="0"/>
          </a:p>
        </p:txBody>
      </p:sp>
    </p:spTree>
    <p:extLst>
      <p:ext uri="{BB962C8B-B14F-4D97-AF65-F5344CB8AC3E}">
        <p14:creationId xmlns:p14="http://schemas.microsoft.com/office/powerpoint/2010/main" val="3835808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a:t>
            </a:r>
          </a:p>
        </p:txBody>
      </p:sp>
      <p:sp>
        <p:nvSpPr>
          <p:cNvPr id="3" name="Content Placeholder 2"/>
          <p:cNvSpPr>
            <a:spLocks noGrp="1"/>
          </p:cNvSpPr>
          <p:nvPr>
            <p:ph idx="1"/>
          </p:nvPr>
        </p:nvSpPr>
        <p:spPr/>
        <p:txBody>
          <a:bodyPr/>
          <a:lstStyle/>
          <a:p>
            <a:r>
              <a:rPr lang="en-US" i="1" dirty="0"/>
              <a:t>Recursion</a:t>
            </a:r>
            <a:r>
              <a:rPr lang="en-US" dirty="0"/>
              <a:t> is a programming technique in which a method can call itself to fulfill its purpose</a:t>
            </a:r>
          </a:p>
          <a:p>
            <a:r>
              <a:rPr lang="en-US" dirty="0"/>
              <a:t>A </a:t>
            </a:r>
            <a:r>
              <a:rPr lang="en-US" i="1" dirty="0"/>
              <a:t>recursive definition</a:t>
            </a:r>
            <a:r>
              <a:rPr lang="en-US" dirty="0"/>
              <a:t> is one which uses the word or concept being defined in the definition itself</a:t>
            </a:r>
          </a:p>
          <a:p>
            <a:r>
              <a:rPr lang="en-US" dirty="0"/>
              <a:t>In some situations, a recursive definition can be an appropriate way to express a concept</a:t>
            </a:r>
          </a:p>
          <a:p>
            <a:r>
              <a:rPr lang="en-US" dirty="0"/>
              <a:t>Before applying recursion to programming, it is best to practice thinking recursively</a:t>
            </a:r>
          </a:p>
          <a:p>
            <a:endParaRPr lang="en-US" dirty="0"/>
          </a:p>
        </p:txBody>
      </p:sp>
      <p:sp>
        <p:nvSpPr>
          <p:cNvPr id="6" name="Slide Number Placeholder 5"/>
          <p:cNvSpPr>
            <a:spLocks noGrp="1"/>
          </p:cNvSpPr>
          <p:nvPr>
            <p:ph type="sldNum" sz="quarter" idx="4294967295"/>
          </p:nvPr>
        </p:nvSpPr>
        <p:spPr>
          <a:xfrm>
            <a:off x="6838135" y="6356350"/>
            <a:ext cx="2133600" cy="365125"/>
          </a:xfrm>
          <a:prstGeom prst="rect">
            <a:avLst/>
          </a:prstGeom>
        </p:spPr>
        <p:txBody>
          <a:bodyPr/>
          <a:lstStyle/>
          <a:p>
            <a:r>
              <a:rPr lang="en-US"/>
              <a:t>8 - </a:t>
            </a:r>
            <a:fld id="{90994C07-E970-A243-9601-A1D642E986EC}" type="slidenum">
              <a:rPr lang="en-US" smtClean="0"/>
              <a:pPr/>
              <a:t>3</a:t>
            </a:fld>
            <a:endParaRPr lang="en-US" dirty="0"/>
          </a:p>
        </p:txBody>
      </p:sp>
      <p:sp>
        <p:nvSpPr>
          <p:cNvPr id="7" name="Footer Placeholder 6"/>
          <p:cNvSpPr>
            <a:spLocks noGrp="1"/>
          </p:cNvSpPr>
          <p:nvPr>
            <p:ph type="ftr" sz="quarter" idx="4294967295"/>
          </p:nvPr>
        </p:nvSpPr>
        <p:spPr>
          <a:xfrm>
            <a:off x="284922" y="6356350"/>
            <a:ext cx="6553213" cy="365125"/>
          </a:xfrm>
          <a:prstGeom prst="rect">
            <a:avLst/>
          </a:prstGeom>
        </p:spPr>
        <p:txBody>
          <a:bodyPr/>
          <a:lstStyle/>
          <a:p>
            <a:r>
              <a:rPr lang="en-US"/>
              <a:t>Java Software Structures, 4th Edition, Lewis/Chase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Factorials – Recursive Solution</a:t>
            </a:r>
          </a:p>
        </p:txBody>
      </p:sp>
      <p:sp>
        <p:nvSpPr>
          <p:cNvPr id="3" name="Content Placeholder 2"/>
          <p:cNvSpPr>
            <a:spLocks noGrp="1"/>
          </p:cNvSpPr>
          <p:nvPr>
            <p:ph idx="1"/>
          </p:nvPr>
        </p:nvSpPr>
        <p:spPr/>
        <p:txBody>
          <a:bodyPr>
            <a:normAutofit/>
          </a:bodyPr>
          <a:lstStyle/>
          <a:p>
            <a:pPr marL="0" indent="0">
              <a:buNone/>
            </a:pPr>
            <a:r>
              <a:rPr lang="en-US" sz="2800" dirty="0"/>
              <a:t>public static long </a:t>
            </a:r>
            <a:r>
              <a:rPr lang="en-US" sz="2800" dirty="0" err="1"/>
              <a:t>calcFact</a:t>
            </a:r>
            <a:r>
              <a:rPr lang="en-US" sz="2800" dirty="0"/>
              <a:t>(int x) {</a:t>
            </a:r>
          </a:p>
          <a:p>
            <a:pPr marL="0" indent="0">
              <a:buNone/>
            </a:pPr>
            <a:r>
              <a:rPr lang="en-US" sz="2800" dirty="0"/>
              <a:t>		if (x==1)</a:t>
            </a:r>
          </a:p>
          <a:p>
            <a:pPr marL="0" indent="0">
              <a:buNone/>
            </a:pPr>
            <a:r>
              <a:rPr lang="en-US" sz="2800" dirty="0"/>
              <a:t>		   return 1;</a:t>
            </a:r>
          </a:p>
          <a:p>
            <a:pPr marL="0" indent="0">
              <a:buNone/>
            </a:pPr>
            <a:r>
              <a:rPr lang="en-US" sz="2800" dirty="0"/>
              <a:t>		else</a:t>
            </a:r>
          </a:p>
          <a:p>
            <a:pPr marL="0" indent="0">
              <a:buNone/>
            </a:pPr>
            <a:r>
              <a:rPr lang="en-US" sz="2800" dirty="0"/>
              <a:t>		   return x*</a:t>
            </a:r>
            <a:r>
              <a:rPr lang="en-US" sz="2800" dirty="0" err="1"/>
              <a:t>calcFact</a:t>
            </a:r>
            <a:r>
              <a:rPr lang="en-US" sz="2800" dirty="0"/>
              <a:t>(x-1);</a:t>
            </a:r>
          </a:p>
          <a:p>
            <a:pPr marL="0" indent="0">
              <a:buNone/>
            </a:pPr>
            <a:r>
              <a:rPr lang="en-US" sz="2800" dirty="0"/>
              <a:t>	}</a:t>
            </a:r>
          </a:p>
        </p:txBody>
      </p:sp>
    </p:spTree>
    <p:extLst>
      <p:ext uri="{BB962C8B-B14F-4D97-AF65-F5344CB8AC3E}">
        <p14:creationId xmlns:p14="http://schemas.microsoft.com/office/powerpoint/2010/main" val="3337464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Factorials – Recursive Method Calls</a:t>
            </a:r>
          </a:p>
        </p:txBody>
      </p:sp>
      <p:sp>
        <p:nvSpPr>
          <p:cNvPr id="3" name="Content Placeholder 2"/>
          <p:cNvSpPr>
            <a:spLocks noGrp="1"/>
          </p:cNvSpPr>
          <p:nvPr>
            <p:ph idx="1"/>
          </p:nvPr>
        </p:nvSpPr>
        <p:spPr/>
        <p:txBody>
          <a:bodyPr>
            <a:normAutofit/>
          </a:bodyPr>
          <a:lstStyle/>
          <a:p>
            <a:pPr marL="0" indent="0">
              <a:buNone/>
            </a:pPr>
            <a:r>
              <a:rPr lang="en-US" sz="2800" dirty="0"/>
              <a:t>public static long </a:t>
            </a:r>
            <a:r>
              <a:rPr lang="en-US" sz="2800" dirty="0" err="1"/>
              <a:t>calcFact</a:t>
            </a:r>
            <a:r>
              <a:rPr lang="en-US" sz="2800" dirty="0"/>
              <a:t>(int x) {</a:t>
            </a:r>
          </a:p>
          <a:p>
            <a:pPr marL="0" indent="0">
              <a:buNone/>
            </a:pPr>
            <a:r>
              <a:rPr lang="en-US" sz="2800" dirty="0"/>
              <a:t>     </a:t>
            </a:r>
            <a:r>
              <a:rPr lang="en-US" sz="2800" dirty="0" err="1"/>
              <a:t>System.out.println</a:t>
            </a:r>
            <a:r>
              <a:rPr lang="en-US" sz="2800" dirty="0"/>
              <a:t>("calc. factorial of " + x);</a:t>
            </a:r>
          </a:p>
          <a:p>
            <a:pPr marL="0" indent="0">
              <a:buNone/>
            </a:pPr>
            <a:r>
              <a:rPr lang="en-US" sz="2800" dirty="0"/>
              <a:t>		if (x==1)</a:t>
            </a:r>
          </a:p>
          <a:p>
            <a:pPr marL="0" indent="0">
              <a:buNone/>
            </a:pPr>
            <a:r>
              <a:rPr lang="en-US" sz="2800" dirty="0"/>
              <a:t>		   return 1;</a:t>
            </a:r>
          </a:p>
          <a:p>
            <a:pPr marL="0" indent="0">
              <a:buNone/>
            </a:pPr>
            <a:r>
              <a:rPr lang="en-US" sz="2800" dirty="0"/>
              <a:t>		else</a:t>
            </a:r>
          </a:p>
          <a:p>
            <a:pPr marL="0" indent="0">
              <a:buNone/>
            </a:pPr>
            <a:r>
              <a:rPr lang="en-US" sz="2800" dirty="0"/>
              <a:t>		   return x*</a:t>
            </a:r>
            <a:r>
              <a:rPr lang="en-US" sz="2800" dirty="0" err="1"/>
              <a:t>calcFact</a:t>
            </a:r>
            <a:r>
              <a:rPr lang="en-US" sz="2800" dirty="0"/>
              <a:t>(x-1);</a:t>
            </a:r>
          </a:p>
          <a:p>
            <a:pPr marL="0" indent="0">
              <a:buNone/>
            </a:pPr>
            <a:r>
              <a:rPr lang="en-US" sz="2800" dirty="0"/>
              <a:t>	}</a:t>
            </a:r>
          </a:p>
        </p:txBody>
      </p:sp>
    </p:spTree>
    <p:extLst>
      <p:ext uri="{BB962C8B-B14F-4D97-AF65-F5344CB8AC3E}">
        <p14:creationId xmlns:p14="http://schemas.microsoft.com/office/powerpoint/2010/main" val="3428427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Factorials – Iterative Solution</a:t>
            </a:r>
          </a:p>
        </p:txBody>
      </p:sp>
      <p:sp>
        <p:nvSpPr>
          <p:cNvPr id="3" name="Content Placeholder 2"/>
          <p:cNvSpPr>
            <a:spLocks noGrp="1"/>
          </p:cNvSpPr>
          <p:nvPr>
            <p:ph idx="1"/>
          </p:nvPr>
        </p:nvSpPr>
        <p:spPr/>
        <p:txBody>
          <a:bodyPr>
            <a:normAutofit/>
          </a:bodyPr>
          <a:lstStyle/>
          <a:p>
            <a:pPr marL="0" indent="0">
              <a:buNone/>
            </a:pPr>
            <a:r>
              <a:rPr lang="nn-NO" sz="2800" dirty="0"/>
              <a:t>Int x=1;</a:t>
            </a:r>
          </a:p>
          <a:p>
            <a:pPr marL="0" indent="0">
              <a:buNone/>
            </a:pPr>
            <a:r>
              <a:rPr lang="nn-NO" sz="2800" dirty="0"/>
              <a:t>for (int i=1;i&lt;=n;i++)</a:t>
            </a:r>
          </a:p>
          <a:p>
            <a:pPr marL="0" indent="0">
              <a:buNone/>
            </a:pPr>
            <a:r>
              <a:rPr lang="nn-NO" sz="2800" dirty="0"/>
              <a:t>    x=x*i;</a:t>
            </a:r>
            <a:endParaRPr lang="en-US" sz="2800" dirty="0"/>
          </a:p>
        </p:txBody>
      </p:sp>
    </p:spTree>
    <p:extLst>
      <p:ext uri="{BB962C8B-B14F-4D97-AF65-F5344CB8AC3E}">
        <p14:creationId xmlns:p14="http://schemas.microsoft.com/office/powerpoint/2010/main" val="24242093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Factorials – Which Solution is Better?</a:t>
            </a:r>
          </a:p>
        </p:txBody>
      </p:sp>
      <p:sp>
        <p:nvSpPr>
          <p:cNvPr id="3" name="Content Placeholder 2"/>
          <p:cNvSpPr>
            <a:spLocks noGrp="1"/>
          </p:cNvSpPr>
          <p:nvPr>
            <p:ph idx="1"/>
          </p:nvPr>
        </p:nvSpPr>
        <p:spPr>
          <a:xfrm>
            <a:off x="8963" y="958813"/>
            <a:ext cx="9582905" cy="5899187"/>
          </a:xfrm>
        </p:spPr>
        <p:txBody>
          <a:bodyPr>
            <a:normAutofit fontScale="47500" lnSpcReduction="20000"/>
          </a:bodyPr>
          <a:lstStyle/>
          <a:p>
            <a:pPr marL="0" indent="0">
              <a:buNone/>
            </a:pPr>
            <a:r>
              <a:rPr lang="nn-NO" sz="2800" dirty="0"/>
              <a:t>import java.util.*;</a:t>
            </a:r>
          </a:p>
          <a:p>
            <a:pPr marL="0" indent="0">
              <a:buNone/>
            </a:pPr>
            <a:r>
              <a:rPr lang="nn-NO" sz="2800" dirty="0"/>
              <a:t>public class Factorial {</a:t>
            </a:r>
          </a:p>
          <a:p>
            <a:pPr marL="0" indent="0">
              <a:buNone/>
            </a:pPr>
            <a:r>
              <a:rPr lang="nn-NO" sz="2800" dirty="0"/>
              <a:t>	public static long calcFact(int x) {</a:t>
            </a:r>
          </a:p>
          <a:p>
            <a:pPr marL="0" indent="0">
              <a:buNone/>
            </a:pPr>
            <a:r>
              <a:rPr lang="nn-NO" sz="2800" dirty="0"/>
              <a:t>		if (x==1)</a:t>
            </a:r>
          </a:p>
          <a:p>
            <a:pPr marL="0" indent="0">
              <a:buNone/>
            </a:pPr>
            <a:r>
              <a:rPr lang="nn-NO" sz="2800" dirty="0"/>
              <a:t>		   return 1;</a:t>
            </a:r>
          </a:p>
          <a:p>
            <a:pPr marL="0" indent="0">
              <a:buNone/>
            </a:pPr>
            <a:r>
              <a:rPr lang="nn-NO" sz="2800" dirty="0"/>
              <a:t>		else</a:t>
            </a:r>
          </a:p>
          <a:p>
            <a:pPr marL="0" indent="0">
              <a:buNone/>
            </a:pPr>
            <a:r>
              <a:rPr lang="nn-NO" sz="2800" dirty="0"/>
              <a:t>		   return x*calcFact(x-1);</a:t>
            </a:r>
          </a:p>
          <a:p>
            <a:pPr marL="0" indent="0">
              <a:buNone/>
            </a:pPr>
            <a:r>
              <a:rPr lang="nn-NO" sz="2800" dirty="0"/>
              <a:t>	   }</a:t>
            </a:r>
          </a:p>
          <a:p>
            <a:pPr marL="0" indent="0">
              <a:buNone/>
            </a:pPr>
            <a:r>
              <a:rPr lang="nn-NO" sz="2800" dirty="0"/>
              <a:t>	   public static void main (String [] args) {</a:t>
            </a:r>
          </a:p>
          <a:p>
            <a:pPr marL="0" indent="0">
              <a:buNone/>
            </a:pPr>
            <a:r>
              <a:rPr lang="nn-NO" sz="2800" dirty="0"/>
              <a:t>		   long time1,time2;</a:t>
            </a:r>
          </a:p>
          <a:p>
            <a:pPr marL="0" indent="0">
              <a:buNone/>
            </a:pPr>
            <a:r>
              <a:rPr lang="nn-NO" sz="2800" dirty="0"/>
              <a:t>		   Scanner keyboard = new Scanner(System.in);</a:t>
            </a:r>
          </a:p>
          <a:p>
            <a:pPr marL="0" indent="0">
              <a:buNone/>
            </a:pPr>
            <a:r>
              <a:rPr lang="nn-NO" sz="2800" dirty="0"/>
              <a:t>		   System.out.println("Enter a positive integer");</a:t>
            </a:r>
          </a:p>
          <a:p>
            <a:pPr marL="0" indent="0">
              <a:buNone/>
            </a:pPr>
            <a:r>
              <a:rPr lang="nn-NO" sz="2800" dirty="0"/>
              <a:t>		   int n=keyboard.nextInt();</a:t>
            </a:r>
          </a:p>
          <a:p>
            <a:pPr marL="0" indent="0">
              <a:buNone/>
            </a:pPr>
            <a:r>
              <a:rPr lang="nn-NO" sz="2800" dirty="0"/>
              <a:t>		  time1=System.nanoTime();</a:t>
            </a:r>
          </a:p>
          <a:p>
            <a:pPr marL="0" indent="0">
              <a:buNone/>
            </a:pPr>
            <a:r>
              <a:rPr lang="nn-NO" sz="2800" dirty="0"/>
              <a:t>		   long x=Factorial.calcFact(n);</a:t>
            </a:r>
          </a:p>
          <a:p>
            <a:pPr marL="0" indent="0">
              <a:buNone/>
            </a:pPr>
            <a:r>
              <a:rPr lang="nn-NO" sz="2800" dirty="0"/>
              <a:t>		   System.out.println("the final number is " + x);</a:t>
            </a:r>
          </a:p>
          <a:p>
            <a:pPr marL="0" indent="0">
              <a:buNone/>
            </a:pPr>
            <a:r>
              <a:rPr lang="nn-NO" sz="2800" dirty="0"/>
              <a:t>	             time2=System.nanoTime();</a:t>
            </a:r>
          </a:p>
          <a:p>
            <a:pPr marL="0" indent="0">
              <a:buNone/>
            </a:pPr>
            <a:r>
              <a:rPr lang="nn-NO" sz="2800" dirty="0"/>
              <a:t>		   System.out.println(n + "!="+x+" took " + (time2-time1) + " nano seconds using recursion");</a:t>
            </a:r>
          </a:p>
          <a:p>
            <a:pPr marL="0" indent="0">
              <a:buNone/>
            </a:pPr>
            <a:r>
              <a:rPr lang="nn-NO" sz="2800" dirty="0"/>
              <a:t>		   time1=System.nanoTime();</a:t>
            </a:r>
          </a:p>
          <a:p>
            <a:pPr marL="0" indent="0">
              <a:buNone/>
            </a:pPr>
            <a:r>
              <a:rPr lang="nn-NO" sz="2800" dirty="0"/>
              <a:t>   		    x=1;</a:t>
            </a:r>
          </a:p>
          <a:p>
            <a:pPr marL="0" indent="0">
              <a:buNone/>
            </a:pPr>
            <a:r>
              <a:rPr lang="nn-NO" sz="2800" dirty="0"/>
              <a:t>		   for (int i=1;i&lt;=n;i++)</a:t>
            </a:r>
          </a:p>
          <a:p>
            <a:pPr marL="0" indent="0">
              <a:buNone/>
            </a:pPr>
            <a:r>
              <a:rPr lang="nn-NO" sz="2800" dirty="0"/>
              <a:t>		     x=x*i;</a:t>
            </a:r>
          </a:p>
          <a:p>
            <a:pPr marL="0" indent="0">
              <a:buNone/>
            </a:pPr>
            <a:r>
              <a:rPr lang="nn-NO" sz="2800" dirty="0"/>
              <a:t>		     System.out.println("the factorial is "+ x);</a:t>
            </a:r>
          </a:p>
          <a:p>
            <a:pPr marL="0" indent="0">
              <a:buNone/>
            </a:pPr>
            <a:r>
              <a:rPr lang="nn-NO" sz="2800" dirty="0"/>
              <a:t>		   time2=System.nanoTime();</a:t>
            </a:r>
          </a:p>
          <a:p>
            <a:pPr marL="0" indent="0">
              <a:buNone/>
            </a:pPr>
            <a:r>
              <a:rPr lang="nn-NO" sz="2800" dirty="0"/>
              <a:t>		  System.out.println(n + "!="+x+" took " + (time2-time1) + " nanoseconds using iteration");</a:t>
            </a:r>
          </a:p>
          <a:p>
            <a:pPr marL="0" indent="0">
              <a:buNone/>
            </a:pPr>
            <a:endParaRPr lang="nn-NO" sz="2800" dirty="0"/>
          </a:p>
          <a:p>
            <a:pPr marL="0" indent="0">
              <a:buNone/>
            </a:pPr>
            <a:r>
              <a:rPr lang="nn-NO" sz="2800" dirty="0"/>
              <a:t>	   }</a:t>
            </a:r>
          </a:p>
          <a:p>
            <a:pPr marL="0" indent="0">
              <a:buNone/>
            </a:pPr>
            <a:r>
              <a:rPr lang="nn-NO" sz="2800" dirty="0"/>
              <a:t>   }</a:t>
            </a:r>
            <a:endParaRPr lang="en-US" sz="2800" dirty="0"/>
          </a:p>
        </p:txBody>
      </p:sp>
    </p:spTree>
    <p:extLst>
      <p:ext uri="{BB962C8B-B14F-4D97-AF65-F5344CB8AC3E}">
        <p14:creationId xmlns:p14="http://schemas.microsoft.com/office/powerpoint/2010/main" val="6558633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Factorials – Time Comparison</a:t>
            </a:r>
          </a:p>
        </p:txBody>
      </p:sp>
      <p:sp>
        <p:nvSpPr>
          <p:cNvPr id="3" name="Content Placeholder 2"/>
          <p:cNvSpPr>
            <a:spLocks noGrp="1"/>
          </p:cNvSpPr>
          <p:nvPr>
            <p:ph idx="1"/>
          </p:nvPr>
        </p:nvSpPr>
        <p:spPr/>
        <p:txBody>
          <a:bodyPr>
            <a:normAutofit fontScale="92500" lnSpcReduction="10000"/>
          </a:bodyPr>
          <a:lstStyle/>
          <a:p>
            <a:pPr marL="0" indent="0">
              <a:buNone/>
            </a:pPr>
            <a:r>
              <a:rPr lang="en-US" sz="2800" dirty="0"/>
              <a:t>Enter a positive integer</a:t>
            </a:r>
          </a:p>
          <a:p>
            <a:pPr marL="0" indent="0">
              <a:buNone/>
            </a:pPr>
            <a:r>
              <a:rPr lang="en-US" sz="2800" dirty="0"/>
              <a:t>4</a:t>
            </a:r>
          </a:p>
          <a:p>
            <a:pPr marL="0" indent="0">
              <a:buNone/>
            </a:pPr>
            <a:r>
              <a:rPr lang="en-US" sz="2800" dirty="0"/>
              <a:t>calc. factorial of 4</a:t>
            </a:r>
          </a:p>
          <a:p>
            <a:pPr marL="0" indent="0">
              <a:buNone/>
            </a:pPr>
            <a:r>
              <a:rPr lang="en-US" sz="2800" dirty="0"/>
              <a:t>calc. factorial of 3</a:t>
            </a:r>
          </a:p>
          <a:p>
            <a:pPr marL="0" indent="0">
              <a:buNone/>
            </a:pPr>
            <a:r>
              <a:rPr lang="en-US" sz="2800" dirty="0"/>
              <a:t>calc. factorial of 2</a:t>
            </a:r>
          </a:p>
          <a:p>
            <a:pPr marL="0" indent="0">
              <a:buNone/>
            </a:pPr>
            <a:r>
              <a:rPr lang="en-US" sz="2800" dirty="0"/>
              <a:t>calc. factorial of 1</a:t>
            </a:r>
          </a:p>
          <a:p>
            <a:pPr marL="0" indent="0">
              <a:buNone/>
            </a:pPr>
            <a:r>
              <a:rPr lang="en-US" sz="2800" dirty="0"/>
              <a:t>the final number is 24</a:t>
            </a:r>
          </a:p>
          <a:p>
            <a:pPr marL="0" indent="0">
              <a:buNone/>
            </a:pPr>
            <a:r>
              <a:rPr lang="en-US" sz="2800" dirty="0"/>
              <a:t>4!=24 took 7613581 </a:t>
            </a:r>
            <a:r>
              <a:rPr lang="en-US" sz="2800" dirty="0" err="1"/>
              <a:t>nano</a:t>
            </a:r>
            <a:r>
              <a:rPr lang="en-US" sz="2800" dirty="0"/>
              <a:t> seconds using recursion</a:t>
            </a:r>
          </a:p>
          <a:p>
            <a:pPr marL="0" indent="0">
              <a:buNone/>
            </a:pPr>
            <a:r>
              <a:rPr lang="en-US" sz="2800" dirty="0"/>
              <a:t>the factorial is 24</a:t>
            </a:r>
          </a:p>
          <a:p>
            <a:pPr marL="0" indent="0">
              <a:buNone/>
            </a:pPr>
            <a:r>
              <a:rPr lang="en-US" sz="2800" dirty="0"/>
              <a:t>4!=24 took 400469 nanoseconds using iteration</a:t>
            </a:r>
          </a:p>
          <a:p>
            <a:pPr marL="0" indent="0">
              <a:buNone/>
            </a:pPr>
            <a:r>
              <a:rPr lang="en-US" sz="2800" dirty="0"/>
              <a:t>Press any key to continue . . .</a:t>
            </a:r>
          </a:p>
        </p:txBody>
      </p:sp>
    </p:spTree>
    <p:extLst>
      <p:ext uri="{BB962C8B-B14F-4D97-AF65-F5344CB8AC3E}">
        <p14:creationId xmlns:p14="http://schemas.microsoft.com/office/powerpoint/2010/main" val="15120971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CF4D0-7A95-4F08-A813-43E7E6110251}"/>
              </a:ext>
            </a:extLst>
          </p:cNvPr>
          <p:cNvSpPr>
            <a:spLocks noGrp="1"/>
          </p:cNvSpPr>
          <p:nvPr>
            <p:ph type="title"/>
          </p:nvPr>
        </p:nvSpPr>
        <p:spPr/>
        <p:txBody>
          <a:bodyPr/>
          <a:lstStyle/>
          <a:p>
            <a:r>
              <a:rPr lang="en-US" dirty="0"/>
              <a:t>Triangle Numbers</a:t>
            </a:r>
          </a:p>
        </p:txBody>
      </p:sp>
      <p:sp>
        <p:nvSpPr>
          <p:cNvPr id="3" name="Rectangle 1">
            <a:extLst>
              <a:ext uri="{FF2B5EF4-FFF2-40B4-BE49-F238E27FC236}">
                <a16:creationId xmlns:a16="http://schemas.microsoft.com/office/drawing/2014/main" id="{CBE3DD4A-54F5-4C0F-894F-0B6F17CC85A7}"/>
              </a:ext>
            </a:extLst>
          </p:cNvPr>
          <p:cNvSpPr>
            <a:spLocks noChangeArrowheads="1"/>
          </p:cNvSpPr>
          <p:nvPr/>
        </p:nvSpPr>
        <p:spPr bwMode="auto">
          <a:xfrm>
            <a:off x="439615" y="1179875"/>
            <a:ext cx="841226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A </a:t>
            </a:r>
            <a:r>
              <a:rPr kumimoji="0" lang="en-US" altLang="en-US" sz="2000" b="1" i="0" u="none" strike="noStrike" cap="none" normalizeH="0" baseline="0" dirty="0">
                <a:ln>
                  <a:noFill/>
                </a:ln>
                <a:solidFill>
                  <a:schemeClr val="tx1"/>
                </a:solidFill>
                <a:effectLst/>
                <a:latin typeface="Arial" panose="020B0604020202020204" pitchFamily="34" charset="0"/>
              </a:rPr>
              <a:t>triangular number</a:t>
            </a:r>
            <a:r>
              <a:rPr kumimoji="0" lang="en-US" altLang="en-US" sz="2000" b="0" i="0" u="none" strike="noStrike" cap="none" normalizeH="0" baseline="0" dirty="0">
                <a:ln>
                  <a:noFill/>
                </a:ln>
                <a:solidFill>
                  <a:schemeClr val="tx1"/>
                </a:solidFill>
                <a:effectLst/>
                <a:latin typeface="Arial" panose="020B0604020202020204" pitchFamily="34" charset="0"/>
              </a:rPr>
              <a:t> or </a:t>
            </a:r>
            <a:r>
              <a:rPr kumimoji="0" lang="en-US" altLang="en-US" sz="2000" b="1" i="0" u="none" strike="noStrike" cap="none" normalizeH="0" baseline="0" dirty="0">
                <a:ln>
                  <a:noFill/>
                </a:ln>
                <a:solidFill>
                  <a:schemeClr val="tx1"/>
                </a:solidFill>
                <a:effectLst/>
                <a:latin typeface="Arial" panose="020B0604020202020204" pitchFamily="34" charset="0"/>
              </a:rPr>
              <a:t>triangle number</a:t>
            </a:r>
            <a:r>
              <a:rPr kumimoji="0" lang="en-US" altLang="en-US" sz="2000" b="0" i="0" u="none" strike="noStrike" cap="none" normalizeH="0" baseline="0" dirty="0">
                <a:ln>
                  <a:noFill/>
                </a:ln>
                <a:solidFill>
                  <a:schemeClr val="tx1"/>
                </a:solidFill>
                <a:effectLst/>
                <a:latin typeface="Arial" panose="020B0604020202020204" pitchFamily="34" charset="0"/>
              </a:rPr>
              <a:t> counts objects arranged in an equilateral triangle, as in the diagram below. The </a:t>
            </a:r>
            <a:r>
              <a:rPr kumimoji="0" lang="en-US" altLang="en-US" sz="2000" b="0" i="1" u="none" strike="noStrike" cap="none" normalizeH="0" baseline="0" dirty="0">
                <a:ln>
                  <a:noFill/>
                </a:ln>
                <a:solidFill>
                  <a:schemeClr val="tx1"/>
                </a:solidFill>
                <a:effectLst/>
                <a:latin typeface="Arial" panose="020B0604020202020204" pitchFamily="34" charset="0"/>
              </a:rPr>
              <a:t>n</a:t>
            </a:r>
            <a:r>
              <a:rPr kumimoji="0" lang="en-US" altLang="en-US" sz="2000" b="0" i="0" u="none" strike="noStrike" cap="none" normalizeH="0" baseline="0" dirty="0">
                <a:ln>
                  <a:noFill/>
                </a:ln>
                <a:solidFill>
                  <a:schemeClr val="tx1"/>
                </a:solidFill>
                <a:effectLst/>
                <a:latin typeface="Arial" panose="020B0604020202020204" pitchFamily="34" charset="0"/>
              </a:rPr>
              <a:t>th triangular number is the number of dots in the triangular arrangement with </a:t>
            </a:r>
            <a:r>
              <a:rPr kumimoji="0" lang="en-US" altLang="en-US" sz="2000" b="0" i="1" u="none" strike="noStrike" cap="none" normalizeH="0" baseline="0" dirty="0">
                <a:ln>
                  <a:noFill/>
                </a:ln>
                <a:solidFill>
                  <a:schemeClr val="tx1"/>
                </a:solidFill>
                <a:effectLst/>
                <a:latin typeface="Arial" panose="020B0604020202020204" pitchFamily="34" charset="0"/>
              </a:rPr>
              <a:t>n</a:t>
            </a:r>
            <a:r>
              <a:rPr kumimoji="0" lang="en-US" altLang="en-US" sz="2000" b="0" i="0" u="none" strike="noStrike" cap="none" normalizeH="0" baseline="0" dirty="0">
                <a:ln>
                  <a:noFill/>
                </a:ln>
                <a:solidFill>
                  <a:schemeClr val="tx1"/>
                </a:solidFill>
                <a:effectLst/>
                <a:latin typeface="Arial" panose="020B0604020202020204" pitchFamily="34" charset="0"/>
              </a:rPr>
              <a:t> dots on a side, and is equal to the sum of the </a:t>
            </a:r>
            <a:r>
              <a:rPr kumimoji="0" lang="en-US" altLang="en-US" sz="2000" b="0" i="1" u="none" strike="noStrike" cap="none" normalizeH="0" baseline="0" dirty="0">
                <a:ln>
                  <a:noFill/>
                </a:ln>
                <a:solidFill>
                  <a:schemeClr val="tx1"/>
                </a:solidFill>
                <a:effectLst/>
                <a:latin typeface="Arial" panose="020B0604020202020204" pitchFamily="34" charset="0"/>
              </a:rPr>
              <a:t>n</a:t>
            </a:r>
            <a:r>
              <a:rPr kumimoji="0" lang="en-US" altLang="en-US" sz="2000" b="0" i="0" u="none" strike="noStrike" cap="none" normalizeH="0" baseline="0" dirty="0">
                <a:ln>
                  <a:noFill/>
                </a:ln>
                <a:solidFill>
                  <a:schemeClr val="tx1"/>
                </a:solidFill>
                <a:effectLst/>
                <a:latin typeface="Arial" panose="020B0604020202020204" pitchFamily="34" charset="0"/>
              </a:rPr>
              <a:t> natural numbers from 1 to </a:t>
            </a:r>
            <a:r>
              <a:rPr kumimoji="0" lang="en-US" altLang="en-US" sz="2000" b="0" i="1" u="none" strike="noStrike" cap="none" normalizeH="0" baseline="0" dirty="0">
                <a:ln>
                  <a:noFill/>
                </a:ln>
                <a:solidFill>
                  <a:schemeClr val="tx1"/>
                </a:solidFill>
                <a:effectLst/>
                <a:latin typeface="Arial" panose="020B0604020202020204" pitchFamily="34" charset="0"/>
              </a:rPr>
              <a:t>n</a:t>
            </a:r>
            <a:r>
              <a:rPr kumimoji="0" lang="en-US" altLang="en-US" sz="2000" b="0" i="0" u="none" strike="noStrike" cap="none" normalizeH="0" baseline="0" dirty="0">
                <a:ln>
                  <a:noFill/>
                </a:ln>
                <a:solidFill>
                  <a:schemeClr val="tx1"/>
                </a:solidFill>
                <a:effectLst/>
                <a:latin typeface="Arial" panose="020B0604020202020204" pitchFamily="34" charset="0"/>
              </a:rPr>
              <a:t>. </a:t>
            </a:r>
          </a:p>
        </p:txBody>
      </p:sp>
      <p:pic>
        <p:nvPicPr>
          <p:cNvPr id="5" name="Picture 4">
            <a:extLst>
              <a:ext uri="{FF2B5EF4-FFF2-40B4-BE49-F238E27FC236}">
                <a16:creationId xmlns:a16="http://schemas.microsoft.com/office/drawing/2014/main" id="{8E491B09-80FE-44C5-B42B-E7F607E19D5A}"/>
              </a:ext>
            </a:extLst>
          </p:cNvPr>
          <p:cNvPicPr>
            <a:picLocks noChangeAspect="1"/>
          </p:cNvPicPr>
          <p:nvPr/>
        </p:nvPicPr>
        <p:blipFill>
          <a:blip r:embed="rId2"/>
          <a:stretch>
            <a:fillRect/>
          </a:stretch>
        </p:blipFill>
        <p:spPr>
          <a:xfrm>
            <a:off x="2864572" y="3429000"/>
            <a:ext cx="3562350" cy="2990850"/>
          </a:xfrm>
          <a:prstGeom prst="rect">
            <a:avLst/>
          </a:prstGeom>
        </p:spPr>
      </p:pic>
    </p:spTree>
    <p:extLst>
      <p:ext uri="{BB962C8B-B14F-4D97-AF65-F5344CB8AC3E}">
        <p14:creationId xmlns:p14="http://schemas.microsoft.com/office/powerpoint/2010/main" val="3802201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CF4D0-7A95-4F08-A813-43E7E6110251}"/>
              </a:ext>
            </a:extLst>
          </p:cNvPr>
          <p:cNvSpPr>
            <a:spLocks noGrp="1"/>
          </p:cNvSpPr>
          <p:nvPr>
            <p:ph type="title"/>
          </p:nvPr>
        </p:nvSpPr>
        <p:spPr/>
        <p:txBody>
          <a:bodyPr/>
          <a:lstStyle/>
          <a:p>
            <a:r>
              <a:rPr lang="en-US" dirty="0"/>
              <a:t>Triangle Numbers</a:t>
            </a:r>
          </a:p>
        </p:txBody>
      </p:sp>
      <p:sp>
        <p:nvSpPr>
          <p:cNvPr id="4" name="Rectangle 3">
            <a:extLst>
              <a:ext uri="{FF2B5EF4-FFF2-40B4-BE49-F238E27FC236}">
                <a16:creationId xmlns:a16="http://schemas.microsoft.com/office/drawing/2014/main" id="{B4EC7418-3587-42C7-85F6-997E8C17C9E8}"/>
              </a:ext>
            </a:extLst>
          </p:cNvPr>
          <p:cNvSpPr/>
          <p:nvPr/>
        </p:nvSpPr>
        <p:spPr>
          <a:xfrm>
            <a:off x="447869" y="1194317"/>
            <a:ext cx="8490858" cy="4401205"/>
          </a:xfrm>
          <a:prstGeom prst="rect">
            <a:avLst/>
          </a:prstGeom>
        </p:spPr>
        <p:txBody>
          <a:bodyPr wrap="square">
            <a:spAutoFit/>
          </a:bodyPr>
          <a:lstStyle/>
          <a:p>
            <a:r>
              <a:rPr lang="en-US" sz="2800" dirty="0"/>
              <a:t>Here are the two parts to recursion: </a:t>
            </a:r>
          </a:p>
          <a:p>
            <a:pPr>
              <a:buFont typeface="+mj-lt"/>
              <a:buAutoNum type="arabicPeriod"/>
            </a:pPr>
            <a:r>
              <a:rPr lang="en-US" sz="2800" dirty="0"/>
              <a:t>If the problem is easy, solve it immediately. </a:t>
            </a:r>
          </a:p>
          <a:p>
            <a:pPr marL="742950" lvl="1" indent="-285750">
              <a:buFont typeface="+mj-lt"/>
              <a:buAutoNum type="arabicPeriod"/>
            </a:pPr>
            <a:r>
              <a:rPr lang="en-US" sz="2800" dirty="0"/>
              <a:t>An easy problem is a </a:t>
            </a:r>
            <a:r>
              <a:rPr lang="en-US" sz="2800" b="1" dirty="0"/>
              <a:t>base case</a:t>
            </a:r>
            <a:r>
              <a:rPr lang="en-US" sz="2800" dirty="0"/>
              <a:t>.</a:t>
            </a:r>
          </a:p>
          <a:p>
            <a:pPr>
              <a:buFont typeface="+mj-lt"/>
              <a:buAutoNum type="arabicPeriod"/>
            </a:pPr>
            <a:r>
              <a:rPr lang="en-US" sz="2800" dirty="0"/>
              <a:t>If the problem can't be solved immediately, divide it into smaller problems, then: </a:t>
            </a:r>
          </a:p>
          <a:p>
            <a:pPr marL="742950" lvl="1" indent="-285750">
              <a:buFont typeface="+mj-lt"/>
              <a:buAutoNum type="arabicPeriod"/>
            </a:pPr>
            <a:r>
              <a:rPr lang="en-US" sz="2800" dirty="0"/>
              <a:t>Solve the smaller problems by applying this procedure to each of them.</a:t>
            </a:r>
          </a:p>
          <a:p>
            <a:r>
              <a:rPr lang="en-US" sz="2800" dirty="0"/>
              <a:t>And here is how this applies to triangle numbers: </a:t>
            </a:r>
          </a:p>
          <a:p>
            <a:pPr>
              <a:buFont typeface="+mj-lt"/>
              <a:buAutoNum type="arabicPeriod"/>
            </a:pPr>
            <a:r>
              <a:rPr lang="en-US" sz="2800" dirty="0"/>
              <a:t>Triangle( 1 ) = 1</a:t>
            </a:r>
          </a:p>
          <a:p>
            <a:pPr>
              <a:buFont typeface="+mj-lt"/>
              <a:buAutoNum type="arabicPeriod"/>
            </a:pPr>
            <a:r>
              <a:rPr lang="en-US" sz="2800" dirty="0"/>
              <a:t>Triangle( N ) = N + Triangle( N-1 ) </a:t>
            </a:r>
          </a:p>
        </p:txBody>
      </p:sp>
    </p:spTree>
    <p:extLst>
      <p:ext uri="{BB962C8B-B14F-4D97-AF65-F5344CB8AC3E}">
        <p14:creationId xmlns:p14="http://schemas.microsoft.com/office/powerpoint/2010/main" val="6833923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CF4D0-7A95-4F08-A813-43E7E6110251}"/>
              </a:ext>
            </a:extLst>
          </p:cNvPr>
          <p:cNvSpPr>
            <a:spLocks noGrp="1"/>
          </p:cNvSpPr>
          <p:nvPr>
            <p:ph type="title"/>
          </p:nvPr>
        </p:nvSpPr>
        <p:spPr>
          <a:xfrm>
            <a:off x="0" y="0"/>
            <a:ext cx="9135036" cy="762000"/>
          </a:xfrm>
        </p:spPr>
        <p:txBody>
          <a:bodyPr/>
          <a:lstStyle/>
          <a:p>
            <a:r>
              <a:rPr lang="en-US" dirty="0"/>
              <a:t>Triangle Numbers</a:t>
            </a:r>
          </a:p>
        </p:txBody>
      </p:sp>
      <p:sp>
        <p:nvSpPr>
          <p:cNvPr id="5" name="Rectangle 2">
            <a:extLst>
              <a:ext uri="{FF2B5EF4-FFF2-40B4-BE49-F238E27FC236}">
                <a16:creationId xmlns:a16="http://schemas.microsoft.com/office/drawing/2014/main" id="{CC60EFF6-DF10-4273-B130-722466BF4AB7}"/>
              </a:ext>
            </a:extLst>
          </p:cNvPr>
          <p:cNvSpPr>
            <a:spLocks noChangeArrowheads="1"/>
          </p:cNvSpPr>
          <p:nvPr/>
        </p:nvSpPr>
        <p:spPr bwMode="auto">
          <a:xfrm>
            <a:off x="518032" y="1401653"/>
            <a:ext cx="8098971"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t>public</a:t>
            </a:r>
            <a:r>
              <a:rPr kumimoji="0" lang="en-US" altLang="en-US" sz="2400" b="0" i="0" u="none" strike="noStrike" cap="none" normalizeH="0" baseline="0" dirty="0">
                <a:ln>
                  <a:noFill/>
                </a:ln>
                <a:solidFill>
                  <a:schemeClr val="tx1"/>
                </a:solidFill>
                <a:effectLst/>
              </a:rPr>
              <a:t> int </a:t>
            </a:r>
            <a:r>
              <a:rPr kumimoji="0" lang="en-US" altLang="en-US" sz="2400" b="0" i="0" u="none" strike="noStrike" cap="none" normalizeH="0" baseline="0" dirty="0" err="1">
                <a:ln>
                  <a:noFill/>
                </a:ln>
                <a:solidFill>
                  <a:schemeClr val="tx1"/>
                </a:solidFill>
                <a:effectLst/>
              </a:rPr>
              <a:t>findTriangleNumber</a:t>
            </a:r>
            <a:r>
              <a:rPr kumimoji="0" lang="en-US" altLang="en-US" sz="2400" b="0" i="0" u="none" strike="noStrike" cap="none" normalizeH="0" baseline="0" dirty="0">
                <a:ln>
                  <a:noFill/>
                </a:ln>
                <a:solidFill>
                  <a:schemeClr val="tx1"/>
                </a:solidFill>
                <a:effectLst/>
              </a:rPr>
              <a:t>(int </a:t>
            </a:r>
            <a:r>
              <a:rPr kumimoji="0" lang="en-US" altLang="en-US" sz="2400" b="0" i="0" u="none" strike="noStrike" cap="none" normalizeH="0" baseline="0" dirty="0" err="1">
                <a:ln>
                  <a:noFill/>
                </a:ln>
                <a:solidFill>
                  <a:schemeClr val="tx1"/>
                </a:solidFill>
                <a:effectLst/>
              </a:rPr>
              <a:t>tnumber</a:t>
            </a:r>
            <a:r>
              <a:rPr kumimoji="0" lang="en-US" altLang="en-US" sz="2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        if (</a:t>
            </a:r>
            <a:r>
              <a:rPr kumimoji="0" lang="en-US" altLang="en-US" sz="2400" b="0" i="0" u="none" strike="noStrike" cap="none" normalizeH="0" baseline="0" dirty="0" err="1">
                <a:ln>
                  <a:noFill/>
                </a:ln>
                <a:solidFill>
                  <a:schemeClr val="tx1"/>
                </a:solidFill>
                <a:effectLst/>
              </a:rPr>
              <a:t>tnumber</a:t>
            </a:r>
            <a:r>
              <a:rPr kumimoji="0" lang="en-US" altLang="en-US" sz="2400" b="0" i="0" u="none" strike="noStrike" cap="none" normalizeH="0" baseline="0" dirty="0">
                <a:ln>
                  <a:noFill/>
                </a:ln>
                <a:solidFill>
                  <a:schemeClr val="tx1"/>
                </a:solidFill>
                <a:effectLst/>
              </a:rPr>
              <a:t>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            return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        else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            return (</a:t>
            </a:r>
            <a:r>
              <a:rPr kumimoji="0" lang="en-US" altLang="en-US" sz="2400" b="0" i="0" u="none" strike="noStrike" cap="none" normalizeH="0" baseline="0" dirty="0" err="1">
                <a:ln>
                  <a:noFill/>
                </a:ln>
                <a:solidFill>
                  <a:schemeClr val="tx1"/>
                </a:solidFill>
                <a:effectLst/>
              </a:rPr>
              <a:t>tnumber</a:t>
            </a:r>
            <a:r>
              <a:rPr kumimoji="0" lang="en-US" altLang="en-US" sz="2400" b="0" i="0" u="none" strike="noStrike" cap="none" normalizeH="0" baseline="0" dirty="0">
                <a:ln>
                  <a:noFill/>
                </a:ln>
                <a:solidFill>
                  <a:schemeClr val="tx1"/>
                </a:solidFill>
                <a:effectLst/>
              </a:rPr>
              <a:t> + </a:t>
            </a:r>
            <a:r>
              <a:rPr kumimoji="0" lang="en-US" altLang="en-US" sz="2400" b="0" i="0" u="none" strike="noStrike" cap="none" normalizeH="0" baseline="0" dirty="0" err="1">
                <a:ln>
                  <a:noFill/>
                </a:ln>
                <a:solidFill>
                  <a:schemeClr val="tx1"/>
                </a:solidFill>
                <a:effectLst/>
              </a:rPr>
              <a:t>findTriangleNumber</a:t>
            </a:r>
            <a:r>
              <a:rPr kumimoji="0" lang="en-US" altLang="en-US" sz="2400" b="0" i="0" u="none" strike="noStrike" cap="none" normalizeH="0" baseline="0" dirty="0">
                <a:ln>
                  <a:noFill/>
                </a:ln>
                <a:solidFill>
                  <a:schemeClr val="tx1"/>
                </a:solidFill>
                <a:effectLst/>
              </a:rPr>
              <a:t>(</a:t>
            </a:r>
            <a:r>
              <a:rPr kumimoji="0" lang="en-US" altLang="en-US" sz="2400" b="0" i="0" u="none" strike="noStrike" cap="none" normalizeH="0" baseline="0" dirty="0" err="1">
                <a:ln>
                  <a:noFill/>
                </a:ln>
                <a:solidFill>
                  <a:schemeClr val="tx1"/>
                </a:solidFill>
                <a:effectLst/>
              </a:rPr>
              <a:t>tnumber</a:t>
            </a:r>
            <a:r>
              <a:rPr kumimoji="0" lang="en-US" altLang="en-US" sz="2400" b="0" i="0" u="none" strike="noStrike" cap="none" normalizeH="0" baseline="0" dirty="0">
                <a:ln>
                  <a:noFill/>
                </a:ln>
                <a:solidFill>
                  <a:schemeClr val="tx1"/>
                </a:solidFill>
                <a:effectLst/>
              </a:rPr>
              <a:t>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5998252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BBCB9-836A-4C25-AE2B-E7CC523C8DC7}"/>
              </a:ext>
            </a:extLst>
          </p:cNvPr>
          <p:cNvSpPr>
            <a:spLocks noGrp="1"/>
          </p:cNvSpPr>
          <p:nvPr>
            <p:ph type="title"/>
          </p:nvPr>
        </p:nvSpPr>
        <p:spPr/>
        <p:txBody>
          <a:bodyPr/>
          <a:lstStyle/>
          <a:p>
            <a:r>
              <a:rPr lang="en-US" dirty="0"/>
              <a:t>Finding the Area of a Triangle</a:t>
            </a:r>
          </a:p>
        </p:txBody>
      </p:sp>
      <p:sp>
        <p:nvSpPr>
          <p:cNvPr id="3" name="TextBox 2">
            <a:extLst>
              <a:ext uri="{FF2B5EF4-FFF2-40B4-BE49-F238E27FC236}">
                <a16:creationId xmlns:a16="http://schemas.microsoft.com/office/drawing/2014/main" id="{A06FC488-9D27-4733-9B81-2F0CCE4E9593}"/>
              </a:ext>
            </a:extLst>
          </p:cNvPr>
          <p:cNvSpPr txBox="1"/>
          <p:nvPr/>
        </p:nvSpPr>
        <p:spPr>
          <a:xfrm>
            <a:off x="205274" y="1212273"/>
            <a:ext cx="7626575" cy="523220"/>
          </a:xfrm>
          <a:prstGeom prst="rect">
            <a:avLst/>
          </a:prstGeom>
          <a:noFill/>
        </p:spPr>
        <p:txBody>
          <a:bodyPr wrap="none" rtlCol="0">
            <a:spAutoFit/>
          </a:bodyPr>
          <a:lstStyle/>
          <a:p>
            <a:r>
              <a:rPr lang="en-US" sz="2800" dirty="0"/>
              <a:t>The area of a triangle can also be found recursively</a:t>
            </a:r>
            <a:r>
              <a:rPr lang="en-US" dirty="0"/>
              <a:t>.</a:t>
            </a:r>
          </a:p>
        </p:txBody>
      </p:sp>
    </p:spTree>
    <p:extLst>
      <p:ext uri="{BB962C8B-B14F-4D97-AF65-F5344CB8AC3E}">
        <p14:creationId xmlns:p14="http://schemas.microsoft.com/office/powerpoint/2010/main" val="8352607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Outline of </a:t>
            </a:r>
            <a:r>
              <a:rPr lang="en-US" dirty="0">
                <a:solidFill>
                  <a:srgbClr val="6E8080"/>
                </a:solidFill>
                <a:latin typeface="Lucida Sans Typewriter"/>
                <a:ea typeface="Courier New" charset="0"/>
                <a:cs typeface="Courier New" charset="0"/>
              </a:rPr>
              <a:t>Triangle</a:t>
            </a:r>
            <a:r>
              <a:rPr lang="en-US" dirty="0"/>
              <a:t> Class</a:t>
            </a:r>
          </a:p>
        </p:txBody>
      </p:sp>
      <p:sp>
        <p:nvSpPr>
          <p:cNvPr id="3" name="Content Placeholder 2"/>
          <p:cNvSpPr>
            <a:spLocks noGrp="1"/>
          </p:cNvSpPr>
          <p:nvPr>
            <p:ph idx="4294967295"/>
          </p:nvPr>
        </p:nvSpPr>
        <p:spPr>
          <a:xfrm>
            <a:off x="0" y="914759"/>
            <a:ext cx="9134475" cy="4971982"/>
          </a:xfrm>
        </p:spPr>
        <p:txBody>
          <a:bodyPr>
            <a:normAutofit/>
          </a:bodyPr>
          <a:lstStyle/>
          <a:p>
            <a:pPr>
              <a:spcBef>
                <a:spcPts val="0"/>
              </a:spcBef>
              <a:buNone/>
            </a:pPr>
            <a:r>
              <a:rPr lang="en-US" sz="2000" dirty="0">
                <a:solidFill>
                  <a:srgbClr val="6E8080"/>
                </a:solidFill>
                <a:latin typeface="Lucida Sans Typewriter"/>
                <a:ea typeface="Courier New" charset="0"/>
                <a:cs typeface="Courier New" charset="0"/>
              </a:rPr>
              <a:t>public class Triangle </a:t>
            </a:r>
          </a:p>
          <a:p>
            <a:pPr>
              <a:spcBef>
                <a:spcPts val="0"/>
              </a:spcBef>
              <a:buNone/>
            </a:pPr>
            <a:r>
              <a:rPr lang="en-US" sz="2000" dirty="0">
                <a:solidFill>
                  <a:srgbClr val="6E8080"/>
                </a:solidFill>
                <a:latin typeface="Lucida Sans Typewriter"/>
                <a:ea typeface="Courier New" charset="0"/>
                <a:cs typeface="Courier New" charset="0"/>
              </a:rPr>
              <a:t>{ </a:t>
            </a:r>
          </a:p>
          <a:p>
            <a:pPr>
              <a:spcBef>
                <a:spcPts val="0"/>
              </a:spcBef>
              <a:buNone/>
            </a:pPr>
            <a:r>
              <a:rPr lang="en-US" sz="2000" dirty="0">
                <a:solidFill>
                  <a:srgbClr val="6E8080"/>
                </a:solidFill>
                <a:latin typeface="Lucida Sans Typewriter"/>
                <a:ea typeface="Courier New" charset="0"/>
                <a:cs typeface="Courier New" charset="0"/>
              </a:rPr>
              <a:t>   private </a:t>
            </a:r>
            <a:r>
              <a:rPr lang="en-US" sz="2000" dirty="0" err="1">
                <a:solidFill>
                  <a:srgbClr val="6E8080"/>
                </a:solidFill>
                <a:latin typeface="Lucida Sans Typewriter"/>
                <a:ea typeface="Courier New" charset="0"/>
                <a:cs typeface="Courier New" charset="0"/>
              </a:rPr>
              <a:t>int</a:t>
            </a:r>
            <a:r>
              <a:rPr lang="en-US" sz="2000" dirty="0">
                <a:solidFill>
                  <a:srgbClr val="6E8080"/>
                </a:solidFill>
                <a:latin typeface="Lucida Sans Typewriter"/>
                <a:ea typeface="Courier New" charset="0"/>
                <a:cs typeface="Courier New" charset="0"/>
              </a:rPr>
              <a:t> width;  </a:t>
            </a:r>
          </a:p>
          <a:p>
            <a:pPr>
              <a:spcBef>
                <a:spcPts val="0"/>
              </a:spcBef>
              <a:buNone/>
            </a:pPr>
            <a:r>
              <a:rPr lang="en-US" sz="2000" dirty="0">
                <a:solidFill>
                  <a:srgbClr val="6E8080"/>
                </a:solidFill>
                <a:latin typeface="Lucida Sans Typewriter"/>
                <a:ea typeface="Courier New" charset="0"/>
                <a:cs typeface="Courier New" charset="0"/>
              </a:rPr>
              <a:t>   </a:t>
            </a:r>
          </a:p>
          <a:p>
            <a:pPr>
              <a:spcBef>
                <a:spcPts val="0"/>
              </a:spcBef>
              <a:buNone/>
            </a:pPr>
            <a:r>
              <a:rPr lang="en-US" sz="2000" dirty="0">
                <a:solidFill>
                  <a:srgbClr val="6E8080"/>
                </a:solidFill>
                <a:latin typeface="Lucida Sans Typewriter"/>
                <a:ea typeface="Courier New" charset="0"/>
                <a:cs typeface="Courier New" charset="0"/>
              </a:rPr>
              <a:t>   public </a:t>
            </a:r>
            <a:r>
              <a:rPr lang="en-US" sz="2000" dirty="0" err="1">
                <a:solidFill>
                  <a:srgbClr val="6E8080"/>
                </a:solidFill>
                <a:latin typeface="Lucida Sans Typewriter"/>
                <a:ea typeface="Courier New" charset="0"/>
                <a:cs typeface="Courier New" charset="0"/>
              </a:rPr>
              <a:t>Triangle(int</a:t>
            </a:r>
            <a:r>
              <a:rPr lang="en-US" sz="2000" dirty="0">
                <a:solidFill>
                  <a:srgbClr val="6E8080"/>
                </a:solidFill>
                <a:latin typeface="Lucida Sans Typewriter"/>
                <a:ea typeface="Courier New" charset="0"/>
                <a:cs typeface="Courier New" charset="0"/>
              </a:rPr>
              <a:t> </a:t>
            </a:r>
            <a:r>
              <a:rPr lang="en-US" sz="2000" dirty="0" err="1">
                <a:solidFill>
                  <a:srgbClr val="6E8080"/>
                </a:solidFill>
                <a:latin typeface="Lucida Sans Typewriter"/>
                <a:ea typeface="Courier New" charset="0"/>
                <a:cs typeface="Courier New" charset="0"/>
              </a:rPr>
              <a:t>aWidth</a:t>
            </a:r>
            <a:r>
              <a:rPr lang="en-US" sz="2000" dirty="0">
                <a:solidFill>
                  <a:srgbClr val="6E8080"/>
                </a:solidFill>
                <a:latin typeface="Lucida Sans Typewriter"/>
                <a:ea typeface="Courier New" charset="0"/>
                <a:cs typeface="Courier New" charset="0"/>
              </a:rPr>
              <a:t>) </a:t>
            </a:r>
          </a:p>
          <a:p>
            <a:pPr>
              <a:spcBef>
                <a:spcPts val="0"/>
              </a:spcBef>
              <a:buNone/>
            </a:pPr>
            <a:r>
              <a:rPr lang="en-US" sz="2000" dirty="0">
                <a:solidFill>
                  <a:srgbClr val="6E8080"/>
                </a:solidFill>
                <a:latin typeface="Lucida Sans Typewriter"/>
                <a:ea typeface="Courier New" charset="0"/>
                <a:cs typeface="Courier New" charset="0"/>
              </a:rPr>
              <a:t>   { </a:t>
            </a:r>
          </a:p>
          <a:p>
            <a:pPr>
              <a:spcBef>
                <a:spcPts val="0"/>
              </a:spcBef>
              <a:buNone/>
            </a:pPr>
            <a:r>
              <a:rPr lang="en-US" sz="2000" dirty="0">
                <a:solidFill>
                  <a:srgbClr val="6E8080"/>
                </a:solidFill>
                <a:latin typeface="Lucida Sans Typewriter"/>
                <a:ea typeface="Courier New" charset="0"/>
                <a:cs typeface="Courier New" charset="0"/>
              </a:rPr>
              <a:t>      width = </a:t>
            </a:r>
            <a:r>
              <a:rPr lang="en-US" sz="2000" dirty="0" err="1">
                <a:solidFill>
                  <a:srgbClr val="6E8080"/>
                </a:solidFill>
                <a:latin typeface="Lucida Sans Typewriter"/>
                <a:ea typeface="Courier New" charset="0"/>
                <a:cs typeface="Courier New" charset="0"/>
              </a:rPr>
              <a:t>aWidth</a:t>
            </a:r>
            <a:r>
              <a:rPr lang="en-US" sz="2000" dirty="0">
                <a:solidFill>
                  <a:srgbClr val="6E8080"/>
                </a:solidFill>
                <a:latin typeface="Lucida Sans Typewriter"/>
                <a:ea typeface="Courier New" charset="0"/>
                <a:cs typeface="Courier New" charset="0"/>
              </a:rPr>
              <a:t>; </a:t>
            </a:r>
          </a:p>
          <a:p>
            <a:pPr>
              <a:spcBef>
                <a:spcPts val="0"/>
              </a:spcBef>
              <a:buNone/>
            </a:pPr>
            <a:r>
              <a:rPr lang="en-US" sz="2000" dirty="0">
                <a:solidFill>
                  <a:srgbClr val="6E8080"/>
                </a:solidFill>
                <a:latin typeface="Lucida Sans Typewriter"/>
                <a:ea typeface="Courier New" charset="0"/>
                <a:cs typeface="Courier New" charset="0"/>
              </a:rPr>
              <a:t>   } </a:t>
            </a:r>
          </a:p>
          <a:p>
            <a:pPr>
              <a:spcBef>
                <a:spcPts val="0"/>
              </a:spcBef>
              <a:buNone/>
            </a:pPr>
            <a:r>
              <a:rPr lang="en-US" sz="2000" dirty="0">
                <a:solidFill>
                  <a:srgbClr val="6E8080"/>
                </a:solidFill>
                <a:latin typeface="Lucida Sans Typewriter"/>
                <a:ea typeface="Courier New" charset="0"/>
                <a:cs typeface="Courier New" charset="0"/>
              </a:rPr>
              <a:t>   public </a:t>
            </a:r>
            <a:r>
              <a:rPr lang="en-US" sz="2000" dirty="0" err="1">
                <a:solidFill>
                  <a:srgbClr val="6E8080"/>
                </a:solidFill>
                <a:latin typeface="Lucida Sans Typewriter"/>
                <a:ea typeface="Courier New" charset="0"/>
                <a:cs typeface="Courier New" charset="0"/>
              </a:rPr>
              <a:t>int</a:t>
            </a:r>
            <a:r>
              <a:rPr lang="en-US" sz="2000" dirty="0">
                <a:solidFill>
                  <a:srgbClr val="6E8080"/>
                </a:solidFill>
                <a:latin typeface="Lucida Sans Typewriter"/>
                <a:ea typeface="Courier New" charset="0"/>
                <a:cs typeface="Courier New" charset="0"/>
              </a:rPr>
              <a:t> </a:t>
            </a:r>
            <a:r>
              <a:rPr lang="en-US" sz="2000" dirty="0" err="1">
                <a:solidFill>
                  <a:srgbClr val="6E8080"/>
                </a:solidFill>
                <a:latin typeface="Lucida Sans Typewriter"/>
                <a:ea typeface="Courier New" charset="0"/>
                <a:cs typeface="Courier New" charset="0"/>
              </a:rPr>
              <a:t>getArea</a:t>
            </a:r>
            <a:r>
              <a:rPr lang="en-US" sz="2000" dirty="0">
                <a:solidFill>
                  <a:srgbClr val="6E8080"/>
                </a:solidFill>
                <a:latin typeface="Lucida Sans Typewriter"/>
                <a:ea typeface="Courier New" charset="0"/>
                <a:cs typeface="Courier New" charset="0"/>
              </a:rPr>
              <a:t>() </a:t>
            </a:r>
          </a:p>
          <a:p>
            <a:pPr>
              <a:spcBef>
                <a:spcPts val="0"/>
              </a:spcBef>
              <a:buNone/>
            </a:pPr>
            <a:r>
              <a:rPr lang="en-US" sz="2000" dirty="0">
                <a:solidFill>
                  <a:srgbClr val="6E8080"/>
                </a:solidFill>
                <a:latin typeface="Lucida Sans Typewriter"/>
                <a:ea typeface="Courier New" charset="0"/>
                <a:cs typeface="Courier New" charset="0"/>
              </a:rPr>
              <a:t>   { </a:t>
            </a:r>
          </a:p>
          <a:p>
            <a:pPr>
              <a:spcBef>
                <a:spcPts val="0"/>
              </a:spcBef>
              <a:buNone/>
            </a:pPr>
            <a:r>
              <a:rPr lang="en-US" sz="2000" dirty="0">
                <a:solidFill>
                  <a:srgbClr val="6E8080"/>
                </a:solidFill>
                <a:latin typeface="Lucida Sans Typewriter"/>
                <a:ea typeface="Courier New" charset="0"/>
                <a:cs typeface="Courier New" charset="0"/>
              </a:rPr>
              <a:t>      . . . </a:t>
            </a:r>
          </a:p>
          <a:p>
            <a:pPr>
              <a:spcBef>
                <a:spcPts val="0"/>
              </a:spcBef>
              <a:buNone/>
            </a:pPr>
            <a:r>
              <a:rPr lang="en-US" sz="2000" dirty="0">
                <a:solidFill>
                  <a:srgbClr val="6E8080"/>
                </a:solidFill>
                <a:latin typeface="Lucida Sans Typewriter"/>
                <a:ea typeface="Courier New" charset="0"/>
                <a:cs typeface="Courier New" charset="0"/>
              </a:rPr>
              <a:t>   } </a:t>
            </a:r>
          </a:p>
          <a:p>
            <a:pPr>
              <a:spcBef>
                <a:spcPts val="0"/>
              </a:spcBef>
              <a:buNone/>
            </a:pPr>
            <a:r>
              <a:rPr lang="en-US" sz="2000" dirty="0">
                <a:solidFill>
                  <a:srgbClr val="6E8080"/>
                </a:solidFill>
                <a:latin typeface="Lucida Sans Typewriter"/>
                <a:ea typeface="Courier New" charset="0"/>
                <a:cs typeface="Courier New"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Definitions</a:t>
            </a:r>
          </a:p>
        </p:txBody>
      </p:sp>
      <p:sp>
        <p:nvSpPr>
          <p:cNvPr id="3" name="Content Placeholder 2"/>
          <p:cNvSpPr>
            <a:spLocks noGrp="1"/>
          </p:cNvSpPr>
          <p:nvPr>
            <p:ph idx="1"/>
          </p:nvPr>
        </p:nvSpPr>
        <p:spPr/>
        <p:txBody>
          <a:bodyPr/>
          <a:lstStyle/>
          <a:p>
            <a:pPr>
              <a:lnSpc>
                <a:spcPct val="85000"/>
              </a:lnSpc>
              <a:tabLst>
                <a:tab pos="746125" algn="l"/>
                <a:tab pos="1719263" algn="l"/>
                <a:tab pos="3208338" algn="l"/>
              </a:tabLst>
            </a:pPr>
            <a:r>
              <a:rPr lang="en-US" dirty="0"/>
              <a:t>Consider the following list of numbers:</a:t>
            </a:r>
          </a:p>
          <a:p>
            <a:pPr algn="ctr">
              <a:lnSpc>
                <a:spcPct val="85000"/>
              </a:lnSpc>
              <a:spcAft>
                <a:spcPct val="50000"/>
              </a:spcAft>
              <a:buFontTx/>
              <a:buNone/>
              <a:tabLst>
                <a:tab pos="746125" algn="l"/>
                <a:tab pos="1719263" algn="l"/>
                <a:tab pos="3208338" algn="l"/>
              </a:tabLst>
            </a:pPr>
            <a:r>
              <a:rPr lang="en-US" sz="2800" b="1" dirty="0">
                <a:latin typeface="Courier New" pitchFamily="-110" charset="0"/>
              </a:rPr>
              <a:t>24, 88, 40, 37</a:t>
            </a:r>
          </a:p>
          <a:p>
            <a:pPr>
              <a:lnSpc>
                <a:spcPct val="85000"/>
              </a:lnSpc>
              <a:tabLst>
                <a:tab pos="746125" algn="l"/>
                <a:tab pos="1719263" algn="l"/>
                <a:tab pos="3208338" algn="l"/>
              </a:tabLst>
            </a:pPr>
            <a:r>
              <a:rPr lang="en-US" dirty="0"/>
              <a:t>Such a list can be defined recursively:</a:t>
            </a:r>
          </a:p>
          <a:p>
            <a:pPr>
              <a:lnSpc>
                <a:spcPct val="85000"/>
              </a:lnSpc>
              <a:buFontTx/>
              <a:buNone/>
              <a:tabLst>
                <a:tab pos="746125" algn="l"/>
                <a:tab pos="1719263" algn="l"/>
                <a:tab pos="3208338" algn="l"/>
              </a:tabLst>
            </a:pPr>
            <a:r>
              <a:rPr lang="en-US" dirty="0"/>
              <a:t>		</a:t>
            </a:r>
            <a:r>
              <a:rPr lang="en-US" sz="2800" b="1" dirty="0"/>
              <a:t>A</a:t>
            </a:r>
            <a:r>
              <a:rPr lang="en-US" dirty="0"/>
              <a:t> </a:t>
            </a:r>
            <a:r>
              <a:rPr lang="en-US" sz="2800" b="1" dirty="0"/>
              <a:t>LIST is a:	number</a:t>
            </a:r>
          </a:p>
          <a:p>
            <a:pPr>
              <a:lnSpc>
                <a:spcPct val="85000"/>
              </a:lnSpc>
              <a:spcAft>
                <a:spcPct val="50000"/>
              </a:spcAft>
              <a:buFontTx/>
              <a:buNone/>
              <a:tabLst>
                <a:tab pos="746125" algn="l"/>
                <a:tab pos="1719263" algn="l"/>
                <a:tab pos="3208338" algn="l"/>
              </a:tabLst>
            </a:pPr>
            <a:r>
              <a:rPr lang="en-US" sz="2800" b="1" dirty="0"/>
              <a:t>			or a:	number comma LIST</a:t>
            </a:r>
          </a:p>
          <a:p>
            <a:pPr>
              <a:lnSpc>
                <a:spcPct val="85000"/>
              </a:lnSpc>
              <a:tabLst>
                <a:tab pos="746125" algn="l"/>
                <a:tab pos="1719263" algn="l"/>
                <a:tab pos="3208338" algn="l"/>
              </a:tabLst>
            </a:pPr>
            <a:r>
              <a:rPr lang="en-US" dirty="0"/>
              <a:t>That is, a LIST can be a number, or a number followed by a comma followed by a LIST</a:t>
            </a:r>
          </a:p>
          <a:p>
            <a:pPr>
              <a:lnSpc>
                <a:spcPct val="85000"/>
              </a:lnSpc>
              <a:tabLst>
                <a:tab pos="746125" algn="l"/>
                <a:tab pos="1719263" algn="l"/>
                <a:tab pos="3208338" algn="l"/>
              </a:tabLst>
            </a:pPr>
            <a:r>
              <a:rPr lang="en-US" dirty="0"/>
              <a:t>The concept of a LIST is used to define itself</a:t>
            </a:r>
          </a:p>
        </p:txBody>
      </p:sp>
      <p:sp>
        <p:nvSpPr>
          <p:cNvPr id="6" name="Slide Number Placeholder 5"/>
          <p:cNvSpPr>
            <a:spLocks noGrp="1"/>
          </p:cNvSpPr>
          <p:nvPr>
            <p:ph type="sldNum" sz="quarter" idx="4294967295"/>
          </p:nvPr>
        </p:nvSpPr>
        <p:spPr>
          <a:xfrm>
            <a:off x="6838135" y="6356350"/>
            <a:ext cx="2133600" cy="365125"/>
          </a:xfrm>
          <a:prstGeom prst="rect">
            <a:avLst/>
          </a:prstGeom>
        </p:spPr>
        <p:txBody>
          <a:bodyPr/>
          <a:lstStyle/>
          <a:p>
            <a:r>
              <a:rPr lang="en-US"/>
              <a:t>8 - </a:t>
            </a:r>
            <a:fld id="{90994C07-E970-A243-9601-A1D642E986EC}" type="slidenum">
              <a:rPr lang="en-US" smtClean="0"/>
              <a:pPr/>
              <a:t>4</a:t>
            </a:fld>
            <a:endParaRPr lang="en-US" dirty="0"/>
          </a:p>
        </p:txBody>
      </p:sp>
      <p:sp>
        <p:nvSpPr>
          <p:cNvPr id="7" name="Footer Placeholder 6"/>
          <p:cNvSpPr>
            <a:spLocks noGrp="1"/>
          </p:cNvSpPr>
          <p:nvPr>
            <p:ph type="ftr" sz="quarter" idx="4294967295"/>
          </p:nvPr>
        </p:nvSpPr>
        <p:spPr>
          <a:xfrm>
            <a:off x="284922" y="6356350"/>
            <a:ext cx="6553213" cy="365125"/>
          </a:xfrm>
          <a:prstGeom prst="rect">
            <a:avLst/>
          </a:prstGeom>
        </p:spPr>
        <p:txBody>
          <a:bodyPr/>
          <a:lstStyle/>
          <a:p>
            <a:r>
              <a:rPr lang="en-US"/>
              <a:t>Java Software Structures, 4th Edition, Lewis/Chase </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Handling Triangle of Width 1</a:t>
            </a:r>
          </a:p>
        </p:txBody>
      </p:sp>
      <p:sp>
        <p:nvSpPr>
          <p:cNvPr id="3" name="Content Placeholder 2"/>
          <p:cNvSpPr>
            <a:spLocks noGrp="1"/>
          </p:cNvSpPr>
          <p:nvPr>
            <p:ph idx="4294967295"/>
          </p:nvPr>
        </p:nvSpPr>
        <p:spPr>
          <a:xfrm>
            <a:off x="9525" y="927100"/>
            <a:ext cx="9134475" cy="4228073"/>
          </a:xfrm>
        </p:spPr>
        <p:txBody>
          <a:bodyPr/>
          <a:lstStyle/>
          <a:p>
            <a:r>
              <a:rPr lang="en-US" dirty="0"/>
              <a:t>The triangle consists of a single square.</a:t>
            </a:r>
          </a:p>
          <a:p>
            <a:r>
              <a:rPr lang="en-US" dirty="0"/>
              <a:t>Its area is 1.</a:t>
            </a:r>
          </a:p>
          <a:p>
            <a:r>
              <a:rPr lang="en-US" dirty="0"/>
              <a:t>Add the code to </a:t>
            </a:r>
            <a:r>
              <a:rPr lang="en-US" dirty="0" err="1">
                <a:solidFill>
                  <a:srgbClr val="6E8080"/>
                </a:solidFill>
                <a:latin typeface="Lucida Sans Typewriter"/>
                <a:ea typeface="Courier New" charset="0"/>
                <a:cs typeface="Courier New" charset="0"/>
              </a:rPr>
              <a:t>getArea</a:t>
            </a:r>
            <a:r>
              <a:rPr lang="en-US" dirty="0"/>
              <a:t> method for width 1:</a:t>
            </a:r>
          </a:p>
          <a:p>
            <a:pPr lvl="1">
              <a:spcBef>
                <a:spcPts val="0"/>
              </a:spcBef>
              <a:buNone/>
            </a:pPr>
            <a:endParaRPr lang="en-US" dirty="0">
              <a:solidFill>
                <a:srgbClr val="6E8080"/>
              </a:solidFill>
              <a:latin typeface="Lucida Sans Typewriter"/>
              <a:ea typeface="Courier New" charset="0"/>
              <a:cs typeface="Courier New" charset="0"/>
            </a:endParaRPr>
          </a:p>
          <a:p>
            <a:pPr lvl="1">
              <a:spcBef>
                <a:spcPts val="0"/>
              </a:spcBef>
              <a:buNone/>
            </a:pPr>
            <a:r>
              <a:rPr lang="en-US" dirty="0">
                <a:solidFill>
                  <a:srgbClr val="6E8080"/>
                </a:solidFill>
                <a:latin typeface="Lucida Sans Typewriter"/>
                <a:ea typeface="Courier New" charset="0"/>
                <a:cs typeface="Courier New" charset="0"/>
              </a:rPr>
              <a:t>public </a:t>
            </a:r>
            <a:r>
              <a:rPr lang="en-US" dirty="0" err="1">
                <a:solidFill>
                  <a:srgbClr val="6E8080"/>
                </a:solidFill>
                <a:latin typeface="Lucida Sans Typewriter"/>
                <a:ea typeface="Courier New" charset="0"/>
                <a:cs typeface="Courier New" charset="0"/>
              </a:rPr>
              <a:t>int</a:t>
            </a:r>
            <a:r>
              <a:rPr lang="en-US" dirty="0">
                <a:solidFill>
                  <a:srgbClr val="6E8080"/>
                </a:solidFill>
                <a:latin typeface="Lucida Sans Typewriter"/>
                <a:ea typeface="Courier New" charset="0"/>
                <a:cs typeface="Courier New" charset="0"/>
              </a:rPr>
              <a:t> </a:t>
            </a:r>
            <a:r>
              <a:rPr lang="en-US" dirty="0" err="1">
                <a:solidFill>
                  <a:srgbClr val="6E8080"/>
                </a:solidFill>
                <a:latin typeface="Lucida Sans Typewriter"/>
                <a:ea typeface="Courier New" charset="0"/>
                <a:cs typeface="Courier New" charset="0"/>
              </a:rPr>
              <a:t>getArea</a:t>
            </a:r>
            <a:r>
              <a:rPr lang="en-US" dirty="0">
                <a:solidFill>
                  <a:srgbClr val="6E8080"/>
                </a:solidFill>
                <a:latin typeface="Lucida Sans Typewriter"/>
                <a:ea typeface="Courier New" charset="0"/>
                <a:cs typeface="Courier New" charset="0"/>
              </a:rPr>
              <a:t>() </a:t>
            </a:r>
          </a:p>
          <a:p>
            <a:pPr lvl="1">
              <a:spcBef>
                <a:spcPts val="0"/>
              </a:spcBef>
              <a:buNone/>
            </a:pPr>
            <a:r>
              <a:rPr lang="en-US" dirty="0">
                <a:solidFill>
                  <a:srgbClr val="6E8080"/>
                </a:solidFill>
                <a:latin typeface="Lucida Sans Typewriter"/>
                <a:ea typeface="Courier New" charset="0"/>
                <a:cs typeface="Courier New" charset="0"/>
              </a:rPr>
              <a:t>{ </a:t>
            </a:r>
          </a:p>
          <a:p>
            <a:pPr lvl="1">
              <a:spcBef>
                <a:spcPts val="0"/>
              </a:spcBef>
              <a:buNone/>
            </a:pPr>
            <a:r>
              <a:rPr lang="en-US" dirty="0">
                <a:solidFill>
                  <a:srgbClr val="6E8080"/>
                </a:solidFill>
                <a:latin typeface="Lucida Sans Typewriter"/>
                <a:ea typeface="Courier New" charset="0"/>
                <a:cs typeface="Courier New" charset="0"/>
              </a:rPr>
              <a:t>   if (width == 1) { return 1; } </a:t>
            </a:r>
          </a:p>
          <a:p>
            <a:pPr lvl="1">
              <a:spcBef>
                <a:spcPts val="0"/>
              </a:spcBef>
              <a:buNone/>
            </a:pPr>
            <a:r>
              <a:rPr lang="en-US" dirty="0">
                <a:solidFill>
                  <a:srgbClr val="6E8080"/>
                </a:solidFill>
                <a:latin typeface="Lucida Sans Typewriter"/>
                <a:ea typeface="Courier New" charset="0"/>
                <a:cs typeface="Courier New" charset="0"/>
              </a:rPr>
              <a:t>   . . . </a:t>
            </a:r>
          </a:p>
          <a:p>
            <a:pPr lvl="1">
              <a:spcBef>
                <a:spcPts val="0"/>
              </a:spcBef>
              <a:buNone/>
            </a:pPr>
            <a:r>
              <a:rPr lang="en-US" dirty="0">
                <a:solidFill>
                  <a:srgbClr val="6E8080"/>
                </a:solidFill>
                <a:latin typeface="Lucida Sans Typewriter"/>
                <a:ea typeface="Courier New" charset="0"/>
                <a:cs typeface="Courier New"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Handling the General Case</a:t>
            </a:r>
          </a:p>
        </p:txBody>
      </p:sp>
      <p:sp>
        <p:nvSpPr>
          <p:cNvPr id="3" name="Content Placeholder 2"/>
          <p:cNvSpPr>
            <a:spLocks noGrp="1"/>
          </p:cNvSpPr>
          <p:nvPr>
            <p:ph idx="4294967295"/>
          </p:nvPr>
        </p:nvSpPr>
        <p:spPr>
          <a:xfrm>
            <a:off x="9525" y="927100"/>
            <a:ext cx="9134475" cy="4228073"/>
          </a:xfrm>
        </p:spPr>
        <p:txBody>
          <a:bodyPr/>
          <a:lstStyle/>
          <a:p>
            <a:r>
              <a:rPr lang="en-US" dirty="0"/>
              <a:t>Assume we know the area of the smaller, colored triangle</a:t>
            </a:r>
          </a:p>
          <a:p>
            <a:pPr lvl="1">
              <a:spcBef>
                <a:spcPts val="0"/>
              </a:spcBef>
              <a:buNone/>
            </a:pPr>
            <a:r>
              <a:rPr lang="en-US" dirty="0">
                <a:solidFill>
                  <a:srgbClr val="6E8080"/>
                </a:solidFill>
                <a:highlight>
                  <a:srgbClr val="FFFF00"/>
                </a:highlight>
                <a:latin typeface="Lucida Sans Typewriter"/>
                <a:ea typeface="Courier New" charset="0"/>
                <a:cs typeface="Courier New" charset="0"/>
              </a:rPr>
              <a:t>[]</a:t>
            </a:r>
          </a:p>
          <a:p>
            <a:pPr lvl="1">
              <a:spcBef>
                <a:spcPts val="0"/>
              </a:spcBef>
              <a:buNone/>
            </a:pPr>
            <a:r>
              <a:rPr lang="en-US" dirty="0">
                <a:solidFill>
                  <a:srgbClr val="6E8080"/>
                </a:solidFill>
                <a:highlight>
                  <a:srgbClr val="FFFF00"/>
                </a:highlight>
                <a:latin typeface="Lucida Sans Typewriter"/>
                <a:ea typeface="Courier New" charset="0"/>
                <a:cs typeface="Courier New" charset="0"/>
              </a:rPr>
              <a:t>[][]</a:t>
            </a:r>
          </a:p>
          <a:p>
            <a:pPr lvl="1">
              <a:spcBef>
                <a:spcPts val="0"/>
              </a:spcBef>
              <a:buNone/>
            </a:pPr>
            <a:r>
              <a:rPr lang="en-US" dirty="0">
                <a:solidFill>
                  <a:srgbClr val="6E8080"/>
                </a:solidFill>
                <a:highlight>
                  <a:srgbClr val="FFFF00"/>
                </a:highlight>
                <a:latin typeface="Lucida Sans Typewriter"/>
                <a:ea typeface="Courier New" charset="0"/>
                <a:cs typeface="Courier New" charset="0"/>
              </a:rPr>
              <a:t>[][][]</a:t>
            </a:r>
          </a:p>
          <a:p>
            <a:pPr lvl="1">
              <a:spcBef>
                <a:spcPts val="0"/>
              </a:spcBef>
              <a:buNone/>
            </a:pPr>
            <a:r>
              <a:rPr lang="en-US" dirty="0">
                <a:solidFill>
                  <a:srgbClr val="6E8080"/>
                </a:solidFill>
                <a:latin typeface="Lucida Sans Typewriter"/>
                <a:ea typeface="Courier New" charset="0"/>
                <a:cs typeface="Courier New" charset="0"/>
              </a:rPr>
              <a:t>[][][][] </a:t>
            </a:r>
          </a:p>
          <a:p>
            <a:r>
              <a:rPr lang="en-US" dirty="0"/>
              <a:t>Area of larger triangle can be calculated as:</a:t>
            </a:r>
          </a:p>
          <a:p>
            <a:pPr lvl="1">
              <a:buNone/>
            </a:pPr>
            <a:r>
              <a:rPr lang="en-US" dirty="0" err="1">
                <a:solidFill>
                  <a:srgbClr val="6E8080"/>
                </a:solidFill>
                <a:latin typeface="Lucida Sans Typewriter"/>
                <a:ea typeface="Courier New" charset="0"/>
                <a:cs typeface="Courier New" charset="0"/>
              </a:rPr>
              <a:t>smallerArea</a:t>
            </a:r>
            <a:r>
              <a:rPr lang="en-US" dirty="0">
                <a:solidFill>
                  <a:srgbClr val="6E8080"/>
                </a:solidFill>
                <a:latin typeface="Lucida Sans Typewriter"/>
                <a:ea typeface="Courier New" charset="0"/>
                <a:cs typeface="Courier New" charset="0"/>
              </a:rPr>
              <a:t> + width </a:t>
            </a:r>
          </a:p>
          <a:p>
            <a:r>
              <a:rPr lang="en-US" dirty="0"/>
              <a:t>To get the area of the smaller triangle: </a:t>
            </a:r>
          </a:p>
          <a:p>
            <a:pPr lvl="1"/>
            <a:r>
              <a:rPr lang="en-US" dirty="0"/>
              <a:t>Make a smaller triangle and ask it for its area:</a:t>
            </a:r>
          </a:p>
          <a:p>
            <a:pPr lvl="2">
              <a:spcBef>
                <a:spcPts val="0"/>
              </a:spcBef>
              <a:buNone/>
            </a:pPr>
            <a:r>
              <a:rPr lang="en-US" sz="2000" dirty="0">
                <a:solidFill>
                  <a:srgbClr val="6E8080"/>
                </a:solidFill>
                <a:latin typeface="Lucida Sans Typewriter"/>
                <a:ea typeface="Courier New" charset="0"/>
                <a:cs typeface="Courier New" charset="0"/>
              </a:rPr>
              <a:t>Triangle </a:t>
            </a:r>
            <a:r>
              <a:rPr lang="en-US" sz="2000" dirty="0" err="1">
                <a:solidFill>
                  <a:srgbClr val="6E8080"/>
                </a:solidFill>
                <a:latin typeface="Lucida Sans Typewriter"/>
                <a:ea typeface="Courier New" charset="0"/>
                <a:cs typeface="Courier New" charset="0"/>
              </a:rPr>
              <a:t>smallerTriangle</a:t>
            </a:r>
            <a:r>
              <a:rPr lang="en-US" sz="2000" dirty="0">
                <a:solidFill>
                  <a:srgbClr val="6E8080"/>
                </a:solidFill>
                <a:latin typeface="Lucida Sans Typewriter"/>
                <a:ea typeface="Courier New" charset="0"/>
                <a:cs typeface="Courier New" charset="0"/>
              </a:rPr>
              <a:t> = new </a:t>
            </a:r>
            <a:r>
              <a:rPr lang="en-US" sz="2000" dirty="0" err="1">
                <a:solidFill>
                  <a:srgbClr val="6E8080"/>
                </a:solidFill>
                <a:latin typeface="Lucida Sans Typewriter"/>
                <a:ea typeface="Courier New" charset="0"/>
                <a:cs typeface="Courier New" charset="0"/>
              </a:rPr>
              <a:t>Triangle(width</a:t>
            </a:r>
            <a:r>
              <a:rPr lang="en-US" sz="2000" dirty="0">
                <a:solidFill>
                  <a:srgbClr val="6E8080"/>
                </a:solidFill>
                <a:latin typeface="Lucida Sans Typewriter"/>
                <a:ea typeface="Courier New" charset="0"/>
                <a:cs typeface="Courier New" charset="0"/>
              </a:rPr>
              <a:t> - 1);</a:t>
            </a:r>
          </a:p>
          <a:p>
            <a:pPr lvl="2">
              <a:spcBef>
                <a:spcPts val="0"/>
              </a:spcBef>
              <a:buNone/>
            </a:pPr>
            <a:r>
              <a:rPr lang="en-US" sz="2000" dirty="0" err="1">
                <a:solidFill>
                  <a:srgbClr val="6E8080"/>
                </a:solidFill>
                <a:latin typeface="Lucida Sans Typewriter"/>
                <a:ea typeface="Courier New" charset="0"/>
                <a:cs typeface="Courier New" charset="0"/>
              </a:rPr>
              <a:t>int</a:t>
            </a:r>
            <a:r>
              <a:rPr lang="en-US" sz="2000" dirty="0">
                <a:solidFill>
                  <a:srgbClr val="6E8080"/>
                </a:solidFill>
                <a:latin typeface="Lucida Sans Typewriter"/>
                <a:ea typeface="Courier New" charset="0"/>
                <a:cs typeface="Courier New" charset="0"/>
              </a:rPr>
              <a:t> </a:t>
            </a:r>
            <a:r>
              <a:rPr lang="en-US" sz="2000" dirty="0" err="1">
                <a:solidFill>
                  <a:srgbClr val="6E8080"/>
                </a:solidFill>
                <a:latin typeface="Lucida Sans Typewriter"/>
                <a:ea typeface="Courier New" charset="0"/>
                <a:cs typeface="Courier New" charset="0"/>
              </a:rPr>
              <a:t>smallerArea</a:t>
            </a:r>
            <a:r>
              <a:rPr lang="en-US" sz="2000" dirty="0">
                <a:solidFill>
                  <a:srgbClr val="6E8080"/>
                </a:solidFill>
                <a:latin typeface="Lucida Sans Typewriter"/>
                <a:ea typeface="Courier New" charset="0"/>
                <a:cs typeface="Courier New" charset="0"/>
              </a:rPr>
              <a:t> = </a:t>
            </a:r>
            <a:r>
              <a:rPr lang="en-US" sz="2000" dirty="0" err="1">
                <a:solidFill>
                  <a:srgbClr val="6E8080"/>
                </a:solidFill>
                <a:latin typeface="Lucida Sans Typewriter"/>
                <a:ea typeface="Courier New" charset="0"/>
                <a:cs typeface="Courier New" charset="0"/>
              </a:rPr>
              <a:t>smallerTriangle.getArea</a:t>
            </a:r>
            <a:r>
              <a:rPr lang="en-US" sz="2000" dirty="0">
                <a:solidFill>
                  <a:srgbClr val="6E8080"/>
                </a:solidFill>
                <a:latin typeface="Lucida Sans Typewriter"/>
                <a:ea typeface="Courier New" charset="0"/>
                <a:cs typeface="Courier New"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Completed </a:t>
            </a:r>
            <a:r>
              <a:rPr lang="en-US" dirty="0" err="1">
                <a:solidFill>
                  <a:srgbClr val="6E8080"/>
                </a:solidFill>
                <a:latin typeface="Lucida Sans Typewriter"/>
                <a:ea typeface="Courier New" charset="0"/>
                <a:cs typeface="Courier New" charset="0"/>
              </a:rPr>
              <a:t>getArea</a:t>
            </a:r>
            <a:r>
              <a:rPr lang="en-US" dirty="0"/>
              <a:t> Method</a:t>
            </a:r>
          </a:p>
        </p:txBody>
      </p:sp>
      <p:sp>
        <p:nvSpPr>
          <p:cNvPr id="3" name="Content Placeholder 2"/>
          <p:cNvSpPr>
            <a:spLocks noGrp="1"/>
          </p:cNvSpPr>
          <p:nvPr>
            <p:ph idx="4294967295"/>
          </p:nvPr>
        </p:nvSpPr>
        <p:spPr>
          <a:xfrm>
            <a:off x="9525" y="927100"/>
            <a:ext cx="9134475" cy="4228073"/>
          </a:xfrm>
        </p:spPr>
        <p:txBody>
          <a:bodyPr/>
          <a:lstStyle/>
          <a:p>
            <a:pPr lvl="1">
              <a:buNone/>
            </a:pPr>
            <a:r>
              <a:rPr lang="en-US" dirty="0">
                <a:solidFill>
                  <a:srgbClr val="6E8080"/>
                </a:solidFill>
                <a:latin typeface="Lucida Sans Typewriter"/>
                <a:ea typeface="Courier New" charset="0"/>
                <a:cs typeface="Courier New" charset="0"/>
              </a:rPr>
              <a:t>public </a:t>
            </a:r>
            <a:r>
              <a:rPr lang="en-US" dirty="0" err="1">
                <a:solidFill>
                  <a:srgbClr val="6E8080"/>
                </a:solidFill>
                <a:latin typeface="Lucida Sans Typewriter"/>
                <a:ea typeface="Courier New" charset="0"/>
                <a:cs typeface="Courier New" charset="0"/>
              </a:rPr>
              <a:t>int</a:t>
            </a:r>
            <a:r>
              <a:rPr lang="en-US" dirty="0">
                <a:solidFill>
                  <a:srgbClr val="6E8080"/>
                </a:solidFill>
                <a:latin typeface="Lucida Sans Typewriter"/>
                <a:ea typeface="Courier New" charset="0"/>
                <a:cs typeface="Courier New" charset="0"/>
              </a:rPr>
              <a:t> </a:t>
            </a:r>
            <a:r>
              <a:rPr lang="en-US" dirty="0" err="1">
                <a:solidFill>
                  <a:srgbClr val="6E8080"/>
                </a:solidFill>
                <a:latin typeface="Lucida Sans Typewriter"/>
                <a:ea typeface="Courier New" charset="0"/>
                <a:cs typeface="Courier New" charset="0"/>
              </a:rPr>
              <a:t>getArea</a:t>
            </a:r>
            <a:r>
              <a:rPr lang="en-US" dirty="0">
                <a:solidFill>
                  <a:srgbClr val="6E8080"/>
                </a:solidFill>
                <a:latin typeface="Lucida Sans Typewriter"/>
                <a:ea typeface="Courier New" charset="0"/>
                <a:cs typeface="Courier New" charset="0"/>
              </a:rPr>
              <a:t>() </a:t>
            </a:r>
          </a:p>
          <a:p>
            <a:pPr lvl="1">
              <a:buNone/>
            </a:pPr>
            <a:r>
              <a:rPr lang="en-US" dirty="0">
                <a:solidFill>
                  <a:srgbClr val="6E8080"/>
                </a:solidFill>
                <a:latin typeface="Lucida Sans Typewriter"/>
                <a:ea typeface="Courier New" charset="0"/>
                <a:cs typeface="Courier New" charset="0"/>
              </a:rPr>
              <a:t>{ </a:t>
            </a:r>
          </a:p>
          <a:p>
            <a:pPr lvl="1">
              <a:buNone/>
            </a:pPr>
            <a:r>
              <a:rPr lang="en-US" dirty="0">
                <a:solidFill>
                  <a:srgbClr val="6E8080"/>
                </a:solidFill>
                <a:latin typeface="Lucida Sans Typewriter"/>
                <a:ea typeface="Courier New" charset="0"/>
                <a:cs typeface="Courier New" charset="0"/>
              </a:rPr>
              <a:t>   if (width == 1) { return 1; } </a:t>
            </a:r>
          </a:p>
          <a:p>
            <a:pPr lvl="1">
              <a:buNone/>
            </a:pPr>
            <a:r>
              <a:rPr lang="en-US" dirty="0">
                <a:solidFill>
                  <a:srgbClr val="6E8080"/>
                </a:solidFill>
                <a:latin typeface="Lucida Sans Typewriter"/>
                <a:ea typeface="Courier New" charset="0"/>
                <a:cs typeface="Courier New" charset="0"/>
              </a:rPr>
              <a:t>   Triangle </a:t>
            </a:r>
            <a:r>
              <a:rPr lang="en-US" dirty="0" err="1">
                <a:solidFill>
                  <a:srgbClr val="6E8080"/>
                </a:solidFill>
                <a:latin typeface="Lucida Sans Typewriter"/>
                <a:ea typeface="Courier New" charset="0"/>
                <a:cs typeface="Courier New" charset="0"/>
              </a:rPr>
              <a:t>smallerTriangle</a:t>
            </a:r>
            <a:r>
              <a:rPr lang="en-US" dirty="0">
                <a:solidFill>
                  <a:srgbClr val="6E8080"/>
                </a:solidFill>
                <a:latin typeface="Lucida Sans Typewriter"/>
                <a:ea typeface="Courier New" charset="0"/>
                <a:cs typeface="Courier New" charset="0"/>
              </a:rPr>
              <a:t> = new </a:t>
            </a:r>
            <a:r>
              <a:rPr lang="en-US" dirty="0" err="1">
                <a:solidFill>
                  <a:srgbClr val="6E8080"/>
                </a:solidFill>
                <a:latin typeface="Lucida Sans Typewriter"/>
                <a:ea typeface="Courier New" charset="0"/>
                <a:cs typeface="Courier New" charset="0"/>
              </a:rPr>
              <a:t>Triangle(width</a:t>
            </a:r>
            <a:r>
              <a:rPr lang="en-US" dirty="0">
                <a:solidFill>
                  <a:srgbClr val="6E8080"/>
                </a:solidFill>
                <a:latin typeface="Lucida Sans Typewriter"/>
                <a:ea typeface="Courier New" charset="0"/>
                <a:cs typeface="Courier New" charset="0"/>
              </a:rPr>
              <a:t> - 1); </a:t>
            </a:r>
          </a:p>
          <a:p>
            <a:pPr lvl="1">
              <a:buNone/>
            </a:pPr>
            <a:r>
              <a:rPr lang="en-US" dirty="0">
                <a:solidFill>
                  <a:srgbClr val="6E8080"/>
                </a:solidFill>
                <a:latin typeface="Lucida Sans Typewriter"/>
                <a:ea typeface="Courier New" charset="0"/>
                <a:cs typeface="Courier New" charset="0"/>
              </a:rPr>
              <a:t>   </a:t>
            </a:r>
            <a:r>
              <a:rPr lang="en-US" dirty="0" err="1">
                <a:solidFill>
                  <a:srgbClr val="6E8080"/>
                </a:solidFill>
                <a:latin typeface="Lucida Sans Typewriter"/>
                <a:ea typeface="Courier New" charset="0"/>
                <a:cs typeface="Courier New" charset="0"/>
              </a:rPr>
              <a:t>int</a:t>
            </a:r>
            <a:r>
              <a:rPr lang="en-US" dirty="0">
                <a:solidFill>
                  <a:srgbClr val="6E8080"/>
                </a:solidFill>
                <a:latin typeface="Lucida Sans Typewriter"/>
                <a:ea typeface="Courier New" charset="0"/>
                <a:cs typeface="Courier New" charset="0"/>
              </a:rPr>
              <a:t> </a:t>
            </a:r>
            <a:r>
              <a:rPr lang="en-US" dirty="0" err="1">
                <a:solidFill>
                  <a:srgbClr val="6E8080"/>
                </a:solidFill>
                <a:latin typeface="Lucida Sans Typewriter"/>
                <a:ea typeface="Courier New" charset="0"/>
                <a:cs typeface="Courier New" charset="0"/>
              </a:rPr>
              <a:t>smallerArea</a:t>
            </a:r>
            <a:r>
              <a:rPr lang="en-US" dirty="0">
                <a:solidFill>
                  <a:srgbClr val="6E8080"/>
                </a:solidFill>
                <a:latin typeface="Lucida Sans Typewriter"/>
                <a:ea typeface="Courier New" charset="0"/>
                <a:cs typeface="Courier New" charset="0"/>
              </a:rPr>
              <a:t> = </a:t>
            </a:r>
            <a:r>
              <a:rPr lang="en-US" dirty="0" err="1">
                <a:solidFill>
                  <a:srgbClr val="6E8080"/>
                </a:solidFill>
                <a:latin typeface="Lucida Sans Typewriter"/>
                <a:ea typeface="Courier New" charset="0"/>
                <a:cs typeface="Courier New" charset="0"/>
              </a:rPr>
              <a:t>smallerTriangle.getArea</a:t>
            </a:r>
            <a:r>
              <a:rPr lang="en-US" dirty="0">
                <a:solidFill>
                  <a:srgbClr val="6E8080"/>
                </a:solidFill>
                <a:latin typeface="Lucida Sans Typewriter"/>
                <a:ea typeface="Courier New" charset="0"/>
                <a:cs typeface="Courier New" charset="0"/>
              </a:rPr>
              <a:t>(); </a:t>
            </a:r>
          </a:p>
          <a:p>
            <a:pPr lvl="1">
              <a:buNone/>
            </a:pPr>
            <a:r>
              <a:rPr lang="en-US" dirty="0">
                <a:solidFill>
                  <a:srgbClr val="6E8080"/>
                </a:solidFill>
                <a:latin typeface="Lucida Sans Typewriter"/>
                <a:ea typeface="Courier New" charset="0"/>
                <a:cs typeface="Courier New" charset="0"/>
              </a:rPr>
              <a:t>   return </a:t>
            </a:r>
            <a:r>
              <a:rPr lang="en-US" dirty="0" err="1">
                <a:solidFill>
                  <a:srgbClr val="6E8080"/>
                </a:solidFill>
                <a:latin typeface="Lucida Sans Typewriter"/>
                <a:ea typeface="Courier New" charset="0"/>
                <a:cs typeface="Courier New" charset="0"/>
              </a:rPr>
              <a:t>smallerArea</a:t>
            </a:r>
            <a:r>
              <a:rPr lang="en-US" dirty="0">
                <a:solidFill>
                  <a:srgbClr val="6E8080"/>
                </a:solidFill>
                <a:latin typeface="Lucida Sans Typewriter"/>
                <a:ea typeface="Courier New" charset="0"/>
                <a:cs typeface="Courier New" charset="0"/>
              </a:rPr>
              <a:t> + width; </a:t>
            </a:r>
          </a:p>
          <a:p>
            <a:pPr lvl="1">
              <a:buNone/>
            </a:pPr>
            <a:r>
              <a:rPr lang="en-US" dirty="0">
                <a:solidFill>
                  <a:srgbClr val="6E8080"/>
                </a:solidFill>
                <a:latin typeface="Lucida Sans Typewriter"/>
                <a:ea typeface="Courier New" charset="0"/>
                <a:cs typeface="Courier New" charset="0"/>
              </a:rPr>
              <a:t>}</a:t>
            </a:r>
          </a:p>
          <a:p>
            <a:pPr lvl="1">
              <a:buNone/>
            </a:pPr>
            <a:endParaRPr lang="en-US" dirty="0">
              <a:solidFill>
                <a:srgbClr val="6E8080"/>
              </a:solidFill>
              <a:latin typeface="Lucida Sans Typewriter"/>
              <a:ea typeface="Courier New" charset="0"/>
              <a:cs typeface="Courier New" charset="0"/>
            </a:endParaRPr>
          </a:p>
          <a:p>
            <a:pPr>
              <a:buNone/>
            </a:pPr>
            <a:r>
              <a:rPr lang="en-US" dirty="0"/>
              <a:t>	A recursive computation solves a problem by using the solution to the same problem with simpler inputs.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Computing the Area of a Triangle with Width 4</a:t>
            </a:r>
          </a:p>
        </p:txBody>
      </p:sp>
      <p:sp>
        <p:nvSpPr>
          <p:cNvPr id="3" name="Content Placeholder 2"/>
          <p:cNvSpPr>
            <a:spLocks noGrp="1"/>
          </p:cNvSpPr>
          <p:nvPr>
            <p:ph idx="4294967295"/>
          </p:nvPr>
        </p:nvSpPr>
        <p:spPr>
          <a:xfrm>
            <a:off x="8965" y="914759"/>
            <a:ext cx="9125512" cy="4971982"/>
          </a:xfrm>
        </p:spPr>
        <p:txBody>
          <a:bodyPr wrap="none"/>
          <a:lstStyle/>
          <a:p>
            <a:r>
              <a:rPr lang="en-US" dirty="0" err="1">
                <a:solidFill>
                  <a:srgbClr val="6E8080"/>
                </a:solidFill>
                <a:latin typeface="Lucida Sans Typewriter"/>
                <a:ea typeface="Courier New" charset="0"/>
                <a:cs typeface="Courier New" charset="0"/>
              </a:rPr>
              <a:t>getArea</a:t>
            </a:r>
            <a:r>
              <a:rPr lang="en-US" dirty="0"/>
              <a:t> method makes a smaller triangle of width 3 </a:t>
            </a:r>
          </a:p>
          <a:p>
            <a:r>
              <a:rPr lang="en-US" dirty="0"/>
              <a:t>It calls </a:t>
            </a:r>
            <a:r>
              <a:rPr lang="en-US" dirty="0" err="1">
                <a:solidFill>
                  <a:srgbClr val="6E8080"/>
                </a:solidFill>
                <a:latin typeface="Lucida Sans Typewriter"/>
                <a:ea typeface="Courier New" charset="0"/>
                <a:cs typeface="Courier New" charset="0"/>
              </a:rPr>
              <a:t>getArea</a:t>
            </a:r>
            <a:r>
              <a:rPr lang="en-US" dirty="0"/>
              <a:t> on that triangle </a:t>
            </a:r>
          </a:p>
          <a:p>
            <a:pPr lvl="1"/>
            <a:r>
              <a:rPr lang="en-US" dirty="0"/>
              <a:t>That method makes a smaller triangle of width 2 </a:t>
            </a:r>
          </a:p>
          <a:p>
            <a:pPr lvl="1"/>
            <a:r>
              <a:rPr lang="en-US" dirty="0"/>
              <a:t>It calls </a:t>
            </a:r>
            <a:r>
              <a:rPr lang="en-US" dirty="0" err="1">
                <a:solidFill>
                  <a:srgbClr val="6E8080"/>
                </a:solidFill>
                <a:latin typeface="Lucida Sans Typewriter"/>
                <a:ea typeface="Courier New" charset="0"/>
                <a:cs typeface="Courier New" charset="0"/>
              </a:rPr>
              <a:t>getArea</a:t>
            </a:r>
            <a:r>
              <a:rPr lang="en-US" dirty="0"/>
              <a:t> on that triangle </a:t>
            </a:r>
          </a:p>
          <a:p>
            <a:pPr lvl="2">
              <a:buFont typeface="Courier New"/>
              <a:buChar char="o"/>
            </a:pPr>
            <a:r>
              <a:rPr lang="en-US" dirty="0"/>
              <a:t>That method makes a smaller triangle of width 1 </a:t>
            </a:r>
          </a:p>
          <a:p>
            <a:pPr lvl="2">
              <a:buFont typeface="Courier New"/>
              <a:buChar char="o"/>
            </a:pPr>
            <a:r>
              <a:rPr lang="en-US" dirty="0"/>
              <a:t>It calls </a:t>
            </a:r>
            <a:r>
              <a:rPr lang="en-US" dirty="0" err="1">
                <a:solidFill>
                  <a:srgbClr val="6E8080"/>
                </a:solidFill>
                <a:latin typeface="Lucida Sans Typewriter"/>
                <a:ea typeface="Courier New" charset="0"/>
                <a:cs typeface="Courier New" charset="0"/>
              </a:rPr>
              <a:t>getArea</a:t>
            </a:r>
            <a:r>
              <a:rPr lang="en-US" dirty="0"/>
              <a:t> on that triangle </a:t>
            </a:r>
          </a:p>
          <a:p>
            <a:pPr lvl="3"/>
            <a:r>
              <a:rPr lang="en-US" dirty="0"/>
              <a:t>That method returns 1 </a:t>
            </a:r>
          </a:p>
          <a:p>
            <a:pPr lvl="2">
              <a:buFont typeface="Courier New"/>
              <a:buChar char="o"/>
            </a:pPr>
            <a:r>
              <a:rPr lang="en-US" dirty="0"/>
              <a:t>The method returns </a:t>
            </a:r>
            <a:r>
              <a:rPr lang="en-US" dirty="0" err="1">
                <a:solidFill>
                  <a:srgbClr val="6E8080"/>
                </a:solidFill>
                <a:latin typeface="Lucida Sans Typewriter"/>
                <a:ea typeface="Courier New" charset="0"/>
                <a:cs typeface="Courier New" charset="0"/>
              </a:rPr>
              <a:t>smallerArea</a:t>
            </a:r>
            <a:r>
              <a:rPr lang="en-US" dirty="0"/>
              <a:t> + </a:t>
            </a:r>
            <a:r>
              <a:rPr lang="en-US" dirty="0">
                <a:solidFill>
                  <a:srgbClr val="6E8080"/>
                </a:solidFill>
                <a:latin typeface="Lucida Sans Typewriter"/>
                <a:ea typeface="Courier New" charset="0"/>
                <a:cs typeface="Courier New" charset="0"/>
              </a:rPr>
              <a:t>width</a:t>
            </a:r>
            <a:r>
              <a:rPr lang="en-US" dirty="0"/>
              <a:t> = 1 + 2 = 3 </a:t>
            </a:r>
          </a:p>
          <a:p>
            <a:pPr lvl="1"/>
            <a:r>
              <a:rPr lang="en-US" dirty="0"/>
              <a:t>The method returns </a:t>
            </a:r>
            <a:r>
              <a:rPr lang="en-US" dirty="0" err="1">
                <a:solidFill>
                  <a:srgbClr val="6E8080"/>
                </a:solidFill>
                <a:latin typeface="Lucida Sans Typewriter"/>
                <a:ea typeface="Courier New" charset="0"/>
                <a:cs typeface="Courier New" charset="0"/>
              </a:rPr>
              <a:t>smallerArea</a:t>
            </a:r>
            <a:r>
              <a:rPr lang="en-US" dirty="0"/>
              <a:t> + </a:t>
            </a:r>
            <a:r>
              <a:rPr lang="en-US" dirty="0" err="1">
                <a:solidFill>
                  <a:srgbClr val="6E8080"/>
                </a:solidFill>
                <a:latin typeface="Lucida Sans Typewriter"/>
                <a:ea typeface="Courier New" charset="0"/>
                <a:cs typeface="Courier New" charset="0"/>
              </a:rPr>
              <a:t>width</a:t>
            </a:r>
            <a:r>
              <a:rPr lang="en-US" dirty="0"/>
              <a:t> = 3 + 3 = 6 </a:t>
            </a:r>
          </a:p>
          <a:p>
            <a:r>
              <a:rPr lang="en-US" dirty="0"/>
              <a:t>The method returns </a:t>
            </a:r>
            <a:r>
              <a:rPr lang="en-US" dirty="0" err="1">
                <a:solidFill>
                  <a:srgbClr val="6E8080"/>
                </a:solidFill>
                <a:latin typeface="Lucida Sans Typewriter"/>
                <a:ea typeface="Courier New" charset="0"/>
                <a:cs typeface="Courier New" charset="0"/>
              </a:rPr>
              <a:t>smallerArea</a:t>
            </a:r>
            <a:r>
              <a:rPr lang="en-US" dirty="0"/>
              <a:t> + </a:t>
            </a:r>
            <a:r>
              <a:rPr lang="en-US" dirty="0">
                <a:solidFill>
                  <a:srgbClr val="6E8080"/>
                </a:solidFill>
                <a:latin typeface="Lucida Sans Typewriter"/>
                <a:ea typeface="Courier New" charset="0"/>
                <a:cs typeface="Courier New" charset="0"/>
              </a:rPr>
              <a:t>width</a:t>
            </a:r>
            <a:r>
              <a:rPr lang="en-US" dirty="0"/>
              <a:t> = 6 + 4 = 10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Recursion</a:t>
            </a:r>
          </a:p>
        </p:txBody>
      </p:sp>
      <p:sp>
        <p:nvSpPr>
          <p:cNvPr id="3" name="Content Placeholder 2"/>
          <p:cNvSpPr>
            <a:spLocks noGrp="1"/>
          </p:cNvSpPr>
          <p:nvPr>
            <p:ph idx="4294967295"/>
          </p:nvPr>
        </p:nvSpPr>
        <p:spPr>
          <a:xfrm>
            <a:off x="8965" y="914759"/>
            <a:ext cx="9125512" cy="4971982"/>
          </a:xfrm>
        </p:spPr>
        <p:txBody>
          <a:bodyPr/>
          <a:lstStyle/>
          <a:p>
            <a:r>
              <a:rPr lang="en-US" dirty="0"/>
              <a:t>A recursive computation solves a problem by using the solution of the same problem with simpler values. </a:t>
            </a:r>
          </a:p>
          <a:p>
            <a:r>
              <a:rPr lang="en-US" dirty="0"/>
              <a:t>Two requirements for successful recursion.</a:t>
            </a:r>
          </a:p>
          <a:p>
            <a:r>
              <a:rPr lang="en-US" dirty="0"/>
              <a:t>For recursion to terminate, there must be special cases for the simplest inputs. </a:t>
            </a:r>
          </a:p>
          <a:p>
            <a:r>
              <a:rPr lang="en-US" dirty="0"/>
              <a:t>To complete our </a:t>
            </a:r>
            <a:r>
              <a:rPr lang="en-US" dirty="0">
                <a:solidFill>
                  <a:srgbClr val="6E8080"/>
                </a:solidFill>
                <a:latin typeface="Lucida Sans Typewriter"/>
                <a:ea typeface="Courier New" charset="0"/>
                <a:cs typeface="Courier New" charset="0"/>
              </a:rPr>
              <a:t>Triangle</a:t>
            </a:r>
            <a:r>
              <a:rPr lang="en-US" dirty="0"/>
              <a:t> example, we must handle width &lt;= 0:</a:t>
            </a:r>
          </a:p>
          <a:p>
            <a:pPr lvl="1">
              <a:buNone/>
            </a:pPr>
            <a:r>
              <a:rPr lang="en-US" dirty="0">
                <a:solidFill>
                  <a:srgbClr val="6E8080"/>
                </a:solidFill>
                <a:latin typeface="Lucida Sans Typewriter"/>
                <a:ea typeface="Courier New" charset="0"/>
                <a:cs typeface="Courier New" charset="0"/>
              </a:rPr>
              <a:t>if (width &lt;= 0)  return 0; </a:t>
            </a:r>
          </a:p>
          <a:p>
            <a:r>
              <a:rPr lang="en-US" dirty="0"/>
              <a:t>Two key requirements for successful recursion: </a:t>
            </a:r>
          </a:p>
          <a:p>
            <a:pPr lvl="1"/>
            <a:r>
              <a:rPr lang="en-US" dirty="0"/>
              <a:t>Every recursive call must simplify the computation in some way </a:t>
            </a:r>
          </a:p>
          <a:p>
            <a:pPr lvl="1"/>
            <a:r>
              <a:rPr lang="en-US" dirty="0"/>
              <a:t>There must be special cases to handle the simplest computations directly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Other Ways to Compute Triangle Numbers</a:t>
            </a:r>
          </a:p>
        </p:txBody>
      </p:sp>
      <p:sp>
        <p:nvSpPr>
          <p:cNvPr id="3" name="Content Placeholder 2"/>
          <p:cNvSpPr>
            <a:spLocks noGrp="1"/>
          </p:cNvSpPr>
          <p:nvPr>
            <p:ph idx="4294967295"/>
          </p:nvPr>
        </p:nvSpPr>
        <p:spPr>
          <a:xfrm>
            <a:off x="8965" y="914759"/>
            <a:ext cx="9125512" cy="4971982"/>
          </a:xfrm>
        </p:spPr>
        <p:txBody>
          <a:bodyPr/>
          <a:lstStyle/>
          <a:p>
            <a:r>
              <a:rPr lang="en-US" dirty="0"/>
              <a:t>The area of a triangle equals the sum:</a:t>
            </a:r>
          </a:p>
          <a:p>
            <a:pPr lvl="1">
              <a:buNone/>
            </a:pPr>
            <a:r>
              <a:rPr lang="en-US" dirty="0">
                <a:solidFill>
                  <a:srgbClr val="6E8080"/>
                </a:solidFill>
                <a:latin typeface="Lucida Sans Typewriter"/>
                <a:ea typeface="Courier New" charset="0"/>
                <a:cs typeface="Courier New" charset="0"/>
              </a:rPr>
              <a:t>1 + 2 + 3 + . . . + width </a:t>
            </a:r>
          </a:p>
          <a:p>
            <a:r>
              <a:rPr lang="en-US" dirty="0"/>
              <a:t>Using a simple loop:</a:t>
            </a:r>
          </a:p>
          <a:p>
            <a:pPr lvl="1">
              <a:spcBef>
                <a:spcPts val="0"/>
              </a:spcBef>
              <a:buNone/>
            </a:pPr>
            <a:r>
              <a:rPr lang="en-US" dirty="0">
                <a:solidFill>
                  <a:srgbClr val="6E8080"/>
                </a:solidFill>
                <a:latin typeface="Lucida Sans Typewriter"/>
                <a:ea typeface="Courier New" charset="0"/>
                <a:cs typeface="Courier New" charset="0"/>
              </a:rPr>
              <a:t>double area = 0;</a:t>
            </a:r>
          </a:p>
          <a:p>
            <a:pPr lvl="1">
              <a:spcBef>
                <a:spcPts val="0"/>
              </a:spcBef>
              <a:buNone/>
            </a:pPr>
            <a:r>
              <a:rPr lang="en-US" dirty="0">
                <a:solidFill>
                  <a:srgbClr val="6E8080"/>
                </a:solidFill>
                <a:latin typeface="Lucida Sans Typewriter"/>
                <a:ea typeface="Courier New" charset="0"/>
                <a:cs typeface="Courier New" charset="0"/>
              </a:rPr>
              <a:t>for (</a:t>
            </a:r>
            <a:r>
              <a:rPr lang="en-US" dirty="0" err="1">
                <a:solidFill>
                  <a:srgbClr val="6E8080"/>
                </a:solidFill>
                <a:latin typeface="Lucida Sans Typewriter"/>
                <a:ea typeface="Courier New" charset="0"/>
                <a:cs typeface="Courier New" charset="0"/>
              </a:rPr>
              <a:t>int</a:t>
            </a:r>
            <a:r>
              <a:rPr lang="en-US" dirty="0">
                <a:solidFill>
                  <a:srgbClr val="6E8080"/>
                </a:solidFill>
                <a:latin typeface="Lucida Sans Typewriter"/>
                <a:ea typeface="Courier New" charset="0"/>
                <a:cs typeface="Courier New" charset="0"/>
              </a:rPr>
              <a:t> </a:t>
            </a:r>
            <a:r>
              <a:rPr lang="en-US" dirty="0" err="1">
                <a:solidFill>
                  <a:srgbClr val="6E8080"/>
                </a:solidFill>
                <a:latin typeface="Lucida Sans Typewriter"/>
                <a:ea typeface="Courier New" charset="0"/>
                <a:cs typeface="Courier New" charset="0"/>
              </a:rPr>
              <a:t>i</a:t>
            </a:r>
            <a:r>
              <a:rPr lang="en-US" dirty="0">
                <a:solidFill>
                  <a:srgbClr val="6E8080"/>
                </a:solidFill>
                <a:latin typeface="Lucida Sans Typewriter"/>
                <a:ea typeface="Courier New" charset="0"/>
                <a:cs typeface="Courier New" charset="0"/>
              </a:rPr>
              <a:t> = 1; </a:t>
            </a:r>
            <a:r>
              <a:rPr lang="en-US" dirty="0" err="1">
                <a:solidFill>
                  <a:srgbClr val="6E8080"/>
                </a:solidFill>
                <a:latin typeface="Lucida Sans Typewriter"/>
                <a:ea typeface="Courier New" charset="0"/>
                <a:cs typeface="Courier New" charset="0"/>
              </a:rPr>
              <a:t>i</a:t>
            </a:r>
            <a:r>
              <a:rPr lang="en-US" dirty="0">
                <a:solidFill>
                  <a:srgbClr val="6E8080"/>
                </a:solidFill>
                <a:latin typeface="Lucida Sans Typewriter"/>
                <a:ea typeface="Courier New" charset="0"/>
                <a:cs typeface="Courier New" charset="0"/>
              </a:rPr>
              <a:t> &lt;= width; </a:t>
            </a:r>
            <a:r>
              <a:rPr lang="en-US" dirty="0" err="1">
                <a:solidFill>
                  <a:srgbClr val="6E8080"/>
                </a:solidFill>
                <a:latin typeface="Lucida Sans Typewriter"/>
                <a:ea typeface="Courier New" charset="0"/>
                <a:cs typeface="Courier New" charset="0"/>
              </a:rPr>
              <a:t>i</a:t>
            </a:r>
            <a:r>
              <a:rPr lang="en-US" dirty="0">
                <a:solidFill>
                  <a:srgbClr val="6E8080"/>
                </a:solidFill>
                <a:latin typeface="Lucida Sans Typewriter"/>
                <a:ea typeface="Courier New" charset="0"/>
                <a:cs typeface="Courier New" charset="0"/>
              </a:rPr>
              <a:t>++)</a:t>
            </a:r>
          </a:p>
          <a:p>
            <a:pPr lvl="1">
              <a:spcBef>
                <a:spcPts val="0"/>
              </a:spcBef>
              <a:buNone/>
            </a:pPr>
            <a:r>
              <a:rPr lang="en-US" dirty="0">
                <a:solidFill>
                  <a:srgbClr val="6E8080"/>
                </a:solidFill>
                <a:latin typeface="Lucida Sans Typewriter"/>
                <a:ea typeface="Courier New" charset="0"/>
                <a:cs typeface="Courier New" charset="0"/>
              </a:rPr>
              <a:t>   area = area + </a:t>
            </a:r>
            <a:r>
              <a:rPr lang="en-US" dirty="0" err="1">
                <a:solidFill>
                  <a:srgbClr val="6E8080"/>
                </a:solidFill>
                <a:latin typeface="Lucida Sans Typewriter"/>
                <a:ea typeface="Courier New" charset="0"/>
                <a:cs typeface="Courier New" charset="0"/>
              </a:rPr>
              <a:t>i</a:t>
            </a:r>
            <a:r>
              <a:rPr lang="en-US" dirty="0">
                <a:solidFill>
                  <a:srgbClr val="6E8080"/>
                </a:solidFill>
                <a:latin typeface="Lucida Sans Typewriter"/>
                <a:ea typeface="Courier New" charset="0"/>
                <a:cs typeface="Courier New" charset="0"/>
              </a:rPr>
              <a:t>; </a:t>
            </a:r>
          </a:p>
          <a:p>
            <a:r>
              <a:rPr lang="en-US" dirty="0"/>
              <a:t>Using math:</a:t>
            </a:r>
          </a:p>
          <a:p>
            <a:pPr lvl="1">
              <a:buNone/>
            </a:pPr>
            <a:r>
              <a:rPr lang="en-US" dirty="0">
                <a:solidFill>
                  <a:srgbClr val="6E8080"/>
                </a:solidFill>
                <a:latin typeface="Lucida Sans Typewriter"/>
                <a:ea typeface="Courier New" charset="0"/>
                <a:cs typeface="Courier New" charset="0"/>
              </a:rPr>
              <a:t>1 + 2 + . . . + </a:t>
            </a:r>
            <a:r>
              <a:rPr lang="en-US" dirty="0" err="1">
                <a:solidFill>
                  <a:srgbClr val="6E8080"/>
                </a:solidFill>
                <a:latin typeface="Lucida Sans Typewriter"/>
                <a:ea typeface="Courier New" charset="0"/>
                <a:cs typeface="Courier New" charset="0"/>
              </a:rPr>
              <a:t>n</a:t>
            </a:r>
            <a:r>
              <a:rPr lang="en-US" dirty="0">
                <a:solidFill>
                  <a:srgbClr val="6E8080"/>
                </a:solidFill>
                <a:latin typeface="Lucida Sans Typewriter"/>
                <a:ea typeface="Courier New" charset="0"/>
                <a:cs typeface="Courier New" charset="0"/>
              </a:rPr>
              <a:t> = </a:t>
            </a:r>
            <a:r>
              <a:rPr lang="en-US" dirty="0" err="1">
                <a:solidFill>
                  <a:srgbClr val="6E8080"/>
                </a:solidFill>
                <a:latin typeface="Lucida Sans Typewriter"/>
                <a:ea typeface="Courier New" charset="0"/>
                <a:cs typeface="Courier New" charset="0"/>
              </a:rPr>
              <a:t>n</a:t>
            </a:r>
            <a:r>
              <a:rPr lang="en-US" dirty="0">
                <a:solidFill>
                  <a:srgbClr val="6E8080"/>
                </a:solidFill>
                <a:latin typeface="Lucida Sans Typewriter"/>
                <a:ea typeface="Courier New" charset="0"/>
                <a:cs typeface="Courier New" charset="0"/>
              </a:rPr>
              <a:t> × (</a:t>
            </a:r>
            <a:r>
              <a:rPr lang="en-US" dirty="0" err="1">
                <a:solidFill>
                  <a:srgbClr val="6E8080"/>
                </a:solidFill>
                <a:latin typeface="Lucida Sans Typewriter"/>
                <a:ea typeface="Courier New" charset="0"/>
                <a:cs typeface="Courier New" charset="0"/>
              </a:rPr>
              <a:t>n</a:t>
            </a:r>
            <a:r>
              <a:rPr lang="en-US" dirty="0">
                <a:solidFill>
                  <a:srgbClr val="6E8080"/>
                </a:solidFill>
                <a:latin typeface="Lucida Sans Typewriter"/>
                <a:ea typeface="Courier New" charset="0"/>
                <a:cs typeface="Courier New" charset="0"/>
              </a:rPr>
              <a:t> + 1)/2</a:t>
            </a:r>
          </a:p>
          <a:p>
            <a:pPr lvl="1">
              <a:buNone/>
            </a:pPr>
            <a:r>
              <a:rPr lang="en-US" dirty="0">
                <a:solidFill>
                  <a:srgbClr val="6E8080"/>
                </a:solidFill>
                <a:latin typeface="Lucida Sans Typewriter"/>
                <a:ea typeface="Courier New" charset="0"/>
                <a:cs typeface="Courier New" charset="0"/>
              </a:rPr>
              <a:t>=&gt; area = width * (width + 1) / 2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section_1/</a:t>
            </a:r>
            <a:r>
              <a:rPr lang="en-US" dirty="0">
                <a:hlinkClick r:id="rId2" action="ppaction://hlinkfile"/>
              </a:rPr>
              <a:t>Triangle.java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400" b="1" dirty="0">
                <a:solidFill>
                  <a:srgbClr val="0073FF"/>
                </a:solidFill>
                <a:latin typeface="Courier"/>
                <a:ea typeface="Courier"/>
                <a:cs typeface="Courier"/>
              </a:rPr>
              <a:t>  1  </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2  </a:t>
            </a:r>
            <a:r>
              <a:rPr lang="en-US" sz="1400" dirty="0">
                <a:solidFill>
                  <a:srgbClr val="000000"/>
                </a:solidFill>
                <a:latin typeface="Courier"/>
                <a:ea typeface="Courier"/>
                <a:cs typeface="Courier"/>
              </a:rPr>
              <a:t>   </a:t>
            </a:r>
            <a:r>
              <a:rPr lang="en-US" sz="1400" dirty="0">
                <a:solidFill>
                  <a:srgbClr val="0073FF"/>
                </a:solidFill>
                <a:latin typeface="Times"/>
                <a:ea typeface="Times"/>
                <a:cs typeface="Times"/>
              </a:rPr>
              <a:t>A triangular shape composed of stacked unit squares like this:</a:t>
            </a:r>
          </a:p>
          <a:p>
            <a:pPr>
              <a:spcBef>
                <a:spcPts val="0"/>
              </a:spcBef>
              <a:buNone/>
            </a:pPr>
            <a:r>
              <a:rPr lang="en-US" sz="1400" b="1" dirty="0">
                <a:solidFill>
                  <a:srgbClr val="0073FF"/>
                </a:solidFill>
                <a:latin typeface="Courier"/>
                <a:ea typeface="Courier"/>
                <a:cs typeface="Courier"/>
              </a:rPr>
              <a:t>  3  </a:t>
            </a:r>
            <a:r>
              <a:rPr lang="en-US" sz="1400" dirty="0">
                <a:solidFill>
                  <a:srgbClr val="000000"/>
                </a:solidFill>
                <a:latin typeface="Courier"/>
                <a:ea typeface="Courier"/>
                <a:cs typeface="Courier"/>
              </a:rPr>
              <a:t>   </a:t>
            </a:r>
            <a:r>
              <a:rPr lang="en-US" sz="1400" dirty="0">
                <a:solidFill>
                  <a:srgbClr val="0073FF"/>
                </a:solidFill>
                <a:latin typeface="Times"/>
                <a:ea typeface="Times"/>
                <a:cs typeface="Times"/>
              </a:rPr>
              <a:t>[]</a:t>
            </a:r>
          </a:p>
          <a:p>
            <a:pPr>
              <a:spcBef>
                <a:spcPts val="0"/>
              </a:spcBef>
              <a:buNone/>
            </a:pPr>
            <a:r>
              <a:rPr lang="en-US" sz="1400" b="1" dirty="0">
                <a:solidFill>
                  <a:srgbClr val="0073FF"/>
                </a:solidFill>
                <a:latin typeface="Courier"/>
                <a:ea typeface="Courier"/>
                <a:cs typeface="Courier"/>
              </a:rPr>
              <a:t>  4  </a:t>
            </a:r>
            <a:r>
              <a:rPr lang="en-US" sz="1400" dirty="0">
                <a:solidFill>
                  <a:srgbClr val="000000"/>
                </a:solidFill>
                <a:latin typeface="Courier"/>
                <a:ea typeface="Courier"/>
                <a:cs typeface="Courier"/>
              </a:rPr>
              <a:t>   </a:t>
            </a:r>
            <a:r>
              <a:rPr lang="en-US" sz="1400" dirty="0">
                <a:solidFill>
                  <a:srgbClr val="0073FF"/>
                </a:solidFill>
                <a:latin typeface="Times"/>
                <a:ea typeface="Times"/>
                <a:cs typeface="Times"/>
              </a:rPr>
              <a:t>[][]</a:t>
            </a:r>
          </a:p>
          <a:p>
            <a:pPr>
              <a:spcBef>
                <a:spcPts val="0"/>
              </a:spcBef>
              <a:buNone/>
            </a:pPr>
            <a:r>
              <a:rPr lang="en-US" sz="1400" b="1" dirty="0">
                <a:solidFill>
                  <a:srgbClr val="0073FF"/>
                </a:solidFill>
                <a:latin typeface="Courier"/>
                <a:ea typeface="Courier"/>
                <a:cs typeface="Courier"/>
              </a:rPr>
              <a:t>  5  </a:t>
            </a:r>
            <a:r>
              <a:rPr lang="en-US" sz="1400" dirty="0">
                <a:solidFill>
                  <a:srgbClr val="000000"/>
                </a:solidFill>
                <a:latin typeface="Courier"/>
                <a:ea typeface="Courier"/>
                <a:cs typeface="Courier"/>
              </a:rPr>
              <a:t>   </a:t>
            </a:r>
            <a:r>
              <a:rPr lang="en-US" sz="1400" dirty="0">
                <a:solidFill>
                  <a:srgbClr val="0073FF"/>
                </a:solidFill>
                <a:latin typeface="Times"/>
                <a:ea typeface="Times"/>
                <a:cs typeface="Times"/>
              </a:rPr>
              <a:t>[][][]</a:t>
            </a:r>
          </a:p>
          <a:p>
            <a:pPr>
              <a:spcBef>
                <a:spcPts val="0"/>
              </a:spcBef>
              <a:buNone/>
            </a:pPr>
            <a:r>
              <a:rPr lang="en-US" sz="1400" b="1" dirty="0">
                <a:solidFill>
                  <a:srgbClr val="0073FF"/>
                </a:solidFill>
                <a:latin typeface="Courier"/>
                <a:ea typeface="Courier"/>
                <a:cs typeface="Courier"/>
              </a:rPr>
              <a:t>  6  </a:t>
            </a:r>
            <a:r>
              <a:rPr lang="en-US" sz="1400" dirty="0">
                <a:solidFill>
                  <a:srgbClr val="000000"/>
                </a:solidFill>
                <a:latin typeface="Courier"/>
                <a:ea typeface="Courier"/>
                <a:cs typeface="Courier"/>
              </a:rPr>
              <a:t>   </a:t>
            </a:r>
            <a:r>
              <a:rPr lang="en-US" sz="1400" dirty="0">
                <a:solidFill>
                  <a:srgbClr val="0073FF"/>
                </a:solidFill>
                <a:latin typeface="Times"/>
                <a:ea typeface="Times"/>
                <a:cs typeface="Times"/>
              </a:rPr>
              <a:t>. . .</a:t>
            </a:r>
          </a:p>
          <a:p>
            <a:pPr>
              <a:spcBef>
                <a:spcPts val="0"/>
              </a:spcBef>
              <a:buNone/>
            </a:pPr>
            <a:r>
              <a:rPr lang="en-US" sz="1400" b="1" dirty="0">
                <a:solidFill>
                  <a:srgbClr val="0073FF"/>
                </a:solidFill>
                <a:latin typeface="Courier"/>
                <a:ea typeface="Courier"/>
                <a:cs typeface="Courier"/>
              </a:rPr>
              <a:t>  7  </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8  </a:t>
            </a:r>
            <a:r>
              <a:rPr lang="en-US" sz="1400" dirty="0">
                <a:solidFill>
                  <a:srgbClr val="CC0066"/>
                </a:solidFill>
                <a:latin typeface="Courier"/>
                <a:ea typeface="Courier"/>
                <a:cs typeface="Courier"/>
              </a:rPr>
              <a:t>public</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class</a:t>
            </a:r>
            <a:r>
              <a:rPr lang="en-US" sz="1400" dirty="0">
                <a:solidFill>
                  <a:srgbClr val="000000"/>
                </a:solidFill>
                <a:latin typeface="Courier"/>
                <a:ea typeface="Courier"/>
                <a:cs typeface="Courier"/>
              </a:rPr>
              <a:t> Triangle</a:t>
            </a:r>
          </a:p>
          <a:p>
            <a:pPr>
              <a:spcBef>
                <a:spcPts val="0"/>
              </a:spcBef>
              <a:buNone/>
            </a:pPr>
            <a:r>
              <a:rPr lang="en-US" sz="1400" b="1" dirty="0">
                <a:solidFill>
                  <a:srgbClr val="0073FF"/>
                </a:solidFill>
                <a:latin typeface="Courier"/>
                <a:ea typeface="Courier"/>
                <a:cs typeface="Courier"/>
              </a:rPr>
              <a:t>  9  </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10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private</a:t>
            </a:r>
            <a:r>
              <a:rPr lang="en-US" sz="1400" dirty="0">
                <a:solidFill>
                  <a:srgbClr val="000000"/>
                </a:solidFill>
                <a:latin typeface="Courier"/>
                <a:ea typeface="Courier"/>
                <a:cs typeface="Courier"/>
              </a:rPr>
              <a:t> </a:t>
            </a:r>
            <a:r>
              <a:rPr lang="en-US" sz="1400" dirty="0" err="1">
                <a:solidFill>
                  <a:srgbClr val="CC0066"/>
                </a:solidFill>
                <a:latin typeface="Courier"/>
                <a:ea typeface="Courier"/>
                <a:cs typeface="Courier"/>
              </a:rPr>
              <a:t>int</a:t>
            </a:r>
            <a:r>
              <a:rPr lang="en-US" sz="1400" dirty="0">
                <a:solidFill>
                  <a:srgbClr val="000000"/>
                </a:solidFill>
                <a:latin typeface="Courier"/>
                <a:ea typeface="Courier"/>
                <a:cs typeface="Courier"/>
              </a:rPr>
              <a:t> width;</a:t>
            </a:r>
          </a:p>
          <a:p>
            <a:pPr>
              <a:spcBef>
                <a:spcPts val="0"/>
              </a:spcBef>
              <a:buNone/>
            </a:pPr>
            <a:r>
              <a:rPr lang="en-US" sz="1400" b="1" dirty="0">
                <a:solidFill>
                  <a:srgbClr val="0073FF"/>
                </a:solidFill>
                <a:latin typeface="Courier"/>
                <a:ea typeface="Courier"/>
                <a:cs typeface="Courier"/>
              </a:rPr>
              <a:t> 11  </a:t>
            </a:r>
          </a:p>
          <a:p>
            <a:pPr>
              <a:spcBef>
                <a:spcPts val="0"/>
              </a:spcBef>
              <a:buNone/>
            </a:pPr>
            <a:r>
              <a:rPr lang="en-US" sz="1400" b="1" dirty="0">
                <a:solidFill>
                  <a:srgbClr val="0073FF"/>
                </a:solidFill>
                <a:latin typeface="Courier"/>
                <a:ea typeface="Courier"/>
                <a:cs typeface="Courier"/>
              </a:rPr>
              <a:t> 12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13  </a:t>
            </a:r>
            <a:r>
              <a:rPr lang="en-US" sz="1400" dirty="0">
                <a:solidFill>
                  <a:srgbClr val="000000"/>
                </a:solidFill>
                <a:latin typeface="Courier"/>
                <a:ea typeface="Courier"/>
                <a:cs typeface="Courier"/>
              </a:rPr>
              <a:t>      </a:t>
            </a:r>
            <a:r>
              <a:rPr lang="en-US" sz="1400" dirty="0">
                <a:solidFill>
                  <a:srgbClr val="0073FF"/>
                </a:solidFill>
                <a:latin typeface="Times"/>
                <a:ea typeface="Times"/>
                <a:cs typeface="Times"/>
              </a:rPr>
              <a:t>Constructs a triangular shape.</a:t>
            </a:r>
          </a:p>
          <a:p>
            <a:pPr>
              <a:spcBef>
                <a:spcPts val="0"/>
              </a:spcBef>
              <a:buNone/>
            </a:pPr>
            <a:r>
              <a:rPr lang="en-US" sz="1400" b="1" dirty="0">
                <a:solidFill>
                  <a:srgbClr val="0073FF"/>
                </a:solidFill>
                <a:latin typeface="Courier"/>
                <a:ea typeface="Courier"/>
                <a:cs typeface="Courier"/>
              </a:rPr>
              <a:t> 14  </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param</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aWidth</a:t>
            </a:r>
            <a:r>
              <a:rPr lang="en-US" sz="1400" dirty="0">
                <a:solidFill>
                  <a:srgbClr val="0073FF"/>
                </a:solidFill>
                <a:latin typeface="Times"/>
                <a:ea typeface="Times"/>
                <a:cs typeface="Times"/>
              </a:rPr>
              <a:t> the width (and height) of the triangle</a:t>
            </a:r>
          </a:p>
          <a:p>
            <a:pPr>
              <a:spcBef>
                <a:spcPts val="0"/>
              </a:spcBef>
              <a:buNone/>
            </a:pPr>
            <a:r>
              <a:rPr lang="en-US" sz="1400" b="1" dirty="0">
                <a:solidFill>
                  <a:srgbClr val="0073FF"/>
                </a:solidFill>
                <a:latin typeface="Courier"/>
                <a:ea typeface="Courier"/>
                <a:cs typeface="Courier"/>
              </a:rPr>
              <a:t> 15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16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public</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Triangle(</a:t>
            </a:r>
            <a:r>
              <a:rPr lang="en-US" sz="1400" dirty="0" err="1">
                <a:solidFill>
                  <a:srgbClr val="CC0066"/>
                </a:solidFill>
                <a:latin typeface="Courier"/>
                <a:ea typeface="Courier"/>
                <a:cs typeface="Courier"/>
              </a:rPr>
              <a:t>int</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aWidth</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17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18  </a:t>
            </a:r>
            <a:r>
              <a:rPr lang="en-US" sz="1400" dirty="0">
                <a:solidFill>
                  <a:srgbClr val="000000"/>
                </a:solidFill>
                <a:latin typeface="Courier"/>
                <a:ea typeface="Courier"/>
                <a:cs typeface="Courier"/>
              </a:rPr>
              <a:t>      width = </a:t>
            </a:r>
            <a:r>
              <a:rPr lang="en-US" sz="1400" dirty="0" err="1">
                <a:solidFill>
                  <a:srgbClr val="000000"/>
                </a:solidFill>
                <a:latin typeface="Courier"/>
                <a:ea typeface="Courier"/>
                <a:cs typeface="Courier"/>
              </a:rPr>
              <a:t>aWidth</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19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20</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section_1/</a:t>
            </a:r>
            <a:r>
              <a:rPr lang="en-US" dirty="0">
                <a:hlinkClick r:id="rId2" action="ppaction://hlinkfile"/>
              </a:rPr>
              <a:t>Triangle.java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400" b="1" dirty="0">
                <a:solidFill>
                  <a:srgbClr val="0073FF"/>
                </a:solidFill>
                <a:latin typeface="Courier"/>
                <a:ea typeface="Courier"/>
                <a:cs typeface="Courier"/>
              </a:rPr>
              <a:t> 21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22  </a:t>
            </a:r>
            <a:r>
              <a:rPr lang="en-US" sz="1400" dirty="0">
                <a:solidFill>
                  <a:srgbClr val="000000"/>
                </a:solidFill>
                <a:latin typeface="Courier"/>
                <a:ea typeface="Courier"/>
                <a:cs typeface="Courier"/>
              </a:rPr>
              <a:t>      </a:t>
            </a:r>
            <a:r>
              <a:rPr lang="en-US" sz="1400" dirty="0">
                <a:solidFill>
                  <a:srgbClr val="0073FF"/>
                </a:solidFill>
                <a:latin typeface="Times"/>
                <a:ea typeface="Times"/>
                <a:cs typeface="Times"/>
              </a:rPr>
              <a:t>Computes the area of the triangle.</a:t>
            </a:r>
          </a:p>
          <a:p>
            <a:pPr>
              <a:spcBef>
                <a:spcPts val="0"/>
              </a:spcBef>
              <a:buNone/>
            </a:pPr>
            <a:r>
              <a:rPr lang="en-US" sz="1400" b="1" dirty="0">
                <a:solidFill>
                  <a:srgbClr val="0073FF"/>
                </a:solidFill>
                <a:latin typeface="Courier"/>
                <a:ea typeface="Courier"/>
                <a:cs typeface="Courier"/>
              </a:rPr>
              <a:t> 23  </a:t>
            </a:r>
            <a:r>
              <a:rPr lang="en-US" sz="1400" dirty="0">
                <a:solidFill>
                  <a:srgbClr val="000000"/>
                </a:solidFill>
                <a:latin typeface="Courier"/>
                <a:ea typeface="Courier"/>
                <a:cs typeface="Courier"/>
              </a:rPr>
              <a:t>      @return</a:t>
            </a:r>
            <a:r>
              <a:rPr lang="en-US" sz="1400" dirty="0">
                <a:solidFill>
                  <a:srgbClr val="0073FF"/>
                </a:solidFill>
                <a:latin typeface="Times"/>
                <a:ea typeface="Times"/>
                <a:cs typeface="Times"/>
              </a:rPr>
              <a:t> the area</a:t>
            </a:r>
          </a:p>
          <a:p>
            <a:pPr>
              <a:spcBef>
                <a:spcPts val="0"/>
              </a:spcBef>
              <a:buNone/>
            </a:pPr>
            <a:r>
              <a:rPr lang="en-US" sz="1400" b="1" dirty="0">
                <a:solidFill>
                  <a:srgbClr val="0073FF"/>
                </a:solidFill>
                <a:latin typeface="Courier"/>
                <a:ea typeface="Courier"/>
                <a:cs typeface="Courier"/>
              </a:rPr>
              <a:t> 24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25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public</a:t>
            </a:r>
            <a:r>
              <a:rPr lang="en-US" sz="1400" dirty="0">
                <a:solidFill>
                  <a:srgbClr val="000000"/>
                </a:solidFill>
                <a:latin typeface="Courier"/>
                <a:ea typeface="Courier"/>
                <a:cs typeface="Courier"/>
              </a:rPr>
              <a:t> </a:t>
            </a:r>
            <a:r>
              <a:rPr lang="en-US" sz="1400" dirty="0" err="1">
                <a:solidFill>
                  <a:srgbClr val="CC0066"/>
                </a:solidFill>
                <a:latin typeface="Courier"/>
                <a:ea typeface="Courier"/>
                <a:cs typeface="Courier"/>
              </a:rPr>
              <a:t>int</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getArea</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26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27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if</a:t>
            </a:r>
            <a:r>
              <a:rPr lang="en-US" sz="1400" dirty="0">
                <a:solidFill>
                  <a:srgbClr val="000000"/>
                </a:solidFill>
                <a:latin typeface="Courier"/>
                <a:ea typeface="Courier"/>
                <a:cs typeface="Courier"/>
              </a:rPr>
              <a:t> (width &lt;= </a:t>
            </a:r>
            <a:r>
              <a:rPr lang="en-US" sz="1400" dirty="0">
                <a:solidFill>
                  <a:srgbClr val="66FF19"/>
                </a:solidFill>
                <a:latin typeface="Courier"/>
                <a:ea typeface="Courier"/>
                <a:cs typeface="Courier"/>
              </a:rPr>
              <a:t>0</a:t>
            </a:r>
            <a:r>
              <a:rPr lang="en-US" sz="1400" dirty="0">
                <a:solidFill>
                  <a:srgbClr val="000000"/>
                </a:solidFill>
                <a:latin typeface="Courier"/>
                <a:ea typeface="Courier"/>
                <a:cs typeface="Courier"/>
              </a:rPr>
              <a:t>) { </a:t>
            </a:r>
            <a:r>
              <a:rPr lang="en-US" sz="1400" dirty="0">
                <a:solidFill>
                  <a:srgbClr val="CC0066"/>
                </a:solidFill>
                <a:latin typeface="Courier"/>
                <a:ea typeface="Courier"/>
                <a:cs typeface="Courier"/>
              </a:rPr>
              <a:t>return</a:t>
            </a:r>
            <a:r>
              <a:rPr lang="en-US" sz="1400" dirty="0">
                <a:solidFill>
                  <a:srgbClr val="000000"/>
                </a:solidFill>
                <a:latin typeface="Courier"/>
                <a:ea typeface="Courier"/>
                <a:cs typeface="Courier"/>
              </a:rPr>
              <a:t> </a:t>
            </a:r>
            <a:r>
              <a:rPr lang="en-US" sz="1400" dirty="0">
                <a:solidFill>
                  <a:srgbClr val="66FF19"/>
                </a:solidFill>
                <a:latin typeface="Courier"/>
                <a:ea typeface="Courier"/>
                <a:cs typeface="Courier"/>
              </a:rPr>
              <a:t>0</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28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else</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if</a:t>
            </a:r>
            <a:r>
              <a:rPr lang="en-US" sz="1400" dirty="0">
                <a:solidFill>
                  <a:srgbClr val="000000"/>
                </a:solidFill>
                <a:latin typeface="Courier"/>
                <a:ea typeface="Courier"/>
                <a:cs typeface="Courier"/>
              </a:rPr>
              <a:t> (width == </a:t>
            </a:r>
            <a:r>
              <a:rPr lang="en-US" sz="1400" dirty="0">
                <a:solidFill>
                  <a:srgbClr val="66FF19"/>
                </a:solidFill>
                <a:latin typeface="Courier"/>
                <a:ea typeface="Courier"/>
                <a:cs typeface="Courier"/>
              </a:rPr>
              <a:t>1</a:t>
            </a:r>
            <a:r>
              <a:rPr lang="en-US" sz="1400" dirty="0">
                <a:solidFill>
                  <a:srgbClr val="000000"/>
                </a:solidFill>
                <a:latin typeface="Courier"/>
                <a:ea typeface="Courier"/>
                <a:cs typeface="Courier"/>
              </a:rPr>
              <a:t>) { </a:t>
            </a:r>
            <a:r>
              <a:rPr lang="en-US" sz="1400" dirty="0">
                <a:solidFill>
                  <a:srgbClr val="CC0066"/>
                </a:solidFill>
                <a:latin typeface="Courier"/>
                <a:ea typeface="Courier"/>
                <a:cs typeface="Courier"/>
              </a:rPr>
              <a:t>return</a:t>
            </a:r>
            <a:r>
              <a:rPr lang="en-US" sz="1400" dirty="0">
                <a:solidFill>
                  <a:srgbClr val="000000"/>
                </a:solidFill>
                <a:latin typeface="Courier"/>
                <a:ea typeface="Courier"/>
                <a:cs typeface="Courier"/>
              </a:rPr>
              <a:t> </a:t>
            </a:r>
            <a:r>
              <a:rPr lang="en-US" sz="1400" dirty="0">
                <a:solidFill>
                  <a:srgbClr val="66FF19"/>
                </a:solidFill>
                <a:latin typeface="Courier"/>
                <a:ea typeface="Courier"/>
                <a:cs typeface="Courier"/>
              </a:rPr>
              <a:t>1</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29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else</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30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31  </a:t>
            </a:r>
            <a:r>
              <a:rPr lang="en-US" sz="1400" dirty="0">
                <a:solidFill>
                  <a:srgbClr val="000000"/>
                </a:solidFill>
                <a:latin typeface="Courier"/>
                <a:ea typeface="Courier"/>
                <a:cs typeface="Courier"/>
              </a:rPr>
              <a:t>         Triangle </a:t>
            </a:r>
            <a:r>
              <a:rPr lang="en-US" sz="1400" dirty="0" err="1">
                <a:solidFill>
                  <a:srgbClr val="000000"/>
                </a:solidFill>
                <a:latin typeface="Courier"/>
                <a:ea typeface="Courier"/>
                <a:cs typeface="Courier"/>
              </a:rPr>
              <a:t>smallerTriangle</a:t>
            </a:r>
            <a:r>
              <a:rPr lang="en-US" sz="1400" dirty="0">
                <a:solidFill>
                  <a:srgbClr val="000000"/>
                </a:solidFill>
                <a:latin typeface="Courier"/>
                <a:ea typeface="Courier"/>
                <a:cs typeface="Courier"/>
              </a:rPr>
              <a:t> = </a:t>
            </a:r>
            <a:r>
              <a:rPr lang="en-US" sz="1400" dirty="0">
                <a:solidFill>
                  <a:srgbClr val="CC0066"/>
                </a:solidFill>
                <a:latin typeface="Courier"/>
                <a:ea typeface="Courier"/>
                <a:cs typeface="Courier"/>
              </a:rPr>
              <a:t>new</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Triangle(width</a:t>
            </a:r>
            <a:r>
              <a:rPr lang="en-US" sz="1400" dirty="0">
                <a:solidFill>
                  <a:srgbClr val="000000"/>
                </a:solidFill>
                <a:latin typeface="Courier"/>
                <a:ea typeface="Courier"/>
                <a:cs typeface="Courier"/>
              </a:rPr>
              <a:t> - </a:t>
            </a:r>
            <a:r>
              <a:rPr lang="en-US" sz="1400" dirty="0">
                <a:solidFill>
                  <a:srgbClr val="66FF19"/>
                </a:solidFill>
                <a:latin typeface="Courier"/>
                <a:ea typeface="Courier"/>
                <a:cs typeface="Courier"/>
              </a:rPr>
              <a:t>1</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32  </a:t>
            </a:r>
            <a:r>
              <a:rPr lang="en-US" sz="1400" dirty="0">
                <a:solidFill>
                  <a:srgbClr val="000000"/>
                </a:solidFill>
                <a:latin typeface="Courier"/>
                <a:ea typeface="Courier"/>
                <a:cs typeface="Courier"/>
              </a:rPr>
              <a:t>         </a:t>
            </a:r>
            <a:r>
              <a:rPr lang="en-US" sz="1400" dirty="0" err="1">
                <a:solidFill>
                  <a:srgbClr val="CC0066"/>
                </a:solidFill>
                <a:latin typeface="Courier"/>
                <a:ea typeface="Courier"/>
                <a:cs typeface="Courier"/>
              </a:rPr>
              <a:t>int</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smallerArea</a:t>
            </a:r>
            <a:r>
              <a:rPr lang="en-US" sz="1400" dirty="0">
                <a:solidFill>
                  <a:srgbClr val="000000"/>
                </a:solidFill>
                <a:latin typeface="Courier"/>
                <a:ea typeface="Courier"/>
                <a:cs typeface="Courier"/>
              </a:rPr>
              <a:t> = </a:t>
            </a:r>
            <a:r>
              <a:rPr lang="en-US" sz="1400" dirty="0" err="1">
                <a:solidFill>
                  <a:srgbClr val="000000"/>
                </a:solidFill>
                <a:latin typeface="Courier"/>
                <a:ea typeface="Courier"/>
                <a:cs typeface="Courier"/>
              </a:rPr>
              <a:t>smallerTriangle.getArea</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33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return</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smallerArea</a:t>
            </a:r>
            <a:r>
              <a:rPr lang="en-US" sz="1400" dirty="0">
                <a:solidFill>
                  <a:srgbClr val="000000"/>
                </a:solidFill>
                <a:latin typeface="Courier"/>
                <a:ea typeface="Courier"/>
                <a:cs typeface="Courier"/>
              </a:rPr>
              <a:t> + width;</a:t>
            </a:r>
          </a:p>
          <a:p>
            <a:pPr>
              <a:spcBef>
                <a:spcPts val="0"/>
              </a:spcBef>
              <a:buNone/>
            </a:pPr>
            <a:r>
              <a:rPr lang="en-US" sz="1400" b="1" dirty="0">
                <a:solidFill>
                  <a:srgbClr val="0073FF"/>
                </a:solidFill>
                <a:latin typeface="Courier"/>
                <a:ea typeface="Courier"/>
                <a:cs typeface="Courier"/>
              </a:rPr>
              <a:t> 34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35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36  </a:t>
            </a:r>
            <a:r>
              <a:rPr lang="en-US" sz="1400" dirty="0">
                <a:solidFill>
                  <a:srgbClr val="000000"/>
                </a:solidFill>
                <a:latin typeface="Courier"/>
                <a:ea typeface="Courier"/>
                <a:cs typeface="Courier"/>
              </a:rPr>
              <a:t>}</a:t>
            </a:r>
            <a:endParaRPr lang="en-US" sz="1400" b="1" dirty="0">
              <a:solidFill>
                <a:srgbClr val="0073FF"/>
              </a:solidFill>
              <a:latin typeface="Courier"/>
              <a:ea typeface="Courier"/>
              <a:cs typeface="Courie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section_1/</a:t>
            </a:r>
            <a:r>
              <a:rPr lang="en-US" dirty="0">
                <a:hlinkClick r:id="rId2" action="ppaction://hlinkfile"/>
              </a:rPr>
              <a:t>TriangleTester.java</a:t>
            </a:r>
            <a:endParaRPr lang="en-US" dirty="0"/>
          </a:p>
        </p:txBody>
      </p:sp>
      <p:sp>
        <p:nvSpPr>
          <p:cNvPr id="3" name="Content Placeholder 2"/>
          <p:cNvSpPr>
            <a:spLocks noGrp="1"/>
          </p:cNvSpPr>
          <p:nvPr>
            <p:ph idx="4294967295"/>
          </p:nvPr>
        </p:nvSpPr>
        <p:spPr>
          <a:xfrm>
            <a:off x="0" y="762000"/>
            <a:ext cx="9134475" cy="2315894"/>
          </a:xfrm>
        </p:spPr>
        <p:txBody>
          <a:bodyPr>
            <a:noAutofit/>
          </a:bodyPr>
          <a:lstStyle/>
          <a:p>
            <a:pPr>
              <a:spcBef>
                <a:spcPts val="0"/>
              </a:spcBef>
              <a:buNone/>
            </a:pPr>
            <a:r>
              <a:rPr lang="en-US" sz="1400" b="1" dirty="0">
                <a:solidFill>
                  <a:srgbClr val="0073FF"/>
                </a:solidFill>
                <a:latin typeface="Courier"/>
                <a:ea typeface="Courier"/>
                <a:cs typeface="Courier"/>
              </a:rPr>
              <a:t>  1  </a:t>
            </a:r>
            <a:r>
              <a:rPr lang="en-US" sz="1400" dirty="0">
                <a:solidFill>
                  <a:srgbClr val="CC0066"/>
                </a:solidFill>
                <a:latin typeface="Courier"/>
                <a:ea typeface="Courier"/>
                <a:cs typeface="Courier"/>
              </a:rPr>
              <a:t>public</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class</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TriangleTester</a:t>
            </a:r>
            <a:endParaRPr lang="en-US" sz="1400" dirty="0">
              <a:solidFill>
                <a:srgbClr val="000000"/>
              </a:solidFill>
              <a:latin typeface="Courier"/>
              <a:ea typeface="Courier"/>
              <a:cs typeface="Courier"/>
            </a:endParaRPr>
          </a:p>
          <a:p>
            <a:pPr>
              <a:spcBef>
                <a:spcPts val="0"/>
              </a:spcBef>
              <a:buNone/>
            </a:pPr>
            <a:r>
              <a:rPr lang="en-US" sz="1400" b="1" dirty="0">
                <a:solidFill>
                  <a:srgbClr val="0073FF"/>
                </a:solidFill>
                <a:latin typeface="Courier"/>
                <a:ea typeface="Courier"/>
                <a:cs typeface="Courier"/>
              </a:rPr>
              <a:t>  2  </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3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public</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static</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void</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main(String</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args</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4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5  </a:t>
            </a:r>
            <a:r>
              <a:rPr lang="en-US" sz="1400" dirty="0">
                <a:solidFill>
                  <a:srgbClr val="000000"/>
                </a:solidFill>
                <a:latin typeface="Courier"/>
                <a:ea typeface="Courier"/>
                <a:cs typeface="Courier"/>
              </a:rPr>
              <a:t>      Triangle </a:t>
            </a:r>
            <a:r>
              <a:rPr lang="en-US" sz="1400" dirty="0" err="1">
                <a:solidFill>
                  <a:srgbClr val="000000"/>
                </a:solidFill>
                <a:latin typeface="Courier"/>
                <a:ea typeface="Courier"/>
                <a:cs typeface="Courier"/>
              </a:rPr>
              <a:t>t</a:t>
            </a:r>
            <a:r>
              <a:rPr lang="en-US" sz="1400" dirty="0">
                <a:solidFill>
                  <a:srgbClr val="000000"/>
                </a:solidFill>
                <a:latin typeface="Courier"/>
                <a:ea typeface="Courier"/>
                <a:cs typeface="Courier"/>
              </a:rPr>
              <a:t> = </a:t>
            </a:r>
            <a:r>
              <a:rPr lang="en-US" sz="1400" dirty="0">
                <a:solidFill>
                  <a:srgbClr val="CC0066"/>
                </a:solidFill>
                <a:latin typeface="Courier"/>
                <a:ea typeface="Courier"/>
                <a:cs typeface="Courier"/>
              </a:rPr>
              <a:t>new</a:t>
            </a:r>
            <a:r>
              <a:rPr lang="en-US" sz="1400" dirty="0">
                <a:solidFill>
                  <a:srgbClr val="000000"/>
                </a:solidFill>
                <a:latin typeface="Courier"/>
                <a:ea typeface="Courier"/>
                <a:cs typeface="Courier"/>
              </a:rPr>
              <a:t> Triangle(</a:t>
            </a:r>
            <a:r>
              <a:rPr lang="en-US" sz="1400" dirty="0">
                <a:solidFill>
                  <a:srgbClr val="66FF19"/>
                </a:solidFill>
                <a:latin typeface="Courier"/>
                <a:ea typeface="Courier"/>
                <a:cs typeface="Courier"/>
              </a:rPr>
              <a:t>10</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6  </a:t>
            </a:r>
            <a:r>
              <a:rPr lang="en-US" sz="1400" dirty="0">
                <a:solidFill>
                  <a:srgbClr val="000000"/>
                </a:solidFill>
                <a:latin typeface="Courier"/>
                <a:ea typeface="Courier"/>
                <a:cs typeface="Courier"/>
              </a:rPr>
              <a:t>      </a:t>
            </a:r>
            <a:r>
              <a:rPr lang="en-US" sz="1400" dirty="0" err="1">
                <a:solidFill>
                  <a:srgbClr val="CC0066"/>
                </a:solidFill>
                <a:latin typeface="Courier"/>
                <a:ea typeface="Courier"/>
                <a:cs typeface="Courier"/>
              </a:rPr>
              <a:t>int</a:t>
            </a:r>
            <a:r>
              <a:rPr lang="en-US" sz="1400" dirty="0">
                <a:solidFill>
                  <a:srgbClr val="000000"/>
                </a:solidFill>
                <a:latin typeface="Courier"/>
                <a:ea typeface="Courier"/>
                <a:cs typeface="Courier"/>
              </a:rPr>
              <a:t> area = </a:t>
            </a:r>
            <a:r>
              <a:rPr lang="en-US" sz="1400" dirty="0" err="1">
                <a:solidFill>
                  <a:srgbClr val="000000"/>
                </a:solidFill>
                <a:latin typeface="Courier"/>
                <a:ea typeface="Courier"/>
                <a:cs typeface="Courier"/>
              </a:rPr>
              <a:t>t.getArea</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7  </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System.out.println(</a:t>
            </a:r>
            <a:r>
              <a:rPr lang="en-US" sz="1400" dirty="0" err="1">
                <a:solidFill>
                  <a:srgbClr val="32E598"/>
                </a:solidFill>
                <a:latin typeface="Courier"/>
                <a:ea typeface="Courier"/>
                <a:cs typeface="Courier"/>
              </a:rPr>
              <a:t>"Area</a:t>
            </a:r>
            <a:r>
              <a:rPr lang="en-US" sz="1400" dirty="0">
                <a:solidFill>
                  <a:srgbClr val="32E598"/>
                </a:solidFill>
                <a:latin typeface="Courier"/>
                <a:ea typeface="Courier"/>
                <a:cs typeface="Courier"/>
              </a:rPr>
              <a:t>: "</a:t>
            </a:r>
            <a:r>
              <a:rPr lang="en-US" sz="1400" dirty="0">
                <a:solidFill>
                  <a:srgbClr val="000000"/>
                </a:solidFill>
                <a:latin typeface="Courier"/>
                <a:ea typeface="Courier"/>
                <a:cs typeface="Courier"/>
              </a:rPr>
              <a:t> + area);</a:t>
            </a:r>
          </a:p>
          <a:p>
            <a:pPr>
              <a:spcBef>
                <a:spcPts val="0"/>
              </a:spcBef>
              <a:buNone/>
            </a:pPr>
            <a:r>
              <a:rPr lang="en-US" sz="1400" b="1" dirty="0">
                <a:solidFill>
                  <a:srgbClr val="0073FF"/>
                </a:solidFill>
                <a:latin typeface="Courier"/>
                <a:ea typeface="Courier"/>
                <a:cs typeface="Courier"/>
              </a:rPr>
              <a:t>  8  </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System.out.println(</a:t>
            </a:r>
            <a:r>
              <a:rPr lang="en-US" sz="1400" dirty="0" err="1">
                <a:solidFill>
                  <a:srgbClr val="32E598"/>
                </a:solidFill>
                <a:latin typeface="Courier"/>
                <a:ea typeface="Courier"/>
                <a:cs typeface="Courier"/>
              </a:rPr>
              <a:t>"Expected</a:t>
            </a:r>
            <a:r>
              <a:rPr lang="en-US" sz="1400" dirty="0">
                <a:solidFill>
                  <a:srgbClr val="32E598"/>
                </a:solidFill>
                <a:latin typeface="Courier"/>
                <a:ea typeface="Courier"/>
                <a:cs typeface="Courier"/>
              </a:rPr>
              <a:t>: 55"</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9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10  </a:t>
            </a:r>
            <a:r>
              <a:rPr lang="en-US" sz="1400" dirty="0">
                <a:solidFill>
                  <a:srgbClr val="000000"/>
                </a:solidFill>
                <a:latin typeface="Courier"/>
                <a:ea typeface="Courier"/>
                <a:cs typeface="Courier"/>
              </a:rPr>
              <a:t>}</a:t>
            </a:r>
            <a:endParaRPr lang="en-US" sz="1400" b="1" dirty="0">
              <a:solidFill>
                <a:srgbClr val="0073FF"/>
              </a:solidFill>
              <a:latin typeface="Courier"/>
              <a:ea typeface="Courier"/>
              <a:cs typeface="Courier"/>
            </a:endParaRPr>
          </a:p>
        </p:txBody>
      </p:sp>
      <p:sp>
        <p:nvSpPr>
          <p:cNvPr id="4" name="Content Placeholder 2"/>
          <p:cNvSpPr txBox="1">
            <a:spLocks/>
          </p:cNvSpPr>
          <p:nvPr/>
        </p:nvSpPr>
        <p:spPr>
          <a:xfrm>
            <a:off x="0" y="3077894"/>
            <a:ext cx="9134475" cy="1689613"/>
          </a:xfrm>
          <a:prstGeom prst="rect">
            <a:avLst/>
          </a:prstGeom>
        </p:spPr>
        <p:txBody>
          <a:bodyPr vert="horz" lIns="91440" tIns="45720" rIns="91440" bIns="45720" rtlCol="0">
            <a:normAutofit/>
          </a:bodyPr>
          <a:lstStyle/>
          <a:p>
            <a:r>
              <a:rPr lang="en-US" sz="2400" b="1" dirty="0">
                <a:latin typeface="Lucida Sans"/>
                <a:cs typeface="Lucida Sans"/>
              </a:rPr>
              <a:t>Program Run:</a:t>
            </a:r>
          </a:p>
          <a:p>
            <a:endParaRPr lang="en-US" sz="2400" b="1" dirty="0">
              <a:latin typeface="Lucida Sans"/>
              <a:cs typeface="Lucida Sans"/>
            </a:endParaRPr>
          </a:p>
          <a:p>
            <a:r>
              <a:rPr lang="en-US" sz="2000" dirty="0">
                <a:solidFill>
                  <a:srgbClr val="6E8080"/>
                </a:solidFill>
                <a:latin typeface="Lucida Sans Typewriter"/>
                <a:ea typeface="Courier New" charset="0"/>
                <a:cs typeface="Courier New" charset="0"/>
              </a:rPr>
              <a:t>Area: 55</a:t>
            </a:r>
          </a:p>
          <a:p>
            <a:r>
              <a:rPr lang="en-US" sz="2000" dirty="0">
                <a:solidFill>
                  <a:srgbClr val="6E8080"/>
                </a:solidFill>
                <a:latin typeface="Lucida Sans Typewriter"/>
                <a:ea typeface="Courier New" charset="0"/>
                <a:cs typeface="Courier New" charset="0"/>
              </a:rPr>
              <a:t>Expected: 55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Tracing Through Recursive Methods</a:t>
            </a:r>
          </a:p>
        </p:txBody>
      </p:sp>
      <p:sp>
        <p:nvSpPr>
          <p:cNvPr id="3" name="Content Placeholder 2"/>
          <p:cNvSpPr>
            <a:spLocks noGrp="1"/>
          </p:cNvSpPr>
          <p:nvPr>
            <p:ph idx="4294967295"/>
          </p:nvPr>
        </p:nvSpPr>
        <p:spPr>
          <a:xfrm>
            <a:off x="9525" y="5174504"/>
            <a:ext cx="9134475" cy="1300607"/>
          </a:xfrm>
        </p:spPr>
        <p:txBody>
          <a:bodyPr/>
          <a:lstStyle/>
          <a:p>
            <a:pPr>
              <a:buNone/>
            </a:pPr>
            <a:r>
              <a:rPr lang="en-US" dirty="0"/>
              <a:t>	To debug recursive methods with a debugger, you need to be particularly careful, and watch the call stack to understand which nested call you currently are in.</a:t>
            </a:r>
          </a:p>
        </p:txBody>
      </p:sp>
      <p:pic>
        <p:nvPicPr>
          <p:cNvPr id="4" name="Picture 3" descr="debugging.png"/>
          <p:cNvPicPr>
            <a:picLocks noChangeAspect="1"/>
          </p:cNvPicPr>
          <p:nvPr/>
        </p:nvPicPr>
        <p:blipFill>
          <a:blip r:embed="rId2"/>
          <a:stretch>
            <a:fillRect/>
          </a:stretch>
        </p:blipFill>
        <p:spPr>
          <a:xfrm>
            <a:off x="279502" y="1033192"/>
            <a:ext cx="6726817" cy="414987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Definitions</a:t>
            </a:r>
          </a:p>
        </p:txBody>
      </p:sp>
      <p:sp>
        <p:nvSpPr>
          <p:cNvPr id="7" name="Text Box 4"/>
          <p:cNvSpPr txBox="1">
            <a:spLocks noChangeArrowheads="1"/>
          </p:cNvSpPr>
          <p:nvPr/>
        </p:nvSpPr>
        <p:spPr bwMode="auto">
          <a:xfrm>
            <a:off x="1634067" y="1481667"/>
            <a:ext cx="7018867" cy="4154985"/>
          </a:xfrm>
          <a:prstGeom prst="rect">
            <a:avLst/>
          </a:prstGeom>
          <a:noFill/>
          <a:ln w="9525">
            <a:noFill/>
            <a:miter lim="800000"/>
            <a:headEnd/>
            <a:tailEnd/>
          </a:ln>
          <a:effectLst/>
        </p:spPr>
        <p:txBody>
          <a:bodyPr wrap="square">
            <a:prstTxWarp prst="textNoShape">
              <a:avLst/>
            </a:prstTxWarp>
            <a:spAutoFit/>
          </a:bodyPr>
          <a:lstStyle/>
          <a:p>
            <a:pPr algn="l">
              <a:spcBef>
                <a:spcPct val="50000"/>
              </a:spcBef>
            </a:pPr>
            <a:r>
              <a:rPr lang="en-US" sz="2400" b="1" baseline="-25000" dirty="0">
                <a:latin typeface="Courier New" pitchFamily="-110" charset="0"/>
              </a:rPr>
              <a:t>LIST:</a:t>
            </a:r>
            <a:r>
              <a:rPr lang="en-US" sz="2400" b="1" dirty="0">
                <a:latin typeface="Courier New" pitchFamily="-110" charset="0"/>
              </a:rPr>
              <a:t>	</a:t>
            </a:r>
            <a:r>
              <a:rPr lang="en-US" sz="2400" b="1" baseline="-25000" dirty="0">
                <a:latin typeface="Courier New" pitchFamily="-110" charset="0"/>
              </a:rPr>
              <a:t>number		comma		LIST</a:t>
            </a:r>
          </a:p>
          <a:p>
            <a:pPr algn="l">
              <a:spcBef>
                <a:spcPct val="50000"/>
              </a:spcBef>
            </a:pPr>
            <a:r>
              <a:rPr lang="en-US" sz="2400" b="1" baseline="-25000" dirty="0">
                <a:latin typeface="Courier New" pitchFamily="-110" charset="0"/>
              </a:rPr>
              <a:t>		</a:t>
            </a:r>
            <a:r>
              <a:rPr lang="en-US" sz="2400" b="1" baseline="-25000" dirty="0">
                <a:solidFill>
                  <a:schemeClr val="hlink"/>
                </a:solidFill>
                <a:latin typeface="Courier New" pitchFamily="-110" charset="0"/>
              </a:rPr>
              <a:t>24	  	 	,			88, 40, 37</a:t>
            </a:r>
          </a:p>
          <a:p>
            <a:pPr algn="l">
              <a:spcBef>
                <a:spcPct val="50000"/>
              </a:spcBef>
            </a:pPr>
            <a:endParaRPr lang="en-US" sz="2400" b="1" baseline="-25000" dirty="0">
              <a:solidFill>
                <a:schemeClr val="hlink"/>
              </a:solidFill>
              <a:latin typeface="Courier New" pitchFamily="-110" charset="0"/>
            </a:endParaRPr>
          </a:p>
          <a:p>
            <a:pPr algn="l">
              <a:spcBef>
                <a:spcPct val="50000"/>
              </a:spcBef>
            </a:pPr>
            <a:r>
              <a:rPr lang="en-US" sz="2400" b="1" baseline="-25000" dirty="0">
                <a:latin typeface="Courier New" pitchFamily="-110" charset="0"/>
              </a:rPr>
              <a:t>		number		comma		LIST</a:t>
            </a:r>
          </a:p>
          <a:p>
            <a:pPr algn="l">
              <a:spcBef>
                <a:spcPct val="50000"/>
              </a:spcBef>
            </a:pPr>
            <a:r>
              <a:rPr lang="en-US" sz="2400" b="1" baseline="-25000" dirty="0">
                <a:latin typeface="Courier New" pitchFamily="-110" charset="0"/>
              </a:rPr>
              <a:t>		</a:t>
            </a:r>
            <a:r>
              <a:rPr lang="en-US" sz="2400" b="1" baseline="-25000" dirty="0">
                <a:solidFill>
                  <a:schemeClr val="hlink"/>
                </a:solidFill>
                <a:latin typeface="Courier New" pitchFamily="-110" charset="0"/>
              </a:rPr>
              <a:t>88	      	,			40, 37</a:t>
            </a:r>
          </a:p>
          <a:p>
            <a:pPr algn="l">
              <a:spcBef>
                <a:spcPct val="50000"/>
              </a:spcBef>
            </a:pPr>
            <a:endParaRPr lang="en-US" sz="2400" b="1" baseline="-25000" dirty="0">
              <a:solidFill>
                <a:schemeClr val="hlink"/>
              </a:solidFill>
              <a:latin typeface="Courier New" pitchFamily="-110" charset="0"/>
            </a:endParaRPr>
          </a:p>
          <a:p>
            <a:pPr algn="l">
              <a:spcBef>
                <a:spcPct val="50000"/>
              </a:spcBef>
            </a:pPr>
            <a:r>
              <a:rPr lang="en-US" sz="2400" b="1" baseline="-25000" dirty="0">
                <a:latin typeface="Courier New" pitchFamily="-110" charset="0"/>
              </a:rPr>
              <a:t>		number		comma		LIST</a:t>
            </a:r>
          </a:p>
          <a:p>
            <a:pPr algn="l">
              <a:spcBef>
                <a:spcPct val="50000"/>
              </a:spcBef>
            </a:pPr>
            <a:r>
              <a:rPr lang="en-US" sz="2400" b="1" baseline="-25000" dirty="0">
                <a:latin typeface="Courier New" pitchFamily="-110" charset="0"/>
              </a:rPr>
              <a:t>		</a:t>
            </a:r>
            <a:r>
              <a:rPr lang="en-US" sz="2400" b="1" baseline="-25000" dirty="0">
                <a:solidFill>
                  <a:schemeClr val="hlink"/>
                </a:solidFill>
                <a:latin typeface="Courier New" pitchFamily="-110" charset="0"/>
              </a:rPr>
              <a:t>40	  	  	,	 		37</a:t>
            </a:r>
          </a:p>
          <a:p>
            <a:pPr algn="l">
              <a:spcBef>
                <a:spcPct val="50000"/>
              </a:spcBef>
            </a:pPr>
            <a:endParaRPr lang="en-US" sz="2400" b="1" baseline="-25000" dirty="0">
              <a:solidFill>
                <a:schemeClr val="hlink"/>
              </a:solidFill>
              <a:latin typeface="Courier New" pitchFamily="-110" charset="0"/>
            </a:endParaRPr>
          </a:p>
          <a:p>
            <a:pPr algn="l">
              <a:spcBef>
                <a:spcPct val="50000"/>
              </a:spcBef>
            </a:pPr>
            <a:r>
              <a:rPr lang="en-US" sz="2400" b="1" baseline="-25000" dirty="0">
                <a:latin typeface="Courier New" pitchFamily="-110" charset="0"/>
              </a:rPr>
              <a:t>		number</a:t>
            </a:r>
          </a:p>
          <a:p>
            <a:pPr algn="l">
              <a:spcBef>
                <a:spcPct val="50000"/>
              </a:spcBef>
            </a:pPr>
            <a:r>
              <a:rPr lang="en-US" sz="2400" b="1" baseline="-25000" dirty="0">
                <a:latin typeface="Courier New" pitchFamily="-110" charset="0"/>
              </a:rPr>
              <a:t>		</a:t>
            </a:r>
            <a:r>
              <a:rPr lang="en-US" sz="2400" b="1" baseline="-25000" dirty="0">
                <a:solidFill>
                  <a:schemeClr val="hlink"/>
                </a:solidFill>
                <a:latin typeface="Courier New" pitchFamily="-110" charset="0"/>
              </a:rPr>
              <a:t>37</a:t>
            </a:r>
          </a:p>
        </p:txBody>
      </p:sp>
      <p:sp>
        <p:nvSpPr>
          <p:cNvPr id="6" name="Slide Number Placeholder 5"/>
          <p:cNvSpPr>
            <a:spLocks noGrp="1"/>
          </p:cNvSpPr>
          <p:nvPr>
            <p:ph type="sldNum" sz="quarter" idx="4294967295"/>
          </p:nvPr>
        </p:nvSpPr>
        <p:spPr>
          <a:xfrm>
            <a:off x="6838135" y="6356350"/>
            <a:ext cx="2133600" cy="365125"/>
          </a:xfrm>
          <a:prstGeom prst="rect">
            <a:avLst/>
          </a:prstGeom>
        </p:spPr>
        <p:txBody>
          <a:bodyPr/>
          <a:lstStyle/>
          <a:p>
            <a:r>
              <a:rPr lang="en-US"/>
              <a:t>8 - </a:t>
            </a:r>
            <a:fld id="{90994C07-E970-A243-9601-A1D642E986EC}" type="slidenum">
              <a:rPr lang="en-US" smtClean="0"/>
              <a:pPr/>
              <a:t>5</a:t>
            </a:fld>
            <a:endParaRPr lang="en-US" dirty="0"/>
          </a:p>
        </p:txBody>
      </p:sp>
      <p:sp>
        <p:nvSpPr>
          <p:cNvPr id="8" name="Footer Placeholder 7"/>
          <p:cNvSpPr>
            <a:spLocks noGrp="1"/>
          </p:cNvSpPr>
          <p:nvPr>
            <p:ph type="ftr" sz="quarter" idx="4294967295"/>
          </p:nvPr>
        </p:nvSpPr>
        <p:spPr>
          <a:xfrm>
            <a:off x="284922" y="6356350"/>
            <a:ext cx="6553213" cy="365125"/>
          </a:xfrm>
          <a:prstGeom prst="rect">
            <a:avLst/>
          </a:prstGeom>
        </p:spPr>
        <p:txBody>
          <a:bodyPr/>
          <a:lstStyle/>
          <a:p>
            <a:r>
              <a:rPr lang="en-US"/>
              <a:t>Java Software Structures, 4th Edition, Lewis/Chase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Tracing Through Recursive Methods</a:t>
            </a:r>
          </a:p>
        </p:txBody>
      </p:sp>
      <p:sp>
        <p:nvSpPr>
          <p:cNvPr id="3" name="Content Placeholder 2"/>
          <p:cNvSpPr>
            <a:spLocks noGrp="1"/>
          </p:cNvSpPr>
          <p:nvPr>
            <p:ph idx="4294967295"/>
          </p:nvPr>
        </p:nvSpPr>
        <p:spPr>
          <a:xfrm>
            <a:off x="0" y="1050740"/>
            <a:ext cx="9134475" cy="1300607"/>
          </a:xfrm>
        </p:spPr>
        <p:txBody>
          <a:bodyPr/>
          <a:lstStyle/>
          <a:p>
            <a:r>
              <a:rPr lang="en-US" dirty="0"/>
              <a:t>Another means of debugging is the liberal use of </a:t>
            </a:r>
            <a:r>
              <a:rPr lang="en-US" dirty="0" err="1"/>
              <a:t>System.out.println</a:t>
            </a:r>
            <a:r>
              <a:rPr lang="en-US" dirty="0"/>
              <a:t>() statements</a:t>
            </a:r>
          </a:p>
        </p:txBody>
      </p:sp>
    </p:spTree>
    <p:extLst>
      <p:ext uri="{BB962C8B-B14F-4D97-AF65-F5344CB8AC3E}">
        <p14:creationId xmlns:p14="http://schemas.microsoft.com/office/powerpoint/2010/main" val="42056607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section_1/</a:t>
            </a:r>
            <a:r>
              <a:rPr lang="en-US" dirty="0">
                <a:hlinkClick r:id="rId2" action="ppaction://hlinkfile"/>
              </a:rPr>
              <a:t>Triangle.java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400" b="1" dirty="0">
                <a:solidFill>
                  <a:srgbClr val="0073FF"/>
                </a:solidFill>
                <a:latin typeface="Courier"/>
                <a:ea typeface="Courier"/>
                <a:cs typeface="Courier"/>
              </a:rPr>
              <a:t> 21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22  </a:t>
            </a:r>
            <a:r>
              <a:rPr lang="en-US" sz="1400" dirty="0">
                <a:solidFill>
                  <a:srgbClr val="000000"/>
                </a:solidFill>
                <a:latin typeface="Courier"/>
                <a:ea typeface="Courier"/>
                <a:cs typeface="Courier"/>
              </a:rPr>
              <a:t>      </a:t>
            </a:r>
            <a:r>
              <a:rPr lang="en-US" sz="1400" dirty="0">
                <a:solidFill>
                  <a:srgbClr val="0073FF"/>
                </a:solidFill>
                <a:latin typeface="Times"/>
                <a:ea typeface="Times"/>
                <a:cs typeface="Times"/>
              </a:rPr>
              <a:t>Computes the area of the triangle.</a:t>
            </a:r>
          </a:p>
          <a:p>
            <a:pPr>
              <a:spcBef>
                <a:spcPts val="0"/>
              </a:spcBef>
              <a:buNone/>
            </a:pPr>
            <a:r>
              <a:rPr lang="en-US" sz="1400" b="1" dirty="0">
                <a:solidFill>
                  <a:srgbClr val="0073FF"/>
                </a:solidFill>
                <a:latin typeface="Courier"/>
                <a:ea typeface="Courier"/>
                <a:cs typeface="Courier"/>
              </a:rPr>
              <a:t> 23  </a:t>
            </a:r>
            <a:r>
              <a:rPr lang="en-US" sz="1400" dirty="0">
                <a:solidFill>
                  <a:srgbClr val="000000"/>
                </a:solidFill>
                <a:latin typeface="Courier"/>
                <a:ea typeface="Courier"/>
                <a:cs typeface="Courier"/>
              </a:rPr>
              <a:t>      @return</a:t>
            </a:r>
            <a:r>
              <a:rPr lang="en-US" sz="1400" dirty="0">
                <a:solidFill>
                  <a:srgbClr val="0073FF"/>
                </a:solidFill>
                <a:latin typeface="Times"/>
                <a:ea typeface="Times"/>
                <a:cs typeface="Times"/>
              </a:rPr>
              <a:t> the area</a:t>
            </a:r>
          </a:p>
          <a:p>
            <a:pPr>
              <a:spcBef>
                <a:spcPts val="0"/>
              </a:spcBef>
              <a:buNone/>
            </a:pPr>
            <a:r>
              <a:rPr lang="en-US" sz="1400" b="1" dirty="0">
                <a:solidFill>
                  <a:srgbClr val="0073FF"/>
                </a:solidFill>
                <a:latin typeface="Courier"/>
                <a:ea typeface="Courier"/>
                <a:cs typeface="Courier"/>
              </a:rPr>
              <a:t> 24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25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public</a:t>
            </a:r>
            <a:r>
              <a:rPr lang="en-US" sz="1400" dirty="0">
                <a:solidFill>
                  <a:srgbClr val="000000"/>
                </a:solidFill>
                <a:latin typeface="Courier"/>
                <a:ea typeface="Courier"/>
                <a:cs typeface="Courier"/>
              </a:rPr>
              <a:t> </a:t>
            </a:r>
            <a:r>
              <a:rPr lang="en-US" sz="1400" dirty="0" err="1">
                <a:solidFill>
                  <a:srgbClr val="CC0066"/>
                </a:solidFill>
                <a:latin typeface="Courier"/>
                <a:ea typeface="Courier"/>
                <a:cs typeface="Courier"/>
              </a:rPr>
              <a:t>int</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getArea</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26  </a:t>
            </a:r>
            <a:r>
              <a:rPr lang="en-US" sz="1400" dirty="0">
                <a:solidFill>
                  <a:srgbClr val="000000"/>
                </a:solidFill>
                <a:latin typeface="Courier"/>
                <a:ea typeface="Courier"/>
                <a:cs typeface="Courier"/>
              </a:rPr>
              <a:t>   {  </a:t>
            </a:r>
            <a:r>
              <a:rPr lang="en-US" sz="1400" dirty="0" err="1">
                <a:solidFill>
                  <a:srgbClr val="000000"/>
                </a:solidFill>
                <a:latin typeface="Courier"/>
                <a:ea typeface="Courier"/>
                <a:cs typeface="Courier"/>
              </a:rPr>
              <a:t>System.out.println</a:t>
            </a:r>
            <a:r>
              <a:rPr lang="en-US" sz="1400" dirty="0">
                <a:solidFill>
                  <a:srgbClr val="000000"/>
                </a:solidFill>
                <a:latin typeface="Courier"/>
                <a:ea typeface="Courier"/>
                <a:cs typeface="Courier"/>
              </a:rPr>
              <a:t>(“width=“+width);</a:t>
            </a:r>
          </a:p>
          <a:p>
            <a:pPr>
              <a:spcBef>
                <a:spcPts val="0"/>
              </a:spcBef>
              <a:buNone/>
            </a:pPr>
            <a:r>
              <a:rPr lang="en-US" sz="1400" b="1" dirty="0">
                <a:solidFill>
                  <a:srgbClr val="0073FF"/>
                </a:solidFill>
                <a:latin typeface="Courier"/>
                <a:ea typeface="Courier"/>
                <a:cs typeface="Courier"/>
              </a:rPr>
              <a:t> 27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if</a:t>
            </a:r>
            <a:r>
              <a:rPr lang="en-US" sz="1400" dirty="0">
                <a:solidFill>
                  <a:srgbClr val="000000"/>
                </a:solidFill>
                <a:latin typeface="Courier"/>
                <a:ea typeface="Courier"/>
                <a:cs typeface="Courier"/>
              </a:rPr>
              <a:t> (width &lt;= </a:t>
            </a:r>
            <a:r>
              <a:rPr lang="en-US" sz="1400" dirty="0">
                <a:solidFill>
                  <a:srgbClr val="66FF19"/>
                </a:solidFill>
                <a:latin typeface="Courier"/>
                <a:ea typeface="Courier"/>
                <a:cs typeface="Courier"/>
              </a:rPr>
              <a:t>0</a:t>
            </a:r>
            <a:r>
              <a:rPr lang="en-US" sz="1400" dirty="0">
                <a:solidFill>
                  <a:srgbClr val="000000"/>
                </a:solidFill>
                <a:latin typeface="Courier"/>
                <a:ea typeface="Courier"/>
                <a:cs typeface="Courier"/>
              </a:rPr>
              <a:t>) { </a:t>
            </a:r>
            <a:r>
              <a:rPr lang="en-US" sz="1400" dirty="0">
                <a:solidFill>
                  <a:srgbClr val="CC0066"/>
                </a:solidFill>
                <a:latin typeface="Courier"/>
                <a:ea typeface="Courier"/>
                <a:cs typeface="Courier"/>
              </a:rPr>
              <a:t>return</a:t>
            </a:r>
            <a:r>
              <a:rPr lang="en-US" sz="1400" dirty="0">
                <a:solidFill>
                  <a:srgbClr val="000000"/>
                </a:solidFill>
                <a:latin typeface="Courier"/>
                <a:ea typeface="Courier"/>
                <a:cs typeface="Courier"/>
              </a:rPr>
              <a:t> </a:t>
            </a:r>
            <a:r>
              <a:rPr lang="en-US" sz="1400" dirty="0">
                <a:solidFill>
                  <a:srgbClr val="66FF19"/>
                </a:solidFill>
                <a:latin typeface="Courier"/>
                <a:ea typeface="Courier"/>
                <a:cs typeface="Courier"/>
              </a:rPr>
              <a:t>0</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28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else</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if</a:t>
            </a:r>
            <a:r>
              <a:rPr lang="en-US" sz="1400" dirty="0">
                <a:solidFill>
                  <a:srgbClr val="000000"/>
                </a:solidFill>
                <a:latin typeface="Courier"/>
                <a:ea typeface="Courier"/>
                <a:cs typeface="Courier"/>
              </a:rPr>
              <a:t> (width == </a:t>
            </a:r>
            <a:r>
              <a:rPr lang="en-US" sz="1400" dirty="0">
                <a:solidFill>
                  <a:srgbClr val="66FF19"/>
                </a:solidFill>
                <a:latin typeface="Courier"/>
                <a:ea typeface="Courier"/>
                <a:cs typeface="Courier"/>
              </a:rPr>
              <a:t>1</a:t>
            </a:r>
            <a:r>
              <a:rPr lang="en-US" sz="1400" dirty="0">
                <a:solidFill>
                  <a:srgbClr val="000000"/>
                </a:solidFill>
                <a:latin typeface="Courier"/>
                <a:ea typeface="Courier"/>
                <a:cs typeface="Courier"/>
              </a:rPr>
              <a:t>) { </a:t>
            </a:r>
            <a:r>
              <a:rPr lang="en-US" sz="1400" dirty="0">
                <a:solidFill>
                  <a:srgbClr val="CC0066"/>
                </a:solidFill>
                <a:latin typeface="Courier"/>
                <a:ea typeface="Courier"/>
                <a:cs typeface="Courier"/>
              </a:rPr>
              <a:t>return</a:t>
            </a:r>
            <a:r>
              <a:rPr lang="en-US" sz="1400" dirty="0">
                <a:solidFill>
                  <a:srgbClr val="000000"/>
                </a:solidFill>
                <a:latin typeface="Courier"/>
                <a:ea typeface="Courier"/>
                <a:cs typeface="Courier"/>
              </a:rPr>
              <a:t> </a:t>
            </a:r>
            <a:r>
              <a:rPr lang="en-US" sz="1400" dirty="0">
                <a:solidFill>
                  <a:srgbClr val="66FF19"/>
                </a:solidFill>
                <a:latin typeface="Courier"/>
                <a:ea typeface="Courier"/>
                <a:cs typeface="Courier"/>
              </a:rPr>
              <a:t>1</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29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else</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30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31  </a:t>
            </a:r>
            <a:r>
              <a:rPr lang="en-US" sz="1400" dirty="0">
                <a:solidFill>
                  <a:srgbClr val="000000"/>
                </a:solidFill>
                <a:latin typeface="Courier"/>
                <a:ea typeface="Courier"/>
                <a:cs typeface="Courier"/>
              </a:rPr>
              <a:t>         Triangle </a:t>
            </a:r>
            <a:r>
              <a:rPr lang="en-US" sz="1400" dirty="0" err="1">
                <a:solidFill>
                  <a:srgbClr val="000000"/>
                </a:solidFill>
                <a:latin typeface="Courier"/>
                <a:ea typeface="Courier"/>
                <a:cs typeface="Courier"/>
              </a:rPr>
              <a:t>smallerTriangle</a:t>
            </a:r>
            <a:r>
              <a:rPr lang="en-US" sz="1400" dirty="0">
                <a:solidFill>
                  <a:srgbClr val="000000"/>
                </a:solidFill>
                <a:latin typeface="Courier"/>
                <a:ea typeface="Courier"/>
                <a:cs typeface="Courier"/>
              </a:rPr>
              <a:t> = </a:t>
            </a:r>
            <a:r>
              <a:rPr lang="en-US" sz="1400" dirty="0">
                <a:solidFill>
                  <a:srgbClr val="CC0066"/>
                </a:solidFill>
                <a:latin typeface="Courier"/>
                <a:ea typeface="Courier"/>
                <a:cs typeface="Courier"/>
              </a:rPr>
              <a:t>new</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Triangle(width</a:t>
            </a:r>
            <a:r>
              <a:rPr lang="en-US" sz="1400" dirty="0">
                <a:solidFill>
                  <a:srgbClr val="000000"/>
                </a:solidFill>
                <a:latin typeface="Courier"/>
                <a:ea typeface="Courier"/>
                <a:cs typeface="Courier"/>
              </a:rPr>
              <a:t> - </a:t>
            </a:r>
            <a:r>
              <a:rPr lang="en-US" sz="1400" dirty="0">
                <a:solidFill>
                  <a:srgbClr val="66FF19"/>
                </a:solidFill>
                <a:latin typeface="Courier"/>
                <a:ea typeface="Courier"/>
                <a:cs typeface="Courier"/>
              </a:rPr>
              <a:t>1</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32  </a:t>
            </a:r>
            <a:r>
              <a:rPr lang="en-US" sz="1400" dirty="0">
                <a:solidFill>
                  <a:srgbClr val="000000"/>
                </a:solidFill>
                <a:latin typeface="Courier"/>
                <a:ea typeface="Courier"/>
                <a:cs typeface="Courier"/>
              </a:rPr>
              <a:t>         </a:t>
            </a:r>
            <a:r>
              <a:rPr lang="en-US" sz="1400" dirty="0" err="1">
                <a:solidFill>
                  <a:srgbClr val="CC0066"/>
                </a:solidFill>
                <a:latin typeface="Courier"/>
                <a:ea typeface="Courier"/>
                <a:cs typeface="Courier"/>
              </a:rPr>
              <a:t>int</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smallerArea</a:t>
            </a:r>
            <a:r>
              <a:rPr lang="en-US" sz="1400" dirty="0">
                <a:solidFill>
                  <a:srgbClr val="000000"/>
                </a:solidFill>
                <a:latin typeface="Courier"/>
                <a:ea typeface="Courier"/>
                <a:cs typeface="Courier"/>
              </a:rPr>
              <a:t> = </a:t>
            </a:r>
            <a:r>
              <a:rPr lang="en-US" sz="1400" dirty="0" err="1">
                <a:solidFill>
                  <a:srgbClr val="000000"/>
                </a:solidFill>
                <a:latin typeface="Courier"/>
                <a:ea typeface="Courier"/>
                <a:cs typeface="Courier"/>
              </a:rPr>
              <a:t>smallerTriangle.getArea</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33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return</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smallerArea</a:t>
            </a:r>
            <a:r>
              <a:rPr lang="en-US" sz="1400" dirty="0">
                <a:solidFill>
                  <a:srgbClr val="000000"/>
                </a:solidFill>
                <a:latin typeface="Courier"/>
                <a:ea typeface="Courier"/>
                <a:cs typeface="Courier"/>
              </a:rPr>
              <a:t> + width;</a:t>
            </a:r>
          </a:p>
          <a:p>
            <a:pPr>
              <a:spcBef>
                <a:spcPts val="0"/>
              </a:spcBef>
              <a:buNone/>
            </a:pPr>
            <a:r>
              <a:rPr lang="en-US" sz="1400" b="1" dirty="0">
                <a:solidFill>
                  <a:srgbClr val="0073FF"/>
                </a:solidFill>
                <a:latin typeface="Courier"/>
                <a:ea typeface="Courier"/>
                <a:cs typeface="Courier"/>
              </a:rPr>
              <a:t> 34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35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36  </a:t>
            </a:r>
            <a:r>
              <a:rPr lang="en-US" sz="1400" dirty="0">
                <a:solidFill>
                  <a:srgbClr val="000000"/>
                </a:solidFill>
                <a:latin typeface="Courier"/>
                <a:ea typeface="Courier"/>
                <a:cs typeface="Courier"/>
              </a:rPr>
              <a:t>}</a:t>
            </a:r>
            <a:endParaRPr lang="en-US" sz="1400" b="1" dirty="0">
              <a:solidFill>
                <a:srgbClr val="0073FF"/>
              </a:solidFill>
              <a:latin typeface="Courier"/>
              <a:ea typeface="Courier"/>
              <a:cs typeface="Courier"/>
            </a:endParaRPr>
          </a:p>
        </p:txBody>
      </p:sp>
    </p:spTree>
    <p:extLst>
      <p:ext uri="{BB962C8B-B14F-4D97-AF65-F5344CB8AC3E}">
        <p14:creationId xmlns:p14="http://schemas.microsoft.com/office/powerpoint/2010/main" val="4919910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Thinking Recursively</a:t>
            </a:r>
          </a:p>
        </p:txBody>
      </p:sp>
      <p:sp>
        <p:nvSpPr>
          <p:cNvPr id="3" name="Content Placeholder 2"/>
          <p:cNvSpPr>
            <a:spLocks noGrp="1"/>
          </p:cNvSpPr>
          <p:nvPr>
            <p:ph idx="4294967295"/>
          </p:nvPr>
        </p:nvSpPr>
        <p:spPr>
          <a:xfrm>
            <a:off x="0" y="2964275"/>
            <a:ext cx="9134475" cy="3211602"/>
          </a:xfrm>
        </p:spPr>
        <p:txBody>
          <a:bodyPr/>
          <a:lstStyle/>
          <a:p>
            <a:pPr>
              <a:buNone/>
            </a:pPr>
            <a:r>
              <a:rPr lang="en-US" dirty="0"/>
              <a:t>	Thinking recursively is easy if you can recognize a subtask that is similar to the original task. </a:t>
            </a:r>
          </a:p>
          <a:p>
            <a:r>
              <a:rPr lang="en-US" dirty="0"/>
              <a:t>Problem: test whether a sentence is a palindrome </a:t>
            </a:r>
          </a:p>
          <a:p>
            <a:r>
              <a:rPr lang="en-US" dirty="0"/>
              <a:t>Palindrome: a string that is equal to itself when you reverse all characters </a:t>
            </a:r>
          </a:p>
          <a:p>
            <a:pPr lvl="1"/>
            <a:r>
              <a:rPr lang="en-US" dirty="0"/>
              <a:t>A man, a plan, a canal – Panama! </a:t>
            </a:r>
          </a:p>
          <a:p>
            <a:pPr lvl="1"/>
            <a:r>
              <a:rPr lang="en-US" dirty="0"/>
              <a:t>Go hang a salami, I'm a lasagna hog </a:t>
            </a:r>
          </a:p>
          <a:p>
            <a:pPr lvl="1"/>
            <a:r>
              <a:rPr lang="en-US" dirty="0"/>
              <a:t>Madam, I'm Adam </a:t>
            </a:r>
          </a:p>
        </p:txBody>
      </p:sp>
      <p:pic>
        <p:nvPicPr>
          <p:cNvPr id="6" name="Picture 5" descr="spiral.jpg"/>
          <p:cNvPicPr>
            <a:picLocks noChangeAspect="1"/>
          </p:cNvPicPr>
          <p:nvPr/>
        </p:nvPicPr>
        <p:blipFill>
          <a:blip r:embed="rId2"/>
          <a:stretch>
            <a:fillRect/>
          </a:stretch>
        </p:blipFill>
        <p:spPr>
          <a:xfrm>
            <a:off x="205158" y="944975"/>
            <a:ext cx="1781175" cy="2019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Implement </a:t>
            </a:r>
            <a:r>
              <a:rPr lang="en-US" sz="2800" dirty="0" err="1">
                <a:solidFill>
                  <a:srgbClr val="6E8080"/>
                </a:solidFill>
                <a:latin typeface="Lucida Sans Typewriter"/>
                <a:ea typeface="Courier New" charset="0"/>
                <a:cs typeface="Courier New" charset="0"/>
              </a:rPr>
              <a:t>isPalindrome</a:t>
            </a:r>
            <a:r>
              <a:rPr lang="en-US" sz="2800" dirty="0"/>
              <a:t> Method: How To 13.1</a:t>
            </a:r>
          </a:p>
        </p:txBody>
      </p:sp>
      <p:sp>
        <p:nvSpPr>
          <p:cNvPr id="3" name="Content Placeholder 2"/>
          <p:cNvSpPr>
            <a:spLocks noGrp="1"/>
          </p:cNvSpPr>
          <p:nvPr>
            <p:ph idx="4294967295"/>
          </p:nvPr>
        </p:nvSpPr>
        <p:spPr>
          <a:xfrm>
            <a:off x="9525" y="927100"/>
            <a:ext cx="9134475" cy="5460833"/>
          </a:xfrm>
        </p:spPr>
        <p:txBody>
          <a:bodyPr>
            <a:noAutofit/>
          </a:bodyPr>
          <a:lstStyle/>
          <a:p>
            <a:pPr>
              <a:spcBef>
                <a:spcPts val="0"/>
              </a:spcBef>
              <a:buNone/>
            </a:pPr>
            <a:r>
              <a:rPr lang="en-US" sz="1600" dirty="0">
                <a:solidFill>
                  <a:srgbClr val="6E8080"/>
                </a:solidFill>
                <a:latin typeface="Lucida Sans Typewriter"/>
                <a:ea typeface="Courier New" charset="0"/>
                <a:cs typeface="Courier New" charset="0"/>
              </a:rPr>
              <a:t>public class Sentence </a:t>
            </a:r>
          </a:p>
          <a:p>
            <a:pPr>
              <a:spcBef>
                <a:spcPts val="0"/>
              </a:spcBef>
              <a:buNone/>
            </a:pPr>
            <a:r>
              <a:rPr lang="en-US" sz="1600" dirty="0">
                <a:solidFill>
                  <a:srgbClr val="6E8080"/>
                </a:solidFill>
                <a:latin typeface="Lucida Sans Typewriter"/>
                <a:ea typeface="Courier New" charset="0"/>
                <a:cs typeface="Courier New" charset="0"/>
              </a:rPr>
              <a:t>{ </a:t>
            </a:r>
          </a:p>
          <a:p>
            <a:pPr>
              <a:spcBef>
                <a:spcPts val="0"/>
              </a:spcBef>
              <a:buNone/>
            </a:pPr>
            <a:r>
              <a:rPr lang="en-US" sz="1600" dirty="0">
                <a:solidFill>
                  <a:srgbClr val="6E8080"/>
                </a:solidFill>
                <a:latin typeface="Lucida Sans Typewriter"/>
                <a:ea typeface="Courier New" charset="0"/>
                <a:cs typeface="Courier New" charset="0"/>
              </a:rPr>
              <a:t>   private String text; </a:t>
            </a:r>
          </a:p>
          <a:p>
            <a:pPr>
              <a:spcBef>
                <a:spcPts val="0"/>
              </a:spcBef>
              <a:buNone/>
            </a:pPr>
            <a:r>
              <a:rPr lang="en-US" sz="1600" dirty="0">
                <a:solidFill>
                  <a:srgbClr val="6E8080"/>
                </a:solidFill>
                <a:latin typeface="Lucida Sans Typewriter"/>
                <a:ea typeface="Courier New" charset="0"/>
                <a:cs typeface="Courier New" charset="0"/>
              </a:rPr>
              <a:t>   /** </a:t>
            </a:r>
          </a:p>
          <a:p>
            <a:pPr>
              <a:spcBef>
                <a:spcPts val="0"/>
              </a:spcBef>
              <a:buNone/>
            </a:pPr>
            <a:r>
              <a:rPr lang="en-US" sz="1600" dirty="0">
                <a:solidFill>
                  <a:srgbClr val="6E8080"/>
                </a:solidFill>
                <a:latin typeface="Lucida Sans Typewriter"/>
                <a:ea typeface="Courier New" charset="0"/>
                <a:cs typeface="Courier New" charset="0"/>
              </a:rPr>
              <a:t>      Constructs a sentence. </a:t>
            </a:r>
          </a:p>
          <a:p>
            <a:pPr>
              <a:spcBef>
                <a:spcPts val="0"/>
              </a:spcBef>
              <a:buNone/>
            </a:pP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param</a:t>
            </a: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aText</a:t>
            </a:r>
            <a:r>
              <a:rPr lang="en-US" sz="1600" dirty="0">
                <a:solidFill>
                  <a:srgbClr val="6E8080"/>
                </a:solidFill>
                <a:latin typeface="Lucida Sans Typewriter"/>
                <a:ea typeface="Courier New" charset="0"/>
                <a:cs typeface="Courier New" charset="0"/>
              </a:rPr>
              <a:t> a string containing all characters of the sentence </a:t>
            </a:r>
          </a:p>
          <a:p>
            <a:pPr>
              <a:spcBef>
                <a:spcPts val="0"/>
              </a:spcBef>
              <a:buNone/>
            </a:pPr>
            <a:r>
              <a:rPr lang="en-US" sz="1600" dirty="0">
                <a:solidFill>
                  <a:srgbClr val="6E8080"/>
                </a:solidFill>
                <a:latin typeface="Lucida Sans Typewriter"/>
                <a:ea typeface="Courier New" charset="0"/>
                <a:cs typeface="Courier New" charset="0"/>
              </a:rPr>
              <a:t>   */ </a:t>
            </a:r>
          </a:p>
          <a:p>
            <a:pPr>
              <a:spcBef>
                <a:spcPts val="0"/>
              </a:spcBef>
              <a:buNone/>
            </a:pPr>
            <a:r>
              <a:rPr lang="en-US" sz="1600" dirty="0">
                <a:solidFill>
                  <a:srgbClr val="6E8080"/>
                </a:solidFill>
                <a:latin typeface="Lucida Sans Typewriter"/>
                <a:ea typeface="Courier New" charset="0"/>
                <a:cs typeface="Courier New" charset="0"/>
              </a:rPr>
              <a:t>   public </a:t>
            </a:r>
            <a:r>
              <a:rPr lang="en-US" sz="1600" dirty="0" err="1">
                <a:solidFill>
                  <a:srgbClr val="6E8080"/>
                </a:solidFill>
                <a:latin typeface="Lucida Sans Typewriter"/>
                <a:ea typeface="Courier New" charset="0"/>
                <a:cs typeface="Courier New" charset="0"/>
              </a:rPr>
              <a:t>Sentence(String</a:t>
            </a: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aText</a:t>
            </a:r>
            <a:r>
              <a:rPr lang="en-US" sz="1600" dirty="0">
                <a:solidFill>
                  <a:srgbClr val="6E8080"/>
                </a:solidFill>
                <a:latin typeface="Lucida Sans Typewriter"/>
                <a:ea typeface="Courier New" charset="0"/>
                <a:cs typeface="Courier New" charset="0"/>
              </a:rPr>
              <a:t>) </a:t>
            </a:r>
          </a:p>
          <a:p>
            <a:pPr>
              <a:spcBef>
                <a:spcPts val="0"/>
              </a:spcBef>
              <a:buNone/>
            </a:pPr>
            <a:r>
              <a:rPr lang="en-US" sz="1600" dirty="0">
                <a:solidFill>
                  <a:srgbClr val="6E8080"/>
                </a:solidFill>
                <a:latin typeface="Lucida Sans Typewriter"/>
                <a:ea typeface="Courier New" charset="0"/>
                <a:cs typeface="Courier New" charset="0"/>
              </a:rPr>
              <a:t>   { </a:t>
            </a:r>
          </a:p>
          <a:p>
            <a:pPr>
              <a:spcBef>
                <a:spcPts val="0"/>
              </a:spcBef>
              <a:buNone/>
            </a:pPr>
            <a:r>
              <a:rPr lang="en-US" sz="1600" dirty="0">
                <a:solidFill>
                  <a:srgbClr val="6E8080"/>
                </a:solidFill>
                <a:latin typeface="Lucida Sans Typewriter"/>
                <a:ea typeface="Courier New" charset="0"/>
                <a:cs typeface="Courier New" charset="0"/>
              </a:rPr>
              <a:t>       text = </a:t>
            </a:r>
            <a:r>
              <a:rPr lang="en-US" sz="1600" dirty="0" err="1">
                <a:solidFill>
                  <a:srgbClr val="6E8080"/>
                </a:solidFill>
                <a:latin typeface="Lucida Sans Typewriter"/>
                <a:ea typeface="Courier New" charset="0"/>
                <a:cs typeface="Courier New" charset="0"/>
              </a:rPr>
              <a:t>aText</a:t>
            </a:r>
            <a:r>
              <a:rPr lang="en-US" sz="1600" dirty="0">
                <a:solidFill>
                  <a:srgbClr val="6E8080"/>
                </a:solidFill>
                <a:latin typeface="Lucida Sans Typewriter"/>
                <a:ea typeface="Courier New" charset="0"/>
                <a:cs typeface="Courier New" charset="0"/>
              </a:rPr>
              <a:t>; </a:t>
            </a:r>
          </a:p>
          <a:p>
            <a:pPr>
              <a:spcBef>
                <a:spcPts val="0"/>
              </a:spcBef>
              <a:buNone/>
            </a:pPr>
            <a:r>
              <a:rPr lang="en-US" sz="1600" dirty="0">
                <a:solidFill>
                  <a:srgbClr val="6E8080"/>
                </a:solidFill>
                <a:latin typeface="Lucida Sans Typewriter"/>
                <a:ea typeface="Courier New" charset="0"/>
                <a:cs typeface="Courier New" charset="0"/>
              </a:rPr>
              <a:t>   } </a:t>
            </a:r>
          </a:p>
          <a:p>
            <a:pPr>
              <a:spcBef>
                <a:spcPts val="0"/>
              </a:spcBef>
              <a:buNone/>
            </a:pPr>
            <a:r>
              <a:rPr lang="en-US" sz="1600" dirty="0">
                <a:solidFill>
                  <a:srgbClr val="6E8080"/>
                </a:solidFill>
                <a:latin typeface="Lucida Sans Typewriter"/>
                <a:ea typeface="Courier New" charset="0"/>
                <a:cs typeface="Courier New" charset="0"/>
              </a:rPr>
              <a:t>   /** </a:t>
            </a:r>
          </a:p>
          <a:p>
            <a:pPr>
              <a:spcBef>
                <a:spcPts val="0"/>
              </a:spcBef>
              <a:buNone/>
            </a:pPr>
            <a:r>
              <a:rPr lang="en-US" sz="1600" dirty="0">
                <a:solidFill>
                  <a:srgbClr val="6E8080"/>
                </a:solidFill>
                <a:latin typeface="Lucida Sans Typewriter"/>
                <a:ea typeface="Courier New" charset="0"/>
                <a:cs typeface="Courier New" charset="0"/>
              </a:rPr>
              <a:t>      Tests whether this sentence is a palindrome. </a:t>
            </a:r>
          </a:p>
          <a:p>
            <a:pPr>
              <a:spcBef>
                <a:spcPts val="0"/>
              </a:spcBef>
              <a:buNone/>
            </a:pPr>
            <a:r>
              <a:rPr lang="en-US" sz="1600" dirty="0">
                <a:solidFill>
                  <a:srgbClr val="6E8080"/>
                </a:solidFill>
                <a:latin typeface="Lucida Sans Typewriter"/>
                <a:ea typeface="Courier New" charset="0"/>
                <a:cs typeface="Courier New" charset="0"/>
              </a:rPr>
              <a:t>      @return true if this sentence is a palindrome, false otherwise </a:t>
            </a:r>
          </a:p>
          <a:p>
            <a:pPr>
              <a:spcBef>
                <a:spcPts val="0"/>
              </a:spcBef>
              <a:buNone/>
            </a:pPr>
            <a:r>
              <a:rPr lang="en-US" sz="1600" dirty="0">
                <a:solidFill>
                  <a:srgbClr val="6E8080"/>
                </a:solidFill>
                <a:latin typeface="Lucida Sans Typewriter"/>
                <a:ea typeface="Courier New" charset="0"/>
                <a:cs typeface="Courier New" charset="0"/>
              </a:rPr>
              <a:t>   */ </a:t>
            </a:r>
          </a:p>
          <a:p>
            <a:pPr>
              <a:spcBef>
                <a:spcPts val="0"/>
              </a:spcBef>
              <a:buNone/>
            </a:pPr>
            <a:r>
              <a:rPr lang="en-US" sz="1600" dirty="0">
                <a:solidFill>
                  <a:srgbClr val="6E8080"/>
                </a:solidFill>
                <a:latin typeface="Lucida Sans Typewriter"/>
                <a:ea typeface="Courier New" charset="0"/>
                <a:cs typeface="Courier New" charset="0"/>
              </a:rPr>
              <a:t>   public </a:t>
            </a:r>
            <a:r>
              <a:rPr lang="en-US" sz="1600" dirty="0" err="1">
                <a:solidFill>
                  <a:srgbClr val="6E8080"/>
                </a:solidFill>
                <a:latin typeface="Lucida Sans Typewriter"/>
                <a:ea typeface="Courier New" charset="0"/>
                <a:cs typeface="Courier New" charset="0"/>
              </a:rPr>
              <a:t>boolean</a:t>
            </a: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isPalindrome</a:t>
            </a:r>
            <a:r>
              <a:rPr lang="en-US" sz="1600" dirty="0">
                <a:solidFill>
                  <a:srgbClr val="6E8080"/>
                </a:solidFill>
                <a:latin typeface="Lucida Sans Typewriter"/>
                <a:ea typeface="Courier New" charset="0"/>
                <a:cs typeface="Courier New" charset="0"/>
              </a:rPr>
              <a:t>() </a:t>
            </a:r>
          </a:p>
          <a:p>
            <a:pPr>
              <a:spcBef>
                <a:spcPts val="0"/>
              </a:spcBef>
              <a:buNone/>
            </a:pPr>
            <a:r>
              <a:rPr lang="en-US" sz="1600" dirty="0">
                <a:solidFill>
                  <a:srgbClr val="6E8080"/>
                </a:solidFill>
                <a:latin typeface="Lucida Sans Typewriter"/>
                <a:ea typeface="Courier New" charset="0"/>
                <a:cs typeface="Courier New" charset="0"/>
              </a:rPr>
              <a:t>   { </a:t>
            </a:r>
          </a:p>
          <a:p>
            <a:pPr>
              <a:spcBef>
                <a:spcPts val="0"/>
              </a:spcBef>
              <a:buNone/>
            </a:pPr>
            <a:r>
              <a:rPr lang="en-US" sz="1600" dirty="0">
                <a:solidFill>
                  <a:srgbClr val="6E8080"/>
                </a:solidFill>
                <a:latin typeface="Lucida Sans Typewriter"/>
                <a:ea typeface="Courier New" charset="0"/>
                <a:cs typeface="Courier New" charset="0"/>
              </a:rPr>
              <a:t>      . . . </a:t>
            </a:r>
          </a:p>
          <a:p>
            <a:pPr>
              <a:spcBef>
                <a:spcPts val="0"/>
              </a:spcBef>
              <a:buNone/>
            </a:pPr>
            <a:r>
              <a:rPr lang="en-US" sz="1600" dirty="0">
                <a:solidFill>
                  <a:srgbClr val="6E8080"/>
                </a:solidFill>
                <a:latin typeface="Lucida Sans Typewriter"/>
                <a:ea typeface="Courier New" charset="0"/>
                <a:cs typeface="Courier New" charset="0"/>
              </a:rPr>
              <a:t>   } </a:t>
            </a:r>
          </a:p>
          <a:p>
            <a:pPr>
              <a:spcBef>
                <a:spcPts val="0"/>
              </a:spcBef>
              <a:buNone/>
            </a:pPr>
            <a:r>
              <a:rPr lang="en-US" sz="1600" dirty="0">
                <a:solidFill>
                  <a:srgbClr val="6E8080"/>
                </a:solidFill>
                <a:latin typeface="Lucida Sans Typewriter"/>
                <a:ea typeface="Courier New" charset="0"/>
                <a:cs typeface="Courier New" charset="0"/>
              </a:rPr>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Thinking Recursively: How To 13.1</a:t>
            </a:r>
          </a:p>
        </p:txBody>
      </p:sp>
      <p:sp>
        <p:nvSpPr>
          <p:cNvPr id="3" name="Content Placeholder 2"/>
          <p:cNvSpPr>
            <a:spLocks noGrp="1"/>
          </p:cNvSpPr>
          <p:nvPr>
            <p:ph idx="4294967295"/>
          </p:nvPr>
        </p:nvSpPr>
        <p:spPr>
          <a:xfrm>
            <a:off x="9525" y="927100"/>
            <a:ext cx="9134475" cy="5460833"/>
          </a:xfrm>
        </p:spPr>
        <p:txBody>
          <a:bodyPr/>
          <a:lstStyle/>
          <a:p>
            <a:pPr>
              <a:buNone/>
            </a:pPr>
            <a:r>
              <a:rPr lang="en-US" b="1" dirty="0"/>
              <a:t>1.</a:t>
            </a:r>
            <a:r>
              <a:rPr lang="en-US" dirty="0"/>
              <a:t> Consider various ways to simplify inputs. </a:t>
            </a:r>
            <a:br>
              <a:rPr lang="en-US" dirty="0"/>
            </a:br>
            <a:r>
              <a:rPr lang="en-US" dirty="0"/>
              <a:t>Here are several possibilities:</a:t>
            </a:r>
          </a:p>
          <a:p>
            <a:r>
              <a:rPr lang="en-US" dirty="0"/>
              <a:t>Remove the first character. </a:t>
            </a:r>
          </a:p>
          <a:p>
            <a:r>
              <a:rPr lang="en-US" dirty="0"/>
              <a:t>Remove the last character.</a:t>
            </a:r>
          </a:p>
          <a:p>
            <a:r>
              <a:rPr lang="en-US" dirty="0"/>
              <a:t>Remove both the first and last characters.</a:t>
            </a:r>
          </a:p>
          <a:p>
            <a:r>
              <a:rPr lang="en-US" dirty="0"/>
              <a:t>Remove a character from the middle. </a:t>
            </a:r>
          </a:p>
          <a:p>
            <a:r>
              <a:rPr lang="en-US" dirty="0"/>
              <a:t>Cut the string into two halves.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Thinking Recursively: How To 13.1</a:t>
            </a:r>
          </a:p>
        </p:txBody>
      </p:sp>
      <p:sp>
        <p:nvSpPr>
          <p:cNvPr id="3" name="Content Placeholder 2"/>
          <p:cNvSpPr>
            <a:spLocks noGrp="1"/>
          </p:cNvSpPr>
          <p:nvPr>
            <p:ph idx="4294967295"/>
          </p:nvPr>
        </p:nvSpPr>
        <p:spPr>
          <a:xfrm>
            <a:off x="9525" y="927100"/>
            <a:ext cx="9134475" cy="5460833"/>
          </a:xfrm>
        </p:spPr>
        <p:txBody>
          <a:bodyPr>
            <a:normAutofit lnSpcReduction="10000"/>
          </a:bodyPr>
          <a:lstStyle/>
          <a:p>
            <a:pPr>
              <a:buNone/>
            </a:pPr>
            <a:r>
              <a:rPr lang="en-US" b="1" dirty="0"/>
              <a:t>2.</a:t>
            </a:r>
            <a:r>
              <a:rPr lang="en-US" dirty="0"/>
              <a:t> Combine solutions with simpler inputs into a solution of the original problem.</a:t>
            </a:r>
          </a:p>
          <a:p>
            <a:r>
              <a:rPr lang="en-US" dirty="0"/>
              <a:t>Most promising simplification: Remove first and last characters </a:t>
            </a:r>
            <a:br>
              <a:rPr lang="en-US" dirty="0"/>
            </a:br>
            <a:r>
              <a:rPr lang="en-US" dirty="0"/>
              <a:t>“</a:t>
            </a:r>
            <a:r>
              <a:rPr lang="en-US" dirty="0" err="1"/>
              <a:t>adam</a:t>
            </a:r>
            <a:r>
              <a:rPr lang="en-US" dirty="0"/>
              <a:t>, I'm </a:t>
            </a:r>
            <a:r>
              <a:rPr lang="en-US" dirty="0" err="1"/>
              <a:t>Ada</a:t>
            </a:r>
            <a:r>
              <a:rPr lang="en-US" dirty="0"/>
              <a:t>”, is a palindrome too! </a:t>
            </a:r>
          </a:p>
          <a:p>
            <a:r>
              <a:rPr lang="en-US" dirty="0"/>
              <a:t>Thus, a word is a palindrome if </a:t>
            </a:r>
          </a:p>
          <a:p>
            <a:pPr lvl="1"/>
            <a:r>
              <a:rPr lang="en-US" dirty="0"/>
              <a:t>The first and last letters match, and </a:t>
            </a:r>
          </a:p>
          <a:p>
            <a:pPr lvl="1"/>
            <a:r>
              <a:rPr lang="en-US" dirty="0"/>
              <a:t>Word obtained by removing the first and last letters is a palindrome </a:t>
            </a:r>
          </a:p>
          <a:p>
            <a:r>
              <a:rPr lang="en-US" dirty="0"/>
              <a:t>What if first or last character is not a letter? Ignore it. </a:t>
            </a:r>
          </a:p>
          <a:p>
            <a:pPr lvl="1"/>
            <a:r>
              <a:rPr lang="en-US" dirty="0"/>
              <a:t>If the first and last characters are letters, check whether they match; </a:t>
            </a:r>
            <a:br>
              <a:rPr lang="en-US" dirty="0"/>
            </a:br>
            <a:r>
              <a:rPr lang="en-US" dirty="0"/>
              <a:t>if so, remove both and test shorter string </a:t>
            </a:r>
          </a:p>
          <a:p>
            <a:pPr lvl="1"/>
            <a:r>
              <a:rPr lang="en-US" dirty="0"/>
              <a:t>If last character isn't a letter, remove it and test shorter string </a:t>
            </a:r>
          </a:p>
          <a:p>
            <a:pPr lvl="1"/>
            <a:r>
              <a:rPr lang="en-US" dirty="0"/>
              <a:t>If first character isn't a letter, remove it and test shorter string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Thinking Recursively: How To 13.1</a:t>
            </a:r>
          </a:p>
        </p:txBody>
      </p:sp>
      <p:sp>
        <p:nvSpPr>
          <p:cNvPr id="3" name="Content Placeholder 2"/>
          <p:cNvSpPr>
            <a:spLocks noGrp="1"/>
          </p:cNvSpPr>
          <p:nvPr>
            <p:ph idx="4294967295"/>
          </p:nvPr>
        </p:nvSpPr>
        <p:spPr>
          <a:xfrm>
            <a:off x="9525" y="927100"/>
            <a:ext cx="9134475" cy="5460833"/>
          </a:xfrm>
        </p:spPr>
        <p:txBody>
          <a:bodyPr/>
          <a:lstStyle/>
          <a:p>
            <a:pPr>
              <a:buNone/>
            </a:pPr>
            <a:r>
              <a:rPr lang="en-US" b="1" dirty="0"/>
              <a:t>3</a:t>
            </a:r>
            <a:r>
              <a:rPr lang="en-US" dirty="0"/>
              <a:t>. Find solutions to the simplest inputs.</a:t>
            </a:r>
          </a:p>
          <a:p>
            <a:r>
              <a:rPr lang="en-US" dirty="0"/>
              <a:t>Strings with two characters </a:t>
            </a:r>
          </a:p>
          <a:p>
            <a:pPr lvl="1"/>
            <a:r>
              <a:rPr lang="en-US" dirty="0"/>
              <a:t>No special case required; step two still applies </a:t>
            </a:r>
          </a:p>
          <a:p>
            <a:r>
              <a:rPr lang="en-US" dirty="0"/>
              <a:t>Strings with a single character </a:t>
            </a:r>
          </a:p>
          <a:p>
            <a:pPr lvl="1"/>
            <a:r>
              <a:rPr lang="en-US" dirty="0"/>
              <a:t>They are palindromes </a:t>
            </a:r>
          </a:p>
          <a:p>
            <a:r>
              <a:rPr lang="en-US" dirty="0"/>
              <a:t>The empty string </a:t>
            </a:r>
          </a:p>
          <a:p>
            <a:pPr lvl="1"/>
            <a:r>
              <a:rPr lang="en-US" dirty="0"/>
              <a:t>It is a palindrome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Thinking Recursively: How To 13.1</a:t>
            </a:r>
          </a:p>
        </p:txBody>
      </p:sp>
      <p:sp>
        <p:nvSpPr>
          <p:cNvPr id="3" name="Content Placeholder 2"/>
          <p:cNvSpPr>
            <a:spLocks noGrp="1"/>
          </p:cNvSpPr>
          <p:nvPr>
            <p:ph idx="4294967295"/>
          </p:nvPr>
        </p:nvSpPr>
        <p:spPr>
          <a:xfrm>
            <a:off x="9525" y="927100"/>
            <a:ext cx="9134475" cy="5460833"/>
          </a:xfrm>
        </p:spPr>
        <p:txBody>
          <a:bodyPr/>
          <a:lstStyle/>
          <a:p>
            <a:pPr>
              <a:buNone/>
            </a:pPr>
            <a:r>
              <a:rPr lang="en-US" b="1" dirty="0"/>
              <a:t>4</a:t>
            </a:r>
            <a:r>
              <a:rPr lang="en-US" dirty="0"/>
              <a:t>. Implement the solution by combining the simple cases and the reduction step:</a:t>
            </a:r>
          </a:p>
          <a:p>
            <a:pPr lvl="1">
              <a:spcBef>
                <a:spcPts val="0"/>
              </a:spcBef>
              <a:buNone/>
            </a:pPr>
            <a:endParaRPr lang="en-US" sz="1600" dirty="0">
              <a:solidFill>
                <a:srgbClr val="6E8080"/>
              </a:solidFill>
              <a:latin typeface="Lucida Sans Typewriter"/>
              <a:ea typeface="Courier New" charset="0"/>
              <a:cs typeface="Courier New" charset="0"/>
            </a:endParaRPr>
          </a:p>
          <a:p>
            <a:pPr lvl="1">
              <a:spcBef>
                <a:spcPts val="0"/>
              </a:spcBef>
              <a:buNone/>
            </a:pPr>
            <a:r>
              <a:rPr lang="en-US" sz="1600" dirty="0">
                <a:solidFill>
                  <a:srgbClr val="6E8080"/>
                </a:solidFill>
                <a:latin typeface="Lucida Sans Typewriter"/>
                <a:ea typeface="Courier New" charset="0"/>
                <a:cs typeface="Courier New" charset="0"/>
              </a:rPr>
              <a:t>public </a:t>
            </a:r>
            <a:r>
              <a:rPr lang="en-US" sz="1600" dirty="0" err="1">
                <a:solidFill>
                  <a:srgbClr val="6E8080"/>
                </a:solidFill>
                <a:latin typeface="Lucida Sans Typewriter"/>
                <a:ea typeface="Courier New" charset="0"/>
                <a:cs typeface="Courier New" charset="0"/>
              </a:rPr>
              <a:t>boolean</a:t>
            </a: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isPalindrome</a:t>
            </a:r>
            <a:r>
              <a:rPr lang="en-US" sz="1600" dirty="0">
                <a:solidFill>
                  <a:srgbClr val="6E8080"/>
                </a:solidFill>
                <a:latin typeface="Lucida Sans Typewriter"/>
                <a:ea typeface="Courier New" charset="0"/>
                <a:cs typeface="Courier New" charset="0"/>
              </a:rPr>
              <a:t>() </a:t>
            </a:r>
          </a:p>
          <a:p>
            <a:pPr lvl="1">
              <a:spcBef>
                <a:spcPts val="0"/>
              </a:spcBef>
              <a:buNone/>
            </a:pPr>
            <a:r>
              <a:rPr lang="en-US" sz="1600" dirty="0">
                <a:solidFill>
                  <a:srgbClr val="6E8080"/>
                </a:solidFill>
                <a:latin typeface="Lucida Sans Typewriter"/>
                <a:ea typeface="Courier New" charset="0"/>
                <a:cs typeface="Courier New" charset="0"/>
              </a:rPr>
              <a:t>{ </a:t>
            </a:r>
          </a:p>
          <a:p>
            <a:pPr lvl="1">
              <a:spcBef>
                <a:spcPts val="0"/>
              </a:spcBef>
              <a:buNone/>
            </a:pP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int</a:t>
            </a:r>
            <a:r>
              <a:rPr lang="en-US" sz="1600" dirty="0">
                <a:solidFill>
                  <a:srgbClr val="6E8080"/>
                </a:solidFill>
                <a:latin typeface="Lucida Sans Typewriter"/>
                <a:ea typeface="Courier New" charset="0"/>
                <a:cs typeface="Courier New" charset="0"/>
              </a:rPr>
              <a:t> length = </a:t>
            </a:r>
            <a:r>
              <a:rPr lang="en-US" sz="1600" dirty="0" err="1">
                <a:solidFill>
                  <a:srgbClr val="6E8080"/>
                </a:solidFill>
                <a:latin typeface="Lucida Sans Typewriter"/>
                <a:ea typeface="Courier New" charset="0"/>
                <a:cs typeface="Courier New" charset="0"/>
              </a:rPr>
              <a:t>text.length</a:t>
            </a:r>
            <a:r>
              <a:rPr lang="en-US" sz="1600" dirty="0">
                <a:solidFill>
                  <a:srgbClr val="6E8080"/>
                </a:solidFill>
                <a:latin typeface="Lucida Sans Typewriter"/>
                <a:ea typeface="Courier New" charset="0"/>
                <a:cs typeface="Courier New" charset="0"/>
              </a:rPr>
              <a:t>(); </a:t>
            </a:r>
          </a:p>
          <a:p>
            <a:pPr lvl="1">
              <a:spcBef>
                <a:spcPts val="0"/>
              </a:spcBef>
              <a:buNone/>
            </a:pPr>
            <a:r>
              <a:rPr lang="en-US" sz="1600" dirty="0">
                <a:solidFill>
                  <a:srgbClr val="6E8080"/>
                </a:solidFill>
                <a:latin typeface="Lucida Sans Typewriter"/>
                <a:ea typeface="Courier New" charset="0"/>
                <a:cs typeface="Courier New" charset="0"/>
              </a:rPr>
              <a:t>   // Separate case for shortest strings. </a:t>
            </a:r>
          </a:p>
          <a:p>
            <a:pPr lvl="1">
              <a:spcBef>
                <a:spcPts val="0"/>
              </a:spcBef>
              <a:buNone/>
            </a:pPr>
            <a:r>
              <a:rPr lang="en-US" sz="1600" dirty="0">
                <a:solidFill>
                  <a:srgbClr val="6E8080"/>
                </a:solidFill>
                <a:latin typeface="Lucida Sans Typewriter"/>
                <a:ea typeface="Courier New" charset="0"/>
                <a:cs typeface="Courier New" charset="0"/>
              </a:rPr>
              <a:t>   if (length &lt;= 1) { return true; } </a:t>
            </a:r>
          </a:p>
          <a:p>
            <a:pPr lvl="1">
              <a:spcBef>
                <a:spcPts val="0"/>
              </a:spcBef>
              <a:buNone/>
            </a:pPr>
            <a:r>
              <a:rPr lang="en-US" sz="1600" dirty="0">
                <a:solidFill>
                  <a:srgbClr val="6E8080"/>
                </a:solidFill>
                <a:latin typeface="Lucida Sans Typewriter"/>
                <a:ea typeface="Courier New" charset="0"/>
                <a:cs typeface="Courier New" charset="0"/>
              </a:rPr>
              <a:t>   // Get first and last characters, converted to lowercase. </a:t>
            </a:r>
          </a:p>
          <a:p>
            <a:pPr lvl="1">
              <a:spcBef>
                <a:spcPts val="0"/>
              </a:spcBef>
              <a:buNone/>
            </a:pPr>
            <a:r>
              <a:rPr lang="en-US" sz="1600" dirty="0">
                <a:solidFill>
                  <a:srgbClr val="6E8080"/>
                </a:solidFill>
                <a:latin typeface="Lucida Sans Typewriter"/>
                <a:ea typeface="Courier New" charset="0"/>
                <a:cs typeface="Courier New" charset="0"/>
              </a:rPr>
              <a:t>   char first = Character.toLowerCase(text.charAt(0)); </a:t>
            </a:r>
          </a:p>
          <a:p>
            <a:pPr lvl="1">
              <a:spcBef>
                <a:spcPts val="0"/>
              </a:spcBef>
              <a:buNone/>
            </a:pPr>
            <a:r>
              <a:rPr lang="en-US" sz="1600" dirty="0">
                <a:solidFill>
                  <a:srgbClr val="6E8080"/>
                </a:solidFill>
                <a:latin typeface="Lucida Sans Typewriter"/>
                <a:ea typeface="Courier New" charset="0"/>
                <a:cs typeface="Courier New" charset="0"/>
              </a:rPr>
              <a:t>   char last = </a:t>
            </a:r>
            <a:r>
              <a:rPr lang="en-US" sz="1600" dirty="0" err="1">
                <a:solidFill>
                  <a:srgbClr val="6E8080"/>
                </a:solidFill>
                <a:latin typeface="Lucida Sans Typewriter"/>
                <a:ea typeface="Courier New" charset="0"/>
                <a:cs typeface="Courier New" charset="0"/>
              </a:rPr>
              <a:t>Character.toLowerCase(text.charAt(length</a:t>
            </a:r>
            <a:r>
              <a:rPr lang="en-US" sz="1600" dirty="0">
                <a:solidFill>
                  <a:srgbClr val="6E8080"/>
                </a:solidFill>
                <a:latin typeface="Lucida Sans Typewriter"/>
                <a:ea typeface="Courier New" charset="0"/>
                <a:cs typeface="Courier New" charset="0"/>
              </a:rPr>
              <a:t> - 1)); </a:t>
            </a:r>
          </a:p>
          <a:p>
            <a:pPr lvl="1">
              <a:spcBef>
                <a:spcPts val="0"/>
              </a:spcBef>
              <a:buNone/>
            </a:pPr>
            <a:r>
              <a:rPr lang="en-US" sz="1600" dirty="0">
                <a:solidFill>
                  <a:srgbClr val="6E8080"/>
                </a:solidFill>
                <a:latin typeface="Lucida Sans Typewriter"/>
                <a:ea typeface="Courier New" charset="0"/>
                <a:cs typeface="Courier New" charset="0"/>
              </a:rPr>
              <a:t>   </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Thinking Recursively: How To 13.1</a:t>
            </a:r>
          </a:p>
        </p:txBody>
      </p:sp>
      <p:sp>
        <p:nvSpPr>
          <p:cNvPr id="3" name="Content Placeholder 2"/>
          <p:cNvSpPr>
            <a:spLocks noGrp="1"/>
          </p:cNvSpPr>
          <p:nvPr>
            <p:ph idx="4294967295"/>
          </p:nvPr>
        </p:nvSpPr>
        <p:spPr>
          <a:xfrm>
            <a:off x="9525" y="927100"/>
            <a:ext cx="9134475" cy="5460833"/>
          </a:xfrm>
        </p:spPr>
        <p:txBody>
          <a:bodyPr/>
          <a:lstStyle/>
          <a:p>
            <a:pPr lvl="1">
              <a:spcBef>
                <a:spcPts val="0"/>
              </a:spcBef>
              <a:buNone/>
            </a:pPr>
            <a:r>
              <a:rPr lang="en-US" sz="1600" dirty="0">
                <a:solidFill>
                  <a:srgbClr val="6E8080"/>
                </a:solidFill>
                <a:latin typeface="Lucida Sans Typewriter"/>
                <a:ea typeface="Courier New" charset="0"/>
                <a:cs typeface="Courier New" charset="0"/>
              </a:rPr>
              <a:t>if (</a:t>
            </a:r>
            <a:r>
              <a:rPr lang="en-US" sz="1600" dirty="0" err="1">
                <a:solidFill>
                  <a:srgbClr val="6E8080"/>
                </a:solidFill>
                <a:latin typeface="Lucida Sans Typewriter"/>
                <a:ea typeface="Courier New" charset="0"/>
                <a:cs typeface="Courier New" charset="0"/>
              </a:rPr>
              <a:t>Character.isLetter(first</a:t>
            </a:r>
            <a:r>
              <a:rPr lang="en-US" sz="1600" dirty="0">
                <a:solidFill>
                  <a:srgbClr val="6E8080"/>
                </a:solidFill>
                <a:latin typeface="Lucida Sans Typewriter"/>
                <a:ea typeface="Courier New" charset="0"/>
                <a:cs typeface="Courier New" charset="0"/>
              </a:rPr>
              <a:t>) &amp;&amp; </a:t>
            </a:r>
            <a:r>
              <a:rPr lang="en-US" sz="1600" dirty="0" err="1">
                <a:solidFill>
                  <a:srgbClr val="6E8080"/>
                </a:solidFill>
                <a:latin typeface="Lucida Sans Typewriter"/>
                <a:ea typeface="Courier New" charset="0"/>
                <a:cs typeface="Courier New" charset="0"/>
              </a:rPr>
              <a:t>Character.isLetter(last</a:t>
            </a:r>
            <a:r>
              <a:rPr lang="en-US" sz="1600" dirty="0">
                <a:solidFill>
                  <a:srgbClr val="6E8080"/>
                </a:solidFill>
                <a:latin typeface="Lucida Sans Typewriter"/>
                <a:ea typeface="Courier New" charset="0"/>
                <a:cs typeface="Courier New" charset="0"/>
              </a:rPr>
              <a:t>)) </a:t>
            </a:r>
          </a:p>
          <a:p>
            <a:pPr lvl="1">
              <a:spcBef>
                <a:spcPts val="0"/>
              </a:spcBef>
              <a:buNone/>
            </a:pPr>
            <a:r>
              <a:rPr lang="en-US" sz="1600" dirty="0">
                <a:solidFill>
                  <a:srgbClr val="6E8080"/>
                </a:solidFill>
                <a:latin typeface="Lucida Sans Typewriter"/>
                <a:ea typeface="Courier New" charset="0"/>
                <a:cs typeface="Courier New" charset="0"/>
              </a:rPr>
              <a:t>   { </a:t>
            </a:r>
          </a:p>
          <a:p>
            <a:pPr lvl="1">
              <a:spcBef>
                <a:spcPts val="0"/>
              </a:spcBef>
              <a:buNone/>
            </a:pPr>
            <a:r>
              <a:rPr lang="en-US" sz="1600" dirty="0">
                <a:solidFill>
                  <a:srgbClr val="6E8080"/>
                </a:solidFill>
                <a:latin typeface="Lucida Sans Typewriter"/>
                <a:ea typeface="Courier New" charset="0"/>
                <a:cs typeface="Courier New" charset="0"/>
              </a:rPr>
              <a:t>      // Both are letters. </a:t>
            </a:r>
          </a:p>
          <a:p>
            <a:pPr lvl="1">
              <a:spcBef>
                <a:spcPts val="0"/>
              </a:spcBef>
              <a:buNone/>
            </a:pPr>
            <a:r>
              <a:rPr lang="en-US" sz="1600" dirty="0">
                <a:solidFill>
                  <a:srgbClr val="6E8080"/>
                </a:solidFill>
                <a:latin typeface="Lucida Sans Typewriter"/>
                <a:ea typeface="Courier New" charset="0"/>
                <a:cs typeface="Courier New" charset="0"/>
              </a:rPr>
              <a:t>      if (first == last) </a:t>
            </a:r>
          </a:p>
          <a:p>
            <a:pPr lvl="1">
              <a:spcBef>
                <a:spcPts val="0"/>
              </a:spcBef>
              <a:buNone/>
            </a:pPr>
            <a:r>
              <a:rPr lang="en-US" sz="1600" dirty="0">
                <a:solidFill>
                  <a:srgbClr val="6E8080"/>
                </a:solidFill>
                <a:latin typeface="Lucida Sans Typewriter"/>
                <a:ea typeface="Courier New" charset="0"/>
                <a:cs typeface="Courier New" charset="0"/>
              </a:rPr>
              <a:t>      { </a:t>
            </a:r>
          </a:p>
          <a:p>
            <a:pPr lvl="1">
              <a:spcBef>
                <a:spcPts val="0"/>
              </a:spcBef>
              <a:buNone/>
            </a:pPr>
            <a:r>
              <a:rPr lang="en-US" sz="1600" dirty="0">
                <a:solidFill>
                  <a:srgbClr val="6E8080"/>
                </a:solidFill>
                <a:latin typeface="Lucida Sans Typewriter"/>
                <a:ea typeface="Courier New" charset="0"/>
                <a:cs typeface="Courier New" charset="0"/>
              </a:rPr>
              <a:t>         // Remove both first and last character. </a:t>
            </a:r>
          </a:p>
          <a:p>
            <a:pPr lvl="1">
              <a:spcBef>
                <a:spcPts val="0"/>
              </a:spcBef>
              <a:buNone/>
            </a:pPr>
            <a:r>
              <a:rPr lang="en-US" sz="1600" dirty="0">
                <a:solidFill>
                  <a:srgbClr val="6E8080"/>
                </a:solidFill>
                <a:latin typeface="Lucida Sans Typewriter"/>
                <a:ea typeface="Courier New" charset="0"/>
                <a:cs typeface="Courier New" charset="0"/>
              </a:rPr>
              <a:t>         Sentence shorter =</a:t>
            </a:r>
          </a:p>
          <a:p>
            <a:pPr lvl="1">
              <a:spcBef>
                <a:spcPts val="0"/>
              </a:spcBef>
              <a:buNone/>
            </a:pPr>
            <a:r>
              <a:rPr lang="en-US" sz="1600" dirty="0">
                <a:solidFill>
                  <a:srgbClr val="6E8080"/>
                </a:solidFill>
                <a:latin typeface="Lucida Sans Typewriter"/>
                <a:ea typeface="Courier New" charset="0"/>
                <a:cs typeface="Courier New" charset="0"/>
              </a:rPr>
              <a:t>            new Sentence(text.substring(1, length - 1)); </a:t>
            </a:r>
          </a:p>
          <a:p>
            <a:pPr lvl="1">
              <a:spcBef>
                <a:spcPts val="0"/>
              </a:spcBef>
              <a:buNone/>
            </a:pPr>
            <a:r>
              <a:rPr lang="en-US" sz="1600" dirty="0">
                <a:solidFill>
                  <a:srgbClr val="6E8080"/>
                </a:solidFill>
                <a:latin typeface="Lucida Sans Typewriter"/>
                <a:ea typeface="Courier New" charset="0"/>
                <a:cs typeface="Courier New" charset="0"/>
              </a:rPr>
              <a:t>         return </a:t>
            </a:r>
            <a:r>
              <a:rPr lang="en-US" sz="1600" dirty="0" err="1">
                <a:solidFill>
                  <a:srgbClr val="6E8080"/>
                </a:solidFill>
                <a:latin typeface="Lucida Sans Typewriter"/>
                <a:ea typeface="Courier New" charset="0"/>
                <a:cs typeface="Courier New" charset="0"/>
              </a:rPr>
              <a:t>shorter.isPalindrome</a:t>
            </a:r>
            <a:r>
              <a:rPr lang="en-US" sz="1600" dirty="0">
                <a:solidFill>
                  <a:srgbClr val="6E8080"/>
                </a:solidFill>
                <a:latin typeface="Lucida Sans Typewriter"/>
                <a:ea typeface="Courier New" charset="0"/>
                <a:cs typeface="Courier New" charset="0"/>
              </a:rPr>
              <a:t>(); </a:t>
            </a:r>
          </a:p>
          <a:p>
            <a:pPr lvl="1">
              <a:spcBef>
                <a:spcPts val="0"/>
              </a:spcBef>
              <a:buNone/>
            </a:pPr>
            <a:r>
              <a:rPr lang="en-US" sz="1600" dirty="0">
                <a:solidFill>
                  <a:srgbClr val="6E8080"/>
                </a:solidFill>
                <a:latin typeface="Lucida Sans Typewriter"/>
                <a:ea typeface="Courier New" charset="0"/>
                <a:cs typeface="Courier New" charset="0"/>
              </a:rPr>
              <a:t>      } </a:t>
            </a:r>
          </a:p>
          <a:p>
            <a:pPr lvl="1">
              <a:spcBef>
                <a:spcPts val="0"/>
              </a:spcBef>
              <a:buNone/>
            </a:pPr>
            <a:r>
              <a:rPr lang="en-US" sz="1600" dirty="0">
                <a:solidFill>
                  <a:srgbClr val="6E8080"/>
                </a:solidFill>
                <a:latin typeface="Lucida Sans Typewriter"/>
                <a:ea typeface="Courier New" charset="0"/>
                <a:cs typeface="Courier New" charset="0"/>
              </a:rPr>
              <a:t>      else </a:t>
            </a:r>
          </a:p>
          <a:p>
            <a:pPr lvl="1">
              <a:spcBef>
                <a:spcPts val="0"/>
              </a:spcBef>
              <a:buNone/>
            </a:pPr>
            <a:r>
              <a:rPr lang="en-US" sz="1600" dirty="0">
                <a:solidFill>
                  <a:srgbClr val="6E8080"/>
                </a:solidFill>
                <a:latin typeface="Lucida Sans Typewriter"/>
                <a:ea typeface="Courier New" charset="0"/>
                <a:cs typeface="Courier New" charset="0"/>
              </a:rPr>
              <a:t>      { </a:t>
            </a:r>
          </a:p>
          <a:p>
            <a:pPr lvl="1">
              <a:spcBef>
                <a:spcPts val="0"/>
              </a:spcBef>
              <a:buNone/>
            </a:pPr>
            <a:r>
              <a:rPr lang="en-US" sz="1600" dirty="0">
                <a:solidFill>
                  <a:srgbClr val="6E8080"/>
                </a:solidFill>
                <a:latin typeface="Lucida Sans Typewriter"/>
                <a:ea typeface="Courier New" charset="0"/>
                <a:cs typeface="Courier New" charset="0"/>
              </a:rPr>
              <a:t>         return false;</a:t>
            </a:r>
          </a:p>
          <a:p>
            <a:pPr lvl="1">
              <a:spcBef>
                <a:spcPts val="0"/>
              </a:spcBef>
              <a:buNone/>
            </a:pPr>
            <a:r>
              <a:rPr lang="en-US" sz="1600" dirty="0">
                <a:solidFill>
                  <a:srgbClr val="6E8080"/>
                </a:solidFill>
                <a:latin typeface="Lucida Sans Typewriter"/>
                <a:ea typeface="Courier New" charset="0"/>
                <a:cs typeface="Courier New" charset="0"/>
              </a:rPr>
              <a:t>      } </a:t>
            </a:r>
          </a:p>
          <a:p>
            <a:pPr lvl="1">
              <a:spcBef>
                <a:spcPts val="0"/>
              </a:spcBef>
              <a:buNone/>
            </a:pPr>
            <a:r>
              <a:rPr lang="en-US" sz="1600" dirty="0">
                <a:solidFill>
                  <a:srgbClr val="6E8080"/>
                </a:solidFill>
                <a:latin typeface="Lucida Sans Typewriter"/>
                <a:ea typeface="Courier New" charset="0"/>
                <a:cs typeface="Courier New" charset="0"/>
              </a:rPr>
              <a:t>   }</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Thinking Recursively: How To 13.1</a:t>
            </a:r>
          </a:p>
        </p:txBody>
      </p:sp>
      <p:sp>
        <p:nvSpPr>
          <p:cNvPr id="3" name="Content Placeholder 2"/>
          <p:cNvSpPr>
            <a:spLocks noGrp="1"/>
          </p:cNvSpPr>
          <p:nvPr>
            <p:ph idx="4294967295"/>
          </p:nvPr>
        </p:nvSpPr>
        <p:spPr>
          <a:xfrm>
            <a:off x="9525" y="927100"/>
            <a:ext cx="9134475" cy="5460833"/>
          </a:xfrm>
        </p:spPr>
        <p:txBody>
          <a:bodyPr/>
          <a:lstStyle/>
          <a:p>
            <a:pPr lvl="1">
              <a:spcBef>
                <a:spcPts val="0"/>
              </a:spcBef>
              <a:buNone/>
            </a:pPr>
            <a:r>
              <a:rPr lang="en-US" sz="1600" dirty="0">
                <a:solidFill>
                  <a:srgbClr val="6E8080"/>
                </a:solidFill>
                <a:latin typeface="Lucida Sans Typewriter"/>
                <a:ea typeface="Courier New" charset="0"/>
                <a:cs typeface="Courier New" charset="0"/>
              </a:rPr>
              <a:t>else if (!</a:t>
            </a:r>
            <a:r>
              <a:rPr lang="en-US" sz="1600" dirty="0" err="1">
                <a:solidFill>
                  <a:srgbClr val="6E8080"/>
                </a:solidFill>
                <a:latin typeface="Lucida Sans Typewriter"/>
                <a:ea typeface="Courier New" charset="0"/>
                <a:cs typeface="Courier New" charset="0"/>
              </a:rPr>
              <a:t>Character.isLetter(last</a:t>
            </a:r>
            <a:r>
              <a:rPr lang="en-US" sz="1600" dirty="0">
                <a:solidFill>
                  <a:srgbClr val="6E8080"/>
                </a:solidFill>
                <a:latin typeface="Lucida Sans Typewriter"/>
                <a:ea typeface="Courier New" charset="0"/>
                <a:cs typeface="Courier New" charset="0"/>
              </a:rPr>
              <a:t>)) </a:t>
            </a:r>
          </a:p>
          <a:p>
            <a:pPr lvl="1">
              <a:spcBef>
                <a:spcPts val="0"/>
              </a:spcBef>
              <a:buNone/>
            </a:pPr>
            <a:r>
              <a:rPr lang="en-US" sz="1600" dirty="0">
                <a:solidFill>
                  <a:srgbClr val="6E8080"/>
                </a:solidFill>
                <a:latin typeface="Lucida Sans Typewriter"/>
                <a:ea typeface="Courier New" charset="0"/>
                <a:cs typeface="Courier New" charset="0"/>
              </a:rPr>
              <a:t>   { </a:t>
            </a:r>
          </a:p>
          <a:p>
            <a:pPr lvl="1">
              <a:spcBef>
                <a:spcPts val="0"/>
              </a:spcBef>
              <a:buNone/>
            </a:pPr>
            <a:r>
              <a:rPr lang="en-US" sz="1600" dirty="0">
                <a:solidFill>
                  <a:srgbClr val="6E8080"/>
                </a:solidFill>
                <a:latin typeface="Lucida Sans Typewriter"/>
                <a:ea typeface="Courier New" charset="0"/>
                <a:cs typeface="Courier New" charset="0"/>
              </a:rPr>
              <a:t>      // Remove last character. </a:t>
            </a:r>
          </a:p>
          <a:p>
            <a:pPr lvl="1">
              <a:spcBef>
                <a:spcPts val="0"/>
              </a:spcBef>
              <a:buNone/>
            </a:pPr>
            <a:r>
              <a:rPr lang="en-US" sz="1600" dirty="0">
                <a:solidFill>
                  <a:srgbClr val="6E8080"/>
                </a:solidFill>
                <a:latin typeface="Lucida Sans Typewriter"/>
                <a:ea typeface="Courier New" charset="0"/>
                <a:cs typeface="Courier New" charset="0"/>
              </a:rPr>
              <a:t>      Sentence shorter = new Sentence(text.substring(0, length - 1)); </a:t>
            </a:r>
          </a:p>
          <a:p>
            <a:pPr lvl="1">
              <a:spcBef>
                <a:spcPts val="0"/>
              </a:spcBef>
              <a:buNone/>
            </a:pPr>
            <a:r>
              <a:rPr lang="en-US" sz="1600" dirty="0">
                <a:solidFill>
                  <a:srgbClr val="6E8080"/>
                </a:solidFill>
                <a:latin typeface="Lucida Sans Typewriter"/>
                <a:ea typeface="Courier New" charset="0"/>
                <a:cs typeface="Courier New" charset="0"/>
              </a:rPr>
              <a:t>      return </a:t>
            </a:r>
            <a:r>
              <a:rPr lang="en-US" sz="1600" dirty="0" err="1">
                <a:solidFill>
                  <a:srgbClr val="6E8080"/>
                </a:solidFill>
                <a:latin typeface="Lucida Sans Typewriter"/>
                <a:ea typeface="Courier New" charset="0"/>
                <a:cs typeface="Courier New" charset="0"/>
              </a:rPr>
              <a:t>shorter.isPalindrome</a:t>
            </a:r>
            <a:r>
              <a:rPr lang="en-US" sz="1600" dirty="0">
                <a:solidFill>
                  <a:srgbClr val="6E8080"/>
                </a:solidFill>
                <a:latin typeface="Lucida Sans Typewriter"/>
                <a:ea typeface="Courier New" charset="0"/>
                <a:cs typeface="Courier New" charset="0"/>
              </a:rPr>
              <a:t>(); </a:t>
            </a:r>
          </a:p>
          <a:p>
            <a:pPr lvl="1">
              <a:spcBef>
                <a:spcPts val="0"/>
              </a:spcBef>
              <a:buNone/>
            </a:pPr>
            <a:r>
              <a:rPr lang="en-US" sz="1600" dirty="0">
                <a:solidFill>
                  <a:srgbClr val="6E8080"/>
                </a:solidFill>
                <a:latin typeface="Lucida Sans Typewriter"/>
                <a:ea typeface="Courier New" charset="0"/>
                <a:cs typeface="Courier New" charset="0"/>
              </a:rPr>
              <a:t>   } </a:t>
            </a:r>
          </a:p>
          <a:p>
            <a:pPr lvl="1">
              <a:spcBef>
                <a:spcPts val="0"/>
              </a:spcBef>
              <a:buNone/>
            </a:pPr>
            <a:r>
              <a:rPr lang="en-US" sz="1600" dirty="0">
                <a:solidFill>
                  <a:srgbClr val="6E8080"/>
                </a:solidFill>
                <a:latin typeface="Lucida Sans Typewriter"/>
                <a:ea typeface="Courier New" charset="0"/>
                <a:cs typeface="Courier New" charset="0"/>
              </a:rPr>
              <a:t>   else </a:t>
            </a:r>
          </a:p>
          <a:p>
            <a:pPr lvl="1">
              <a:spcBef>
                <a:spcPts val="0"/>
              </a:spcBef>
              <a:buNone/>
            </a:pPr>
            <a:r>
              <a:rPr lang="en-US" sz="1600" dirty="0">
                <a:solidFill>
                  <a:srgbClr val="6E8080"/>
                </a:solidFill>
                <a:latin typeface="Lucida Sans Typewriter"/>
                <a:ea typeface="Courier New" charset="0"/>
                <a:cs typeface="Courier New" charset="0"/>
              </a:rPr>
              <a:t>   { </a:t>
            </a:r>
          </a:p>
          <a:p>
            <a:pPr lvl="1">
              <a:spcBef>
                <a:spcPts val="0"/>
              </a:spcBef>
              <a:buNone/>
            </a:pPr>
            <a:r>
              <a:rPr lang="en-US" sz="1600" dirty="0">
                <a:solidFill>
                  <a:srgbClr val="6E8080"/>
                </a:solidFill>
                <a:latin typeface="Lucida Sans Typewriter"/>
                <a:ea typeface="Courier New" charset="0"/>
                <a:cs typeface="Courier New" charset="0"/>
              </a:rPr>
              <a:t>      // Remove first character. </a:t>
            </a:r>
          </a:p>
          <a:p>
            <a:pPr lvl="1">
              <a:spcBef>
                <a:spcPts val="0"/>
              </a:spcBef>
              <a:buNone/>
            </a:pPr>
            <a:r>
              <a:rPr lang="en-US" sz="1600" dirty="0">
                <a:solidFill>
                  <a:srgbClr val="6E8080"/>
                </a:solidFill>
                <a:latin typeface="Lucida Sans Typewriter"/>
                <a:ea typeface="Courier New" charset="0"/>
                <a:cs typeface="Courier New" charset="0"/>
              </a:rPr>
              <a:t>      Sentence shorter = new Sentence(text.substring(1)); </a:t>
            </a:r>
          </a:p>
          <a:p>
            <a:pPr lvl="1">
              <a:spcBef>
                <a:spcPts val="0"/>
              </a:spcBef>
              <a:buNone/>
            </a:pPr>
            <a:r>
              <a:rPr lang="en-US" sz="1600" dirty="0">
                <a:solidFill>
                  <a:srgbClr val="6E8080"/>
                </a:solidFill>
                <a:latin typeface="Lucida Sans Typewriter"/>
                <a:ea typeface="Courier New" charset="0"/>
                <a:cs typeface="Courier New" charset="0"/>
              </a:rPr>
              <a:t>      return </a:t>
            </a:r>
            <a:r>
              <a:rPr lang="en-US" sz="1600" dirty="0" err="1">
                <a:solidFill>
                  <a:srgbClr val="6E8080"/>
                </a:solidFill>
                <a:latin typeface="Lucida Sans Typewriter"/>
                <a:ea typeface="Courier New" charset="0"/>
                <a:cs typeface="Courier New" charset="0"/>
              </a:rPr>
              <a:t>shorter.isPalindrome</a:t>
            </a:r>
            <a:r>
              <a:rPr lang="en-US" sz="1600" dirty="0">
                <a:solidFill>
                  <a:srgbClr val="6E8080"/>
                </a:solidFill>
                <a:latin typeface="Lucida Sans Typewriter"/>
                <a:ea typeface="Courier New" charset="0"/>
                <a:cs typeface="Courier New" charset="0"/>
              </a:rPr>
              <a:t>(); </a:t>
            </a:r>
          </a:p>
          <a:p>
            <a:pPr lvl="1">
              <a:spcBef>
                <a:spcPts val="0"/>
              </a:spcBef>
              <a:buNone/>
            </a:pPr>
            <a:r>
              <a:rPr lang="en-US" sz="1600" dirty="0">
                <a:solidFill>
                  <a:srgbClr val="6E8080"/>
                </a:solidFill>
                <a:latin typeface="Lucida Sans Typewriter"/>
                <a:ea typeface="Courier New" charset="0"/>
                <a:cs typeface="Courier New" charset="0"/>
              </a:rPr>
              <a:t>   } </a:t>
            </a:r>
          </a:p>
          <a:p>
            <a:pPr lvl="1">
              <a:spcBef>
                <a:spcPts val="0"/>
              </a:spcBef>
              <a:buNone/>
            </a:pPr>
            <a:r>
              <a:rPr lang="en-US" sz="1600" dirty="0">
                <a:solidFill>
                  <a:srgbClr val="6E8080"/>
                </a:solidFill>
                <a:latin typeface="Lucida Sans Typewriter"/>
                <a:ea typeface="Courier New" charset="0"/>
                <a:cs typeface="Courier New"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Infinite Recursion</a:t>
            </a:r>
          </a:p>
        </p:txBody>
      </p:sp>
      <p:sp>
        <p:nvSpPr>
          <p:cNvPr id="3" name="Content Placeholder 2"/>
          <p:cNvSpPr>
            <a:spLocks noGrp="1"/>
          </p:cNvSpPr>
          <p:nvPr>
            <p:ph idx="1"/>
          </p:nvPr>
        </p:nvSpPr>
        <p:spPr/>
        <p:txBody>
          <a:bodyPr/>
          <a:lstStyle/>
          <a:p>
            <a:pPr>
              <a:lnSpc>
                <a:spcPct val="90000"/>
              </a:lnSpc>
            </a:pPr>
            <a:r>
              <a:rPr lang="en-US" dirty="0"/>
              <a:t>All recursive definitions must have a non-recursive part</a:t>
            </a:r>
          </a:p>
          <a:p>
            <a:pPr>
              <a:lnSpc>
                <a:spcPct val="90000"/>
              </a:lnSpc>
            </a:pPr>
            <a:r>
              <a:rPr lang="en-US" dirty="0"/>
              <a:t>If they don't, there is no way to terminate the recursive path</a:t>
            </a:r>
          </a:p>
          <a:p>
            <a:pPr>
              <a:lnSpc>
                <a:spcPct val="90000"/>
              </a:lnSpc>
            </a:pPr>
            <a:r>
              <a:rPr lang="en-US" dirty="0"/>
              <a:t>A definition without a non-recursive part causes </a:t>
            </a:r>
            <a:r>
              <a:rPr lang="en-US" i="1" dirty="0"/>
              <a:t>infinite recursion</a:t>
            </a:r>
            <a:endParaRPr lang="en-US" dirty="0"/>
          </a:p>
          <a:p>
            <a:pPr>
              <a:lnSpc>
                <a:spcPct val="90000"/>
              </a:lnSpc>
            </a:pPr>
            <a:r>
              <a:rPr lang="en-US" dirty="0"/>
              <a:t>This problem is similar to an infinite loop -- with the definition itself causing the infinite “looping”</a:t>
            </a:r>
          </a:p>
          <a:p>
            <a:pPr>
              <a:lnSpc>
                <a:spcPct val="90000"/>
              </a:lnSpc>
            </a:pPr>
            <a:r>
              <a:rPr lang="en-US" dirty="0"/>
              <a:t>The non-recursive part is called the </a:t>
            </a:r>
            <a:r>
              <a:rPr lang="en-US" i="1" dirty="0"/>
              <a:t>base case</a:t>
            </a:r>
            <a:endParaRPr lang="en-US" dirty="0"/>
          </a:p>
        </p:txBody>
      </p:sp>
      <p:sp>
        <p:nvSpPr>
          <p:cNvPr id="6" name="Slide Number Placeholder 5"/>
          <p:cNvSpPr>
            <a:spLocks noGrp="1"/>
          </p:cNvSpPr>
          <p:nvPr>
            <p:ph type="sldNum" sz="quarter" idx="4294967295"/>
          </p:nvPr>
        </p:nvSpPr>
        <p:spPr>
          <a:xfrm>
            <a:off x="6838135" y="6356350"/>
            <a:ext cx="2133600" cy="365125"/>
          </a:xfrm>
          <a:prstGeom prst="rect">
            <a:avLst/>
          </a:prstGeom>
        </p:spPr>
        <p:txBody>
          <a:bodyPr/>
          <a:lstStyle/>
          <a:p>
            <a:r>
              <a:rPr lang="en-US"/>
              <a:t>8 - </a:t>
            </a:r>
            <a:fld id="{90994C07-E970-A243-9601-A1D642E986EC}" type="slidenum">
              <a:rPr lang="en-US" smtClean="0"/>
              <a:pPr/>
              <a:t>6</a:t>
            </a:fld>
            <a:endParaRPr lang="en-US" dirty="0"/>
          </a:p>
        </p:txBody>
      </p:sp>
      <p:sp>
        <p:nvSpPr>
          <p:cNvPr id="7" name="Footer Placeholder 6"/>
          <p:cNvSpPr>
            <a:spLocks noGrp="1"/>
          </p:cNvSpPr>
          <p:nvPr>
            <p:ph type="ftr" sz="quarter" idx="4294967295"/>
          </p:nvPr>
        </p:nvSpPr>
        <p:spPr>
          <a:xfrm>
            <a:off x="284922" y="6356350"/>
            <a:ext cx="6553213" cy="365125"/>
          </a:xfrm>
          <a:prstGeom prst="rect">
            <a:avLst/>
          </a:prstGeom>
        </p:spPr>
        <p:txBody>
          <a:bodyPr/>
          <a:lstStyle/>
          <a:p>
            <a:r>
              <a:rPr lang="en-US"/>
              <a:t>Java Software Structures, 4th Edition, Lewis/Chase </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Recursive Helper Methods</a:t>
            </a:r>
          </a:p>
        </p:txBody>
      </p:sp>
      <p:sp>
        <p:nvSpPr>
          <p:cNvPr id="3" name="Content Placeholder 2"/>
          <p:cNvSpPr>
            <a:spLocks noGrp="1"/>
          </p:cNvSpPr>
          <p:nvPr>
            <p:ph idx="4294967295"/>
          </p:nvPr>
        </p:nvSpPr>
        <p:spPr>
          <a:xfrm>
            <a:off x="9525" y="2776562"/>
            <a:ext cx="9134475" cy="3611371"/>
          </a:xfrm>
        </p:spPr>
        <p:txBody>
          <a:bodyPr/>
          <a:lstStyle/>
          <a:p>
            <a:r>
              <a:rPr lang="en-US" dirty="0"/>
              <a:t>Sometimes, a task can be solved by handing it off to a recursive helper method.</a:t>
            </a:r>
          </a:p>
          <a:p>
            <a:r>
              <a:rPr lang="en-US" dirty="0"/>
              <a:t>Sometimes it is easier to find a recursive solution if you make a slight change to the original problem.</a:t>
            </a:r>
          </a:p>
          <a:p>
            <a:r>
              <a:rPr lang="en-US" dirty="0"/>
              <a:t>Consider the palindrome test of previous slide.</a:t>
            </a:r>
          </a:p>
          <a:p>
            <a:pPr lvl="1"/>
            <a:r>
              <a:rPr lang="en-US" dirty="0"/>
              <a:t>It is a bit inefficient to construct new Sentence objects in every step </a:t>
            </a:r>
          </a:p>
        </p:txBody>
      </p:sp>
      <p:pic>
        <p:nvPicPr>
          <p:cNvPr id="4" name="Picture 3" descr="cook.jpg"/>
          <p:cNvPicPr>
            <a:picLocks noChangeAspect="1"/>
          </p:cNvPicPr>
          <p:nvPr/>
        </p:nvPicPr>
        <p:blipFill>
          <a:blip r:embed="rId2"/>
          <a:stretch>
            <a:fillRect/>
          </a:stretch>
        </p:blipFill>
        <p:spPr>
          <a:xfrm>
            <a:off x="520679" y="862037"/>
            <a:ext cx="2247900" cy="19145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Recursive Helper Methods</a:t>
            </a:r>
          </a:p>
        </p:txBody>
      </p:sp>
      <p:sp>
        <p:nvSpPr>
          <p:cNvPr id="3" name="Content Placeholder 2"/>
          <p:cNvSpPr>
            <a:spLocks noGrp="1"/>
          </p:cNvSpPr>
          <p:nvPr>
            <p:ph idx="4294967295"/>
          </p:nvPr>
        </p:nvSpPr>
        <p:spPr>
          <a:xfrm>
            <a:off x="0" y="970876"/>
            <a:ext cx="9134475" cy="3611371"/>
          </a:xfrm>
        </p:spPr>
        <p:txBody>
          <a:bodyPr/>
          <a:lstStyle/>
          <a:p>
            <a:r>
              <a:rPr lang="en-US" dirty="0"/>
              <a:t>Rather than testing whether the sentence is a palindrome, check whether a substring is a palindrome:</a:t>
            </a:r>
          </a:p>
          <a:p>
            <a:pPr lvl="1">
              <a:buNone/>
            </a:pPr>
            <a:r>
              <a:rPr lang="en-US" sz="1600" dirty="0">
                <a:solidFill>
                  <a:srgbClr val="6E8080"/>
                </a:solidFill>
                <a:latin typeface="Lucida Sans Typewriter"/>
                <a:ea typeface="Courier New" charset="0"/>
                <a:cs typeface="Courier New" charset="0"/>
              </a:rPr>
              <a:t>/**</a:t>
            </a:r>
          </a:p>
          <a:p>
            <a:pPr lvl="1">
              <a:buNone/>
            </a:pPr>
            <a:r>
              <a:rPr lang="en-US" sz="1600" dirty="0">
                <a:solidFill>
                  <a:srgbClr val="6E8080"/>
                </a:solidFill>
                <a:latin typeface="Lucida Sans Typewriter"/>
                <a:ea typeface="Courier New" charset="0"/>
                <a:cs typeface="Courier New" charset="0"/>
              </a:rPr>
              <a:t>   Tests whether a substring of the sentence is a palindrome. </a:t>
            </a:r>
          </a:p>
          <a:p>
            <a:pPr lvl="1">
              <a:buNone/>
            </a:pP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param</a:t>
            </a:r>
            <a:r>
              <a:rPr lang="en-US" sz="1600" dirty="0">
                <a:solidFill>
                  <a:srgbClr val="6E8080"/>
                </a:solidFill>
                <a:latin typeface="Lucida Sans Typewriter"/>
                <a:ea typeface="Courier New" charset="0"/>
                <a:cs typeface="Courier New" charset="0"/>
              </a:rPr>
              <a:t> start the index of the first character of the substring</a:t>
            </a:r>
          </a:p>
          <a:p>
            <a:pPr lvl="1">
              <a:buNone/>
            </a:pP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param</a:t>
            </a:r>
            <a:r>
              <a:rPr lang="en-US" sz="1600" dirty="0">
                <a:solidFill>
                  <a:srgbClr val="6E8080"/>
                </a:solidFill>
                <a:latin typeface="Lucida Sans Typewriter"/>
                <a:ea typeface="Courier New" charset="0"/>
                <a:cs typeface="Courier New" charset="0"/>
              </a:rPr>
              <a:t> end the index of the last character of the substring</a:t>
            </a:r>
          </a:p>
          <a:p>
            <a:pPr lvl="1">
              <a:buNone/>
            </a:pPr>
            <a:r>
              <a:rPr lang="en-US" sz="1600" dirty="0">
                <a:solidFill>
                  <a:srgbClr val="6E8080"/>
                </a:solidFill>
                <a:latin typeface="Lucida Sans Typewriter"/>
                <a:ea typeface="Courier New" charset="0"/>
                <a:cs typeface="Courier New" charset="0"/>
              </a:rPr>
              <a:t>   @return true if the substring is a palindrome</a:t>
            </a:r>
          </a:p>
          <a:p>
            <a:pPr lvl="1">
              <a:buNone/>
            </a:pPr>
            <a:r>
              <a:rPr lang="en-US" sz="1600" dirty="0">
                <a:solidFill>
                  <a:srgbClr val="6E8080"/>
                </a:solidFill>
                <a:latin typeface="Lucida Sans Typewriter"/>
                <a:ea typeface="Courier New" charset="0"/>
                <a:cs typeface="Courier New" charset="0"/>
              </a:rPr>
              <a:t>*/</a:t>
            </a:r>
          </a:p>
          <a:p>
            <a:pPr lvl="1">
              <a:buNone/>
            </a:pPr>
            <a:r>
              <a:rPr lang="en-US" sz="1600" dirty="0">
                <a:solidFill>
                  <a:srgbClr val="6E8080"/>
                </a:solidFill>
                <a:latin typeface="Lucida Sans Typewriter"/>
                <a:ea typeface="Courier New" charset="0"/>
                <a:cs typeface="Courier New" charset="0"/>
              </a:rPr>
              <a:t>public </a:t>
            </a:r>
            <a:r>
              <a:rPr lang="en-US" sz="1600" dirty="0" err="1">
                <a:solidFill>
                  <a:srgbClr val="6E8080"/>
                </a:solidFill>
                <a:latin typeface="Lucida Sans Typewriter"/>
                <a:ea typeface="Courier New" charset="0"/>
                <a:cs typeface="Courier New" charset="0"/>
              </a:rPr>
              <a:t>boolean</a:t>
            </a: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isPalindrome(int</a:t>
            </a:r>
            <a:r>
              <a:rPr lang="en-US" sz="1600" dirty="0">
                <a:solidFill>
                  <a:srgbClr val="6E8080"/>
                </a:solidFill>
                <a:latin typeface="Lucida Sans Typewriter"/>
                <a:ea typeface="Courier New" charset="0"/>
                <a:cs typeface="Courier New" charset="0"/>
              </a:rPr>
              <a:t> start, </a:t>
            </a:r>
            <a:r>
              <a:rPr lang="en-US" sz="1600" dirty="0" err="1">
                <a:solidFill>
                  <a:srgbClr val="6E8080"/>
                </a:solidFill>
                <a:latin typeface="Lucida Sans Typewriter"/>
                <a:ea typeface="Courier New" charset="0"/>
                <a:cs typeface="Courier New" charset="0"/>
              </a:rPr>
              <a:t>int</a:t>
            </a:r>
            <a:r>
              <a:rPr lang="en-US" sz="1600" dirty="0">
                <a:solidFill>
                  <a:srgbClr val="6E8080"/>
                </a:solidFill>
                <a:latin typeface="Lucida Sans Typewriter"/>
                <a:ea typeface="Courier New" charset="0"/>
                <a:cs typeface="Courier New" charset="0"/>
              </a:rPr>
              <a:t> 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Recursive Helper Methods - </a:t>
            </a:r>
            <a:r>
              <a:rPr lang="en-US" sz="3200" dirty="0" err="1">
                <a:solidFill>
                  <a:srgbClr val="6E8080"/>
                </a:solidFill>
                <a:latin typeface="Lucida Sans Typewriter"/>
                <a:ea typeface="Courier New" charset="0"/>
                <a:cs typeface="Courier New" charset="0"/>
              </a:rPr>
              <a:t>isPalindrome</a:t>
            </a:r>
            <a:endParaRPr lang="en-US" sz="3200" dirty="0"/>
          </a:p>
        </p:txBody>
      </p:sp>
      <p:sp>
        <p:nvSpPr>
          <p:cNvPr id="3" name="Content Placeholder 2"/>
          <p:cNvSpPr>
            <a:spLocks noGrp="1"/>
          </p:cNvSpPr>
          <p:nvPr>
            <p:ph idx="4294967295"/>
          </p:nvPr>
        </p:nvSpPr>
        <p:spPr>
          <a:xfrm>
            <a:off x="0" y="970876"/>
            <a:ext cx="9134475" cy="3611371"/>
          </a:xfrm>
        </p:spPr>
        <p:txBody>
          <a:bodyPr>
            <a:normAutofit fontScale="92500" lnSpcReduction="20000"/>
          </a:bodyPr>
          <a:lstStyle/>
          <a:p>
            <a:pPr lvl="1">
              <a:spcBef>
                <a:spcPts val="0"/>
              </a:spcBef>
              <a:buNone/>
            </a:pPr>
            <a:r>
              <a:rPr lang="en-US" sz="1600" dirty="0">
                <a:solidFill>
                  <a:srgbClr val="6E8080"/>
                </a:solidFill>
                <a:latin typeface="Lucida Sans Typewriter"/>
                <a:ea typeface="Courier New" charset="0"/>
                <a:cs typeface="Courier New" charset="0"/>
              </a:rPr>
              <a:t>public </a:t>
            </a:r>
            <a:r>
              <a:rPr lang="en-US" sz="1600" dirty="0" err="1">
                <a:solidFill>
                  <a:srgbClr val="6E8080"/>
                </a:solidFill>
                <a:latin typeface="Lucida Sans Typewriter"/>
                <a:ea typeface="Courier New" charset="0"/>
                <a:cs typeface="Courier New" charset="0"/>
              </a:rPr>
              <a:t>boolean</a:t>
            </a:r>
            <a:r>
              <a:rPr lang="en-US" sz="1600" dirty="0">
                <a:solidFill>
                  <a:srgbClr val="6E8080"/>
                </a:solidFill>
                <a:latin typeface="Lucida Sans Typewriter"/>
                <a:ea typeface="Courier New" charset="0"/>
                <a:cs typeface="Courier New" charset="0"/>
              </a:rPr>
              <a:t> </a:t>
            </a:r>
            <a:r>
              <a:rPr lang="en-US" sz="1600" dirty="0" err="1">
                <a:solidFill>
                  <a:srgbClr val="6E8080"/>
                </a:solidFill>
                <a:latin typeface="Lucida Sans Typewriter"/>
                <a:ea typeface="Courier New" charset="0"/>
                <a:cs typeface="Courier New" charset="0"/>
              </a:rPr>
              <a:t>isPalindrome(int</a:t>
            </a:r>
            <a:r>
              <a:rPr lang="en-US" sz="1600" dirty="0">
                <a:solidFill>
                  <a:srgbClr val="6E8080"/>
                </a:solidFill>
                <a:latin typeface="Lucida Sans Typewriter"/>
                <a:ea typeface="Courier New" charset="0"/>
                <a:cs typeface="Courier New" charset="0"/>
              </a:rPr>
              <a:t> start, </a:t>
            </a:r>
            <a:r>
              <a:rPr lang="en-US" sz="1600" dirty="0" err="1">
                <a:solidFill>
                  <a:srgbClr val="6E8080"/>
                </a:solidFill>
                <a:latin typeface="Lucida Sans Typewriter"/>
                <a:ea typeface="Courier New" charset="0"/>
                <a:cs typeface="Courier New" charset="0"/>
              </a:rPr>
              <a:t>int</a:t>
            </a:r>
            <a:r>
              <a:rPr lang="en-US" sz="1600" dirty="0">
                <a:solidFill>
                  <a:srgbClr val="6E8080"/>
                </a:solidFill>
                <a:latin typeface="Lucida Sans Typewriter"/>
                <a:ea typeface="Courier New" charset="0"/>
                <a:cs typeface="Courier New" charset="0"/>
              </a:rPr>
              <a:t> end)</a:t>
            </a:r>
          </a:p>
          <a:p>
            <a:pPr lvl="1">
              <a:spcBef>
                <a:spcPts val="0"/>
              </a:spcBef>
              <a:buNone/>
            </a:pPr>
            <a:r>
              <a:rPr lang="en-US" sz="1600" dirty="0">
                <a:solidFill>
                  <a:srgbClr val="6E8080"/>
                </a:solidFill>
                <a:latin typeface="Lucida Sans Typewriter"/>
                <a:ea typeface="Courier New" charset="0"/>
                <a:cs typeface="Courier New" charset="0"/>
              </a:rPr>
              <a:t>{</a:t>
            </a:r>
          </a:p>
          <a:p>
            <a:pPr lvl="1">
              <a:spcBef>
                <a:spcPts val="0"/>
              </a:spcBef>
              <a:buNone/>
            </a:pPr>
            <a:r>
              <a:rPr lang="en-US" sz="1600" dirty="0">
                <a:solidFill>
                  <a:srgbClr val="6E8080"/>
                </a:solidFill>
                <a:latin typeface="Lucida Sans Typewriter"/>
                <a:ea typeface="Courier New" charset="0"/>
                <a:cs typeface="Courier New" charset="0"/>
              </a:rPr>
              <a:t>   // Separate case for substrings of length 0 and 1.</a:t>
            </a:r>
          </a:p>
          <a:p>
            <a:pPr lvl="1">
              <a:spcBef>
                <a:spcPts val="0"/>
              </a:spcBef>
              <a:buNone/>
            </a:pPr>
            <a:r>
              <a:rPr lang="en-US" sz="1600" dirty="0">
                <a:solidFill>
                  <a:srgbClr val="6E8080"/>
                </a:solidFill>
                <a:latin typeface="Lucida Sans Typewriter"/>
                <a:ea typeface="Courier New" charset="0"/>
                <a:cs typeface="Courier New" charset="0"/>
              </a:rPr>
              <a:t>   if (start &gt;= end) { return true; }</a:t>
            </a:r>
          </a:p>
          <a:p>
            <a:pPr lvl="1">
              <a:spcBef>
                <a:spcPts val="0"/>
              </a:spcBef>
              <a:buNone/>
            </a:pPr>
            <a:r>
              <a:rPr lang="en-US" sz="1600" dirty="0">
                <a:solidFill>
                  <a:srgbClr val="6E8080"/>
                </a:solidFill>
                <a:latin typeface="Lucida Sans Typewriter"/>
                <a:ea typeface="Courier New" charset="0"/>
                <a:cs typeface="Courier New" charset="0"/>
              </a:rPr>
              <a:t>   // Get first and last characters, converted to lowercase. </a:t>
            </a:r>
          </a:p>
          <a:p>
            <a:pPr lvl="1">
              <a:spcBef>
                <a:spcPts val="0"/>
              </a:spcBef>
              <a:buNone/>
            </a:pPr>
            <a:r>
              <a:rPr lang="en-US" sz="1600" dirty="0">
                <a:solidFill>
                  <a:srgbClr val="6E8080"/>
                </a:solidFill>
                <a:latin typeface="Lucida Sans Typewriter"/>
                <a:ea typeface="Courier New" charset="0"/>
                <a:cs typeface="Courier New" charset="0"/>
              </a:rPr>
              <a:t>   char first = </a:t>
            </a:r>
            <a:r>
              <a:rPr lang="en-US" sz="1600" dirty="0" err="1">
                <a:solidFill>
                  <a:srgbClr val="6E8080"/>
                </a:solidFill>
                <a:latin typeface="Lucida Sans Typewriter"/>
                <a:ea typeface="Courier New" charset="0"/>
                <a:cs typeface="Courier New" charset="0"/>
              </a:rPr>
              <a:t>Character.toLowerCase(text.charAt(start</a:t>
            </a:r>
            <a:r>
              <a:rPr lang="en-US" sz="1600" dirty="0">
                <a:solidFill>
                  <a:srgbClr val="6E8080"/>
                </a:solidFill>
                <a:latin typeface="Lucida Sans Typewriter"/>
                <a:ea typeface="Courier New" charset="0"/>
                <a:cs typeface="Courier New" charset="0"/>
              </a:rPr>
              <a:t>)); </a:t>
            </a:r>
          </a:p>
          <a:p>
            <a:pPr lvl="1">
              <a:spcBef>
                <a:spcPts val="0"/>
              </a:spcBef>
              <a:buNone/>
            </a:pPr>
            <a:r>
              <a:rPr lang="en-US" sz="1600" dirty="0">
                <a:solidFill>
                  <a:srgbClr val="6E8080"/>
                </a:solidFill>
                <a:latin typeface="Lucida Sans Typewriter"/>
                <a:ea typeface="Courier New" charset="0"/>
                <a:cs typeface="Courier New" charset="0"/>
              </a:rPr>
              <a:t>   char last = </a:t>
            </a:r>
            <a:r>
              <a:rPr lang="en-US" sz="1600" dirty="0" err="1">
                <a:solidFill>
                  <a:srgbClr val="6E8080"/>
                </a:solidFill>
                <a:latin typeface="Lucida Sans Typewriter"/>
                <a:ea typeface="Courier New" charset="0"/>
                <a:cs typeface="Courier New" charset="0"/>
              </a:rPr>
              <a:t>Character.toLowerCase(text.charAt(end</a:t>
            </a:r>
            <a:r>
              <a:rPr lang="en-US" sz="1600" dirty="0">
                <a:solidFill>
                  <a:srgbClr val="6E8080"/>
                </a:solidFill>
                <a:latin typeface="Lucida Sans Typewriter"/>
                <a:ea typeface="Courier New" charset="0"/>
                <a:cs typeface="Courier New" charset="0"/>
              </a:rPr>
              <a:t>)); </a:t>
            </a:r>
          </a:p>
          <a:p>
            <a:pPr lvl="1">
              <a:spcBef>
                <a:spcPts val="0"/>
              </a:spcBef>
              <a:buNone/>
            </a:pPr>
            <a:r>
              <a:rPr lang="en-US" sz="1600" dirty="0">
                <a:solidFill>
                  <a:srgbClr val="6E8080"/>
                </a:solidFill>
                <a:latin typeface="Lucida Sans Typewriter"/>
                <a:ea typeface="Courier New" charset="0"/>
                <a:cs typeface="Courier New" charset="0"/>
              </a:rPr>
              <a:t>   if (</a:t>
            </a:r>
            <a:r>
              <a:rPr lang="en-US" sz="1600" dirty="0" err="1">
                <a:solidFill>
                  <a:srgbClr val="6E8080"/>
                </a:solidFill>
                <a:latin typeface="Lucida Sans Typewriter"/>
                <a:ea typeface="Courier New" charset="0"/>
                <a:cs typeface="Courier New" charset="0"/>
              </a:rPr>
              <a:t>Character.isLetter(first</a:t>
            </a:r>
            <a:r>
              <a:rPr lang="en-US" sz="1600" dirty="0">
                <a:solidFill>
                  <a:srgbClr val="6E8080"/>
                </a:solidFill>
                <a:latin typeface="Lucida Sans Typewriter"/>
                <a:ea typeface="Courier New" charset="0"/>
                <a:cs typeface="Courier New" charset="0"/>
              </a:rPr>
              <a:t>) &amp;&amp; </a:t>
            </a:r>
            <a:r>
              <a:rPr lang="en-US" sz="1600" dirty="0" err="1">
                <a:solidFill>
                  <a:srgbClr val="6E8080"/>
                </a:solidFill>
                <a:latin typeface="Lucida Sans Typewriter"/>
                <a:ea typeface="Courier New" charset="0"/>
                <a:cs typeface="Courier New" charset="0"/>
              </a:rPr>
              <a:t>Character.isLetter(last</a:t>
            </a:r>
            <a:r>
              <a:rPr lang="en-US" sz="1600" dirty="0">
                <a:solidFill>
                  <a:srgbClr val="6E8080"/>
                </a:solidFill>
                <a:latin typeface="Lucida Sans Typewriter"/>
                <a:ea typeface="Courier New" charset="0"/>
                <a:cs typeface="Courier New" charset="0"/>
              </a:rPr>
              <a:t>)) </a:t>
            </a:r>
          </a:p>
          <a:p>
            <a:pPr lvl="1">
              <a:spcBef>
                <a:spcPts val="0"/>
              </a:spcBef>
              <a:buNone/>
            </a:pPr>
            <a:r>
              <a:rPr lang="en-US" sz="1600" dirty="0">
                <a:solidFill>
                  <a:srgbClr val="6E8080"/>
                </a:solidFill>
                <a:latin typeface="Lucida Sans Typewriter"/>
                <a:ea typeface="Courier New" charset="0"/>
                <a:cs typeface="Courier New" charset="0"/>
              </a:rPr>
              <a:t>   { </a:t>
            </a:r>
          </a:p>
          <a:p>
            <a:pPr lvl="1">
              <a:spcBef>
                <a:spcPts val="0"/>
              </a:spcBef>
              <a:buNone/>
            </a:pPr>
            <a:r>
              <a:rPr lang="en-US" sz="1600" dirty="0">
                <a:solidFill>
                  <a:srgbClr val="6E8080"/>
                </a:solidFill>
                <a:latin typeface="Lucida Sans Typewriter"/>
                <a:ea typeface="Courier New" charset="0"/>
                <a:cs typeface="Courier New" charset="0"/>
              </a:rPr>
              <a:t>      if (first == last) </a:t>
            </a:r>
          </a:p>
          <a:p>
            <a:pPr lvl="1">
              <a:spcBef>
                <a:spcPts val="0"/>
              </a:spcBef>
              <a:buNone/>
            </a:pPr>
            <a:r>
              <a:rPr lang="en-US" sz="1600" dirty="0">
                <a:solidFill>
                  <a:srgbClr val="6E8080"/>
                </a:solidFill>
                <a:latin typeface="Lucida Sans Typewriter"/>
                <a:ea typeface="Courier New" charset="0"/>
                <a:cs typeface="Courier New" charset="0"/>
              </a:rPr>
              <a:t>      { </a:t>
            </a:r>
          </a:p>
          <a:p>
            <a:pPr lvl="1">
              <a:spcBef>
                <a:spcPts val="0"/>
              </a:spcBef>
              <a:buNone/>
            </a:pPr>
            <a:r>
              <a:rPr lang="en-US" sz="1600" dirty="0">
                <a:solidFill>
                  <a:srgbClr val="6E8080"/>
                </a:solidFill>
                <a:latin typeface="Lucida Sans Typewriter"/>
                <a:ea typeface="Courier New" charset="0"/>
                <a:cs typeface="Courier New" charset="0"/>
              </a:rPr>
              <a:t>         // Test substring that doesn’t contain the matching letters. </a:t>
            </a:r>
          </a:p>
          <a:p>
            <a:pPr lvl="1">
              <a:spcBef>
                <a:spcPts val="0"/>
              </a:spcBef>
              <a:buNone/>
            </a:pPr>
            <a:r>
              <a:rPr lang="en-US" sz="1600" dirty="0">
                <a:solidFill>
                  <a:srgbClr val="6E8080"/>
                </a:solidFill>
                <a:latin typeface="Lucida Sans Typewriter"/>
                <a:ea typeface="Courier New" charset="0"/>
                <a:cs typeface="Courier New" charset="0"/>
              </a:rPr>
              <a:t>         return </a:t>
            </a:r>
            <a:r>
              <a:rPr lang="en-US" sz="1600" dirty="0" err="1">
                <a:solidFill>
                  <a:srgbClr val="6E8080"/>
                </a:solidFill>
                <a:latin typeface="Lucida Sans Typewriter"/>
                <a:ea typeface="Courier New" charset="0"/>
                <a:cs typeface="Courier New" charset="0"/>
              </a:rPr>
              <a:t>isPalindrome(start</a:t>
            </a:r>
            <a:r>
              <a:rPr lang="en-US" sz="1600" dirty="0">
                <a:solidFill>
                  <a:srgbClr val="6E8080"/>
                </a:solidFill>
                <a:latin typeface="Lucida Sans Typewriter"/>
                <a:ea typeface="Courier New" charset="0"/>
                <a:cs typeface="Courier New" charset="0"/>
              </a:rPr>
              <a:t> + 1, end - 1); </a:t>
            </a:r>
          </a:p>
          <a:p>
            <a:pPr lvl="1">
              <a:spcBef>
                <a:spcPts val="0"/>
              </a:spcBef>
              <a:buNone/>
            </a:pPr>
            <a:r>
              <a:rPr lang="en-US" sz="1600" dirty="0">
                <a:solidFill>
                  <a:srgbClr val="6E8080"/>
                </a:solidFill>
                <a:latin typeface="Lucida Sans Typewriter"/>
                <a:ea typeface="Courier New" charset="0"/>
                <a:cs typeface="Courier New" charset="0"/>
              </a:rPr>
              <a:t>      } </a:t>
            </a:r>
          </a:p>
          <a:p>
            <a:pPr lvl="1">
              <a:spcBef>
                <a:spcPts val="0"/>
              </a:spcBef>
              <a:buNone/>
            </a:pPr>
            <a:r>
              <a:rPr lang="en-US" sz="1600" dirty="0">
                <a:solidFill>
                  <a:srgbClr val="6E8080"/>
                </a:solidFill>
                <a:latin typeface="Lucida Sans Typewriter"/>
                <a:ea typeface="Courier New" charset="0"/>
                <a:cs typeface="Courier New" charset="0"/>
              </a:rPr>
              <a:t>      else </a:t>
            </a:r>
          </a:p>
          <a:p>
            <a:pPr lvl="1">
              <a:spcBef>
                <a:spcPts val="0"/>
              </a:spcBef>
              <a:buNone/>
            </a:pPr>
            <a:r>
              <a:rPr lang="en-US" sz="1600" dirty="0">
                <a:solidFill>
                  <a:srgbClr val="6E8080"/>
                </a:solidFill>
                <a:latin typeface="Lucida Sans Typewriter"/>
                <a:ea typeface="Courier New" charset="0"/>
                <a:cs typeface="Courier New" charset="0"/>
              </a:rPr>
              <a:t>      { </a:t>
            </a:r>
          </a:p>
          <a:p>
            <a:pPr lvl="1">
              <a:spcBef>
                <a:spcPts val="0"/>
              </a:spcBef>
              <a:buNone/>
            </a:pPr>
            <a:r>
              <a:rPr lang="en-US" sz="1600" dirty="0">
                <a:solidFill>
                  <a:srgbClr val="6E8080"/>
                </a:solidFill>
                <a:latin typeface="Lucida Sans Typewriter"/>
                <a:ea typeface="Courier New" charset="0"/>
                <a:cs typeface="Courier New" charset="0"/>
              </a:rPr>
              <a:t>         return false; </a:t>
            </a:r>
          </a:p>
          <a:p>
            <a:pPr lvl="1">
              <a:spcBef>
                <a:spcPts val="0"/>
              </a:spcBef>
              <a:buNone/>
            </a:pPr>
            <a:r>
              <a:rPr lang="en-US" sz="1600" dirty="0">
                <a:solidFill>
                  <a:srgbClr val="6E8080"/>
                </a:solidFill>
                <a:latin typeface="Lucida Sans Typewriter"/>
                <a:ea typeface="Courier New" charset="0"/>
                <a:cs typeface="Courier New" charset="0"/>
              </a:rPr>
              <a:t>      } </a:t>
            </a:r>
          </a:p>
          <a:p>
            <a:pPr lvl="1">
              <a:spcBef>
                <a:spcPts val="0"/>
              </a:spcBef>
              <a:buNone/>
            </a:pPr>
            <a:r>
              <a:rPr lang="en-US" sz="1600" dirty="0">
                <a:solidFill>
                  <a:srgbClr val="6E8080"/>
                </a:solidFill>
                <a:latin typeface="Lucida Sans Typewriter"/>
                <a:ea typeface="Courier New" charset="0"/>
                <a:cs typeface="Courier New" charset="0"/>
              </a:rPr>
              <a:t>   }</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Recursive Helper Methods - </a:t>
            </a:r>
            <a:r>
              <a:rPr lang="en-US" sz="3200" dirty="0" err="1">
                <a:solidFill>
                  <a:srgbClr val="6E8080"/>
                </a:solidFill>
                <a:latin typeface="Lucida Sans Typewriter"/>
                <a:ea typeface="Courier New" charset="0"/>
                <a:cs typeface="Courier New" charset="0"/>
              </a:rPr>
              <a:t>isPalindrome</a:t>
            </a:r>
            <a:endParaRPr lang="en-US" sz="3200" dirty="0"/>
          </a:p>
        </p:txBody>
      </p:sp>
      <p:sp>
        <p:nvSpPr>
          <p:cNvPr id="3" name="Content Placeholder 2"/>
          <p:cNvSpPr>
            <a:spLocks noGrp="1"/>
          </p:cNvSpPr>
          <p:nvPr>
            <p:ph idx="4294967295"/>
          </p:nvPr>
        </p:nvSpPr>
        <p:spPr>
          <a:xfrm>
            <a:off x="0" y="970876"/>
            <a:ext cx="9134475" cy="3611371"/>
          </a:xfrm>
        </p:spPr>
        <p:txBody>
          <a:bodyPr/>
          <a:lstStyle/>
          <a:p>
            <a:pPr lvl="1">
              <a:spcBef>
                <a:spcPts val="0"/>
              </a:spcBef>
              <a:buNone/>
            </a:pPr>
            <a:r>
              <a:rPr lang="en-US" sz="1600" dirty="0">
                <a:solidFill>
                  <a:srgbClr val="6E8080"/>
                </a:solidFill>
                <a:latin typeface="Lucida Sans Typewriter"/>
                <a:ea typeface="Courier New" charset="0"/>
                <a:cs typeface="Courier New" charset="0"/>
              </a:rPr>
              <a:t>else if (!</a:t>
            </a:r>
            <a:r>
              <a:rPr lang="en-US" sz="1600" dirty="0" err="1">
                <a:solidFill>
                  <a:srgbClr val="6E8080"/>
                </a:solidFill>
                <a:latin typeface="Lucida Sans Typewriter"/>
                <a:ea typeface="Courier New" charset="0"/>
                <a:cs typeface="Courier New" charset="0"/>
              </a:rPr>
              <a:t>Character.isLetter(last</a:t>
            </a:r>
            <a:r>
              <a:rPr lang="en-US" sz="1600" dirty="0">
                <a:solidFill>
                  <a:srgbClr val="6E8080"/>
                </a:solidFill>
                <a:latin typeface="Lucida Sans Typewriter"/>
                <a:ea typeface="Courier New" charset="0"/>
                <a:cs typeface="Courier New" charset="0"/>
              </a:rPr>
              <a:t>)) </a:t>
            </a:r>
          </a:p>
          <a:p>
            <a:pPr lvl="1">
              <a:spcBef>
                <a:spcPts val="0"/>
              </a:spcBef>
              <a:buNone/>
            </a:pPr>
            <a:r>
              <a:rPr lang="en-US" sz="1600" dirty="0">
                <a:solidFill>
                  <a:srgbClr val="6E8080"/>
                </a:solidFill>
                <a:latin typeface="Lucida Sans Typewriter"/>
                <a:ea typeface="Courier New" charset="0"/>
                <a:cs typeface="Courier New" charset="0"/>
              </a:rPr>
              <a:t>   { </a:t>
            </a:r>
          </a:p>
          <a:p>
            <a:pPr lvl="1">
              <a:spcBef>
                <a:spcPts val="0"/>
              </a:spcBef>
              <a:buNone/>
            </a:pPr>
            <a:r>
              <a:rPr lang="en-US" sz="1600" dirty="0">
                <a:solidFill>
                  <a:srgbClr val="6E8080"/>
                </a:solidFill>
                <a:latin typeface="Lucida Sans Typewriter"/>
                <a:ea typeface="Courier New" charset="0"/>
                <a:cs typeface="Courier New" charset="0"/>
              </a:rPr>
              <a:t>      // Test substring that doesn’t contain the last character. </a:t>
            </a:r>
          </a:p>
          <a:p>
            <a:pPr lvl="1">
              <a:spcBef>
                <a:spcPts val="0"/>
              </a:spcBef>
              <a:buNone/>
            </a:pPr>
            <a:r>
              <a:rPr lang="en-US" sz="1600" dirty="0">
                <a:solidFill>
                  <a:srgbClr val="6E8080"/>
                </a:solidFill>
                <a:latin typeface="Lucida Sans Typewriter"/>
                <a:ea typeface="Courier New" charset="0"/>
                <a:cs typeface="Courier New" charset="0"/>
              </a:rPr>
              <a:t>      return </a:t>
            </a:r>
            <a:r>
              <a:rPr lang="en-US" sz="1600" dirty="0" err="1">
                <a:solidFill>
                  <a:srgbClr val="6E8080"/>
                </a:solidFill>
                <a:latin typeface="Lucida Sans Typewriter"/>
                <a:ea typeface="Courier New" charset="0"/>
                <a:cs typeface="Courier New" charset="0"/>
              </a:rPr>
              <a:t>isPalindrome(start</a:t>
            </a:r>
            <a:r>
              <a:rPr lang="en-US" sz="1600" dirty="0">
                <a:solidFill>
                  <a:srgbClr val="6E8080"/>
                </a:solidFill>
                <a:latin typeface="Lucida Sans Typewriter"/>
                <a:ea typeface="Courier New" charset="0"/>
                <a:cs typeface="Courier New" charset="0"/>
              </a:rPr>
              <a:t>, end - 1); </a:t>
            </a:r>
          </a:p>
          <a:p>
            <a:pPr lvl="1">
              <a:spcBef>
                <a:spcPts val="0"/>
              </a:spcBef>
              <a:buNone/>
            </a:pPr>
            <a:r>
              <a:rPr lang="en-US" sz="1600" dirty="0">
                <a:solidFill>
                  <a:srgbClr val="6E8080"/>
                </a:solidFill>
                <a:latin typeface="Lucida Sans Typewriter"/>
                <a:ea typeface="Courier New" charset="0"/>
                <a:cs typeface="Courier New" charset="0"/>
              </a:rPr>
              <a:t>   } </a:t>
            </a:r>
          </a:p>
          <a:p>
            <a:pPr lvl="1">
              <a:spcBef>
                <a:spcPts val="0"/>
              </a:spcBef>
              <a:buNone/>
            </a:pPr>
            <a:r>
              <a:rPr lang="en-US" sz="1600" dirty="0">
                <a:solidFill>
                  <a:srgbClr val="6E8080"/>
                </a:solidFill>
                <a:latin typeface="Lucida Sans Typewriter"/>
                <a:ea typeface="Courier New" charset="0"/>
                <a:cs typeface="Courier New" charset="0"/>
              </a:rPr>
              <a:t>   else </a:t>
            </a:r>
          </a:p>
          <a:p>
            <a:pPr lvl="1">
              <a:spcBef>
                <a:spcPts val="0"/>
              </a:spcBef>
              <a:buNone/>
            </a:pPr>
            <a:r>
              <a:rPr lang="en-US" sz="1600" dirty="0">
                <a:solidFill>
                  <a:srgbClr val="6E8080"/>
                </a:solidFill>
                <a:latin typeface="Lucida Sans Typewriter"/>
                <a:ea typeface="Courier New" charset="0"/>
                <a:cs typeface="Courier New" charset="0"/>
              </a:rPr>
              <a:t>   { </a:t>
            </a:r>
          </a:p>
          <a:p>
            <a:pPr lvl="1">
              <a:spcBef>
                <a:spcPts val="0"/>
              </a:spcBef>
              <a:buNone/>
            </a:pPr>
            <a:r>
              <a:rPr lang="en-US" sz="1600" dirty="0">
                <a:solidFill>
                  <a:srgbClr val="6E8080"/>
                </a:solidFill>
                <a:latin typeface="Lucida Sans Typewriter"/>
                <a:ea typeface="Courier New" charset="0"/>
                <a:cs typeface="Courier New" charset="0"/>
              </a:rPr>
              <a:t>      // Test substring that doesn’t contain the first character. </a:t>
            </a:r>
          </a:p>
          <a:p>
            <a:pPr lvl="1">
              <a:spcBef>
                <a:spcPts val="0"/>
              </a:spcBef>
              <a:buNone/>
            </a:pPr>
            <a:r>
              <a:rPr lang="en-US" sz="1600" dirty="0">
                <a:solidFill>
                  <a:srgbClr val="6E8080"/>
                </a:solidFill>
                <a:latin typeface="Lucida Sans Typewriter"/>
                <a:ea typeface="Courier New" charset="0"/>
                <a:cs typeface="Courier New" charset="0"/>
              </a:rPr>
              <a:t>      return </a:t>
            </a:r>
            <a:r>
              <a:rPr lang="en-US" sz="1600" dirty="0" err="1">
                <a:solidFill>
                  <a:srgbClr val="6E8080"/>
                </a:solidFill>
                <a:latin typeface="Lucida Sans Typewriter"/>
                <a:ea typeface="Courier New" charset="0"/>
                <a:cs typeface="Courier New" charset="0"/>
              </a:rPr>
              <a:t>isPalindrome(start</a:t>
            </a:r>
            <a:r>
              <a:rPr lang="en-US" sz="1600" dirty="0">
                <a:solidFill>
                  <a:srgbClr val="6E8080"/>
                </a:solidFill>
                <a:latin typeface="Lucida Sans Typewriter"/>
                <a:ea typeface="Courier New" charset="0"/>
                <a:cs typeface="Courier New" charset="0"/>
              </a:rPr>
              <a:t> + 1, end); </a:t>
            </a:r>
          </a:p>
          <a:p>
            <a:pPr lvl="1">
              <a:spcBef>
                <a:spcPts val="0"/>
              </a:spcBef>
              <a:buNone/>
            </a:pPr>
            <a:r>
              <a:rPr lang="en-US" sz="1600" dirty="0">
                <a:solidFill>
                  <a:srgbClr val="6E8080"/>
                </a:solidFill>
                <a:latin typeface="Lucida Sans Typewriter"/>
                <a:ea typeface="Courier New" charset="0"/>
                <a:cs typeface="Courier New" charset="0"/>
              </a:rPr>
              <a:t>   } </a:t>
            </a:r>
          </a:p>
          <a:p>
            <a:pPr lvl="1">
              <a:spcBef>
                <a:spcPts val="0"/>
              </a:spcBef>
              <a:buNone/>
            </a:pPr>
            <a:r>
              <a:rPr lang="en-US" sz="1600" dirty="0">
                <a:solidFill>
                  <a:srgbClr val="6E8080"/>
                </a:solidFill>
                <a:latin typeface="Lucida Sans Typewriter"/>
                <a:ea typeface="Courier New" charset="0"/>
                <a:cs typeface="Courier New" charset="0"/>
              </a:rPr>
              <a: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Recursive Helper Methods</a:t>
            </a:r>
          </a:p>
        </p:txBody>
      </p:sp>
      <p:sp>
        <p:nvSpPr>
          <p:cNvPr id="3" name="Content Placeholder 2"/>
          <p:cNvSpPr>
            <a:spLocks noGrp="1"/>
          </p:cNvSpPr>
          <p:nvPr>
            <p:ph idx="4294967295"/>
          </p:nvPr>
        </p:nvSpPr>
        <p:spPr>
          <a:xfrm>
            <a:off x="0" y="970876"/>
            <a:ext cx="9134475" cy="3611371"/>
          </a:xfrm>
        </p:spPr>
        <p:txBody>
          <a:bodyPr>
            <a:normAutofit fontScale="85000" lnSpcReduction="10000"/>
          </a:bodyPr>
          <a:lstStyle/>
          <a:p>
            <a:r>
              <a:rPr lang="en-US" dirty="0"/>
              <a:t>Provide a method to call the helper method with positions that test the entire string:</a:t>
            </a:r>
          </a:p>
          <a:p>
            <a:pPr lvl="1">
              <a:spcBef>
                <a:spcPts val="0"/>
              </a:spcBef>
              <a:buNone/>
            </a:pPr>
            <a:r>
              <a:rPr lang="en-US" dirty="0">
                <a:solidFill>
                  <a:srgbClr val="6E8080"/>
                </a:solidFill>
                <a:latin typeface="Lucida Sans Typewriter"/>
                <a:ea typeface="Courier New" charset="0"/>
                <a:cs typeface="Courier New" charset="0"/>
              </a:rPr>
              <a:t>public </a:t>
            </a:r>
            <a:r>
              <a:rPr lang="en-US" dirty="0" err="1">
                <a:solidFill>
                  <a:srgbClr val="6E8080"/>
                </a:solidFill>
                <a:latin typeface="Lucida Sans Typewriter"/>
                <a:ea typeface="Courier New" charset="0"/>
                <a:cs typeface="Courier New" charset="0"/>
              </a:rPr>
              <a:t>boolean</a:t>
            </a:r>
            <a:r>
              <a:rPr lang="en-US" dirty="0">
                <a:solidFill>
                  <a:srgbClr val="6E8080"/>
                </a:solidFill>
                <a:latin typeface="Lucida Sans Typewriter"/>
                <a:ea typeface="Courier New" charset="0"/>
                <a:cs typeface="Courier New" charset="0"/>
              </a:rPr>
              <a:t> </a:t>
            </a:r>
            <a:r>
              <a:rPr lang="en-US" dirty="0" err="1">
                <a:solidFill>
                  <a:srgbClr val="6E8080"/>
                </a:solidFill>
                <a:latin typeface="Lucida Sans Typewriter"/>
                <a:ea typeface="Courier New" charset="0"/>
                <a:cs typeface="Courier New" charset="0"/>
              </a:rPr>
              <a:t>isPalindrome</a:t>
            </a:r>
            <a:r>
              <a:rPr lang="en-US" dirty="0">
                <a:solidFill>
                  <a:srgbClr val="6E8080"/>
                </a:solidFill>
                <a:latin typeface="Lucida Sans Typewriter"/>
                <a:ea typeface="Courier New" charset="0"/>
                <a:cs typeface="Courier New" charset="0"/>
              </a:rPr>
              <a:t>()</a:t>
            </a:r>
          </a:p>
          <a:p>
            <a:pPr lvl="1">
              <a:spcBef>
                <a:spcPts val="0"/>
              </a:spcBef>
              <a:buNone/>
            </a:pPr>
            <a:r>
              <a:rPr lang="en-US" dirty="0">
                <a:solidFill>
                  <a:srgbClr val="6E8080"/>
                </a:solidFill>
                <a:latin typeface="Lucida Sans Typewriter"/>
                <a:ea typeface="Courier New" charset="0"/>
                <a:cs typeface="Courier New" charset="0"/>
              </a:rPr>
              <a:t>{</a:t>
            </a:r>
          </a:p>
          <a:p>
            <a:pPr lvl="1">
              <a:spcBef>
                <a:spcPts val="0"/>
              </a:spcBef>
              <a:buNone/>
            </a:pPr>
            <a:r>
              <a:rPr lang="en-US" dirty="0">
                <a:solidFill>
                  <a:srgbClr val="6E8080"/>
                </a:solidFill>
                <a:latin typeface="Lucida Sans Typewriter"/>
                <a:ea typeface="Courier New" charset="0"/>
                <a:cs typeface="Courier New" charset="0"/>
              </a:rPr>
              <a:t>   return isPalindrome(0, </a:t>
            </a:r>
            <a:r>
              <a:rPr lang="en-US" dirty="0" err="1">
                <a:solidFill>
                  <a:srgbClr val="6E8080"/>
                </a:solidFill>
                <a:latin typeface="Lucida Sans Typewriter"/>
                <a:ea typeface="Courier New" charset="0"/>
                <a:cs typeface="Courier New" charset="0"/>
              </a:rPr>
              <a:t>text.length</a:t>
            </a:r>
            <a:r>
              <a:rPr lang="en-US" dirty="0">
                <a:solidFill>
                  <a:srgbClr val="6E8080"/>
                </a:solidFill>
                <a:latin typeface="Lucida Sans Typewriter"/>
                <a:ea typeface="Courier New" charset="0"/>
                <a:cs typeface="Courier New" charset="0"/>
              </a:rPr>
              <a:t>() - 1);</a:t>
            </a:r>
          </a:p>
          <a:p>
            <a:pPr lvl="1">
              <a:spcBef>
                <a:spcPts val="0"/>
              </a:spcBef>
              <a:buNone/>
            </a:pPr>
            <a:r>
              <a:rPr lang="en-US" dirty="0">
                <a:solidFill>
                  <a:srgbClr val="6E8080"/>
                </a:solidFill>
                <a:latin typeface="Lucida Sans Typewriter"/>
                <a:ea typeface="Courier New" charset="0"/>
                <a:cs typeface="Courier New" charset="0"/>
              </a:rPr>
              <a:t>} </a:t>
            </a:r>
          </a:p>
          <a:p>
            <a:r>
              <a:rPr lang="en-US" dirty="0"/>
              <a:t>This call is </a:t>
            </a:r>
            <a:r>
              <a:rPr lang="en-US" b="1" dirty="0"/>
              <a:t>not</a:t>
            </a:r>
            <a:r>
              <a:rPr lang="en-US" dirty="0"/>
              <a:t> recursive </a:t>
            </a:r>
          </a:p>
          <a:p>
            <a:pPr lvl="1"/>
            <a:r>
              <a:rPr lang="en-US" dirty="0"/>
              <a:t>The </a:t>
            </a:r>
            <a:r>
              <a:rPr lang="en-US" dirty="0" err="1">
                <a:solidFill>
                  <a:srgbClr val="6E8080"/>
                </a:solidFill>
                <a:latin typeface="Lucida Sans Typewriter"/>
                <a:ea typeface="Courier New" charset="0"/>
                <a:cs typeface="Courier New" charset="0"/>
              </a:rPr>
              <a:t>isPalindrome(String</a:t>
            </a:r>
            <a:r>
              <a:rPr lang="en-US" dirty="0">
                <a:solidFill>
                  <a:srgbClr val="6E8080"/>
                </a:solidFill>
                <a:latin typeface="Lucida Sans Typewriter"/>
                <a:ea typeface="Courier New" charset="0"/>
                <a:cs typeface="Courier New" charset="0"/>
              </a:rPr>
              <a:t>) </a:t>
            </a:r>
            <a:r>
              <a:rPr lang="en-US" dirty="0"/>
              <a:t>method calls the helper method </a:t>
            </a:r>
            <a:r>
              <a:rPr lang="en-US" dirty="0" err="1">
                <a:solidFill>
                  <a:srgbClr val="6E8080"/>
                </a:solidFill>
                <a:latin typeface="Lucida Sans Typewriter"/>
                <a:ea typeface="Courier New" charset="0"/>
                <a:cs typeface="Courier New" charset="0"/>
              </a:rPr>
              <a:t>isPalindrome(String</a:t>
            </a:r>
            <a:r>
              <a:rPr lang="en-US" dirty="0">
                <a:solidFill>
                  <a:srgbClr val="6E8080"/>
                </a:solidFill>
                <a:latin typeface="Lucida Sans Typewriter"/>
                <a:ea typeface="Courier New" charset="0"/>
                <a:cs typeface="Courier New" charset="0"/>
              </a:rPr>
              <a:t>, </a:t>
            </a:r>
            <a:r>
              <a:rPr lang="en-US" dirty="0" err="1">
                <a:solidFill>
                  <a:srgbClr val="6E8080"/>
                </a:solidFill>
                <a:latin typeface="Lucida Sans Typewriter"/>
                <a:ea typeface="Courier New" charset="0"/>
                <a:cs typeface="Courier New" charset="0"/>
              </a:rPr>
              <a:t>int</a:t>
            </a:r>
            <a:r>
              <a:rPr lang="en-US" dirty="0">
                <a:solidFill>
                  <a:srgbClr val="6E8080"/>
                </a:solidFill>
                <a:latin typeface="Lucida Sans Typewriter"/>
                <a:ea typeface="Courier New" charset="0"/>
                <a:cs typeface="Courier New" charset="0"/>
              </a:rPr>
              <a:t>, </a:t>
            </a:r>
            <a:r>
              <a:rPr lang="en-US" dirty="0" err="1">
                <a:solidFill>
                  <a:srgbClr val="6E8080"/>
                </a:solidFill>
                <a:latin typeface="Lucida Sans Typewriter"/>
                <a:ea typeface="Courier New" charset="0"/>
                <a:cs typeface="Courier New" charset="0"/>
              </a:rPr>
              <a:t>int</a:t>
            </a:r>
            <a:r>
              <a:rPr lang="en-US" dirty="0">
                <a:solidFill>
                  <a:srgbClr val="6E8080"/>
                </a:solidFill>
                <a:latin typeface="Lucida Sans Typewriter"/>
                <a:ea typeface="Courier New" charset="0"/>
                <a:cs typeface="Courier New" charset="0"/>
              </a:rPr>
              <a:t>)</a:t>
            </a:r>
            <a:r>
              <a:rPr lang="en-US" dirty="0"/>
              <a:t>. </a:t>
            </a:r>
          </a:p>
          <a:p>
            <a:pPr lvl="1"/>
            <a:r>
              <a:rPr lang="en-US" dirty="0"/>
              <a:t>An example of overloading</a:t>
            </a:r>
          </a:p>
          <a:p>
            <a:r>
              <a:rPr lang="en-US" dirty="0"/>
              <a:t>The public will call </a:t>
            </a:r>
            <a:r>
              <a:rPr lang="en-US" dirty="0" err="1">
                <a:solidFill>
                  <a:srgbClr val="6E8080"/>
                </a:solidFill>
                <a:latin typeface="Lucida Sans Typewriter"/>
                <a:ea typeface="Courier New" charset="0"/>
                <a:cs typeface="Courier New" charset="0"/>
              </a:rPr>
              <a:t>isPalindrome(String</a:t>
            </a:r>
            <a:r>
              <a:rPr lang="en-US" dirty="0">
                <a:solidFill>
                  <a:srgbClr val="6E8080"/>
                </a:solidFill>
                <a:latin typeface="Lucida Sans Typewriter"/>
                <a:ea typeface="Courier New" charset="0"/>
                <a:cs typeface="Courier New" charset="0"/>
              </a:rPr>
              <a:t>) </a:t>
            </a:r>
            <a:r>
              <a:rPr lang="en-US" dirty="0"/>
              <a:t>method.</a:t>
            </a:r>
          </a:p>
          <a:p>
            <a:r>
              <a:rPr lang="en-US" dirty="0" err="1">
                <a:solidFill>
                  <a:srgbClr val="6E8080"/>
                </a:solidFill>
                <a:latin typeface="Lucida Sans Typewriter"/>
                <a:ea typeface="Courier New" charset="0"/>
                <a:cs typeface="Courier New" charset="0"/>
              </a:rPr>
              <a:t>isPalindrome(String</a:t>
            </a:r>
            <a:r>
              <a:rPr lang="en-US" dirty="0">
                <a:solidFill>
                  <a:srgbClr val="6E8080"/>
                </a:solidFill>
                <a:latin typeface="Lucida Sans Typewriter"/>
                <a:ea typeface="Courier New" charset="0"/>
                <a:cs typeface="Courier New" charset="0"/>
              </a:rPr>
              <a:t>, </a:t>
            </a:r>
            <a:r>
              <a:rPr lang="en-US" dirty="0" err="1">
                <a:solidFill>
                  <a:srgbClr val="6E8080"/>
                </a:solidFill>
                <a:latin typeface="Lucida Sans Typewriter"/>
                <a:ea typeface="Courier New" charset="0"/>
                <a:cs typeface="Courier New" charset="0"/>
              </a:rPr>
              <a:t>int</a:t>
            </a:r>
            <a:r>
              <a:rPr lang="en-US" dirty="0">
                <a:solidFill>
                  <a:srgbClr val="6E8080"/>
                </a:solidFill>
                <a:latin typeface="Lucida Sans Typewriter"/>
                <a:ea typeface="Courier New" charset="0"/>
                <a:cs typeface="Courier New" charset="0"/>
              </a:rPr>
              <a:t>, </a:t>
            </a:r>
            <a:r>
              <a:rPr lang="en-US" dirty="0" err="1">
                <a:solidFill>
                  <a:srgbClr val="6E8080"/>
                </a:solidFill>
                <a:latin typeface="Lucida Sans Typewriter"/>
                <a:ea typeface="Courier New" charset="0"/>
                <a:cs typeface="Courier New" charset="0"/>
              </a:rPr>
              <a:t>int</a:t>
            </a:r>
            <a:r>
              <a:rPr lang="en-US" dirty="0">
                <a:solidFill>
                  <a:srgbClr val="6E8080"/>
                </a:solidFill>
                <a:latin typeface="Lucida Sans Typewriter"/>
                <a:ea typeface="Courier New" charset="0"/>
                <a:cs typeface="Courier New" charset="0"/>
              </a:rPr>
              <a:t>)</a:t>
            </a:r>
            <a:r>
              <a:rPr lang="en-US" dirty="0"/>
              <a:t> is the recursive helper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The Efficiency of Recursion: Fibonacci Sequence</a:t>
            </a:r>
          </a:p>
        </p:txBody>
      </p:sp>
      <p:sp>
        <p:nvSpPr>
          <p:cNvPr id="3" name="Content Placeholder 2"/>
          <p:cNvSpPr>
            <a:spLocks noGrp="1"/>
          </p:cNvSpPr>
          <p:nvPr>
            <p:ph idx="4294967295"/>
          </p:nvPr>
        </p:nvSpPr>
        <p:spPr>
          <a:xfrm>
            <a:off x="9525" y="921456"/>
            <a:ext cx="9134475" cy="5664807"/>
          </a:xfrm>
        </p:spPr>
        <p:txBody>
          <a:bodyPr/>
          <a:lstStyle/>
          <a:p>
            <a:r>
              <a:rPr lang="en-US" dirty="0"/>
              <a:t>Fibonacci sequence is a sequence of numbers defined by:</a:t>
            </a:r>
          </a:p>
          <a:p>
            <a:pPr marL="0" indent="0">
              <a:buNone/>
            </a:pPr>
            <a:br>
              <a:rPr lang="en-US" dirty="0"/>
            </a:br>
            <a:r>
              <a:rPr lang="en-US" i="1" dirty="0"/>
              <a:t>f</a:t>
            </a:r>
            <a:r>
              <a:rPr lang="en-US" baseline="-25000" dirty="0"/>
              <a:t>1</a:t>
            </a:r>
            <a:r>
              <a:rPr lang="en-US" dirty="0"/>
              <a:t> = 1</a:t>
            </a:r>
            <a:br>
              <a:rPr lang="en-US" dirty="0"/>
            </a:br>
            <a:r>
              <a:rPr lang="en-US" i="1" dirty="0"/>
              <a:t>f</a:t>
            </a:r>
            <a:r>
              <a:rPr lang="en-US" baseline="-25000" dirty="0"/>
              <a:t>2</a:t>
            </a:r>
            <a:r>
              <a:rPr lang="en-US" dirty="0"/>
              <a:t> = 1</a:t>
            </a:r>
            <a:br>
              <a:rPr lang="en-US" dirty="0"/>
            </a:br>
            <a:r>
              <a:rPr lang="en-US" i="1" dirty="0"/>
              <a:t>f</a:t>
            </a:r>
            <a:r>
              <a:rPr lang="en-US" i="1" baseline="-25000" dirty="0"/>
              <a:t>n</a:t>
            </a:r>
            <a:r>
              <a:rPr lang="en-US" dirty="0"/>
              <a:t> = </a:t>
            </a:r>
            <a:r>
              <a:rPr lang="en-US" i="1" dirty="0"/>
              <a:t>f</a:t>
            </a:r>
            <a:r>
              <a:rPr lang="en-US" i="1" baseline="-25000" dirty="0"/>
              <a:t>n</a:t>
            </a:r>
            <a:r>
              <a:rPr lang="en-US" baseline="-25000" dirty="0"/>
              <a:t>-1</a:t>
            </a:r>
            <a:r>
              <a:rPr lang="en-US" dirty="0"/>
              <a:t> + </a:t>
            </a:r>
            <a:r>
              <a:rPr lang="en-US" i="1" dirty="0"/>
              <a:t>f</a:t>
            </a:r>
            <a:r>
              <a:rPr lang="en-US" i="1" baseline="-25000" dirty="0"/>
              <a:t>n</a:t>
            </a:r>
            <a:r>
              <a:rPr lang="en-US" baseline="-25000" dirty="0"/>
              <a:t>-2</a:t>
            </a:r>
            <a:r>
              <a:rPr lang="en-US" dirty="0"/>
              <a:t> </a:t>
            </a:r>
          </a:p>
          <a:p>
            <a:pPr marL="0" indent="0">
              <a:buNone/>
            </a:pPr>
            <a:endParaRPr lang="en-US" dirty="0"/>
          </a:p>
          <a:p>
            <a:r>
              <a:rPr lang="en-US" dirty="0"/>
              <a:t>First ten terms:</a:t>
            </a:r>
            <a:br>
              <a:rPr lang="en-US" dirty="0"/>
            </a:br>
            <a:r>
              <a:rPr lang="en-US" dirty="0"/>
              <a:t>1, 1, 2, 3, 5, 8, 13, 21, 34, 55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section_3/</a:t>
            </a:r>
            <a:r>
              <a:rPr lang="en-US" dirty="0">
                <a:hlinkClick r:id="rId2" action="ppaction://hlinkfile"/>
              </a:rPr>
              <a:t>RecursiveFib.java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400" b="1" dirty="0">
                <a:solidFill>
                  <a:srgbClr val="0073FF"/>
                </a:solidFill>
                <a:latin typeface="Courier"/>
                <a:ea typeface="Courier"/>
                <a:cs typeface="Courier"/>
              </a:rPr>
              <a:t>  1  </a:t>
            </a:r>
            <a:r>
              <a:rPr lang="en-US" sz="1400" dirty="0">
                <a:solidFill>
                  <a:srgbClr val="CC0066"/>
                </a:solidFill>
                <a:latin typeface="Courier"/>
                <a:ea typeface="Courier"/>
                <a:cs typeface="Courier"/>
              </a:rPr>
              <a:t>import</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java.util.Scanner</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2  </a:t>
            </a:r>
          </a:p>
          <a:p>
            <a:pPr>
              <a:spcBef>
                <a:spcPts val="0"/>
              </a:spcBef>
              <a:buNone/>
            </a:pPr>
            <a:r>
              <a:rPr lang="en-US" sz="1400" b="1" dirty="0">
                <a:solidFill>
                  <a:srgbClr val="0073FF"/>
                </a:solidFill>
                <a:latin typeface="Courier"/>
                <a:ea typeface="Courier"/>
                <a:cs typeface="Courier"/>
              </a:rPr>
              <a:t>  3  </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4  </a:t>
            </a:r>
            <a:r>
              <a:rPr lang="en-US" sz="1400" dirty="0">
                <a:solidFill>
                  <a:srgbClr val="000000"/>
                </a:solidFill>
                <a:latin typeface="Courier"/>
                <a:ea typeface="Courier"/>
                <a:cs typeface="Courier"/>
              </a:rPr>
              <a:t>   </a:t>
            </a:r>
            <a:r>
              <a:rPr lang="en-US" sz="1400" dirty="0">
                <a:solidFill>
                  <a:srgbClr val="0073FF"/>
                </a:solidFill>
                <a:latin typeface="Times"/>
                <a:ea typeface="Times"/>
                <a:cs typeface="Times"/>
              </a:rPr>
              <a:t>This program computes Fibonacci numbers using a recursive method.</a:t>
            </a:r>
          </a:p>
          <a:p>
            <a:pPr>
              <a:spcBef>
                <a:spcPts val="0"/>
              </a:spcBef>
              <a:buNone/>
            </a:pPr>
            <a:r>
              <a:rPr lang="en-US" sz="1400" b="1" dirty="0">
                <a:solidFill>
                  <a:srgbClr val="0073FF"/>
                </a:solidFill>
                <a:latin typeface="Courier"/>
                <a:ea typeface="Courier"/>
                <a:cs typeface="Courier"/>
              </a:rPr>
              <a:t>  5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6  </a:t>
            </a:r>
            <a:r>
              <a:rPr lang="en-US" sz="1400" dirty="0">
                <a:solidFill>
                  <a:srgbClr val="CC0066"/>
                </a:solidFill>
                <a:latin typeface="Courier"/>
                <a:ea typeface="Courier"/>
                <a:cs typeface="Courier"/>
              </a:rPr>
              <a:t>public</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class</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RecursiveFib</a:t>
            </a:r>
            <a:endParaRPr lang="en-US" sz="1400" dirty="0">
              <a:solidFill>
                <a:srgbClr val="000000"/>
              </a:solidFill>
              <a:latin typeface="Courier"/>
              <a:ea typeface="Courier"/>
              <a:cs typeface="Courier"/>
            </a:endParaRPr>
          </a:p>
          <a:p>
            <a:pPr>
              <a:spcBef>
                <a:spcPts val="0"/>
              </a:spcBef>
              <a:buNone/>
            </a:pPr>
            <a:r>
              <a:rPr lang="en-US" sz="1400" b="1" dirty="0">
                <a:solidFill>
                  <a:srgbClr val="0073FF"/>
                </a:solidFill>
                <a:latin typeface="Courier"/>
                <a:ea typeface="Courier"/>
                <a:cs typeface="Courier"/>
              </a:rPr>
              <a:t>  7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8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public</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static</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void</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main(String</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args</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9  </a:t>
            </a:r>
            <a:r>
              <a:rPr lang="en-US" sz="1400" dirty="0">
                <a:solidFill>
                  <a:srgbClr val="000000"/>
                </a:solidFill>
                <a:latin typeface="Courier"/>
                <a:ea typeface="Courier"/>
                <a:cs typeface="Courier"/>
              </a:rPr>
              <a:t>   {  </a:t>
            </a:r>
          </a:p>
          <a:p>
            <a:pPr>
              <a:spcBef>
                <a:spcPts val="0"/>
              </a:spcBef>
              <a:buNone/>
            </a:pPr>
            <a:r>
              <a:rPr lang="en-US" sz="1400" b="1" dirty="0">
                <a:solidFill>
                  <a:srgbClr val="0073FF"/>
                </a:solidFill>
                <a:latin typeface="Courier"/>
                <a:ea typeface="Courier"/>
                <a:cs typeface="Courier"/>
              </a:rPr>
              <a:t> 10  </a:t>
            </a:r>
            <a:r>
              <a:rPr lang="en-US" sz="1400" dirty="0">
                <a:solidFill>
                  <a:srgbClr val="000000"/>
                </a:solidFill>
                <a:latin typeface="Courier"/>
                <a:ea typeface="Courier"/>
                <a:cs typeface="Courier"/>
              </a:rPr>
              <a:t>      Scanner in = </a:t>
            </a:r>
            <a:r>
              <a:rPr lang="en-US" sz="1400" dirty="0">
                <a:solidFill>
                  <a:srgbClr val="CC0066"/>
                </a:solidFill>
                <a:latin typeface="Courier"/>
                <a:ea typeface="Courier"/>
                <a:cs typeface="Courier"/>
              </a:rPr>
              <a:t>new</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Scanner(System.in</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11  </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System.out.print(</a:t>
            </a:r>
            <a:r>
              <a:rPr lang="en-US" sz="1400" dirty="0" err="1">
                <a:solidFill>
                  <a:srgbClr val="32E598"/>
                </a:solidFill>
                <a:latin typeface="Courier"/>
                <a:ea typeface="Courier"/>
                <a:cs typeface="Courier"/>
              </a:rPr>
              <a:t>"Enter</a:t>
            </a:r>
            <a:r>
              <a:rPr lang="en-US" sz="1400" dirty="0">
                <a:solidFill>
                  <a:srgbClr val="32E598"/>
                </a:solidFill>
                <a:latin typeface="Courier"/>
                <a:ea typeface="Courier"/>
                <a:cs typeface="Courier"/>
              </a:rPr>
              <a:t> </a:t>
            </a:r>
            <a:r>
              <a:rPr lang="en-US" sz="1400" dirty="0" err="1">
                <a:solidFill>
                  <a:srgbClr val="32E598"/>
                </a:solidFill>
                <a:latin typeface="Courier"/>
                <a:ea typeface="Courier"/>
                <a:cs typeface="Courier"/>
              </a:rPr>
              <a:t>n</a:t>
            </a:r>
            <a:r>
              <a:rPr lang="en-US" sz="1400" dirty="0">
                <a:solidFill>
                  <a:srgbClr val="32E598"/>
                </a:solidFill>
                <a:latin typeface="Courier"/>
                <a:ea typeface="Courier"/>
                <a:cs typeface="Courier"/>
              </a:rPr>
              <a:t>: "</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12  </a:t>
            </a:r>
            <a:r>
              <a:rPr lang="en-US" sz="1400" dirty="0">
                <a:solidFill>
                  <a:srgbClr val="000000"/>
                </a:solidFill>
                <a:latin typeface="Courier"/>
                <a:ea typeface="Courier"/>
                <a:cs typeface="Courier"/>
              </a:rPr>
              <a:t>      </a:t>
            </a:r>
            <a:r>
              <a:rPr lang="en-US" sz="1400" dirty="0" err="1">
                <a:solidFill>
                  <a:srgbClr val="CC0066"/>
                </a:solidFill>
                <a:latin typeface="Courier"/>
                <a:ea typeface="Courier"/>
                <a:cs typeface="Courier"/>
              </a:rPr>
              <a:t>int</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n</a:t>
            </a:r>
            <a:r>
              <a:rPr lang="en-US" sz="1400" dirty="0">
                <a:solidFill>
                  <a:srgbClr val="000000"/>
                </a:solidFill>
                <a:latin typeface="Courier"/>
                <a:ea typeface="Courier"/>
                <a:cs typeface="Courier"/>
              </a:rPr>
              <a:t> = </a:t>
            </a:r>
            <a:r>
              <a:rPr lang="en-US" sz="1400" dirty="0" err="1">
                <a:solidFill>
                  <a:srgbClr val="000000"/>
                </a:solidFill>
                <a:latin typeface="Courier"/>
                <a:ea typeface="Courier"/>
                <a:cs typeface="Courier"/>
              </a:rPr>
              <a:t>in.nextInt</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13  </a:t>
            </a:r>
          </a:p>
          <a:p>
            <a:pPr>
              <a:spcBef>
                <a:spcPts val="0"/>
              </a:spcBef>
              <a:buNone/>
            </a:pPr>
            <a:r>
              <a:rPr lang="en-US" sz="1400" b="1" dirty="0">
                <a:solidFill>
                  <a:srgbClr val="0073FF"/>
                </a:solidFill>
                <a:latin typeface="Courier"/>
                <a:ea typeface="Courier"/>
                <a:cs typeface="Courier"/>
              </a:rPr>
              <a:t> 14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for</a:t>
            </a:r>
            <a:r>
              <a:rPr lang="en-US" sz="1400" dirty="0">
                <a:solidFill>
                  <a:srgbClr val="000000"/>
                </a:solidFill>
                <a:latin typeface="Courier"/>
                <a:ea typeface="Courier"/>
                <a:cs typeface="Courier"/>
              </a:rPr>
              <a:t> (</a:t>
            </a:r>
            <a:r>
              <a:rPr lang="en-US" sz="1400" dirty="0" err="1">
                <a:solidFill>
                  <a:srgbClr val="CC0066"/>
                </a:solidFill>
                <a:latin typeface="Courier"/>
                <a:ea typeface="Courier"/>
                <a:cs typeface="Courier"/>
              </a:rPr>
              <a:t>int</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i</a:t>
            </a:r>
            <a:r>
              <a:rPr lang="en-US" sz="1400" dirty="0">
                <a:solidFill>
                  <a:srgbClr val="000000"/>
                </a:solidFill>
                <a:latin typeface="Courier"/>
                <a:ea typeface="Courier"/>
                <a:cs typeface="Courier"/>
              </a:rPr>
              <a:t> = </a:t>
            </a:r>
            <a:r>
              <a:rPr lang="en-US" sz="1400" dirty="0">
                <a:solidFill>
                  <a:srgbClr val="66FF19"/>
                </a:solidFill>
                <a:latin typeface="Courier"/>
                <a:ea typeface="Courier"/>
                <a:cs typeface="Courier"/>
              </a:rPr>
              <a:t>1</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i</a:t>
            </a:r>
            <a:r>
              <a:rPr lang="en-US" sz="1400" dirty="0">
                <a:solidFill>
                  <a:srgbClr val="000000"/>
                </a:solidFill>
                <a:latin typeface="Courier"/>
                <a:ea typeface="Courier"/>
                <a:cs typeface="Courier"/>
              </a:rPr>
              <a:t> &lt;= </a:t>
            </a:r>
            <a:r>
              <a:rPr lang="en-US" sz="1400" dirty="0" err="1">
                <a:solidFill>
                  <a:srgbClr val="000000"/>
                </a:solidFill>
                <a:latin typeface="Courier"/>
                <a:ea typeface="Courier"/>
                <a:cs typeface="Courier"/>
              </a:rPr>
              <a:t>n</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i</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15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16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long</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f</a:t>
            </a:r>
            <a:r>
              <a:rPr lang="en-US" sz="1400" dirty="0">
                <a:solidFill>
                  <a:srgbClr val="000000"/>
                </a:solidFill>
                <a:latin typeface="Courier"/>
                <a:ea typeface="Courier"/>
                <a:cs typeface="Courier"/>
              </a:rPr>
              <a:t> = </a:t>
            </a:r>
            <a:r>
              <a:rPr lang="en-US" sz="1400" dirty="0" err="1">
                <a:solidFill>
                  <a:srgbClr val="000000"/>
                </a:solidFill>
                <a:latin typeface="Courier"/>
                <a:ea typeface="Courier"/>
                <a:cs typeface="Courier"/>
              </a:rPr>
              <a:t>fib(i</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17  </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System.out.println(</a:t>
            </a:r>
            <a:r>
              <a:rPr lang="en-US" sz="1400" dirty="0" err="1">
                <a:solidFill>
                  <a:srgbClr val="32E598"/>
                </a:solidFill>
                <a:latin typeface="Courier"/>
                <a:ea typeface="Courier"/>
                <a:cs typeface="Courier"/>
              </a:rPr>
              <a:t>"fib</a:t>
            </a:r>
            <a:r>
              <a:rPr lang="en-US" sz="1400" dirty="0">
                <a:solidFill>
                  <a:srgbClr val="32E598"/>
                </a:solidFill>
                <a:latin typeface="Courier"/>
                <a:ea typeface="Courier"/>
                <a:cs typeface="Courier"/>
              </a:rPr>
              <a:t>(" + </a:t>
            </a:r>
            <a:r>
              <a:rPr lang="en-US" sz="1400" dirty="0" err="1">
                <a:solidFill>
                  <a:srgbClr val="32E598"/>
                </a:solidFill>
                <a:latin typeface="Courier"/>
                <a:ea typeface="Courier"/>
                <a:cs typeface="Courier"/>
              </a:rPr>
              <a:t>i</a:t>
            </a:r>
            <a:r>
              <a:rPr lang="en-US" sz="1400" dirty="0">
                <a:solidFill>
                  <a:srgbClr val="32E598"/>
                </a:solidFill>
                <a:latin typeface="Courier"/>
                <a:ea typeface="Courier"/>
                <a:cs typeface="Courier"/>
              </a:rPr>
              <a:t> + ") = "</a:t>
            </a:r>
            <a:r>
              <a:rPr lang="en-US" sz="1400" dirty="0">
                <a:solidFill>
                  <a:srgbClr val="000000"/>
                </a:solidFill>
                <a:latin typeface="Courier"/>
                <a:ea typeface="Courier"/>
                <a:cs typeface="Courier"/>
              </a:rPr>
              <a:t> + </a:t>
            </a:r>
            <a:r>
              <a:rPr lang="en-US" sz="1400" dirty="0" err="1">
                <a:solidFill>
                  <a:srgbClr val="000000"/>
                </a:solidFill>
                <a:latin typeface="Courier"/>
                <a:ea typeface="Courier"/>
                <a:cs typeface="Courier"/>
              </a:rPr>
              <a:t>f</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18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19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20 </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section_3/</a:t>
            </a:r>
            <a:r>
              <a:rPr lang="en-US" dirty="0">
                <a:hlinkClick r:id="rId2" action="ppaction://hlinkfile"/>
              </a:rPr>
              <a:t>RecursiveFib.java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400" b="1" dirty="0">
                <a:solidFill>
                  <a:srgbClr val="0073FF"/>
                </a:solidFill>
                <a:latin typeface="Courier"/>
                <a:ea typeface="Courier"/>
                <a:cs typeface="Courier"/>
              </a:rPr>
              <a:t> 21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22  </a:t>
            </a:r>
            <a:r>
              <a:rPr lang="en-US" sz="1400" dirty="0">
                <a:solidFill>
                  <a:srgbClr val="000000"/>
                </a:solidFill>
                <a:latin typeface="Courier"/>
                <a:ea typeface="Courier"/>
                <a:cs typeface="Courier"/>
              </a:rPr>
              <a:t>      </a:t>
            </a:r>
            <a:r>
              <a:rPr lang="en-US" sz="1400" dirty="0">
                <a:solidFill>
                  <a:srgbClr val="0073FF"/>
                </a:solidFill>
                <a:latin typeface="Times"/>
                <a:ea typeface="Times"/>
                <a:cs typeface="Times"/>
              </a:rPr>
              <a:t>Computes a Fibonacci number.</a:t>
            </a:r>
          </a:p>
          <a:p>
            <a:pPr>
              <a:spcBef>
                <a:spcPts val="0"/>
              </a:spcBef>
              <a:buNone/>
            </a:pPr>
            <a:r>
              <a:rPr lang="en-US" sz="1400" b="1" dirty="0">
                <a:solidFill>
                  <a:srgbClr val="0073FF"/>
                </a:solidFill>
                <a:latin typeface="Courier"/>
                <a:ea typeface="Courier"/>
                <a:cs typeface="Courier"/>
              </a:rPr>
              <a:t> 23  </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param</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n</a:t>
            </a:r>
            <a:r>
              <a:rPr lang="en-US" sz="1400" dirty="0">
                <a:solidFill>
                  <a:srgbClr val="0073FF"/>
                </a:solidFill>
                <a:latin typeface="Times"/>
                <a:ea typeface="Times"/>
                <a:cs typeface="Times"/>
              </a:rPr>
              <a:t> an integer</a:t>
            </a:r>
          </a:p>
          <a:p>
            <a:pPr>
              <a:spcBef>
                <a:spcPts val="0"/>
              </a:spcBef>
              <a:buNone/>
            </a:pPr>
            <a:r>
              <a:rPr lang="en-US" sz="1400" b="1" dirty="0">
                <a:solidFill>
                  <a:srgbClr val="0073FF"/>
                </a:solidFill>
                <a:latin typeface="Courier"/>
                <a:ea typeface="Courier"/>
                <a:cs typeface="Courier"/>
              </a:rPr>
              <a:t> 24  </a:t>
            </a:r>
            <a:r>
              <a:rPr lang="en-US" sz="1400" dirty="0">
                <a:solidFill>
                  <a:srgbClr val="000000"/>
                </a:solidFill>
                <a:latin typeface="Courier"/>
                <a:ea typeface="Courier"/>
                <a:cs typeface="Courier"/>
              </a:rPr>
              <a:t>      @return</a:t>
            </a:r>
            <a:r>
              <a:rPr lang="en-US" sz="1400" dirty="0">
                <a:solidFill>
                  <a:srgbClr val="0073FF"/>
                </a:solidFill>
                <a:latin typeface="Times"/>
                <a:ea typeface="Times"/>
                <a:cs typeface="Times"/>
              </a:rPr>
              <a:t> the nth Fibonacci number</a:t>
            </a:r>
          </a:p>
          <a:p>
            <a:pPr>
              <a:spcBef>
                <a:spcPts val="0"/>
              </a:spcBef>
              <a:buNone/>
            </a:pPr>
            <a:r>
              <a:rPr lang="en-US" sz="1400" b="1" dirty="0">
                <a:solidFill>
                  <a:srgbClr val="0073FF"/>
                </a:solidFill>
                <a:latin typeface="Courier"/>
                <a:ea typeface="Courier"/>
                <a:cs typeface="Courier"/>
              </a:rPr>
              <a:t> 25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26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public</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static</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long</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fib(</a:t>
            </a:r>
            <a:r>
              <a:rPr lang="en-US" sz="1400" dirty="0" err="1">
                <a:solidFill>
                  <a:srgbClr val="CC0066"/>
                </a:solidFill>
                <a:latin typeface="Courier"/>
                <a:ea typeface="Courier"/>
                <a:cs typeface="Courier"/>
              </a:rPr>
              <a:t>int</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n</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27  </a:t>
            </a:r>
            <a:r>
              <a:rPr lang="en-US" sz="1400" dirty="0">
                <a:solidFill>
                  <a:srgbClr val="000000"/>
                </a:solidFill>
                <a:latin typeface="Courier"/>
                <a:ea typeface="Courier"/>
                <a:cs typeface="Courier"/>
              </a:rPr>
              <a:t>   {  </a:t>
            </a:r>
          </a:p>
          <a:p>
            <a:pPr>
              <a:spcBef>
                <a:spcPts val="0"/>
              </a:spcBef>
              <a:buNone/>
            </a:pPr>
            <a:r>
              <a:rPr lang="en-US" sz="1400" b="1" dirty="0">
                <a:solidFill>
                  <a:srgbClr val="0073FF"/>
                </a:solidFill>
                <a:latin typeface="Courier"/>
                <a:ea typeface="Courier"/>
                <a:cs typeface="Courier"/>
              </a:rPr>
              <a:t> 28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if</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n</a:t>
            </a:r>
            <a:r>
              <a:rPr lang="en-US" sz="1400" dirty="0">
                <a:solidFill>
                  <a:srgbClr val="000000"/>
                </a:solidFill>
                <a:latin typeface="Courier"/>
                <a:ea typeface="Courier"/>
                <a:cs typeface="Courier"/>
              </a:rPr>
              <a:t> &lt;= </a:t>
            </a:r>
            <a:r>
              <a:rPr lang="en-US" sz="1400" dirty="0">
                <a:solidFill>
                  <a:srgbClr val="66FF19"/>
                </a:solidFill>
                <a:latin typeface="Courier"/>
                <a:ea typeface="Courier"/>
                <a:cs typeface="Courier"/>
              </a:rPr>
              <a:t>2</a:t>
            </a:r>
            <a:r>
              <a:rPr lang="en-US" sz="1400" dirty="0">
                <a:solidFill>
                  <a:srgbClr val="000000"/>
                </a:solidFill>
                <a:latin typeface="Courier"/>
                <a:ea typeface="Courier"/>
                <a:cs typeface="Courier"/>
              </a:rPr>
              <a:t>) { </a:t>
            </a:r>
            <a:r>
              <a:rPr lang="en-US" sz="1400" dirty="0">
                <a:solidFill>
                  <a:srgbClr val="CC0066"/>
                </a:solidFill>
                <a:latin typeface="Courier"/>
                <a:ea typeface="Courier"/>
                <a:cs typeface="Courier"/>
              </a:rPr>
              <a:t>return</a:t>
            </a:r>
            <a:r>
              <a:rPr lang="en-US" sz="1400" dirty="0">
                <a:solidFill>
                  <a:srgbClr val="000000"/>
                </a:solidFill>
                <a:latin typeface="Courier"/>
                <a:ea typeface="Courier"/>
                <a:cs typeface="Courier"/>
              </a:rPr>
              <a:t> </a:t>
            </a:r>
            <a:r>
              <a:rPr lang="en-US" sz="1400" dirty="0">
                <a:solidFill>
                  <a:srgbClr val="66FF19"/>
                </a:solidFill>
                <a:latin typeface="Courier"/>
                <a:ea typeface="Courier"/>
                <a:cs typeface="Courier"/>
              </a:rPr>
              <a:t>1</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29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else</a:t>
            </a:r>
            <a:r>
              <a:rPr lang="en-US" sz="1400" dirty="0">
                <a:solidFill>
                  <a:srgbClr val="000000"/>
                </a:solidFill>
                <a:latin typeface="Courier"/>
                <a:ea typeface="Courier"/>
                <a:cs typeface="Courier"/>
              </a:rPr>
              <a:t> { </a:t>
            </a:r>
            <a:r>
              <a:rPr lang="en-US" sz="1400" dirty="0">
                <a:solidFill>
                  <a:srgbClr val="CC0066"/>
                </a:solidFill>
                <a:latin typeface="Courier"/>
                <a:ea typeface="Courier"/>
                <a:cs typeface="Courier"/>
              </a:rPr>
              <a:t>return</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fib(n</a:t>
            </a:r>
            <a:r>
              <a:rPr lang="en-US" sz="1400" dirty="0">
                <a:solidFill>
                  <a:srgbClr val="000000"/>
                </a:solidFill>
                <a:latin typeface="Courier"/>
                <a:ea typeface="Courier"/>
                <a:cs typeface="Courier"/>
              </a:rPr>
              <a:t> - </a:t>
            </a:r>
            <a:r>
              <a:rPr lang="en-US" sz="1400" dirty="0">
                <a:solidFill>
                  <a:srgbClr val="66FF19"/>
                </a:solidFill>
                <a:latin typeface="Courier"/>
                <a:ea typeface="Courier"/>
                <a:cs typeface="Courier"/>
              </a:rPr>
              <a:t>1</a:t>
            </a:r>
            <a:r>
              <a:rPr lang="en-US" sz="1400" dirty="0">
                <a:solidFill>
                  <a:srgbClr val="000000"/>
                </a:solidFill>
                <a:latin typeface="Courier"/>
                <a:ea typeface="Courier"/>
                <a:cs typeface="Courier"/>
              </a:rPr>
              <a:t>) + </a:t>
            </a:r>
            <a:r>
              <a:rPr lang="en-US" sz="1400" dirty="0" err="1">
                <a:solidFill>
                  <a:srgbClr val="000000"/>
                </a:solidFill>
                <a:latin typeface="Courier"/>
                <a:ea typeface="Courier"/>
                <a:cs typeface="Courier"/>
              </a:rPr>
              <a:t>fib(n</a:t>
            </a:r>
            <a:r>
              <a:rPr lang="en-US" sz="1400" dirty="0">
                <a:solidFill>
                  <a:srgbClr val="000000"/>
                </a:solidFill>
                <a:latin typeface="Courier"/>
                <a:ea typeface="Courier"/>
                <a:cs typeface="Courier"/>
              </a:rPr>
              <a:t> - </a:t>
            </a:r>
            <a:r>
              <a:rPr lang="en-US" sz="1400" dirty="0">
                <a:solidFill>
                  <a:srgbClr val="66FF19"/>
                </a:solidFill>
                <a:latin typeface="Courier"/>
                <a:ea typeface="Courier"/>
                <a:cs typeface="Courier"/>
              </a:rPr>
              <a:t>2</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30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31  </a:t>
            </a:r>
            <a:r>
              <a:rPr lang="en-US" sz="1400" dirty="0">
                <a:solidFill>
                  <a:srgbClr val="000000"/>
                </a:solidFill>
                <a:latin typeface="Courier"/>
                <a:ea typeface="Courier"/>
                <a:cs typeface="Courier"/>
              </a:rPr>
              <a:t>}</a:t>
            </a:r>
            <a:endParaRPr lang="en-US" sz="1400" b="1" dirty="0">
              <a:solidFill>
                <a:srgbClr val="0073FF"/>
              </a:solidFill>
              <a:latin typeface="Courier"/>
              <a:ea typeface="Courier"/>
              <a:cs typeface="Courier"/>
            </a:endParaRPr>
          </a:p>
        </p:txBody>
      </p:sp>
      <p:sp>
        <p:nvSpPr>
          <p:cNvPr id="5" name="Content Placeholder 2"/>
          <p:cNvSpPr txBox="1">
            <a:spLocks/>
          </p:cNvSpPr>
          <p:nvPr/>
        </p:nvSpPr>
        <p:spPr>
          <a:xfrm>
            <a:off x="0" y="3271608"/>
            <a:ext cx="9134475" cy="3056370"/>
          </a:xfrm>
          <a:prstGeom prst="rect">
            <a:avLst/>
          </a:prstGeom>
        </p:spPr>
        <p:txBody>
          <a:bodyPr vert="horz" lIns="91440" tIns="45720" rIns="91440" bIns="45720" rtlCol="0">
            <a:normAutofit fontScale="85000" lnSpcReduction="20000"/>
          </a:bodyPr>
          <a:lstStyle/>
          <a:p>
            <a:r>
              <a:rPr lang="en-US" sz="2400" b="1" dirty="0">
                <a:latin typeface="Lucida Sans"/>
                <a:cs typeface="Lucida Sans"/>
              </a:rPr>
              <a:t>Program Run:</a:t>
            </a:r>
          </a:p>
          <a:p>
            <a:endParaRPr lang="en-US" sz="2400" b="1" dirty="0">
              <a:latin typeface="Lucida Sans"/>
              <a:cs typeface="Lucida Sans"/>
            </a:endParaRPr>
          </a:p>
          <a:p>
            <a:r>
              <a:rPr lang="en-US" sz="2353" dirty="0">
                <a:solidFill>
                  <a:srgbClr val="6E8080"/>
                </a:solidFill>
                <a:latin typeface="Lucida Sans Typewriter"/>
                <a:ea typeface="Courier New" charset="0"/>
                <a:cs typeface="Courier New" charset="0"/>
              </a:rPr>
              <a:t>Enter </a:t>
            </a:r>
            <a:r>
              <a:rPr lang="en-US" sz="2353" dirty="0" err="1">
                <a:solidFill>
                  <a:srgbClr val="6E8080"/>
                </a:solidFill>
                <a:latin typeface="Lucida Sans Typewriter"/>
                <a:ea typeface="Courier New" charset="0"/>
                <a:cs typeface="Courier New" charset="0"/>
              </a:rPr>
              <a:t>n</a:t>
            </a:r>
            <a:r>
              <a:rPr lang="en-US" sz="2353" dirty="0">
                <a:solidFill>
                  <a:srgbClr val="6E8080"/>
                </a:solidFill>
                <a:latin typeface="Lucida Sans Typewriter"/>
                <a:ea typeface="Courier New" charset="0"/>
                <a:cs typeface="Courier New" charset="0"/>
              </a:rPr>
              <a:t>: </a:t>
            </a:r>
            <a:r>
              <a:rPr lang="en-US" sz="2353" dirty="0">
                <a:solidFill>
                  <a:srgbClr val="006CB8"/>
                </a:solidFill>
                <a:latin typeface="Lucida Sans Typewriter"/>
                <a:ea typeface="Courier New" charset="0"/>
                <a:cs typeface="Courier New" charset="0"/>
              </a:rPr>
              <a:t>50</a:t>
            </a:r>
          </a:p>
          <a:p>
            <a:r>
              <a:rPr lang="en-US" sz="2353" dirty="0">
                <a:solidFill>
                  <a:srgbClr val="6E8080"/>
                </a:solidFill>
                <a:latin typeface="Lucida Sans Typewriter"/>
                <a:ea typeface="Courier New" charset="0"/>
                <a:cs typeface="Courier New" charset="0"/>
              </a:rPr>
              <a:t>fib(1) = 1</a:t>
            </a:r>
          </a:p>
          <a:p>
            <a:r>
              <a:rPr lang="en-US" sz="2353" dirty="0">
                <a:solidFill>
                  <a:srgbClr val="6E8080"/>
                </a:solidFill>
                <a:latin typeface="Lucida Sans Typewriter"/>
                <a:ea typeface="Courier New" charset="0"/>
                <a:cs typeface="Courier New" charset="0"/>
              </a:rPr>
              <a:t>fib(2) = 1</a:t>
            </a:r>
          </a:p>
          <a:p>
            <a:r>
              <a:rPr lang="en-US" sz="2353" dirty="0">
                <a:solidFill>
                  <a:srgbClr val="6E8080"/>
                </a:solidFill>
                <a:latin typeface="Lucida Sans Typewriter"/>
                <a:ea typeface="Courier New" charset="0"/>
                <a:cs typeface="Courier New" charset="0"/>
              </a:rPr>
              <a:t>fib(3) = 2</a:t>
            </a:r>
          </a:p>
          <a:p>
            <a:r>
              <a:rPr lang="en-US" sz="2353" dirty="0">
                <a:solidFill>
                  <a:srgbClr val="6E8080"/>
                </a:solidFill>
                <a:latin typeface="Lucida Sans Typewriter"/>
                <a:ea typeface="Courier New" charset="0"/>
                <a:cs typeface="Courier New" charset="0"/>
              </a:rPr>
              <a:t>fib(4) = 3</a:t>
            </a:r>
          </a:p>
          <a:p>
            <a:r>
              <a:rPr lang="en-US" sz="2353" dirty="0">
                <a:solidFill>
                  <a:srgbClr val="6E8080"/>
                </a:solidFill>
                <a:latin typeface="Lucida Sans Typewriter"/>
                <a:ea typeface="Courier New" charset="0"/>
                <a:cs typeface="Courier New" charset="0"/>
              </a:rPr>
              <a:t>fib(5) = 5</a:t>
            </a:r>
          </a:p>
          <a:p>
            <a:r>
              <a:rPr lang="en-US" sz="2353" dirty="0">
                <a:solidFill>
                  <a:srgbClr val="6E8080"/>
                </a:solidFill>
                <a:latin typeface="Lucida Sans Typewriter"/>
                <a:ea typeface="Courier New" charset="0"/>
                <a:cs typeface="Courier New" charset="0"/>
              </a:rPr>
              <a:t>fib(6) = 8</a:t>
            </a:r>
          </a:p>
          <a:p>
            <a:r>
              <a:rPr lang="en-US" sz="2353" dirty="0">
                <a:solidFill>
                  <a:srgbClr val="6E8080"/>
                </a:solidFill>
                <a:latin typeface="Lucida Sans Typewriter"/>
                <a:ea typeface="Courier New" charset="0"/>
                <a:cs typeface="Courier New" charset="0"/>
              </a:rPr>
              <a:t>fib(7) = 13</a:t>
            </a:r>
          </a:p>
          <a:p>
            <a:r>
              <a:rPr lang="en-US" sz="2353" dirty="0">
                <a:solidFill>
                  <a:srgbClr val="6E8080"/>
                </a:solidFill>
                <a:latin typeface="Lucida Sans Typewriter"/>
                <a:ea typeface="Courier New" charset="0"/>
                <a:cs typeface="Courier New" charset="0"/>
              </a:rPr>
              <a:t>. . .</a:t>
            </a:r>
          </a:p>
          <a:p>
            <a:r>
              <a:rPr lang="en-US" sz="2353" dirty="0">
                <a:solidFill>
                  <a:srgbClr val="6E8080"/>
                </a:solidFill>
                <a:latin typeface="Lucida Sans Typewriter"/>
                <a:ea typeface="Courier New" charset="0"/>
                <a:cs typeface="Courier New" charset="0"/>
              </a:rPr>
              <a:t>fib(50) = 12586269025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The Efficiency of Recursion</a:t>
            </a:r>
          </a:p>
        </p:txBody>
      </p:sp>
      <p:sp>
        <p:nvSpPr>
          <p:cNvPr id="3" name="Content Placeholder 2"/>
          <p:cNvSpPr>
            <a:spLocks noGrp="1"/>
          </p:cNvSpPr>
          <p:nvPr>
            <p:ph idx="4294967295"/>
          </p:nvPr>
        </p:nvSpPr>
        <p:spPr>
          <a:xfrm>
            <a:off x="9525" y="921456"/>
            <a:ext cx="9134475" cy="5664807"/>
          </a:xfrm>
        </p:spPr>
        <p:txBody>
          <a:bodyPr/>
          <a:lstStyle/>
          <a:p>
            <a:r>
              <a:rPr lang="en-US" dirty="0"/>
              <a:t>Recursive implementation of </a:t>
            </a:r>
            <a:r>
              <a:rPr lang="en-US" dirty="0">
                <a:solidFill>
                  <a:srgbClr val="6E8080"/>
                </a:solidFill>
                <a:latin typeface="Lucida Sans Typewriter"/>
                <a:ea typeface="Courier New" charset="0"/>
                <a:cs typeface="Courier New" charset="0"/>
              </a:rPr>
              <a:t>fib</a:t>
            </a:r>
            <a:r>
              <a:rPr lang="en-US" dirty="0"/>
              <a:t> is straightforward. </a:t>
            </a:r>
          </a:p>
          <a:p>
            <a:r>
              <a:rPr lang="en-US" dirty="0"/>
              <a:t>Watch the output closely as you run the test program. </a:t>
            </a:r>
          </a:p>
          <a:p>
            <a:r>
              <a:rPr lang="en-US" dirty="0"/>
              <a:t>First few calls to </a:t>
            </a:r>
            <a:r>
              <a:rPr lang="en-US" dirty="0">
                <a:solidFill>
                  <a:srgbClr val="6E8080"/>
                </a:solidFill>
                <a:latin typeface="Lucida Sans Typewriter"/>
                <a:ea typeface="Courier New" charset="0"/>
                <a:cs typeface="Courier New" charset="0"/>
              </a:rPr>
              <a:t>fib</a:t>
            </a:r>
            <a:r>
              <a:rPr lang="en-US" dirty="0"/>
              <a:t> are quite fast.</a:t>
            </a:r>
          </a:p>
          <a:p>
            <a:r>
              <a:rPr lang="en-US" dirty="0"/>
              <a:t>For larger values, the program pauses an amazingly long time between outputs. </a:t>
            </a:r>
          </a:p>
          <a:p>
            <a:r>
              <a:rPr lang="en-US" dirty="0"/>
              <a:t>To find out the problem, lets insert </a:t>
            </a:r>
            <a:r>
              <a:rPr lang="en-US" b="1" dirty="0"/>
              <a:t>trace messages</a:t>
            </a: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section_3/</a:t>
            </a:r>
            <a:r>
              <a:rPr lang="en-US" dirty="0">
                <a:hlinkClick r:id="rId2" action="ppaction://hlinkfile"/>
              </a:rPr>
              <a:t>RecursiveFibTracer.java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400" b="1" dirty="0">
                <a:solidFill>
                  <a:srgbClr val="0073FF"/>
                </a:solidFill>
                <a:latin typeface="Courier"/>
                <a:ea typeface="Courier"/>
                <a:cs typeface="Courier"/>
              </a:rPr>
              <a:t>  1  </a:t>
            </a:r>
            <a:r>
              <a:rPr lang="en-US" sz="1400" dirty="0">
                <a:solidFill>
                  <a:srgbClr val="CC0066"/>
                </a:solidFill>
                <a:latin typeface="Courier"/>
                <a:ea typeface="Courier"/>
                <a:cs typeface="Courier"/>
              </a:rPr>
              <a:t>import</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java.util.Scanner</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2  </a:t>
            </a:r>
          </a:p>
          <a:p>
            <a:pPr>
              <a:spcBef>
                <a:spcPts val="0"/>
              </a:spcBef>
              <a:buNone/>
            </a:pPr>
            <a:r>
              <a:rPr lang="en-US" sz="1400" b="1" dirty="0">
                <a:solidFill>
                  <a:srgbClr val="0073FF"/>
                </a:solidFill>
                <a:latin typeface="Courier"/>
                <a:ea typeface="Courier"/>
                <a:cs typeface="Courier"/>
              </a:rPr>
              <a:t>  3  </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4  </a:t>
            </a:r>
            <a:r>
              <a:rPr lang="en-US" sz="1400" dirty="0">
                <a:solidFill>
                  <a:srgbClr val="000000"/>
                </a:solidFill>
                <a:latin typeface="Courier"/>
                <a:ea typeface="Courier"/>
                <a:cs typeface="Courier"/>
              </a:rPr>
              <a:t>   </a:t>
            </a:r>
            <a:r>
              <a:rPr lang="en-US" sz="1400" dirty="0">
                <a:solidFill>
                  <a:srgbClr val="0073FF"/>
                </a:solidFill>
                <a:latin typeface="Times"/>
                <a:ea typeface="Times"/>
                <a:cs typeface="Times"/>
              </a:rPr>
              <a:t>This program prints trace messages that show how often the</a:t>
            </a:r>
          </a:p>
          <a:p>
            <a:pPr>
              <a:spcBef>
                <a:spcPts val="0"/>
              </a:spcBef>
              <a:buNone/>
            </a:pPr>
            <a:r>
              <a:rPr lang="en-US" sz="1400" b="1" dirty="0">
                <a:solidFill>
                  <a:srgbClr val="0073FF"/>
                </a:solidFill>
                <a:latin typeface="Courier"/>
                <a:ea typeface="Courier"/>
                <a:cs typeface="Courier"/>
              </a:rPr>
              <a:t>  5  </a:t>
            </a:r>
            <a:r>
              <a:rPr lang="en-US" sz="1400" dirty="0">
                <a:solidFill>
                  <a:srgbClr val="000000"/>
                </a:solidFill>
                <a:latin typeface="Courier"/>
                <a:ea typeface="Courier"/>
                <a:cs typeface="Courier"/>
              </a:rPr>
              <a:t>   </a:t>
            </a:r>
            <a:r>
              <a:rPr lang="en-US" sz="1400" dirty="0">
                <a:solidFill>
                  <a:srgbClr val="0073FF"/>
                </a:solidFill>
                <a:latin typeface="Times"/>
                <a:ea typeface="Times"/>
                <a:cs typeface="Times"/>
              </a:rPr>
              <a:t>recursive method for computing Fibonacci numbers calls itself.</a:t>
            </a:r>
          </a:p>
          <a:p>
            <a:pPr>
              <a:spcBef>
                <a:spcPts val="0"/>
              </a:spcBef>
              <a:buNone/>
            </a:pPr>
            <a:r>
              <a:rPr lang="en-US" sz="1400" b="1" dirty="0">
                <a:solidFill>
                  <a:srgbClr val="0073FF"/>
                </a:solidFill>
                <a:latin typeface="Courier"/>
                <a:ea typeface="Courier"/>
                <a:cs typeface="Courier"/>
              </a:rPr>
              <a:t>  6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7  </a:t>
            </a:r>
            <a:r>
              <a:rPr lang="en-US" sz="1400" dirty="0">
                <a:solidFill>
                  <a:srgbClr val="CC0066"/>
                </a:solidFill>
                <a:latin typeface="Courier"/>
                <a:ea typeface="Courier"/>
                <a:cs typeface="Courier"/>
              </a:rPr>
              <a:t>public</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class</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RecursiveFibTracer</a:t>
            </a:r>
            <a:endParaRPr lang="en-US" sz="1400" dirty="0">
              <a:solidFill>
                <a:srgbClr val="000000"/>
              </a:solidFill>
              <a:latin typeface="Courier"/>
              <a:ea typeface="Courier"/>
              <a:cs typeface="Courier"/>
            </a:endParaRPr>
          </a:p>
          <a:p>
            <a:pPr>
              <a:spcBef>
                <a:spcPts val="0"/>
              </a:spcBef>
              <a:buNone/>
            </a:pPr>
            <a:r>
              <a:rPr lang="en-US" sz="1400" b="1" dirty="0">
                <a:solidFill>
                  <a:srgbClr val="0073FF"/>
                </a:solidFill>
                <a:latin typeface="Courier"/>
                <a:ea typeface="Courier"/>
                <a:cs typeface="Courier"/>
              </a:rPr>
              <a:t>  8  </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9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public</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static</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void</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main(String</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args</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10  </a:t>
            </a:r>
            <a:r>
              <a:rPr lang="en-US" sz="1400" dirty="0">
                <a:solidFill>
                  <a:srgbClr val="000000"/>
                </a:solidFill>
                <a:latin typeface="Courier"/>
                <a:ea typeface="Courier"/>
                <a:cs typeface="Courier"/>
              </a:rPr>
              <a:t>   {  </a:t>
            </a:r>
          </a:p>
          <a:p>
            <a:pPr>
              <a:spcBef>
                <a:spcPts val="0"/>
              </a:spcBef>
              <a:buNone/>
            </a:pPr>
            <a:r>
              <a:rPr lang="en-US" sz="1400" b="1" dirty="0">
                <a:solidFill>
                  <a:srgbClr val="0073FF"/>
                </a:solidFill>
                <a:latin typeface="Courier"/>
                <a:ea typeface="Courier"/>
                <a:cs typeface="Courier"/>
              </a:rPr>
              <a:t> 11  </a:t>
            </a:r>
            <a:r>
              <a:rPr lang="en-US" sz="1400" dirty="0">
                <a:solidFill>
                  <a:srgbClr val="000000"/>
                </a:solidFill>
                <a:latin typeface="Courier"/>
                <a:ea typeface="Courier"/>
                <a:cs typeface="Courier"/>
              </a:rPr>
              <a:t>      Scanner in = </a:t>
            </a:r>
            <a:r>
              <a:rPr lang="en-US" sz="1400" dirty="0">
                <a:solidFill>
                  <a:srgbClr val="CC0066"/>
                </a:solidFill>
                <a:latin typeface="Courier"/>
                <a:ea typeface="Courier"/>
                <a:cs typeface="Courier"/>
              </a:rPr>
              <a:t>new</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Scanner(System.in</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12  </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System.out.print(</a:t>
            </a:r>
            <a:r>
              <a:rPr lang="en-US" sz="1400" dirty="0" err="1">
                <a:solidFill>
                  <a:srgbClr val="32E598"/>
                </a:solidFill>
                <a:latin typeface="Courier"/>
                <a:ea typeface="Courier"/>
                <a:cs typeface="Courier"/>
              </a:rPr>
              <a:t>"Enter</a:t>
            </a:r>
            <a:r>
              <a:rPr lang="en-US" sz="1400" dirty="0">
                <a:solidFill>
                  <a:srgbClr val="32E598"/>
                </a:solidFill>
                <a:latin typeface="Courier"/>
                <a:ea typeface="Courier"/>
                <a:cs typeface="Courier"/>
              </a:rPr>
              <a:t> </a:t>
            </a:r>
            <a:r>
              <a:rPr lang="en-US" sz="1400" dirty="0" err="1">
                <a:solidFill>
                  <a:srgbClr val="32E598"/>
                </a:solidFill>
                <a:latin typeface="Courier"/>
                <a:ea typeface="Courier"/>
                <a:cs typeface="Courier"/>
              </a:rPr>
              <a:t>n</a:t>
            </a:r>
            <a:r>
              <a:rPr lang="en-US" sz="1400" dirty="0">
                <a:solidFill>
                  <a:srgbClr val="32E598"/>
                </a:solidFill>
                <a:latin typeface="Courier"/>
                <a:ea typeface="Courier"/>
                <a:cs typeface="Courier"/>
              </a:rPr>
              <a:t>: "</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13  </a:t>
            </a:r>
            <a:r>
              <a:rPr lang="en-US" sz="1400" dirty="0">
                <a:solidFill>
                  <a:srgbClr val="000000"/>
                </a:solidFill>
                <a:latin typeface="Courier"/>
                <a:ea typeface="Courier"/>
                <a:cs typeface="Courier"/>
              </a:rPr>
              <a:t>      </a:t>
            </a:r>
            <a:r>
              <a:rPr lang="en-US" sz="1400" dirty="0" err="1">
                <a:solidFill>
                  <a:srgbClr val="CC0066"/>
                </a:solidFill>
                <a:latin typeface="Courier"/>
                <a:ea typeface="Courier"/>
                <a:cs typeface="Courier"/>
              </a:rPr>
              <a:t>int</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n</a:t>
            </a:r>
            <a:r>
              <a:rPr lang="en-US" sz="1400" dirty="0">
                <a:solidFill>
                  <a:srgbClr val="000000"/>
                </a:solidFill>
                <a:latin typeface="Courier"/>
                <a:ea typeface="Courier"/>
                <a:cs typeface="Courier"/>
              </a:rPr>
              <a:t> = </a:t>
            </a:r>
            <a:r>
              <a:rPr lang="en-US" sz="1400" dirty="0" err="1">
                <a:solidFill>
                  <a:srgbClr val="000000"/>
                </a:solidFill>
                <a:latin typeface="Courier"/>
                <a:ea typeface="Courier"/>
                <a:cs typeface="Courier"/>
              </a:rPr>
              <a:t>in.nextInt</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14  </a:t>
            </a:r>
          </a:p>
          <a:p>
            <a:pPr>
              <a:spcBef>
                <a:spcPts val="0"/>
              </a:spcBef>
              <a:buNone/>
            </a:pPr>
            <a:r>
              <a:rPr lang="en-US" sz="1400" b="1" dirty="0">
                <a:solidFill>
                  <a:srgbClr val="0073FF"/>
                </a:solidFill>
                <a:latin typeface="Courier"/>
                <a:ea typeface="Courier"/>
                <a:cs typeface="Courier"/>
              </a:rPr>
              <a:t> 15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long</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f</a:t>
            </a:r>
            <a:r>
              <a:rPr lang="en-US" sz="1400" dirty="0">
                <a:solidFill>
                  <a:srgbClr val="000000"/>
                </a:solidFill>
                <a:latin typeface="Courier"/>
                <a:ea typeface="Courier"/>
                <a:cs typeface="Courier"/>
              </a:rPr>
              <a:t> = </a:t>
            </a:r>
            <a:r>
              <a:rPr lang="en-US" sz="1400" dirty="0" err="1">
                <a:solidFill>
                  <a:srgbClr val="000000"/>
                </a:solidFill>
                <a:latin typeface="Courier"/>
                <a:ea typeface="Courier"/>
                <a:cs typeface="Courier"/>
              </a:rPr>
              <a:t>fib(n</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16  </a:t>
            </a:r>
          </a:p>
          <a:p>
            <a:pPr>
              <a:spcBef>
                <a:spcPts val="0"/>
              </a:spcBef>
              <a:buNone/>
            </a:pPr>
            <a:r>
              <a:rPr lang="en-US" sz="1400" b="1" dirty="0">
                <a:solidFill>
                  <a:srgbClr val="0073FF"/>
                </a:solidFill>
                <a:latin typeface="Courier"/>
                <a:ea typeface="Courier"/>
                <a:cs typeface="Courier"/>
              </a:rPr>
              <a:t> 17  </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System.out.println(</a:t>
            </a:r>
            <a:r>
              <a:rPr lang="en-US" sz="1400" dirty="0" err="1">
                <a:solidFill>
                  <a:srgbClr val="32E598"/>
                </a:solidFill>
                <a:latin typeface="Courier"/>
                <a:ea typeface="Courier"/>
                <a:cs typeface="Courier"/>
              </a:rPr>
              <a:t>"fib</a:t>
            </a:r>
            <a:r>
              <a:rPr lang="en-US" sz="1400" dirty="0">
                <a:solidFill>
                  <a:srgbClr val="32E598"/>
                </a:solidFill>
                <a:latin typeface="Courier"/>
                <a:ea typeface="Courier"/>
                <a:cs typeface="Courier"/>
              </a:rPr>
              <a:t>(" + </a:t>
            </a:r>
            <a:r>
              <a:rPr lang="en-US" sz="1400" dirty="0" err="1">
                <a:solidFill>
                  <a:srgbClr val="32E598"/>
                </a:solidFill>
                <a:latin typeface="Courier"/>
                <a:ea typeface="Courier"/>
                <a:cs typeface="Courier"/>
              </a:rPr>
              <a:t>n</a:t>
            </a:r>
            <a:r>
              <a:rPr lang="en-US" sz="1400" dirty="0">
                <a:solidFill>
                  <a:srgbClr val="32E598"/>
                </a:solidFill>
                <a:latin typeface="Courier"/>
                <a:ea typeface="Courier"/>
                <a:cs typeface="Courier"/>
              </a:rPr>
              <a:t> + ") = "</a:t>
            </a:r>
            <a:r>
              <a:rPr lang="en-US" sz="1400" dirty="0">
                <a:solidFill>
                  <a:srgbClr val="000000"/>
                </a:solidFill>
                <a:latin typeface="Courier"/>
                <a:ea typeface="Courier"/>
                <a:cs typeface="Courier"/>
              </a:rPr>
              <a:t> + </a:t>
            </a:r>
            <a:r>
              <a:rPr lang="en-US" sz="1400" dirty="0" err="1">
                <a:solidFill>
                  <a:srgbClr val="000000"/>
                </a:solidFill>
                <a:latin typeface="Courier"/>
                <a:ea typeface="Courier"/>
                <a:cs typeface="Courier"/>
              </a:rPr>
              <a:t>f</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18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19  </a:t>
            </a:r>
          </a:p>
          <a:p>
            <a:pPr>
              <a:spcBef>
                <a:spcPts val="0"/>
              </a:spcBef>
              <a:buNone/>
            </a:pPr>
            <a:r>
              <a:rPr lang="en-US" sz="1400" b="1" dirty="0">
                <a:solidFill>
                  <a:srgbClr val="0073FF"/>
                </a:solidFill>
                <a:latin typeface="Courier"/>
                <a:ea typeface="Courier"/>
                <a:cs typeface="Courier"/>
              </a:rPr>
              <a:t> </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in Math</a:t>
            </a:r>
          </a:p>
        </p:txBody>
      </p:sp>
      <p:sp>
        <p:nvSpPr>
          <p:cNvPr id="3" name="Content Placeholder 2"/>
          <p:cNvSpPr>
            <a:spLocks noGrp="1"/>
          </p:cNvSpPr>
          <p:nvPr>
            <p:ph idx="1"/>
          </p:nvPr>
        </p:nvSpPr>
        <p:spPr/>
        <p:txBody>
          <a:bodyPr/>
          <a:lstStyle/>
          <a:p>
            <a:pPr>
              <a:lnSpc>
                <a:spcPct val="90000"/>
              </a:lnSpc>
              <a:tabLst>
                <a:tab pos="1828800" algn="l"/>
              </a:tabLst>
            </a:pPr>
            <a:r>
              <a:rPr lang="en-US" dirty="0"/>
              <a:t>Mathematical formulas are often expressed recursively</a:t>
            </a:r>
          </a:p>
          <a:p>
            <a:pPr>
              <a:lnSpc>
                <a:spcPct val="90000"/>
              </a:lnSpc>
              <a:tabLst>
                <a:tab pos="1828800" algn="l"/>
              </a:tabLst>
            </a:pPr>
            <a:r>
              <a:rPr lang="en-US" dirty="0"/>
              <a:t>N!, for any positive integer N, is defined to be the product of all integers between 1 and N inclusive</a:t>
            </a:r>
          </a:p>
          <a:p>
            <a:pPr>
              <a:lnSpc>
                <a:spcPct val="90000"/>
              </a:lnSpc>
              <a:tabLst>
                <a:tab pos="1828800" algn="l"/>
              </a:tabLst>
            </a:pPr>
            <a:r>
              <a:rPr lang="en-US" dirty="0"/>
              <a:t>This definition can be expressed recursively:</a:t>
            </a:r>
          </a:p>
          <a:p>
            <a:pPr>
              <a:lnSpc>
                <a:spcPct val="90000"/>
              </a:lnSpc>
              <a:buFontTx/>
              <a:buNone/>
              <a:tabLst>
                <a:tab pos="1828800" algn="l"/>
              </a:tabLst>
            </a:pPr>
            <a:r>
              <a:rPr lang="en-US" sz="2800" b="1" dirty="0">
                <a:latin typeface="Courier New" pitchFamily="-110" charset="0"/>
              </a:rPr>
              <a:t>		1!  =  1</a:t>
            </a:r>
          </a:p>
          <a:p>
            <a:pPr>
              <a:lnSpc>
                <a:spcPct val="90000"/>
              </a:lnSpc>
              <a:spcAft>
                <a:spcPct val="50000"/>
              </a:spcAft>
              <a:buFontTx/>
              <a:buNone/>
              <a:tabLst>
                <a:tab pos="1828800" algn="l"/>
              </a:tabLst>
            </a:pPr>
            <a:r>
              <a:rPr lang="en-US" sz="2800" b="1" dirty="0">
                <a:latin typeface="Courier New" pitchFamily="-110" charset="0"/>
              </a:rPr>
              <a:t>		N!  =  N * (N-1)!</a:t>
            </a:r>
          </a:p>
          <a:p>
            <a:pPr>
              <a:lnSpc>
                <a:spcPct val="90000"/>
              </a:lnSpc>
              <a:tabLst>
                <a:tab pos="1828800" algn="l"/>
              </a:tabLst>
            </a:pPr>
            <a:r>
              <a:rPr lang="en-US" dirty="0"/>
              <a:t>A factorial is defined in terms of another factorial until the base case of 1! is reached</a:t>
            </a:r>
          </a:p>
          <a:p>
            <a:endParaRPr lang="en-US" dirty="0"/>
          </a:p>
        </p:txBody>
      </p:sp>
      <p:sp>
        <p:nvSpPr>
          <p:cNvPr id="7" name="Slide Number Placeholder 6"/>
          <p:cNvSpPr>
            <a:spLocks noGrp="1"/>
          </p:cNvSpPr>
          <p:nvPr>
            <p:ph type="sldNum" sz="quarter" idx="4294967295"/>
          </p:nvPr>
        </p:nvSpPr>
        <p:spPr>
          <a:xfrm>
            <a:off x="6838135" y="6356350"/>
            <a:ext cx="2133600" cy="365125"/>
          </a:xfrm>
          <a:prstGeom prst="rect">
            <a:avLst/>
          </a:prstGeom>
        </p:spPr>
        <p:txBody>
          <a:bodyPr/>
          <a:lstStyle/>
          <a:p>
            <a:r>
              <a:rPr lang="en-US"/>
              <a:t>8 - </a:t>
            </a:r>
            <a:fld id="{90994C07-E970-A243-9601-A1D642E986EC}" type="slidenum">
              <a:rPr lang="en-US" smtClean="0"/>
              <a:pPr/>
              <a:t>7</a:t>
            </a:fld>
            <a:endParaRPr lang="en-US" dirty="0"/>
          </a:p>
        </p:txBody>
      </p:sp>
      <p:sp>
        <p:nvSpPr>
          <p:cNvPr id="8" name="Footer Placeholder 7"/>
          <p:cNvSpPr>
            <a:spLocks noGrp="1"/>
          </p:cNvSpPr>
          <p:nvPr>
            <p:ph type="ftr" sz="quarter" idx="4294967295"/>
          </p:nvPr>
        </p:nvSpPr>
        <p:spPr>
          <a:xfrm>
            <a:off x="284922" y="6356350"/>
            <a:ext cx="6553213" cy="365125"/>
          </a:xfrm>
          <a:prstGeom prst="rect">
            <a:avLst/>
          </a:prstGeom>
        </p:spPr>
        <p:txBody>
          <a:bodyPr/>
          <a:lstStyle/>
          <a:p>
            <a:r>
              <a:rPr lang="en-US"/>
              <a:t>Java Software Structures, 4th Edition, Lewis/Chase </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section_3/</a:t>
            </a:r>
            <a:r>
              <a:rPr lang="en-US" dirty="0">
                <a:hlinkClick r:id="rId2" action="ppaction://hlinkfile"/>
              </a:rPr>
              <a:t>RecursiveFibTracer.java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400" b="1" dirty="0">
                <a:solidFill>
                  <a:srgbClr val="0073FF"/>
                </a:solidFill>
                <a:latin typeface="Courier"/>
                <a:ea typeface="Courier"/>
                <a:cs typeface="Courier"/>
              </a:rPr>
              <a:t> 20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21  </a:t>
            </a:r>
            <a:r>
              <a:rPr lang="en-US" sz="1400" dirty="0">
                <a:solidFill>
                  <a:srgbClr val="000000"/>
                </a:solidFill>
                <a:latin typeface="Courier"/>
                <a:ea typeface="Courier"/>
                <a:cs typeface="Courier"/>
              </a:rPr>
              <a:t>      </a:t>
            </a:r>
            <a:r>
              <a:rPr lang="en-US" sz="1400" dirty="0">
                <a:solidFill>
                  <a:srgbClr val="0073FF"/>
                </a:solidFill>
                <a:latin typeface="Times"/>
                <a:ea typeface="Times"/>
                <a:cs typeface="Times"/>
              </a:rPr>
              <a:t>Computes a Fibonacci number.</a:t>
            </a:r>
          </a:p>
          <a:p>
            <a:pPr>
              <a:spcBef>
                <a:spcPts val="0"/>
              </a:spcBef>
              <a:buNone/>
            </a:pPr>
            <a:r>
              <a:rPr lang="en-US" sz="1400" b="1" dirty="0">
                <a:solidFill>
                  <a:srgbClr val="0073FF"/>
                </a:solidFill>
                <a:latin typeface="Courier"/>
                <a:ea typeface="Courier"/>
                <a:cs typeface="Courier"/>
              </a:rPr>
              <a:t> 22  </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param</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n</a:t>
            </a:r>
            <a:r>
              <a:rPr lang="en-US" sz="1400" dirty="0">
                <a:solidFill>
                  <a:srgbClr val="0073FF"/>
                </a:solidFill>
                <a:latin typeface="Times"/>
                <a:ea typeface="Times"/>
                <a:cs typeface="Times"/>
              </a:rPr>
              <a:t> an integer</a:t>
            </a:r>
          </a:p>
          <a:p>
            <a:pPr>
              <a:spcBef>
                <a:spcPts val="0"/>
              </a:spcBef>
              <a:buNone/>
            </a:pPr>
            <a:r>
              <a:rPr lang="en-US" sz="1400" b="1" dirty="0">
                <a:solidFill>
                  <a:srgbClr val="0073FF"/>
                </a:solidFill>
                <a:latin typeface="Courier"/>
                <a:ea typeface="Courier"/>
                <a:cs typeface="Courier"/>
              </a:rPr>
              <a:t> 23  </a:t>
            </a:r>
            <a:r>
              <a:rPr lang="en-US" sz="1400" dirty="0">
                <a:solidFill>
                  <a:srgbClr val="000000"/>
                </a:solidFill>
                <a:latin typeface="Courier"/>
                <a:ea typeface="Courier"/>
                <a:cs typeface="Courier"/>
              </a:rPr>
              <a:t>      @return</a:t>
            </a:r>
            <a:r>
              <a:rPr lang="en-US" sz="1400" dirty="0">
                <a:solidFill>
                  <a:srgbClr val="0073FF"/>
                </a:solidFill>
                <a:latin typeface="Times"/>
                <a:ea typeface="Times"/>
                <a:cs typeface="Times"/>
              </a:rPr>
              <a:t> the nth Fibonacci number</a:t>
            </a:r>
          </a:p>
          <a:p>
            <a:pPr>
              <a:spcBef>
                <a:spcPts val="0"/>
              </a:spcBef>
              <a:buNone/>
            </a:pPr>
            <a:r>
              <a:rPr lang="en-US" sz="1400" b="1" dirty="0">
                <a:solidFill>
                  <a:srgbClr val="0073FF"/>
                </a:solidFill>
                <a:latin typeface="Courier"/>
                <a:ea typeface="Courier"/>
                <a:cs typeface="Courier"/>
              </a:rPr>
              <a:t> 24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25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public</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static</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long</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fib(</a:t>
            </a:r>
            <a:r>
              <a:rPr lang="en-US" sz="1400" dirty="0" err="1">
                <a:solidFill>
                  <a:srgbClr val="CC0066"/>
                </a:solidFill>
                <a:latin typeface="Courier"/>
                <a:ea typeface="Courier"/>
                <a:cs typeface="Courier"/>
              </a:rPr>
              <a:t>int</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n</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26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27  </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System.out.println(</a:t>
            </a:r>
            <a:r>
              <a:rPr lang="en-US" sz="1400" dirty="0" err="1">
                <a:solidFill>
                  <a:srgbClr val="32E598"/>
                </a:solidFill>
                <a:latin typeface="Courier"/>
                <a:ea typeface="Courier"/>
                <a:cs typeface="Courier"/>
              </a:rPr>
              <a:t>"Entering</a:t>
            </a:r>
            <a:r>
              <a:rPr lang="en-US" sz="1400" dirty="0">
                <a:solidFill>
                  <a:srgbClr val="32E598"/>
                </a:solidFill>
                <a:latin typeface="Courier"/>
                <a:ea typeface="Courier"/>
                <a:cs typeface="Courier"/>
              </a:rPr>
              <a:t> fib: </a:t>
            </a:r>
            <a:r>
              <a:rPr lang="en-US" sz="1400" dirty="0" err="1">
                <a:solidFill>
                  <a:srgbClr val="32E598"/>
                </a:solidFill>
                <a:latin typeface="Courier"/>
                <a:ea typeface="Courier"/>
                <a:cs typeface="Courier"/>
              </a:rPr>
              <a:t>n</a:t>
            </a:r>
            <a:r>
              <a:rPr lang="en-US" sz="1400" dirty="0">
                <a:solidFill>
                  <a:srgbClr val="32E598"/>
                </a:solidFill>
                <a:latin typeface="Courier"/>
                <a:ea typeface="Courier"/>
                <a:cs typeface="Courier"/>
              </a:rPr>
              <a:t> = "</a:t>
            </a:r>
            <a:r>
              <a:rPr lang="en-US" sz="1400" dirty="0">
                <a:solidFill>
                  <a:srgbClr val="000000"/>
                </a:solidFill>
                <a:latin typeface="Courier"/>
                <a:ea typeface="Courier"/>
                <a:cs typeface="Courier"/>
              </a:rPr>
              <a:t> + </a:t>
            </a:r>
            <a:r>
              <a:rPr lang="en-US" sz="1400" dirty="0" err="1">
                <a:solidFill>
                  <a:srgbClr val="000000"/>
                </a:solidFill>
                <a:latin typeface="Courier"/>
                <a:ea typeface="Courier"/>
                <a:cs typeface="Courier"/>
              </a:rPr>
              <a:t>n</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28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long</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f</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29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if</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n</a:t>
            </a:r>
            <a:r>
              <a:rPr lang="en-US" sz="1400" dirty="0">
                <a:solidFill>
                  <a:srgbClr val="000000"/>
                </a:solidFill>
                <a:latin typeface="Courier"/>
                <a:ea typeface="Courier"/>
                <a:cs typeface="Courier"/>
              </a:rPr>
              <a:t> &lt;= </a:t>
            </a:r>
            <a:r>
              <a:rPr lang="en-US" sz="1400" dirty="0">
                <a:solidFill>
                  <a:srgbClr val="66FF19"/>
                </a:solidFill>
                <a:latin typeface="Courier"/>
                <a:ea typeface="Courier"/>
                <a:cs typeface="Courier"/>
              </a:rPr>
              <a:t>2</a:t>
            </a:r>
            <a:r>
              <a:rPr lang="en-US" sz="1400" dirty="0">
                <a:solidFill>
                  <a:srgbClr val="000000"/>
                </a:solidFill>
                <a:latin typeface="Courier"/>
                <a:ea typeface="Courier"/>
                <a:cs typeface="Courier"/>
              </a:rPr>
              <a:t>) { </a:t>
            </a:r>
            <a:r>
              <a:rPr lang="en-US" sz="1400" dirty="0" err="1">
                <a:solidFill>
                  <a:srgbClr val="000000"/>
                </a:solidFill>
                <a:latin typeface="Courier"/>
                <a:ea typeface="Courier"/>
                <a:cs typeface="Courier"/>
              </a:rPr>
              <a:t>f</a:t>
            </a:r>
            <a:r>
              <a:rPr lang="en-US" sz="1400" dirty="0">
                <a:solidFill>
                  <a:srgbClr val="000000"/>
                </a:solidFill>
                <a:latin typeface="Courier"/>
                <a:ea typeface="Courier"/>
                <a:cs typeface="Courier"/>
              </a:rPr>
              <a:t> = </a:t>
            </a:r>
            <a:r>
              <a:rPr lang="en-US" sz="1400" dirty="0">
                <a:solidFill>
                  <a:srgbClr val="66FF19"/>
                </a:solidFill>
                <a:latin typeface="Courier"/>
                <a:ea typeface="Courier"/>
                <a:cs typeface="Courier"/>
              </a:rPr>
              <a:t>1</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30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else</a:t>
            </a:r>
            <a:r>
              <a:rPr lang="en-US" sz="1400" dirty="0">
                <a:solidFill>
                  <a:srgbClr val="000000"/>
                </a:solidFill>
                <a:latin typeface="Courier"/>
                <a:ea typeface="Courier"/>
                <a:cs typeface="Courier"/>
              </a:rPr>
              <a:t> { </a:t>
            </a:r>
            <a:r>
              <a:rPr lang="en-US" sz="1400" dirty="0" err="1">
                <a:solidFill>
                  <a:srgbClr val="000000"/>
                </a:solidFill>
                <a:latin typeface="Courier"/>
                <a:ea typeface="Courier"/>
                <a:cs typeface="Courier"/>
              </a:rPr>
              <a:t>f</a:t>
            </a:r>
            <a:r>
              <a:rPr lang="en-US" sz="1400" dirty="0">
                <a:solidFill>
                  <a:srgbClr val="000000"/>
                </a:solidFill>
                <a:latin typeface="Courier"/>
                <a:ea typeface="Courier"/>
                <a:cs typeface="Courier"/>
              </a:rPr>
              <a:t> = </a:t>
            </a:r>
            <a:r>
              <a:rPr lang="en-US" sz="1400" dirty="0" err="1">
                <a:solidFill>
                  <a:srgbClr val="000000"/>
                </a:solidFill>
                <a:latin typeface="Courier"/>
                <a:ea typeface="Courier"/>
                <a:cs typeface="Courier"/>
              </a:rPr>
              <a:t>fib(n</a:t>
            </a:r>
            <a:r>
              <a:rPr lang="en-US" sz="1400" dirty="0">
                <a:solidFill>
                  <a:srgbClr val="000000"/>
                </a:solidFill>
                <a:latin typeface="Courier"/>
                <a:ea typeface="Courier"/>
                <a:cs typeface="Courier"/>
              </a:rPr>
              <a:t> - </a:t>
            </a:r>
            <a:r>
              <a:rPr lang="en-US" sz="1400" dirty="0">
                <a:solidFill>
                  <a:srgbClr val="66FF19"/>
                </a:solidFill>
                <a:latin typeface="Courier"/>
                <a:ea typeface="Courier"/>
                <a:cs typeface="Courier"/>
              </a:rPr>
              <a:t>1</a:t>
            </a:r>
            <a:r>
              <a:rPr lang="en-US" sz="1400" dirty="0">
                <a:solidFill>
                  <a:srgbClr val="000000"/>
                </a:solidFill>
                <a:latin typeface="Courier"/>
                <a:ea typeface="Courier"/>
                <a:cs typeface="Courier"/>
              </a:rPr>
              <a:t>) + </a:t>
            </a:r>
            <a:r>
              <a:rPr lang="en-US" sz="1400" dirty="0" err="1">
                <a:solidFill>
                  <a:srgbClr val="000000"/>
                </a:solidFill>
                <a:latin typeface="Courier"/>
                <a:ea typeface="Courier"/>
                <a:cs typeface="Courier"/>
              </a:rPr>
              <a:t>fib(n</a:t>
            </a:r>
            <a:r>
              <a:rPr lang="en-US" sz="1400" dirty="0">
                <a:solidFill>
                  <a:srgbClr val="000000"/>
                </a:solidFill>
                <a:latin typeface="Courier"/>
                <a:ea typeface="Courier"/>
                <a:cs typeface="Courier"/>
              </a:rPr>
              <a:t> - </a:t>
            </a:r>
            <a:r>
              <a:rPr lang="en-US" sz="1400" dirty="0">
                <a:solidFill>
                  <a:srgbClr val="66FF19"/>
                </a:solidFill>
                <a:latin typeface="Courier"/>
                <a:ea typeface="Courier"/>
                <a:cs typeface="Courier"/>
              </a:rPr>
              <a:t>2</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31  </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System.out.println(</a:t>
            </a:r>
            <a:r>
              <a:rPr lang="en-US" sz="1400" dirty="0" err="1">
                <a:solidFill>
                  <a:srgbClr val="32E598"/>
                </a:solidFill>
                <a:latin typeface="Courier"/>
                <a:ea typeface="Courier"/>
                <a:cs typeface="Courier"/>
              </a:rPr>
              <a:t>"Exiting</a:t>
            </a:r>
            <a:r>
              <a:rPr lang="en-US" sz="1400" dirty="0">
                <a:solidFill>
                  <a:srgbClr val="32E598"/>
                </a:solidFill>
                <a:latin typeface="Courier"/>
                <a:ea typeface="Courier"/>
                <a:cs typeface="Courier"/>
              </a:rPr>
              <a:t> fib: </a:t>
            </a:r>
            <a:r>
              <a:rPr lang="en-US" sz="1400" dirty="0" err="1">
                <a:solidFill>
                  <a:srgbClr val="32E598"/>
                </a:solidFill>
                <a:latin typeface="Courier"/>
                <a:ea typeface="Courier"/>
                <a:cs typeface="Courier"/>
              </a:rPr>
              <a:t>n</a:t>
            </a:r>
            <a:r>
              <a:rPr lang="en-US" sz="1400" dirty="0">
                <a:solidFill>
                  <a:srgbClr val="32E598"/>
                </a:solidFill>
                <a:latin typeface="Courier"/>
                <a:ea typeface="Courier"/>
                <a:cs typeface="Courier"/>
              </a:rPr>
              <a:t> = "</a:t>
            </a:r>
            <a:r>
              <a:rPr lang="en-US" sz="1400" dirty="0">
                <a:solidFill>
                  <a:srgbClr val="000000"/>
                </a:solidFill>
                <a:latin typeface="Courier"/>
                <a:ea typeface="Courier"/>
                <a:cs typeface="Courier"/>
              </a:rPr>
              <a:t> + </a:t>
            </a:r>
            <a:r>
              <a:rPr lang="en-US" sz="1400" dirty="0" err="1">
                <a:solidFill>
                  <a:srgbClr val="000000"/>
                </a:solidFill>
                <a:latin typeface="Courier"/>
                <a:ea typeface="Courier"/>
                <a:cs typeface="Courier"/>
              </a:rPr>
              <a:t>n</a:t>
            </a:r>
            <a:endParaRPr lang="en-US" sz="1400" dirty="0">
              <a:solidFill>
                <a:srgbClr val="000000"/>
              </a:solidFill>
              <a:latin typeface="Courier"/>
              <a:ea typeface="Courier"/>
              <a:cs typeface="Courier"/>
            </a:endParaRPr>
          </a:p>
          <a:p>
            <a:pPr>
              <a:spcBef>
                <a:spcPts val="0"/>
              </a:spcBef>
              <a:buNone/>
            </a:pPr>
            <a:r>
              <a:rPr lang="en-US" sz="1400" b="1" dirty="0">
                <a:solidFill>
                  <a:srgbClr val="0073FF"/>
                </a:solidFill>
                <a:latin typeface="Courier"/>
                <a:ea typeface="Courier"/>
                <a:cs typeface="Courier"/>
              </a:rPr>
              <a:t> 32  </a:t>
            </a:r>
            <a:r>
              <a:rPr lang="en-US" sz="1400" dirty="0">
                <a:solidFill>
                  <a:srgbClr val="000000"/>
                </a:solidFill>
                <a:latin typeface="Courier"/>
                <a:ea typeface="Courier"/>
                <a:cs typeface="Courier"/>
              </a:rPr>
              <a:t>            + </a:t>
            </a:r>
            <a:r>
              <a:rPr lang="en-US" sz="1400" dirty="0">
                <a:solidFill>
                  <a:srgbClr val="32E598"/>
                </a:solidFill>
                <a:latin typeface="Courier"/>
                <a:ea typeface="Courier"/>
                <a:cs typeface="Courier"/>
              </a:rPr>
              <a:t>" return value = "</a:t>
            </a:r>
            <a:r>
              <a:rPr lang="en-US" sz="1400" dirty="0">
                <a:solidFill>
                  <a:srgbClr val="000000"/>
                </a:solidFill>
                <a:latin typeface="Courier"/>
                <a:ea typeface="Courier"/>
                <a:cs typeface="Courier"/>
              </a:rPr>
              <a:t> + </a:t>
            </a:r>
            <a:r>
              <a:rPr lang="en-US" sz="1400" dirty="0" err="1">
                <a:solidFill>
                  <a:srgbClr val="000000"/>
                </a:solidFill>
                <a:latin typeface="Courier"/>
                <a:ea typeface="Courier"/>
                <a:cs typeface="Courier"/>
              </a:rPr>
              <a:t>f</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33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return</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f</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34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35  </a:t>
            </a:r>
            <a:r>
              <a:rPr lang="en-US" sz="1400" dirty="0">
                <a:solidFill>
                  <a:srgbClr val="000000"/>
                </a:solidFill>
                <a:latin typeface="Courier"/>
                <a:ea typeface="Courier"/>
                <a:cs typeface="Courier"/>
              </a:rPr>
              <a:t>}</a:t>
            </a:r>
            <a:endParaRPr lang="en-US" sz="1400" b="1" dirty="0">
              <a:solidFill>
                <a:srgbClr val="0073FF"/>
              </a:solidFill>
              <a:latin typeface="Courier"/>
              <a:ea typeface="Courier"/>
              <a:cs typeface="Courier"/>
            </a:endParaRPr>
          </a:p>
        </p:txBody>
      </p:sp>
      <p:sp>
        <p:nvSpPr>
          <p:cNvPr id="5" name="Content Placeholder 2"/>
          <p:cNvSpPr txBox="1">
            <a:spLocks/>
          </p:cNvSpPr>
          <p:nvPr/>
        </p:nvSpPr>
        <p:spPr>
          <a:xfrm>
            <a:off x="0" y="4250938"/>
            <a:ext cx="9134475" cy="2281516"/>
          </a:xfrm>
          <a:prstGeom prst="rect">
            <a:avLst/>
          </a:prstGeom>
        </p:spPr>
        <p:txBody>
          <a:bodyPr vert="horz" lIns="91440" tIns="45720" rIns="91440" bIns="45720" rtlCol="0">
            <a:normAutofit/>
          </a:bodyPr>
          <a:lstStyle/>
          <a:p>
            <a:r>
              <a:rPr lang="en-US" sz="2400" b="1" dirty="0">
                <a:latin typeface="Lucida Sans"/>
                <a:cs typeface="Lucida Sans"/>
              </a:rPr>
              <a:t>Program Run:</a:t>
            </a:r>
          </a:p>
          <a:p>
            <a:endParaRPr lang="en-US" sz="2400" b="1" dirty="0">
              <a:latin typeface="Lucida Sans"/>
              <a:cs typeface="Lucida Sans"/>
            </a:endParaRPr>
          </a:p>
          <a:p>
            <a:r>
              <a:rPr lang="en-US" sz="1514" dirty="0">
                <a:solidFill>
                  <a:srgbClr val="6E8080"/>
                </a:solidFill>
                <a:latin typeface="Lucida Sans Typewriter"/>
                <a:ea typeface="Courier New" charset="0"/>
                <a:cs typeface="Courier New" charset="0"/>
              </a:rPr>
              <a:t>Enter </a:t>
            </a:r>
            <a:r>
              <a:rPr lang="en-US" sz="1514" dirty="0" err="1">
                <a:solidFill>
                  <a:srgbClr val="6E8080"/>
                </a:solidFill>
                <a:latin typeface="Lucida Sans Typewriter"/>
                <a:ea typeface="Courier New" charset="0"/>
                <a:cs typeface="Courier New" charset="0"/>
              </a:rPr>
              <a:t>n</a:t>
            </a:r>
            <a:r>
              <a:rPr lang="en-US" sz="1514" dirty="0">
                <a:solidFill>
                  <a:srgbClr val="6E8080"/>
                </a:solidFill>
                <a:latin typeface="Lucida Sans Typewriter"/>
                <a:ea typeface="Courier New" charset="0"/>
                <a:cs typeface="Courier New" charset="0"/>
              </a:rPr>
              <a:t>: </a:t>
            </a:r>
            <a:r>
              <a:rPr lang="en-US" sz="1514" dirty="0">
                <a:solidFill>
                  <a:srgbClr val="006CB8"/>
                </a:solidFill>
                <a:latin typeface="Lucida Sans Typewriter"/>
                <a:ea typeface="Courier New" charset="0"/>
                <a:cs typeface="Courier New" charset="0"/>
              </a:rPr>
              <a:t>6</a:t>
            </a:r>
          </a:p>
          <a:p>
            <a:r>
              <a:rPr lang="en-US" sz="1514" dirty="0">
                <a:solidFill>
                  <a:srgbClr val="6E8080"/>
                </a:solidFill>
                <a:latin typeface="Lucida Sans Typewriter"/>
                <a:ea typeface="Courier New" charset="0"/>
                <a:cs typeface="Courier New" charset="0"/>
              </a:rPr>
              <a:t>Entering fib: </a:t>
            </a:r>
            <a:r>
              <a:rPr lang="en-US" sz="1514" dirty="0" err="1">
                <a:solidFill>
                  <a:srgbClr val="6E8080"/>
                </a:solidFill>
                <a:latin typeface="Lucida Sans Typewriter"/>
                <a:ea typeface="Courier New" charset="0"/>
                <a:cs typeface="Courier New" charset="0"/>
              </a:rPr>
              <a:t>n</a:t>
            </a:r>
            <a:r>
              <a:rPr lang="en-US" sz="1514" dirty="0">
                <a:solidFill>
                  <a:srgbClr val="6E8080"/>
                </a:solidFill>
                <a:latin typeface="Lucida Sans Typewriter"/>
                <a:ea typeface="Courier New" charset="0"/>
                <a:cs typeface="Courier New" charset="0"/>
              </a:rPr>
              <a:t> = 6</a:t>
            </a:r>
          </a:p>
          <a:p>
            <a:r>
              <a:rPr lang="en-US" sz="1514" dirty="0">
                <a:solidFill>
                  <a:srgbClr val="6E8080"/>
                </a:solidFill>
                <a:latin typeface="Lucida Sans Typewriter"/>
                <a:ea typeface="Courier New" charset="0"/>
                <a:cs typeface="Courier New" charset="0"/>
              </a:rPr>
              <a:t>Entering fib: </a:t>
            </a:r>
            <a:r>
              <a:rPr lang="en-US" sz="1514" dirty="0" err="1">
                <a:solidFill>
                  <a:srgbClr val="6E8080"/>
                </a:solidFill>
                <a:latin typeface="Lucida Sans Typewriter"/>
                <a:ea typeface="Courier New" charset="0"/>
                <a:cs typeface="Courier New" charset="0"/>
              </a:rPr>
              <a:t>n</a:t>
            </a:r>
            <a:r>
              <a:rPr lang="en-US" sz="1514" dirty="0">
                <a:solidFill>
                  <a:srgbClr val="6E8080"/>
                </a:solidFill>
                <a:latin typeface="Lucida Sans Typewriter"/>
                <a:ea typeface="Courier New" charset="0"/>
                <a:cs typeface="Courier New" charset="0"/>
              </a:rPr>
              <a:t> = 5</a:t>
            </a:r>
          </a:p>
          <a:p>
            <a:r>
              <a:rPr lang="en-US" sz="1514" dirty="0">
                <a:solidFill>
                  <a:srgbClr val="6E8080"/>
                </a:solidFill>
                <a:latin typeface="Lucida Sans Typewriter"/>
                <a:ea typeface="Courier New" charset="0"/>
                <a:cs typeface="Courier New" charset="0"/>
              </a:rPr>
              <a:t>Entering fib: </a:t>
            </a:r>
            <a:r>
              <a:rPr lang="en-US" sz="1514" dirty="0" err="1">
                <a:solidFill>
                  <a:srgbClr val="6E8080"/>
                </a:solidFill>
                <a:latin typeface="Lucida Sans Typewriter"/>
                <a:ea typeface="Courier New" charset="0"/>
                <a:cs typeface="Courier New" charset="0"/>
              </a:rPr>
              <a:t>n</a:t>
            </a:r>
            <a:r>
              <a:rPr lang="en-US" sz="1514" dirty="0">
                <a:solidFill>
                  <a:srgbClr val="6E8080"/>
                </a:solidFill>
                <a:latin typeface="Lucida Sans Typewriter"/>
                <a:ea typeface="Courier New" charset="0"/>
                <a:cs typeface="Courier New" charset="0"/>
              </a:rPr>
              <a:t> = 4</a:t>
            </a:r>
          </a:p>
          <a:p>
            <a:r>
              <a:rPr lang="en-US" sz="1514" dirty="0">
                <a:solidFill>
                  <a:srgbClr val="6E8080"/>
                </a:solidFill>
                <a:latin typeface="Lucida Sans Typewriter"/>
                <a:ea typeface="Courier New" charset="0"/>
                <a:cs typeface="Courier New" charset="0"/>
              </a:rPr>
              <a:t>Entering fib: </a:t>
            </a:r>
            <a:r>
              <a:rPr lang="en-US" sz="1514" dirty="0" err="1">
                <a:solidFill>
                  <a:srgbClr val="6E8080"/>
                </a:solidFill>
                <a:latin typeface="Lucida Sans Typewriter"/>
                <a:ea typeface="Courier New" charset="0"/>
                <a:cs typeface="Courier New" charset="0"/>
              </a:rPr>
              <a:t>n</a:t>
            </a:r>
            <a:r>
              <a:rPr lang="en-US" sz="1514" dirty="0">
                <a:solidFill>
                  <a:srgbClr val="6E8080"/>
                </a:solidFill>
                <a:latin typeface="Lucida Sans Typewriter"/>
                <a:ea typeface="Courier New" charset="0"/>
                <a:cs typeface="Courier New" charset="0"/>
              </a:rPr>
              <a:t> = 3</a:t>
            </a:r>
          </a:p>
          <a:p>
            <a:r>
              <a:rPr lang="en-US" sz="1514" dirty="0">
                <a:solidFill>
                  <a:srgbClr val="6E8080"/>
                </a:solidFill>
                <a:latin typeface="Lucida Sans Typewriter"/>
                <a:ea typeface="Courier New" charset="0"/>
                <a:cs typeface="Courier New" charset="0"/>
              </a:rPr>
              <a:t>Entering fib: </a:t>
            </a:r>
            <a:r>
              <a:rPr lang="en-US" sz="1514" dirty="0" err="1">
                <a:solidFill>
                  <a:srgbClr val="6E8080"/>
                </a:solidFill>
                <a:latin typeface="Lucida Sans Typewriter"/>
                <a:ea typeface="Courier New" charset="0"/>
                <a:cs typeface="Courier New" charset="0"/>
              </a:rPr>
              <a:t>n</a:t>
            </a:r>
            <a:r>
              <a:rPr lang="en-US" sz="1514" dirty="0">
                <a:solidFill>
                  <a:srgbClr val="6E8080"/>
                </a:solidFill>
                <a:latin typeface="Lucida Sans Typewriter"/>
                <a:ea typeface="Courier New" charset="0"/>
                <a:cs typeface="Courier New" charset="0"/>
              </a:rPr>
              <a:t> = 2</a:t>
            </a:r>
          </a:p>
        </p:txBody>
      </p:sp>
      <p:sp>
        <p:nvSpPr>
          <p:cNvPr id="6"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section_3/</a:t>
            </a:r>
            <a:r>
              <a:rPr lang="en-US" dirty="0">
                <a:hlinkClick r:id="rId2" action="ppaction://hlinkfile"/>
              </a:rPr>
              <a:t>RecursiveFibTracer.java</a:t>
            </a:r>
            <a:endParaRPr lang="en-US" dirty="0"/>
          </a:p>
        </p:txBody>
      </p:sp>
      <p:sp>
        <p:nvSpPr>
          <p:cNvPr id="5" name="Content Placeholder 2"/>
          <p:cNvSpPr txBox="1">
            <a:spLocks/>
          </p:cNvSpPr>
          <p:nvPr/>
        </p:nvSpPr>
        <p:spPr>
          <a:xfrm>
            <a:off x="9525" y="761999"/>
            <a:ext cx="9134475" cy="5942643"/>
          </a:xfrm>
          <a:prstGeom prst="rect">
            <a:avLst/>
          </a:prstGeom>
        </p:spPr>
        <p:txBody>
          <a:bodyPr vert="horz" lIns="91440" tIns="45720" rIns="91440" bIns="45720" rtlCol="0">
            <a:noAutofit/>
          </a:bodyPr>
          <a:lstStyle/>
          <a:p>
            <a:r>
              <a:rPr lang="en-US" sz="1400" dirty="0">
                <a:solidFill>
                  <a:srgbClr val="6E8080"/>
                </a:solidFill>
                <a:latin typeface="Lucida Sans Typewriter"/>
                <a:ea typeface="Courier New" charset="0"/>
                <a:cs typeface="Courier New" charset="0"/>
              </a:rPr>
              <a:t>Exiting fib: </a:t>
            </a:r>
            <a:r>
              <a:rPr lang="en-US" sz="1400" dirty="0" err="1">
                <a:solidFill>
                  <a:srgbClr val="6E8080"/>
                </a:solidFill>
                <a:latin typeface="Lucida Sans Typewriter"/>
                <a:ea typeface="Courier New" charset="0"/>
                <a:cs typeface="Courier New" charset="0"/>
              </a:rPr>
              <a:t>n</a:t>
            </a:r>
            <a:r>
              <a:rPr lang="en-US" sz="1400" dirty="0">
                <a:solidFill>
                  <a:srgbClr val="6E8080"/>
                </a:solidFill>
                <a:latin typeface="Lucida Sans Typewriter"/>
                <a:ea typeface="Courier New" charset="0"/>
                <a:cs typeface="Courier New" charset="0"/>
              </a:rPr>
              <a:t> = 2 return value = 1</a:t>
            </a:r>
          </a:p>
          <a:p>
            <a:r>
              <a:rPr lang="en-US" sz="1400" dirty="0">
                <a:solidFill>
                  <a:srgbClr val="6E8080"/>
                </a:solidFill>
                <a:latin typeface="Lucida Sans Typewriter"/>
                <a:ea typeface="Courier New" charset="0"/>
                <a:cs typeface="Courier New" charset="0"/>
              </a:rPr>
              <a:t>Entering fib: </a:t>
            </a:r>
            <a:r>
              <a:rPr lang="en-US" sz="1400" dirty="0" err="1">
                <a:solidFill>
                  <a:srgbClr val="6E8080"/>
                </a:solidFill>
                <a:latin typeface="Lucida Sans Typewriter"/>
                <a:ea typeface="Courier New" charset="0"/>
                <a:cs typeface="Courier New" charset="0"/>
              </a:rPr>
              <a:t>n</a:t>
            </a:r>
            <a:r>
              <a:rPr lang="en-US" sz="1400" dirty="0">
                <a:solidFill>
                  <a:srgbClr val="6E8080"/>
                </a:solidFill>
                <a:latin typeface="Lucida Sans Typewriter"/>
                <a:ea typeface="Courier New" charset="0"/>
                <a:cs typeface="Courier New" charset="0"/>
              </a:rPr>
              <a:t> = 1</a:t>
            </a:r>
          </a:p>
          <a:p>
            <a:r>
              <a:rPr lang="en-US" sz="1400" dirty="0">
                <a:solidFill>
                  <a:srgbClr val="6E8080"/>
                </a:solidFill>
                <a:latin typeface="Lucida Sans Typewriter"/>
                <a:ea typeface="Courier New" charset="0"/>
                <a:cs typeface="Courier New" charset="0"/>
              </a:rPr>
              <a:t>Exiting fib: </a:t>
            </a:r>
            <a:r>
              <a:rPr lang="en-US" sz="1400" dirty="0" err="1">
                <a:solidFill>
                  <a:srgbClr val="6E8080"/>
                </a:solidFill>
                <a:latin typeface="Lucida Sans Typewriter"/>
                <a:ea typeface="Courier New" charset="0"/>
                <a:cs typeface="Courier New" charset="0"/>
              </a:rPr>
              <a:t>n</a:t>
            </a:r>
            <a:r>
              <a:rPr lang="en-US" sz="1400" dirty="0">
                <a:solidFill>
                  <a:srgbClr val="6E8080"/>
                </a:solidFill>
                <a:latin typeface="Lucida Sans Typewriter"/>
                <a:ea typeface="Courier New" charset="0"/>
                <a:cs typeface="Courier New" charset="0"/>
              </a:rPr>
              <a:t> = 1 return value = 1</a:t>
            </a:r>
          </a:p>
          <a:p>
            <a:r>
              <a:rPr lang="en-US" sz="1400" dirty="0">
                <a:solidFill>
                  <a:srgbClr val="6E8080"/>
                </a:solidFill>
                <a:latin typeface="Lucida Sans Typewriter"/>
                <a:ea typeface="Courier New" charset="0"/>
                <a:cs typeface="Courier New" charset="0"/>
              </a:rPr>
              <a:t>Exiting fib: </a:t>
            </a:r>
            <a:r>
              <a:rPr lang="en-US" sz="1400" dirty="0" err="1">
                <a:solidFill>
                  <a:srgbClr val="6E8080"/>
                </a:solidFill>
                <a:latin typeface="Lucida Sans Typewriter"/>
                <a:ea typeface="Courier New" charset="0"/>
                <a:cs typeface="Courier New" charset="0"/>
              </a:rPr>
              <a:t>n</a:t>
            </a:r>
            <a:r>
              <a:rPr lang="en-US" sz="1400" dirty="0">
                <a:solidFill>
                  <a:srgbClr val="6E8080"/>
                </a:solidFill>
                <a:latin typeface="Lucida Sans Typewriter"/>
                <a:ea typeface="Courier New" charset="0"/>
                <a:cs typeface="Courier New" charset="0"/>
              </a:rPr>
              <a:t> = 3 return value = 2</a:t>
            </a:r>
          </a:p>
          <a:p>
            <a:r>
              <a:rPr lang="en-US" sz="1400" dirty="0">
                <a:solidFill>
                  <a:srgbClr val="6E8080"/>
                </a:solidFill>
                <a:latin typeface="Lucida Sans Typewriter"/>
                <a:ea typeface="Courier New" charset="0"/>
                <a:cs typeface="Courier New" charset="0"/>
              </a:rPr>
              <a:t>Entering fib: </a:t>
            </a:r>
            <a:r>
              <a:rPr lang="en-US" sz="1400" dirty="0" err="1">
                <a:solidFill>
                  <a:srgbClr val="6E8080"/>
                </a:solidFill>
                <a:latin typeface="Lucida Sans Typewriter"/>
                <a:ea typeface="Courier New" charset="0"/>
                <a:cs typeface="Courier New" charset="0"/>
              </a:rPr>
              <a:t>n</a:t>
            </a:r>
            <a:r>
              <a:rPr lang="en-US" sz="1400" dirty="0">
                <a:solidFill>
                  <a:srgbClr val="6E8080"/>
                </a:solidFill>
                <a:latin typeface="Lucida Sans Typewriter"/>
                <a:ea typeface="Courier New" charset="0"/>
                <a:cs typeface="Courier New" charset="0"/>
              </a:rPr>
              <a:t> = 2</a:t>
            </a:r>
          </a:p>
          <a:p>
            <a:r>
              <a:rPr lang="en-US" sz="1400" dirty="0">
                <a:solidFill>
                  <a:srgbClr val="6E8080"/>
                </a:solidFill>
                <a:latin typeface="Lucida Sans Typewriter"/>
                <a:ea typeface="Courier New" charset="0"/>
                <a:cs typeface="Courier New" charset="0"/>
              </a:rPr>
              <a:t>Exiting fib: </a:t>
            </a:r>
            <a:r>
              <a:rPr lang="en-US" sz="1400" dirty="0" err="1">
                <a:solidFill>
                  <a:srgbClr val="6E8080"/>
                </a:solidFill>
                <a:latin typeface="Lucida Sans Typewriter"/>
                <a:ea typeface="Courier New" charset="0"/>
                <a:cs typeface="Courier New" charset="0"/>
              </a:rPr>
              <a:t>n</a:t>
            </a:r>
            <a:r>
              <a:rPr lang="en-US" sz="1400" dirty="0">
                <a:solidFill>
                  <a:srgbClr val="6E8080"/>
                </a:solidFill>
                <a:latin typeface="Lucida Sans Typewriter"/>
                <a:ea typeface="Courier New" charset="0"/>
                <a:cs typeface="Courier New" charset="0"/>
              </a:rPr>
              <a:t> = 2 return value = 1</a:t>
            </a:r>
          </a:p>
          <a:p>
            <a:r>
              <a:rPr lang="en-US" sz="1400" dirty="0">
                <a:solidFill>
                  <a:srgbClr val="6E8080"/>
                </a:solidFill>
                <a:latin typeface="Lucida Sans Typewriter"/>
                <a:ea typeface="Courier New" charset="0"/>
                <a:cs typeface="Courier New" charset="0"/>
              </a:rPr>
              <a:t>Exiting fib: </a:t>
            </a:r>
            <a:r>
              <a:rPr lang="en-US" sz="1400" dirty="0" err="1">
                <a:solidFill>
                  <a:srgbClr val="6E8080"/>
                </a:solidFill>
                <a:latin typeface="Lucida Sans Typewriter"/>
                <a:ea typeface="Courier New" charset="0"/>
                <a:cs typeface="Courier New" charset="0"/>
              </a:rPr>
              <a:t>n</a:t>
            </a:r>
            <a:r>
              <a:rPr lang="en-US" sz="1400" dirty="0">
                <a:solidFill>
                  <a:srgbClr val="6E8080"/>
                </a:solidFill>
                <a:latin typeface="Lucida Sans Typewriter"/>
                <a:ea typeface="Courier New" charset="0"/>
                <a:cs typeface="Courier New" charset="0"/>
              </a:rPr>
              <a:t> = 4 return value = 3</a:t>
            </a:r>
          </a:p>
          <a:p>
            <a:r>
              <a:rPr lang="en-US" sz="1400" dirty="0">
                <a:solidFill>
                  <a:srgbClr val="6E8080"/>
                </a:solidFill>
                <a:latin typeface="Lucida Sans Typewriter"/>
                <a:ea typeface="Courier New" charset="0"/>
                <a:cs typeface="Courier New" charset="0"/>
              </a:rPr>
              <a:t>Entering fib: </a:t>
            </a:r>
            <a:r>
              <a:rPr lang="en-US" sz="1400" dirty="0" err="1">
                <a:solidFill>
                  <a:srgbClr val="6E8080"/>
                </a:solidFill>
                <a:latin typeface="Lucida Sans Typewriter"/>
                <a:ea typeface="Courier New" charset="0"/>
                <a:cs typeface="Courier New" charset="0"/>
              </a:rPr>
              <a:t>n</a:t>
            </a:r>
            <a:r>
              <a:rPr lang="en-US" sz="1400" dirty="0">
                <a:solidFill>
                  <a:srgbClr val="6E8080"/>
                </a:solidFill>
                <a:latin typeface="Lucida Sans Typewriter"/>
                <a:ea typeface="Courier New" charset="0"/>
                <a:cs typeface="Courier New" charset="0"/>
              </a:rPr>
              <a:t> = 3</a:t>
            </a:r>
          </a:p>
          <a:p>
            <a:r>
              <a:rPr lang="en-US" sz="1400" dirty="0">
                <a:solidFill>
                  <a:srgbClr val="6E8080"/>
                </a:solidFill>
                <a:latin typeface="Lucida Sans Typewriter"/>
                <a:ea typeface="Courier New" charset="0"/>
                <a:cs typeface="Courier New" charset="0"/>
              </a:rPr>
              <a:t>Entering fib: </a:t>
            </a:r>
            <a:r>
              <a:rPr lang="en-US" sz="1400" dirty="0" err="1">
                <a:solidFill>
                  <a:srgbClr val="6E8080"/>
                </a:solidFill>
                <a:latin typeface="Lucida Sans Typewriter"/>
                <a:ea typeface="Courier New" charset="0"/>
                <a:cs typeface="Courier New" charset="0"/>
              </a:rPr>
              <a:t>n</a:t>
            </a:r>
            <a:r>
              <a:rPr lang="en-US" sz="1400" dirty="0">
                <a:solidFill>
                  <a:srgbClr val="6E8080"/>
                </a:solidFill>
                <a:latin typeface="Lucida Sans Typewriter"/>
                <a:ea typeface="Courier New" charset="0"/>
                <a:cs typeface="Courier New" charset="0"/>
              </a:rPr>
              <a:t> = 2</a:t>
            </a:r>
          </a:p>
          <a:p>
            <a:r>
              <a:rPr lang="en-US" sz="1400" dirty="0">
                <a:solidFill>
                  <a:srgbClr val="6E8080"/>
                </a:solidFill>
                <a:latin typeface="Lucida Sans Typewriter"/>
                <a:ea typeface="Courier New" charset="0"/>
                <a:cs typeface="Courier New" charset="0"/>
              </a:rPr>
              <a:t>Exiting fib: </a:t>
            </a:r>
            <a:r>
              <a:rPr lang="en-US" sz="1400" dirty="0" err="1">
                <a:solidFill>
                  <a:srgbClr val="6E8080"/>
                </a:solidFill>
                <a:latin typeface="Lucida Sans Typewriter"/>
                <a:ea typeface="Courier New" charset="0"/>
                <a:cs typeface="Courier New" charset="0"/>
              </a:rPr>
              <a:t>n</a:t>
            </a:r>
            <a:r>
              <a:rPr lang="en-US" sz="1400" dirty="0">
                <a:solidFill>
                  <a:srgbClr val="6E8080"/>
                </a:solidFill>
                <a:latin typeface="Lucida Sans Typewriter"/>
                <a:ea typeface="Courier New" charset="0"/>
                <a:cs typeface="Courier New" charset="0"/>
              </a:rPr>
              <a:t> = 2 return value = 1</a:t>
            </a:r>
          </a:p>
          <a:p>
            <a:r>
              <a:rPr lang="en-US" sz="1400" dirty="0">
                <a:solidFill>
                  <a:srgbClr val="6E8080"/>
                </a:solidFill>
                <a:latin typeface="Lucida Sans Typewriter"/>
                <a:ea typeface="Courier New" charset="0"/>
                <a:cs typeface="Courier New" charset="0"/>
              </a:rPr>
              <a:t>Entering fib: </a:t>
            </a:r>
            <a:r>
              <a:rPr lang="en-US" sz="1400" dirty="0" err="1">
                <a:solidFill>
                  <a:srgbClr val="6E8080"/>
                </a:solidFill>
                <a:latin typeface="Lucida Sans Typewriter"/>
                <a:ea typeface="Courier New" charset="0"/>
                <a:cs typeface="Courier New" charset="0"/>
              </a:rPr>
              <a:t>n</a:t>
            </a:r>
            <a:r>
              <a:rPr lang="en-US" sz="1400" dirty="0">
                <a:solidFill>
                  <a:srgbClr val="6E8080"/>
                </a:solidFill>
                <a:latin typeface="Lucida Sans Typewriter"/>
                <a:ea typeface="Courier New" charset="0"/>
                <a:cs typeface="Courier New" charset="0"/>
              </a:rPr>
              <a:t> = 1</a:t>
            </a:r>
          </a:p>
          <a:p>
            <a:r>
              <a:rPr lang="en-US" sz="1400" dirty="0">
                <a:solidFill>
                  <a:srgbClr val="6E8080"/>
                </a:solidFill>
                <a:latin typeface="Lucida Sans Typewriter"/>
                <a:ea typeface="Courier New" charset="0"/>
                <a:cs typeface="Courier New" charset="0"/>
              </a:rPr>
              <a:t>Exiting fib: </a:t>
            </a:r>
            <a:r>
              <a:rPr lang="en-US" sz="1400" dirty="0" err="1">
                <a:solidFill>
                  <a:srgbClr val="6E8080"/>
                </a:solidFill>
                <a:latin typeface="Lucida Sans Typewriter"/>
                <a:ea typeface="Courier New" charset="0"/>
                <a:cs typeface="Courier New" charset="0"/>
              </a:rPr>
              <a:t>n</a:t>
            </a:r>
            <a:r>
              <a:rPr lang="en-US" sz="1400" dirty="0">
                <a:solidFill>
                  <a:srgbClr val="6E8080"/>
                </a:solidFill>
                <a:latin typeface="Lucida Sans Typewriter"/>
                <a:ea typeface="Courier New" charset="0"/>
                <a:cs typeface="Courier New" charset="0"/>
              </a:rPr>
              <a:t> = 1 return value = 1</a:t>
            </a:r>
          </a:p>
          <a:p>
            <a:r>
              <a:rPr lang="en-US" sz="1400" dirty="0">
                <a:solidFill>
                  <a:srgbClr val="6E8080"/>
                </a:solidFill>
                <a:latin typeface="Lucida Sans Typewriter"/>
                <a:ea typeface="Courier New" charset="0"/>
                <a:cs typeface="Courier New" charset="0"/>
              </a:rPr>
              <a:t>Exiting fib: </a:t>
            </a:r>
            <a:r>
              <a:rPr lang="en-US" sz="1400" dirty="0" err="1">
                <a:solidFill>
                  <a:srgbClr val="6E8080"/>
                </a:solidFill>
                <a:latin typeface="Lucida Sans Typewriter"/>
                <a:ea typeface="Courier New" charset="0"/>
                <a:cs typeface="Courier New" charset="0"/>
              </a:rPr>
              <a:t>n</a:t>
            </a:r>
            <a:r>
              <a:rPr lang="en-US" sz="1400" dirty="0">
                <a:solidFill>
                  <a:srgbClr val="6E8080"/>
                </a:solidFill>
                <a:latin typeface="Lucida Sans Typewriter"/>
                <a:ea typeface="Courier New" charset="0"/>
                <a:cs typeface="Courier New" charset="0"/>
              </a:rPr>
              <a:t> = 3 return value = 2</a:t>
            </a:r>
          </a:p>
          <a:p>
            <a:r>
              <a:rPr lang="en-US" sz="1400" dirty="0">
                <a:solidFill>
                  <a:srgbClr val="6E8080"/>
                </a:solidFill>
                <a:latin typeface="Lucida Sans Typewriter"/>
                <a:ea typeface="Courier New" charset="0"/>
                <a:cs typeface="Courier New" charset="0"/>
              </a:rPr>
              <a:t>Exiting fib: </a:t>
            </a:r>
            <a:r>
              <a:rPr lang="en-US" sz="1400" dirty="0" err="1">
                <a:solidFill>
                  <a:srgbClr val="6E8080"/>
                </a:solidFill>
                <a:latin typeface="Lucida Sans Typewriter"/>
                <a:ea typeface="Courier New" charset="0"/>
                <a:cs typeface="Courier New" charset="0"/>
              </a:rPr>
              <a:t>n</a:t>
            </a:r>
            <a:r>
              <a:rPr lang="en-US" sz="1400" dirty="0">
                <a:solidFill>
                  <a:srgbClr val="6E8080"/>
                </a:solidFill>
                <a:latin typeface="Lucida Sans Typewriter"/>
                <a:ea typeface="Courier New" charset="0"/>
                <a:cs typeface="Courier New" charset="0"/>
              </a:rPr>
              <a:t> = 5 return value = 5</a:t>
            </a:r>
          </a:p>
          <a:p>
            <a:r>
              <a:rPr lang="en-US" sz="1400" dirty="0">
                <a:solidFill>
                  <a:srgbClr val="6E8080"/>
                </a:solidFill>
                <a:latin typeface="Lucida Sans Typewriter"/>
                <a:ea typeface="Courier New" charset="0"/>
                <a:cs typeface="Courier New" charset="0"/>
              </a:rPr>
              <a:t>Entering fib: </a:t>
            </a:r>
            <a:r>
              <a:rPr lang="en-US" sz="1400" dirty="0" err="1">
                <a:solidFill>
                  <a:srgbClr val="6E8080"/>
                </a:solidFill>
                <a:latin typeface="Lucida Sans Typewriter"/>
                <a:ea typeface="Courier New" charset="0"/>
                <a:cs typeface="Courier New" charset="0"/>
              </a:rPr>
              <a:t>n</a:t>
            </a:r>
            <a:r>
              <a:rPr lang="en-US" sz="1400" dirty="0">
                <a:solidFill>
                  <a:srgbClr val="6E8080"/>
                </a:solidFill>
                <a:latin typeface="Lucida Sans Typewriter"/>
                <a:ea typeface="Courier New" charset="0"/>
                <a:cs typeface="Courier New" charset="0"/>
              </a:rPr>
              <a:t> = 4</a:t>
            </a:r>
          </a:p>
          <a:p>
            <a:r>
              <a:rPr lang="en-US" sz="1400" dirty="0">
                <a:solidFill>
                  <a:srgbClr val="6E8080"/>
                </a:solidFill>
                <a:latin typeface="Lucida Sans Typewriter"/>
                <a:ea typeface="Courier New" charset="0"/>
                <a:cs typeface="Courier New" charset="0"/>
              </a:rPr>
              <a:t>Entering fib: </a:t>
            </a:r>
            <a:r>
              <a:rPr lang="en-US" sz="1400" dirty="0" err="1">
                <a:solidFill>
                  <a:srgbClr val="6E8080"/>
                </a:solidFill>
                <a:latin typeface="Lucida Sans Typewriter"/>
                <a:ea typeface="Courier New" charset="0"/>
                <a:cs typeface="Courier New" charset="0"/>
              </a:rPr>
              <a:t>n</a:t>
            </a:r>
            <a:r>
              <a:rPr lang="en-US" sz="1400" dirty="0">
                <a:solidFill>
                  <a:srgbClr val="6E8080"/>
                </a:solidFill>
                <a:latin typeface="Lucida Sans Typewriter"/>
                <a:ea typeface="Courier New" charset="0"/>
                <a:cs typeface="Courier New" charset="0"/>
              </a:rPr>
              <a:t> = 3</a:t>
            </a:r>
          </a:p>
          <a:p>
            <a:r>
              <a:rPr lang="en-US" sz="1400" dirty="0">
                <a:solidFill>
                  <a:srgbClr val="6E8080"/>
                </a:solidFill>
                <a:latin typeface="Lucida Sans Typewriter"/>
                <a:ea typeface="Courier New" charset="0"/>
                <a:cs typeface="Courier New" charset="0"/>
              </a:rPr>
              <a:t>Entering fib: </a:t>
            </a:r>
            <a:r>
              <a:rPr lang="en-US" sz="1400" dirty="0" err="1">
                <a:solidFill>
                  <a:srgbClr val="6E8080"/>
                </a:solidFill>
                <a:latin typeface="Lucida Sans Typewriter"/>
                <a:ea typeface="Courier New" charset="0"/>
                <a:cs typeface="Courier New" charset="0"/>
              </a:rPr>
              <a:t>n</a:t>
            </a:r>
            <a:r>
              <a:rPr lang="en-US" sz="1400" dirty="0">
                <a:solidFill>
                  <a:srgbClr val="6E8080"/>
                </a:solidFill>
                <a:latin typeface="Lucida Sans Typewriter"/>
                <a:ea typeface="Courier New" charset="0"/>
                <a:cs typeface="Courier New" charset="0"/>
              </a:rPr>
              <a:t> = 2</a:t>
            </a:r>
          </a:p>
          <a:p>
            <a:r>
              <a:rPr lang="en-US" sz="1400" dirty="0">
                <a:solidFill>
                  <a:srgbClr val="6E8080"/>
                </a:solidFill>
                <a:latin typeface="Lucida Sans Typewriter"/>
                <a:ea typeface="Courier New" charset="0"/>
                <a:cs typeface="Courier New" charset="0"/>
              </a:rPr>
              <a:t>Exiting fib: </a:t>
            </a:r>
            <a:r>
              <a:rPr lang="en-US" sz="1400" dirty="0" err="1">
                <a:solidFill>
                  <a:srgbClr val="6E8080"/>
                </a:solidFill>
                <a:latin typeface="Lucida Sans Typewriter"/>
                <a:ea typeface="Courier New" charset="0"/>
                <a:cs typeface="Courier New" charset="0"/>
              </a:rPr>
              <a:t>n</a:t>
            </a:r>
            <a:r>
              <a:rPr lang="en-US" sz="1400" dirty="0">
                <a:solidFill>
                  <a:srgbClr val="6E8080"/>
                </a:solidFill>
                <a:latin typeface="Lucida Sans Typewriter"/>
                <a:ea typeface="Courier New" charset="0"/>
                <a:cs typeface="Courier New" charset="0"/>
              </a:rPr>
              <a:t> = 2 return value = 1</a:t>
            </a:r>
          </a:p>
          <a:p>
            <a:r>
              <a:rPr lang="en-US" sz="1400" dirty="0">
                <a:solidFill>
                  <a:srgbClr val="6E8080"/>
                </a:solidFill>
                <a:latin typeface="Lucida Sans Typewriter"/>
                <a:ea typeface="Courier New" charset="0"/>
                <a:cs typeface="Courier New" charset="0"/>
              </a:rPr>
              <a:t>Entering fib: </a:t>
            </a:r>
            <a:r>
              <a:rPr lang="en-US" sz="1400" dirty="0" err="1">
                <a:solidFill>
                  <a:srgbClr val="6E8080"/>
                </a:solidFill>
                <a:latin typeface="Lucida Sans Typewriter"/>
                <a:ea typeface="Courier New" charset="0"/>
                <a:cs typeface="Courier New" charset="0"/>
              </a:rPr>
              <a:t>n</a:t>
            </a:r>
            <a:r>
              <a:rPr lang="en-US" sz="1400" dirty="0">
                <a:solidFill>
                  <a:srgbClr val="6E8080"/>
                </a:solidFill>
                <a:latin typeface="Lucida Sans Typewriter"/>
                <a:ea typeface="Courier New" charset="0"/>
                <a:cs typeface="Courier New" charset="0"/>
              </a:rPr>
              <a:t> = 1</a:t>
            </a:r>
          </a:p>
          <a:p>
            <a:r>
              <a:rPr lang="en-US" sz="1400" dirty="0">
                <a:solidFill>
                  <a:srgbClr val="6E8080"/>
                </a:solidFill>
                <a:latin typeface="Lucida Sans Typewriter"/>
                <a:ea typeface="Courier New" charset="0"/>
                <a:cs typeface="Courier New" charset="0"/>
              </a:rPr>
              <a:t>Exiting fib: </a:t>
            </a:r>
            <a:r>
              <a:rPr lang="en-US" sz="1400" dirty="0" err="1">
                <a:solidFill>
                  <a:srgbClr val="6E8080"/>
                </a:solidFill>
                <a:latin typeface="Lucida Sans Typewriter"/>
                <a:ea typeface="Courier New" charset="0"/>
                <a:cs typeface="Courier New" charset="0"/>
              </a:rPr>
              <a:t>n</a:t>
            </a:r>
            <a:r>
              <a:rPr lang="en-US" sz="1400" dirty="0">
                <a:solidFill>
                  <a:srgbClr val="6E8080"/>
                </a:solidFill>
                <a:latin typeface="Lucida Sans Typewriter"/>
                <a:ea typeface="Courier New" charset="0"/>
                <a:cs typeface="Courier New" charset="0"/>
              </a:rPr>
              <a:t> = 1 return value = 1</a:t>
            </a:r>
          </a:p>
          <a:p>
            <a:r>
              <a:rPr lang="en-US" sz="1400" dirty="0">
                <a:solidFill>
                  <a:srgbClr val="6E8080"/>
                </a:solidFill>
                <a:latin typeface="Lucida Sans Typewriter"/>
                <a:ea typeface="Courier New" charset="0"/>
                <a:cs typeface="Courier New" charset="0"/>
              </a:rPr>
              <a:t>Exiting fib: </a:t>
            </a:r>
            <a:r>
              <a:rPr lang="en-US" sz="1400" dirty="0" err="1">
                <a:solidFill>
                  <a:srgbClr val="6E8080"/>
                </a:solidFill>
                <a:latin typeface="Lucida Sans Typewriter"/>
                <a:ea typeface="Courier New" charset="0"/>
                <a:cs typeface="Courier New" charset="0"/>
              </a:rPr>
              <a:t>n</a:t>
            </a:r>
            <a:r>
              <a:rPr lang="en-US" sz="1400" dirty="0">
                <a:solidFill>
                  <a:srgbClr val="6E8080"/>
                </a:solidFill>
                <a:latin typeface="Lucida Sans Typewriter"/>
                <a:ea typeface="Courier New" charset="0"/>
                <a:cs typeface="Courier New" charset="0"/>
              </a:rPr>
              <a:t> = 3 return value = 2</a:t>
            </a:r>
          </a:p>
          <a:p>
            <a:r>
              <a:rPr lang="en-US" sz="1400" dirty="0">
                <a:solidFill>
                  <a:srgbClr val="6E8080"/>
                </a:solidFill>
                <a:latin typeface="Lucida Sans Typewriter"/>
                <a:ea typeface="Courier New" charset="0"/>
                <a:cs typeface="Courier New" charset="0"/>
              </a:rPr>
              <a:t>Entering fib: </a:t>
            </a:r>
            <a:r>
              <a:rPr lang="en-US" sz="1400" dirty="0" err="1">
                <a:solidFill>
                  <a:srgbClr val="6E8080"/>
                </a:solidFill>
                <a:latin typeface="Lucida Sans Typewriter"/>
                <a:ea typeface="Courier New" charset="0"/>
                <a:cs typeface="Courier New" charset="0"/>
              </a:rPr>
              <a:t>n</a:t>
            </a:r>
            <a:r>
              <a:rPr lang="en-US" sz="1400" dirty="0">
                <a:solidFill>
                  <a:srgbClr val="6E8080"/>
                </a:solidFill>
                <a:latin typeface="Lucida Sans Typewriter"/>
                <a:ea typeface="Courier New" charset="0"/>
                <a:cs typeface="Courier New" charset="0"/>
              </a:rPr>
              <a:t> = 2</a:t>
            </a:r>
          </a:p>
          <a:p>
            <a:r>
              <a:rPr lang="en-US" sz="1400" dirty="0">
                <a:solidFill>
                  <a:srgbClr val="6E8080"/>
                </a:solidFill>
                <a:latin typeface="Lucida Sans Typewriter"/>
                <a:ea typeface="Courier New" charset="0"/>
                <a:cs typeface="Courier New" charset="0"/>
              </a:rPr>
              <a:t>Exiting fib: </a:t>
            </a:r>
            <a:r>
              <a:rPr lang="en-US" sz="1400" dirty="0" err="1">
                <a:solidFill>
                  <a:srgbClr val="6E8080"/>
                </a:solidFill>
                <a:latin typeface="Lucida Sans Typewriter"/>
                <a:ea typeface="Courier New" charset="0"/>
                <a:cs typeface="Courier New" charset="0"/>
              </a:rPr>
              <a:t>n</a:t>
            </a:r>
            <a:r>
              <a:rPr lang="en-US" sz="1400" dirty="0">
                <a:solidFill>
                  <a:srgbClr val="6E8080"/>
                </a:solidFill>
                <a:latin typeface="Lucida Sans Typewriter"/>
                <a:ea typeface="Courier New" charset="0"/>
                <a:cs typeface="Courier New" charset="0"/>
              </a:rPr>
              <a:t> = 2 return value = 1</a:t>
            </a:r>
          </a:p>
          <a:p>
            <a:r>
              <a:rPr lang="en-US" sz="1400" dirty="0">
                <a:solidFill>
                  <a:srgbClr val="6E8080"/>
                </a:solidFill>
                <a:latin typeface="Lucida Sans Typewriter"/>
                <a:ea typeface="Courier New" charset="0"/>
                <a:cs typeface="Courier New" charset="0"/>
              </a:rPr>
              <a:t>Exiting fib: </a:t>
            </a:r>
            <a:r>
              <a:rPr lang="en-US" sz="1400" dirty="0" err="1">
                <a:solidFill>
                  <a:srgbClr val="6E8080"/>
                </a:solidFill>
                <a:latin typeface="Lucida Sans Typewriter"/>
                <a:ea typeface="Courier New" charset="0"/>
                <a:cs typeface="Courier New" charset="0"/>
              </a:rPr>
              <a:t>n</a:t>
            </a:r>
            <a:r>
              <a:rPr lang="en-US" sz="1400" dirty="0">
                <a:solidFill>
                  <a:srgbClr val="6E8080"/>
                </a:solidFill>
                <a:latin typeface="Lucida Sans Typewriter"/>
                <a:ea typeface="Courier New" charset="0"/>
                <a:cs typeface="Courier New" charset="0"/>
              </a:rPr>
              <a:t> = 4 return value = 3</a:t>
            </a:r>
          </a:p>
          <a:p>
            <a:r>
              <a:rPr lang="en-US" sz="1400" dirty="0">
                <a:solidFill>
                  <a:srgbClr val="6E8080"/>
                </a:solidFill>
                <a:latin typeface="Lucida Sans Typewriter"/>
                <a:ea typeface="Courier New" charset="0"/>
                <a:cs typeface="Courier New" charset="0"/>
              </a:rPr>
              <a:t>Exiting fib: </a:t>
            </a:r>
            <a:r>
              <a:rPr lang="en-US" sz="1400" dirty="0" err="1">
                <a:solidFill>
                  <a:srgbClr val="6E8080"/>
                </a:solidFill>
                <a:latin typeface="Lucida Sans Typewriter"/>
                <a:ea typeface="Courier New" charset="0"/>
                <a:cs typeface="Courier New" charset="0"/>
              </a:rPr>
              <a:t>n</a:t>
            </a:r>
            <a:r>
              <a:rPr lang="en-US" sz="1400" dirty="0">
                <a:solidFill>
                  <a:srgbClr val="6E8080"/>
                </a:solidFill>
                <a:latin typeface="Lucida Sans Typewriter"/>
                <a:ea typeface="Courier New" charset="0"/>
                <a:cs typeface="Courier New" charset="0"/>
              </a:rPr>
              <a:t> = 6 return value = 8</a:t>
            </a:r>
          </a:p>
          <a:p>
            <a:r>
              <a:rPr lang="en-US" sz="1400" dirty="0">
                <a:solidFill>
                  <a:srgbClr val="6E8080"/>
                </a:solidFill>
                <a:latin typeface="Lucida Sans Typewriter"/>
                <a:ea typeface="Courier New" charset="0"/>
                <a:cs typeface="Courier New" charset="0"/>
              </a:rPr>
              <a:t>fib(6) = 8</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Call Tree for Computing fib(6)</a:t>
            </a:r>
          </a:p>
        </p:txBody>
      </p:sp>
      <p:sp>
        <p:nvSpPr>
          <p:cNvPr id="3" name="Content Placeholder 2"/>
          <p:cNvSpPr>
            <a:spLocks noGrp="1"/>
          </p:cNvSpPr>
          <p:nvPr>
            <p:ph idx="4294967295"/>
          </p:nvPr>
        </p:nvSpPr>
        <p:spPr>
          <a:xfrm>
            <a:off x="0" y="3961116"/>
            <a:ext cx="9134475" cy="488349"/>
          </a:xfrm>
        </p:spPr>
        <p:txBody>
          <a:bodyPr/>
          <a:lstStyle/>
          <a:p>
            <a:pPr>
              <a:buNone/>
            </a:pPr>
            <a:r>
              <a:rPr lang="en-US" b="1" dirty="0"/>
              <a:t>Figure 2</a:t>
            </a:r>
            <a:r>
              <a:rPr lang="en-US" dirty="0"/>
              <a:t> Call Pattern of the Recursive </a:t>
            </a:r>
            <a:r>
              <a:rPr lang="en-US" dirty="0">
                <a:solidFill>
                  <a:srgbClr val="6E8080"/>
                </a:solidFill>
                <a:latin typeface="Lucida Sans Typewriter"/>
                <a:ea typeface="Courier New" charset="0"/>
                <a:cs typeface="Courier New" charset="0"/>
              </a:rPr>
              <a:t>fib</a:t>
            </a:r>
            <a:r>
              <a:rPr lang="en-US" dirty="0"/>
              <a:t> Method</a:t>
            </a:r>
          </a:p>
        </p:txBody>
      </p:sp>
      <p:pic>
        <p:nvPicPr>
          <p:cNvPr id="6" name="Picture 5" descr="fib_calling_tree.png"/>
          <p:cNvPicPr>
            <a:picLocks noChangeAspect="1"/>
          </p:cNvPicPr>
          <p:nvPr/>
        </p:nvPicPr>
        <p:blipFill>
          <a:blip r:embed="rId2"/>
          <a:stretch>
            <a:fillRect/>
          </a:stretch>
        </p:blipFill>
        <p:spPr>
          <a:xfrm>
            <a:off x="9525" y="1024319"/>
            <a:ext cx="6105446" cy="2936797"/>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The Efficiency of Recursion</a:t>
            </a:r>
          </a:p>
        </p:txBody>
      </p:sp>
      <p:sp>
        <p:nvSpPr>
          <p:cNvPr id="3" name="Content Placeholder 2"/>
          <p:cNvSpPr>
            <a:spLocks noGrp="1"/>
          </p:cNvSpPr>
          <p:nvPr>
            <p:ph idx="4294967295"/>
          </p:nvPr>
        </p:nvSpPr>
        <p:spPr>
          <a:xfrm>
            <a:off x="9525" y="921456"/>
            <a:ext cx="9134475" cy="5664807"/>
          </a:xfrm>
        </p:spPr>
        <p:txBody>
          <a:bodyPr/>
          <a:lstStyle/>
          <a:p>
            <a:r>
              <a:rPr lang="en-US" dirty="0"/>
              <a:t>Method takes so long because it computes the same values over and over. </a:t>
            </a:r>
          </a:p>
          <a:p>
            <a:r>
              <a:rPr lang="en-US" dirty="0"/>
              <a:t>The computation of </a:t>
            </a:r>
            <a:r>
              <a:rPr lang="en-US" dirty="0">
                <a:solidFill>
                  <a:srgbClr val="6E8080"/>
                </a:solidFill>
                <a:latin typeface="Lucida Sans Typewriter"/>
                <a:ea typeface="Courier New" charset="0"/>
                <a:cs typeface="Courier New" charset="0"/>
              </a:rPr>
              <a:t>fib(6)</a:t>
            </a:r>
            <a:r>
              <a:rPr lang="en-US" dirty="0"/>
              <a:t> calls </a:t>
            </a:r>
            <a:r>
              <a:rPr lang="en-US" dirty="0">
                <a:solidFill>
                  <a:srgbClr val="6E8080"/>
                </a:solidFill>
                <a:latin typeface="Lucida Sans Typewriter"/>
                <a:ea typeface="Courier New" charset="0"/>
                <a:cs typeface="Courier New" charset="0"/>
              </a:rPr>
              <a:t>fib(3)</a:t>
            </a:r>
            <a:r>
              <a:rPr lang="en-US" dirty="0"/>
              <a:t> three times. </a:t>
            </a:r>
          </a:p>
          <a:p>
            <a:r>
              <a:rPr lang="en-US" dirty="0"/>
              <a:t>Imitate the pencil-and-paper process to avoid computing the values more than once.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section_3/</a:t>
            </a:r>
            <a:r>
              <a:rPr lang="en-US" dirty="0">
                <a:hlinkClick r:id="rId2" action="ppaction://hlinkfile"/>
              </a:rPr>
              <a:t>LoopFib.java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400" b="1" dirty="0">
                <a:solidFill>
                  <a:srgbClr val="0073FF"/>
                </a:solidFill>
                <a:latin typeface="Courier"/>
                <a:ea typeface="Courier"/>
                <a:cs typeface="Courier"/>
              </a:rPr>
              <a:t>  1  </a:t>
            </a:r>
            <a:r>
              <a:rPr lang="en-US" sz="1400" dirty="0">
                <a:solidFill>
                  <a:srgbClr val="CC0066"/>
                </a:solidFill>
                <a:latin typeface="Courier"/>
                <a:ea typeface="Courier"/>
                <a:cs typeface="Courier"/>
              </a:rPr>
              <a:t>import</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java.util.Scanner</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2  </a:t>
            </a:r>
          </a:p>
          <a:p>
            <a:pPr>
              <a:spcBef>
                <a:spcPts val="0"/>
              </a:spcBef>
              <a:buNone/>
            </a:pPr>
            <a:r>
              <a:rPr lang="en-US" sz="1400" b="1" dirty="0">
                <a:solidFill>
                  <a:srgbClr val="0073FF"/>
                </a:solidFill>
                <a:latin typeface="Courier"/>
                <a:ea typeface="Courier"/>
                <a:cs typeface="Courier"/>
              </a:rPr>
              <a:t>  3  </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4  </a:t>
            </a:r>
            <a:r>
              <a:rPr lang="en-US" sz="1400" dirty="0">
                <a:solidFill>
                  <a:srgbClr val="000000"/>
                </a:solidFill>
                <a:latin typeface="Courier"/>
                <a:ea typeface="Courier"/>
                <a:cs typeface="Courier"/>
              </a:rPr>
              <a:t>   </a:t>
            </a:r>
            <a:r>
              <a:rPr lang="en-US" sz="1400" dirty="0">
                <a:solidFill>
                  <a:srgbClr val="0073FF"/>
                </a:solidFill>
                <a:latin typeface="Times"/>
                <a:ea typeface="Times"/>
                <a:cs typeface="Times"/>
              </a:rPr>
              <a:t>This program computes Fibonacci numbers using an iterative method.</a:t>
            </a:r>
          </a:p>
          <a:p>
            <a:pPr>
              <a:spcBef>
                <a:spcPts val="0"/>
              </a:spcBef>
              <a:buNone/>
            </a:pPr>
            <a:r>
              <a:rPr lang="en-US" sz="1400" b="1" dirty="0">
                <a:solidFill>
                  <a:srgbClr val="0073FF"/>
                </a:solidFill>
                <a:latin typeface="Courier"/>
                <a:ea typeface="Courier"/>
                <a:cs typeface="Courier"/>
              </a:rPr>
              <a:t>  5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6  </a:t>
            </a:r>
            <a:r>
              <a:rPr lang="en-US" sz="1400" dirty="0">
                <a:solidFill>
                  <a:srgbClr val="CC0066"/>
                </a:solidFill>
                <a:latin typeface="Courier"/>
                <a:ea typeface="Courier"/>
                <a:cs typeface="Courier"/>
              </a:rPr>
              <a:t>public</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class</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LoopFib</a:t>
            </a:r>
            <a:endParaRPr lang="en-US" sz="1400" dirty="0">
              <a:solidFill>
                <a:srgbClr val="000000"/>
              </a:solidFill>
              <a:latin typeface="Courier"/>
              <a:ea typeface="Courier"/>
              <a:cs typeface="Courier"/>
            </a:endParaRPr>
          </a:p>
          <a:p>
            <a:pPr>
              <a:spcBef>
                <a:spcPts val="0"/>
              </a:spcBef>
              <a:buNone/>
            </a:pPr>
            <a:r>
              <a:rPr lang="en-US" sz="1400" b="1" dirty="0">
                <a:solidFill>
                  <a:srgbClr val="0073FF"/>
                </a:solidFill>
                <a:latin typeface="Courier"/>
                <a:ea typeface="Courier"/>
                <a:cs typeface="Courier"/>
              </a:rPr>
              <a:t>  7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8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public</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static</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void</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main(String</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args</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9  </a:t>
            </a:r>
            <a:r>
              <a:rPr lang="en-US" sz="1400" dirty="0">
                <a:solidFill>
                  <a:srgbClr val="000000"/>
                </a:solidFill>
                <a:latin typeface="Courier"/>
                <a:ea typeface="Courier"/>
                <a:cs typeface="Courier"/>
              </a:rPr>
              <a:t>   {  </a:t>
            </a:r>
          </a:p>
          <a:p>
            <a:pPr>
              <a:spcBef>
                <a:spcPts val="0"/>
              </a:spcBef>
              <a:buNone/>
            </a:pPr>
            <a:r>
              <a:rPr lang="en-US" sz="1400" b="1" dirty="0">
                <a:solidFill>
                  <a:srgbClr val="0073FF"/>
                </a:solidFill>
                <a:latin typeface="Courier"/>
                <a:ea typeface="Courier"/>
                <a:cs typeface="Courier"/>
              </a:rPr>
              <a:t> 10  </a:t>
            </a:r>
            <a:r>
              <a:rPr lang="en-US" sz="1400" dirty="0">
                <a:solidFill>
                  <a:srgbClr val="000000"/>
                </a:solidFill>
                <a:latin typeface="Courier"/>
                <a:ea typeface="Courier"/>
                <a:cs typeface="Courier"/>
              </a:rPr>
              <a:t>      Scanner in = </a:t>
            </a:r>
            <a:r>
              <a:rPr lang="en-US" sz="1400" dirty="0">
                <a:solidFill>
                  <a:srgbClr val="CC0066"/>
                </a:solidFill>
                <a:latin typeface="Courier"/>
                <a:ea typeface="Courier"/>
                <a:cs typeface="Courier"/>
              </a:rPr>
              <a:t>new</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Scanner(System.in</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11  </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System.out.print(</a:t>
            </a:r>
            <a:r>
              <a:rPr lang="en-US" sz="1400" dirty="0" err="1">
                <a:solidFill>
                  <a:srgbClr val="32E598"/>
                </a:solidFill>
                <a:latin typeface="Courier"/>
                <a:ea typeface="Courier"/>
                <a:cs typeface="Courier"/>
              </a:rPr>
              <a:t>"Enter</a:t>
            </a:r>
            <a:r>
              <a:rPr lang="en-US" sz="1400" dirty="0">
                <a:solidFill>
                  <a:srgbClr val="32E598"/>
                </a:solidFill>
                <a:latin typeface="Courier"/>
                <a:ea typeface="Courier"/>
                <a:cs typeface="Courier"/>
              </a:rPr>
              <a:t> </a:t>
            </a:r>
            <a:r>
              <a:rPr lang="en-US" sz="1400" dirty="0" err="1">
                <a:solidFill>
                  <a:srgbClr val="32E598"/>
                </a:solidFill>
                <a:latin typeface="Courier"/>
                <a:ea typeface="Courier"/>
                <a:cs typeface="Courier"/>
              </a:rPr>
              <a:t>n</a:t>
            </a:r>
            <a:r>
              <a:rPr lang="en-US" sz="1400" dirty="0">
                <a:solidFill>
                  <a:srgbClr val="32E598"/>
                </a:solidFill>
                <a:latin typeface="Courier"/>
                <a:ea typeface="Courier"/>
                <a:cs typeface="Courier"/>
              </a:rPr>
              <a:t>: "</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12  </a:t>
            </a:r>
            <a:r>
              <a:rPr lang="en-US" sz="1400" dirty="0">
                <a:solidFill>
                  <a:srgbClr val="000000"/>
                </a:solidFill>
                <a:latin typeface="Courier"/>
                <a:ea typeface="Courier"/>
                <a:cs typeface="Courier"/>
              </a:rPr>
              <a:t>      </a:t>
            </a:r>
            <a:r>
              <a:rPr lang="en-US" sz="1400" dirty="0" err="1">
                <a:solidFill>
                  <a:srgbClr val="CC0066"/>
                </a:solidFill>
                <a:latin typeface="Courier"/>
                <a:ea typeface="Courier"/>
                <a:cs typeface="Courier"/>
              </a:rPr>
              <a:t>int</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n</a:t>
            </a:r>
            <a:r>
              <a:rPr lang="en-US" sz="1400" dirty="0">
                <a:solidFill>
                  <a:srgbClr val="000000"/>
                </a:solidFill>
                <a:latin typeface="Courier"/>
                <a:ea typeface="Courier"/>
                <a:cs typeface="Courier"/>
              </a:rPr>
              <a:t> = </a:t>
            </a:r>
            <a:r>
              <a:rPr lang="en-US" sz="1400" dirty="0" err="1">
                <a:solidFill>
                  <a:srgbClr val="000000"/>
                </a:solidFill>
                <a:latin typeface="Courier"/>
                <a:ea typeface="Courier"/>
                <a:cs typeface="Courier"/>
              </a:rPr>
              <a:t>in.nextInt</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13  </a:t>
            </a:r>
          </a:p>
          <a:p>
            <a:pPr>
              <a:spcBef>
                <a:spcPts val="0"/>
              </a:spcBef>
              <a:buNone/>
            </a:pPr>
            <a:r>
              <a:rPr lang="en-US" sz="1400" b="1" dirty="0">
                <a:solidFill>
                  <a:srgbClr val="0073FF"/>
                </a:solidFill>
                <a:latin typeface="Courier"/>
                <a:ea typeface="Courier"/>
                <a:cs typeface="Courier"/>
              </a:rPr>
              <a:t> 14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for</a:t>
            </a:r>
            <a:r>
              <a:rPr lang="en-US" sz="1400" dirty="0">
                <a:solidFill>
                  <a:srgbClr val="000000"/>
                </a:solidFill>
                <a:latin typeface="Courier"/>
                <a:ea typeface="Courier"/>
                <a:cs typeface="Courier"/>
              </a:rPr>
              <a:t> (</a:t>
            </a:r>
            <a:r>
              <a:rPr lang="en-US" sz="1400" dirty="0" err="1">
                <a:solidFill>
                  <a:srgbClr val="CC0066"/>
                </a:solidFill>
                <a:latin typeface="Courier"/>
                <a:ea typeface="Courier"/>
                <a:cs typeface="Courier"/>
              </a:rPr>
              <a:t>int</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i</a:t>
            </a:r>
            <a:r>
              <a:rPr lang="en-US" sz="1400" dirty="0">
                <a:solidFill>
                  <a:srgbClr val="000000"/>
                </a:solidFill>
                <a:latin typeface="Courier"/>
                <a:ea typeface="Courier"/>
                <a:cs typeface="Courier"/>
              </a:rPr>
              <a:t> = </a:t>
            </a:r>
            <a:r>
              <a:rPr lang="en-US" sz="1400" dirty="0">
                <a:solidFill>
                  <a:srgbClr val="66FF19"/>
                </a:solidFill>
                <a:latin typeface="Courier"/>
                <a:ea typeface="Courier"/>
                <a:cs typeface="Courier"/>
              </a:rPr>
              <a:t>1</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i</a:t>
            </a:r>
            <a:r>
              <a:rPr lang="en-US" sz="1400" dirty="0">
                <a:solidFill>
                  <a:srgbClr val="000000"/>
                </a:solidFill>
                <a:latin typeface="Courier"/>
                <a:ea typeface="Courier"/>
                <a:cs typeface="Courier"/>
              </a:rPr>
              <a:t> &lt;= </a:t>
            </a:r>
            <a:r>
              <a:rPr lang="en-US" sz="1400" dirty="0" err="1">
                <a:solidFill>
                  <a:srgbClr val="000000"/>
                </a:solidFill>
                <a:latin typeface="Courier"/>
                <a:ea typeface="Courier"/>
                <a:cs typeface="Courier"/>
              </a:rPr>
              <a:t>n</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i</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15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16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long</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f</a:t>
            </a:r>
            <a:r>
              <a:rPr lang="en-US" sz="1400" dirty="0">
                <a:solidFill>
                  <a:srgbClr val="000000"/>
                </a:solidFill>
                <a:latin typeface="Courier"/>
                <a:ea typeface="Courier"/>
                <a:cs typeface="Courier"/>
              </a:rPr>
              <a:t> = </a:t>
            </a:r>
            <a:r>
              <a:rPr lang="en-US" sz="1400" dirty="0" err="1">
                <a:solidFill>
                  <a:srgbClr val="000000"/>
                </a:solidFill>
                <a:latin typeface="Courier"/>
                <a:ea typeface="Courier"/>
                <a:cs typeface="Courier"/>
              </a:rPr>
              <a:t>fib(i</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17  </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System.out.println(</a:t>
            </a:r>
            <a:r>
              <a:rPr lang="en-US" sz="1400" dirty="0" err="1">
                <a:solidFill>
                  <a:srgbClr val="32E598"/>
                </a:solidFill>
                <a:latin typeface="Courier"/>
                <a:ea typeface="Courier"/>
                <a:cs typeface="Courier"/>
              </a:rPr>
              <a:t>"fib</a:t>
            </a:r>
            <a:r>
              <a:rPr lang="en-US" sz="1400" dirty="0">
                <a:solidFill>
                  <a:srgbClr val="32E598"/>
                </a:solidFill>
                <a:latin typeface="Courier"/>
                <a:ea typeface="Courier"/>
                <a:cs typeface="Courier"/>
              </a:rPr>
              <a:t>(" + </a:t>
            </a:r>
            <a:r>
              <a:rPr lang="en-US" sz="1400" dirty="0" err="1">
                <a:solidFill>
                  <a:srgbClr val="32E598"/>
                </a:solidFill>
                <a:latin typeface="Courier"/>
                <a:ea typeface="Courier"/>
                <a:cs typeface="Courier"/>
              </a:rPr>
              <a:t>i</a:t>
            </a:r>
            <a:r>
              <a:rPr lang="en-US" sz="1400" dirty="0">
                <a:solidFill>
                  <a:srgbClr val="32E598"/>
                </a:solidFill>
                <a:latin typeface="Courier"/>
                <a:ea typeface="Courier"/>
                <a:cs typeface="Courier"/>
              </a:rPr>
              <a:t> + ") = "</a:t>
            </a:r>
            <a:r>
              <a:rPr lang="en-US" sz="1400" dirty="0">
                <a:solidFill>
                  <a:srgbClr val="000000"/>
                </a:solidFill>
                <a:latin typeface="Courier"/>
                <a:ea typeface="Courier"/>
                <a:cs typeface="Courier"/>
              </a:rPr>
              <a:t> + </a:t>
            </a:r>
            <a:r>
              <a:rPr lang="en-US" sz="1400" dirty="0" err="1">
                <a:solidFill>
                  <a:srgbClr val="000000"/>
                </a:solidFill>
                <a:latin typeface="Courier"/>
                <a:ea typeface="Courier"/>
                <a:cs typeface="Courier"/>
              </a:rPr>
              <a:t>f</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18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19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20  </a:t>
            </a:r>
          </a:p>
          <a:p>
            <a:pPr>
              <a:spcBef>
                <a:spcPts val="0"/>
              </a:spcBef>
              <a:buNone/>
            </a:pPr>
            <a:r>
              <a:rPr lang="en-US" sz="1400" b="1" dirty="0">
                <a:solidFill>
                  <a:srgbClr val="0073FF"/>
                </a:solidFill>
                <a:latin typeface="Courier"/>
                <a:ea typeface="Courier"/>
                <a:cs typeface="Courier"/>
              </a:rPr>
              <a:t> </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section_3/</a:t>
            </a:r>
            <a:r>
              <a:rPr lang="en-US" dirty="0">
                <a:hlinkClick r:id="rId2" action="ppaction://hlinkfile"/>
              </a:rPr>
              <a:t>LoopFib.java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400" b="1" dirty="0">
                <a:solidFill>
                  <a:srgbClr val="0073FF"/>
                </a:solidFill>
                <a:latin typeface="Courier"/>
                <a:ea typeface="Courier"/>
                <a:cs typeface="Courier"/>
              </a:rPr>
              <a:t> 21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22  </a:t>
            </a:r>
            <a:r>
              <a:rPr lang="en-US" sz="1400" dirty="0">
                <a:solidFill>
                  <a:srgbClr val="000000"/>
                </a:solidFill>
                <a:latin typeface="Courier"/>
                <a:ea typeface="Courier"/>
                <a:cs typeface="Courier"/>
              </a:rPr>
              <a:t>      </a:t>
            </a:r>
            <a:r>
              <a:rPr lang="en-US" sz="1400" dirty="0">
                <a:solidFill>
                  <a:srgbClr val="0073FF"/>
                </a:solidFill>
                <a:latin typeface="Times"/>
                <a:ea typeface="Times"/>
                <a:cs typeface="Times"/>
              </a:rPr>
              <a:t>Computes a Fibonacci number.</a:t>
            </a:r>
          </a:p>
          <a:p>
            <a:pPr>
              <a:spcBef>
                <a:spcPts val="0"/>
              </a:spcBef>
              <a:buNone/>
            </a:pPr>
            <a:r>
              <a:rPr lang="en-US" sz="1400" b="1" dirty="0">
                <a:solidFill>
                  <a:srgbClr val="0073FF"/>
                </a:solidFill>
                <a:latin typeface="Courier"/>
                <a:ea typeface="Courier"/>
                <a:cs typeface="Courier"/>
              </a:rPr>
              <a:t> 23  </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param</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n</a:t>
            </a:r>
            <a:r>
              <a:rPr lang="en-US" sz="1400" dirty="0">
                <a:solidFill>
                  <a:srgbClr val="0073FF"/>
                </a:solidFill>
                <a:latin typeface="Times"/>
                <a:ea typeface="Times"/>
                <a:cs typeface="Times"/>
              </a:rPr>
              <a:t> an integer</a:t>
            </a:r>
          </a:p>
          <a:p>
            <a:pPr>
              <a:spcBef>
                <a:spcPts val="0"/>
              </a:spcBef>
              <a:buNone/>
            </a:pPr>
            <a:r>
              <a:rPr lang="en-US" sz="1400" b="1" dirty="0">
                <a:solidFill>
                  <a:srgbClr val="0073FF"/>
                </a:solidFill>
                <a:latin typeface="Courier"/>
                <a:ea typeface="Courier"/>
                <a:cs typeface="Courier"/>
              </a:rPr>
              <a:t> 24  </a:t>
            </a:r>
            <a:r>
              <a:rPr lang="en-US" sz="1400" dirty="0">
                <a:solidFill>
                  <a:srgbClr val="000000"/>
                </a:solidFill>
                <a:latin typeface="Courier"/>
                <a:ea typeface="Courier"/>
                <a:cs typeface="Courier"/>
              </a:rPr>
              <a:t>      @return</a:t>
            </a:r>
            <a:r>
              <a:rPr lang="en-US" sz="1400" dirty="0">
                <a:solidFill>
                  <a:srgbClr val="0073FF"/>
                </a:solidFill>
                <a:latin typeface="Times"/>
                <a:ea typeface="Times"/>
                <a:cs typeface="Times"/>
              </a:rPr>
              <a:t> the nth Fibonacci number</a:t>
            </a:r>
          </a:p>
          <a:p>
            <a:pPr>
              <a:spcBef>
                <a:spcPts val="0"/>
              </a:spcBef>
              <a:buNone/>
            </a:pPr>
            <a:r>
              <a:rPr lang="en-US" sz="1400" b="1" dirty="0">
                <a:solidFill>
                  <a:srgbClr val="0073FF"/>
                </a:solidFill>
                <a:latin typeface="Courier"/>
                <a:ea typeface="Courier"/>
                <a:cs typeface="Courier"/>
              </a:rPr>
              <a:t> 25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26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public</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static</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long</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fib(</a:t>
            </a:r>
            <a:r>
              <a:rPr lang="en-US" sz="1400" dirty="0" err="1">
                <a:solidFill>
                  <a:srgbClr val="CC0066"/>
                </a:solidFill>
                <a:latin typeface="Courier"/>
                <a:ea typeface="Courier"/>
                <a:cs typeface="Courier"/>
              </a:rPr>
              <a:t>int</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n</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27  </a:t>
            </a:r>
            <a:r>
              <a:rPr lang="en-US" sz="1400" dirty="0">
                <a:solidFill>
                  <a:srgbClr val="000000"/>
                </a:solidFill>
                <a:latin typeface="Courier"/>
                <a:ea typeface="Courier"/>
                <a:cs typeface="Courier"/>
              </a:rPr>
              <a:t>   {  </a:t>
            </a:r>
          </a:p>
          <a:p>
            <a:pPr>
              <a:spcBef>
                <a:spcPts val="0"/>
              </a:spcBef>
              <a:buNone/>
            </a:pPr>
            <a:r>
              <a:rPr lang="en-US" sz="1400" b="1" dirty="0">
                <a:solidFill>
                  <a:srgbClr val="0073FF"/>
                </a:solidFill>
                <a:latin typeface="Courier"/>
                <a:ea typeface="Courier"/>
                <a:cs typeface="Courier"/>
              </a:rPr>
              <a:t> 28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if</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n</a:t>
            </a:r>
            <a:r>
              <a:rPr lang="en-US" sz="1400" dirty="0">
                <a:solidFill>
                  <a:srgbClr val="000000"/>
                </a:solidFill>
                <a:latin typeface="Courier"/>
                <a:ea typeface="Courier"/>
                <a:cs typeface="Courier"/>
              </a:rPr>
              <a:t> &lt;= </a:t>
            </a:r>
            <a:r>
              <a:rPr lang="en-US" sz="1400" dirty="0">
                <a:solidFill>
                  <a:srgbClr val="66FF19"/>
                </a:solidFill>
                <a:latin typeface="Courier"/>
                <a:ea typeface="Courier"/>
                <a:cs typeface="Courier"/>
              </a:rPr>
              <a:t>2</a:t>
            </a:r>
            <a:r>
              <a:rPr lang="en-US" sz="1400" dirty="0">
                <a:solidFill>
                  <a:srgbClr val="000000"/>
                </a:solidFill>
                <a:latin typeface="Courier"/>
                <a:ea typeface="Courier"/>
                <a:cs typeface="Courier"/>
              </a:rPr>
              <a:t>) { </a:t>
            </a:r>
            <a:r>
              <a:rPr lang="en-US" sz="1400" dirty="0">
                <a:solidFill>
                  <a:srgbClr val="CC0066"/>
                </a:solidFill>
                <a:latin typeface="Courier"/>
                <a:ea typeface="Courier"/>
                <a:cs typeface="Courier"/>
              </a:rPr>
              <a:t>return</a:t>
            </a:r>
            <a:r>
              <a:rPr lang="en-US" sz="1400" dirty="0">
                <a:solidFill>
                  <a:srgbClr val="000000"/>
                </a:solidFill>
                <a:latin typeface="Courier"/>
                <a:ea typeface="Courier"/>
                <a:cs typeface="Courier"/>
              </a:rPr>
              <a:t> </a:t>
            </a:r>
            <a:r>
              <a:rPr lang="en-US" sz="1400" dirty="0">
                <a:solidFill>
                  <a:srgbClr val="66FF19"/>
                </a:solidFill>
                <a:latin typeface="Courier"/>
                <a:ea typeface="Courier"/>
                <a:cs typeface="Courier"/>
              </a:rPr>
              <a:t>1</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29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else</a:t>
            </a:r>
          </a:p>
          <a:p>
            <a:pPr>
              <a:spcBef>
                <a:spcPts val="0"/>
              </a:spcBef>
              <a:buNone/>
            </a:pPr>
            <a:r>
              <a:rPr lang="en-US" sz="1400" b="1" dirty="0">
                <a:solidFill>
                  <a:srgbClr val="0073FF"/>
                </a:solidFill>
                <a:latin typeface="Courier"/>
                <a:ea typeface="Courier"/>
                <a:cs typeface="Courier"/>
              </a:rPr>
              <a:t> 30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31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long</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olderValue</a:t>
            </a:r>
            <a:r>
              <a:rPr lang="en-US" sz="1400" dirty="0">
                <a:solidFill>
                  <a:srgbClr val="000000"/>
                </a:solidFill>
                <a:latin typeface="Courier"/>
                <a:ea typeface="Courier"/>
                <a:cs typeface="Courier"/>
              </a:rPr>
              <a:t> = </a:t>
            </a:r>
            <a:r>
              <a:rPr lang="en-US" sz="1400" dirty="0">
                <a:solidFill>
                  <a:srgbClr val="66FF19"/>
                </a:solidFill>
                <a:latin typeface="Courier"/>
                <a:ea typeface="Courier"/>
                <a:cs typeface="Courier"/>
              </a:rPr>
              <a:t>1</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32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long</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oldValue</a:t>
            </a:r>
            <a:r>
              <a:rPr lang="en-US" sz="1400" dirty="0">
                <a:solidFill>
                  <a:srgbClr val="000000"/>
                </a:solidFill>
                <a:latin typeface="Courier"/>
                <a:ea typeface="Courier"/>
                <a:cs typeface="Courier"/>
              </a:rPr>
              <a:t> = </a:t>
            </a:r>
            <a:r>
              <a:rPr lang="en-US" sz="1400" dirty="0">
                <a:solidFill>
                  <a:srgbClr val="66FF19"/>
                </a:solidFill>
                <a:latin typeface="Courier"/>
                <a:ea typeface="Courier"/>
                <a:cs typeface="Courier"/>
              </a:rPr>
              <a:t>1</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33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long</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newValue</a:t>
            </a:r>
            <a:r>
              <a:rPr lang="en-US" sz="1400" dirty="0">
                <a:solidFill>
                  <a:srgbClr val="000000"/>
                </a:solidFill>
                <a:latin typeface="Courier"/>
                <a:ea typeface="Courier"/>
                <a:cs typeface="Courier"/>
              </a:rPr>
              <a:t> = </a:t>
            </a:r>
            <a:r>
              <a:rPr lang="en-US" sz="1400" dirty="0">
                <a:solidFill>
                  <a:srgbClr val="66FF19"/>
                </a:solidFill>
                <a:latin typeface="Courier"/>
                <a:ea typeface="Courier"/>
                <a:cs typeface="Courier"/>
              </a:rPr>
              <a:t>1</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34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for</a:t>
            </a:r>
            <a:r>
              <a:rPr lang="en-US" sz="1400" dirty="0">
                <a:solidFill>
                  <a:srgbClr val="000000"/>
                </a:solidFill>
                <a:latin typeface="Courier"/>
                <a:ea typeface="Courier"/>
                <a:cs typeface="Courier"/>
              </a:rPr>
              <a:t> (</a:t>
            </a:r>
            <a:r>
              <a:rPr lang="en-US" sz="1400" dirty="0" err="1">
                <a:solidFill>
                  <a:srgbClr val="CC0066"/>
                </a:solidFill>
                <a:latin typeface="Courier"/>
                <a:ea typeface="Courier"/>
                <a:cs typeface="Courier"/>
              </a:rPr>
              <a:t>int</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i</a:t>
            </a:r>
            <a:r>
              <a:rPr lang="en-US" sz="1400" dirty="0">
                <a:solidFill>
                  <a:srgbClr val="000000"/>
                </a:solidFill>
                <a:latin typeface="Courier"/>
                <a:ea typeface="Courier"/>
                <a:cs typeface="Courier"/>
              </a:rPr>
              <a:t> = </a:t>
            </a:r>
            <a:r>
              <a:rPr lang="en-US" sz="1400" dirty="0">
                <a:solidFill>
                  <a:srgbClr val="66FF19"/>
                </a:solidFill>
                <a:latin typeface="Courier"/>
                <a:ea typeface="Courier"/>
                <a:cs typeface="Courier"/>
              </a:rPr>
              <a:t>3</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i</a:t>
            </a:r>
            <a:r>
              <a:rPr lang="en-US" sz="1400" dirty="0">
                <a:solidFill>
                  <a:srgbClr val="000000"/>
                </a:solidFill>
                <a:latin typeface="Courier"/>
                <a:ea typeface="Courier"/>
                <a:cs typeface="Courier"/>
              </a:rPr>
              <a:t> &lt;= </a:t>
            </a:r>
            <a:r>
              <a:rPr lang="en-US" sz="1400" dirty="0" err="1">
                <a:solidFill>
                  <a:srgbClr val="000000"/>
                </a:solidFill>
                <a:latin typeface="Courier"/>
                <a:ea typeface="Courier"/>
                <a:cs typeface="Courier"/>
              </a:rPr>
              <a:t>n</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i</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35  </a:t>
            </a:r>
            <a:r>
              <a:rPr lang="en-US" sz="1400" dirty="0">
                <a:solidFill>
                  <a:srgbClr val="000000"/>
                </a:solidFill>
                <a:latin typeface="Courier"/>
                <a:ea typeface="Courier"/>
                <a:cs typeface="Courier"/>
              </a:rPr>
              <a:t>         {  </a:t>
            </a:r>
          </a:p>
          <a:p>
            <a:pPr>
              <a:spcBef>
                <a:spcPts val="0"/>
              </a:spcBef>
              <a:buNone/>
            </a:pPr>
            <a:r>
              <a:rPr lang="en-US" sz="1400" b="1" dirty="0">
                <a:solidFill>
                  <a:srgbClr val="0073FF"/>
                </a:solidFill>
                <a:latin typeface="Courier"/>
                <a:ea typeface="Courier"/>
                <a:cs typeface="Courier"/>
              </a:rPr>
              <a:t> 36  </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newValue</a:t>
            </a:r>
            <a:r>
              <a:rPr lang="en-US" sz="1400" dirty="0">
                <a:solidFill>
                  <a:srgbClr val="000000"/>
                </a:solidFill>
                <a:latin typeface="Courier"/>
                <a:ea typeface="Courier"/>
                <a:cs typeface="Courier"/>
              </a:rPr>
              <a:t> = </a:t>
            </a:r>
            <a:r>
              <a:rPr lang="en-US" sz="1400" dirty="0" err="1">
                <a:solidFill>
                  <a:srgbClr val="000000"/>
                </a:solidFill>
                <a:latin typeface="Courier"/>
                <a:ea typeface="Courier"/>
                <a:cs typeface="Courier"/>
              </a:rPr>
              <a:t>oldValue</a:t>
            </a:r>
            <a:r>
              <a:rPr lang="en-US" sz="1400" dirty="0">
                <a:solidFill>
                  <a:srgbClr val="000000"/>
                </a:solidFill>
                <a:latin typeface="Courier"/>
                <a:ea typeface="Courier"/>
                <a:cs typeface="Courier"/>
              </a:rPr>
              <a:t> + </a:t>
            </a:r>
            <a:r>
              <a:rPr lang="en-US" sz="1400" dirty="0" err="1">
                <a:solidFill>
                  <a:srgbClr val="000000"/>
                </a:solidFill>
                <a:latin typeface="Courier"/>
                <a:ea typeface="Courier"/>
                <a:cs typeface="Courier"/>
              </a:rPr>
              <a:t>olderValue</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37  </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olderValue</a:t>
            </a:r>
            <a:r>
              <a:rPr lang="en-US" sz="1400" dirty="0">
                <a:solidFill>
                  <a:srgbClr val="000000"/>
                </a:solidFill>
                <a:latin typeface="Courier"/>
                <a:ea typeface="Courier"/>
                <a:cs typeface="Courier"/>
              </a:rPr>
              <a:t> = </a:t>
            </a:r>
            <a:r>
              <a:rPr lang="en-US" sz="1400" dirty="0" err="1">
                <a:solidFill>
                  <a:srgbClr val="000000"/>
                </a:solidFill>
                <a:latin typeface="Courier"/>
                <a:ea typeface="Courier"/>
                <a:cs typeface="Courier"/>
              </a:rPr>
              <a:t>oldValue</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38  </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oldValue</a:t>
            </a:r>
            <a:r>
              <a:rPr lang="en-US" sz="1400" dirty="0">
                <a:solidFill>
                  <a:srgbClr val="000000"/>
                </a:solidFill>
                <a:latin typeface="Courier"/>
                <a:ea typeface="Courier"/>
                <a:cs typeface="Courier"/>
              </a:rPr>
              <a:t> = </a:t>
            </a:r>
            <a:r>
              <a:rPr lang="en-US" sz="1400" dirty="0" err="1">
                <a:solidFill>
                  <a:srgbClr val="000000"/>
                </a:solidFill>
                <a:latin typeface="Courier"/>
                <a:ea typeface="Courier"/>
                <a:cs typeface="Courier"/>
              </a:rPr>
              <a:t>newValue</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39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40  </a:t>
            </a:r>
            <a:r>
              <a:rPr lang="en-US" sz="1400" dirty="0">
                <a:solidFill>
                  <a:srgbClr val="000000"/>
                </a:solidFill>
                <a:latin typeface="Courier"/>
                <a:ea typeface="Courier"/>
                <a:cs typeface="Courier"/>
              </a:rPr>
              <a:t>         </a:t>
            </a:r>
            <a:r>
              <a:rPr lang="en-US" sz="1400" dirty="0">
                <a:solidFill>
                  <a:srgbClr val="CC0066"/>
                </a:solidFill>
                <a:latin typeface="Courier"/>
                <a:ea typeface="Courier"/>
                <a:cs typeface="Courier"/>
              </a:rPr>
              <a:t>return</a:t>
            </a:r>
            <a:r>
              <a:rPr lang="en-US" sz="1400" dirty="0">
                <a:solidFill>
                  <a:srgbClr val="000000"/>
                </a:solidFill>
                <a:latin typeface="Courier"/>
                <a:ea typeface="Courier"/>
                <a:cs typeface="Courier"/>
              </a:rPr>
              <a:t> </a:t>
            </a:r>
            <a:r>
              <a:rPr lang="en-US" sz="1400" dirty="0" err="1">
                <a:solidFill>
                  <a:srgbClr val="000000"/>
                </a:solidFill>
                <a:latin typeface="Courier"/>
                <a:ea typeface="Courier"/>
                <a:cs typeface="Courier"/>
              </a:rPr>
              <a:t>newValue</a:t>
            </a:r>
            <a:r>
              <a:rPr lang="en-US" sz="1400" dirty="0">
                <a:solidFill>
                  <a:srgbClr val="000000"/>
                </a:solidFill>
                <a:latin typeface="Courier"/>
                <a:ea typeface="Courier"/>
                <a:cs typeface="Courier"/>
              </a:rPr>
              <a:t>;</a:t>
            </a:r>
          </a:p>
          <a:p>
            <a:pPr>
              <a:spcBef>
                <a:spcPts val="0"/>
              </a:spcBef>
              <a:buNone/>
            </a:pPr>
            <a:r>
              <a:rPr lang="en-US" sz="1400" b="1" dirty="0">
                <a:solidFill>
                  <a:srgbClr val="0073FF"/>
                </a:solidFill>
                <a:latin typeface="Courier"/>
                <a:ea typeface="Courier"/>
                <a:cs typeface="Courier"/>
              </a:rPr>
              <a:t> 41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42  </a:t>
            </a:r>
            <a:r>
              <a:rPr lang="en-US" sz="1400" dirty="0">
                <a:solidFill>
                  <a:srgbClr val="000000"/>
                </a:solidFill>
                <a:latin typeface="Courier"/>
                <a:ea typeface="Courier"/>
                <a:cs typeface="Courier"/>
              </a:rPr>
              <a:t>   }</a:t>
            </a:r>
          </a:p>
          <a:p>
            <a:pPr>
              <a:spcBef>
                <a:spcPts val="0"/>
              </a:spcBef>
              <a:buNone/>
            </a:pPr>
            <a:r>
              <a:rPr lang="en-US" sz="1400" b="1" dirty="0">
                <a:solidFill>
                  <a:srgbClr val="0073FF"/>
                </a:solidFill>
                <a:latin typeface="Courier"/>
                <a:ea typeface="Courier"/>
                <a:cs typeface="Courier"/>
              </a:rPr>
              <a:t> 43  </a:t>
            </a:r>
            <a:r>
              <a:rPr lang="en-US" sz="1400" dirty="0">
                <a:solidFill>
                  <a:srgbClr val="000000"/>
                </a:solidFill>
                <a:latin typeface="Courier"/>
                <a:ea typeface="Courier"/>
                <a:cs typeface="Courier"/>
              </a:rPr>
              <a:t>}</a:t>
            </a:r>
            <a:endParaRPr lang="en-US" sz="1400" b="1" dirty="0">
              <a:solidFill>
                <a:srgbClr val="0073FF"/>
              </a:solidFill>
              <a:latin typeface="Courier"/>
              <a:ea typeface="Courier"/>
              <a:cs typeface="Courier"/>
            </a:endParaRP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section_3/</a:t>
            </a:r>
            <a:r>
              <a:rPr lang="en-US" dirty="0">
                <a:hlinkClick r:id="rId2" action="ppaction://hlinkfile"/>
              </a:rPr>
              <a:t>LoopFib.java</a:t>
            </a:r>
            <a:endParaRPr lang="en-US" dirty="0"/>
          </a:p>
        </p:txBody>
      </p:sp>
      <p:sp>
        <p:nvSpPr>
          <p:cNvPr id="5" name="Content Placeholder 2"/>
          <p:cNvSpPr txBox="1">
            <a:spLocks/>
          </p:cNvSpPr>
          <p:nvPr/>
        </p:nvSpPr>
        <p:spPr>
          <a:xfrm>
            <a:off x="645278" y="1130696"/>
            <a:ext cx="8498722" cy="3056370"/>
          </a:xfrm>
          <a:prstGeom prst="rect">
            <a:avLst/>
          </a:prstGeom>
        </p:spPr>
        <p:txBody>
          <a:bodyPr vert="horz" lIns="91440" tIns="45720" rIns="91440" bIns="45720" rtlCol="0">
            <a:normAutofit fontScale="85000" lnSpcReduction="20000"/>
          </a:bodyPr>
          <a:lstStyle/>
          <a:p>
            <a:r>
              <a:rPr lang="en-US" sz="2400" b="1" dirty="0">
                <a:latin typeface="Lucida Sans"/>
                <a:cs typeface="Lucida Sans"/>
              </a:rPr>
              <a:t>Program Run:</a:t>
            </a:r>
          </a:p>
          <a:p>
            <a:endParaRPr lang="en-US" sz="2400" b="1" dirty="0">
              <a:latin typeface="Lucida Sans"/>
              <a:cs typeface="Lucida Sans"/>
            </a:endParaRPr>
          </a:p>
          <a:p>
            <a:r>
              <a:rPr lang="en-US" sz="2353" dirty="0">
                <a:solidFill>
                  <a:srgbClr val="6E8080"/>
                </a:solidFill>
                <a:latin typeface="Lucida Sans Typewriter"/>
                <a:ea typeface="Courier New" charset="0"/>
                <a:cs typeface="Courier New" charset="0"/>
              </a:rPr>
              <a:t>Enter </a:t>
            </a:r>
            <a:r>
              <a:rPr lang="en-US" sz="2353" dirty="0" err="1">
                <a:solidFill>
                  <a:srgbClr val="6E8080"/>
                </a:solidFill>
                <a:latin typeface="Lucida Sans Typewriter"/>
                <a:ea typeface="Courier New" charset="0"/>
                <a:cs typeface="Courier New" charset="0"/>
              </a:rPr>
              <a:t>n</a:t>
            </a:r>
            <a:r>
              <a:rPr lang="en-US" sz="2353" dirty="0">
                <a:solidFill>
                  <a:srgbClr val="6E8080"/>
                </a:solidFill>
                <a:latin typeface="Lucida Sans Typewriter"/>
                <a:ea typeface="Courier New" charset="0"/>
                <a:cs typeface="Courier New" charset="0"/>
              </a:rPr>
              <a:t>: </a:t>
            </a:r>
            <a:r>
              <a:rPr lang="en-US" sz="2353" dirty="0">
                <a:solidFill>
                  <a:srgbClr val="006CB8"/>
                </a:solidFill>
                <a:latin typeface="Lucida Sans Typewriter"/>
                <a:ea typeface="Courier New" charset="0"/>
                <a:cs typeface="Courier New" charset="0"/>
              </a:rPr>
              <a:t>50</a:t>
            </a:r>
          </a:p>
          <a:p>
            <a:r>
              <a:rPr lang="en-US" sz="2353" dirty="0">
                <a:solidFill>
                  <a:srgbClr val="6E8080"/>
                </a:solidFill>
                <a:latin typeface="Lucida Sans Typewriter"/>
                <a:ea typeface="Courier New" charset="0"/>
                <a:cs typeface="Courier New" charset="0"/>
              </a:rPr>
              <a:t>fib(1) = 1</a:t>
            </a:r>
          </a:p>
          <a:p>
            <a:r>
              <a:rPr lang="en-US" sz="2353" dirty="0">
                <a:solidFill>
                  <a:srgbClr val="6E8080"/>
                </a:solidFill>
                <a:latin typeface="Lucida Sans Typewriter"/>
                <a:ea typeface="Courier New" charset="0"/>
                <a:cs typeface="Courier New" charset="0"/>
              </a:rPr>
              <a:t>fib(2) = 1</a:t>
            </a:r>
          </a:p>
          <a:p>
            <a:r>
              <a:rPr lang="en-US" sz="2353" dirty="0">
                <a:solidFill>
                  <a:srgbClr val="6E8080"/>
                </a:solidFill>
                <a:latin typeface="Lucida Sans Typewriter"/>
                <a:ea typeface="Courier New" charset="0"/>
                <a:cs typeface="Courier New" charset="0"/>
              </a:rPr>
              <a:t>fib(3) = 2</a:t>
            </a:r>
          </a:p>
          <a:p>
            <a:r>
              <a:rPr lang="en-US" sz="2353" dirty="0">
                <a:solidFill>
                  <a:srgbClr val="6E8080"/>
                </a:solidFill>
                <a:latin typeface="Lucida Sans Typewriter"/>
                <a:ea typeface="Courier New" charset="0"/>
                <a:cs typeface="Courier New" charset="0"/>
              </a:rPr>
              <a:t>fib(4) = 3</a:t>
            </a:r>
          </a:p>
          <a:p>
            <a:r>
              <a:rPr lang="en-US" sz="2353" dirty="0">
                <a:solidFill>
                  <a:srgbClr val="6E8080"/>
                </a:solidFill>
                <a:latin typeface="Lucida Sans Typewriter"/>
                <a:ea typeface="Courier New" charset="0"/>
                <a:cs typeface="Courier New" charset="0"/>
              </a:rPr>
              <a:t>fib(5) = 5</a:t>
            </a:r>
          </a:p>
          <a:p>
            <a:r>
              <a:rPr lang="en-US" sz="2353" dirty="0">
                <a:solidFill>
                  <a:srgbClr val="6E8080"/>
                </a:solidFill>
                <a:latin typeface="Lucida Sans Typewriter"/>
                <a:ea typeface="Courier New" charset="0"/>
                <a:cs typeface="Courier New" charset="0"/>
              </a:rPr>
              <a:t>fib(6) = 8</a:t>
            </a:r>
          </a:p>
          <a:p>
            <a:r>
              <a:rPr lang="en-US" sz="2353" dirty="0">
                <a:solidFill>
                  <a:srgbClr val="6E8080"/>
                </a:solidFill>
                <a:latin typeface="Lucida Sans Typewriter"/>
                <a:ea typeface="Courier New" charset="0"/>
                <a:cs typeface="Courier New" charset="0"/>
              </a:rPr>
              <a:t>fib(7) = 13</a:t>
            </a:r>
          </a:p>
          <a:p>
            <a:r>
              <a:rPr lang="en-US" sz="2353" dirty="0">
                <a:solidFill>
                  <a:srgbClr val="6E8080"/>
                </a:solidFill>
                <a:latin typeface="Lucida Sans Typewriter"/>
                <a:ea typeface="Courier New" charset="0"/>
                <a:cs typeface="Courier New" charset="0"/>
              </a:rPr>
              <a:t>. . .</a:t>
            </a:r>
          </a:p>
          <a:p>
            <a:r>
              <a:rPr lang="en-US" sz="2353" dirty="0">
                <a:solidFill>
                  <a:srgbClr val="6E8080"/>
                </a:solidFill>
                <a:latin typeface="Lucida Sans Typewriter"/>
                <a:ea typeface="Courier New" charset="0"/>
                <a:cs typeface="Courier New" charset="0"/>
              </a:rPr>
              <a:t>fib(50) = 12586269025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The Efficiency of Recursion</a:t>
            </a:r>
          </a:p>
        </p:txBody>
      </p:sp>
      <p:sp>
        <p:nvSpPr>
          <p:cNvPr id="3" name="Content Placeholder 2"/>
          <p:cNvSpPr>
            <a:spLocks noGrp="1"/>
          </p:cNvSpPr>
          <p:nvPr>
            <p:ph idx="4294967295"/>
          </p:nvPr>
        </p:nvSpPr>
        <p:spPr>
          <a:xfrm>
            <a:off x="9525" y="2679705"/>
            <a:ext cx="9134475" cy="3867575"/>
          </a:xfrm>
        </p:spPr>
        <p:txBody>
          <a:bodyPr>
            <a:normAutofit lnSpcReduction="10000"/>
          </a:bodyPr>
          <a:lstStyle/>
          <a:p>
            <a:r>
              <a:rPr lang="en-US" dirty="0"/>
              <a:t>In most cases, the iterative and recursive approaches have comparable efficiency.</a:t>
            </a:r>
          </a:p>
          <a:p>
            <a:r>
              <a:rPr lang="en-US" dirty="0"/>
              <a:t>Occasionally, a recursive solution runs much slower than its iterative counterpart. </a:t>
            </a:r>
          </a:p>
          <a:p>
            <a:r>
              <a:rPr lang="en-US" dirty="0"/>
              <a:t>In most cases, the recursive solution is only slightly slower.</a:t>
            </a:r>
          </a:p>
          <a:p>
            <a:r>
              <a:rPr lang="en-US" dirty="0"/>
              <a:t>The iterative </a:t>
            </a:r>
            <a:r>
              <a:rPr lang="en-US" dirty="0" err="1">
                <a:solidFill>
                  <a:srgbClr val="6E8080"/>
                </a:solidFill>
                <a:latin typeface="Lucida Sans Typewriter"/>
                <a:ea typeface="Courier New" charset="0"/>
                <a:cs typeface="Courier New" charset="0"/>
              </a:rPr>
              <a:t>isPalindrome</a:t>
            </a:r>
            <a:r>
              <a:rPr lang="en-US" dirty="0"/>
              <a:t> performs only slightly better than recursive solution. </a:t>
            </a:r>
          </a:p>
          <a:p>
            <a:pPr lvl="1"/>
            <a:r>
              <a:rPr lang="en-US" dirty="0"/>
              <a:t>Each recursive method call takes a certain amount of processor time</a:t>
            </a:r>
          </a:p>
        </p:txBody>
      </p:sp>
      <p:pic>
        <p:nvPicPr>
          <p:cNvPr id="4" name="Picture 3" descr="light_bulbs.jpg"/>
          <p:cNvPicPr>
            <a:picLocks noChangeAspect="1"/>
          </p:cNvPicPr>
          <p:nvPr/>
        </p:nvPicPr>
        <p:blipFill>
          <a:blip r:embed="rId2"/>
          <a:stretch>
            <a:fillRect/>
          </a:stretch>
        </p:blipFill>
        <p:spPr>
          <a:xfrm>
            <a:off x="588029" y="902054"/>
            <a:ext cx="1876425" cy="1524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The Efficiency of Recursion</a:t>
            </a:r>
          </a:p>
        </p:txBody>
      </p:sp>
      <p:sp>
        <p:nvSpPr>
          <p:cNvPr id="3" name="Content Placeholder 2"/>
          <p:cNvSpPr>
            <a:spLocks noGrp="1"/>
          </p:cNvSpPr>
          <p:nvPr>
            <p:ph idx="4294967295"/>
          </p:nvPr>
        </p:nvSpPr>
        <p:spPr>
          <a:xfrm>
            <a:off x="9525" y="921456"/>
            <a:ext cx="9134475" cy="5664807"/>
          </a:xfrm>
        </p:spPr>
        <p:txBody>
          <a:bodyPr/>
          <a:lstStyle/>
          <a:p>
            <a:r>
              <a:rPr lang="en-US" dirty="0"/>
              <a:t>Smart compilers can avoid recursive method calls if they follow simple patterns. </a:t>
            </a:r>
          </a:p>
          <a:p>
            <a:r>
              <a:rPr lang="en-US" dirty="0"/>
              <a:t>Most compilers don't do that. </a:t>
            </a:r>
          </a:p>
          <a:p>
            <a:r>
              <a:rPr lang="en-US" dirty="0"/>
              <a:t>In many cases, a recursive solution is easier to understand and implement correctly than an iterative solution.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Iterative </a:t>
            </a:r>
            <a:r>
              <a:rPr lang="en-US" sz="3200" dirty="0" err="1">
                <a:solidFill>
                  <a:srgbClr val="6E8080"/>
                </a:solidFill>
                <a:latin typeface="Lucida Sans Typewriter"/>
                <a:ea typeface="Courier New" charset="0"/>
                <a:cs typeface="Courier New" charset="0"/>
              </a:rPr>
              <a:t>isPalindrome</a:t>
            </a:r>
            <a:r>
              <a:rPr lang="en-US" sz="3200" dirty="0">
                <a:solidFill>
                  <a:srgbClr val="6E8080"/>
                </a:solidFill>
                <a:latin typeface="Lucida Sans Typewriter"/>
                <a:ea typeface="Courier New" charset="0"/>
                <a:cs typeface="Courier New" charset="0"/>
              </a:rPr>
              <a:t> </a:t>
            </a:r>
            <a:r>
              <a:rPr lang="en-US" sz="3200" dirty="0"/>
              <a:t>Method</a:t>
            </a:r>
          </a:p>
        </p:txBody>
      </p:sp>
      <p:sp>
        <p:nvSpPr>
          <p:cNvPr id="3" name="Content Placeholder 2"/>
          <p:cNvSpPr>
            <a:spLocks noGrp="1"/>
          </p:cNvSpPr>
          <p:nvPr>
            <p:ph idx="4294967295"/>
          </p:nvPr>
        </p:nvSpPr>
        <p:spPr>
          <a:xfrm>
            <a:off x="0" y="970876"/>
            <a:ext cx="9134475" cy="5583101"/>
          </a:xfrm>
        </p:spPr>
        <p:txBody>
          <a:bodyPr>
            <a:noAutofit/>
          </a:bodyPr>
          <a:lstStyle/>
          <a:p>
            <a:pPr lvl="1">
              <a:spcBef>
                <a:spcPts val="0"/>
              </a:spcBef>
              <a:buNone/>
            </a:pPr>
            <a:r>
              <a:rPr lang="en-US" sz="1400" dirty="0">
                <a:solidFill>
                  <a:srgbClr val="6E8080"/>
                </a:solidFill>
                <a:latin typeface="Lucida Sans Typewriter"/>
                <a:ea typeface="Courier New" charset="0"/>
                <a:cs typeface="Courier New" charset="0"/>
              </a:rPr>
              <a:t>public </a:t>
            </a:r>
            <a:r>
              <a:rPr lang="en-US" sz="1400" dirty="0" err="1">
                <a:solidFill>
                  <a:srgbClr val="6E8080"/>
                </a:solidFill>
                <a:latin typeface="Lucida Sans Typewriter"/>
                <a:ea typeface="Courier New" charset="0"/>
                <a:cs typeface="Courier New" charset="0"/>
              </a:rPr>
              <a:t>boolean</a:t>
            </a:r>
            <a:r>
              <a:rPr lang="en-US" sz="1400" dirty="0">
                <a:solidFill>
                  <a:srgbClr val="6E8080"/>
                </a:solidFill>
                <a:latin typeface="Lucida Sans Typewriter"/>
                <a:ea typeface="Courier New" charset="0"/>
                <a:cs typeface="Courier New" charset="0"/>
              </a:rPr>
              <a:t> </a:t>
            </a:r>
            <a:r>
              <a:rPr lang="en-US" sz="1400" dirty="0" err="1">
                <a:solidFill>
                  <a:srgbClr val="6E8080"/>
                </a:solidFill>
                <a:latin typeface="Lucida Sans Typewriter"/>
                <a:ea typeface="Courier New" charset="0"/>
                <a:cs typeface="Courier New" charset="0"/>
              </a:rPr>
              <a:t>isPalindrome</a:t>
            </a:r>
            <a:r>
              <a:rPr lang="en-US" sz="1400" dirty="0">
                <a:solidFill>
                  <a:srgbClr val="6E8080"/>
                </a:solidFill>
                <a:latin typeface="Lucida Sans Typewriter"/>
                <a:ea typeface="Courier New" charset="0"/>
                <a:cs typeface="Courier New" charset="0"/>
              </a:rPr>
              <a:t>() </a:t>
            </a:r>
          </a:p>
          <a:p>
            <a:pPr lvl="1">
              <a:spcBef>
                <a:spcPts val="0"/>
              </a:spcBef>
              <a:buNone/>
            </a:pPr>
            <a:r>
              <a:rPr lang="en-US" sz="1400" dirty="0">
                <a:solidFill>
                  <a:srgbClr val="6E8080"/>
                </a:solidFill>
                <a:latin typeface="Lucida Sans Typewriter"/>
                <a:ea typeface="Courier New" charset="0"/>
                <a:cs typeface="Courier New" charset="0"/>
              </a:rPr>
              <a:t>{ </a:t>
            </a:r>
          </a:p>
          <a:p>
            <a:pPr lvl="1">
              <a:spcBef>
                <a:spcPts val="0"/>
              </a:spcBef>
              <a:buNone/>
            </a:pPr>
            <a:r>
              <a:rPr lang="en-US" sz="1400" dirty="0">
                <a:solidFill>
                  <a:srgbClr val="6E8080"/>
                </a:solidFill>
                <a:latin typeface="Lucida Sans Typewriter"/>
                <a:ea typeface="Courier New" charset="0"/>
                <a:cs typeface="Courier New" charset="0"/>
              </a:rPr>
              <a:t>   </a:t>
            </a:r>
            <a:r>
              <a:rPr lang="en-US" sz="1400" dirty="0" err="1">
                <a:solidFill>
                  <a:srgbClr val="6E8080"/>
                </a:solidFill>
                <a:latin typeface="Lucida Sans Typewriter"/>
                <a:ea typeface="Courier New" charset="0"/>
                <a:cs typeface="Courier New" charset="0"/>
              </a:rPr>
              <a:t>int</a:t>
            </a:r>
            <a:r>
              <a:rPr lang="en-US" sz="1400" dirty="0">
                <a:solidFill>
                  <a:srgbClr val="6E8080"/>
                </a:solidFill>
                <a:latin typeface="Lucida Sans Typewriter"/>
                <a:ea typeface="Courier New" charset="0"/>
                <a:cs typeface="Courier New" charset="0"/>
              </a:rPr>
              <a:t> start = 0; </a:t>
            </a:r>
          </a:p>
          <a:p>
            <a:pPr lvl="1">
              <a:spcBef>
                <a:spcPts val="0"/>
              </a:spcBef>
              <a:buNone/>
            </a:pPr>
            <a:r>
              <a:rPr lang="en-US" sz="1400" dirty="0">
                <a:solidFill>
                  <a:srgbClr val="6E8080"/>
                </a:solidFill>
                <a:latin typeface="Lucida Sans Typewriter"/>
                <a:ea typeface="Courier New" charset="0"/>
                <a:cs typeface="Courier New" charset="0"/>
              </a:rPr>
              <a:t>   </a:t>
            </a:r>
            <a:r>
              <a:rPr lang="en-US" sz="1400" dirty="0" err="1">
                <a:solidFill>
                  <a:srgbClr val="6E8080"/>
                </a:solidFill>
                <a:latin typeface="Lucida Sans Typewriter"/>
                <a:ea typeface="Courier New" charset="0"/>
                <a:cs typeface="Courier New" charset="0"/>
              </a:rPr>
              <a:t>int</a:t>
            </a:r>
            <a:r>
              <a:rPr lang="en-US" sz="1400" dirty="0">
                <a:solidFill>
                  <a:srgbClr val="6E8080"/>
                </a:solidFill>
                <a:latin typeface="Lucida Sans Typewriter"/>
                <a:ea typeface="Courier New" charset="0"/>
                <a:cs typeface="Courier New" charset="0"/>
              </a:rPr>
              <a:t> end = </a:t>
            </a:r>
            <a:r>
              <a:rPr lang="en-US" sz="1400" dirty="0" err="1">
                <a:solidFill>
                  <a:srgbClr val="6E8080"/>
                </a:solidFill>
                <a:latin typeface="Lucida Sans Typewriter"/>
                <a:ea typeface="Courier New" charset="0"/>
                <a:cs typeface="Courier New" charset="0"/>
              </a:rPr>
              <a:t>text.length</a:t>
            </a:r>
            <a:r>
              <a:rPr lang="en-US" sz="1400" dirty="0">
                <a:solidFill>
                  <a:srgbClr val="6E8080"/>
                </a:solidFill>
                <a:latin typeface="Lucida Sans Typewriter"/>
                <a:ea typeface="Courier New" charset="0"/>
                <a:cs typeface="Courier New" charset="0"/>
              </a:rPr>
              <a:t>() - 1; </a:t>
            </a:r>
          </a:p>
          <a:p>
            <a:pPr lvl="1">
              <a:spcBef>
                <a:spcPts val="0"/>
              </a:spcBef>
              <a:buNone/>
            </a:pPr>
            <a:r>
              <a:rPr lang="en-US" sz="1400" dirty="0">
                <a:solidFill>
                  <a:srgbClr val="6E8080"/>
                </a:solidFill>
                <a:latin typeface="Lucida Sans Typewriter"/>
                <a:ea typeface="Courier New" charset="0"/>
                <a:cs typeface="Courier New" charset="0"/>
              </a:rPr>
              <a:t>   while (start &lt; end) </a:t>
            </a:r>
          </a:p>
          <a:p>
            <a:pPr lvl="1">
              <a:spcBef>
                <a:spcPts val="0"/>
              </a:spcBef>
              <a:buNone/>
            </a:pPr>
            <a:r>
              <a:rPr lang="en-US" sz="1400" dirty="0">
                <a:solidFill>
                  <a:srgbClr val="6E8080"/>
                </a:solidFill>
                <a:latin typeface="Lucida Sans Typewriter"/>
                <a:ea typeface="Courier New" charset="0"/>
                <a:cs typeface="Courier New" charset="0"/>
              </a:rPr>
              <a:t>   { </a:t>
            </a:r>
          </a:p>
          <a:p>
            <a:pPr lvl="1">
              <a:spcBef>
                <a:spcPts val="0"/>
              </a:spcBef>
              <a:buNone/>
            </a:pPr>
            <a:r>
              <a:rPr lang="en-US" sz="1400" dirty="0">
                <a:solidFill>
                  <a:srgbClr val="6E8080"/>
                </a:solidFill>
                <a:latin typeface="Lucida Sans Typewriter"/>
                <a:ea typeface="Courier New" charset="0"/>
                <a:cs typeface="Courier New" charset="0"/>
              </a:rPr>
              <a:t>      char first = </a:t>
            </a:r>
            <a:r>
              <a:rPr lang="en-US" sz="1400" dirty="0" err="1">
                <a:solidFill>
                  <a:srgbClr val="6E8080"/>
                </a:solidFill>
                <a:latin typeface="Lucida Sans Typewriter"/>
                <a:ea typeface="Courier New" charset="0"/>
                <a:cs typeface="Courier New" charset="0"/>
              </a:rPr>
              <a:t>Character.toLowerCase(text.charAt(start</a:t>
            </a:r>
            <a:r>
              <a:rPr lang="en-US" sz="1400" dirty="0">
                <a:solidFill>
                  <a:srgbClr val="6E8080"/>
                </a:solidFill>
                <a:latin typeface="Lucida Sans Typewriter"/>
                <a:ea typeface="Courier New" charset="0"/>
                <a:cs typeface="Courier New" charset="0"/>
              </a:rPr>
              <a:t>)); </a:t>
            </a:r>
          </a:p>
          <a:p>
            <a:pPr lvl="1">
              <a:spcBef>
                <a:spcPts val="0"/>
              </a:spcBef>
              <a:buNone/>
            </a:pPr>
            <a:r>
              <a:rPr lang="en-US" sz="1400" dirty="0">
                <a:solidFill>
                  <a:srgbClr val="6E8080"/>
                </a:solidFill>
                <a:latin typeface="Lucida Sans Typewriter"/>
                <a:ea typeface="Courier New" charset="0"/>
                <a:cs typeface="Courier New" charset="0"/>
              </a:rPr>
              <a:t>      char last = </a:t>
            </a:r>
            <a:r>
              <a:rPr lang="en-US" sz="1400" dirty="0" err="1">
                <a:solidFill>
                  <a:srgbClr val="6E8080"/>
                </a:solidFill>
                <a:latin typeface="Lucida Sans Typewriter"/>
                <a:ea typeface="Courier New" charset="0"/>
                <a:cs typeface="Courier New" charset="0"/>
              </a:rPr>
              <a:t>Character.toLowerCase(text.charAt(end</a:t>
            </a:r>
            <a:r>
              <a:rPr lang="en-US" sz="1400" dirty="0">
                <a:solidFill>
                  <a:srgbClr val="6E8080"/>
                </a:solidFill>
                <a:latin typeface="Lucida Sans Typewriter"/>
                <a:ea typeface="Courier New" charset="0"/>
                <a:cs typeface="Courier New" charset="0"/>
              </a:rPr>
              <a:t>); </a:t>
            </a:r>
          </a:p>
          <a:p>
            <a:pPr lvl="1">
              <a:spcBef>
                <a:spcPts val="0"/>
              </a:spcBef>
              <a:buNone/>
            </a:pPr>
            <a:r>
              <a:rPr lang="en-US" sz="1400" dirty="0">
                <a:solidFill>
                  <a:srgbClr val="6E8080"/>
                </a:solidFill>
                <a:latin typeface="Lucida Sans Typewriter"/>
                <a:ea typeface="Courier New" charset="0"/>
                <a:cs typeface="Courier New" charset="0"/>
              </a:rPr>
              <a:t>      if (</a:t>
            </a:r>
            <a:r>
              <a:rPr lang="en-US" sz="1400" dirty="0" err="1">
                <a:solidFill>
                  <a:srgbClr val="6E8080"/>
                </a:solidFill>
                <a:latin typeface="Lucida Sans Typewriter"/>
                <a:ea typeface="Courier New" charset="0"/>
                <a:cs typeface="Courier New" charset="0"/>
              </a:rPr>
              <a:t>Character.isLetter(first</a:t>
            </a:r>
            <a:r>
              <a:rPr lang="en-US" sz="1400" dirty="0">
                <a:solidFill>
                  <a:srgbClr val="6E8080"/>
                </a:solidFill>
                <a:latin typeface="Lucida Sans Typewriter"/>
                <a:ea typeface="Courier New" charset="0"/>
                <a:cs typeface="Courier New" charset="0"/>
              </a:rPr>
              <a:t>) &amp;&amp; </a:t>
            </a:r>
            <a:r>
              <a:rPr lang="en-US" sz="1400" dirty="0" err="1">
                <a:solidFill>
                  <a:srgbClr val="6E8080"/>
                </a:solidFill>
                <a:latin typeface="Lucida Sans Typewriter"/>
                <a:ea typeface="Courier New" charset="0"/>
                <a:cs typeface="Courier New" charset="0"/>
              </a:rPr>
              <a:t>Character.isLetter(last</a:t>
            </a:r>
            <a:r>
              <a:rPr lang="en-US" sz="1400" dirty="0">
                <a:solidFill>
                  <a:srgbClr val="6E8080"/>
                </a:solidFill>
                <a:latin typeface="Lucida Sans Typewriter"/>
                <a:ea typeface="Courier New" charset="0"/>
                <a:cs typeface="Courier New" charset="0"/>
              </a:rPr>
              <a:t>)) </a:t>
            </a:r>
          </a:p>
          <a:p>
            <a:pPr lvl="1">
              <a:spcBef>
                <a:spcPts val="0"/>
              </a:spcBef>
              <a:buNone/>
            </a:pPr>
            <a:r>
              <a:rPr lang="en-US" sz="1400" dirty="0">
                <a:solidFill>
                  <a:srgbClr val="6E8080"/>
                </a:solidFill>
                <a:latin typeface="Lucida Sans Typewriter"/>
                <a:ea typeface="Courier New" charset="0"/>
                <a:cs typeface="Courier New" charset="0"/>
              </a:rPr>
              <a:t>      { </a:t>
            </a:r>
          </a:p>
          <a:p>
            <a:pPr lvl="1">
              <a:spcBef>
                <a:spcPts val="0"/>
              </a:spcBef>
              <a:buNone/>
            </a:pPr>
            <a:r>
              <a:rPr lang="en-US" sz="1400" dirty="0">
                <a:solidFill>
                  <a:srgbClr val="6E8080"/>
                </a:solidFill>
                <a:latin typeface="Lucida Sans Typewriter"/>
                <a:ea typeface="Courier New" charset="0"/>
                <a:cs typeface="Courier New" charset="0"/>
              </a:rPr>
              <a:t>         // Both are letters. </a:t>
            </a:r>
          </a:p>
          <a:p>
            <a:pPr lvl="1">
              <a:spcBef>
                <a:spcPts val="0"/>
              </a:spcBef>
              <a:buNone/>
            </a:pPr>
            <a:r>
              <a:rPr lang="en-US" sz="1400" dirty="0">
                <a:solidFill>
                  <a:srgbClr val="6E8080"/>
                </a:solidFill>
                <a:latin typeface="Lucida Sans Typewriter"/>
                <a:ea typeface="Courier New" charset="0"/>
                <a:cs typeface="Courier New" charset="0"/>
              </a:rPr>
              <a:t>         if (first == last) </a:t>
            </a:r>
          </a:p>
          <a:p>
            <a:pPr lvl="1">
              <a:spcBef>
                <a:spcPts val="0"/>
              </a:spcBef>
              <a:buNone/>
            </a:pPr>
            <a:r>
              <a:rPr lang="en-US" sz="1400" dirty="0">
                <a:solidFill>
                  <a:srgbClr val="6E8080"/>
                </a:solidFill>
                <a:latin typeface="Lucida Sans Typewriter"/>
                <a:ea typeface="Courier New" charset="0"/>
                <a:cs typeface="Courier New" charset="0"/>
              </a:rPr>
              <a:t>         { </a:t>
            </a:r>
          </a:p>
          <a:p>
            <a:pPr lvl="1">
              <a:spcBef>
                <a:spcPts val="0"/>
              </a:spcBef>
              <a:buNone/>
            </a:pPr>
            <a:r>
              <a:rPr lang="en-US" sz="1400" dirty="0">
                <a:solidFill>
                  <a:srgbClr val="6E8080"/>
                </a:solidFill>
                <a:latin typeface="Lucida Sans Typewriter"/>
                <a:ea typeface="Courier New" charset="0"/>
                <a:cs typeface="Courier New" charset="0"/>
              </a:rPr>
              <a:t>            start++; </a:t>
            </a:r>
          </a:p>
          <a:p>
            <a:pPr lvl="1">
              <a:spcBef>
                <a:spcPts val="0"/>
              </a:spcBef>
              <a:buNone/>
            </a:pPr>
            <a:r>
              <a:rPr lang="en-US" sz="1400" dirty="0">
                <a:solidFill>
                  <a:srgbClr val="6E8080"/>
                </a:solidFill>
                <a:latin typeface="Lucida Sans Typewriter"/>
                <a:ea typeface="Courier New" charset="0"/>
                <a:cs typeface="Courier New" charset="0"/>
              </a:rPr>
              <a:t>            end--; </a:t>
            </a:r>
          </a:p>
          <a:p>
            <a:pPr lvl="1">
              <a:spcBef>
                <a:spcPts val="0"/>
              </a:spcBef>
              <a:buNone/>
            </a:pPr>
            <a:r>
              <a:rPr lang="en-US" sz="1400" dirty="0">
                <a:solidFill>
                  <a:srgbClr val="6E8080"/>
                </a:solidFill>
                <a:latin typeface="Lucida Sans Typewriter"/>
                <a:ea typeface="Courier New" charset="0"/>
                <a:cs typeface="Courier New" charset="0"/>
              </a:rPr>
              <a:t>         } </a:t>
            </a:r>
          </a:p>
          <a:p>
            <a:pPr lvl="1">
              <a:spcBef>
                <a:spcPts val="0"/>
              </a:spcBef>
              <a:buNone/>
            </a:pPr>
            <a:r>
              <a:rPr lang="en-US" sz="1400" dirty="0">
                <a:solidFill>
                  <a:srgbClr val="6E8080"/>
                </a:solidFill>
                <a:latin typeface="Lucida Sans Typewriter"/>
                <a:ea typeface="Courier New" charset="0"/>
                <a:cs typeface="Courier New" charset="0"/>
              </a:rPr>
              <a:t>         else </a:t>
            </a:r>
          </a:p>
          <a:p>
            <a:pPr lvl="1">
              <a:spcBef>
                <a:spcPts val="0"/>
              </a:spcBef>
              <a:buNone/>
            </a:pPr>
            <a:r>
              <a:rPr lang="en-US" sz="1400" dirty="0">
                <a:solidFill>
                  <a:srgbClr val="6E8080"/>
                </a:solidFill>
                <a:latin typeface="Lucida Sans Typewriter"/>
                <a:ea typeface="Courier New" charset="0"/>
                <a:cs typeface="Courier New" charset="0"/>
              </a:rPr>
              <a:t>         { </a:t>
            </a:r>
          </a:p>
          <a:p>
            <a:pPr lvl="1">
              <a:spcBef>
                <a:spcPts val="0"/>
              </a:spcBef>
              <a:buNone/>
            </a:pPr>
            <a:r>
              <a:rPr lang="en-US" sz="1400" dirty="0">
                <a:solidFill>
                  <a:srgbClr val="6E8080"/>
                </a:solidFill>
                <a:latin typeface="Lucida Sans Typewriter"/>
                <a:ea typeface="Courier New" charset="0"/>
                <a:cs typeface="Courier New" charset="0"/>
              </a:rPr>
              <a:t>            return false; </a:t>
            </a:r>
          </a:p>
          <a:p>
            <a:pPr lvl="1">
              <a:spcBef>
                <a:spcPts val="0"/>
              </a:spcBef>
              <a:buNone/>
            </a:pPr>
            <a:r>
              <a:rPr lang="en-US" sz="1400" dirty="0">
                <a:solidFill>
                  <a:srgbClr val="6E8080"/>
                </a:solidFill>
                <a:latin typeface="Lucida Sans Typewriter"/>
                <a:ea typeface="Courier New" charset="0"/>
                <a:cs typeface="Courier New" charset="0"/>
              </a:rPr>
              <a:t>         } </a:t>
            </a:r>
          </a:p>
          <a:p>
            <a:pPr lvl="1">
              <a:spcBef>
                <a:spcPts val="0"/>
              </a:spcBef>
              <a:buNone/>
            </a:pPr>
            <a:r>
              <a:rPr lang="en-US" sz="1400" dirty="0">
                <a:solidFill>
                  <a:srgbClr val="6E8080"/>
                </a:solidFill>
                <a:latin typeface="Lucida Sans Typewriter"/>
                <a:ea typeface="Courier New" charset="0"/>
                <a:cs typeface="Courier New" charset="0"/>
              </a:rPr>
              <a:t>      } </a:t>
            </a:r>
          </a:p>
          <a:p>
            <a:pPr lvl="1">
              <a:spcBef>
                <a:spcPts val="0"/>
              </a:spcBef>
              <a:buNone/>
            </a:pPr>
            <a:r>
              <a:rPr lang="en-US" sz="1400" dirty="0">
                <a:solidFill>
                  <a:srgbClr val="6E8080"/>
                </a:solidFill>
                <a:latin typeface="Lucida Sans Typewriter"/>
                <a:ea typeface="Courier New" charset="0"/>
                <a:cs typeface="Courier New" charset="0"/>
              </a:rPr>
              <a:t>      if (!</a:t>
            </a:r>
            <a:r>
              <a:rPr lang="en-US" sz="1400" dirty="0" err="1">
                <a:solidFill>
                  <a:srgbClr val="6E8080"/>
                </a:solidFill>
                <a:latin typeface="Lucida Sans Typewriter"/>
                <a:ea typeface="Courier New" charset="0"/>
                <a:cs typeface="Courier New" charset="0"/>
              </a:rPr>
              <a:t>Character.isLetter(last</a:t>
            </a:r>
            <a:r>
              <a:rPr lang="en-US" sz="1400" dirty="0">
                <a:solidFill>
                  <a:srgbClr val="6E8080"/>
                </a:solidFill>
                <a:latin typeface="Lucida Sans Typewriter"/>
                <a:ea typeface="Courier New" charset="0"/>
                <a:cs typeface="Courier New" charset="0"/>
              </a:rPr>
              <a:t>)) { end--; } </a:t>
            </a:r>
          </a:p>
          <a:p>
            <a:pPr lvl="1">
              <a:spcBef>
                <a:spcPts val="0"/>
              </a:spcBef>
              <a:buNone/>
            </a:pPr>
            <a:r>
              <a:rPr lang="en-US" sz="1400" dirty="0">
                <a:solidFill>
                  <a:srgbClr val="6E8080"/>
                </a:solidFill>
                <a:latin typeface="Lucida Sans Typewriter"/>
                <a:ea typeface="Courier New" charset="0"/>
                <a:cs typeface="Courier New" charset="0"/>
              </a:rPr>
              <a:t>      if (!</a:t>
            </a:r>
            <a:r>
              <a:rPr lang="en-US" sz="1400" dirty="0" err="1">
                <a:solidFill>
                  <a:srgbClr val="6E8080"/>
                </a:solidFill>
                <a:latin typeface="Lucida Sans Typewriter"/>
                <a:ea typeface="Courier New" charset="0"/>
                <a:cs typeface="Courier New" charset="0"/>
              </a:rPr>
              <a:t>Character.isLetter(first</a:t>
            </a:r>
            <a:r>
              <a:rPr lang="en-US" sz="1400" dirty="0">
                <a:solidFill>
                  <a:srgbClr val="6E8080"/>
                </a:solidFill>
                <a:latin typeface="Lucida Sans Typewriter"/>
                <a:ea typeface="Courier New" charset="0"/>
                <a:cs typeface="Courier New" charset="0"/>
              </a:rPr>
              <a:t>)) { start++; } </a:t>
            </a:r>
          </a:p>
          <a:p>
            <a:pPr lvl="1">
              <a:spcBef>
                <a:spcPts val="0"/>
              </a:spcBef>
              <a:buNone/>
            </a:pPr>
            <a:r>
              <a:rPr lang="en-US" sz="1400" dirty="0">
                <a:solidFill>
                  <a:srgbClr val="6E8080"/>
                </a:solidFill>
                <a:latin typeface="Lucida Sans Typewriter"/>
                <a:ea typeface="Courier New" charset="0"/>
                <a:cs typeface="Courier New" charset="0"/>
              </a:rPr>
              <a:t>   } </a:t>
            </a:r>
          </a:p>
          <a:p>
            <a:pPr lvl="1">
              <a:spcBef>
                <a:spcPts val="0"/>
              </a:spcBef>
              <a:buNone/>
            </a:pPr>
            <a:r>
              <a:rPr lang="en-US" sz="1400" dirty="0">
                <a:solidFill>
                  <a:srgbClr val="6E8080"/>
                </a:solidFill>
                <a:latin typeface="Lucida Sans Typewriter"/>
                <a:ea typeface="Courier New" charset="0"/>
                <a:cs typeface="Courier New" charset="0"/>
              </a:rPr>
              <a:t>   return true; </a:t>
            </a:r>
          </a:p>
          <a:p>
            <a:pPr lvl="1">
              <a:spcBef>
                <a:spcPts val="0"/>
              </a:spcBef>
              <a:buNone/>
            </a:pPr>
            <a:r>
              <a:rPr lang="en-US" sz="1400" dirty="0">
                <a:solidFill>
                  <a:srgbClr val="6E8080"/>
                </a:solidFill>
                <a:latin typeface="Lucida Sans Typewriter"/>
                <a:ea typeface="Courier New" charset="0"/>
                <a:cs typeface="Courier New"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Programming</a:t>
            </a:r>
          </a:p>
        </p:txBody>
      </p:sp>
      <p:sp>
        <p:nvSpPr>
          <p:cNvPr id="3" name="Content Placeholder 2"/>
          <p:cNvSpPr>
            <a:spLocks noGrp="1"/>
          </p:cNvSpPr>
          <p:nvPr>
            <p:ph idx="1"/>
          </p:nvPr>
        </p:nvSpPr>
        <p:spPr/>
        <p:txBody>
          <a:bodyPr>
            <a:normAutofit/>
          </a:bodyPr>
          <a:lstStyle/>
          <a:p>
            <a:r>
              <a:rPr lang="en-US" dirty="0"/>
              <a:t>A method in Java can invoke itself; if set up that way, it is called a </a:t>
            </a:r>
            <a:r>
              <a:rPr lang="en-US" i="1" dirty="0"/>
              <a:t>recursive method</a:t>
            </a:r>
          </a:p>
          <a:p>
            <a:r>
              <a:rPr lang="en-US" dirty="0"/>
              <a:t>The code of a recursive method must handle both the base case and the recursive case</a:t>
            </a:r>
          </a:p>
          <a:p>
            <a:r>
              <a:rPr lang="en-US" dirty="0"/>
              <a:t>Each call sets up a new execution environment, with new parameters and new local variables</a:t>
            </a:r>
          </a:p>
          <a:p>
            <a:r>
              <a:rPr lang="en-US" dirty="0"/>
              <a:t>As always, when the method completes, control returns to the method that invoked it (which may be another instance of itself)</a:t>
            </a:r>
          </a:p>
          <a:p>
            <a:endParaRPr lang="en-US" dirty="0"/>
          </a:p>
        </p:txBody>
      </p:sp>
      <p:sp>
        <p:nvSpPr>
          <p:cNvPr id="6" name="Slide Number Placeholder 5"/>
          <p:cNvSpPr>
            <a:spLocks noGrp="1"/>
          </p:cNvSpPr>
          <p:nvPr>
            <p:ph type="sldNum" sz="quarter" idx="4294967295"/>
          </p:nvPr>
        </p:nvSpPr>
        <p:spPr>
          <a:xfrm>
            <a:off x="6838135" y="6356350"/>
            <a:ext cx="2133600" cy="365125"/>
          </a:xfrm>
          <a:prstGeom prst="rect">
            <a:avLst/>
          </a:prstGeom>
        </p:spPr>
        <p:txBody>
          <a:bodyPr/>
          <a:lstStyle/>
          <a:p>
            <a:r>
              <a:rPr lang="en-US"/>
              <a:t>8 - </a:t>
            </a:r>
            <a:fld id="{90994C07-E970-A243-9601-A1D642E986EC}" type="slidenum">
              <a:rPr lang="en-US" smtClean="0"/>
              <a:pPr/>
              <a:t>8</a:t>
            </a:fld>
            <a:endParaRPr lang="en-US" dirty="0"/>
          </a:p>
        </p:txBody>
      </p:sp>
      <p:sp>
        <p:nvSpPr>
          <p:cNvPr id="7" name="Footer Placeholder 6"/>
          <p:cNvSpPr>
            <a:spLocks noGrp="1"/>
          </p:cNvSpPr>
          <p:nvPr>
            <p:ph type="ftr" sz="quarter" idx="4294967295"/>
          </p:nvPr>
        </p:nvSpPr>
        <p:spPr>
          <a:xfrm>
            <a:off x="284922" y="6356350"/>
            <a:ext cx="6553213" cy="365125"/>
          </a:xfrm>
          <a:prstGeom prst="rect">
            <a:avLst/>
          </a:prstGeom>
        </p:spPr>
        <p:txBody>
          <a:bodyPr/>
          <a:lstStyle/>
          <a:p>
            <a:r>
              <a:rPr lang="en-US"/>
              <a:t>Java Software Structures, 4th Edition, Lewis/Chase </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Permutations</a:t>
            </a:r>
          </a:p>
        </p:txBody>
      </p:sp>
      <p:sp>
        <p:nvSpPr>
          <p:cNvPr id="3" name="Content Placeholder 2"/>
          <p:cNvSpPr>
            <a:spLocks noGrp="1"/>
          </p:cNvSpPr>
          <p:nvPr>
            <p:ph idx="4294967295"/>
          </p:nvPr>
        </p:nvSpPr>
        <p:spPr>
          <a:xfrm>
            <a:off x="9525" y="921456"/>
            <a:ext cx="9134475" cy="5664807"/>
          </a:xfrm>
        </p:spPr>
        <p:txBody>
          <a:bodyPr/>
          <a:lstStyle/>
          <a:p>
            <a:r>
              <a:rPr lang="en-US" dirty="0"/>
              <a:t>Using recursion, you can find all arrangements of a set of objects. </a:t>
            </a:r>
          </a:p>
          <a:p>
            <a:endParaRPr lang="en-US" dirty="0"/>
          </a:p>
          <a:p>
            <a:endParaRPr lang="en-US" dirty="0"/>
          </a:p>
          <a:p>
            <a:endParaRPr lang="en-US" dirty="0"/>
          </a:p>
          <a:p>
            <a:endParaRPr lang="en-US" dirty="0"/>
          </a:p>
          <a:p>
            <a:endParaRPr lang="en-US" dirty="0"/>
          </a:p>
          <a:p>
            <a:endParaRPr lang="en-US" dirty="0"/>
          </a:p>
          <a:p>
            <a:r>
              <a:rPr lang="en-US" dirty="0"/>
              <a:t>Design a class that will list all permutations of a string. A permutation is a rearrangement of the letters. </a:t>
            </a:r>
          </a:p>
        </p:txBody>
      </p:sp>
      <p:pic>
        <p:nvPicPr>
          <p:cNvPr id="4" name="Picture 3" descr="colored_pencils.jpg"/>
          <p:cNvPicPr>
            <a:picLocks noChangeAspect="1"/>
          </p:cNvPicPr>
          <p:nvPr/>
        </p:nvPicPr>
        <p:blipFill>
          <a:blip r:embed="rId2"/>
          <a:stretch>
            <a:fillRect/>
          </a:stretch>
        </p:blipFill>
        <p:spPr>
          <a:xfrm>
            <a:off x="562231" y="1793982"/>
            <a:ext cx="1562100" cy="25812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Permutations</a:t>
            </a:r>
          </a:p>
        </p:txBody>
      </p:sp>
      <p:sp>
        <p:nvSpPr>
          <p:cNvPr id="3" name="Content Placeholder 2"/>
          <p:cNvSpPr>
            <a:spLocks noGrp="1"/>
          </p:cNvSpPr>
          <p:nvPr>
            <p:ph idx="4294967295"/>
          </p:nvPr>
        </p:nvSpPr>
        <p:spPr>
          <a:xfrm>
            <a:off x="9525" y="921456"/>
            <a:ext cx="9134475" cy="5664807"/>
          </a:xfrm>
        </p:spPr>
        <p:txBody>
          <a:bodyPr/>
          <a:lstStyle/>
          <a:p>
            <a:r>
              <a:rPr lang="en-US" dirty="0"/>
              <a:t>The string </a:t>
            </a:r>
            <a:r>
              <a:rPr lang="en-US" dirty="0">
                <a:solidFill>
                  <a:srgbClr val="6E8080"/>
                </a:solidFill>
                <a:latin typeface="Lucida Sans Typewriter"/>
                <a:ea typeface="Courier New" charset="0"/>
                <a:cs typeface="Courier New" charset="0"/>
              </a:rPr>
              <a:t>"eat" </a:t>
            </a:r>
            <a:r>
              <a:rPr lang="en-US" dirty="0"/>
              <a:t>has six permutations:</a:t>
            </a:r>
          </a:p>
          <a:p>
            <a:pPr lvl="1">
              <a:spcBef>
                <a:spcPts val="0"/>
              </a:spcBef>
              <a:buNone/>
            </a:pPr>
            <a:r>
              <a:rPr lang="en-US" dirty="0">
                <a:solidFill>
                  <a:srgbClr val="6E8080"/>
                </a:solidFill>
                <a:latin typeface="Lucida Sans Typewriter"/>
                <a:ea typeface="Courier New" charset="0"/>
                <a:cs typeface="Courier New" charset="0"/>
              </a:rPr>
              <a:t>"eat"</a:t>
            </a:r>
          </a:p>
          <a:p>
            <a:pPr lvl="1">
              <a:spcBef>
                <a:spcPts val="0"/>
              </a:spcBef>
              <a:buNone/>
            </a:pPr>
            <a:r>
              <a:rPr lang="en-US" dirty="0">
                <a:solidFill>
                  <a:srgbClr val="6E8080"/>
                </a:solidFill>
                <a:latin typeface="Lucida Sans Typewriter"/>
                <a:ea typeface="Courier New" charset="0"/>
                <a:cs typeface="Courier New" charset="0"/>
              </a:rPr>
              <a:t>"eta"</a:t>
            </a:r>
          </a:p>
          <a:p>
            <a:pPr lvl="1">
              <a:spcBef>
                <a:spcPts val="0"/>
              </a:spcBef>
              <a:buNone/>
            </a:pPr>
            <a:r>
              <a:rPr lang="en-US" dirty="0">
                <a:solidFill>
                  <a:srgbClr val="6E8080"/>
                </a:solidFill>
                <a:latin typeface="Lucida Sans Typewriter"/>
                <a:ea typeface="Courier New" charset="0"/>
                <a:cs typeface="Courier New" charset="0"/>
              </a:rPr>
              <a:t>"</a:t>
            </a:r>
            <a:r>
              <a:rPr lang="en-US" dirty="0" err="1">
                <a:solidFill>
                  <a:srgbClr val="6E8080"/>
                </a:solidFill>
                <a:latin typeface="Lucida Sans Typewriter"/>
                <a:ea typeface="Courier New" charset="0"/>
                <a:cs typeface="Courier New" charset="0"/>
              </a:rPr>
              <a:t>aet</a:t>
            </a:r>
            <a:r>
              <a:rPr lang="en-US" dirty="0">
                <a:solidFill>
                  <a:srgbClr val="6E8080"/>
                </a:solidFill>
                <a:latin typeface="Lucida Sans Typewriter"/>
                <a:ea typeface="Courier New" charset="0"/>
                <a:cs typeface="Courier New" charset="0"/>
              </a:rPr>
              <a:t>"</a:t>
            </a:r>
          </a:p>
          <a:p>
            <a:pPr lvl="1">
              <a:spcBef>
                <a:spcPts val="0"/>
              </a:spcBef>
              <a:buNone/>
            </a:pPr>
            <a:r>
              <a:rPr lang="en-US" dirty="0">
                <a:solidFill>
                  <a:srgbClr val="6E8080"/>
                </a:solidFill>
                <a:latin typeface="Lucida Sans Typewriter"/>
                <a:ea typeface="Courier New" charset="0"/>
                <a:cs typeface="Courier New" charset="0"/>
              </a:rPr>
              <a:t>"ate"</a:t>
            </a:r>
          </a:p>
          <a:p>
            <a:pPr lvl="1">
              <a:spcBef>
                <a:spcPts val="0"/>
              </a:spcBef>
              <a:buNone/>
            </a:pPr>
            <a:r>
              <a:rPr lang="en-US" dirty="0">
                <a:solidFill>
                  <a:srgbClr val="6E8080"/>
                </a:solidFill>
                <a:latin typeface="Lucida Sans Typewriter"/>
                <a:ea typeface="Courier New" charset="0"/>
                <a:cs typeface="Courier New" charset="0"/>
              </a:rPr>
              <a:t>"tea"</a:t>
            </a:r>
          </a:p>
          <a:p>
            <a:pPr lvl="1">
              <a:spcBef>
                <a:spcPts val="0"/>
              </a:spcBef>
              <a:buNone/>
            </a:pPr>
            <a:r>
              <a:rPr lang="en-US" dirty="0">
                <a:solidFill>
                  <a:srgbClr val="6E8080"/>
                </a:solidFill>
                <a:latin typeface="Lucida Sans Typewriter"/>
                <a:ea typeface="Courier New" charset="0"/>
                <a:cs typeface="Courier New" charset="0"/>
              </a:rPr>
              <a:t>"tae”</a:t>
            </a:r>
          </a:p>
          <a:p>
            <a:pPr lvl="1">
              <a:spcBef>
                <a:spcPts val="0"/>
              </a:spcBef>
              <a:buNone/>
            </a:pPr>
            <a:endParaRPr lang="en-US" dirty="0">
              <a:solidFill>
                <a:srgbClr val="6E8080"/>
              </a:solidFill>
              <a:latin typeface="Lucida Sans Typewriter"/>
              <a:ea typeface="Courier New" charset="0"/>
              <a:cs typeface="Courier New"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Permutations</a:t>
            </a:r>
          </a:p>
        </p:txBody>
      </p:sp>
      <p:sp>
        <p:nvSpPr>
          <p:cNvPr id="3" name="Content Placeholder 2"/>
          <p:cNvSpPr>
            <a:spLocks noGrp="1"/>
          </p:cNvSpPr>
          <p:nvPr>
            <p:ph idx="4294967295"/>
          </p:nvPr>
        </p:nvSpPr>
        <p:spPr>
          <a:xfrm>
            <a:off x="9525" y="921456"/>
            <a:ext cx="9134475" cy="5664807"/>
          </a:xfrm>
        </p:spPr>
        <p:txBody>
          <a:bodyPr/>
          <a:lstStyle/>
          <a:p>
            <a:r>
              <a:rPr lang="en-US" dirty="0"/>
              <a:t>Problem: Generate all the permutations of </a:t>
            </a:r>
            <a:r>
              <a:rPr lang="en-US" dirty="0">
                <a:solidFill>
                  <a:srgbClr val="6E8080"/>
                </a:solidFill>
                <a:latin typeface="Lucida Sans Typewriter"/>
                <a:ea typeface="Courier New" charset="0"/>
                <a:cs typeface="Courier New" charset="0"/>
              </a:rPr>
              <a:t>"eat"</a:t>
            </a:r>
            <a:r>
              <a:rPr lang="en-US" dirty="0"/>
              <a:t>.</a:t>
            </a:r>
          </a:p>
          <a:p>
            <a:r>
              <a:rPr lang="en-US" dirty="0"/>
              <a:t>First generate all permutations that start with the letter </a:t>
            </a:r>
            <a:r>
              <a:rPr lang="en-US" dirty="0">
                <a:solidFill>
                  <a:srgbClr val="6E8080"/>
                </a:solidFill>
                <a:latin typeface="Lucida Sans Typewriter"/>
                <a:ea typeface="Courier New" charset="0"/>
                <a:cs typeface="Courier New" charset="0"/>
              </a:rPr>
              <a:t>'</a:t>
            </a:r>
            <a:r>
              <a:rPr lang="en-US" dirty="0" err="1">
                <a:solidFill>
                  <a:srgbClr val="6E8080"/>
                </a:solidFill>
                <a:latin typeface="Lucida Sans Typewriter"/>
                <a:ea typeface="Courier New" charset="0"/>
                <a:cs typeface="Courier New" charset="0"/>
              </a:rPr>
              <a:t>e</a:t>
            </a:r>
            <a:r>
              <a:rPr lang="en-US" dirty="0">
                <a:solidFill>
                  <a:srgbClr val="6E8080"/>
                </a:solidFill>
                <a:latin typeface="Lucida Sans Typewriter"/>
                <a:ea typeface="Courier New" charset="0"/>
                <a:cs typeface="Courier New" charset="0"/>
              </a:rPr>
              <a:t>'</a:t>
            </a:r>
            <a:r>
              <a:rPr lang="en-US" dirty="0"/>
              <a:t>, then </a:t>
            </a:r>
            <a:r>
              <a:rPr lang="en-US" dirty="0">
                <a:solidFill>
                  <a:srgbClr val="6E8080"/>
                </a:solidFill>
                <a:latin typeface="Lucida Sans Typewriter"/>
                <a:ea typeface="Courier New" charset="0"/>
                <a:cs typeface="Courier New" charset="0"/>
              </a:rPr>
              <a:t>'a'</a:t>
            </a:r>
            <a:r>
              <a:rPr lang="en-US" dirty="0"/>
              <a:t> then </a:t>
            </a:r>
            <a:r>
              <a:rPr lang="en-US" dirty="0">
                <a:solidFill>
                  <a:srgbClr val="6E8080"/>
                </a:solidFill>
                <a:latin typeface="Lucida Sans Typewriter"/>
                <a:ea typeface="Courier New" charset="0"/>
                <a:cs typeface="Courier New" charset="0"/>
              </a:rPr>
              <a:t>'</a:t>
            </a:r>
            <a:r>
              <a:rPr lang="en-US" dirty="0" err="1">
                <a:solidFill>
                  <a:srgbClr val="6E8080"/>
                </a:solidFill>
                <a:latin typeface="Lucida Sans Typewriter"/>
                <a:ea typeface="Courier New" charset="0"/>
                <a:cs typeface="Courier New" charset="0"/>
              </a:rPr>
              <a:t>t</a:t>
            </a:r>
            <a:r>
              <a:rPr lang="en-US" dirty="0">
                <a:solidFill>
                  <a:srgbClr val="6E8080"/>
                </a:solidFill>
                <a:latin typeface="Lucida Sans Typewriter"/>
                <a:ea typeface="Courier New" charset="0"/>
                <a:cs typeface="Courier New" charset="0"/>
              </a:rPr>
              <a:t>'</a:t>
            </a:r>
            <a:r>
              <a:rPr lang="en-US" dirty="0"/>
              <a:t>.</a:t>
            </a:r>
          </a:p>
          <a:p>
            <a:r>
              <a:rPr lang="en-US" dirty="0"/>
              <a:t>How do we generate the permutations that start with </a:t>
            </a:r>
            <a:r>
              <a:rPr lang="en-US" dirty="0">
                <a:solidFill>
                  <a:srgbClr val="6E8080"/>
                </a:solidFill>
                <a:latin typeface="Lucida Sans Typewriter"/>
                <a:ea typeface="Courier New" charset="0"/>
                <a:cs typeface="Courier New" charset="0"/>
              </a:rPr>
              <a:t>'</a:t>
            </a:r>
            <a:r>
              <a:rPr lang="en-US" dirty="0" err="1">
                <a:solidFill>
                  <a:srgbClr val="6E8080"/>
                </a:solidFill>
                <a:latin typeface="Lucida Sans Typewriter"/>
                <a:ea typeface="Courier New" charset="0"/>
                <a:cs typeface="Courier New" charset="0"/>
              </a:rPr>
              <a:t>e</a:t>
            </a:r>
            <a:r>
              <a:rPr lang="en-US" dirty="0">
                <a:solidFill>
                  <a:srgbClr val="6E8080"/>
                </a:solidFill>
                <a:latin typeface="Lucida Sans Typewriter"/>
                <a:ea typeface="Courier New" charset="0"/>
                <a:cs typeface="Courier New" charset="0"/>
              </a:rPr>
              <a:t>'</a:t>
            </a:r>
            <a:r>
              <a:rPr lang="en-US" dirty="0"/>
              <a:t>? </a:t>
            </a:r>
          </a:p>
          <a:p>
            <a:pPr lvl="1"/>
            <a:r>
              <a:rPr lang="en-US" dirty="0"/>
              <a:t>We need to know the permutations of the substring </a:t>
            </a:r>
            <a:r>
              <a:rPr lang="en-US" dirty="0">
                <a:solidFill>
                  <a:srgbClr val="6E8080"/>
                </a:solidFill>
                <a:latin typeface="Lucida Sans Typewriter"/>
                <a:ea typeface="Courier New" charset="0"/>
                <a:cs typeface="Courier New" charset="0"/>
              </a:rPr>
              <a:t>"at"</a:t>
            </a:r>
            <a:r>
              <a:rPr lang="en-US" dirty="0"/>
              <a:t>.</a:t>
            </a:r>
          </a:p>
          <a:p>
            <a:pPr lvl="1"/>
            <a:r>
              <a:rPr lang="en-US" dirty="0"/>
              <a:t>But that’s the same problem—to generate all permutations— with a simpler input </a:t>
            </a:r>
          </a:p>
          <a:p>
            <a:r>
              <a:rPr lang="en-US" dirty="0" err="1"/>
              <a:t>Prepend</a:t>
            </a:r>
            <a:r>
              <a:rPr lang="en-US" dirty="0"/>
              <a:t> the letter </a:t>
            </a:r>
            <a:r>
              <a:rPr lang="en-US" dirty="0">
                <a:solidFill>
                  <a:srgbClr val="6E8080"/>
                </a:solidFill>
                <a:latin typeface="Lucida Sans Typewriter"/>
                <a:ea typeface="Courier New" charset="0"/>
                <a:cs typeface="Courier New" charset="0"/>
              </a:rPr>
              <a:t>'</a:t>
            </a:r>
            <a:r>
              <a:rPr lang="en-US" dirty="0" err="1">
                <a:solidFill>
                  <a:srgbClr val="6E8080"/>
                </a:solidFill>
                <a:latin typeface="Lucida Sans Typewriter"/>
                <a:ea typeface="Courier New" charset="0"/>
                <a:cs typeface="Courier New" charset="0"/>
              </a:rPr>
              <a:t>e</a:t>
            </a:r>
            <a:r>
              <a:rPr lang="en-US" dirty="0">
                <a:solidFill>
                  <a:srgbClr val="6E8080"/>
                </a:solidFill>
                <a:latin typeface="Lucida Sans Typewriter"/>
                <a:ea typeface="Courier New" charset="0"/>
                <a:cs typeface="Courier New" charset="0"/>
              </a:rPr>
              <a:t>'</a:t>
            </a:r>
            <a:r>
              <a:rPr lang="en-US" dirty="0"/>
              <a:t> to all the permutations you found of </a:t>
            </a:r>
            <a:r>
              <a:rPr lang="en-US" dirty="0">
                <a:solidFill>
                  <a:srgbClr val="6E8080"/>
                </a:solidFill>
                <a:latin typeface="Lucida Sans Typewriter"/>
                <a:ea typeface="Courier New" charset="0"/>
                <a:cs typeface="Courier New" charset="0"/>
              </a:rPr>
              <a:t>'at'</a:t>
            </a:r>
            <a:r>
              <a:rPr lang="en-US" dirty="0"/>
              <a:t>.</a:t>
            </a:r>
          </a:p>
          <a:p>
            <a:r>
              <a:rPr lang="en-US" dirty="0"/>
              <a:t>Do the same for </a:t>
            </a:r>
            <a:r>
              <a:rPr lang="en-US" dirty="0">
                <a:solidFill>
                  <a:srgbClr val="6E8080"/>
                </a:solidFill>
                <a:latin typeface="Lucida Sans Typewriter"/>
                <a:ea typeface="Courier New" charset="0"/>
                <a:cs typeface="Courier New" charset="0"/>
              </a:rPr>
              <a:t>'a'</a:t>
            </a:r>
            <a:r>
              <a:rPr lang="en-US" dirty="0"/>
              <a:t> and </a:t>
            </a:r>
            <a:r>
              <a:rPr lang="en-US" dirty="0">
                <a:solidFill>
                  <a:srgbClr val="6E8080"/>
                </a:solidFill>
                <a:latin typeface="Lucida Sans Typewriter"/>
                <a:ea typeface="Courier New" charset="0"/>
                <a:cs typeface="Courier New" charset="0"/>
              </a:rPr>
              <a:t>'</a:t>
            </a:r>
            <a:r>
              <a:rPr lang="en-US" dirty="0" err="1">
                <a:solidFill>
                  <a:srgbClr val="6E8080"/>
                </a:solidFill>
                <a:latin typeface="Lucida Sans Typewriter"/>
                <a:ea typeface="Courier New" charset="0"/>
                <a:cs typeface="Courier New" charset="0"/>
              </a:rPr>
              <a:t>t</a:t>
            </a:r>
            <a:r>
              <a:rPr lang="en-US" dirty="0">
                <a:solidFill>
                  <a:srgbClr val="6E8080"/>
                </a:solidFill>
                <a:latin typeface="Lucida Sans Typewriter"/>
                <a:ea typeface="Courier New" charset="0"/>
                <a:cs typeface="Courier New" charset="0"/>
              </a:rPr>
              <a:t>'</a:t>
            </a:r>
            <a:r>
              <a:rPr lang="en-US" dirty="0"/>
              <a:t>.</a:t>
            </a:r>
          </a:p>
          <a:p>
            <a:r>
              <a:rPr lang="en-US" dirty="0"/>
              <a:t>Provide a special case for the simplest strings. </a:t>
            </a:r>
          </a:p>
          <a:p>
            <a:pPr lvl="1"/>
            <a:r>
              <a:rPr lang="en-US" dirty="0"/>
              <a:t>The simplest string is the empty string, which has a single permutation—itself.</a:t>
            </a:r>
          </a:p>
          <a:p>
            <a:pPr lvl="1">
              <a:spcBef>
                <a:spcPts val="0"/>
              </a:spcBef>
              <a:buNone/>
            </a:pPr>
            <a:endParaRPr lang="en-US" dirty="0">
              <a:solidFill>
                <a:srgbClr val="6E8080"/>
              </a:solidFill>
              <a:latin typeface="Lucida Sans Typewriter"/>
              <a:ea typeface="Courier New" charset="0"/>
              <a:cs typeface="Courier New"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section_4/</a:t>
            </a:r>
            <a:r>
              <a:rPr lang="en-US" dirty="0">
                <a:hlinkClick r:id="rId2" action="ppaction://hlinkfile"/>
              </a:rPr>
              <a:t>Permutations.java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200" b="1" dirty="0">
                <a:solidFill>
                  <a:srgbClr val="0073FF"/>
                </a:solidFill>
                <a:latin typeface="Courier"/>
                <a:ea typeface="Courier"/>
                <a:cs typeface="Courier"/>
              </a:rPr>
              <a:t>  1  </a:t>
            </a:r>
            <a:r>
              <a:rPr lang="en-US" sz="1200" dirty="0">
                <a:solidFill>
                  <a:srgbClr val="CC0066"/>
                </a:solidFill>
                <a:latin typeface="Courier"/>
                <a:ea typeface="Courier"/>
                <a:cs typeface="Courier"/>
              </a:rPr>
              <a:t>import</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java.util.ArrayList</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2  </a:t>
            </a:r>
          </a:p>
          <a:p>
            <a:pPr>
              <a:spcBef>
                <a:spcPts val="0"/>
              </a:spcBef>
              <a:buNone/>
            </a:pPr>
            <a:r>
              <a:rPr lang="en-US" sz="1200" b="1" dirty="0">
                <a:solidFill>
                  <a:srgbClr val="0073FF"/>
                </a:solidFill>
                <a:latin typeface="Courier"/>
                <a:ea typeface="Courier"/>
                <a:cs typeface="Courier"/>
              </a:rPr>
              <a:t>  3  </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4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This program computes permutations of a string.</a:t>
            </a:r>
          </a:p>
          <a:p>
            <a:pPr>
              <a:spcBef>
                <a:spcPts val="0"/>
              </a:spcBef>
              <a:buNone/>
            </a:pPr>
            <a:r>
              <a:rPr lang="en-US" sz="1200" b="1" dirty="0">
                <a:solidFill>
                  <a:srgbClr val="0073FF"/>
                </a:solidFill>
                <a:latin typeface="Courier"/>
                <a:ea typeface="Courier"/>
                <a:cs typeface="Courier"/>
              </a:rPr>
              <a:t>  5  </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6  </a:t>
            </a:r>
            <a:r>
              <a:rPr lang="en-US" sz="1200" dirty="0">
                <a:solidFill>
                  <a:srgbClr val="CC0066"/>
                </a:solidFill>
                <a:latin typeface="Courier"/>
                <a:ea typeface="Courier"/>
                <a:cs typeface="Courier"/>
              </a:rPr>
              <a:t>public</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class</a:t>
            </a:r>
            <a:r>
              <a:rPr lang="en-US" sz="1200" dirty="0">
                <a:solidFill>
                  <a:srgbClr val="000000"/>
                </a:solidFill>
                <a:latin typeface="Courier"/>
                <a:ea typeface="Courier"/>
                <a:cs typeface="Courier"/>
              </a:rPr>
              <a:t> Permutations</a:t>
            </a:r>
          </a:p>
          <a:p>
            <a:pPr>
              <a:spcBef>
                <a:spcPts val="0"/>
              </a:spcBef>
              <a:buNone/>
            </a:pPr>
            <a:r>
              <a:rPr lang="en-US" sz="1200" b="1" dirty="0">
                <a:solidFill>
                  <a:srgbClr val="0073FF"/>
                </a:solidFill>
                <a:latin typeface="Courier"/>
                <a:ea typeface="Courier"/>
                <a:cs typeface="Courier"/>
              </a:rPr>
              <a:t>  7  </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8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public</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static</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void</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main(String</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args</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9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10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for</a:t>
            </a:r>
            <a:r>
              <a:rPr lang="en-US" sz="1200" dirty="0">
                <a:solidFill>
                  <a:srgbClr val="000000"/>
                </a:solidFill>
                <a:latin typeface="Courier"/>
                <a:ea typeface="Courier"/>
                <a:cs typeface="Courier"/>
              </a:rPr>
              <a:t> (String </a:t>
            </a:r>
            <a:r>
              <a:rPr lang="en-US" sz="1200" dirty="0" err="1">
                <a:solidFill>
                  <a:srgbClr val="000000"/>
                </a:solidFill>
                <a:latin typeface="Courier"/>
                <a:ea typeface="Courier"/>
                <a:cs typeface="Courier"/>
              </a:rPr>
              <a:t>s</a:t>
            </a:r>
            <a:r>
              <a:rPr lang="en-US" sz="1200" dirty="0">
                <a:solidFill>
                  <a:srgbClr val="000000"/>
                </a:solidFill>
                <a:latin typeface="Courier"/>
                <a:ea typeface="Courier"/>
                <a:cs typeface="Courier"/>
              </a:rPr>
              <a:t> : </a:t>
            </a:r>
            <a:r>
              <a:rPr lang="en-US" sz="1200" dirty="0" err="1">
                <a:solidFill>
                  <a:srgbClr val="000000"/>
                </a:solidFill>
                <a:latin typeface="Courier"/>
                <a:ea typeface="Courier"/>
                <a:cs typeface="Courier"/>
              </a:rPr>
              <a:t>permutations(</a:t>
            </a:r>
            <a:r>
              <a:rPr lang="en-US" sz="1200" dirty="0" err="1">
                <a:solidFill>
                  <a:srgbClr val="32E598"/>
                </a:solidFill>
                <a:latin typeface="Courier"/>
                <a:ea typeface="Courier"/>
                <a:cs typeface="Courier"/>
              </a:rPr>
              <a:t>"eat</a:t>
            </a:r>
            <a:r>
              <a:rPr lang="en-US" sz="1200" dirty="0">
                <a:solidFill>
                  <a:srgbClr val="32E598"/>
                </a:solidFill>
                <a:latin typeface="Courier"/>
                <a:ea typeface="Courier"/>
                <a:cs typeface="Courier"/>
              </a:rPr>
              <a:t>"</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11  </a:t>
            </a:r>
            <a:r>
              <a:rPr lang="en-US" sz="1200" dirty="0">
                <a:solidFill>
                  <a:srgbClr val="000000"/>
                </a:solidFill>
                <a:latin typeface="Courier"/>
                <a:ea typeface="Courier"/>
                <a:cs typeface="Courier"/>
              </a:rPr>
              <a:t>      {         </a:t>
            </a:r>
          </a:p>
          <a:p>
            <a:pPr>
              <a:spcBef>
                <a:spcPts val="0"/>
              </a:spcBef>
              <a:buNone/>
            </a:pPr>
            <a:r>
              <a:rPr lang="en-US" sz="1200" b="1" dirty="0">
                <a:solidFill>
                  <a:srgbClr val="0073FF"/>
                </a:solidFill>
                <a:latin typeface="Courier"/>
                <a:ea typeface="Courier"/>
                <a:cs typeface="Courier"/>
              </a:rPr>
              <a:t> 12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System.out.println(s</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13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14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15  </a:t>
            </a:r>
          </a:p>
          <a:p>
            <a:pPr>
              <a:spcBef>
                <a:spcPts val="0"/>
              </a:spcBef>
              <a:buNone/>
            </a:pPr>
            <a:r>
              <a:rPr lang="en-US" sz="1200" b="1" dirty="0">
                <a:solidFill>
                  <a:srgbClr val="0073FF"/>
                </a:solidFill>
                <a:latin typeface="Courier"/>
                <a:ea typeface="Courier"/>
                <a:cs typeface="Courier"/>
              </a:rPr>
              <a:t> 16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17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Gets all permutations of a given word.</a:t>
            </a:r>
          </a:p>
          <a:p>
            <a:pPr>
              <a:spcBef>
                <a:spcPts val="0"/>
              </a:spcBef>
              <a:buNone/>
            </a:pPr>
            <a:r>
              <a:rPr lang="en-US" sz="1200" b="1" dirty="0">
                <a:solidFill>
                  <a:srgbClr val="0073FF"/>
                </a:solidFill>
                <a:latin typeface="Courier"/>
                <a:ea typeface="Courier"/>
                <a:cs typeface="Courier"/>
              </a:rPr>
              <a:t> 18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param</a:t>
            </a:r>
            <a:r>
              <a:rPr lang="en-US" sz="1200" dirty="0">
                <a:solidFill>
                  <a:srgbClr val="000000"/>
                </a:solidFill>
                <a:latin typeface="Courier"/>
                <a:ea typeface="Courier"/>
                <a:cs typeface="Courier"/>
              </a:rPr>
              <a:t> word</a:t>
            </a:r>
            <a:r>
              <a:rPr lang="en-US" sz="1200" dirty="0">
                <a:solidFill>
                  <a:srgbClr val="0073FF"/>
                </a:solidFill>
                <a:latin typeface="Times"/>
                <a:ea typeface="Times"/>
                <a:cs typeface="Times"/>
              </a:rPr>
              <a:t> the string to permute</a:t>
            </a:r>
          </a:p>
          <a:p>
            <a:pPr>
              <a:spcBef>
                <a:spcPts val="0"/>
              </a:spcBef>
              <a:buNone/>
            </a:pPr>
            <a:r>
              <a:rPr lang="en-US" sz="1200" b="1" dirty="0">
                <a:solidFill>
                  <a:srgbClr val="0073FF"/>
                </a:solidFill>
                <a:latin typeface="Courier"/>
                <a:ea typeface="Courier"/>
                <a:cs typeface="Courier"/>
              </a:rPr>
              <a:t> 19  </a:t>
            </a:r>
            <a:r>
              <a:rPr lang="en-US" sz="1200" dirty="0">
                <a:solidFill>
                  <a:srgbClr val="000000"/>
                </a:solidFill>
                <a:latin typeface="Courier"/>
                <a:ea typeface="Courier"/>
                <a:cs typeface="Courier"/>
              </a:rPr>
              <a:t>      @return</a:t>
            </a:r>
            <a:r>
              <a:rPr lang="en-US" sz="1200" dirty="0">
                <a:solidFill>
                  <a:srgbClr val="0073FF"/>
                </a:solidFill>
                <a:latin typeface="Times"/>
                <a:ea typeface="Times"/>
                <a:cs typeface="Times"/>
              </a:rPr>
              <a:t> a list of all permutations</a:t>
            </a:r>
          </a:p>
          <a:p>
            <a:pPr>
              <a:spcBef>
                <a:spcPts val="0"/>
              </a:spcBef>
              <a:buNone/>
            </a:pPr>
            <a:r>
              <a:rPr lang="en-US" sz="1200" b="1" dirty="0">
                <a:solidFill>
                  <a:srgbClr val="0073FF"/>
                </a:solidFill>
                <a:latin typeface="Courier"/>
                <a:ea typeface="Courier"/>
                <a:cs typeface="Courier"/>
              </a:rPr>
              <a:t> 20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21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public</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static</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ArrayList</a:t>
            </a:r>
            <a:r>
              <a:rPr lang="en-US" sz="1200" dirty="0">
                <a:solidFill>
                  <a:srgbClr val="000000"/>
                </a:solidFill>
                <a:latin typeface="Courier"/>
                <a:ea typeface="Courier"/>
                <a:cs typeface="Courier"/>
              </a:rPr>
              <a:t>&lt;String&gt; </a:t>
            </a:r>
            <a:r>
              <a:rPr lang="en-US" sz="1200" dirty="0" err="1">
                <a:solidFill>
                  <a:srgbClr val="000000"/>
                </a:solidFill>
                <a:latin typeface="Courier"/>
                <a:ea typeface="Courier"/>
                <a:cs typeface="Courier"/>
              </a:rPr>
              <a:t>permutations(String</a:t>
            </a:r>
            <a:r>
              <a:rPr lang="en-US" sz="1200" dirty="0">
                <a:solidFill>
                  <a:srgbClr val="000000"/>
                </a:solidFill>
                <a:latin typeface="Courier"/>
                <a:ea typeface="Courier"/>
                <a:cs typeface="Courier"/>
              </a:rPr>
              <a:t> word)</a:t>
            </a:r>
          </a:p>
          <a:p>
            <a:pPr>
              <a:spcBef>
                <a:spcPts val="0"/>
              </a:spcBef>
              <a:buNone/>
            </a:pPr>
            <a:r>
              <a:rPr lang="en-US" sz="1200" b="1" dirty="0">
                <a:solidFill>
                  <a:srgbClr val="0073FF"/>
                </a:solidFill>
                <a:latin typeface="Courier"/>
                <a:ea typeface="Courier"/>
                <a:cs typeface="Courier"/>
              </a:rPr>
              <a:t> 22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23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ArrayList</a:t>
            </a:r>
            <a:r>
              <a:rPr lang="en-US" sz="1200" dirty="0">
                <a:solidFill>
                  <a:srgbClr val="000000"/>
                </a:solidFill>
                <a:latin typeface="Courier"/>
                <a:ea typeface="Courier"/>
                <a:cs typeface="Courier"/>
              </a:rPr>
              <a:t>&lt;String&gt; result = </a:t>
            </a:r>
            <a:r>
              <a:rPr lang="en-US" sz="1200" dirty="0">
                <a:solidFill>
                  <a:srgbClr val="CC0066"/>
                </a:solidFill>
                <a:latin typeface="Courier"/>
                <a:ea typeface="Courier"/>
                <a:cs typeface="Courier"/>
              </a:rPr>
              <a:t>new</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ArrayList</a:t>
            </a:r>
            <a:r>
              <a:rPr lang="en-US" sz="1200" dirty="0">
                <a:solidFill>
                  <a:srgbClr val="000000"/>
                </a:solidFill>
                <a:latin typeface="Courier"/>
                <a:ea typeface="Courier"/>
                <a:cs typeface="Courier"/>
              </a:rPr>
              <a:t>&lt;String&gt;();</a:t>
            </a:r>
          </a:p>
          <a:p>
            <a:pPr>
              <a:spcBef>
                <a:spcPts val="0"/>
              </a:spcBef>
              <a:buNone/>
            </a:pPr>
            <a:r>
              <a:rPr lang="en-US" sz="1200" b="1" dirty="0">
                <a:solidFill>
                  <a:srgbClr val="0073FF"/>
                </a:solidFill>
                <a:latin typeface="Courier"/>
                <a:ea typeface="Courier"/>
                <a:cs typeface="Courier"/>
              </a:rPr>
              <a:t> 24  </a:t>
            </a:r>
          </a:p>
          <a:p>
            <a:pPr>
              <a:spcBef>
                <a:spcPts val="0"/>
              </a:spcBef>
              <a:buNone/>
            </a:pPr>
            <a:r>
              <a:rPr lang="en-US" sz="1200" b="1" dirty="0">
                <a:solidFill>
                  <a:srgbClr val="0073FF"/>
                </a:solidFill>
                <a:latin typeface="Courier"/>
                <a:ea typeface="Courier"/>
                <a:cs typeface="Courier"/>
              </a:rPr>
              <a:t> </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section_4/</a:t>
            </a:r>
            <a:r>
              <a:rPr lang="en-US" dirty="0">
                <a:hlinkClick r:id="rId2" action="ppaction://hlinkfile"/>
              </a:rPr>
              <a:t>Permutations.java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200" b="1" dirty="0">
                <a:solidFill>
                  <a:srgbClr val="0073FF"/>
                </a:solidFill>
                <a:latin typeface="Courier"/>
                <a:ea typeface="Courier"/>
                <a:cs typeface="Courier"/>
              </a:rPr>
              <a:t> 25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 The empty string has a single permutation: itself</a:t>
            </a:r>
          </a:p>
          <a:p>
            <a:pPr>
              <a:spcBef>
                <a:spcPts val="0"/>
              </a:spcBef>
              <a:buNone/>
            </a:pPr>
            <a:r>
              <a:rPr lang="en-US" sz="1200" b="1" dirty="0">
                <a:solidFill>
                  <a:srgbClr val="0073FF"/>
                </a:solidFill>
                <a:latin typeface="Courier"/>
                <a:ea typeface="Courier"/>
                <a:cs typeface="Courier"/>
              </a:rPr>
              <a:t> 26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if</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word.length</a:t>
            </a:r>
            <a:r>
              <a:rPr lang="en-US" sz="1200" dirty="0">
                <a:solidFill>
                  <a:srgbClr val="000000"/>
                </a:solidFill>
                <a:latin typeface="Courier"/>
                <a:ea typeface="Courier"/>
                <a:cs typeface="Courier"/>
              </a:rPr>
              <a:t>() == </a:t>
            </a:r>
            <a:r>
              <a:rPr lang="en-US" sz="1200" dirty="0">
                <a:solidFill>
                  <a:srgbClr val="66FF19"/>
                </a:solidFill>
                <a:latin typeface="Courier"/>
                <a:ea typeface="Courier"/>
                <a:cs typeface="Courier"/>
              </a:rPr>
              <a:t>0</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27  </a:t>
            </a:r>
            <a:r>
              <a:rPr lang="en-US" sz="1200" dirty="0">
                <a:solidFill>
                  <a:srgbClr val="000000"/>
                </a:solidFill>
                <a:latin typeface="Courier"/>
                <a:ea typeface="Courier"/>
                <a:cs typeface="Courier"/>
              </a:rPr>
              <a:t>      { </a:t>
            </a:r>
          </a:p>
          <a:p>
            <a:pPr>
              <a:spcBef>
                <a:spcPts val="0"/>
              </a:spcBef>
              <a:buNone/>
            </a:pPr>
            <a:r>
              <a:rPr lang="en-US" sz="1200" b="1" dirty="0">
                <a:solidFill>
                  <a:srgbClr val="0073FF"/>
                </a:solidFill>
                <a:latin typeface="Courier"/>
                <a:ea typeface="Courier"/>
                <a:cs typeface="Courier"/>
              </a:rPr>
              <a:t> 28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result.add(word</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29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return</a:t>
            </a:r>
            <a:r>
              <a:rPr lang="en-US" sz="1200" dirty="0">
                <a:solidFill>
                  <a:srgbClr val="000000"/>
                </a:solidFill>
                <a:latin typeface="Courier"/>
                <a:ea typeface="Courier"/>
                <a:cs typeface="Courier"/>
              </a:rPr>
              <a:t> result; </a:t>
            </a:r>
          </a:p>
          <a:p>
            <a:pPr>
              <a:spcBef>
                <a:spcPts val="0"/>
              </a:spcBef>
              <a:buNone/>
            </a:pPr>
            <a:r>
              <a:rPr lang="en-US" sz="1200" b="1" dirty="0">
                <a:solidFill>
                  <a:srgbClr val="0073FF"/>
                </a:solidFill>
                <a:latin typeface="Courier"/>
                <a:ea typeface="Courier"/>
                <a:cs typeface="Courier"/>
              </a:rPr>
              <a:t> 30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31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else</a:t>
            </a:r>
          </a:p>
          <a:p>
            <a:pPr>
              <a:spcBef>
                <a:spcPts val="0"/>
              </a:spcBef>
              <a:buNone/>
            </a:pPr>
            <a:r>
              <a:rPr lang="en-US" sz="1200" b="1" dirty="0">
                <a:solidFill>
                  <a:srgbClr val="0073FF"/>
                </a:solidFill>
                <a:latin typeface="Courier"/>
                <a:ea typeface="Courier"/>
                <a:cs typeface="Courier"/>
              </a:rPr>
              <a:t> 32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33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 Loop through all character positions</a:t>
            </a:r>
          </a:p>
          <a:p>
            <a:pPr>
              <a:spcBef>
                <a:spcPts val="0"/>
              </a:spcBef>
              <a:buNone/>
            </a:pPr>
            <a:r>
              <a:rPr lang="en-US" sz="1200" b="1" dirty="0">
                <a:solidFill>
                  <a:srgbClr val="0073FF"/>
                </a:solidFill>
                <a:latin typeface="Courier"/>
                <a:ea typeface="Courier"/>
                <a:cs typeface="Courier"/>
              </a:rPr>
              <a:t> 34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for</a:t>
            </a:r>
            <a:r>
              <a:rPr lang="en-US" sz="1200" dirty="0">
                <a:solidFill>
                  <a:srgbClr val="000000"/>
                </a:solidFill>
                <a:latin typeface="Courier"/>
                <a:ea typeface="Courier"/>
                <a:cs typeface="Courier"/>
              </a:rPr>
              <a:t> (</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i</a:t>
            </a:r>
            <a:r>
              <a:rPr lang="en-US" sz="1200" dirty="0">
                <a:solidFill>
                  <a:srgbClr val="000000"/>
                </a:solidFill>
                <a:latin typeface="Courier"/>
                <a:ea typeface="Courier"/>
                <a:cs typeface="Courier"/>
              </a:rPr>
              <a:t> = </a:t>
            </a:r>
            <a:r>
              <a:rPr lang="en-US" sz="1200" dirty="0">
                <a:solidFill>
                  <a:srgbClr val="66FF19"/>
                </a:solidFill>
                <a:latin typeface="Courier"/>
                <a:ea typeface="Courier"/>
                <a:cs typeface="Courier"/>
              </a:rPr>
              <a:t>0</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i</a:t>
            </a:r>
            <a:r>
              <a:rPr lang="en-US" sz="1200" dirty="0">
                <a:solidFill>
                  <a:srgbClr val="000000"/>
                </a:solidFill>
                <a:latin typeface="Courier"/>
                <a:ea typeface="Courier"/>
                <a:cs typeface="Courier"/>
              </a:rPr>
              <a:t> &lt; </a:t>
            </a:r>
            <a:r>
              <a:rPr lang="en-US" sz="1200" dirty="0" err="1">
                <a:solidFill>
                  <a:srgbClr val="000000"/>
                </a:solidFill>
                <a:latin typeface="Courier"/>
                <a:ea typeface="Courier"/>
                <a:cs typeface="Courier"/>
              </a:rPr>
              <a:t>word.length</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i</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35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36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 Form a shorter word by removing the </a:t>
            </a:r>
            <a:r>
              <a:rPr lang="en-US" sz="1200" dirty="0" err="1">
                <a:solidFill>
                  <a:srgbClr val="0073FF"/>
                </a:solidFill>
                <a:latin typeface="Times"/>
                <a:ea typeface="Times"/>
                <a:cs typeface="Times"/>
              </a:rPr>
              <a:t>ith</a:t>
            </a:r>
            <a:r>
              <a:rPr lang="en-US" sz="1200" dirty="0">
                <a:solidFill>
                  <a:srgbClr val="0073FF"/>
                </a:solidFill>
                <a:latin typeface="Times"/>
                <a:ea typeface="Times"/>
                <a:cs typeface="Times"/>
              </a:rPr>
              <a:t> character</a:t>
            </a:r>
          </a:p>
          <a:p>
            <a:pPr>
              <a:spcBef>
                <a:spcPts val="0"/>
              </a:spcBef>
              <a:buNone/>
            </a:pPr>
            <a:r>
              <a:rPr lang="en-US" sz="1200" b="1" dirty="0">
                <a:solidFill>
                  <a:srgbClr val="0073FF"/>
                </a:solidFill>
                <a:latin typeface="Courier"/>
                <a:ea typeface="Courier"/>
                <a:cs typeface="Courier"/>
              </a:rPr>
              <a:t> 37  </a:t>
            </a:r>
            <a:r>
              <a:rPr lang="en-US" sz="1200" dirty="0">
                <a:solidFill>
                  <a:srgbClr val="000000"/>
                </a:solidFill>
                <a:latin typeface="Courier"/>
                <a:ea typeface="Courier"/>
                <a:cs typeface="Courier"/>
              </a:rPr>
              <a:t>            String shorter = word.substring(</a:t>
            </a:r>
            <a:r>
              <a:rPr lang="en-US" sz="1200" dirty="0">
                <a:solidFill>
                  <a:srgbClr val="66FF19"/>
                </a:solidFill>
                <a:latin typeface="Courier"/>
                <a:ea typeface="Courier"/>
                <a:cs typeface="Courier"/>
              </a:rPr>
              <a:t>0</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i</a:t>
            </a:r>
            <a:r>
              <a:rPr lang="en-US" sz="1200" dirty="0">
                <a:solidFill>
                  <a:srgbClr val="000000"/>
                </a:solidFill>
                <a:latin typeface="Courier"/>
                <a:ea typeface="Courier"/>
                <a:cs typeface="Courier"/>
              </a:rPr>
              <a:t>) + </a:t>
            </a:r>
            <a:r>
              <a:rPr lang="en-US" sz="1200" dirty="0" err="1">
                <a:solidFill>
                  <a:srgbClr val="000000"/>
                </a:solidFill>
                <a:latin typeface="Courier"/>
                <a:ea typeface="Courier"/>
                <a:cs typeface="Courier"/>
              </a:rPr>
              <a:t>word.substring(i</a:t>
            </a:r>
            <a:r>
              <a:rPr lang="en-US" sz="1200" dirty="0">
                <a:solidFill>
                  <a:srgbClr val="000000"/>
                </a:solidFill>
                <a:latin typeface="Courier"/>
                <a:ea typeface="Courier"/>
                <a:cs typeface="Courier"/>
              </a:rPr>
              <a:t> + </a:t>
            </a:r>
            <a:r>
              <a:rPr lang="en-US" sz="1200" dirty="0">
                <a:solidFill>
                  <a:srgbClr val="66FF19"/>
                </a:solidFill>
                <a:latin typeface="Courier"/>
                <a:ea typeface="Courier"/>
                <a:cs typeface="Courier"/>
              </a:rPr>
              <a:t>1</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38  </a:t>
            </a:r>
          </a:p>
          <a:p>
            <a:pPr>
              <a:spcBef>
                <a:spcPts val="0"/>
              </a:spcBef>
              <a:buNone/>
            </a:pPr>
            <a:r>
              <a:rPr lang="en-US" sz="1200" b="1" dirty="0">
                <a:solidFill>
                  <a:srgbClr val="0073FF"/>
                </a:solidFill>
                <a:latin typeface="Courier"/>
                <a:ea typeface="Courier"/>
                <a:cs typeface="Courier"/>
              </a:rPr>
              <a:t> 39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 Generate all permutations of the simpler word</a:t>
            </a:r>
          </a:p>
          <a:p>
            <a:pPr>
              <a:spcBef>
                <a:spcPts val="0"/>
              </a:spcBef>
              <a:buNone/>
            </a:pPr>
            <a:r>
              <a:rPr lang="en-US" sz="1200" b="1" dirty="0">
                <a:solidFill>
                  <a:srgbClr val="0073FF"/>
                </a:solidFill>
                <a:latin typeface="Courier"/>
                <a:ea typeface="Courier"/>
                <a:cs typeface="Courier"/>
              </a:rPr>
              <a:t> 40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ArrayList</a:t>
            </a:r>
            <a:r>
              <a:rPr lang="en-US" sz="1200" dirty="0">
                <a:solidFill>
                  <a:srgbClr val="000000"/>
                </a:solidFill>
                <a:latin typeface="Courier"/>
                <a:ea typeface="Courier"/>
                <a:cs typeface="Courier"/>
              </a:rPr>
              <a:t>&lt;String&gt; </a:t>
            </a:r>
            <a:r>
              <a:rPr lang="en-US" sz="1200" dirty="0" err="1">
                <a:solidFill>
                  <a:srgbClr val="000000"/>
                </a:solidFill>
                <a:latin typeface="Courier"/>
                <a:ea typeface="Courier"/>
                <a:cs typeface="Courier"/>
              </a:rPr>
              <a:t>shorterPermutations</a:t>
            </a:r>
            <a:r>
              <a:rPr lang="en-US" sz="1200" dirty="0">
                <a:solidFill>
                  <a:srgbClr val="000000"/>
                </a:solidFill>
                <a:latin typeface="Courier"/>
                <a:ea typeface="Courier"/>
                <a:cs typeface="Courier"/>
              </a:rPr>
              <a:t> = </a:t>
            </a:r>
            <a:r>
              <a:rPr lang="en-US" sz="1200" dirty="0" err="1">
                <a:solidFill>
                  <a:srgbClr val="000000"/>
                </a:solidFill>
                <a:latin typeface="Courier"/>
                <a:ea typeface="Courier"/>
                <a:cs typeface="Courier"/>
              </a:rPr>
              <a:t>permutations(shorter</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41  </a:t>
            </a:r>
          </a:p>
          <a:p>
            <a:pPr>
              <a:spcBef>
                <a:spcPts val="0"/>
              </a:spcBef>
              <a:buNone/>
            </a:pPr>
            <a:r>
              <a:rPr lang="en-US" sz="1200" b="1" dirty="0">
                <a:solidFill>
                  <a:srgbClr val="0073FF"/>
                </a:solidFill>
                <a:latin typeface="Courier"/>
                <a:ea typeface="Courier"/>
                <a:cs typeface="Courier"/>
              </a:rPr>
              <a:t> 42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 Add the removed character to the front of</a:t>
            </a:r>
          </a:p>
          <a:p>
            <a:pPr>
              <a:spcBef>
                <a:spcPts val="0"/>
              </a:spcBef>
              <a:buNone/>
            </a:pPr>
            <a:r>
              <a:rPr lang="en-US" sz="1200" b="1" dirty="0">
                <a:solidFill>
                  <a:srgbClr val="0073FF"/>
                </a:solidFill>
                <a:latin typeface="Courier"/>
                <a:ea typeface="Courier"/>
                <a:cs typeface="Courier"/>
              </a:rPr>
              <a:t> 43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 each permutation of the simpler word, </a:t>
            </a:r>
          </a:p>
          <a:p>
            <a:pPr>
              <a:spcBef>
                <a:spcPts val="0"/>
              </a:spcBef>
              <a:buNone/>
            </a:pPr>
            <a:r>
              <a:rPr lang="en-US" sz="1200" b="1" dirty="0">
                <a:solidFill>
                  <a:srgbClr val="0073FF"/>
                </a:solidFill>
                <a:latin typeface="Courier"/>
                <a:ea typeface="Courier"/>
                <a:cs typeface="Courier"/>
              </a:rPr>
              <a:t> 44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for</a:t>
            </a:r>
            <a:r>
              <a:rPr lang="en-US" sz="1200" dirty="0">
                <a:solidFill>
                  <a:srgbClr val="000000"/>
                </a:solidFill>
                <a:latin typeface="Courier"/>
                <a:ea typeface="Courier"/>
                <a:cs typeface="Courier"/>
              </a:rPr>
              <a:t> (String </a:t>
            </a:r>
            <a:r>
              <a:rPr lang="en-US" sz="1200" dirty="0" err="1">
                <a:solidFill>
                  <a:srgbClr val="000000"/>
                </a:solidFill>
                <a:latin typeface="Courier"/>
                <a:ea typeface="Courier"/>
                <a:cs typeface="Courier"/>
              </a:rPr>
              <a:t>s</a:t>
            </a:r>
            <a:r>
              <a:rPr lang="en-US" sz="1200" dirty="0">
                <a:solidFill>
                  <a:srgbClr val="000000"/>
                </a:solidFill>
                <a:latin typeface="Courier"/>
                <a:ea typeface="Courier"/>
                <a:cs typeface="Courier"/>
              </a:rPr>
              <a:t> : </a:t>
            </a:r>
            <a:r>
              <a:rPr lang="en-US" sz="1200" dirty="0" err="1">
                <a:solidFill>
                  <a:srgbClr val="000000"/>
                </a:solidFill>
                <a:latin typeface="Courier"/>
                <a:ea typeface="Courier"/>
                <a:cs typeface="Courier"/>
              </a:rPr>
              <a:t>shorterPermutations</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45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46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result.add(word.charAt(i</a:t>
            </a:r>
            <a:r>
              <a:rPr lang="en-US" sz="1200" dirty="0">
                <a:solidFill>
                  <a:srgbClr val="000000"/>
                </a:solidFill>
                <a:latin typeface="Courier"/>
                <a:ea typeface="Courier"/>
                <a:cs typeface="Courier"/>
              </a:rPr>
              <a:t>) + </a:t>
            </a:r>
            <a:r>
              <a:rPr lang="en-US" sz="1200" dirty="0" err="1">
                <a:solidFill>
                  <a:srgbClr val="000000"/>
                </a:solidFill>
                <a:latin typeface="Courier"/>
                <a:ea typeface="Courier"/>
                <a:cs typeface="Courier"/>
              </a:rPr>
              <a:t>s</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47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48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49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 Return all permutations</a:t>
            </a:r>
          </a:p>
          <a:p>
            <a:pPr>
              <a:spcBef>
                <a:spcPts val="0"/>
              </a:spcBef>
              <a:buNone/>
            </a:pPr>
            <a:r>
              <a:rPr lang="en-US" sz="1200" b="1" dirty="0">
                <a:solidFill>
                  <a:srgbClr val="0073FF"/>
                </a:solidFill>
                <a:latin typeface="Courier"/>
                <a:ea typeface="Courier"/>
                <a:cs typeface="Courier"/>
              </a:rPr>
              <a:t> 50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return</a:t>
            </a:r>
            <a:r>
              <a:rPr lang="en-US" sz="1200" dirty="0">
                <a:solidFill>
                  <a:srgbClr val="000000"/>
                </a:solidFill>
                <a:latin typeface="Courier"/>
                <a:ea typeface="Courier"/>
                <a:cs typeface="Courier"/>
              </a:rPr>
              <a:t> result;</a:t>
            </a:r>
          </a:p>
          <a:p>
            <a:pPr>
              <a:spcBef>
                <a:spcPts val="0"/>
              </a:spcBef>
              <a:buNone/>
            </a:pPr>
            <a:r>
              <a:rPr lang="en-US" sz="1200" b="1" dirty="0">
                <a:solidFill>
                  <a:srgbClr val="0073FF"/>
                </a:solidFill>
                <a:latin typeface="Courier"/>
                <a:ea typeface="Courier"/>
                <a:cs typeface="Courier"/>
              </a:rPr>
              <a:t> 51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52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53  </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54 </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section_4/</a:t>
            </a:r>
            <a:r>
              <a:rPr lang="en-US" dirty="0">
                <a:hlinkClick r:id="rId2" action="ppaction://hlinkfile"/>
              </a:rPr>
              <a:t>Permutations.java</a:t>
            </a:r>
            <a:endParaRPr lang="en-US" dirty="0"/>
          </a:p>
        </p:txBody>
      </p:sp>
      <p:sp>
        <p:nvSpPr>
          <p:cNvPr id="5" name="Content Placeholder 2"/>
          <p:cNvSpPr txBox="1">
            <a:spLocks/>
          </p:cNvSpPr>
          <p:nvPr/>
        </p:nvSpPr>
        <p:spPr>
          <a:xfrm>
            <a:off x="471155" y="1024154"/>
            <a:ext cx="8663320" cy="2794215"/>
          </a:xfrm>
          <a:prstGeom prst="rect">
            <a:avLst/>
          </a:prstGeom>
        </p:spPr>
        <p:txBody>
          <a:bodyPr vert="horz" lIns="91440" tIns="45720" rIns="91440" bIns="45720" rtlCol="0">
            <a:normAutofit/>
          </a:bodyPr>
          <a:lstStyle/>
          <a:p>
            <a:r>
              <a:rPr lang="en-US" sz="2400" b="1" dirty="0">
                <a:latin typeface="Lucida Sans"/>
                <a:cs typeface="Lucida Sans"/>
              </a:rPr>
              <a:t>Program Run:</a:t>
            </a:r>
          </a:p>
          <a:p>
            <a:endParaRPr lang="en-US" sz="2400" b="1" dirty="0">
              <a:latin typeface="Lucida Sans"/>
              <a:cs typeface="Lucida Sans"/>
            </a:endParaRPr>
          </a:p>
          <a:p>
            <a:r>
              <a:rPr lang="en-US" sz="2000" dirty="0">
                <a:solidFill>
                  <a:srgbClr val="6E8080"/>
                </a:solidFill>
                <a:latin typeface="Lucida Sans Typewriter"/>
                <a:ea typeface="Courier New" charset="0"/>
                <a:cs typeface="Courier New" charset="0"/>
              </a:rPr>
              <a:t>eat</a:t>
            </a:r>
          </a:p>
          <a:p>
            <a:r>
              <a:rPr lang="en-US" sz="2000" dirty="0">
                <a:solidFill>
                  <a:srgbClr val="6E8080"/>
                </a:solidFill>
                <a:latin typeface="Lucida Sans Typewriter"/>
                <a:ea typeface="Courier New" charset="0"/>
                <a:cs typeface="Courier New" charset="0"/>
              </a:rPr>
              <a:t>eta</a:t>
            </a:r>
          </a:p>
          <a:p>
            <a:r>
              <a:rPr lang="en-US" sz="2000" dirty="0" err="1">
                <a:solidFill>
                  <a:srgbClr val="6E8080"/>
                </a:solidFill>
                <a:latin typeface="Lucida Sans Typewriter"/>
                <a:ea typeface="Courier New" charset="0"/>
                <a:cs typeface="Courier New" charset="0"/>
              </a:rPr>
              <a:t>aet</a:t>
            </a:r>
            <a:endParaRPr lang="en-US" sz="2000" dirty="0">
              <a:solidFill>
                <a:srgbClr val="6E8080"/>
              </a:solidFill>
              <a:latin typeface="Lucida Sans Typewriter"/>
              <a:ea typeface="Courier New" charset="0"/>
              <a:cs typeface="Courier New" charset="0"/>
            </a:endParaRPr>
          </a:p>
          <a:p>
            <a:r>
              <a:rPr lang="en-US" sz="2000" dirty="0">
                <a:solidFill>
                  <a:srgbClr val="6E8080"/>
                </a:solidFill>
                <a:latin typeface="Lucida Sans Typewriter"/>
                <a:ea typeface="Courier New" charset="0"/>
                <a:cs typeface="Courier New" charset="0"/>
              </a:rPr>
              <a:t>ate</a:t>
            </a:r>
          </a:p>
          <a:p>
            <a:r>
              <a:rPr lang="en-US" sz="2000" dirty="0">
                <a:solidFill>
                  <a:srgbClr val="6E8080"/>
                </a:solidFill>
                <a:latin typeface="Lucida Sans Typewriter"/>
                <a:ea typeface="Courier New" charset="0"/>
                <a:cs typeface="Courier New" charset="0"/>
              </a:rPr>
              <a:t>tea</a:t>
            </a:r>
          </a:p>
          <a:p>
            <a:r>
              <a:rPr lang="en-US" sz="2000" dirty="0">
                <a:solidFill>
                  <a:srgbClr val="6E8080"/>
                </a:solidFill>
                <a:latin typeface="Lucida Sans Typewriter"/>
                <a:ea typeface="Courier New" charset="0"/>
                <a:cs typeface="Courier New" charset="0"/>
              </a:rPr>
              <a:t>tae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Mutual Recursions</a:t>
            </a:r>
          </a:p>
        </p:txBody>
      </p:sp>
      <p:sp>
        <p:nvSpPr>
          <p:cNvPr id="3" name="Content Placeholder 2"/>
          <p:cNvSpPr>
            <a:spLocks noGrp="1"/>
          </p:cNvSpPr>
          <p:nvPr>
            <p:ph idx="4294967295"/>
          </p:nvPr>
        </p:nvSpPr>
        <p:spPr>
          <a:xfrm>
            <a:off x="9525" y="921456"/>
            <a:ext cx="9134475" cy="5664807"/>
          </a:xfrm>
        </p:spPr>
        <p:txBody>
          <a:bodyPr/>
          <a:lstStyle/>
          <a:p>
            <a:r>
              <a:rPr lang="en-US" b="1" dirty="0"/>
              <a:t>Problem:</a:t>
            </a:r>
            <a:r>
              <a:rPr lang="en-US" dirty="0"/>
              <a:t> to compute the value of arithmetic expressions such as:</a:t>
            </a:r>
          </a:p>
          <a:p>
            <a:pPr lvl="1">
              <a:buNone/>
            </a:pPr>
            <a:r>
              <a:rPr lang="en-US" dirty="0">
                <a:solidFill>
                  <a:srgbClr val="6E8080"/>
                </a:solidFill>
                <a:latin typeface="Lucida Sans Typewriter"/>
                <a:ea typeface="Courier New" charset="0"/>
                <a:cs typeface="Courier New" charset="0"/>
              </a:rPr>
              <a:t>3 + 4 * 5 (3 + 4) * 5 1 - (2 - (3 - (4 - 5))) </a:t>
            </a:r>
          </a:p>
          <a:p>
            <a:r>
              <a:rPr lang="en-US" dirty="0"/>
              <a:t>Computing expression is complicated </a:t>
            </a:r>
          </a:p>
          <a:p>
            <a:pPr lvl="1"/>
            <a:r>
              <a:rPr lang="en-US" dirty="0">
                <a:solidFill>
                  <a:srgbClr val="6E8080"/>
                </a:solidFill>
                <a:latin typeface="Lucida Sans Typewriter"/>
                <a:ea typeface="Courier New" charset="0"/>
                <a:cs typeface="Courier New" charset="0"/>
              </a:rPr>
              <a:t>*</a:t>
            </a:r>
            <a:r>
              <a:rPr lang="en-US" dirty="0"/>
              <a:t> and </a:t>
            </a:r>
            <a:r>
              <a:rPr lang="en-US" dirty="0">
                <a:solidFill>
                  <a:srgbClr val="6E8080"/>
                </a:solidFill>
                <a:latin typeface="Lucida Sans Typewriter"/>
                <a:ea typeface="Courier New" charset="0"/>
                <a:cs typeface="Courier New" charset="0"/>
              </a:rPr>
              <a:t>/</a:t>
            </a:r>
            <a:r>
              <a:rPr lang="en-US" dirty="0"/>
              <a:t> bind more strongly than </a:t>
            </a:r>
            <a:r>
              <a:rPr lang="en-US" dirty="0">
                <a:solidFill>
                  <a:srgbClr val="6E8080"/>
                </a:solidFill>
                <a:latin typeface="Lucida Sans Typewriter"/>
                <a:ea typeface="Courier New" charset="0"/>
                <a:cs typeface="Courier New" charset="0"/>
              </a:rPr>
              <a:t>+</a:t>
            </a:r>
            <a:r>
              <a:rPr lang="en-US" dirty="0"/>
              <a:t> and </a:t>
            </a:r>
            <a:r>
              <a:rPr lang="en-US" dirty="0">
                <a:solidFill>
                  <a:srgbClr val="6E8080"/>
                </a:solidFill>
                <a:latin typeface="Lucida Sans Typewriter"/>
                <a:ea typeface="Courier New" charset="0"/>
                <a:cs typeface="Courier New" charset="0"/>
              </a:rPr>
              <a:t>-</a:t>
            </a:r>
            <a:r>
              <a:rPr lang="en-US" dirty="0"/>
              <a:t> </a:t>
            </a:r>
          </a:p>
          <a:p>
            <a:pPr lvl="1"/>
            <a:r>
              <a:rPr lang="en-US" dirty="0"/>
              <a:t>Parentheses can be used to group </a:t>
            </a:r>
            <a:r>
              <a:rPr lang="en-US" dirty="0" err="1"/>
              <a:t>subexpressions</a:t>
            </a: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Syntax Diagrams for Evaluating an Expression</a:t>
            </a:r>
          </a:p>
        </p:txBody>
      </p:sp>
      <p:sp>
        <p:nvSpPr>
          <p:cNvPr id="3" name="Content Placeholder 2"/>
          <p:cNvSpPr>
            <a:spLocks noGrp="1"/>
          </p:cNvSpPr>
          <p:nvPr>
            <p:ph idx="4294967295"/>
          </p:nvPr>
        </p:nvSpPr>
        <p:spPr>
          <a:xfrm>
            <a:off x="9525" y="5352713"/>
            <a:ext cx="9134475" cy="456063"/>
          </a:xfrm>
        </p:spPr>
        <p:txBody>
          <a:bodyPr>
            <a:normAutofit lnSpcReduction="10000"/>
          </a:bodyPr>
          <a:lstStyle/>
          <a:p>
            <a:pPr>
              <a:buNone/>
            </a:pPr>
            <a:r>
              <a:rPr lang="en-US" b="1" dirty="0"/>
              <a:t>Figure 3</a:t>
            </a:r>
            <a:endParaRPr lang="en-US" dirty="0"/>
          </a:p>
        </p:txBody>
      </p:sp>
      <p:pic>
        <p:nvPicPr>
          <p:cNvPr id="5" name="Picture 4" descr="syntax_diagram.png"/>
          <p:cNvPicPr>
            <a:picLocks noChangeAspect="1"/>
          </p:cNvPicPr>
          <p:nvPr/>
        </p:nvPicPr>
        <p:blipFill>
          <a:blip r:embed="rId2"/>
          <a:stretch>
            <a:fillRect/>
          </a:stretch>
        </p:blipFill>
        <p:spPr>
          <a:xfrm>
            <a:off x="128162" y="918462"/>
            <a:ext cx="4443837" cy="4289269"/>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Mutual Recursions</a:t>
            </a:r>
          </a:p>
        </p:txBody>
      </p:sp>
      <p:sp>
        <p:nvSpPr>
          <p:cNvPr id="3" name="Content Placeholder 2"/>
          <p:cNvSpPr>
            <a:spLocks noGrp="1"/>
          </p:cNvSpPr>
          <p:nvPr>
            <p:ph idx="4294967295"/>
          </p:nvPr>
        </p:nvSpPr>
        <p:spPr>
          <a:xfrm>
            <a:off x="9525" y="921456"/>
            <a:ext cx="9134475" cy="5664807"/>
          </a:xfrm>
        </p:spPr>
        <p:txBody>
          <a:bodyPr/>
          <a:lstStyle/>
          <a:p>
            <a:r>
              <a:rPr lang="en-US" dirty="0"/>
              <a:t>An expression can broken down into a sequence of terms, separated by </a:t>
            </a:r>
            <a:r>
              <a:rPr lang="en-US" dirty="0">
                <a:solidFill>
                  <a:srgbClr val="6E8080"/>
                </a:solidFill>
                <a:latin typeface="Lucida Sans Typewriter"/>
                <a:ea typeface="Courier New" charset="0"/>
                <a:cs typeface="Courier New" charset="0"/>
              </a:rPr>
              <a:t>+</a:t>
            </a:r>
            <a:r>
              <a:rPr lang="en-US" dirty="0"/>
              <a:t> or </a:t>
            </a:r>
            <a:r>
              <a:rPr lang="en-US" dirty="0">
                <a:solidFill>
                  <a:srgbClr val="6E8080"/>
                </a:solidFill>
                <a:latin typeface="Lucida Sans Typewriter"/>
                <a:ea typeface="Courier New" charset="0"/>
                <a:cs typeface="Courier New" charset="0"/>
              </a:rPr>
              <a:t>-</a:t>
            </a:r>
            <a:r>
              <a:rPr lang="en-US" dirty="0"/>
              <a:t>.</a:t>
            </a:r>
          </a:p>
          <a:p>
            <a:r>
              <a:rPr lang="en-US" dirty="0"/>
              <a:t>Each term is broken down into a sequence of factors, separated by </a:t>
            </a:r>
            <a:r>
              <a:rPr lang="en-US" dirty="0">
                <a:solidFill>
                  <a:srgbClr val="6E8080"/>
                </a:solidFill>
                <a:latin typeface="Lucida Sans Typewriter"/>
                <a:ea typeface="Courier New" charset="0"/>
                <a:cs typeface="Courier New" charset="0"/>
              </a:rPr>
              <a:t>*</a:t>
            </a:r>
            <a:r>
              <a:rPr lang="en-US" dirty="0"/>
              <a:t> or  </a:t>
            </a:r>
            <a:r>
              <a:rPr lang="en-US" dirty="0">
                <a:solidFill>
                  <a:srgbClr val="6E8080"/>
                </a:solidFill>
                <a:latin typeface="Lucida Sans Typewriter"/>
                <a:ea typeface="Courier New" charset="0"/>
                <a:cs typeface="Courier New" charset="0"/>
              </a:rPr>
              <a:t>/</a:t>
            </a:r>
            <a:r>
              <a:rPr lang="en-US" dirty="0"/>
              <a:t>.</a:t>
            </a:r>
          </a:p>
          <a:p>
            <a:r>
              <a:rPr lang="en-US" dirty="0"/>
              <a:t>Each factor is either a parenthesized expression or a number.</a:t>
            </a:r>
          </a:p>
          <a:p>
            <a:r>
              <a:rPr lang="en-US" dirty="0"/>
              <a:t>The syntax trees represent which operations should be carried out first.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Syntax Tree for Two Expressions</a:t>
            </a:r>
          </a:p>
        </p:txBody>
      </p:sp>
      <p:pic>
        <p:nvPicPr>
          <p:cNvPr id="6" name="Picture 5" descr="syntax_tree2.png"/>
          <p:cNvPicPr>
            <a:picLocks noChangeAspect="1"/>
          </p:cNvPicPr>
          <p:nvPr/>
        </p:nvPicPr>
        <p:blipFill>
          <a:blip r:embed="rId2"/>
          <a:stretch>
            <a:fillRect/>
          </a:stretch>
        </p:blipFill>
        <p:spPr>
          <a:xfrm>
            <a:off x="1280984" y="1284365"/>
            <a:ext cx="6582031" cy="428926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Programming</a:t>
            </a:r>
          </a:p>
        </p:txBody>
      </p:sp>
      <p:sp>
        <p:nvSpPr>
          <p:cNvPr id="3" name="Content Placeholder 2"/>
          <p:cNvSpPr>
            <a:spLocks noGrp="1"/>
          </p:cNvSpPr>
          <p:nvPr>
            <p:ph idx="1"/>
          </p:nvPr>
        </p:nvSpPr>
        <p:spPr/>
        <p:txBody>
          <a:bodyPr/>
          <a:lstStyle/>
          <a:p>
            <a:pPr>
              <a:lnSpc>
                <a:spcPct val="90000"/>
              </a:lnSpc>
              <a:tabLst>
                <a:tab pos="1379538" algn="l"/>
              </a:tabLst>
            </a:pPr>
            <a:r>
              <a:rPr lang="en-US" dirty="0"/>
              <a:t>Consider the problem of computing the sum of all the integers between 1 and N, inclusive</a:t>
            </a:r>
          </a:p>
          <a:p>
            <a:pPr>
              <a:lnSpc>
                <a:spcPct val="90000"/>
              </a:lnSpc>
              <a:spcAft>
                <a:spcPts val="1200"/>
              </a:spcAft>
              <a:tabLst>
                <a:tab pos="1379538" algn="l"/>
              </a:tabLst>
            </a:pPr>
            <a:r>
              <a:rPr lang="en-US" dirty="0"/>
              <a:t>If N is 5, the sum is</a:t>
            </a:r>
          </a:p>
          <a:p>
            <a:pPr algn="ctr">
              <a:lnSpc>
                <a:spcPct val="90000"/>
              </a:lnSpc>
              <a:spcAft>
                <a:spcPts val="1200"/>
              </a:spcAft>
              <a:buFontTx/>
              <a:buNone/>
              <a:tabLst>
                <a:tab pos="1379538" algn="l"/>
              </a:tabLst>
            </a:pPr>
            <a:r>
              <a:rPr lang="en-US" dirty="0"/>
              <a:t>1 + 2 + 3 + 4 + 5</a:t>
            </a:r>
          </a:p>
          <a:p>
            <a:pPr>
              <a:lnSpc>
                <a:spcPct val="90000"/>
              </a:lnSpc>
              <a:tabLst>
                <a:tab pos="1379538" algn="l"/>
              </a:tabLst>
            </a:pPr>
            <a:r>
              <a:rPr lang="en-US" dirty="0"/>
              <a:t>This problem can be expressed recursively as:</a:t>
            </a:r>
          </a:p>
          <a:p>
            <a:pPr algn="ctr">
              <a:lnSpc>
                <a:spcPct val="90000"/>
              </a:lnSpc>
              <a:spcBef>
                <a:spcPct val="70000"/>
              </a:spcBef>
              <a:buFontTx/>
              <a:buNone/>
              <a:tabLst>
                <a:tab pos="1379538" algn="l"/>
              </a:tabLst>
            </a:pPr>
            <a:r>
              <a:rPr lang="en-US" b="1" dirty="0"/>
              <a:t>The sum of 1 to N is N plus the sum of 1 to N-1</a:t>
            </a:r>
          </a:p>
          <a:p>
            <a:endParaRPr lang="en-US" dirty="0"/>
          </a:p>
        </p:txBody>
      </p:sp>
      <p:sp>
        <p:nvSpPr>
          <p:cNvPr id="6" name="Slide Number Placeholder 5"/>
          <p:cNvSpPr>
            <a:spLocks noGrp="1"/>
          </p:cNvSpPr>
          <p:nvPr>
            <p:ph type="sldNum" sz="quarter" idx="4294967295"/>
          </p:nvPr>
        </p:nvSpPr>
        <p:spPr>
          <a:xfrm>
            <a:off x="6838135" y="6356350"/>
            <a:ext cx="2133600" cy="365125"/>
          </a:xfrm>
          <a:prstGeom prst="rect">
            <a:avLst/>
          </a:prstGeom>
        </p:spPr>
        <p:txBody>
          <a:bodyPr/>
          <a:lstStyle/>
          <a:p>
            <a:r>
              <a:rPr lang="en-US"/>
              <a:t>8 - </a:t>
            </a:r>
            <a:fld id="{90994C07-E970-A243-9601-A1D642E986EC}" type="slidenum">
              <a:rPr lang="en-US" smtClean="0"/>
              <a:pPr/>
              <a:t>9</a:t>
            </a:fld>
            <a:endParaRPr lang="en-US" dirty="0"/>
          </a:p>
        </p:txBody>
      </p:sp>
      <p:sp>
        <p:nvSpPr>
          <p:cNvPr id="7" name="Footer Placeholder 6"/>
          <p:cNvSpPr>
            <a:spLocks noGrp="1"/>
          </p:cNvSpPr>
          <p:nvPr>
            <p:ph type="ftr" sz="quarter" idx="4294967295"/>
          </p:nvPr>
        </p:nvSpPr>
        <p:spPr>
          <a:xfrm>
            <a:off x="284922" y="6356350"/>
            <a:ext cx="6553213" cy="365125"/>
          </a:xfrm>
          <a:prstGeom prst="rect">
            <a:avLst/>
          </a:prstGeom>
        </p:spPr>
        <p:txBody>
          <a:bodyPr/>
          <a:lstStyle/>
          <a:p>
            <a:r>
              <a:rPr lang="en-US"/>
              <a:t>Java Software Structures, 4th Edition, Lewis/Chase </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Mutually Recursive Methods</a:t>
            </a:r>
          </a:p>
        </p:txBody>
      </p:sp>
      <p:sp>
        <p:nvSpPr>
          <p:cNvPr id="3" name="Content Placeholder 2"/>
          <p:cNvSpPr>
            <a:spLocks noGrp="1"/>
          </p:cNvSpPr>
          <p:nvPr>
            <p:ph idx="4294967295"/>
          </p:nvPr>
        </p:nvSpPr>
        <p:spPr>
          <a:xfrm>
            <a:off x="9525" y="921456"/>
            <a:ext cx="9134475" cy="5664807"/>
          </a:xfrm>
        </p:spPr>
        <p:txBody>
          <a:bodyPr/>
          <a:lstStyle/>
          <a:p>
            <a:r>
              <a:rPr lang="en-US" dirty="0"/>
              <a:t>In a mutual recursion, a set of cooperating methods calls each other repeatedly. </a:t>
            </a:r>
          </a:p>
          <a:p>
            <a:r>
              <a:rPr lang="en-US" dirty="0"/>
              <a:t>To compute the value of an expression, implement 3 methods that call each other recursively: </a:t>
            </a:r>
          </a:p>
          <a:p>
            <a:pPr lvl="1"/>
            <a:r>
              <a:rPr lang="en-US" dirty="0" err="1">
                <a:solidFill>
                  <a:srgbClr val="6E8080"/>
                </a:solidFill>
                <a:latin typeface="Lucida Sans Typewriter"/>
                <a:ea typeface="Courier New" charset="0"/>
                <a:cs typeface="Courier New" charset="0"/>
              </a:rPr>
              <a:t>getExpressionValue</a:t>
            </a:r>
            <a:r>
              <a:rPr lang="en-US" dirty="0"/>
              <a:t> </a:t>
            </a:r>
          </a:p>
          <a:p>
            <a:pPr lvl="1"/>
            <a:r>
              <a:rPr lang="en-US" dirty="0" err="1">
                <a:solidFill>
                  <a:srgbClr val="6E8080"/>
                </a:solidFill>
                <a:latin typeface="Lucida Sans Typewriter"/>
                <a:ea typeface="Courier New" charset="0"/>
                <a:cs typeface="Courier New" charset="0"/>
              </a:rPr>
              <a:t>getTermValue</a:t>
            </a:r>
            <a:r>
              <a:rPr lang="en-US" dirty="0"/>
              <a:t> </a:t>
            </a:r>
          </a:p>
          <a:p>
            <a:pPr lvl="1"/>
            <a:r>
              <a:rPr lang="en-US" dirty="0" err="1">
                <a:solidFill>
                  <a:srgbClr val="6E8080"/>
                </a:solidFill>
                <a:latin typeface="Lucida Sans Typewriter"/>
                <a:ea typeface="Courier New" charset="0"/>
                <a:cs typeface="Courier New" charset="0"/>
              </a:rPr>
              <a:t>getFactorValue</a:t>
            </a: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t>
            </a:r>
            <a:r>
              <a:rPr lang="en-US" dirty="0" err="1">
                <a:solidFill>
                  <a:srgbClr val="6E8080"/>
                </a:solidFill>
                <a:latin typeface="Lucida Sans Typewriter"/>
                <a:ea typeface="Courier New" charset="0"/>
                <a:cs typeface="Courier New" charset="0"/>
              </a:rPr>
              <a:t>getExpressionValue</a:t>
            </a:r>
            <a:r>
              <a:rPr lang="en-US" dirty="0"/>
              <a:t> Method</a:t>
            </a:r>
          </a:p>
        </p:txBody>
      </p:sp>
      <p:sp>
        <p:nvSpPr>
          <p:cNvPr id="3" name="Content Placeholder 2"/>
          <p:cNvSpPr>
            <a:spLocks noGrp="1"/>
          </p:cNvSpPr>
          <p:nvPr>
            <p:ph idx="4294967295"/>
          </p:nvPr>
        </p:nvSpPr>
        <p:spPr>
          <a:xfrm>
            <a:off x="0" y="970876"/>
            <a:ext cx="9134475" cy="5583101"/>
          </a:xfrm>
        </p:spPr>
        <p:txBody>
          <a:bodyPr>
            <a:noAutofit/>
          </a:bodyPr>
          <a:lstStyle/>
          <a:p>
            <a:pPr lvl="1">
              <a:spcBef>
                <a:spcPts val="0"/>
              </a:spcBef>
              <a:buNone/>
            </a:pPr>
            <a:r>
              <a:rPr lang="en-US" sz="1400" dirty="0">
                <a:solidFill>
                  <a:srgbClr val="6E8080"/>
                </a:solidFill>
                <a:latin typeface="Lucida Sans Typewriter"/>
                <a:ea typeface="Courier New" charset="0"/>
                <a:cs typeface="Courier New" charset="0"/>
              </a:rPr>
              <a:t>public </a:t>
            </a:r>
            <a:r>
              <a:rPr lang="en-US" sz="1400" dirty="0" err="1">
                <a:solidFill>
                  <a:srgbClr val="6E8080"/>
                </a:solidFill>
                <a:latin typeface="Lucida Sans Typewriter"/>
                <a:ea typeface="Courier New" charset="0"/>
                <a:cs typeface="Courier New" charset="0"/>
              </a:rPr>
              <a:t>int</a:t>
            </a:r>
            <a:r>
              <a:rPr lang="en-US" sz="1400" dirty="0">
                <a:solidFill>
                  <a:srgbClr val="6E8080"/>
                </a:solidFill>
                <a:latin typeface="Lucida Sans Typewriter"/>
                <a:ea typeface="Courier New" charset="0"/>
                <a:cs typeface="Courier New" charset="0"/>
              </a:rPr>
              <a:t> </a:t>
            </a:r>
            <a:r>
              <a:rPr lang="en-US" sz="1400" dirty="0" err="1">
                <a:solidFill>
                  <a:srgbClr val="6E8080"/>
                </a:solidFill>
                <a:latin typeface="Lucida Sans Typewriter"/>
                <a:ea typeface="Courier New" charset="0"/>
                <a:cs typeface="Courier New" charset="0"/>
              </a:rPr>
              <a:t>getExpressionValue</a:t>
            </a:r>
            <a:r>
              <a:rPr lang="en-US" sz="1400" dirty="0">
                <a:solidFill>
                  <a:srgbClr val="6E8080"/>
                </a:solidFill>
                <a:latin typeface="Lucida Sans Typewriter"/>
                <a:ea typeface="Courier New" charset="0"/>
                <a:cs typeface="Courier New" charset="0"/>
              </a:rPr>
              <a:t>()</a:t>
            </a:r>
          </a:p>
          <a:p>
            <a:pPr lvl="1">
              <a:spcBef>
                <a:spcPts val="0"/>
              </a:spcBef>
              <a:buNone/>
            </a:pPr>
            <a:r>
              <a:rPr lang="en-US" sz="1400" dirty="0">
                <a:solidFill>
                  <a:srgbClr val="6E8080"/>
                </a:solidFill>
                <a:latin typeface="Lucida Sans Typewriter"/>
                <a:ea typeface="Courier New" charset="0"/>
                <a:cs typeface="Courier New" charset="0"/>
              </a:rPr>
              <a:t>{</a:t>
            </a:r>
          </a:p>
          <a:p>
            <a:pPr lvl="1">
              <a:spcBef>
                <a:spcPts val="0"/>
              </a:spcBef>
              <a:buNone/>
            </a:pPr>
            <a:r>
              <a:rPr lang="en-US" sz="1400" dirty="0">
                <a:solidFill>
                  <a:srgbClr val="6E8080"/>
                </a:solidFill>
                <a:latin typeface="Lucida Sans Typewriter"/>
                <a:ea typeface="Courier New" charset="0"/>
                <a:cs typeface="Courier New" charset="0"/>
              </a:rPr>
              <a:t>   </a:t>
            </a:r>
            <a:r>
              <a:rPr lang="en-US" sz="1400" dirty="0" err="1">
                <a:solidFill>
                  <a:srgbClr val="6E8080"/>
                </a:solidFill>
                <a:latin typeface="Lucida Sans Typewriter"/>
                <a:ea typeface="Courier New" charset="0"/>
                <a:cs typeface="Courier New" charset="0"/>
              </a:rPr>
              <a:t>int</a:t>
            </a:r>
            <a:r>
              <a:rPr lang="en-US" sz="1400" dirty="0">
                <a:solidFill>
                  <a:srgbClr val="6E8080"/>
                </a:solidFill>
                <a:latin typeface="Lucida Sans Typewriter"/>
                <a:ea typeface="Courier New" charset="0"/>
                <a:cs typeface="Courier New" charset="0"/>
              </a:rPr>
              <a:t> value = </a:t>
            </a:r>
            <a:r>
              <a:rPr lang="en-US" sz="1400" dirty="0" err="1">
                <a:solidFill>
                  <a:srgbClr val="6E8080"/>
                </a:solidFill>
                <a:latin typeface="Lucida Sans Typewriter"/>
                <a:ea typeface="Courier New" charset="0"/>
                <a:cs typeface="Courier New" charset="0"/>
              </a:rPr>
              <a:t>getTermValue</a:t>
            </a:r>
            <a:r>
              <a:rPr lang="en-US" sz="1400" dirty="0">
                <a:solidFill>
                  <a:srgbClr val="6E8080"/>
                </a:solidFill>
                <a:latin typeface="Lucida Sans Typewriter"/>
                <a:ea typeface="Courier New" charset="0"/>
                <a:cs typeface="Courier New" charset="0"/>
              </a:rPr>
              <a:t>(); </a:t>
            </a:r>
          </a:p>
          <a:p>
            <a:pPr lvl="1">
              <a:spcBef>
                <a:spcPts val="0"/>
              </a:spcBef>
              <a:buNone/>
            </a:pPr>
            <a:r>
              <a:rPr lang="en-US" sz="1400" dirty="0">
                <a:solidFill>
                  <a:srgbClr val="6E8080"/>
                </a:solidFill>
                <a:latin typeface="Lucida Sans Typewriter"/>
                <a:ea typeface="Courier New" charset="0"/>
                <a:cs typeface="Courier New" charset="0"/>
              </a:rPr>
              <a:t>   </a:t>
            </a:r>
            <a:r>
              <a:rPr lang="en-US" sz="1400" dirty="0" err="1">
                <a:solidFill>
                  <a:srgbClr val="6E8080"/>
                </a:solidFill>
                <a:latin typeface="Lucida Sans Typewriter"/>
                <a:ea typeface="Courier New" charset="0"/>
                <a:cs typeface="Courier New" charset="0"/>
              </a:rPr>
              <a:t>boolean</a:t>
            </a:r>
            <a:r>
              <a:rPr lang="en-US" sz="1400" dirty="0">
                <a:solidFill>
                  <a:srgbClr val="6E8080"/>
                </a:solidFill>
                <a:latin typeface="Lucida Sans Typewriter"/>
                <a:ea typeface="Courier New" charset="0"/>
                <a:cs typeface="Courier New" charset="0"/>
              </a:rPr>
              <a:t> done = false; </a:t>
            </a:r>
          </a:p>
          <a:p>
            <a:pPr lvl="1">
              <a:spcBef>
                <a:spcPts val="0"/>
              </a:spcBef>
              <a:buNone/>
            </a:pPr>
            <a:r>
              <a:rPr lang="en-US" sz="1400" dirty="0">
                <a:solidFill>
                  <a:srgbClr val="6E8080"/>
                </a:solidFill>
                <a:latin typeface="Lucida Sans Typewriter"/>
                <a:ea typeface="Courier New" charset="0"/>
                <a:cs typeface="Courier New" charset="0"/>
              </a:rPr>
              <a:t>   while (!done) </a:t>
            </a:r>
          </a:p>
          <a:p>
            <a:pPr lvl="1">
              <a:spcBef>
                <a:spcPts val="0"/>
              </a:spcBef>
              <a:buNone/>
            </a:pPr>
            <a:r>
              <a:rPr lang="en-US" sz="1400" dirty="0">
                <a:solidFill>
                  <a:srgbClr val="6E8080"/>
                </a:solidFill>
                <a:latin typeface="Lucida Sans Typewriter"/>
                <a:ea typeface="Courier New" charset="0"/>
                <a:cs typeface="Courier New" charset="0"/>
              </a:rPr>
              <a:t>   { </a:t>
            </a:r>
          </a:p>
          <a:p>
            <a:pPr lvl="1">
              <a:spcBef>
                <a:spcPts val="0"/>
              </a:spcBef>
              <a:buNone/>
            </a:pPr>
            <a:r>
              <a:rPr lang="en-US" sz="1400" dirty="0">
                <a:solidFill>
                  <a:srgbClr val="6E8080"/>
                </a:solidFill>
                <a:latin typeface="Lucida Sans Typewriter"/>
                <a:ea typeface="Courier New" charset="0"/>
                <a:cs typeface="Courier New" charset="0"/>
              </a:rPr>
              <a:t>      String next = </a:t>
            </a:r>
            <a:r>
              <a:rPr lang="en-US" sz="1400" dirty="0" err="1">
                <a:solidFill>
                  <a:srgbClr val="6E8080"/>
                </a:solidFill>
                <a:latin typeface="Lucida Sans Typewriter"/>
                <a:ea typeface="Courier New" charset="0"/>
                <a:cs typeface="Courier New" charset="0"/>
              </a:rPr>
              <a:t>tokenizer.peekToken</a:t>
            </a:r>
            <a:r>
              <a:rPr lang="en-US" sz="1400" dirty="0">
                <a:solidFill>
                  <a:srgbClr val="6E8080"/>
                </a:solidFill>
                <a:latin typeface="Lucida Sans Typewriter"/>
                <a:ea typeface="Courier New" charset="0"/>
                <a:cs typeface="Courier New" charset="0"/>
              </a:rPr>
              <a:t>(); </a:t>
            </a:r>
          </a:p>
          <a:p>
            <a:pPr lvl="1">
              <a:spcBef>
                <a:spcPts val="0"/>
              </a:spcBef>
              <a:buNone/>
            </a:pPr>
            <a:r>
              <a:rPr lang="en-US" sz="1400" dirty="0">
                <a:solidFill>
                  <a:srgbClr val="6E8080"/>
                </a:solidFill>
                <a:latin typeface="Lucida Sans Typewriter"/>
                <a:ea typeface="Courier New" charset="0"/>
                <a:cs typeface="Courier New" charset="0"/>
              </a:rPr>
              <a:t>      if ("+".</a:t>
            </a:r>
            <a:r>
              <a:rPr lang="en-US" sz="1400" dirty="0" err="1">
                <a:solidFill>
                  <a:srgbClr val="6E8080"/>
                </a:solidFill>
                <a:latin typeface="Lucida Sans Typewriter"/>
                <a:ea typeface="Courier New" charset="0"/>
                <a:cs typeface="Courier New" charset="0"/>
              </a:rPr>
              <a:t>equals(next</a:t>
            </a:r>
            <a:r>
              <a:rPr lang="en-US" sz="1400" dirty="0">
                <a:solidFill>
                  <a:srgbClr val="6E8080"/>
                </a:solidFill>
                <a:latin typeface="Lucida Sans Typewriter"/>
                <a:ea typeface="Courier New" charset="0"/>
                <a:cs typeface="Courier New" charset="0"/>
              </a:rPr>
              <a:t>) || "-".</a:t>
            </a:r>
            <a:r>
              <a:rPr lang="en-US" sz="1400" dirty="0" err="1">
                <a:solidFill>
                  <a:srgbClr val="6E8080"/>
                </a:solidFill>
                <a:latin typeface="Lucida Sans Typewriter"/>
                <a:ea typeface="Courier New" charset="0"/>
                <a:cs typeface="Courier New" charset="0"/>
              </a:rPr>
              <a:t>equals(next</a:t>
            </a:r>
            <a:r>
              <a:rPr lang="en-US" sz="1400" dirty="0">
                <a:solidFill>
                  <a:srgbClr val="6E8080"/>
                </a:solidFill>
                <a:latin typeface="Lucida Sans Typewriter"/>
                <a:ea typeface="Courier New" charset="0"/>
                <a:cs typeface="Courier New" charset="0"/>
              </a:rPr>
              <a:t>)) </a:t>
            </a:r>
          </a:p>
          <a:p>
            <a:pPr lvl="1">
              <a:spcBef>
                <a:spcPts val="0"/>
              </a:spcBef>
              <a:buNone/>
            </a:pPr>
            <a:r>
              <a:rPr lang="en-US" sz="1400" dirty="0">
                <a:solidFill>
                  <a:srgbClr val="6E8080"/>
                </a:solidFill>
                <a:latin typeface="Lucida Sans Typewriter"/>
                <a:ea typeface="Courier New" charset="0"/>
                <a:cs typeface="Courier New" charset="0"/>
              </a:rPr>
              <a:t>      { </a:t>
            </a:r>
          </a:p>
          <a:p>
            <a:pPr lvl="1">
              <a:spcBef>
                <a:spcPts val="0"/>
              </a:spcBef>
              <a:buNone/>
            </a:pPr>
            <a:r>
              <a:rPr lang="en-US" sz="1400" dirty="0">
                <a:solidFill>
                  <a:srgbClr val="6E8080"/>
                </a:solidFill>
                <a:latin typeface="Lucida Sans Typewriter"/>
                <a:ea typeface="Courier New" charset="0"/>
                <a:cs typeface="Courier New" charset="0"/>
              </a:rPr>
              <a:t>         </a:t>
            </a:r>
            <a:r>
              <a:rPr lang="en-US" sz="1400" dirty="0" err="1">
                <a:solidFill>
                  <a:srgbClr val="6E8080"/>
                </a:solidFill>
                <a:latin typeface="Lucida Sans Typewriter"/>
                <a:ea typeface="Courier New" charset="0"/>
                <a:cs typeface="Courier New" charset="0"/>
              </a:rPr>
              <a:t>tokenizer.nextToken</a:t>
            </a:r>
            <a:r>
              <a:rPr lang="en-US" sz="1400" dirty="0">
                <a:solidFill>
                  <a:srgbClr val="6E8080"/>
                </a:solidFill>
                <a:latin typeface="Lucida Sans Typewriter"/>
                <a:ea typeface="Courier New" charset="0"/>
                <a:cs typeface="Courier New" charset="0"/>
              </a:rPr>
              <a:t>(); // Discard "+" or "-" </a:t>
            </a:r>
          </a:p>
          <a:p>
            <a:pPr lvl="1">
              <a:spcBef>
                <a:spcPts val="0"/>
              </a:spcBef>
              <a:buNone/>
            </a:pPr>
            <a:r>
              <a:rPr lang="en-US" sz="1400" dirty="0">
                <a:solidFill>
                  <a:srgbClr val="6E8080"/>
                </a:solidFill>
                <a:latin typeface="Lucida Sans Typewriter"/>
                <a:ea typeface="Courier New" charset="0"/>
                <a:cs typeface="Courier New" charset="0"/>
              </a:rPr>
              <a:t>         </a:t>
            </a:r>
            <a:r>
              <a:rPr lang="en-US" sz="1400" dirty="0" err="1">
                <a:solidFill>
                  <a:srgbClr val="6E8080"/>
                </a:solidFill>
                <a:latin typeface="Lucida Sans Typewriter"/>
                <a:ea typeface="Courier New" charset="0"/>
                <a:cs typeface="Courier New" charset="0"/>
              </a:rPr>
              <a:t>int</a:t>
            </a:r>
            <a:r>
              <a:rPr lang="en-US" sz="1400" dirty="0">
                <a:solidFill>
                  <a:srgbClr val="6E8080"/>
                </a:solidFill>
                <a:latin typeface="Lucida Sans Typewriter"/>
                <a:ea typeface="Courier New" charset="0"/>
                <a:cs typeface="Courier New" charset="0"/>
              </a:rPr>
              <a:t> value2 = </a:t>
            </a:r>
            <a:r>
              <a:rPr lang="en-US" sz="1400" dirty="0" err="1">
                <a:solidFill>
                  <a:srgbClr val="6E8080"/>
                </a:solidFill>
                <a:latin typeface="Lucida Sans Typewriter"/>
                <a:ea typeface="Courier New" charset="0"/>
                <a:cs typeface="Courier New" charset="0"/>
              </a:rPr>
              <a:t>getTermValue</a:t>
            </a:r>
            <a:r>
              <a:rPr lang="en-US" sz="1400" dirty="0">
                <a:solidFill>
                  <a:srgbClr val="6E8080"/>
                </a:solidFill>
                <a:latin typeface="Lucida Sans Typewriter"/>
                <a:ea typeface="Courier New" charset="0"/>
                <a:cs typeface="Courier New" charset="0"/>
              </a:rPr>
              <a:t>(); </a:t>
            </a:r>
          </a:p>
          <a:p>
            <a:pPr lvl="1">
              <a:spcBef>
                <a:spcPts val="0"/>
              </a:spcBef>
              <a:buNone/>
            </a:pPr>
            <a:r>
              <a:rPr lang="en-US" sz="1400" dirty="0">
                <a:solidFill>
                  <a:srgbClr val="6E8080"/>
                </a:solidFill>
                <a:latin typeface="Lucida Sans Typewriter"/>
                <a:ea typeface="Courier New" charset="0"/>
                <a:cs typeface="Courier New" charset="0"/>
              </a:rPr>
              <a:t>         if ("+".</a:t>
            </a:r>
            <a:r>
              <a:rPr lang="en-US" sz="1400" dirty="0" err="1">
                <a:solidFill>
                  <a:srgbClr val="6E8080"/>
                </a:solidFill>
                <a:latin typeface="Lucida Sans Typewriter"/>
                <a:ea typeface="Courier New" charset="0"/>
                <a:cs typeface="Courier New" charset="0"/>
              </a:rPr>
              <a:t>equals(next</a:t>
            </a:r>
            <a:r>
              <a:rPr lang="en-US" sz="1400" dirty="0">
                <a:solidFill>
                  <a:srgbClr val="6E8080"/>
                </a:solidFill>
                <a:latin typeface="Lucida Sans Typewriter"/>
                <a:ea typeface="Courier New" charset="0"/>
                <a:cs typeface="Courier New" charset="0"/>
              </a:rPr>
              <a:t>)) value = value + value2; </a:t>
            </a:r>
          </a:p>
          <a:p>
            <a:pPr lvl="1">
              <a:spcBef>
                <a:spcPts val="0"/>
              </a:spcBef>
              <a:buNone/>
            </a:pPr>
            <a:r>
              <a:rPr lang="en-US" sz="1400" dirty="0">
                <a:solidFill>
                  <a:srgbClr val="6E8080"/>
                </a:solidFill>
                <a:latin typeface="Lucida Sans Typewriter"/>
                <a:ea typeface="Courier New" charset="0"/>
                <a:cs typeface="Courier New" charset="0"/>
              </a:rPr>
              <a:t>         else value = value - value2; </a:t>
            </a:r>
          </a:p>
          <a:p>
            <a:pPr lvl="1">
              <a:spcBef>
                <a:spcPts val="0"/>
              </a:spcBef>
              <a:buNone/>
            </a:pPr>
            <a:r>
              <a:rPr lang="en-US" sz="1400" dirty="0">
                <a:solidFill>
                  <a:srgbClr val="6E8080"/>
                </a:solidFill>
                <a:latin typeface="Lucida Sans Typewriter"/>
                <a:ea typeface="Courier New" charset="0"/>
                <a:cs typeface="Courier New" charset="0"/>
              </a:rPr>
              <a:t>      } </a:t>
            </a:r>
          </a:p>
          <a:p>
            <a:pPr lvl="1">
              <a:spcBef>
                <a:spcPts val="0"/>
              </a:spcBef>
              <a:buNone/>
            </a:pPr>
            <a:r>
              <a:rPr lang="en-US" sz="1400" dirty="0">
                <a:solidFill>
                  <a:srgbClr val="6E8080"/>
                </a:solidFill>
                <a:latin typeface="Lucida Sans Typewriter"/>
                <a:ea typeface="Courier New" charset="0"/>
                <a:cs typeface="Courier New" charset="0"/>
              </a:rPr>
              <a:t>      else </a:t>
            </a:r>
          </a:p>
          <a:p>
            <a:pPr lvl="1">
              <a:spcBef>
                <a:spcPts val="0"/>
              </a:spcBef>
              <a:buNone/>
            </a:pPr>
            <a:r>
              <a:rPr lang="en-US" sz="1400" dirty="0">
                <a:solidFill>
                  <a:srgbClr val="6E8080"/>
                </a:solidFill>
                <a:latin typeface="Lucida Sans Typewriter"/>
                <a:ea typeface="Courier New" charset="0"/>
                <a:cs typeface="Courier New" charset="0"/>
              </a:rPr>
              <a:t>      { </a:t>
            </a:r>
          </a:p>
          <a:p>
            <a:pPr lvl="1">
              <a:spcBef>
                <a:spcPts val="0"/>
              </a:spcBef>
              <a:buNone/>
            </a:pPr>
            <a:r>
              <a:rPr lang="en-US" sz="1400" dirty="0">
                <a:solidFill>
                  <a:srgbClr val="6E8080"/>
                </a:solidFill>
                <a:latin typeface="Lucida Sans Typewriter"/>
                <a:ea typeface="Courier New" charset="0"/>
                <a:cs typeface="Courier New" charset="0"/>
              </a:rPr>
              <a:t>         done = true; </a:t>
            </a:r>
          </a:p>
          <a:p>
            <a:pPr lvl="1">
              <a:spcBef>
                <a:spcPts val="0"/>
              </a:spcBef>
              <a:buNone/>
            </a:pPr>
            <a:r>
              <a:rPr lang="en-US" sz="1400" dirty="0">
                <a:solidFill>
                  <a:srgbClr val="6E8080"/>
                </a:solidFill>
                <a:latin typeface="Lucida Sans Typewriter"/>
                <a:ea typeface="Courier New" charset="0"/>
                <a:cs typeface="Courier New" charset="0"/>
              </a:rPr>
              <a:t>      } </a:t>
            </a:r>
          </a:p>
          <a:p>
            <a:pPr lvl="1">
              <a:spcBef>
                <a:spcPts val="0"/>
              </a:spcBef>
              <a:buNone/>
            </a:pPr>
            <a:r>
              <a:rPr lang="en-US" sz="1400" dirty="0">
                <a:solidFill>
                  <a:srgbClr val="6E8080"/>
                </a:solidFill>
                <a:latin typeface="Lucida Sans Typewriter"/>
                <a:ea typeface="Courier New" charset="0"/>
                <a:cs typeface="Courier New" charset="0"/>
              </a:rPr>
              <a:t>   } </a:t>
            </a:r>
          </a:p>
          <a:p>
            <a:pPr lvl="1">
              <a:spcBef>
                <a:spcPts val="0"/>
              </a:spcBef>
              <a:buNone/>
            </a:pPr>
            <a:r>
              <a:rPr lang="en-US" sz="1400" dirty="0">
                <a:solidFill>
                  <a:srgbClr val="6E8080"/>
                </a:solidFill>
                <a:latin typeface="Lucida Sans Typewriter"/>
                <a:ea typeface="Courier New" charset="0"/>
                <a:cs typeface="Courier New" charset="0"/>
              </a:rPr>
              <a:t>   return value; </a:t>
            </a:r>
          </a:p>
          <a:p>
            <a:pPr lvl="1">
              <a:spcBef>
                <a:spcPts val="0"/>
              </a:spcBef>
              <a:buNone/>
            </a:pPr>
            <a:r>
              <a:rPr lang="en-US" sz="1400" dirty="0">
                <a:solidFill>
                  <a:srgbClr val="6E8080"/>
                </a:solidFill>
                <a:latin typeface="Lucida Sans Typewriter"/>
                <a:ea typeface="Courier New" charset="0"/>
                <a:cs typeface="Courier New" charset="0"/>
              </a:rPr>
              <a: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The </a:t>
            </a:r>
            <a:r>
              <a:rPr lang="en-US" dirty="0" err="1">
                <a:solidFill>
                  <a:srgbClr val="6E8080"/>
                </a:solidFill>
                <a:latin typeface="Lucida Sans Typewriter"/>
                <a:ea typeface="Courier New" charset="0"/>
                <a:cs typeface="Courier New" charset="0"/>
              </a:rPr>
              <a:t>getTermValue</a:t>
            </a:r>
            <a:r>
              <a:rPr lang="en-US" dirty="0"/>
              <a:t> Method</a:t>
            </a:r>
          </a:p>
        </p:txBody>
      </p:sp>
      <p:sp>
        <p:nvSpPr>
          <p:cNvPr id="3" name="Content Placeholder 2"/>
          <p:cNvSpPr>
            <a:spLocks noGrp="1"/>
          </p:cNvSpPr>
          <p:nvPr>
            <p:ph idx="4294967295"/>
          </p:nvPr>
        </p:nvSpPr>
        <p:spPr>
          <a:xfrm>
            <a:off x="9526" y="921456"/>
            <a:ext cx="8696608" cy="5664807"/>
          </a:xfrm>
        </p:spPr>
        <p:txBody>
          <a:bodyPr/>
          <a:lstStyle/>
          <a:p>
            <a:r>
              <a:rPr lang="en-US" dirty="0"/>
              <a:t>The </a:t>
            </a:r>
            <a:r>
              <a:rPr lang="en-US" dirty="0" err="1">
                <a:solidFill>
                  <a:srgbClr val="6E8080"/>
                </a:solidFill>
                <a:latin typeface="Lucida Sans Typewriter"/>
                <a:ea typeface="Courier New" charset="0"/>
                <a:cs typeface="Courier New" charset="0"/>
              </a:rPr>
              <a:t>getTermValue</a:t>
            </a:r>
            <a:r>
              <a:rPr lang="en-US" dirty="0">
                <a:solidFill>
                  <a:srgbClr val="6E8080"/>
                </a:solidFill>
                <a:latin typeface="Lucida Sans Typewriter"/>
                <a:ea typeface="Courier New" charset="0"/>
                <a:cs typeface="Courier New" charset="0"/>
              </a:rPr>
              <a:t> </a:t>
            </a:r>
            <a:r>
              <a:rPr lang="en-US" dirty="0"/>
              <a:t>method calls </a:t>
            </a:r>
            <a:r>
              <a:rPr lang="en-US" dirty="0" err="1">
                <a:solidFill>
                  <a:srgbClr val="6E8080"/>
                </a:solidFill>
                <a:latin typeface="Lucida Sans Typewriter"/>
                <a:ea typeface="Courier New" charset="0"/>
                <a:cs typeface="Courier New" charset="0"/>
              </a:rPr>
              <a:t>getFactorValue</a:t>
            </a:r>
            <a:r>
              <a:rPr lang="en-US" dirty="0"/>
              <a:t> in the same way, multiplying or dividing the factor values.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t>
            </a:r>
            <a:r>
              <a:rPr lang="en-US" dirty="0" err="1">
                <a:solidFill>
                  <a:srgbClr val="6E8080"/>
                </a:solidFill>
                <a:latin typeface="Lucida Sans Typewriter"/>
                <a:ea typeface="Courier New" charset="0"/>
                <a:cs typeface="Courier New" charset="0"/>
              </a:rPr>
              <a:t>getFactorValue</a:t>
            </a:r>
            <a:r>
              <a:rPr lang="en-US" dirty="0"/>
              <a:t> Method</a:t>
            </a:r>
          </a:p>
        </p:txBody>
      </p:sp>
      <p:sp>
        <p:nvSpPr>
          <p:cNvPr id="3" name="Content Placeholder 2"/>
          <p:cNvSpPr>
            <a:spLocks noGrp="1"/>
          </p:cNvSpPr>
          <p:nvPr>
            <p:ph idx="4294967295"/>
          </p:nvPr>
        </p:nvSpPr>
        <p:spPr>
          <a:xfrm>
            <a:off x="0" y="970876"/>
            <a:ext cx="9134475" cy="5583101"/>
          </a:xfrm>
        </p:spPr>
        <p:txBody>
          <a:bodyPr>
            <a:noAutofit/>
          </a:bodyPr>
          <a:lstStyle/>
          <a:p>
            <a:pPr lvl="1">
              <a:spcBef>
                <a:spcPts val="0"/>
              </a:spcBef>
              <a:buNone/>
            </a:pPr>
            <a:r>
              <a:rPr lang="en-US" sz="1400" dirty="0">
                <a:solidFill>
                  <a:srgbClr val="6E8080"/>
                </a:solidFill>
                <a:latin typeface="Lucida Sans Typewriter"/>
                <a:ea typeface="Courier New" charset="0"/>
                <a:cs typeface="Courier New" charset="0"/>
              </a:rPr>
              <a:t>public </a:t>
            </a:r>
            <a:r>
              <a:rPr lang="en-US" sz="1400" dirty="0" err="1">
                <a:solidFill>
                  <a:srgbClr val="6E8080"/>
                </a:solidFill>
                <a:latin typeface="Lucida Sans Typewriter"/>
                <a:ea typeface="Courier New" charset="0"/>
                <a:cs typeface="Courier New" charset="0"/>
              </a:rPr>
              <a:t>int</a:t>
            </a:r>
            <a:r>
              <a:rPr lang="en-US" sz="1400" dirty="0">
                <a:solidFill>
                  <a:srgbClr val="6E8080"/>
                </a:solidFill>
                <a:latin typeface="Lucida Sans Typewriter"/>
                <a:ea typeface="Courier New" charset="0"/>
                <a:cs typeface="Courier New" charset="0"/>
              </a:rPr>
              <a:t> </a:t>
            </a:r>
            <a:r>
              <a:rPr lang="en-US" sz="1400" dirty="0" err="1">
                <a:solidFill>
                  <a:srgbClr val="6E8080"/>
                </a:solidFill>
                <a:latin typeface="Lucida Sans Typewriter"/>
                <a:ea typeface="Courier New" charset="0"/>
                <a:cs typeface="Courier New" charset="0"/>
              </a:rPr>
              <a:t>getFactorValue</a:t>
            </a:r>
            <a:r>
              <a:rPr lang="en-US" sz="1400" dirty="0">
                <a:solidFill>
                  <a:srgbClr val="6E8080"/>
                </a:solidFill>
                <a:latin typeface="Lucida Sans Typewriter"/>
                <a:ea typeface="Courier New" charset="0"/>
                <a:cs typeface="Courier New" charset="0"/>
              </a:rPr>
              <a:t>() </a:t>
            </a:r>
          </a:p>
          <a:p>
            <a:pPr lvl="1">
              <a:spcBef>
                <a:spcPts val="0"/>
              </a:spcBef>
              <a:buNone/>
            </a:pPr>
            <a:r>
              <a:rPr lang="en-US" sz="1400" dirty="0">
                <a:solidFill>
                  <a:srgbClr val="6E8080"/>
                </a:solidFill>
                <a:latin typeface="Lucida Sans Typewriter"/>
                <a:ea typeface="Courier New" charset="0"/>
                <a:cs typeface="Courier New" charset="0"/>
              </a:rPr>
              <a:t>{ </a:t>
            </a:r>
          </a:p>
          <a:p>
            <a:pPr lvl="1">
              <a:spcBef>
                <a:spcPts val="0"/>
              </a:spcBef>
              <a:buNone/>
            </a:pPr>
            <a:r>
              <a:rPr lang="en-US" sz="1400" dirty="0">
                <a:solidFill>
                  <a:srgbClr val="6E8080"/>
                </a:solidFill>
                <a:latin typeface="Lucida Sans Typewriter"/>
                <a:ea typeface="Courier New" charset="0"/>
                <a:cs typeface="Courier New" charset="0"/>
              </a:rPr>
              <a:t>   </a:t>
            </a:r>
            <a:r>
              <a:rPr lang="en-US" sz="1400" dirty="0" err="1">
                <a:solidFill>
                  <a:srgbClr val="6E8080"/>
                </a:solidFill>
                <a:latin typeface="Lucida Sans Typewriter"/>
                <a:ea typeface="Courier New" charset="0"/>
                <a:cs typeface="Courier New" charset="0"/>
              </a:rPr>
              <a:t>int</a:t>
            </a:r>
            <a:r>
              <a:rPr lang="en-US" sz="1400" dirty="0">
                <a:solidFill>
                  <a:srgbClr val="6E8080"/>
                </a:solidFill>
                <a:latin typeface="Lucida Sans Typewriter"/>
                <a:ea typeface="Courier New" charset="0"/>
                <a:cs typeface="Courier New" charset="0"/>
              </a:rPr>
              <a:t> value; </a:t>
            </a:r>
          </a:p>
          <a:p>
            <a:pPr lvl="1">
              <a:spcBef>
                <a:spcPts val="0"/>
              </a:spcBef>
              <a:buNone/>
            </a:pPr>
            <a:r>
              <a:rPr lang="en-US" sz="1400" dirty="0">
                <a:solidFill>
                  <a:srgbClr val="6E8080"/>
                </a:solidFill>
                <a:latin typeface="Lucida Sans Typewriter"/>
                <a:ea typeface="Courier New" charset="0"/>
                <a:cs typeface="Courier New" charset="0"/>
              </a:rPr>
              <a:t>   String next = </a:t>
            </a:r>
            <a:r>
              <a:rPr lang="en-US" sz="1400" dirty="0" err="1">
                <a:solidFill>
                  <a:srgbClr val="6E8080"/>
                </a:solidFill>
                <a:latin typeface="Lucida Sans Typewriter"/>
                <a:ea typeface="Courier New" charset="0"/>
                <a:cs typeface="Courier New" charset="0"/>
              </a:rPr>
              <a:t>tokenizer.peekToken</a:t>
            </a:r>
            <a:r>
              <a:rPr lang="en-US" sz="1400" dirty="0">
                <a:solidFill>
                  <a:srgbClr val="6E8080"/>
                </a:solidFill>
                <a:latin typeface="Lucida Sans Typewriter"/>
                <a:ea typeface="Courier New" charset="0"/>
                <a:cs typeface="Courier New" charset="0"/>
              </a:rPr>
              <a:t>(); </a:t>
            </a:r>
          </a:p>
          <a:p>
            <a:pPr lvl="1">
              <a:spcBef>
                <a:spcPts val="0"/>
              </a:spcBef>
              <a:buNone/>
            </a:pPr>
            <a:r>
              <a:rPr lang="en-US" sz="1400" dirty="0">
                <a:solidFill>
                  <a:srgbClr val="6E8080"/>
                </a:solidFill>
                <a:latin typeface="Lucida Sans Typewriter"/>
                <a:ea typeface="Courier New" charset="0"/>
                <a:cs typeface="Courier New" charset="0"/>
              </a:rPr>
              <a:t>   if ("(".</a:t>
            </a:r>
            <a:r>
              <a:rPr lang="en-US" sz="1400" dirty="0" err="1">
                <a:solidFill>
                  <a:srgbClr val="6E8080"/>
                </a:solidFill>
                <a:latin typeface="Lucida Sans Typewriter"/>
                <a:ea typeface="Courier New" charset="0"/>
                <a:cs typeface="Courier New" charset="0"/>
              </a:rPr>
              <a:t>equals(next</a:t>
            </a:r>
            <a:r>
              <a:rPr lang="en-US" sz="1400" dirty="0">
                <a:solidFill>
                  <a:srgbClr val="6E8080"/>
                </a:solidFill>
                <a:latin typeface="Lucida Sans Typewriter"/>
                <a:ea typeface="Courier New" charset="0"/>
                <a:cs typeface="Courier New" charset="0"/>
              </a:rPr>
              <a:t>)) </a:t>
            </a:r>
          </a:p>
          <a:p>
            <a:pPr lvl="1">
              <a:spcBef>
                <a:spcPts val="0"/>
              </a:spcBef>
              <a:buNone/>
            </a:pPr>
            <a:r>
              <a:rPr lang="en-US" sz="1400" dirty="0">
                <a:solidFill>
                  <a:srgbClr val="6E8080"/>
                </a:solidFill>
                <a:latin typeface="Lucida Sans Typewriter"/>
                <a:ea typeface="Courier New" charset="0"/>
                <a:cs typeface="Courier New" charset="0"/>
              </a:rPr>
              <a:t>   { </a:t>
            </a:r>
          </a:p>
          <a:p>
            <a:pPr lvl="1">
              <a:spcBef>
                <a:spcPts val="0"/>
              </a:spcBef>
              <a:buNone/>
            </a:pPr>
            <a:r>
              <a:rPr lang="en-US" sz="1400" dirty="0">
                <a:solidFill>
                  <a:srgbClr val="6E8080"/>
                </a:solidFill>
                <a:latin typeface="Lucida Sans Typewriter"/>
                <a:ea typeface="Courier New" charset="0"/>
                <a:cs typeface="Courier New" charset="0"/>
              </a:rPr>
              <a:t>      </a:t>
            </a:r>
            <a:r>
              <a:rPr lang="en-US" sz="1400" dirty="0" err="1">
                <a:solidFill>
                  <a:srgbClr val="6E8080"/>
                </a:solidFill>
                <a:latin typeface="Lucida Sans Typewriter"/>
                <a:ea typeface="Courier New" charset="0"/>
                <a:cs typeface="Courier New" charset="0"/>
              </a:rPr>
              <a:t>tokenizer.nextToken</a:t>
            </a:r>
            <a:r>
              <a:rPr lang="en-US" sz="1400" dirty="0">
                <a:solidFill>
                  <a:srgbClr val="6E8080"/>
                </a:solidFill>
                <a:latin typeface="Lucida Sans Typewriter"/>
                <a:ea typeface="Courier New" charset="0"/>
                <a:cs typeface="Courier New" charset="0"/>
              </a:rPr>
              <a:t>(); // Discard "(" </a:t>
            </a:r>
          </a:p>
          <a:p>
            <a:pPr lvl="1">
              <a:spcBef>
                <a:spcPts val="0"/>
              </a:spcBef>
              <a:buNone/>
            </a:pPr>
            <a:r>
              <a:rPr lang="en-US" sz="1400" dirty="0">
                <a:solidFill>
                  <a:srgbClr val="6E8080"/>
                </a:solidFill>
                <a:latin typeface="Lucida Sans Typewriter"/>
                <a:ea typeface="Courier New" charset="0"/>
                <a:cs typeface="Courier New" charset="0"/>
              </a:rPr>
              <a:t>      value = </a:t>
            </a:r>
            <a:r>
              <a:rPr lang="en-US" sz="1400" dirty="0" err="1">
                <a:solidFill>
                  <a:srgbClr val="6E8080"/>
                </a:solidFill>
                <a:latin typeface="Lucida Sans Typewriter"/>
                <a:ea typeface="Courier New" charset="0"/>
                <a:cs typeface="Courier New" charset="0"/>
              </a:rPr>
              <a:t>getExpressionValue</a:t>
            </a:r>
            <a:r>
              <a:rPr lang="en-US" sz="1400" dirty="0">
                <a:solidFill>
                  <a:srgbClr val="6E8080"/>
                </a:solidFill>
                <a:latin typeface="Lucida Sans Typewriter"/>
                <a:ea typeface="Courier New" charset="0"/>
                <a:cs typeface="Courier New" charset="0"/>
              </a:rPr>
              <a:t>(); </a:t>
            </a:r>
          </a:p>
          <a:p>
            <a:pPr lvl="1">
              <a:spcBef>
                <a:spcPts val="0"/>
              </a:spcBef>
              <a:buNone/>
            </a:pPr>
            <a:r>
              <a:rPr lang="en-US" sz="1400" dirty="0">
                <a:solidFill>
                  <a:srgbClr val="6E8080"/>
                </a:solidFill>
                <a:latin typeface="Lucida Sans Typewriter"/>
                <a:ea typeface="Courier New" charset="0"/>
                <a:cs typeface="Courier New" charset="0"/>
              </a:rPr>
              <a:t>      </a:t>
            </a:r>
            <a:r>
              <a:rPr lang="en-US" sz="1400" dirty="0" err="1">
                <a:solidFill>
                  <a:srgbClr val="6E8080"/>
                </a:solidFill>
                <a:latin typeface="Lucida Sans Typewriter"/>
                <a:ea typeface="Courier New" charset="0"/>
                <a:cs typeface="Courier New" charset="0"/>
              </a:rPr>
              <a:t>tokenizer.nextToken</a:t>
            </a:r>
            <a:r>
              <a:rPr lang="en-US" sz="1400" dirty="0">
                <a:solidFill>
                  <a:srgbClr val="6E8080"/>
                </a:solidFill>
                <a:latin typeface="Lucida Sans Typewriter"/>
                <a:ea typeface="Courier New" charset="0"/>
                <a:cs typeface="Courier New" charset="0"/>
              </a:rPr>
              <a:t>(); // Discard ")" </a:t>
            </a:r>
          </a:p>
          <a:p>
            <a:pPr lvl="1">
              <a:spcBef>
                <a:spcPts val="0"/>
              </a:spcBef>
              <a:buNone/>
            </a:pPr>
            <a:r>
              <a:rPr lang="en-US" sz="1400" dirty="0">
                <a:solidFill>
                  <a:srgbClr val="6E8080"/>
                </a:solidFill>
                <a:latin typeface="Lucida Sans Typewriter"/>
                <a:ea typeface="Courier New" charset="0"/>
                <a:cs typeface="Courier New" charset="0"/>
              </a:rPr>
              <a:t>   } </a:t>
            </a:r>
          </a:p>
          <a:p>
            <a:pPr lvl="1">
              <a:spcBef>
                <a:spcPts val="0"/>
              </a:spcBef>
              <a:buNone/>
            </a:pPr>
            <a:r>
              <a:rPr lang="en-US" sz="1400" dirty="0">
                <a:solidFill>
                  <a:srgbClr val="6E8080"/>
                </a:solidFill>
                <a:latin typeface="Lucida Sans Typewriter"/>
                <a:ea typeface="Courier New" charset="0"/>
                <a:cs typeface="Courier New" charset="0"/>
              </a:rPr>
              <a:t>   else </a:t>
            </a:r>
          </a:p>
          <a:p>
            <a:pPr lvl="1">
              <a:spcBef>
                <a:spcPts val="0"/>
              </a:spcBef>
              <a:buNone/>
            </a:pPr>
            <a:r>
              <a:rPr lang="en-US" sz="1400" dirty="0">
                <a:solidFill>
                  <a:srgbClr val="6E8080"/>
                </a:solidFill>
                <a:latin typeface="Lucida Sans Typewriter"/>
                <a:ea typeface="Courier New" charset="0"/>
                <a:cs typeface="Courier New" charset="0"/>
              </a:rPr>
              <a:t>   { </a:t>
            </a:r>
          </a:p>
          <a:p>
            <a:pPr lvl="1">
              <a:spcBef>
                <a:spcPts val="0"/>
              </a:spcBef>
              <a:buNone/>
            </a:pPr>
            <a:r>
              <a:rPr lang="en-US" sz="1400" dirty="0">
                <a:solidFill>
                  <a:srgbClr val="6E8080"/>
                </a:solidFill>
                <a:latin typeface="Lucida Sans Typewriter"/>
                <a:ea typeface="Courier New" charset="0"/>
                <a:cs typeface="Courier New" charset="0"/>
              </a:rPr>
              <a:t>      value = </a:t>
            </a:r>
            <a:r>
              <a:rPr lang="en-US" sz="1400" dirty="0" err="1">
                <a:solidFill>
                  <a:srgbClr val="6E8080"/>
                </a:solidFill>
                <a:latin typeface="Lucida Sans Typewriter"/>
                <a:ea typeface="Courier New" charset="0"/>
                <a:cs typeface="Courier New" charset="0"/>
              </a:rPr>
              <a:t>Integer.parseInt(tokenizer.nextToken</a:t>
            </a:r>
            <a:r>
              <a:rPr lang="en-US" sz="1400" dirty="0">
                <a:solidFill>
                  <a:srgbClr val="6E8080"/>
                </a:solidFill>
                <a:latin typeface="Lucida Sans Typewriter"/>
                <a:ea typeface="Courier New" charset="0"/>
                <a:cs typeface="Courier New" charset="0"/>
              </a:rPr>
              <a:t>()); </a:t>
            </a:r>
          </a:p>
          <a:p>
            <a:pPr lvl="1">
              <a:spcBef>
                <a:spcPts val="0"/>
              </a:spcBef>
              <a:buNone/>
            </a:pPr>
            <a:r>
              <a:rPr lang="en-US" sz="1400" dirty="0">
                <a:solidFill>
                  <a:srgbClr val="6E8080"/>
                </a:solidFill>
                <a:latin typeface="Lucida Sans Typewriter"/>
                <a:ea typeface="Courier New" charset="0"/>
                <a:cs typeface="Courier New" charset="0"/>
              </a:rPr>
              <a:t>   } </a:t>
            </a:r>
          </a:p>
          <a:p>
            <a:pPr lvl="1">
              <a:spcBef>
                <a:spcPts val="0"/>
              </a:spcBef>
              <a:buNone/>
            </a:pPr>
            <a:r>
              <a:rPr lang="en-US" sz="1400" dirty="0">
                <a:solidFill>
                  <a:srgbClr val="6E8080"/>
                </a:solidFill>
                <a:latin typeface="Lucida Sans Typewriter"/>
                <a:ea typeface="Courier New" charset="0"/>
                <a:cs typeface="Courier New" charset="0"/>
              </a:rPr>
              <a:t>   return value; </a:t>
            </a:r>
          </a:p>
          <a:p>
            <a:pPr lvl="1">
              <a:spcBef>
                <a:spcPts val="0"/>
              </a:spcBef>
              <a:buNone/>
            </a:pPr>
            <a:r>
              <a:rPr lang="en-US" sz="1400" dirty="0">
                <a:solidFill>
                  <a:srgbClr val="6E8080"/>
                </a:solidFill>
                <a:latin typeface="Lucida Sans Typewriter"/>
                <a:ea typeface="Courier New" charset="0"/>
                <a:cs typeface="Courier New" charset="0"/>
              </a:rPr>
              <a:t>}</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Using Mutual Recursions</a:t>
            </a:r>
          </a:p>
        </p:txBody>
      </p:sp>
      <p:sp>
        <p:nvSpPr>
          <p:cNvPr id="3" name="Content Placeholder 2"/>
          <p:cNvSpPr>
            <a:spLocks noGrp="1"/>
          </p:cNvSpPr>
          <p:nvPr>
            <p:ph idx="4294967295"/>
          </p:nvPr>
        </p:nvSpPr>
        <p:spPr>
          <a:xfrm>
            <a:off x="9525" y="921456"/>
            <a:ext cx="9134475" cy="5664807"/>
          </a:xfrm>
        </p:spPr>
        <p:txBody>
          <a:bodyPr/>
          <a:lstStyle/>
          <a:p>
            <a:r>
              <a:rPr lang="en-US" dirty="0"/>
              <a:t>To see the mutual recursion clearly, trace through the expression </a:t>
            </a:r>
            <a:r>
              <a:rPr lang="en-US" dirty="0">
                <a:solidFill>
                  <a:srgbClr val="6E8080"/>
                </a:solidFill>
                <a:latin typeface="Lucida Sans Typewriter"/>
                <a:ea typeface="Courier New" charset="0"/>
                <a:cs typeface="Courier New" charset="0"/>
              </a:rPr>
              <a:t>(3+4)*5</a:t>
            </a:r>
            <a:r>
              <a:rPr lang="en-US" dirty="0"/>
              <a:t>:</a:t>
            </a:r>
          </a:p>
          <a:p>
            <a:pPr lvl="1"/>
            <a:r>
              <a:rPr lang="en-US" dirty="0" err="1">
                <a:solidFill>
                  <a:srgbClr val="6E8080"/>
                </a:solidFill>
                <a:latin typeface="Lucida Sans Typewriter"/>
                <a:ea typeface="Courier New" charset="0"/>
                <a:cs typeface="Courier New" charset="0"/>
              </a:rPr>
              <a:t>getExpressionValue</a:t>
            </a:r>
            <a:r>
              <a:rPr lang="en-US" dirty="0"/>
              <a:t> calls </a:t>
            </a:r>
            <a:r>
              <a:rPr lang="en-US" dirty="0" err="1">
                <a:solidFill>
                  <a:srgbClr val="6E8080"/>
                </a:solidFill>
                <a:latin typeface="Lucida Sans Typewriter"/>
                <a:ea typeface="Courier New" charset="0"/>
                <a:cs typeface="Courier New" charset="0"/>
              </a:rPr>
              <a:t>getTermValue</a:t>
            </a:r>
            <a:r>
              <a:rPr lang="en-US" dirty="0"/>
              <a:t> </a:t>
            </a:r>
          </a:p>
          <a:p>
            <a:pPr lvl="2"/>
            <a:r>
              <a:rPr lang="en-US" dirty="0" err="1">
                <a:solidFill>
                  <a:srgbClr val="6E8080"/>
                </a:solidFill>
                <a:latin typeface="Lucida Sans Typewriter"/>
                <a:ea typeface="Courier New" charset="0"/>
                <a:cs typeface="Courier New" charset="0"/>
              </a:rPr>
              <a:t>getTermValue</a:t>
            </a:r>
            <a:r>
              <a:rPr lang="en-US" dirty="0"/>
              <a:t> calls </a:t>
            </a:r>
            <a:r>
              <a:rPr lang="en-US" dirty="0" err="1">
                <a:solidFill>
                  <a:srgbClr val="6E8080"/>
                </a:solidFill>
                <a:latin typeface="Lucida Sans Typewriter"/>
                <a:ea typeface="Courier New" charset="0"/>
                <a:cs typeface="Courier New" charset="0"/>
              </a:rPr>
              <a:t>getFactorValue</a:t>
            </a:r>
            <a:r>
              <a:rPr lang="en-US" dirty="0"/>
              <a:t> </a:t>
            </a:r>
          </a:p>
          <a:p>
            <a:pPr lvl="3"/>
            <a:r>
              <a:rPr lang="en-US" dirty="0" err="1">
                <a:solidFill>
                  <a:srgbClr val="6E8080"/>
                </a:solidFill>
                <a:latin typeface="Lucida Sans Typewriter"/>
                <a:ea typeface="Courier New" charset="0"/>
                <a:cs typeface="Courier New" charset="0"/>
              </a:rPr>
              <a:t>getFactorValue</a:t>
            </a:r>
            <a:r>
              <a:rPr lang="en-US" dirty="0"/>
              <a:t> consumes the </a:t>
            </a:r>
            <a:r>
              <a:rPr lang="en-US" dirty="0">
                <a:solidFill>
                  <a:srgbClr val="6E8080"/>
                </a:solidFill>
                <a:latin typeface="Lucida Sans Typewriter"/>
                <a:ea typeface="Courier New" charset="0"/>
                <a:cs typeface="Courier New" charset="0"/>
              </a:rPr>
              <a:t>(</a:t>
            </a:r>
            <a:r>
              <a:rPr lang="en-US" dirty="0"/>
              <a:t> input </a:t>
            </a:r>
          </a:p>
          <a:p>
            <a:pPr lvl="4"/>
            <a:r>
              <a:rPr lang="en-US" dirty="0" err="1">
                <a:solidFill>
                  <a:srgbClr val="6E8080"/>
                </a:solidFill>
                <a:latin typeface="Lucida Sans Typewriter"/>
                <a:ea typeface="Courier New" charset="0"/>
                <a:cs typeface="Courier New" charset="0"/>
              </a:rPr>
              <a:t>getFactorValue</a:t>
            </a:r>
            <a:r>
              <a:rPr lang="en-US" dirty="0"/>
              <a:t> calls </a:t>
            </a:r>
            <a:r>
              <a:rPr lang="en-US" dirty="0" err="1">
                <a:solidFill>
                  <a:srgbClr val="6E8080"/>
                </a:solidFill>
                <a:latin typeface="Lucida Sans Typewriter"/>
                <a:ea typeface="Courier New" charset="0"/>
                <a:cs typeface="Courier New" charset="0"/>
              </a:rPr>
              <a:t>getExpressionValue</a:t>
            </a:r>
            <a:r>
              <a:rPr lang="en-US" dirty="0"/>
              <a:t> </a:t>
            </a:r>
          </a:p>
          <a:p>
            <a:pPr lvl="5"/>
            <a:r>
              <a:rPr lang="en-US" sz="1200" dirty="0" err="1">
                <a:solidFill>
                  <a:srgbClr val="6E8080"/>
                </a:solidFill>
                <a:latin typeface="Lucida Sans Typewriter"/>
                <a:ea typeface="Courier New" charset="0"/>
                <a:cs typeface="Courier New" charset="0"/>
              </a:rPr>
              <a:t>getExpressionValue</a:t>
            </a:r>
            <a:r>
              <a:rPr lang="en-US" sz="1200" dirty="0"/>
              <a:t> returns eventually with the value of </a:t>
            </a:r>
            <a:r>
              <a:rPr lang="en-US" sz="1200" dirty="0">
                <a:solidFill>
                  <a:srgbClr val="6E8080"/>
                </a:solidFill>
                <a:latin typeface="Lucida Sans Typewriter"/>
                <a:ea typeface="Courier New" charset="0"/>
                <a:cs typeface="Courier New" charset="0"/>
              </a:rPr>
              <a:t>7</a:t>
            </a:r>
            <a:r>
              <a:rPr lang="en-US" sz="1200" dirty="0"/>
              <a:t>, having consumed </a:t>
            </a:r>
            <a:r>
              <a:rPr lang="en-US" sz="1200" dirty="0">
                <a:solidFill>
                  <a:srgbClr val="6E8080"/>
                </a:solidFill>
                <a:latin typeface="Lucida Sans Typewriter"/>
                <a:ea typeface="Courier New" charset="0"/>
                <a:cs typeface="Courier New" charset="0"/>
              </a:rPr>
              <a:t>3 + 4</a:t>
            </a:r>
            <a:r>
              <a:rPr lang="en-US" sz="1200" dirty="0"/>
              <a:t>. This is the recursive call. </a:t>
            </a:r>
          </a:p>
          <a:p>
            <a:pPr lvl="4"/>
            <a:r>
              <a:rPr lang="en-US" dirty="0" err="1">
                <a:solidFill>
                  <a:srgbClr val="6E8080"/>
                </a:solidFill>
                <a:latin typeface="Lucida Sans Typewriter"/>
                <a:ea typeface="Courier New" charset="0"/>
                <a:cs typeface="Courier New" charset="0"/>
              </a:rPr>
              <a:t>getFactorValue</a:t>
            </a:r>
            <a:r>
              <a:rPr lang="en-US" dirty="0"/>
              <a:t> consumes the </a:t>
            </a:r>
            <a:r>
              <a:rPr lang="en-US" dirty="0">
                <a:solidFill>
                  <a:srgbClr val="6E8080"/>
                </a:solidFill>
                <a:latin typeface="Lucida Sans Typewriter"/>
                <a:ea typeface="Courier New" charset="0"/>
                <a:cs typeface="Courier New" charset="0"/>
              </a:rPr>
              <a:t>)</a:t>
            </a:r>
            <a:r>
              <a:rPr lang="en-US" dirty="0"/>
              <a:t> input </a:t>
            </a:r>
          </a:p>
          <a:p>
            <a:pPr lvl="3"/>
            <a:r>
              <a:rPr lang="en-US" dirty="0" err="1">
                <a:solidFill>
                  <a:srgbClr val="6E8080"/>
                </a:solidFill>
                <a:latin typeface="Lucida Sans Typewriter"/>
                <a:ea typeface="Courier New" charset="0"/>
                <a:cs typeface="Courier New" charset="0"/>
              </a:rPr>
              <a:t>getFactorValue</a:t>
            </a:r>
            <a:r>
              <a:rPr lang="en-US" dirty="0"/>
              <a:t> returns </a:t>
            </a:r>
            <a:r>
              <a:rPr lang="en-US" dirty="0">
                <a:solidFill>
                  <a:srgbClr val="6E8080"/>
                </a:solidFill>
                <a:latin typeface="Lucida Sans Typewriter"/>
                <a:ea typeface="Courier New" charset="0"/>
                <a:cs typeface="Courier New" charset="0"/>
              </a:rPr>
              <a:t>7</a:t>
            </a:r>
            <a:r>
              <a:rPr lang="en-US" dirty="0"/>
              <a:t> </a:t>
            </a:r>
          </a:p>
          <a:p>
            <a:pPr lvl="2"/>
            <a:r>
              <a:rPr lang="en-US" dirty="0" err="1">
                <a:solidFill>
                  <a:srgbClr val="6E8080"/>
                </a:solidFill>
                <a:latin typeface="Lucida Sans Typewriter"/>
                <a:ea typeface="Courier New" charset="0"/>
                <a:cs typeface="Courier New" charset="0"/>
              </a:rPr>
              <a:t>getTermValue</a:t>
            </a:r>
            <a:r>
              <a:rPr lang="en-US" dirty="0"/>
              <a:t> consumes the inputs </a:t>
            </a:r>
            <a:r>
              <a:rPr lang="en-US" dirty="0">
                <a:solidFill>
                  <a:srgbClr val="6E8080"/>
                </a:solidFill>
                <a:latin typeface="Lucida Sans Typewriter"/>
                <a:ea typeface="Courier New" charset="0"/>
                <a:cs typeface="Courier New" charset="0"/>
              </a:rPr>
              <a:t>*</a:t>
            </a:r>
            <a:r>
              <a:rPr lang="en-US" dirty="0"/>
              <a:t> and </a:t>
            </a:r>
            <a:r>
              <a:rPr lang="en-US" dirty="0">
                <a:solidFill>
                  <a:srgbClr val="6E8080"/>
                </a:solidFill>
                <a:latin typeface="Lucida Sans Typewriter"/>
                <a:ea typeface="Courier New" charset="0"/>
                <a:cs typeface="Courier New" charset="0"/>
              </a:rPr>
              <a:t>5</a:t>
            </a:r>
            <a:r>
              <a:rPr lang="en-US" dirty="0"/>
              <a:t> and returns </a:t>
            </a:r>
            <a:r>
              <a:rPr lang="en-US" dirty="0">
                <a:solidFill>
                  <a:srgbClr val="6E8080"/>
                </a:solidFill>
                <a:latin typeface="Lucida Sans Typewriter"/>
                <a:ea typeface="Courier New" charset="0"/>
                <a:cs typeface="Courier New" charset="0"/>
              </a:rPr>
              <a:t>35</a:t>
            </a:r>
            <a:r>
              <a:rPr lang="en-US" dirty="0"/>
              <a:t> </a:t>
            </a:r>
          </a:p>
          <a:p>
            <a:pPr lvl="1"/>
            <a:r>
              <a:rPr lang="en-US" dirty="0" err="1">
                <a:solidFill>
                  <a:srgbClr val="6E8080"/>
                </a:solidFill>
                <a:latin typeface="Lucida Sans Typewriter"/>
                <a:ea typeface="Courier New" charset="0"/>
                <a:cs typeface="Courier New" charset="0"/>
              </a:rPr>
              <a:t>getExpressionValue</a:t>
            </a:r>
            <a:r>
              <a:rPr lang="en-US" dirty="0"/>
              <a:t> returns </a:t>
            </a:r>
            <a:r>
              <a:rPr lang="en-US" dirty="0">
                <a:solidFill>
                  <a:srgbClr val="6E8080"/>
                </a:solidFill>
                <a:latin typeface="Lucida Sans Typewriter"/>
                <a:ea typeface="Courier New" charset="0"/>
                <a:cs typeface="Courier New" charset="0"/>
              </a:rPr>
              <a:t>35</a:t>
            </a:r>
            <a:r>
              <a:rPr lang="en-US" dirty="0"/>
              <a:t> </a:t>
            </a:r>
          </a:p>
          <a:p>
            <a:r>
              <a:rPr lang="en-US" dirty="0"/>
              <a:t>Recursion terminates when all the tokens of the input string are consumed.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section_5/</a:t>
            </a:r>
            <a:r>
              <a:rPr lang="en-US" dirty="0">
                <a:hlinkClick r:id="rId2" action="ppaction://hlinkfile"/>
              </a:rPr>
              <a:t>Evaluator.java</a:t>
            </a:r>
            <a:endParaRPr lang="en-US" dirty="0"/>
          </a:p>
        </p:txBody>
      </p:sp>
      <p:sp>
        <p:nvSpPr>
          <p:cNvPr id="3" name="Content Placeholder 2"/>
          <p:cNvSpPr>
            <a:spLocks noGrp="1"/>
          </p:cNvSpPr>
          <p:nvPr>
            <p:ph idx="4294967295"/>
          </p:nvPr>
        </p:nvSpPr>
        <p:spPr>
          <a:xfrm>
            <a:off x="102425" y="901256"/>
            <a:ext cx="9032050" cy="5631197"/>
          </a:xfrm>
        </p:spPr>
        <p:txBody>
          <a:bodyPr>
            <a:noAutofit/>
          </a:bodyPr>
          <a:lstStyle/>
          <a:p>
            <a:pPr>
              <a:spcBef>
                <a:spcPts val="0"/>
              </a:spcBef>
              <a:buNone/>
            </a:pPr>
            <a:r>
              <a:rPr lang="en-US" sz="1200" b="1" dirty="0">
                <a:solidFill>
                  <a:srgbClr val="0073FF"/>
                </a:solidFill>
                <a:latin typeface="Courier"/>
                <a:ea typeface="Courier"/>
                <a:cs typeface="Courier"/>
              </a:rPr>
              <a:t>  1  </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2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A class that can compute the value of an arithmetic expression.</a:t>
            </a:r>
          </a:p>
          <a:p>
            <a:pPr>
              <a:spcBef>
                <a:spcPts val="0"/>
              </a:spcBef>
              <a:buNone/>
            </a:pPr>
            <a:r>
              <a:rPr lang="en-US" sz="1200" b="1" dirty="0">
                <a:solidFill>
                  <a:srgbClr val="0073FF"/>
                </a:solidFill>
                <a:latin typeface="Courier"/>
                <a:ea typeface="Courier"/>
                <a:cs typeface="Courier"/>
              </a:rPr>
              <a:t>  3  </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4  </a:t>
            </a:r>
            <a:r>
              <a:rPr lang="en-US" sz="1200" dirty="0">
                <a:solidFill>
                  <a:srgbClr val="CC0066"/>
                </a:solidFill>
                <a:latin typeface="Courier"/>
                <a:ea typeface="Courier"/>
                <a:cs typeface="Courier"/>
              </a:rPr>
              <a:t>public</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class</a:t>
            </a:r>
            <a:r>
              <a:rPr lang="en-US" sz="1200" dirty="0">
                <a:solidFill>
                  <a:srgbClr val="000000"/>
                </a:solidFill>
                <a:latin typeface="Courier"/>
                <a:ea typeface="Courier"/>
                <a:cs typeface="Courier"/>
              </a:rPr>
              <a:t> Evaluator</a:t>
            </a:r>
          </a:p>
          <a:p>
            <a:pPr>
              <a:spcBef>
                <a:spcPts val="0"/>
              </a:spcBef>
              <a:buNone/>
            </a:pPr>
            <a:r>
              <a:rPr lang="en-US" sz="1200" b="1" dirty="0">
                <a:solidFill>
                  <a:srgbClr val="0073FF"/>
                </a:solidFill>
                <a:latin typeface="Courier"/>
                <a:ea typeface="Courier"/>
                <a:cs typeface="Courier"/>
              </a:rPr>
              <a:t>  5  </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6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private</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ExpressionTokenizer</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tokenizer</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7  </a:t>
            </a:r>
          </a:p>
          <a:p>
            <a:pPr>
              <a:spcBef>
                <a:spcPts val="0"/>
              </a:spcBef>
              <a:buNone/>
            </a:pPr>
            <a:r>
              <a:rPr lang="en-US" sz="1200" b="1" dirty="0">
                <a:solidFill>
                  <a:srgbClr val="0073FF"/>
                </a:solidFill>
                <a:latin typeface="Courier"/>
                <a:ea typeface="Courier"/>
                <a:cs typeface="Courier"/>
              </a:rPr>
              <a:t>  8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9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Constructs an evaluator.</a:t>
            </a:r>
          </a:p>
          <a:p>
            <a:pPr>
              <a:spcBef>
                <a:spcPts val="0"/>
              </a:spcBef>
              <a:buNone/>
            </a:pPr>
            <a:r>
              <a:rPr lang="en-US" sz="1200" b="1" dirty="0">
                <a:solidFill>
                  <a:srgbClr val="0073FF"/>
                </a:solidFill>
                <a:latin typeface="Courier"/>
                <a:ea typeface="Courier"/>
                <a:cs typeface="Courier"/>
              </a:rPr>
              <a:t> 10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param</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anExpression</a:t>
            </a:r>
            <a:r>
              <a:rPr lang="en-US" sz="1200" dirty="0">
                <a:solidFill>
                  <a:srgbClr val="0073FF"/>
                </a:solidFill>
                <a:latin typeface="Times"/>
                <a:ea typeface="Times"/>
                <a:cs typeface="Times"/>
              </a:rPr>
              <a:t> a string containing the expression</a:t>
            </a:r>
          </a:p>
          <a:p>
            <a:pPr>
              <a:spcBef>
                <a:spcPts val="0"/>
              </a:spcBef>
              <a:buNone/>
            </a:pPr>
            <a:r>
              <a:rPr lang="en-US" sz="1200" b="1" dirty="0">
                <a:solidFill>
                  <a:srgbClr val="0073FF"/>
                </a:solidFill>
                <a:latin typeface="Courier"/>
                <a:ea typeface="Courier"/>
                <a:cs typeface="Courier"/>
              </a:rPr>
              <a:t> 11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to be evaluated</a:t>
            </a:r>
          </a:p>
          <a:p>
            <a:pPr>
              <a:spcBef>
                <a:spcPts val="0"/>
              </a:spcBef>
              <a:buNone/>
            </a:pPr>
            <a:r>
              <a:rPr lang="en-US" sz="1200" b="1" dirty="0">
                <a:solidFill>
                  <a:srgbClr val="0073FF"/>
                </a:solidFill>
                <a:latin typeface="Courier"/>
                <a:ea typeface="Courier"/>
                <a:cs typeface="Courier"/>
              </a:rPr>
              <a:t> 12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13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public</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Evaluator(String</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anExpression</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14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15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tokenizer</a:t>
            </a:r>
            <a:r>
              <a:rPr lang="en-US" sz="1200" dirty="0">
                <a:solidFill>
                  <a:srgbClr val="000000"/>
                </a:solidFill>
                <a:latin typeface="Courier"/>
                <a:ea typeface="Courier"/>
                <a:cs typeface="Courier"/>
              </a:rPr>
              <a:t> = </a:t>
            </a:r>
            <a:r>
              <a:rPr lang="en-US" sz="1200" dirty="0">
                <a:solidFill>
                  <a:srgbClr val="CC0066"/>
                </a:solidFill>
                <a:latin typeface="Courier"/>
                <a:ea typeface="Courier"/>
                <a:cs typeface="Courier"/>
              </a:rPr>
              <a:t>new</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ExpressionTokenizer(anExpression</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16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17</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section_5/</a:t>
            </a:r>
            <a:r>
              <a:rPr lang="en-US" dirty="0">
                <a:hlinkClick r:id="rId2" action="ppaction://hlinkfile"/>
              </a:rPr>
              <a:t>Evaluator.java</a:t>
            </a:r>
            <a:endParaRPr lang="en-US" dirty="0"/>
          </a:p>
        </p:txBody>
      </p:sp>
      <p:sp>
        <p:nvSpPr>
          <p:cNvPr id="3" name="Content Placeholder 2"/>
          <p:cNvSpPr>
            <a:spLocks noGrp="1"/>
          </p:cNvSpPr>
          <p:nvPr>
            <p:ph idx="4294967295"/>
          </p:nvPr>
        </p:nvSpPr>
        <p:spPr>
          <a:xfrm>
            <a:off x="215093" y="962706"/>
            <a:ext cx="8919382" cy="5569748"/>
          </a:xfrm>
        </p:spPr>
        <p:txBody>
          <a:bodyPr>
            <a:noAutofit/>
          </a:bodyPr>
          <a:lstStyle/>
          <a:p>
            <a:pPr>
              <a:spcBef>
                <a:spcPts val="0"/>
              </a:spcBef>
              <a:buNone/>
            </a:pPr>
            <a:r>
              <a:rPr lang="en-US" sz="1200" b="1" dirty="0">
                <a:solidFill>
                  <a:srgbClr val="0073FF"/>
                </a:solidFill>
                <a:latin typeface="Courier"/>
                <a:ea typeface="Courier"/>
                <a:cs typeface="Courier"/>
              </a:rPr>
              <a:t> 18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19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Evaluates the expression.</a:t>
            </a:r>
          </a:p>
          <a:p>
            <a:pPr>
              <a:spcBef>
                <a:spcPts val="0"/>
              </a:spcBef>
              <a:buNone/>
            </a:pPr>
            <a:r>
              <a:rPr lang="en-US" sz="1200" b="1" dirty="0">
                <a:solidFill>
                  <a:srgbClr val="0073FF"/>
                </a:solidFill>
                <a:latin typeface="Courier"/>
                <a:ea typeface="Courier"/>
                <a:cs typeface="Courier"/>
              </a:rPr>
              <a:t> 20  </a:t>
            </a:r>
            <a:r>
              <a:rPr lang="en-US" sz="1200" dirty="0">
                <a:solidFill>
                  <a:srgbClr val="000000"/>
                </a:solidFill>
                <a:latin typeface="Courier"/>
                <a:ea typeface="Courier"/>
                <a:cs typeface="Courier"/>
              </a:rPr>
              <a:t>      @return</a:t>
            </a:r>
            <a:r>
              <a:rPr lang="en-US" sz="1200" dirty="0">
                <a:solidFill>
                  <a:srgbClr val="0073FF"/>
                </a:solidFill>
                <a:latin typeface="Times"/>
                <a:ea typeface="Times"/>
                <a:cs typeface="Times"/>
              </a:rPr>
              <a:t> the value of the expression.</a:t>
            </a:r>
          </a:p>
          <a:p>
            <a:pPr>
              <a:spcBef>
                <a:spcPts val="0"/>
              </a:spcBef>
              <a:buNone/>
            </a:pPr>
            <a:r>
              <a:rPr lang="en-US" sz="1200" b="1" dirty="0">
                <a:solidFill>
                  <a:srgbClr val="0073FF"/>
                </a:solidFill>
                <a:latin typeface="Courier"/>
                <a:ea typeface="Courier"/>
                <a:cs typeface="Courier"/>
              </a:rPr>
              <a:t> 21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22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public</a:t>
            </a:r>
            <a:r>
              <a:rPr lang="en-US" sz="1200" dirty="0">
                <a:solidFill>
                  <a:srgbClr val="000000"/>
                </a:solidFill>
                <a:latin typeface="Courier"/>
                <a:ea typeface="Courier"/>
                <a:cs typeface="Courier"/>
              </a:rPr>
              <a:t> </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getExpressionValue</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23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24  </a:t>
            </a:r>
            <a:r>
              <a:rPr lang="en-US" sz="1200" dirty="0">
                <a:solidFill>
                  <a:srgbClr val="000000"/>
                </a:solidFill>
                <a:latin typeface="Courier"/>
                <a:ea typeface="Courier"/>
                <a:cs typeface="Courier"/>
              </a:rPr>
              <a:t>      </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value = </a:t>
            </a:r>
            <a:r>
              <a:rPr lang="en-US" sz="1200" dirty="0" err="1">
                <a:solidFill>
                  <a:srgbClr val="000000"/>
                </a:solidFill>
                <a:latin typeface="Courier"/>
                <a:ea typeface="Courier"/>
                <a:cs typeface="Courier"/>
              </a:rPr>
              <a:t>getTermValue</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25  </a:t>
            </a:r>
            <a:r>
              <a:rPr lang="en-US" sz="1200" dirty="0">
                <a:solidFill>
                  <a:srgbClr val="000000"/>
                </a:solidFill>
                <a:latin typeface="Courier"/>
                <a:ea typeface="Courier"/>
                <a:cs typeface="Courier"/>
              </a:rPr>
              <a:t>      </a:t>
            </a:r>
            <a:r>
              <a:rPr lang="en-US" sz="1200" dirty="0" err="1">
                <a:solidFill>
                  <a:srgbClr val="CC0066"/>
                </a:solidFill>
                <a:latin typeface="Courier"/>
                <a:ea typeface="Courier"/>
                <a:cs typeface="Courier"/>
              </a:rPr>
              <a:t>boolean</a:t>
            </a:r>
            <a:r>
              <a:rPr lang="en-US" sz="1200" dirty="0">
                <a:solidFill>
                  <a:srgbClr val="000000"/>
                </a:solidFill>
                <a:latin typeface="Courier"/>
                <a:ea typeface="Courier"/>
                <a:cs typeface="Courier"/>
              </a:rPr>
              <a:t> done = </a:t>
            </a:r>
            <a:r>
              <a:rPr lang="en-US" sz="1200" dirty="0">
                <a:solidFill>
                  <a:srgbClr val="66FF19"/>
                </a:solidFill>
                <a:latin typeface="Courier"/>
                <a:ea typeface="Courier"/>
                <a:cs typeface="Courier"/>
              </a:rPr>
              <a:t>false</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26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while</a:t>
            </a:r>
            <a:r>
              <a:rPr lang="en-US" sz="1200" dirty="0">
                <a:solidFill>
                  <a:srgbClr val="000000"/>
                </a:solidFill>
                <a:latin typeface="Courier"/>
                <a:ea typeface="Courier"/>
                <a:cs typeface="Courier"/>
              </a:rPr>
              <a:t> (!done)</a:t>
            </a:r>
          </a:p>
          <a:p>
            <a:pPr>
              <a:spcBef>
                <a:spcPts val="0"/>
              </a:spcBef>
              <a:buNone/>
            </a:pPr>
            <a:r>
              <a:rPr lang="en-US" sz="1200" b="1" dirty="0">
                <a:solidFill>
                  <a:srgbClr val="0073FF"/>
                </a:solidFill>
                <a:latin typeface="Courier"/>
                <a:ea typeface="Courier"/>
                <a:cs typeface="Courier"/>
              </a:rPr>
              <a:t> 27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28  </a:t>
            </a:r>
            <a:r>
              <a:rPr lang="en-US" sz="1200" dirty="0">
                <a:solidFill>
                  <a:srgbClr val="000000"/>
                </a:solidFill>
                <a:latin typeface="Courier"/>
                <a:ea typeface="Courier"/>
                <a:cs typeface="Courier"/>
              </a:rPr>
              <a:t>         String next = </a:t>
            </a:r>
            <a:r>
              <a:rPr lang="en-US" sz="1200" dirty="0" err="1">
                <a:solidFill>
                  <a:srgbClr val="000000"/>
                </a:solidFill>
                <a:latin typeface="Courier"/>
                <a:ea typeface="Courier"/>
                <a:cs typeface="Courier"/>
              </a:rPr>
              <a:t>tokenizer.peekToken</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29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if</a:t>
            </a:r>
            <a:r>
              <a:rPr lang="en-US" sz="1200" dirty="0">
                <a:solidFill>
                  <a:srgbClr val="000000"/>
                </a:solidFill>
                <a:latin typeface="Courier"/>
                <a:ea typeface="Courier"/>
                <a:cs typeface="Courier"/>
              </a:rPr>
              <a:t> (</a:t>
            </a:r>
            <a:r>
              <a:rPr lang="en-US" sz="1200" dirty="0">
                <a:solidFill>
                  <a:srgbClr val="32E598"/>
                </a:solidFill>
                <a:latin typeface="Courier"/>
                <a:ea typeface="Courier"/>
                <a:cs typeface="Courier"/>
              </a:rPr>
              <a:t>"+".</a:t>
            </a:r>
            <a:r>
              <a:rPr lang="en-US" sz="1200" dirty="0" err="1">
                <a:solidFill>
                  <a:srgbClr val="32E598"/>
                </a:solidFill>
                <a:latin typeface="Courier"/>
                <a:ea typeface="Courier"/>
                <a:cs typeface="Courier"/>
              </a:rPr>
              <a:t>equals(next</a:t>
            </a:r>
            <a:r>
              <a:rPr lang="en-US" sz="1200" dirty="0">
                <a:solidFill>
                  <a:srgbClr val="32E598"/>
                </a:solidFill>
                <a:latin typeface="Courier"/>
                <a:ea typeface="Courier"/>
                <a:cs typeface="Courier"/>
              </a:rPr>
              <a:t>) || "-"</a:t>
            </a:r>
            <a:r>
              <a:rPr lang="en-US" sz="1200" dirty="0">
                <a:solidFill>
                  <a:srgbClr val="000000"/>
                </a:solidFill>
                <a:latin typeface="Courier"/>
                <a:ea typeface="Courier"/>
                <a:cs typeface="Courier"/>
              </a:rPr>
              <a:t>.</a:t>
            </a:r>
            <a:r>
              <a:rPr lang="en-US" sz="1200" dirty="0" err="1">
                <a:solidFill>
                  <a:srgbClr val="000000"/>
                </a:solidFill>
                <a:latin typeface="Courier"/>
                <a:ea typeface="Courier"/>
                <a:cs typeface="Courier"/>
              </a:rPr>
              <a:t>equals(next</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30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31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tokenizer.nextToken</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 Discard "+" or "-"</a:t>
            </a:r>
          </a:p>
          <a:p>
            <a:pPr>
              <a:spcBef>
                <a:spcPts val="0"/>
              </a:spcBef>
              <a:buNone/>
            </a:pPr>
            <a:r>
              <a:rPr lang="en-US" sz="1200" b="1" dirty="0">
                <a:solidFill>
                  <a:srgbClr val="0073FF"/>
                </a:solidFill>
                <a:latin typeface="Courier"/>
                <a:ea typeface="Courier"/>
                <a:cs typeface="Courier"/>
              </a:rPr>
              <a:t> 32  </a:t>
            </a:r>
            <a:r>
              <a:rPr lang="en-US" sz="1200" dirty="0">
                <a:solidFill>
                  <a:srgbClr val="000000"/>
                </a:solidFill>
                <a:latin typeface="Courier"/>
                <a:ea typeface="Courier"/>
                <a:cs typeface="Courier"/>
              </a:rPr>
              <a:t>            </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value2 = </a:t>
            </a:r>
            <a:r>
              <a:rPr lang="en-US" sz="1200" dirty="0" err="1">
                <a:solidFill>
                  <a:srgbClr val="000000"/>
                </a:solidFill>
                <a:latin typeface="Courier"/>
                <a:ea typeface="Courier"/>
                <a:cs typeface="Courier"/>
              </a:rPr>
              <a:t>getTermValue</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33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if</a:t>
            </a:r>
            <a:r>
              <a:rPr lang="en-US" sz="1200" dirty="0">
                <a:solidFill>
                  <a:srgbClr val="000000"/>
                </a:solidFill>
                <a:latin typeface="Courier"/>
                <a:ea typeface="Courier"/>
                <a:cs typeface="Courier"/>
              </a:rPr>
              <a:t> (</a:t>
            </a:r>
            <a:r>
              <a:rPr lang="en-US" sz="1200" dirty="0">
                <a:solidFill>
                  <a:srgbClr val="32E598"/>
                </a:solidFill>
                <a:latin typeface="Courier"/>
                <a:ea typeface="Courier"/>
                <a:cs typeface="Courier"/>
              </a:rPr>
              <a:t>"+"</a:t>
            </a:r>
            <a:r>
              <a:rPr lang="en-US" sz="1200" dirty="0">
                <a:solidFill>
                  <a:srgbClr val="000000"/>
                </a:solidFill>
                <a:latin typeface="Courier"/>
                <a:ea typeface="Courier"/>
                <a:cs typeface="Courier"/>
              </a:rPr>
              <a:t>.</a:t>
            </a:r>
            <a:r>
              <a:rPr lang="en-US" sz="1200" dirty="0" err="1">
                <a:solidFill>
                  <a:srgbClr val="000000"/>
                </a:solidFill>
                <a:latin typeface="Courier"/>
                <a:ea typeface="Courier"/>
                <a:cs typeface="Courier"/>
              </a:rPr>
              <a:t>equals(next</a:t>
            </a:r>
            <a:r>
              <a:rPr lang="en-US" sz="1200" dirty="0">
                <a:solidFill>
                  <a:srgbClr val="000000"/>
                </a:solidFill>
                <a:latin typeface="Courier"/>
                <a:ea typeface="Courier"/>
                <a:cs typeface="Courier"/>
              </a:rPr>
              <a:t>)) { value = value + value2; }</a:t>
            </a:r>
          </a:p>
          <a:p>
            <a:pPr>
              <a:spcBef>
                <a:spcPts val="0"/>
              </a:spcBef>
              <a:buNone/>
            </a:pPr>
            <a:r>
              <a:rPr lang="en-US" sz="1200" b="1" dirty="0">
                <a:solidFill>
                  <a:srgbClr val="0073FF"/>
                </a:solidFill>
                <a:latin typeface="Courier"/>
                <a:ea typeface="Courier"/>
                <a:cs typeface="Courier"/>
              </a:rPr>
              <a:t> 34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else</a:t>
            </a:r>
            <a:r>
              <a:rPr lang="en-US" sz="1200" dirty="0">
                <a:solidFill>
                  <a:srgbClr val="000000"/>
                </a:solidFill>
                <a:latin typeface="Courier"/>
                <a:ea typeface="Courier"/>
                <a:cs typeface="Courier"/>
              </a:rPr>
              <a:t> { value = value - value2; }</a:t>
            </a:r>
          </a:p>
          <a:p>
            <a:pPr>
              <a:spcBef>
                <a:spcPts val="0"/>
              </a:spcBef>
              <a:buNone/>
            </a:pPr>
            <a:r>
              <a:rPr lang="en-US" sz="1200" b="1" dirty="0">
                <a:solidFill>
                  <a:srgbClr val="0073FF"/>
                </a:solidFill>
                <a:latin typeface="Courier"/>
                <a:ea typeface="Courier"/>
                <a:cs typeface="Courier"/>
              </a:rPr>
              <a:t> 35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36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else</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37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38  </a:t>
            </a:r>
            <a:r>
              <a:rPr lang="en-US" sz="1200" dirty="0">
                <a:solidFill>
                  <a:srgbClr val="000000"/>
                </a:solidFill>
                <a:latin typeface="Courier"/>
                <a:ea typeface="Courier"/>
                <a:cs typeface="Courier"/>
              </a:rPr>
              <a:t>            done = </a:t>
            </a:r>
            <a:r>
              <a:rPr lang="en-US" sz="1200" dirty="0">
                <a:solidFill>
                  <a:srgbClr val="66FF19"/>
                </a:solidFill>
                <a:latin typeface="Courier"/>
                <a:ea typeface="Courier"/>
                <a:cs typeface="Courier"/>
              </a:rPr>
              <a:t>true</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39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40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41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return</a:t>
            </a:r>
            <a:r>
              <a:rPr lang="en-US" sz="1200" dirty="0">
                <a:solidFill>
                  <a:srgbClr val="000000"/>
                </a:solidFill>
                <a:latin typeface="Courier"/>
                <a:ea typeface="Courier"/>
                <a:cs typeface="Courier"/>
              </a:rPr>
              <a:t> value;</a:t>
            </a:r>
          </a:p>
          <a:p>
            <a:pPr>
              <a:spcBef>
                <a:spcPts val="0"/>
              </a:spcBef>
              <a:buNone/>
            </a:pPr>
            <a:r>
              <a:rPr lang="en-US" sz="1200" b="1" dirty="0">
                <a:solidFill>
                  <a:srgbClr val="0073FF"/>
                </a:solidFill>
                <a:latin typeface="Courier"/>
                <a:ea typeface="Courier"/>
                <a:cs typeface="Courier"/>
              </a:rPr>
              <a:t> 42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43  </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section_5/</a:t>
            </a:r>
            <a:r>
              <a:rPr lang="en-US" dirty="0">
                <a:hlinkClick r:id="rId2" action="ppaction://hlinkfile"/>
              </a:rPr>
              <a:t>Evaluator.java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200" b="1" dirty="0">
                <a:solidFill>
                  <a:srgbClr val="0073FF"/>
                </a:solidFill>
                <a:latin typeface="Courier"/>
                <a:ea typeface="Courier"/>
                <a:cs typeface="Courier"/>
              </a:rPr>
              <a:t> 44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45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Evaluates the next term found in the expression.</a:t>
            </a:r>
          </a:p>
          <a:p>
            <a:pPr>
              <a:spcBef>
                <a:spcPts val="0"/>
              </a:spcBef>
              <a:buNone/>
            </a:pPr>
            <a:r>
              <a:rPr lang="en-US" sz="1200" b="1" dirty="0">
                <a:solidFill>
                  <a:srgbClr val="0073FF"/>
                </a:solidFill>
                <a:latin typeface="Courier"/>
                <a:ea typeface="Courier"/>
                <a:cs typeface="Courier"/>
              </a:rPr>
              <a:t> 46  </a:t>
            </a:r>
            <a:r>
              <a:rPr lang="en-US" sz="1200" dirty="0">
                <a:solidFill>
                  <a:srgbClr val="000000"/>
                </a:solidFill>
                <a:latin typeface="Courier"/>
                <a:ea typeface="Courier"/>
                <a:cs typeface="Courier"/>
              </a:rPr>
              <a:t>      @return</a:t>
            </a:r>
            <a:r>
              <a:rPr lang="en-US" sz="1200" dirty="0">
                <a:solidFill>
                  <a:srgbClr val="0073FF"/>
                </a:solidFill>
                <a:latin typeface="Times"/>
                <a:ea typeface="Times"/>
                <a:cs typeface="Times"/>
              </a:rPr>
              <a:t> the value of the term</a:t>
            </a:r>
          </a:p>
          <a:p>
            <a:pPr>
              <a:spcBef>
                <a:spcPts val="0"/>
              </a:spcBef>
              <a:buNone/>
            </a:pPr>
            <a:r>
              <a:rPr lang="en-US" sz="1200" b="1" dirty="0">
                <a:solidFill>
                  <a:srgbClr val="0073FF"/>
                </a:solidFill>
                <a:latin typeface="Courier"/>
                <a:ea typeface="Courier"/>
                <a:cs typeface="Courier"/>
              </a:rPr>
              <a:t> 47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48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public</a:t>
            </a:r>
            <a:r>
              <a:rPr lang="en-US" sz="1200" dirty="0">
                <a:solidFill>
                  <a:srgbClr val="000000"/>
                </a:solidFill>
                <a:latin typeface="Courier"/>
                <a:ea typeface="Courier"/>
                <a:cs typeface="Courier"/>
              </a:rPr>
              <a:t> </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getTermValue</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49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50  </a:t>
            </a:r>
            <a:r>
              <a:rPr lang="en-US" sz="1200" dirty="0">
                <a:solidFill>
                  <a:srgbClr val="000000"/>
                </a:solidFill>
                <a:latin typeface="Courier"/>
                <a:ea typeface="Courier"/>
                <a:cs typeface="Courier"/>
              </a:rPr>
              <a:t>      </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value = </a:t>
            </a:r>
            <a:r>
              <a:rPr lang="en-US" sz="1200" dirty="0" err="1">
                <a:solidFill>
                  <a:srgbClr val="000000"/>
                </a:solidFill>
                <a:latin typeface="Courier"/>
                <a:ea typeface="Courier"/>
                <a:cs typeface="Courier"/>
              </a:rPr>
              <a:t>getFactorValue</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51  </a:t>
            </a:r>
            <a:r>
              <a:rPr lang="en-US" sz="1200" dirty="0">
                <a:solidFill>
                  <a:srgbClr val="000000"/>
                </a:solidFill>
                <a:latin typeface="Courier"/>
                <a:ea typeface="Courier"/>
                <a:cs typeface="Courier"/>
              </a:rPr>
              <a:t>      </a:t>
            </a:r>
            <a:r>
              <a:rPr lang="en-US" sz="1200" dirty="0" err="1">
                <a:solidFill>
                  <a:srgbClr val="CC0066"/>
                </a:solidFill>
                <a:latin typeface="Courier"/>
                <a:ea typeface="Courier"/>
                <a:cs typeface="Courier"/>
              </a:rPr>
              <a:t>boolean</a:t>
            </a:r>
            <a:r>
              <a:rPr lang="en-US" sz="1200" dirty="0">
                <a:solidFill>
                  <a:srgbClr val="000000"/>
                </a:solidFill>
                <a:latin typeface="Courier"/>
                <a:ea typeface="Courier"/>
                <a:cs typeface="Courier"/>
              </a:rPr>
              <a:t> done = </a:t>
            </a:r>
            <a:r>
              <a:rPr lang="en-US" sz="1200" dirty="0">
                <a:solidFill>
                  <a:srgbClr val="66FF19"/>
                </a:solidFill>
                <a:latin typeface="Courier"/>
                <a:ea typeface="Courier"/>
                <a:cs typeface="Courier"/>
              </a:rPr>
              <a:t>false</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52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while</a:t>
            </a:r>
            <a:r>
              <a:rPr lang="en-US" sz="1200" dirty="0">
                <a:solidFill>
                  <a:srgbClr val="000000"/>
                </a:solidFill>
                <a:latin typeface="Courier"/>
                <a:ea typeface="Courier"/>
                <a:cs typeface="Courier"/>
              </a:rPr>
              <a:t> (!done)</a:t>
            </a:r>
          </a:p>
          <a:p>
            <a:pPr>
              <a:spcBef>
                <a:spcPts val="0"/>
              </a:spcBef>
              <a:buNone/>
            </a:pPr>
            <a:r>
              <a:rPr lang="en-US" sz="1200" b="1" dirty="0">
                <a:solidFill>
                  <a:srgbClr val="0073FF"/>
                </a:solidFill>
                <a:latin typeface="Courier"/>
                <a:ea typeface="Courier"/>
                <a:cs typeface="Courier"/>
              </a:rPr>
              <a:t> 53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54  </a:t>
            </a:r>
            <a:r>
              <a:rPr lang="en-US" sz="1200" dirty="0">
                <a:solidFill>
                  <a:srgbClr val="000000"/>
                </a:solidFill>
                <a:latin typeface="Courier"/>
                <a:ea typeface="Courier"/>
                <a:cs typeface="Courier"/>
              </a:rPr>
              <a:t>         String next = </a:t>
            </a:r>
            <a:r>
              <a:rPr lang="en-US" sz="1200" dirty="0" err="1">
                <a:solidFill>
                  <a:srgbClr val="000000"/>
                </a:solidFill>
                <a:latin typeface="Courier"/>
                <a:ea typeface="Courier"/>
                <a:cs typeface="Courier"/>
              </a:rPr>
              <a:t>tokenizer.peekToken</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55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if</a:t>
            </a:r>
            <a:r>
              <a:rPr lang="en-US" sz="1200" dirty="0">
                <a:solidFill>
                  <a:srgbClr val="000000"/>
                </a:solidFill>
                <a:latin typeface="Courier"/>
                <a:ea typeface="Courier"/>
                <a:cs typeface="Courier"/>
              </a:rPr>
              <a:t> (</a:t>
            </a:r>
            <a:r>
              <a:rPr lang="en-US" sz="1200" dirty="0">
                <a:solidFill>
                  <a:srgbClr val="32E598"/>
                </a:solidFill>
                <a:latin typeface="Courier"/>
                <a:ea typeface="Courier"/>
                <a:cs typeface="Courier"/>
              </a:rPr>
              <a:t>"*".</a:t>
            </a:r>
            <a:r>
              <a:rPr lang="en-US" sz="1200" dirty="0" err="1">
                <a:solidFill>
                  <a:srgbClr val="32E598"/>
                </a:solidFill>
                <a:latin typeface="Courier"/>
                <a:ea typeface="Courier"/>
                <a:cs typeface="Courier"/>
              </a:rPr>
              <a:t>equals(next</a:t>
            </a:r>
            <a:r>
              <a:rPr lang="en-US" sz="1200" dirty="0">
                <a:solidFill>
                  <a:srgbClr val="32E598"/>
                </a:solidFill>
                <a:latin typeface="Courier"/>
                <a:ea typeface="Courier"/>
                <a:cs typeface="Courier"/>
              </a:rPr>
              <a:t>) || "/"</a:t>
            </a:r>
            <a:r>
              <a:rPr lang="en-US" sz="1200" dirty="0">
                <a:solidFill>
                  <a:srgbClr val="000000"/>
                </a:solidFill>
                <a:latin typeface="Courier"/>
                <a:ea typeface="Courier"/>
                <a:cs typeface="Courier"/>
              </a:rPr>
              <a:t>.</a:t>
            </a:r>
            <a:r>
              <a:rPr lang="en-US" sz="1200" dirty="0" err="1">
                <a:solidFill>
                  <a:srgbClr val="000000"/>
                </a:solidFill>
                <a:latin typeface="Courier"/>
                <a:ea typeface="Courier"/>
                <a:cs typeface="Courier"/>
              </a:rPr>
              <a:t>equals(next</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56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57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tokenizer.nextToken</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58  </a:t>
            </a:r>
            <a:r>
              <a:rPr lang="en-US" sz="1200" dirty="0">
                <a:solidFill>
                  <a:srgbClr val="000000"/>
                </a:solidFill>
                <a:latin typeface="Courier"/>
                <a:ea typeface="Courier"/>
                <a:cs typeface="Courier"/>
              </a:rPr>
              <a:t>            </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value2 = </a:t>
            </a:r>
            <a:r>
              <a:rPr lang="en-US" sz="1200" dirty="0" err="1">
                <a:solidFill>
                  <a:srgbClr val="000000"/>
                </a:solidFill>
                <a:latin typeface="Courier"/>
                <a:ea typeface="Courier"/>
                <a:cs typeface="Courier"/>
              </a:rPr>
              <a:t>getFactorValue</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59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if</a:t>
            </a:r>
            <a:r>
              <a:rPr lang="en-US" sz="1200" dirty="0">
                <a:solidFill>
                  <a:srgbClr val="000000"/>
                </a:solidFill>
                <a:latin typeface="Courier"/>
                <a:ea typeface="Courier"/>
                <a:cs typeface="Courier"/>
              </a:rPr>
              <a:t> (</a:t>
            </a:r>
            <a:r>
              <a:rPr lang="en-US" sz="1200" dirty="0">
                <a:solidFill>
                  <a:srgbClr val="32E598"/>
                </a:solidFill>
                <a:latin typeface="Courier"/>
                <a:ea typeface="Courier"/>
                <a:cs typeface="Courier"/>
              </a:rPr>
              <a:t>"*"</a:t>
            </a:r>
            <a:r>
              <a:rPr lang="en-US" sz="1200" dirty="0">
                <a:solidFill>
                  <a:srgbClr val="000000"/>
                </a:solidFill>
                <a:latin typeface="Courier"/>
                <a:ea typeface="Courier"/>
                <a:cs typeface="Courier"/>
              </a:rPr>
              <a:t>.</a:t>
            </a:r>
            <a:r>
              <a:rPr lang="en-US" sz="1200" dirty="0" err="1">
                <a:solidFill>
                  <a:srgbClr val="000000"/>
                </a:solidFill>
                <a:latin typeface="Courier"/>
                <a:ea typeface="Courier"/>
                <a:cs typeface="Courier"/>
              </a:rPr>
              <a:t>equals(next</a:t>
            </a:r>
            <a:r>
              <a:rPr lang="en-US" sz="1200" dirty="0">
                <a:solidFill>
                  <a:srgbClr val="000000"/>
                </a:solidFill>
                <a:latin typeface="Courier"/>
                <a:ea typeface="Courier"/>
                <a:cs typeface="Courier"/>
              </a:rPr>
              <a:t>)) { value = value * value2; }</a:t>
            </a:r>
          </a:p>
          <a:p>
            <a:pPr>
              <a:spcBef>
                <a:spcPts val="0"/>
              </a:spcBef>
              <a:buNone/>
            </a:pPr>
            <a:r>
              <a:rPr lang="en-US" sz="1200" b="1" dirty="0">
                <a:solidFill>
                  <a:srgbClr val="0073FF"/>
                </a:solidFill>
                <a:latin typeface="Courier"/>
                <a:ea typeface="Courier"/>
                <a:cs typeface="Courier"/>
              </a:rPr>
              <a:t> 60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else</a:t>
            </a:r>
            <a:r>
              <a:rPr lang="en-US" sz="1200" dirty="0">
                <a:solidFill>
                  <a:srgbClr val="000000"/>
                </a:solidFill>
                <a:latin typeface="Courier"/>
                <a:ea typeface="Courier"/>
                <a:cs typeface="Courier"/>
              </a:rPr>
              <a:t> { value = value / value2; }</a:t>
            </a:r>
          </a:p>
          <a:p>
            <a:pPr>
              <a:spcBef>
                <a:spcPts val="0"/>
              </a:spcBef>
              <a:buNone/>
            </a:pPr>
            <a:r>
              <a:rPr lang="en-US" sz="1200" b="1" dirty="0">
                <a:solidFill>
                  <a:srgbClr val="0073FF"/>
                </a:solidFill>
                <a:latin typeface="Courier"/>
                <a:ea typeface="Courier"/>
                <a:cs typeface="Courier"/>
              </a:rPr>
              <a:t> 61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62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else</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63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64  </a:t>
            </a:r>
            <a:r>
              <a:rPr lang="en-US" sz="1200" dirty="0">
                <a:solidFill>
                  <a:srgbClr val="000000"/>
                </a:solidFill>
                <a:latin typeface="Courier"/>
                <a:ea typeface="Courier"/>
                <a:cs typeface="Courier"/>
              </a:rPr>
              <a:t>            done = </a:t>
            </a:r>
            <a:r>
              <a:rPr lang="en-US" sz="1200" dirty="0">
                <a:solidFill>
                  <a:srgbClr val="66FF19"/>
                </a:solidFill>
                <a:latin typeface="Courier"/>
                <a:ea typeface="Courier"/>
                <a:cs typeface="Courier"/>
              </a:rPr>
              <a:t>true</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65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66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67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return</a:t>
            </a:r>
            <a:r>
              <a:rPr lang="en-US" sz="1200" dirty="0">
                <a:solidFill>
                  <a:srgbClr val="000000"/>
                </a:solidFill>
                <a:latin typeface="Courier"/>
                <a:ea typeface="Courier"/>
                <a:cs typeface="Courier"/>
              </a:rPr>
              <a:t> value;</a:t>
            </a:r>
          </a:p>
          <a:p>
            <a:pPr>
              <a:spcBef>
                <a:spcPts val="0"/>
              </a:spcBef>
              <a:buNone/>
            </a:pPr>
            <a:r>
              <a:rPr lang="en-US" sz="1200" b="1" dirty="0">
                <a:solidFill>
                  <a:srgbClr val="0073FF"/>
                </a:solidFill>
                <a:latin typeface="Courier"/>
                <a:ea typeface="Courier"/>
                <a:cs typeface="Courier"/>
              </a:rPr>
              <a:t> 68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69 </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section_5/</a:t>
            </a:r>
            <a:r>
              <a:rPr lang="en-US" dirty="0">
                <a:hlinkClick r:id="rId2" action="ppaction://hlinkfile"/>
              </a:rPr>
              <a:t>Evaluator.java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200" b="1" dirty="0">
                <a:solidFill>
                  <a:srgbClr val="0073FF"/>
                </a:solidFill>
                <a:latin typeface="Courier"/>
                <a:ea typeface="Courier"/>
                <a:cs typeface="Courier"/>
              </a:rPr>
              <a:t> 70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71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Evaluates the next factor found in the expression.</a:t>
            </a:r>
          </a:p>
          <a:p>
            <a:pPr>
              <a:spcBef>
                <a:spcPts val="0"/>
              </a:spcBef>
              <a:buNone/>
            </a:pPr>
            <a:r>
              <a:rPr lang="en-US" sz="1200" b="1" dirty="0">
                <a:solidFill>
                  <a:srgbClr val="0073FF"/>
                </a:solidFill>
                <a:latin typeface="Courier"/>
                <a:ea typeface="Courier"/>
                <a:cs typeface="Courier"/>
              </a:rPr>
              <a:t> 72  </a:t>
            </a:r>
            <a:r>
              <a:rPr lang="en-US" sz="1200" dirty="0">
                <a:solidFill>
                  <a:srgbClr val="000000"/>
                </a:solidFill>
                <a:latin typeface="Courier"/>
                <a:ea typeface="Courier"/>
                <a:cs typeface="Courier"/>
              </a:rPr>
              <a:t>      @return</a:t>
            </a:r>
            <a:r>
              <a:rPr lang="en-US" sz="1200" dirty="0">
                <a:solidFill>
                  <a:srgbClr val="0073FF"/>
                </a:solidFill>
                <a:latin typeface="Times"/>
                <a:ea typeface="Times"/>
                <a:cs typeface="Times"/>
              </a:rPr>
              <a:t> the value of the factor</a:t>
            </a:r>
          </a:p>
          <a:p>
            <a:pPr>
              <a:spcBef>
                <a:spcPts val="0"/>
              </a:spcBef>
              <a:buNone/>
            </a:pPr>
            <a:r>
              <a:rPr lang="en-US" sz="1200" b="1" dirty="0">
                <a:solidFill>
                  <a:srgbClr val="0073FF"/>
                </a:solidFill>
                <a:latin typeface="Courier"/>
                <a:ea typeface="Courier"/>
                <a:cs typeface="Courier"/>
              </a:rPr>
              <a:t> 73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74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public</a:t>
            </a:r>
            <a:r>
              <a:rPr lang="en-US" sz="1200" dirty="0">
                <a:solidFill>
                  <a:srgbClr val="000000"/>
                </a:solidFill>
                <a:latin typeface="Courier"/>
                <a:ea typeface="Courier"/>
                <a:cs typeface="Courier"/>
              </a:rPr>
              <a:t> </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getFactorValue</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75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76  </a:t>
            </a:r>
            <a:r>
              <a:rPr lang="en-US" sz="1200" dirty="0">
                <a:solidFill>
                  <a:srgbClr val="000000"/>
                </a:solidFill>
                <a:latin typeface="Courier"/>
                <a:ea typeface="Courier"/>
                <a:cs typeface="Courier"/>
              </a:rPr>
              <a:t>      </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value;</a:t>
            </a:r>
          </a:p>
          <a:p>
            <a:pPr>
              <a:spcBef>
                <a:spcPts val="0"/>
              </a:spcBef>
              <a:buNone/>
            </a:pPr>
            <a:r>
              <a:rPr lang="en-US" sz="1200" b="1" dirty="0">
                <a:solidFill>
                  <a:srgbClr val="0073FF"/>
                </a:solidFill>
                <a:latin typeface="Courier"/>
                <a:ea typeface="Courier"/>
                <a:cs typeface="Courier"/>
              </a:rPr>
              <a:t> 77  </a:t>
            </a:r>
            <a:r>
              <a:rPr lang="en-US" sz="1200" dirty="0">
                <a:solidFill>
                  <a:srgbClr val="000000"/>
                </a:solidFill>
                <a:latin typeface="Courier"/>
                <a:ea typeface="Courier"/>
                <a:cs typeface="Courier"/>
              </a:rPr>
              <a:t>      String next = </a:t>
            </a:r>
            <a:r>
              <a:rPr lang="en-US" sz="1200" dirty="0" err="1">
                <a:solidFill>
                  <a:srgbClr val="000000"/>
                </a:solidFill>
                <a:latin typeface="Courier"/>
                <a:ea typeface="Courier"/>
                <a:cs typeface="Courier"/>
              </a:rPr>
              <a:t>tokenizer.peekToken</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78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if</a:t>
            </a:r>
            <a:r>
              <a:rPr lang="en-US" sz="1200" dirty="0">
                <a:solidFill>
                  <a:srgbClr val="000000"/>
                </a:solidFill>
                <a:latin typeface="Courier"/>
                <a:ea typeface="Courier"/>
                <a:cs typeface="Courier"/>
              </a:rPr>
              <a:t> (</a:t>
            </a:r>
            <a:r>
              <a:rPr lang="en-US" sz="1200" dirty="0">
                <a:solidFill>
                  <a:srgbClr val="32E598"/>
                </a:solidFill>
                <a:latin typeface="Courier"/>
                <a:ea typeface="Courier"/>
                <a:cs typeface="Courier"/>
              </a:rPr>
              <a:t>"("</a:t>
            </a:r>
            <a:r>
              <a:rPr lang="en-US" sz="1200" dirty="0">
                <a:solidFill>
                  <a:srgbClr val="000000"/>
                </a:solidFill>
                <a:latin typeface="Courier"/>
                <a:ea typeface="Courier"/>
                <a:cs typeface="Courier"/>
              </a:rPr>
              <a:t>.</a:t>
            </a:r>
            <a:r>
              <a:rPr lang="en-US" sz="1200" dirty="0" err="1">
                <a:solidFill>
                  <a:srgbClr val="000000"/>
                </a:solidFill>
                <a:latin typeface="Courier"/>
                <a:ea typeface="Courier"/>
                <a:cs typeface="Courier"/>
              </a:rPr>
              <a:t>equals(next</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79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80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tokenizer.nextToken</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 Discard "("</a:t>
            </a:r>
          </a:p>
          <a:p>
            <a:pPr>
              <a:spcBef>
                <a:spcPts val="0"/>
              </a:spcBef>
              <a:buNone/>
            </a:pPr>
            <a:r>
              <a:rPr lang="en-US" sz="1200" b="1" dirty="0">
                <a:solidFill>
                  <a:srgbClr val="0073FF"/>
                </a:solidFill>
                <a:latin typeface="Courier"/>
                <a:ea typeface="Courier"/>
                <a:cs typeface="Courier"/>
              </a:rPr>
              <a:t> 81  </a:t>
            </a:r>
            <a:r>
              <a:rPr lang="en-US" sz="1200" dirty="0">
                <a:solidFill>
                  <a:srgbClr val="000000"/>
                </a:solidFill>
                <a:latin typeface="Courier"/>
                <a:ea typeface="Courier"/>
                <a:cs typeface="Courier"/>
              </a:rPr>
              <a:t>         value = </a:t>
            </a:r>
            <a:r>
              <a:rPr lang="en-US" sz="1200" dirty="0" err="1">
                <a:solidFill>
                  <a:srgbClr val="000000"/>
                </a:solidFill>
                <a:latin typeface="Courier"/>
                <a:ea typeface="Courier"/>
                <a:cs typeface="Courier"/>
              </a:rPr>
              <a:t>getExpressionValue</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82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tokenizer.nextToken</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 Discard ")"</a:t>
            </a:r>
          </a:p>
          <a:p>
            <a:pPr>
              <a:spcBef>
                <a:spcPts val="0"/>
              </a:spcBef>
              <a:buNone/>
            </a:pPr>
            <a:r>
              <a:rPr lang="en-US" sz="1200" b="1" dirty="0">
                <a:solidFill>
                  <a:srgbClr val="0073FF"/>
                </a:solidFill>
                <a:latin typeface="Courier"/>
                <a:ea typeface="Courier"/>
                <a:cs typeface="Courier"/>
              </a:rPr>
              <a:t> 83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84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else</a:t>
            </a:r>
          </a:p>
          <a:p>
            <a:pPr>
              <a:spcBef>
                <a:spcPts val="0"/>
              </a:spcBef>
              <a:buNone/>
            </a:pPr>
            <a:r>
              <a:rPr lang="en-US" sz="1200" b="1" dirty="0">
                <a:solidFill>
                  <a:srgbClr val="0073FF"/>
                </a:solidFill>
                <a:latin typeface="Courier"/>
                <a:ea typeface="Courier"/>
                <a:cs typeface="Courier"/>
              </a:rPr>
              <a:t> 85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86  </a:t>
            </a:r>
            <a:r>
              <a:rPr lang="en-US" sz="1200" dirty="0">
                <a:solidFill>
                  <a:srgbClr val="000000"/>
                </a:solidFill>
                <a:latin typeface="Courier"/>
                <a:ea typeface="Courier"/>
                <a:cs typeface="Courier"/>
              </a:rPr>
              <a:t>         value = </a:t>
            </a:r>
            <a:r>
              <a:rPr lang="en-US" sz="1200" dirty="0" err="1">
                <a:solidFill>
                  <a:srgbClr val="000000"/>
                </a:solidFill>
                <a:latin typeface="Courier"/>
                <a:ea typeface="Courier"/>
                <a:cs typeface="Courier"/>
              </a:rPr>
              <a:t>Integer.parseInt(tokenizer.nextToken</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87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88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return</a:t>
            </a:r>
            <a:r>
              <a:rPr lang="en-US" sz="1200" dirty="0">
                <a:solidFill>
                  <a:srgbClr val="000000"/>
                </a:solidFill>
                <a:latin typeface="Courier"/>
                <a:ea typeface="Courier"/>
                <a:cs typeface="Courier"/>
              </a:rPr>
              <a:t> value;</a:t>
            </a:r>
          </a:p>
          <a:p>
            <a:pPr>
              <a:spcBef>
                <a:spcPts val="0"/>
              </a:spcBef>
              <a:buNone/>
            </a:pPr>
            <a:r>
              <a:rPr lang="en-US" sz="1200" b="1" dirty="0">
                <a:solidFill>
                  <a:srgbClr val="0073FF"/>
                </a:solidFill>
                <a:latin typeface="Courier"/>
                <a:ea typeface="Courier"/>
                <a:cs typeface="Courier"/>
              </a:rPr>
              <a:t> 89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90  </a:t>
            </a:r>
            <a:r>
              <a:rPr lang="en-US" sz="1200" dirty="0">
                <a:solidFill>
                  <a:srgbClr val="000000"/>
                </a:solidFill>
                <a:latin typeface="Courier"/>
                <a:ea typeface="Courier"/>
                <a:cs typeface="Courier"/>
              </a:rPr>
              <a:t>}</a:t>
            </a:r>
            <a:endParaRPr lang="en-US" sz="1200" b="1" dirty="0">
              <a:solidFill>
                <a:srgbClr val="0073FF"/>
              </a:solidFill>
              <a:latin typeface="Courier"/>
              <a:ea typeface="Courier"/>
              <a:cs typeface="Courier"/>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section_5/</a:t>
            </a:r>
            <a:r>
              <a:rPr lang="en-US" dirty="0">
                <a:hlinkClick r:id="rId2" action="ppaction://hlinkfile"/>
              </a:rPr>
              <a:t>ExpressionTokenizer.java</a:t>
            </a:r>
            <a:endParaRPr lang="en-US" dirty="0"/>
          </a:p>
        </p:txBody>
      </p:sp>
      <p:sp>
        <p:nvSpPr>
          <p:cNvPr id="3" name="Content Placeholder 2"/>
          <p:cNvSpPr>
            <a:spLocks noGrp="1"/>
          </p:cNvSpPr>
          <p:nvPr>
            <p:ph idx="4294967295"/>
          </p:nvPr>
        </p:nvSpPr>
        <p:spPr>
          <a:xfrm>
            <a:off x="0" y="762000"/>
            <a:ext cx="9134475" cy="5770454"/>
          </a:xfrm>
        </p:spPr>
        <p:txBody>
          <a:bodyPr>
            <a:noAutofit/>
          </a:bodyPr>
          <a:lstStyle/>
          <a:p>
            <a:pPr>
              <a:spcBef>
                <a:spcPts val="0"/>
              </a:spcBef>
              <a:buNone/>
            </a:pPr>
            <a:r>
              <a:rPr lang="en-US" sz="1200" b="1" dirty="0">
                <a:solidFill>
                  <a:srgbClr val="0073FF"/>
                </a:solidFill>
                <a:latin typeface="Courier"/>
                <a:ea typeface="Courier"/>
                <a:cs typeface="Courier"/>
              </a:rPr>
              <a:t>  1  </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2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This class breaks up a string describing an expression</a:t>
            </a:r>
          </a:p>
          <a:p>
            <a:pPr>
              <a:spcBef>
                <a:spcPts val="0"/>
              </a:spcBef>
              <a:buNone/>
            </a:pPr>
            <a:r>
              <a:rPr lang="en-US" sz="1200" b="1" dirty="0">
                <a:solidFill>
                  <a:srgbClr val="0073FF"/>
                </a:solidFill>
                <a:latin typeface="Courier"/>
                <a:ea typeface="Courier"/>
                <a:cs typeface="Courier"/>
              </a:rPr>
              <a:t>  3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into tokens: numbers, parentheses, and operators.</a:t>
            </a:r>
          </a:p>
          <a:p>
            <a:pPr>
              <a:spcBef>
                <a:spcPts val="0"/>
              </a:spcBef>
              <a:buNone/>
            </a:pPr>
            <a:r>
              <a:rPr lang="en-US" sz="1200" b="1" dirty="0">
                <a:solidFill>
                  <a:srgbClr val="0073FF"/>
                </a:solidFill>
                <a:latin typeface="Courier"/>
                <a:ea typeface="Courier"/>
                <a:cs typeface="Courier"/>
              </a:rPr>
              <a:t>  4  </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5  </a:t>
            </a:r>
            <a:r>
              <a:rPr lang="en-US" sz="1200" dirty="0">
                <a:solidFill>
                  <a:srgbClr val="CC0066"/>
                </a:solidFill>
                <a:latin typeface="Courier"/>
                <a:ea typeface="Courier"/>
                <a:cs typeface="Courier"/>
              </a:rPr>
              <a:t>public</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class</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ExpressionTokenizer</a:t>
            </a:r>
            <a:endParaRPr lang="en-US" sz="1200" dirty="0">
              <a:solidFill>
                <a:srgbClr val="000000"/>
              </a:solidFill>
              <a:latin typeface="Courier"/>
              <a:ea typeface="Courier"/>
              <a:cs typeface="Courier"/>
            </a:endParaRPr>
          </a:p>
          <a:p>
            <a:pPr>
              <a:spcBef>
                <a:spcPts val="0"/>
              </a:spcBef>
              <a:buNone/>
            </a:pPr>
            <a:r>
              <a:rPr lang="en-US" sz="1200" b="1" dirty="0">
                <a:solidFill>
                  <a:srgbClr val="0073FF"/>
                </a:solidFill>
                <a:latin typeface="Courier"/>
                <a:ea typeface="Courier"/>
                <a:cs typeface="Courier"/>
              </a:rPr>
              <a:t>  6  </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7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private</a:t>
            </a:r>
            <a:r>
              <a:rPr lang="en-US" sz="1200" dirty="0">
                <a:solidFill>
                  <a:srgbClr val="000000"/>
                </a:solidFill>
                <a:latin typeface="Courier"/>
                <a:ea typeface="Courier"/>
                <a:cs typeface="Courier"/>
              </a:rPr>
              <a:t> String input;</a:t>
            </a:r>
          </a:p>
          <a:p>
            <a:pPr>
              <a:spcBef>
                <a:spcPts val="0"/>
              </a:spcBef>
              <a:buNone/>
            </a:pPr>
            <a:r>
              <a:rPr lang="en-US" sz="1200" b="1" dirty="0">
                <a:solidFill>
                  <a:srgbClr val="0073FF"/>
                </a:solidFill>
                <a:latin typeface="Courier"/>
                <a:ea typeface="Courier"/>
                <a:cs typeface="Courier"/>
              </a:rPr>
              <a:t>  8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private</a:t>
            </a:r>
            <a:r>
              <a:rPr lang="en-US" sz="1200" dirty="0">
                <a:solidFill>
                  <a:srgbClr val="000000"/>
                </a:solidFill>
                <a:latin typeface="Courier"/>
                <a:ea typeface="Courier"/>
                <a:cs typeface="Courier"/>
              </a:rPr>
              <a:t> </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start; //</a:t>
            </a:r>
            <a:r>
              <a:rPr lang="en-US" sz="1200" dirty="0">
                <a:solidFill>
                  <a:srgbClr val="0073FF"/>
                </a:solidFill>
                <a:latin typeface="Times"/>
                <a:ea typeface="Times"/>
                <a:cs typeface="Times"/>
              </a:rPr>
              <a:t> The start of the current token</a:t>
            </a:r>
          </a:p>
          <a:p>
            <a:pPr>
              <a:spcBef>
                <a:spcPts val="0"/>
              </a:spcBef>
              <a:buNone/>
            </a:pPr>
            <a:r>
              <a:rPr lang="en-US" sz="1200" b="1" dirty="0">
                <a:solidFill>
                  <a:srgbClr val="0073FF"/>
                </a:solidFill>
                <a:latin typeface="Courier"/>
                <a:ea typeface="Courier"/>
                <a:cs typeface="Courier"/>
              </a:rPr>
              <a:t>  9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private</a:t>
            </a:r>
            <a:r>
              <a:rPr lang="en-US" sz="1200" dirty="0">
                <a:solidFill>
                  <a:srgbClr val="000000"/>
                </a:solidFill>
                <a:latin typeface="Courier"/>
                <a:ea typeface="Courier"/>
                <a:cs typeface="Courier"/>
              </a:rPr>
              <a:t> </a:t>
            </a:r>
            <a:r>
              <a:rPr lang="en-US" sz="1200" dirty="0" err="1">
                <a:solidFill>
                  <a:srgbClr val="CC0066"/>
                </a:solidFill>
                <a:latin typeface="Courier"/>
                <a:ea typeface="Courier"/>
                <a:cs typeface="Courier"/>
              </a:rPr>
              <a:t>int</a:t>
            </a:r>
            <a:r>
              <a:rPr lang="en-US" sz="1200" dirty="0">
                <a:solidFill>
                  <a:srgbClr val="000000"/>
                </a:solidFill>
                <a:latin typeface="Courier"/>
                <a:ea typeface="Courier"/>
                <a:cs typeface="Courier"/>
              </a:rPr>
              <a:t> end; //</a:t>
            </a:r>
            <a:r>
              <a:rPr lang="en-US" sz="1200" dirty="0">
                <a:solidFill>
                  <a:srgbClr val="0073FF"/>
                </a:solidFill>
                <a:latin typeface="Times"/>
                <a:ea typeface="Times"/>
                <a:cs typeface="Times"/>
              </a:rPr>
              <a:t> The position after the end of the current token</a:t>
            </a:r>
          </a:p>
          <a:p>
            <a:pPr>
              <a:spcBef>
                <a:spcPts val="0"/>
              </a:spcBef>
              <a:buNone/>
            </a:pPr>
            <a:r>
              <a:rPr lang="en-US" sz="1200" b="1" dirty="0">
                <a:solidFill>
                  <a:srgbClr val="0073FF"/>
                </a:solidFill>
                <a:latin typeface="Courier"/>
                <a:ea typeface="Courier"/>
                <a:cs typeface="Courier"/>
              </a:rPr>
              <a:t> 10  </a:t>
            </a:r>
          </a:p>
          <a:p>
            <a:pPr>
              <a:spcBef>
                <a:spcPts val="0"/>
              </a:spcBef>
              <a:buNone/>
            </a:pPr>
            <a:r>
              <a:rPr lang="en-US" sz="1200" b="1" dirty="0">
                <a:solidFill>
                  <a:srgbClr val="0073FF"/>
                </a:solidFill>
                <a:latin typeface="Courier"/>
                <a:ea typeface="Courier"/>
                <a:cs typeface="Courier"/>
              </a:rPr>
              <a:t> 11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12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Constructs a </a:t>
            </a:r>
            <a:r>
              <a:rPr lang="en-US" sz="1200" dirty="0" err="1">
                <a:solidFill>
                  <a:srgbClr val="0073FF"/>
                </a:solidFill>
                <a:latin typeface="Times"/>
                <a:ea typeface="Times"/>
                <a:cs typeface="Times"/>
              </a:rPr>
              <a:t>tokenizer</a:t>
            </a:r>
            <a:r>
              <a:rPr lang="en-US" sz="1200" dirty="0">
                <a:solidFill>
                  <a:srgbClr val="0073FF"/>
                </a:solidFill>
                <a:latin typeface="Times"/>
                <a:ea typeface="Times"/>
                <a:cs typeface="Times"/>
              </a:rPr>
              <a:t>.</a:t>
            </a:r>
          </a:p>
          <a:p>
            <a:pPr>
              <a:spcBef>
                <a:spcPts val="0"/>
              </a:spcBef>
              <a:buNone/>
            </a:pPr>
            <a:r>
              <a:rPr lang="en-US" sz="1200" b="1" dirty="0">
                <a:solidFill>
                  <a:srgbClr val="0073FF"/>
                </a:solidFill>
                <a:latin typeface="Courier"/>
                <a:ea typeface="Courier"/>
                <a:cs typeface="Courier"/>
              </a:rPr>
              <a:t> 13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param</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anInput</a:t>
            </a:r>
            <a:r>
              <a:rPr lang="en-US" sz="1200" dirty="0">
                <a:solidFill>
                  <a:srgbClr val="0073FF"/>
                </a:solidFill>
                <a:latin typeface="Times"/>
                <a:ea typeface="Times"/>
                <a:cs typeface="Times"/>
              </a:rPr>
              <a:t> the string to tokenize</a:t>
            </a:r>
          </a:p>
          <a:p>
            <a:pPr>
              <a:spcBef>
                <a:spcPts val="0"/>
              </a:spcBef>
              <a:buNone/>
            </a:pPr>
            <a:r>
              <a:rPr lang="en-US" sz="1200" b="1" dirty="0">
                <a:solidFill>
                  <a:srgbClr val="0073FF"/>
                </a:solidFill>
                <a:latin typeface="Courier"/>
                <a:ea typeface="Courier"/>
                <a:cs typeface="Courier"/>
              </a:rPr>
              <a:t> 14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15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public</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ExpressionTokenizer(String</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anInput</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16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17  </a:t>
            </a:r>
            <a:r>
              <a:rPr lang="en-US" sz="1200" dirty="0">
                <a:solidFill>
                  <a:srgbClr val="000000"/>
                </a:solidFill>
                <a:latin typeface="Courier"/>
                <a:ea typeface="Courier"/>
                <a:cs typeface="Courier"/>
              </a:rPr>
              <a:t>      input = </a:t>
            </a:r>
            <a:r>
              <a:rPr lang="en-US" sz="1200" dirty="0" err="1">
                <a:solidFill>
                  <a:srgbClr val="000000"/>
                </a:solidFill>
                <a:latin typeface="Courier"/>
                <a:ea typeface="Courier"/>
                <a:cs typeface="Courier"/>
              </a:rPr>
              <a:t>anInput</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18  </a:t>
            </a:r>
            <a:r>
              <a:rPr lang="en-US" sz="1200" dirty="0">
                <a:solidFill>
                  <a:srgbClr val="000000"/>
                </a:solidFill>
                <a:latin typeface="Courier"/>
                <a:ea typeface="Courier"/>
                <a:cs typeface="Courier"/>
              </a:rPr>
              <a:t>      start = </a:t>
            </a:r>
            <a:r>
              <a:rPr lang="en-US" sz="1200" dirty="0">
                <a:solidFill>
                  <a:srgbClr val="66FF19"/>
                </a:solidFill>
                <a:latin typeface="Courier"/>
                <a:ea typeface="Courier"/>
                <a:cs typeface="Courier"/>
              </a:rPr>
              <a:t>0</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19  </a:t>
            </a:r>
            <a:r>
              <a:rPr lang="en-US" sz="1200" dirty="0">
                <a:solidFill>
                  <a:srgbClr val="000000"/>
                </a:solidFill>
                <a:latin typeface="Courier"/>
                <a:ea typeface="Courier"/>
                <a:cs typeface="Courier"/>
              </a:rPr>
              <a:t>      end = </a:t>
            </a:r>
            <a:r>
              <a:rPr lang="en-US" sz="1200" dirty="0">
                <a:solidFill>
                  <a:srgbClr val="66FF19"/>
                </a:solidFill>
                <a:latin typeface="Courier"/>
                <a:ea typeface="Courier"/>
                <a:cs typeface="Courier"/>
              </a:rPr>
              <a:t>0</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20  </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nextToken</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 Find the first token</a:t>
            </a:r>
          </a:p>
          <a:p>
            <a:pPr>
              <a:spcBef>
                <a:spcPts val="0"/>
              </a:spcBef>
              <a:buNone/>
            </a:pPr>
            <a:r>
              <a:rPr lang="en-US" sz="1200" b="1" dirty="0">
                <a:solidFill>
                  <a:srgbClr val="0073FF"/>
                </a:solidFill>
                <a:latin typeface="Courier"/>
                <a:ea typeface="Courier"/>
                <a:cs typeface="Courier"/>
              </a:rPr>
              <a:t> 21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22  </a:t>
            </a:r>
          </a:p>
          <a:p>
            <a:pPr>
              <a:spcBef>
                <a:spcPts val="0"/>
              </a:spcBef>
              <a:buNone/>
            </a:pPr>
            <a:r>
              <a:rPr lang="en-US" sz="1200" b="1" dirty="0">
                <a:solidFill>
                  <a:srgbClr val="0073FF"/>
                </a:solidFill>
                <a:latin typeface="Courier"/>
                <a:ea typeface="Courier"/>
                <a:cs typeface="Courier"/>
              </a:rPr>
              <a:t> 23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24  </a:t>
            </a:r>
            <a:r>
              <a:rPr lang="en-US" sz="1200" dirty="0">
                <a:solidFill>
                  <a:srgbClr val="000000"/>
                </a:solidFill>
                <a:latin typeface="Courier"/>
                <a:ea typeface="Courier"/>
                <a:cs typeface="Courier"/>
              </a:rPr>
              <a:t>      </a:t>
            </a:r>
            <a:r>
              <a:rPr lang="en-US" sz="1200" dirty="0">
                <a:solidFill>
                  <a:srgbClr val="0073FF"/>
                </a:solidFill>
                <a:latin typeface="Times"/>
                <a:ea typeface="Times"/>
                <a:cs typeface="Times"/>
              </a:rPr>
              <a:t>Peeks at the next token without consuming it.</a:t>
            </a:r>
          </a:p>
          <a:p>
            <a:pPr>
              <a:spcBef>
                <a:spcPts val="0"/>
              </a:spcBef>
              <a:buNone/>
            </a:pPr>
            <a:r>
              <a:rPr lang="en-US" sz="1200" b="1" dirty="0">
                <a:solidFill>
                  <a:srgbClr val="0073FF"/>
                </a:solidFill>
                <a:latin typeface="Courier"/>
                <a:ea typeface="Courier"/>
                <a:cs typeface="Courier"/>
              </a:rPr>
              <a:t> 25  </a:t>
            </a:r>
            <a:r>
              <a:rPr lang="en-US" sz="1200" dirty="0">
                <a:solidFill>
                  <a:srgbClr val="000000"/>
                </a:solidFill>
                <a:latin typeface="Courier"/>
                <a:ea typeface="Courier"/>
                <a:cs typeface="Courier"/>
              </a:rPr>
              <a:t>      @return</a:t>
            </a:r>
            <a:r>
              <a:rPr lang="en-US" sz="1200" dirty="0">
                <a:solidFill>
                  <a:srgbClr val="0073FF"/>
                </a:solidFill>
                <a:latin typeface="Times"/>
                <a:ea typeface="Times"/>
                <a:cs typeface="Times"/>
              </a:rPr>
              <a:t> the next token or null if there are no more tokens</a:t>
            </a:r>
          </a:p>
          <a:p>
            <a:pPr>
              <a:spcBef>
                <a:spcPts val="0"/>
              </a:spcBef>
              <a:buNone/>
            </a:pPr>
            <a:r>
              <a:rPr lang="en-US" sz="1200" b="1" dirty="0">
                <a:solidFill>
                  <a:srgbClr val="0073FF"/>
                </a:solidFill>
                <a:latin typeface="Courier"/>
                <a:ea typeface="Courier"/>
                <a:cs typeface="Courier"/>
              </a:rPr>
              <a:t> 26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27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public</a:t>
            </a:r>
            <a:r>
              <a:rPr lang="en-US" sz="1200" dirty="0">
                <a:solidFill>
                  <a:srgbClr val="000000"/>
                </a:solidFill>
                <a:latin typeface="Courier"/>
                <a:ea typeface="Courier"/>
                <a:cs typeface="Courier"/>
              </a:rPr>
              <a:t> String </a:t>
            </a:r>
            <a:r>
              <a:rPr lang="en-US" sz="1200" dirty="0" err="1">
                <a:solidFill>
                  <a:srgbClr val="000000"/>
                </a:solidFill>
                <a:latin typeface="Courier"/>
                <a:ea typeface="Courier"/>
                <a:cs typeface="Courier"/>
              </a:rPr>
              <a:t>peekToken</a:t>
            </a:r>
            <a:r>
              <a:rPr lang="en-US" sz="1200" dirty="0">
                <a:solidFill>
                  <a:srgbClr val="000000"/>
                </a:solidFill>
                <a:latin typeface="Courier"/>
                <a:ea typeface="Courier"/>
                <a:cs typeface="Courier"/>
              </a:rPr>
              <a:t>()</a:t>
            </a:r>
          </a:p>
          <a:p>
            <a:pPr>
              <a:spcBef>
                <a:spcPts val="0"/>
              </a:spcBef>
              <a:buNone/>
            </a:pPr>
            <a:r>
              <a:rPr lang="en-US" sz="1200" b="1" dirty="0">
                <a:solidFill>
                  <a:srgbClr val="0073FF"/>
                </a:solidFill>
                <a:latin typeface="Courier"/>
                <a:ea typeface="Courier"/>
                <a:cs typeface="Courier"/>
              </a:rPr>
              <a:t> 28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29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if</a:t>
            </a:r>
            <a:r>
              <a:rPr lang="en-US" sz="1200" dirty="0">
                <a:solidFill>
                  <a:srgbClr val="000000"/>
                </a:solidFill>
                <a:latin typeface="Courier"/>
                <a:ea typeface="Courier"/>
                <a:cs typeface="Courier"/>
              </a:rPr>
              <a:t> (start &gt;= </a:t>
            </a:r>
            <a:r>
              <a:rPr lang="en-US" sz="1200" dirty="0" err="1">
                <a:solidFill>
                  <a:srgbClr val="000000"/>
                </a:solidFill>
                <a:latin typeface="Courier"/>
                <a:ea typeface="Courier"/>
                <a:cs typeface="Courier"/>
              </a:rPr>
              <a:t>input.length</a:t>
            </a:r>
            <a:r>
              <a:rPr lang="en-US" sz="1200" dirty="0">
                <a:solidFill>
                  <a:srgbClr val="000000"/>
                </a:solidFill>
                <a:latin typeface="Courier"/>
                <a:ea typeface="Courier"/>
                <a:cs typeface="Courier"/>
              </a:rPr>
              <a:t>()) { </a:t>
            </a:r>
            <a:r>
              <a:rPr lang="en-US" sz="1200" dirty="0">
                <a:solidFill>
                  <a:srgbClr val="CC0066"/>
                </a:solidFill>
                <a:latin typeface="Courier"/>
                <a:ea typeface="Courier"/>
                <a:cs typeface="Courier"/>
              </a:rPr>
              <a:t>return</a:t>
            </a:r>
            <a:r>
              <a:rPr lang="en-US" sz="1200" dirty="0">
                <a:solidFill>
                  <a:srgbClr val="000000"/>
                </a:solidFill>
                <a:latin typeface="Courier"/>
                <a:ea typeface="Courier"/>
                <a:cs typeface="Courier"/>
              </a:rPr>
              <a:t> </a:t>
            </a:r>
            <a:r>
              <a:rPr lang="en-US" sz="1200" dirty="0">
                <a:solidFill>
                  <a:srgbClr val="66FF19"/>
                </a:solidFill>
                <a:latin typeface="Courier"/>
                <a:ea typeface="Courier"/>
                <a:cs typeface="Courier"/>
              </a:rPr>
              <a:t>null</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30  </a:t>
            </a:r>
            <a:r>
              <a:rPr lang="en-US" sz="1200" dirty="0">
                <a:solidFill>
                  <a:srgbClr val="000000"/>
                </a:solidFill>
                <a:latin typeface="Courier"/>
                <a:ea typeface="Courier"/>
                <a:cs typeface="Courier"/>
              </a:rPr>
              <a:t>      </a:t>
            </a:r>
            <a:r>
              <a:rPr lang="en-US" sz="1200" dirty="0">
                <a:solidFill>
                  <a:srgbClr val="CC0066"/>
                </a:solidFill>
                <a:latin typeface="Courier"/>
                <a:ea typeface="Courier"/>
                <a:cs typeface="Courier"/>
              </a:rPr>
              <a:t>else</a:t>
            </a:r>
            <a:r>
              <a:rPr lang="en-US" sz="1200" dirty="0">
                <a:solidFill>
                  <a:srgbClr val="000000"/>
                </a:solidFill>
                <a:latin typeface="Courier"/>
                <a:ea typeface="Courier"/>
                <a:cs typeface="Courier"/>
              </a:rPr>
              <a:t> { </a:t>
            </a:r>
            <a:r>
              <a:rPr lang="en-US" sz="1200" dirty="0">
                <a:solidFill>
                  <a:srgbClr val="CC0066"/>
                </a:solidFill>
                <a:latin typeface="Courier"/>
                <a:ea typeface="Courier"/>
                <a:cs typeface="Courier"/>
              </a:rPr>
              <a:t>return</a:t>
            </a:r>
            <a:r>
              <a:rPr lang="en-US" sz="1200" dirty="0">
                <a:solidFill>
                  <a:srgbClr val="000000"/>
                </a:solidFill>
                <a:latin typeface="Courier"/>
                <a:ea typeface="Courier"/>
                <a:cs typeface="Courier"/>
              </a:rPr>
              <a:t> </a:t>
            </a:r>
            <a:r>
              <a:rPr lang="en-US" sz="1200" dirty="0" err="1">
                <a:solidFill>
                  <a:srgbClr val="000000"/>
                </a:solidFill>
                <a:latin typeface="Courier"/>
                <a:ea typeface="Courier"/>
                <a:cs typeface="Courier"/>
              </a:rPr>
              <a:t>input.substring(start</a:t>
            </a:r>
            <a:r>
              <a:rPr lang="en-US" sz="1200" dirty="0">
                <a:solidFill>
                  <a:srgbClr val="000000"/>
                </a:solidFill>
                <a:latin typeface="Courier"/>
                <a:ea typeface="Courier"/>
                <a:cs typeface="Courier"/>
              </a:rPr>
              <a:t>, end); }</a:t>
            </a:r>
          </a:p>
          <a:p>
            <a:pPr>
              <a:spcBef>
                <a:spcPts val="0"/>
              </a:spcBef>
              <a:buNone/>
            </a:pPr>
            <a:r>
              <a:rPr lang="en-US" sz="1200" b="1" dirty="0">
                <a:solidFill>
                  <a:srgbClr val="0073FF"/>
                </a:solidFill>
                <a:latin typeface="Courier"/>
                <a:ea typeface="Courier"/>
                <a:cs typeface="Courier"/>
              </a:rPr>
              <a:t> 31  </a:t>
            </a:r>
            <a:r>
              <a:rPr lang="en-US" sz="1200" dirty="0">
                <a:solidFill>
                  <a:srgbClr val="000000"/>
                </a:solidFill>
                <a:latin typeface="Courier"/>
                <a:ea typeface="Courier"/>
                <a:cs typeface="Courier"/>
              </a:rPr>
              <a:t>   }</a:t>
            </a:r>
          </a:p>
          <a:p>
            <a:pPr>
              <a:spcBef>
                <a:spcPts val="0"/>
              </a:spcBef>
              <a:buNone/>
            </a:pPr>
            <a:r>
              <a:rPr lang="en-US" sz="1200" b="1" dirty="0">
                <a:solidFill>
                  <a:srgbClr val="0073FF"/>
                </a:solidFill>
                <a:latin typeface="Courier"/>
                <a:ea typeface="Courier"/>
                <a:cs typeface="Courier"/>
              </a:rPr>
              <a:t> 32  </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sld>
</file>

<file path=ppt/theme/theme1.xml><?xml version="1.0" encoding="utf-8"?>
<a:theme xmlns:a="http://schemas.openxmlformats.org/drawingml/2006/main" name="Title P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8467</TotalTime>
  <Words>10933</Words>
  <Application>Microsoft Office PowerPoint</Application>
  <PresentationFormat>On-screen Show (4:3)</PresentationFormat>
  <Paragraphs>1708</Paragraphs>
  <Slides>131</Slides>
  <Notes>0</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131</vt:i4>
      </vt:variant>
    </vt:vector>
  </HeadingPairs>
  <TitlesOfParts>
    <vt:vector size="145" baseType="lpstr">
      <vt:lpstr>Arial</vt:lpstr>
      <vt:lpstr>Calibri</vt:lpstr>
      <vt:lpstr>Comic Sans MS</vt:lpstr>
      <vt:lpstr>Courier</vt:lpstr>
      <vt:lpstr>Courier New</vt:lpstr>
      <vt:lpstr>Lucida Sans</vt:lpstr>
      <vt:lpstr>Lucida Sans Typewriter</vt:lpstr>
      <vt:lpstr>Times</vt:lpstr>
      <vt:lpstr>Wingdings</vt:lpstr>
      <vt:lpstr>Title Page</vt:lpstr>
      <vt:lpstr>Office Theme</vt:lpstr>
      <vt:lpstr>2_Office Theme</vt:lpstr>
      <vt:lpstr>1_Office Theme</vt:lpstr>
      <vt:lpstr>3_Office Theme</vt:lpstr>
      <vt:lpstr>PowerPoint Presentation</vt:lpstr>
      <vt:lpstr>Chapter Goals</vt:lpstr>
      <vt:lpstr>Recursion</vt:lpstr>
      <vt:lpstr>Recursive Definitions</vt:lpstr>
      <vt:lpstr>Recursive Definitions</vt:lpstr>
      <vt:lpstr>Infinite Recursion</vt:lpstr>
      <vt:lpstr>Recursion in Math</vt:lpstr>
      <vt:lpstr>Recursive Programming</vt:lpstr>
      <vt:lpstr>Recursive Programming</vt:lpstr>
      <vt:lpstr>Recursive Programming</vt:lpstr>
      <vt:lpstr>Recursive Programming</vt:lpstr>
      <vt:lpstr>Recursive Programming</vt:lpstr>
      <vt:lpstr>Recursion vs. Iteration</vt:lpstr>
      <vt:lpstr>Recursion vs. Iteration</vt:lpstr>
      <vt:lpstr>Direct vs. Indirect Recursion</vt:lpstr>
      <vt:lpstr>Direct vs. Indirect Recursion</vt:lpstr>
      <vt:lpstr>Maze Traversal</vt:lpstr>
      <vt:lpstr>Maze Traversal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Factorials</vt:lpstr>
      <vt:lpstr>Factorials – Recursive Solution</vt:lpstr>
      <vt:lpstr>Factorials – Recursive Method Calls</vt:lpstr>
      <vt:lpstr>Factorials – Iterative Solution</vt:lpstr>
      <vt:lpstr>Factorials – Which Solution is Better?</vt:lpstr>
      <vt:lpstr>Factorials – Time Comparison</vt:lpstr>
      <vt:lpstr>Triangle Numbers</vt:lpstr>
      <vt:lpstr>Triangle Numbers</vt:lpstr>
      <vt:lpstr>Triangle Numbers</vt:lpstr>
      <vt:lpstr>Finding the Area of a Triangle</vt:lpstr>
      <vt:lpstr>Outline of Triangle Class</vt:lpstr>
      <vt:lpstr>Handling Triangle of Width 1</vt:lpstr>
      <vt:lpstr>Handling the General Case</vt:lpstr>
      <vt:lpstr>Completed getArea Method</vt:lpstr>
      <vt:lpstr>Computing the Area of a Triangle with Width 4</vt:lpstr>
      <vt:lpstr>Recursion</vt:lpstr>
      <vt:lpstr>Other Ways to Compute Triangle Numbers</vt:lpstr>
      <vt:lpstr>section_1/Triangle.java</vt:lpstr>
      <vt:lpstr>section_1/Triangle.java</vt:lpstr>
      <vt:lpstr>section_1/TriangleTester.java</vt:lpstr>
      <vt:lpstr>Tracing Through Recursive Methods</vt:lpstr>
      <vt:lpstr>Tracing Through Recursive Methods</vt:lpstr>
      <vt:lpstr>section_1/Triangle.java</vt:lpstr>
      <vt:lpstr>Thinking Recursively</vt:lpstr>
      <vt:lpstr>Implement isPalindrome Method: How To 13.1</vt:lpstr>
      <vt:lpstr>Thinking Recursively: How To 13.1</vt:lpstr>
      <vt:lpstr>Thinking Recursively: How To 13.1</vt:lpstr>
      <vt:lpstr>Thinking Recursively: How To 13.1</vt:lpstr>
      <vt:lpstr>Thinking Recursively: How To 13.1</vt:lpstr>
      <vt:lpstr>Thinking Recursively: How To 13.1</vt:lpstr>
      <vt:lpstr>Thinking Recursively: How To 13.1</vt:lpstr>
      <vt:lpstr>Recursive Helper Methods</vt:lpstr>
      <vt:lpstr>Recursive Helper Methods</vt:lpstr>
      <vt:lpstr>Recursive Helper Methods - isPalindrome</vt:lpstr>
      <vt:lpstr>Recursive Helper Methods - isPalindrome</vt:lpstr>
      <vt:lpstr>Recursive Helper Methods</vt:lpstr>
      <vt:lpstr>The Efficiency of Recursion: Fibonacci Sequence</vt:lpstr>
      <vt:lpstr>section_3/RecursiveFib.java</vt:lpstr>
      <vt:lpstr>section_3/RecursiveFib.java</vt:lpstr>
      <vt:lpstr>The Efficiency of Recursion</vt:lpstr>
      <vt:lpstr>section_3/RecursiveFibTracer.java</vt:lpstr>
      <vt:lpstr>section_3/RecursiveFibTracer.java</vt:lpstr>
      <vt:lpstr>section_3/RecursiveFibTracer.java</vt:lpstr>
      <vt:lpstr>Call Tree for Computing fib(6)</vt:lpstr>
      <vt:lpstr>The Efficiency of Recursion</vt:lpstr>
      <vt:lpstr>section_3/LoopFib.java</vt:lpstr>
      <vt:lpstr>section_3/LoopFib.java</vt:lpstr>
      <vt:lpstr>section_3/LoopFib.java</vt:lpstr>
      <vt:lpstr>The Efficiency of Recursion</vt:lpstr>
      <vt:lpstr>The Efficiency of Recursion</vt:lpstr>
      <vt:lpstr>Iterative isPalindrome Method</vt:lpstr>
      <vt:lpstr>Permutations</vt:lpstr>
      <vt:lpstr>Permutations</vt:lpstr>
      <vt:lpstr>Permutations</vt:lpstr>
      <vt:lpstr>section_4/Permutations.java</vt:lpstr>
      <vt:lpstr>section_4/Permutations.java</vt:lpstr>
      <vt:lpstr>section_4/Permutations.java</vt:lpstr>
      <vt:lpstr>Mutual Recursions</vt:lpstr>
      <vt:lpstr>Syntax Diagrams for Evaluating an Expression</vt:lpstr>
      <vt:lpstr>Mutual Recursions</vt:lpstr>
      <vt:lpstr>Syntax Tree for Two Expressions</vt:lpstr>
      <vt:lpstr>Mutually Recursive Methods</vt:lpstr>
      <vt:lpstr>The getExpressionValue Method</vt:lpstr>
      <vt:lpstr>The getTermValue Method</vt:lpstr>
      <vt:lpstr>The getFactorValue Method</vt:lpstr>
      <vt:lpstr>Using Mutual Recursions</vt:lpstr>
      <vt:lpstr>section_5/Evaluator.java</vt:lpstr>
      <vt:lpstr>section_5/Evaluator.java</vt:lpstr>
      <vt:lpstr>section_5/Evaluator.java</vt:lpstr>
      <vt:lpstr>section_5/Evaluator.java</vt:lpstr>
      <vt:lpstr>section_5/ExpressionTokenizer.java</vt:lpstr>
      <vt:lpstr>section_5/ExpressionTokenizer.java</vt:lpstr>
      <vt:lpstr>section5/ExpressionCalculator.java</vt:lpstr>
      <vt:lpstr>Backtracking</vt:lpstr>
      <vt:lpstr>Backtracking</vt:lpstr>
      <vt:lpstr>Backtracking</vt:lpstr>
      <vt:lpstr>Backtracking - Eight Queens Problem</vt:lpstr>
      <vt:lpstr>Backtracking - Eight Queens Problem</vt:lpstr>
      <vt:lpstr>Backtracking</vt:lpstr>
      <vt:lpstr>Backtracking</vt:lpstr>
      <vt:lpstr>Backtracking</vt:lpstr>
      <vt:lpstr>Backtracking</vt:lpstr>
      <vt:lpstr>Backtracking</vt:lpstr>
      <vt:lpstr>Backtracking</vt:lpstr>
      <vt:lpstr>section_6/PartialSolution.java</vt:lpstr>
      <vt:lpstr>section_6/PartialSolution.java</vt:lpstr>
      <vt:lpstr>section_6/PartialSolution.java</vt:lpstr>
      <vt:lpstr>section_6/Queen.java</vt:lpstr>
      <vt:lpstr>section_6/Queen.java</vt:lpstr>
      <vt:lpstr>section_6/EightQueens.java</vt:lpstr>
      <vt:lpstr>section_6/EightQueens.java</vt:lpstr>
      <vt:lpstr>Towers of Hanoi</vt:lpstr>
      <vt:lpstr>Towers of Hanoi</vt:lpstr>
      <vt:lpstr>The Towers of Hanoi</vt:lpstr>
      <vt:lpstr>Towers of Hanoi</vt:lpstr>
      <vt:lpstr>Towers of Hanoi</vt:lpstr>
      <vt:lpstr>Towers of Hanoi</vt:lpstr>
      <vt:lpstr>Towers of Hanoi</vt:lpstr>
      <vt:lpstr>Towers of Hanoi</vt:lpstr>
      <vt:lpstr>PowerPoint Presentation</vt:lpstr>
      <vt:lpstr>PowerPoint Presentation</vt:lpstr>
      <vt:lpstr>PowerPoint Presentation</vt:lpstr>
      <vt:lpstr>PowerPoint Presentation</vt:lpstr>
    </vt:vector>
  </TitlesOfParts>
  <Company>Acadia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Rick Giles</dc:creator>
  <cp:lastModifiedBy>Mimi Opkins</cp:lastModifiedBy>
  <cp:revision>1427</cp:revision>
  <dcterms:created xsi:type="dcterms:W3CDTF">2013-06-11T19:06:29Z</dcterms:created>
  <dcterms:modified xsi:type="dcterms:W3CDTF">2019-03-05T21:06:58Z</dcterms:modified>
</cp:coreProperties>
</file>