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1310" r:id="rId8"/>
    <p:sldId id="1311" r:id="rId9"/>
    <p:sldId id="1312" r:id="rId10"/>
    <p:sldId id="1313" r:id="rId11"/>
    <p:sldId id="1314" r:id="rId12"/>
    <p:sldId id="1315" r:id="rId13"/>
    <p:sldId id="1317" r:id="rId14"/>
    <p:sldId id="1316" r:id="rId15"/>
    <p:sldId id="1318" r:id="rId16"/>
    <p:sldId id="1319" r:id="rId17"/>
    <p:sldId id="1320" r:id="rId18"/>
    <p:sldId id="1321" r:id="rId19"/>
    <p:sldId id="1322" r:id="rId20"/>
    <p:sldId id="1323" r:id="rId21"/>
    <p:sldId id="1324" r:id="rId22"/>
    <p:sldId id="1329" r:id="rId23"/>
    <p:sldId id="1332" r:id="rId24"/>
    <p:sldId id="1247" r:id="rId25"/>
    <p:sldId id="480" r:id="rId26"/>
    <p:sldId id="1246" r:id="rId27"/>
    <p:sldId id="1248" r:id="rId28"/>
    <p:sldId id="1249" r:id="rId29"/>
    <p:sldId id="1250" r:id="rId30"/>
    <p:sldId id="1050" r:id="rId31"/>
    <p:sldId id="1251" r:id="rId32"/>
    <p:sldId id="1252" r:id="rId33"/>
    <p:sldId id="1253" r:id="rId34"/>
    <p:sldId id="1254" r:id="rId35"/>
    <p:sldId id="1255" r:id="rId36"/>
    <p:sldId id="1051" r:id="rId37"/>
    <p:sldId id="1067" r:id="rId38"/>
    <p:sldId id="1256" r:id="rId39"/>
    <p:sldId id="1353" r:id="rId40"/>
    <p:sldId id="1354" r:id="rId41"/>
    <p:sldId id="1257" r:id="rId42"/>
    <p:sldId id="977" r:id="rId43"/>
    <p:sldId id="1349" r:id="rId44"/>
    <p:sldId id="1350" r:id="rId45"/>
    <p:sldId id="1266" r:id="rId46"/>
    <p:sldId id="1369" r:id="rId47"/>
    <p:sldId id="1370" r:id="rId48"/>
    <p:sldId id="1185" r:id="rId49"/>
    <p:sldId id="1265" r:id="rId50"/>
    <p:sldId id="1351" r:id="rId51"/>
    <p:sldId id="1352" r:id="rId52"/>
    <p:sldId id="1371" r:id="rId53"/>
    <p:sldId id="1267" r:id="rId54"/>
    <p:sldId id="1372" r:id="rId55"/>
    <p:sldId id="1269" r:id="rId56"/>
    <p:sldId id="1186" r:id="rId57"/>
    <p:sldId id="1270" r:id="rId58"/>
    <p:sldId id="1272" r:id="rId59"/>
    <p:sldId id="1271" r:id="rId60"/>
    <p:sldId id="1375" r:id="rId61"/>
    <p:sldId id="1197" r:id="rId62"/>
    <p:sldId id="1373" r:id="rId63"/>
    <p:sldId id="1198" r:id="rId64"/>
    <p:sldId id="1199" r:id="rId65"/>
    <p:sldId id="1376" r:id="rId66"/>
    <p:sldId id="1377" r:id="rId67"/>
    <p:sldId id="1276" r:id="rId68"/>
    <p:sldId id="1278" r:id="rId69"/>
    <p:sldId id="1277" r:id="rId70"/>
    <p:sldId id="1374" r:id="rId71"/>
    <p:sldId id="1280" r:id="rId72"/>
    <p:sldId id="1380" r:id="rId73"/>
    <p:sldId id="1378" r:id="rId74"/>
    <p:sldId id="1379" r:id="rId75"/>
    <p:sldId id="1356" r:id="rId76"/>
    <p:sldId id="1357" r:id="rId77"/>
    <p:sldId id="1358" r:id="rId78"/>
    <p:sldId id="1359" r:id="rId79"/>
    <p:sldId id="1368" r:id="rId80"/>
    <p:sldId id="1360" r:id="rId81"/>
    <p:sldId id="1361" r:id="rId82"/>
    <p:sldId id="1362" r:id="rId83"/>
    <p:sldId id="1363" r:id="rId84"/>
    <p:sldId id="1364" r:id="rId85"/>
    <p:sldId id="1382" r:id="rId86"/>
    <p:sldId id="1384" r:id="rId87"/>
    <p:sldId id="1383" r:id="rId88"/>
    <p:sldId id="1367" r:id="rId89"/>
    <p:sldId id="1326" r:id="rId90"/>
    <p:sldId id="1336" r:id="rId91"/>
    <p:sldId id="1340" r:id="rId92"/>
    <p:sldId id="1341" r:id="rId93"/>
    <p:sldId id="1342" r:id="rId94"/>
    <p:sldId id="1343" r:id="rId95"/>
    <p:sldId id="1288" r:id="rId96"/>
    <p:sldId id="1289" r:id="rId97"/>
    <p:sldId id="1290" r:id="rId98"/>
    <p:sldId id="1291" r:id="rId99"/>
    <p:sldId id="1293" r:id="rId100"/>
    <p:sldId id="1294" r:id="rId101"/>
    <p:sldId id="1295" r:id="rId102"/>
    <p:sldId id="1296" r:id="rId103"/>
    <p:sldId id="1297" r:id="rId104"/>
    <p:sldId id="1298" r:id="rId105"/>
    <p:sldId id="1348" r:id="rId106"/>
    <p:sldId id="1305" r:id="rId107"/>
    <p:sldId id="1306" r:id="rId108"/>
    <p:sldId id="1307" r:id="rId109"/>
    <p:sldId id="1308" r:id="rId110"/>
    <p:sldId id="1309" r:id="rId1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68" d="100"/>
          <a:sy n="68" d="100"/>
        </p:scale>
        <p:origin x="1428"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01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r>
              <a:rPr lang="en-US" sz="3600" b="1" dirty="0"/>
              <a:t>Chapter 14 – Sorting and Searching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a:t>Click to edit Master title style</a:t>
            </a:r>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a:t>Implementing a Test Program</a:t>
            </a:r>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a:t>Implementing a Test Program</a:t>
            </a:r>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a:t>Graphics</a:t>
            </a:r>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a:t>Click to edit Master title style</a:t>
            </a:r>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xfrm>
            <a:off x="685800" y="6400800"/>
            <a:ext cx="1905000" cy="457200"/>
          </a:xfrm>
          <a:prstGeom prst="rect">
            <a:avLst/>
          </a:prstGeom>
          <a:ln/>
        </p:spPr>
        <p:txBody>
          <a:bodyPr/>
          <a:lstStyle>
            <a:lvl1pPr>
              <a:defRPr/>
            </a:lvl1pPr>
          </a:lstStyle>
          <a:p>
            <a:pPr>
              <a:defRPr/>
            </a:pPr>
            <a:endParaRPr lang="en-US" altLang="en-US"/>
          </a:p>
        </p:txBody>
      </p:sp>
      <p:sp>
        <p:nvSpPr>
          <p:cNvPr id="6" name="Rectangle 34"/>
          <p:cNvSpPr>
            <a:spLocks noGrp="1" noChangeArrowheads="1"/>
          </p:cNvSpPr>
          <p:nvPr>
            <p:ph type="sldNum" sz="quarter" idx="11"/>
          </p:nvPr>
        </p:nvSpPr>
        <p:spPr>
          <a:xfrm>
            <a:off x="6553200" y="6399213"/>
            <a:ext cx="1905000" cy="457200"/>
          </a:xfrm>
          <a:prstGeom prst="rect">
            <a:avLst/>
          </a:prstGeom>
          <a:ln/>
        </p:spPr>
        <p:txBody>
          <a:bodyPr/>
          <a:lstStyle>
            <a:lvl1pPr>
              <a:defRPr/>
            </a:lvl1pPr>
          </a:lstStyle>
          <a:p>
            <a:pPr>
              <a:defRPr/>
            </a:pPr>
            <a:fld id="{B94E5555-753E-4621-8C8B-B7CD02CADF27}" type="slidenum">
              <a:rPr lang="en-US" altLang="en-US"/>
              <a:pPr>
                <a:defRPr/>
              </a:pPr>
              <a:t>‹#›</a:t>
            </a:fld>
            <a:endParaRPr lang="en-US" altLang="en-US"/>
          </a:p>
        </p:txBody>
      </p:sp>
    </p:spTree>
    <p:extLst>
      <p:ext uri="{BB962C8B-B14F-4D97-AF65-F5344CB8AC3E}">
        <p14:creationId xmlns:p14="http://schemas.microsoft.com/office/powerpoint/2010/main" val="641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a:t>Syntax 1.1 Java Program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r>
              <a:rPr lang="en-US" sz="3600" b="1" dirty="0"/>
              <a:t>Chapter 14 – Sorting and Searching</a:t>
            </a:r>
          </a:p>
        </p:txBody>
      </p:sp>
    </p:spTree>
    <p:extLst>
      <p:ext uri="{BB962C8B-B14F-4D97-AF65-F5344CB8AC3E}">
        <p14:creationId xmlns:p14="http://schemas.microsoft.com/office/powerpoint/2010/main" val="307772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a:t>Syntax 1.1 Java Program</a:t>
            </a:r>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4"/>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1" r:id="rId1"/>
    <p:sldLayoutId id="214748368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 id="2147483681" r:id="rId3"/>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68.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hyperlink" Target="code/section_1/SelectionSorter.java"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code/section_1/SelectionSorter.java"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code/section_1/SelectionSortDemo.java"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code/section_2/StopWatch.java"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code/section_2/StopWatch.java"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code/section_2/StopWatch.jav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code/section_2/SelectionSortTimer.java"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code/section_2/SelectionSortTimer.java"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www.cs.armstrong.edu/liang/animation/web/SelectionSor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9.bin"/><Relationship Id="rId18" Type="http://schemas.openxmlformats.org/officeDocument/2006/relationships/image" Target="../media/image2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21.wmf"/><Relationship Id="rId17" Type="http://schemas.openxmlformats.org/officeDocument/2006/relationships/oleObject" Target="../embeddings/oleObject11.bin"/><Relationship Id="rId2" Type="http://schemas.openxmlformats.org/officeDocument/2006/relationships/slideLayout" Target="../slideLayouts/slideLayout3.xml"/><Relationship Id="rId16"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7.bin"/><Relationship Id="rId14" Type="http://schemas.openxmlformats.org/officeDocument/2006/relationships/image" Target="../media/image2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www.cs.armstrong.edu/liang/animation/web/InsertionSor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code/section_4/MergeSorter.java"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hyperlink" Target="code/section_4/MergeSorter.java"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hyperlink" Target="code/section_4/MergeSorter.java"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hyperlink" Target="code/section_4/MergeSortDemo.java" TargetMode="Externa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yongdanielliang.github.io/animation/web/MergeSortNew.html" TargetMode="External"/><Relationship Id="rId2" Type="http://schemas.openxmlformats.org/officeDocument/2006/relationships/hyperlink" Target="https://yongdanielliang.github.io/animation/web/MergeSortOverview.html" TargetMode="Externa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s.armstrong.edu/liang/animation/web/QuickSortPartition.html" TargetMode="Externa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hyperlink" Target="code/section_6_1/LinearSearcher.java"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hyperlink" Target="code/section_6_1/LinearSearchDemo.java"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hyperlink" Target="code/section_6_1/LinearSearchDemo.java"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hyperlink" Target="http://www.cs.armstrong.edu/liang/animation/web/LinearSearch.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hyperlink" Target="code/section_6_2/BinarySearcher.java"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hyperlink" Target="code/section_6_2/BinarySearcher.java" TargetMode="Externa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hyperlink" Target="http://www.cs.armstrong.edu/liang/animation/web/BinarySearch.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55.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57.wmf"/><Relationship Id="rId5" Type="http://schemas.openxmlformats.org/officeDocument/2006/relationships/oleObject" Target="../embeddings/oleObject17.bin"/><Relationship Id="rId4" Type="http://schemas.openxmlformats.org/officeDocument/2006/relationships/image" Target="../media/image56.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5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228600"/>
            <a:ext cx="7772400" cy="685800"/>
          </a:xfrm>
          <a:noFill/>
        </p:spPr>
        <p:txBody>
          <a:bodyPr/>
          <a:lstStyle/>
          <a:p>
            <a:r>
              <a:rPr lang="en-US" altLang="en-US"/>
              <a:t>Useful Mathematic Summations</a:t>
            </a:r>
          </a:p>
        </p:txBody>
      </p:sp>
      <p:sp>
        <p:nvSpPr>
          <p:cNvPr id="12290"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E36A7A-378D-4ECA-AF5D-C752739BCF9D}" type="slidenum">
              <a:rPr lang="en-US" altLang="en-US" sz="1400" smtClean="0"/>
              <a:pPr>
                <a:spcBef>
                  <a:spcPct val="0"/>
                </a:spcBef>
                <a:buClrTx/>
                <a:buSzTx/>
                <a:buFontTx/>
                <a:buNone/>
              </a:pPr>
              <a:t>10</a:t>
            </a:fld>
            <a:endParaRPr lang="en-US" altLang="en-US" sz="1400"/>
          </a:p>
        </p:txBody>
      </p:sp>
      <p:sp>
        <p:nvSpPr>
          <p:cNvPr id="1229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7"/>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5" name="Object 6"/>
          <p:cNvGraphicFramePr>
            <a:graphicFrameLocks noChangeAspect="1"/>
          </p:cNvGraphicFramePr>
          <p:nvPr>
            <p:extLst>
              <p:ext uri="{D42A27DB-BD31-4B8C-83A1-F6EECF244321}">
                <p14:modId xmlns:p14="http://schemas.microsoft.com/office/powerpoint/2010/main" val="3088357339"/>
              </p:ext>
            </p:extLst>
          </p:nvPr>
        </p:nvGraphicFramePr>
        <p:xfrm>
          <a:off x="777875" y="1871663"/>
          <a:ext cx="7739063" cy="3713162"/>
        </p:xfrm>
        <a:graphic>
          <a:graphicData uri="http://schemas.openxmlformats.org/presentationml/2006/ole">
            <mc:AlternateContent xmlns:mc="http://schemas.openxmlformats.org/markup-compatibility/2006">
              <mc:Choice xmlns:v="urn:schemas-microsoft-com:vml" Requires="v">
                <p:oleObj spid="_x0000_s2080" name="Equation" r:id="rId3" imgW="2654300" imgH="1244600" progId="Equation.3">
                  <p:embed/>
                </p:oleObj>
              </mc:Choice>
              <mc:Fallback>
                <p:oleObj name="Equation" r:id="rId3" imgW="2654300" imgH="1244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1871663"/>
                        <a:ext cx="7739063" cy="3713162"/>
                      </a:xfrm>
                      <a:prstGeom prst="rect">
                        <a:avLst/>
                      </a:prstGeom>
                      <a:noFill/>
                      <a:ln>
                        <a:noFill/>
                      </a:ln>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Logarithmic Time</a:t>
            </a:r>
          </a:p>
        </p:txBody>
      </p:sp>
      <p:sp>
        <p:nvSpPr>
          <p:cNvPr id="3" name="Content Placeholder 2"/>
          <p:cNvSpPr>
            <a:spLocks noGrp="1"/>
          </p:cNvSpPr>
          <p:nvPr>
            <p:ph idx="4294967295"/>
          </p:nvPr>
        </p:nvSpPr>
        <p:spPr>
          <a:xfrm>
            <a:off x="9525" y="920750"/>
            <a:ext cx="9134475" cy="5665788"/>
          </a:xfrm>
        </p:spPr>
        <p:txBody>
          <a:bodyPr/>
          <a:lstStyle/>
          <a:p>
            <a:r>
              <a:rPr lang="en-US" dirty="0"/>
              <a:t>This takes the same amount of work per iteration: </a:t>
            </a:r>
          </a:p>
          <a:p>
            <a:pPr lvl="1"/>
            <a:r>
              <a:rPr lang="en-US" dirty="0"/>
              <a:t>visits two elements</a:t>
            </a:r>
          </a:p>
          <a:p>
            <a:pPr lvl="1"/>
            <a:r>
              <a:rPr lang="en-US" i="1" dirty="0"/>
              <a:t>2n</a:t>
            </a:r>
            <a:r>
              <a:rPr lang="en-US" dirty="0"/>
              <a:t> which is </a:t>
            </a:r>
            <a:r>
              <a:rPr lang="en-US" i="1" dirty="0" err="1"/>
              <a:t>O(n</a:t>
            </a:r>
            <a:r>
              <a:rPr lang="en-US" i="1" dirty="0"/>
              <a:t>)</a:t>
            </a:r>
            <a:br>
              <a:rPr lang="en-US" dirty="0"/>
            </a:br>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a:p>
            <a:r>
              <a:rPr lang="en-US" dirty="0"/>
              <a:t>Running time of entire algorithm is </a:t>
            </a:r>
            <a:r>
              <a:rPr lang="en-US" i="1" dirty="0" err="1"/>
              <a:t>O</a:t>
            </a:r>
            <a:r>
              <a:rPr lang="en-US" dirty="0" err="1"/>
              <a:t>(</a:t>
            </a:r>
            <a:r>
              <a:rPr lang="en-US" i="1" dirty="0" err="1"/>
              <a:t>n</a:t>
            </a:r>
            <a:r>
              <a:rPr lang="en-US" dirty="0"/>
              <a:t> </a:t>
            </a:r>
            <a:r>
              <a:rPr lang="en-US" dirty="0" err="1"/>
              <a:t>log(</a:t>
            </a:r>
            <a:r>
              <a:rPr lang="en-US" i="1" dirty="0" err="1"/>
              <a:t>n</a:t>
            </a:r>
            <a:r>
              <a:rPr lang="en-US" dirty="0"/>
              <a:t>)).</a:t>
            </a:r>
          </a:p>
          <a:p>
            <a:r>
              <a:rPr lang="en-US" dirty="0"/>
              <a:t>An algorithm that cuts the size of work in half in each step runs in </a:t>
            </a:r>
            <a:r>
              <a:rPr lang="en-US" i="1" dirty="0" err="1"/>
              <a:t>O</a:t>
            </a:r>
            <a:r>
              <a:rPr lang="en-US" dirty="0" err="1"/>
              <a:t>(log(</a:t>
            </a:r>
            <a:r>
              <a:rPr lang="en-US" i="1" dirty="0" err="1"/>
              <a:t>n</a:t>
            </a:r>
            <a:r>
              <a:rPr lang="en-US" dirty="0"/>
              <a:t>)) time.</a:t>
            </a:r>
          </a:p>
        </p:txBody>
      </p:sp>
      <p:pic>
        <p:nvPicPr>
          <p:cNvPr id="4" name="Picture 3" descr="lightbulbs4.png"/>
          <p:cNvPicPr>
            <a:picLocks noChangeAspect="1"/>
          </p:cNvPicPr>
          <p:nvPr/>
        </p:nvPicPr>
        <p:blipFill>
          <a:blip r:embed="rId2"/>
          <a:stretch>
            <a:fillRect/>
          </a:stretch>
        </p:blipFill>
        <p:spPr>
          <a:xfrm>
            <a:off x="641131" y="2094569"/>
            <a:ext cx="2673687" cy="30640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51012" y="8732"/>
            <a:ext cx="8229600" cy="762000"/>
          </a:xfrm>
          <a:noFill/>
        </p:spPr>
        <p:txBody>
          <a:bodyPr/>
          <a:lstStyle/>
          <a:p>
            <a:r>
              <a:rPr lang="en-US" altLang="en-US" sz="3600" dirty="0"/>
              <a:t>Common Recurrence Relations</a:t>
            </a:r>
          </a:p>
        </p:txBody>
      </p:sp>
      <p:sp>
        <p:nvSpPr>
          <p:cNvPr id="32770"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752F24-DF3B-4D29-A7ED-CFA784E86453}" type="slidenum">
              <a:rPr lang="en-US" altLang="en-US" sz="1400" smtClean="0"/>
              <a:pPr>
                <a:spcBef>
                  <a:spcPct val="0"/>
                </a:spcBef>
                <a:buClrTx/>
                <a:buSzTx/>
                <a:buFontTx/>
                <a:buNone/>
              </a:pPr>
              <a:t>101</a:t>
            </a:fld>
            <a:endParaRPr lang="en-US" altLang="en-US" sz="1400"/>
          </a:p>
        </p:txBody>
      </p:sp>
      <p:sp>
        <p:nvSpPr>
          <p:cNvPr id="3277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Rectangle 25"/>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8" name="Object 24"/>
          <p:cNvGraphicFramePr>
            <a:graphicFrameLocks noChangeAspect="1"/>
          </p:cNvGraphicFramePr>
          <p:nvPr/>
        </p:nvGraphicFramePr>
        <p:xfrm>
          <a:off x="-1588" y="1158875"/>
          <a:ext cx="9147176" cy="3698875"/>
        </p:xfrm>
        <a:graphic>
          <a:graphicData uri="http://schemas.openxmlformats.org/presentationml/2006/ole">
            <mc:AlternateContent xmlns:mc="http://schemas.openxmlformats.org/markup-compatibility/2006">
              <mc:Choice xmlns:v="urn:schemas-microsoft-com:vml" Requires="v">
                <p:oleObj spid="_x0000_s17430" name="Picture" r:id="rId3" imgW="6024372" imgH="2432304" progId="Word.Picture.8">
                  <p:embed/>
                </p:oleObj>
              </mc:Choice>
              <mc:Fallback>
                <p:oleObj name="Picture" r:id="rId3" imgW="6024372" imgH="243230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158875"/>
                        <a:ext cx="9147176" cy="369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42635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Sorting and Searching in the Java Library - Sorting</a:t>
            </a:r>
          </a:p>
        </p:txBody>
      </p:sp>
      <p:sp>
        <p:nvSpPr>
          <p:cNvPr id="3" name="Content Placeholder 2"/>
          <p:cNvSpPr>
            <a:spLocks noGrp="1"/>
          </p:cNvSpPr>
          <p:nvPr>
            <p:ph idx="4294967295"/>
          </p:nvPr>
        </p:nvSpPr>
        <p:spPr>
          <a:xfrm>
            <a:off x="9525" y="920750"/>
            <a:ext cx="9134475" cy="5665788"/>
          </a:xfrm>
        </p:spPr>
        <p:txBody>
          <a:bodyPr/>
          <a:lstStyle/>
          <a:p>
            <a:r>
              <a:rPr lang="en-US" dirty="0"/>
              <a:t>You do not need to write sorting and searching algorithms </a:t>
            </a:r>
          </a:p>
          <a:p>
            <a:pPr lvl="1"/>
            <a:r>
              <a:rPr lang="en-US" dirty="0"/>
              <a:t>Use methods in the Arrays and Collections classes</a:t>
            </a:r>
          </a:p>
          <a:p>
            <a:r>
              <a:rPr lang="en-US" dirty="0"/>
              <a:t>The </a:t>
            </a:r>
            <a:r>
              <a:rPr lang="en-US" dirty="0">
                <a:solidFill>
                  <a:srgbClr val="6E8080"/>
                </a:solidFill>
                <a:latin typeface="Lucida Sans Typewriter"/>
                <a:ea typeface="Courier New" charset="0"/>
                <a:cs typeface="Courier New" charset="0"/>
              </a:rPr>
              <a:t>Arrays</a:t>
            </a:r>
            <a:r>
              <a:rPr lang="en-US" dirty="0"/>
              <a:t> class contains static sort methods. </a:t>
            </a:r>
          </a:p>
          <a:p>
            <a:r>
              <a:rPr lang="en-US" dirty="0"/>
              <a:t>To sort an array of integers:</a:t>
            </a:r>
          </a:p>
          <a:p>
            <a:pPr lvl="1">
              <a:spcBef>
                <a:spcPts val="0"/>
              </a:spcBef>
              <a:buNone/>
            </a:pP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 = . . . ;</a:t>
            </a:r>
          </a:p>
          <a:p>
            <a:pPr lvl="1">
              <a:spcBef>
                <a:spcPts val="0"/>
              </a:spcBef>
              <a:buNone/>
            </a:pPr>
            <a:r>
              <a:rPr lang="en-US" dirty="0" err="1">
                <a:solidFill>
                  <a:srgbClr val="6E8080"/>
                </a:solidFill>
                <a:latin typeface="Lucida Sans Typewriter"/>
                <a:ea typeface="Courier New" charset="0"/>
                <a:cs typeface="Courier New" charset="0"/>
              </a:rPr>
              <a:t>Arrays.sort(a</a:t>
            </a:r>
            <a:r>
              <a:rPr lang="en-US" dirty="0">
                <a:solidFill>
                  <a:srgbClr val="6E8080"/>
                </a:solidFill>
                <a:latin typeface="Lucida Sans Typewriter"/>
                <a:ea typeface="Courier New" charset="0"/>
                <a:cs typeface="Courier New" charset="0"/>
              </a:rPr>
              <a:t>); </a:t>
            </a:r>
          </a:p>
          <a:p>
            <a:pPr lvl="1"/>
            <a:r>
              <a:rPr lang="en-US" dirty="0"/>
              <a:t>That sort method uses the </a:t>
            </a:r>
            <a:r>
              <a:rPr lang="en-US" dirty="0" err="1"/>
              <a:t>Quicksort</a:t>
            </a:r>
            <a:r>
              <a:rPr lang="en-US" dirty="0"/>
              <a:t> algorithm (see Special Topic 14.3). </a:t>
            </a:r>
          </a:p>
          <a:p>
            <a:r>
              <a:rPr lang="en-US" dirty="0"/>
              <a:t>To sort an </a:t>
            </a:r>
            <a:r>
              <a:rPr lang="en-US" dirty="0" err="1">
                <a:solidFill>
                  <a:srgbClr val="6E8080"/>
                </a:solidFill>
                <a:latin typeface="Lucida Sans Typewriter"/>
                <a:ea typeface="Courier New" charset="0"/>
                <a:cs typeface="Courier New" charset="0"/>
              </a:rPr>
              <a:t>ArrayList</a:t>
            </a:r>
            <a:r>
              <a:rPr lang="en-US" dirty="0"/>
              <a:t>, use </a:t>
            </a:r>
            <a:r>
              <a:rPr lang="en-US" dirty="0" err="1">
                <a:solidFill>
                  <a:srgbClr val="6E8080"/>
                </a:solidFill>
                <a:latin typeface="Lucida Sans Typewriter"/>
                <a:ea typeface="Courier New" charset="0"/>
                <a:cs typeface="Courier New" charset="0"/>
              </a:rPr>
              <a:t>Collections.sort</a:t>
            </a:r>
            <a:endParaRPr lang="en-US" dirty="0">
              <a:solidFill>
                <a:srgbClr val="6E8080"/>
              </a:solidFill>
              <a:latin typeface="Lucida Sans Typewriter"/>
              <a:ea typeface="Courier New" charset="0"/>
              <a:cs typeface="Courier New" charset="0"/>
            </a:endParaRPr>
          </a:p>
          <a:p>
            <a:pPr lvl="1">
              <a:spcBef>
                <a:spcPts val="0"/>
              </a:spcBef>
              <a:buNone/>
            </a:pPr>
            <a:r>
              <a:rPr lang="en-US" dirty="0"/>
              <a:t> </a:t>
            </a:r>
            <a:r>
              <a:rPr lang="en-US" dirty="0" err="1">
                <a:solidFill>
                  <a:srgbClr val="6E8080"/>
                </a:solidFill>
                <a:latin typeface="Lucida Sans Typewriter"/>
                <a:ea typeface="Courier New" charset="0"/>
                <a:cs typeface="Courier New" charset="0"/>
              </a:rPr>
              <a:t>ArrayList</a:t>
            </a:r>
            <a:r>
              <a:rPr lang="en-US" dirty="0">
                <a:solidFill>
                  <a:srgbClr val="6E8080"/>
                </a:solidFill>
                <a:latin typeface="Lucida Sans Typewriter"/>
                <a:ea typeface="Courier New" charset="0"/>
                <a:cs typeface="Courier New" charset="0"/>
              </a:rPr>
              <a:t>&lt;String&gt; names = . . .;</a:t>
            </a:r>
          </a:p>
          <a:p>
            <a:pPr lvl="1">
              <a:spcBef>
                <a:spcPts val="0"/>
              </a:spcBef>
              <a:buNone/>
            </a:pPr>
            <a:r>
              <a:rPr lang="en-US" dirty="0" err="1">
                <a:solidFill>
                  <a:srgbClr val="6E8080"/>
                </a:solidFill>
                <a:latin typeface="Lucida Sans Typewriter"/>
                <a:ea typeface="Courier New" charset="0"/>
                <a:cs typeface="Courier New" charset="0"/>
              </a:rPr>
              <a:t>Collections.sort(names</a:t>
            </a:r>
            <a:r>
              <a:rPr lang="en-US" dirty="0">
                <a:solidFill>
                  <a:srgbClr val="6E8080"/>
                </a:solidFill>
                <a:latin typeface="Lucida Sans Typewriter"/>
                <a:ea typeface="Courier New" charset="0"/>
                <a:cs typeface="Courier New" charset="0"/>
              </a:rPr>
              <a:t>); </a:t>
            </a:r>
          </a:p>
          <a:p>
            <a:pPr lvl="1"/>
            <a:r>
              <a:rPr lang="en-US" dirty="0"/>
              <a:t>Uses merge sort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Sorting and Searching in the Java Library – Binary Search</a:t>
            </a:r>
          </a:p>
        </p:txBody>
      </p:sp>
      <p:sp>
        <p:nvSpPr>
          <p:cNvPr id="3" name="Content Placeholder 2"/>
          <p:cNvSpPr>
            <a:spLocks noGrp="1"/>
          </p:cNvSpPr>
          <p:nvPr>
            <p:ph idx="4294967295"/>
          </p:nvPr>
        </p:nvSpPr>
        <p:spPr>
          <a:xfrm>
            <a:off x="9525" y="920750"/>
            <a:ext cx="9134475" cy="5665788"/>
          </a:xfrm>
        </p:spPr>
        <p:txBody>
          <a:bodyPr/>
          <a:lstStyle/>
          <a:p>
            <a:r>
              <a:rPr lang="en-US" dirty="0">
                <a:solidFill>
                  <a:srgbClr val="6E8080"/>
                </a:solidFill>
                <a:latin typeface="Lucida Sans Typewriter"/>
                <a:ea typeface="Courier New" charset="0"/>
                <a:cs typeface="Courier New" charset="0"/>
              </a:rPr>
              <a:t>Arrays</a:t>
            </a:r>
            <a:r>
              <a:rPr lang="en-US" dirty="0"/>
              <a:t> and </a:t>
            </a:r>
            <a:r>
              <a:rPr lang="en-US" dirty="0">
                <a:solidFill>
                  <a:srgbClr val="6E8080"/>
                </a:solidFill>
                <a:latin typeface="Lucida Sans Typewriter"/>
                <a:ea typeface="Courier New" charset="0"/>
                <a:cs typeface="Courier New" charset="0"/>
              </a:rPr>
              <a:t>Collections</a:t>
            </a:r>
            <a:r>
              <a:rPr lang="en-US" dirty="0"/>
              <a:t> classes contain static </a:t>
            </a:r>
            <a:r>
              <a:rPr lang="en-US" dirty="0" err="1">
                <a:solidFill>
                  <a:srgbClr val="6E8080"/>
                </a:solidFill>
                <a:latin typeface="Lucida Sans Typewriter"/>
                <a:ea typeface="Courier New" charset="0"/>
                <a:cs typeface="Courier New" charset="0"/>
              </a:rPr>
              <a:t>binarySearch</a:t>
            </a:r>
            <a:r>
              <a:rPr lang="en-US" dirty="0"/>
              <a:t> methods. </a:t>
            </a:r>
          </a:p>
          <a:p>
            <a:pPr lvl="1"/>
            <a:r>
              <a:rPr lang="en-US" dirty="0"/>
              <a:t>If the element is not found, returns -</a:t>
            </a:r>
            <a:r>
              <a:rPr lang="en-US" i="1" dirty="0" err="1"/>
              <a:t>k</a:t>
            </a:r>
            <a:r>
              <a:rPr lang="en-US" dirty="0"/>
              <a:t> - 1</a:t>
            </a:r>
          </a:p>
          <a:p>
            <a:pPr lvl="1"/>
            <a:r>
              <a:rPr lang="en-US" dirty="0"/>
              <a:t>Where </a:t>
            </a:r>
            <a:r>
              <a:rPr lang="en-US" i="1" dirty="0" err="1"/>
              <a:t>k</a:t>
            </a:r>
            <a:r>
              <a:rPr lang="en-US" dirty="0"/>
              <a:t> is the position before which the element should be inserted</a:t>
            </a:r>
          </a:p>
          <a:p>
            <a:r>
              <a:rPr lang="en-US" dirty="0"/>
              <a:t>For example</a:t>
            </a:r>
          </a:p>
          <a:p>
            <a:pPr lvl="1">
              <a:spcBef>
                <a:spcPts val="0"/>
              </a:spcBef>
              <a:buNone/>
            </a:pP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 = { 1, 4, 9 };</a:t>
            </a:r>
          </a:p>
          <a:p>
            <a:pPr lvl="1">
              <a:spcBef>
                <a:spcPts val="0"/>
              </a:spcBef>
              <a:buNone/>
            </a:pP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v</a:t>
            </a:r>
            <a:r>
              <a:rPr lang="en-US" dirty="0">
                <a:solidFill>
                  <a:srgbClr val="6E8080"/>
                </a:solidFill>
                <a:latin typeface="Lucida Sans Typewriter"/>
                <a:ea typeface="Courier New" charset="0"/>
                <a:cs typeface="Courier New" charset="0"/>
              </a:rPr>
              <a:t> = 7;</a:t>
            </a:r>
          </a:p>
          <a:p>
            <a:pPr lvl="1">
              <a:spcBef>
                <a:spcPts val="0"/>
              </a:spcBef>
              <a:buNone/>
            </a:pP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pos = </a:t>
            </a:r>
            <a:r>
              <a:rPr lang="en-US" dirty="0" err="1">
                <a:solidFill>
                  <a:srgbClr val="6E8080"/>
                </a:solidFill>
                <a:latin typeface="Lucida Sans Typewriter"/>
                <a:ea typeface="Courier New" charset="0"/>
                <a:cs typeface="Courier New" charset="0"/>
              </a:rPr>
              <a:t>Arrays.binarySearch(a</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v</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Returns –3; </a:t>
            </a:r>
            <a:r>
              <a:rPr lang="en-US" dirty="0" err="1">
                <a:solidFill>
                  <a:srgbClr val="6E8080"/>
                </a:solidFill>
                <a:latin typeface="Lucida Sans Typewriter"/>
                <a:ea typeface="Courier New" charset="0"/>
                <a:cs typeface="Courier New" charset="0"/>
              </a:rPr>
              <a:t>v</a:t>
            </a:r>
            <a:r>
              <a:rPr lang="en-US" dirty="0">
                <a:solidFill>
                  <a:srgbClr val="6E8080"/>
                </a:solidFill>
                <a:latin typeface="Lucida Sans Typewriter"/>
                <a:ea typeface="Courier New" charset="0"/>
                <a:cs typeface="Courier New" charset="0"/>
              </a:rPr>
              <a:t> should be inserted before position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a:t>Comparing Objects</a:t>
            </a:r>
          </a:p>
        </p:txBody>
      </p:sp>
      <p:sp>
        <p:nvSpPr>
          <p:cNvPr id="3" name="Content Placeholder 2"/>
          <p:cNvSpPr>
            <a:spLocks noGrp="1"/>
          </p:cNvSpPr>
          <p:nvPr>
            <p:ph idx="4294967295"/>
          </p:nvPr>
        </p:nvSpPr>
        <p:spPr>
          <a:xfrm>
            <a:off x="9525" y="920750"/>
            <a:ext cx="9134475" cy="5665788"/>
          </a:xfrm>
        </p:spPr>
        <p:txBody>
          <a:bodyPr/>
          <a:lstStyle/>
          <a:p>
            <a:r>
              <a:rPr lang="en-US" dirty="0" err="1">
                <a:solidFill>
                  <a:srgbClr val="6E8080"/>
                </a:solidFill>
                <a:latin typeface="Lucida Sans Typewriter"/>
                <a:ea typeface="Courier New" charset="0"/>
                <a:cs typeface="Courier New" charset="0"/>
              </a:rPr>
              <a:t>Arrays.sort</a:t>
            </a:r>
            <a:r>
              <a:rPr lang="en-US" dirty="0"/>
              <a:t> sorts objects of classes that implement </a:t>
            </a:r>
            <a:r>
              <a:rPr lang="en-US" dirty="0">
                <a:solidFill>
                  <a:srgbClr val="6E8080"/>
                </a:solidFill>
                <a:latin typeface="Lucida Sans Typewriter"/>
                <a:ea typeface="Courier New" charset="0"/>
                <a:cs typeface="Courier New" charset="0"/>
              </a:rPr>
              <a:t>Comparable</a:t>
            </a:r>
            <a:r>
              <a:rPr lang="en-US" dirty="0"/>
              <a:t> interface:</a:t>
            </a:r>
          </a:p>
          <a:p>
            <a:pPr lvl="1">
              <a:spcBef>
                <a:spcPts val="0"/>
              </a:spcBef>
              <a:buNone/>
            </a:pPr>
            <a:r>
              <a:rPr lang="en-US" dirty="0">
                <a:solidFill>
                  <a:srgbClr val="6E8080"/>
                </a:solidFill>
                <a:latin typeface="Lucida Sans Typewriter"/>
                <a:ea typeface="Courier New" charset="0"/>
                <a:cs typeface="Courier New" charset="0"/>
              </a:rPr>
              <a:t>public interface Comparable</a:t>
            </a:r>
          </a:p>
          <a:p>
            <a:pPr lvl="1">
              <a:spcBef>
                <a:spcPts val="0"/>
              </a:spcBef>
              <a:buNone/>
            </a:pP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compareTo(Object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otherObject</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a:t>
            </a:r>
          </a:p>
          <a:p>
            <a:r>
              <a:rPr lang="en-US" dirty="0"/>
              <a:t>The call </a:t>
            </a:r>
            <a:r>
              <a:rPr lang="en-US" dirty="0" err="1">
                <a:solidFill>
                  <a:srgbClr val="6E8080"/>
                </a:solidFill>
                <a:latin typeface="Lucida Sans Typewriter"/>
                <a:ea typeface="Courier New" charset="0"/>
                <a:cs typeface="Courier New" charset="0"/>
              </a:rPr>
              <a:t>a.compareTo(b</a:t>
            </a:r>
            <a:r>
              <a:rPr lang="en-US" dirty="0">
                <a:solidFill>
                  <a:srgbClr val="6E8080"/>
                </a:solidFill>
                <a:latin typeface="Lucida Sans Typewriter"/>
                <a:ea typeface="Courier New" charset="0"/>
                <a:cs typeface="Courier New" charset="0"/>
              </a:rPr>
              <a:t>)</a:t>
            </a:r>
            <a:r>
              <a:rPr lang="en-US" dirty="0"/>
              <a:t> returns </a:t>
            </a:r>
          </a:p>
          <a:p>
            <a:pPr lvl="1"/>
            <a:r>
              <a:rPr lang="en-US" dirty="0"/>
              <a:t>A negative number if </a:t>
            </a:r>
            <a:r>
              <a:rPr lang="en-US" dirty="0">
                <a:solidFill>
                  <a:srgbClr val="6E8080"/>
                </a:solidFill>
                <a:latin typeface="Lucida Sans Typewriter"/>
                <a:ea typeface="Courier New" charset="0"/>
                <a:cs typeface="Courier New" charset="0"/>
              </a:rPr>
              <a:t>a</a:t>
            </a:r>
            <a:r>
              <a:rPr lang="en-US" dirty="0"/>
              <a:t> should come before </a:t>
            </a:r>
            <a:r>
              <a:rPr lang="en-US" dirty="0" err="1">
                <a:solidFill>
                  <a:srgbClr val="6E8080"/>
                </a:solidFill>
                <a:latin typeface="Lucida Sans Typewriter"/>
                <a:ea typeface="Courier New" charset="0"/>
                <a:cs typeface="Courier New" charset="0"/>
              </a:rPr>
              <a:t>b</a:t>
            </a:r>
            <a:r>
              <a:rPr lang="en-US" dirty="0"/>
              <a:t> </a:t>
            </a:r>
          </a:p>
          <a:p>
            <a:pPr lvl="1"/>
            <a:r>
              <a:rPr lang="en-US" dirty="0"/>
              <a:t>0 if </a:t>
            </a:r>
            <a:r>
              <a:rPr lang="en-US" dirty="0">
                <a:solidFill>
                  <a:srgbClr val="6E8080"/>
                </a:solidFill>
                <a:latin typeface="Lucida Sans Typewriter"/>
                <a:ea typeface="Courier New" charset="0"/>
                <a:cs typeface="Courier New" charset="0"/>
              </a:rPr>
              <a:t>a</a:t>
            </a:r>
            <a:r>
              <a:rPr lang="en-US" dirty="0"/>
              <a:t> and </a:t>
            </a:r>
            <a:r>
              <a:rPr lang="en-US" dirty="0" err="1">
                <a:solidFill>
                  <a:srgbClr val="6E8080"/>
                </a:solidFill>
                <a:latin typeface="Lucida Sans Typewriter"/>
                <a:ea typeface="Courier New" charset="0"/>
                <a:cs typeface="Courier New" charset="0"/>
              </a:rPr>
              <a:t>b</a:t>
            </a:r>
            <a:r>
              <a:rPr lang="en-US" dirty="0"/>
              <a:t> are the same </a:t>
            </a:r>
          </a:p>
          <a:p>
            <a:pPr lvl="1"/>
            <a:r>
              <a:rPr lang="en-US" dirty="0"/>
              <a:t>A positive number otherwise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a:t>Comparing Objects</a:t>
            </a:r>
          </a:p>
        </p:txBody>
      </p:sp>
      <p:sp>
        <p:nvSpPr>
          <p:cNvPr id="3" name="Content Placeholder 2"/>
          <p:cNvSpPr>
            <a:spLocks noGrp="1"/>
          </p:cNvSpPr>
          <p:nvPr>
            <p:ph idx="4294967295"/>
          </p:nvPr>
        </p:nvSpPr>
        <p:spPr>
          <a:xfrm>
            <a:off x="9525" y="920750"/>
            <a:ext cx="9134475" cy="5665788"/>
          </a:xfrm>
        </p:spPr>
        <p:txBody>
          <a:bodyPr/>
          <a:lstStyle/>
          <a:p>
            <a:r>
              <a:rPr lang="en-US" dirty="0"/>
              <a:t>Several classes in Java (e.g. </a:t>
            </a:r>
            <a:r>
              <a:rPr lang="en-US" dirty="0">
                <a:solidFill>
                  <a:srgbClr val="6E8080"/>
                </a:solidFill>
                <a:latin typeface="Lucida Sans Typewriter"/>
                <a:ea typeface="Courier New" charset="0"/>
                <a:cs typeface="Courier New" charset="0"/>
              </a:rPr>
              <a:t>String</a:t>
            </a:r>
            <a:r>
              <a:rPr lang="en-US" dirty="0"/>
              <a:t> and </a:t>
            </a:r>
            <a:r>
              <a:rPr lang="en-US" dirty="0">
                <a:solidFill>
                  <a:srgbClr val="6E8080"/>
                </a:solidFill>
                <a:latin typeface="Lucida Sans Typewriter"/>
                <a:ea typeface="Courier New" charset="0"/>
                <a:cs typeface="Courier New" charset="0"/>
              </a:rPr>
              <a:t>Date</a:t>
            </a:r>
            <a:r>
              <a:rPr lang="en-US" dirty="0"/>
              <a:t>) implement </a:t>
            </a:r>
            <a:r>
              <a:rPr lang="en-US" dirty="0">
                <a:solidFill>
                  <a:srgbClr val="6E8080"/>
                </a:solidFill>
                <a:latin typeface="Lucida Sans Typewriter"/>
                <a:ea typeface="Courier New" charset="0"/>
                <a:cs typeface="Courier New" charset="0"/>
              </a:rPr>
              <a:t>Comparable</a:t>
            </a:r>
            <a:r>
              <a:rPr lang="en-US" dirty="0"/>
              <a:t>.</a:t>
            </a:r>
          </a:p>
          <a:p>
            <a:r>
              <a:rPr lang="en-US" dirty="0"/>
              <a:t>You can implement </a:t>
            </a:r>
            <a:r>
              <a:rPr lang="en-US" dirty="0">
                <a:solidFill>
                  <a:srgbClr val="6E8080"/>
                </a:solidFill>
                <a:latin typeface="Lucida Sans Typewriter"/>
                <a:ea typeface="Courier New" charset="0"/>
                <a:cs typeface="Courier New" charset="0"/>
              </a:rPr>
              <a:t>Comparable</a:t>
            </a:r>
            <a:r>
              <a:rPr lang="en-US" dirty="0"/>
              <a:t> interface for your own classes.</a:t>
            </a:r>
          </a:p>
          <a:p>
            <a:r>
              <a:rPr lang="en-US" dirty="0"/>
              <a:t>The </a:t>
            </a:r>
            <a:r>
              <a:rPr lang="en-US" dirty="0">
                <a:solidFill>
                  <a:srgbClr val="6E8080"/>
                </a:solidFill>
                <a:latin typeface="Lucida Sans Typewriter"/>
                <a:ea typeface="Courier New" charset="0"/>
                <a:cs typeface="Courier New" charset="0"/>
              </a:rPr>
              <a:t>Country</a:t>
            </a:r>
            <a:r>
              <a:rPr lang="en-US" dirty="0"/>
              <a:t> class could implement </a:t>
            </a:r>
            <a:r>
              <a:rPr lang="en-US" dirty="0">
                <a:solidFill>
                  <a:srgbClr val="6E8080"/>
                </a:solidFill>
                <a:latin typeface="Lucida Sans Typewriter"/>
                <a:ea typeface="Courier New" charset="0"/>
                <a:cs typeface="Courier New" charset="0"/>
              </a:rPr>
              <a:t>Comparable</a:t>
            </a:r>
            <a:r>
              <a:rPr lang="en-US" dirty="0"/>
              <a:t>:</a:t>
            </a:r>
          </a:p>
          <a:p>
            <a:pPr lvl="1">
              <a:spcBef>
                <a:spcPts val="0"/>
              </a:spcBef>
              <a:buNone/>
            </a:pPr>
            <a:r>
              <a:rPr lang="en-US" dirty="0">
                <a:solidFill>
                  <a:srgbClr val="6E8080"/>
                </a:solidFill>
                <a:latin typeface="Lucida Sans Typewriter"/>
                <a:ea typeface="Courier New" charset="0"/>
                <a:cs typeface="Courier New" charset="0"/>
              </a:rPr>
              <a:t>public class Country implements Comparable</a:t>
            </a:r>
          </a:p>
          <a:p>
            <a:pPr lvl="1">
              <a:spcBef>
                <a:spcPts val="0"/>
              </a:spcBef>
              <a:buNone/>
            </a:pP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public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compareTo(Object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otherObject</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a:t>
            </a:r>
          </a:p>
          <a:p>
            <a:pPr lvl="1">
              <a:spcBef>
                <a:spcPts val="0"/>
              </a:spcBef>
              <a:buNone/>
            </a:pPr>
            <a:r>
              <a:rPr lang="en-US" dirty="0">
                <a:solidFill>
                  <a:srgbClr val="6E8080"/>
                </a:solidFill>
                <a:latin typeface="Lucida Sans Typewriter"/>
                <a:ea typeface="Courier New" charset="0"/>
                <a:cs typeface="Courier New" charset="0"/>
              </a:rPr>
              <a:t>      Country other = (Country) </a:t>
            </a:r>
            <a:r>
              <a:rPr lang="en-US" dirty="0" err="1">
                <a:solidFill>
                  <a:srgbClr val="6E8080"/>
                </a:solidFill>
                <a:latin typeface="Lucida Sans Typewriter"/>
                <a:ea typeface="Courier New" charset="0"/>
                <a:cs typeface="Courier New" charset="0"/>
              </a:rPr>
              <a:t>otherObject</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if (area &lt; </a:t>
            </a:r>
            <a:r>
              <a:rPr lang="en-US" dirty="0" err="1">
                <a:solidFill>
                  <a:srgbClr val="6E8080"/>
                </a:solidFill>
                <a:latin typeface="Lucida Sans Typewriter"/>
                <a:ea typeface="Courier New" charset="0"/>
                <a:cs typeface="Courier New" charset="0"/>
              </a:rPr>
              <a:t>other.area</a:t>
            </a:r>
            <a:r>
              <a:rPr lang="en-US" dirty="0">
                <a:solidFill>
                  <a:srgbClr val="6E8080"/>
                </a:solidFill>
                <a:latin typeface="Lucida Sans Typewriter"/>
                <a:ea typeface="Courier New" charset="0"/>
                <a:cs typeface="Courier New" charset="0"/>
              </a:rPr>
              <a:t>) { return -1; }</a:t>
            </a:r>
          </a:p>
          <a:p>
            <a:pPr lvl="1">
              <a:spcBef>
                <a:spcPts val="0"/>
              </a:spcBef>
              <a:buNone/>
            </a:pPr>
            <a:r>
              <a:rPr lang="en-US" dirty="0">
                <a:solidFill>
                  <a:srgbClr val="6E8080"/>
                </a:solidFill>
                <a:latin typeface="Lucida Sans Typewriter"/>
                <a:ea typeface="Courier New" charset="0"/>
                <a:cs typeface="Courier New" charset="0"/>
              </a:rPr>
              <a:t>      else if (area == </a:t>
            </a:r>
            <a:r>
              <a:rPr lang="en-US" dirty="0" err="1">
                <a:solidFill>
                  <a:srgbClr val="6E8080"/>
                </a:solidFill>
                <a:latin typeface="Lucida Sans Typewriter"/>
                <a:ea typeface="Courier New" charset="0"/>
                <a:cs typeface="Courier New" charset="0"/>
              </a:rPr>
              <a:t>other.area</a:t>
            </a:r>
            <a:r>
              <a:rPr lang="en-US" dirty="0">
                <a:solidFill>
                  <a:srgbClr val="6E8080"/>
                </a:solidFill>
                <a:latin typeface="Lucida Sans Typewriter"/>
                <a:ea typeface="Courier New" charset="0"/>
                <a:cs typeface="Courier New" charset="0"/>
              </a:rPr>
              <a:t>) { return 0; }</a:t>
            </a:r>
          </a:p>
          <a:p>
            <a:pPr lvl="1">
              <a:spcBef>
                <a:spcPts val="0"/>
              </a:spcBef>
              <a:buNone/>
            </a:pPr>
            <a:r>
              <a:rPr lang="en-US" dirty="0">
                <a:solidFill>
                  <a:srgbClr val="6E8080"/>
                </a:solidFill>
                <a:latin typeface="Lucida Sans Typewriter"/>
                <a:ea typeface="Courier New" charset="0"/>
                <a:cs typeface="Courier New" charset="0"/>
              </a:rPr>
              <a:t>      else { return 1; }</a:t>
            </a:r>
          </a:p>
          <a:p>
            <a:pPr lvl="1">
              <a:spcBef>
                <a:spcPts val="0"/>
              </a:spcBef>
              <a:buNone/>
            </a:pPr>
            <a:r>
              <a:rPr lang="en-US" dirty="0">
                <a:solidFill>
                  <a:srgbClr val="6E8080"/>
                </a:solidFill>
                <a:latin typeface="Lucida Sans Typewriter"/>
                <a:ea typeface="Courier New" charset="0"/>
                <a:cs typeface="Courier New" charset="0"/>
              </a:rPr>
              <a:t>   }</a:t>
            </a:r>
          </a:p>
          <a:p>
            <a:pPr lvl="1">
              <a:spcBef>
                <a:spcPts val="0"/>
              </a:spcBef>
              <a:buNone/>
            </a:pPr>
            <a:r>
              <a:rPr lang="en-US" dirty="0">
                <a:solidFill>
                  <a:srgbClr val="6E8080"/>
                </a:solidFill>
                <a:latin typeface="Lucida Sans Typewriter"/>
                <a:ea typeface="Courier New" charset="0"/>
                <a:cs typeface="Courier New"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a:t>Comparing Objects</a:t>
            </a:r>
          </a:p>
        </p:txBody>
      </p:sp>
      <p:sp>
        <p:nvSpPr>
          <p:cNvPr id="3" name="Content Placeholder 2"/>
          <p:cNvSpPr>
            <a:spLocks noGrp="1"/>
          </p:cNvSpPr>
          <p:nvPr>
            <p:ph idx="4294967295"/>
          </p:nvPr>
        </p:nvSpPr>
        <p:spPr>
          <a:xfrm>
            <a:off x="9525" y="920750"/>
            <a:ext cx="9134475" cy="5665788"/>
          </a:xfrm>
        </p:spPr>
        <p:txBody>
          <a:bodyPr/>
          <a:lstStyle/>
          <a:p>
            <a:r>
              <a:rPr lang="en-US" dirty="0"/>
              <a:t>You could pass an array of countries to </a:t>
            </a:r>
            <a:r>
              <a:rPr lang="en-US" dirty="0" err="1">
                <a:solidFill>
                  <a:srgbClr val="6E8080"/>
                </a:solidFill>
                <a:latin typeface="Lucida Sans Typewriter"/>
                <a:ea typeface="Courier New" charset="0"/>
                <a:cs typeface="Courier New" charset="0"/>
              </a:rPr>
              <a:t>Arrays.sort</a:t>
            </a:r>
            <a:endParaRPr lang="en-US" dirty="0">
              <a:solidFill>
                <a:srgbClr val="6E8080"/>
              </a:solidFill>
              <a:latin typeface="Lucida Sans Typewriter"/>
              <a:ea typeface="Courier New" charset="0"/>
              <a:cs typeface="Courier New" charset="0"/>
            </a:endParaRPr>
          </a:p>
          <a:p>
            <a:pPr lvl="1">
              <a:spcBef>
                <a:spcPts val="0"/>
              </a:spcBef>
              <a:buNone/>
            </a:pPr>
            <a:r>
              <a:rPr lang="en-US" dirty="0">
                <a:solidFill>
                  <a:srgbClr val="6E8080"/>
                </a:solidFill>
                <a:latin typeface="Lucida Sans Typewriter"/>
                <a:ea typeface="Courier New" charset="0"/>
                <a:cs typeface="Courier New" charset="0"/>
              </a:rPr>
              <a:t>Country[] countries = new </a:t>
            </a:r>
            <a:r>
              <a:rPr lang="en-US" dirty="0" err="1">
                <a:solidFill>
                  <a:srgbClr val="6E8080"/>
                </a:solidFill>
                <a:latin typeface="Lucida Sans Typewriter"/>
                <a:ea typeface="Courier New" charset="0"/>
                <a:cs typeface="Courier New" charset="0"/>
              </a:rPr>
              <a:t>Country[n</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Add countries</a:t>
            </a:r>
          </a:p>
          <a:p>
            <a:pPr lvl="1">
              <a:spcBef>
                <a:spcPts val="0"/>
              </a:spcBef>
              <a:buNone/>
            </a:pPr>
            <a:r>
              <a:rPr lang="en-US" dirty="0" err="1">
                <a:solidFill>
                  <a:srgbClr val="6E8080"/>
                </a:solidFill>
                <a:latin typeface="Lucida Sans Typewriter"/>
                <a:ea typeface="Courier New" charset="0"/>
                <a:cs typeface="Courier New" charset="0"/>
              </a:rPr>
              <a:t>Arrays.sort(countries</a:t>
            </a:r>
            <a:r>
              <a:rPr lang="en-US" dirty="0">
                <a:solidFill>
                  <a:srgbClr val="6E8080"/>
                </a:solidFill>
                <a:latin typeface="Lucida Sans Typewriter"/>
                <a:ea typeface="Courier New" charset="0"/>
                <a:cs typeface="Courier New" charset="0"/>
              </a:rPr>
              <a:t>); // Sorts by increasing area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a:lstStyle/>
          <a:p>
            <a:r>
              <a:rPr lang="en-US" altLang="en-US"/>
              <a:t>Repetition: Simple Loops</a:t>
            </a:r>
          </a:p>
        </p:txBody>
      </p:sp>
      <p:sp>
        <p:nvSpPr>
          <p:cNvPr id="14344" name="Rectangle 17"/>
          <p:cNvSpPr>
            <a:spLocks noGrp="1" noChangeArrowheads="1"/>
          </p:cNvSpPr>
          <p:nvPr>
            <p:ph idx="1"/>
          </p:nvPr>
        </p:nvSpPr>
        <p:spPr>
          <a:xfrm>
            <a:off x="116540" y="913373"/>
            <a:ext cx="8677836" cy="5155173"/>
          </a:xfrm>
          <a:solidFill>
            <a:schemeClr val="bg1"/>
          </a:solidFill>
        </p:spPr>
        <p:txBody>
          <a:bodyPr/>
          <a:lstStyle/>
          <a:p>
            <a:pPr marL="400050" lvl="1" indent="0">
              <a:lnSpc>
                <a:spcPct val="90000"/>
              </a:lnSpc>
              <a:buFont typeface="Monotype Sorts" pitchFamily="2" charset="2"/>
              <a:buNone/>
            </a:pPr>
            <a:r>
              <a:rPr lang="en-US" altLang="en-US" sz="2000" dirty="0">
                <a:latin typeface="Courier New" panose="02070309020205020404" pitchFamily="49" charset="0"/>
              </a:rPr>
              <a:t>for (</a:t>
            </a:r>
            <a:r>
              <a:rPr lang="en-US" altLang="en-US" sz="2000" dirty="0" err="1">
                <a:latin typeface="Courier New" panose="02070309020205020404" pitchFamily="49" charset="0"/>
              </a:rPr>
              <a:t>i</a:t>
            </a:r>
            <a:r>
              <a:rPr lang="en-US" altLang="en-US" sz="2000" dirty="0">
                <a:latin typeface="Courier New" panose="02070309020205020404" pitchFamily="49" charset="0"/>
              </a:rPr>
              <a:t> = 1; </a:t>
            </a:r>
            <a:r>
              <a:rPr lang="en-US" altLang="en-US" sz="2000" dirty="0" err="1">
                <a:latin typeface="Courier New" panose="02070309020205020404" pitchFamily="49" charset="0"/>
              </a:rPr>
              <a:t>i</a:t>
            </a:r>
            <a:r>
              <a:rPr lang="en-US" altLang="en-US" sz="2000" dirty="0">
                <a:latin typeface="Courier New" panose="02070309020205020404" pitchFamily="49" charset="0"/>
              </a:rPr>
              <a:t> &lt;= n; </a:t>
            </a:r>
            <a:r>
              <a:rPr lang="en-US" altLang="en-US" sz="2000" dirty="0" err="1">
                <a:latin typeface="Courier New" panose="02070309020205020404" pitchFamily="49" charset="0"/>
              </a:rPr>
              <a:t>i</a:t>
            </a:r>
            <a:r>
              <a:rPr lang="en-US" altLang="en-US" sz="2000" dirty="0">
                <a:latin typeface="Courier New" panose="02070309020205020404" pitchFamily="49" charset="0"/>
              </a:rPr>
              <a:t>++) </a:t>
            </a:r>
            <a:r>
              <a:rPr lang="en-US" altLang="en-US" dirty="0">
                <a:latin typeface="Courier New" panose="02070309020205020404" pitchFamily="49" charset="0"/>
              </a:rPr>
              <a:t>{ </a:t>
            </a:r>
          </a:p>
          <a:p>
            <a:pPr marL="400050" lvl="1" indent="0">
              <a:lnSpc>
                <a:spcPct val="90000"/>
              </a:lnSpc>
              <a:buFont typeface="Monotype Sorts" pitchFamily="2" charset="2"/>
              <a:buNone/>
            </a:pPr>
            <a:r>
              <a:rPr lang="en-US" altLang="en-US" sz="2000" dirty="0">
                <a:latin typeface="Courier New" panose="02070309020205020404" pitchFamily="49" charset="0"/>
              </a:rPr>
              <a:t>  k = k + 5;</a:t>
            </a:r>
          </a:p>
          <a:p>
            <a:pPr marL="400050" lvl="1" indent="0">
              <a:lnSpc>
                <a:spcPct val="90000"/>
              </a:lnSpc>
              <a:buFont typeface="Monotype Sorts" pitchFamily="2" charset="2"/>
              <a:buNone/>
            </a:pPr>
            <a:r>
              <a:rPr lang="en-US" altLang="en-US" sz="2000" dirty="0">
                <a:latin typeface="Courier New" panose="02070309020205020404" pitchFamily="49" charset="0"/>
              </a:rPr>
              <a:t>}</a:t>
            </a:r>
          </a:p>
        </p:txBody>
      </p:sp>
      <p:sp>
        <p:nvSpPr>
          <p:cNvPr id="14338" name="Slide Number Placeholder 5"/>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344911-F642-4A06-9FB7-67DC252F18C8}" type="slidenum">
              <a:rPr lang="en-US" altLang="en-US" sz="1400" smtClean="0"/>
              <a:pPr>
                <a:spcBef>
                  <a:spcPct val="0"/>
                </a:spcBef>
                <a:buClrTx/>
                <a:buSzTx/>
                <a:buFontTx/>
                <a:buNone/>
              </a:pPr>
              <a:t>11</a:t>
            </a:fld>
            <a:endParaRPr lang="en-US" altLang="en-US" sz="1400"/>
          </a:p>
        </p:txBody>
      </p:sp>
      <p:sp>
        <p:nvSpPr>
          <p:cNvPr id="1434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2989" name="Text Box 13"/>
          <p:cNvSpPr txBox="1">
            <a:spLocks noChangeArrowheads="1"/>
          </p:cNvSpPr>
          <p:nvPr/>
        </p:nvSpPr>
        <p:spPr bwMode="auto">
          <a:xfrm>
            <a:off x="2459038" y="4038600"/>
            <a:ext cx="531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cn = </a:t>
            </a:r>
            <a:r>
              <a:rPr lang="en-US" altLang="en-US" sz="2400" b="1">
                <a:latin typeface="Arial" panose="020B0604020202020204" pitchFamily="34" charset="0"/>
              </a:rPr>
              <a:t>O(n)</a:t>
            </a:r>
            <a:endParaRPr lang="en-US" altLang="en-US" sz="2400">
              <a:latin typeface="Arial" panose="020B0604020202020204" pitchFamily="34" charset="0"/>
            </a:endParaRPr>
          </a:p>
        </p:txBody>
      </p:sp>
      <p:grpSp>
        <p:nvGrpSpPr>
          <p:cNvPr id="383005" name="Group 29"/>
          <p:cNvGrpSpPr>
            <a:grpSpLocks/>
          </p:cNvGrpSpPr>
          <p:nvPr/>
        </p:nvGrpSpPr>
        <p:grpSpPr bwMode="auto">
          <a:xfrm>
            <a:off x="4648201" y="2041525"/>
            <a:ext cx="2778126" cy="736600"/>
            <a:chOff x="2928" y="1286"/>
            <a:chExt cx="1750" cy="464"/>
          </a:xfrm>
        </p:grpSpPr>
        <p:sp>
          <p:nvSpPr>
            <p:cNvPr id="14351" name="Text Box 19"/>
            <p:cNvSpPr txBox="1">
              <a:spLocks noChangeArrowheads="1"/>
            </p:cNvSpPr>
            <p:nvPr/>
          </p:nvSpPr>
          <p:spPr bwMode="auto">
            <a:xfrm>
              <a:off x="3535" y="1286"/>
              <a:ext cx="1143" cy="2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bg2"/>
                  </a:solidFill>
                </a:rPr>
                <a:t>constant time</a:t>
              </a:r>
            </a:p>
          </p:txBody>
        </p:sp>
        <p:sp>
          <p:nvSpPr>
            <p:cNvPr id="14352" name="Line 20"/>
            <p:cNvSpPr>
              <a:spLocks noChangeShapeType="1"/>
            </p:cNvSpPr>
            <p:nvPr/>
          </p:nvSpPr>
          <p:spPr bwMode="auto">
            <a:xfrm flipH="1" flipV="1">
              <a:off x="2928" y="1536"/>
              <a:ext cx="576" cy="21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2997" name="Group 21"/>
          <p:cNvGrpSpPr>
            <a:grpSpLocks/>
          </p:cNvGrpSpPr>
          <p:nvPr/>
        </p:nvGrpSpPr>
        <p:grpSpPr bwMode="auto">
          <a:xfrm>
            <a:off x="2057400" y="767357"/>
            <a:ext cx="5634040" cy="2128242"/>
            <a:chOff x="1344" y="1776"/>
            <a:chExt cx="3549" cy="1430"/>
          </a:xfrm>
        </p:grpSpPr>
        <p:sp>
          <p:nvSpPr>
            <p:cNvPr id="14349" name="Text Box 22"/>
            <p:cNvSpPr txBox="1">
              <a:spLocks noChangeArrowheads="1"/>
            </p:cNvSpPr>
            <p:nvPr/>
          </p:nvSpPr>
          <p:spPr bwMode="auto">
            <a:xfrm>
              <a:off x="3146" y="1776"/>
              <a:ext cx="1747"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6000" dirty="0"/>
                <a:t>}</a:t>
              </a:r>
              <a:r>
                <a:rPr lang="en-US" altLang="en-US" sz="2400" dirty="0"/>
                <a:t> executed </a:t>
              </a:r>
              <a:r>
                <a:rPr lang="en-US" altLang="en-US" sz="2400" i="1" dirty="0"/>
                <a:t>n</a:t>
              </a:r>
              <a:r>
                <a:rPr lang="en-US" altLang="en-US" sz="2400" dirty="0"/>
                <a:t> times</a:t>
              </a:r>
            </a:p>
          </p:txBody>
        </p:sp>
        <p:sp>
          <p:nvSpPr>
            <p:cNvPr id="14350" name="AutoShape 2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3001" name="AutoShape 25"/>
          <p:cNvSpPr>
            <a:spLocks/>
          </p:cNvSpPr>
          <p:nvPr/>
        </p:nvSpPr>
        <p:spPr bwMode="auto">
          <a:xfrm>
            <a:off x="1066800" y="4800600"/>
            <a:ext cx="4953000" cy="381000"/>
          </a:xfrm>
          <a:prstGeom prst="accentCallout2">
            <a:avLst>
              <a:gd name="adj1" fmla="val 30000"/>
              <a:gd name="adj2" fmla="val 101537"/>
              <a:gd name="adj3" fmla="val 30000"/>
              <a:gd name="adj4" fmla="val 102694"/>
              <a:gd name="adj5" fmla="val -88750"/>
              <a:gd name="adj6" fmla="val 103880"/>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3002" name="Text Box 26"/>
          <p:cNvSpPr txBox="1">
            <a:spLocks noChangeArrowheads="1"/>
          </p:cNvSpPr>
          <p:nvPr/>
        </p:nvSpPr>
        <p:spPr bwMode="auto">
          <a:xfrm>
            <a:off x="762000" y="3581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cxnSp>
        <p:nvCxnSpPr>
          <p:cNvPr id="3" name="Straight Arrow Connector 2"/>
          <p:cNvCxnSpPr/>
          <p:nvPr/>
        </p:nvCxnSpPr>
        <p:spPr>
          <a:xfrm flipH="1" flipV="1">
            <a:off x="2346328" y="1443136"/>
            <a:ext cx="3216273" cy="8587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3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29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3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9" grpId="0"/>
      <p:bldP spid="383001" grpId="0" animBg="1"/>
      <p:bldP spid="3830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a:lstStyle/>
          <a:p>
            <a:r>
              <a:rPr lang="en-US" altLang="en-US"/>
              <a:t>Repetition: Nested Loops</a:t>
            </a:r>
          </a:p>
        </p:txBody>
      </p:sp>
      <p:sp>
        <p:nvSpPr>
          <p:cNvPr id="15368" name="Rectangle 7"/>
          <p:cNvSpPr>
            <a:spLocks noGrp="1" noChangeArrowheads="1"/>
          </p:cNvSpPr>
          <p:nvPr>
            <p:ph idx="1"/>
          </p:nvPr>
        </p:nvSpPr>
        <p:spPr>
          <a:solidFill>
            <a:schemeClr val="bg1"/>
          </a:solidFill>
        </p:spPr>
        <p:txBody>
          <a:bodyPr/>
          <a:lstStyle/>
          <a:p>
            <a:pPr marL="0" indent="0">
              <a:lnSpc>
                <a:spcPct val="90000"/>
              </a:lnSpc>
              <a:buFont typeface="Monotype Sorts" pitchFamily="2" charset="2"/>
              <a:buNone/>
            </a:pPr>
            <a:r>
              <a:rPr lang="en-US" altLang="en-US" sz="2400">
                <a:latin typeface="Courier New" panose="02070309020205020404" pitchFamily="49" charset="0"/>
              </a:rPr>
              <a:t>for (i = 1; i &lt;= n; i++) {</a:t>
            </a:r>
          </a:p>
          <a:p>
            <a:pPr marL="0" indent="0">
              <a:lnSpc>
                <a:spcPct val="90000"/>
              </a:lnSpc>
              <a:buFont typeface="Monotype Sorts" pitchFamily="2" charset="2"/>
              <a:buNone/>
            </a:pPr>
            <a:r>
              <a:rPr lang="en-US" altLang="en-US" sz="2400">
                <a:latin typeface="Courier New" panose="02070309020205020404" pitchFamily="49" charset="0"/>
              </a:rPr>
              <a:t>  for (j = 1; j &lt;= n; j++) {</a:t>
            </a:r>
          </a:p>
          <a:p>
            <a:pPr marL="0" indent="0">
              <a:lnSpc>
                <a:spcPct val="90000"/>
              </a:lnSpc>
              <a:buFont typeface="Monotype Sorts" pitchFamily="2" charset="2"/>
              <a:buNone/>
            </a:pPr>
            <a:r>
              <a:rPr lang="en-US" altLang="en-US" sz="2400">
                <a:latin typeface="Courier New" panose="02070309020205020404" pitchFamily="49" charset="0"/>
              </a:rPr>
              <a:t>    k = k + i + j;</a:t>
            </a:r>
          </a:p>
          <a:p>
            <a:pPr marL="0" indent="0">
              <a:lnSpc>
                <a:spcPct val="90000"/>
              </a:lnSpc>
              <a:buFont typeface="Monotype Sorts" pitchFamily="2" charset="2"/>
              <a:buNone/>
            </a:pPr>
            <a:r>
              <a:rPr lang="en-US" altLang="en-US" sz="2400">
                <a:latin typeface="Courier New" panose="02070309020205020404" pitchFamily="49" charset="0"/>
              </a:rPr>
              <a:t>  }</a:t>
            </a:r>
          </a:p>
          <a:p>
            <a:pPr marL="0" indent="0">
              <a:lnSpc>
                <a:spcPct val="90000"/>
              </a:lnSpc>
              <a:buFont typeface="Monotype Sorts" pitchFamily="2" charset="2"/>
              <a:buNone/>
            </a:pPr>
            <a:r>
              <a:rPr lang="en-US" altLang="en-US" sz="2400">
                <a:latin typeface="Courier New" panose="02070309020205020404" pitchFamily="49" charset="0"/>
              </a:rPr>
              <a:t>}</a:t>
            </a:r>
          </a:p>
        </p:txBody>
      </p:sp>
      <p:sp>
        <p:nvSpPr>
          <p:cNvPr id="15362" name="Slide Number Placeholder 5"/>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219F8A-FD14-4D6D-98D8-5F7D82354A15}" type="slidenum">
              <a:rPr lang="en-US" altLang="en-US" sz="1400" smtClean="0"/>
              <a:pPr>
                <a:spcBef>
                  <a:spcPct val="0"/>
                </a:spcBef>
                <a:buClrTx/>
                <a:buSzTx/>
                <a:buFontTx/>
                <a:buNone/>
              </a:pPr>
              <a:t>12</a:t>
            </a:fld>
            <a:endParaRPr lang="en-US" altLang="en-US" sz="1400"/>
          </a:p>
        </p:txBody>
      </p:sp>
      <p:sp>
        <p:nvSpPr>
          <p:cNvPr id="1536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5030" name="Text Box 6"/>
          <p:cNvSpPr txBox="1">
            <a:spLocks noChangeArrowheads="1"/>
          </p:cNvSpPr>
          <p:nvPr/>
        </p:nvSpPr>
        <p:spPr bwMode="auto">
          <a:xfrm>
            <a:off x="2209800" y="50292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n = c</a:t>
            </a:r>
            <a:r>
              <a:rPr lang="en-US" altLang="en-US" sz="2400"/>
              <a:t>n</a:t>
            </a:r>
            <a:r>
              <a:rPr lang="en-US" altLang="en-US" sz="2400" baseline="30000"/>
              <a:t>2</a:t>
            </a:r>
            <a:r>
              <a:rPr lang="en-US" altLang="en-US" sz="2400">
                <a:latin typeface="Arial" panose="020B0604020202020204" pitchFamily="34" charset="0"/>
              </a:rPr>
              <a:t> = </a:t>
            </a:r>
            <a:r>
              <a:rPr lang="en-US" altLang="en-US" sz="2400"/>
              <a:t>O(n</a:t>
            </a:r>
            <a:r>
              <a:rPr lang="en-US" altLang="en-US" sz="2400" baseline="30000"/>
              <a:t>2</a:t>
            </a:r>
            <a:r>
              <a:rPr lang="en-US" altLang="en-US" sz="2400"/>
              <a:t>)</a:t>
            </a:r>
            <a:endParaRPr lang="en-US" altLang="en-US" sz="2400" b="1">
              <a:latin typeface="Arial" panose="020B0604020202020204" pitchFamily="34" charset="0"/>
            </a:endParaRPr>
          </a:p>
        </p:txBody>
      </p:sp>
      <p:grpSp>
        <p:nvGrpSpPr>
          <p:cNvPr id="385043" name="Group 19"/>
          <p:cNvGrpSpPr>
            <a:grpSpLocks/>
          </p:cNvGrpSpPr>
          <p:nvPr/>
        </p:nvGrpSpPr>
        <p:grpSpPr bwMode="auto">
          <a:xfrm>
            <a:off x="5029200" y="2819400"/>
            <a:ext cx="1890713" cy="1143000"/>
            <a:chOff x="2688" y="1728"/>
            <a:chExt cx="1191" cy="720"/>
          </a:xfrm>
        </p:grpSpPr>
        <p:sp>
          <p:nvSpPr>
            <p:cNvPr id="15378" name="Text Box 9"/>
            <p:cNvSpPr txBox="1">
              <a:spLocks noChangeArrowheads="1"/>
            </p:cNvSpPr>
            <p:nvPr/>
          </p:nvSpPr>
          <p:spPr bwMode="auto">
            <a:xfrm>
              <a:off x="2736" y="2160"/>
              <a:ext cx="1143" cy="2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5379"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5035" name="Group 11"/>
          <p:cNvGrpSpPr>
            <a:grpSpLocks/>
          </p:cNvGrpSpPr>
          <p:nvPr/>
        </p:nvGrpSpPr>
        <p:grpSpPr bwMode="auto">
          <a:xfrm>
            <a:off x="5299382" y="533400"/>
            <a:ext cx="1676400" cy="1828800"/>
            <a:chOff x="480" y="2438"/>
            <a:chExt cx="1056" cy="768"/>
          </a:xfrm>
        </p:grpSpPr>
        <p:sp>
          <p:nvSpPr>
            <p:cNvPr id="15376" name="Text Box 12"/>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executed</a:t>
              </a:r>
            </a:p>
            <a:p>
              <a:pPr>
                <a:spcBef>
                  <a:spcPct val="0"/>
                </a:spcBef>
                <a:buClrTx/>
                <a:buSzTx/>
                <a:buFontTx/>
                <a:buNone/>
              </a:pPr>
              <a:r>
                <a:rPr lang="en-US" altLang="en-US" sz="2400" i="1" dirty="0"/>
                <a:t>n</a:t>
              </a:r>
              <a:r>
                <a:rPr lang="en-US" altLang="en-US" sz="2400" dirty="0"/>
                <a:t> times</a:t>
              </a:r>
            </a:p>
          </p:txBody>
        </p:sp>
        <p:sp>
          <p:nvSpPr>
            <p:cNvPr id="15377"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5038" name="AutoShape 14"/>
          <p:cNvSpPr>
            <a:spLocks/>
          </p:cNvSpPr>
          <p:nvPr/>
        </p:nvSpPr>
        <p:spPr bwMode="auto">
          <a:xfrm>
            <a:off x="1066800" y="5791200"/>
            <a:ext cx="4953000" cy="381000"/>
          </a:xfrm>
          <a:prstGeom prst="accentCallout2">
            <a:avLst>
              <a:gd name="adj1" fmla="val 30000"/>
              <a:gd name="adj2" fmla="val 101537"/>
              <a:gd name="adj3" fmla="val 30000"/>
              <a:gd name="adj4" fmla="val 104454"/>
              <a:gd name="adj5" fmla="val -104167"/>
              <a:gd name="adj6" fmla="val 107468"/>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5039" name="Text Box 15"/>
          <p:cNvSpPr txBox="1">
            <a:spLocks noChangeArrowheads="1"/>
          </p:cNvSpPr>
          <p:nvPr/>
        </p:nvSpPr>
        <p:spPr bwMode="auto">
          <a:xfrm>
            <a:off x="762000" y="4572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5040" name="Group 16"/>
          <p:cNvGrpSpPr>
            <a:grpSpLocks/>
          </p:cNvGrpSpPr>
          <p:nvPr/>
        </p:nvGrpSpPr>
        <p:grpSpPr bwMode="auto">
          <a:xfrm>
            <a:off x="4675536" y="1828800"/>
            <a:ext cx="1855788" cy="1200888"/>
            <a:chOff x="3504" y="2256"/>
            <a:chExt cx="1122" cy="983"/>
          </a:xfrm>
        </p:grpSpPr>
        <p:sp>
          <p:nvSpPr>
            <p:cNvPr id="15374"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5" name="Text Box 18"/>
            <p:cNvSpPr txBox="1">
              <a:spLocks noChangeArrowheads="1"/>
            </p:cNvSpPr>
            <p:nvPr/>
          </p:nvSpPr>
          <p:spPr bwMode="auto">
            <a:xfrm>
              <a:off x="3763" y="2256"/>
              <a:ext cx="863" cy="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inner loop</a:t>
              </a:r>
            </a:p>
            <a:p>
              <a:pPr>
                <a:spcBef>
                  <a:spcPct val="0"/>
                </a:spcBef>
                <a:buClrTx/>
                <a:buSzTx/>
                <a:buFontTx/>
                <a:buNone/>
              </a:pPr>
              <a:r>
                <a:rPr lang="en-US" altLang="en-US" sz="2400" dirty="0"/>
                <a:t>executed</a:t>
              </a:r>
            </a:p>
            <a:p>
              <a:pPr>
                <a:spcBef>
                  <a:spcPct val="0"/>
                </a:spcBef>
                <a:buClrTx/>
                <a:buSzTx/>
                <a:buFontTx/>
                <a:buNone/>
              </a:pPr>
              <a:r>
                <a:rPr lang="en-US" altLang="en-US" sz="2400" i="1" dirty="0"/>
                <a:t>n</a:t>
              </a:r>
              <a:r>
                <a:rPr lang="en-US" altLang="en-US" sz="2400" dirty="0"/>
                <a:t> times</a:t>
              </a:r>
            </a:p>
          </p:txBody>
        </p:sp>
      </p:grpSp>
      <p:cxnSp>
        <p:nvCxnSpPr>
          <p:cNvPr id="3" name="Straight Arrow Connector 2"/>
          <p:cNvCxnSpPr>
            <a:stCxn id="15378" idx="1"/>
          </p:cNvCxnSpPr>
          <p:nvPr/>
        </p:nvCxnSpPr>
        <p:spPr>
          <a:xfrm flipH="1" flipV="1">
            <a:off x="3429000" y="2133600"/>
            <a:ext cx="1676400" cy="1600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5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0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8" grpId="0" animBg="1"/>
      <p:bldP spid="3850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a:lstStyle/>
          <a:p>
            <a:r>
              <a:rPr lang="en-US" altLang="en-US"/>
              <a:t>Repetition: Nested Loops</a:t>
            </a:r>
          </a:p>
        </p:txBody>
      </p:sp>
      <p:sp>
        <p:nvSpPr>
          <p:cNvPr id="16392" name="Rectangle 7"/>
          <p:cNvSpPr>
            <a:spLocks noGrp="1" noChangeArrowheads="1"/>
          </p:cNvSpPr>
          <p:nvPr>
            <p:ph idx="1"/>
          </p:nvPr>
        </p:nvSpPr>
        <p:spPr>
          <a:solidFill>
            <a:schemeClr val="bg1"/>
          </a:solidFill>
        </p:spPr>
        <p:txBody>
          <a:bodyPr/>
          <a:lstStyle/>
          <a:p>
            <a:pPr marL="0" indent="0">
              <a:lnSpc>
                <a:spcPct val="90000"/>
              </a:lnSpc>
              <a:buFont typeface="Monotype Sorts" pitchFamily="2" charset="2"/>
              <a:buNone/>
            </a:pPr>
            <a:r>
              <a:rPr lang="en-US" altLang="en-US" sz="2400">
                <a:latin typeface="Courier New" panose="02070309020205020404" pitchFamily="49" charset="0"/>
              </a:rPr>
              <a:t>for (i = 1; i &lt;= n; i++) {</a:t>
            </a:r>
          </a:p>
          <a:p>
            <a:pPr marL="0" indent="0">
              <a:lnSpc>
                <a:spcPct val="90000"/>
              </a:lnSpc>
              <a:buFont typeface="Monotype Sorts" pitchFamily="2" charset="2"/>
              <a:buNone/>
            </a:pPr>
            <a:r>
              <a:rPr lang="en-US" altLang="en-US" sz="2400">
                <a:latin typeface="Courier New" panose="02070309020205020404" pitchFamily="49" charset="0"/>
              </a:rPr>
              <a:t>  for (j = 1; j &lt;= i; j++) {</a:t>
            </a:r>
          </a:p>
          <a:p>
            <a:pPr marL="0" indent="0">
              <a:lnSpc>
                <a:spcPct val="90000"/>
              </a:lnSpc>
              <a:buFont typeface="Monotype Sorts" pitchFamily="2" charset="2"/>
              <a:buNone/>
            </a:pPr>
            <a:r>
              <a:rPr lang="en-US" altLang="en-US" sz="2400">
                <a:latin typeface="Courier New" panose="02070309020205020404" pitchFamily="49" charset="0"/>
              </a:rPr>
              <a:t>    k = k + i + j;</a:t>
            </a:r>
          </a:p>
          <a:p>
            <a:pPr marL="0" indent="0">
              <a:lnSpc>
                <a:spcPct val="90000"/>
              </a:lnSpc>
              <a:buFont typeface="Monotype Sorts" pitchFamily="2" charset="2"/>
              <a:buNone/>
            </a:pPr>
            <a:r>
              <a:rPr lang="en-US" altLang="en-US" sz="2400">
                <a:latin typeface="Courier New" panose="02070309020205020404" pitchFamily="49" charset="0"/>
              </a:rPr>
              <a:t>  }</a:t>
            </a:r>
          </a:p>
          <a:p>
            <a:pPr marL="0" indent="0">
              <a:lnSpc>
                <a:spcPct val="90000"/>
              </a:lnSpc>
              <a:buFont typeface="Monotype Sorts" pitchFamily="2" charset="2"/>
              <a:buNone/>
            </a:pPr>
            <a:r>
              <a:rPr lang="en-US" altLang="en-US" sz="2400">
                <a:latin typeface="Courier New" panose="02070309020205020404" pitchFamily="49" charset="0"/>
              </a:rPr>
              <a:t>}</a:t>
            </a:r>
          </a:p>
        </p:txBody>
      </p:sp>
      <p:sp>
        <p:nvSpPr>
          <p:cNvPr id="16386" name="Slide Number Placeholder 5"/>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8A6E8C-FFFD-46AC-94D4-6FDEB5698BAB}" type="slidenum">
              <a:rPr lang="en-US" altLang="en-US" sz="1400" smtClean="0"/>
              <a:pPr>
                <a:spcBef>
                  <a:spcPct val="0"/>
                </a:spcBef>
                <a:buClrTx/>
                <a:buSzTx/>
                <a:buFontTx/>
                <a:buNone/>
              </a:pPr>
              <a:t>13</a:t>
            </a:fld>
            <a:endParaRPr lang="en-US" altLang="en-US" sz="1400"/>
          </a:p>
        </p:txBody>
      </p:sp>
      <p:sp>
        <p:nvSpPr>
          <p:cNvPr id="1638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7078" name="Text Box 6"/>
          <p:cNvSpPr txBox="1">
            <a:spLocks noChangeArrowheads="1"/>
          </p:cNvSpPr>
          <p:nvPr/>
        </p:nvSpPr>
        <p:spPr bwMode="auto">
          <a:xfrm>
            <a:off x="1295400" y="4267200"/>
            <a:ext cx="6781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+ 2c + 3c + 4c + … + nc = c</a:t>
            </a:r>
            <a:r>
              <a:rPr lang="en-US" altLang="en-US" sz="2400"/>
              <a:t>n(n+1)/2</a:t>
            </a:r>
            <a:r>
              <a:rPr lang="en-US" altLang="en-US" sz="2400">
                <a:latin typeface="Arial" panose="020B0604020202020204" pitchFamily="34" charset="0"/>
              </a:rPr>
              <a:t> = (c/2)</a:t>
            </a:r>
            <a:r>
              <a:rPr lang="en-US" altLang="en-US" sz="2400"/>
              <a:t>n</a:t>
            </a:r>
            <a:r>
              <a:rPr lang="en-US" altLang="en-US" sz="2400" baseline="30000"/>
              <a:t>2</a:t>
            </a:r>
            <a:r>
              <a:rPr lang="en-US" altLang="en-US" sz="2400"/>
              <a:t> + (c/2)n = O(n</a:t>
            </a:r>
            <a:r>
              <a:rPr lang="en-US" altLang="en-US" sz="2400" baseline="30000"/>
              <a:t>2</a:t>
            </a:r>
            <a:r>
              <a:rPr lang="en-US" altLang="en-US" sz="2400"/>
              <a:t>)</a:t>
            </a:r>
            <a:endParaRPr lang="en-US" altLang="en-US" sz="2400" b="1">
              <a:latin typeface="Arial" panose="020B0604020202020204" pitchFamily="34" charset="0"/>
            </a:endParaRPr>
          </a:p>
        </p:txBody>
      </p:sp>
      <p:grpSp>
        <p:nvGrpSpPr>
          <p:cNvPr id="387080" name="Group 8"/>
          <p:cNvGrpSpPr>
            <a:grpSpLocks/>
          </p:cNvGrpSpPr>
          <p:nvPr/>
        </p:nvGrpSpPr>
        <p:grpSpPr bwMode="auto">
          <a:xfrm>
            <a:off x="5029200" y="2819400"/>
            <a:ext cx="1890713" cy="1143000"/>
            <a:chOff x="2688" y="1728"/>
            <a:chExt cx="1191" cy="720"/>
          </a:xfrm>
        </p:grpSpPr>
        <p:sp>
          <p:nvSpPr>
            <p:cNvPr id="16403" name="Text Box 9"/>
            <p:cNvSpPr txBox="1">
              <a:spLocks noChangeArrowheads="1"/>
            </p:cNvSpPr>
            <p:nvPr/>
          </p:nvSpPr>
          <p:spPr bwMode="auto">
            <a:xfrm>
              <a:off x="2736" y="2160"/>
              <a:ext cx="1143" cy="2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bg2"/>
                  </a:solidFill>
                </a:rPr>
                <a:t>constant time</a:t>
              </a:r>
            </a:p>
          </p:txBody>
        </p:sp>
        <p:sp>
          <p:nvSpPr>
            <p:cNvPr id="16404"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7083" name="Group 11"/>
          <p:cNvGrpSpPr>
            <a:grpSpLocks/>
          </p:cNvGrpSpPr>
          <p:nvPr/>
        </p:nvGrpSpPr>
        <p:grpSpPr bwMode="auto">
          <a:xfrm>
            <a:off x="1524000" y="769143"/>
            <a:ext cx="5227638" cy="2736056"/>
            <a:chOff x="1344" y="2057"/>
            <a:chExt cx="3293" cy="1149"/>
          </a:xfrm>
        </p:grpSpPr>
        <p:sp>
          <p:nvSpPr>
            <p:cNvPr id="16401" name="Text Box 12"/>
            <p:cNvSpPr txBox="1">
              <a:spLocks noChangeArrowheads="1"/>
            </p:cNvSpPr>
            <p:nvPr/>
          </p:nvSpPr>
          <p:spPr bwMode="auto">
            <a:xfrm>
              <a:off x="3840" y="2057"/>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executed</a:t>
              </a:r>
            </a:p>
            <a:p>
              <a:pPr>
                <a:spcBef>
                  <a:spcPct val="0"/>
                </a:spcBef>
                <a:buClrTx/>
                <a:buSzTx/>
                <a:buFontTx/>
                <a:buNone/>
              </a:pPr>
              <a:r>
                <a:rPr lang="en-US" altLang="en-US" sz="2400" i="1" dirty="0"/>
                <a:t>n</a:t>
              </a:r>
              <a:r>
                <a:rPr lang="en-US" altLang="en-US" sz="2400" dirty="0"/>
                <a:t> times</a:t>
              </a:r>
            </a:p>
          </p:txBody>
        </p:sp>
        <p:sp>
          <p:nvSpPr>
            <p:cNvPr id="16402"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7086" name="AutoShape 14"/>
          <p:cNvSpPr>
            <a:spLocks/>
          </p:cNvSpPr>
          <p:nvPr/>
        </p:nvSpPr>
        <p:spPr bwMode="auto">
          <a:xfrm>
            <a:off x="3733800" y="5257800"/>
            <a:ext cx="4953000" cy="381000"/>
          </a:xfrm>
          <a:prstGeom prst="accentCallout2">
            <a:avLst>
              <a:gd name="adj1" fmla="val 30000"/>
              <a:gd name="adj2" fmla="val -1537"/>
              <a:gd name="adj3" fmla="val 30000"/>
              <a:gd name="adj4" fmla="val -6889"/>
              <a:gd name="adj5" fmla="val -58750"/>
              <a:gd name="adj6" fmla="val -12532"/>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non-dominating terms</a:t>
            </a:r>
          </a:p>
        </p:txBody>
      </p:sp>
      <p:sp>
        <p:nvSpPr>
          <p:cNvPr id="387087" name="Text Box 15"/>
          <p:cNvSpPr txBox="1">
            <a:spLocks noChangeArrowheads="1"/>
          </p:cNvSpPr>
          <p:nvPr/>
        </p:nvSpPr>
        <p:spPr bwMode="auto">
          <a:xfrm>
            <a:off x="304800" y="3810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7088" name="Group 16"/>
          <p:cNvGrpSpPr>
            <a:grpSpLocks/>
          </p:cNvGrpSpPr>
          <p:nvPr/>
        </p:nvGrpSpPr>
        <p:grpSpPr bwMode="auto">
          <a:xfrm>
            <a:off x="5383212" y="1435137"/>
            <a:ext cx="1855788" cy="1187450"/>
            <a:chOff x="3504" y="2256"/>
            <a:chExt cx="1122" cy="972"/>
          </a:xfrm>
        </p:grpSpPr>
        <p:sp>
          <p:nvSpPr>
            <p:cNvPr id="16399"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0" name="Text Box 18"/>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inner loop</a:t>
              </a:r>
            </a:p>
            <a:p>
              <a:pPr>
                <a:spcBef>
                  <a:spcPct val="0"/>
                </a:spcBef>
                <a:buClrTx/>
                <a:buSzTx/>
                <a:buFontTx/>
                <a:buNone/>
              </a:pPr>
              <a:r>
                <a:rPr lang="en-US" altLang="en-US" sz="2400" dirty="0"/>
                <a:t>executed</a:t>
              </a:r>
            </a:p>
            <a:p>
              <a:pPr>
                <a:spcBef>
                  <a:spcPct val="0"/>
                </a:spcBef>
                <a:buClrTx/>
                <a:buSzTx/>
                <a:buFontTx/>
                <a:buNone/>
              </a:pPr>
              <a:r>
                <a:rPr lang="en-US" altLang="en-US" sz="2400" i="1" dirty="0" err="1">
                  <a:solidFill>
                    <a:srgbClr val="FF3300"/>
                  </a:solidFill>
                </a:rPr>
                <a:t>i</a:t>
              </a:r>
              <a:r>
                <a:rPr lang="en-US" altLang="en-US" sz="2400" dirty="0"/>
                <a:t> times</a:t>
              </a:r>
            </a:p>
          </p:txBody>
        </p:sp>
      </p:grpSp>
      <p:sp>
        <p:nvSpPr>
          <p:cNvPr id="387091" name="AutoShape 19"/>
          <p:cNvSpPr>
            <a:spLocks/>
          </p:cNvSpPr>
          <p:nvPr/>
        </p:nvSpPr>
        <p:spPr bwMode="auto">
          <a:xfrm>
            <a:off x="2743200" y="5791200"/>
            <a:ext cx="4953000" cy="381000"/>
          </a:xfrm>
          <a:prstGeom prst="accentCallout2">
            <a:avLst>
              <a:gd name="adj1" fmla="val 30000"/>
              <a:gd name="adj2" fmla="val -1537"/>
              <a:gd name="adj3" fmla="val 30000"/>
              <a:gd name="adj4" fmla="val -9870"/>
              <a:gd name="adj5" fmla="val -196667"/>
              <a:gd name="adj6" fmla="val -18685"/>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a:t>
            </a:r>
          </a:p>
        </p:txBody>
      </p:sp>
      <p:cxnSp>
        <p:nvCxnSpPr>
          <p:cNvPr id="3" name="Straight Arrow Connector 2"/>
          <p:cNvCxnSpPr/>
          <p:nvPr/>
        </p:nvCxnSpPr>
        <p:spPr>
          <a:xfrm flipH="1" flipV="1">
            <a:off x="3267636" y="2095344"/>
            <a:ext cx="1837764" cy="16172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70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70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70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0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07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70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p:bldP spid="387086" grpId="0" animBg="1"/>
      <p:bldP spid="387087" grpId="0"/>
      <p:bldP spid="3870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p:spPr>
        <p:txBody>
          <a:bodyPr/>
          <a:lstStyle/>
          <a:p>
            <a:r>
              <a:rPr lang="en-US" altLang="en-US"/>
              <a:t>Repetition: Nested Loops</a:t>
            </a:r>
          </a:p>
        </p:txBody>
      </p:sp>
      <p:sp>
        <p:nvSpPr>
          <p:cNvPr id="17416" name="Rectangle 7"/>
          <p:cNvSpPr>
            <a:spLocks noGrp="1" noChangeArrowheads="1"/>
          </p:cNvSpPr>
          <p:nvPr>
            <p:ph idx="1"/>
          </p:nvPr>
        </p:nvSpPr>
        <p:spPr>
          <a:solidFill>
            <a:schemeClr val="bg1"/>
          </a:solidFill>
        </p:spPr>
        <p:txBody>
          <a:bodyPr/>
          <a:lstStyle/>
          <a:p>
            <a:pPr marL="0" indent="0">
              <a:lnSpc>
                <a:spcPct val="90000"/>
              </a:lnSpc>
              <a:buFont typeface="Monotype Sorts" pitchFamily="2" charset="2"/>
              <a:buNone/>
            </a:pPr>
            <a:r>
              <a:rPr lang="en-US" altLang="en-US" sz="2400">
                <a:latin typeface="Courier New" panose="02070309020205020404" pitchFamily="49" charset="0"/>
              </a:rPr>
              <a:t>for (i = 1; i &lt;= n; i++) {</a:t>
            </a:r>
          </a:p>
          <a:p>
            <a:pPr marL="0" indent="0">
              <a:lnSpc>
                <a:spcPct val="90000"/>
              </a:lnSpc>
              <a:buFont typeface="Monotype Sorts" pitchFamily="2" charset="2"/>
              <a:buNone/>
            </a:pPr>
            <a:r>
              <a:rPr lang="en-US" altLang="en-US" sz="2400">
                <a:latin typeface="Courier New" panose="02070309020205020404" pitchFamily="49" charset="0"/>
              </a:rPr>
              <a:t>  for (j = 1; j &lt;= </a:t>
            </a:r>
            <a:r>
              <a:rPr lang="en-US" altLang="en-US" sz="2400">
                <a:solidFill>
                  <a:srgbClr val="FF3300"/>
                </a:solidFill>
                <a:latin typeface="Courier New" panose="02070309020205020404" pitchFamily="49" charset="0"/>
              </a:rPr>
              <a:t>20</a:t>
            </a:r>
            <a:r>
              <a:rPr lang="en-US" altLang="en-US" sz="2400">
                <a:latin typeface="Courier New" panose="02070309020205020404" pitchFamily="49" charset="0"/>
              </a:rPr>
              <a:t>; j++) {</a:t>
            </a:r>
          </a:p>
          <a:p>
            <a:pPr marL="0" indent="0">
              <a:lnSpc>
                <a:spcPct val="90000"/>
              </a:lnSpc>
              <a:buFont typeface="Monotype Sorts" pitchFamily="2" charset="2"/>
              <a:buNone/>
            </a:pPr>
            <a:r>
              <a:rPr lang="en-US" altLang="en-US" sz="2400">
                <a:latin typeface="Courier New" panose="02070309020205020404" pitchFamily="49" charset="0"/>
              </a:rPr>
              <a:t>    k = k + i + j;</a:t>
            </a:r>
          </a:p>
          <a:p>
            <a:pPr marL="0" indent="0">
              <a:lnSpc>
                <a:spcPct val="90000"/>
              </a:lnSpc>
              <a:buFont typeface="Monotype Sorts" pitchFamily="2" charset="2"/>
              <a:buNone/>
            </a:pPr>
            <a:r>
              <a:rPr lang="en-US" altLang="en-US" sz="2400">
                <a:latin typeface="Courier New" panose="02070309020205020404" pitchFamily="49" charset="0"/>
              </a:rPr>
              <a:t>  }</a:t>
            </a:r>
          </a:p>
          <a:p>
            <a:pPr marL="0" indent="0">
              <a:lnSpc>
                <a:spcPct val="90000"/>
              </a:lnSpc>
              <a:buFont typeface="Monotype Sorts" pitchFamily="2" charset="2"/>
              <a:buNone/>
            </a:pPr>
            <a:r>
              <a:rPr lang="en-US" altLang="en-US" sz="2400">
                <a:latin typeface="Courier New" panose="02070309020205020404" pitchFamily="49" charset="0"/>
              </a:rPr>
              <a:t>}</a:t>
            </a:r>
          </a:p>
        </p:txBody>
      </p:sp>
      <p:sp>
        <p:nvSpPr>
          <p:cNvPr id="17410" name="Slide Number Placeholder 5"/>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117A76-EBBA-4496-BF22-446E67F07CA8}" type="slidenum">
              <a:rPr lang="en-US" altLang="en-US" sz="1400" smtClean="0"/>
              <a:pPr>
                <a:spcBef>
                  <a:spcPct val="0"/>
                </a:spcBef>
                <a:buClrTx/>
                <a:buSzTx/>
                <a:buFontTx/>
                <a:buNone/>
              </a:pPr>
              <a:t>14</a:t>
            </a:fld>
            <a:endParaRPr lang="en-US" altLang="en-US" sz="1400"/>
          </a:p>
        </p:txBody>
      </p:sp>
      <p:sp>
        <p:nvSpPr>
          <p:cNvPr id="174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8102" name="Text Box 6"/>
          <p:cNvSpPr txBox="1">
            <a:spLocks noChangeArrowheads="1"/>
          </p:cNvSpPr>
          <p:nvPr/>
        </p:nvSpPr>
        <p:spPr bwMode="auto">
          <a:xfrm>
            <a:off x="1295400" y="4572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20 * c * n = </a:t>
            </a:r>
            <a:r>
              <a:rPr lang="en-US" altLang="en-US" sz="2400"/>
              <a:t>O(n)</a:t>
            </a:r>
            <a:endParaRPr lang="en-US" altLang="en-US" sz="2400" b="1">
              <a:latin typeface="Arial" panose="020B0604020202020204" pitchFamily="34" charset="0"/>
            </a:endParaRPr>
          </a:p>
        </p:txBody>
      </p:sp>
      <p:grpSp>
        <p:nvGrpSpPr>
          <p:cNvPr id="388104" name="Group 8"/>
          <p:cNvGrpSpPr>
            <a:grpSpLocks/>
          </p:cNvGrpSpPr>
          <p:nvPr/>
        </p:nvGrpSpPr>
        <p:grpSpPr bwMode="auto">
          <a:xfrm>
            <a:off x="5029200" y="2819400"/>
            <a:ext cx="1890713" cy="1143000"/>
            <a:chOff x="2688" y="1728"/>
            <a:chExt cx="1191" cy="720"/>
          </a:xfrm>
        </p:grpSpPr>
        <p:sp>
          <p:nvSpPr>
            <p:cNvPr id="17426" name="Text Box 9"/>
            <p:cNvSpPr txBox="1">
              <a:spLocks noChangeArrowheads="1"/>
            </p:cNvSpPr>
            <p:nvPr/>
          </p:nvSpPr>
          <p:spPr bwMode="auto">
            <a:xfrm>
              <a:off x="2736" y="2160"/>
              <a:ext cx="1143" cy="2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bg2"/>
                  </a:solidFill>
                </a:rPr>
                <a:t>constant time</a:t>
              </a:r>
            </a:p>
          </p:txBody>
        </p:sp>
        <p:sp>
          <p:nvSpPr>
            <p:cNvPr id="17427"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8107" name="Group 11"/>
          <p:cNvGrpSpPr>
            <a:grpSpLocks/>
          </p:cNvGrpSpPr>
          <p:nvPr/>
        </p:nvGrpSpPr>
        <p:grpSpPr bwMode="auto">
          <a:xfrm>
            <a:off x="5611813" y="591614"/>
            <a:ext cx="1676400" cy="1828800"/>
            <a:chOff x="480" y="2438"/>
            <a:chExt cx="1056" cy="768"/>
          </a:xfrm>
        </p:grpSpPr>
        <p:sp>
          <p:nvSpPr>
            <p:cNvPr id="17424" name="Text Box 12"/>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executed</a:t>
              </a:r>
            </a:p>
            <a:p>
              <a:pPr>
                <a:spcBef>
                  <a:spcPct val="0"/>
                </a:spcBef>
                <a:buClrTx/>
                <a:buSzTx/>
                <a:buFontTx/>
                <a:buNone/>
              </a:pPr>
              <a:r>
                <a:rPr lang="en-US" altLang="en-US" sz="2400" i="1" dirty="0"/>
                <a:t>n</a:t>
              </a:r>
              <a:r>
                <a:rPr lang="en-US" altLang="en-US" sz="2400" dirty="0"/>
                <a:t> times</a:t>
              </a:r>
            </a:p>
          </p:txBody>
        </p:sp>
        <p:sp>
          <p:nvSpPr>
            <p:cNvPr id="17425"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8111" name="Text Box 15"/>
          <p:cNvSpPr txBox="1">
            <a:spLocks noChangeArrowheads="1"/>
          </p:cNvSpPr>
          <p:nvPr/>
        </p:nvSpPr>
        <p:spPr bwMode="auto">
          <a:xfrm>
            <a:off x="304800" y="4114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8112" name="Group 16"/>
          <p:cNvGrpSpPr>
            <a:grpSpLocks/>
          </p:cNvGrpSpPr>
          <p:nvPr/>
        </p:nvGrpSpPr>
        <p:grpSpPr bwMode="auto">
          <a:xfrm>
            <a:off x="5127626" y="1488048"/>
            <a:ext cx="1855787" cy="1187450"/>
            <a:chOff x="3504" y="2256"/>
            <a:chExt cx="1122" cy="972"/>
          </a:xfrm>
        </p:grpSpPr>
        <p:sp>
          <p:nvSpPr>
            <p:cNvPr id="17422"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3" name="Text Box 18"/>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inner loop</a:t>
              </a:r>
            </a:p>
            <a:p>
              <a:pPr>
                <a:spcBef>
                  <a:spcPct val="0"/>
                </a:spcBef>
                <a:buClrTx/>
                <a:buSzTx/>
                <a:buFontTx/>
                <a:buNone/>
              </a:pPr>
              <a:r>
                <a:rPr lang="en-US" altLang="en-US" sz="2400" dirty="0"/>
                <a:t>executed</a:t>
              </a:r>
            </a:p>
            <a:p>
              <a:pPr>
                <a:spcBef>
                  <a:spcPct val="0"/>
                </a:spcBef>
                <a:buClrTx/>
                <a:buSzTx/>
                <a:buFontTx/>
                <a:buNone/>
              </a:pPr>
              <a:r>
                <a:rPr lang="en-US" altLang="en-US" sz="2400" i="1" dirty="0">
                  <a:solidFill>
                    <a:srgbClr val="FF3300"/>
                  </a:solidFill>
                </a:rPr>
                <a:t>20</a:t>
              </a:r>
              <a:r>
                <a:rPr lang="en-US" altLang="en-US" sz="2400" dirty="0"/>
                <a:t> times</a:t>
              </a:r>
            </a:p>
          </p:txBody>
        </p:sp>
      </p:grpSp>
      <p:sp>
        <p:nvSpPr>
          <p:cNvPr id="388115" name="AutoShape 19"/>
          <p:cNvSpPr>
            <a:spLocks/>
          </p:cNvSpPr>
          <p:nvPr/>
        </p:nvSpPr>
        <p:spPr bwMode="auto">
          <a:xfrm>
            <a:off x="3048000" y="5257800"/>
            <a:ext cx="5486400" cy="457200"/>
          </a:xfrm>
          <a:prstGeom prst="accentCallout2">
            <a:avLst>
              <a:gd name="adj1" fmla="val 25000"/>
              <a:gd name="adj2" fmla="val -1389"/>
              <a:gd name="adj3" fmla="val 25000"/>
              <a:gd name="adj4" fmla="val -1389"/>
              <a:gd name="adj5" fmla="val -62847"/>
              <a:gd name="adj6" fmla="val -1417"/>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 (e.g., 20*c)</a:t>
            </a:r>
          </a:p>
        </p:txBody>
      </p:sp>
      <p:cxnSp>
        <p:nvCxnSpPr>
          <p:cNvPr id="3" name="Straight Arrow Connector 2"/>
          <p:cNvCxnSpPr>
            <a:stCxn id="17426" idx="1"/>
          </p:cNvCxnSpPr>
          <p:nvPr/>
        </p:nvCxnSpPr>
        <p:spPr>
          <a:xfrm flipH="1" flipV="1">
            <a:off x="3164541" y="2117317"/>
            <a:ext cx="1940859" cy="1616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1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1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11" grpId="0"/>
      <p:bldP spid="3881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a:lstStyle/>
          <a:p>
            <a:r>
              <a:rPr lang="en-US" altLang="en-US"/>
              <a:t>Sequence</a:t>
            </a:r>
          </a:p>
        </p:txBody>
      </p:sp>
      <p:sp>
        <p:nvSpPr>
          <p:cNvPr id="18440" name="Rectangle 7"/>
          <p:cNvSpPr>
            <a:spLocks noGrp="1" noChangeArrowheads="1"/>
          </p:cNvSpPr>
          <p:nvPr>
            <p:ph idx="1"/>
          </p:nvPr>
        </p:nvSpPr>
        <p:spPr>
          <a:solidFill>
            <a:schemeClr val="bg1"/>
          </a:solidFill>
        </p:spPr>
        <p:txBody>
          <a:bodyPr/>
          <a:lstStyle/>
          <a:p>
            <a:pPr marL="0" indent="0">
              <a:lnSpc>
                <a:spcPct val="90000"/>
              </a:lnSpc>
              <a:buFont typeface="Monotype Sorts" pitchFamily="2" charset="2"/>
              <a:buNone/>
            </a:pPr>
            <a:r>
              <a:rPr lang="en-US" altLang="en-US" sz="2000" dirty="0">
                <a:latin typeface="Courier New" panose="02070309020205020404" pitchFamily="49" charset="0"/>
              </a:rPr>
              <a:t>for (</a:t>
            </a:r>
            <a:r>
              <a:rPr lang="en-US" altLang="en-US" sz="2000" dirty="0" err="1">
                <a:latin typeface="Courier New" panose="02070309020205020404" pitchFamily="49" charset="0"/>
              </a:rPr>
              <a:t>i</a:t>
            </a:r>
            <a:r>
              <a:rPr lang="en-US" altLang="en-US" sz="2000" dirty="0">
                <a:latin typeface="Courier New" panose="02070309020205020404" pitchFamily="49" charset="0"/>
              </a:rPr>
              <a:t> = 1; </a:t>
            </a:r>
            <a:r>
              <a:rPr lang="en-US" altLang="en-US" sz="2000" dirty="0" err="1">
                <a:latin typeface="Courier New" panose="02070309020205020404" pitchFamily="49" charset="0"/>
              </a:rPr>
              <a:t>i</a:t>
            </a:r>
            <a:r>
              <a:rPr lang="en-US" altLang="en-US" sz="2000" dirty="0">
                <a:latin typeface="Courier New" panose="02070309020205020404" pitchFamily="49" charset="0"/>
              </a:rPr>
              <a:t> &lt;= n; </a:t>
            </a:r>
            <a:r>
              <a:rPr lang="en-US" altLang="en-US" sz="2000" dirty="0" err="1">
                <a:latin typeface="Courier New" panose="02070309020205020404" pitchFamily="49" charset="0"/>
              </a:rPr>
              <a:t>i</a:t>
            </a:r>
            <a:r>
              <a:rPr lang="en-US" altLang="en-US" sz="2000" dirty="0">
                <a:latin typeface="Courier New" panose="02070309020205020404" pitchFamily="49" charset="0"/>
              </a:rPr>
              <a:t>++) {</a:t>
            </a:r>
          </a:p>
          <a:p>
            <a:pPr marL="0" indent="0">
              <a:lnSpc>
                <a:spcPct val="90000"/>
              </a:lnSpc>
              <a:buFont typeface="Monotype Sorts" pitchFamily="2" charset="2"/>
              <a:buNone/>
            </a:pPr>
            <a:r>
              <a:rPr lang="en-US" altLang="en-US" sz="2000" dirty="0">
                <a:latin typeface="Courier New" panose="02070309020205020404" pitchFamily="49" charset="0"/>
              </a:rPr>
              <a:t>  for (j = 1; j &lt;= </a:t>
            </a:r>
            <a:r>
              <a:rPr lang="en-US" altLang="en-US" sz="2000" dirty="0">
                <a:solidFill>
                  <a:srgbClr val="FF3300"/>
                </a:solidFill>
                <a:latin typeface="Courier New" panose="02070309020205020404" pitchFamily="49" charset="0"/>
              </a:rPr>
              <a:t>20</a:t>
            </a:r>
            <a:r>
              <a:rPr lang="en-US" altLang="en-US" sz="2000" dirty="0">
                <a:latin typeface="Courier New" panose="02070309020205020404" pitchFamily="49" charset="0"/>
              </a:rPr>
              <a:t>; </a:t>
            </a:r>
            <a:r>
              <a:rPr lang="en-US" altLang="en-US" sz="2000" dirty="0" err="1">
                <a:latin typeface="Courier New" panose="02070309020205020404" pitchFamily="49" charset="0"/>
              </a:rPr>
              <a:t>j++</a:t>
            </a:r>
            <a:r>
              <a:rPr lang="en-US" altLang="en-US" sz="2000" dirty="0">
                <a:latin typeface="Courier New" panose="02070309020205020404" pitchFamily="49" charset="0"/>
              </a:rPr>
              <a:t>) {</a:t>
            </a:r>
          </a:p>
          <a:p>
            <a:pPr marL="0" indent="0">
              <a:lnSpc>
                <a:spcPct val="90000"/>
              </a:lnSpc>
              <a:buFont typeface="Monotype Sorts" pitchFamily="2" charset="2"/>
              <a:buNone/>
            </a:pPr>
            <a:r>
              <a:rPr lang="en-US" altLang="en-US" sz="2000" dirty="0">
                <a:latin typeface="Courier New" panose="02070309020205020404" pitchFamily="49" charset="0"/>
              </a:rPr>
              <a:t>    k = k + </a:t>
            </a:r>
            <a:r>
              <a:rPr lang="en-US" altLang="en-US" sz="2000" dirty="0" err="1">
                <a:latin typeface="Courier New" panose="02070309020205020404" pitchFamily="49" charset="0"/>
              </a:rPr>
              <a:t>i</a:t>
            </a:r>
            <a:r>
              <a:rPr lang="en-US" altLang="en-US" sz="2000" dirty="0">
                <a:latin typeface="Courier New" panose="02070309020205020404" pitchFamily="49" charset="0"/>
              </a:rPr>
              <a:t> + j;</a:t>
            </a:r>
          </a:p>
          <a:p>
            <a:pPr marL="0" indent="0">
              <a:lnSpc>
                <a:spcPct val="90000"/>
              </a:lnSpc>
              <a:buFont typeface="Monotype Sorts" pitchFamily="2" charset="2"/>
              <a:buNone/>
            </a:pPr>
            <a:r>
              <a:rPr lang="en-US" altLang="en-US" sz="2000" dirty="0">
                <a:latin typeface="Courier New" panose="02070309020205020404" pitchFamily="49" charset="0"/>
              </a:rPr>
              <a:t>  }</a:t>
            </a:r>
          </a:p>
          <a:p>
            <a:pPr marL="0" indent="0">
              <a:lnSpc>
                <a:spcPct val="90000"/>
              </a:lnSpc>
              <a:buFont typeface="Monotype Sorts" pitchFamily="2" charset="2"/>
              <a:buNone/>
            </a:pPr>
            <a:r>
              <a:rPr lang="en-US" altLang="en-US" sz="2000" dirty="0">
                <a:latin typeface="Courier New" panose="02070309020205020404" pitchFamily="49" charset="0"/>
              </a:rPr>
              <a:t>}</a:t>
            </a:r>
          </a:p>
        </p:txBody>
      </p:sp>
      <p:sp>
        <p:nvSpPr>
          <p:cNvPr id="18434" name="Slide Number Placeholder 5"/>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342839-F3FC-4897-B7A2-97706AAAED80}" type="slidenum">
              <a:rPr lang="en-US" altLang="en-US" sz="1400" smtClean="0"/>
              <a:pPr>
                <a:spcBef>
                  <a:spcPct val="0"/>
                </a:spcBef>
                <a:buClrTx/>
                <a:buSzTx/>
                <a:buFontTx/>
                <a:buNone/>
              </a:pPr>
              <a:t>15</a:t>
            </a:fld>
            <a:endParaRPr lang="en-US" altLang="en-US" sz="1400"/>
          </a:p>
        </p:txBody>
      </p:sp>
      <p:sp>
        <p:nvSpPr>
          <p:cNvPr id="1843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26" name="Text Box 6"/>
          <p:cNvSpPr txBox="1">
            <a:spLocks noChangeArrowheads="1"/>
          </p:cNvSpPr>
          <p:nvPr/>
        </p:nvSpPr>
        <p:spPr bwMode="auto">
          <a:xfrm>
            <a:off x="1447800" y="5410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*10 + 20 * c * n = </a:t>
            </a:r>
            <a:r>
              <a:rPr lang="en-US" altLang="en-US" sz="2400"/>
              <a:t>O(n)</a:t>
            </a:r>
            <a:endParaRPr lang="en-US" altLang="en-US" sz="2400" b="1">
              <a:latin typeface="Arial" panose="020B0604020202020204" pitchFamily="34" charset="0"/>
            </a:endParaRPr>
          </a:p>
        </p:txBody>
      </p:sp>
      <p:grpSp>
        <p:nvGrpSpPr>
          <p:cNvPr id="389131" name="Group 11"/>
          <p:cNvGrpSpPr>
            <a:grpSpLocks/>
          </p:cNvGrpSpPr>
          <p:nvPr/>
        </p:nvGrpSpPr>
        <p:grpSpPr bwMode="auto">
          <a:xfrm>
            <a:off x="1828800" y="753665"/>
            <a:ext cx="4638675" cy="3589734"/>
            <a:chOff x="1344" y="1397"/>
            <a:chExt cx="2922" cy="1809"/>
          </a:xfrm>
        </p:grpSpPr>
        <p:sp>
          <p:nvSpPr>
            <p:cNvPr id="18450" name="Text Box 12"/>
            <p:cNvSpPr txBox="1">
              <a:spLocks noChangeArrowheads="1"/>
            </p:cNvSpPr>
            <p:nvPr/>
          </p:nvSpPr>
          <p:spPr bwMode="auto">
            <a:xfrm>
              <a:off x="3469" y="1397"/>
              <a:ext cx="79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executed</a:t>
              </a:r>
            </a:p>
            <a:p>
              <a:pPr>
                <a:spcBef>
                  <a:spcPct val="0"/>
                </a:spcBef>
                <a:buClrTx/>
                <a:buSzTx/>
                <a:buFontTx/>
                <a:buNone/>
              </a:pPr>
              <a:r>
                <a:rPr lang="en-US" altLang="en-US" sz="2400" i="1" dirty="0"/>
                <a:t>n</a:t>
              </a:r>
              <a:r>
                <a:rPr lang="en-US" altLang="en-US" sz="2400" dirty="0"/>
                <a:t> times</a:t>
              </a:r>
            </a:p>
          </p:txBody>
        </p:sp>
        <p:sp>
          <p:nvSpPr>
            <p:cNvPr id="18451"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9134" name="Text Box 14"/>
          <p:cNvSpPr txBox="1">
            <a:spLocks noChangeArrowheads="1"/>
          </p:cNvSpPr>
          <p:nvPr/>
        </p:nvSpPr>
        <p:spPr bwMode="auto">
          <a:xfrm>
            <a:off x="457200" y="4953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9135" name="Group 15"/>
          <p:cNvGrpSpPr>
            <a:grpSpLocks/>
          </p:cNvGrpSpPr>
          <p:nvPr/>
        </p:nvGrpSpPr>
        <p:grpSpPr bwMode="auto">
          <a:xfrm>
            <a:off x="6902682" y="1439192"/>
            <a:ext cx="1855788" cy="1187450"/>
            <a:chOff x="3504" y="2256"/>
            <a:chExt cx="1122" cy="972"/>
          </a:xfrm>
        </p:grpSpPr>
        <p:sp>
          <p:nvSpPr>
            <p:cNvPr id="18448" name="AutoShape 16"/>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9" name="Text Box 17"/>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inner loop</a:t>
              </a:r>
            </a:p>
            <a:p>
              <a:pPr>
                <a:spcBef>
                  <a:spcPct val="0"/>
                </a:spcBef>
                <a:buClrTx/>
                <a:buSzTx/>
                <a:buFontTx/>
                <a:buNone/>
              </a:pPr>
              <a:r>
                <a:rPr lang="en-US" altLang="en-US" sz="2400" dirty="0"/>
                <a:t>executed</a:t>
              </a:r>
            </a:p>
            <a:p>
              <a:pPr>
                <a:spcBef>
                  <a:spcPct val="0"/>
                </a:spcBef>
                <a:buClrTx/>
                <a:buSzTx/>
                <a:buFontTx/>
                <a:buNone/>
              </a:pPr>
              <a:r>
                <a:rPr lang="en-US" altLang="en-US" sz="2400" i="1" dirty="0">
                  <a:solidFill>
                    <a:srgbClr val="FF3300"/>
                  </a:solidFill>
                </a:rPr>
                <a:t>20</a:t>
              </a:r>
              <a:r>
                <a:rPr lang="en-US" altLang="en-US" sz="2400" dirty="0"/>
                <a:t> times</a:t>
              </a:r>
            </a:p>
          </p:txBody>
        </p:sp>
      </p:grpSp>
      <p:sp>
        <p:nvSpPr>
          <p:cNvPr id="18444" name="Rectangle 19"/>
          <p:cNvSpPr>
            <a:spLocks noChangeArrowheads="1"/>
          </p:cNvSpPr>
          <p:nvPr/>
        </p:nvSpPr>
        <p:spPr bwMode="auto">
          <a:xfrm>
            <a:off x="284629" y="3313508"/>
            <a:ext cx="4554071"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627188" indent="-457200">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dirty="0">
                <a:latin typeface="Courier New" panose="02070309020205020404" pitchFamily="49" charset="0"/>
              </a:rPr>
              <a:t>for (j = 1; j &lt;= </a:t>
            </a:r>
            <a:r>
              <a:rPr lang="en-US" altLang="en-US" sz="2000" dirty="0">
                <a:solidFill>
                  <a:srgbClr val="FF3300"/>
                </a:solidFill>
                <a:latin typeface="Courier New" panose="02070309020205020404" pitchFamily="49" charset="0"/>
              </a:rPr>
              <a:t>10</a:t>
            </a:r>
            <a:r>
              <a:rPr lang="en-US" altLang="en-US" sz="2000" dirty="0">
                <a:latin typeface="Courier New" panose="02070309020205020404" pitchFamily="49" charset="0"/>
              </a:rPr>
              <a:t>; </a:t>
            </a:r>
            <a:r>
              <a:rPr lang="en-US" altLang="en-US" sz="2000" dirty="0" err="1">
                <a:latin typeface="Courier New" panose="02070309020205020404" pitchFamily="49" charset="0"/>
              </a:rPr>
              <a:t>j++</a:t>
            </a:r>
            <a:r>
              <a:rPr lang="en-US" altLang="en-US" sz="2000" dirty="0">
                <a:latin typeface="Courier New" panose="02070309020205020404" pitchFamily="49" charset="0"/>
              </a:rPr>
              <a:t>) {</a:t>
            </a:r>
          </a:p>
          <a:p>
            <a:pPr>
              <a:lnSpc>
                <a:spcPct val="90000"/>
              </a:lnSpc>
              <a:buFont typeface="Monotype Sorts" pitchFamily="2" charset="2"/>
              <a:buNone/>
            </a:pPr>
            <a:r>
              <a:rPr lang="en-US" altLang="en-US" sz="2000" dirty="0">
                <a:latin typeface="Courier New" panose="02070309020205020404" pitchFamily="49" charset="0"/>
              </a:rPr>
              <a:t>  k = k + 4;</a:t>
            </a:r>
          </a:p>
          <a:p>
            <a:pPr>
              <a:lnSpc>
                <a:spcPct val="90000"/>
              </a:lnSpc>
              <a:buFont typeface="Monotype Sorts" pitchFamily="2" charset="2"/>
              <a:buNone/>
            </a:pPr>
            <a:r>
              <a:rPr lang="en-US" altLang="en-US" sz="2000" dirty="0">
                <a:latin typeface="Courier New" panose="02070309020205020404" pitchFamily="49" charset="0"/>
              </a:rPr>
              <a:t>}</a:t>
            </a:r>
          </a:p>
        </p:txBody>
      </p:sp>
      <p:grpSp>
        <p:nvGrpSpPr>
          <p:cNvPr id="389140" name="Group 20"/>
          <p:cNvGrpSpPr>
            <a:grpSpLocks/>
          </p:cNvGrpSpPr>
          <p:nvPr/>
        </p:nvGrpSpPr>
        <p:grpSpPr bwMode="auto">
          <a:xfrm>
            <a:off x="1905000" y="1676401"/>
            <a:ext cx="4752976" cy="2752686"/>
            <a:chOff x="1344" y="2438"/>
            <a:chExt cx="2994" cy="2311"/>
          </a:xfrm>
        </p:grpSpPr>
        <p:sp>
          <p:nvSpPr>
            <p:cNvPr id="18446" name="Text Box 21"/>
            <p:cNvSpPr txBox="1">
              <a:spLocks noChangeArrowheads="1"/>
            </p:cNvSpPr>
            <p:nvPr/>
          </p:nvSpPr>
          <p:spPr bwMode="auto">
            <a:xfrm>
              <a:off x="3541" y="4059"/>
              <a:ext cx="797"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executed</a:t>
              </a:r>
            </a:p>
            <a:p>
              <a:pPr>
                <a:spcBef>
                  <a:spcPct val="0"/>
                </a:spcBef>
                <a:buClrTx/>
                <a:buSzTx/>
                <a:buFontTx/>
                <a:buNone/>
              </a:pPr>
              <a:r>
                <a:rPr lang="en-US" altLang="en-US" sz="2400" i="1" dirty="0"/>
                <a:t>10</a:t>
              </a:r>
              <a:r>
                <a:rPr lang="en-US" altLang="en-US" sz="2400" dirty="0"/>
                <a:t> times</a:t>
              </a:r>
            </a:p>
          </p:txBody>
        </p:sp>
        <p:sp>
          <p:nvSpPr>
            <p:cNvPr id="18447" name="AutoShape 22"/>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cxnSp>
        <p:nvCxnSpPr>
          <p:cNvPr id="3" name="Straight Arrow Connector 2"/>
          <p:cNvCxnSpPr>
            <a:stCxn id="18446" idx="1"/>
          </p:cNvCxnSpPr>
          <p:nvPr/>
        </p:nvCxnSpPr>
        <p:spPr>
          <a:xfrm flipH="1" flipV="1">
            <a:off x="4654084" y="3582621"/>
            <a:ext cx="739214" cy="434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P spid="3891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lstStyle/>
          <a:p>
            <a:r>
              <a:rPr lang="en-US" altLang="en-US"/>
              <a:t>Selection</a:t>
            </a:r>
          </a:p>
        </p:txBody>
      </p:sp>
      <p:sp>
        <p:nvSpPr>
          <p:cNvPr id="19464" name="Rectangle 7"/>
          <p:cNvSpPr>
            <a:spLocks noGrp="1" noChangeArrowheads="1"/>
          </p:cNvSpPr>
          <p:nvPr>
            <p:ph idx="1"/>
          </p:nvPr>
        </p:nvSpPr>
        <p:spPr>
          <a:xfrm>
            <a:off x="8964" y="1076558"/>
            <a:ext cx="8677836" cy="5155173"/>
          </a:xfrm>
          <a:solidFill>
            <a:schemeClr val="bg1"/>
          </a:solidFill>
        </p:spPr>
        <p:txBody>
          <a:bodyPr/>
          <a:lstStyle/>
          <a:p>
            <a:pPr marL="0" indent="0">
              <a:lnSpc>
                <a:spcPct val="90000"/>
              </a:lnSpc>
              <a:buFont typeface="Monotype Sorts" pitchFamily="2" charset="2"/>
              <a:buNone/>
            </a:pPr>
            <a:r>
              <a:rPr lang="en-US" altLang="en-US" sz="2200">
                <a:latin typeface="Courier New" panose="02070309020205020404" pitchFamily="49" charset="0"/>
              </a:rPr>
              <a:t>if (list.contains(e)) {</a:t>
            </a:r>
          </a:p>
          <a:p>
            <a:pPr marL="0" indent="0">
              <a:lnSpc>
                <a:spcPct val="90000"/>
              </a:lnSpc>
              <a:buFont typeface="Monotype Sorts" pitchFamily="2" charset="2"/>
              <a:buNone/>
            </a:pPr>
            <a:r>
              <a:rPr lang="en-US" altLang="en-US" sz="2200">
                <a:latin typeface="Courier New" panose="02070309020205020404" pitchFamily="49" charset="0"/>
              </a:rPr>
              <a:t>  System.out.println(e);</a:t>
            </a:r>
          </a:p>
          <a:p>
            <a:pPr marL="0" indent="0">
              <a:lnSpc>
                <a:spcPct val="90000"/>
              </a:lnSpc>
              <a:buFont typeface="Monotype Sorts" pitchFamily="2" charset="2"/>
              <a:buNone/>
            </a:pPr>
            <a:r>
              <a:rPr lang="en-US" altLang="en-US" sz="2200">
                <a:latin typeface="Courier New" panose="02070309020205020404" pitchFamily="49" charset="0"/>
              </a:rPr>
              <a:t>}</a:t>
            </a:r>
          </a:p>
          <a:p>
            <a:pPr marL="0" indent="0">
              <a:lnSpc>
                <a:spcPct val="90000"/>
              </a:lnSpc>
              <a:buFont typeface="Monotype Sorts" pitchFamily="2" charset="2"/>
              <a:buNone/>
            </a:pPr>
            <a:r>
              <a:rPr lang="en-US" altLang="en-US" sz="2200">
                <a:latin typeface="Courier New" panose="02070309020205020404" pitchFamily="49" charset="0"/>
              </a:rPr>
              <a:t>else</a:t>
            </a:r>
          </a:p>
          <a:p>
            <a:pPr marL="0" indent="0">
              <a:lnSpc>
                <a:spcPct val="90000"/>
              </a:lnSpc>
              <a:buFont typeface="Monotype Sorts" pitchFamily="2" charset="2"/>
              <a:buNone/>
            </a:pPr>
            <a:r>
              <a:rPr lang="en-US" altLang="en-US" sz="2200">
                <a:latin typeface="Courier New" panose="02070309020205020404" pitchFamily="49" charset="0"/>
              </a:rPr>
              <a:t>  for (Object t: list) {</a:t>
            </a:r>
          </a:p>
          <a:p>
            <a:pPr marL="0" indent="0">
              <a:lnSpc>
                <a:spcPct val="90000"/>
              </a:lnSpc>
              <a:buFont typeface="Monotype Sorts" pitchFamily="2" charset="2"/>
              <a:buNone/>
            </a:pPr>
            <a:r>
              <a:rPr lang="en-US" altLang="en-US" sz="2200">
                <a:latin typeface="Courier New" panose="02070309020205020404" pitchFamily="49" charset="0"/>
              </a:rPr>
              <a:t>    System.out.println(t);</a:t>
            </a:r>
          </a:p>
          <a:p>
            <a:pPr marL="0" indent="0">
              <a:lnSpc>
                <a:spcPct val="90000"/>
              </a:lnSpc>
              <a:buFont typeface="Monotype Sorts" pitchFamily="2" charset="2"/>
              <a:buNone/>
            </a:pPr>
            <a:r>
              <a:rPr lang="en-US" altLang="en-US" sz="2200">
                <a:latin typeface="Courier New" panose="02070309020205020404" pitchFamily="49" charset="0"/>
              </a:rPr>
              <a:t>  }</a:t>
            </a:r>
          </a:p>
        </p:txBody>
      </p:sp>
      <p:sp>
        <p:nvSpPr>
          <p:cNvPr id="19458" name="Slide Number Placeholder 5"/>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839363-F862-45ED-8D84-077D2DF85C06}" type="slidenum">
              <a:rPr lang="en-US" altLang="en-US" sz="1400" smtClean="0"/>
              <a:pPr>
                <a:spcBef>
                  <a:spcPct val="0"/>
                </a:spcBef>
                <a:buClrTx/>
                <a:buSzTx/>
                <a:buFontTx/>
                <a:buNone/>
              </a:pPr>
              <a:t>16</a:t>
            </a:fld>
            <a:endParaRPr lang="en-US" altLang="en-US" sz="1400"/>
          </a:p>
        </p:txBody>
      </p:sp>
      <p:sp>
        <p:nvSpPr>
          <p:cNvPr id="1946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0150" name="Text Box 6"/>
          <p:cNvSpPr txBox="1">
            <a:spLocks noChangeArrowheads="1"/>
          </p:cNvSpPr>
          <p:nvPr/>
        </p:nvSpPr>
        <p:spPr bwMode="auto">
          <a:xfrm>
            <a:off x="1219200" y="4876800"/>
            <a:ext cx="678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test time + worst-case (if, else)</a:t>
            </a:r>
          </a:p>
          <a:p>
            <a:pPr>
              <a:spcBef>
                <a:spcPct val="0"/>
              </a:spcBef>
              <a:buClrTx/>
              <a:buSzTx/>
              <a:buFontTx/>
              <a:buNone/>
            </a:pPr>
            <a:r>
              <a:rPr lang="en-US" altLang="en-US" sz="2400">
                <a:latin typeface="Arial" panose="020B0604020202020204" pitchFamily="34" charset="0"/>
              </a:rPr>
              <a:t>        = O(n) + O(n)</a:t>
            </a:r>
          </a:p>
          <a:p>
            <a:pPr>
              <a:spcBef>
                <a:spcPct val="0"/>
              </a:spcBef>
              <a:buClrTx/>
              <a:buSzTx/>
              <a:buFontTx/>
              <a:buNone/>
            </a:pPr>
            <a:r>
              <a:rPr lang="en-US" altLang="en-US" sz="2400">
                <a:latin typeface="Arial" panose="020B0604020202020204" pitchFamily="34" charset="0"/>
              </a:rPr>
              <a:t>        = O(n)</a:t>
            </a:r>
          </a:p>
        </p:txBody>
      </p:sp>
      <p:sp>
        <p:nvSpPr>
          <p:cNvPr id="390155" name="Text Box 11"/>
          <p:cNvSpPr txBox="1">
            <a:spLocks noChangeArrowheads="1"/>
          </p:cNvSpPr>
          <p:nvPr/>
        </p:nvSpPr>
        <p:spPr bwMode="auto">
          <a:xfrm>
            <a:off x="228600" y="4419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90156" name="Group 12"/>
          <p:cNvGrpSpPr>
            <a:grpSpLocks/>
          </p:cNvGrpSpPr>
          <p:nvPr/>
        </p:nvGrpSpPr>
        <p:grpSpPr bwMode="auto">
          <a:xfrm>
            <a:off x="4697506" y="2466859"/>
            <a:ext cx="1812925" cy="1552575"/>
            <a:chOff x="3504" y="2256"/>
            <a:chExt cx="1097" cy="978"/>
          </a:xfrm>
        </p:grpSpPr>
        <p:sp>
          <p:nvSpPr>
            <p:cNvPr id="19470" name="AutoShape 13"/>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1" name="Text Box 14"/>
            <p:cNvSpPr txBox="1">
              <a:spLocks noChangeArrowheads="1"/>
            </p:cNvSpPr>
            <p:nvPr/>
          </p:nvSpPr>
          <p:spPr bwMode="auto">
            <a:xfrm>
              <a:off x="3763" y="2256"/>
              <a:ext cx="83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t>Let n be </a:t>
              </a:r>
            </a:p>
            <a:p>
              <a:pPr>
                <a:spcBef>
                  <a:spcPct val="0"/>
                </a:spcBef>
                <a:buClrTx/>
                <a:buSzTx/>
                <a:buFontTx/>
                <a:buNone/>
              </a:pPr>
              <a:r>
                <a:rPr lang="en-US" altLang="en-US" sz="2400" dirty="0" err="1"/>
                <a:t>list.size</a:t>
              </a:r>
              <a:r>
                <a:rPr lang="en-US" altLang="en-US" sz="2400" dirty="0"/>
                <a:t>().</a:t>
              </a:r>
            </a:p>
            <a:p>
              <a:pPr>
                <a:spcBef>
                  <a:spcPct val="0"/>
                </a:spcBef>
                <a:buClrTx/>
                <a:buSzTx/>
                <a:buFontTx/>
                <a:buNone/>
              </a:pPr>
              <a:r>
                <a:rPr lang="en-US" altLang="en-US" sz="2400" dirty="0"/>
                <a:t>Executed</a:t>
              </a:r>
            </a:p>
            <a:p>
              <a:pPr>
                <a:spcBef>
                  <a:spcPct val="0"/>
                </a:spcBef>
                <a:buClrTx/>
                <a:buSzTx/>
                <a:buFontTx/>
                <a:buNone/>
              </a:pPr>
              <a:r>
                <a:rPr lang="en-US" altLang="en-US" sz="2400" dirty="0"/>
                <a:t>n times.</a:t>
              </a:r>
            </a:p>
          </p:txBody>
        </p:sp>
      </p:grpSp>
      <p:grpSp>
        <p:nvGrpSpPr>
          <p:cNvPr id="19467" name="Group 22"/>
          <p:cNvGrpSpPr>
            <a:grpSpLocks/>
          </p:cNvGrpSpPr>
          <p:nvPr/>
        </p:nvGrpSpPr>
        <p:grpSpPr bwMode="auto">
          <a:xfrm>
            <a:off x="2133600" y="838200"/>
            <a:ext cx="3619500" cy="533400"/>
            <a:chOff x="1344" y="528"/>
            <a:chExt cx="2280" cy="336"/>
          </a:xfrm>
        </p:grpSpPr>
        <p:sp>
          <p:nvSpPr>
            <p:cNvPr id="19468" name="Text Box 20"/>
            <p:cNvSpPr txBox="1">
              <a:spLocks noChangeArrowheads="1"/>
            </p:cNvSpPr>
            <p:nvPr/>
          </p:nvSpPr>
          <p:spPr bwMode="auto">
            <a:xfrm>
              <a:off x="3145" y="528"/>
              <a:ext cx="479" cy="288"/>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bg2"/>
                  </a:solidFill>
                </a:rPr>
                <a:t>O(n)</a:t>
              </a:r>
            </a:p>
          </p:txBody>
        </p:sp>
        <p:sp>
          <p:nvSpPr>
            <p:cNvPr id="19469" name="Line 21"/>
            <p:cNvSpPr>
              <a:spLocks noChangeShapeType="1"/>
            </p:cNvSpPr>
            <p:nvPr/>
          </p:nvSpPr>
          <p:spPr bwMode="auto">
            <a:xfrm>
              <a:off x="1344" y="576"/>
              <a:ext cx="912" cy="288"/>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p:bldP spid="3901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5800" y="228600"/>
            <a:ext cx="7772400" cy="685800"/>
          </a:xfrm>
          <a:noFill/>
        </p:spPr>
        <p:txBody>
          <a:bodyPr/>
          <a:lstStyle/>
          <a:p>
            <a:r>
              <a:rPr lang="en-US" altLang="en-US"/>
              <a:t>Constant Time</a:t>
            </a:r>
          </a:p>
        </p:txBody>
      </p:sp>
      <p:sp>
        <p:nvSpPr>
          <p:cNvPr id="20484" name="Rectangle 3"/>
          <p:cNvSpPr>
            <a:spLocks noGrp="1" noChangeArrowheads="1"/>
          </p:cNvSpPr>
          <p:nvPr>
            <p:ph idx="1"/>
          </p:nvPr>
        </p:nvSpPr>
        <p:spPr>
          <a:xfrm>
            <a:off x="228600" y="1066800"/>
            <a:ext cx="8763000" cy="5105400"/>
          </a:xfrm>
          <a:noFill/>
        </p:spPr>
        <p:txBody>
          <a:bodyPr/>
          <a:lstStyle/>
          <a:p>
            <a:pPr>
              <a:spcBef>
                <a:spcPct val="0"/>
              </a:spcBef>
              <a:spcAft>
                <a:spcPts val="600"/>
              </a:spcAft>
            </a:pPr>
            <a:r>
              <a:rPr lang="en-US" altLang="en-US" sz="2400" dirty="0"/>
              <a:t>The Big </a:t>
            </a:r>
            <a:r>
              <a:rPr lang="en-US" altLang="en-US" sz="2400" i="1" dirty="0"/>
              <a:t>O</a:t>
            </a:r>
            <a:r>
              <a:rPr lang="en-US" altLang="en-US" sz="2400" dirty="0"/>
              <a:t> notation estimates the execution time of an algorithm in relation to the input size. </a:t>
            </a:r>
          </a:p>
          <a:p>
            <a:pPr>
              <a:spcBef>
                <a:spcPct val="0"/>
              </a:spcBef>
              <a:spcAft>
                <a:spcPts val="600"/>
              </a:spcAft>
            </a:pPr>
            <a:r>
              <a:rPr lang="en-US" altLang="en-US" sz="2400" dirty="0"/>
              <a:t>If the time is not related to the input size, the algorithm is said to take </a:t>
            </a:r>
            <a:r>
              <a:rPr lang="en-US" altLang="en-US" sz="2400" i="1" dirty="0"/>
              <a:t>constant time</a:t>
            </a:r>
            <a:r>
              <a:rPr lang="en-US" altLang="en-US" sz="2400" dirty="0"/>
              <a:t> with the notation </a:t>
            </a:r>
            <a:r>
              <a:rPr lang="en-US" altLang="en-US" sz="2400" i="1" dirty="0"/>
              <a:t>O(1)</a:t>
            </a:r>
            <a:r>
              <a:rPr lang="en-US" altLang="en-US" sz="2400" dirty="0"/>
              <a:t>.  </a:t>
            </a:r>
          </a:p>
          <a:p>
            <a:pPr>
              <a:spcBef>
                <a:spcPct val="0"/>
              </a:spcBef>
              <a:spcAft>
                <a:spcPts val="600"/>
              </a:spcAft>
            </a:pPr>
            <a:r>
              <a:rPr lang="en-US" altLang="en-US" sz="2400" dirty="0"/>
              <a:t>For example, a method that retrieves an element at a given index in an array takes constant time, because it does not grow as the size of the array increases.</a:t>
            </a:r>
          </a:p>
        </p:txBody>
      </p:sp>
      <p:sp>
        <p:nvSpPr>
          <p:cNvPr id="20482"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123BA7-5B6D-48F6-AA96-C27B6677BBA9}" type="slidenum">
              <a:rPr lang="en-US" altLang="en-US" sz="1400" smtClean="0"/>
              <a:pPr>
                <a:spcBef>
                  <a:spcPct val="0"/>
                </a:spcBef>
                <a:buClrTx/>
                <a:buSzTx/>
                <a:buFontTx/>
                <a:buNone/>
              </a:pPr>
              <a:t>17</a:t>
            </a:fld>
            <a:endParaRPr lang="en-US" altLang="en-US" sz="1400"/>
          </a:p>
        </p:txBody>
      </p:sp>
      <p:sp>
        <p:nvSpPr>
          <p:cNvPr id="2048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228600"/>
            <a:ext cx="7772400" cy="685800"/>
          </a:xfrm>
          <a:noFill/>
        </p:spPr>
        <p:txBody>
          <a:bodyPr/>
          <a:lstStyle/>
          <a:p>
            <a:r>
              <a:rPr lang="en-US" altLang="en-US"/>
              <a:t>Logarithmic Time</a:t>
            </a:r>
          </a:p>
        </p:txBody>
      </p:sp>
      <p:sp>
        <p:nvSpPr>
          <p:cNvPr id="24580" name="Rectangle 3"/>
          <p:cNvSpPr>
            <a:spLocks noGrp="1" noChangeArrowheads="1"/>
          </p:cNvSpPr>
          <p:nvPr>
            <p:ph idx="1"/>
          </p:nvPr>
        </p:nvSpPr>
        <p:spPr>
          <a:xfrm>
            <a:off x="228600" y="1066800"/>
            <a:ext cx="8763000" cy="5105400"/>
          </a:xfrm>
          <a:noFill/>
        </p:spPr>
        <p:txBody>
          <a:bodyPr>
            <a:normAutofit lnSpcReduction="10000"/>
          </a:bodyPr>
          <a:lstStyle/>
          <a:p>
            <a:pPr>
              <a:lnSpc>
                <a:spcPct val="108000"/>
              </a:lnSpc>
              <a:spcBef>
                <a:spcPct val="0"/>
              </a:spcBef>
            </a:pPr>
            <a:r>
              <a:rPr lang="en-US" altLang="en-US" sz="2600" dirty="0"/>
              <a:t>Ignoring constants and smaller terms, the complexity of the binary search algorithm is </a:t>
            </a:r>
            <a:r>
              <a:rPr lang="en-US" altLang="en-US" sz="2600" i="1" dirty="0"/>
              <a:t>O(</a:t>
            </a:r>
            <a:r>
              <a:rPr lang="en-US" altLang="en-US" sz="2600" i="1" dirty="0" err="1"/>
              <a:t>logn</a:t>
            </a:r>
            <a:r>
              <a:rPr lang="en-US" altLang="en-US" sz="2600" i="1" dirty="0"/>
              <a:t>)</a:t>
            </a:r>
            <a:r>
              <a:rPr lang="en-US" altLang="en-US" sz="2600" dirty="0"/>
              <a:t>. </a:t>
            </a:r>
          </a:p>
          <a:p>
            <a:pPr>
              <a:lnSpc>
                <a:spcPct val="108000"/>
              </a:lnSpc>
              <a:spcBef>
                <a:spcPct val="0"/>
              </a:spcBef>
            </a:pPr>
            <a:r>
              <a:rPr lang="en-US" altLang="en-US" sz="2600" dirty="0"/>
              <a:t>An algorithm with the </a:t>
            </a:r>
            <a:r>
              <a:rPr lang="en-US" altLang="en-US" sz="2600" i="1" dirty="0"/>
              <a:t> O(</a:t>
            </a:r>
            <a:r>
              <a:rPr lang="en-US" altLang="en-US" sz="2600" i="1" dirty="0" err="1"/>
              <a:t>logn</a:t>
            </a:r>
            <a:r>
              <a:rPr lang="en-US" altLang="en-US" sz="2600" i="1" dirty="0"/>
              <a:t>)</a:t>
            </a:r>
            <a:r>
              <a:rPr lang="en-US" altLang="en-US" sz="2600" dirty="0"/>
              <a:t> time complexity is called a </a:t>
            </a:r>
            <a:r>
              <a:rPr lang="en-US" altLang="en-US" sz="2600" i="1" dirty="0"/>
              <a:t>logarithmic algorithm</a:t>
            </a:r>
            <a:r>
              <a:rPr lang="en-US" altLang="en-US" sz="2600" dirty="0"/>
              <a:t>. </a:t>
            </a:r>
          </a:p>
          <a:p>
            <a:pPr>
              <a:lnSpc>
                <a:spcPct val="108000"/>
              </a:lnSpc>
              <a:spcBef>
                <a:spcPct val="0"/>
              </a:spcBef>
            </a:pPr>
            <a:r>
              <a:rPr lang="en-US" altLang="en-US" sz="2600" dirty="0"/>
              <a:t>The base of the log is 2, but the base does not affect a logarithmic growth rate, so it can be omitted. </a:t>
            </a:r>
          </a:p>
          <a:p>
            <a:pPr>
              <a:lnSpc>
                <a:spcPct val="108000"/>
              </a:lnSpc>
              <a:spcBef>
                <a:spcPct val="0"/>
              </a:spcBef>
            </a:pPr>
            <a:r>
              <a:rPr lang="en-US" altLang="en-US" sz="2600" dirty="0"/>
              <a:t>The logarithmic algorithm grows slowly as the problem size increases. </a:t>
            </a:r>
          </a:p>
          <a:p>
            <a:pPr>
              <a:lnSpc>
                <a:spcPct val="108000"/>
              </a:lnSpc>
              <a:spcBef>
                <a:spcPct val="0"/>
              </a:spcBef>
            </a:pPr>
            <a:r>
              <a:rPr lang="en-US" altLang="en-US" sz="2600" dirty="0"/>
              <a:t>If you square the input size, you only double the time for the algorithm.</a:t>
            </a:r>
          </a:p>
        </p:txBody>
      </p:sp>
      <p:sp>
        <p:nvSpPr>
          <p:cNvPr id="24578"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26685F-44FE-4FFE-AEDB-DC94405AE0D7}" type="slidenum">
              <a:rPr lang="en-US" altLang="en-US" sz="1400" smtClean="0"/>
              <a:pPr>
                <a:spcBef>
                  <a:spcPct val="0"/>
                </a:spcBef>
                <a:buClrTx/>
                <a:buSzTx/>
                <a:buFontTx/>
                <a:buNone/>
              </a:pPr>
              <a:t>18</a:t>
            </a:fld>
            <a:endParaRPr lang="en-US" altLang="en-US" sz="1400"/>
          </a:p>
        </p:txBody>
      </p:sp>
      <p:sp>
        <p:nvSpPr>
          <p:cNvPr id="2458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467559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228600"/>
            <a:ext cx="7772400" cy="685800"/>
          </a:xfrm>
          <a:noFill/>
        </p:spPr>
        <p:txBody>
          <a:bodyPr/>
          <a:lstStyle/>
          <a:p>
            <a:r>
              <a:rPr lang="en-US" altLang="en-US"/>
              <a:t>Quadratic Time</a:t>
            </a:r>
          </a:p>
        </p:txBody>
      </p:sp>
      <p:sp>
        <p:nvSpPr>
          <p:cNvPr id="27652" name="Rectangle 3"/>
          <p:cNvSpPr>
            <a:spLocks noGrp="1" noChangeArrowheads="1"/>
          </p:cNvSpPr>
          <p:nvPr>
            <p:ph idx="1"/>
          </p:nvPr>
        </p:nvSpPr>
        <p:spPr>
          <a:xfrm>
            <a:off x="228600" y="1027907"/>
            <a:ext cx="8763000" cy="3429000"/>
          </a:xfrm>
          <a:noFill/>
        </p:spPr>
        <p:txBody>
          <a:bodyPr>
            <a:normAutofit fontScale="92500" lnSpcReduction="10000"/>
          </a:bodyPr>
          <a:lstStyle/>
          <a:p>
            <a:pPr>
              <a:lnSpc>
                <a:spcPct val="130000"/>
              </a:lnSpc>
              <a:spcBef>
                <a:spcPct val="0"/>
              </a:spcBef>
            </a:pPr>
            <a:r>
              <a:rPr lang="en-US" altLang="en-US" sz="2800" dirty="0"/>
              <a:t>An algorithm with the </a:t>
            </a:r>
            <a:r>
              <a:rPr lang="en-US" altLang="en-US" sz="2000" dirty="0"/>
              <a:t>O(n</a:t>
            </a:r>
            <a:r>
              <a:rPr lang="en-US" altLang="en-US" sz="2000" baseline="30000" dirty="0"/>
              <a:t>2</a:t>
            </a:r>
            <a:r>
              <a:rPr lang="en-US" altLang="en-US" sz="2000" dirty="0"/>
              <a:t>)</a:t>
            </a:r>
            <a:r>
              <a:rPr lang="en-US" altLang="en-US" sz="2800" dirty="0"/>
              <a:t> time complexity is called a </a:t>
            </a:r>
            <a:r>
              <a:rPr lang="en-US" altLang="en-US" sz="2800" i="1" dirty="0"/>
              <a:t>quadratic algorithm</a:t>
            </a:r>
            <a:r>
              <a:rPr lang="en-US" altLang="en-US" sz="2800" dirty="0"/>
              <a:t>. </a:t>
            </a:r>
          </a:p>
          <a:p>
            <a:pPr>
              <a:lnSpc>
                <a:spcPct val="130000"/>
              </a:lnSpc>
              <a:spcBef>
                <a:spcPct val="0"/>
              </a:spcBef>
            </a:pPr>
            <a:r>
              <a:rPr lang="en-US" altLang="en-US" sz="2800" dirty="0"/>
              <a:t>The quadratic algorithm grows quickly as the problem size increases. </a:t>
            </a:r>
          </a:p>
          <a:p>
            <a:pPr>
              <a:lnSpc>
                <a:spcPct val="130000"/>
              </a:lnSpc>
              <a:spcBef>
                <a:spcPct val="0"/>
              </a:spcBef>
            </a:pPr>
            <a:r>
              <a:rPr lang="en-US" altLang="en-US" sz="2800" dirty="0"/>
              <a:t>If you double the input size, the time for the algorithm is quadrupled. </a:t>
            </a:r>
          </a:p>
          <a:p>
            <a:pPr>
              <a:lnSpc>
                <a:spcPct val="130000"/>
              </a:lnSpc>
              <a:spcBef>
                <a:spcPct val="0"/>
              </a:spcBef>
            </a:pPr>
            <a:r>
              <a:rPr lang="en-US" altLang="en-US" sz="2800" dirty="0"/>
              <a:t>Algorithms with a nested loop are often quadratic.</a:t>
            </a:r>
          </a:p>
        </p:txBody>
      </p:sp>
      <p:sp>
        <p:nvSpPr>
          <p:cNvPr id="27650"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093E6A-7B67-4C8A-AC59-9779A747B8FF}" type="slidenum">
              <a:rPr lang="en-US" altLang="en-US" sz="1400" smtClean="0"/>
              <a:pPr>
                <a:spcBef>
                  <a:spcPct val="0"/>
                </a:spcBef>
                <a:buClrTx/>
                <a:buSzTx/>
                <a:buFontTx/>
                <a:buNone/>
              </a:pPr>
              <a:t>19</a:t>
            </a:fld>
            <a:endParaRPr lang="en-US" altLang="en-US" sz="1400"/>
          </a:p>
        </p:txBody>
      </p:sp>
      <p:sp>
        <p:nvSpPr>
          <p:cNvPr id="2765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92151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Goals</a:t>
            </a:r>
            <a:endParaRPr lang="en-US" dirty="0"/>
          </a:p>
        </p:txBody>
      </p:sp>
      <p:sp>
        <p:nvSpPr>
          <p:cNvPr id="3" name="Content Placeholder 2"/>
          <p:cNvSpPr>
            <a:spLocks noGrp="1"/>
          </p:cNvSpPr>
          <p:nvPr>
            <p:ph idx="1"/>
          </p:nvPr>
        </p:nvSpPr>
        <p:spPr>
          <a:xfrm>
            <a:off x="146137" y="3106320"/>
            <a:ext cx="8229600" cy="2141612"/>
          </a:xfrm>
        </p:spPr>
        <p:txBody>
          <a:bodyPr>
            <a:noAutofit/>
          </a:bodyPr>
          <a:lstStyle/>
          <a:p>
            <a:r>
              <a:rPr lang="en-US" sz="2000" dirty="0"/>
              <a:t>To study several sorting and searching algorithms </a:t>
            </a:r>
          </a:p>
          <a:p>
            <a:r>
              <a:rPr lang="en-US" sz="2000" dirty="0"/>
              <a:t>To appreciate that algorithms for the same task can differ widely in performance </a:t>
            </a:r>
          </a:p>
          <a:p>
            <a:r>
              <a:rPr lang="en-US" sz="2000" dirty="0"/>
              <a:t>To understand the big-Oh notation </a:t>
            </a:r>
          </a:p>
          <a:p>
            <a:r>
              <a:rPr lang="en-US" sz="2000" dirty="0"/>
              <a:t>To estimate and compare the performance of algorithms</a:t>
            </a:r>
          </a:p>
          <a:p>
            <a:r>
              <a:rPr lang="en-US" sz="2000" dirty="0"/>
              <a:t>To write code to measure the running time of a program</a:t>
            </a:r>
          </a:p>
        </p:txBody>
      </p:sp>
      <p:pic>
        <p:nvPicPr>
          <p:cNvPr id="5" name="Picture 4" descr="books.jpg"/>
          <p:cNvPicPr>
            <a:picLocks noChangeAspect="1"/>
          </p:cNvPicPr>
          <p:nvPr/>
        </p:nvPicPr>
        <p:blipFill>
          <a:blip r:embed="rId2"/>
          <a:stretch>
            <a:fillRect/>
          </a:stretch>
        </p:blipFill>
        <p:spPr>
          <a:xfrm>
            <a:off x="174712" y="934883"/>
            <a:ext cx="2580461" cy="21714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Selection Sort</a:t>
            </a:r>
          </a:p>
        </p:txBody>
      </p:sp>
      <p:sp>
        <p:nvSpPr>
          <p:cNvPr id="3" name="Content Placeholder 2"/>
          <p:cNvSpPr>
            <a:spLocks noGrp="1"/>
          </p:cNvSpPr>
          <p:nvPr>
            <p:ph idx="4294967295"/>
          </p:nvPr>
        </p:nvSpPr>
        <p:spPr>
          <a:xfrm>
            <a:off x="4368800" y="927100"/>
            <a:ext cx="4775200" cy="4227513"/>
          </a:xfrm>
        </p:spPr>
        <p:txBody>
          <a:bodyPr/>
          <a:lstStyle/>
          <a:p>
            <a:pPr>
              <a:buNone/>
            </a:pPr>
            <a:r>
              <a:rPr lang="en-US" dirty="0"/>
              <a:t>	In selection sort, pick the smallest element and swap it with the first one. Pick the smallest element of the remaining ones and swap it with the next one, and so on.</a:t>
            </a:r>
            <a:endParaRPr lang="en-US" dirty="0">
              <a:solidFill>
                <a:srgbClr val="6E8080"/>
              </a:solidFill>
              <a:latin typeface="Lucida Sans Typewriter"/>
              <a:ea typeface="Courier New" charset="0"/>
              <a:cs typeface="Courier New" charset="0"/>
            </a:endParaRPr>
          </a:p>
        </p:txBody>
      </p:sp>
      <p:pic>
        <p:nvPicPr>
          <p:cNvPr id="6" name="Picture 5" descr="santas.jpg"/>
          <p:cNvPicPr>
            <a:picLocks noChangeAspect="1"/>
          </p:cNvPicPr>
          <p:nvPr/>
        </p:nvPicPr>
        <p:blipFill>
          <a:blip r:embed="rId2"/>
          <a:stretch>
            <a:fillRect/>
          </a:stretch>
        </p:blipFill>
        <p:spPr>
          <a:xfrm>
            <a:off x="190973" y="927100"/>
            <a:ext cx="4048125" cy="2933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Selection Sort</a:t>
            </a:r>
          </a:p>
        </p:txBody>
      </p:sp>
      <p:sp>
        <p:nvSpPr>
          <p:cNvPr id="3" name="Content Placeholder 2"/>
          <p:cNvSpPr>
            <a:spLocks noGrp="1"/>
          </p:cNvSpPr>
          <p:nvPr>
            <p:ph idx="4294967295"/>
          </p:nvPr>
        </p:nvSpPr>
        <p:spPr>
          <a:xfrm>
            <a:off x="9525" y="927100"/>
            <a:ext cx="9134475" cy="4227513"/>
          </a:xfrm>
        </p:spPr>
        <p:txBody>
          <a:bodyPr/>
          <a:lstStyle/>
          <a:p>
            <a:r>
              <a:rPr lang="en-US" dirty="0"/>
              <a:t>A sorting algorithm rearranges the elements of a collection so that they are stored in sorted order. </a:t>
            </a:r>
          </a:p>
          <a:p>
            <a:r>
              <a:rPr lang="en-US" dirty="0"/>
              <a:t>Selection sort sorts an array by repeatedly finding the smallest element of the unsorted tail region and moving it to the front.</a:t>
            </a:r>
          </a:p>
          <a:p>
            <a:r>
              <a:rPr lang="en-US" dirty="0"/>
              <a:t>Slow when run on large data sets.</a:t>
            </a:r>
          </a:p>
          <a:p>
            <a:r>
              <a:rPr lang="en-US" dirty="0"/>
              <a:t>Example: sorting an array of integers</a:t>
            </a:r>
            <a:endParaRPr lang="en-US" dirty="0">
              <a:solidFill>
                <a:srgbClr val="6E8080"/>
              </a:solidFill>
              <a:latin typeface="Lucida Sans Typewriter"/>
              <a:ea typeface="Courier New" charset="0"/>
              <a:cs typeface="Courier New" charset="0"/>
            </a:endParaRPr>
          </a:p>
        </p:txBody>
      </p:sp>
      <p:pic>
        <p:nvPicPr>
          <p:cNvPr id="5" name="Picture 4"/>
          <p:cNvPicPr>
            <a:picLocks noChangeAspect="1"/>
          </p:cNvPicPr>
          <p:nvPr/>
        </p:nvPicPr>
        <p:blipFill>
          <a:blip r:embed="rId2"/>
          <a:stretch>
            <a:fillRect/>
          </a:stretch>
        </p:blipFill>
        <p:spPr>
          <a:xfrm>
            <a:off x="482138" y="3854450"/>
            <a:ext cx="3035300" cy="850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Sorting an Array of Integers</a:t>
            </a:r>
          </a:p>
        </p:txBody>
      </p:sp>
      <p:sp>
        <p:nvSpPr>
          <p:cNvPr id="3" name="Content Placeholder 2"/>
          <p:cNvSpPr>
            <a:spLocks noGrp="1"/>
          </p:cNvSpPr>
          <p:nvPr>
            <p:ph idx="4294967295"/>
          </p:nvPr>
        </p:nvSpPr>
        <p:spPr>
          <a:xfrm>
            <a:off x="9525" y="927100"/>
            <a:ext cx="9134475" cy="5314950"/>
          </a:xfrm>
        </p:spPr>
        <p:txBody>
          <a:bodyPr/>
          <a:lstStyle/>
          <a:p>
            <a:pPr marL="457200" indent="-457200">
              <a:buFont typeface="+mj-lt"/>
              <a:buAutoNum type="arabicPeriod"/>
            </a:pPr>
            <a:r>
              <a:rPr lang="en-US" dirty="0"/>
              <a:t>Find the smallest and swap it with the first element</a:t>
            </a:r>
          </a:p>
          <a:p>
            <a:pPr marL="457200" indent="-457200">
              <a:buNone/>
            </a:pPr>
            <a:endParaRPr lang="en-US" dirty="0"/>
          </a:p>
          <a:p>
            <a:pPr marL="457200" indent="-457200">
              <a:buFont typeface="+mj-lt"/>
              <a:buAutoNum type="arabicPeriod"/>
            </a:pPr>
            <a:r>
              <a:rPr lang="en-US" dirty="0"/>
              <a:t>Find the next smallest. It is already in the correct place</a:t>
            </a:r>
          </a:p>
          <a:p>
            <a:pPr marL="457200" indent="-457200">
              <a:buNone/>
            </a:pPr>
            <a:endParaRPr lang="en-US" dirty="0"/>
          </a:p>
          <a:p>
            <a:pPr marL="457200" indent="-457200">
              <a:buFont typeface="+mj-lt"/>
              <a:buAutoNum type="arabicPeriod"/>
            </a:pPr>
            <a:r>
              <a:rPr lang="en-US" dirty="0"/>
              <a:t>Find the next smallest and swap it with first element of unsorted portion</a:t>
            </a:r>
          </a:p>
          <a:p>
            <a:pPr marL="457200" indent="-457200">
              <a:buFont typeface="+mj-lt"/>
              <a:buAutoNum type="arabicPeriod"/>
            </a:pPr>
            <a:endParaRPr lang="en-US" dirty="0"/>
          </a:p>
          <a:p>
            <a:pPr marL="457200" indent="-457200">
              <a:buFont typeface="+mj-lt"/>
              <a:buAutoNum type="arabicPeriod"/>
            </a:pPr>
            <a:r>
              <a:rPr lang="en-US" dirty="0"/>
              <a:t>Repeat</a:t>
            </a:r>
          </a:p>
          <a:p>
            <a:pPr marL="457200" indent="-457200">
              <a:buNone/>
            </a:pPr>
            <a:endParaRPr lang="en-US" dirty="0"/>
          </a:p>
          <a:p>
            <a:pPr marL="457200" indent="-457200">
              <a:buFont typeface="+mj-lt"/>
              <a:buAutoNum type="arabicPeriod"/>
            </a:pPr>
            <a:r>
              <a:rPr lang="en-US" dirty="0"/>
              <a:t>When the unsorted portion is of length 1, we are done  </a:t>
            </a:r>
            <a:endParaRPr lang="en-US" dirty="0">
              <a:solidFill>
                <a:srgbClr val="6E8080"/>
              </a:solidFill>
              <a:latin typeface="Lucida Sans Typewriter"/>
              <a:ea typeface="Courier New" charset="0"/>
              <a:cs typeface="Courier New" charset="0"/>
            </a:endParaRPr>
          </a:p>
        </p:txBody>
      </p:sp>
      <p:pic>
        <p:nvPicPr>
          <p:cNvPr id="6" name="Picture 5"/>
          <p:cNvPicPr>
            <a:picLocks noChangeAspect="1"/>
          </p:cNvPicPr>
          <p:nvPr/>
        </p:nvPicPr>
        <p:blipFill>
          <a:blip r:embed="rId2"/>
          <a:stretch>
            <a:fillRect/>
          </a:stretch>
        </p:blipFill>
        <p:spPr>
          <a:xfrm>
            <a:off x="542300" y="1374096"/>
            <a:ext cx="1511300" cy="419100"/>
          </a:xfrm>
          <a:prstGeom prst="rect">
            <a:avLst/>
          </a:prstGeom>
        </p:spPr>
      </p:pic>
      <p:pic>
        <p:nvPicPr>
          <p:cNvPr id="7" name="Picture 6"/>
          <p:cNvPicPr>
            <a:picLocks noChangeAspect="1"/>
          </p:cNvPicPr>
          <p:nvPr/>
        </p:nvPicPr>
        <p:blipFill>
          <a:blip r:embed="rId3"/>
          <a:stretch>
            <a:fillRect/>
          </a:stretch>
        </p:blipFill>
        <p:spPr>
          <a:xfrm>
            <a:off x="525497" y="2274294"/>
            <a:ext cx="1528103" cy="419100"/>
          </a:xfrm>
          <a:prstGeom prst="rect">
            <a:avLst/>
          </a:prstGeom>
        </p:spPr>
      </p:pic>
      <p:pic>
        <p:nvPicPr>
          <p:cNvPr id="8" name="Picture 7"/>
          <p:cNvPicPr>
            <a:picLocks noChangeAspect="1"/>
          </p:cNvPicPr>
          <p:nvPr/>
        </p:nvPicPr>
        <p:blipFill>
          <a:blip r:embed="rId4"/>
          <a:stretch>
            <a:fillRect/>
          </a:stretch>
        </p:blipFill>
        <p:spPr>
          <a:xfrm>
            <a:off x="542300" y="3486845"/>
            <a:ext cx="1511300" cy="419100"/>
          </a:xfrm>
          <a:prstGeom prst="rect">
            <a:avLst/>
          </a:prstGeom>
        </p:spPr>
      </p:pic>
      <p:pic>
        <p:nvPicPr>
          <p:cNvPr id="9" name="Picture 8"/>
          <p:cNvPicPr>
            <a:picLocks noChangeAspect="1"/>
          </p:cNvPicPr>
          <p:nvPr/>
        </p:nvPicPr>
        <p:blipFill>
          <a:blip r:embed="rId5"/>
          <a:stretch>
            <a:fillRect/>
          </a:stretch>
        </p:blipFill>
        <p:spPr>
          <a:xfrm>
            <a:off x="525497" y="4387418"/>
            <a:ext cx="1517650" cy="419100"/>
          </a:xfrm>
          <a:prstGeom prst="rect">
            <a:avLst/>
          </a:prstGeom>
        </p:spPr>
      </p:pic>
      <p:pic>
        <p:nvPicPr>
          <p:cNvPr id="10" name="Picture 9"/>
          <p:cNvPicPr>
            <a:picLocks noChangeAspect="1"/>
          </p:cNvPicPr>
          <p:nvPr/>
        </p:nvPicPr>
        <p:blipFill>
          <a:blip r:embed="rId6"/>
          <a:stretch>
            <a:fillRect/>
          </a:stretch>
        </p:blipFill>
        <p:spPr>
          <a:xfrm>
            <a:off x="542301" y="5265480"/>
            <a:ext cx="1534553" cy="41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SelectionSorter.java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The sort method of this class sorts an array, using the selection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sort algorithm.</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5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SelectionSorter</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Sorts an array, using selection sort.</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a:t>
            </a:r>
            <a:r>
              <a:rPr lang="en-US" sz="1400" dirty="0">
                <a:solidFill>
                  <a:srgbClr val="0073FF"/>
                </a:solidFill>
                <a:latin typeface="Times"/>
                <a:ea typeface="Times"/>
                <a:cs typeface="Times"/>
              </a:rPr>
              <a:t> the array to sort</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sort(</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for</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a.length</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minPos</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minimumPosition(a</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ArrayUtil.swap(a</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minPos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19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SelectionSorter.java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20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Finds the smallest element in a tail range of the array.</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a:t>
            </a:r>
            <a:r>
              <a:rPr lang="en-US" sz="1400" dirty="0">
                <a:solidFill>
                  <a:srgbClr val="0073FF"/>
                </a:solidFill>
                <a:latin typeface="Times"/>
                <a:ea typeface="Times"/>
                <a:cs typeface="Times"/>
              </a:rPr>
              <a:t> the array to sort</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from</a:t>
            </a:r>
            <a:r>
              <a:rPr lang="en-US" sz="1400" dirty="0">
                <a:solidFill>
                  <a:srgbClr val="0073FF"/>
                </a:solidFill>
                <a:latin typeface="Times"/>
                <a:ea typeface="Times"/>
                <a:cs typeface="Times"/>
              </a:rPr>
              <a:t> the first position in a to compare</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position of the smallest element in the</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range </a:t>
            </a:r>
            <a:r>
              <a:rPr lang="en-US" sz="1400" dirty="0" err="1">
                <a:solidFill>
                  <a:srgbClr val="0073FF"/>
                </a:solidFill>
                <a:latin typeface="Times"/>
                <a:ea typeface="Times"/>
                <a:cs typeface="Times"/>
              </a:rPr>
              <a:t>a[from</a:t>
            </a:r>
            <a:r>
              <a:rPr lang="en-US" sz="1400" dirty="0">
                <a:solidFill>
                  <a:srgbClr val="0073FF"/>
                </a:solidFill>
                <a:latin typeface="Times"/>
                <a:ea typeface="Times"/>
                <a:cs typeface="Times"/>
              </a:rPr>
              <a:t>] . . . </a:t>
            </a:r>
            <a:r>
              <a:rPr lang="en-US" sz="1400" dirty="0" err="1">
                <a:solidFill>
                  <a:srgbClr val="0073FF"/>
                </a:solidFill>
                <a:latin typeface="Times"/>
                <a:ea typeface="Times"/>
                <a:cs typeface="Times"/>
              </a:rPr>
              <a:t>a[a.length</a:t>
            </a:r>
            <a:r>
              <a:rPr lang="en-US" sz="1400" dirty="0">
                <a:solidFill>
                  <a:srgbClr val="0073FF"/>
                </a:solidFill>
                <a:latin typeface="Times"/>
                <a:ea typeface="Times"/>
                <a:cs typeface="Times"/>
              </a:rPr>
              <a:t> - 1]</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private</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minimumPosition(</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from)</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minPos</a:t>
            </a:r>
            <a:r>
              <a:rPr lang="en-US" sz="1400" dirty="0">
                <a:solidFill>
                  <a:srgbClr val="000000"/>
                </a:solidFill>
                <a:latin typeface="Courier"/>
                <a:ea typeface="Courier"/>
                <a:cs typeface="Courier"/>
              </a:rPr>
              <a:t> = from;</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for</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 from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a.length</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32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a[minPos</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minPos</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33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minPos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36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SelectionSortDemo.java</a:t>
            </a:r>
            <a:endParaRPr lang="en-US" dirty="0"/>
          </a:p>
        </p:txBody>
      </p:sp>
      <p:sp>
        <p:nvSpPr>
          <p:cNvPr id="3" name="Content Placeholder 2"/>
          <p:cNvSpPr>
            <a:spLocks noGrp="1"/>
          </p:cNvSpPr>
          <p:nvPr>
            <p:ph idx="4294967295"/>
          </p:nvPr>
        </p:nvSpPr>
        <p:spPr>
          <a:xfrm>
            <a:off x="0" y="762000"/>
            <a:ext cx="9134475" cy="4406900"/>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CC0066"/>
                </a:solidFill>
                <a:latin typeface="Courier"/>
                <a:ea typeface="Courier"/>
                <a:cs typeface="Courier"/>
              </a:rPr>
              <a:t>import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java.util.Arrays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This program demonstrates the selection sort algorithm by</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sorting an array that is filled with random numbers.</a:t>
            </a: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7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SelectionSortDemo</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main(String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args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 = ArrayUtil.randomIntArray(</a:t>
            </a:r>
            <a:r>
              <a:rPr lang="en-US" sz="1400" dirty="0">
                <a:solidFill>
                  <a:srgbClr val="66FF19"/>
                </a:solidFill>
                <a:latin typeface="Courier"/>
                <a:ea typeface="Courier"/>
                <a:cs typeface="Courier"/>
              </a:rPr>
              <a:t>20</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100</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System.out.println(Arrays.toString(a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13  </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SelectionSorter.sort(a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15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System.out.println(Arrays.toString(a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19  </a:t>
            </a:r>
          </a:p>
          <a:p>
            <a:pPr>
              <a:spcBef>
                <a:spcPts val="0"/>
              </a:spcBef>
              <a:buNone/>
            </a:pPr>
            <a:r>
              <a:rPr lang="en-US" sz="1400" b="1" dirty="0">
                <a:solidFill>
                  <a:srgbClr val="0073FF"/>
                </a:solidFill>
                <a:latin typeface="Courier"/>
                <a:ea typeface="Courier"/>
                <a:cs typeface="Courier"/>
              </a:rPr>
              <a:t> 20 </a:t>
            </a:r>
            <a:endParaRPr lang="en-US" sz="1300" dirty="0">
              <a:solidFill>
                <a:srgbClr val="6E8080"/>
              </a:solidFill>
              <a:latin typeface="Lucida Sans Typewriter"/>
              <a:ea typeface="Courier New" charset="0"/>
              <a:cs typeface="Courier New" charset="0"/>
            </a:endParaRPr>
          </a:p>
        </p:txBody>
      </p:sp>
      <p:sp>
        <p:nvSpPr>
          <p:cNvPr id="4" name="Content Placeholder 2"/>
          <p:cNvSpPr txBox="1">
            <a:spLocks/>
          </p:cNvSpPr>
          <p:nvPr/>
        </p:nvSpPr>
        <p:spPr>
          <a:xfrm>
            <a:off x="0" y="5168387"/>
            <a:ext cx="9134475" cy="1417876"/>
          </a:xfrm>
          <a:prstGeom prst="rect">
            <a:avLst/>
          </a:prstGeom>
        </p:spPr>
        <p:txBody>
          <a:bodyPr vert="horz" lIns="91440" tIns="45720" rIns="91440" bIns="45720" rtlCol="0">
            <a:normAutofit fontScale="85000" lnSpcReduction="10000"/>
          </a:bodyPr>
          <a:lstStyle/>
          <a:p>
            <a:r>
              <a:rPr lang="en-US" sz="2400" b="1" dirty="0">
                <a:latin typeface="Lucida Sans"/>
                <a:cs typeface="Lucida Sans"/>
              </a:rPr>
              <a:t>Typical Program Run:</a:t>
            </a:r>
          </a:p>
          <a:p>
            <a:endParaRPr lang="en-US" sz="2400" b="1" dirty="0">
              <a:latin typeface="Lucida Sans"/>
              <a:cs typeface="Lucida Sans"/>
            </a:endParaRPr>
          </a:p>
          <a:p>
            <a:r>
              <a:rPr lang="en-US" sz="1806" dirty="0">
                <a:solidFill>
                  <a:srgbClr val="6E8080"/>
                </a:solidFill>
                <a:latin typeface="Lucida Sans Typewriter"/>
                <a:ea typeface="Courier New" charset="0"/>
                <a:cs typeface="Courier New" charset="0"/>
              </a:rPr>
              <a:t>[65, 46, 14, 52, 38, 2, 96, 39, 14, 33, 13, 4, 24, 99, 89, 77, 73, 87, 36, 81]</a:t>
            </a:r>
          </a:p>
          <a:p>
            <a:r>
              <a:rPr lang="en-US" sz="1806" dirty="0">
                <a:solidFill>
                  <a:srgbClr val="6E8080"/>
                </a:solidFill>
                <a:latin typeface="Lucida Sans Typewriter"/>
                <a:ea typeface="Courier New" charset="0"/>
                <a:cs typeface="Courier New" charset="0"/>
              </a:rPr>
              <a:t>[2, 4, 13, 14, 14, 24, 33, 36, 38, 39, 46, 52, 65, 73, 77, 81, 87, 89, 96, 99] </a:t>
            </a:r>
          </a:p>
          <a:p>
            <a:endParaRPr lang="en-US" sz="2400" b="1" dirty="0">
              <a:latin typeface="Lucida Sans"/>
              <a:cs typeface="Lucida Sans"/>
            </a:endParaRPr>
          </a:p>
          <a:p>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Profiling the Selection Sort Algorithm</a:t>
            </a:r>
          </a:p>
        </p:txBody>
      </p:sp>
      <p:sp>
        <p:nvSpPr>
          <p:cNvPr id="3" name="Content Placeholder 2"/>
          <p:cNvSpPr>
            <a:spLocks noGrp="1"/>
          </p:cNvSpPr>
          <p:nvPr>
            <p:ph idx="4294967295"/>
          </p:nvPr>
        </p:nvSpPr>
        <p:spPr>
          <a:xfrm>
            <a:off x="0" y="990600"/>
            <a:ext cx="9134475" cy="5487988"/>
          </a:xfrm>
        </p:spPr>
        <p:txBody>
          <a:bodyPr>
            <a:normAutofit lnSpcReduction="10000"/>
          </a:bodyPr>
          <a:lstStyle/>
          <a:p>
            <a:r>
              <a:rPr lang="en-US" dirty="0"/>
              <a:t>We want to measure the time the algorithm takes to execute: </a:t>
            </a:r>
          </a:p>
          <a:p>
            <a:pPr lvl="1"/>
            <a:r>
              <a:rPr lang="en-US" dirty="0"/>
              <a:t>Exclude the time the program takes to load </a:t>
            </a:r>
          </a:p>
          <a:p>
            <a:pPr lvl="1"/>
            <a:r>
              <a:rPr lang="en-US" dirty="0"/>
              <a:t>Exclude output time </a:t>
            </a:r>
          </a:p>
          <a:p>
            <a:r>
              <a:rPr lang="en-US" dirty="0"/>
              <a:t>To measure the running time of a method, get the current time immediately before and after the method call. </a:t>
            </a:r>
          </a:p>
          <a:p>
            <a:r>
              <a:rPr lang="en-US" dirty="0"/>
              <a:t>We will create a </a:t>
            </a:r>
            <a:r>
              <a:rPr lang="en-US" dirty="0" err="1">
                <a:solidFill>
                  <a:srgbClr val="6E8080"/>
                </a:solidFill>
                <a:latin typeface="Lucida Sans Typewriter"/>
                <a:ea typeface="Courier New" charset="0"/>
                <a:cs typeface="Courier New" charset="0"/>
              </a:rPr>
              <a:t>StopWatch</a:t>
            </a:r>
            <a:r>
              <a:rPr lang="en-US" dirty="0"/>
              <a:t> class to measure execution time of an algorithm: </a:t>
            </a:r>
          </a:p>
          <a:p>
            <a:pPr lvl="1"/>
            <a:r>
              <a:rPr lang="en-US" dirty="0"/>
              <a:t>It can start, stop and give elapsed time </a:t>
            </a:r>
          </a:p>
          <a:p>
            <a:pPr lvl="1"/>
            <a:r>
              <a:rPr lang="en-US" dirty="0"/>
              <a:t>Use </a:t>
            </a:r>
            <a:r>
              <a:rPr lang="en-US" dirty="0" err="1">
                <a:solidFill>
                  <a:srgbClr val="6E8080"/>
                </a:solidFill>
                <a:latin typeface="Lucida Sans Typewriter"/>
                <a:ea typeface="Courier New" charset="0"/>
                <a:cs typeface="Courier New" charset="0"/>
              </a:rPr>
              <a:t>System.currentTimeMillis</a:t>
            </a:r>
            <a:r>
              <a:rPr lang="en-US" dirty="0"/>
              <a:t> method </a:t>
            </a:r>
          </a:p>
          <a:p>
            <a:r>
              <a:rPr lang="en-US" dirty="0"/>
              <a:t>Create a </a:t>
            </a:r>
            <a:r>
              <a:rPr lang="en-US" dirty="0" err="1">
                <a:solidFill>
                  <a:srgbClr val="6E8080"/>
                </a:solidFill>
                <a:latin typeface="Lucida Sans Typewriter"/>
                <a:ea typeface="Courier New" charset="0"/>
                <a:cs typeface="Courier New" charset="0"/>
              </a:rPr>
              <a:t>StopWatch</a:t>
            </a:r>
            <a:r>
              <a:rPr lang="en-US" dirty="0"/>
              <a:t> object: </a:t>
            </a:r>
          </a:p>
          <a:p>
            <a:pPr lvl="1"/>
            <a:r>
              <a:rPr lang="en-US" dirty="0"/>
              <a:t>Start the stopwatch just before the sort </a:t>
            </a:r>
          </a:p>
          <a:p>
            <a:pPr lvl="1"/>
            <a:r>
              <a:rPr lang="en-US" dirty="0"/>
              <a:t>Stop the stopwatch just after the sort </a:t>
            </a:r>
          </a:p>
          <a:p>
            <a:pPr lvl="1"/>
            <a:r>
              <a:rPr lang="en-US" dirty="0"/>
              <a:t>Read the elapsed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section_2/</a:t>
            </a:r>
            <a:r>
              <a:rPr lang="en-US" dirty="0">
                <a:hlinkClick r:id="rId2" action="ppaction://hlinkfile"/>
              </a:rPr>
              <a:t>StopWatch.java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 stopwatch accumulates time when it is running. You can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repeatedly start and stop the stopwatch. You can use a</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stopwatch to measure the running time of a program.</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6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StopWatch</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private</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elapsedTime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private</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startTime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private</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boolean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11  </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13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Constructs a stopwatch that is in the stopped state</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and has no time accumulated.</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StopWatch</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reset();</a:t>
            </a:r>
          </a:p>
          <a:p>
            <a:pPr>
              <a:spcBef>
                <a:spcPts val="0"/>
              </a:spcBef>
              <a:buNone/>
            </a:pPr>
            <a:r>
              <a:rPr lang="en-US" sz="1400" b="1" dirty="0">
                <a:solidFill>
                  <a:srgbClr val="0073FF"/>
                </a:solidFill>
                <a:latin typeface="Courier"/>
                <a:ea typeface="Courier"/>
                <a:cs typeface="Courier"/>
              </a:rPr>
              <a:t> 19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20</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section_2/</a:t>
            </a:r>
            <a:r>
              <a:rPr lang="en-US" dirty="0">
                <a:hlinkClick r:id="rId2" action="ppaction://hlinkfile"/>
              </a:rPr>
              <a:t>StopWatch.java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Starts the stopwatch. Time starts accumulating now.</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start()</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true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startTime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System.currentTimeMillis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Stops the stopwatch. Time stops accumulating and is</a:t>
            </a:r>
          </a:p>
          <a:p>
            <a:pPr>
              <a:spcBef>
                <a:spcPts val="0"/>
              </a:spcBef>
              <a:buNone/>
            </a:pPr>
            <a:r>
              <a:rPr lang="en-US" sz="1400" b="1" dirty="0">
                <a:solidFill>
                  <a:srgbClr val="0073FF"/>
                </a:solidFill>
                <a:latin typeface="Courier"/>
                <a:ea typeface="Courier"/>
                <a:cs typeface="Courier"/>
              </a:rPr>
              <a:t> 33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is added to the elapsed time.</a:t>
            </a:r>
          </a:p>
          <a:p>
            <a:pPr>
              <a:spcBef>
                <a:spcPts val="0"/>
              </a:spcBef>
              <a:buNone/>
            </a:pPr>
            <a:r>
              <a:rPr lang="en-US" sz="1400" b="1" dirty="0">
                <a:solidFill>
                  <a:srgbClr val="0073FF"/>
                </a:solidFill>
                <a:latin typeface="Courier"/>
                <a:ea typeface="Courier"/>
                <a:cs typeface="Courier"/>
              </a:rPr>
              <a:t> 34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35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stop()</a:t>
            </a:r>
          </a:p>
          <a:p>
            <a:pPr>
              <a:spcBef>
                <a:spcPts val="0"/>
              </a:spcBef>
              <a:buNone/>
            </a:pPr>
            <a:r>
              <a:rPr lang="en-US" sz="1400" b="1" dirty="0">
                <a:solidFill>
                  <a:srgbClr val="0073FF"/>
                </a:solidFill>
                <a:latin typeface="Courier"/>
                <a:ea typeface="Courier"/>
                <a:cs typeface="Courier"/>
              </a:rPr>
              <a:t> 36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37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38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false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endTime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System.currentTimeMillis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40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elapsedTime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elapsedTime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endTime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startTime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42</a:t>
            </a:r>
            <a:endParaRPr lang="en-US" sz="1400" dirty="0">
              <a:solidFill>
                <a:srgbClr val="000000"/>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section_2/</a:t>
            </a:r>
            <a:r>
              <a:rPr lang="en-US" dirty="0">
                <a:hlinkClick r:id="rId2" action="ppaction://hlinkfile"/>
              </a:rPr>
              <a:t>StopWatch.java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43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44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Returns the total elapsed time.</a:t>
            </a:r>
          </a:p>
          <a:p>
            <a:pPr>
              <a:spcBef>
                <a:spcPts val="0"/>
              </a:spcBef>
              <a:buNone/>
            </a:pPr>
            <a:r>
              <a:rPr lang="en-US" sz="1400" b="1" dirty="0">
                <a:solidFill>
                  <a:srgbClr val="0073FF"/>
                </a:solidFill>
                <a:latin typeface="Courier"/>
                <a:ea typeface="Courier"/>
                <a:cs typeface="Courier"/>
              </a:rPr>
              <a:t> 45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total elapsed time</a:t>
            </a:r>
          </a:p>
          <a:p>
            <a:pPr>
              <a:spcBef>
                <a:spcPts val="0"/>
              </a:spcBef>
              <a:buNone/>
            </a:pPr>
            <a:r>
              <a:rPr lang="en-US" sz="1400" b="1" dirty="0">
                <a:solidFill>
                  <a:srgbClr val="0073FF"/>
                </a:solidFill>
                <a:latin typeface="Courier"/>
                <a:ea typeface="Courier"/>
                <a:cs typeface="Courier"/>
              </a:rPr>
              <a:t> 46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47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getElapsedTime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48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49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50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51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endTime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System.currentTimeMillis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52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elapsedTime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endTime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startTime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53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54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p>
          <a:p>
            <a:pPr>
              <a:spcBef>
                <a:spcPts val="0"/>
              </a:spcBef>
              <a:buNone/>
            </a:pPr>
            <a:r>
              <a:rPr lang="en-US" sz="1400" b="1" dirty="0">
                <a:solidFill>
                  <a:srgbClr val="0073FF"/>
                </a:solidFill>
                <a:latin typeface="Courier"/>
                <a:ea typeface="Courier"/>
                <a:cs typeface="Courier"/>
              </a:rPr>
              <a:t> 55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56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elapsedTime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57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58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59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61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Stops the watch and resets the elapsed time to 0.</a:t>
            </a:r>
          </a:p>
          <a:p>
            <a:pPr>
              <a:spcBef>
                <a:spcPts val="0"/>
              </a:spcBef>
              <a:buNone/>
            </a:pPr>
            <a:r>
              <a:rPr lang="en-US" sz="1400" b="1" dirty="0">
                <a:solidFill>
                  <a:srgbClr val="0073FF"/>
                </a:solidFill>
                <a:latin typeface="Courier"/>
                <a:ea typeface="Courier"/>
                <a:cs typeface="Courier"/>
              </a:rPr>
              <a:t> 62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reset()</a:t>
            </a:r>
          </a:p>
          <a:p>
            <a:pPr>
              <a:spcBef>
                <a:spcPts val="0"/>
              </a:spcBef>
              <a:buNone/>
            </a:pPr>
            <a:r>
              <a:rPr lang="en-US" sz="1400" b="1" dirty="0">
                <a:solidFill>
                  <a:srgbClr val="0073FF"/>
                </a:solidFill>
                <a:latin typeface="Courier"/>
                <a:ea typeface="Courier"/>
                <a:cs typeface="Courier"/>
              </a:rPr>
              <a:t> 64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65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elapsedTime</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66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isRunning</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false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67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68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114300"/>
            <a:ext cx="7772400" cy="533400"/>
          </a:xfrm>
          <a:noFill/>
        </p:spPr>
        <p:txBody>
          <a:bodyPr>
            <a:normAutofit fontScale="90000"/>
          </a:bodyPr>
          <a:lstStyle/>
          <a:p>
            <a:r>
              <a:rPr lang="en-US" altLang="en-US" dirty="0"/>
              <a:t>Executing Time </a:t>
            </a:r>
          </a:p>
        </p:txBody>
      </p:sp>
      <p:sp>
        <p:nvSpPr>
          <p:cNvPr id="6148" name="Rectangle 3"/>
          <p:cNvSpPr>
            <a:spLocks noGrp="1" noChangeArrowheads="1"/>
          </p:cNvSpPr>
          <p:nvPr>
            <p:ph idx="1"/>
          </p:nvPr>
        </p:nvSpPr>
        <p:spPr>
          <a:xfrm>
            <a:off x="228600" y="1066800"/>
            <a:ext cx="8686800" cy="5334000"/>
          </a:xfrm>
          <a:noFill/>
        </p:spPr>
        <p:txBody>
          <a:bodyPr>
            <a:normAutofit fontScale="92500" lnSpcReduction="20000"/>
          </a:bodyPr>
          <a:lstStyle/>
          <a:p>
            <a:pPr marL="442913" indent="-358775">
              <a:spcBef>
                <a:spcPct val="0"/>
              </a:spcBef>
            </a:pPr>
            <a:r>
              <a:rPr lang="en-US" altLang="en-US" sz="2400" dirty="0"/>
              <a:t>	Suppose two algorithms perform the same task such as search (linear search vs. binary search) and sorting (selection sort vs. insertion sort). </a:t>
            </a:r>
          </a:p>
          <a:p>
            <a:pPr marL="442913" indent="-358775">
              <a:spcBef>
                <a:spcPct val="0"/>
              </a:spcBef>
            </a:pPr>
            <a:endParaRPr lang="en-US" altLang="en-US" sz="2400" dirty="0"/>
          </a:p>
          <a:p>
            <a:pPr marL="442913" indent="-358775">
              <a:spcBef>
                <a:spcPct val="0"/>
              </a:spcBef>
            </a:pPr>
            <a:r>
              <a:rPr lang="en-US" altLang="en-US" dirty="0"/>
              <a:t>	</a:t>
            </a:r>
            <a:r>
              <a:rPr lang="en-US" altLang="en-US" sz="2400" dirty="0"/>
              <a:t>Which one is better? One possible approach to answer this question is to implement these algorithms in Java and run the programs to get execution time. But there are two problems for this approach:</a:t>
            </a:r>
          </a:p>
          <a:p>
            <a:pPr marL="442913" indent="-358775">
              <a:spcBef>
                <a:spcPct val="0"/>
              </a:spcBef>
              <a:buFont typeface="Monotype Sorts" pitchFamily="2" charset="2"/>
              <a:buNone/>
            </a:pPr>
            <a:endParaRPr lang="en-US" altLang="en-US" sz="2400" dirty="0"/>
          </a:p>
          <a:p>
            <a:pPr marL="442913" indent="-358775">
              <a:lnSpc>
                <a:spcPct val="90000"/>
              </a:lnSpc>
            </a:pPr>
            <a:r>
              <a:rPr lang="en-US" altLang="en-US" sz="2400" dirty="0"/>
              <a:t>First, there are many tasks running concurrently on a computer. The execution time of a particular program is dependent on the system load. </a:t>
            </a:r>
          </a:p>
          <a:p>
            <a:pPr marL="84138" indent="0">
              <a:lnSpc>
                <a:spcPct val="90000"/>
              </a:lnSpc>
              <a:buNone/>
            </a:pPr>
            <a:r>
              <a:rPr lang="en-US" altLang="en-US" sz="2400" dirty="0"/>
              <a:t> </a:t>
            </a:r>
          </a:p>
          <a:p>
            <a:pPr marL="442913" indent="-358775">
              <a:lnSpc>
                <a:spcPct val="90000"/>
              </a:lnSpc>
            </a:pPr>
            <a:r>
              <a:rPr lang="en-US" altLang="en-US" sz="2400" dirty="0"/>
              <a:t>Second, the execution time is dependent on specific input. Consider linear search and binary search for example. If an element to be searched happens to be the first in the list, linear search will find the element quicker than binary search. </a:t>
            </a:r>
          </a:p>
        </p:txBody>
      </p:sp>
      <p:sp>
        <p:nvSpPr>
          <p:cNvPr id="6146"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1DEBFD-8253-4D56-ABFB-244C1A4ED7AD}" type="slidenum">
              <a:rPr lang="en-US" altLang="en-US" sz="1400" smtClean="0"/>
              <a:pPr>
                <a:spcBef>
                  <a:spcPct val="0"/>
                </a:spcBef>
                <a:buClrTx/>
                <a:buSzTx/>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section_2/</a:t>
            </a:r>
            <a:r>
              <a:rPr lang="en-US" dirty="0">
                <a:hlinkClick r:id="rId2" action="ppaction://hlinkfile"/>
              </a:rPr>
              <a:t>SelectionSortTimer.java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CC0066"/>
                </a:solidFill>
                <a:latin typeface="Courier"/>
                <a:ea typeface="Courier"/>
                <a:cs typeface="Courier"/>
              </a:rPr>
              <a:t>import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java.util.Scanner</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This program measures how long it takes to sort an</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array of a user-specified size with the selection</a:t>
            </a: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sort algorithm.</a:t>
            </a: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8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SelectionSortTimer</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main(String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args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Scanner in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Scanner(System.in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13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a:t>
            </a:r>
            <a:r>
              <a:rPr lang="en-US" sz="1400" dirty="0" err="1">
                <a:solidFill>
                  <a:srgbClr val="32E598"/>
                </a:solidFill>
                <a:latin typeface="Courier"/>
                <a:ea typeface="Courier"/>
                <a:cs typeface="Courier"/>
              </a:rPr>
              <a:t>"Enter</a:t>
            </a:r>
            <a:r>
              <a:rPr lang="en-US" sz="1400" dirty="0">
                <a:solidFill>
                  <a:srgbClr val="32E598"/>
                </a:solidFill>
                <a:latin typeface="Courier"/>
                <a:ea typeface="Courier"/>
                <a:cs typeface="Courier"/>
              </a:rPr>
              <a:t> array size: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in.nextInt</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15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 Construct random array</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 = </a:t>
            </a:r>
            <a:r>
              <a:rPr lang="en-US" sz="1400" dirty="0" err="1">
                <a:solidFill>
                  <a:srgbClr val="000000"/>
                </a:solidFill>
                <a:latin typeface="Courier"/>
                <a:ea typeface="Courier"/>
                <a:cs typeface="Courier"/>
              </a:rPr>
              <a:t>ArrayUtil.randomIntArray(n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100</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19  </a:t>
            </a:r>
            <a:r>
              <a:rPr lang="en-US" sz="1400" dirty="0">
                <a:solidFill>
                  <a:srgbClr val="000000"/>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section_2/</a:t>
            </a:r>
            <a:r>
              <a:rPr lang="en-US" dirty="0">
                <a:hlinkClick r:id="rId2" action="ppaction://hlinkfile"/>
              </a:rPr>
              <a:t>SelectionSortTimer.java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20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 Use stopwatch to time selection sort</a:t>
            </a:r>
          </a:p>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StopWatch</a:t>
            </a:r>
            <a:r>
              <a:rPr lang="en-US" sz="1400" dirty="0">
                <a:solidFill>
                  <a:srgbClr val="000000"/>
                </a:solidFill>
                <a:latin typeface="Courier"/>
                <a:ea typeface="Courier"/>
                <a:cs typeface="Courier"/>
              </a:rPr>
              <a:t> timer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StopWatch</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timer.start</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SelectionSorter.sort(a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timer.stop</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"Elapsed</a:t>
            </a:r>
            <a:r>
              <a:rPr lang="en-US" sz="1400" dirty="0">
                <a:solidFill>
                  <a:srgbClr val="32E598"/>
                </a:solidFill>
                <a:latin typeface="Courier"/>
                <a:ea typeface="Courier"/>
                <a:cs typeface="Courier"/>
              </a:rPr>
              <a:t> time: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timer.getElapsedTime</a:t>
            </a:r>
            <a:r>
              <a:rPr lang="en-US" sz="1400" dirty="0">
                <a:solidFill>
                  <a:srgbClr val="000000"/>
                </a:solidFill>
                <a:latin typeface="Courier"/>
                <a:ea typeface="Courier"/>
                <a:cs typeface="Courier"/>
              </a:rPr>
              <a:t>() + </a:t>
            </a:r>
            <a:r>
              <a:rPr lang="en-US" sz="1400" dirty="0">
                <a:solidFill>
                  <a:srgbClr val="32E598"/>
                </a:solidFill>
                <a:latin typeface="Courier"/>
                <a:ea typeface="Courier"/>
                <a:cs typeface="Courier"/>
              </a:rPr>
              <a:t>" milliseconds"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32  </a:t>
            </a:r>
          </a:p>
          <a:p>
            <a:pPr>
              <a:spcBef>
                <a:spcPts val="0"/>
              </a:spcBef>
              <a:buNone/>
            </a:pPr>
            <a:r>
              <a:rPr lang="en-US" sz="1400" b="1" dirty="0">
                <a:solidFill>
                  <a:srgbClr val="0073FF"/>
                </a:solidFill>
                <a:latin typeface="Courier"/>
                <a:ea typeface="Courier"/>
                <a:cs typeface="Courier"/>
              </a:rPr>
              <a:t> 33 </a:t>
            </a:r>
            <a:endParaRPr lang="en-US" sz="1400" dirty="0">
              <a:solidFill>
                <a:srgbClr val="000000"/>
              </a:solidFill>
              <a:latin typeface="Courier"/>
              <a:ea typeface="Courier"/>
              <a:cs typeface="Courier"/>
            </a:endParaRPr>
          </a:p>
        </p:txBody>
      </p:sp>
      <p:sp>
        <p:nvSpPr>
          <p:cNvPr id="5" name="Content Placeholder 2"/>
          <p:cNvSpPr txBox="1">
            <a:spLocks/>
          </p:cNvSpPr>
          <p:nvPr/>
        </p:nvSpPr>
        <p:spPr>
          <a:xfrm>
            <a:off x="9525" y="3906558"/>
            <a:ext cx="9134475" cy="1417876"/>
          </a:xfrm>
          <a:prstGeom prst="rect">
            <a:avLst/>
          </a:prstGeom>
        </p:spPr>
        <p:txBody>
          <a:bodyPr vert="horz" lIns="91440" tIns="45720" rIns="91440" bIns="45720" rtlCol="0">
            <a:normAutofit lnSpcReduction="10000"/>
          </a:bodyPr>
          <a:lstStyle/>
          <a:p>
            <a:r>
              <a:rPr lang="en-US" sz="2400" b="1" dirty="0">
                <a:latin typeface="Lucida Sans"/>
                <a:cs typeface="Lucida Sans"/>
              </a:rPr>
              <a:t>Program Run:</a:t>
            </a:r>
          </a:p>
          <a:p>
            <a:endParaRPr lang="en-US" sz="2400" b="1" dirty="0">
              <a:latin typeface="Lucida Sans"/>
              <a:cs typeface="Lucida Sans"/>
            </a:endParaRPr>
          </a:p>
          <a:p>
            <a:r>
              <a:rPr lang="en-US" sz="2000" dirty="0" err="1">
                <a:solidFill>
                  <a:srgbClr val="6E8080"/>
                </a:solidFill>
                <a:latin typeface="Lucida Sans Typewriter"/>
                <a:ea typeface="Courier New" charset="0"/>
                <a:cs typeface="Courier New" charset="0"/>
              </a:rPr>
              <a:t>Enter</a:t>
            </a:r>
            <a:r>
              <a:rPr lang="en-US" sz="2000" dirty="0">
                <a:solidFill>
                  <a:srgbClr val="6E8080"/>
                </a:solidFill>
                <a:latin typeface="Lucida Sans Typewriter"/>
                <a:ea typeface="Courier New" charset="0"/>
                <a:cs typeface="Courier New" charset="0"/>
              </a:rPr>
              <a:t> array size: </a:t>
            </a:r>
            <a:r>
              <a:rPr lang="en-US" sz="2000" dirty="0">
                <a:solidFill>
                  <a:srgbClr val="006CB8"/>
                </a:solidFill>
                <a:latin typeface="Lucida Sans Typewriter"/>
                <a:ea typeface="Courier New" charset="0"/>
                <a:cs typeface="Courier New" charset="0"/>
              </a:rPr>
              <a:t>50000</a:t>
            </a:r>
          </a:p>
          <a:p>
            <a:r>
              <a:rPr lang="en-US" sz="2000" dirty="0">
                <a:solidFill>
                  <a:srgbClr val="6E8080"/>
                </a:solidFill>
                <a:latin typeface="Lucida Sans Typewriter"/>
                <a:ea typeface="Courier New" charset="0"/>
                <a:cs typeface="Courier New" charset="0"/>
              </a:rPr>
              <a:t>Elapsed time: 13321 milliseconds</a:t>
            </a:r>
          </a:p>
          <a:p>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Selection Sort on Various Size Arrays</a:t>
            </a:r>
          </a:p>
        </p:txBody>
      </p:sp>
      <p:sp>
        <p:nvSpPr>
          <p:cNvPr id="3" name="Content Placeholder 2"/>
          <p:cNvSpPr>
            <a:spLocks noGrp="1"/>
          </p:cNvSpPr>
          <p:nvPr>
            <p:ph idx="4294967295"/>
          </p:nvPr>
        </p:nvSpPr>
        <p:spPr>
          <a:xfrm>
            <a:off x="0" y="5149850"/>
            <a:ext cx="9134475" cy="715963"/>
          </a:xfrm>
        </p:spPr>
        <p:txBody>
          <a:bodyPr>
            <a:normAutofit fontScale="92500" lnSpcReduction="10000"/>
          </a:bodyPr>
          <a:lstStyle/>
          <a:p>
            <a:pPr>
              <a:buNone/>
            </a:pPr>
            <a:r>
              <a:rPr lang="en-US" dirty="0"/>
              <a:t>	Doubling the size of the array more than doubles the time needed to sort it.</a:t>
            </a:r>
          </a:p>
        </p:txBody>
      </p:sp>
      <p:pic>
        <p:nvPicPr>
          <p:cNvPr id="4" name="Picture 3" descr="graph.png"/>
          <p:cNvPicPr>
            <a:picLocks noChangeAspect="1"/>
          </p:cNvPicPr>
          <p:nvPr/>
        </p:nvPicPr>
        <p:blipFill>
          <a:blip r:embed="rId2"/>
          <a:stretch>
            <a:fillRect/>
          </a:stretch>
        </p:blipFill>
        <p:spPr>
          <a:xfrm>
            <a:off x="0" y="1023542"/>
            <a:ext cx="3928610" cy="3993013"/>
          </a:xfrm>
          <a:prstGeom prst="rect">
            <a:avLst/>
          </a:prstGeom>
        </p:spPr>
      </p:pic>
      <p:pic>
        <p:nvPicPr>
          <p:cNvPr id="5" name="Picture 4"/>
          <p:cNvPicPr>
            <a:picLocks noChangeAspect="1"/>
          </p:cNvPicPr>
          <p:nvPr/>
        </p:nvPicPr>
        <p:blipFill>
          <a:blip r:embed="rId3"/>
          <a:stretch>
            <a:fillRect/>
          </a:stretch>
        </p:blipFill>
        <p:spPr>
          <a:xfrm>
            <a:off x="4458697" y="1023542"/>
            <a:ext cx="1746252" cy="2628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Analyzing the Performance of the Selection Sort Algorithm</a:t>
            </a:r>
          </a:p>
        </p:txBody>
      </p:sp>
      <p:sp>
        <p:nvSpPr>
          <p:cNvPr id="3" name="Content Placeholder 2"/>
          <p:cNvSpPr>
            <a:spLocks noGrp="1"/>
          </p:cNvSpPr>
          <p:nvPr>
            <p:ph idx="4294967295"/>
          </p:nvPr>
        </p:nvSpPr>
        <p:spPr>
          <a:xfrm>
            <a:off x="9525" y="920750"/>
            <a:ext cx="9134475" cy="5665788"/>
          </a:xfrm>
        </p:spPr>
        <p:txBody>
          <a:bodyPr/>
          <a:lstStyle/>
          <a:p>
            <a:r>
              <a:rPr lang="en-US" dirty="0"/>
              <a:t>In an array of size </a:t>
            </a:r>
            <a:r>
              <a:rPr lang="en-US" i="1" dirty="0" err="1"/>
              <a:t>n</a:t>
            </a:r>
            <a:r>
              <a:rPr lang="en-US" dirty="0"/>
              <a:t>, count how many times an array element is visited:</a:t>
            </a:r>
          </a:p>
          <a:p>
            <a:pPr lvl="1"/>
            <a:r>
              <a:rPr lang="en-US" dirty="0"/>
              <a:t>To find the smallest, visit </a:t>
            </a:r>
            <a:r>
              <a:rPr lang="en-US" i="1" dirty="0" err="1"/>
              <a:t>n</a:t>
            </a:r>
            <a:r>
              <a:rPr lang="en-US" dirty="0"/>
              <a:t> elements + 2 visits for the swap </a:t>
            </a:r>
          </a:p>
          <a:p>
            <a:pPr lvl="1"/>
            <a:r>
              <a:rPr lang="en-US" dirty="0"/>
              <a:t>To find the next smallest, visit </a:t>
            </a:r>
            <a:r>
              <a:rPr lang="en-US" i="1" dirty="0"/>
              <a:t>(</a:t>
            </a:r>
            <a:r>
              <a:rPr lang="en-US" i="1" dirty="0" err="1"/>
              <a:t>n</a:t>
            </a:r>
            <a:r>
              <a:rPr lang="en-US" dirty="0"/>
              <a:t> - 1) elements + 2 visits for the swap </a:t>
            </a:r>
          </a:p>
          <a:p>
            <a:pPr lvl="1"/>
            <a:r>
              <a:rPr lang="en-US" dirty="0"/>
              <a:t>The last term is 2 elements visited to find the smallest + 2 visits for the swap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Analyzing the Performance of the Selection Sort Algorithm</a:t>
            </a:r>
          </a:p>
        </p:txBody>
      </p:sp>
      <p:sp>
        <p:nvSpPr>
          <p:cNvPr id="3" name="Content Placeholder 2"/>
          <p:cNvSpPr>
            <a:spLocks noGrp="1"/>
          </p:cNvSpPr>
          <p:nvPr>
            <p:ph idx="4294967295"/>
          </p:nvPr>
        </p:nvSpPr>
        <p:spPr>
          <a:xfrm>
            <a:off x="9525" y="920750"/>
            <a:ext cx="9134475" cy="5665788"/>
          </a:xfrm>
        </p:spPr>
        <p:txBody>
          <a:bodyPr/>
          <a:lstStyle/>
          <a:p>
            <a:r>
              <a:rPr lang="en-US" dirty="0"/>
              <a:t>The number of visits:</a:t>
            </a:r>
          </a:p>
          <a:p>
            <a:pPr lvl="1"/>
            <a:r>
              <a:rPr lang="en-US" i="1" dirty="0" err="1"/>
              <a:t>n</a:t>
            </a:r>
            <a:r>
              <a:rPr lang="en-US" i="1" dirty="0"/>
              <a:t> </a:t>
            </a:r>
            <a:r>
              <a:rPr lang="en-US" dirty="0"/>
              <a:t>+ 2 + (</a:t>
            </a:r>
            <a:r>
              <a:rPr lang="en-US" i="1" dirty="0" err="1"/>
              <a:t>n</a:t>
            </a:r>
            <a:r>
              <a:rPr lang="en-US" dirty="0"/>
              <a:t> - 1) + 2 + (</a:t>
            </a:r>
            <a:r>
              <a:rPr lang="en-US" i="1" dirty="0" err="1"/>
              <a:t>n</a:t>
            </a:r>
            <a:r>
              <a:rPr lang="en-US" dirty="0"/>
              <a:t> - 2) + 2 + . . .+ 2 + 2 </a:t>
            </a:r>
          </a:p>
          <a:p>
            <a:pPr lvl="1"/>
            <a:r>
              <a:rPr lang="en-US" dirty="0"/>
              <a:t>This can be simplified to </a:t>
            </a:r>
            <a:r>
              <a:rPr lang="en-US" i="1" dirty="0"/>
              <a:t>n</a:t>
            </a:r>
            <a:r>
              <a:rPr lang="en-US" baseline="30000" dirty="0"/>
              <a:t>2 </a:t>
            </a:r>
            <a:r>
              <a:rPr lang="en-US" dirty="0"/>
              <a:t>/2  +  5</a:t>
            </a:r>
            <a:r>
              <a:rPr lang="en-US" i="1" dirty="0"/>
              <a:t>n</a:t>
            </a:r>
            <a:r>
              <a:rPr lang="en-US" dirty="0"/>
              <a:t>/2  - 3 </a:t>
            </a:r>
          </a:p>
          <a:p>
            <a:pPr lvl="1"/>
            <a:r>
              <a:rPr lang="en-US" dirty="0"/>
              <a:t>5</a:t>
            </a:r>
            <a:r>
              <a:rPr lang="en-US" i="1" dirty="0"/>
              <a:t>n</a:t>
            </a:r>
            <a:r>
              <a:rPr lang="en-US" dirty="0"/>
              <a:t>/2 - 3 is small compared to </a:t>
            </a:r>
            <a:r>
              <a:rPr lang="en-US" i="1" dirty="0"/>
              <a:t>n</a:t>
            </a:r>
            <a:r>
              <a:rPr lang="en-US" baseline="30000" dirty="0"/>
              <a:t>2</a:t>
            </a:r>
            <a:r>
              <a:rPr lang="en-US" dirty="0"/>
              <a:t> /2 – so let's ignore it </a:t>
            </a:r>
          </a:p>
          <a:p>
            <a:pPr lvl="1"/>
            <a:r>
              <a:rPr lang="en-US" dirty="0"/>
              <a:t>Also ignore the 1/2 – it cancels out when comparing ratios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p:cNvSpPr>
            <a:spLocks noGrp="1" noChangeArrowheads="1"/>
          </p:cNvSpPr>
          <p:nvPr>
            <p:ph type="title"/>
          </p:nvPr>
        </p:nvSpPr>
        <p:spPr>
          <a:xfrm>
            <a:off x="228600" y="228600"/>
            <a:ext cx="8299450" cy="396875"/>
          </a:xfrm>
          <a:noFill/>
        </p:spPr>
        <p:txBody>
          <a:bodyPr>
            <a:normAutofit fontScale="90000"/>
          </a:bodyPr>
          <a:lstStyle/>
          <a:p>
            <a:r>
              <a:rPr lang="en-US" altLang="en-US" sz="3200"/>
              <a:t>Selection Sort Animation</a:t>
            </a:r>
            <a:endParaRPr lang="en-US" altLang="en-US" sz="3200">
              <a:solidFill>
                <a:schemeClr val="tx1"/>
              </a:solidFill>
              <a:latin typeface="Book Antiqua" panose="02040602050305030304" pitchFamily="18" charset="0"/>
              <a:hlinkClick r:id="rId2" action="ppaction://program"/>
            </a:endParaRPr>
          </a:p>
        </p:txBody>
      </p:sp>
      <p:sp>
        <p:nvSpPr>
          <p:cNvPr id="25604" name="Rectangle 3"/>
          <p:cNvSpPr>
            <a:spLocks noGrp="1" noChangeArrowheads="1"/>
          </p:cNvSpPr>
          <p:nvPr>
            <p:ph idx="1"/>
          </p:nvPr>
        </p:nvSpPr>
        <p:spPr>
          <a:xfrm>
            <a:off x="231775" y="931863"/>
            <a:ext cx="8529638" cy="863600"/>
          </a:xfrm>
          <a:noFill/>
        </p:spPr>
        <p:txBody>
          <a:bodyPr/>
          <a:lstStyle/>
          <a:p>
            <a:pPr marL="0" indent="0">
              <a:lnSpc>
                <a:spcPct val="90000"/>
              </a:lnSpc>
              <a:buFont typeface="Monotype Sorts" pitchFamily="2" charset="2"/>
              <a:buNone/>
            </a:pPr>
            <a:r>
              <a:rPr lang="en-US" altLang="en-US" sz="2800">
                <a:hlinkClick r:id="rId3"/>
              </a:rPr>
              <a:t>http://www.cs.armstrong.edu/liang/animation/web/SelectionSort.html</a:t>
            </a:r>
            <a:endParaRPr lang="en-US" altLang="en-US" sz="2800"/>
          </a:p>
        </p:txBody>
      </p:sp>
      <p:sp>
        <p:nvSpPr>
          <p:cNvPr id="25602"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0B0C27-2C24-4359-8215-F5DF907F5DFC}" type="slidenum">
              <a:rPr lang="en-US" altLang="en-US" sz="1400" smtClean="0"/>
              <a:pPr>
                <a:spcBef>
                  <a:spcPct val="0"/>
                </a:spcBef>
                <a:buClrTx/>
                <a:buSzTx/>
                <a:buFontTx/>
                <a:buNone/>
              </a:pPr>
              <a:t>35</a:t>
            </a:fld>
            <a:endParaRPr lang="en-US" altLang="en-US" sz="1400"/>
          </a:p>
        </p:txBody>
      </p:sp>
      <p:sp>
        <p:nvSpPr>
          <p:cNvPr id="25603"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0"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8"/>
          <p:cNvSpPr>
            <a:spLocks noChangeArrowheads="1"/>
          </p:cNvSpPr>
          <p:nvPr/>
        </p:nvSpPr>
        <p:spPr bwMode="auto">
          <a:xfrm>
            <a:off x="5084763" y="1469232"/>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256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82296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455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228600"/>
            <a:ext cx="7772400" cy="685800"/>
          </a:xfrm>
          <a:noFill/>
        </p:spPr>
        <p:txBody>
          <a:bodyPr/>
          <a:lstStyle/>
          <a:p>
            <a:r>
              <a:rPr lang="en-US" altLang="en-US"/>
              <a:t>Analyzing Selection Sort</a:t>
            </a:r>
          </a:p>
        </p:txBody>
      </p:sp>
      <p:sp>
        <p:nvSpPr>
          <p:cNvPr id="26628" name="Rectangle 3"/>
          <p:cNvSpPr>
            <a:spLocks noGrp="1" noChangeArrowheads="1"/>
          </p:cNvSpPr>
          <p:nvPr>
            <p:ph idx="1"/>
          </p:nvPr>
        </p:nvSpPr>
        <p:spPr>
          <a:xfrm>
            <a:off x="228600" y="1066800"/>
            <a:ext cx="8763000" cy="5105400"/>
          </a:xfrm>
          <a:noFill/>
        </p:spPr>
        <p:txBody>
          <a:bodyPr/>
          <a:lstStyle/>
          <a:p>
            <a:pPr marL="0" indent="0">
              <a:spcBef>
                <a:spcPct val="0"/>
              </a:spcBef>
              <a:buFont typeface="Monotype Sorts" pitchFamily="2" charset="2"/>
              <a:buNone/>
            </a:pPr>
            <a:r>
              <a:rPr lang="en-US" altLang="en-US" sz="2400" dirty="0"/>
              <a:t>The selection sort finds the smallest number in the list and places it last. It then finds the </a:t>
            </a:r>
            <a:r>
              <a:rPr lang="en-US" altLang="en-US" dirty="0"/>
              <a:t>small</a:t>
            </a:r>
            <a:r>
              <a:rPr lang="en-US" altLang="en-US" sz="2400" dirty="0"/>
              <a:t>est number remaining and places it next to last, and so on until the list contains only a single number. The number of comparisons is </a:t>
            </a:r>
            <a:r>
              <a:rPr lang="en-US" altLang="en-US" sz="2400" i="1" dirty="0"/>
              <a:t>n-1</a:t>
            </a:r>
            <a:r>
              <a:rPr lang="en-US" altLang="en-US" sz="2400" dirty="0"/>
              <a:t> for the first iteration, </a:t>
            </a:r>
            <a:r>
              <a:rPr lang="en-US" altLang="en-US" sz="2400" i="1" dirty="0"/>
              <a:t>n-2</a:t>
            </a:r>
            <a:r>
              <a:rPr lang="en-US" altLang="en-US" sz="2400" dirty="0"/>
              <a:t> for the second iteration, and so on. Let </a:t>
            </a:r>
            <a:r>
              <a:rPr lang="en-US" altLang="en-US" sz="2400" i="1" dirty="0"/>
              <a:t>T(n)</a:t>
            </a:r>
            <a:r>
              <a:rPr lang="en-US" altLang="en-US" sz="2400" dirty="0"/>
              <a:t> denote the complexity for selection sort and </a:t>
            </a:r>
            <a:r>
              <a:rPr lang="en-US" altLang="en-US" sz="2400" i="1" dirty="0"/>
              <a:t>c</a:t>
            </a:r>
            <a:r>
              <a:rPr lang="en-US" altLang="en-US" sz="2400" dirty="0"/>
              <a:t> denote the total number of other operations such as assignments and additional comparisons in each iteration. So,</a:t>
            </a:r>
          </a:p>
        </p:txBody>
      </p:sp>
      <p:sp>
        <p:nvSpPr>
          <p:cNvPr id="26626"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71E8C4-2EFD-4F75-8F22-39A053E3B93B}" type="slidenum">
              <a:rPr lang="en-US" altLang="en-US" sz="1400" smtClean="0"/>
              <a:pPr>
                <a:spcBef>
                  <a:spcPct val="0"/>
                </a:spcBef>
                <a:buClrTx/>
                <a:buSzTx/>
                <a:buFontTx/>
                <a:buNone/>
              </a:pPr>
              <a:t>36</a:t>
            </a:fld>
            <a:endParaRPr lang="en-US" altLang="en-US" sz="1400"/>
          </a:p>
        </p:txBody>
      </p:sp>
      <p:sp>
        <p:nvSpPr>
          <p:cNvPr id="2662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3" name="Object 8"/>
          <p:cNvGraphicFramePr>
            <a:graphicFrameLocks noChangeAspect="1"/>
          </p:cNvGraphicFramePr>
          <p:nvPr/>
        </p:nvGraphicFramePr>
        <p:xfrm>
          <a:off x="1219200" y="4343400"/>
          <a:ext cx="5029200" cy="590550"/>
        </p:xfrm>
        <a:graphic>
          <a:graphicData uri="http://schemas.openxmlformats.org/presentationml/2006/ole">
            <mc:AlternateContent xmlns:mc="http://schemas.openxmlformats.org/markup-compatibility/2006">
              <mc:Choice xmlns:v="urn:schemas-microsoft-com:vml" Requires="v">
                <p:oleObj spid="_x0000_s31764" name="Equation" r:id="rId3" imgW="3568700" imgH="419100" progId="Equation.3">
                  <p:embed/>
                </p:oleObj>
              </mc:Choice>
              <mc:Fallback>
                <p:oleObj name="Equation" r:id="rId3" imgW="3568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343400"/>
                        <a:ext cx="5029200" cy="590550"/>
                      </a:xfrm>
                      <a:prstGeom prst="rect">
                        <a:avLst/>
                      </a:prstGeom>
                      <a:noFill/>
                      <a:ln>
                        <a:noFill/>
                      </a:ln>
                    </p:spPr>
                  </p:pic>
                </p:oleObj>
              </mc:Fallback>
            </mc:AlternateContent>
          </a:graphicData>
        </a:graphic>
      </p:graphicFrame>
      <p:sp>
        <p:nvSpPr>
          <p:cNvPr id="26634" name="Rectangle 10"/>
          <p:cNvSpPr>
            <a:spLocks noChangeArrowheads="1"/>
          </p:cNvSpPr>
          <p:nvPr/>
        </p:nvSpPr>
        <p:spPr bwMode="auto">
          <a:xfrm>
            <a:off x="152400" y="5105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627188" indent="-457200">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400" dirty="0">
                <a:latin typeface="Lucida Sans" panose="020B0602030504020204" pitchFamily="34" charset="0"/>
                <a:cs typeface="Shonar Bangla" panose="020B0502040204020203" pitchFamily="34" charset="0"/>
              </a:rPr>
              <a:t>Ignoring constants and smaller terms, the complexity of the selection sort algorithm is </a:t>
            </a:r>
            <a:r>
              <a:rPr lang="en-US" altLang="en-US" sz="2400" dirty="0"/>
              <a:t>O(n</a:t>
            </a:r>
            <a:r>
              <a:rPr lang="en-US" altLang="en-US" sz="2400" baseline="30000" dirty="0"/>
              <a:t>2</a:t>
            </a:r>
            <a:r>
              <a:rPr lang="en-US" altLang="en-US" sz="2400" dirty="0"/>
              <a:t>).</a:t>
            </a:r>
            <a:r>
              <a:rPr lang="en-US" altLang="en-US" dirty="0"/>
              <a:t> </a:t>
            </a:r>
          </a:p>
        </p:txBody>
      </p:sp>
    </p:spTree>
    <p:extLst>
      <p:ext uri="{BB962C8B-B14F-4D97-AF65-F5344CB8AC3E}">
        <p14:creationId xmlns:p14="http://schemas.microsoft.com/office/powerpoint/2010/main" val="3349910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Analyzing the Performance of the Selection Sort Algorithm</a:t>
            </a:r>
          </a:p>
        </p:txBody>
      </p:sp>
      <p:sp>
        <p:nvSpPr>
          <p:cNvPr id="3" name="Content Placeholder 2"/>
          <p:cNvSpPr>
            <a:spLocks noGrp="1"/>
          </p:cNvSpPr>
          <p:nvPr>
            <p:ph idx="4294967295"/>
          </p:nvPr>
        </p:nvSpPr>
        <p:spPr>
          <a:xfrm>
            <a:off x="9525" y="920750"/>
            <a:ext cx="9134475" cy="5665788"/>
          </a:xfrm>
        </p:spPr>
        <p:txBody>
          <a:bodyPr/>
          <a:lstStyle/>
          <a:p>
            <a:r>
              <a:rPr lang="en-US" dirty="0"/>
              <a:t>The number of visits is of the order </a:t>
            </a:r>
            <a:r>
              <a:rPr lang="en-US" i="1" dirty="0"/>
              <a:t>n</a:t>
            </a:r>
            <a:r>
              <a:rPr lang="en-US" baseline="30000" dirty="0"/>
              <a:t>2</a:t>
            </a:r>
            <a:r>
              <a:rPr lang="en-US" dirty="0"/>
              <a:t> .</a:t>
            </a:r>
          </a:p>
          <a:p>
            <a:r>
              <a:rPr lang="en-US" dirty="0"/>
              <a:t>Computer scientists use the big-Oh notation to describe the growth rate of a function.</a:t>
            </a:r>
          </a:p>
          <a:p>
            <a:r>
              <a:rPr lang="en-US" dirty="0"/>
              <a:t>Using big-Oh notation: The number of visits is </a:t>
            </a:r>
            <a:r>
              <a:rPr lang="en-US" i="1" dirty="0"/>
              <a:t>O</a:t>
            </a:r>
            <a:r>
              <a:rPr lang="en-US" dirty="0"/>
              <a:t>(</a:t>
            </a:r>
            <a:r>
              <a:rPr lang="en-US" i="1" dirty="0"/>
              <a:t>n</a:t>
            </a:r>
            <a:r>
              <a:rPr lang="en-US" baseline="30000" dirty="0"/>
              <a:t>2</a:t>
            </a:r>
            <a:r>
              <a:rPr lang="en-US" dirty="0"/>
              <a:t>). </a:t>
            </a:r>
          </a:p>
          <a:p>
            <a:r>
              <a:rPr lang="en-US" dirty="0"/>
              <a:t>Multiplying the number of elements in an array by </a:t>
            </a:r>
            <a:r>
              <a:rPr lang="en-US" b="1" dirty="0"/>
              <a:t>2</a:t>
            </a:r>
            <a:r>
              <a:rPr lang="en-US" dirty="0"/>
              <a:t> multiplies the processing time by </a:t>
            </a:r>
            <a:r>
              <a:rPr lang="en-US" b="1" dirty="0"/>
              <a:t>4</a:t>
            </a:r>
            <a:r>
              <a:rPr lang="en-US" dirty="0"/>
              <a:t>.</a:t>
            </a:r>
          </a:p>
          <a:p>
            <a:r>
              <a:rPr lang="en-US" dirty="0"/>
              <a:t>To convert to big-Oh notation: locate fastest-growing term, and ignore constant coefficient.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Big-Oh Growth Rates</a:t>
            </a:r>
          </a:p>
        </p:txBody>
      </p:sp>
      <p:pic>
        <p:nvPicPr>
          <p:cNvPr id="6" name="Picture 5" descr="growth_rates.png"/>
          <p:cNvPicPr>
            <a:picLocks noChangeAspect="1"/>
          </p:cNvPicPr>
          <p:nvPr/>
        </p:nvPicPr>
        <p:blipFill>
          <a:blip r:embed="rId2"/>
          <a:stretch>
            <a:fillRect/>
          </a:stretch>
        </p:blipFill>
        <p:spPr>
          <a:xfrm>
            <a:off x="2047385" y="810500"/>
            <a:ext cx="5049230" cy="40316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8489576" cy="609600"/>
          </a:xfrm>
          <a:noFill/>
        </p:spPr>
        <p:txBody>
          <a:bodyPr>
            <a:normAutofit fontScale="90000"/>
          </a:bodyPr>
          <a:lstStyle/>
          <a:p>
            <a:r>
              <a:rPr lang="en-US" altLang="en-US" sz="3600" dirty="0"/>
              <a:t>Comparing Common Growth Functions</a:t>
            </a:r>
          </a:p>
        </p:txBody>
      </p:sp>
      <p:sp>
        <p:nvSpPr>
          <p:cNvPr id="33803" name="Rectangle 22"/>
          <p:cNvSpPr>
            <a:spLocks noGrp="1" noChangeArrowheads="1"/>
          </p:cNvSpPr>
          <p:nvPr>
            <p:ph idx="1"/>
          </p:nvPr>
        </p:nvSpPr>
        <p:spPr>
          <a:xfrm>
            <a:off x="2971800" y="1981200"/>
            <a:ext cx="3581400" cy="381000"/>
          </a:xfrm>
          <a:noFill/>
        </p:spPr>
        <p:txBody>
          <a:bodyPr>
            <a:normAutofit fontScale="77500" lnSpcReduction="20000"/>
          </a:bodyPr>
          <a:lstStyle/>
          <a:p>
            <a:pPr marL="263525" indent="0">
              <a:buFont typeface="Monotype Sorts" pitchFamily="2" charset="2"/>
              <a:buNone/>
            </a:pPr>
            <a:r>
              <a:rPr lang="en-US" altLang="en-US" sz="3000"/>
              <a:t>Constant time</a:t>
            </a:r>
          </a:p>
        </p:txBody>
      </p:sp>
      <p:sp>
        <p:nvSpPr>
          <p:cNvPr id="33794"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6E9465-5E0E-449C-A8D9-12BF0FEB67B6}" type="slidenum">
              <a:rPr lang="en-US" altLang="en-US" sz="1400" smtClean="0"/>
              <a:pPr>
                <a:spcBef>
                  <a:spcPct val="0"/>
                </a:spcBef>
                <a:buClrTx/>
                <a:buSzTx/>
                <a:buFontTx/>
                <a:buNone/>
              </a:pPr>
              <a:t>39</a:t>
            </a:fld>
            <a:endParaRPr lang="en-US" altLang="en-US" sz="1400"/>
          </a:p>
        </p:txBody>
      </p:sp>
      <p:sp>
        <p:nvSpPr>
          <p:cNvPr id="337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1" name="Object 10"/>
          <p:cNvGraphicFramePr>
            <a:graphicFrameLocks noChangeAspect="1"/>
          </p:cNvGraphicFramePr>
          <p:nvPr/>
        </p:nvGraphicFramePr>
        <p:xfrm>
          <a:off x="990600" y="1219200"/>
          <a:ext cx="6934200" cy="428625"/>
        </p:xfrm>
        <a:graphic>
          <a:graphicData uri="http://schemas.openxmlformats.org/presentationml/2006/ole">
            <mc:AlternateContent xmlns:mc="http://schemas.openxmlformats.org/markup-compatibility/2006">
              <mc:Choice xmlns:v="urn:schemas-microsoft-com:vml" Requires="v">
                <p:oleObj spid="_x0000_s18594" name="Equation" r:id="rId3" imgW="3695700" imgH="228600" progId="Equation.3">
                  <p:embed/>
                </p:oleObj>
              </mc:Choice>
              <mc:Fallback>
                <p:oleObj name="Equation" r:id="rId3" imgW="3695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6934200" cy="428625"/>
                      </a:xfrm>
                      <a:prstGeom prst="rect">
                        <a:avLst/>
                      </a:prstGeom>
                      <a:noFill/>
                      <a:ln>
                        <a:noFill/>
                      </a:ln>
                    </p:spPr>
                  </p:pic>
                </p:oleObj>
              </mc:Fallback>
            </mc:AlternateContent>
          </a:graphicData>
        </a:graphic>
      </p:graphicFrame>
      <p:graphicFrame>
        <p:nvGraphicFramePr>
          <p:cNvPr id="33802" name="Object 21"/>
          <p:cNvGraphicFramePr>
            <a:graphicFrameLocks noChangeAspect="1"/>
          </p:cNvGraphicFramePr>
          <p:nvPr/>
        </p:nvGraphicFramePr>
        <p:xfrm>
          <a:off x="1524000" y="2057400"/>
          <a:ext cx="595313" cy="381000"/>
        </p:xfrm>
        <a:graphic>
          <a:graphicData uri="http://schemas.openxmlformats.org/presentationml/2006/ole">
            <mc:AlternateContent xmlns:mc="http://schemas.openxmlformats.org/markup-compatibility/2006">
              <mc:Choice xmlns:v="urn:schemas-microsoft-com:vml" Requires="v">
                <p:oleObj spid="_x0000_s18595" name="Equation" r:id="rId5" imgW="317225" imgH="203024" progId="Equation.3">
                  <p:embed/>
                </p:oleObj>
              </mc:Choice>
              <mc:Fallback>
                <p:oleObj name="Equation" r:id="rId5" imgW="317225"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057400"/>
                        <a:ext cx="595313" cy="381000"/>
                      </a:xfrm>
                      <a:prstGeom prst="rect">
                        <a:avLst/>
                      </a:prstGeom>
                      <a:noFill/>
                      <a:ln>
                        <a:noFill/>
                      </a:ln>
                    </p:spPr>
                  </p:pic>
                </p:oleObj>
              </mc:Fallback>
            </mc:AlternateContent>
          </a:graphicData>
        </a:graphic>
      </p:graphicFrame>
      <p:graphicFrame>
        <p:nvGraphicFramePr>
          <p:cNvPr id="33804" name="Object 23"/>
          <p:cNvGraphicFramePr>
            <a:graphicFrameLocks noChangeAspect="1"/>
          </p:cNvGraphicFramePr>
          <p:nvPr/>
        </p:nvGraphicFramePr>
        <p:xfrm>
          <a:off x="1524000" y="2667000"/>
          <a:ext cx="1049338" cy="381000"/>
        </p:xfrm>
        <a:graphic>
          <a:graphicData uri="http://schemas.openxmlformats.org/presentationml/2006/ole">
            <mc:AlternateContent xmlns:mc="http://schemas.openxmlformats.org/markup-compatibility/2006">
              <mc:Choice xmlns:v="urn:schemas-microsoft-com:vml" Requires="v">
                <p:oleObj spid="_x0000_s18596" name="Equation" r:id="rId7" imgW="558558" imgH="203112" progId="Equation.3">
                  <p:embed/>
                </p:oleObj>
              </mc:Choice>
              <mc:Fallback>
                <p:oleObj name="Equation" r:id="rId7" imgW="558558"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667000"/>
                        <a:ext cx="1049338" cy="381000"/>
                      </a:xfrm>
                      <a:prstGeom prst="rect">
                        <a:avLst/>
                      </a:prstGeom>
                      <a:noFill/>
                      <a:ln>
                        <a:noFill/>
                      </a:ln>
                    </p:spPr>
                  </p:pic>
                </p:oleObj>
              </mc:Fallback>
            </mc:AlternateContent>
          </a:graphicData>
        </a:graphic>
      </p:graphicFrame>
      <p:sp>
        <p:nvSpPr>
          <p:cNvPr id="33805" name="Rectangle 24"/>
          <p:cNvSpPr>
            <a:spLocks noChangeArrowheads="1"/>
          </p:cNvSpPr>
          <p:nvPr/>
        </p:nvSpPr>
        <p:spPr bwMode="auto">
          <a:xfrm>
            <a:off x="3048000" y="25908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95350" indent="-358775">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Logarithmic time</a:t>
            </a:r>
            <a:r>
              <a:rPr lang="en-US" altLang="en-US"/>
              <a:t> </a:t>
            </a:r>
          </a:p>
        </p:txBody>
      </p:sp>
      <p:graphicFrame>
        <p:nvGraphicFramePr>
          <p:cNvPr id="33806" name="Object 25"/>
          <p:cNvGraphicFramePr>
            <a:graphicFrameLocks noChangeAspect="1"/>
          </p:cNvGraphicFramePr>
          <p:nvPr/>
        </p:nvGraphicFramePr>
        <p:xfrm>
          <a:off x="1524000" y="3276600"/>
          <a:ext cx="644525" cy="381000"/>
        </p:xfrm>
        <a:graphic>
          <a:graphicData uri="http://schemas.openxmlformats.org/presentationml/2006/ole">
            <mc:AlternateContent xmlns:mc="http://schemas.openxmlformats.org/markup-compatibility/2006">
              <mc:Choice xmlns:v="urn:schemas-microsoft-com:vml" Requires="v">
                <p:oleObj spid="_x0000_s18597" name="Equation" r:id="rId9" imgW="342751" imgH="203112" progId="Equation.3">
                  <p:embed/>
                </p:oleObj>
              </mc:Choice>
              <mc:Fallback>
                <p:oleObj name="Equation" r:id="rId9" imgW="34275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276600"/>
                        <a:ext cx="644525" cy="381000"/>
                      </a:xfrm>
                      <a:prstGeom prst="rect">
                        <a:avLst/>
                      </a:prstGeom>
                      <a:noFill/>
                      <a:ln>
                        <a:noFill/>
                      </a:ln>
                    </p:spPr>
                  </p:pic>
                </p:oleObj>
              </mc:Fallback>
            </mc:AlternateContent>
          </a:graphicData>
        </a:graphic>
      </p:graphicFrame>
      <p:sp>
        <p:nvSpPr>
          <p:cNvPr id="33807" name="Rectangle 26"/>
          <p:cNvSpPr>
            <a:spLocks noChangeArrowheads="1"/>
          </p:cNvSpPr>
          <p:nvPr/>
        </p:nvSpPr>
        <p:spPr bwMode="auto">
          <a:xfrm>
            <a:off x="3048000" y="3200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95350" indent="-358775">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Linear time</a:t>
            </a:r>
            <a:r>
              <a:rPr lang="en-US" altLang="en-US"/>
              <a:t> </a:t>
            </a:r>
          </a:p>
        </p:txBody>
      </p:sp>
      <p:graphicFrame>
        <p:nvGraphicFramePr>
          <p:cNvPr id="33808" name="Object 27"/>
          <p:cNvGraphicFramePr>
            <a:graphicFrameLocks noChangeAspect="1"/>
          </p:cNvGraphicFramePr>
          <p:nvPr/>
        </p:nvGraphicFramePr>
        <p:xfrm>
          <a:off x="1524000" y="3886200"/>
          <a:ext cx="1241425" cy="381000"/>
        </p:xfrm>
        <a:graphic>
          <a:graphicData uri="http://schemas.openxmlformats.org/presentationml/2006/ole">
            <mc:AlternateContent xmlns:mc="http://schemas.openxmlformats.org/markup-compatibility/2006">
              <mc:Choice xmlns:v="urn:schemas-microsoft-com:vml" Requires="v">
                <p:oleObj spid="_x0000_s18598" name="Equation" r:id="rId11" imgW="660113" imgH="203112" progId="Equation.3">
                  <p:embed/>
                </p:oleObj>
              </mc:Choice>
              <mc:Fallback>
                <p:oleObj name="Equation" r:id="rId11" imgW="660113"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86200"/>
                        <a:ext cx="1241425" cy="381000"/>
                      </a:xfrm>
                      <a:prstGeom prst="rect">
                        <a:avLst/>
                      </a:prstGeom>
                      <a:noFill/>
                      <a:ln>
                        <a:noFill/>
                      </a:ln>
                    </p:spPr>
                  </p:pic>
                </p:oleObj>
              </mc:Fallback>
            </mc:AlternateContent>
          </a:graphicData>
        </a:graphic>
      </p:graphicFrame>
      <p:sp>
        <p:nvSpPr>
          <p:cNvPr id="33809" name="Rectangle 28"/>
          <p:cNvSpPr>
            <a:spLocks noChangeArrowheads="1"/>
          </p:cNvSpPr>
          <p:nvPr/>
        </p:nvSpPr>
        <p:spPr bwMode="auto">
          <a:xfrm>
            <a:off x="3124200" y="3810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95350" indent="-358775">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Log-linear time</a:t>
            </a:r>
            <a:r>
              <a:rPr lang="en-US" altLang="en-US"/>
              <a:t> </a:t>
            </a:r>
          </a:p>
        </p:txBody>
      </p:sp>
      <p:graphicFrame>
        <p:nvGraphicFramePr>
          <p:cNvPr id="33810" name="Object 29"/>
          <p:cNvGraphicFramePr>
            <a:graphicFrameLocks noChangeAspect="1"/>
          </p:cNvGraphicFramePr>
          <p:nvPr/>
        </p:nvGraphicFramePr>
        <p:xfrm>
          <a:off x="1524000" y="4495800"/>
          <a:ext cx="762000" cy="428625"/>
        </p:xfrm>
        <a:graphic>
          <a:graphicData uri="http://schemas.openxmlformats.org/presentationml/2006/ole">
            <mc:AlternateContent xmlns:mc="http://schemas.openxmlformats.org/markup-compatibility/2006">
              <mc:Choice xmlns:v="urn:schemas-microsoft-com:vml" Requires="v">
                <p:oleObj spid="_x0000_s18599" name="Equation" r:id="rId13" imgW="406224" imgH="228501" progId="Equation.3">
                  <p:embed/>
                </p:oleObj>
              </mc:Choice>
              <mc:Fallback>
                <p:oleObj name="Equation" r:id="rId13" imgW="406224"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495800"/>
                        <a:ext cx="762000" cy="428625"/>
                      </a:xfrm>
                      <a:prstGeom prst="rect">
                        <a:avLst/>
                      </a:prstGeom>
                      <a:noFill/>
                      <a:ln>
                        <a:noFill/>
                      </a:ln>
                    </p:spPr>
                  </p:pic>
                </p:oleObj>
              </mc:Fallback>
            </mc:AlternateContent>
          </a:graphicData>
        </a:graphic>
      </p:graphicFrame>
      <p:sp>
        <p:nvSpPr>
          <p:cNvPr id="33811" name="Rectangle 30"/>
          <p:cNvSpPr>
            <a:spLocks noChangeArrowheads="1"/>
          </p:cNvSpPr>
          <p:nvPr/>
        </p:nvSpPr>
        <p:spPr bwMode="auto">
          <a:xfrm>
            <a:off x="3124200" y="44196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95350" indent="-358775">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Quadratic time</a:t>
            </a:r>
            <a:r>
              <a:rPr lang="en-US" altLang="en-US"/>
              <a:t> </a:t>
            </a:r>
          </a:p>
        </p:txBody>
      </p:sp>
      <p:graphicFrame>
        <p:nvGraphicFramePr>
          <p:cNvPr id="33812" name="Object 31"/>
          <p:cNvGraphicFramePr>
            <a:graphicFrameLocks noChangeAspect="1"/>
          </p:cNvGraphicFramePr>
          <p:nvPr/>
        </p:nvGraphicFramePr>
        <p:xfrm>
          <a:off x="1524000" y="5181600"/>
          <a:ext cx="762000" cy="428625"/>
        </p:xfrm>
        <a:graphic>
          <a:graphicData uri="http://schemas.openxmlformats.org/presentationml/2006/ole">
            <mc:AlternateContent xmlns:mc="http://schemas.openxmlformats.org/markup-compatibility/2006">
              <mc:Choice xmlns:v="urn:schemas-microsoft-com:vml" Requires="v">
                <p:oleObj spid="_x0000_s18600" name="Equation" r:id="rId15" imgW="406224" imgH="228501" progId="Equation.3">
                  <p:embed/>
                </p:oleObj>
              </mc:Choice>
              <mc:Fallback>
                <p:oleObj name="Equation" r:id="rId15" imgW="406224"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5181600"/>
                        <a:ext cx="762000" cy="428625"/>
                      </a:xfrm>
                      <a:prstGeom prst="rect">
                        <a:avLst/>
                      </a:prstGeom>
                      <a:noFill/>
                      <a:ln>
                        <a:noFill/>
                      </a:ln>
                    </p:spPr>
                  </p:pic>
                </p:oleObj>
              </mc:Fallback>
            </mc:AlternateContent>
          </a:graphicData>
        </a:graphic>
      </p:graphicFrame>
      <p:sp>
        <p:nvSpPr>
          <p:cNvPr id="33813" name="Rectangle 32"/>
          <p:cNvSpPr>
            <a:spLocks noChangeArrowheads="1"/>
          </p:cNvSpPr>
          <p:nvPr/>
        </p:nvSpPr>
        <p:spPr bwMode="auto">
          <a:xfrm>
            <a:off x="3124200" y="5105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95350" indent="-358775">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Cubic time</a:t>
            </a:r>
            <a:r>
              <a:rPr lang="en-US" altLang="en-US"/>
              <a:t> </a:t>
            </a:r>
          </a:p>
        </p:txBody>
      </p:sp>
      <p:graphicFrame>
        <p:nvGraphicFramePr>
          <p:cNvPr id="33814" name="Object 33"/>
          <p:cNvGraphicFramePr>
            <a:graphicFrameLocks noChangeAspect="1"/>
          </p:cNvGraphicFramePr>
          <p:nvPr/>
        </p:nvGraphicFramePr>
        <p:xfrm>
          <a:off x="1586753" y="5791200"/>
          <a:ext cx="762000" cy="428625"/>
        </p:xfrm>
        <a:graphic>
          <a:graphicData uri="http://schemas.openxmlformats.org/presentationml/2006/ole">
            <mc:AlternateContent xmlns:mc="http://schemas.openxmlformats.org/markup-compatibility/2006">
              <mc:Choice xmlns:v="urn:schemas-microsoft-com:vml" Requires="v">
                <p:oleObj spid="_x0000_s18601" name="Equation" r:id="rId17" imgW="406224" imgH="228501" progId="Equation.3">
                  <p:embed/>
                </p:oleObj>
              </mc:Choice>
              <mc:Fallback>
                <p:oleObj name="Equation" r:id="rId17" imgW="406224"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6753" y="5791200"/>
                        <a:ext cx="762000" cy="428625"/>
                      </a:xfrm>
                      <a:prstGeom prst="rect">
                        <a:avLst/>
                      </a:prstGeom>
                      <a:noFill/>
                      <a:ln>
                        <a:noFill/>
                      </a:ln>
                    </p:spPr>
                  </p:pic>
                </p:oleObj>
              </mc:Fallback>
            </mc:AlternateContent>
          </a:graphicData>
        </a:graphic>
      </p:graphicFrame>
      <p:sp>
        <p:nvSpPr>
          <p:cNvPr id="33815" name="Rectangle 34"/>
          <p:cNvSpPr>
            <a:spLocks noChangeArrowheads="1"/>
          </p:cNvSpPr>
          <p:nvPr/>
        </p:nvSpPr>
        <p:spPr bwMode="auto">
          <a:xfrm>
            <a:off x="3124200" y="5715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895350" indent="-358775">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Exponential time</a:t>
            </a:r>
            <a:r>
              <a:rPr lang="en-US" altLang="en-US"/>
              <a:t> </a:t>
            </a:r>
          </a:p>
        </p:txBody>
      </p:sp>
    </p:spTree>
    <p:extLst>
      <p:ext uri="{BB962C8B-B14F-4D97-AF65-F5344CB8AC3E}">
        <p14:creationId xmlns:p14="http://schemas.microsoft.com/office/powerpoint/2010/main" val="88893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228600"/>
            <a:ext cx="7772400" cy="533400"/>
          </a:xfrm>
          <a:noFill/>
        </p:spPr>
        <p:txBody>
          <a:bodyPr>
            <a:normAutofit fontScale="90000"/>
          </a:bodyPr>
          <a:lstStyle/>
          <a:p>
            <a:r>
              <a:rPr lang="en-US" altLang="en-US"/>
              <a:t>Growth Rate </a:t>
            </a:r>
          </a:p>
        </p:txBody>
      </p:sp>
      <p:sp>
        <p:nvSpPr>
          <p:cNvPr id="7172" name="Rectangle 3"/>
          <p:cNvSpPr>
            <a:spLocks noGrp="1" noChangeArrowheads="1"/>
          </p:cNvSpPr>
          <p:nvPr>
            <p:ph idx="1"/>
          </p:nvPr>
        </p:nvSpPr>
        <p:spPr>
          <a:xfrm>
            <a:off x="228600" y="1143000"/>
            <a:ext cx="8610600" cy="5029200"/>
          </a:xfrm>
          <a:noFill/>
        </p:spPr>
        <p:txBody>
          <a:bodyPr>
            <a:normAutofit lnSpcReduction="10000"/>
          </a:bodyPr>
          <a:lstStyle/>
          <a:p>
            <a:pPr marL="541337" indent="-457200">
              <a:spcBef>
                <a:spcPct val="0"/>
              </a:spcBef>
              <a:spcAft>
                <a:spcPts val="600"/>
              </a:spcAft>
            </a:pPr>
            <a:r>
              <a:rPr lang="en-US" altLang="en-US" sz="2800" dirty="0"/>
              <a:t>It is very difficult to compare algorithms by measuring their execution time. </a:t>
            </a:r>
          </a:p>
          <a:p>
            <a:pPr marL="541337" indent="-457200">
              <a:spcBef>
                <a:spcPct val="0"/>
              </a:spcBef>
              <a:spcAft>
                <a:spcPts val="600"/>
              </a:spcAft>
            </a:pPr>
            <a:r>
              <a:rPr lang="en-US" altLang="en-US" sz="2800" dirty="0"/>
              <a:t>To overcome these problems, a theoretical approach was developed to analyze algorithms independent of computers and specific input. </a:t>
            </a:r>
          </a:p>
          <a:p>
            <a:pPr marL="541337" indent="-457200">
              <a:spcBef>
                <a:spcPct val="0"/>
              </a:spcBef>
              <a:spcAft>
                <a:spcPts val="600"/>
              </a:spcAft>
            </a:pPr>
            <a:r>
              <a:rPr lang="en-US" altLang="en-US" sz="2800" dirty="0"/>
              <a:t>This approach approximates the effect of a change on the size of the input. </a:t>
            </a:r>
          </a:p>
          <a:p>
            <a:pPr marL="541337" indent="-457200">
              <a:spcBef>
                <a:spcPct val="0"/>
              </a:spcBef>
              <a:spcAft>
                <a:spcPts val="600"/>
              </a:spcAft>
            </a:pPr>
            <a:r>
              <a:rPr lang="en-US" altLang="en-US" sz="2800" dirty="0"/>
              <a:t>In this way, you can see how fast an algorithm’s execution time increases as the input size increases, so you can compare two algorithms by examining their </a:t>
            </a:r>
            <a:r>
              <a:rPr lang="en-US" altLang="en-US" sz="2800" i="1" dirty="0"/>
              <a:t>growth rates</a:t>
            </a:r>
            <a:r>
              <a:rPr lang="en-US" altLang="en-US" sz="2800" dirty="0"/>
              <a:t>.</a:t>
            </a:r>
          </a:p>
        </p:txBody>
      </p:sp>
      <p:sp>
        <p:nvSpPr>
          <p:cNvPr id="7170"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ECB304-5D7C-4899-85F0-7DB1410093F3}" type="slidenum">
              <a:rPr lang="en-US" altLang="en-US" sz="1400" smtClean="0"/>
              <a:pPr>
                <a:spcBef>
                  <a:spcPct val="0"/>
                </a:spcBef>
                <a:buClrTx/>
                <a:buSzTx/>
                <a:buFontTx/>
                <a:buNone/>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28600"/>
            <a:ext cx="8462682" cy="609600"/>
          </a:xfrm>
          <a:noFill/>
        </p:spPr>
        <p:txBody>
          <a:bodyPr>
            <a:normAutofit fontScale="90000"/>
          </a:bodyPr>
          <a:lstStyle/>
          <a:p>
            <a:r>
              <a:rPr lang="en-US" altLang="en-US" sz="3600" dirty="0"/>
              <a:t>Comparing Common Growth Functions</a:t>
            </a:r>
          </a:p>
        </p:txBody>
      </p:sp>
      <p:sp>
        <p:nvSpPr>
          <p:cNvPr id="34818"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79C218-1406-457D-B01B-1B1C235277F9}" type="slidenum">
              <a:rPr lang="en-US" altLang="en-US" sz="1400" smtClean="0"/>
              <a:pPr>
                <a:spcBef>
                  <a:spcPct val="0"/>
                </a:spcBef>
                <a:buClrTx/>
                <a:buSzTx/>
                <a:buFontTx/>
                <a:buNone/>
              </a:pPr>
              <a:t>40</a:t>
            </a:fld>
            <a:endParaRPr lang="en-US" altLang="en-US" sz="1400"/>
          </a:p>
        </p:txBody>
      </p:sp>
      <p:sp>
        <p:nvSpPr>
          <p:cNvPr id="3482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5" name="Object 8"/>
          <p:cNvGraphicFramePr>
            <a:graphicFrameLocks noChangeAspect="1"/>
          </p:cNvGraphicFramePr>
          <p:nvPr/>
        </p:nvGraphicFramePr>
        <p:xfrm>
          <a:off x="990600" y="1219200"/>
          <a:ext cx="6934200" cy="428625"/>
        </p:xfrm>
        <a:graphic>
          <a:graphicData uri="http://schemas.openxmlformats.org/presentationml/2006/ole">
            <mc:AlternateContent xmlns:mc="http://schemas.openxmlformats.org/markup-compatibility/2006">
              <mc:Choice xmlns:v="urn:schemas-microsoft-com:vml" Requires="v">
                <p:oleObj spid="_x0000_s19498" name="Equation" r:id="rId3" imgW="3695700" imgH="228600" progId="Equation.3">
                  <p:embed/>
                </p:oleObj>
              </mc:Choice>
              <mc:Fallback>
                <p:oleObj name="Equation" r:id="rId3" imgW="3695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6934200" cy="428625"/>
                      </a:xfrm>
                      <a:prstGeom prst="rect">
                        <a:avLst/>
                      </a:prstGeom>
                      <a:noFill/>
                      <a:ln>
                        <a:noFill/>
                      </a:ln>
                    </p:spPr>
                  </p:pic>
                </p:oleObj>
              </mc:Fallback>
            </mc:AlternateContent>
          </a:graphicData>
        </a:graphic>
      </p:graphicFrame>
      <p:sp>
        <p:nvSpPr>
          <p:cNvPr id="34826" name="Rectangle 25"/>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7" name="Object 24"/>
          <p:cNvGraphicFramePr>
            <a:graphicFrameLocks noChangeAspect="1"/>
          </p:cNvGraphicFramePr>
          <p:nvPr/>
        </p:nvGraphicFramePr>
        <p:xfrm>
          <a:off x="304800" y="1905000"/>
          <a:ext cx="8458200" cy="4275138"/>
        </p:xfrm>
        <a:graphic>
          <a:graphicData uri="http://schemas.openxmlformats.org/presentationml/2006/ole">
            <mc:AlternateContent xmlns:mc="http://schemas.openxmlformats.org/markup-compatibility/2006">
              <mc:Choice xmlns:v="urn:schemas-microsoft-com:vml" Requires="v">
                <p:oleObj spid="_x0000_s19499" name="Picture" r:id="rId5" imgW="3351276" imgH="2183892" progId="Word.Picture.8">
                  <p:embed/>
                </p:oleObj>
              </mc:Choice>
              <mc:Fallback>
                <p:oleObj name="Picture" r:id="rId5" imgW="3351276" imgH="2183892"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05000"/>
                        <a:ext cx="8458200" cy="42751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06990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Insertion Sort</a:t>
            </a:r>
          </a:p>
        </p:txBody>
      </p:sp>
      <p:sp>
        <p:nvSpPr>
          <p:cNvPr id="3" name="Content Placeholder 2"/>
          <p:cNvSpPr>
            <a:spLocks noGrp="1"/>
          </p:cNvSpPr>
          <p:nvPr>
            <p:ph idx="4294967295"/>
          </p:nvPr>
        </p:nvSpPr>
        <p:spPr>
          <a:xfrm>
            <a:off x="9525" y="920750"/>
            <a:ext cx="9134475" cy="5665788"/>
          </a:xfrm>
        </p:spPr>
        <p:txBody>
          <a:bodyPr/>
          <a:lstStyle/>
          <a:p>
            <a:r>
              <a:rPr lang="en-US" dirty="0"/>
              <a:t>Insertion sort is the method that many people use to sort playing cards. Pick up one card at a time and insert it so that the cards stay sorted.</a:t>
            </a:r>
            <a:br>
              <a:rPr lang="en-US" dirty="0"/>
            </a:br>
            <a:endParaRPr lang="en-US" dirty="0"/>
          </a:p>
          <a:p>
            <a:endParaRPr lang="en-US" dirty="0"/>
          </a:p>
          <a:p>
            <a:endParaRPr lang="en-US" dirty="0"/>
          </a:p>
          <a:p>
            <a:endParaRPr lang="en-US" dirty="0"/>
          </a:p>
          <a:p>
            <a:endParaRPr lang="en-US" dirty="0"/>
          </a:p>
          <a:p>
            <a:r>
              <a:rPr lang="en-US" dirty="0"/>
              <a:t>Insertion sort is an </a:t>
            </a:r>
            <a:r>
              <a:rPr lang="en-US" i="1" dirty="0"/>
              <a:t>O</a:t>
            </a:r>
            <a:r>
              <a:rPr lang="en-US" dirty="0"/>
              <a:t>(</a:t>
            </a:r>
            <a:r>
              <a:rPr lang="en-US" i="1" dirty="0"/>
              <a:t>n</a:t>
            </a:r>
            <a:r>
              <a:rPr lang="en-US" baseline="30000" dirty="0"/>
              <a:t>2</a:t>
            </a:r>
            <a:r>
              <a:rPr lang="en-US" dirty="0"/>
              <a:t>) algorithm.</a:t>
            </a:r>
          </a:p>
        </p:txBody>
      </p:sp>
      <p:pic>
        <p:nvPicPr>
          <p:cNvPr id="9" name="Picture 8" descr="cards.jpg"/>
          <p:cNvPicPr>
            <a:picLocks noChangeAspect="1"/>
          </p:cNvPicPr>
          <p:nvPr/>
        </p:nvPicPr>
        <p:blipFill>
          <a:blip r:embed="rId2"/>
          <a:stretch>
            <a:fillRect/>
          </a:stretch>
        </p:blipFill>
        <p:spPr>
          <a:xfrm>
            <a:off x="491096" y="2142199"/>
            <a:ext cx="1295400" cy="2143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Insertion Sort</a:t>
            </a:r>
          </a:p>
        </p:txBody>
      </p:sp>
      <p:sp>
        <p:nvSpPr>
          <p:cNvPr id="3" name="Content Placeholder 2"/>
          <p:cNvSpPr>
            <a:spLocks noGrp="1"/>
          </p:cNvSpPr>
          <p:nvPr>
            <p:ph idx="4294967295"/>
          </p:nvPr>
        </p:nvSpPr>
        <p:spPr>
          <a:xfrm>
            <a:off x="9525" y="920750"/>
            <a:ext cx="9134475" cy="5665788"/>
          </a:xfrm>
        </p:spPr>
        <p:txBody>
          <a:bodyPr/>
          <a:lstStyle/>
          <a:p>
            <a:r>
              <a:rPr lang="en-US" dirty="0"/>
              <a:t>Insertion Sort is an algorithm used to sort a given list of items. </a:t>
            </a:r>
          </a:p>
          <a:p>
            <a:r>
              <a:rPr lang="en-US" dirty="0"/>
              <a:t>It does so by iterating through the list and building the sorted output one item at a time. </a:t>
            </a:r>
          </a:p>
          <a:p>
            <a:r>
              <a:rPr lang="en-US" dirty="0"/>
              <a:t>Upon each iteration, an item is taken from the list and inserted into the correct position by comparison with its neighbors. </a:t>
            </a:r>
          </a:p>
          <a:p>
            <a:r>
              <a:rPr lang="en-US" dirty="0"/>
              <a:t>This process is repeated until we reach the last item and there are no more left to be sorted.</a:t>
            </a:r>
          </a:p>
        </p:txBody>
      </p:sp>
    </p:spTree>
    <p:extLst>
      <p:ext uri="{BB962C8B-B14F-4D97-AF65-F5344CB8AC3E}">
        <p14:creationId xmlns:p14="http://schemas.microsoft.com/office/powerpoint/2010/main" val="35853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Insertion Sort</a:t>
            </a:r>
          </a:p>
        </p:txBody>
      </p:sp>
      <p:sp>
        <p:nvSpPr>
          <p:cNvPr id="3" name="Content Placeholder 2"/>
          <p:cNvSpPr>
            <a:spLocks noGrp="1"/>
          </p:cNvSpPr>
          <p:nvPr>
            <p:ph idx="4294967295"/>
          </p:nvPr>
        </p:nvSpPr>
        <p:spPr>
          <a:xfrm>
            <a:off x="9525" y="920750"/>
            <a:ext cx="9134475" cy="5665788"/>
          </a:xfrm>
        </p:spPr>
        <p:txBody>
          <a:bodyPr/>
          <a:lstStyle/>
          <a:p>
            <a:endParaRPr lang="en-US" dirty="0"/>
          </a:p>
        </p:txBody>
      </p:sp>
      <p:pic>
        <p:nvPicPr>
          <p:cNvPr id="5" name="Picture 4">
            <a:extLst>
              <a:ext uri="{FF2B5EF4-FFF2-40B4-BE49-F238E27FC236}">
                <a16:creationId xmlns:a16="http://schemas.microsoft.com/office/drawing/2014/main" id="{88427ECF-3512-4E75-BC1C-4F1B94FFACC2}"/>
              </a:ext>
            </a:extLst>
          </p:cNvPr>
          <p:cNvPicPr>
            <a:picLocks noChangeAspect="1"/>
          </p:cNvPicPr>
          <p:nvPr/>
        </p:nvPicPr>
        <p:blipFill>
          <a:blip r:embed="rId2"/>
          <a:stretch>
            <a:fillRect/>
          </a:stretch>
        </p:blipFill>
        <p:spPr>
          <a:xfrm>
            <a:off x="2290663" y="762000"/>
            <a:ext cx="3788950" cy="5665788"/>
          </a:xfrm>
          <a:prstGeom prst="rect">
            <a:avLst/>
          </a:prstGeom>
        </p:spPr>
      </p:pic>
    </p:spTree>
    <p:extLst>
      <p:ext uri="{BB962C8B-B14F-4D97-AF65-F5344CB8AC3E}">
        <p14:creationId xmlns:p14="http://schemas.microsoft.com/office/powerpoint/2010/main" val="388837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Insertion Sort</a:t>
            </a:r>
          </a:p>
        </p:txBody>
      </p:sp>
      <p:sp>
        <p:nvSpPr>
          <p:cNvPr id="3" name="Content Placeholder 2"/>
          <p:cNvSpPr>
            <a:spLocks noGrp="1"/>
          </p:cNvSpPr>
          <p:nvPr>
            <p:ph idx="4294967295"/>
          </p:nvPr>
        </p:nvSpPr>
        <p:spPr>
          <a:xfrm>
            <a:off x="9525" y="920750"/>
            <a:ext cx="9134475" cy="5665788"/>
          </a:xfrm>
        </p:spPr>
        <p:txBody>
          <a:bodyPr/>
          <a:lstStyle/>
          <a:p>
            <a:r>
              <a:rPr lang="en-US" dirty="0"/>
              <a:t>Assume initial sequence </a:t>
            </a:r>
            <a:r>
              <a:rPr lang="en-US" dirty="0">
                <a:solidFill>
                  <a:srgbClr val="6E8080"/>
                </a:solidFill>
                <a:latin typeface="Lucida Sans Typewriter"/>
                <a:ea typeface="Courier New" charset="0"/>
                <a:cs typeface="Courier New" charset="0"/>
              </a:rPr>
              <a:t>a[0] . . . </a:t>
            </a:r>
            <a:r>
              <a:rPr lang="en-US" dirty="0" err="1">
                <a:solidFill>
                  <a:srgbClr val="6E8080"/>
                </a:solidFill>
                <a:latin typeface="Lucida Sans Typewriter"/>
                <a:ea typeface="Courier New" charset="0"/>
                <a:cs typeface="Courier New" charset="0"/>
              </a:rPr>
              <a:t>a[k</a:t>
            </a:r>
            <a:r>
              <a:rPr lang="en-US" dirty="0">
                <a:solidFill>
                  <a:srgbClr val="6E8080"/>
                </a:solidFill>
                <a:latin typeface="Lucida Sans Typewriter"/>
                <a:ea typeface="Courier New" charset="0"/>
                <a:cs typeface="Courier New" charset="0"/>
              </a:rPr>
              <a:t>] </a:t>
            </a:r>
            <a:r>
              <a:rPr lang="en-US" dirty="0"/>
              <a:t>is sorted (</a:t>
            </a:r>
            <a:r>
              <a:rPr lang="en-US" dirty="0" err="1">
                <a:solidFill>
                  <a:srgbClr val="6E8080"/>
                </a:solidFill>
                <a:latin typeface="Lucida Sans Typewriter"/>
                <a:ea typeface="Courier New" charset="0"/>
                <a:cs typeface="Courier New" charset="0"/>
              </a:rPr>
              <a:t>k</a:t>
            </a:r>
            <a:r>
              <a:rPr lang="en-US" dirty="0">
                <a:solidFill>
                  <a:srgbClr val="6E8080"/>
                </a:solidFill>
                <a:latin typeface="Lucida Sans Typewriter"/>
                <a:ea typeface="Courier New" charset="0"/>
                <a:cs typeface="Courier New" charset="0"/>
              </a:rPr>
              <a:t> = 0</a:t>
            </a:r>
            <a:r>
              <a:rPr lang="en-US" dirty="0"/>
              <a:t>):</a:t>
            </a:r>
          </a:p>
          <a:p>
            <a:endParaRPr lang="en-US" dirty="0"/>
          </a:p>
          <a:p>
            <a:r>
              <a:rPr lang="en-US" dirty="0"/>
              <a:t>Add </a:t>
            </a:r>
            <a:r>
              <a:rPr lang="en-US" dirty="0">
                <a:solidFill>
                  <a:srgbClr val="6E8080"/>
                </a:solidFill>
                <a:latin typeface="Lucida Sans Typewriter"/>
                <a:ea typeface="Courier New" charset="0"/>
                <a:cs typeface="Courier New" charset="0"/>
              </a:rPr>
              <a:t>a[1]</a:t>
            </a:r>
            <a:r>
              <a:rPr lang="en-US" dirty="0"/>
              <a:t>; element needs to be inserted before 11</a:t>
            </a:r>
          </a:p>
          <a:p>
            <a:endParaRPr lang="en-US" dirty="0"/>
          </a:p>
          <a:p>
            <a:r>
              <a:rPr lang="en-US" dirty="0"/>
              <a:t>Add </a:t>
            </a:r>
            <a:r>
              <a:rPr lang="en-US" dirty="0">
                <a:solidFill>
                  <a:srgbClr val="6E8080"/>
                </a:solidFill>
                <a:latin typeface="Lucida Sans Typewriter"/>
                <a:ea typeface="Courier New" charset="0"/>
                <a:cs typeface="Courier New" charset="0"/>
              </a:rPr>
              <a:t>a[2]</a:t>
            </a:r>
          </a:p>
          <a:p>
            <a:endParaRPr lang="en-US" dirty="0"/>
          </a:p>
          <a:p>
            <a:r>
              <a:rPr lang="en-US" dirty="0"/>
              <a:t>Add </a:t>
            </a:r>
            <a:r>
              <a:rPr lang="en-US" dirty="0">
                <a:solidFill>
                  <a:srgbClr val="6E8080"/>
                </a:solidFill>
                <a:latin typeface="Lucida Sans Typewriter"/>
                <a:ea typeface="Courier New" charset="0"/>
                <a:cs typeface="Courier New" charset="0"/>
              </a:rPr>
              <a:t>a[3]</a:t>
            </a:r>
          </a:p>
          <a:p>
            <a:endParaRPr lang="en-US" dirty="0"/>
          </a:p>
          <a:p>
            <a:r>
              <a:rPr lang="en-US" dirty="0"/>
              <a:t>Finally, add</a:t>
            </a:r>
            <a:r>
              <a:rPr lang="en-US" dirty="0">
                <a:solidFill>
                  <a:srgbClr val="6E8080"/>
                </a:solidFill>
                <a:latin typeface="Lucida Sans Typewriter"/>
                <a:ea typeface="Courier New" charset="0"/>
                <a:cs typeface="Courier New" charset="0"/>
              </a:rPr>
              <a:t> a[4]</a:t>
            </a:r>
            <a:endParaRPr lang="en-US" dirty="0"/>
          </a:p>
        </p:txBody>
      </p:sp>
      <p:pic>
        <p:nvPicPr>
          <p:cNvPr id="4" name="Picture 3"/>
          <p:cNvPicPr>
            <a:picLocks noChangeAspect="1"/>
          </p:cNvPicPr>
          <p:nvPr/>
        </p:nvPicPr>
        <p:blipFill>
          <a:blip r:embed="rId2"/>
          <a:stretch>
            <a:fillRect/>
          </a:stretch>
        </p:blipFill>
        <p:spPr>
          <a:xfrm>
            <a:off x="441890" y="1750766"/>
            <a:ext cx="1428757" cy="419100"/>
          </a:xfrm>
          <a:prstGeom prst="rect">
            <a:avLst/>
          </a:prstGeom>
        </p:spPr>
      </p:pic>
      <p:pic>
        <p:nvPicPr>
          <p:cNvPr id="5" name="Picture 4"/>
          <p:cNvPicPr>
            <a:picLocks noChangeAspect="1"/>
          </p:cNvPicPr>
          <p:nvPr/>
        </p:nvPicPr>
        <p:blipFill>
          <a:blip r:embed="rId3"/>
          <a:stretch>
            <a:fillRect/>
          </a:stretch>
        </p:blipFill>
        <p:spPr>
          <a:xfrm>
            <a:off x="441890" y="2654764"/>
            <a:ext cx="1422399" cy="419100"/>
          </a:xfrm>
          <a:prstGeom prst="rect">
            <a:avLst/>
          </a:prstGeom>
        </p:spPr>
      </p:pic>
      <p:pic>
        <p:nvPicPr>
          <p:cNvPr id="6" name="Picture 5"/>
          <p:cNvPicPr>
            <a:picLocks noChangeAspect="1"/>
          </p:cNvPicPr>
          <p:nvPr/>
        </p:nvPicPr>
        <p:blipFill>
          <a:blip r:embed="rId4"/>
          <a:stretch>
            <a:fillRect/>
          </a:stretch>
        </p:blipFill>
        <p:spPr>
          <a:xfrm>
            <a:off x="441890" y="3542310"/>
            <a:ext cx="1422399" cy="419100"/>
          </a:xfrm>
          <a:prstGeom prst="rect">
            <a:avLst/>
          </a:prstGeom>
        </p:spPr>
      </p:pic>
      <p:pic>
        <p:nvPicPr>
          <p:cNvPr id="7" name="Picture 6"/>
          <p:cNvPicPr>
            <a:picLocks noChangeAspect="1"/>
          </p:cNvPicPr>
          <p:nvPr/>
        </p:nvPicPr>
        <p:blipFill>
          <a:blip r:embed="rId5"/>
          <a:stretch>
            <a:fillRect/>
          </a:stretch>
        </p:blipFill>
        <p:spPr>
          <a:xfrm>
            <a:off x="448248" y="4396535"/>
            <a:ext cx="1422399" cy="419100"/>
          </a:xfrm>
          <a:prstGeom prst="rect">
            <a:avLst/>
          </a:prstGeom>
        </p:spPr>
      </p:pic>
      <p:pic>
        <p:nvPicPr>
          <p:cNvPr id="8" name="Picture 7"/>
          <p:cNvPicPr>
            <a:picLocks noChangeAspect="1"/>
          </p:cNvPicPr>
          <p:nvPr/>
        </p:nvPicPr>
        <p:blipFill>
          <a:blip r:embed="rId6"/>
          <a:stretch>
            <a:fillRect/>
          </a:stretch>
        </p:blipFill>
        <p:spPr>
          <a:xfrm>
            <a:off x="435532" y="5268247"/>
            <a:ext cx="1428757" cy="41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Insertion Sort</a:t>
            </a:r>
          </a:p>
        </p:txBody>
      </p:sp>
      <p:sp>
        <p:nvSpPr>
          <p:cNvPr id="3" name="Content Placeholder 2"/>
          <p:cNvSpPr>
            <a:spLocks noGrp="1"/>
          </p:cNvSpPr>
          <p:nvPr>
            <p:ph idx="4294967295"/>
          </p:nvPr>
        </p:nvSpPr>
        <p:spPr>
          <a:xfrm>
            <a:off x="9525" y="920750"/>
            <a:ext cx="9134475" cy="5665788"/>
          </a:xfrm>
        </p:spPr>
        <p:txBody>
          <a:bodyPr>
            <a:noAutofit/>
          </a:bodyPr>
          <a:lstStyle/>
          <a:p>
            <a:pPr>
              <a:spcBef>
                <a:spcPts val="0"/>
              </a:spcBef>
              <a:buNone/>
            </a:pPr>
            <a:r>
              <a:rPr lang="en-US" sz="1600" dirty="0">
                <a:solidFill>
                  <a:srgbClr val="6E8080"/>
                </a:solidFill>
                <a:latin typeface="Lucida Sans Typewriter"/>
                <a:ea typeface="Courier New" charset="0"/>
                <a:cs typeface="Courier New" charset="0"/>
              </a:rPr>
              <a:t>public class </a:t>
            </a:r>
            <a:r>
              <a:rPr lang="en-US" sz="1600" dirty="0" err="1">
                <a:solidFill>
                  <a:srgbClr val="6E8080"/>
                </a:solidFill>
                <a:latin typeface="Lucida Sans Typewriter"/>
                <a:ea typeface="Courier New" charset="0"/>
                <a:cs typeface="Courier New" charset="0"/>
              </a:rPr>
              <a:t>InsertionSorter</a:t>
            </a:r>
            <a:endParaRPr lang="en-US" sz="1600" dirty="0">
              <a:solidFill>
                <a:srgbClr val="6E8080"/>
              </a:solidFill>
              <a:latin typeface="Lucida Sans Typewriter"/>
              <a:ea typeface="Courier New" charset="0"/>
              <a:cs typeface="Courier New" charset="0"/>
            </a:endParaRPr>
          </a:p>
          <a:p>
            <a:pPr>
              <a:spcBef>
                <a:spcPts val="0"/>
              </a:spcBef>
              <a:buNone/>
            </a:pP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Sorts an array, using insertion sort.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param</a:t>
            </a:r>
            <a:r>
              <a:rPr lang="en-US" sz="1600" dirty="0">
                <a:solidFill>
                  <a:srgbClr val="6E8080"/>
                </a:solidFill>
                <a:latin typeface="Lucida Sans Typewriter"/>
                <a:ea typeface="Courier New" charset="0"/>
                <a:cs typeface="Courier New" charset="0"/>
              </a:rPr>
              <a:t> a the array to sort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public static void </a:t>
            </a:r>
            <a:r>
              <a:rPr lang="en-US" sz="1600" dirty="0" err="1">
                <a:solidFill>
                  <a:srgbClr val="6E8080"/>
                </a:solidFill>
                <a:latin typeface="Lucida Sans Typewriter"/>
                <a:ea typeface="Courier New" charset="0"/>
                <a:cs typeface="Courier New" charset="0"/>
              </a:rPr>
              <a:t>sort(int</a:t>
            </a:r>
            <a:r>
              <a:rPr lang="en-US" sz="1600" dirty="0">
                <a:solidFill>
                  <a:srgbClr val="6E8080"/>
                </a:solidFill>
                <a:latin typeface="Lucida Sans Typewriter"/>
                <a:ea typeface="Courier New" charset="0"/>
                <a:cs typeface="Courier New" charset="0"/>
              </a:rPr>
              <a:t>[] a)</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for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 1;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&lt; </a:t>
            </a:r>
            <a:r>
              <a:rPr lang="en-US" sz="1600" dirty="0" err="1">
                <a:solidFill>
                  <a:srgbClr val="6E8080"/>
                </a:solidFill>
                <a:latin typeface="Lucida Sans Typewriter"/>
                <a:ea typeface="Courier New" charset="0"/>
                <a:cs typeface="Courier New" charset="0"/>
              </a:rPr>
              <a:t>a.length</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next = </a:t>
            </a:r>
            <a:r>
              <a:rPr lang="en-US" sz="1600" dirty="0" err="1">
                <a:solidFill>
                  <a:srgbClr val="6E8080"/>
                </a:solidFill>
                <a:latin typeface="Lucida Sans Typewriter"/>
                <a:ea typeface="Courier New" charset="0"/>
                <a:cs typeface="Courier New" charset="0"/>
              </a:rPr>
              <a:t>a[i</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 Move all larger elements up</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while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&gt; 0 &amp;&amp; </a:t>
            </a:r>
            <a:r>
              <a:rPr lang="en-US" sz="1600" dirty="0" err="1">
                <a:solidFill>
                  <a:srgbClr val="6E8080"/>
                </a:solidFill>
                <a:latin typeface="Lucida Sans Typewriter"/>
                <a:ea typeface="Courier New" charset="0"/>
                <a:cs typeface="Courier New" charset="0"/>
              </a:rPr>
              <a:t>a[j</a:t>
            </a:r>
            <a:r>
              <a:rPr lang="en-US" sz="1600" dirty="0">
                <a:solidFill>
                  <a:srgbClr val="6E8080"/>
                </a:solidFill>
                <a:latin typeface="Lucida Sans Typewriter"/>
                <a:ea typeface="Courier New" charset="0"/>
                <a:cs typeface="Courier New" charset="0"/>
              </a:rPr>
              <a:t> - 1] &gt; next)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a[j</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a[j</a:t>
            </a:r>
            <a:r>
              <a:rPr lang="en-US" sz="1600" dirty="0">
                <a:solidFill>
                  <a:srgbClr val="6E8080"/>
                </a:solidFill>
                <a:latin typeface="Lucida Sans Typewriter"/>
                <a:ea typeface="Courier New" charset="0"/>
                <a:cs typeface="Courier New" charset="0"/>
              </a:rPr>
              <a:t> - 1];</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 Insert the element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a[j</a:t>
            </a:r>
            <a:r>
              <a:rPr lang="en-US" sz="1600" dirty="0">
                <a:solidFill>
                  <a:srgbClr val="6E8080"/>
                </a:solidFill>
                <a:latin typeface="Lucida Sans Typewriter"/>
                <a:ea typeface="Courier New" charset="0"/>
                <a:cs typeface="Courier New" charset="0"/>
              </a:rPr>
              <a:t>] = next;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a:t>
            </a:r>
            <a:endParaRPr lang="en-US"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p:cNvSpPr>
            <a:spLocks noGrp="1" noChangeArrowheads="1"/>
          </p:cNvSpPr>
          <p:nvPr>
            <p:ph type="title"/>
          </p:nvPr>
        </p:nvSpPr>
        <p:spPr>
          <a:xfrm>
            <a:off x="228600" y="228600"/>
            <a:ext cx="8299450" cy="396875"/>
          </a:xfrm>
          <a:noFill/>
        </p:spPr>
        <p:txBody>
          <a:bodyPr>
            <a:normAutofit fontScale="90000"/>
          </a:bodyPr>
          <a:lstStyle/>
          <a:p>
            <a:r>
              <a:rPr lang="en-US" altLang="en-US" sz="3200"/>
              <a:t>Insertion Sort Animation</a:t>
            </a:r>
            <a:endParaRPr lang="en-US" altLang="en-US" sz="3200">
              <a:solidFill>
                <a:schemeClr val="tx1"/>
              </a:solidFill>
              <a:latin typeface="Book Antiqua" panose="02040602050305030304" pitchFamily="18" charset="0"/>
              <a:hlinkClick r:id="rId2" action="ppaction://program"/>
            </a:endParaRPr>
          </a:p>
        </p:txBody>
      </p:sp>
      <p:sp>
        <p:nvSpPr>
          <p:cNvPr id="29700" name="Rectangle 3"/>
          <p:cNvSpPr>
            <a:spLocks noGrp="1" noChangeArrowheads="1"/>
          </p:cNvSpPr>
          <p:nvPr>
            <p:ph idx="1"/>
          </p:nvPr>
        </p:nvSpPr>
        <p:spPr>
          <a:xfrm>
            <a:off x="231775" y="931863"/>
            <a:ext cx="8529638" cy="863600"/>
          </a:xfrm>
          <a:noFill/>
        </p:spPr>
        <p:txBody>
          <a:bodyPr/>
          <a:lstStyle/>
          <a:p>
            <a:pPr marL="0" indent="0">
              <a:lnSpc>
                <a:spcPct val="90000"/>
              </a:lnSpc>
              <a:buFont typeface="Monotype Sorts" pitchFamily="2" charset="2"/>
              <a:buNone/>
            </a:pPr>
            <a:r>
              <a:rPr lang="en-US" altLang="en-US" sz="2800">
                <a:hlinkClick r:id="rId3"/>
              </a:rPr>
              <a:t>http://www.cs.armstrong.edu/liang/animation/web/InsertionSort.html</a:t>
            </a:r>
            <a:endParaRPr lang="en-US" altLang="en-US" sz="2800"/>
          </a:p>
        </p:txBody>
      </p:sp>
      <p:sp>
        <p:nvSpPr>
          <p:cNvPr id="29698"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0F49A4-D3D2-48D1-858C-1964705D67CF}" type="slidenum">
              <a:rPr lang="en-US" altLang="en-US" sz="1400" smtClean="0"/>
              <a:pPr>
                <a:spcBef>
                  <a:spcPct val="0"/>
                </a:spcBef>
                <a:buClrTx/>
                <a:buSzTx/>
                <a:buFontTx/>
                <a:buNone/>
              </a:pPr>
              <a:t>46</a:t>
            </a:fld>
            <a:endParaRPr lang="en-US" altLang="en-US" sz="1400"/>
          </a:p>
        </p:txBody>
      </p:sp>
      <p:sp>
        <p:nvSpPr>
          <p:cNvPr id="29699"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314575"/>
            <a:ext cx="6681788"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5" name="Rectangle 8"/>
          <p:cNvSpPr>
            <a:spLocks noChangeArrowheads="1"/>
          </p:cNvSpPr>
          <p:nvPr/>
        </p:nvSpPr>
        <p:spPr bwMode="auto">
          <a:xfrm>
            <a:off x="295836" y="1813392"/>
            <a:ext cx="1524000" cy="416859"/>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380916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228600"/>
            <a:ext cx="7772400" cy="685800"/>
          </a:xfrm>
          <a:noFill/>
        </p:spPr>
        <p:txBody>
          <a:bodyPr/>
          <a:lstStyle/>
          <a:p>
            <a:r>
              <a:rPr lang="en-US" altLang="en-US"/>
              <a:t>Analyzing Insertion Sort</a:t>
            </a:r>
          </a:p>
        </p:txBody>
      </p:sp>
      <p:sp>
        <p:nvSpPr>
          <p:cNvPr id="30724" name="Rectangle 3"/>
          <p:cNvSpPr>
            <a:spLocks noGrp="1" noChangeArrowheads="1"/>
          </p:cNvSpPr>
          <p:nvPr>
            <p:ph idx="1"/>
          </p:nvPr>
        </p:nvSpPr>
        <p:spPr>
          <a:xfrm>
            <a:off x="228600" y="1066800"/>
            <a:ext cx="8763000" cy="5105400"/>
          </a:xfrm>
          <a:noFill/>
        </p:spPr>
        <p:txBody>
          <a:bodyPr/>
          <a:lstStyle/>
          <a:p>
            <a:pPr marL="0" indent="0">
              <a:spcBef>
                <a:spcPct val="0"/>
              </a:spcBef>
              <a:buFont typeface="Monotype Sorts" pitchFamily="2" charset="2"/>
              <a:buNone/>
            </a:pPr>
            <a:r>
              <a:rPr lang="en-US" altLang="en-US" sz="2400"/>
              <a:t>The insertion sort algorithm sorts a list of values by repeatedly inserting a new element into a sorted partial array until the whole array is sorted. At the </a:t>
            </a:r>
            <a:r>
              <a:rPr lang="en-US" altLang="en-US" sz="2400" i="1"/>
              <a:t>kth</a:t>
            </a:r>
            <a:r>
              <a:rPr lang="en-US" altLang="en-US" sz="2400"/>
              <a:t> iteration, to insert an element to a array of size </a:t>
            </a:r>
            <a:r>
              <a:rPr lang="en-US" altLang="en-US" sz="2400" i="1"/>
              <a:t>k</a:t>
            </a:r>
            <a:r>
              <a:rPr lang="en-US" altLang="en-US" sz="2400"/>
              <a:t>, it may take </a:t>
            </a:r>
            <a:r>
              <a:rPr lang="en-US" altLang="en-US" sz="2400" i="1"/>
              <a:t>k</a:t>
            </a:r>
            <a:r>
              <a:rPr lang="en-US" altLang="en-US" sz="2400"/>
              <a:t> comparisons to find the insertion position, and </a:t>
            </a:r>
            <a:r>
              <a:rPr lang="en-US" altLang="en-US" sz="2400" i="1"/>
              <a:t>k</a:t>
            </a:r>
            <a:r>
              <a:rPr lang="en-US" altLang="en-US" sz="2400"/>
              <a:t> moves to insert the element. Let </a:t>
            </a:r>
            <a:r>
              <a:rPr lang="en-US" altLang="en-US" sz="2400" i="1"/>
              <a:t>T(n)</a:t>
            </a:r>
            <a:r>
              <a:rPr lang="en-US" altLang="en-US" sz="2400"/>
              <a:t> denote the complexity for insertion sort and </a:t>
            </a:r>
            <a:r>
              <a:rPr lang="en-US" altLang="en-US" sz="2400" i="1"/>
              <a:t>c </a:t>
            </a:r>
            <a:r>
              <a:rPr lang="en-US" altLang="en-US" sz="2400"/>
              <a:t>denote the total number of other operations such as assignments and additional comparisons in each iteration. So,</a:t>
            </a:r>
          </a:p>
        </p:txBody>
      </p:sp>
      <p:sp>
        <p:nvSpPr>
          <p:cNvPr id="30722"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F97589-A197-4466-8587-5805EEF3A16D}" type="slidenum">
              <a:rPr lang="en-US" altLang="en-US" sz="1400" smtClean="0"/>
              <a:pPr>
                <a:spcBef>
                  <a:spcPct val="0"/>
                </a:spcBef>
                <a:buClrTx/>
                <a:buSzTx/>
                <a:buFontTx/>
                <a:buNone/>
              </a:pPr>
              <a:t>47</a:t>
            </a:fld>
            <a:endParaRPr lang="en-US" altLang="en-US" sz="1400"/>
          </a:p>
        </p:txBody>
      </p:sp>
      <p:sp>
        <p:nvSpPr>
          <p:cNvPr id="3072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9" name="Rectangle 9"/>
          <p:cNvSpPr>
            <a:spLocks noChangeArrowheads="1"/>
          </p:cNvSpPr>
          <p:nvPr/>
        </p:nvSpPr>
        <p:spPr bwMode="auto">
          <a:xfrm>
            <a:off x="152400" y="5105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627188" indent="-457200">
              <a:spcBef>
                <a:spcPct val="20000"/>
              </a:spcBef>
              <a:buClr>
                <a:schemeClr val="tx1"/>
              </a:buClr>
              <a:buChar char="–"/>
              <a:defRPr sz="2800">
                <a:solidFill>
                  <a:schemeClr val="tx1"/>
                </a:solidFill>
                <a:latin typeface="Times New Roman" panose="02020603050405020304" pitchFamily="18" charset="0"/>
              </a:defRPr>
            </a:lvl2pPr>
            <a:lvl3pPr marL="218757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2709863" indent="-342900">
              <a:spcBef>
                <a:spcPct val="20000"/>
              </a:spcBef>
              <a:buClr>
                <a:schemeClr val="tx1"/>
              </a:buClr>
              <a:buChar char="–"/>
              <a:defRPr sz="2000">
                <a:solidFill>
                  <a:schemeClr val="tx1"/>
                </a:solidFill>
                <a:latin typeface="Times New Roman" panose="02020603050405020304" pitchFamily="18" charset="0"/>
              </a:defRPr>
            </a:lvl4pPr>
            <a:lvl5pPr marL="3232150" indent="-342900">
              <a:spcBef>
                <a:spcPct val="20000"/>
              </a:spcBef>
              <a:buClr>
                <a:schemeClr val="tx2"/>
              </a:buClr>
              <a:buChar char="•"/>
              <a:defRPr sz="2000">
                <a:solidFill>
                  <a:schemeClr val="tx1"/>
                </a:solidFill>
                <a:latin typeface="Times New Roman" panose="02020603050405020304" pitchFamily="18" charset="0"/>
              </a:defRPr>
            </a:lvl5pPr>
            <a:lvl6pPr marL="36893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41465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46037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5060950"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400" dirty="0">
                <a:latin typeface="Lucida Sans" panose="020B0602030504020204" pitchFamily="34" charset="0"/>
              </a:rPr>
              <a:t>Ignoring constants and smaller terms, the complexity of the insertion sort algorithm is </a:t>
            </a:r>
            <a:r>
              <a:rPr lang="en-US" altLang="en-US" sz="2400" dirty="0"/>
              <a:t>O(n</a:t>
            </a:r>
            <a:r>
              <a:rPr lang="en-US" altLang="en-US" sz="2400" baseline="30000" dirty="0"/>
              <a:t>2</a:t>
            </a:r>
            <a:r>
              <a:rPr lang="en-US" altLang="en-US" sz="2400" dirty="0"/>
              <a:t>).</a:t>
            </a:r>
            <a:r>
              <a:rPr lang="en-US" altLang="en-US" dirty="0"/>
              <a:t> </a:t>
            </a:r>
          </a:p>
        </p:txBody>
      </p:sp>
      <p:sp>
        <p:nvSpPr>
          <p:cNvPr id="30730"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31" name="Object 10"/>
          <p:cNvGraphicFramePr>
            <a:graphicFrameLocks noChangeAspect="1"/>
          </p:cNvGraphicFramePr>
          <p:nvPr/>
        </p:nvGraphicFramePr>
        <p:xfrm>
          <a:off x="609600" y="4492624"/>
          <a:ext cx="6477000" cy="461963"/>
        </p:xfrm>
        <a:graphic>
          <a:graphicData uri="http://schemas.openxmlformats.org/presentationml/2006/ole">
            <mc:AlternateContent xmlns:mc="http://schemas.openxmlformats.org/markup-compatibility/2006">
              <mc:Choice xmlns:v="urn:schemas-microsoft-com:vml" Requires="v">
                <p:oleObj spid="_x0000_s33812" name="Equation" r:id="rId3" imgW="3200400" imgH="228600" progId="Equation.3">
                  <p:embed/>
                </p:oleObj>
              </mc:Choice>
              <mc:Fallback>
                <p:oleObj name="Equation" r:id="rId3" imgW="3200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492624"/>
                        <a:ext cx="6477000" cy="4619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72085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60A0-F5BA-4DF6-B5CA-6268B7067293}"/>
              </a:ext>
            </a:extLst>
          </p:cNvPr>
          <p:cNvSpPr>
            <a:spLocks noGrp="1"/>
          </p:cNvSpPr>
          <p:nvPr>
            <p:ph type="title"/>
          </p:nvPr>
        </p:nvSpPr>
        <p:spPr>
          <a:xfrm>
            <a:off x="8964" y="-1"/>
            <a:ext cx="9135036" cy="1002323"/>
          </a:xfrm>
        </p:spPr>
        <p:txBody>
          <a:bodyPr>
            <a:normAutofit fontScale="90000"/>
          </a:bodyPr>
          <a:lstStyle/>
          <a:p>
            <a:r>
              <a:rPr lang="en-US" dirty="0"/>
              <a:t>Insertion Sort – Advantages/Disadvantages</a:t>
            </a:r>
          </a:p>
        </p:txBody>
      </p:sp>
      <p:sp>
        <p:nvSpPr>
          <p:cNvPr id="4" name="Content Placeholder 3">
            <a:extLst>
              <a:ext uri="{FF2B5EF4-FFF2-40B4-BE49-F238E27FC236}">
                <a16:creationId xmlns:a16="http://schemas.microsoft.com/office/drawing/2014/main" id="{09825DA0-E0D3-46BC-8711-B19280CE6425}"/>
              </a:ext>
            </a:extLst>
          </p:cNvPr>
          <p:cNvSpPr>
            <a:spLocks noGrp="1"/>
          </p:cNvSpPr>
          <p:nvPr>
            <p:ph idx="1"/>
          </p:nvPr>
        </p:nvSpPr>
        <p:spPr/>
        <p:txBody>
          <a:bodyPr>
            <a:normAutofit/>
          </a:bodyPr>
          <a:lstStyle/>
          <a:p>
            <a:r>
              <a:rPr lang="en-US" dirty="0"/>
              <a:t>Let’s begin by taking a look at </a:t>
            </a:r>
            <a:r>
              <a:rPr lang="en-US" b="1" dirty="0"/>
              <a:t>some</a:t>
            </a:r>
            <a:r>
              <a:rPr lang="en-US" dirty="0"/>
              <a:t> of it’s advantages:</a:t>
            </a:r>
          </a:p>
          <a:p>
            <a:pPr lvl="1"/>
            <a:r>
              <a:rPr lang="en-US" dirty="0"/>
              <a:t>It’s a simple algorithm to implement</a:t>
            </a:r>
          </a:p>
          <a:p>
            <a:pPr lvl="1"/>
            <a:r>
              <a:rPr lang="en-US" dirty="0"/>
              <a:t>Performance is very high when operating with </a:t>
            </a:r>
            <a:r>
              <a:rPr lang="en-US" b="1" dirty="0"/>
              <a:t>small</a:t>
            </a:r>
            <a:r>
              <a:rPr lang="en-US" dirty="0"/>
              <a:t> lists</a:t>
            </a:r>
          </a:p>
          <a:p>
            <a:pPr lvl="1"/>
            <a:r>
              <a:rPr lang="en-US" dirty="0"/>
              <a:t>Even more so when the list is already mostly sorted, as fewer iterations of the sorting logic need to take place</a:t>
            </a:r>
          </a:p>
          <a:p>
            <a:r>
              <a:rPr lang="en-US" dirty="0"/>
              <a:t>However, the algorithm does hold some disadvantages:</a:t>
            </a:r>
          </a:p>
          <a:p>
            <a:pPr lvl="1"/>
            <a:r>
              <a:rPr lang="en-US" dirty="0"/>
              <a:t>Performance suffers when large lists are used, as this could involve carrying out a lot of comparisons and shifting of array items</a:t>
            </a:r>
          </a:p>
          <a:p>
            <a:pPr lvl="1"/>
            <a:r>
              <a:rPr lang="en-US" dirty="0"/>
              <a:t>The algorithm doesn’t perform as well as the merge sort and quick sort algorithms.</a:t>
            </a:r>
          </a:p>
          <a:p>
            <a:endParaRPr lang="en-US" dirty="0"/>
          </a:p>
        </p:txBody>
      </p:sp>
    </p:spTree>
    <p:extLst>
      <p:ext uri="{BB962C8B-B14F-4D97-AF65-F5344CB8AC3E}">
        <p14:creationId xmlns:p14="http://schemas.microsoft.com/office/powerpoint/2010/main" val="261666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Merge Sort</a:t>
            </a:r>
          </a:p>
        </p:txBody>
      </p:sp>
      <p:sp>
        <p:nvSpPr>
          <p:cNvPr id="3" name="Content Placeholder 2"/>
          <p:cNvSpPr>
            <a:spLocks noGrp="1"/>
          </p:cNvSpPr>
          <p:nvPr>
            <p:ph idx="4294967295"/>
          </p:nvPr>
        </p:nvSpPr>
        <p:spPr>
          <a:xfrm>
            <a:off x="9525" y="920750"/>
            <a:ext cx="9134475" cy="5665788"/>
          </a:xfrm>
        </p:spPr>
        <p:txBody>
          <a:bodyPr/>
          <a:lstStyle/>
          <a:p>
            <a:r>
              <a:rPr lang="en-US" dirty="0"/>
              <a:t>Sorts an array by</a:t>
            </a:r>
          </a:p>
          <a:p>
            <a:pPr lvl="1"/>
            <a:r>
              <a:rPr lang="en-US" dirty="0"/>
              <a:t>Cutting the array in half </a:t>
            </a:r>
          </a:p>
          <a:p>
            <a:pPr lvl="1"/>
            <a:r>
              <a:rPr lang="en-US" dirty="0"/>
              <a:t>Recursively sorting each half </a:t>
            </a:r>
          </a:p>
          <a:p>
            <a:pPr lvl="1"/>
            <a:r>
              <a:rPr lang="en-US" dirty="0"/>
              <a:t>Merging the sorted halves </a:t>
            </a:r>
          </a:p>
          <a:p>
            <a:r>
              <a:rPr lang="en-US" dirty="0"/>
              <a:t>Dramatically faster than the selection sort In merge sort, one sorts each half, then merges the sorted halves.</a:t>
            </a:r>
          </a:p>
        </p:txBody>
      </p:sp>
      <p:pic>
        <p:nvPicPr>
          <p:cNvPr id="5" name="Picture 4" descr="sorting_folders.jpg"/>
          <p:cNvPicPr>
            <a:picLocks noChangeAspect="1"/>
          </p:cNvPicPr>
          <p:nvPr/>
        </p:nvPicPr>
        <p:blipFill>
          <a:blip r:embed="rId2"/>
          <a:stretch>
            <a:fillRect/>
          </a:stretch>
        </p:blipFill>
        <p:spPr>
          <a:xfrm>
            <a:off x="488433" y="3428999"/>
            <a:ext cx="1171575" cy="18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228600"/>
            <a:ext cx="7772400" cy="685800"/>
          </a:xfrm>
          <a:noFill/>
        </p:spPr>
        <p:txBody>
          <a:bodyPr/>
          <a:lstStyle/>
          <a:p>
            <a:r>
              <a:rPr lang="en-US" altLang="en-US"/>
              <a:t>Big O Notation </a:t>
            </a:r>
          </a:p>
        </p:txBody>
      </p:sp>
      <p:sp>
        <p:nvSpPr>
          <p:cNvPr id="8196" name="Rectangle 3"/>
          <p:cNvSpPr>
            <a:spLocks noGrp="1" noChangeArrowheads="1"/>
          </p:cNvSpPr>
          <p:nvPr>
            <p:ph idx="1"/>
          </p:nvPr>
        </p:nvSpPr>
        <p:spPr>
          <a:xfrm>
            <a:off x="228600" y="1066800"/>
            <a:ext cx="8763000" cy="5105400"/>
          </a:xfrm>
          <a:noFill/>
        </p:spPr>
        <p:txBody>
          <a:bodyPr>
            <a:normAutofit fontScale="85000" lnSpcReduction="20000"/>
          </a:bodyPr>
          <a:lstStyle/>
          <a:p>
            <a:pPr>
              <a:spcBef>
                <a:spcPct val="0"/>
              </a:spcBef>
              <a:spcAft>
                <a:spcPts val="600"/>
              </a:spcAft>
            </a:pPr>
            <a:r>
              <a:rPr lang="en-US" altLang="en-US" sz="2600" dirty="0"/>
              <a:t>Consider linear search. The linear search algorithm compares the key with the elements in the array sequentially until the key is found or the array is exhausted. </a:t>
            </a:r>
          </a:p>
          <a:p>
            <a:pPr>
              <a:spcBef>
                <a:spcPct val="0"/>
              </a:spcBef>
              <a:spcAft>
                <a:spcPts val="600"/>
              </a:spcAft>
            </a:pPr>
            <a:r>
              <a:rPr lang="en-US" altLang="en-US" sz="2600" dirty="0"/>
              <a:t>If the key is not in the array, it requires </a:t>
            </a:r>
            <a:r>
              <a:rPr lang="en-US" altLang="en-US" sz="2600" i="1" dirty="0"/>
              <a:t>n</a:t>
            </a:r>
            <a:r>
              <a:rPr lang="en-US" altLang="en-US" sz="2600" dirty="0"/>
              <a:t> comparisons for an array of size </a:t>
            </a:r>
            <a:r>
              <a:rPr lang="en-US" altLang="en-US" sz="2600" i="1" dirty="0"/>
              <a:t>n</a:t>
            </a:r>
            <a:r>
              <a:rPr lang="en-US" altLang="en-US" sz="2600" dirty="0"/>
              <a:t>. If the key is in the array, it requires </a:t>
            </a:r>
            <a:r>
              <a:rPr lang="en-US" altLang="en-US" sz="2600" i="1" dirty="0"/>
              <a:t>n/2</a:t>
            </a:r>
            <a:r>
              <a:rPr lang="en-US" altLang="en-US" sz="2600" dirty="0"/>
              <a:t> comparisons on average. </a:t>
            </a:r>
          </a:p>
          <a:p>
            <a:pPr>
              <a:spcBef>
                <a:spcPct val="0"/>
              </a:spcBef>
              <a:spcAft>
                <a:spcPts val="600"/>
              </a:spcAft>
            </a:pPr>
            <a:r>
              <a:rPr lang="en-US" altLang="en-US" sz="2600" dirty="0"/>
              <a:t>The algorithm’s execution time is proportional to the size of the array.</a:t>
            </a:r>
          </a:p>
          <a:p>
            <a:pPr>
              <a:spcBef>
                <a:spcPct val="0"/>
              </a:spcBef>
              <a:spcAft>
                <a:spcPts val="600"/>
              </a:spcAft>
            </a:pPr>
            <a:r>
              <a:rPr lang="en-US" altLang="en-US" sz="2600" dirty="0"/>
              <a:t>If you double the size of the array, you will expect the number of comparisons to double. </a:t>
            </a:r>
          </a:p>
          <a:p>
            <a:pPr>
              <a:spcBef>
                <a:spcPct val="0"/>
              </a:spcBef>
              <a:spcAft>
                <a:spcPts val="600"/>
              </a:spcAft>
            </a:pPr>
            <a:r>
              <a:rPr lang="en-US" altLang="en-US" sz="2600" dirty="0"/>
              <a:t>The algorithm grows at a linear rate. The growth rate has an order of magnitude of </a:t>
            </a:r>
            <a:r>
              <a:rPr lang="en-US" altLang="en-US" sz="2600" i="1" dirty="0"/>
              <a:t>n</a:t>
            </a:r>
            <a:r>
              <a:rPr lang="en-US" altLang="en-US" sz="2600" dirty="0"/>
              <a:t>. </a:t>
            </a:r>
          </a:p>
          <a:p>
            <a:pPr>
              <a:spcBef>
                <a:spcPct val="0"/>
              </a:spcBef>
              <a:spcAft>
                <a:spcPts val="600"/>
              </a:spcAft>
            </a:pPr>
            <a:r>
              <a:rPr lang="en-US" altLang="en-US" sz="2600" dirty="0"/>
              <a:t>Computer scientists use the Big </a:t>
            </a:r>
            <a:r>
              <a:rPr lang="en-US" altLang="en-US" sz="2600" i="1" dirty="0"/>
              <a:t>O</a:t>
            </a:r>
            <a:r>
              <a:rPr lang="en-US" altLang="en-US" sz="2600" dirty="0"/>
              <a:t> notation to abbreviate for “order of magnitude.” </a:t>
            </a:r>
          </a:p>
          <a:p>
            <a:pPr>
              <a:spcBef>
                <a:spcPct val="0"/>
              </a:spcBef>
              <a:spcAft>
                <a:spcPts val="600"/>
              </a:spcAft>
            </a:pPr>
            <a:r>
              <a:rPr lang="en-US" altLang="en-US" sz="2600" dirty="0"/>
              <a:t>Using this notation, the complexity of the linear search algorithm is </a:t>
            </a:r>
            <a:r>
              <a:rPr lang="en-US" altLang="en-US" sz="2600" i="1" dirty="0"/>
              <a:t>O(n)</a:t>
            </a:r>
            <a:r>
              <a:rPr lang="en-US" altLang="en-US" sz="2600" dirty="0"/>
              <a:t>, pronounced as “</a:t>
            </a:r>
            <a:r>
              <a:rPr lang="en-US" altLang="en-US" sz="2600" i="1" dirty="0"/>
              <a:t>order of  n</a:t>
            </a:r>
            <a:r>
              <a:rPr lang="en-US" altLang="en-US" sz="2600" dirty="0"/>
              <a:t>.”</a:t>
            </a:r>
          </a:p>
        </p:txBody>
      </p:sp>
      <p:sp>
        <p:nvSpPr>
          <p:cNvPr id="8194"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AB9825-4529-4F02-A6AA-A16D86B1C942}" type="slidenum">
              <a:rPr lang="en-US" altLang="en-US" sz="1400" smtClean="0"/>
              <a:pPr>
                <a:spcBef>
                  <a:spcPct val="0"/>
                </a:spcBef>
                <a:buClrTx/>
                <a:buSzTx/>
                <a:buFontTx/>
                <a:buNone/>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Merge Sort Example</a:t>
            </a:r>
          </a:p>
        </p:txBody>
      </p:sp>
      <p:pic>
        <p:nvPicPr>
          <p:cNvPr id="5" name="Content Placeholder 4">
            <a:extLst>
              <a:ext uri="{FF2B5EF4-FFF2-40B4-BE49-F238E27FC236}">
                <a16:creationId xmlns:a16="http://schemas.microsoft.com/office/drawing/2014/main" id="{3B8A0EA8-C205-4A9A-A455-C898CF73DE44}"/>
              </a:ext>
            </a:extLst>
          </p:cNvPr>
          <p:cNvPicPr>
            <a:picLocks noGrp="1" noChangeAspect="1"/>
          </p:cNvPicPr>
          <p:nvPr>
            <p:ph idx="4294967295"/>
          </p:nvPr>
        </p:nvPicPr>
        <p:blipFill>
          <a:blip r:embed="rId2"/>
          <a:stretch>
            <a:fillRect/>
          </a:stretch>
        </p:blipFill>
        <p:spPr>
          <a:xfrm>
            <a:off x="2433637" y="1691481"/>
            <a:ext cx="4286250" cy="4124325"/>
          </a:xfrm>
        </p:spPr>
      </p:pic>
    </p:spTree>
    <p:extLst>
      <p:ext uri="{BB962C8B-B14F-4D97-AF65-F5344CB8AC3E}">
        <p14:creationId xmlns:p14="http://schemas.microsoft.com/office/powerpoint/2010/main" val="332266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Merge Sort</a:t>
            </a:r>
          </a:p>
        </p:txBody>
      </p:sp>
      <p:sp>
        <p:nvSpPr>
          <p:cNvPr id="3" name="Content Placeholder 2"/>
          <p:cNvSpPr>
            <a:spLocks noGrp="1"/>
          </p:cNvSpPr>
          <p:nvPr>
            <p:ph idx="4294967295"/>
          </p:nvPr>
        </p:nvSpPr>
        <p:spPr>
          <a:xfrm>
            <a:off x="9525" y="920750"/>
            <a:ext cx="9134475" cy="5665788"/>
          </a:xfrm>
        </p:spPr>
        <p:txBody>
          <a:bodyPr>
            <a:noAutofit/>
          </a:bodyPr>
          <a:lstStyle/>
          <a:p>
            <a:pPr>
              <a:spcBef>
                <a:spcPts val="0"/>
              </a:spcBef>
              <a:buNone/>
            </a:pPr>
            <a:r>
              <a:rPr lang="en-US" sz="1600" dirty="0">
                <a:solidFill>
                  <a:srgbClr val="6E8080"/>
                </a:solidFill>
                <a:latin typeface="Lucida Sans Typewriter"/>
                <a:ea typeface="Courier New" charset="0"/>
                <a:cs typeface="Courier New" charset="0"/>
              </a:rPr>
              <a:t>public static void </a:t>
            </a:r>
            <a:r>
              <a:rPr lang="en-US" sz="1600" dirty="0" err="1">
                <a:solidFill>
                  <a:srgbClr val="6E8080"/>
                </a:solidFill>
                <a:latin typeface="Lucida Sans Typewriter"/>
                <a:ea typeface="Courier New" charset="0"/>
                <a:cs typeface="Courier New" charset="0"/>
              </a:rPr>
              <a:t>sort(int</a:t>
            </a:r>
            <a:r>
              <a:rPr lang="en-US" sz="1600" dirty="0">
                <a:solidFill>
                  <a:srgbClr val="6E8080"/>
                </a:solidFill>
                <a:latin typeface="Lucida Sans Typewriter"/>
                <a:ea typeface="Courier New" charset="0"/>
                <a:cs typeface="Courier New" charset="0"/>
              </a:rPr>
              <a:t>[] a)</a:t>
            </a:r>
          </a:p>
          <a:p>
            <a:pPr>
              <a:spcBef>
                <a:spcPts val="0"/>
              </a:spcBef>
              <a:buNone/>
            </a:pP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if (</a:t>
            </a:r>
            <a:r>
              <a:rPr lang="en-US" sz="1600" dirty="0" err="1">
                <a:solidFill>
                  <a:srgbClr val="6E8080"/>
                </a:solidFill>
                <a:latin typeface="Lucida Sans Typewriter"/>
                <a:ea typeface="Courier New" charset="0"/>
                <a:cs typeface="Courier New" charset="0"/>
              </a:rPr>
              <a:t>a.length</a:t>
            </a:r>
            <a:r>
              <a:rPr lang="en-US" sz="1600" dirty="0">
                <a:solidFill>
                  <a:srgbClr val="6E8080"/>
                </a:solidFill>
                <a:latin typeface="Lucida Sans Typewriter"/>
                <a:ea typeface="Courier New" charset="0"/>
                <a:cs typeface="Courier New" charset="0"/>
              </a:rPr>
              <a:t> &lt;= 1) { return;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first = new </a:t>
            </a:r>
            <a:r>
              <a:rPr lang="en-US" sz="1600" dirty="0" err="1">
                <a:solidFill>
                  <a:srgbClr val="6E8080"/>
                </a:solidFill>
                <a:latin typeface="Lucida Sans Typewriter"/>
                <a:ea typeface="Courier New" charset="0"/>
                <a:cs typeface="Courier New" charset="0"/>
              </a:rPr>
              <a:t>int[a.length</a:t>
            </a:r>
            <a:r>
              <a:rPr lang="en-US" sz="1600" dirty="0">
                <a:solidFill>
                  <a:srgbClr val="6E8080"/>
                </a:solidFill>
                <a:latin typeface="Lucida Sans Typewriter"/>
                <a:ea typeface="Courier New" charset="0"/>
                <a:cs typeface="Courier New" charset="0"/>
              </a:rPr>
              <a:t> / 2];</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second = new </a:t>
            </a:r>
            <a:r>
              <a:rPr lang="en-US" sz="1600" dirty="0" err="1">
                <a:solidFill>
                  <a:srgbClr val="6E8080"/>
                </a:solidFill>
                <a:latin typeface="Lucida Sans Typewriter"/>
                <a:ea typeface="Courier New" charset="0"/>
                <a:cs typeface="Courier New" charset="0"/>
              </a:rPr>
              <a:t>int[a.length</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first.length</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 Copy the first half of a into first, the second half into second</a:t>
            </a:r>
          </a:p>
          <a:p>
            <a:pPr>
              <a:spcBef>
                <a:spcPts val="0"/>
              </a:spcBef>
              <a:buNone/>
            </a:pPr>
            <a:r>
              <a:rPr lang="en-US" sz="1600" dirty="0">
                <a:solidFill>
                  <a:srgbClr val="6E8080"/>
                </a:solidFill>
                <a:latin typeface="Lucida Sans Typewriter"/>
                <a:ea typeface="Courier New" charset="0"/>
                <a:cs typeface="Courier New" charset="0"/>
              </a:rPr>
              <a:t>   . .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sort(first</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sort(second</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merge(first</a:t>
            </a:r>
            <a:r>
              <a:rPr lang="en-US" sz="1600" dirty="0">
                <a:solidFill>
                  <a:srgbClr val="6E8080"/>
                </a:solidFill>
                <a:latin typeface="Lucida Sans Typewriter"/>
                <a:ea typeface="Courier New" charset="0"/>
                <a:cs typeface="Courier New" charset="0"/>
              </a:rPr>
              <a:t>, second, a);</a:t>
            </a:r>
          </a:p>
          <a:p>
            <a:pPr>
              <a:spcBef>
                <a:spcPts val="0"/>
              </a:spcBef>
              <a:buNone/>
            </a:pPr>
            <a:r>
              <a:rPr lang="en-US" sz="1600" dirty="0">
                <a:solidFill>
                  <a:srgbClr val="6E8080"/>
                </a:solidFill>
                <a:latin typeface="Lucida Sans Typewriter"/>
                <a:ea typeface="Courier New" charset="0"/>
                <a:cs typeface="Courier New" charset="0"/>
              </a:rPr>
              <a:t>}</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MergeSorter.java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The sort method of this class sorts an array, using the merge </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sort algorithm.</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MergeSorter</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Sorts an array, using merge sort.</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a:t>
            </a:r>
            <a:r>
              <a:rPr lang="en-US" sz="1200" dirty="0">
                <a:solidFill>
                  <a:srgbClr val="0073FF"/>
                </a:solidFill>
                <a:latin typeface="Times"/>
                <a:ea typeface="Times"/>
                <a:cs typeface="Times"/>
              </a:rPr>
              <a:t> the array to sort</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sort(</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a.length</a:t>
            </a:r>
            <a:r>
              <a:rPr lang="en-US" sz="1200" dirty="0">
                <a:solidFill>
                  <a:srgbClr val="000000"/>
                </a:solidFill>
                <a:latin typeface="Courier"/>
                <a:ea typeface="Courier"/>
                <a:cs typeface="Courier"/>
              </a:rPr>
              <a:t> &lt;=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first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err="1">
                <a:solidFill>
                  <a:srgbClr val="000000"/>
                </a:solidFill>
                <a:latin typeface="Courier"/>
                <a:ea typeface="Courier"/>
                <a:cs typeface="Courier"/>
              </a:rPr>
              <a:t>[a.length</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2</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second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err="1">
                <a:solidFill>
                  <a:srgbClr val="000000"/>
                </a:solidFill>
                <a:latin typeface="Courier"/>
                <a:ea typeface="Courier"/>
                <a:cs typeface="Courier"/>
              </a:rPr>
              <a:t>[a.length</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first.length</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Copy the first half of a into first, the second half into second</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first.length</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first[i</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a[i</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second.length</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second[i</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a[first.length</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sort(first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sort(second</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merge(first</a:t>
            </a:r>
            <a:r>
              <a:rPr lang="en-US" sz="1200" dirty="0">
                <a:solidFill>
                  <a:srgbClr val="000000"/>
                </a:solidFill>
                <a:latin typeface="Courier"/>
                <a:ea typeface="Courier"/>
                <a:cs typeface="Courier"/>
              </a:rPr>
              <a:t>, second, a);</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29</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MergeSorter.java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Merges two sorted arrays into an array</a:t>
            </a:r>
          </a:p>
          <a:p>
            <a:pPr>
              <a:spcBef>
                <a:spcPts val="0"/>
              </a:spcBef>
              <a:buNone/>
            </a:pPr>
            <a:r>
              <a:rPr lang="en-US" sz="1200" b="1" dirty="0">
                <a:solidFill>
                  <a:srgbClr val="0073FF"/>
                </a:solidFill>
                <a:latin typeface="Courier"/>
                <a:ea typeface="Courier"/>
                <a:cs typeface="Courier"/>
              </a:rPr>
              <a:t> 32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first</a:t>
            </a:r>
            <a:r>
              <a:rPr lang="en-US" sz="1200" dirty="0">
                <a:solidFill>
                  <a:srgbClr val="0073FF"/>
                </a:solidFill>
                <a:latin typeface="Times"/>
                <a:ea typeface="Times"/>
                <a:cs typeface="Times"/>
              </a:rPr>
              <a:t> the first sorted array</a:t>
            </a:r>
          </a:p>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second</a:t>
            </a:r>
            <a:r>
              <a:rPr lang="en-US" sz="1200" dirty="0">
                <a:solidFill>
                  <a:srgbClr val="0073FF"/>
                </a:solidFill>
                <a:latin typeface="Times"/>
                <a:ea typeface="Times"/>
                <a:cs typeface="Times"/>
              </a:rPr>
              <a:t> the second sorted array</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a:t>
            </a:r>
            <a:r>
              <a:rPr lang="en-US" sz="1200" dirty="0">
                <a:solidFill>
                  <a:srgbClr val="0073FF"/>
                </a:solidFill>
                <a:latin typeface="Times"/>
                <a:ea typeface="Times"/>
                <a:cs typeface="Times"/>
              </a:rPr>
              <a:t> the array into which to merge first and second</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merge(</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first,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second,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38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iFirst</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Next element to consider in the first array</a:t>
            </a:r>
          </a:p>
          <a:p>
            <a:pPr>
              <a:spcBef>
                <a:spcPts val="0"/>
              </a:spcBef>
              <a:buNone/>
            </a:pPr>
            <a:r>
              <a:rPr lang="en-US" sz="1200" b="1" dirty="0">
                <a:solidFill>
                  <a:srgbClr val="0073FF"/>
                </a:solidFill>
                <a:latin typeface="Courier"/>
                <a:ea typeface="Courier"/>
                <a:cs typeface="Courier"/>
              </a:rPr>
              <a:t> 39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iSecond</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Next element to consider in the second array</a:t>
            </a:r>
          </a:p>
          <a:p>
            <a:pPr>
              <a:spcBef>
                <a:spcPts val="0"/>
              </a:spcBef>
              <a:buNone/>
            </a:pPr>
            <a:r>
              <a:rPr lang="en-US" sz="1200" b="1" dirty="0">
                <a:solidFill>
                  <a:srgbClr val="0073FF"/>
                </a:solidFill>
                <a:latin typeface="Courier"/>
                <a:ea typeface="Courier"/>
                <a:cs typeface="Courier"/>
              </a:rPr>
              <a:t> 40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Next open position in a</a:t>
            </a:r>
          </a:p>
          <a:p>
            <a:pPr>
              <a:spcBef>
                <a:spcPts val="0"/>
              </a:spcBef>
              <a:buNone/>
            </a:pPr>
            <a:r>
              <a:rPr lang="en-US" sz="1200" b="1" dirty="0">
                <a:solidFill>
                  <a:srgbClr val="0073FF"/>
                </a:solidFill>
                <a:latin typeface="Courier"/>
                <a:ea typeface="Courier"/>
                <a:cs typeface="Courier"/>
              </a:rPr>
              <a:t> 41  </a:t>
            </a:r>
          </a:p>
          <a:p>
            <a:pPr>
              <a:spcBef>
                <a:spcPts val="0"/>
              </a:spcBef>
              <a:buNone/>
            </a:pPr>
            <a:r>
              <a:rPr lang="en-US" sz="1200" b="1" dirty="0">
                <a:solidFill>
                  <a:srgbClr val="0073FF"/>
                </a:solidFill>
                <a:latin typeface="Courier"/>
                <a:ea typeface="Courier"/>
                <a:cs typeface="Courier"/>
              </a:rPr>
              <a:t> 42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As long as neither </a:t>
            </a:r>
            <a:r>
              <a:rPr lang="en-US" sz="1200" dirty="0" err="1">
                <a:solidFill>
                  <a:srgbClr val="0073FF"/>
                </a:solidFill>
                <a:latin typeface="Times"/>
                <a:ea typeface="Times"/>
                <a:cs typeface="Times"/>
              </a:rPr>
              <a:t>iFirst</a:t>
            </a:r>
            <a:r>
              <a:rPr lang="en-US" sz="1200" dirty="0">
                <a:solidFill>
                  <a:srgbClr val="0073FF"/>
                </a:solidFill>
                <a:latin typeface="Times"/>
                <a:ea typeface="Times"/>
                <a:cs typeface="Times"/>
              </a:rPr>
              <a:t> nor </a:t>
            </a:r>
            <a:r>
              <a:rPr lang="en-US" sz="1200" dirty="0" err="1">
                <a:solidFill>
                  <a:srgbClr val="0073FF"/>
                </a:solidFill>
                <a:latin typeface="Times"/>
                <a:ea typeface="Times"/>
                <a:cs typeface="Times"/>
              </a:rPr>
              <a:t>iSecond</a:t>
            </a:r>
            <a:r>
              <a:rPr lang="en-US" sz="1200" dirty="0">
                <a:solidFill>
                  <a:srgbClr val="0073FF"/>
                </a:solidFill>
                <a:latin typeface="Times"/>
                <a:ea typeface="Times"/>
                <a:cs typeface="Times"/>
              </a:rPr>
              <a:t> is past the end, move</a:t>
            </a:r>
          </a:p>
          <a:p>
            <a:pPr>
              <a:spcBef>
                <a:spcPts val="0"/>
              </a:spcBef>
              <a:buNone/>
            </a:pPr>
            <a:r>
              <a:rPr lang="en-US" sz="1200" b="1" dirty="0">
                <a:solidFill>
                  <a:srgbClr val="0073FF"/>
                </a:solidFill>
                <a:latin typeface="Courier"/>
                <a:ea typeface="Courier"/>
                <a:cs typeface="Courier"/>
              </a:rPr>
              <a:t> 43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the smaller element into a</a:t>
            </a:r>
          </a:p>
          <a:p>
            <a:pPr>
              <a:spcBef>
                <a:spcPts val="0"/>
              </a:spcBef>
              <a:buNone/>
            </a:pPr>
            <a:r>
              <a:rPr lang="en-US" sz="1200" b="1" dirty="0">
                <a:solidFill>
                  <a:srgbClr val="0073FF"/>
                </a:solidFill>
                <a:latin typeface="Courier"/>
                <a:ea typeface="Courier"/>
                <a:cs typeface="Courier"/>
              </a:rPr>
              <a:t> 44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iFirst</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first.length</a:t>
            </a:r>
            <a:r>
              <a:rPr lang="en-US" sz="1200" dirty="0">
                <a:solidFill>
                  <a:srgbClr val="000000"/>
                </a:solidFill>
                <a:latin typeface="Courier"/>
                <a:ea typeface="Courier"/>
                <a:cs typeface="Courier"/>
              </a:rPr>
              <a:t> &amp;&amp; </a:t>
            </a:r>
            <a:r>
              <a:rPr lang="en-US" sz="1200" dirty="0" err="1">
                <a:solidFill>
                  <a:srgbClr val="000000"/>
                </a:solidFill>
                <a:latin typeface="Courier"/>
                <a:ea typeface="Courier"/>
                <a:cs typeface="Courier"/>
              </a:rPr>
              <a:t>iSecond</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second.length</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45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46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first[iFirst</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second[iSecond</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47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48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a[j</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first[iFirst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49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iFirst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p>
          <a:p>
            <a:pPr>
              <a:spcBef>
                <a:spcPts val="0"/>
              </a:spcBef>
              <a:buNone/>
            </a:pPr>
            <a:r>
              <a:rPr lang="en-US" sz="1200" b="1" dirty="0">
                <a:solidFill>
                  <a:srgbClr val="0073FF"/>
                </a:solidFill>
                <a:latin typeface="Courier"/>
                <a:ea typeface="Courier"/>
                <a:cs typeface="Courier"/>
              </a:rPr>
              <a:t> 52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53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a[j</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second[iSecond</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54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iSecond</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56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58  </a:t>
            </a:r>
          </a:p>
          <a:p>
            <a:pPr>
              <a:spcBef>
                <a:spcPts val="0"/>
              </a:spcBef>
              <a:buNone/>
            </a:pPr>
            <a:r>
              <a:rPr lang="en-US" sz="1200" b="1" dirty="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MergeSorter.java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59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Note that only one of the two loops below copies entries</a:t>
            </a:r>
          </a:p>
          <a:p>
            <a:pPr>
              <a:spcBef>
                <a:spcPts val="0"/>
              </a:spcBef>
              <a:buNone/>
            </a:pPr>
            <a:r>
              <a:rPr lang="en-US" sz="1200" b="1" dirty="0">
                <a:solidFill>
                  <a:srgbClr val="0073FF"/>
                </a:solidFill>
                <a:latin typeface="Courier"/>
                <a:ea typeface="Courier"/>
                <a:cs typeface="Courier"/>
              </a:rPr>
              <a:t> 60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Copy any remaining entries of the first array</a:t>
            </a:r>
          </a:p>
          <a:p>
            <a:pPr>
              <a:spcBef>
                <a:spcPts val="0"/>
              </a:spcBef>
              <a:buNone/>
            </a:pPr>
            <a:r>
              <a:rPr lang="en-US" sz="1200" b="1" dirty="0">
                <a:solidFill>
                  <a:srgbClr val="0073FF"/>
                </a:solidFill>
                <a:latin typeface="Courier"/>
                <a:ea typeface="Courier"/>
                <a:cs typeface="Courier"/>
              </a:rPr>
              <a:t> 61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iFirst</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first.length</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62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63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a[j</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first[iFirst</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64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iFirst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66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Copy any remaining entries of the second half</a:t>
            </a:r>
          </a:p>
          <a:p>
            <a:pPr>
              <a:spcBef>
                <a:spcPts val="0"/>
              </a:spcBef>
              <a:buNone/>
            </a:pPr>
            <a:r>
              <a:rPr lang="en-US" sz="1200" b="1" dirty="0">
                <a:solidFill>
                  <a:srgbClr val="0073FF"/>
                </a:solidFill>
                <a:latin typeface="Courier"/>
                <a:ea typeface="Courier"/>
                <a:cs typeface="Courier"/>
              </a:rPr>
              <a:t> 67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iSecond</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second.length</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68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69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a[j</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second[iSecond</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70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iSecond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73  </a:t>
            </a:r>
            <a:r>
              <a:rPr lang="en-US" sz="1200" dirty="0">
                <a:solidFill>
                  <a:srgbClr val="000000"/>
                </a:solidFill>
                <a:latin typeface="Courier"/>
                <a:ea typeface="Courier"/>
                <a:cs typeface="Courier"/>
              </a:rPr>
              <a:t>}</a:t>
            </a:r>
            <a:endParaRPr lang="en-US" sz="1200" b="1" dirty="0">
              <a:solidFill>
                <a:srgbClr val="0073FF"/>
              </a:solidFill>
              <a:latin typeface="Courier"/>
              <a:ea typeface="Courier"/>
              <a:cs typeface="Courie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MergeSortDemo.java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CC0066"/>
                </a:solidFill>
                <a:latin typeface="Courier"/>
                <a:ea typeface="Courier"/>
                <a:cs typeface="Courier"/>
              </a:rPr>
              <a:t>import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java.util.Arrays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This program demonstrates the merge sort algorithm by</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sorting an array that is filled with random numbers.</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MergeSortDemo</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main(String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args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 = ArrayUtil.randomIntArray(</a:t>
            </a:r>
            <a:r>
              <a:rPr lang="en-US" sz="1200" dirty="0">
                <a:solidFill>
                  <a:srgbClr val="66FF19"/>
                </a:solidFill>
                <a:latin typeface="Courier"/>
                <a:ea typeface="Courier"/>
                <a:cs typeface="Courier"/>
              </a:rPr>
              <a:t>20</a:t>
            </a:r>
            <a:r>
              <a:rPr lang="en-US" sz="1200" dirty="0">
                <a:solidFill>
                  <a:srgbClr val="000000"/>
                </a:solidFill>
                <a:latin typeface="Courier"/>
                <a:ea typeface="Courier"/>
                <a:cs typeface="Courier"/>
              </a:rPr>
              <a:t>, </a:t>
            </a:r>
            <a:r>
              <a:rPr lang="en-US" sz="1200" dirty="0">
                <a:solidFill>
                  <a:srgbClr val="66FF19"/>
                </a:solidFill>
                <a:latin typeface="Courier"/>
                <a:ea typeface="Courier"/>
                <a:cs typeface="Courier"/>
              </a:rPr>
              <a:t>100</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System.out.println(Arrays.toString(a</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13  </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MergeSorter.sort(a</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15  </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System.out.println(Arrays.toString(a</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19 </a:t>
            </a:r>
          </a:p>
        </p:txBody>
      </p:sp>
      <p:sp>
        <p:nvSpPr>
          <p:cNvPr id="5" name="Content Placeholder 2"/>
          <p:cNvSpPr txBox="1">
            <a:spLocks/>
          </p:cNvSpPr>
          <p:nvPr/>
        </p:nvSpPr>
        <p:spPr>
          <a:xfrm>
            <a:off x="0" y="4459449"/>
            <a:ext cx="9134475" cy="1417876"/>
          </a:xfrm>
          <a:prstGeom prst="rect">
            <a:avLst/>
          </a:prstGeom>
        </p:spPr>
        <p:txBody>
          <a:bodyPr vert="horz" lIns="91440" tIns="45720" rIns="91440" bIns="45720" rtlCol="0">
            <a:normAutofit/>
          </a:bodyPr>
          <a:lstStyle/>
          <a:p>
            <a:r>
              <a:rPr lang="en-US" sz="2400" b="1" dirty="0">
                <a:latin typeface="Lucida Sans"/>
                <a:cs typeface="Lucida Sans"/>
              </a:rPr>
              <a:t>Typical Program Run:</a:t>
            </a:r>
          </a:p>
          <a:p>
            <a:endParaRPr lang="en-US" sz="2400" b="1" dirty="0">
              <a:latin typeface="Lucida Sans"/>
              <a:cs typeface="Lucida Sans"/>
            </a:endParaRPr>
          </a:p>
          <a:p>
            <a:r>
              <a:rPr lang="en-US" sz="1400" dirty="0">
                <a:solidFill>
                  <a:srgbClr val="6E8080"/>
                </a:solidFill>
                <a:latin typeface="Lucida Sans Typewriter"/>
                <a:ea typeface="Courier New" charset="0"/>
                <a:cs typeface="Courier New" charset="0"/>
              </a:rPr>
              <a:t>[8, 81, 48, 53, 46, 70, 98, 42, 27, 76, 33, 24, 2, 76, 62, 89, 90, 5, 13, 21] </a:t>
            </a:r>
          </a:p>
          <a:p>
            <a:r>
              <a:rPr lang="en-US" sz="1400" dirty="0">
                <a:solidFill>
                  <a:srgbClr val="6E8080"/>
                </a:solidFill>
                <a:latin typeface="Lucida Sans Typewriter"/>
                <a:ea typeface="Courier New" charset="0"/>
                <a:cs typeface="Courier New" charset="0"/>
              </a:rPr>
              <a:t>[2, 5, 8, 13, 21, 24, 27, 33, 42, 46, 48, 53, 62, 70, 76, 76, 81, 89, 90, 98]</a:t>
            </a:r>
          </a:p>
          <a:p>
            <a:endParaRPr lang="en-US" sz="2000"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496-ACC2-46FE-B99C-D059881527AB}"/>
              </a:ext>
            </a:extLst>
          </p:cNvPr>
          <p:cNvSpPr>
            <a:spLocks noGrp="1"/>
          </p:cNvSpPr>
          <p:nvPr>
            <p:ph type="title"/>
          </p:nvPr>
        </p:nvSpPr>
        <p:spPr/>
        <p:txBody>
          <a:bodyPr/>
          <a:lstStyle/>
          <a:p>
            <a:r>
              <a:rPr lang="en-US" dirty="0"/>
              <a:t>Merge Sort</a:t>
            </a:r>
          </a:p>
        </p:txBody>
      </p:sp>
      <p:sp>
        <p:nvSpPr>
          <p:cNvPr id="3" name="Rectangle 2">
            <a:extLst>
              <a:ext uri="{FF2B5EF4-FFF2-40B4-BE49-F238E27FC236}">
                <a16:creationId xmlns:a16="http://schemas.microsoft.com/office/drawing/2014/main" id="{9D5E94E3-9EEA-4509-81EA-6119E0D3FBF8}"/>
              </a:ext>
            </a:extLst>
          </p:cNvPr>
          <p:cNvSpPr/>
          <p:nvPr/>
        </p:nvSpPr>
        <p:spPr>
          <a:xfrm>
            <a:off x="580292" y="1153943"/>
            <a:ext cx="7807570" cy="646331"/>
          </a:xfrm>
          <a:prstGeom prst="rect">
            <a:avLst/>
          </a:prstGeom>
        </p:spPr>
        <p:txBody>
          <a:bodyPr wrap="square">
            <a:spAutoFit/>
          </a:bodyPr>
          <a:lstStyle/>
          <a:p>
            <a:r>
              <a:rPr lang="en-US" dirty="0">
                <a:hlinkClick r:id="rId2"/>
              </a:rPr>
              <a:t>https://yongdanielliang.github.io/animation/web/MergeSortOverview.html</a:t>
            </a:r>
            <a:endParaRPr lang="en-US" dirty="0"/>
          </a:p>
          <a:p>
            <a:endParaRPr lang="en-US" dirty="0"/>
          </a:p>
        </p:txBody>
      </p:sp>
      <p:sp>
        <p:nvSpPr>
          <p:cNvPr id="4" name="Rectangle 3">
            <a:extLst>
              <a:ext uri="{FF2B5EF4-FFF2-40B4-BE49-F238E27FC236}">
                <a16:creationId xmlns:a16="http://schemas.microsoft.com/office/drawing/2014/main" id="{2F40D438-F5EC-46DC-83D9-9541D4C2071E}"/>
              </a:ext>
            </a:extLst>
          </p:cNvPr>
          <p:cNvSpPr/>
          <p:nvPr/>
        </p:nvSpPr>
        <p:spPr>
          <a:xfrm>
            <a:off x="580292" y="3186412"/>
            <a:ext cx="7807569" cy="369332"/>
          </a:xfrm>
          <a:prstGeom prst="rect">
            <a:avLst/>
          </a:prstGeom>
        </p:spPr>
        <p:txBody>
          <a:bodyPr wrap="square">
            <a:spAutoFit/>
          </a:bodyPr>
          <a:lstStyle/>
          <a:p>
            <a:r>
              <a:rPr lang="en-US" dirty="0">
                <a:hlinkClick r:id="rId3"/>
              </a:rPr>
              <a:t>https://yongdanielliang.github.io/animation/web/MergeSortNew.html</a:t>
            </a:r>
            <a:endParaRPr lang="en-US" dirty="0"/>
          </a:p>
        </p:txBody>
      </p:sp>
      <p:pic>
        <p:nvPicPr>
          <p:cNvPr id="5" name="Picture 4">
            <a:extLst>
              <a:ext uri="{FF2B5EF4-FFF2-40B4-BE49-F238E27FC236}">
                <a16:creationId xmlns:a16="http://schemas.microsoft.com/office/drawing/2014/main" id="{8461BF50-3312-4E4A-B743-9CDCAE02A455}"/>
              </a:ext>
            </a:extLst>
          </p:cNvPr>
          <p:cNvPicPr>
            <a:picLocks noChangeAspect="1"/>
          </p:cNvPicPr>
          <p:nvPr/>
        </p:nvPicPr>
        <p:blipFill>
          <a:blip r:embed="rId4"/>
          <a:stretch>
            <a:fillRect/>
          </a:stretch>
        </p:blipFill>
        <p:spPr>
          <a:xfrm>
            <a:off x="-1" y="3951975"/>
            <a:ext cx="9144000" cy="1880789"/>
          </a:xfrm>
          <a:prstGeom prst="rect">
            <a:avLst/>
          </a:prstGeom>
        </p:spPr>
      </p:pic>
      <p:pic>
        <p:nvPicPr>
          <p:cNvPr id="6" name="Picture 5">
            <a:extLst>
              <a:ext uri="{FF2B5EF4-FFF2-40B4-BE49-F238E27FC236}">
                <a16:creationId xmlns:a16="http://schemas.microsoft.com/office/drawing/2014/main" id="{D001AA2A-4C42-4B5D-8414-0045EAA6218F}"/>
              </a:ext>
            </a:extLst>
          </p:cNvPr>
          <p:cNvPicPr>
            <a:picLocks noChangeAspect="1"/>
          </p:cNvPicPr>
          <p:nvPr/>
        </p:nvPicPr>
        <p:blipFill>
          <a:blip r:embed="rId5"/>
          <a:stretch>
            <a:fillRect/>
          </a:stretch>
        </p:blipFill>
        <p:spPr>
          <a:xfrm>
            <a:off x="-1" y="1800274"/>
            <a:ext cx="9144000" cy="998316"/>
          </a:xfrm>
          <a:prstGeom prst="rect">
            <a:avLst/>
          </a:prstGeom>
        </p:spPr>
      </p:pic>
    </p:spTree>
    <p:extLst>
      <p:ext uri="{BB962C8B-B14F-4D97-AF65-F5344CB8AC3E}">
        <p14:creationId xmlns:p14="http://schemas.microsoft.com/office/powerpoint/2010/main" val="4147231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Analyzing the Merge Sort Algorithm</a:t>
            </a:r>
          </a:p>
        </p:txBody>
      </p:sp>
      <p:sp>
        <p:nvSpPr>
          <p:cNvPr id="3" name="Content Placeholder 2"/>
          <p:cNvSpPr>
            <a:spLocks noGrp="1"/>
          </p:cNvSpPr>
          <p:nvPr>
            <p:ph idx="4294967295"/>
          </p:nvPr>
        </p:nvSpPr>
        <p:spPr>
          <a:xfrm>
            <a:off x="112713" y="920750"/>
            <a:ext cx="9031287" cy="5665788"/>
          </a:xfrm>
        </p:spPr>
        <p:txBody>
          <a:bodyPr>
            <a:normAutofit/>
          </a:bodyPr>
          <a:lstStyle/>
          <a:p>
            <a:pPr marL="0" indent="0">
              <a:buNone/>
            </a:pPr>
            <a:r>
              <a:rPr lang="en-US" dirty="0"/>
              <a:t>A divide-and-conquer solution for sorting an array gives an algorithm known as </a:t>
            </a:r>
            <a:r>
              <a:rPr lang="en-US" dirty="0" err="1"/>
              <a:t>mergesort</a:t>
            </a:r>
            <a:r>
              <a:rPr lang="en-US" dirty="0"/>
              <a:t>:</a:t>
            </a:r>
          </a:p>
          <a:p>
            <a:pPr marL="0" indent="0">
              <a:buNone/>
            </a:pPr>
            <a:endParaRPr lang="en-US" dirty="0"/>
          </a:p>
          <a:p>
            <a:pPr marL="0" indent="0">
              <a:buNone/>
            </a:pPr>
            <a:r>
              <a:rPr lang="en-US" dirty="0" err="1"/>
              <a:t>Mergesort</a:t>
            </a:r>
            <a:r>
              <a:rPr lang="en-US" dirty="0"/>
              <a:t>:</a:t>
            </a:r>
          </a:p>
          <a:p>
            <a:pPr marL="0" indent="0">
              <a:buNone/>
            </a:pPr>
            <a:r>
              <a:rPr lang="en-US" dirty="0"/>
              <a:t>Divide: Divide an array of n elements into two arrays of</a:t>
            </a:r>
          </a:p>
          <a:p>
            <a:pPr marL="0" indent="0">
              <a:buNone/>
            </a:pPr>
            <a:r>
              <a:rPr lang="en-US" dirty="0"/>
              <a:t>n/2 elements each.</a:t>
            </a:r>
          </a:p>
          <a:p>
            <a:pPr marL="0" indent="0">
              <a:buNone/>
            </a:pPr>
            <a:r>
              <a:rPr lang="en-US" dirty="0"/>
              <a:t>Conquer: Sort the two arrays recursively.</a:t>
            </a:r>
          </a:p>
          <a:p>
            <a:pPr marL="0" indent="0">
              <a:buNone/>
            </a:pPr>
            <a:r>
              <a:rPr lang="en-US" dirty="0"/>
              <a:t>Combine: Merge the two sorted arrays.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Analyzing the Merge Sort Algorithm</a:t>
            </a:r>
          </a:p>
        </p:txBody>
      </p:sp>
      <p:sp>
        <p:nvSpPr>
          <p:cNvPr id="3" name="Content Placeholder 2"/>
          <p:cNvSpPr>
            <a:spLocks noGrp="1"/>
          </p:cNvSpPr>
          <p:nvPr>
            <p:ph idx="4294967295"/>
          </p:nvPr>
        </p:nvSpPr>
        <p:spPr>
          <a:xfrm>
            <a:off x="9525" y="920750"/>
            <a:ext cx="9134475" cy="5665788"/>
          </a:xfrm>
        </p:spPr>
        <p:txBody>
          <a:bodyPr/>
          <a:lstStyle/>
          <a:p>
            <a:r>
              <a:rPr lang="en-US" dirty="0"/>
              <a:t>On a "traditional" merge sort, each pass through the data doubles the size of the sorted subsections. After the first pass, the file will be sorted into sections of length two. After the second pass, length four. Then eight, sixteen, etc. up to the size of the file.</a:t>
            </a:r>
          </a:p>
          <a:p>
            <a:r>
              <a:rPr lang="en-US" dirty="0"/>
              <a:t>It's necessary to keep doubling the size of the sorted sections until there's one section comprising the whole file. It will take log(</a:t>
            </a:r>
            <a:r>
              <a:rPr lang="en-US" i="1" dirty="0"/>
              <a:t>n</a:t>
            </a:r>
            <a:r>
              <a:rPr lang="en-US" dirty="0"/>
              <a:t>) doublings of the section size to reach the file size, and each pass of the data will take time proportional to the number of records.</a:t>
            </a:r>
          </a:p>
          <a:p>
            <a:r>
              <a:rPr lang="en-US" dirty="0"/>
              <a:t>Using big-Oh notation: number of visits is </a:t>
            </a:r>
            <a:r>
              <a:rPr lang="en-US" i="1" dirty="0"/>
              <a:t>O</a:t>
            </a:r>
            <a:r>
              <a:rPr lang="en-US" dirty="0"/>
              <a:t>(</a:t>
            </a:r>
            <a:r>
              <a:rPr lang="en-US" i="1" dirty="0"/>
              <a:t>n </a:t>
            </a:r>
            <a:r>
              <a:rPr lang="en-US" dirty="0"/>
              <a:t>log(</a:t>
            </a:r>
            <a:r>
              <a:rPr lang="en-US" i="1" dirty="0"/>
              <a:t>n</a:t>
            </a:r>
            <a:r>
              <a:rPr lang="en-US" dirty="0"/>
              <a:t>)). </a:t>
            </a:r>
          </a:p>
          <a:p>
            <a:endParaRPr lang="en-US" dirty="0"/>
          </a:p>
          <a:p>
            <a:endParaRPr lang="en-US" dirty="0"/>
          </a:p>
        </p:txBody>
      </p:sp>
    </p:spTree>
    <p:extLst>
      <p:ext uri="{BB962C8B-B14F-4D97-AF65-F5344CB8AC3E}">
        <p14:creationId xmlns:p14="http://schemas.microsoft.com/office/powerpoint/2010/main" val="147452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Merge Sort Vs Selection Sort</a:t>
            </a:r>
          </a:p>
        </p:txBody>
      </p:sp>
      <p:sp>
        <p:nvSpPr>
          <p:cNvPr id="3" name="Content Placeholder 2"/>
          <p:cNvSpPr>
            <a:spLocks noGrp="1"/>
          </p:cNvSpPr>
          <p:nvPr>
            <p:ph idx="4294967295"/>
          </p:nvPr>
        </p:nvSpPr>
        <p:spPr>
          <a:xfrm>
            <a:off x="9525" y="920750"/>
            <a:ext cx="9134475" cy="5665788"/>
          </a:xfrm>
        </p:spPr>
        <p:txBody>
          <a:bodyPr/>
          <a:lstStyle/>
          <a:p>
            <a:r>
              <a:rPr lang="en-US" dirty="0"/>
              <a:t>Selection sort is an </a:t>
            </a:r>
            <a:r>
              <a:rPr lang="en-US" i="1" dirty="0"/>
              <a:t>O</a:t>
            </a:r>
            <a:r>
              <a:rPr lang="en-US" dirty="0"/>
              <a:t>(</a:t>
            </a:r>
            <a:r>
              <a:rPr lang="en-US" i="1" dirty="0"/>
              <a:t>n</a:t>
            </a:r>
            <a:r>
              <a:rPr lang="en-US" baseline="30000" dirty="0"/>
              <a:t>2</a:t>
            </a:r>
            <a:r>
              <a:rPr lang="en-US" dirty="0"/>
              <a:t>) algorithm. </a:t>
            </a:r>
          </a:p>
          <a:p>
            <a:r>
              <a:rPr lang="en-US" dirty="0"/>
              <a:t>Merge sort is an </a:t>
            </a:r>
            <a:r>
              <a:rPr lang="en-US" i="1" dirty="0" err="1"/>
              <a:t>O</a:t>
            </a:r>
            <a:r>
              <a:rPr lang="en-US" dirty="0" err="1"/>
              <a:t>(</a:t>
            </a:r>
            <a:r>
              <a:rPr lang="en-US" i="1" dirty="0" err="1"/>
              <a:t>n</a:t>
            </a:r>
            <a:r>
              <a:rPr lang="en-US" dirty="0"/>
              <a:t> </a:t>
            </a:r>
            <a:r>
              <a:rPr lang="en-US" dirty="0" err="1"/>
              <a:t>log(</a:t>
            </a:r>
            <a:r>
              <a:rPr lang="en-US" i="1" dirty="0" err="1"/>
              <a:t>n</a:t>
            </a:r>
            <a:r>
              <a:rPr lang="en-US" dirty="0"/>
              <a:t>)) algorithm. </a:t>
            </a:r>
          </a:p>
          <a:p>
            <a:r>
              <a:rPr lang="en-US" dirty="0"/>
              <a:t>The </a:t>
            </a:r>
            <a:r>
              <a:rPr lang="en-US" i="1" dirty="0" err="1"/>
              <a:t>n</a:t>
            </a:r>
            <a:r>
              <a:rPr lang="en-US" i="1" dirty="0"/>
              <a:t> </a:t>
            </a:r>
            <a:r>
              <a:rPr lang="en-US" dirty="0" err="1"/>
              <a:t>log(</a:t>
            </a:r>
            <a:r>
              <a:rPr lang="en-US" i="1" dirty="0" err="1"/>
              <a:t>n</a:t>
            </a:r>
            <a:r>
              <a:rPr lang="en-US" dirty="0"/>
              <a:t>) function grows much more slowly than </a:t>
            </a:r>
            <a:r>
              <a:rPr lang="en-US" i="1" dirty="0"/>
              <a:t>n</a:t>
            </a:r>
            <a:r>
              <a:rPr lang="en-US" baseline="30000" dirty="0"/>
              <a:t>2</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228600"/>
            <a:ext cx="7772400" cy="685800"/>
          </a:xfrm>
          <a:noFill/>
        </p:spPr>
        <p:txBody>
          <a:bodyPr/>
          <a:lstStyle/>
          <a:p>
            <a:r>
              <a:rPr lang="en-US" altLang="en-US"/>
              <a:t>Best, Worst, and Average Cases </a:t>
            </a:r>
          </a:p>
        </p:txBody>
      </p:sp>
      <p:sp>
        <p:nvSpPr>
          <p:cNvPr id="9220" name="Rectangle 3"/>
          <p:cNvSpPr>
            <a:spLocks noGrp="1" noChangeArrowheads="1"/>
          </p:cNvSpPr>
          <p:nvPr>
            <p:ph idx="1"/>
          </p:nvPr>
        </p:nvSpPr>
        <p:spPr>
          <a:xfrm>
            <a:off x="228600" y="1066800"/>
            <a:ext cx="8763000" cy="5105400"/>
          </a:xfrm>
          <a:noFill/>
        </p:spPr>
        <p:txBody>
          <a:bodyPr>
            <a:normAutofit fontScale="92500" lnSpcReduction="10000"/>
          </a:bodyPr>
          <a:lstStyle/>
          <a:p>
            <a:pPr>
              <a:spcBef>
                <a:spcPct val="0"/>
              </a:spcBef>
              <a:spcAft>
                <a:spcPts val="600"/>
              </a:spcAft>
            </a:pPr>
            <a:r>
              <a:rPr lang="en-US" altLang="en-US" sz="2400" dirty="0"/>
              <a:t>For the same input size, an algorithm’s execution time may vary, depending on the input. </a:t>
            </a:r>
          </a:p>
          <a:p>
            <a:pPr>
              <a:spcBef>
                <a:spcPct val="0"/>
              </a:spcBef>
              <a:spcAft>
                <a:spcPts val="600"/>
              </a:spcAft>
            </a:pPr>
            <a:r>
              <a:rPr lang="en-US" altLang="en-US" sz="2400" dirty="0"/>
              <a:t>An input that results in the shortest execution time is called the </a:t>
            </a:r>
            <a:r>
              <a:rPr lang="en-US" altLang="en-US" sz="2400" i="1" dirty="0"/>
              <a:t>best-case</a:t>
            </a:r>
            <a:r>
              <a:rPr lang="en-US" altLang="en-US" sz="2400" dirty="0"/>
              <a:t> input and an input that results in the longest execution time is called the </a:t>
            </a:r>
            <a:r>
              <a:rPr lang="en-US" altLang="en-US" sz="2400" i="1" dirty="0"/>
              <a:t>worst-case</a:t>
            </a:r>
            <a:r>
              <a:rPr lang="en-US" altLang="en-US" sz="2400" dirty="0"/>
              <a:t> input. </a:t>
            </a:r>
          </a:p>
          <a:p>
            <a:pPr>
              <a:spcBef>
                <a:spcPct val="0"/>
              </a:spcBef>
              <a:spcAft>
                <a:spcPts val="600"/>
              </a:spcAft>
            </a:pPr>
            <a:r>
              <a:rPr lang="en-US" altLang="en-US" sz="2400" dirty="0"/>
              <a:t>Best-case and worst-case are not representative, but worst-case analysis is very useful. You can show that the algorithm will never be slower than the worst-case. </a:t>
            </a:r>
          </a:p>
          <a:p>
            <a:pPr>
              <a:spcBef>
                <a:spcPct val="0"/>
              </a:spcBef>
              <a:spcAft>
                <a:spcPts val="600"/>
              </a:spcAft>
            </a:pPr>
            <a:r>
              <a:rPr lang="en-US" altLang="en-US" sz="2400" dirty="0"/>
              <a:t>An average-case analysis attempts to determine the average amount of time among all possible input of the same size.</a:t>
            </a:r>
          </a:p>
          <a:p>
            <a:pPr>
              <a:spcBef>
                <a:spcPct val="0"/>
              </a:spcBef>
              <a:spcAft>
                <a:spcPts val="600"/>
              </a:spcAft>
            </a:pPr>
            <a:r>
              <a:rPr lang="en-US" altLang="en-US" sz="2400" dirty="0"/>
              <a:t>Average-case analysis is ideal, but difficult to perform, because it is hard to determine the relative probabilities and distributions of various input instances for many problems.</a:t>
            </a:r>
          </a:p>
          <a:p>
            <a:pPr>
              <a:spcBef>
                <a:spcPct val="0"/>
              </a:spcBef>
              <a:spcAft>
                <a:spcPts val="600"/>
              </a:spcAft>
            </a:pPr>
            <a:r>
              <a:rPr lang="en-US" altLang="en-US" sz="2400" dirty="0"/>
              <a:t>Worst-case analysis is easier to obtain and is thus common. So, the analysis is generally conducted for the worst-case.</a:t>
            </a:r>
          </a:p>
        </p:txBody>
      </p:sp>
      <p:sp>
        <p:nvSpPr>
          <p:cNvPr id="9218"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CF5D70-7CC0-433D-819E-F4C8C08C025E}" type="slidenum">
              <a:rPr lang="en-US" altLang="en-US" sz="1400" smtClean="0"/>
              <a:pPr>
                <a:spcBef>
                  <a:spcPct val="0"/>
                </a:spcBef>
                <a:buClrTx/>
                <a:buSzTx/>
                <a:buFontTx/>
                <a:buNone/>
              </a:pPr>
              <a:t>6</a:t>
            </a:fld>
            <a:endParaRPr lang="en-US" altLang="en-US"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Merge Sort Timing vs. Selection Sort</a:t>
            </a:r>
          </a:p>
        </p:txBody>
      </p:sp>
      <p:pic>
        <p:nvPicPr>
          <p:cNvPr id="4" name="Picture 3" descr="merge_graph.png"/>
          <p:cNvPicPr>
            <a:picLocks noChangeAspect="1"/>
          </p:cNvPicPr>
          <p:nvPr/>
        </p:nvPicPr>
        <p:blipFill>
          <a:blip r:embed="rId2"/>
          <a:stretch>
            <a:fillRect/>
          </a:stretch>
        </p:blipFill>
        <p:spPr>
          <a:xfrm>
            <a:off x="8964" y="1020285"/>
            <a:ext cx="4327911" cy="3658115"/>
          </a:xfrm>
          <a:prstGeom prst="rect">
            <a:avLst/>
          </a:prstGeom>
        </p:spPr>
      </p:pic>
      <p:pic>
        <p:nvPicPr>
          <p:cNvPr id="5" name="Picture 4"/>
          <p:cNvPicPr>
            <a:picLocks noChangeAspect="1"/>
          </p:cNvPicPr>
          <p:nvPr/>
        </p:nvPicPr>
        <p:blipFill>
          <a:blip r:embed="rId3"/>
          <a:stretch>
            <a:fillRect/>
          </a:stretch>
        </p:blipFill>
        <p:spPr>
          <a:xfrm>
            <a:off x="4192280" y="1375427"/>
            <a:ext cx="4708221" cy="2415096"/>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t>Quicksort</a:t>
            </a:r>
            <a:r>
              <a:rPr lang="en-US" dirty="0"/>
              <a:t> Algorithm</a:t>
            </a:r>
          </a:p>
        </p:txBody>
      </p:sp>
      <p:sp>
        <p:nvSpPr>
          <p:cNvPr id="3" name="Content Placeholder 2"/>
          <p:cNvSpPr>
            <a:spLocks noGrp="1"/>
          </p:cNvSpPr>
          <p:nvPr>
            <p:ph idx="4294967295"/>
          </p:nvPr>
        </p:nvSpPr>
        <p:spPr>
          <a:xfrm>
            <a:off x="9525" y="920750"/>
            <a:ext cx="9134475" cy="5665788"/>
          </a:xfrm>
        </p:spPr>
        <p:txBody>
          <a:bodyPr>
            <a:normAutofit/>
          </a:bodyPr>
          <a:lstStyle/>
          <a:p>
            <a:r>
              <a:rPr lang="en-US" dirty="0"/>
              <a:t>Quicksort is a divide and conquer algorithm. Quicksort first divides a large array into two smaller sub-arrays: the low elements and the high elements. Quicksort can then recursively sort the sub-arrays. </a:t>
            </a:r>
          </a:p>
          <a:p>
            <a:r>
              <a:rPr lang="en-US" dirty="0"/>
              <a:t>The steps are: </a:t>
            </a:r>
          </a:p>
          <a:p>
            <a:pPr marL="914400" lvl="1" indent="-457200">
              <a:buFont typeface="+mj-lt"/>
              <a:buAutoNum type="arabicPeriod"/>
            </a:pPr>
            <a:r>
              <a:rPr lang="en-US" dirty="0"/>
              <a:t>Pick an element, called a </a:t>
            </a:r>
            <a:r>
              <a:rPr lang="en-US" i="1" dirty="0"/>
              <a:t>pivot</a:t>
            </a:r>
            <a:r>
              <a:rPr lang="en-US" dirty="0"/>
              <a:t>, from the array.</a:t>
            </a:r>
          </a:p>
          <a:p>
            <a:pPr marL="914400" lvl="1" indent="-457200">
              <a:buFont typeface="+mj-lt"/>
              <a:buAutoNum type="arabicPeriod"/>
            </a:pPr>
            <a:r>
              <a:rPr lang="en-US" i="1" dirty="0"/>
              <a:t>Partitioning</a:t>
            </a:r>
            <a:r>
              <a:rPr lang="en-US" dirty="0"/>
              <a:t>: reorder the array so that all elements with values less than the pivot come before the pivot, while all elements with values greater than the pivot come after it (equal values can go either way). After this partitioning, the pivot is in its final position. This is called the </a:t>
            </a:r>
            <a:r>
              <a:rPr lang="en-US" i="1" dirty="0"/>
              <a:t>partition</a:t>
            </a:r>
            <a:r>
              <a:rPr lang="en-US" dirty="0"/>
              <a:t> operation.</a:t>
            </a:r>
          </a:p>
          <a:p>
            <a:pPr marL="914400" lvl="1" indent="-457200">
              <a:buFont typeface="+mj-lt"/>
              <a:buAutoNum type="arabicPeriod"/>
            </a:pPr>
            <a:r>
              <a:rPr lang="en-US" dirty="0"/>
              <a:t>Recursively apply the above steps to the sub-array of elements with smaller values and separately to the sub-array of elements with greater values.</a:t>
            </a:r>
          </a:p>
        </p:txBody>
      </p:sp>
    </p:spTree>
    <p:extLst>
      <p:ext uri="{BB962C8B-B14F-4D97-AF65-F5344CB8AC3E}">
        <p14:creationId xmlns:p14="http://schemas.microsoft.com/office/powerpoint/2010/main" val="244369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t>Quicksort</a:t>
            </a:r>
            <a:r>
              <a:rPr lang="en-US" dirty="0"/>
              <a:t> Algorithm</a:t>
            </a:r>
          </a:p>
        </p:txBody>
      </p:sp>
      <p:sp>
        <p:nvSpPr>
          <p:cNvPr id="3" name="Content Placeholder 2"/>
          <p:cNvSpPr>
            <a:spLocks noGrp="1"/>
          </p:cNvSpPr>
          <p:nvPr>
            <p:ph idx="4294967295"/>
          </p:nvPr>
        </p:nvSpPr>
        <p:spPr>
          <a:xfrm>
            <a:off x="9525" y="920750"/>
            <a:ext cx="9134475" cy="5665788"/>
          </a:xfrm>
        </p:spPr>
        <p:txBody>
          <a:bodyPr>
            <a:normAutofit/>
          </a:bodyPr>
          <a:lstStyle/>
          <a:p>
            <a:r>
              <a:rPr lang="en-US" dirty="0"/>
              <a:t>The base case of the recursion is arrays of size zero or one, which are in order by definition, so they never need to be sorted. </a:t>
            </a:r>
          </a:p>
          <a:p>
            <a:r>
              <a:rPr lang="en-US" dirty="0"/>
              <a:t>The pivot selection and partitioning steps can be done in several different ways; the choice of specific implementation schemes greatly affects the algorithm's performance. </a:t>
            </a:r>
          </a:p>
          <a:p>
            <a:r>
              <a:rPr lang="en-US" dirty="0"/>
              <a:t>There are many different versions of </a:t>
            </a:r>
            <a:r>
              <a:rPr lang="en-US" dirty="0" err="1"/>
              <a:t>quickSort</a:t>
            </a:r>
            <a:r>
              <a:rPr lang="en-US" dirty="0"/>
              <a:t> that pick pivot in different ways. </a:t>
            </a:r>
          </a:p>
          <a:p>
            <a:pPr marL="914400" lvl="1" indent="-457200">
              <a:buFont typeface="+mj-lt"/>
              <a:buAutoNum type="arabicPeriod"/>
            </a:pPr>
            <a:r>
              <a:rPr lang="en-US" dirty="0"/>
              <a:t>Always pick first element as pivot.</a:t>
            </a:r>
          </a:p>
          <a:p>
            <a:pPr marL="914400" lvl="1" indent="-457200">
              <a:buFont typeface="+mj-lt"/>
              <a:buAutoNum type="arabicPeriod"/>
            </a:pPr>
            <a:r>
              <a:rPr lang="en-US" dirty="0"/>
              <a:t>Always pick last element as pivot (implemented below)</a:t>
            </a:r>
          </a:p>
          <a:p>
            <a:pPr marL="914400" lvl="1" indent="-457200">
              <a:buFont typeface="+mj-lt"/>
              <a:buAutoNum type="arabicPeriod"/>
            </a:pPr>
            <a:r>
              <a:rPr lang="en-US" dirty="0"/>
              <a:t>Pick a random element as pivot.</a:t>
            </a:r>
          </a:p>
          <a:p>
            <a:pPr marL="914400" lvl="1" indent="-457200">
              <a:buFont typeface="+mj-lt"/>
              <a:buAutoNum type="arabicPeriod"/>
            </a:pPr>
            <a:r>
              <a:rPr lang="en-US" dirty="0"/>
              <a:t>Pick median as pivot.</a:t>
            </a:r>
          </a:p>
          <a:p>
            <a:endParaRPr lang="en-US" dirty="0"/>
          </a:p>
        </p:txBody>
      </p:sp>
    </p:spTree>
    <p:extLst>
      <p:ext uri="{BB962C8B-B14F-4D97-AF65-F5344CB8AC3E}">
        <p14:creationId xmlns:p14="http://schemas.microsoft.com/office/powerpoint/2010/main" val="35912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t>Quicksort</a:t>
            </a:r>
            <a:r>
              <a:rPr lang="en-US" dirty="0"/>
              <a:t> Algorithm</a:t>
            </a:r>
          </a:p>
        </p:txBody>
      </p:sp>
      <p:sp>
        <p:nvSpPr>
          <p:cNvPr id="3" name="Content Placeholder 2"/>
          <p:cNvSpPr>
            <a:spLocks noGrp="1"/>
          </p:cNvSpPr>
          <p:nvPr>
            <p:ph idx="4294967295"/>
          </p:nvPr>
        </p:nvSpPr>
        <p:spPr>
          <a:xfrm>
            <a:off x="246063" y="920750"/>
            <a:ext cx="8897937" cy="5665788"/>
          </a:xfrm>
        </p:spPr>
        <p:txBody>
          <a:bodyPr>
            <a:normAutofit/>
          </a:bodyPr>
          <a:lstStyle/>
          <a:p>
            <a:pPr>
              <a:spcBef>
                <a:spcPts val="0"/>
              </a:spcBef>
              <a:buNone/>
            </a:pPr>
            <a:r>
              <a:rPr lang="en-US" sz="1600" dirty="0">
                <a:solidFill>
                  <a:srgbClr val="6E8080"/>
                </a:solidFill>
                <a:latin typeface="Lucida Sans Typewriter"/>
                <a:ea typeface="Courier New" charset="0"/>
                <a:cs typeface="Courier New" charset="0"/>
              </a:rPr>
              <a:t>public void </a:t>
            </a:r>
            <a:r>
              <a:rPr lang="en-US" sz="1600" dirty="0" err="1">
                <a:solidFill>
                  <a:srgbClr val="6E8080"/>
                </a:solidFill>
                <a:latin typeface="Lucida Sans Typewriter"/>
                <a:ea typeface="Courier New" charset="0"/>
                <a:cs typeface="Courier New" charset="0"/>
              </a:rPr>
              <a:t>sort(int</a:t>
            </a:r>
            <a:r>
              <a:rPr lang="en-US" sz="1600" dirty="0">
                <a:solidFill>
                  <a:srgbClr val="6E8080"/>
                </a:solidFill>
                <a:latin typeface="Lucida Sans Typewriter"/>
                <a:ea typeface="Courier New" charset="0"/>
                <a:cs typeface="Courier New" charset="0"/>
              </a:rPr>
              <a:t> from,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to)</a:t>
            </a:r>
          </a:p>
          <a:p>
            <a:pPr>
              <a:spcBef>
                <a:spcPts val="0"/>
              </a:spcBef>
              <a:buNone/>
            </a:pP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if (from &gt;= to) return;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partition(from</a:t>
            </a:r>
            <a:r>
              <a:rPr lang="en-US" sz="1600" dirty="0">
                <a:solidFill>
                  <a:srgbClr val="6E8080"/>
                </a:solidFill>
                <a:latin typeface="Lucida Sans Typewriter"/>
                <a:ea typeface="Courier New" charset="0"/>
                <a:cs typeface="Courier New" charset="0"/>
              </a:rPr>
              <a:t>, to);</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sort(from</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sort(p</a:t>
            </a:r>
            <a:r>
              <a:rPr lang="en-US" sz="1600" dirty="0">
                <a:solidFill>
                  <a:srgbClr val="6E8080"/>
                </a:solidFill>
                <a:latin typeface="Lucida Sans Typewriter"/>
                <a:ea typeface="Courier New" charset="0"/>
                <a:cs typeface="Courier New" charset="0"/>
              </a:rPr>
              <a:t> + 1, to); </a:t>
            </a:r>
          </a:p>
          <a:p>
            <a:pPr>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t>Quicksort</a:t>
            </a:r>
            <a:r>
              <a:rPr lang="en-US" dirty="0"/>
              <a:t> Algorithm</a:t>
            </a:r>
          </a:p>
        </p:txBody>
      </p:sp>
      <p:sp>
        <p:nvSpPr>
          <p:cNvPr id="3" name="Content Placeholder 2"/>
          <p:cNvSpPr>
            <a:spLocks noGrp="1"/>
          </p:cNvSpPr>
          <p:nvPr>
            <p:ph idx="4294967295"/>
          </p:nvPr>
        </p:nvSpPr>
        <p:spPr>
          <a:xfrm>
            <a:off x="9525" y="920750"/>
            <a:ext cx="9134475" cy="5665788"/>
          </a:xfrm>
        </p:spPr>
        <p:txBody>
          <a:bodyPr/>
          <a:lstStyle/>
          <a:p>
            <a:r>
              <a:rPr lang="en-US" dirty="0"/>
              <a:t>Starting range</a:t>
            </a:r>
          </a:p>
          <a:p>
            <a:endParaRPr lang="en-US" dirty="0"/>
          </a:p>
          <a:p>
            <a:r>
              <a:rPr lang="en-US" dirty="0"/>
              <a:t>A partition of the range so that no element in first section is larger than element in second section</a:t>
            </a:r>
          </a:p>
          <a:p>
            <a:endParaRPr lang="en-US" dirty="0"/>
          </a:p>
          <a:p>
            <a:r>
              <a:rPr lang="en-US" dirty="0"/>
              <a:t>Recursively apply the algorithm until array is sorted</a:t>
            </a:r>
          </a:p>
        </p:txBody>
      </p:sp>
      <p:pic>
        <p:nvPicPr>
          <p:cNvPr id="5" name="Picture 4" descr="start_range.png"/>
          <p:cNvPicPr>
            <a:picLocks noChangeAspect="1"/>
          </p:cNvPicPr>
          <p:nvPr/>
        </p:nvPicPr>
        <p:blipFill>
          <a:blip r:embed="rId2"/>
          <a:stretch>
            <a:fillRect/>
          </a:stretch>
        </p:blipFill>
        <p:spPr>
          <a:xfrm>
            <a:off x="392656" y="1356868"/>
            <a:ext cx="2202598" cy="463705"/>
          </a:xfrm>
          <a:prstGeom prst="rect">
            <a:avLst/>
          </a:prstGeom>
        </p:spPr>
      </p:pic>
      <p:pic>
        <p:nvPicPr>
          <p:cNvPr id="6" name="Picture 5" descr="first_partition.png"/>
          <p:cNvPicPr>
            <a:picLocks noChangeAspect="1"/>
          </p:cNvPicPr>
          <p:nvPr/>
        </p:nvPicPr>
        <p:blipFill>
          <a:blip r:embed="rId3"/>
          <a:stretch>
            <a:fillRect/>
          </a:stretch>
        </p:blipFill>
        <p:spPr>
          <a:xfrm>
            <a:off x="392656" y="2583721"/>
            <a:ext cx="2344285" cy="463705"/>
          </a:xfrm>
          <a:prstGeom prst="rect">
            <a:avLst/>
          </a:prstGeom>
        </p:spPr>
      </p:pic>
      <p:pic>
        <p:nvPicPr>
          <p:cNvPr id="7" name="Picture 6" descr="final_partition.png"/>
          <p:cNvPicPr>
            <a:picLocks noChangeAspect="1"/>
          </p:cNvPicPr>
          <p:nvPr/>
        </p:nvPicPr>
        <p:blipFill>
          <a:blip r:embed="rId4"/>
          <a:stretch>
            <a:fillRect/>
          </a:stretch>
        </p:blipFill>
        <p:spPr>
          <a:xfrm>
            <a:off x="392656" y="3461285"/>
            <a:ext cx="2370047" cy="437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t>Quicksort</a:t>
            </a:r>
            <a:r>
              <a:rPr lang="en-US" dirty="0"/>
              <a:t> Algorithm</a:t>
            </a:r>
          </a:p>
        </p:txBody>
      </p:sp>
      <p:sp>
        <p:nvSpPr>
          <p:cNvPr id="3" name="Content Placeholder 2"/>
          <p:cNvSpPr>
            <a:spLocks noGrp="1"/>
          </p:cNvSpPr>
          <p:nvPr>
            <p:ph idx="4294967295"/>
          </p:nvPr>
        </p:nvSpPr>
        <p:spPr>
          <a:xfrm>
            <a:off x="9525" y="920750"/>
            <a:ext cx="9134475" cy="5665788"/>
          </a:xfrm>
        </p:spPr>
        <p:txBody>
          <a:bodyPr>
            <a:normAutofit/>
          </a:bodyPr>
          <a:lstStyle/>
          <a:p>
            <a:pPr>
              <a:spcBef>
                <a:spcPts val="0"/>
              </a:spcBef>
              <a:buNone/>
            </a:pPr>
            <a:r>
              <a:rPr lang="en-US" sz="1600" dirty="0">
                <a:solidFill>
                  <a:srgbClr val="6E8080"/>
                </a:solidFill>
                <a:latin typeface="Lucida Sans Typewriter"/>
                <a:ea typeface="Courier New" charset="0"/>
                <a:cs typeface="Courier New" charset="0"/>
              </a:rPr>
              <a:t>private static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partition(int</a:t>
            </a:r>
            <a:r>
              <a:rPr lang="en-US" sz="1600" dirty="0">
                <a:solidFill>
                  <a:srgbClr val="6E8080"/>
                </a:solidFill>
                <a:latin typeface="Lucida Sans Typewriter"/>
                <a:ea typeface="Courier New" charset="0"/>
                <a:cs typeface="Courier New" charset="0"/>
              </a:rPr>
              <a:t>[] a,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from,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to)</a:t>
            </a:r>
          </a:p>
          <a:p>
            <a:pPr>
              <a:spcBef>
                <a:spcPts val="0"/>
              </a:spcBef>
              <a:buNone/>
            </a:pP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pivot = </a:t>
            </a:r>
            <a:r>
              <a:rPr lang="en-US" sz="1600" dirty="0" err="1">
                <a:solidFill>
                  <a:srgbClr val="6E8080"/>
                </a:solidFill>
                <a:latin typeface="Lucida Sans Typewriter"/>
                <a:ea typeface="Courier New" charset="0"/>
                <a:cs typeface="Courier New" charset="0"/>
              </a:rPr>
              <a:t>a[from</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 from - 1;</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 to + 1;</a:t>
            </a:r>
          </a:p>
          <a:p>
            <a:pPr>
              <a:spcBef>
                <a:spcPts val="0"/>
              </a:spcBef>
              <a:buNone/>
            </a:pPr>
            <a:r>
              <a:rPr lang="en-US" sz="1600" dirty="0">
                <a:solidFill>
                  <a:srgbClr val="6E8080"/>
                </a:solidFill>
                <a:latin typeface="Lucida Sans Typewriter"/>
                <a:ea typeface="Courier New" charset="0"/>
                <a:cs typeface="Courier New" charset="0"/>
              </a:rPr>
              <a:t>    while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&amp;</a:t>
            </a:r>
            <a:r>
              <a:rPr lang="en-US" sz="1600" dirty="0" err="1">
                <a:solidFill>
                  <a:srgbClr val="6E8080"/>
                </a:solidFill>
                <a:latin typeface="Lucida Sans Typewriter"/>
                <a:ea typeface="Courier New" charset="0"/>
                <a:cs typeface="Courier New" charset="0"/>
              </a:rPr>
              <a:t>lt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while (</a:t>
            </a:r>
            <a:r>
              <a:rPr lang="en-US" sz="1600" dirty="0" err="1">
                <a:solidFill>
                  <a:srgbClr val="6E8080"/>
                </a:solidFill>
                <a:latin typeface="Lucida Sans Typewriter"/>
                <a:ea typeface="Courier New" charset="0"/>
                <a:cs typeface="Courier New" charset="0"/>
              </a:rPr>
              <a:t>a[i</a:t>
            </a:r>
            <a:r>
              <a:rPr lang="en-US" sz="1600" dirty="0">
                <a:solidFill>
                  <a:srgbClr val="6E8080"/>
                </a:solidFill>
                <a:latin typeface="Lucida Sans Typewriter"/>
                <a:ea typeface="Courier New" charset="0"/>
                <a:cs typeface="Courier New" charset="0"/>
              </a:rPr>
              <a:t>] &lt; pivot) {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while (</a:t>
            </a:r>
            <a:r>
              <a:rPr lang="en-US" sz="1600" dirty="0" err="1">
                <a:solidFill>
                  <a:srgbClr val="6E8080"/>
                </a:solidFill>
                <a:latin typeface="Lucida Sans Typewriter"/>
                <a:ea typeface="Courier New" charset="0"/>
                <a:cs typeface="Courier New" charset="0"/>
              </a:rPr>
              <a:t>a[j</a:t>
            </a:r>
            <a:r>
              <a:rPr lang="en-US" sz="1600" dirty="0">
                <a:solidFill>
                  <a:srgbClr val="6E8080"/>
                </a:solidFill>
                <a:latin typeface="Lucida Sans Typewriter"/>
                <a:ea typeface="Courier New" charset="0"/>
                <a:cs typeface="Courier New" charset="0"/>
              </a:rPr>
              <a:t>] &gt; pivot) {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if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&amp;</a:t>
            </a:r>
            <a:r>
              <a:rPr lang="en-US" sz="1600" dirty="0" err="1">
                <a:solidFill>
                  <a:srgbClr val="6E8080"/>
                </a:solidFill>
                <a:latin typeface="Lucida Sans Typewriter"/>
                <a:ea typeface="Courier New" charset="0"/>
                <a:cs typeface="Courier New" charset="0"/>
              </a:rPr>
              <a:t>lt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ArrayUtil.swap(a</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a:t>
            </a:r>
          </a:p>
          <a:p>
            <a:pPr>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Quicksort Algorithm - </a:t>
            </a:r>
            <a:r>
              <a:rPr lang="en-US" dirty="0" err="1"/>
              <a:t>Partioning</a:t>
            </a:r>
            <a:endParaRPr lang="en-US" dirty="0"/>
          </a:p>
        </p:txBody>
      </p:sp>
      <p:sp>
        <p:nvSpPr>
          <p:cNvPr id="3" name="Rectangle 2">
            <a:extLst>
              <a:ext uri="{FF2B5EF4-FFF2-40B4-BE49-F238E27FC236}">
                <a16:creationId xmlns:a16="http://schemas.microsoft.com/office/drawing/2014/main" id="{E12212F9-0188-44A2-B9C8-13DC3DEB0E83}"/>
              </a:ext>
            </a:extLst>
          </p:cNvPr>
          <p:cNvSpPr/>
          <p:nvPr/>
        </p:nvSpPr>
        <p:spPr>
          <a:xfrm>
            <a:off x="228599" y="960511"/>
            <a:ext cx="8243887" cy="400110"/>
          </a:xfrm>
          <a:prstGeom prst="rect">
            <a:avLst/>
          </a:prstGeom>
        </p:spPr>
        <p:txBody>
          <a:bodyPr wrap="square">
            <a:spAutoFit/>
          </a:bodyPr>
          <a:lstStyle/>
          <a:p>
            <a:r>
              <a:rPr lang="en-US" sz="2000" dirty="0">
                <a:hlinkClick r:id="rId2"/>
              </a:rPr>
              <a:t>http://www.cs.armstrong.edu/liang/animation/web/QuickSortPartition.html</a:t>
            </a:r>
            <a:endParaRPr lang="en-US" sz="2000" dirty="0"/>
          </a:p>
        </p:txBody>
      </p:sp>
      <p:sp>
        <p:nvSpPr>
          <p:cNvPr id="6" name="AutoShape 2" descr="blob:null/4c6a6d23-98a6-40b0-b3bb-b296ca5dd094">
            <a:extLst>
              <a:ext uri="{FF2B5EF4-FFF2-40B4-BE49-F238E27FC236}">
                <a16:creationId xmlns:a16="http://schemas.microsoft.com/office/drawing/2014/main" id="{C2B10355-BCD0-4A7E-BD6D-B8AAA61EB77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4F36CB-C430-4709-A08F-917C1B84E013}"/>
              </a:ext>
            </a:extLst>
          </p:cNvPr>
          <p:cNvPicPr>
            <a:picLocks noChangeAspect="1"/>
          </p:cNvPicPr>
          <p:nvPr/>
        </p:nvPicPr>
        <p:blipFill>
          <a:blip r:embed="rId3"/>
          <a:stretch>
            <a:fillRect/>
          </a:stretch>
        </p:blipFill>
        <p:spPr>
          <a:xfrm>
            <a:off x="671512" y="2386012"/>
            <a:ext cx="7800975" cy="2085975"/>
          </a:xfrm>
          <a:prstGeom prst="rect">
            <a:avLst/>
          </a:prstGeom>
        </p:spPr>
      </p:pic>
    </p:spTree>
    <p:extLst>
      <p:ext uri="{BB962C8B-B14F-4D97-AF65-F5344CB8AC3E}">
        <p14:creationId xmlns:p14="http://schemas.microsoft.com/office/powerpoint/2010/main" val="1445399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t>Quicksort</a:t>
            </a:r>
            <a:r>
              <a:rPr lang="en-US" dirty="0"/>
              <a:t> Algorithm</a:t>
            </a:r>
          </a:p>
        </p:txBody>
      </p:sp>
      <p:sp>
        <p:nvSpPr>
          <p:cNvPr id="3" name="Content Placeholder 2"/>
          <p:cNvSpPr>
            <a:spLocks noGrp="1"/>
          </p:cNvSpPr>
          <p:nvPr>
            <p:ph idx="4294967295"/>
          </p:nvPr>
        </p:nvSpPr>
        <p:spPr>
          <a:xfrm>
            <a:off x="9525" y="920750"/>
            <a:ext cx="9134475" cy="5665788"/>
          </a:xfrm>
        </p:spPr>
        <p:txBody>
          <a:bodyPr/>
          <a:lstStyle/>
          <a:p>
            <a:r>
              <a:rPr lang="en-US" dirty="0"/>
              <a:t>On average, the </a:t>
            </a:r>
            <a:r>
              <a:rPr lang="en-US" dirty="0" err="1"/>
              <a:t>quicksort</a:t>
            </a:r>
            <a:r>
              <a:rPr lang="en-US" dirty="0"/>
              <a:t> algorithm is an </a:t>
            </a:r>
            <a:r>
              <a:rPr lang="en-US" i="1" dirty="0" err="1"/>
              <a:t>O</a:t>
            </a:r>
            <a:r>
              <a:rPr lang="en-US" dirty="0" err="1"/>
              <a:t>(</a:t>
            </a:r>
            <a:r>
              <a:rPr lang="en-US" i="1" dirty="0" err="1"/>
              <a:t>n</a:t>
            </a:r>
            <a:r>
              <a:rPr lang="en-US" dirty="0"/>
              <a:t> </a:t>
            </a:r>
            <a:r>
              <a:rPr lang="en-US" dirty="0" err="1"/>
              <a:t>log(</a:t>
            </a:r>
            <a:r>
              <a:rPr lang="en-US" i="1" dirty="0" err="1"/>
              <a:t>n</a:t>
            </a:r>
            <a:r>
              <a:rPr lang="en-US" dirty="0"/>
              <a:t>)) algorithm.</a:t>
            </a:r>
          </a:p>
          <a:p>
            <a:r>
              <a:rPr lang="en-US" dirty="0"/>
              <a:t>Its worst-case run-time behavior is </a:t>
            </a:r>
            <a:r>
              <a:rPr lang="en-US" i="1" dirty="0"/>
              <a:t>O</a:t>
            </a:r>
            <a:r>
              <a:rPr lang="en-US" dirty="0"/>
              <a:t>(</a:t>
            </a:r>
            <a:r>
              <a:rPr lang="en-US" i="1" dirty="0"/>
              <a:t>n</a:t>
            </a:r>
            <a:r>
              <a:rPr lang="en-US" dirty="0"/>
              <a:t>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Analysis of Quicksort</a:t>
            </a:r>
          </a:p>
        </p:txBody>
      </p:sp>
      <p:sp>
        <p:nvSpPr>
          <p:cNvPr id="3" name="Content Placeholder 2"/>
          <p:cNvSpPr>
            <a:spLocks noGrp="1"/>
          </p:cNvSpPr>
          <p:nvPr>
            <p:ph idx="4294967295"/>
          </p:nvPr>
        </p:nvSpPr>
        <p:spPr>
          <a:xfrm>
            <a:off x="9525" y="920750"/>
            <a:ext cx="9134475" cy="5665788"/>
          </a:xfrm>
        </p:spPr>
        <p:txBody>
          <a:bodyPr>
            <a:normAutofit/>
          </a:bodyPr>
          <a:lstStyle/>
          <a:p>
            <a:r>
              <a:rPr lang="en-US" dirty="0"/>
              <a:t>The worst case occurs when the partition process always picks greatest or smallest element as pivot. </a:t>
            </a:r>
          </a:p>
          <a:p>
            <a:r>
              <a:rPr lang="en-US" dirty="0"/>
              <a:t>If we consider the partition strategy where last element is always picked as pivot, the worst case would occur when the array is already sorted in increasing or decreasing order.</a:t>
            </a:r>
          </a:p>
          <a:p>
            <a:r>
              <a:rPr lang="en-US" dirty="0"/>
              <a:t>The best case occurs when the partition process always picks the middle element as pivot. </a:t>
            </a:r>
          </a:p>
        </p:txBody>
      </p:sp>
    </p:spTree>
    <p:extLst>
      <p:ext uri="{BB962C8B-B14F-4D97-AF65-F5344CB8AC3E}">
        <p14:creationId xmlns:p14="http://schemas.microsoft.com/office/powerpoint/2010/main" val="381247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Worst Case Analysis of Quicksort</a:t>
            </a:r>
          </a:p>
        </p:txBody>
      </p:sp>
      <p:sp>
        <p:nvSpPr>
          <p:cNvPr id="3" name="Content Placeholder 2"/>
          <p:cNvSpPr>
            <a:spLocks noGrp="1"/>
          </p:cNvSpPr>
          <p:nvPr>
            <p:ph idx="4294967295"/>
          </p:nvPr>
        </p:nvSpPr>
        <p:spPr>
          <a:xfrm>
            <a:off x="9525" y="920750"/>
            <a:ext cx="9134475" cy="5665788"/>
          </a:xfrm>
        </p:spPr>
        <p:txBody>
          <a:bodyPr>
            <a:normAutofit/>
          </a:bodyPr>
          <a:lstStyle/>
          <a:p>
            <a:r>
              <a:rPr lang="en-US" dirty="0"/>
              <a:t>The most unbalanced partition occurs when one of the </a:t>
            </a:r>
            <a:r>
              <a:rPr lang="en-US" dirty="0" err="1"/>
              <a:t>sublists</a:t>
            </a:r>
            <a:r>
              <a:rPr lang="en-US" dirty="0"/>
              <a:t> returned by the partitioning routine is of size     </a:t>
            </a:r>
            <a:r>
              <a:rPr lang="en-US" i="1" dirty="0"/>
              <a:t>n</a:t>
            </a:r>
            <a:r>
              <a:rPr lang="en-US" dirty="0"/>
              <a:t> − 1. This may occur if the pivot happens to be the smallest or largest element in the list.</a:t>
            </a:r>
          </a:p>
          <a:p>
            <a:r>
              <a:rPr lang="en-US" dirty="0"/>
              <a:t>If this happens repeatedly in every partition, then each recursive call processes a list of size one less than the previous list. Consequently, we can make </a:t>
            </a:r>
            <a:r>
              <a:rPr lang="en-US" i="1" dirty="0"/>
              <a:t>n</a:t>
            </a:r>
            <a:r>
              <a:rPr lang="en-US" dirty="0"/>
              <a:t> − 1 nested calls before we reach a list of size 1. This means that the call tree is a linear chain of </a:t>
            </a:r>
            <a:r>
              <a:rPr lang="en-US" i="1" dirty="0"/>
              <a:t>n</a:t>
            </a:r>
            <a:r>
              <a:rPr lang="en-US" dirty="0"/>
              <a:t> − 1 nested calls. The </a:t>
            </a:r>
            <a:r>
              <a:rPr lang="en-US" i="1" dirty="0" err="1"/>
              <a:t>i</a:t>
            </a:r>
            <a:r>
              <a:rPr lang="en-US" dirty="0" err="1"/>
              <a:t>th</a:t>
            </a:r>
            <a:r>
              <a:rPr lang="en-US" dirty="0"/>
              <a:t> call does </a:t>
            </a:r>
            <a:r>
              <a:rPr lang="en-US" i="1" dirty="0"/>
              <a:t>O</a:t>
            </a:r>
            <a:r>
              <a:rPr lang="en-US" dirty="0"/>
              <a:t>(</a:t>
            </a:r>
            <a:r>
              <a:rPr lang="en-US" i="1" dirty="0"/>
              <a:t>n</a:t>
            </a:r>
            <a:r>
              <a:rPr lang="en-US" dirty="0"/>
              <a:t> − </a:t>
            </a:r>
            <a:r>
              <a:rPr lang="en-US" i="1" dirty="0" err="1"/>
              <a:t>i</a:t>
            </a:r>
            <a:r>
              <a:rPr lang="en-US" dirty="0"/>
              <a:t>) work to do the partition</a:t>
            </a:r>
          </a:p>
          <a:p>
            <a:endParaRPr lang="en-US" dirty="0"/>
          </a:p>
          <a:p>
            <a:endParaRPr lang="en-US" dirty="0"/>
          </a:p>
          <a:p>
            <a:endParaRPr lang="en-US" dirty="0"/>
          </a:p>
        </p:txBody>
      </p:sp>
      <p:pic>
        <p:nvPicPr>
          <p:cNvPr id="9" name="Graphic 8">
            <a:extLst>
              <a:ext uri="{FF2B5EF4-FFF2-40B4-BE49-F238E27FC236}">
                <a16:creationId xmlns:a16="http://schemas.microsoft.com/office/drawing/2014/main" id="{02A6E0F5-37B0-4B29-810B-8B09C5982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62400" y="3338512"/>
            <a:ext cx="1219200" cy="180975"/>
          </a:xfrm>
          <a:prstGeom prst="rect">
            <a:avLst/>
          </a:prstGeom>
        </p:spPr>
      </p:pic>
      <p:pic>
        <p:nvPicPr>
          <p:cNvPr id="10" name="Picture 9">
            <a:extLst>
              <a:ext uri="{FF2B5EF4-FFF2-40B4-BE49-F238E27FC236}">
                <a16:creationId xmlns:a16="http://schemas.microsoft.com/office/drawing/2014/main" id="{847ECEFB-5DA8-4CAC-B9C7-69A8A360DC5F}"/>
              </a:ext>
            </a:extLst>
          </p:cNvPr>
          <p:cNvPicPr>
            <a:picLocks noChangeAspect="1"/>
          </p:cNvPicPr>
          <p:nvPr/>
        </p:nvPicPr>
        <p:blipFill>
          <a:blip r:embed="rId4"/>
          <a:stretch>
            <a:fillRect/>
          </a:stretch>
        </p:blipFill>
        <p:spPr>
          <a:xfrm>
            <a:off x="486141" y="4766896"/>
            <a:ext cx="3693804" cy="825012"/>
          </a:xfrm>
          <a:prstGeom prst="rect">
            <a:avLst/>
          </a:prstGeom>
        </p:spPr>
      </p:pic>
    </p:spTree>
    <p:extLst>
      <p:ext uri="{BB962C8B-B14F-4D97-AF65-F5344CB8AC3E}">
        <p14:creationId xmlns:p14="http://schemas.microsoft.com/office/powerpoint/2010/main" val="359591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228600"/>
            <a:ext cx="7772400" cy="685800"/>
          </a:xfrm>
          <a:noFill/>
        </p:spPr>
        <p:txBody>
          <a:bodyPr>
            <a:normAutofit fontScale="90000"/>
          </a:bodyPr>
          <a:lstStyle/>
          <a:p>
            <a:r>
              <a:rPr lang="en-US" altLang="en-US"/>
              <a:t>Ignoring Multiplicative Constants </a:t>
            </a:r>
          </a:p>
        </p:txBody>
      </p:sp>
      <p:sp>
        <p:nvSpPr>
          <p:cNvPr id="10244" name="Rectangle 3"/>
          <p:cNvSpPr>
            <a:spLocks noGrp="1" noChangeArrowheads="1"/>
          </p:cNvSpPr>
          <p:nvPr>
            <p:ph idx="1"/>
          </p:nvPr>
        </p:nvSpPr>
        <p:spPr>
          <a:xfrm>
            <a:off x="228600" y="1066800"/>
            <a:ext cx="8763000" cy="2362200"/>
          </a:xfrm>
          <a:noFill/>
        </p:spPr>
        <p:txBody>
          <a:bodyPr>
            <a:normAutofit fontScale="70000" lnSpcReduction="20000"/>
          </a:bodyPr>
          <a:lstStyle/>
          <a:p>
            <a:pPr>
              <a:lnSpc>
                <a:spcPct val="110000"/>
              </a:lnSpc>
              <a:spcBef>
                <a:spcPct val="0"/>
              </a:spcBef>
              <a:spcAft>
                <a:spcPts val="600"/>
              </a:spcAft>
            </a:pPr>
            <a:r>
              <a:rPr lang="en-US" altLang="en-US" sz="2400" dirty="0"/>
              <a:t>The linear search algorithm requires </a:t>
            </a:r>
            <a:r>
              <a:rPr lang="en-US" altLang="en-US" sz="2400" i="1" dirty="0"/>
              <a:t>n</a:t>
            </a:r>
            <a:r>
              <a:rPr lang="en-US" altLang="en-US" sz="2400" dirty="0"/>
              <a:t> comparisons in the worst-case and  </a:t>
            </a:r>
            <a:r>
              <a:rPr lang="en-US" altLang="en-US" sz="2400" i="1" dirty="0"/>
              <a:t>n/2</a:t>
            </a:r>
            <a:r>
              <a:rPr lang="en-US" altLang="en-US" sz="2400" dirty="0"/>
              <a:t> comparisons in the average-case. </a:t>
            </a:r>
          </a:p>
          <a:p>
            <a:pPr>
              <a:lnSpc>
                <a:spcPct val="110000"/>
              </a:lnSpc>
              <a:spcBef>
                <a:spcPct val="0"/>
              </a:spcBef>
              <a:spcAft>
                <a:spcPts val="600"/>
              </a:spcAft>
            </a:pPr>
            <a:r>
              <a:rPr lang="en-US" altLang="en-US" sz="2400" dirty="0"/>
              <a:t>Using the Big  </a:t>
            </a:r>
            <a:r>
              <a:rPr lang="en-US" altLang="en-US" sz="2400" i="1" dirty="0"/>
              <a:t>O</a:t>
            </a:r>
            <a:r>
              <a:rPr lang="en-US" altLang="en-US" sz="2400" dirty="0"/>
              <a:t> notation, both cases require  </a:t>
            </a:r>
            <a:r>
              <a:rPr lang="en-US" altLang="en-US" sz="2400" i="1" dirty="0"/>
              <a:t>O(n)</a:t>
            </a:r>
            <a:r>
              <a:rPr lang="en-US" altLang="en-US" sz="2400" dirty="0"/>
              <a:t> time. The multiplicative constant (1/2) can be omitted. </a:t>
            </a:r>
          </a:p>
          <a:p>
            <a:pPr>
              <a:lnSpc>
                <a:spcPct val="110000"/>
              </a:lnSpc>
              <a:spcBef>
                <a:spcPct val="0"/>
              </a:spcBef>
              <a:spcAft>
                <a:spcPts val="600"/>
              </a:spcAft>
            </a:pPr>
            <a:r>
              <a:rPr lang="en-US" altLang="en-US" sz="2400" dirty="0"/>
              <a:t>Algorithm analysis is focused on growth rate. </a:t>
            </a:r>
          </a:p>
          <a:p>
            <a:pPr>
              <a:lnSpc>
                <a:spcPct val="110000"/>
              </a:lnSpc>
              <a:spcBef>
                <a:spcPct val="0"/>
              </a:spcBef>
              <a:spcAft>
                <a:spcPts val="600"/>
              </a:spcAft>
            </a:pPr>
            <a:r>
              <a:rPr lang="en-US" altLang="en-US" sz="2400" dirty="0"/>
              <a:t>The multiplicative constants have no impact on growth rates. </a:t>
            </a:r>
          </a:p>
          <a:p>
            <a:pPr>
              <a:lnSpc>
                <a:spcPct val="110000"/>
              </a:lnSpc>
              <a:spcBef>
                <a:spcPct val="0"/>
              </a:spcBef>
              <a:spcAft>
                <a:spcPts val="600"/>
              </a:spcAft>
            </a:pPr>
            <a:r>
              <a:rPr lang="en-US" altLang="en-US" sz="2400" dirty="0"/>
              <a:t>The growth rate for  n/2 or 100n is the same as n, i.e., O(n) = O(n/2) = O(100n).</a:t>
            </a:r>
          </a:p>
        </p:txBody>
      </p:sp>
      <p:sp>
        <p:nvSpPr>
          <p:cNvPr id="10242"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226726-D330-4430-B561-57D32C1AF8D6}" type="slidenum">
              <a:rPr lang="en-US" altLang="en-US" sz="1400" smtClean="0"/>
              <a:pPr>
                <a:spcBef>
                  <a:spcPct val="0"/>
                </a:spcBef>
                <a:buClrTx/>
                <a:buSzTx/>
                <a:buFontTx/>
                <a:buNone/>
              </a:pPr>
              <a:t>7</a:t>
            </a:fld>
            <a:endParaRPr lang="en-US" altLang="en-US" sz="1400"/>
          </a:p>
        </p:txBody>
      </p:sp>
      <p:sp>
        <p:nvSpPr>
          <p:cNvPr id="102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9"/>
          <p:cNvSpPr>
            <a:spLocks noChangeArrowheads="1"/>
          </p:cNvSpPr>
          <p:nvPr/>
        </p:nvSpPr>
        <p:spPr bwMode="auto">
          <a:xfrm>
            <a:off x="0" y="274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8"/>
          <p:cNvGraphicFramePr>
            <a:graphicFrameLocks noChangeAspect="1"/>
          </p:cNvGraphicFramePr>
          <p:nvPr>
            <p:extLst>
              <p:ext uri="{D42A27DB-BD31-4B8C-83A1-F6EECF244321}">
                <p14:modId xmlns:p14="http://schemas.microsoft.com/office/powerpoint/2010/main" val="2050461606"/>
              </p:ext>
            </p:extLst>
          </p:nvPr>
        </p:nvGraphicFramePr>
        <p:xfrm>
          <a:off x="304800" y="3429000"/>
          <a:ext cx="7620000" cy="2867025"/>
        </p:xfrm>
        <a:graphic>
          <a:graphicData uri="http://schemas.openxmlformats.org/presentationml/2006/ole">
            <mc:AlternateContent xmlns:mc="http://schemas.openxmlformats.org/markup-compatibility/2006">
              <mc:Choice xmlns:v="urn:schemas-microsoft-com:vml" Requires="v">
                <p:oleObj spid="_x0000_s1056" name="Picture" r:id="rId3" imgW="5262620" imgH="1980233" progId="Word.Picture.8">
                  <p:embed/>
                </p:oleObj>
              </mc:Choice>
              <mc:Fallback>
                <p:oleObj name="Picture" r:id="rId3" imgW="5262620" imgH="19802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29000"/>
                        <a:ext cx="7620000" cy="2867025"/>
                      </a:xfrm>
                      <a:prstGeom prst="rect">
                        <a:avLst/>
                      </a:prstGeom>
                      <a:noFill/>
                      <a:ln>
                        <a:noFill/>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1"/>
            <a:ext cx="9135036" cy="1082351"/>
          </a:xfrm>
        </p:spPr>
        <p:txBody>
          <a:bodyPr>
            <a:noAutofit/>
          </a:bodyPr>
          <a:lstStyle/>
          <a:p>
            <a:r>
              <a:rPr lang="en-US" dirty="0"/>
              <a:t>Best/Avg Case Analysis of Quicksort</a:t>
            </a:r>
          </a:p>
        </p:txBody>
      </p:sp>
      <p:sp>
        <p:nvSpPr>
          <p:cNvPr id="3" name="Content Placeholder 2"/>
          <p:cNvSpPr>
            <a:spLocks noGrp="1"/>
          </p:cNvSpPr>
          <p:nvPr>
            <p:ph idx="4294967295"/>
          </p:nvPr>
        </p:nvSpPr>
        <p:spPr>
          <a:xfrm>
            <a:off x="9525" y="1192212"/>
            <a:ext cx="9134475" cy="5665788"/>
          </a:xfrm>
        </p:spPr>
        <p:txBody>
          <a:bodyPr>
            <a:normAutofit/>
          </a:bodyPr>
          <a:lstStyle/>
          <a:p>
            <a:r>
              <a:rPr lang="en-US" dirty="0"/>
              <a:t>In the most balanced case, each time we perform a partition we divide the list into two nearly equal pieces. </a:t>
            </a:r>
          </a:p>
          <a:p>
            <a:r>
              <a:rPr lang="en-US" dirty="0"/>
              <a:t>This means each recursive call processes a list of half the size. Consequently, we can make only log</a:t>
            </a:r>
            <a:r>
              <a:rPr lang="en-US" baseline="-25000" dirty="0"/>
              <a:t>2</a:t>
            </a:r>
            <a:r>
              <a:rPr lang="en-US" dirty="0"/>
              <a:t> </a:t>
            </a:r>
            <a:r>
              <a:rPr lang="en-US" i="1" dirty="0"/>
              <a:t>n</a:t>
            </a:r>
            <a:r>
              <a:rPr lang="en-US" dirty="0"/>
              <a:t> nested calls before we reach a list of size 1. </a:t>
            </a:r>
          </a:p>
          <a:p>
            <a:r>
              <a:rPr lang="en-US" dirty="0"/>
              <a:t>This means that the depth of the call tree is log</a:t>
            </a:r>
            <a:r>
              <a:rPr lang="en-US" baseline="-25000" dirty="0"/>
              <a:t>2</a:t>
            </a:r>
            <a:r>
              <a:rPr lang="en-US" dirty="0"/>
              <a:t> </a:t>
            </a:r>
            <a:r>
              <a:rPr lang="en-US" i="1" dirty="0"/>
              <a:t>n</a:t>
            </a:r>
            <a:r>
              <a:rPr lang="en-US" dirty="0"/>
              <a:t>. </a:t>
            </a:r>
          </a:p>
          <a:p>
            <a:r>
              <a:rPr lang="en-US" dirty="0"/>
              <a:t>But no two calls at the same level of the call tree process the same part of the original list; so, each level of calls needs only </a:t>
            </a:r>
            <a:r>
              <a:rPr lang="en-US" i="1" dirty="0"/>
              <a:t>O</a:t>
            </a:r>
            <a:r>
              <a:rPr lang="en-US" dirty="0"/>
              <a:t>(</a:t>
            </a:r>
            <a:r>
              <a:rPr lang="en-US" i="1" dirty="0"/>
              <a:t>n</a:t>
            </a:r>
            <a:r>
              <a:rPr lang="en-US" dirty="0"/>
              <a:t>) time all together</a:t>
            </a:r>
          </a:p>
          <a:p>
            <a:r>
              <a:rPr lang="en-US" dirty="0"/>
              <a:t>The result is that the algorithm uses only </a:t>
            </a:r>
            <a:r>
              <a:rPr lang="en-US" i="1" dirty="0"/>
              <a:t>O</a:t>
            </a:r>
            <a:r>
              <a:rPr lang="en-US" dirty="0"/>
              <a:t>(</a:t>
            </a:r>
            <a:r>
              <a:rPr lang="en-US" i="1" dirty="0"/>
              <a:t>n</a:t>
            </a:r>
            <a:r>
              <a:rPr lang="en-US" dirty="0"/>
              <a:t> log </a:t>
            </a:r>
            <a:r>
              <a:rPr lang="en-US" i="1" dirty="0"/>
              <a:t>n</a:t>
            </a:r>
            <a:r>
              <a:rPr lang="en-US" dirty="0"/>
              <a:t>) time. </a:t>
            </a:r>
          </a:p>
        </p:txBody>
      </p:sp>
    </p:spTree>
    <p:extLst>
      <p:ext uri="{BB962C8B-B14F-4D97-AF65-F5344CB8AC3E}">
        <p14:creationId xmlns:p14="http://schemas.microsoft.com/office/powerpoint/2010/main" val="13225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Searching</a:t>
            </a:r>
          </a:p>
        </p:txBody>
      </p:sp>
      <p:sp>
        <p:nvSpPr>
          <p:cNvPr id="3" name="Content Placeholder 2"/>
          <p:cNvSpPr>
            <a:spLocks noGrp="1"/>
          </p:cNvSpPr>
          <p:nvPr>
            <p:ph idx="4294967295"/>
          </p:nvPr>
        </p:nvSpPr>
        <p:spPr>
          <a:xfrm>
            <a:off x="9525" y="920750"/>
            <a:ext cx="9134475" cy="5665788"/>
          </a:xfrm>
        </p:spPr>
        <p:txBody>
          <a:bodyPr/>
          <a:lstStyle/>
          <a:p>
            <a:r>
              <a:rPr lang="en-US" b="1" dirty="0"/>
              <a:t>Linear search:</a:t>
            </a:r>
            <a:r>
              <a:rPr lang="en-US" dirty="0"/>
              <a:t> also called </a:t>
            </a:r>
            <a:r>
              <a:rPr lang="en-US" b="1" dirty="0"/>
              <a:t>sequential search</a:t>
            </a:r>
            <a:r>
              <a:rPr lang="en-US" dirty="0"/>
              <a:t> </a:t>
            </a:r>
          </a:p>
          <a:p>
            <a:r>
              <a:rPr lang="en-US" dirty="0"/>
              <a:t>Examines all values in an array until it finds a match or reaches the end </a:t>
            </a:r>
          </a:p>
          <a:p>
            <a:r>
              <a:rPr lang="en-US" dirty="0"/>
              <a:t>Number of visits for a linear search of an array of </a:t>
            </a:r>
            <a:r>
              <a:rPr lang="en-US" i="1" dirty="0" err="1"/>
              <a:t>n</a:t>
            </a:r>
            <a:r>
              <a:rPr lang="en-US" dirty="0"/>
              <a:t> elements: </a:t>
            </a:r>
          </a:p>
          <a:p>
            <a:pPr lvl="1"/>
            <a:r>
              <a:rPr lang="en-US" dirty="0"/>
              <a:t>The average search visits </a:t>
            </a:r>
            <a:r>
              <a:rPr lang="en-US" i="1" dirty="0"/>
              <a:t>n</a:t>
            </a:r>
            <a:r>
              <a:rPr lang="en-US" dirty="0"/>
              <a:t>/2 elements </a:t>
            </a:r>
          </a:p>
          <a:p>
            <a:pPr lvl="1"/>
            <a:r>
              <a:rPr lang="en-US" dirty="0"/>
              <a:t>The maximum visits is </a:t>
            </a:r>
            <a:r>
              <a:rPr lang="en-US" i="1" dirty="0" err="1"/>
              <a:t>n</a:t>
            </a:r>
            <a:r>
              <a:rPr lang="en-US" dirty="0"/>
              <a:t> </a:t>
            </a:r>
          </a:p>
          <a:p>
            <a:r>
              <a:rPr lang="en-US" dirty="0"/>
              <a:t>A linear search locates a value in an array in </a:t>
            </a:r>
            <a:r>
              <a:rPr lang="en-US" i="1" dirty="0" err="1"/>
              <a:t>O</a:t>
            </a:r>
            <a:r>
              <a:rPr lang="en-US" dirty="0" err="1"/>
              <a:t>(</a:t>
            </a:r>
            <a:r>
              <a:rPr lang="en-US" i="1" dirty="0" err="1"/>
              <a:t>n</a:t>
            </a:r>
            <a:r>
              <a:rPr lang="en-US" dirty="0"/>
              <a:t>) steps </a:t>
            </a:r>
          </a:p>
        </p:txBody>
      </p:sp>
    </p:spTree>
    <p:extLst>
      <p:ext uri="{BB962C8B-B14F-4D97-AF65-F5344CB8AC3E}">
        <p14:creationId xmlns:p14="http://schemas.microsoft.com/office/powerpoint/2010/main" val="2628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section_6_1/</a:t>
            </a:r>
            <a:r>
              <a:rPr lang="en-US" dirty="0">
                <a:hlinkClick r:id="rId2" action="ppaction://hlinkfile"/>
              </a:rPr>
              <a:t>LinearSearcher.java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 class for executing linear searches in an array.</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LinearSearcher</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Finds a value in an array, using the linear search </a:t>
            </a: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algorithm.</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a:t>
            </a:r>
            <a:r>
              <a:rPr lang="en-US" sz="1400" dirty="0">
                <a:solidFill>
                  <a:srgbClr val="0073FF"/>
                </a:solidFill>
                <a:latin typeface="Times"/>
                <a:ea typeface="Times"/>
                <a:cs typeface="Times"/>
              </a:rPr>
              <a:t> the array to search</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value</a:t>
            </a:r>
            <a:r>
              <a:rPr lang="en-US" sz="1400" dirty="0">
                <a:solidFill>
                  <a:srgbClr val="0073FF"/>
                </a:solidFill>
                <a:latin typeface="Times"/>
                <a:ea typeface="Times"/>
                <a:cs typeface="Times"/>
              </a:rPr>
              <a:t> the value to find</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index at which the value occurs, or -1</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if it does not occur in the array</a:t>
            </a:r>
          </a:p>
          <a:p>
            <a:pPr>
              <a:spcBef>
                <a:spcPts val="0"/>
              </a:spcBef>
              <a:buNone/>
            </a:pPr>
            <a:r>
              <a:rPr lang="en-US" sz="1400" b="1" dirty="0">
                <a:solidFill>
                  <a:srgbClr val="0073FF"/>
                </a:solidFill>
                <a:latin typeface="Courier"/>
                <a:ea typeface="Courier"/>
                <a:cs typeface="Courier"/>
              </a:rPr>
              <a:t> 13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search(</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value)</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for</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a.length</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a[i</a:t>
            </a:r>
            <a:r>
              <a:rPr lang="en-US" sz="1400" dirty="0">
                <a:solidFill>
                  <a:srgbClr val="000000"/>
                </a:solidFill>
                <a:latin typeface="Courier"/>
                <a:ea typeface="Courier"/>
                <a:cs typeface="Courier"/>
              </a:rPr>
              <a:t>] == value)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Tree>
    <p:extLst>
      <p:ext uri="{BB962C8B-B14F-4D97-AF65-F5344CB8AC3E}">
        <p14:creationId xmlns:p14="http://schemas.microsoft.com/office/powerpoint/2010/main" val="3160812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section_6_1/</a:t>
            </a:r>
            <a:r>
              <a:rPr lang="en-US" dirty="0">
                <a:hlinkClick r:id="rId2" action="ppaction://hlinkfile"/>
              </a:rPr>
              <a:t>LinearSearchDemo.java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CC0066"/>
                </a:solidFill>
                <a:latin typeface="Courier"/>
                <a:ea typeface="Courier"/>
                <a:cs typeface="Courier"/>
              </a:rPr>
              <a:t>import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java.util.Arrays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CC0066"/>
                </a:solidFill>
                <a:latin typeface="Courier"/>
                <a:ea typeface="Courier"/>
                <a:cs typeface="Courier"/>
              </a:rPr>
              <a:t>import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java.util.Scanner</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  </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This program demonstrates the linear search algorithm.</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LinearSearchDemo</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main(String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args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 = ArrayUtil.randomIntArray(</a:t>
            </a:r>
            <a:r>
              <a:rPr lang="en-US" sz="1200" dirty="0">
                <a:solidFill>
                  <a:srgbClr val="66FF19"/>
                </a:solidFill>
                <a:latin typeface="Courier"/>
                <a:ea typeface="Courier"/>
                <a:cs typeface="Courier"/>
              </a:rPr>
              <a:t>20</a:t>
            </a:r>
            <a:r>
              <a:rPr lang="en-US" sz="1200" dirty="0">
                <a:solidFill>
                  <a:srgbClr val="000000"/>
                </a:solidFill>
                <a:latin typeface="Courier"/>
                <a:ea typeface="Courier"/>
                <a:cs typeface="Courier"/>
              </a:rPr>
              <a:t>, </a:t>
            </a:r>
            <a:r>
              <a:rPr lang="en-US" sz="1200" dirty="0">
                <a:solidFill>
                  <a:srgbClr val="66FF19"/>
                </a:solidFill>
                <a:latin typeface="Courier"/>
                <a:ea typeface="Courier"/>
                <a:cs typeface="Courier"/>
              </a:rPr>
              <a:t>100</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System.out.println(Arrays.toString(a</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Scanner in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Scanner(System.in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14  </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boolean</a:t>
            </a:r>
            <a:r>
              <a:rPr lang="en-US" sz="1200" dirty="0">
                <a:solidFill>
                  <a:srgbClr val="000000"/>
                </a:solidFill>
                <a:latin typeface="Courier"/>
                <a:ea typeface="Courier"/>
                <a:cs typeface="Courier"/>
              </a:rPr>
              <a:t> done = </a:t>
            </a:r>
            <a:r>
              <a:rPr lang="en-US" sz="1200" dirty="0">
                <a:solidFill>
                  <a:srgbClr val="66FF19"/>
                </a:solidFill>
                <a:latin typeface="Courier"/>
                <a:ea typeface="Courier"/>
                <a:cs typeface="Courier"/>
              </a:rPr>
              <a:t>false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(!done)</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a:t>
            </a:r>
            <a:r>
              <a:rPr lang="en-US" sz="1200" dirty="0" err="1">
                <a:solidFill>
                  <a:srgbClr val="32E598"/>
                </a:solidFill>
                <a:latin typeface="Courier"/>
                <a:ea typeface="Courier"/>
                <a:cs typeface="Courier"/>
              </a:rPr>
              <a:t>"Enter</a:t>
            </a:r>
            <a:r>
              <a:rPr lang="en-US" sz="1200" dirty="0">
                <a:solidFill>
                  <a:srgbClr val="32E598"/>
                </a:solidFill>
                <a:latin typeface="Courier"/>
                <a:ea typeface="Courier"/>
                <a:cs typeface="Courier"/>
              </a:rPr>
              <a:t> number to search for, -1 to quit: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n</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in.nextInt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n</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done = </a:t>
            </a:r>
            <a:r>
              <a:rPr lang="en-US" sz="1200" dirty="0">
                <a:solidFill>
                  <a:srgbClr val="66FF19"/>
                </a:solidFill>
                <a:latin typeface="Courier"/>
                <a:ea typeface="Courier"/>
                <a:cs typeface="Courier"/>
              </a:rPr>
              <a:t>true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pos = </a:t>
            </a:r>
            <a:r>
              <a:rPr lang="en-US" sz="1200" dirty="0" err="1">
                <a:solidFill>
                  <a:srgbClr val="000000"/>
                </a:solidFill>
                <a:latin typeface="Courier"/>
                <a:ea typeface="Courier"/>
                <a:cs typeface="Courier"/>
              </a:rPr>
              <a:t>LinearSearcher.search(a</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a:t>
            </a:r>
            <a:r>
              <a:rPr lang="en-US" sz="1200" dirty="0" err="1">
                <a:solidFill>
                  <a:srgbClr val="32E598"/>
                </a:solidFill>
                <a:latin typeface="Courier"/>
                <a:ea typeface="Courier"/>
                <a:cs typeface="Courier"/>
              </a:rPr>
              <a:t>"Found</a:t>
            </a:r>
            <a:r>
              <a:rPr lang="en-US" sz="1200" dirty="0">
                <a:solidFill>
                  <a:srgbClr val="32E598"/>
                </a:solidFill>
                <a:latin typeface="Courier"/>
                <a:ea typeface="Courier"/>
                <a:cs typeface="Courier"/>
              </a:rPr>
              <a:t> in position "</a:t>
            </a:r>
            <a:r>
              <a:rPr lang="en-US" sz="1200" dirty="0">
                <a:solidFill>
                  <a:srgbClr val="000000"/>
                </a:solidFill>
                <a:latin typeface="Courier"/>
                <a:ea typeface="Courier"/>
                <a:cs typeface="Courier"/>
              </a:rPr>
              <a:t> + pos);</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a:t>
            </a:r>
            <a:endParaRPr lang="en-US" sz="1200" b="1" dirty="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extLst>
      <p:ext uri="{BB962C8B-B14F-4D97-AF65-F5344CB8AC3E}">
        <p14:creationId xmlns:p14="http://schemas.microsoft.com/office/powerpoint/2010/main" val="1594073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section_6_1/</a:t>
            </a:r>
            <a:r>
              <a:rPr lang="en-US" dirty="0">
                <a:hlinkClick r:id="rId2" action="ppaction://hlinkfile"/>
              </a:rPr>
              <a:t>LinearSearchDemo.java</a:t>
            </a:r>
            <a:endParaRPr lang="en-US" dirty="0"/>
          </a:p>
        </p:txBody>
      </p:sp>
      <p:sp>
        <p:nvSpPr>
          <p:cNvPr id="4" name="Content Placeholder 2"/>
          <p:cNvSpPr txBox="1">
            <a:spLocks/>
          </p:cNvSpPr>
          <p:nvPr/>
        </p:nvSpPr>
        <p:spPr>
          <a:xfrm>
            <a:off x="0" y="903997"/>
            <a:ext cx="9134475" cy="3056370"/>
          </a:xfrm>
          <a:prstGeom prst="rect">
            <a:avLst/>
          </a:prstGeom>
        </p:spPr>
        <p:txBody>
          <a:bodyPr vert="horz" lIns="91440" tIns="45720" rIns="91440" bIns="45720" rtlCol="0">
            <a:normAutofit/>
          </a:bodyPr>
          <a:lstStyle/>
          <a:p>
            <a:r>
              <a:rPr lang="en-US" sz="2400" b="1" dirty="0">
                <a:latin typeface="Lucida Sans"/>
                <a:cs typeface="Lucida Sans"/>
              </a:rPr>
              <a:t>Program Run:</a:t>
            </a:r>
          </a:p>
          <a:p>
            <a:endParaRPr lang="en-US" sz="2400" b="1" dirty="0">
              <a:latin typeface="Lucida Sans"/>
              <a:cs typeface="Lucida Sans"/>
            </a:endParaRPr>
          </a:p>
          <a:p>
            <a:r>
              <a:rPr lang="en-US" sz="1400" dirty="0">
                <a:solidFill>
                  <a:srgbClr val="6E8080"/>
                </a:solidFill>
                <a:latin typeface="Lucida Sans Typewriter"/>
                <a:ea typeface="Courier New" charset="0"/>
                <a:cs typeface="Courier New" charset="0"/>
              </a:rPr>
              <a:t>[46, 99, 45, 57, 64, 95, 81, 69, 11, 97, 6, 85, 61, 88, 29, 65, 83, 88, 45, 88]</a:t>
            </a:r>
          </a:p>
          <a:p>
            <a:r>
              <a:rPr lang="en-US" sz="1400" dirty="0">
                <a:solidFill>
                  <a:srgbClr val="6E8080"/>
                </a:solidFill>
                <a:latin typeface="Lucida Sans Typewriter"/>
                <a:ea typeface="Courier New" charset="0"/>
                <a:cs typeface="Courier New" charset="0"/>
              </a:rPr>
              <a:t>Enter number to search for, -1 to quit: </a:t>
            </a:r>
            <a:r>
              <a:rPr lang="en-US" sz="1400" dirty="0">
                <a:solidFill>
                  <a:srgbClr val="006CB8"/>
                </a:solidFill>
                <a:latin typeface="Lucida Sans Typewriter"/>
                <a:ea typeface="Courier New" charset="0"/>
                <a:cs typeface="Courier New" charset="0"/>
              </a:rPr>
              <a:t>12</a:t>
            </a:r>
          </a:p>
          <a:p>
            <a:r>
              <a:rPr lang="en-US" sz="1400" dirty="0">
                <a:solidFill>
                  <a:srgbClr val="6E8080"/>
                </a:solidFill>
                <a:latin typeface="Lucida Sans Typewriter"/>
                <a:ea typeface="Courier New" charset="0"/>
                <a:cs typeface="Courier New" charset="0"/>
              </a:rPr>
              <a:t>Found in position -1</a:t>
            </a:r>
          </a:p>
          <a:p>
            <a:r>
              <a:rPr lang="en-US" sz="1400" dirty="0">
                <a:solidFill>
                  <a:srgbClr val="6E8080"/>
                </a:solidFill>
                <a:latin typeface="Lucida Sans Typewriter"/>
                <a:ea typeface="Courier New" charset="0"/>
                <a:cs typeface="Courier New" charset="0"/>
              </a:rPr>
              <a:t>Enter number to search for, -1 to quit: </a:t>
            </a:r>
            <a:r>
              <a:rPr lang="en-US" sz="1400" dirty="0">
                <a:solidFill>
                  <a:srgbClr val="006CB8"/>
                </a:solidFill>
                <a:latin typeface="Lucida Sans Typewriter"/>
                <a:ea typeface="Courier New" charset="0"/>
                <a:cs typeface="Courier New" charset="0"/>
              </a:rPr>
              <a:t>-1</a:t>
            </a:r>
          </a:p>
        </p:txBody>
      </p:sp>
    </p:spTree>
    <p:extLst>
      <p:ext uri="{BB962C8B-B14F-4D97-AF65-F5344CB8AC3E}">
        <p14:creationId xmlns:p14="http://schemas.microsoft.com/office/powerpoint/2010/main" val="191997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p:cNvSpPr>
            <a:spLocks noGrp="1" noChangeArrowheads="1"/>
          </p:cNvSpPr>
          <p:nvPr>
            <p:ph type="title"/>
          </p:nvPr>
        </p:nvSpPr>
        <p:spPr>
          <a:xfrm>
            <a:off x="228600" y="228600"/>
            <a:ext cx="8299450" cy="396875"/>
          </a:xfrm>
          <a:noFill/>
        </p:spPr>
        <p:txBody>
          <a:bodyPr>
            <a:normAutofit fontScale="90000"/>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21508" name="Rectangle 3"/>
          <p:cNvSpPr>
            <a:spLocks noGrp="1" noChangeArrowheads="1"/>
          </p:cNvSpPr>
          <p:nvPr>
            <p:ph idx="1"/>
          </p:nvPr>
        </p:nvSpPr>
        <p:spPr>
          <a:xfrm>
            <a:off x="231775" y="931863"/>
            <a:ext cx="8529638" cy="863600"/>
          </a:xfrm>
        </p:spPr>
        <p:txBody>
          <a:bodyPr/>
          <a:lstStyle/>
          <a:p>
            <a:pPr marL="0" indent="0">
              <a:lnSpc>
                <a:spcPct val="90000"/>
              </a:lnSpc>
              <a:buFont typeface="Monotype Sorts" pitchFamily="2" charset="2"/>
              <a:buNone/>
              <a:defRPr/>
            </a:pPr>
            <a:r>
              <a:rPr lang="en-US" altLang="en-US" sz="2800" dirty="0">
                <a:solidFill>
                  <a:schemeClr val="tx2">
                    <a:lumMod val="75000"/>
                  </a:schemeClr>
                </a:solidFill>
                <a:hlinkClick r:id="rId3"/>
              </a:rPr>
              <a:t>http://www.cs.armstrong.edu/liang/animation/web/LinearSearch.html</a:t>
            </a:r>
            <a:endParaRPr lang="en-US" altLang="en-US" sz="2800" dirty="0">
              <a:solidFill>
                <a:schemeClr val="tx2">
                  <a:lumMod val="75000"/>
                </a:schemeClr>
              </a:solidFill>
            </a:endParaRPr>
          </a:p>
        </p:txBody>
      </p:sp>
      <p:sp>
        <p:nvSpPr>
          <p:cNvPr id="21506"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167829-350F-4E99-919B-2C7431FD3F5F}" type="slidenum">
              <a:rPr lang="en-US" altLang="en-US" sz="1400" smtClean="0"/>
              <a:pPr>
                <a:spcBef>
                  <a:spcPct val="0"/>
                </a:spcBef>
                <a:buClrTx/>
                <a:buSzTx/>
                <a:buFontTx/>
                <a:buNone/>
              </a:pPr>
              <a:t>75</a:t>
            </a:fld>
            <a:endParaRPr lang="en-US" altLang="en-US" sz="1400"/>
          </a:p>
        </p:txBody>
      </p:sp>
      <p:sp>
        <p:nvSpPr>
          <p:cNvPr id="2150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p:cNvSpPr>
            <a:spLocks noChangeArrowheads="1"/>
          </p:cNvSpPr>
          <p:nvPr/>
        </p:nvSpPr>
        <p:spPr bwMode="auto">
          <a:xfrm>
            <a:off x="512763" y="2310607"/>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solidFill>
                  <a:schemeClr val="bg2"/>
                </a:solidFill>
                <a:latin typeface="Forte" panose="03060902040502070203" pitchFamily="66" charset="0"/>
              </a:rPr>
              <a:t>animation</a:t>
            </a:r>
          </a:p>
        </p:txBody>
      </p:sp>
      <p:pic>
        <p:nvPicPr>
          <p:cNvPr id="2151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2281238"/>
            <a:ext cx="44481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7758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Binary Search</a:t>
            </a:r>
          </a:p>
        </p:txBody>
      </p:sp>
      <p:sp>
        <p:nvSpPr>
          <p:cNvPr id="3" name="Content Placeholder 2"/>
          <p:cNvSpPr>
            <a:spLocks noGrp="1"/>
          </p:cNvSpPr>
          <p:nvPr>
            <p:ph idx="4294967295"/>
          </p:nvPr>
        </p:nvSpPr>
        <p:spPr>
          <a:xfrm>
            <a:off x="9525" y="920750"/>
            <a:ext cx="9134475" cy="5665788"/>
          </a:xfrm>
        </p:spPr>
        <p:txBody>
          <a:bodyPr/>
          <a:lstStyle/>
          <a:p>
            <a:r>
              <a:rPr lang="en-US" dirty="0"/>
              <a:t>A binary search locates a value in a </a:t>
            </a:r>
            <a:r>
              <a:rPr lang="en-US" b="1" dirty="0"/>
              <a:t>sorted</a:t>
            </a:r>
            <a:r>
              <a:rPr lang="en-US" dirty="0"/>
              <a:t> array by: </a:t>
            </a:r>
          </a:p>
          <a:p>
            <a:pPr lvl="1"/>
            <a:r>
              <a:rPr lang="en-US" dirty="0"/>
              <a:t>Determining whether the value occurs in the first or second half </a:t>
            </a:r>
          </a:p>
          <a:p>
            <a:pPr lvl="1"/>
            <a:r>
              <a:rPr lang="en-US" dirty="0"/>
              <a:t>Then repeating the search in one of the halves </a:t>
            </a:r>
          </a:p>
          <a:p>
            <a:r>
              <a:rPr lang="en-US" dirty="0"/>
              <a:t>The size of the search is cut in half with each step.</a:t>
            </a:r>
          </a:p>
          <a:p>
            <a:r>
              <a:rPr lang="en-US" dirty="0"/>
              <a:t>Binary search compares the target value to the middle element of the array. </a:t>
            </a:r>
          </a:p>
          <a:p>
            <a:r>
              <a:rPr lang="en-US" dirty="0"/>
              <a:t>If they are not equal, the half in which the target cannot lie is eliminated and the search continues on the remaining half, again taking the middle element to compare to the target value, and repeating this until the target value is found. </a:t>
            </a:r>
          </a:p>
          <a:p>
            <a:r>
              <a:rPr lang="en-US" dirty="0"/>
              <a:t>If the search ends with the remaining half being empty, the target is not in the array.</a:t>
            </a:r>
          </a:p>
          <a:p>
            <a:endParaRPr lang="en-US" dirty="0"/>
          </a:p>
        </p:txBody>
      </p:sp>
    </p:spTree>
    <p:extLst>
      <p:ext uri="{BB962C8B-B14F-4D97-AF65-F5344CB8AC3E}">
        <p14:creationId xmlns:p14="http://schemas.microsoft.com/office/powerpoint/2010/main" val="334817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Binary Search</a:t>
            </a:r>
          </a:p>
        </p:txBody>
      </p:sp>
      <p:sp>
        <p:nvSpPr>
          <p:cNvPr id="3" name="Content Placeholder 2"/>
          <p:cNvSpPr>
            <a:spLocks noGrp="1"/>
          </p:cNvSpPr>
          <p:nvPr>
            <p:ph idx="4294967295"/>
          </p:nvPr>
        </p:nvSpPr>
        <p:spPr>
          <a:xfrm>
            <a:off x="9525" y="920750"/>
            <a:ext cx="9134475" cy="5665788"/>
          </a:xfrm>
        </p:spPr>
        <p:txBody>
          <a:bodyPr/>
          <a:lstStyle/>
          <a:p>
            <a:r>
              <a:rPr lang="en-US" dirty="0"/>
              <a:t>Searching for 15 in this array </a:t>
            </a:r>
            <a:br>
              <a:rPr lang="en-US" dirty="0"/>
            </a:br>
            <a:br>
              <a:rPr lang="en-US" dirty="0"/>
            </a:br>
            <a:endParaRPr lang="en-US" dirty="0"/>
          </a:p>
          <a:p>
            <a:r>
              <a:rPr lang="en-US" dirty="0"/>
              <a:t>The last value in the first half is 9 </a:t>
            </a:r>
          </a:p>
          <a:p>
            <a:pPr lvl="1"/>
            <a:r>
              <a:rPr lang="en-US" dirty="0"/>
              <a:t>So look in the second (darker colored) half</a:t>
            </a:r>
            <a:br>
              <a:rPr lang="en-US" dirty="0"/>
            </a:br>
            <a:endParaRPr lang="en-US" dirty="0"/>
          </a:p>
          <a:p>
            <a:endParaRPr lang="en-US" dirty="0"/>
          </a:p>
          <a:p>
            <a:r>
              <a:rPr lang="en-US" dirty="0"/>
              <a:t>The last value of the first half of this sequence is 17 </a:t>
            </a:r>
          </a:p>
          <a:p>
            <a:pPr lvl="1"/>
            <a:r>
              <a:rPr lang="en-US" dirty="0"/>
              <a:t>Look in the darker colored sequence </a:t>
            </a:r>
            <a:br>
              <a:rPr lang="en-US" dirty="0"/>
            </a:br>
            <a:endParaRPr lang="en-US" dirty="0"/>
          </a:p>
          <a:p>
            <a:pPr lvl="1"/>
            <a:endParaRPr lang="en-US" dirty="0"/>
          </a:p>
        </p:txBody>
      </p:sp>
      <p:pic>
        <p:nvPicPr>
          <p:cNvPr id="4" name="Picture 3" descr="binary_search1.png"/>
          <p:cNvPicPr>
            <a:picLocks noChangeAspect="1"/>
          </p:cNvPicPr>
          <p:nvPr/>
        </p:nvPicPr>
        <p:blipFill>
          <a:blip r:embed="rId2"/>
          <a:stretch>
            <a:fillRect/>
          </a:stretch>
        </p:blipFill>
        <p:spPr>
          <a:xfrm>
            <a:off x="388419" y="1345233"/>
            <a:ext cx="2254120" cy="631154"/>
          </a:xfrm>
          <a:prstGeom prst="rect">
            <a:avLst/>
          </a:prstGeom>
        </p:spPr>
      </p:pic>
      <p:pic>
        <p:nvPicPr>
          <p:cNvPr id="5" name="Picture 4" descr="binary_search2.png"/>
          <p:cNvPicPr>
            <a:picLocks noChangeAspect="1"/>
          </p:cNvPicPr>
          <p:nvPr/>
        </p:nvPicPr>
        <p:blipFill>
          <a:blip r:embed="rId3"/>
          <a:stretch>
            <a:fillRect/>
          </a:stretch>
        </p:blipFill>
        <p:spPr>
          <a:xfrm>
            <a:off x="388419" y="2860300"/>
            <a:ext cx="2254120" cy="644034"/>
          </a:xfrm>
          <a:prstGeom prst="rect">
            <a:avLst/>
          </a:prstGeom>
        </p:spPr>
      </p:pic>
      <p:pic>
        <p:nvPicPr>
          <p:cNvPr id="6" name="Picture 5" descr="binary_search3.png"/>
          <p:cNvPicPr>
            <a:picLocks noChangeAspect="1"/>
          </p:cNvPicPr>
          <p:nvPr/>
        </p:nvPicPr>
        <p:blipFill>
          <a:blip r:embed="rId4"/>
          <a:stretch>
            <a:fillRect/>
          </a:stretch>
        </p:blipFill>
        <p:spPr>
          <a:xfrm>
            <a:off x="336896" y="4445692"/>
            <a:ext cx="2305643" cy="592512"/>
          </a:xfrm>
          <a:prstGeom prst="rect">
            <a:avLst/>
          </a:prstGeom>
        </p:spPr>
      </p:pic>
    </p:spTree>
    <p:extLst>
      <p:ext uri="{BB962C8B-B14F-4D97-AF65-F5344CB8AC3E}">
        <p14:creationId xmlns:p14="http://schemas.microsoft.com/office/powerpoint/2010/main" val="184821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Binary Search</a:t>
            </a:r>
          </a:p>
        </p:txBody>
      </p:sp>
      <p:sp>
        <p:nvSpPr>
          <p:cNvPr id="3" name="Content Placeholder 2"/>
          <p:cNvSpPr>
            <a:spLocks noGrp="1"/>
          </p:cNvSpPr>
          <p:nvPr>
            <p:ph idx="4294967295"/>
          </p:nvPr>
        </p:nvSpPr>
        <p:spPr>
          <a:xfrm>
            <a:off x="9525" y="920750"/>
            <a:ext cx="9134475" cy="5665788"/>
          </a:xfrm>
        </p:spPr>
        <p:txBody>
          <a:bodyPr/>
          <a:lstStyle/>
          <a:p>
            <a:r>
              <a:rPr lang="en-US" dirty="0"/>
              <a:t>The last value of the first half of this very short sequence is 12, </a:t>
            </a:r>
          </a:p>
          <a:p>
            <a:pPr lvl="1"/>
            <a:r>
              <a:rPr lang="en-US" dirty="0"/>
              <a:t>This is smaller than the value that we are searching,</a:t>
            </a:r>
          </a:p>
          <a:p>
            <a:pPr lvl="1"/>
            <a:r>
              <a:rPr lang="en-US" dirty="0"/>
              <a:t>so we must look in the second half</a:t>
            </a:r>
            <a:br>
              <a:rPr lang="en-US" dirty="0"/>
            </a:br>
            <a:endParaRPr lang="en-US" dirty="0"/>
          </a:p>
          <a:p>
            <a:pPr lvl="1"/>
            <a:endParaRPr lang="en-US" dirty="0"/>
          </a:p>
          <a:p>
            <a:r>
              <a:rPr lang="en-US" dirty="0"/>
              <a:t>15 ≠ 17: we don't have a match </a:t>
            </a:r>
          </a:p>
        </p:txBody>
      </p:sp>
      <p:pic>
        <p:nvPicPr>
          <p:cNvPr id="7" name="Picture 6" descr="binary_search4.png"/>
          <p:cNvPicPr>
            <a:picLocks noChangeAspect="1"/>
          </p:cNvPicPr>
          <p:nvPr/>
        </p:nvPicPr>
        <p:blipFill>
          <a:blip r:embed="rId2"/>
          <a:stretch>
            <a:fillRect/>
          </a:stretch>
        </p:blipFill>
        <p:spPr>
          <a:xfrm>
            <a:off x="437910" y="2424306"/>
            <a:ext cx="2241240" cy="669796"/>
          </a:xfrm>
          <a:prstGeom prst="rect">
            <a:avLst/>
          </a:prstGeom>
        </p:spPr>
      </p:pic>
    </p:spTree>
    <p:extLst>
      <p:ext uri="{BB962C8B-B14F-4D97-AF65-F5344CB8AC3E}">
        <p14:creationId xmlns:p14="http://schemas.microsoft.com/office/powerpoint/2010/main" val="321639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section_6_2/</a:t>
            </a:r>
            <a:r>
              <a:rPr lang="en-US" dirty="0">
                <a:hlinkClick r:id="rId2" action="ppaction://hlinkfile"/>
              </a:rPr>
              <a:t>BinarySearcher.java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A class for executing binary searches in an array.</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BinarySearcher</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Finds a value in a range of a sorted array, using the binary</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search algorithm.</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a:t>
            </a:r>
            <a:r>
              <a:rPr lang="en-US" sz="1200" dirty="0">
                <a:solidFill>
                  <a:srgbClr val="0073FF"/>
                </a:solidFill>
                <a:latin typeface="Times"/>
                <a:ea typeface="Times"/>
                <a:cs typeface="Times"/>
              </a:rPr>
              <a:t> the array in which to search</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low</a:t>
            </a:r>
            <a:r>
              <a:rPr lang="en-US" sz="1200" dirty="0">
                <a:solidFill>
                  <a:srgbClr val="0073FF"/>
                </a:solidFill>
                <a:latin typeface="Times"/>
                <a:ea typeface="Times"/>
                <a:cs typeface="Times"/>
              </a:rPr>
              <a:t> the low index of the range</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high</a:t>
            </a:r>
            <a:r>
              <a:rPr lang="en-US" sz="1200" dirty="0">
                <a:solidFill>
                  <a:srgbClr val="0073FF"/>
                </a:solidFill>
                <a:latin typeface="Times"/>
                <a:ea typeface="Times"/>
                <a:cs typeface="Times"/>
              </a:rPr>
              <a:t> the high index of the range</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value</a:t>
            </a:r>
            <a:r>
              <a:rPr lang="en-US" sz="1200" dirty="0">
                <a:solidFill>
                  <a:srgbClr val="0073FF"/>
                </a:solidFill>
                <a:latin typeface="Times"/>
                <a:ea typeface="Times"/>
                <a:cs typeface="Times"/>
              </a:rPr>
              <a:t> the value to find</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the index at which the value occurs, or -1</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if it does not occur in the array</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extLst>
      <p:ext uri="{BB962C8B-B14F-4D97-AF65-F5344CB8AC3E}">
        <p14:creationId xmlns:p14="http://schemas.microsoft.com/office/powerpoint/2010/main" val="170515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228600"/>
            <a:ext cx="7772400" cy="685800"/>
          </a:xfrm>
          <a:noFill/>
        </p:spPr>
        <p:txBody>
          <a:bodyPr>
            <a:normAutofit fontScale="90000"/>
          </a:bodyPr>
          <a:lstStyle/>
          <a:p>
            <a:r>
              <a:rPr lang="en-US" altLang="en-US"/>
              <a:t>Ignoring Non-Dominating Terms</a:t>
            </a:r>
          </a:p>
        </p:txBody>
      </p:sp>
      <p:sp>
        <p:nvSpPr>
          <p:cNvPr id="11268" name="Rectangle 3"/>
          <p:cNvSpPr>
            <a:spLocks noGrp="1" noChangeArrowheads="1"/>
          </p:cNvSpPr>
          <p:nvPr>
            <p:ph idx="1"/>
          </p:nvPr>
        </p:nvSpPr>
        <p:spPr>
          <a:xfrm>
            <a:off x="228600" y="1066800"/>
            <a:ext cx="8763000" cy="5105400"/>
          </a:xfrm>
          <a:noFill/>
        </p:spPr>
        <p:txBody>
          <a:bodyPr>
            <a:normAutofit fontScale="70000" lnSpcReduction="20000"/>
          </a:bodyPr>
          <a:lstStyle/>
          <a:p>
            <a:pPr>
              <a:lnSpc>
                <a:spcPct val="120000"/>
              </a:lnSpc>
              <a:spcBef>
                <a:spcPct val="0"/>
              </a:spcBef>
              <a:spcAft>
                <a:spcPts val="600"/>
              </a:spcAft>
            </a:pPr>
            <a:r>
              <a:rPr lang="en-US" altLang="en-US" sz="2800" dirty="0"/>
              <a:t>Consider the algorithm for finding the maximum number in an array of </a:t>
            </a:r>
            <a:r>
              <a:rPr lang="en-US" altLang="en-US" sz="2800" i="1" dirty="0"/>
              <a:t>n</a:t>
            </a:r>
            <a:r>
              <a:rPr lang="en-US" altLang="en-US" sz="2800" dirty="0"/>
              <a:t> elements. </a:t>
            </a:r>
          </a:p>
          <a:p>
            <a:pPr>
              <a:lnSpc>
                <a:spcPct val="120000"/>
              </a:lnSpc>
              <a:spcBef>
                <a:spcPct val="0"/>
              </a:spcBef>
              <a:spcAft>
                <a:spcPts val="600"/>
              </a:spcAft>
            </a:pPr>
            <a:r>
              <a:rPr lang="en-US" altLang="en-US" sz="2800" dirty="0"/>
              <a:t>If  </a:t>
            </a:r>
            <a:r>
              <a:rPr lang="en-US" altLang="en-US" sz="2800" i="1" dirty="0"/>
              <a:t>n</a:t>
            </a:r>
            <a:r>
              <a:rPr lang="en-US" altLang="en-US" sz="2800" dirty="0"/>
              <a:t> is 2, it takes one comparison to find the maximum number. </a:t>
            </a:r>
          </a:p>
          <a:p>
            <a:pPr>
              <a:lnSpc>
                <a:spcPct val="120000"/>
              </a:lnSpc>
              <a:spcBef>
                <a:spcPct val="0"/>
              </a:spcBef>
              <a:spcAft>
                <a:spcPts val="600"/>
              </a:spcAft>
            </a:pPr>
            <a:r>
              <a:rPr lang="en-US" altLang="en-US" sz="2800" dirty="0"/>
              <a:t>If </a:t>
            </a:r>
            <a:r>
              <a:rPr lang="en-US" altLang="en-US" sz="2800" i="1" dirty="0"/>
              <a:t>n</a:t>
            </a:r>
            <a:r>
              <a:rPr lang="en-US" altLang="en-US" sz="2800" dirty="0"/>
              <a:t> is 3, it takes two comparisons to find the maximum number. </a:t>
            </a:r>
          </a:p>
          <a:p>
            <a:pPr>
              <a:lnSpc>
                <a:spcPct val="120000"/>
              </a:lnSpc>
              <a:spcBef>
                <a:spcPct val="0"/>
              </a:spcBef>
              <a:spcAft>
                <a:spcPts val="600"/>
              </a:spcAft>
            </a:pPr>
            <a:r>
              <a:rPr lang="en-US" altLang="en-US" sz="2800" dirty="0"/>
              <a:t>In general, it takes </a:t>
            </a:r>
            <a:r>
              <a:rPr lang="en-US" altLang="en-US" sz="2800" i="1" dirty="0"/>
              <a:t>n-1</a:t>
            </a:r>
            <a:r>
              <a:rPr lang="en-US" altLang="en-US" sz="2800" dirty="0"/>
              <a:t> times of comparisons to find maximum number in a list of  </a:t>
            </a:r>
            <a:r>
              <a:rPr lang="en-US" altLang="en-US" sz="2800" i="1" dirty="0"/>
              <a:t>n</a:t>
            </a:r>
            <a:r>
              <a:rPr lang="en-US" altLang="en-US" sz="2800" dirty="0"/>
              <a:t> elements. </a:t>
            </a:r>
          </a:p>
          <a:p>
            <a:pPr>
              <a:lnSpc>
                <a:spcPct val="120000"/>
              </a:lnSpc>
              <a:spcBef>
                <a:spcPct val="0"/>
              </a:spcBef>
              <a:spcAft>
                <a:spcPts val="600"/>
              </a:spcAft>
            </a:pPr>
            <a:r>
              <a:rPr lang="en-US" altLang="en-US" sz="2800" dirty="0"/>
              <a:t>Algorithm analysis is for large input size. If the input size is small, there is no significance to estimate an algorithm’s efficiency. </a:t>
            </a:r>
          </a:p>
          <a:p>
            <a:pPr>
              <a:lnSpc>
                <a:spcPct val="120000"/>
              </a:lnSpc>
              <a:spcBef>
                <a:spcPct val="0"/>
              </a:spcBef>
              <a:spcAft>
                <a:spcPts val="600"/>
              </a:spcAft>
            </a:pPr>
            <a:r>
              <a:rPr lang="en-US" altLang="en-US" sz="2800" dirty="0"/>
              <a:t>As </a:t>
            </a:r>
            <a:r>
              <a:rPr lang="en-US" altLang="en-US" sz="2800" i="1" dirty="0"/>
              <a:t>n</a:t>
            </a:r>
            <a:r>
              <a:rPr lang="en-US" altLang="en-US" sz="2800" dirty="0"/>
              <a:t> grows larger, the </a:t>
            </a:r>
            <a:r>
              <a:rPr lang="en-US" altLang="en-US" sz="2800" i="1" dirty="0"/>
              <a:t>n</a:t>
            </a:r>
            <a:r>
              <a:rPr lang="en-US" altLang="en-US" sz="2800" dirty="0"/>
              <a:t> part in the expression </a:t>
            </a:r>
            <a:r>
              <a:rPr lang="en-US" altLang="en-US" sz="2800" i="1" dirty="0"/>
              <a:t>n-1 </a:t>
            </a:r>
            <a:r>
              <a:rPr lang="en-US" altLang="en-US" sz="2800" dirty="0"/>
              <a:t>dominates the complexity. </a:t>
            </a:r>
          </a:p>
          <a:p>
            <a:pPr>
              <a:lnSpc>
                <a:spcPct val="120000"/>
              </a:lnSpc>
              <a:spcBef>
                <a:spcPct val="0"/>
              </a:spcBef>
              <a:spcAft>
                <a:spcPts val="600"/>
              </a:spcAft>
            </a:pPr>
            <a:r>
              <a:rPr lang="en-US" altLang="en-US" sz="2800" dirty="0"/>
              <a:t>The Big  </a:t>
            </a:r>
            <a:r>
              <a:rPr lang="en-US" altLang="en-US" sz="2800" i="1" dirty="0"/>
              <a:t>O</a:t>
            </a:r>
            <a:r>
              <a:rPr lang="en-US" altLang="en-US" sz="2800" dirty="0"/>
              <a:t> notation allows you to ignore the non-dominating part (e.g., -1 in the expression </a:t>
            </a:r>
            <a:r>
              <a:rPr lang="en-US" altLang="en-US" sz="2800" i="1" dirty="0"/>
              <a:t>n-1</a:t>
            </a:r>
            <a:r>
              <a:rPr lang="en-US" altLang="en-US" sz="2800" dirty="0"/>
              <a:t>) and highlight the important part (e.g., </a:t>
            </a:r>
            <a:r>
              <a:rPr lang="en-US" altLang="en-US" sz="2800" i="1" dirty="0"/>
              <a:t>n</a:t>
            </a:r>
            <a:r>
              <a:rPr lang="en-US" altLang="en-US" sz="2800" dirty="0"/>
              <a:t> in the expression </a:t>
            </a:r>
            <a:r>
              <a:rPr lang="en-US" altLang="en-US" sz="2800" i="1" dirty="0"/>
              <a:t>n-1</a:t>
            </a:r>
            <a:r>
              <a:rPr lang="en-US" altLang="en-US" sz="2800" dirty="0"/>
              <a:t>). So, the complexity of this algorithm is </a:t>
            </a:r>
            <a:r>
              <a:rPr lang="en-US" altLang="en-US" sz="2800" i="1" dirty="0"/>
              <a:t>O(n)</a:t>
            </a:r>
            <a:r>
              <a:rPr lang="en-US" altLang="en-US" sz="2800" dirty="0"/>
              <a:t>.</a:t>
            </a:r>
          </a:p>
        </p:txBody>
      </p:sp>
      <p:sp>
        <p:nvSpPr>
          <p:cNvPr id="11266"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1F2655-01B0-4E43-BB84-346EEABFC6AD}" type="slidenum">
              <a:rPr lang="en-US" altLang="en-US" sz="1400" smtClean="0"/>
              <a:pPr>
                <a:spcBef>
                  <a:spcPct val="0"/>
                </a:spcBef>
                <a:buClrTx/>
                <a:buSzTx/>
                <a:buFontTx/>
                <a:buNone/>
              </a:pPr>
              <a:t>8</a:t>
            </a:fld>
            <a:endParaRPr lang="en-US" altLang="en-US" sz="1400"/>
          </a:p>
        </p:txBody>
      </p:sp>
      <p:sp>
        <p:nvSpPr>
          <p:cNvPr id="112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section_6_2/</a:t>
            </a:r>
            <a:r>
              <a:rPr lang="en-US" dirty="0">
                <a:hlinkClick r:id="rId2" action="ppaction://hlinkfile"/>
              </a:rPr>
              <a:t>BinarySearcher.java</a:t>
            </a:r>
            <a:endParaRPr lang="en-US" dirty="0"/>
          </a:p>
        </p:txBody>
      </p:sp>
      <p:sp>
        <p:nvSpPr>
          <p:cNvPr id="3" name="Content Placeholder 2"/>
          <p:cNvSpPr>
            <a:spLocks noGrp="1"/>
          </p:cNvSpPr>
          <p:nvPr>
            <p:ph idx="4294967295"/>
          </p:nvPr>
        </p:nvSpPr>
        <p:spPr>
          <a:xfrm>
            <a:off x="0" y="762000"/>
            <a:ext cx="9134475" cy="5770563"/>
          </a:xfrm>
        </p:spPr>
        <p:txBody>
          <a:bodyPr>
            <a:noAutofit/>
          </a:bodyPr>
          <a:lstStyle/>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search(</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low,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high,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(low &lt;= high)</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mid = (low + high) / </a:t>
            </a:r>
            <a:r>
              <a:rPr lang="en-US" sz="1200" dirty="0">
                <a:solidFill>
                  <a:srgbClr val="66FF19"/>
                </a:solidFill>
                <a:latin typeface="Courier"/>
                <a:ea typeface="Courier"/>
                <a:cs typeface="Courier"/>
              </a:rPr>
              <a:t>2</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21  </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a[mid</a:t>
            </a:r>
            <a:r>
              <a:rPr lang="en-US" sz="1200" dirty="0">
                <a:solidFill>
                  <a:srgbClr val="000000"/>
                </a:solidFill>
                <a:latin typeface="Courier"/>
                <a:ea typeface="Courier"/>
                <a:cs typeface="Courier"/>
              </a:rPr>
              <a:t>] == value) </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mid;</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a[mid</a:t>
            </a:r>
            <a:r>
              <a:rPr lang="en-US" sz="1200" dirty="0">
                <a:solidFill>
                  <a:srgbClr val="000000"/>
                </a:solidFill>
                <a:latin typeface="Courier"/>
                <a:ea typeface="Courier"/>
                <a:cs typeface="Courier"/>
              </a:rPr>
              <a:t>] &lt; value )</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search(a</a:t>
            </a:r>
            <a:r>
              <a:rPr lang="en-US" sz="1200" dirty="0">
                <a:solidFill>
                  <a:srgbClr val="000000"/>
                </a:solidFill>
                <a:latin typeface="Courier"/>
                <a:ea typeface="Courier"/>
                <a:cs typeface="Courier"/>
              </a:rPr>
              <a:t>, mid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 high, value);</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search(a</a:t>
            </a:r>
            <a:r>
              <a:rPr lang="en-US" sz="1200" dirty="0">
                <a:solidFill>
                  <a:srgbClr val="000000"/>
                </a:solidFill>
                <a:latin typeface="Courier"/>
                <a:ea typeface="Courier"/>
                <a:cs typeface="Courier"/>
              </a:rPr>
              <a:t>, low, mid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 value);</a:t>
            </a:r>
          </a:p>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40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41 </a:t>
            </a:r>
          </a:p>
        </p:txBody>
      </p:sp>
    </p:spTree>
    <p:extLst>
      <p:ext uri="{BB962C8B-B14F-4D97-AF65-F5344CB8AC3E}">
        <p14:creationId xmlns:p14="http://schemas.microsoft.com/office/powerpoint/2010/main" val="1691483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Analyzing Binary Search</a:t>
            </a:r>
          </a:p>
        </p:txBody>
      </p:sp>
      <p:sp>
        <p:nvSpPr>
          <p:cNvPr id="3" name="Content Placeholder 2"/>
          <p:cNvSpPr>
            <a:spLocks noGrp="1"/>
          </p:cNvSpPr>
          <p:nvPr>
            <p:ph idx="4294967295"/>
          </p:nvPr>
        </p:nvSpPr>
        <p:spPr>
          <a:xfrm>
            <a:off x="9525" y="920750"/>
            <a:ext cx="9134475" cy="5665788"/>
          </a:xfrm>
        </p:spPr>
        <p:txBody>
          <a:bodyPr>
            <a:normAutofit lnSpcReduction="10000"/>
          </a:bodyPr>
          <a:lstStyle/>
          <a:p>
            <a:r>
              <a:rPr lang="en-US" dirty="0"/>
              <a:t>Let's see how to analyze the maximum number of guesses that binary search makes.</a:t>
            </a:r>
          </a:p>
          <a:p>
            <a:r>
              <a:rPr lang="en-US" dirty="0"/>
              <a:t>The key idea is that when binary search makes an incorrect guess, the portion of the array that contains reasonable guesses is reduced by at least half. If the reasonable portion had 32 elements, then an incorrect guess cuts it down to have at most 16. Binary search halves the size of the reasonable portion upon every incorrect guess.</a:t>
            </a:r>
          </a:p>
          <a:p>
            <a:r>
              <a:rPr lang="en-US" dirty="0"/>
              <a:t>If we start with an array of length 8, then incorrect guesses reduce the size of the reasonable portion to 4, then 2, and then 1. Once the reasonable portion contains just one element, no further guesses occur; the guess for the 1-element portion is either correct or incorrect, and we're done. So with an array of length 8, binary search needs at most four guesses.</a:t>
            </a:r>
          </a:p>
          <a:p>
            <a:endParaRPr lang="en-US" dirty="0"/>
          </a:p>
        </p:txBody>
      </p:sp>
    </p:spTree>
    <p:extLst>
      <p:ext uri="{BB962C8B-B14F-4D97-AF65-F5344CB8AC3E}">
        <p14:creationId xmlns:p14="http://schemas.microsoft.com/office/powerpoint/2010/main" val="14846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Analyzing Binary Search</a:t>
            </a:r>
          </a:p>
        </p:txBody>
      </p:sp>
      <p:sp>
        <p:nvSpPr>
          <p:cNvPr id="3" name="Content Placeholder 2"/>
          <p:cNvSpPr>
            <a:spLocks noGrp="1"/>
          </p:cNvSpPr>
          <p:nvPr>
            <p:ph idx="4294967295"/>
          </p:nvPr>
        </p:nvSpPr>
        <p:spPr>
          <a:xfrm>
            <a:off x="9525" y="920750"/>
            <a:ext cx="9134475" cy="5665788"/>
          </a:xfrm>
        </p:spPr>
        <p:txBody>
          <a:bodyPr>
            <a:normAutofit/>
          </a:bodyPr>
          <a:lstStyle/>
          <a:p>
            <a:r>
              <a:rPr lang="en-US" dirty="0"/>
              <a:t>What do you think would happen with an array of 16 elements? If you said that the first guess would eliminate at least 8 elements, so that at most 8 remain, you're getting the picture. So with 16 elements, we need at most five guesses.</a:t>
            </a:r>
          </a:p>
          <a:p>
            <a:r>
              <a:rPr lang="en-US" dirty="0"/>
              <a:t>By now, you're probably seeing the pattern. Every time we double the size of the array, we need at most one more guess. Suppose we need at most </a:t>
            </a:r>
            <a:r>
              <a:rPr lang="en-US" b="1" dirty="0"/>
              <a:t>m</a:t>
            </a:r>
            <a:r>
              <a:rPr lang="en-US" dirty="0"/>
              <a:t> guesses for an array of length </a:t>
            </a:r>
            <a:r>
              <a:rPr lang="en-US" b="1" dirty="0"/>
              <a:t>n</a:t>
            </a:r>
            <a:r>
              <a:rPr lang="en-US" dirty="0"/>
              <a:t>. Then, for an array of length </a:t>
            </a:r>
            <a:r>
              <a:rPr lang="en-US" b="1" dirty="0"/>
              <a:t>2n,</a:t>
            </a:r>
            <a:r>
              <a:rPr lang="en-US" dirty="0"/>
              <a:t> the first guess cuts the reasonable portion of the array down to size </a:t>
            </a:r>
            <a:r>
              <a:rPr lang="en-US" b="1" dirty="0"/>
              <a:t>n</a:t>
            </a:r>
            <a:r>
              <a:rPr lang="en-US" dirty="0"/>
              <a:t> and at most </a:t>
            </a:r>
            <a:r>
              <a:rPr lang="en-US" b="1" dirty="0"/>
              <a:t>m</a:t>
            </a:r>
            <a:r>
              <a:rPr lang="en-US" dirty="0"/>
              <a:t> </a:t>
            </a:r>
            <a:r>
              <a:rPr lang="en-US" dirty="0" err="1"/>
              <a:t>m</a:t>
            </a:r>
            <a:r>
              <a:rPr lang="en-US" dirty="0"/>
              <a:t> mm guesses finish up, giving us a total of at most </a:t>
            </a:r>
            <a:r>
              <a:rPr lang="en-US" b="1" dirty="0"/>
              <a:t>m+1</a:t>
            </a:r>
            <a:r>
              <a:rPr lang="en-US" dirty="0"/>
              <a:t> guesses.</a:t>
            </a:r>
          </a:p>
          <a:p>
            <a:endParaRPr lang="en-US" dirty="0"/>
          </a:p>
        </p:txBody>
      </p:sp>
    </p:spTree>
    <p:extLst>
      <p:ext uri="{BB962C8B-B14F-4D97-AF65-F5344CB8AC3E}">
        <p14:creationId xmlns:p14="http://schemas.microsoft.com/office/powerpoint/2010/main" val="415888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Analyzing Binary Search</a:t>
            </a:r>
          </a:p>
        </p:txBody>
      </p:sp>
      <p:sp>
        <p:nvSpPr>
          <p:cNvPr id="3" name="Content Placeholder 2"/>
          <p:cNvSpPr>
            <a:spLocks noGrp="1"/>
          </p:cNvSpPr>
          <p:nvPr>
            <p:ph idx="4294967295"/>
          </p:nvPr>
        </p:nvSpPr>
        <p:spPr>
          <a:xfrm>
            <a:off x="9525" y="920750"/>
            <a:ext cx="9134475" cy="5665788"/>
          </a:xfrm>
        </p:spPr>
        <p:txBody>
          <a:bodyPr>
            <a:normAutofit/>
          </a:bodyPr>
          <a:lstStyle/>
          <a:p>
            <a:r>
              <a:rPr lang="en-US" dirty="0"/>
              <a:t>Let's look at the general case of an array of length </a:t>
            </a:r>
            <a:r>
              <a:rPr lang="en-US" b="1" dirty="0"/>
              <a:t>n</a:t>
            </a:r>
            <a:r>
              <a:rPr lang="en-US" dirty="0"/>
              <a:t>. </a:t>
            </a:r>
          </a:p>
          <a:p>
            <a:r>
              <a:rPr lang="en-US" dirty="0"/>
              <a:t>We can express the number of guesses, in the worst case, as "the number of times we can repeatedly halve, starting at </a:t>
            </a:r>
            <a:r>
              <a:rPr lang="en-US" b="1" dirty="0"/>
              <a:t>n</a:t>
            </a:r>
            <a:r>
              <a:rPr lang="en-US" dirty="0"/>
              <a:t> until we get the value 1, plus one</a:t>
            </a:r>
          </a:p>
          <a:p>
            <a:r>
              <a:rPr lang="en-US" dirty="0"/>
              <a:t>So binary search is O(log(n) +1)=O(log(n))</a:t>
            </a:r>
          </a:p>
          <a:p>
            <a:endParaRPr lang="en-US" dirty="0"/>
          </a:p>
          <a:p>
            <a:endParaRPr lang="en-US" dirty="0"/>
          </a:p>
        </p:txBody>
      </p:sp>
      <p:pic>
        <p:nvPicPr>
          <p:cNvPr id="4" name="Picture 3">
            <a:extLst>
              <a:ext uri="{FF2B5EF4-FFF2-40B4-BE49-F238E27FC236}">
                <a16:creationId xmlns:a16="http://schemas.microsoft.com/office/drawing/2014/main" id="{7F5C38F2-4C0C-4531-84FD-D4239D7C99DF}"/>
              </a:ext>
            </a:extLst>
          </p:cNvPr>
          <p:cNvPicPr>
            <a:picLocks noChangeAspect="1"/>
          </p:cNvPicPr>
          <p:nvPr/>
        </p:nvPicPr>
        <p:blipFill>
          <a:blip r:embed="rId2"/>
          <a:stretch>
            <a:fillRect/>
          </a:stretch>
        </p:blipFill>
        <p:spPr>
          <a:xfrm>
            <a:off x="1118089" y="3169626"/>
            <a:ext cx="6907822" cy="3095063"/>
          </a:xfrm>
          <a:prstGeom prst="rect">
            <a:avLst/>
          </a:prstGeom>
        </p:spPr>
      </p:pic>
    </p:spTree>
    <p:extLst>
      <p:ext uri="{BB962C8B-B14F-4D97-AF65-F5344CB8AC3E}">
        <p14:creationId xmlns:p14="http://schemas.microsoft.com/office/powerpoint/2010/main" val="42741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Binary Search vs. Linear Search</a:t>
            </a:r>
          </a:p>
        </p:txBody>
      </p:sp>
      <p:sp>
        <p:nvSpPr>
          <p:cNvPr id="3" name="Content Placeholder 2"/>
          <p:cNvSpPr>
            <a:spLocks noGrp="1"/>
          </p:cNvSpPr>
          <p:nvPr>
            <p:ph idx="4294967295"/>
          </p:nvPr>
        </p:nvSpPr>
        <p:spPr>
          <a:xfrm>
            <a:off x="9525" y="920750"/>
            <a:ext cx="9134475" cy="5665788"/>
          </a:xfrm>
        </p:spPr>
        <p:txBody>
          <a:bodyPr/>
          <a:lstStyle/>
          <a:p>
            <a:r>
              <a:rPr lang="en-US" dirty="0"/>
              <a:t>Should we sort an array before searching? </a:t>
            </a:r>
          </a:p>
          <a:p>
            <a:pPr lvl="1"/>
            <a:r>
              <a:rPr lang="en-US" dirty="0"/>
              <a:t>Linear search - </a:t>
            </a:r>
            <a:r>
              <a:rPr lang="en-US" dirty="0" err="1"/>
              <a:t>O(n</a:t>
            </a:r>
            <a:r>
              <a:rPr lang="en-US" dirty="0"/>
              <a:t>)</a:t>
            </a:r>
          </a:p>
          <a:p>
            <a:pPr lvl="1"/>
            <a:r>
              <a:rPr lang="en-US" dirty="0"/>
              <a:t>Binary search - O(log(n))</a:t>
            </a:r>
          </a:p>
          <a:p>
            <a:r>
              <a:rPr lang="en-US" dirty="0"/>
              <a:t>If you search the array only once </a:t>
            </a:r>
          </a:p>
          <a:p>
            <a:pPr lvl="1"/>
            <a:r>
              <a:rPr lang="en-US" dirty="0"/>
              <a:t>Linear search is more efficient</a:t>
            </a:r>
          </a:p>
          <a:p>
            <a:r>
              <a:rPr lang="en-US" dirty="0"/>
              <a:t>If you will make many searches </a:t>
            </a:r>
          </a:p>
          <a:p>
            <a:pPr lvl="1"/>
            <a:r>
              <a:rPr lang="en-US" dirty="0"/>
              <a:t>Worthwhile to sort and use binary search</a:t>
            </a:r>
          </a:p>
        </p:txBody>
      </p:sp>
    </p:spTree>
    <p:extLst>
      <p:ext uri="{BB962C8B-B14F-4D97-AF65-F5344CB8AC3E}">
        <p14:creationId xmlns:p14="http://schemas.microsoft.com/office/powerpoint/2010/main" val="293317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ph type="title"/>
          </p:nvPr>
        </p:nvSpPr>
        <p:spPr>
          <a:xfrm>
            <a:off x="228600" y="228600"/>
            <a:ext cx="8299450" cy="396875"/>
          </a:xfrm>
          <a:noFill/>
        </p:spPr>
        <p:txBody>
          <a:bodyPr>
            <a:normAutofit fontScale="90000"/>
          </a:bodyPr>
          <a:lstStyle/>
          <a:p>
            <a:r>
              <a:rPr lang="en-US" altLang="en-US" sz="3200"/>
              <a:t>Binary Search Animation</a:t>
            </a:r>
            <a:endParaRPr lang="en-US" altLang="en-US" sz="3200">
              <a:solidFill>
                <a:schemeClr val="tx1"/>
              </a:solidFill>
              <a:latin typeface="Book Antiqua" panose="02040602050305030304" pitchFamily="18" charset="0"/>
              <a:hlinkClick r:id="rId2" action="ppaction://program"/>
            </a:endParaRPr>
          </a:p>
        </p:txBody>
      </p:sp>
      <p:sp>
        <p:nvSpPr>
          <p:cNvPr id="22532" name="Rectangle 3"/>
          <p:cNvSpPr>
            <a:spLocks noGrp="1" noChangeArrowheads="1"/>
          </p:cNvSpPr>
          <p:nvPr>
            <p:ph idx="1"/>
          </p:nvPr>
        </p:nvSpPr>
        <p:spPr>
          <a:xfrm>
            <a:off x="231775" y="931863"/>
            <a:ext cx="8529638" cy="863600"/>
          </a:xfrm>
          <a:noFill/>
        </p:spPr>
        <p:txBody>
          <a:bodyPr/>
          <a:lstStyle/>
          <a:p>
            <a:pPr marL="0" indent="0">
              <a:lnSpc>
                <a:spcPct val="90000"/>
              </a:lnSpc>
              <a:buFont typeface="Monotype Sorts" pitchFamily="2" charset="2"/>
              <a:buNone/>
            </a:pPr>
            <a:r>
              <a:rPr lang="en-US" altLang="en-US" sz="2800">
                <a:hlinkClick r:id="rId3"/>
              </a:rPr>
              <a:t>http://www.cs.armstrong.edu/liang/animation/web/BinarySearch.html</a:t>
            </a:r>
            <a:endParaRPr lang="en-US" altLang="en-US" sz="2800"/>
          </a:p>
        </p:txBody>
      </p:sp>
      <p:sp>
        <p:nvSpPr>
          <p:cNvPr id="22530"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F2AAAC-7A15-4868-91A6-D9988D7CD03C}" type="slidenum">
              <a:rPr lang="en-US" altLang="en-US" sz="1400" smtClean="0"/>
              <a:pPr>
                <a:spcBef>
                  <a:spcPct val="0"/>
                </a:spcBef>
                <a:buClrTx/>
                <a:buSzTx/>
                <a:buFontTx/>
                <a:buNone/>
              </a:pPr>
              <a:t>85</a:t>
            </a:fld>
            <a:endParaRPr lang="en-US" altLang="en-US" sz="1400"/>
          </a:p>
        </p:txBody>
      </p:sp>
      <p:sp>
        <p:nvSpPr>
          <p:cNvPr id="22531"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7"/>
          <p:cNvSpPr>
            <a:spLocks noChangeArrowheads="1"/>
          </p:cNvSpPr>
          <p:nvPr/>
        </p:nvSpPr>
        <p:spPr bwMode="auto">
          <a:xfrm>
            <a:off x="331694" y="2370138"/>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2253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2000250"/>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4960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85800" y="228600"/>
            <a:ext cx="7772400" cy="685800"/>
          </a:xfrm>
          <a:noFill/>
        </p:spPr>
        <p:txBody>
          <a:bodyPr/>
          <a:lstStyle/>
          <a:p>
            <a:r>
              <a:rPr lang="en-US" altLang="en-US"/>
              <a:t>Analyzing Towers of Hanoi</a:t>
            </a:r>
          </a:p>
        </p:txBody>
      </p:sp>
      <p:sp>
        <p:nvSpPr>
          <p:cNvPr id="31748" name="Rectangle 3"/>
          <p:cNvSpPr>
            <a:spLocks noGrp="1" noChangeArrowheads="1"/>
          </p:cNvSpPr>
          <p:nvPr>
            <p:ph idx="1"/>
          </p:nvPr>
        </p:nvSpPr>
        <p:spPr>
          <a:xfrm>
            <a:off x="228600" y="1066800"/>
            <a:ext cx="8763000" cy="3962400"/>
          </a:xfrm>
          <a:noFill/>
        </p:spPr>
        <p:txBody>
          <a:bodyPr>
            <a:normAutofit fontScale="92500" lnSpcReduction="10000"/>
          </a:bodyPr>
          <a:lstStyle/>
          <a:p>
            <a:pPr marL="263525" indent="0">
              <a:lnSpc>
                <a:spcPct val="110000"/>
              </a:lnSpc>
              <a:buFont typeface="Monotype Sorts" pitchFamily="2" charset="2"/>
              <a:buNone/>
            </a:pPr>
            <a:r>
              <a:rPr lang="en-US" altLang="en-US" sz="2400" dirty="0"/>
              <a:t>TowersOfHanoi.java, moves </a:t>
            </a:r>
            <a:r>
              <a:rPr lang="en-US" altLang="en-US" sz="2400" i="1" dirty="0"/>
              <a:t>n</a:t>
            </a:r>
            <a:r>
              <a:rPr lang="en-US" altLang="en-US" sz="2400" dirty="0"/>
              <a:t> disks from tower A to tower B with the assistance of tower C recursively as follows:</a:t>
            </a:r>
          </a:p>
          <a:p>
            <a:pPr marL="895350" lvl="1" indent="-358775">
              <a:lnSpc>
                <a:spcPct val="110000"/>
              </a:lnSpc>
            </a:pPr>
            <a:r>
              <a:rPr lang="en-US" altLang="en-US" sz="2400" dirty="0"/>
              <a:t>Move the first </a:t>
            </a:r>
            <a:r>
              <a:rPr lang="en-US" altLang="en-US" sz="2400" i="1" u="sng" dirty="0"/>
              <a:t>n – 1</a:t>
            </a:r>
            <a:r>
              <a:rPr lang="en-US" altLang="en-US" sz="2400" i="1" dirty="0"/>
              <a:t> </a:t>
            </a:r>
            <a:r>
              <a:rPr lang="en-US" altLang="en-US" sz="2400" dirty="0"/>
              <a:t>disks from A to C with the assistance of tower B.</a:t>
            </a:r>
          </a:p>
          <a:p>
            <a:pPr marL="895350" lvl="1" indent="-358775">
              <a:lnSpc>
                <a:spcPct val="110000"/>
              </a:lnSpc>
            </a:pPr>
            <a:r>
              <a:rPr lang="en-US" altLang="en-US" sz="2400" dirty="0"/>
              <a:t>Move disk </a:t>
            </a:r>
            <a:r>
              <a:rPr lang="en-US" altLang="en-US" sz="2400" i="1" u="sng" dirty="0"/>
              <a:t>n</a:t>
            </a:r>
            <a:r>
              <a:rPr lang="en-US" altLang="en-US" sz="2400" dirty="0"/>
              <a:t> from A to B.</a:t>
            </a:r>
          </a:p>
          <a:p>
            <a:pPr marL="895350" lvl="1" indent="-358775">
              <a:lnSpc>
                <a:spcPct val="110000"/>
              </a:lnSpc>
            </a:pPr>
            <a:r>
              <a:rPr lang="en-US" altLang="en-US" sz="2400" dirty="0"/>
              <a:t>Move </a:t>
            </a:r>
            <a:r>
              <a:rPr lang="en-US" altLang="en-US" sz="2400" i="1" u="sng" dirty="0"/>
              <a:t>n - 1</a:t>
            </a:r>
            <a:r>
              <a:rPr lang="en-US" altLang="en-US" sz="2400" dirty="0"/>
              <a:t> disks from C to B with the assistance of tower A.</a:t>
            </a:r>
          </a:p>
          <a:p>
            <a:pPr marL="263525" indent="0">
              <a:lnSpc>
                <a:spcPct val="110000"/>
              </a:lnSpc>
              <a:buFont typeface="Monotype Sorts" pitchFamily="2" charset="2"/>
              <a:buNone/>
            </a:pPr>
            <a:r>
              <a:rPr lang="en-US" altLang="en-US" sz="2400" dirty="0"/>
              <a:t>Let </a:t>
            </a:r>
            <a:r>
              <a:rPr lang="en-US" altLang="en-US" sz="2400" i="1" dirty="0"/>
              <a:t>T(n)</a:t>
            </a:r>
            <a:r>
              <a:rPr lang="en-US" altLang="en-US" sz="2400" dirty="0"/>
              <a:t> denote the complexity for the algorithm that moves disks and c denote the constant time to move one disk, i.e., T(1) is c. So,</a:t>
            </a:r>
          </a:p>
        </p:txBody>
      </p:sp>
      <p:sp>
        <p:nvSpPr>
          <p:cNvPr id="31746"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BD5C2D-391B-49BE-9D6D-02761A35ED0D}" type="slidenum">
              <a:rPr lang="en-US" altLang="en-US" sz="1400" smtClean="0"/>
              <a:pPr>
                <a:spcBef>
                  <a:spcPct val="0"/>
                </a:spcBef>
                <a:buClrTx/>
                <a:buSzTx/>
                <a:buFontTx/>
                <a:buNone/>
              </a:pPr>
              <a:t>86</a:t>
            </a:fld>
            <a:endParaRPr lang="en-US" altLang="en-US" sz="1400"/>
          </a:p>
        </p:txBody>
      </p:sp>
      <p:sp>
        <p:nvSpPr>
          <p:cNvPr id="3174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11"/>
          <p:cNvSpPr>
            <a:spLocks noChangeArrowheads="1"/>
          </p:cNvSpPr>
          <p:nvPr/>
        </p:nvSpPr>
        <p:spPr bwMode="auto">
          <a:xfrm>
            <a:off x="0" y="307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3" name="Object 10"/>
          <p:cNvGraphicFramePr>
            <a:graphicFrameLocks noChangeAspect="1"/>
          </p:cNvGraphicFramePr>
          <p:nvPr/>
        </p:nvGraphicFramePr>
        <p:xfrm>
          <a:off x="114300" y="5244353"/>
          <a:ext cx="9029700" cy="977900"/>
        </p:xfrm>
        <a:graphic>
          <a:graphicData uri="http://schemas.openxmlformats.org/presentationml/2006/ole">
            <mc:AlternateContent xmlns:mc="http://schemas.openxmlformats.org/markup-compatibility/2006">
              <mc:Choice xmlns:v="urn:schemas-microsoft-com:vml" Requires="v">
                <p:oleObj spid="_x0000_s25622" name="Equation" r:id="rId3" imgW="3441700" imgH="698500" progId="Equation.3">
                  <p:embed/>
                </p:oleObj>
              </mc:Choice>
              <mc:Fallback>
                <p:oleObj name="Equation" r:id="rId3" imgW="3441700" imgH="698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5244353"/>
                        <a:ext cx="9029700" cy="977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92566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152400"/>
            <a:ext cx="7772400" cy="533400"/>
          </a:xfrm>
          <a:noFill/>
        </p:spPr>
        <p:txBody>
          <a:bodyPr>
            <a:normAutofit fontScale="90000"/>
          </a:bodyPr>
          <a:lstStyle/>
          <a:p>
            <a:r>
              <a:rPr lang="en-US" altLang="en-US"/>
              <a:t>Case Study: Fibonacci Numbers</a:t>
            </a:r>
          </a:p>
        </p:txBody>
      </p:sp>
      <p:sp>
        <p:nvSpPr>
          <p:cNvPr id="35852" name="Rectangle 11"/>
          <p:cNvSpPr>
            <a:spLocks noGrp="1" noChangeArrowheads="1"/>
          </p:cNvSpPr>
          <p:nvPr>
            <p:ph idx="1"/>
          </p:nvPr>
        </p:nvSpPr>
        <p:spPr>
          <a:xfrm>
            <a:off x="228600" y="838200"/>
            <a:ext cx="8763000" cy="3429000"/>
          </a:xfrm>
          <a:noFill/>
        </p:spPr>
        <p:txBody>
          <a:bodyPr/>
          <a:lstStyle/>
          <a:p>
            <a:pPr marL="263525" indent="0">
              <a:lnSpc>
                <a:spcPct val="80000"/>
              </a:lnSpc>
              <a:buFont typeface="Monotype Sorts" pitchFamily="2" charset="2"/>
              <a:buNone/>
            </a:pPr>
            <a:r>
              <a:rPr lang="en-US" altLang="en-US" sz="2400" dirty="0"/>
              <a:t>/** The method for finding the Fibonacci number */</a:t>
            </a:r>
          </a:p>
          <a:p>
            <a:pPr marL="263525" indent="0">
              <a:lnSpc>
                <a:spcPct val="80000"/>
              </a:lnSpc>
              <a:buFont typeface="Monotype Sorts" pitchFamily="2" charset="2"/>
              <a:buNone/>
            </a:pPr>
            <a:r>
              <a:rPr lang="en-US" altLang="en-US" sz="2400" dirty="0"/>
              <a:t>public static long fib(long index) {</a:t>
            </a:r>
          </a:p>
          <a:p>
            <a:pPr marL="263525" indent="0">
              <a:lnSpc>
                <a:spcPct val="80000"/>
              </a:lnSpc>
              <a:buFont typeface="Monotype Sorts" pitchFamily="2" charset="2"/>
              <a:buNone/>
            </a:pPr>
            <a:r>
              <a:rPr lang="en-US" altLang="en-US" sz="2400" dirty="0"/>
              <a:t>  if (index == 0) // Base case</a:t>
            </a:r>
          </a:p>
          <a:p>
            <a:pPr marL="263525" indent="0">
              <a:lnSpc>
                <a:spcPct val="80000"/>
              </a:lnSpc>
              <a:buFont typeface="Monotype Sorts" pitchFamily="2" charset="2"/>
              <a:buNone/>
            </a:pPr>
            <a:r>
              <a:rPr lang="en-US" altLang="en-US" sz="2400" dirty="0"/>
              <a:t>    return 0;</a:t>
            </a:r>
          </a:p>
          <a:p>
            <a:pPr marL="263525" indent="0">
              <a:lnSpc>
                <a:spcPct val="80000"/>
              </a:lnSpc>
              <a:buFont typeface="Monotype Sorts" pitchFamily="2" charset="2"/>
              <a:buNone/>
            </a:pPr>
            <a:r>
              <a:rPr lang="en-US" altLang="en-US" sz="2400" dirty="0"/>
              <a:t>  else if (index == 1) // Base case</a:t>
            </a:r>
          </a:p>
          <a:p>
            <a:pPr marL="263525" indent="0">
              <a:lnSpc>
                <a:spcPct val="80000"/>
              </a:lnSpc>
              <a:buFont typeface="Monotype Sorts" pitchFamily="2" charset="2"/>
              <a:buNone/>
            </a:pPr>
            <a:r>
              <a:rPr lang="en-US" altLang="en-US" sz="2400" dirty="0"/>
              <a:t>    return 1;</a:t>
            </a:r>
          </a:p>
          <a:p>
            <a:pPr marL="263525" indent="0">
              <a:lnSpc>
                <a:spcPct val="80000"/>
              </a:lnSpc>
              <a:buFont typeface="Monotype Sorts" pitchFamily="2" charset="2"/>
              <a:buNone/>
            </a:pPr>
            <a:r>
              <a:rPr lang="en-US" altLang="en-US" sz="2400" dirty="0"/>
              <a:t>  else  // Reduction and recursive calls</a:t>
            </a:r>
          </a:p>
          <a:p>
            <a:pPr marL="263525" indent="0">
              <a:lnSpc>
                <a:spcPct val="80000"/>
              </a:lnSpc>
              <a:buFont typeface="Monotype Sorts" pitchFamily="2" charset="2"/>
              <a:buNone/>
            </a:pPr>
            <a:r>
              <a:rPr lang="en-US" altLang="en-US" sz="2400" dirty="0"/>
              <a:t>    return fib(index - 1) + fib(index - 2);</a:t>
            </a:r>
          </a:p>
          <a:p>
            <a:pPr marL="263525" indent="0">
              <a:lnSpc>
                <a:spcPct val="80000"/>
              </a:lnSpc>
              <a:buFont typeface="Monotype Sorts" pitchFamily="2" charset="2"/>
              <a:buNone/>
            </a:pPr>
            <a:r>
              <a:rPr lang="en-US" altLang="en-US" sz="2400" dirty="0"/>
              <a:t>}</a:t>
            </a:r>
          </a:p>
        </p:txBody>
      </p:sp>
      <p:sp>
        <p:nvSpPr>
          <p:cNvPr id="35842"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9B7C15-876D-4CF2-8815-841F4979316E}" type="slidenum">
              <a:rPr lang="en-US" altLang="en-US" sz="1400" smtClean="0"/>
              <a:pPr>
                <a:spcBef>
                  <a:spcPct val="0"/>
                </a:spcBef>
                <a:buClrTx/>
                <a:buSzTx/>
                <a:buFontTx/>
                <a:buNone/>
              </a:pPr>
              <a:t>87</a:t>
            </a:fld>
            <a:endParaRPr lang="en-US" altLang="en-US" sz="1400"/>
          </a:p>
        </p:txBody>
      </p:sp>
      <p:sp>
        <p:nvSpPr>
          <p:cNvPr id="3584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8"/>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0"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1" name="Rectangle 10"/>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3" name="Rectangle 12"/>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4" name="Rectangle 15"/>
          <p:cNvSpPr>
            <a:spLocks noChangeArrowheads="1"/>
          </p:cNvSpPr>
          <p:nvPr/>
        </p:nvSpPr>
        <p:spPr bwMode="auto">
          <a:xfrm>
            <a:off x="304800" y="4189413"/>
            <a:ext cx="853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dirty="0" err="1">
                <a:latin typeface="Courier New" panose="02070309020205020404" pitchFamily="49" charset="0"/>
              </a:rPr>
              <a:t>Finonacci</a:t>
            </a:r>
            <a:r>
              <a:rPr lang="en-US" altLang="en-US" sz="2000" dirty="0">
                <a:latin typeface="Courier New" panose="02070309020205020404" pitchFamily="49" charset="0"/>
              </a:rPr>
              <a:t> series: 0 1 1 2 3 5 8 13 21 34 55 89…</a:t>
            </a:r>
          </a:p>
          <a:p>
            <a:pPr>
              <a:lnSpc>
                <a:spcPct val="90000"/>
              </a:lnSpc>
              <a:spcBef>
                <a:spcPct val="50000"/>
              </a:spcBef>
              <a:buFont typeface="Monotype Sorts" pitchFamily="2" charset="2"/>
              <a:buNone/>
            </a:pPr>
            <a:r>
              <a:rPr lang="en-US" altLang="en-US" sz="2000" dirty="0">
                <a:latin typeface="Courier New" panose="02070309020205020404" pitchFamily="49" charset="0"/>
              </a:rPr>
              <a:t>         indices: 0 1 2 3 4 5 6 7  8  9  10 11</a:t>
            </a:r>
            <a:r>
              <a:rPr lang="en-US" altLang="en-US" sz="2400" dirty="0">
                <a:latin typeface="Courier New" panose="02070309020205020404" pitchFamily="49" charset="0"/>
              </a:rPr>
              <a:t>             </a:t>
            </a:r>
          </a:p>
          <a:p>
            <a:pPr>
              <a:lnSpc>
                <a:spcPct val="90000"/>
              </a:lnSpc>
              <a:spcBef>
                <a:spcPct val="50000"/>
              </a:spcBef>
              <a:buFont typeface="Monotype Sorts" pitchFamily="2" charset="2"/>
              <a:buNone/>
            </a:pPr>
            <a:r>
              <a:rPr lang="en-US" altLang="en-US" sz="2400" dirty="0">
                <a:latin typeface="Lucida Sans" panose="020B0602030504020204" pitchFamily="34" charset="0"/>
              </a:rPr>
              <a:t>fib(0) = 0;</a:t>
            </a:r>
          </a:p>
          <a:p>
            <a:pPr>
              <a:lnSpc>
                <a:spcPct val="90000"/>
              </a:lnSpc>
              <a:spcBef>
                <a:spcPct val="50000"/>
              </a:spcBef>
              <a:buFont typeface="Monotype Sorts" pitchFamily="2" charset="2"/>
              <a:buNone/>
            </a:pPr>
            <a:r>
              <a:rPr lang="en-US" altLang="en-US" sz="2400" dirty="0">
                <a:latin typeface="Lucida Sans" panose="020B0602030504020204" pitchFamily="34" charset="0"/>
              </a:rPr>
              <a:t>fib(1) = 1;</a:t>
            </a:r>
          </a:p>
          <a:p>
            <a:pPr>
              <a:lnSpc>
                <a:spcPct val="90000"/>
              </a:lnSpc>
              <a:spcBef>
                <a:spcPct val="50000"/>
              </a:spcBef>
              <a:buFont typeface="Monotype Sorts" pitchFamily="2" charset="2"/>
              <a:buNone/>
            </a:pPr>
            <a:r>
              <a:rPr lang="en-US" altLang="en-US" sz="2400" dirty="0">
                <a:latin typeface="Lucida Sans" panose="020B0602030504020204" pitchFamily="34" charset="0"/>
              </a:rPr>
              <a:t>fib(index) = fib(index -1) + fib(index -2); index &gt;=2</a:t>
            </a:r>
          </a:p>
        </p:txBody>
      </p:sp>
    </p:spTree>
    <p:extLst>
      <p:ext uri="{BB962C8B-B14F-4D97-AF65-F5344CB8AC3E}">
        <p14:creationId xmlns:p14="http://schemas.microsoft.com/office/powerpoint/2010/main" val="18453665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01706" y="101274"/>
            <a:ext cx="8077200" cy="1219200"/>
          </a:xfrm>
          <a:noFill/>
        </p:spPr>
        <p:txBody>
          <a:bodyPr/>
          <a:lstStyle/>
          <a:p>
            <a:r>
              <a:rPr lang="en-US" altLang="en-US" dirty="0"/>
              <a:t>Complexity for Recursive Fibonacci Numbers</a:t>
            </a:r>
          </a:p>
        </p:txBody>
      </p:sp>
      <p:sp>
        <p:nvSpPr>
          <p:cNvPr id="36877" name="Rectangle 13"/>
          <p:cNvSpPr>
            <a:spLocks noGrp="1" noChangeArrowheads="1"/>
          </p:cNvSpPr>
          <p:nvPr>
            <p:ph idx="1"/>
          </p:nvPr>
        </p:nvSpPr>
        <p:spPr>
          <a:xfrm>
            <a:off x="609600" y="1657350"/>
            <a:ext cx="762000" cy="323850"/>
          </a:xfrm>
        </p:spPr>
        <p:txBody>
          <a:bodyPr>
            <a:normAutofit fontScale="85000" lnSpcReduction="10000"/>
          </a:bodyPr>
          <a:lstStyle/>
          <a:p>
            <a:pPr>
              <a:lnSpc>
                <a:spcPct val="80000"/>
              </a:lnSpc>
              <a:buFont typeface="Monotype Sorts" pitchFamily="2" charset="2"/>
              <a:buNone/>
            </a:pPr>
            <a:r>
              <a:rPr lang="en-US" altLang="en-US" sz="2000"/>
              <a:t>Since</a:t>
            </a:r>
          </a:p>
        </p:txBody>
      </p:sp>
      <p:sp>
        <p:nvSpPr>
          <p:cNvPr id="36866"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028FBF-9B77-49B7-B09C-2FF667589623}" type="slidenum">
              <a:rPr lang="en-US" altLang="en-US" sz="1400" smtClean="0"/>
              <a:pPr>
                <a:spcBef>
                  <a:spcPct val="0"/>
                </a:spcBef>
                <a:buClrTx/>
                <a:buSzTx/>
                <a:buFontTx/>
                <a:buNone/>
              </a:pPr>
              <a:t>88</a:t>
            </a:fld>
            <a:endParaRPr lang="en-US" altLang="en-US" sz="1400"/>
          </a:p>
        </p:txBody>
      </p:sp>
      <p:sp>
        <p:nvSpPr>
          <p:cNvPr id="368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8"/>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10"/>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2"/>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8" name="Rectangle 15"/>
          <p:cNvSpPr>
            <a:spLocks noChangeArrowheads="1"/>
          </p:cNvSpPr>
          <p:nvPr/>
        </p:nvSpPr>
        <p:spPr bwMode="auto">
          <a:xfrm>
            <a:off x="0" y="2732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9" name="Rectangle 16"/>
          <p:cNvSpPr>
            <a:spLocks noChangeArrowheads="1"/>
          </p:cNvSpPr>
          <p:nvPr/>
        </p:nvSpPr>
        <p:spPr bwMode="auto">
          <a:xfrm>
            <a:off x="4038600" y="1676400"/>
            <a:ext cx="762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000"/>
              <a:t>and</a:t>
            </a:r>
          </a:p>
        </p:txBody>
      </p:sp>
      <p:sp>
        <p:nvSpPr>
          <p:cNvPr id="36880" name="Rectangle 18"/>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81" name="Rectangle 22"/>
          <p:cNvSpPr>
            <a:spLocks noChangeArrowheads="1"/>
          </p:cNvSpPr>
          <p:nvPr/>
        </p:nvSpPr>
        <p:spPr bwMode="auto">
          <a:xfrm>
            <a:off x="533400" y="4924751"/>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dirty="0">
                <a:latin typeface="Lucida Sans" panose="020B0602030504020204" pitchFamily="34" charset="0"/>
              </a:rPr>
              <a:t>Therefore, the recursive Fibonacci method takes     </a:t>
            </a:r>
            <a:br>
              <a:rPr lang="en-US" altLang="en-US" dirty="0"/>
            </a:br>
            <a:r>
              <a:rPr lang="en-US" altLang="en-US" dirty="0"/>
              <a:t> </a:t>
            </a:r>
          </a:p>
        </p:txBody>
      </p:sp>
      <p:sp>
        <p:nvSpPr>
          <p:cNvPr id="36882" name="Rectangle 2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83" name="Object 23"/>
          <p:cNvGraphicFramePr>
            <a:graphicFrameLocks noChangeAspect="1"/>
          </p:cNvGraphicFramePr>
          <p:nvPr/>
        </p:nvGraphicFramePr>
        <p:xfrm>
          <a:off x="567765" y="5870388"/>
          <a:ext cx="905435" cy="514023"/>
        </p:xfrm>
        <a:graphic>
          <a:graphicData uri="http://schemas.openxmlformats.org/presentationml/2006/ole">
            <mc:AlternateContent xmlns:mc="http://schemas.openxmlformats.org/markup-compatibility/2006">
              <mc:Choice xmlns:v="urn:schemas-microsoft-com:vml" Requires="v">
                <p:oleObj spid="_x0000_s26686" name="Equation" r:id="rId3" imgW="406224" imgH="228501" progId="Equation.3">
                  <p:embed/>
                </p:oleObj>
              </mc:Choice>
              <mc:Fallback>
                <p:oleObj name="Equation" r:id="rId3" imgW="406224"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65" y="5870388"/>
                        <a:ext cx="905435" cy="514023"/>
                      </a:xfrm>
                      <a:prstGeom prst="rect">
                        <a:avLst/>
                      </a:prstGeom>
                      <a:noFill/>
                      <a:ln>
                        <a:noFill/>
                      </a:ln>
                    </p:spPr>
                  </p:pic>
                </p:oleObj>
              </mc:Fallback>
            </mc:AlternateContent>
          </a:graphicData>
        </a:graphic>
      </p:graphicFrame>
      <p:sp>
        <p:nvSpPr>
          <p:cNvPr id="36884" name="Rectangle 27"/>
          <p:cNvSpPr>
            <a:spLocks noChangeArrowheads="1"/>
          </p:cNvSpPr>
          <p:nvPr/>
        </p:nvSpPr>
        <p:spPr bwMode="auto">
          <a:xfrm>
            <a:off x="0" y="223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85" name="Object 26"/>
          <p:cNvGraphicFramePr>
            <a:graphicFrameLocks noChangeAspect="1"/>
          </p:cNvGraphicFramePr>
          <p:nvPr/>
        </p:nvGraphicFramePr>
        <p:xfrm>
          <a:off x="1473200" y="1600200"/>
          <a:ext cx="2527300" cy="3200400"/>
        </p:xfrm>
        <a:graphic>
          <a:graphicData uri="http://schemas.openxmlformats.org/presentationml/2006/ole">
            <mc:AlternateContent xmlns:mc="http://schemas.openxmlformats.org/markup-compatibility/2006">
              <mc:Choice xmlns:v="urn:schemas-microsoft-com:vml" Requires="v">
                <p:oleObj spid="_x0000_s26687" name="Equation" r:id="rId5" imgW="1879600" imgH="2387600" progId="Equation.3">
                  <p:embed/>
                </p:oleObj>
              </mc:Choice>
              <mc:Fallback>
                <p:oleObj name="Equation" r:id="rId5" imgW="1879600" imgH="2387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1600200"/>
                        <a:ext cx="2527300" cy="3200400"/>
                      </a:xfrm>
                      <a:prstGeom prst="rect">
                        <a:avLst/>
                      </a:prstGeom>
                      <a:noFill/>
                      <a:ln>
                        <a:noFill/>
                      </a:ln>
                    </p:spPr>
                  </p:pic>
                </p:oleObj>
              </mc:Fallback>
            </mc:AlternateContent>
          </a:graphicData>
        </a:graphic>
      </p:graphicFrame>
      <p:sp>
        <p:nvSpPr>
          <p:cNvPr id="36886" name="Rectangle 29"/>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87" name="Object 28"/>
          <p:cNvGraphicFramePr>
            <a:graphicFrameLocks noChangeAspect="1"/>
          </p:cNvGraphicFramePr>
          <p:nvPr/>
        </p:nvGraphicFramePr>
        <p:xfrm>
          <a:off x="4724400" y="1600200"/>
          <a:ext cx="3657600" cy="3197225"/>
        </p:xfrm>
        <a:graphic>
          <a:graphicData uri="http://schemas.openxmlformats.org/presentationml/2006/ole">
            <mc:AlternateContent xmlns:mc="http://schemas.openxmlformats.org/markup-compatibility/2006">
              <mc:Choice xmlns:v="urn:schemas-microsoft-com:vml" Requires="v">
                <p:oleObj spid="_x0000_s26688" name="Equation" r:id="rId7" imgW="2425700" imgH="2120900" progId="Equation.3">
                  <p:embed/>
                </p:oleObj>
              </mc:Choice>
              <mc:Fallback>
                <p:oleObj name="Equation" r:id="rId7" imgW="2425700" imgH="2120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600200"/>
                        <a:ext cx="3657600" cy="31972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243454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0" y="122237"/>
            <a:ext cx="9079659" cy="942788"/>
          </a:xfrm>
          <a:noFill/>
        </p:spPr>
        <p:txBody>
          <a:bodyPr>
            <a:normAutofit fontScale="90000"/>
          </a:bodyPr>
          <a:lstStyle/>
          <a:p>
            <a:r>
              <a:rPr lang="en-US" altLang="en-US" sz="4000" dirty="0"/>
              <a:t>Case Study: Non-recursive version of Fibonacci Numbers</a:t>
            </a:r>
          </a:p>
        </p:txBody>
      </p:sp>
      <p:sp>
        <p:nvSpPr>
          <p:cNvPr id="37900" name="Rectangle 11"/>
          <p:cNvSpPr>
            <a:spLocks noGrp="1" noChangeArrowheads="1"/>
          </p:cNvSpPr>
          <p:nvPr>
            <p:ph idx="1"/>
          </p:nvPr>
        </p:nvSpPr>
        <p:spPr>
          <a:xfrm>
            <a:off x="-457200" y="1355725"/>
            <a:ext cx="5334000" cy="5486400"/>
          </a:xfrm>
          <a:noFill/>
        </p:spPr>
        <p:txBody>
          <a:bodyPr>
            <a:normAutofit lnSpcReduction="10000"/>
          </a:bodyPr>
          <a:lstStyle/>
          <a:p>
            <a:pPr marL="263525" indent="0">
              <a:lnSpc>
                <a:spcPct val="80000"/>
              </a:lnSpc>
              <a:buFont typeface="Monotype Sorts" pitchFamily="2" charset="2"/>
              <a:buNone/>
            </a:pPr>
            <a:r>
              <a:rPr lang="en-US" altLang="en-US" sz="1800" dirty="0">
                <a:solidFill>
                  <a:schemeClr val="bg2"/>
                </a:solidFill>
                <a:latin typeface="Courier New" panose="02070309020205020404" pitchFamily="49" charset="0"/>
              </a:rPr>
              <a:t>  </a:t>
            </a: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static</a:t>
            </a:r>
            <a:r>
              <a:rPr lang="en-US" altLang="en-US" sz="1800" dirty="0">
                <a:latin typeface="Courier New" panose="02070309020205020404" pitchFamily="49" charset="0"/>
              </a:rPr>
              <a:t> </a:t>
            </a:r>
            <a:r>
              <a:rPr lang="en-US" altLang="en-US" sz="1800" b="1" dirty="0">
                <a:latin typeface="Courier New" panose="02070309020205020404" pitchFamily="49" charset="0"/>
              </a:rPr>
              <a:t>long</a:t>
            </a:r>
            <a:r>
              <a:rPr lang="en-US" altLang="en-US" sz="1800" dirty="0">
                <a:latin typeface="Courier New" panose="02070309020205020404" pitchFamily="49" charset="0"/>
              </a:rPr>
              <a:t> fib(</a:t>
            </a:r>
            <a:r>
              <a:rPr lang="en-US" altLang="en-US" sz="1800" b="1" dirty="0">
                <a:latin typeface="Courier New" panose="02070309020205020404" pitchFamily="49" charset="0"/>
              </a:rPr>
              <a:t>long</a:t>
            </a:r>
            <a:r>
              <a:rPr lang="en-US" altLang="en-US" sz="1800" dirty="0">
                <a:latin typeface="Courier New" panose="02070309020205020404" pitchFamily="49" charset="0"/>
              </a:rPr>
              <a:t> n) {</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long</a:t>
            </a:r>
            <a:r>
              <a:rPr lang="en-US" altLang="en-US" sz="1800" dirty="0">
                <a:latin typeface="Courier New" panose="02070309020205020404" pitchFamily="49" charset="0"/>
              </a:rPr>
              <a:t> f0 = 0; // For </a:t>
            </a:r>
            <a:r>
              <a:rPr lang="en-US" altLang="en-US" sz="1800" u="sng" dirty="0">
                <a:latin typeface="Courier New" panose="02070309020205020404" pitchFamily="49" charset="0"/>
              </a:rPr>
              <a:t>fib</a:t>
            </a:r>
            <a:r>
              <a:rPr lang="en-US" altLang="en-US" sz="1800" dirty="0">
                <a:latin typeface="Courier New" panose="02070309020205020404" pitchFamily="49" charset="0"/>
              </a:rPr>
              <a:t>(0)</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long</a:t>
            </a:r>
            <a:r>
              <a:rPr lang="en-US" altLang="en-US" sz="1800" dirty="0">
                <a:latin typeface="Courier New" panose="02070309020205020404" pitchFamily="49" charset="0"/>
              </a:rPr>
              <a:t> f1 = 1; // For </a:t>
            </a:r>
            <a:r>
              <a:rPr lang="en-US" altLang="en-US" sz="1800" u="sng" dirty="0">
                <a:latin typeface="Courier New" panose="02070309020205020404" pitchFamily="49" charset="0"/>
              </a:rPr>
              <a:t>fib</a:t>
            </a:r>
            <a:r>
              <a:rPr lang="en-US" altLang="en-US" sz="1800" dirty="0">
                <a:latin typeface="Courier New" panose="02070309020205020404" pitchFamily="49" charset="0"/>
              </a:rPr>
              <a:t>(1)</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long</a:t>
            </a:r>
            <a:r>
              <a:rPr lang="en-US" altLang="en-US" sz="1800" dirty="0">
                <a:latin typeface="Courier New" panose="02070309020205020404" pitchFamily="49" charset="0"/>
              </a:rPr>
              <a:t> f2 = 1; // For </a:t>
            </a:r>
            <a:r>
              <a:rPr lang="en-US" altLang="en-US" sz="1800" u="sng" dirty="0">
                <a:latin typeface="Courier New" panose="02070309020205020404" pitchFamily="49" charset="0"/>
              </a:rPr>
              <a:t>fib</a:t>
            </a:r>
            <a:r>
              <a:rPr lang="en-US" altLang="en-US" sz="1800" dirty="0">
                <a:latin typeface="Courier New" panose="02070309020205020404" pitchFamily="49" charset="0"/>
              </a:rPr>
              <a:t>(2)</a:t>
            </a:r>
          </a:p>
          <a:p>
            <a:pPr marL="263525" indent="0">
              <a:lnSpc>
                <a:spcPct val="80000"/>
              </a:lnSpc>
              <a:buFont typeface="Monotype Sorts" pitchFamily="2" charset="2"/>
              <a:buNone/>
            </a:pPr>
            <a:endParaRPr lang="en-US" altLang="en-US" sz="1800" dirty="0">
              <a:latin typeface="Courier New" panose="02070309020205020404" pitchFamily="49" charset="0"/>
            </a:endParaRP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if</a:t>
            </a:r>
            <a:r>
              <a:rPr lang="en-US" altLang="en-US" sz="1800" dirty="0">
                <a:latin typeface="Courier New" panose="02070309020205020404" pitchFamily="49" charset="0"/>
              </a:rPr>
              <a:t> (n == 0)</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f0;</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else</a:t>
            </a:r>
            <a:r>
              <a:rPr lang="en-US" altLang="en-US" sz="1800" dirty="0">
                <a:latin typeface="Courier New" panose="02070309020205020404" pitchFamily="49" charset="0"/>
              </a:rPr>
              <a:t> </a:t>
            </a:r>
            <a:r>
              <a:rPr lang="en-US" altLang="en-US" sz="1800" b="1" dirty="0">
                <a:latin typeface="Courier New" panose="02070309020205020404" pitchFamily="49" charset="0"/>
              </a:rPr>
              <a:t>if</a:t>
            </a:r>
            <a:r>
              <a:rPr lang="en-US" altLang="en-US" sz="1800" dirty="0">
                <a:latin typeface="Courier New" panose="02070309020205020404" pitchFamily="49" charset="0"/>
              </a:rPr>
              <a:t> (n == 1)</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f1;</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else</a:t>
            </a:r>
            <a:r>
              <a:rPr lang="en-US" altLang="en-US" sz="1800" dirty="0">
                <a:latin typeface="Courier New" panose="02070309020205020404" pitchFamily="49" charset="0"/>
              </a:rPr>
              <a:t> </a:t>
            </a:r>
            <a:r>
              <a:rPr lang="en-US" altLang="en-US" sz="1800" b="1" dirty="0">
                <a:latin typeface="Courier New" panose="02070309020205020404" pitchFamily="49" charset="0"/>
              </a:rPr>
              <a:t>if</a:t>
            </a:r>
            <a:r>
              <a:rPr lang="en-US" altLang="en-US" sz="1800" dirty="0">
                <a:latin typeface="Courier New" panose="02070309020205020404" pitchFamily="49" charset="0"/>
              </a:rPr>
              <a:t> (n == 2)</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f2;    </a:t>
            </a:r>
          </a:p>
          <a:p>
            <a:pPr marL="263525" indent="0">
              <a:lnSpc>
                <a:spcPct val="80000"/>
              </a:lnSpc>
              <a:buFont typeface="Monotype Sorts" pitchFamily="2" charset="2"/>
              <a:buNone/>
            </a:pPr>
            <a:r>
              <a:rPr lang="en-US" altLang="en-US" sz="1800" dirty="0">
                <a:latin typeface="Courier New" panose="02070309020205020404" pitchFamily="49" charset="0"/>
              </a:rPr>
              <a:t>    </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for</a:t>
            </a:r>
            <a:r>
              <a:rPr lang="en-US" altLang="en-US" sz="1800" dirty="0">
                <a:latin typeface="Courier New" panose="02070309020205020404" pitchFamily="49" charset="0"/>
              </a:rPr>
              <a:t> (</a:t>
            </a:r>
            <a:r>
              <a:rPr lang="en-US" altLang="en-US" sz="1800" b="1"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r>
              <a:rPr lang="en-US" altLang="en-US" sz="1800" dirty="0" err="1">
                <a:latin typeface="Courier New" panose="02070309020205020404" pitchFamily="49" charset="0"/>
              </a:rPr>
              <a:t>i</a:t>
            </a:r>
            <a:r>
              <a:rPr lang="en-US" altLang="en-US" sz="1800" dirty="0">
                <a:latin typeface="Courier New" panose="02070309020205020404" pitchFamily="49" charset="0"/>
              </a:rPr>
              <a:t> &lt;= n; </a:t>
            </a:r>
            <a:r>
              <a:rPr lang="en-US" altLang="en-US" sz="1800" dirty="0" err="1">
                <a:latin typeface="Courier New" panose="02070309020205020404" pitchFamily="49" charset="0"/>
              </a:rPr>
              <a:t>i</a:t>
            </a:r>
            <a:r>
              <a:rPr lang="en-US" altLang="en-US" sz="1800" dirty="0">
                <a:latin typeface="Courier New" panose="02070309020205020404" pitchFamily="49" charset="0"/>
              </a:rPr>
              <a:t>++) {</a:t>
            </a:r>
          </a:p>
          <a:p>
            <a:pPr marL="263525" indent="0">
              <a:lnSpc>
                <a:spcPct val="80000"/>
              </a:lnSpc>
              <a:buFont typeface="Monotype Sorts" pitchFamily="2" charset="2"/>
              <a:buNone/>
            </a:pPr>
            <a:r>
              <a:rPr lang="en-US" altLang="en-US" sz="1800" dirty="0">
                <a:latin typeface="Courier New" panose="02070309020205020404" pitchFamily="49" charset="0"/>
              </a:rPr>
              <a:t>      f0 = f1;</a:t>
            </a:r>
          </a:p>
          <a:p>
            <a:pPr marL="263525" indent="0">
              <a:lnSpc>
                <a:spcPct val="80000"/>
              </a:lnSpc>
              <a:buFont typeface="Monotype Sorts" pitchFamily="2" charset="2"/>
              <a:buNone/>
            </a:pPr>
            <a:r>
              <a:rPr lang="en-US" altLang="en-US" sz="1800" dirty="0">
                <a:latin typeface="Courier New" panose="02070309020205020404" pitchFamily="49" charset="0"/>
              </a:rPr>
              <a:t>      f1 = f2;</a:t>
            </a:r>
          </a:p>
          <a:p>
            <a:pPr marL="263525" indent="0">
              <a:lnSpc>
                <a:spcPct val="80000"/>
              </a:lnSpc>
              <a:buFont typeface="Monotype Sorts" pitchFamily="2" charset="2"/>
              <a:buNone/>
            </a:pPr>
            <a:r>
              <a:rPr lang="en-US" altLang="en-US" sz="1800" dirty="0">
                <a:latin typeface="Courier New" panose="02070309020205020404" pitchFamily="49" charset="0"/>
              </a:rPr>
              <a:t>      f2 = f0 + f1;</a:t>
            </a:r>
          </a:p>
          <a:p>
            <a:pPr marL="263525" indent="0">
              <a:lnSpc>
                <a:spcPct val="80000"/>
              </a:lnSpc>
              <a:buFont typeface="Monotype Sorts" pitchFamily="2" charset="2"/>
              <a:buNone/>
            </a:pPr>
            <a:r>
              <a:rPr lang="en-US" altLang="en-US" sz="1800" dirty="0">
                <a:latin typeface="Courier New" panose="02070309020205020404" pitchFamily="49" charset="0"/>
              </a:rPr>
              <a:t>    }</a:t>
            </a:r>
          </a:p>
          <a:p>
            <a:pPr marL="263525" indent="0">
              <a:lnSpc>
                <a:spcPct val="80000"/>
              </a:lnSpc>
              <a:buFont typeface="Monotype Sorts" pitchFamily="2" charset="2"/>
              <a:buNone/>
            </a:pPr>
            <a:r>
              <a:rPr lang="en-US" altLang="en-US" sz="1800" dirty="0">
                <a:latin typeface="Courier New" panose="02070309020205020404" pitchFamily="49" charset="0"/>
              </a:rPr>
              <a:t>    </a:t>
            </a:r>
          </a:p>
          <a:p>
            <a:pPr marL="263525" indent="0">
              <a:lnSpc>
                <a:spcPct val="80000"/>
              </a:lnSpc>
              <a:buFont typeface="Monotype Sorts" pitchFamily="2" charset="2"/>
              <a:buNone/>
            </a:pPr>
            <a:r>
              <a:rPr lang="en-US" altLang="en-US" sz="1800" dirty="0">
                <a:latin typeface="Courier New" panose="02070309020205020404" pitchFamily="49" charset="0"/>
              </a:rPr>
              <a:t>    </a:t>
            </a:r>
            <a:r>
              <a:rPr lang="en-US" altLang="en-US" sz="1800" b="1" dirty="0">
                <a:latin typeface="Courier New" panose="02070309020205020404" pitchFamily="49" charset="0"/>
              </a:rPr>
              <a:t>return</a:t>
            </a:r>
            <a:r>
              <a:rPr lang="en-US" altLang="en-US" sz="1800" dirty="0">
                <a:latin typeface="Courier New" panose="02070309020205020404" pitchFamily="49" charset="0"/>
              </a:rPr>
              <a:t> f2;</a:t>
            </a:r>
          </a:p>
          <a:p>
            <a:pPr marL="263525" indent="0">
              <a:lnSpc>
                <a:spcPct val="80000"/>
              </a:lnSpc>
              <a:buFont typeface="Monotype Sorts" pitchFamily="2" charset="2"/>
              <a:buNone/>
            </a:pPr>
            <a:r>
              <a:rPr lang="en-US" altLang="en-US" sz="1800" dirty="0">
                <a:latin typeface="Courier New" panose="02070309020205020404" pitchFamily="49" charset="0"/>
              </a:rPr>
              <a:t>  }</a:t>
            </a:r>
          </a:p>
        </p:txBody>
      </p:sp>
      <p:sp>
        <p:nvSpPr>
          <p:cNvPr id="37890"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475B91-9A11-42B3-8DF4-8A81B75AC41D}" type="slidenum">
              <a:rPr lang="en-US" altLang="en-US" sz="1400" smtClean="0"/>
              <a:pPr>
                <a:spcBef>
                  <a:spcPct val="0"/>
                </a:spcBef>
                <a:buClrTx/>
                <a:buSzTx/>
                <a:buFontTx/>
                <a:buNone/>
              </a:pPr>
              <a:t>89</a:t>
            </a:fld>
            <a:endParaRPr lang="en-US" altLang="en-US" sz="1400"/>
          </a:p>
        </p:txBody>
      </p:sp>
      <p:sp>
        <p:nvSpPr>
          <p:cNvPr id="3789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8"/>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0"/>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1" name="Rectangle 12"/>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2" name="Rectangle 13"/>
          <p:cNvSpPr>
            <a:spLocks noChangeArrowheads="1"/>
          </p:cNvSpPr>
          <p:nvPr/>
        </p:nvSpPr>
        <p:spPr bwMode="auto">
          <a:xfrm>
            <a:off x="3810000" y="2369721"/>
            <a:ext cx="4953000" cy="2057400"/>
          </a:xfrm>
          <a:prstGeom prst="rect">
            <a:avLst/>
          </a:prstGeom>
          <a:noFill/>
          <a:ln>
            <a:noFill/>
          </a:ln>
          <a:effec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dirty="0">
                <a:latin typeface="Lucida Sans" panose="020B0602030504020204" pitchFamily="34" charset="0"/>
              </a:rPr>
              <a:t>Obviously, the complexity of this new algorithm is      </a:t>
            </a:r>
          </a:p>
          <a:p>
            <a:pPr>
              <a:lnSpc>
                <a:spcPct val="80000"/>
              </a:lnSpc>
              <a:buFont typeface="Monotype Sorts" pitchFamily="2" charset="2"/>
              <a:buNone/>
            </a:pPr>
            <a:r>
              <a:rPr lang="en-US" altLang="en-US" sz="2400" dirty="0">
                <a:latin typeface="Lucida Sans" panose="020B0602030504020204" pitchFamily="34" charset="0"/>
              </a:rPr>
              <a:t>This is a tremendous improvement over the recursive algorithm.</a:t>
            </a:r>
          </a:p>
        </p:txBody>
      </p:sp>
      <p:sp>
        <p:nvSpPr>
          <p:cNvPr id="37903" name="Rectangle 15"/>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904" name="Object 14"/>
          <p:cNvGraphicFramePr>
            <a:graphicFrameLocks noChangeAspect="1"/>
          </p:cNvGraphicFramePr>
          <p:nvPr>
            <p:extLst>
              <p:ext uri="{D42A27DB-BD31-4B8C-83A1-F6EECF244321}">
                <p14:modId xmlns:p14="http://schemas.microsoft.com/office/powerpoint/2010/main" val="2357979720"/>
              </p:ext>
            </p:extLst>
          </p:nvPr>
        </p:nvGraphicFramePr>
        <p:xfrm>
          <a:off x="7005918" y="2589401"/>
          <a:ext cx="1039798" cy="587981"/>
        </p:xfrm>
        <a:graphic>
          <a:graphicData uri="http://schemas.openxmlformats.org/presentationml/2006/ole">
            <mc:AlternateContent xmlns:mc="http://schemas.openxmlformats.org/markup-compatibility/2006">
              <mc:Choice xmlns:v="urn:schemas-microsoft-com:vml" Requires="v">
                <p:oleObj spid="_x0000_s27670" name="Equation" r:id="rId3" imgW="355292" imgH="203024" progId="Equation.3">
                  <p:embed/>
                </p:oleObj>
              </mc:Choice>
              <mc:Fallback>
                <p:oleObj name="Equation" r:id="rId3" imgW="355292"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5918" y="2589401"/>
                        <a:ext cx="1039798" cy="5879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8126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228600"/>
            <a:ext cx="7772400" cy="685800"/>
          </a:xfrm>
          <a:noFill/>
        </p:spPr>
        <p:txBody>
          <a:bodyPr/>
          <a:lstStyle/>
          <a:p>
            <a:r>
              <a:rPr lang="en-US" altLang="en-US"/>
              <a:t>Examples: Determining Big-O</a:t>
            </a:r>
          </a:p>
        </p:txBody>
      </p:sp>
      <p:sp>
        <p:nvSpPr>
          <p:cNvPr id="13316" name="Rectangle 3"/>
          <p:cNvSpPr>
            <a:spLocks noGrp="1" noChangeArrowheads="1"/>
          </p:cNvSpPr>
          <p:nvPr>
            <p:ph idx="1"/>
          </p:nvPr>
        </p:nvSpPr>
        <p:spPr>
          <a:xfrm>
            <a:off x="914400" y="1447800"/>
            <a:ext cx="7086600" cy="3124200"/>
          </a:xfrm>
          <a:noFill/>
        </p:spPr>
        <p:txBody>
          <a:bodyPr/>
          <a:lstStyle/>
          <a:p>
            <a:pPr marL="0" indent="0">
              <a:lnSpc>
                <a:spcPct val="150000"/>
              </a:lnSpc>
              <a:spcBef>
                <a:spcPct val="0"/>
              </a:spcBef>
            </a:pPr>
            <a:r>
              <a:rPr lang="en-US" altLang="en-US" sz="3000"/>
              <a:t>Repetition</a:t>
            </a:r>
          </a:p>
          <a:p>
            <a:pPr marL="0" indent="0">
              <a:lnSpc>
                <a:spcPct val="150000"/>
              </a:lnSpc>
              <a:spcBef>
                <a:spcPct val="0"/>
              </a:spcBef>
            </a:pPr>
            <a:r>
              <a:rPr lang="en-US" altLang="en-US" sz="3000"/>
              <a:t>Sequence </a:t>
            </a:r>
          </a:p>
          <a:p>
            <a:pPr marL="0" indent="0">
              <a:lnSpc>
                <a:spcPct val="150000"/>
              </a:lnSpc>
              <a:spcBef>
                <a:spcPct val="0"/>
              </a:spcBef>
            </a:pPr>
            <a:r>
              <a:rPr lang="en-US" altLang="en-US" sz="3000"/>
              <a:t>Selection</a:t>
            </a:r>
          </a:p>
          <a:p>
            <a:pPr marL="0" indent="0">
              <a:lnSpc>
                <a:spcPct val="150000"/>
              </a:lnSpc>
              <a:spcBef>
                <a:spcPct val="0"/>
              </a:spcBef>
            </a:pPr>
            <a:r>
              <a:rPr lang="en-US" altLang="en-US" sz="3000"/>
              <a:t>Logarithm</a:t>
            </a:r>
          </a:p>
          <a:p>
            <a:pPr marL="0" indent="0">
              <a:spcBef>
                <a:spcPct val="0"/>
              </a:spcBef>
              <a:buFont typeface="Monotype Sorts" pitchFamily="2" charset="2"/>
              <a:buNone/>
            </a:pPr>
            <a:endParaRPr lang="en-US" altLang="en-US" sz="3000"/>
          </a:p>
        </p:txBody>
      </p:sp>
      <p:sp>
        <p:nvSpPr>
          <p:cNvPr id="13314"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17CB5-0D3E-4EAD-9680-CA739B35E4D6}" type="slidenum">
              <a:rPr lang="en-US" altLang="en-US" sz="1400" smtClean="0"/>
              <a:pPr>
                <a:spcBef>
                  <a:spcPct val="0"/>
                </a:spcBef>
                <a:buClrTx/>
                <a:buSzTx/>
                <a:buFontTx/>
                <a:buNone/>
              </a:pPr>
              <a:t>9</a:t>
            </a:fld>
            <a:endParaRPr lang="en-US" altLang="en-US" sz="1400"/>
          </a:p>
        </p:txBody>
      </p:sp>
      <p:sp>
        <p:nvSpPr>
          <p:cNvPr id="133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4294967295"/>
          </p:nvPr>
        </p:nvSpPr>
        <p:spPr>
          <a:xfrm>
            <a:off x="72390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A42106-66E1-45C3-9758-EFD8E2A1A06E}" type="slidenum">
              <a:rPr lang="en-US" altLang="en-US" sz="1400" smtClean="0"/>
              <a:pPr>
                <a:spcBef>
                  <a:spcPct val="0"/>
                </a:spcBef>
                <a:buClrTx/>
                <a:buSzTx/>
                <a:buFontTx/>
                <a:buNone/>
              </a:pPr>
              <a:t>90</a:t>
            </a:fld>
            <a:endParaRPr lang="en-US" altLang="en-US" sz="1400"/>
          </a:p>
        </p:txBody>
      </p:sp>
      <p:sp>
        <p:nvSpPr>
          <p:cNvPr id="3891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8"/>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10"/>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2"/>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4"/>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5" name="Rectangle 16"/>
          <p:cNvSpPr>
            <a:spLocks noChangeArrowheads="1"/>
          </p:cNvSpPr>
          <p:nvPr/>
        </p:nvSpPr>
        <p:spPr bwMode="auto">
          <a:xfrm>
            <a:off x="0" y="2286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latin typeface="Courier New" panose="02070309020205020404" pitchFamily="49" charset="0"/>
              </a:rPr>
              <a:t>                  f0 f1 f2</a:t>
            </a:r>
          </a:p>
          <a:p>
            <a:pPr>
              <a:lnSpc>
                <a:spcPct val="90000"/>
              </a:lnSpc>
              <a:buFont typeface="Monotype Sorts" pitchFamily="2" charset="2"/>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pitchFamily="2" charset="2"/>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38926" name="Rectangle 18"/>
          <p:cNvSpPr>
            <a:spLocks noChangeArrowheads="1"/>
          </p:cNvSpPr>
          <p:nvPr/>
        </p:nvSpPr>
        <p:spPr bwMode="auto">
          <a:xfrm>
            <a:off x="0" y="18288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latin typeface="Courier New" panose="02070309020205020404" pitchFamily="49" charset="0"/>
              </a:rPr>
              <a:t>                    f0 f1 f2</a:t>
            </a:r>
          </a:p>
          <a:p>
            <a:pPr>
              <a:lnSpc>
                <a:spcPct val="90000"/>
              </a:lnSpc>
              <a:buFont typeface="Monotype Sorts" pitchFamily="2" charset="2"/>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pitchFamily="2" charset="2"/>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38927" name="Rectangle 19"/>
          <p:cNvSpPr>
            <a:spLocks noChangeArrowheads="1"/>
          </p:cNvSpPr>
          <p:nvPr/>
        </p:nvSpPr>
        <p:spPr bwMode="auto">
          <a:xfrm>
            <a:off x="0" y="34290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latin typeface="Courier New" panose="02070309020205020404" pitchFamily="49" charset="0"/>
              </a:rPr>
              <a:t>                       f0 f1 f2</a:t>
            </a:r>
          </a:p>
          <a:p>
            <a:pPr>
              <a:lnSpc>
                <a:spcPct val="90000"/>
              </a:lnSpc>
              <a:buFont typeface="Monotype Sorts" pitchFamily="2" charset="2"/>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pitchFamily="2" charset="2"/>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38928" name="Rectangle 21"/>
          <p:cNvSpPr>
            <a:spLocks noChangeArrowheads="1"/>
          </p:cNvSpPr>
          <p:nvPr/>
        </p:nvSpPr>
        <p:spPr bwMode="auto">
          <a:xfrm>
            <a:off x="0" y="49530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latin typeface="Courier New" panose="02070309020205020404" pitchFamily="49" charset="0"/>
              </a:rPr>
              <a:t>                                             f0 f1 f2</a:t>
            </a:r>
          </a:p>
          <a:p>
            <a:pPr>
              <a:lnSpc>
                <a:spcPct val="90000"/>
              </a:lnSpc>
              <a:buFont typeface="Monotype Sorts" pitchFamily="2" charset="2"/>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pitchFamily="2" charset="2"/>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Tree>
    <p:extLst>
      <p:ext uri="{BB962C8B-B14F-4D97-AF65-F5344CB8AC3E}">
        <p14:creationId xmlns:p14="http://schemas.microsoft.com/office/powerpoint/2010/main" val="18014100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Linear time</a:t>
            </a:r>
          </a:p>
        </p:txBody>
      </p:sp>
      <p:sp>
        <p:nvSpPr>
          <p:cNvPr id="3" name="Content Placeholder 2"/>
          <p:cNvSpPr>
            <a:spLocks noGrp="1"/>
          </p:cNvSpPr>
          <p:nvPr>
            <p:ph idx="4294967295"/>
          </p:nvPr>
        </p:nvSpPr>
        <p:spPr>
          <a:xfrm>
            <a:off x="9525" y="920750"/>
            <a:ext cx="9134475" cy="5665788"/>
          </a:xfrm>
        </p:spPr>
        <p:txBody>
          <a:bodyPr/>
          <a:lstStyle/>
          <a:p>
            <a:r>
              <a:rPr lang="en-US" dirty="0"/>
              <a:t>Example: an algorithm that counts how many elements have a particular value</a:t>
            </a:r>
          </a:p>
          <a:p>
            <a:pPr lvl="1">
              <a:spcBef>
                <a:spcPts val="0"/>
              </a:spcBef>
              <a:buNone/>
            </a:pPr>
            <a:endParaRPr lang="en-US" dirty="0">
              <a:solidFill>
                <a:srgbClr val="6E8080"/>
              </a:solidFill>
              <a:latin typeface="Lucida Sans Typewriter"/>
              <a:ea typeface="Courier New" charset="0"/>
              <a:cs typeface="Courier New" charset="0"/>
            </a:endParaRPr>
          </a:p>
          <a:p>
            <a:pPr lvl="1">
              <a:spcBef>
                <a:spcPts val="0"/>
              </a:spcBef>
              <a:buNone/>
            </a:pP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count = 0;</a:t>
            </a:r>
          </a:p>
          <a:p>
            <a:pPr lvl="1">
              <a:spcBef>
                <a:spcPts val="0"/>
              </a:spcBef>
              <a:buNone/>
            </a:pPr>
            <a:r>
              <a:rPr lang="en-US" dirty="0">
                <a:solidFill>
                  <a:srgbClr val="6E8080"/>
                </a:solidFill>
                <a:latin typeface="Lucida Sans Typewriter"/>
                <a:ea typeface="Courier New" charset="0"/>
                <a:cs typeface="Courier New" charset="0"/>
              </a:rPr>
              <a:t>for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 0;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&lt; </a:t>
            </a:r>
            <a:r>
              <a:rPr lang="en-US" dirty="0" err="1">
                <a:solidFill>
                  <a:srgbClr val="6E8080"/>
                </a:solidFill>
                <a:latin typeface="Lucida Sans Typewriter"/>
                <a:ea typeface="Courier New" charset="0"/>
                <a:cs typeface="Courier New" charset="0"/>
              </a:rPr>
              <a:t>a.length</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if (</a:t>
            </a:r>
            <a:r>
              <a:rPr lang="en-US" dirty="0" err="1">
                <a:solidFill>
                  <a:srgbClr val="6E8080"/>
                </a:solidFill>
                <a:latin typeface="Lucida Sans Typewriter"/>
                <a:ea typeface="Courier New" charset="0"/>
                <a:cs typeface="Courier New" charset="0"/>
              </a:rPr>
              <a:t>a[i</a:t>
            </a:r>
            <a:r>
              <a:rPr lang="en-US" dirty="0">
                <a:solidFill>
                  <a:srgbClr val="6E8080"/>
                </a:solidFill>
                <a:latin typeface="Lucida Sans Typewriter"/>
                <a:ea typeface="Courier New" charset="0"/>
                <a:cs typeface="Courier New" charset="0"/>
              </a:rPr>
              <a:t>] == value) { count++; }</a:t>
            </a:r>
          </a:p>
          <a:p>
            <a:pPr lvl="1">
              <a:spcBef>
                <a:spcPts val="0"/>
              </a:spcBef>
              <a:buNone/>
            </a:pPr>
            <a:r>
              <a:rPr lang="en-US" dirty="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Linear Time</a:t>
            </a:r>
          </a:p>
        </p:txBody>
      </p:sp>
      <p:sp>
        <p:nvSpPr>
          <p:cNvPr id="3" name="Content Placeholder 2"/>
          <p:cNvSpPr>
            <a:spLocks noGrp="1"/>
          </p:cNvSpPr>
          <p:nvPr>
            <p:ph idx="4294967295"/>
          </p:nvPr>
        </p:nvSpPr>
        <p:spPr>
          <a:xfrm>
            <a:off x="9525" y="920750"/>
            <a:ext cx="9134475" cy="5665788"/>
          </a:xfrm>
        </p:spPr>
        <p:txBody>
          <a:bodyPr/>
          <a:lstStyle/>
          <a:p>
            <a:pPr>
              <a:spcBef>
                <a:spcPts val="0"/>
              </a:spcBef>
            </a:pPr>
            <a:r>
              <a:rPr lang="en-US" dirty="0"/>
              <a:t>Pattern of array element visits</a:t>
            </a:r>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buNone/>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r>
              <a:rPr lang="en-US" dirty="0"/>
              <a:t>There are a fixed number of actions in each visit independent of </a:t>
            </a:r>
            <a:r>
              <a:rPr lang="en-US" i="1" dirty="0" err="1"/>
              <a:t>n</a:t>
            </a:r>
            <a:r>
              <a:rPr lang="en-US" dirty="0"/>
              <a:t>.</a:t>
            </a:r>
          </a:p>
          <a:p>
            <a:pPr>
              <a:spcBef>
                <a:spcPts val="0"/>
              </a:spcBef>
            </a:pPr>
            <a:r>
              <a:rPr lang="en-US" dirty="0"/>
              <a:t>A loop with </a:t>
            </a:r>
            <a:r>
              <a:rPr lang="en-US" i="1" dirty="0" err="1"/>
              <a:t>n</a:t>
            </a:r>
            <a:r>
              <a:rPr lang="en-US" i="1" dirty="0"/>
              <a:t> </a:t>
            </a:r>
            <a:r>
              <a:rPr lang="en-US" dirty="0"/>
              <a:t>iterations has </a:t>
            </a:r>
            <a:r>
              <a:rPr lang="en-US" i="1" dirty="0" err="1"/>
              <a:t>O(n</a:t>
            </a:r>
            <a:r>
              <a:rPr lang="en-US" i="1" dirty="0"/>
              <a:t>)</a:t>
            </a:r>
            <a:r>
              <a:rPr lang="en-US" dirty="0"/>
              <a:t> running time if each step consists of a fixed number of actions.</a:t>
            </a:r>
            <a:endParaRPr lang="en-US" dirty="0">
              <a:solidFill>
                <a:srgbClr val="6E8080"/>
              </a:solidFill>
              <a:latin typeface="Lucida Sans Typewriter"/>
              <a:ea typeface="Courier New" charset="0"/>
              <a:cs typeface="Courier New" charset="0"/>
            </a:endParaRPr>
          </a:p>
        </p:txBody>
      </p:sp>
      <p:pic>
        <p:nvPicPr>
          <p:cNvPr id="5" name="Picture 4" descr="lightbulbs.png"/>
          <p:cNvPicPr>
            <a:picLocks noChangeAspect="1"/>
          </p:cNvPicPr>
          <p:nvPr/>
        </p:nvPicPr>
        <p:blipFill>
          <a:blip r:embed="rId2"/>
          <a:stretch>
            <a:fillRect/>
          </a:stretch>
        </p:blipFill>
        <p:spPr>
          <a:xfrm>
            <a:off x="402155" y="1356321"/>
            <a:ext cx="2872393" cy="33489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Linear Time</a:t>
            </a:r>
          </a:p>
        </p:txBody>
      </p:sp>
      <p:sp>
        <p:nvSpPr>
          <p:cNvPr id="3" name="Content Placeholder 2"/>
          <p:cNvSpPr>
            <a:spLocks noGrp="1"/>
          </p:cNvSpPr>
          <p:nvPr>
            <p:ph idx="4294967295"/>
          </p:nvPr>
        </p:nvSpPr>
        <p:spPr>
          <a:xfrm>
            <a:off x="9525" y="920750"/>
            <a:ext cx="9134475" cy="5665788"/>
          </a:xfrm>
        </p:spPr>
        <p:txBody>
          <a:bodyPr>
            <a:normAutofit lnSpcReduction="10000"/>
          </a:bodyPr>
          <a:lstStyle/>
          <a:p>
            <a:r>
              <a:rPr lang="en-US" dirty="0"/>
              <a:t>Example: an algorithm to determine if a value occurs in the array</a:t>
            </a:r>
          </a:p>
          <a:p>
            <a:pPr lvl="1">
              <a:spcBef>
                <a:spcPts val="0"/>
              </a:spcBef>
              <a:buNone/>
            </a:pPr>
            <a:r>
              <a:rPr lang="en-US" dirty="0" err="1">
                <a:solidFill>
                  <a:srgbClr val="6E8080"/>
                </a:solidFill>
                <a:latin typeface="Lucida Sans Typewriter"/>
                <a:ea typeface="Courier New" charset="0"/>
                <a:cs typeface="Courier New" charset="0"/>
              </a:rPr>
              <a:t>boolean</a:t>
            </a:r>
            <a:r>
              <a:rPr lang="en-US" dirty="0">
                <a:solidFill>
                  <a:srgbClr val="6E8080"/>
                </a:solidFill>
                <a:latin typeface="Lucida Sans Typewriter"/>
                <a:ea typeface="Courier New" charset="0"/>
                <a:cs typeface="Courier New" charset="0"/>
              </a:rPr>
              <a:t> found = false;</a:t>
            </a:r>
          </a:p>
          <a:p>
            <a:pPr lvl="1">
              <a:spcBef>
                <a:spcPts val="0"/>
              </a:spcBef>
              <a:buNone/>
            </a:pPr>
            <a:r>
              <a:rPr lang="en-US" dirty="0">
                <a:solidFill>
                  <a:srgbClr val="6E8080"/>
                </a:solidFill>
                <a:latin typeface="Lucida Sans Typewriter"/>
                <a:ea typeface="Courier New" charset="0"/>
                <a:cs typeface="Courier New" charset="0"/>
              </a:rPr>
              <a:t>for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 0; !found &amp;&amp;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&lt; </a:t>
            </a:r>
            <a:r>
              <a:rPr lang="en-US" dirty="0" err="1">
                <a:solidFill>
                  <a:srgbClr val="6E8080"/>
                </a:solidFill>
                <a:latin typeface="Lucida Sans Typewriter"/>
                <a:ea typeface="Courier New" charset="0"/>
                <a:cs typeface="Courier New" charset="0"/>
              </a:rPr>
              <a:t>a.length</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if (</a:t>
            </a:r>
            <a:r>
              <a:rPr lang="en-US" dirty="0" err="1">
                <a:solidFill>
                  <a:srgbClr val="6E8080"/>
                </a:solidFill>
                <a:latin typeface="Lucida Sans Typewriter"/>
                <a:ea typeface="Courier New" charset="0"/>
                <a:cs typeface="Courier New" charset="0"/>
              </a:rPr>
              <a:t>a[i</a:t>
            </a:r>
            <a:r>
              <a:rPr lang="en-US" dirty="0">
                <a:solidFill>
                  <a:srgbClr val="6E8080"/>
                </a:solidFill>
                <a:latin typeface="Lucida Sans Typewriter"/>
                <a:ea typeface="Courier New" charset="0"/>
                <a:cs typeface="Courier New" charset="0"/>
              </a:rPr>
              <a:t>] == value) { found = true; }</a:t>
            </a:r>
          </a:p>
          <a:p>
            <a:pPr lvl="1">
              <a:spcBef>
                <a:spcPts val="0"/>
              </a:spcBef>
              <a:buNone/>
            </a:pPr>
            <a:r>
              <a:rPr lang="en-US" dirty="0">
                <a:solidFill>
                  <a:srgbClr val="6E8080"/>
                </a:solidFill>
                <a:latin typeface="Lucida Sans Typewriter"/>
                <a:ea typeface="Courier New" charset="0"/>
                <a:cs typeface="Courier New" charset="0"/>
              </a:rPr>
              <a:t>} </a:t>
            </a:r>
          </a:p>
          <a:p>
            <a:r>
              <a:rPr lang="en-US" dirty="0"/>
              <a:t>Search may stop in the middle</a:t>
            </a:r>
            <a:br>
              <a:rPr lang="en-US" dirty="0"/>
            </a:br>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Still </a:t>
            </a:r>
            <a:r>
              <a:rPr lang="en-US" i="1" dirty="0" err="1"/>
              <a:t>O</a:t>
            </a:r>
            <a:r>
              <a:rPr lang="en-US" dirty="0" err="1"/>
              <a:t>(</a:t>
            </a:r>
            <a:r>
              <a:rPr lang="en-US" i="1" dirty="0" err="1"/>
              <a:t>n</a:t>
            </a:r>
            <a:r>
              <a:rPr lang="en-US" dirty="0"/>
              <a:t>) because we may have to traverse the whole array.</a:t>
            </a:r>
          </a:p>
        </p:txBody>
      </p:sp>
      <p:pic>
        <p:nvPicPr>
          <p:cNvPr id="5" name="Picture 4" descr="lightbulbs2.png"/>
          <p:cNvPicPr>
            <a:picLocks noChangeAspect="1"/>
          </p:cNvPicPr>
          <p:nvPr/>
        </p:nvPicPr>
        <p:blipFill>
          <a:blip r:embed="rId2"/>
          <a:stretch>
            <a:fillRect/>
          </a:stretch>
        </p:blipFill>
        <p:spPr>
          <a:xfrm>
            <a:off x="2978061" y="3436654"/>
            <a:ext cx="4031655" cy="20995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Quadratic Time</a:t>
            </a:r>
          </a:p>
        </p:txBody>
      </p:sp>
      <p:sp>
        <p:nvSpPr>
          <p:cNvPr id="3" name="Content Placeholder 2"/>
          <p:cNvSpPr>
            <a:spLocks noGrp="1"/>
          </p:cNvSpPr>
          <p:nvPr>
            <p:ph idx="4294967295"/>
          </p:nvPr>
        </p:nvSpPr>
        <p:spPr>
          <a:xfrm>
            <a:off x="9525" y="920750"/>
            <a:ext cx="9134475" cy="5665788"/>
          </a:xfrm>
        </p:spPr>
        <p:txBody>
          <a:bodyPr/>
          <a:lstStyle/>
          <a:p>
            <a:r>
              <a:rPr lang="en-US" dirty="0"/>
              <a:t>Problem: Find the most frequent element in an array.</a:t>
            </a:r>
          </a:p>
          <a:p>
            <a:r>
              <a:rPr lang="en-US" dirty="0"/>
              <a:t>Try it with this array</a:t>
            </a:r>
            <a:br>
              <a:rPr lang="en-US" dirty="0"/>
            </a:br>
            <a:endParaRPr lang="en-US" dirty="0"/>
          </a:p>
          <a:p>
            <a:r>
              <a:rPr lang="en-US" dirty="0"/>
              <a:t>Count how often each element occurs. </a:t>
            </a:r>
          </a:p>
          <a:p>
            <a:pPr lvl="1"/>
            <a:r>
              <a:rPr lang="en-US" dirty="0"/>
              <a:t>Put the counts in an array</a:t>
            </a:r>
          </a:p>
          <a:p>
            <a:pPr lvl="1">
              <a:buNone/>
            </a:pPr>
            <a:endParaRPr lang="en-US" dirty="0"/>
          </a:p>
          <a:p>
            <a:pPr lvl="1">
              <a:buNone/>
            </a:pPr>
            <a:br>
              <a:rPr lang="en-US" dirty="0"/>
            </a:br>
            <a:endParaRPr lang="en-US" dirty="0"/>
          </a:p>
          <a:p>
            <a:pPr lvl="1"/>
            <a:r>
              <a:rPr lang="en-US" dirty="0"/>
              <a:t>Find the maximum count </a:t>
            </a:r>
          </a:p>
          <a:p>
            <a:pPr lvl="1"/>
            <a:r>
              <a:rPr lang="en-US" dirty="0"/>
              <a:t>It is 3 and the corresponding value in original array is 7</a:t>
            </a:r>
          </a:p>
        </p:txBody>
      </p:sp>
      <p:pic>
        <p:nvPicPr>
          <p:cNvPr id="6" name="Picture 5" descr="quadratic1.png"/>
          <p:cNvPicPr>
            <a:picLocks noChangeAspect="1"/>
          </p:cNvPicPr>
          <p:nvPr/>
        </p:nvPicPr>
        <p:blipFill>
          <a:blip r:embed="rId2"/>
          <a:stretch>
            <a:fillRect/>
          </a:stretch>
        </p:blipFill>
        <p:spPr>
          <a:xfrm>
            <a:off x="340706" y="1774463"/>
            <a:ext cx="1983626" cy="489466"/>
          </a:xfrm>
          <a:prstGeom prst="rect">
            <a:avLst/>
          </a:prstGeom>
        </p:spPr>
      </p:pic>
      <p:pic>
        <p:nvPicPr>
          <p:cNvPr id="7" name="Picture 6" descr="quadratic2.png"/>
          <p:cNvPicPr>
            <a:picLocks noChangeAspect="1"/>
          </p:cNvPicPr>
          <p:nvPr/>
        </p:nvPicPr>
        <p:blipFill>
          <a:blip r:embed="rId3"/>
          <a:stretch>
            <a:fillRect/>
          </a:stretch>
        </p:blipFill>
        <p:spPr>
          <a:xfrm>
            <a:off x="340706" y="3016818"/>
            <a:ext cx="2949678" cy="8243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Quadratic Time</a:t>
            </a:r>
          </a:p>
        </p:txBody>
      </p:sp>
      <p:sp>
        <p:nvSpPr>
          <p:cNvPr id="3" name="Content Placeholder 2"/>
          <p:cNvSpPr>
            <a:spLocks noGrp="1"/>
          </p:cNvSpPr>
          <p:nvPr>
            <p:ph idx="4294967295"/>
          </p:nvPr>
        </p:nvSpPr>
        <p:spPr>
          <a:xfrm>
            <a:off x="9525" y="920750"/>
            <a:ext cx="9134475" cy="5665788"/>
          </a:xfrm>
        </p:spPr>
        <p:txBody>
          <a:bodyPr/>
          <a:lstStyle/>
          <a:p>
            <a:r>
              <a:rPr lang="en-US" dirty="0"/>
              <a:t>Three phases in the algorithm</a:t>
            </a:r>
          </a:p>
          <a:p>
            <a:pPr lvl="1"/>
            <a:r>
              <a:rPr lang="en-US" dirty="0"/>
              <a:t>Compute all counts. </a:t>
            </a:r>
            <a:r>
              <a:rPr lang="en-US" i="1" dirty="0"/>
              <a:t>O(n²)</a:t>
            </a:r>
            <a:r>
              <a:rPr lang="en-US" dirty="0"/>
              <a:t> </a:t>
            </a:r>
          </a:p>
          <a:p>
            <a:pPr lvl="1"/>
            <a:r>
              <a:rPr lang="en-US" dirty="0"/>
              <a:t>Compute the maximum. </a:t>
            </a:r>
            <a:r>
              <a:rPr lang="en-US" i="1" dirty="0" err="1"/>
              <a:t>O(n</a:t>
            </a:r>
            <a:r>
              <a:rPr lang="en-US" i="1" dirty="0"/>
              <a:t>)</a:t>
            </a:r>
          </a:p>
          <a:p>
            <a:pPr lvl="1"/>
            <a:r>
              <a:rPr lang="en-US" dirty="0"/>
              <a:t>Find the maximum in the counts. </a:t>
            </a:r>
            <a:r>
              <a:rPr lang="en-US" i="1" dirty="0" err="1"/>
              <a:t>O(n</a:t>
            </a:r>
            <a:r>
              <a:rPr lang="en-US" i="1" dirty="0"/>
              <a:t>)</a:t>
            </a:r>
          </a:p>
          <a:p>
            <a:r>
              <a:rPr lang="en-US" dirty="0"/>
              <a:t>A loop with </a:t>
            </a:r>
            <a:r>
              <a:rPr lang="en-US" i="1" dirty="0" err="1"/>
              <a:t>n</a:t>
            </a:r>
            <a:r>
              <a:rPr lang="en-US" dirty="0"/>
              <a:t> iterations has </a:t>
            </a:r>
            <a:r>
              <a:rPr lang="en-US" i="1" dirty="0"/>
              <a:t>O</a:t>
            </a:r>
            <a:r>
              <a:rPr lang="en-US" dirty="0"/>
              <a:t>(</a:t>
            </a:r>
            <a:r>
              <a:rPr lang="en-US" i="1" dirty="0"/>
              <a:t>n</a:t>
            </a:r>
            <a:r>
              <a:rPr lang="en-US" dirty="0"/>
              <a:t>²) running time if each step takes </a:t>
            </a:r>
            <a:r>
              <a:rPr lang="en-US" i="1" dirty="0" err="1"/>
              <a:t>O</a:t>
            </a:r>
            <a:r>
              <a:rPr lang="en-US" dirty="0" err="1"/>
              <a:t>(</a:t>
            </a:r>
            <a:r>
              <a:rPr lang="en-US" i="1" dirty="0" err="1"/>
              <a:t>n</a:t>
            </a:r>
            <a:r>
              <a:rPr lang="en-US" dirty="0"/>
              <a:t>) time. The big-Oh running time for doing several steps in a row is the largest of the big-Oh times for each step.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a:t>The Triangle Pattern</a:t>
            </a:r>
          </a:p>
        </p:txBody>
      </p:sp>
      <p:sp>
        <p:nvSpPr>
          <p:cNvPr id="3" name="Content Placeholder 2"/>
          <p:cNvSpPr>
            <a:spLocks noGrp="1"/>
          </p:cNvSpPr>
          <p:nvPr>
            <p:ph idx="4294967295"/>
          </p:nvPr>
        </p:nvSpPr>
        <p:spPr>
          <a:xfrm>
            <a:off x="9525" y="920750"/>
            <a:ext cx="9134475" cy="5665788"/>
          </a:xfrm>
        </p:spPr>
        <p:txBody>
          <a:bodyPr/>
          <a:lstStyle/>
          <a:p>
            <a:r>
              <a:rPr lang="en-US" dirty="0"/>
              <a:t>Try to speed up the algorithm for finding the most frequent element.</a:t>
            </a:r>
          </a:p>
          <a:p>
            <a:r>
              <a:rPr lang="en-US" dirty="0"/>
              <a:t>Idea - Before counting an element, check that it didn't already occur in the array </a:t>
            </a:r>
          </a:p>
          <a:p>
            <a:pPr lvl="1"/>
            <a:r>
              <a:rPr lang="en-US" dirty="0"/>
              <a:t>At each step, the work is </a:t>
            </a:r>
            <a:r>
              <a:rPr lang="en-US" i="1" dirty="0" err="1"/>
              <a:t>O(i</a:t>
            </a:r>
            <a:r>
              <a:rPr lang="en-US" i="1" dirty="0"/>
              <a:t>)</a:t>
            </a:r>
          </a:p>
          <a:p>
            <a:pPr lvl="1"/>
            <a:r>
              <a:rPr lang="en-US" dirty="0"/>
              <a:t>In the third iteration, visit a[0] and a[1] again</a:t>
            </a:r>
            <a:br>
              <a:rPr lang="en-US" dirty="0"/>
            </a:br>
            <a:endParaRPr lang="en-US" dirty="0"/>
          </a:p>
          <a:p>
            <a:pPr lvl="1"/>
            <a:endParaRPr lang="en-US" dirty="0"/>
          </a:p>
          <a:p>
            <a:pPr lvl="1"/>
            <a:endParaRPr lang="en-US" dirty="0"/>
          </a:p>
          <a:p>
            <a:pPr lvl="1">
              <a:buNone/>
            </a:pPr>
            <a:endParaRPr lang="en-US" dirty="0"/>
          </a:p>
        </p:txBody>
      </p:sp>
      <p:pic>
        <p:nvPicPr>
          <p:cNvPr id="4" name="Picture 3" descr="lightbulb3.png"/>
          <p:cNvPicPr>
            <a:picLocks noChangeAspect="1"/>
          </p:cNvPicPr>
          <p:nvPr/>
        </p:nvPicPr>
        <p:blipFill>
          <a:blip r:embed="rId2"/>
          <a:stretch>
            <a:fillRect/>
          </a:stretch>
        </p:blipFill>
        <p:spPr>
          <a:xfrm>
            <a:off x="686299" y="3377189"/>
            <a:ext cx="2560763" cy="29723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dirty="0"/>
              <a:t>The Triangle Pattern</a:t>
            </a:r>
          </a:p>
        </p:txBody>
      </p:sp>
      <p:sp>
        <p:nvSpPr>
          <p:cNvPr id="3" name="Content Placeholder 2"/>
          <p:cNvSpPr>
            <a:spLocks noGrp="1"/>
          </p:cNvSpPr>
          <p:nvPr>
            <p:ph idx="4294967295"/>
          </p:nvPr>
        </p:nvSpPr>
        <p:spPr>
          <a:xfrm>
            <a:off x="9525" y="920750"/>
            <a:ext cx="9134475" cy="5665788"/>
          </a:xfrm>
        </p:spPr>
        <p:txBody>
          <a:bodyPr/>
          <a:lstStyle/>
          <a:p>
            <a:r>
              <a:rPr lang="en-US" i="1" dirty="0"/>
              <a:t>n</a:t>
            </a:r>
            <a:r>
              <a:rPr lang="en-US" dirty="0"/>
              <a:t>²/2 </a:t>
            </a:r>
            <a:r>
              <a:rPr lang="en-US" dirty="0" err="1"/>
              <a:t>lightbulbs</a:t>
            </a:r>
            <a:r>
              <a:rPr lang="en-US" dirty="0"/>
              <a:t> are visited (light up)</a:t>
            </a:r>
          </a:p>
          <a:p>
            <a:r>
              <a:rPr lang="en-US" dirty="0"/>
              <a:t>That is still </a:t>
            </a:r>
            <a:r>
              <a:rPr lang="en-US" i="1" dirty="0"/>
              <a:t>O</a:t>
            </a:r>
            <a:r>
              <a:rPr lang="en-US" dirty="0"/>
              <a:t>(</a:t>
            </a:r>
            <a:r>
              <a:rPr lang="en-US" i="1" dirty="0"/>
              <a:t>n</a:t>
            </a:r>
            <a:r>
              <a:rPr lang="en-US" dirty="0"/>
              <a:t>²) </a:t>
            </a:r>
          </a:p>
          <a:p>
            <a:r>
              <a:rPr lang="en-US" dirty="0"/>
              <a:t>A loop with </a:t>
            </a:r>
            <a:r>
              <a:rPr lang="en-US" dirty="0" err="1"/>
              <a:t>n</a:t>
            </a:r>
            <a:r>
              <a:rPr lang="en-US" dirty="0"/>
              <a:t> iterations has </a:t>
            </a:r>
            <a:r>
              <a:rPr lang="en-US" i="1" dirty="0"/>
              <a:t>O</a:t>
            </a:r>
            <a:r>
              <a:rPr lang="en-US" dirty="0"/>
              <a:t>(</a:t>
            </a:r>
            <a:r>
              <a:rPr lang="en-US" i="1" dirty="0"/>
              <a:t>n</a:t>
            </a:r>
            <a:r>
              <a:rPr lang="en-US" dirty="0"/>
              <a:t>²) running time if the </a:t>
            </a:r>
            <a:r>
              <a:rPr lang="en-US" i="1" dirty="0" err="1"/>
              <a:t>i</a:t>
            </a:r>
            <a:r>
              <a:rPr lang="en-US" baseline="30000" dirty="0" err="1"/>
              <a:t>th</a:t>
            </a:r>
            <a:r>
              <a:rPr lang="en-US" dirty="0"/>
              <a:t> step takes </a:t>
            </a:r>
            <a:r>
              <a:rPr lang="en-US" i="1" dirty="0"/>
              <a:t>O</a:t>
            </a:r>
            <a:r>
              <a:rPr lang="en-US" dirty="0"/>
              <a:t>( </a:t>
            </a:r>
            <a:r>
              <a:rPr lang="en-US" i="1" dirty="0" err="1"/>
              <a:t>i</a:t>
            </a:r>
            <a:r>
              <a:rPr lang="en-US" dirty="0"/>
              <a:t> )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Logarithmic Time</a:t>
            </a:r>
          </a:p>
        </p:txBody>
      </p:sp>
      <p:sp>
        <p:nvSpPr>
          <p:cNvPr id="3" name="Content Placeholder 2"/>
          <p:cNvSpPr>
            <a:spLocks noGrp="1"/>
          </p:cNvSpPr>
          <p:nvPr>
            <p:ph idx="4294967295"/>
          </p:nvPr>
        </p:nvSpPr>
        <p:spPr>
          <a:xfrm>
            <a:off x="9525" y="920750"/>
            <a:ext cx="9134475" cy="5665788"/>
          </a:xfrm>
        </p:spPr>
        <p:txBody>
          <a:bodyPr/>
          <a:lstStyle/>
          <a:p>
            <a:r>
              <a:rPr lang="en-US" dirty="0"/>
              <a:t>Logarithmic time estimates arise from algorithms that cut work in half in each step.</a:t>
            </a:r>
          </a:p>
          <a:p>
            <a:r>
              <a:rPr lang="en-US" dirty="0"/>
              <a:t>Another idea for finding the most frequent element in an array:</a:t>
            </a:r>
          </a:p>
          <a:p>
            <a:pPr lvl="1"/>
            <a:r>
              <a:rPr lang="en-US" dirty="0"/>
              <a:t>Sort the array first</a:t>
            </a:r>
          </a:p>
          <a:p>
            <a:pPr lvl="1"/>
            <a:endParaRPr lang="en-US" dirty="0"/>
          </a:p>
          <a:p>
            <a:pPr lvl="1">
              <a:buNone/>
            </a:pPr>
            <a:endParaRPr lang="en-US" dirty="0"/>
          </a:p>
          <a:p>
            <a:pPr lvl="1"/>
            <a:r>
              <a:rPr lang="en-US" dirty="0"/>
              <a:t>This is </a:t>
            </a:r>
            <a:r>
              <a:rPr lang="en-US" i="1" dirty="0" err="1"/>
              <a:t>O(n</a:t>
            </a:r>
            <a:r>
              <a:rPr lang="en-US" i="1" dirty="0"/>
              <a:t> </a:t>
            </a:r>
            <a:r>
              <a:rPr lang="en-US" i="1" dirty="0" err="1"/>
              <a:t>log(n</a:t>
            </a:r>
            <a:r>
              <a:rPr lang="en-US" i="1" dirty="0"/>
              <a:t>))</a:t>
            </a:r>
            <a:r>
              <a:rPr lang="en-US" dirty="0"/>
              <a:t> time</a:t>
            </a:r>
          </a:p>
          <a:p>
            <a:r>
              <a:rPr lang="en-US" dirty="0"/>
              <a:t>Traverse the array and count how many times you have seen that element:</a:t>
            </a:r>
          </a:p>
        </p:txBody>
      </p:sp>
      <p:pic>
        <p:nvPicPr>
          <p:cNvPr id="4" name="Picture 3" descr="logarithmic1.png"/>
          <p:cNvPicPr>
            <a:picLocks noChangeAspect="1"/>
          </p:cNvPicPr>
          <p:nvPr/>
        </p:nvPicPr>
        <p:blipFill>
          <a:blip r:embed="rId2"/>
          <a:stretch>
            <a:fillRect/>
          </a:stretch>
        </p:blipFill>
        <p:spPr>
          <a:xfrm>
            <a:off x="750635" y="2952414"/>
            <a:ext cx="4327911" cy="476585"/>
          </a:xfrm>
          <a:prstGeom prst="rect">
            <a:avLst/>
          </a:prstGeom>
        </p:spPr>
      </p:pic>
      <p:pic>
        <p:nvPicPr>
          <p:cNvPr id="5" name="Picture 4" descr="logarithmic2.png"/>
          <p:cNvPicPr>
            <a:picLocks noChangeAspect="1"/>
          </p:cNvPicPr>
          <p:nvPr/>
        </p:nvPicPr>
        <p:blipFill>
          <a:blip r:embed="rId3"/>
          <a:stretch>
            <a:fillRect/>
          </a:stretch>
        </p:blipFill>
        <p:spPr>
          <a:xfrm>
            <a:off x="750635" y="4753516"/>
            <a:ext cx="2911035" cy="8243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none">
            <a:noAutofit/>
          </a:bodyPr>
          <a:lstStyle/>
          <a:p>
            <a:r>
              <a:rPr lang="en-US" sz="2400" dirty="0"/>
              <a:t>Problem Solving: Estimating the Running Time of an</a:t>
            </a:r>
            <a:br>
              <a:rPr lang="en-US" sz="2400" dirty="0"/>
            </a:br>
            <a:r>
              <a:rPr lang="en-US" sz="2400" dirty="0"/>
              <a:t>Algorithm – Logarithmic Time</a:t>
            </a:r>
          </a:p>
        </p:txBody>
      </p:sp>
      <p:sp>
        <p:nvSpPr>
          <p:cNvPr id="3" name="Content Placeholder 2"/>
          <p:cNvSpPr>
            <a:spLocks noGrp="1"/>
          </p:cNvSpPr>
          <p:nvPr>
            <p:ph idx="4294967295"/>
          </p:nvPr>
        </p:nvSpPr>
        <p:spPr>
          <a:xfrm>
            <a:off x="9525" y="920750"/>
            <a:ext cx="9134475" cy="5665788"/>
          </a:xfrm>
        </p:spPr>
        <p:txBody>
          <a:bodyPr/>
          <a:lstStyle/>
          <a:p>
            <a:r>
              <a:rPr lang="en-US" dirty="0"/>
              <a:t>The code</a:t>
            </a:r>
          </a:p>
          <a:p>
            <a:pPr lvl="1">
              <a:spcBef>
                <a:spcPts val="0"/>
              </a:spcBef>
              <a:buNone/>
            </a:pP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count = 0;</a:t>
            </a:r>
          </a:p>
          <a:p>
            <a:pPr lvl="1">
              <a:spcBef>
                <a:spcPts val="0"/>
              </a:spcBef>
              <a:buNone/>
            </a:pPr>
            <a:r>
              <a:rPr lang="en-US" dirty="0">
                <a:solidFill>
                  <a:srgbClr val="6E8080"/>
                </a:solidFill>
                <a:latin typeface="Lucida Sans Typewriter"/>
                <a:ea typeface="Courier New" charset="0"/>
                <a:cs typeface="Courier New" charset="0"/>
              </a:rPr>
              <a:t>for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 0;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&lt; </a:t>
            </a:r>
            <a:r>
              <a:rPr lang="en-US" dirty="0" err="1">
                <a:solidFill>
                  <a:srgbClr val="6E8080"/>
                </a:solidFill>
                <a:latin typeface="Lucida Sans Typewriter"/>
                <a:ea typeface="Courier New" charset="0"/>
                <a:cs typeface="Courier New" charset="0"/>
              </a:rPr>
              <a:t>a.length</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count++;</a:t>
            </a:r>
          </a:p>
          <a:p>
            <a:pPr lvl="1">
              <a:spcBef>
                <a:spcPts val="0"/>
              </a:spcBef>
              <a:buNone/>
            </a:pPr>
            <a:r>
              <a:rPr lang="en-US" dirty="0">
                <a:solidFill>
                  <a:srgbClr val="6E8080"/>
                </a:solidFill>
                <a:latin typeface="Lucida Sans Typewriter"/>
                <a:ea typeface="Courier New" charset="0"/>
                <a:cs typeface="Courier New" charset="0"/>
              </a:rPr>
              <a:t>   if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 </a:t>
            </a:r>
            <a:r>
              <a:rPr lang="en-US" dirty="0" err="1">
                <a:solidFill>
                  <a:srgbClr val="6E8080"/>
                </a:solidFill>
                <a:latin typeface="Lucida Sans Typewriter"/>
                <a:ea typeface="Courier New" charset="0"/>
                <a:cs typeface="Courier New" charset="0"/>
              </a:rPr>
              <a:t>a.length</a:t>
            </a:r>
            <a:r>
              <a:rPr lang="en-US" dirty="0">
                <a:solidFill>
                  <a:srgbClr val="6E8080"/>
                </a:solidFill>
                <a:latin typeface="Lucida Sans Typewriter"/>
                <a:ea typeface="Courier New" charset="0"/>
                <a:cs typeface="Courier New" charset="0"/>
              </a:rPr>
              <a:t> - 1 || </a:t>
            </a:r>
            <a:r>
              <a:rPr lang="en-US" dirty="0" err="1">
                <a:solidFill>
                  <a:srgbClr val="6E8080"/>
                </a:solidFill>
                <a:latin typeface="Lucida Sans Typewriter"/>
                <a:ea typeface="Courier New" charset="0"/>
                <a:cs typeface="Courier New" charset="0"/>
              </a:rPr>
              <a:t>a[i</a:t>
            </a:r>
            <a:r>
              <a:rPr lang="en-US" dirty="0">
                <a:solidFill>
                  <a:srgbClr val="6E8080"/>
                </a:solidFill>
                <a:latin typeface="Lucida Sans Typewriter"/>
                <a:ea typeface="Courier New" charset="0"/>
                <a:cs typeface="Courier New" charset="0"/>
              </a:rPr>
              <a:t>] != </a:t>
            </a:r>
            <a:r>
              <a:rPr lang="en-US" dirty="0" err="1">
                <a:solidFill>
                  <a:srgbClr val="6E8080"/>
                </a:solidFill>
                <a:latin typeface="Lucida Sans Typewriter"/>
                <a:ea typeface="Courier New" charset="0"/>
                <a:cs typeface="Courier New" charset="0"/>
              </a:rPr>
              <a:t>a[i</a:t>
            </a:r>
            <a:r>
              <a:rPr lang="en-US" dirty="0">
                <a:solidFill>
                  <a:srgbClr val="6E8080"/>
                </a:solidFill>
                <a:latin typeface="Lucida Sans Typewriter"/>
                <a:ea typeface="Courier New" charset="0"/>
                <a:cs typeface="Courier New" charset="0"/>
              </a:rPr>
              <a:t> + 1])</a:t>
            </a:r>
          </a:p>
          <a:p>
            <a:pPr lvl="1">
              <a:spcBef>
                <a:spcPts val="0"/>
              </a:spcBef>
              <a:buNone/>
            </a:pPr>
            <a:r>
              <a:rPr lang="en-US" dirty="0">
                <a:solidFill>
                  <a:srgbClr val="6E8080"/>
                </a:solidFill>
                <a:latin typeface="Lucida Sans Typewriter"/>
                <a:ea typeface="Courier New" charset="0"/>
                <a:cs typeface="Courier New" charset="0"/>
              </a:rPr>
              <a:t>   {</a:t>
            </a:r>
          </a:p>
          <a:p>
            <a:pPr lvl="1">
              <a:spcBef>
                <a:spcPts val="0"/>
              </a:spcBef>
              <a:buNone/>
            </a:pP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counts[i</a:t>
            </a:r>
            <a:r>
              <a:rPr lang="en-US" dirty="0">
                <a:solidFill>
                  <a:srgbClr val="6E8080"/>
                </a:solidFill>
                <a:latin typeface="Lucida Sans Typewriter"/>
                <a:ea typeface="Courier New" charset="0"/>
                <a:cs typeface="Courier New" charset="0"/>
              </a:rPr>
              <a:t>] = count;</a:t>
            </a:r>
          </a:p>
          <a:p>
            <a:pPr lvl="1">
              <a:spcBef>
                <a:spcPts val="0"/>
              </a:spcBef>
              <a:buNone/>
            </a:pPr>
            <a:r>
              <a:rPr lang="en-US" dirty="0">
                <a:solidFill>
                  <a:srgbClr val="6E8080"/>
                </a:solidFill>
                <a:latin typeface="Lucida Sans Typewriter"/>
                <a:ea typeface="Courier New" charset="0"/>
                <a:cs typeface="Courier New" charset="0"/>
              </a:rPr>
              <a:t>      count = 0;</a:t>
            </a:r>
          </a:p>
          <a:p>
            <a:pPr lvl="1">
              <a:spcBef>
                <a:spcPts val="0"/>
              </a:spcBef>
              <a:buNone/>
            </a:pPr>
            <a:r>
              <a:rPr lang="en-US" dirty="0">
                <a:solidFill>
                  <a:srgbClr val="6E8080"/>
                </a:solidFill>
                <a:latin typeface="Lucida Sans Typewriter"/>
                <a:ea typeface="Courier New" charset="0"/>
                <a:cs typeface="Courier New" charset="0"/>
              </a:rPr>
              <a:t>   }</a:t>
            </a:r>
          </a:p>
          <a:p>
            <a:pPr lvl="1">
              <a:spcBef>
                <a:spcPts val="0"/>
              </a:spcBef>
              <a:buNone/>
            </a:pPr>
            <a:r>
              <a:rPr lang="en-US" dirty="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8969</TotalTime>
  <Words>8700</Words>
  <Application>Microsoft Office PowerPoint</Application>
  <PresentationFormat>On-screen Show (4:3)</PresentationFormat>
  <Paragraphs>1061</Paragraphs>
  <Slides>106</Slides>
  <Notes>0</Notes>
  <HiddenSlides>0</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2</vt:i4>
      </vt:variant>
      <vt:variant>
        <vt:lpstr>Slide Titles</vt:lpstr>
      </vt:variant>
      <vt:variant>
        <vt:i4>106</vt:i4>
      </vt:variant>
    </vt:vector>
  </HeadingPairs>
  <TitlesOfParts>
    <vt:vector size="125" baseType="lpstr">
      <vt:lpstr>Arial</vt:lpstr>
      <vt:lpstr>Book Antiqua</vt:lpstr>
      <vt:lpstr>Calibri</vt:lpstr>
      <vt:lpstr>Courier</vt:lpstr>
      <vt:lpstr>Courier New</vt:lpstr>
      <vt:lpstr>Forte</vt:lpstr>
      <vt:lpstr>Lucida Sans</vt:lpstr>
      <vt:lpstr>Lucida Sans Typewriter</vt:lpstr>
      <vt:lpstr>Monotype Sorts</vt:lpstr>
      <vt:lpstr>Times</vt:lpstr>
      <vt:lpstr>Times New Roman</vt:lpstr>
      <vt:lpstr>Wingdings</vt:lpstr>
      <vt:lpstr>Title Page</vt:lpstr>
      <vt:lpstr>Office Theme</vt:lpstr>
      <vt:lpstr>2_Office Theme</vt:lpstr>
      <vt:lpstr>1_Office Theme</vt:lpstr>
      <vt:lpstr>3_Office Theme</vt:lpstr>
      <vt:lpstr>Picture</vt:lpstr>
      <vt:lpstr>Equation</vt:lpstr>
      <vt:lpstr>PowerPoint Presentation</vt:lpstr>
      <vt:lpstr>Chapter Goals</vt:lpstr>
      <vt:lpstr>Executing Time </vt:lpstr>
      <vt:lpstr>Growth Rate </vt:lpstr>
      <vt:lpstr>Big O Notation </vt:lpstr>
      <vt:lpstr>Best, Worst, and Average Cases </vt:lpstr>
      <vt:lpstr>Ignoring Multiplicative Constants </vt:lpstr>
      <vt:lpstr>Ignoring Non-Dominating Terms</vt:lpstr>
      <vt:lpstr>Examples: Determining Big-O</vt:lpstr>
      <vt:lpstr>Useful Mathematic Summations</vt:lpstr>
      <vt:lpstr>Repetition: Simple Loops</vt:lpstr>
      <vt:lpstr>Repetition: Nested Loops</vt:lpstr>
      <vt:lpstr>Repetition: Nested Loops</vt:lpstr>
      <vt:lpstr>Repetition: Nested Loops</vt:lpstr>
      <vt:lpstr>Sequence</vt:lpstr>
      <vt:lpstr>Selection</vt:lpstr>
      <vt:lpstr>Constant Time</vt:lpstr>
      <vt:lpstr>Logarithmic Time</vt:lpstr>
      <vt:lpstr>Quadratic Time</vt:lpstr>
      <vt:lpstr>Selection Sort</vt:lpstr>
      <vt:lpstr>Selection Sort</vt:lpstr>
      <vt:lpstr>Sorting an Array of Integers</vt:lpstr>
      <vt:lpstr>section_1/SelectionSorter.java</vt:lpstr>
      <vt:lpstr>section_1/SelectionSorter.java</vt:lpstr>
      <vt:lpstr>section_1/SelectionSortDemo.java</vt:lpstr>
      <vt:lpstr>Profiling the Selection Sort Algorithm</vt:lpstr>
      <vt:lpstr>section_2/StopWatch.java</vt:lpstr>
      <vt:lpstr>section_2/StopWatch.java</vt:lpstr>
      <vt:lpstr>section_2/StopWatch.java</vt:lpstr>
      <vt:lpstr>section_2/SelectionSortTimer.java</vt:lpstr>
      <vt:lpstr>section_2/SelectionSortTimer.java</vt:lpstr>
      <vt:lpstr>Selection Sort on Various Size Arrays</vt:lpstr>
      <vt:lpstr>Analyzing the Performance of the Selection Sort Algorithm</vt:lpstr>
      <vt:lpstr>Analyzing the Performance of the Selection Sort Algorithm</vt:lpstr>
      <vt:lpstr>Selection Sort Animation</vt:lpstr>
      <vt:lpstr>Analyzing Selection Sort</vt:lpstr>
      <vt:lpstr>Analyzing the Performance of the Selection Sort Algorithm</vt:lpstr>
      <vt:lpstr>Common Big-Oh Growth Rates</vt:lpstr>
      <vt:lpstr>Comparing Common Growth Functions</vt:lpstr>
      <vt:lpstr>Comparing Common Growth Functions</vt:lpstr>
      <vt:lpstr>Insertion Sort</vt:lpstr>
      <vt:lpstr>Insertion Sort</vt:lpstr>
      <vt:lpstr>Insertion Sort</vt:lpstr>
      <vt:lpstr>Insertion Sort</vt:lpstr>
      <vt:lpstr>Insertion Sort</vt:lpstr>
      <vt:lpstr>Insertion Sort Animation</vt:lpstr>
      <vt:lpstr>Analyzing Insertion Sort</vt:lpstr>
      <vt:lpstr>Insertion Sort – Advantages/Disadvantages</vt:lpstr>
      <vt:lpstr>Merge Sort</vt:lpstr>
      <vt:lpstr>Merge Sort Example</vt:lpstr>
      <vt:lpstr>Merge Sort</vt:lpstr>
      <vt:lpstr>section_4/MergeSorter.java</vt:lpstr>
      <vt:lpstr>section_4/MergeSorter.java</vt:lpstr>
      <vt:lpstr>section_4/MergeSorter.java</vt:lpstr>
      <vt:lpstr>section_4/MergeSortDemo.java</vt:lpstr>
      <vt:lpstr>Merge Sort</vt:lpstr>
      <vt:lpstr>Analyzing the Merge Sort Algorithm</vt:lpstr>
      <vt:lpstr>Analyzing the Merge Sort Algorithm</vt:lpstr>
      <vt:lpstr>Merge Sort Vs Selection Sort</vt:lpstr>
      <vt:lpstr>Merge Sort Timing vs. Selection Sort</vt:lpstr>
      <vt:lpstr>The Quicksort Algorithm</vt:lpstr>
      <vt:lpstr>The Quicksort Algorithm</vt:lpstr>
      <vt:lpstr>The Quicksort Algorithm</vt:lpstr>
      <vt:lpstr>The Quicksort Algorithm</vt:lpstr>
      <vt:lpstr>The Quicksort Algorithm</vt:lpstr>
      <vt:lpstr>The Quicksort Algorithm - Partioning</vt:lpstr>
      <vt:lpstr>The Quicksort Algorithm</vt:lpstr>
      <vt:lpstr>Analysis of Quicksort</vt:lpstr>
      <vt:lpstr>Worst Case Analysis of Quicksort</vt:lpstr>
      <vt:lpstr>Best/Avg Case Analysis of Quicksort</vt:lpstr>
      <vt:lpstr>Searching</vt:lpstr>
      <vt:lpstr>section_6_1/LinearSearcher.java</vt:lpstr>
      <vt:lpstr>section_6_1/LinearSearchDemo.java</vt:lpstr>
      <vt:lpstr>section_6_1/LinearSearchDemo.java</vt:lpstr>
      <vt:lpstr>Linear Search Animation</vt:lpstr>
      <vt:lpstr>Binary Search</vt:lpstr>
      <vt:lpstr>Binary Search</vt:lpstr>
      <vt:lpstr>Binary Search</vt:lpstr>
      <vt:lpstr>section_6_2/BinarySearcher.java</vt:lpstr>
      <vt:lpstr>section_6_2/BinarySearcher.java</vt:lpstr>
      <vt:lpstr>Analyzing Binary Search</vt:lpstr>
      <vt:lpstr>Analyzing Binary Search</vt:lpstr>
      <vt:lpstr>Analyzing Binary Search</vt:lpstr>
      <vt:lpstr>Binary Search vs. Linear Search</vt:lpstr>
      <vt:lpstr>Binary Search Animation</vt:lpstr>
      <vt:lpstr>Analyzing Towers of Hanoi</vt:lpstr>
      <vt:lpstr>Case Study: Fibonacci Numbers</vt:lpstr>
      <vt:lpstr>Complexity for Recursive Fibonacci Numbers</vt:lpstr>
      <vt:lpstr>Case Study: Non-recursive version of Fibonacci Numbers</vt:lpstr>
      <vt:lpstr>PowerPoint Presentation</vt:lpstr>
      <vt:lpstr>Problem Solving: Estimating the Running Time of an Algorithm - Linear time</vt:lpstr>
      <vt:lpstr>Problem Solving: Estimating the Running Time of an Algorithm – Linear Time</vt:lpstr>
      <vt:lpstr>Problem Solving: Estimating the Running Time of an Algorithm – Linear Time</vt:lpstr>
      <vt:lpstr>Problem Solving: Estimating the Running Time of an Algorithm – Quadratic Time</vt:lpstr>
      <vt:lpstr>Problem Solving: Estimating the Running Time of an Algorithm – Quadratic Time</vt:lpstr>
      <vt:lpstr>The Triangle Pattern</vt:lpstr>
      <vt:lpstr>The Triangle Pattern</vt:lpstr>
      <vt:lpstr>Problem Solving: Estimating the Running Time of an Algorithm – Logarithmic Time</vt:lpstr>
      <vt:lpstr>Problem Solving: Estimating the Running Time of an Algorithm – Logarithmic Time</vt:lpstr>
      <vt:lpstr>Problem Solving: Estimating the Running Time of an Algorithm – Logarithmic Time</vt:lpstr>
      <vt:lpstr>Common Recurrence Relations</vt:lpstr>
      <vt:lpstr>Sorting and Searching in the Java Library - Sorting</vt:lpstr>
      <vt:lpstr>Sorting and Searching in the Java Library – Binary Search</vt:lpstr>
      <vt:lpstr>Comparing Objects</vt:lpstr>
      <vt:lpstr>Comparing Objects</vt:lpstr>
      <vt:lpstr>Comparing Objects</vt:lpstr>
    </vt:vector>
  </TitlesOfParts>
  <Company>Acadia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mimi opkins</cp:lastModifiedBy>
  <cp:revision>1560</cp:revision>
  <dcterms:created xsi:type="dcterms:W3CDTF">2013-06-11T19:10:47Z</dcterms:created>
  <dcterms:modified xsi:type="dcterms:W3CDTF">2019-10-21T18:00:04Z</dcterms:modified>
</cp:coreProperties>
</file>