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2" r:id="rId2"/>
    <p:sldMasterId id="2147483666" r:id="rId3"/>
    <p:sldMasterId id="2147483664" r:id="rId4"/>
    <p:sldMasterId id="2147483669" r:id="rId5"/>
  </p:sldMasterIdLst>
  <p:sldIdLst>
    <p:sldId id="276" r:id="rId6"/>
    <p:sldId id="257" r:id="rId7"/>
    <p:sldId id="480" r:id="rId8"/>
    <p:sldId id="1314" r:id="rId9"/>
    <p:sldId id="1315" r:id="rId10"/>
    <p:sldId id="1316" r:id="rId11"/>
    <p:sldId id="1317" r:id="rId12"/>
    <p:sldId id="1318" r:id="rId13"/>
    <p:sldId id="1319" r:id="rId14"/>
    <p:sldId id="1320" r:id="rId15"/>
    <p:sldId id="1050" r:id="rId16"/>
    <p:sldId id="1321" r:id="rId17"/>
    <p:sldId id="1322" r:id="rId18"/>
    <p:sldId id="1323" r:id="rId19"/>
    <p:sldId id="1051" r:id="rId20"/>
    <p:sldId id="1324" r:id="rId21"/>
    <p:sldId id="1325" r:id="rId22"/>
    <p:sldId id="1326" r:id="rId23"/>
    <p:sldId id="1327" r:id="rId24"/>
    <p:sldId id="1328" r:id="rId25"/>
    <p:sldId id="1329" r:id="rId26"/>
    <p:sldId id="1330" r:id="rId27"/>
    <p:sldId id="1331" r:id="rId28"/>
    <p:sldId id="1332" r:id="rId29"/>
    <p:sldId id="1186" r:id="rId30"/>
    <p:sldId id="1333" r:id="rId31"/>
    <p:sldId id="1197" r:id="rId32"/>
    <p:sldId id="1337" r:id="rId33"/>
    <p:sldId id="1338" r:id="rId34"/>
    <p:sldId id="1339" r:id="rId35"/>
    <p:sldId id="1340" r:id="rId36"/>
    <p:sldId id="1341" r:id="rId37"/>
    <p:sldId id="1342" r:id="rId38"/>
    <p:sldId id="1343" r:id="rId39"/>
    <p:sldId id="1344" r:id="rId40"/>
    <p:sldId id="1345" r:id="rId41"/>
    <p:sldId id="1346" r:id="rId42"/>
    <p:sldId id="1347" r:id="rId43"/>
    <p:sldId id="1218" r:id="rId44"/>
    <p:sldId id="1348" r:id="rId45"/>
    <p:sldId id="1225" r:id="rId46"/>
    <p:sldId id="1353" r:id="rId47"/>
    <p:sldId id="1354" r:id="rId48"/>
    <p:sldId id="1282" r:id="rId49"/>
    <p:sldId id="1355" r:id="rId50"/>
    <p:sldId id="1236" r:id="rId51"/>
    <p:sldId id="1284" r:id="rId52"/>
    <p:sldId id="1288" r:id="rId53"/>
    <p:sldId id="1289" r:id="rId54"/>
    <p:sldId id="1358" r:id="rId55"/>
    <p:sldId id="1359" r:id="rId56"/>
    <p:sldId id="1360" r:id="rId57"/>
    <p:sldId id="1290" r:id="rId58"/>
    <p:sldId id="1361" r:id="rId59"/>
    <p:sldId id="1362" r:id="rId60"/>
    <p:sldId id="1363" r:id="rId61"/>
    <p:sldId id="1364" r:id="rId62"/>
    <p:sldId id="1365" r:id="rId63"/>
    <p:sldId id="1366" r:id="rId64"/>
    <p:sldId id="1367" r:id="rId65"/>
    <p:sldId id="1368" r:id="rId66"/>
    <p:sldId id="1369" r:id="rId67"/>
    <p:sldId id="1305" r:id="rId68"/>
    <p:sldId id="1306" r:id="rId69"/>
    <p:sldId id="1370" r:id="rId70"/>
    <p:sldId id="1371" r:id="rId71"/>
    <p:sldId id="1372" r:id="rId72"/>
    <p:sldId id="1373" r:id="rId73"/>
    <p:sldId id="1374" r:id="rId74"/>
    <p:sldId id="1375" r:id="rId75"/>
    <p:sldId id="1376" r:id="rId76"/>
    <p:sldId id="1377" r:id="rId77"/>
    <p:sldId id="1378" r:id="rId78"/>
    <p:sldId id="1379" r:id="rId79"/>
    <p:sldId id="1380" r:id="rId80"/>
    <p:sldId id="1381" r:id="rId81"/>
    <p:sldId id="1382" r:id="rId82"/>
    <p:sldId id="1383" r:id="rId83"/>
    <p:sldId id="1384" r:id="rId84"/>
    <p:sldId id="1385" r:id="rId85"/>
    <p:sldId id="1390" r:id="rId86"/>
    <p:sldId id="1391" r:id="rId8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CB8"/>
    <a:srgbClr val="AFA6C5"/>
    <a:srgbClr val="B4D7D1"/>
    <a:srgbClr val="26ADAE"/>
    <a:srgbClr val="C022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872" autoAdjust="0"/>
  </p:normalViewPr>
  <p:slideViewPr>
    <p:cSldViewPr snapToGrid="0" snapToObjects="1">
      <p:cViewPr varScale="1">
        <p:scale>
          <a:sx n="85" d="100"/>
          <a:sy n="85" d="100"/>
        </p:scale>
        <p:origin x="1378"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245"/>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4" Type="http://schemas.openxmlformats.org/officeDocument/2006/relationships/slideMaster" Target="slideMasters/slideMaster4.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txBox="1">
            <a:spLocks/>
          </p:cNvSpPr>
          <p:nvPr userDrawn="1"/>
        </p:nvSpPr>
        <p:spPr>
          <a:xfrm>
            <a:off x="200853" y="4004352"/>
            <a:ext cx="8229600" cy="762000"/>
          </a:xfrm>
          <a:prstGeom prst="rect">
            <a:avLst/>
          </a:prstGeom>
        </p:spPr>
        <p:txBody>
          <a:bodyPr vert="horz" lIns="91440" tIns="45720" rIns="91440" bIns="45720" rtlCol="0" anchor="ctr">
            <a:normAutofit fontScale="92500"/>
          </a:bodyPr>
          <a:lstStyle/>
          <a:p>
            <a:r>
              <a:rPr lang="en-US" sz="3600" b="1" dirty="0" smtClean="0"/>
              <a:t>Chapter 15 – The Java Collections Framework</a:t>
            </a:r>
            <a:endParaRPr lang="en-US" sz="3600" b="1"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964" y="0"/>
            <a:ext cx="9135036" cy="1133142"/>
          </a:xfrm>
        </p:spPr>
        <p:txBody>
          <a:bodyPr/>
          <a:lstStyle>
            <a:lvl1pPr>
              <a:defRPr b="1" i="0" baseline="0"/>
            </a:lvl1pPr>
          </a:lstStyle>
          <a:p>
            <a:r>
              <a:rPr lang="en-US" b="1" dirty="0" smtClean="0"/>
              <a:t>Implementing a Test Program</a:t>
            </a:r>
            <a:endParaRPr lang="en-US" b="1" dirty="0"/>
          </a:p>
        </p:txBody>
      </p:sp>
      <p:sp>
        <p:nvSpPr>
          <p:cNvPr id="5" name="Line 3"/>
          <p:cNvSpPr>
            <a:spLocks noChangeShapeType="1"/>
          </p:cNvSpPr>
          <p:nvPr userDrawn="1"/>
        </p:nvSpPr>
        <p:spPr bwMode="auto">
          <a:xfrm>
            <a:off x="0" y="1133142"/>
            <a:ext cx="9144000" cy="0"/>
          </a:xfrm>
          <a:prstGeom prst="line">
            <a:avLst/>
          </a:prstGeom>
          <a:noFill/>
          <a:ln w="76200">
            <a:solidFill>
              <a:srgbClr val="B4D7D1"/>
            </a:solidFill>
            <a:round/>
            <a:headEnd/>
            <a:tailEnd/>
          </a:ln>
        </p:spPr>
        <p:txBody>
          <a:bodyPr>
            <a:prstTxWarp prst="textNoShape">
              <a:avLst/>
            </a:prstTxWarp>
          </a:bodyPr>
          <a:lstStyle/>
          <a:p>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baseline="0"/>
            </a:lvl1pPr>
          </a:lstStyle>
          <a:p>
            <a:r>
              <a:rPr lang="en-US" b="1" dirty="0" smtClean="0"/>
              <a:t>Graphics</a:t>
            </a:r>
            <a:endParaRPr lang="en-US" b="1" dirty="0"/>
          </a:p>
        </p:txBody>
      </p:sp>
      <p:sp>
        <p:nvSpPr>
          <p:cNvPr id="5" name="Line 3"/>
          <p:cNvSpPr>
            <a:spLocks noChangeShapeType="1"/>
          </p:cNvSpPr>
          <p:nvPr userDrawn="1"/>
        </p:nvSpPr>
        <p:spPr bwMode="auto">
          <a:xfrm>
            <a:off x="0" y="762000"/>
            <a:ext cx="9144000" cy="0"/>
          </a:xfrm>
          <a:prstGeom prst="line">
            <a:avLst/>
          </a:prstGeom>
          <a:noFill/>
          <a:ln w="76200">
            <a:solidFill>
              <a:srgbClr val="AFA6C5"/>
            </a:solidFill>
            <a:round/>
            <a:headEnd/>
            <a:tailEnd/>
          </a:ln>
        </p:spPr>
        <p:txBody>
          <a:bodyPr>
            <a:prstTxWarp prst="textNoShape">
              <a:avLst/>
            </a:prstTxWarp>
          </a:bodyPr>
          <a:lstStyle/>
          <a:p>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964" y="-1"/>
            <a:ext cx="9135036" cy="1317591"/>
          </a:xfrm>
        </p:spPr>
        <p:txBody>
          <a:bodyPr/>
          <a:lstStyle/>
          <a:p>
            <a:r>
              <a:rPr lang="en-US" dirty="0" smtClean="0"/>
              <a:t>Click to edit Master title style</a:t>
            </a:r>
            <a:endParaRPr lang="en-US" dirty="0"/>
          </a:p>
        </p:txBody>
      </p:sp>
      <p:sp>
        <p:nvSpPr>
          <p:cNvPr id="3" name="Line 3"/>
          <p:cNvSpPr>
            <a:spLocks noChangeShapeType="1"/>
          </p:cNvSpPr>
          <p:nvPr userDrawn="1"/>
        </p:nvSpPr>
        <p:spPr bwMode="auto">
          <a:xfrm>
            <a:off x="8964" y="1103931"/>
            <a:ext cx="9144000" cy="0"/>
          </a:xfrm>
          <a:prstGeom prst="line">
            <a:avLst/>
          </a:prstGeom>
          <a:noFill/>
          <a:ln w="76200">
            <a:solidFill>
              <a:srgbClr val="AFA6C5"/>
            </a:solidFill>
            <a:round/>
            <a:headEnd/>
            <a:tailEnd/>
          </a:ln>
        </p:spPr>
        <p:txBody>
          <a:bodyPr>
            <a:prstTxWarp prst="textNoShape">
              <a:avLst/>
            </a:prstTxWarp>
          </a:bodyPr>
          <a:lstStyle/>
          <a:p>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a:lvl1pPr>
          </a:lstStyle>
          <a:p>
            <a:r>
              <a:rPr lang="en-US" b="1" dirty="0" smtClean="0"/>
              <a:t>Syntax 1.1 Java Program</a:t>
            </a:r>
            <a:endParaRPr lang="en-US" b="1"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a:lvl1pPr>
          </a:lstStyle>
          <a:p>
            <a:r>
              <a:rPr lang="en-US" b="1" dirty="0" smtClean="0"/>
              <a:t>Syntax 1.1 Java Program</a:t>
            </a:r>
            <a:endParaRPr lang="en-US" b="1" dirty="0"/>
          </a:p>
        </p:txBody>
      </p:sp>
      <p:sp>
        <p:nvSpPr>
          <p:cNvPr id="5" name="Line 3"/>
          <p:cNvSpPr>
            <a:spLocks noChangeShapeType="1"/>
          </p:cNvSpPr>
          <p:nvPr userDrawn="1"/>
        </p:nvSpPr>
        <p:spPr bwMode="auto">
          <a:xfrm>
            <a:off x="0" y="762000"/>
            <a:ext cx="9144000" cy="0"/>
          </a:xfrm>
          <a:prstGeom prst="line">
            <a:avLst/>
          </a:prstGeom>
          <a:noFill/>
          <a:ln w="76200">
            <a:solidFill>
              <a:srgbClr val="26ADAE"/>
            </a:solidFill>
            <a:round/>
            <a:headEnd/>
            <a:tailEnd/>
          </a:ln>
        </p:spPr>
        <p:txBody>
          <a:bodyPr>
            <a:prstTxWarp prst="textNoShape">
              <a:avLst/>
            </a:prstTxWarp>
          </a:bodyPr>
          <a:lstStyle/>
          <a:p>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1103932"/>
          </a:xfrm>
        </p:spPr>
        <p:txBody>
          <a:bodyPr/>
          <a:lstStyle/>
          <a:p>
            <a:r>
              <a:rPr lang="en-US" dirty="0" smtClean="0"/>
              <a:t>Click to edit Master title style</a:t>
            </a:r>
            <a:endParaRPr lang="en-US" dirty="0"/>
          </a:p>
        </p:txBody>
      </p:sp>
      <p:sp>
        <p:nvSpPr>
          <p:cNvPr id="3" name="Line 3"/>
          <p:cNvSpPr>
            <a:spLocks noChangeShapeType="1"/>
          </p:cNvSpPr>
          <p:nvPr userDrawn="1"/>
        </p:nvSpPr>
        <p:spPr bwMode="auto">
          <a:xfrm>
            <a:off x="8964" y="1103931"/>
            <a:ext cx="9144000" cy="0"/>
          </a:xfrm>
          <a:prstGeom prst="line">
            <a:avLst/>
          </a:prstGeom>
          <a:noFill/>
          <a:ln w="76200">
            <a:solidFill>
              <a:srgbClr val="26ADAE"/>
            </a:solidFill>
            <a:round/>
            <a:headEnd/>
            <a:tailEnd/>
          </a:ln>
        </p:spPr>
        <p:txBody>
          <a:bodyPr>
            <a:prstTxWarp prst="textNoShape">
              <a:avLst/>
            </a:prstTxWarp>
          </a:bodyPr>
          <a:lstStyle/>
          <a:p>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baseline="0"/>
            </a:lvl1pPr>
          </a:lstStyle>
          <a:p>
            <a:r>
              <a:rPr lang="en-US" b="1" dirty="0" smtClean="0"/>
              <a:t>Implementing a Test Program</a:t>
            </a:r>
            <a:endParaRPr lang="en-US" b="1" dirty="0"/>
          </a:p>
        </p:txBody>
      </p:sp>
      <p:sp>
        <p:nvSpPr>
          <p:cNvPr id="5" name="Line 3"/>
          <p:cNvSpPr>
            <a:spLocks noChangeShapeType="1"/>
          </p:cNvSpPr>
          <p:nvPr userDrawn="1"/>
        </p:nvSpPr>
        <p:spPr bwMode="auto">
          <a:xfrm>
            <a:off x="0" y="762000"/>
            <a:ext cx="9144000" cy="0"/>
          </a:xfrm>
          <a:prstGeom prst="line">
            <a:avLst/>
          </a:prstGeom>
          <a:noFill/>
          <a:ln w="76200">
            <a:solidFill>
              <a:srgbClr val="B4D7D1"/>
            </a:solidFill>
            <a:round/>
            <a:headEnd/>
            <a:tailEnd/>
          </a:ln>
        </p:spPr>
        <p:txBody>
          <a:bodyPr>
            <a:prstTxWarp prst="textNoShape">
              <a:avLst/>
            </a:prstTxWarp>
          </a:bodyPr>
          <a:lstStyle/>
          <a:p>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5.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Line 3"/>
          <p:cNvSpPr>
            <a:spLocks noChangeShapeType="1"/>
          </p:cNvSpPr>
          <p:nvPr userDrawn="1"/>
        </p:nvSpPr>
        <p:spPr bwMode="auto">
          <a:xfrm>
            <a:off x="0" y="4722264"/>
            <a:ext cx="9144000" cy="0"/>
          </a:xfrm>
          <a:prstGeom prst="line">
            <a:avLst/>
          </a:prstGeom>
          <a:noFill/>
          <a:ln w="76200">
            <a:solidFill>
              <a:srgbClr val="FFE06A"/>
            </a:solidFill>
            <a:round/>
            <a:headEnd/>
            <a:tailEnd/>
          </a:ln>
        </p:spPr>
        <p:txBody>
          <a:bodyPr>
            <a:prstTxWarp prst="textNoShape">
              <a:avLst/>
            </a:prstTxWarp>
          </a:bodyPr>
          <a:lstStyle/>
          <a:p>
            <a:endParaRPr lang="en-US"/>
          </a:p>
        </p:txBody>
      </p:sp>
      <p:pic>
        <p:nvPicPr>
          <p:cNvPr id="10" name="Picture 9"/>
          <p:cNvPicPr>
            <a:picLocks noChangeAspect="1"/>
          </p:cNvPicPr>
          <p:nvPr/>
        </p:nvPicPr>
        <p:blipFill>
          <a:blip r:embed="rId3"/>
          <a:stretch>
            <a:fillRect/>
          </a:stretch>
        </p:blipFill>
        <p:spPr>
          <a:xfrm>
            <a:off x="322187" y="0"/>
            <a:ext cx="3274577" cy="4093221"/>
          </a:xfrm>
          <a:prstGeom prst="rect">
            <a:avLst/>
          </a:prstGeom>
        </p:spPr>
      </p:pic>
      <p:sp>
        <p:nvSpPr>
          <p:cNvPr id="14"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15"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spTree>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64" y="0"/>
            <a:ext cx="9135036"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964" y="958813"/>
            <a:ext cx="8677836" cy="515517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Line 3"/>
          <p:cNvSpPr>
            <a:spLocks noChangeShapeType="1"/>
          </p:cNvSpPr>
          <p:nvPr userDrawn="1"/>
        </p:nvSpPr>
        <p:spPr bwMode="auto">
          <a:xfrm>
            <a:off x="0" y="762000"/>
            <a:ext cx="9144000" cy="0"/>
          </a:xfrm>
          <a:prstGeom prst="line">
            <a:avLst/>
          </a:prstGeom>
          <a:noFill/>
          <a:ln w="76200">
            <a:solidFill>
              <a:srgbClr val="FFE06A"/>
            </a:solidFill>
            <a:round/>
            <a:headEnd/>
            <a:tailEnd/>
          </a:ln>
        </p:spPr>
        <p:txBody>
          <a:bodyPr>
            <a:prstTxWarp prst="textNoShape">
              <a:avLst/>
            </a:prstTxWarp>
          </a:bodyPr>
          <a:lstStyle/>
          <a:p>
            <a:endParaRPr lang="en-US"/>
          </a:p>
        </p:txBody>
      </p:sp>
      <p:sp>
        <p:nvSpPr>
          <p:cNvPr id="8"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9"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spTree>
  </p:cSld>
  <p:clrMap bg1="lt1" tx1="dk1" bg2="lt2" tx2="dk2" accent1="accent1" accent2="accent2" accent3="accent3" accent4="accent4" accent5="accent5" accent6="accent6" hlink="hlink" folHlink="folHlink"/>
  <p:sldLayoutIdLst>
    <p:sldLayoutId id="2147483663" r:id="rId1"/>
    <p:sldLayoutId id="2147483671" r:id="rId2"/>
  </p:sldLayoutIdLst>
  <p:txStyles>
    <p:titleStyle>
      <a:lvl1pPr algn="l" defTabSz="457200" rtl="0" eaLnBrk="1" latinLnBrk="0" hangingPunct="1">
        <a:spcBef>
          <a:spcPct val="0"/>
        </a:spcBef>
        <a:buNone/>
        <a:defRPr sz="3600" kern="1200">
          <a:solidFill>
            <a:schemeClr val="tx1"/>
          </a:solidFill>
          <a:latin typeface="Lucida Sans"/>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Lucida Sans"/>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Lucida Sans"/>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Lucida Sans"/>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Lucida Sans"/>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Lucida San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64" y="0"/>
            <a:ext cx="9135036"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964" y="1220307"/>
            <a:ext cx="8677836" cy="48936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Line 3"/>
          <p:cNvSpPr>
            <a:spLocks noChangeShapeType="1"/>
          </p:cNvSpPr>
          <p:nvPr userDrawn="1"/>
        </p:nvSpPr>
        <p:spPr bwMode="auto">
          <a:xfrm>
            <a:off x="0" y="1060848"/>
            <a:ext cx="9144000" cy="0"/>
          </a:xfrm>
          <a:prstGeom prst="line">
            <a:avLst/>
          </a:prstGeom>
          <a:noFill/>
          <a:ln w="76200">
            <a:solidFill>
              <a:srgbClr val="FFE06A"/>
            </a:solidFill>
            <a:round/>
            <a:headEnd/>
            <a:tailEnd/>
          </a:ln>
        </p:spPr>
        <p:txBody>
          <a:bodyPr>
            <a:prstTxWarp prst="textNoShape">
              <a:avLst/>
            </a:prstTxWarp>
          </a:bodyPr>
          <a:lstStyle/>
          <a:p>
            <a:endParaRPr lang="en-US"/>
          </a:p>
        </p:txBody>
      </p:sp>
      <p:sp>
        <p:nvSpPr>
          <p:cNvPr id="8"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9"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Lst>
  <p:txStyles>
    <p:titleStyle>
      <a:lvl1pPr algn="l" defTabSz="457200" rtl="0" eaLnBrk="1" latinLnBrk="0" hangingPunct="1">
        <a:spcBef>
          <a:spcPct val="0"/>
        </a:spcBef>
        <a:buNone/>
        <a:defRPr sz="3600" kern="1200">
          <a:solidFill>
            <a:schemeClr val="tx1"/>
          </a:solidFill>
          <a:latin typeface="Lucida Sans"/>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Lucida Sans"/>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Lucida Sans"/>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Lucida Sans"/>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Lucida Sans"/>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Lucida San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64" y="0"/>
            <a:ext cx="9135036"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964" y="958813"/>
            <a:ext cx="8677836" cy="515517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Line 3"/>
          <p:cNvSpPr>
            <a:spLocks noChangeShapeType="1"/>
          </p:cNvSpPr>
          <p:nvPr userDrawn="1"/>
        </p:nvSpPr>
        <p:spPr bwMode="auto">
          <a:xfrm>
            <a:off x="0" y="762000"/>
            <a:ext cx="9144000" cy="0"/>
          </a:xfrm>
          <a:prstGeom prst="line">
            <a:avLst/>
          </a:prstGeom>
          <a:noFill/>
          <a:ln w="76200">
            <a:solidFill>
              <a:srgbClr val="C02254"/>
            </a:solidFill>
            <a:round/>
            <a:headEnd/>
            <a:tailEnd/>
          </a:ln>
        </p:spPr>
        <p:txBody>
          <a:bodyPr>
            <a:prstTxWarp prst="textNoShape">
              <a:avLst/>
            </a:prstTxWarp>
          </a:bodyPr>
          <a:lstStyle/>
          <a:p>
            <a:endParaRPr lang="en-US"/>
          </a:p>
        </p:txBody>
      </p:sp>
      <p:sp>
        <p:nvSpPr>
          <p:cNvPr id="8"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9"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spTree>
  </p:cSld>
  <p:clrMap bg1="lt1" tx1="dk1" bg2="lt2" tx2="dk2" accent1="accent1" accent2="accent2" accent3="accent3" accent4="accent4" accent5="accent5" accent6="accent6" hlink="hlink" folHlink="folHlink"/>
  <p:sldLayoutIdLst>
    <p:sldLayoutId id="2147483665" r:id="rId1"/>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tx1"/>
          </a:solidFill>
          <a:latin typeface="Lucida Sans"/>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Lucida Sans"/>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Lucida Sans"/>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Lucida Sans"/>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Lucida Sans"/>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Lucida San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64" y="0"/>
            <a:ext cx="9135036"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964" y="958813"/>
            <a:ext cx="8677836" cy="515517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9"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spTree>
  </p:cSld>
  <p:clrMap bg1="lt1" tx1="dk1" bg2="lt2" tx2="dk2" accent1="accent1" accent2="accent2" accent3="accent3" accent4="accent4" accent5="accent5" accent6="accent6" hlink="hlink" folHlink="folHlink"/>
  <p:sldLayoutIdLst>
    <p:sldLayoutId id="2147483670" r:id="rId1"/>
    <p:sldLayoutId id="2147483672" r:id="rId2"/>
    <p:sldLayoutId id="2147483673" r:id="rId3"/>
    <p:sldLayoutId id="2147483678" r:id="rId4"/>
    <p:sldLayoutId id="2147483674" r:id="rId5"/>
    <p:sldLayoutId id="2147483675" r:id="rId6"/>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tx1"/>
          </a:solidFill>
          <a:latin typeface="Lucida Sans"/>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Lucida Sans"/>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Lucida Sans"/>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Lucida Sans"/>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Lucida Sans"/>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Lucida San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code/section_2/ListDemo.java"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code/section_2/ListDemo.java"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hyperlink" Target="code/section_3/SpellCheck.java"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hyperlink" Target="code/section_3/SpellCheck.java"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hyperlink" Target="code/section_4/MapDemo.java" TargetMode="Externa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hyperlink" Target="code/section_4/MapDemo.java" TargetMode="Externa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hyperlink" Target="code/section_6_2/Calculator.java" TargetMode="Externa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hyperlink" Target="code/section_6_2/Calculator.java"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An Overview of the Collections Framework</a:t>
            </a:r>
            <a:endParaRPr lang="en-US" sz="3200" dirty="0"/>
          </a:p>
        </p:txBody>
      </p:sp>
      <p:sp>
        <p:nvSpPr>
          <p:cNvPr id="3" name="Content Placeholder 2"/>
          <p:cNvSpPr>
            <a:spLocks noGrp="1"/>
          </p:cNvSpPr>
          <p:nvPr>
            <p:ph idx="4294967295"/>
          </p:nvPr>
        </p:nvSpPr>
        <p:spPr>
          <a:xfrm>
            <a:off x="9525" y="927100"/>
            <a:ext cx="9134475" cy="4228073"/>
          </a:xfrm>
        </p:spPr>
        <p:txBody>
          <a:bodyPr/>
          <a:lstStyle/>
          <a:p>
            <a:r>
              <a:rPr lang="en-US" dirty="0" smtClean="0"/>
              <a:t>Every class that implements the </a:t>
            </a:r>
            <a:r>
              <a:rPr lang="en-US" dirty="0" smtClean="0">
                <a:solidFill>
                  <a:srgbClr val="6E8080"/>
                </a:solidFill>
                <a:latin typeface="Lucida Sans Typewriter"/>
                <a:ea typeface="Courier New" charset="0"/>
                <a:cs typeface="Courier New" charset="0"/>
              </a:rPr>
              <a:t>Collection</a:t>
            </a:r>
            <a:r>
              <a:rPr lang="en-US" dirty="0" smtClean="0"/>
              <a:t> interface has these methods.</a:t>
            </a:r>
            <a:endParaRPr lang="en-US" dirty="0"/>
          </a:p>
        </p:txBody>
      </p:sp>
      <p:pic>
        <p:nvPicPr>
          <p:cNvPr id="5" name="Picture 4" descr="collection_interface.png"/>
          <p:cNvPicPr>
            <a:picLocks noChangeAspect="1"/>
          </p:cNvPicPr>
          <p:nvPr/>
        </p:nvPicPr>
        <p:blipFill>
          <a:blip r:embed="rId2"/>
          <a:stretch>
            <a:fillRect/>
          </a:stretch>
        </p:blipFill>
        <p:spPr>
          <a:xfrm>
            <a:off x="2776698" y="1347970"/>
            <a:ext cx="5937796" cy="551003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Linked Lists</a:t>
            </a:r>
            <a:endParaRPr lang="en-US" dirty="0"/>
          </a:p>
        </p:txBody>
      </p:sp>
      <p:sp>
        <p:nvSpPr>
          <p:cNvPr id="3" name="Content Placeholder 2"/>
          <p:cNvSpPr>
            <a:spLocks noGrp="1"/>
          </p:cNvSpPr>
          <p:nvPr>
            <p:ph idx="4294967295"/>
          </p:nvPr>
        </p:nvSpPr>
        <p:spPr>
          <a:xfrm>
            <a:off x="0" y="990092"/>
            <a:ext cx="9134475" cy="5488552"/>
          </a:xfrm>
        </p:spPr>
        <p:txBody>
          <a:bodyPr/>
          <a:lstStyle/>
          <a:p>
            <a:r>
              <a:rPr lang="en-US" dirty="0" smtClean="0"/>
              <a:t>A data structure used for collecting a sequence of objects:</a:t>
            </a:r>
          </a:p>
          <a:p>
            <a:pPr lvl="1"/>
            <a:r>
              <a:rPr lang="en-US" dirty="0" smtClean="0"/>
              <a:t>Allows efficient addition and removal of elements in the middle of the sequence.</a:t>
            </a:r>
          </a:p>
          <a:p>
            <a:r>
              <a:rPr lang="en-US" dirty="0" smtClean="0"/>
              <a:t>A linked list consists of a number of nodes;</a:t>
            </a:r>
          </a:p>
          <a:p>
            <a:pPr lvl="1"/>
            <a:r>
              <a:rPr lang="en-US" dirty="0" smtClean="0"/>
              <a:t>Each node has a reference to the next node. </a:t>
            </a:r>
          </a:p>
          <a:p>
            <a:r>
              <a:rPr lang="en-US" dirty="0" smtClean="0"/>
              <a:t>A node is an object that stores an element and references to the neighboring nodes.</a:t>
            </a:r>
          </a:p>
          <a:p>
            <a:r>
              <a:rPr lang="en-US" dirty="0" smtClean="0"/>
              <a:t>Each node in a linked list is connected to the neighboring nodes.</a:t>
            </a:r>
            <a:endParaRPr lang="en-US" dirty="0"/>
          </a:p>
        </p:txBody>
      </p:sp>
      <p:pic>
        <p:nvPicPr>
          <p:cNvPr id="5" name="Picture 4" descr="people_linked_on_beach.jpg"/>
          <p:cNvPicPr>
            <a:picLocks noChangeAspect="1"/>
          </p:cNvPicPr>
          <p:nvPr/>
        </p:nvPicPr>
        <p:blipFill>
          <a:blip r:embed="rId2"/>
          <a:stretch>
            <a:fillRect/>
          </a:stretch>
        </p:blipFill>
        <p:spPr>
          <a:xfrm>
            <a:off x="1567666" y="4611744"/>
            <a:ext cx="2543175" cy="18669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Linked Lists</a:t>
            </a:r>
            <a:endParaRPr lang="en-US" dirty="0"/>
          </a:p>
        </p:txBody>
      </p:sp>
      <p:sp>
        <p:nvSpPr>
          <p:cNvPr id="3" name="Content Placeholder 2"/>
          <p:cNvSpPr>
            <a:spLocks noGrp="1"/>
          </p:cNvSpPr>
          <p:nvPr>
            <p:ph idx="4294967295"/>
          </p:nvPr>
        </p:nvSpPr>
        <p:spPr>
          <a:xfrm>
            <a:off x="0" y="990092"/>
            <a:ext cx="9134475" cy="5488552"/>
          </a:xfrm>
        </p:spPr>
        <p:txBody>
          <a:bodyPr/>
          <a:lstStyle/>
          <a:p>
            <a:r>
              <a:rPr lang="en-US" dirty="0" smtClean="0"/>
              <a:t>Adding and removing elements in the middle of a linked list is efficient. </a:t>
            </a:r>
          </a:p>
          <a:p>
            <a:r>
              <a:rPr lang="en-US" dirty="0" smtClean="0"/>
              <a:t>Visiting the elements of a linked list in sequential order is efficient. </a:t>
            </a:r>
          </a:p>
          <a:p>
            <a:r>
              <a:rPr lang="en-US" dirty="0" smtClean="0"/>
              <a:t>Random access is </a:t>
            </a:r>
            <a:r>
              <a:rPr lang="en-US" b="1" dirty="0" smtClean="0"/>
              <a:t>not</a:t>
            </a:r>
            <a:r>
              <a:rPr lang="en-US" dirty="0" smtClean="0"/>
              <a:t> efficient. </a:t>
            </a:r>
          </a:p>
          <a:p>
            <a:pPr>
              <a:buNone/>
            </a:pPr>
            <a:endParaRPr lang="en-US" b="1" dirty="0" smtClean="0"/>
          </a:p>
          <a:p>
            <a:pPr>
              <a:buNone/>
            </a:pPr>
            <a:endParaRPr lang="en-US" b="1" dirty="0" smtClean="0"/>
          </a:p>
          <a:p>
            <a:pPr>
              <a:buNone/>
            </a:pPr>
            <a:endParaRPr lang="en-US" b="1" dirty="0" smtClean="0"/>
          </a:p>
          <a:p>
            <a:pPr>
              <a:buNone/>
            </a:pPr>
            <a:r>
              <a:rPr lang="en-US" b="1" dirty="0" smtClean="0"/>
              <a:t>Figure 6</a:t>
            </a:r>
            <a:r>
              <a:rPr lang="en-US" dirty="0" smtClean="0"/>
              <a:t> Example of a linked list</a:t>
            </a:r>
            <a:endParaRPr lang="en-US" dirty="0"/>
          </a:p>
        </p:txBody>
      </p:sp>
      <p:pic>
        <p:nvPicPr>
          <p:cNvPr id="6" name="Picture 5" descr="linkelist1.png"/>
          <p:cNvPicPr>
            <a:picLocks noChangeAspect="1"/>
          </p:cNvPicPr>
          <p:nvPr/>
        </p:nvPicPr>
        <p:blipFill>
          <a:blip r:embed="rId2"/>
          <a:stretch>
            <a:fillRect/>
          </a:stretch>
        </p:blipFill>
        <p:spPr>
          <a:xfrm>
            <a:off x="351419" y="3096975"/>
            <a:ext cx="5190917" cy="12236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Linked Lists</a:t>
            </a:r>
            <a:endParaRPr lang="en-US" dirty="0"/>
          </a:p>
        </p:txBody>
      </p:sp>
      <p:sp>
        <p:nvSpPr>
          <p:cNvPr id="3" name="Content Placeholder 2"/>
          <p:cNvSpPr>
            <a:spLocks noGrp="1"/>
          </p:cNvSpPr>
          <p:nvPr>
            <p:ph idx="4294967295"/>
          </p:nvPr>
        </p:nvSpPr>
        <p:spPr>
          <a:xfrm>
            <a:off x="0" y="990092"/>
            <a:ext cx="9134475" cy="5488552"/>
          </a:xfrm>
        </p:spPr>
        <p:txBody>
          <a:bodyPr/>
          <a:lstStyle/>
          <a:p>
            <a:r>
              <a:rPr lang="en-US" dirty="0" smtClean="0"/>
              <a:t>When inserting or removing a node:</a:t>
            </a:r>
          </a:p>
          <a:p>
            <a:pPr lvl="1"/>
            <a:r>
              <a:rPr lang="en-US" dirty="0" smtClean="0"/>
              <a:t>Only the neighboring node references need to be updated</a:t>
            </a:r>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r>
              <a:rPr lang="en-US" b="1" dirty="0" smtClean="0"/>
              <a:t>Figure 7</a:t>
            </a:r>
            <a:r>
              <a:rPr lang="en-US" dirty="0" smtClean="0"/>
              <a:t> Inserting a Node into a Linked List</a:t>
            </a:r>
            <a:endParaRPr lang="en-US" dirty="0"/>
          </a:p>
        </p:txBody>
      </p:sp>
      <p:pic>
        <p:nvPicPr>
          <p:cNvPr id="5" name="Picture 4" descr="linked_insert.png"/>
          <p:cNvPicPr>
            <a:picLocks noChangeAspect="1"/>
          </p:cNvPicPr>
          <p:nvPr/>
        </p:nvPicPr>
        <p:blipFill>
          <a:blip r:embed="rId2"/>
          <a:stretch>
            <a:fillRect/>
          </a:stretch>
        </p:blipFill>
        <p:spPr>
          <a:xfrm>
            <a:off x="404994" y="1909079"/>
            <a:ext cx="4513421" cy="20682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Linked Lists</a:t>
            </a:r>
            <a:endParaRPr lang="en-US" dirty="0"/>
          </a:p>
        </p:txBody>
      </p:sp>
      <p:sp>
        <p:nvSpPr>
          <p:cNvPr id="3" name="Content Placeholder 2"/>
          <p:cNvSpPr>
            <a:spLocks noGrp="1"/>
          </p:cNvSpPr>
          <p:nvPr>
            <p:ph idx="4294967295"/>
          </p:nvPr>
        </p:nvSpPr>
        <p:spPr>
          <a:xfrm>
            <a:off x="0" y="2806268"/>
            <a:ext cx="9134475" cy="3672375"/>
          </a:xfrm>
        </p:spPr>
        <p:txBody>
          <a:bodyPr/>
          <a:lstStyle/>
          <a:p>
            <a:pPr>
              <a:buNone/>
            </a:pPr>
            <a:r>
              <a:rPr lang="en-US" b="1" dirty="0" smtClean="0"/>
              <a:t>Figure 8</a:t>
            </a:r>
            <a:r>
              <a:rPr lang="en-US" dirty="0" smtClean="0"/>
              <a:t> Removing a Node From A Linked List</a:t>
            </a:r>
          </a:p>
          <a:p>
            <a:r>
              <a:rPr lang="en-US" dirty="0" smtClean="0"/>
              <a:t>Visiting the elements of a linked list in sequential order is efficient.</a:t>
            </a:r>
          </a:p>
          <a:p>
            <a:r>
              <a:rPr lang="en-US" dirty="0" smtClean="0"/>
              <a:t>Random access is not efficient.</a:t>
            </a:r>
            <a:endParaRPr lang="en-US" b="1" dirty="0" smtClean="0"/>
          </a:p>
          <a:p>
            <a:r>
              <a:rPr lang="en-US" dirty="0" smtClean="0"/>
              <a:t>When to use a linked list: </a:t>
            </a:r>
          </a:p>
          <a:p>
            <a:pPr lvl="1"/>
            <a:r>
              <a:rPr lang="en-US" dirty="0" smtClean="0"/>
              <a:t>You are concerned about the efficiency of inserting or removing elements</a:t>
            </a:r>
          </a:p>
          <a:p>
            <a:pPr lvl="1"/>
            <a:r>
              <a:rPr lang="en-US" dirty="0" smtClean="0"/>
              <a:t>You rarely need element access in random order</a:t>
            </a:r>
          </a:p>
          <a:p>
            <a:endParaRPr lang="en-US" dirty="0"/>
          </a:p>
        </p:txBody>
      </p:sp>
      <p:pic>
        <p:nvPicPr>
          <p:cNvPr id="6" name="Picture 5" descr="linked_remove.png"/>
          <p:cNvPicPr>
            <a:picLocks noChangeAspect="1"/>
          </p:cNvPicPr>
          <p:nvPr/>
        </p:nvPicPr>
        <p:blipFill>
          <a:blip r:embed="rId2"/>
          <a:stretch>
            <a:fillRect/>
          </a:stretch>
        </p:blipFill>
        <p:spPr>
          <a:xfrm>
            <a:off x="325335" y="990092"/>
            <a:ext cx="6620674" cy="181617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The </a:t>
            </a:r>
            <a:r>
              <a:rPr lang="en-US" sz="2400" dirty="0" err="1" smtClean="0">
                <a:solidFill>
                  <a:srgbClr val="6E8080"/>
                </a:solidFill>
                <a:latin typeface="Lucida Sans Typewriter"/>
                <a:ea typeface="Courier New" charset="0"/>
                <a:cs typeface="Courier New" charset="0"/>
              </a:rPr>
              <a:t>LinkedList</a:t>
            </a:r>
            <a:r>
              <a:rPr lang="en-US" sz="2400" dirty="0" smtClean="0"/>
              <a:t> Class of the Java Collections Framework</a:t>
            </a:r>
            <a:endParaRPr lang="en-US" sz="2400" dirty="0"/>
          </a:p>
        </p:txBody>
      </p:sp>
      <p:sp>
        <p:nvSpPr>
          <p:cNvPr id="3" name="Content Placeholder 2"/>
          <p:cNvSpPr>
            <a:spLocks noGrp="1"/>
          </p:cNvSpPr>
          <p:nvPr>
            <p:ph idx="4294967295"/>
          </p:nvPr>
        </p:nvSpPr>
        <p:spPr>
          <a:xfrm>
            <a:off x="0" y="947044"/>
            <a:ext cx="9134475" cy="5402458"/>
          </a:xfrm>
        </p:spPr>
        <p:txBody>
          <a:bodyPr/>
          <a:lstStyle/>
          <a:p>
            <a:r>
              <a:rPr lang="en-US" dirty="0" smtClean="0"/>
              <a:t>Generic class</a:t>
            </a:r>
          </a:p>
          <a:p>
            <a:pPr lvl="1"/>
            <a:r>
              <a:rPr lang="en-US" dirty="0" smtClean="0"/>
              <a:t>Specify type of elements in angle brackets: </a:t>
            </a:r>
            <a:r>
              <a:rPr lang="en-US" dirty="0" err="1" smtClean="0">
                <a:solidFill>
                  <a:srgbClr val="6E8080"/>
                </a:solidFill>
                <a:latin typeface="Lucida Sans Typewriter"/>
                <a:ea typeface="Courier New" charset="0"/>
                <a:cs typeface="Courier New" charset="0"/>
              </a:rPr>
              <a:t>LinkedList</a:t>
            </a:r>
            <a:r>
              <a:rPr lang="en-US" dirty="0" smtClean="0">
                <a:solidFill>
                  <a:srgbClr val="6E8080"/>
                </a:solidFill>
                <a:latin typeface="Lucida Sans Typewriter"/>
                <a:ea typeface="Courier New" charset="0"/>
                <a:cs typeface="Courier New" charset="0"/>
              </a:rPr>
              <a:t>&lt;Product&gt;</a:t>
            </a:r>
            <a:r>
              <a:rPr lang="en-US" sz="2400" dirty="0" smtClean="0">
                <a:solidFill>
                  <a:srgbClr val="6E8080"/>
                </a:solidFill>
                <a:latin typeface="Lucida Sans Typewriter"/>
                <a:ea typeface="Courier New" charset="0"/>
                <a:cs typeface="Courier New" charset="0"/>
              </a:rPr>
              <a:t> </a:t>
            </a:r>
          </a:p>
          <a:p>
            <a:r>
              <a:rPr lang="en-US" dirty="0" smtClean="0"/>
              <a:t>Package: </a:t>
            </a:r>
            <a:r>
              <a:rPr lang="en-US" dirty="0" err="1" smtClean="0">
                <a:solidFill>
                  <a:srgbClr val="6E8080"/>
                </a:solidFill>
                <a:latin typeface="Lucida Sans Typewriter"/>
                <a:ea typeface="Courier New" charset="0"/>
                <a:cs typeface="Courier New" charset="0"/>
              </a:rPr>
              <a:t>java.util</a:t>
            </a:r>
            <a:endParaRPr lang="en-US" dirty="0" smtClean="0">
              <a:solidFill>
                <a:srgbClr val="6E8080"/>
              </a:solidFill>
              <a:latin typeface="Lucida Sans Typewriter"/>
              <a:ea typeface="Courier New" charset="0"/>
              <a:cs typeface="Courier New" charset="0"/>
            </a:endParaRPr>
          </a:p>
          <a:p>
            <a:r>
              <a:rPr lang="en-US" dirty="0" err="1" smtClean="0">
                <a:solidFill>
                  <a:srgbClr val="6E8080"/>
                </a:solidFill>
                <a:latin typeface="Lucida Sans Typewriter"/>
                <a:ea typeface="Courier New" charset="0"/>
                <a:cs typeface="Courier New" charset="0"/>
              </a:rPr>
              <a:t>LinkedList</a:t>
            </a:r>
            <a:r>
              <a:rPr lang="en-US" dirty="0" smtClean="0"/>
              <a:t> has the methods of the </a:t>
            </a:r>
            <a:r>
              <a:rPr lang="en-US" dirty="0" smtClean="0">
                <a:solidFill>
                  <a:srgbClr val="6E8080"/>
                </a:solidFill>
                <a:latin typeface="Lucida Sans Typewriter"/>
                <a:ea typeface="Courier New" charset="0"/>
                <a:cs typeface="Courier New" charset="0"/>
              </a:rPr>
              <a:t>Collection</a:t>
            </a:r>
            <a:r>
              <a:rPr lang="en-US" dirty="0" smtClean="0"/>
              <a:t> interface.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The </a:t>
            </a:r>
            <a:r>
              <a:rPr lang="en-US" sz="2400" dirty="0" err="1" smtClean="0">
                <a:solidFill>
                  <a:srgbClr val="6E8080"/>
                </a:solidFill>
                <a:latin typeface="Lucida Sans Typewriter"/>
                <a:ea typeface="Courier New" charset="0"/>
                <a:cs typeface="Courier New" charset="0"/>
              </a:rPr>
              <a:t>LinkedList</a:t>
            </a:r>
            <a:r>
              <a:rPr lang="en-US" sz="2400" dirty="0" smtClean="0"/>
              <a:t> Class of the Java Collections Framework</a:t>
            </a:r>
            <a:endParaRPr lang="en-US" sz="2400" dirty="0"/>
          </a:p>
        </p:txBody>
      </p:sp>
      <p:sp>
        <p:nvSpPr>
          <p:cNvPr id="3" name="Content Placeholder 2"/>
          <p:cNvSpPr>
            <a:spLocks noGrp="1"/>
          </p:cNvSpPr>
          <p:nvPr>
            <p:ph idx="4294967295"/>
          </p:nvPr>
        </p:nvSpPr>
        <p:spPr>
          <a:xfrm>
            <a:off x="0" y="947044"/>
            <a:ext cx="9134475" cy="5402458"/>
          </a:xfrm>
        </p:spPr>
        <p:txBody>
          <a:bodyPr/>
          <a:lstStyle/>
          <a:p>
            <a:r>
              <a:rPr lang="en-US" dirty="0" smtClean="0"/>
              <a:t>Some additional </a:t>
            </a:r>
            <a:r>
              <a:rPr lang="en-US" dirty="0" err="1" smtClean="0">
                <a:solidFill>
                  <a:srgbClr val="6E8080"/>
                </a:solidFill>
                <a:latin typeface="Lucida Sans Typewriter"/>
                <a:ea typeface="Courier New" charset="0"/>
                <a:cs typeface="Courier New" charset="0"/>
              </a:rPr>
              <a:t>LinkedList</a:t>
            </a:r>
            <a:r>
              <a:rPr lang="en-US" dirty="0" smtClean="0"/>
              <a:t> methods:</a:t>
            </a:r>
            <a:endParaRPr lang="en-US" dirty="0"/>
          </a:p>
        </p:txBody>
      </p:sp>
      <p:pic>
        <p:nvPicPr>
          <p:cNvPr id="4" name="Picture 3" descr="linked_methods.png"/>
          <p:cNvPicPr>
            <a:picLocks noChangeAspect="1"/>
          </p:cNvPicPr>
          <p:nvPr/>
        </p:nvPicPr>
        <p:blipFill>
          <a:blip r:embed="rId2"/>
          <a:stretch>
            <a:fillRect/>
          </a:stretch>
        </p:blipFill>
        <p:spPr>
          <a:xfrm>
            <a:off x="0" y="1362829"/>
            <a:ext cx="9144000" cy="432605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List </a:t>
            </a:r>
            <a:r>
              <a:rPr lang="en-US" dirty="0" err="1" smtClean="0"/>
              <a:t>Iterator</a:t>
            </a:r>
            <a:endParaRPr lang="en-US" dirty="0"/>
          </a:p>
        </p:txBody>
      </p:sp>
      <p:sp>
        <p:nvSpPr>
          <p:cNvPr id="3" name="Content Placeholder 2"/>
          <p:cNvSpPr>
            <a:spLocks noGrp="1"/>
          </p:cNvSpPr>
          <p:nvPr>
            <p:ph idx="4294967295"/>
          </p:nvPr>
        </p:nvSpPr>
        <p:spPr>
          <a:xfrm>
            <a:off x="0" y="947044"/>
            <a:ext cx="9134475" cy="5402458"/>
          </a:xfrm>
        </p:spPr>
        <p:txBody>
          <a:bodyPr/>
          <a:lstStyle/>
          <a:p>
            <a:r>
              <a:rPr lang="en-US" dirty="0" smtClean="0"/>
              <a:t>Use a list </a:t>
            </a:r>
            <a:r>
              <a:rPr lang="en-US" dirty="0" err="1" smtClean="0"/>
              <a:t>iterator</a:t>
            </a:r>
            <a:r>
              <a:rPr lang="en-US" dirty="0" smtClean="0"/>
              <a:t> to access elements inside a linked list.</a:t>
            </a:r>
          </a:p>
          <a:p>
            <a:r>
              <a:rPr lang="en-US" dirty="0" smtClean="0"/>
              <a:t>Encapsulates a position anywhere inside the linked list.</a:t>
            </a:r>
          </a:p>
          <a:p>
            <a:r>
              <a:rPr lang="en-US" dirty="0" smtClean="0"/>
              <a:t>Think of an </a:t>
            </a:r>
            <a:r>
              <a:rPr lang="en-US" dirty="0" err="1" smtClean="0"/>
              <a:t>iterator</a:t>
            </a:r>
            <a:r>
              <a:rPr lang="en-US" dirty="0" smtClean="0"/>
              <a:t> as pointing between two elements: </a:t>
            </a:r>
          </a:p>
          <a:p>
            <a:pPr lvl="1"/>
            <a:r>
              <a:rPr lang="en-US" dirty="0" smtClean="0"/>
              <a:t>Analogy: like the cursor in a word processor points between two characters </a:t>
            </a:r>
          </a:p>
          <a:p>
            <a:r>
              <a:rPr lang="en-US" dirty="0" smtClean="0"/>
              <a:t>To get a list </a:t>
            </a:r>
            <a:r>
              <a:rPr lang="en-US" dirty="0" err="1" smtClean="0"/>
              <a:t>iterator</a:t>
            </a:r>
            <a:r>
              <a:rPr lang="en-US" dirty="0" smtClean="0"/>
              <a:t>, use the </a:t>
            </a:r>
            <a:r>
              <a:rPr lang="en-US" dirty="0" err="1" smtClean="0">
                <a:solidFill>
                  <a:srgbClr val="6E8080"/>
                </a:solidFill>
                <a:latin typeface="Lucida Sans Typewriter"/>
                <a:ea typeface="Courier New" charset="0"/>
                <a:cs typeface="Courier New" charset="0"/>
              </a:rPr>
              <a:t>listIterator</a:t>
            </a:r>
            <a:r>
              <a:rPr lang="en-US" dirty="0" smtClean="0"/>
              <a:t> method of the </a:t>
            </a:r>
            <a:r>
              <a:rPr lang="en-US" dirty="0" err="1" smtClean="0">
                <a:solidFill>
                  <a:srgbClr val="6E8080"/>
                </a:solidFill>
                <a:latin typeface="Lucida Sans Typewriter"/>
                <a:ea typeface="Courier New" charset="0"/>
                <a:cs typeface="Courier New" charset="0"/>
              </a:rPr>
              <a:t>LinkedList</a:t>
            </a:r>
            <a:r>
              <a:rPr lang="en-US" dirty="0" smtClean="0"/>
              <a:t> class.</a:t>
            </a:r>
          </a:p>
          <a:p>
            <a:pPr lvl="1">
              <a:spcBef>
                <a:spcPts val="0"/>
              </a:spcBef>
              <a:buNone/>
            </a:pPr>
            <a:r>
              <a:rPr lang="en-US" dirty="0" err="1" smtClean="0">
                <a:solidFill>
                  <a:srgbClr val="6E8080"/>
                </a:solidFill>
                <a:latin typeface="Lucida Sans Typewriter"/>
                <a:ea typeface="Courier New" charset="0"/>
                <a:cs typeface="Courier New" charset="0"/>
              </a:rPr>
              <a:t>LinkedList</a:t>
            </a:r>
            <a:r>
              <a:rPr lang="en-US" dirty="0" smtClean="0">
                <a:solidFill>
                  <a:srgbClr val="6E8080"/>
                </a:solidFill>
                <a:latin typeface="Lucida Sans Typewriter"/>
                <a:ea typeface="Courier New" charset="0"/>
                <a:cs typeface="Courier New" charset="0"/>
              </a:rPr>
              <a:t>&lt;String&gt; </a:t>
            </a:r>
            <a:r>
              <a:rPr lang="en-US" dirty="0" err="1" smtClean="0">
                <a:solidFill>
                  <a:srgbClr val="6E8080"/>
                </a:solidFill>
                <a:latin typeface="Lucida Sans Typewriter"/>
                <a:ea typeface="Courier New" charset="0"/>
                <a:cs typeface="Courier New" charset="0"/>
              </a:rPr>
              <a:t>employeeNames</a:t>
            </a:r>
            <a:r>
              <a:rPr lang="en-US" dirty="0" smtClean="0">
                <a:solidFill>
                  <a:srgbClr val="6E8080"/>
                </a:solidFill>
                <a:latin typeface="Lucida Sans Typewriter"/>
                <a:ea typeface="Courier New" charset="0"/>
                <a:cs typeface="Courier New" charset="0"/>
              </a:rPr>
              <a:t> = . . .;</a:t>
            </a:r>
          </a:p>
          <a:p>
            <a:pPr lvl="1">
              <a:spcBef>
                <a:spcPts val="0"/>
              </a:spcBef>
              <a:buNone/>
            </a:pPr>
            <a:r>
              <a:rPr lang="en-US" dirty="0" err="1" smtClean="0">
                <a:solidFill>
                  <a:srgbClr val="6E8080"/>
                </a:solidFill>
                <a:latin typeface="Lucida Sans Typewriter"/>
                <a:ea typeface="Courier New" charset="0"/>
                <a:cs typeface="Courier New" charset="0"/>
              </a:rPr>
              <a:t>ListIterator</a:t>
            </a:r>
            <a:r>
              <a:rPr lang="en-US" dirty="0" smtClean="0">
                <a:solidFill>
                  <a:srgbClr val="6E8080"/>
                </a:solidFill>
                <a:latin typeface="Lucida Sans Typewriter"/>
                <a:ea typeface="Courier New" charset="0"/>
                <a:cs typeface="Courier New" charset="0"/>
              </a:rPr>
              <a:t>&lt;String&gt; </a:t>
            </a:r>
            <a:r>
              <a:rPr lang="en-US" dirty="0" err="1" smtClean="0">
                <a:solidFill>
                  <a:srgbClr val="6E8080"/>
                </a:solidFill>
                <a:latin typeface="Lucida Sans Typewriter"/>
                <a:ea typeface="Courier New" charset="0"/>
                <a:cs typeface="Courier New" charset="0"/>
              </a:rPr>
              <a:t>iterator</a:t>
            </a:r>
            <a:r>
              <a:rPr lang="en-US" dirty="0" smtClean="0">
                <a:solidFill>
                  <a:srgbClr val="6E8080"/>
                </a:solidFill>
                <a:latin typeface="Lucida Sans Typewriter"/>
                <a:ea typeface="Courier New" charset="0"/>
                <a:cs typeface="Courier New" charset="0"/>
              </a:rPr>
              <a:t> =</a:t>
            </a:r>
          </a:p>
          <a:p>
            <a:pPr lvl="1">
              <a:spcBef>
                <a:spcPts val="0"/>
              </a:spcBef>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employeeNames.listIterator</a:t>
            </a:r>
            <a:r>
              <a:rPr lang="en-US" dirty="0" smtClean="0">
                <a:solidFill>
                  <a:srgbClr val="6E8080"/>
                </a:solidFill>
                <a:latin typeface="Lucida Sans Typewriter"/>
                <a:ea typeface="Courier New" charset="0"/>
                <a:cs typeface="Courier New" charset="0"/>
              </a:rPr>
              <a:t>(); </a:t>
            </a:r>
          </a:p>
          <a:p>
            <a:r>
              <a:rPr lang="en-US" dirty="0" smtClean="0"/>
              <a:t>Also a generic type.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List </a:t>
            </a:r>
            <a:r>
              <a:rPr lang="en-US" dirty="0" err="1" smtClean="0"/>
              <a:t>Iterator</a:t>
            </a:r>
            <a:endParaRPr lang="en-US" dirty="0"/>
          </a:p>
        </p:txBody>
      </p:sp>
      <p:sp>
        <p:nvSpPr>
          <p:cNvPr id="3" name="Content Placeholder 2"/>
          <p:cNvSpPr>
            <a:spLocks noGrp="1"/>
          </p:cNvSpPr>
          <p:nvPr>
            <p:ph idx="4294967295"/>
          </p:nvPr>
        </p:nvSpPr>
        <p:spPr>
          <a:xfrm>
            <a:off x="0" y="947044"/>
            <a:ext cx="9134475" cy="5402458"/>
          </a:xfrm>
        </p:spPr>
        <p:txBody>
          <a:bodyPr/>
          <a:lstStyle/>
          <a:p>
            <a:r>
              <a:rPr lang="en-US" dirty="0" smtClean="0"/>
              <a:t>Initially points before the first element.</a:t>
            </a:r>
          </a:p>
          <a:p>
            <a:r>
              <a:rPr lang="en-US" dirty="0" smtClean="0"/>
              <a:t>Move the position with </a:t>
            </a:r>
            <a:r>
              <a:rPr lang="en-US" dirty="0" smtClean="0">
                <a:solidFill>
                  <a:srgbClr val="6E8080"/>
                </a:solidFill>
                <a:latin typeface="Lucida Sans Typewriter"/>
                <a:ea typeface="Courier New" charset="0"/>
                <a:cs typeface="Courier New" charset="0"/>
              </a:rPr>
              <a:t>next</a:t>
            </a:r>
            <a:r>
              <a:rPr lang="en-US" dirty="0" smtClean="0"/>
              <a:t> method:</a:t>
            </a:r>
          </a:p>
          <a:p>
            <a:pPr lvl="1">
              <a:spcBef>
                <a:spcPts val="0"/>
              </a:spcBef>
              <a:buNone/>
            </a:pPr>
            <a:r>
              <a:rPr lang="en-US" dirty="0" smtClean="0">
                <a:solidFill>
                  <a:srgbClr val="6E8080"/>
                </a:solidFill>
                <a:latin typeface="Lucida Sans Typewriter"/>
                <a:ea typeface="Courier New" charset="0"/>
                <a:cs typeface="Courier New" charset="0"/>
              </a:rPr>
              <a:t>if (</a:t>
            </a:r>
            <a:r>
              <a:rPr lang="en-US" dirty="0" err="1" smtClean="0">
                <a:solidFill>
                  <a:srgbClr val="6E8080"/>
                </a:solidFill>
                <a:latin typeface="Lucida Sans Typewriter"/>
                <a:ea typeface="Courier New" charset="0"/>
                <a:cs typeface="Courier New" charset="0"/>
              </a:rPr>
              <a:t>iterator.hasNext</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iterator.next</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a:t>
            </a:r>
          </a:p>
          <a:p>
            <a:r>
              <a:rPr lang="en-US" dirty="0" smtClean="0"/>
              <a:t>The </a:t>
            </a:r>
            <a:r>
              <a:rPr lang="en-US" dirty="0" smtClean="0">
                <a:solidFill>
                  <a:srgbClr val="6E8080"/>
                </a:solidFill>
                <a:latin typeface="Lucida Sans Typewriter"/>
                <a:ea typeface="Courier New" charset="0"/>
                <a:cs typeface="Courier New" charset="0"/>
              </a:rPr>
              <a:t>next</a:t>
            </a:r>
            <a:r>
              <a:rPr lang="en-US" dirty="0" smtClean="0"/>
              <a:t> method returns the element that the </a:t>
            </a:r>
            <a:r>
              <a:rPr lang="en-US" dirty="0" err="1" smtClean="0"/>
              <a:t>iterator</a:t>
            </a:r>
            <a:r>
              <a:rPr lang="en-US" dirty="0" smtClean="0"/>
              <a:t> is passing.</a:t>
            </a:r>
          </a:p>
          <a:p>
            <a:r>
              <a:rPr lang="en-US" dirty="0" smtClean="0"/>
              <a:t>The return type of the </a:t>
            </a:r>
            <a:r>
              <a:rPr lang="en-US" dirty="0" smtClean="0">
                <a:solidFill>
                  <a:srgbClr val="6E8080"/>
                </a:solidFill>
                <a:latin typeface="Lucida Sans Typewriter"/>
                <a:ea typeface="Courier New" charset="0"/>
                <a:cs typeface="Courier New" charset="0"/>
              </a:rPr>
              <a:t>next</a:t>
            </a:r>
            <a:r>
              <a:rPr lang="en-US" dirty="0" smtClean="0"/>
              <a:t> method matches the list </a:t>
            </a:r>
            <a:r>
              <a:rPr lang="en-US" dirty="0" err="1" smtClean="0"/>
              <a:t>iterator's</a:t>
            </a:r>
            <a:r>
              <a:rPr lang="en-US" dirty="0" smtClean="0"/>
              <a:t> type parameter.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List </a:t>
            </a:r>
            <a:r>
              <a:rPr lang="en-US" dirty="0" err="1" smtClean="0"/>
              <a:t>Iterator</a:t>
            </a:r>
            <a:endParaRPr lang="en-US" dirty="0"/>
          </a:p>
        </p:txBody>
      </p:sp>
      <p:sp>
        <p:nvSpPr>
          <p:cNvPr id="3" name="Content Placeholder 2"/>
          <p:cNvSpPr>
            <a:spLocks noGrp="1"/>
          </p:cNvSpPr>
          <p:nvPr>
            <p:ph idx="4294967295"/>
          </p:nvPr>
        </p:nvSpPr>
        <p:spPr>
          <a:xfrm>
            <a:off x="0" y="947044"/>
            <a:ext cx="9134475" cy="5402458"/>
          </a:xfrm>
        </p:spPr>
        <p:txBody>
          <a:bodyPr/>
          <a:lstStyle/>
          <a:p>
            <a:r>
              <a:rPr lang="en-US" dirty="0" smtClean="0"/>
              <a:t>To traverse all elements in a linked list of strings:</a:t>
            </a:r>
          </a:p>
          <a:p>
            <a:pPr lvl="1">
              <a:spcBef>
                <a:spcPts val="0"/>
              </a:spcBef>
              <a:buNone/>
            </a:pPr>
            <a:r>
              <a:rPr lang="en-US" dirty="0" smtClean="0">
                <a:solidFill>
                  <a:srgbClr val="6E8080"/>
                </a:solidFill>
                <a:latin typeface="Lucida Sans Typewriter"/>
                <a:ea typeface="Courier New" charset="0"/>
                <a:cs typeface="Courier New" charset="0"/>
              </a:rPr>
              <a:t>while (</a:t>
            </a:r>
            <a:r>
              <a:rPr lang="en-US" dirty="0" err="1" smtClean="0">
                <a:solidFill>
                  <a:srgbClr val="6E8080"/>
                </a:solidFill>
                <a:latin typeface="Lucida Sans Typewriter"/>
                <a:ea typeface="Courier New" charset="0"/>
                <a:cs typeface="Courier New" charset="0"/>
              </a:rPr>
              <a:t>iterator.hasNext</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String name = </a:t>
            </a:r>
            <a:r>
              <a:rPr lang="en-US" dirty="0" err="1" smtClean="0">
                <a:solidFill>
                  <a:srgbClr val="6E8080"/>
                </a:solidFill>
                <a:latin typeface="Lucida Sans Typewriter"/>
                <a:ea typeface="Courier New" charset="0"/>
                <a:cs typeface="Courier New" charset="0"/>
              </a:rPr>
              <a:t>iterator.next</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a:t>
            </a:r>
            <a:r>
              <a:rPr lang="en-US" i="1" dirty="0" smtClean="0">
                <a:solidFill>
                  <a:srgbClr val="6E8080"/>
                </a:solidFill>
                <a:latin typeface="Lucida Sans Typewriter"/>
                <a:ea typeface="Courier New" charset="0"/>
                <a:cs typeface="Courier New" charset="0"/>
              </a:rPr>
              <a:t>Do something with name</a:t>
            </a:r>
          </a:p>
          <a:p>
            <a:pPr lvl="1">
              <a:spcBef>
                <a:spcPts val="0"/>
              </a:spcBef>
              <a:buNone/>
            </a:pPr>
            <a:r>
              <a:rPr lang="en-US" dirty="0" smtClean="0">
                <a:solidFill>
                  <a:srgbClr val="6E8080"/>
                </a:solidFill>
                <a:latin typeface="Lucida Sans Typewriter"/>
                <a:ea typeface="Courier New" charset="0"/>
                <a:cs typeface="Courier New" charset="0"/>
              </a:rPr>
              <a:t>} </a:t>
            </a:r>
          </a:p>
          <a:p>
            <a:r>
              <a:rPr lang="en-US" dirty="0" smtClean="0"/>
              <a:t>To use the “for each” loop:</a:t>
            </a:r>
          </a:p>
          <a:p>
            <a:pPr lvl="1">
              <a:spcBef>
                <a:spcPts val="0"/>
              </a:spcBef>
              <a:buNone/>
            </a:pPr>
            <a:r>
              <a:rPr lang="en-US" dirty="0" smtClean="0">
                <a:solidFill>
                  <a:srgbClr val="6E8080"/>
                </a:solidFill>
                <a:latin typeface="Lucida Sans Typewriter"/>
                <a:ea typeface="Courier New" charset="0"/>
                <a:cs typeface="Courier New" charset="0"/>
              </a:rPr>
              <a:t>for (String name : </a:t>
            </a:r>
            <a:r>
              <a:rPr lang="en-US" dirty="0" err="1" smtClean="0">
                <a:solidFill>
                  <a:srgbClr val="6E8080"/>
                </a:solidFill>
                <a:latin typeface="Lucida Sans Typewriter"/>
                <a:ea typeface="Courier New" charset="0"/>
                <a:cs typeface="Courier New" charset="0"/>
              </a:rPr>
              <a:t>employeeNames</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a:t>
            </a:r>
            <a:r>
              <a:rPr lang="en-US" i="1" dirty="0" smtClean="0">
                <a:solidFill>
                  <a:srgbClr val="6E8080"/>
                </a:solidFill>
                <a:latin typeface="Lucida Sans Typewriter"/>
                <a:ea typeface="Courier New" charset="0"/>
                <a:cs typeface="Courier New" charset="0"/>
              </a:rPr>
              <a:t>Do something with name</a:t>
            </a:r>
          </a:p>
          <a:p>
            <a:pPr lvl="1">
              <a:spcBef>
                <a:spcPts val="0"/>
              </a:spcBef>
              <a:buNone/>
            </a:pPr>
            <a:r>
              <a:rPr lang="en-US" dirty="0" smtClean="0">
                <a:solidFill>
                  <a:srgbClr val="6E8080"/>
                </a:solidFill>
                <a:latin typeface="Lucida Sans Typewriter"/>
                <a:ea typeface="Courier New" charset="0"/>
                <a:cs typeface="Courier New"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Goals</a:t>
            </a:r>
            <a:endParaRPr lang="en-US" dirty="0"/>
          </a:p>
        </p:txBody>
      </p:sp>
      <p:sp>
        <p:nvSpPr>
          <p:cNvPr id="3" name="Content Placeholder 2"/>
          <p:cNvSpPr>
            <a:spLocks noGrp="1"/>
          </p:cNvSpPr>
          <p:nvPr>
            <p:ph idx="1"/>
          </p:nvPr>
        </p:nvSpPr>
        <p:spPr>
          <a:xfrm>
            <a:off x="146137" y="3106320"/>
            <a:ext cx="8229600" cy="2141612"/>
          </a:xfrm>
        </p:spPr>
        <p:txBody>
          <a:bodyPr>
            <a:noAutofit/>
          </a:bodyPr>
          <a:lstStyle/>
          <a:p>
            <a:r>
              <a:rPr lang="en-US" sz="2000" dirty="0" smtClean="0"/>
              <a:t>To learn how to use the collection classes supplied in the Java library</a:t>
            </a:r>
          </a:p>
          <a:p>
            <a:r>
              <a:rPr lang="en-US" sz="2000" dirty="0" smtClean="0"/>
              <a:t>To use </a:t>
            </a:r>
            <a:r>
              <a:rPr lang="en-US" sz="2000" dirty="0" err="1" smtClean="0"/>
              <a:t>iterators</a:t>
            </a:r>
            <a:r>
              <a:rPr lang="en-US" sz="2000" dirty="0" smtClean="0"/>
              <a:t> to traverse collections</a:t>
            </a:r>
          </a:p>
          <a:p>
            <a:r>
              <a:rPr lang="en-US" sz="2000" dirty="0" smtClean="0"/>
              <a:t>To choose appropriate collections for solving programming problems</a:t>
            </a:r>
          </a:p>
          <a:p>
            <a:r>
              <a:rPr lang="en-US" sz="2000" dirty="0" smtClean="0"/>
              <a:t>To study applications of stacks and queues</a:t>
            </a:r>
            <a:endParaRPr lang="en-US" sz="2000" dirty="0"/>
          </a:p>
        </p:txBody>
      </p:sp>
      <p:pic>
        <p:nvPicPr>
          <p:cNvPr id="6" name="Picture 5" descr="stamps.jpg"/>
          <p:cNvPicPr>
            <a:picLocks noChangeAspect="1"/>
          </p:cNvPicPr>
          <p:nvPr/>
        </p:nvPicPr>
        <p:blipFill>
          <a:blip r:embed="rId2"/>
          <a:stretch>
            <a:fillRect/>
          </a:stretch>
        </p:blipFill>
        <p:spPr>
          <a:xfrm>
            <a:off x="320799" y="923161"/>
            <a:ext cx="2950970" cy="2220604"/>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List </a:t>
            </a:r>
            <a:r>
              <a:rPr lang="en-US" dirty="0" err="1" smtClean="0"/>
              <a:t>Iterator</a:t>
            </a:r>
            <a:endParaRPr lang="en-US" dirty="0"/>
          </a:p>
        </p:txBody>
      </p:sp>
      <p:sp>
        <p:nvSpPr>
          <p:cNvPr id="3" name="Content Placeholder 2"/>
          <p:cNvSpPr>
            <a:spLocks noGrp="1"/>
          </p:cNvSpPr>
          <p:nvPr>
            <p:ph idx="4294967295"/>
          </p:nvPr>
        </p:nvSpPr>
        <p:spPr>
          <a:xfrm>
            <a:off x="0" y="947044"/>
            <a:ext cx="9134475" cy="5402458"/>
          </a:xfrm>
        </p:spPr>
        <p:txBody>
          <a:bodyPr/>
          <a:lstStyle/>
          <a:p>
            <a:r>
              <a:rPr lang="en-US" dirty="0" smtClean="0"/>
              <a:t>The nodes of the </a:t>
            </a:r>
            <a:r>
              <a:rPr lang="en-US" dirty="0" err="1" smtClean="0">
                <a:solidFill>
                  <a:srgbClr val="6E8080"/>
                </a:solidFill>
                <a:latin typeface="Lucida Sans Typewriter"/>
                <a:ea typeface="Courier New" charset="0"/>
                <a:cs typeface="Courier New" charset="0"/>
              </a:rPr>
              <a:t>LinkedList</a:t>
            </a:r>
            <a:r>
              <a:rPr lang="en-US" dirty="0" smtClean="0"/>
              <a:t> class store two links: </a:t>
            </a:r>
          </a:p>
          <a:p>
            <a:pPr lvl="1"/>
            <a:r>
              <a:rPr lang="en-US" dirty="0" smtClean="0"/>
              <a:t>One to the next element </a:t>
            </a:r>
          </a:p>
          <a:p>
            <a:pPr lvl="1"/>
            <a:r>
              <a:rPr lang="en-US" dirty="0" smtClean="0"/>
              <a:t>One to the previous one</a:t>
            </a:r>
          </a:p>
          <a:p>
            <a:pPr lvl="1"/>
            <a:r>
              <a:rPr lang="en-US" dirty="0" smtClean="0"/>
              <a:t>Called a doubly-linked list</a:t>
            </a:r>
          </a:p>
          <a:p>
            <a:r>
              <a:rPr lang="en-US" dirty="0" smtClean="0"/>
              <a:t>To move the list position backwards, use: </a:t>
            </a:r>
          </a:p>
          <a:p>
            <a:pPr lvl="1"/>
            <a:r>
              <a:rPr lang="en-US" dirty="0" err="1" smtClean="0">
                <a:solidFill>
                  <a:srgbClr val="6E8080"/>
                </a:solidFill>
                <a:latin typeface="Lucida Sans Typewriter"/>
                <a:ea typeface="Courier New" charset="0"/>
                <a:cs typeface="Courier New" charset="0"/>
              </a:rPr>
              <a:t>hasPrevious</a:t>
            </a:r>
            <a:r>
              <a:rPr lang="en-US" dirty="0" smtClean="0"/>
              <a:t> </a:t>
            </a:r>
          </a:p>
          <a:p>
            <a:pPr lvl="1"/>
            <a:r>
              <a:rPr lang="en-US" dirty="0" smtClean="0">
                <a:solidFill>
                  <a:srgbClr val="6E8080"/>
                </a:solidFill>
                <a:latin typeface="Lucida Sans Typewriter"/>
                <a:ea typeface="Courier New" charset="0"/>
                <a:cs typeface="Courier New" charset="0"/>
              </a:rPr>
              <a:t>previous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List </a:t>
            </a:r>
            <a:r>
              <a:rPr lang="en-US" dirty="0" err="1" smtClean="0"/>
              <a:t>Iterator</a:t>
            </a:r>
            <a:endParaRPr lang="en-US" dirty="0"/>
          </a:p>
        </p:txBody>
      </p:sp>
      <p:sp>
        <p:nvSpPr>
          <p:cNvPr id="3" name="Content Placeholder 2"/>
          <p:cNvSpPr>
            <a:spLocks noGrp="1"/>
          </p:cNvSpPr>
          <p:nvPr>
            <p:ph idx="4294967295"/>
          </p:nvPr>
        </p:nvSpPr>
        <p:spPr>
          <a:xfrm>
            <a:off x="0" y="947044"/>
            <a:ext cx="9134475" cy="5402458"/>
          </a:xfrm>
        </p:spPr>
        <p:txBody>
          <a:bodyPr/>
          <a:lstStyle/>
          <a:p>
            <a:r>
              <a:rPr lang="en-US" dirty="0" smtClean="0"/>
              <a:t>The </a:t>
            </a:r>
            <a:r>
              <a:rPr lang="en-US" dirty="0" err="1" smtClean="0">
                <a:solidFill>
                  <a:srgbClr val="6E8080"/>
                </a:solidFill>
                <a:latin typeface="Lucida Sans Typewriter"/>
                <a:ea typeface="Courier New" charset="0"/>
                <a:cs typeface="Courier New" charset="0"/>
              </a:rPr>
              <a:t>add</a:t>
            </a:r>
            <a:r>
              <a:rPr lang="en-US" dirty="0" smtClean="0">
                <a:solidFill>
                  <a:srgbClr val="6E8080"/>
                </a:solidFill>
                <a:latin typeface="Lucida Sans Typewriter"/>
                <a:ea typeface="Courier New" charset="0"/>
                <a:cs typeface="Courier New" charset="0"/>
              </a:rPr>
              <a:t> </a:t>
            </a:r>
            <a:r>
              <a:rPr lang="en-US" dirty="0" smtClean="0"/>
              <a:t>method adds an object after the </a:t>
            </a:r>
            <a:r>
              <a:rPr lang="en-US" dirty="0" err="1" smtClean="0"/>
              <a:t>iterator</a:t>
            </a:r>
            <a:r>
              <a:rPr lang="en-US" dirty="0" smtClean="0"/>
              <a:t>. </a:t>
            </a:r>
          </a:p>
          <a:p>
            <a:pPr lvl="1"/>
            <a:r>
              <a:rPr lang="en-US" dirty="0" smtClean="0"/>
              <a:t>Then moves the </a:t>
            </a:r>
            <a:r>
              <a:rPr lang="en-US" dirty="0" err="1" smtClean="0"/>
              <a:t>iterator</a:t>
            </a:r>
            <a:r>
              <a:rPr lang="en-US" dirty="0" smtClean="0"/>
              <a:t> position past the new element.</a:t>
            </a:r>
          </a:p>
          <a:p>
            <a:pPr lvl="2">
              <a:buNone/>
            </a:pPr>
            <a:r>
              <a:rPr lang="en-US" sz="2000" dirty="0" err="1" smtClean="0">
                <a:solidFill>
                  <a:srgbClr val="6E8080"/>
                </a:solidFill>
                <a:latin typeface="Lucida Sans Typewriter"/>
                <a:ea typeface="Courier New" charset="0"/>
                <a:cs typeface="Courier New" charset="0"/>
              </a:rPr>
              <a:t>iterator.add("Juliet</a:t>
            </a:r>
            <a:r>
              <a:rPr lang="en-US" sz="2000" dirty="0" smtClean="0">
                <a:solidFill>
                  <a:srgbClr val="6E8080"/>
                </a:solidFill>
                <a:latin typeface="Lucida Sans Typewriter"/>
                <a:ea typeface="Courier New" charset="0"/>
                <a:cs typeface="Courier New" charset="0"/>
              </a:rPr>
              <a:t>"); </a:t>
            </a:r>
          </a:p>
          <a:p>
            <a:endParaRPr lang="en-US" b="1" dirty="0" smtClean="0"/>
          </a:p>
          <a:p>
            <a:endParaRPr lang="en-US" b="1" dirty="0" smtClean="0"/>
          </a:p>
          <a:p>
            <a:endParaRPr lang="en-US" b="1" dirty="0" smtClean="0"/>
          </a:p>
          <a:p>
            <a:endParaRPr lang="en-US" b="1" dirty="0" smtClean="0"/>
          </a:p>
          <a:p>
            <a:pPr>
              <a:buNone/>
            </a:pPr>
            <a:endParaRPr lang="en-US" b="1" dirty="0" smtClean="0"/>
          </a:p>
          <a:p>
            <a:pPr>
              <a:buNone/>
            </a:pPr>
            <a:r>
              <a:rPr lang="en-US" b="1" dirty="0" smtClean="0"/>
              <a:t>Figure 8</a:t>
            </a:r>
            <a:r>
              <a:rPr lang="en-US" dirty="0" smtClean="0"/>
              <a:t> A Conceptual View of the List </a:t>
            </a:r>
            <a:r>
              <a:rPr lang="en-US" dirty="0" err="1" smtClean="0"/>
              <a:t>Iterator</a:t>
            </a:r>
            <a:endParaRPr lang="en-US" dirty="0"/>
          </a:p>
        </p:txBody>
      </p:sp>
      <p:pic>
        <p:nvPicPr>
          <p:cNvPr id="5" name="Picture 4" descr="listiterator_conceptual.png"/>
          <p:cNvPicPr>
            <a:picLocks noChangeAspect="1"/>
          </p:cNvPicPr>
          <p:nvPr/>
        </p:nvPicPr>
        <p:blipFill>
          <a:blip r:embed="rId2"/>
          <a:stretch>
            <a:fillRect/>
          </a:stretch>
        </p:blipFill>
        <p:spPr>
          <a:xfrm>
            <a:off x="0" y="2342447"/>
            <a:ext cx="6762361" cy="195786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List </a:t>
            </a:r>
            <a:r>
              <a:rPr lang="en-US" dirty="0" err="1" smtClean="0"/>
              <a:t>Iterator</a:t>
            </a:r>
            <a:endParaRPr lang="en-US" dirty="0"/>
          </a:p>
        </p:txBody>
      </p:sp>
      <p:sp>
        <p:nvSpPr>
          <p:cNvPr id="3" name="Content Placeholder 2"/>
          <p:cNvSpPr>
            <a:spLocks noGrp="1"/>
          </p:cNvSpPr>
          <p:nvPr>
            <p:ph idx="4294967295"/>
          </p:nvPr>
        </p:nvSpPr>
        <p:spPr>
          <a:xfrm>
            <a:off x="0" y="947044"/>
            <a:ext cx="9134475" cy="5402458"/>
          </a:xfrm>
        </p:spPr>
        <p:txBody>
          <a:bodyPr/>
          <a:lstStyle/>
          <a:p>
            <a:r>
              <a:rPr lang="en-US" dirty="0" smtClean="0"/>
              <a:t>The </a:t>
            </a:r>
            <a:r>
              <a:rPr lang="en-US" dirty="0" smtClean="0">
                <a:solidFill>
                  <a:srgbClr val="6E8080"/>
                </a:solidFill>
                <a:latin typeface="Lucida Sans Typewriter"/>
                <a:ea typeface="Courier New" charset="0"/>
                <a:cs typeface="Courier New" charset="0"/>
              </a:rPr>
              <a:t>remove</a:t>
            </a:r>
            <a:r>
              <a:rPr lang="en-US" dirty="0" smtClean="0"/>
              <a:t> method: </a:t>
            </a:r>
          </a:p>
          <a:p>
            <a:pPr lvl="1"/>
            <a:r>
              <a:rPr lang="en-US" dirty="0" smtClean="0"/>
              <a:t>Removes object that was returned by the last call to </a:t>
            </a:r>
            <a:r>
              <a:rPr lang="en-US" dirty="0" smtClean="0">
                <a:solidFill>
                  <a:srgbClr val="6E8080"/>
                </a:solidFill>
                <a:latin typeface="Lucida Sans Typewriter"/>
                <a:ea typeface="Courier New" charset="0"/>
                <a:cs typeface="Courier New" charset="0"/>
              </a:rPr>
              <a:t>next</a:t>
            </a:r>
            <a:r>
              <a:rPr lang="en-US" dirty="0" smtClean="0"/>
              <a:t> or </a:t>
            </a:r>
            <a:r>
              <a:rPr lang="en-US" dirty="0" smtClean="0">
                <a:solidFill>
                  <a:srgbClr val="6E8080"/>
                </a:solidFill>
                <a:latin typeface="Lucida Sans Typewriter"/>
                <a:ea typeface="Courier New" charset="0"/>
                <a:cs typeface="Courier New" charset="0"/>
              </a:rPr>
              <a:t>previous</a:t>
            </a:r>
          </a:p>
          <a:p>
            <a:r>
              <a:rPr lang="en-US" dirty="0" smtClean="0"/>
              <a:t>To remove all names that fulfill a certain condition:</a:t>
            </a:r>
          </a:p>
          <a:p>
            <a:pPr lvl="1">
              <a:spcBef>
                <a:spcPts val="0"/>
              </a:spcBef>
              <a:buNone/>
            </a:pPr>
            <a:r>
              <a:rPr lang="en-US" dirty="0" smtClean="0">
                <a:solidFill>
                  <a:srgbClr val="6E8080"/>
                </a:solidFill>
                <a:latin typeface="Lucida Sans Typewriter"/>
                <a:ea typeface="Courier New" charset="0"/>
                <a:cs typeface="Courier New" charset="0"/>
              </a:rPr>
              <a:t>while (</a:t>
            </a:r>
            <a:r>
              <a:rPr lang="en-US" dirty="0" err="1" smtClean="0">
                <a:solidFill>
                  <a:srgbClr val="6E8080"/>
                </a:solidFill>
                <a:latin typeface="Lucida Sans Typewriter"/>
                <a:ea typeface="Courier New" charset="0"/>
                <a:cs typeface="Courier New" charset="0"/>
              </a:rPr>
              <a:t>iterator.hasNext</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String name = </a:t>
            </a:r>
            <a:r>
              <a:rPr lang="en-US" dirty="0" err="1" smtClean="0">
                <a:solidFill>
                  <a:srgbClr val="6E8080"/>
                </a:solidFill>
                <a:latin typeface="Lucida Sans Typewriter"/>
                <a:ea typeface="Courier New" charset="0"/>
                <a:cs typeface="Courier New" charset="0"/>
              </a:rPr>
              <a:t>iterator.next</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if (</a:t>
            </a:r>
            <a:r>
              <a:rPr lang="en-US" i="1" dirty="0" smtClean="0">
                <a:solidFill>
                  <a:srgbClr val="6E8080"/>
                </a:solidFill>
                <a:latin typeface="Lucida Sans Typewriter"/>
                <a:ea typeface="Courier New" charset="0"/>
                <a:cs typeface="Courier New" charset="0"/>
              </a:rPr>
              <a:t>condition is fulfilled for name</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iterator.remove</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a:t>
            </a:r>
          </a:p>
          <a:p>
            <a:r>
              <a:rPr lang="en-US" dirty="0" smtClean="0"/>
              <a:t>Be careful when calling </a:t>
            </a:r>
            <a:r>
              <a:rPr lang="en-US" dirty="0" smtClean="0">
                <a:solidFill>
                  <a:srgbClr val="6E8080"/>
                </a:solidFill>
                <a:latin typeface="Lucida Sans Typewriter"/>
                <a:ea typeface="Courier New" charset="0"/>
                <a:cs typeface="Courier New" charset="0"/>
              </a:rPr>
              <a:t>remove</a:t>
            </a:r>
            <a:r>
              <a:rPr lang="en-US" dirty="0" smtClean="0"/>
              <a:t>: </a:t>
            </a:r>
          </a:p>
          <a:p>
            <a:pPr lvl="1"/>
            <a:r>
              <a:rPr lang="en-US" dirty="0" smtClean="0"/>
              <a:t>It can be called only </a:t>
            </a:r>
            <a:r>
              <a:rPr lang="en-US" b="1" dirty="0" smtClean="0"/>
              <a:t>once</a:t>
            </a:r>
            <a:r>
              <a:rPr lang="en-US" dirty="0" smtClean="0"/>
              <a:t> after calling </a:t>
            </a:r>
            <a:r>
              <a:rPr lang="en-US" dirty="0" smtClean="0">
                <a:solidFill>
                  <a:srgbClr val="6E8080"/>
                </a:solidFill>
                <a:latin typeface="Lucida Sans Typewriter"/>
                <a:ea typeface="Courier New" charset="0"/>
                <a:cs typeface="Courier New" charset="0"/>
              </a:rPr>
              <a:t>next</a:t>
            </a:r>
            <a:r>
              <a:rPr lang="en-US" dirty="0" smtClean="0"/>
              <a:t> or </a:t>
            </a:r>
            <a:r>
              <a:rPr lang="en-US" dirty="0" smtClean="0">
                <a:solidFill>
                  <a:srgbClr val="6E8080"/>
                </a:solidFill>
                <a:latin typeface="Lucida Sans Typewriter"/>
                <a:ea typeface="Courier New" charset="0"/>
                <a:cs typeface="Courier New" charset="0"/>
              </a:rPr>
              <a:t>previous</a:t>
            </a:r>
          </a:p>
          <a:p>
            <a:pPr lvl="1"/>
            <a:r>
              <a:rPr lang="en-US" dirty="0" smtClean="0"/>
              <a:t>You cannot call it immediately after a call to </a:t>
            </a:r>
            <a:r>
              <a:rPr lang="en-US" dirty="0" smtClean="0">
                <a:solidFill>
                  <a:srgbClr val="6E8080"/>
                </a:solidFill>
                <a:latin typeface="Lucida Sans Typewriter"/>
                <a:ea typeface="Courier New" charset="0"/>
                <a:cs typeface="Courier New" charset="0"/>
              </a:rPr>
              <a:t>add</a:t>
            </a:r>
          </a:p>
          <a:p>
            <a:pPr lvl="1"/>
            <a:r>
              <a:rPr lang="en-US" dirty="0" smtClean="0"/>
              <a:t>If you call it improperly, it throws an </a:t>
            </a:r>
            <a:r>
              <a:rPr lang="en-US" dirty="0" err="1" smtClean="0">
                <a:solidFill>
                  <a:srgbClr val="6E8080"/>
                </a:solidFill>
                <a:latin typeface="Lucida Sans Typewriter"/>
                <a:ea typeface="Courier New" charset="0"/>
                <a:cs typeface="Courier New" charset="0"/>
              </a:rPr>
              <a:t>IllegalStateException</a:t>
            </a:r>
            <a:r>
              <a:rPr lang="en-US"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List </a:t>
            </a:r>
            <a:r>
              <a:rPr lang="en-US" dirty="0" err="1" smtClean="0"/>
              <a:t>Iterator</a:t>
            </a:r>
            <a:endParaRPr lang="en-US" dirty="0"/>
          </a:p>
        </p:txBody>
      </p:sp>
      <p:sp>
        <p:nvSpPr>
          <p:cNvPr id="3" name="Content Placeholder 2"/>
          <p:cNvSpPr>
            <a:spLocks noGrp="1"/>
          </p:cNvSpPr>
          <p:nvPr>
            <p:ph idx="4294967295"/>
          </p:nvPr>
        </p:nvSpPr>
        <p:spPr>
          <a:xfrm>
            <a:off x="0" y="947044"/>
            <a:ext cx="9134475" cy="5402458"/>
          </a:xfrm>
        </p:spPr>
        <p:txBody>
          <a:bodyPr/>
          <a:lstStyle/>
          <a:p>
            <a:r>
              <a:rPr lang="en-US" dirty="0" err="1" smtClean="0">
                <a:solidFill>
                  <a:srgbClr val="6E8080"/>
                </a:solidFill>
                <a:latin typeface="Lucida Sans Typewriter"/>
                <a:ea typeface="Courier New" charset="0"/>
                <a:cs typeface="Courier New" charset="0"/>
              </a:rPr>
              <a:t>ListIterator</a:t>
            </a:r>
            <a:r>
              <a:rPr lang="en-US" dirty="0" smtClean="0"/>
              <a:t> interface extends </a:t>
            </a:r>
            <a:r>
              <a:rPr lang="en-US" dirty="0" err="1" smtClean="0">
                <a:solidFill>
                  <a:srgbClr val="6E8080"/>
                </a:solidFill>
                <a:latin typeface="Lucida Sans Typewriter"/>
                <a:ea typeface="Courier New" charset="0"/>
                <a:cs typeface="Courier New" charset="0"/>
              </a:rPr>
              <a:t>Iterator</a:t>
            </a:r>
            <a:r>
              <a:rPr lang="en-US" dirty="0" smtClean="0"/>
              <a:t> interface.</a:t>
            </a:r>
          </a:p>
          <a:p>
            <a:r>
              <a:rPr lang="en-US" dirty="0" smtClean="0"/>
              <a:t>Methods of the </a:t>
            </a:r>
            <a:r>
              <a:rPr lang="en-US" dirty="0" err="1" smtClean="0">
                <a:solidFill>
                  <a:srgbClr val="6E8080"/>
                </a:solidFill>
                <a:latin typeface="Lucida Sans Typewriter"/>
                <a:ea typeface="Courier New" charset="0"/>
                <a:cs typeface="Courier New" charset="0"/>
              </a:rPr>
              <a:t>Iterator</a:t>
            </a:r>
            <a:r>
              <a:rPr lang="en-US" dirty="0" smtClean="0"/>
              <a:t> and </a:t>
            </a:r>
            <a:r>
              <a:rPr lang="en-US" dirty="0" err="1" smtClean="0">
                <a:solidFill>
                  <a:srgbClr val="6E8080"/>
                </a:solidFill>
                <a:latin typeface="Lucida Sans Typewriter"/>
                <a:ea typeface="Courier New" charset="0"/>
                <a:cs typeface="Courier New" charset="0"/>
              </a:rPr>
              <a:t>ListIterator</a:t>
            </a:r>
            <a:r>
              <a:rPr lang="en-US" dirty="0" smtClean="0"/>
              <a:t> interfaces </a:t>
            </a:r>
            <a:endParaRPr lang="en-US" dirty="0"/>
          </a:p>
        </p:txBody>
      </p:sp>
      <p:pic>
        <p:nvPicPr>
          <p:cNvPr id="4" name="Picture 3" descr="listiterator_methods.png"/>
          <p:cNvPicPr>
            <a:picLocks noChangeAspect="1"/>
          </p:cNvPicPr>
          <p:nvPr/>
        </p:nvPicPr>
        <p:blipFill>
          <a:blip r:embed="rId2"/>
          <a:stretch>
            <a:fillRect/>
          </a:stretch>
        </p:blipFill>
        <p:spPr>
          <a:xfrm>
            <a:off x="604748" y="1882957"/>
            <a:ext cx="7934504" cy="44695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Sample Program</a:t>
            </a:r>
            <a:endParaRPr lang="en-US" dirty="0"/>
          </a:p>
        </p:txBody>
      </p:sp>
      <p:sp>
        <p:nvSpPr>
          <p:cNvPr id="3" name="Content Placeholder 2"/>
          <p:cNvSpPr>
            <a:spLocks noGrp="1"/>
          </p:cNvSpPr>
          <p:nvPr>
            <p:ph idx="4294967295"/>
          </p:nvPr>
        </p:nvSpPr>
        <p:spPr>
          <a:xfrm>
            <a:off x="0" y="947044"/>
            <a:ext cx="9134475" cy="5402458"/>
          </a:xfrm>
        </p:spPr>
        <p:txBody>
          <a:bodyPr/>
          <a:lstStyle/>
          <a:p>
            <a:r>
              <a:rPr lang="en-US" dirty="0" err="1" smtClean="0">
                <a:solidFill>
                  <a:srgbClr val="6E8080"/>
                </a:solidFill>
                <a:latin typeface="Lucida Sans Typewriter"/>
                <a:ea typeface="Courier New" charset="0"/>
                <a:cs typeface="Courier New" charset="0"/>
              </a:rPr>
              <a:t>ListDemo</a:t>
            </a:r>
            <a:r>
              <a:rPr lang="en-US" dirty="0" smtClean="0"/>
              <a:t> is a sample program that: </a:t>
            </a:r>
          </a:p>
          <a:p>
            <a:pPr lvl="1"/>
            <a:r>
              <a:rPr lang="en-US" dirty="0" smtClean="0"/>
              <a:t>Inserts strings into a list </a:t>
            </a:r>
          </a:p>
          <a:p>
            <a:pPr lvl="1"/>
            <a:r>
              <a:rPr lang="en-US" dirty="0" smtClean="0"/>
              <a:t>Iterates through the list, adding and removing elements </a:t>
            </a:r>
          </a:p>
          <a:p>
            <a:pPr lvl="1"/>
            <a:r>
              <a:rPr lang="en-US" dirty="0" smtClean="0"/>
              <a:t>Prints the list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section_2/</a:t>
            </a:r>
            <a:r>
              <a:rPr lang="en-US" dirty="0" smtClean="0">
                <a:hlinkClick r:id="rId2" action="ppaction://hlinkfile"/>
              </a:rPr>
              <a:t>ListDemo.java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200" b="1" dirty="0" smtClean="0">
                <a:solidFill>
                  <a:srgbClr val="0073FF"/>
                </a:solidFill>
                <a:latin typeface="Courier"/>
                <a:ea typeface="Courier"/>
                <a:cs typeface="Courier"/>
              </a:rPr>
              <a:t>  1  </a:t>
            </a:r>
            <a:r>
              <a:rPr lang="en-US" sz="1200" dirty="0" smtClean="0">
                <a:solidFill>
                  <a:srgbClr val="CC0066"/>
                </a:solidFill>
                <a:latin typeface="Courier"/>
                <a:ea typeface="Courier"/>
                <a:cs typeface="Courier"/>
              </a:rPr>
              <a:t>import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java.util.LinkedList</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  </a:t>
            </a:r>
            <a:r>
              <a:rPr lang="en-US" sz="1200" dirty="0" smtClean="0">
                <a:solidFill>
                  <a:srgbClr val="CC0066"/>
                </a:solidFill>
                <a:latin typeface="Courier"/>
                <a:ea typeface="Courier"/>
                <a:cs typeface="Courier"/>
              </a:rPr>
              <a:t>import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java.util.ListIterator</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3  </a:t>
            </a:r>
          </a:p>
          <a:p>
            <a:pPr>
              <a:spcBef>
                <a:spcPts val="0"/>
              </a:spcBef>
              <a:buNone/>
            </a:pPr>
            <a:r>
              <a:rPr lang="en-US" sz="1200" b="1" dirty="0" smtClean="0">
                <a:solidFill>
                  <a:srgbClr val="0073FF"/>
                </a:solidFill>
                <a:latin typeface="Courier"/>
                <a:ea typeface="Courier"/>
                <a:cs typeface="Courier"/>
              </a:rPr>
              <a:t>  4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5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This program demonstrates the </a:t>
            </a:r>
            <a:r>
              <a:rPr lang="en-US" sz="1200" dirty="0" err="1" smtClean="0">
                <a:solidFill>
                  <a:srgbClr val="0073FF"/>
                </a:solidFill>
                <a:latin typeface="Times"/>
                <a:ea typeface="Times"/>
                <a:cs typeface="Times"/>
              </a:rPr>
              <a:t>LinkedList</a:t>
            </a:r>
            <a:r>
              <a:rPr lang="en-US" sz="1200" dirty="0" smtClean="0">
                <a:solidFill>
                  <a:srgbClr val="0073FF"/>
                </a:solidFill>
                <a:latin typeface="Times"/>
                <a:ea typeface="Times"/>
                <a:cs typeface="Times"/>
              </a:rPr>
              <a:t> class.</a:t>
            </a:r>
          </a:p>
          <a:p>
            <a:pPr>
              <a:spcBef>
                <a:spcPts val="0"/>
              </a:spcBef>
              <a:buNone/>
            </a:pPr>
            <a:r>
              <a:rPr lang="en-US" sz="1200" b="1" dirty="0" smtClean="0">
                <a:solidFill>
                  <a:srgbClr val="0073FF"/>
                </a:solidFill>
                <a:latin typeface="Courier"/>
                <a:ea typeface="Courier"/>
                <a:cs typeface="Courier"/>
              </a:rPr>
              <a:t>  6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7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class</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ListDemo</a:t>
            </a:r>
            <a:endParaRPr lang="en-US" sz="1200" dirty="0" smtClean="0">
              <a:solidFill>
                <a:srgbClr val="000000"/>
              </a:solidFill>
              <a:latin typeface="Courier"/>
              <a:ea typeface="Courier"/>
              <a:cs typeface="Courier"/>
            </a:endParaRPr>
          </a:p>
          <a:p>
            <a:pPr>
              <a:spcBef>
                <a:spcPts val="0"/>
              </a:spcBef>
              <a:buNone/>
            </a:pPr>
            <a:r>
              <a:rPr lang="en-US" sz="1200" b="1" dirty="0" smtClean="0">
                <a:solidFill>
                  <a:srgbClr val="0073FF"/>
                </a:solidFill>
                <a:latin typeface="Courier"/>
                <a:ea typeface="Courier"/>
                <a:cs typeface="Courier"/>
              </a:rPr>
              <a:t>  8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9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static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void</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main(String</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args</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10  </a:t>
            </a:r>
            <a:r>
              <a:rPr lang="en-US" sz="1200" dirty="0" smtClean="0">
                <a:solidFill>
                  <a:srgbClr val="000000"/>
                </a:solidFill>
                <a:latin typeface="Courier"/>
                <a:ea typeface="Courier"/>
                <a:cs typeface="Courier"/>
              </a:rPr>
              <a:t>   {  </a:t>
            </a:r>
          </a:p>
          <a:p>
            <a:pPr>
              <a:spcBef>
                <a:spcPts val="0"/>
              </a:spcBef>
              <a:buNone/>
            </a:pPr>
            <a:r>
              <a:rPr lang="en-US" sz="1200" b="1" dirty="0" smtClean="0">
                <a:solidFill>
                  <a:srgbClr val="0073FF"/>
                </a:solidFill>
                <a:latin typeface="Courier"/>
                <a:ea typeface="Courier"/>
                <a:cs typeface="Courier"/>
              </a:rPr>
              <a:t> 11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LinkedList</a:t>
            </a:r>
            <a:r>
              <a:rPr lang="en-US" sz="1200" dirty="0" smtClean="0">
                <a:solidFill>
                  <a:srgbClr val="000000"/>
                </a:solidFill>
                <a:latin typeface="Courier"/>
                <a:ea typeface="Courier"/>
                <a:cs typeface="Courier"/>
              </a:rPr>
              <a:t>&lt;String&gt; staff = </a:t>
            </a:r>
            <a:r>
              <a:rPr lang="en-US" sz="1200" dirty="0" smtClean="0">
                <a:solidFill>
                  <a:srgbClr val="CC0066"/>
                </a:solidFill>
                <a:latin typeface="Courier"/>
                <a:ea typeface="Courier"/>
                <a:cs typeface="Courier"/>
              </a:rPr>
              <a:t>new</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LinkedList</a:t>
            </a:r>
            <a:r>
              <a:rPr lang="en-US" sz="1200" dirty="0" smtClean="0">
                <a:solidFill>
                  <a:srgbClr val="000000"/>
                </a:solidFill>
                <a:latin typeface="Courier"/>
                <a:ea typeface="Courier"/>
                <a:cs typeface="Courier"/>
              </a:rPr>
              <a:t>&lt;String&gt;();</a:t>
            </a:r>
          </a:p>
          <a:p>
            <a:pPr>
              <a:spcBef>
                <a:spcPts val="0"/>
              </a:spcBef>
              <a:buNone/>
            </a:pPr>
            <a:r>
              <a:rPr lang="en-US" sz="1200" b="1" dirty="0" smtClean="0">
                <a:solidFill>
                  <a:srgbClr val="0073FF"/>
                </a:solidFill>
                <a:latin typeface="Courier"/>
                <a:ea typeface="Courier"/>
                <a:cs typeface="Courier"/>
              </a:rPr>
              <a:t> 12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staff.addLast(</a:t>
            </a:r>
            <a:r>
              <a:rPr lang="en-US" sz="1200" dirty="0" err="1" smtClean="0">
                <a:solidFill>
                  <a:srgbClr val="32E598"/>
                </a:solidFill>
                <a:latin typeface="Courier"/>
                <a:ea typeface="Courier"/>
                <a:cs typeface="Courier"/>
              </a:rPr>
              <a:t>"Diana</a:t>
            </a:r>
            <a:r>
              <a:rPr lang="en-US" sz="1200" dirty="0" smtClean="0">
                <a:solidFill>
                  <a:srgbClr val="32E598"/>
                </a:solidFill>
                <a:latin typeface="Courier"/>
                <a:ea typeface="Courier"/>
                <a:cs typeface="Courier"/>
              </a:rPr>
              <a:t>"</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13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staff.addLast(</a:t>
            </a:r>
            <a:r>
              <a:rPr lang="en-US" sz="1200" dirty="0" err="1" smtClean="0">
                <a:solidFill>
                  <a:srgbClr val="32E598"/>
                </a:solidFill>
                <a:latin typeface="Courier"/>
                <a:ea typeface="Courier"/>
                <a:cs typeface="Courier"/>
              </a:rPr>
              <a:t>"Harry</a:t>
            </a:r>
            <a:r>
              <a:rPr lang="en-US" sz="1200" dirty="0" smtClean="0">
                <a:solidFill>
                  <a:srgbClr val="32E598"/>
                </a:solidFill>
                <a:latin typeface="Courier"/>
                <a:ea typeface="Courier"/>
                <a:cs typeface="Courier"/>
              </a:rPr>
              <a:t>"</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14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staff.addLast(</a:t>
            </a:r>
            <a:r>
              <a:rPr lang="en-US" sz="1200" dirty="0" err="1" smtClean="0">
                <a:solidFill>
                  <a:srgbClr val="32E598"/>
                </a:solidFill>
                <a:latin typeface="Courier"/>
                <a:ea typeface="Courier"/>
                <a:cs typeface="Courier"/>
              </a:rPr>
              <a:t>"Romeo</a:t>
            </a:r>
            <a:r>
              <a:rPr lang="en-US" sz="1200" dirty="0" smtClean="0">
                <a:solidFill>
                  <a:srgbClr val="32E598"/>
                </a:solidFill>
                <a:latin typeface="Courier"/>
                <a:ea typeface="Courier"/>
                <a:cs typeface="Courier"/>
              </a:rPr>
              <a:t>"</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15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staff.addLast(</a:t>
            </a:r>
            <a:r>
              <a:rPr lang="en-US" sz="1200" dirty="0" err="1" smtClean="0">
                <a:solidFill>
                  <a:srgbClr val="32E598"/>
                </a:solidFill>
                <a:latin typeface="Courier"/>
                <a:ea typeface="Courier"/>
                <a:cs typeface="Courier"/>
              </a:rPr>
              <a:t>"Tom</a:t>
            </a:r>
            <a:r>
              <a:rPr lang="en-US" sz="1200" dirty="0" smtClean="0">
                <a:solidFill>
                  <a:srgbClr val="32E598"/>
                </a:solidFill>
                <a:latin typeface="Courier"/>
                <a:ea typeface="Courier"/>
                <a:cs typeface="Courier"/>
              </a:rPr>
              <a:t>"</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16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17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 in the comments indicates the </a:t>
            </a:r>
            <a:r>
              <a:rPr lang="en-US" sz="1200" dirty="0" err="1" smtClean="0">
                <a:solidFill>
                  <a:srgbClr val="0073FF"/>
                </a:solidFill>
                <a:latin typeface="Times"/>
                <a:ea typeface="Times"/>
                <a:cs typeface="Times"/>
              </a:rPr>
              <a:t>iterator</a:t>
            </a:r>
            <a:r>
              <a:rPr lang="en-US" sz="1200" dirty="0" smtClean="0">
                <a:solidFill>
                  <a:srgbClr val="0073FF"/>
                </a:solidFill>
                <a:latin typeface="Times"/>
                <a:ea typeface="Times"/>
                <a:cs typeface="Times"/>
              </a:rPr>
              <a:t> position</a:t>
            </a:r>
          </a:p>
          <a:p>
            <a:pPr>
              <a:spcBef>
                <a:spcPts val="0"/>
              </a:spcBef>
              <a:buNone/>
            </a:pPr>
            <a:r>
              <a:rPr lang="en-US" sz="1200" b="1" dirty="0" smtClean="0">
                <a:solidFill>
                  <a:srgbClr val="0073FF"/>
                </a:solidFill>
                <a:latin typeface="Courier"/>
                <a:ea typeface="Courier"/>
                <a:cs typeface="Courier"/>
              </a:rPr>
              <a:t> 18  </a:t>
            </a:r>
          </a:p>
          <a:p>
            <a:pPr>
              <a:spcBef>
                <a:spcPts val="0"/>
              </a:spcBef>
              <a:buNone/>
            </a:pPr>
            <a:r>
              <a:rPr lang="en-US" sz="1200" b="1" dirty="0" smtClean="0">
                <a:solidFill>
                  <a:srgbClr val="0073FF"/>
                </a:solidFill>
                <a:latin typeface="Courier"/>
                <a:ea typeface="Courier"/>
                <a:cs typeface="Courier"/>
              </a:rPr>
              <a:t> 19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ListIterator</a:t>
            </a:r>
            <a:r>
              <a:rPr lang="en-US" sz="1200" dirty="0" smtClean="0">
                <a:solidFill>
                  <a:srgbClr val="000000"/>
                </a:solidFill>
                <a:latin typeface="Courier"/>
                <a:ea typeface="Courier"/>
                <a:cs typeface="Courier"/>
              </a:rPr>
              <a:t>&lt;String&gt; </a:t>
            </a:r>
            <a:r>
              <a:rPr lang="en-US" sz="1200" dirty="0" err="1" smtClean="0">
                <a:solidFill>
                  <a:srgbClr val="000000"/>
                </a:solidFill>
                <a:latin typeface="Courier"/>
                <a:ea typeface="Courier"/>
                <a:cs typeface="Courier"/>
              </a:rPr>
              <a:t>iterator</a:t>
            </a:r>
            <a:r>
              <a:rPr lang="en-US" sz="1200" dirty="0" smtClean="0">
                <a:solidFill>
                  <a:srgbClr val="000000"/>
                </a:solidFill>
                <a:latin typeface="Courier"/>
                <a:ea typeface="Courier"/>
                <a:cs typeface="Courier"/>
              </a:rPr>
              <a:t> = </a:t>
            </a:r>
            <a:r>
              <a:rPr lang="en-US" sz="1200" dirty="0" err="1" smtClean="0">
                <a:solidFill>
                  <a:srgbClr val="000000"/>
                </a:solidFill>
                <a:latin typeface="Courier"/>
                <a:ea typeface="Courier"/>
                <a:cs typeface="Courier"/>
              </a:rPr>
              <a:t>staff.listIterator</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|DHRT</a:t>
            </a:r>
          </a:p>
          <a:p>
            <a:pPr>
              <a:spcBef>
                <a:spcPts val="0"/>
              </a:spcBef>
              <a:buNone/>
            </a:pPr>
            <a:r>
              <a:rPr lang="en-US" sz="1200" b="1" dirty="0" smtClean="0">
                <a:solidFill>
                  <a:srgbClr val="0073FF"/>
                </a:solidFill>
                <a:latin typeface="Courier"/>
                <a:ea typeface="Courier"/>
                <a:cs typeface="Courier"/>
              </a:rPr>
              <a:t> 20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iterator.next</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D|HRT</a:t>
            </a:r>
          </a:p>
          <a:p>
            <a:pPr>
              <a:spcBef>
                <a:spcPts val="0"/>
              </a:spcBef>
              <a:buNone/>
            </a:pPr>
            <a:r>
              <a:rPr lang="en-US" sz="1200" b="1" dirty="0" smtClean="0">
                <a:solidFill>
                  <a:srgbClr val="0073FF"/>
                </a:solidFill>
                <a:latin typeface="Courier"/>
                <a:ea typeface="Courier"/>
                <a:cs typeface="Courier"/>
              </a:rPr>
              <a:t> 21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iterator.next</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DH|RT</a:t>
            </a:r>
          </a:p>
          <a:p>
            <a:pPr>
              <a:spcBef>
                <a:spcPts val="0"/>
              </a:spcBef>
              <a:buNone/>
            </a:pPr>
            <a:r>
              <a:rPr lang="en-US" sz="1200" b="1" dirty="0" smtClean="0">
                <a:solidFill>
                  <a:srgbClr val="0073FF"/>
                </a:solidFill>
                <a:latin typeface="Courier"/>
                <a:ea typeface="Courier"/>
                <a:cs typeface="Courier"/>
              </a:rPr>
              <a:t> 22  </a:t>
            </a:r>
          </a:p>
          <a:p>
            <a:pPr>
              <a:spcBef>
                <a:spcPts val="0"/>
              </a:spcBef>
              <a:buNone/>
            </a:pPr>
            <a:r>
              <a:rPr lang="en-US" sz="1200" b="1" dirty="0" smtClean="0">
                <a:solidFill>
                  <a:srgbClr val="0073FF"/>
                </a:solidFill>
                <a:latin typeface="Courier"/>
                <a:ea typeface="Courier"/>
                <a:cs typeface="Courier"/>
              </a:rPr>
              <a:t> 23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Add more elements after second element</a:t>
            </a:r>
          </a:p>
          <a:p>
            <a:pPr>
              <a:spcBef>
                <a:spcPts val="0"/>
              </a:spcBef>
              <a:buNone/>
            </a:pPr>
            <a:r>
              <a:rPr lang="en-US" sz="1200" b="1" dirty="0" smtClean="0">
                <a:solidFill>
                  <a:srgbClr val="0073FF"/>
                </a:solidFill>
                <a:latin typeface="Courier"/>
                <a:ea typeface="Courier"/>
                <a:cs typeface="Courier"/>
              </a:rPr>
              <a:t> 24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25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iterator.add(</a:t>
            </a:r>
            <a:r>
              <a:rPr lang="en-US" sz="1200" dirty="0" err="1" smtClean="0">
                <a:solidFill>
                  <a:srgbClr val="32E598"/>
                </a:solidFill>
                <a:latin typeface="Courier"/>
                <a:ea typeface="Courier"/>
                <a:cs typeface="Courier"/>
              </a:rPr>
              <a:t>"Juliet</a:t>
            </a:r>
            <a:r>
              <a:rPr lang="en-US" sz="1200" dirty="0" smtClean="0">
                <a:solidFill>
                  <a:srgbClr val="32E598"/>
                </a:solidFill>
                <a:latin typeface="Courier"/>
                <a:ea typeface="Courier"/>
                <a:cs typeface="Courier"/>
              </a:rPr>
              <a:t>"</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DHJ|RT</a:t>
            </a:r>
          </a:p>
          <a:p>
            <a:pPr>
              <a:spcBef>
                <a:spcPts val="0"/>
              </a:spcBef>
              <a:buNone/>
            </a:pPr>
            <a:r>
              <a:rPr lang="en-US" sz="1200" b="1" dirty="0" smtClean="0">
                <a:solidFill>
                  <a:srgbClr val="0073FF"/>
                </a:solidFill>
                <a:latin typeface="Courier"/>
                <a:ea typeface="Courier"/>
                <a:cs typeface="Courier"/>
              </a:rPr>
              <a:t> 26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iterator.add(</a:t>
            </a:r>
            <a:r>
              <a:rPr lang="en-US" sz="1200" dirty="0" err="1" smtClean="0">
                <a:solidFill>
                  <a:srgbClr val="32E598"/>
                </a:solidFill>
                <a:latin typeface="Courier"/>
                <a:ea typeface="Courier"/>
                <a:cs typeface="Courier"/>
              </a:rPr>
              <a:t>"Nina</a:t>
            </a:r>
            <a:r>
              <a:rPr lang="en-US" sz="1200" dirty="0" smtClean="0">
                <a:solidFill>
                  <a:srgbClr val="32E598"/>
                </a:solidFill>
                <a:latin typeface="Courier"/>
                <a:ea typeface="Courier"/>
                <a:cs typeface="Courier"/>
              </a:rPr>
              <a:t>"</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DHJN|RT</a:t>
            </a:r>
          </a:p>
          <a:p>
            <a:pPr>
              <a:spcBef>
                <a:spcPts val="0"/>
              </a:spcBef>
              <a:buNone/>
            </a:pPr>
            <a:r>
              <a:rPr lang="en-US" sz="1200" b="1" dirty="0" smtClean="0">
                <a:solidFill>
                  <a:srgbClr val="0073FF"/>
                </a:solidFill>
                <a:latin typeface="Courier"/>
                <a:ea typeface="Courier"/>
                <a:cs typeface="Courier"/>
              </a:rPr>
              <a:t> 27  </a:t>
            </a:r>
          </a:p>
          <a:p>
            <a:pPr>
              <a:spcBef>
                <a:spcPts val="0"/>
              </a:spcBef>
              <a:buNone/>
            </a:pPr>
            <a:r>
              <a:rPr lang="en-US" sz="1200" b="1" dirty="0" smtClean="0">
                <a:solidFill>
                  <a:srgbClr val="0073FF"/>
                </a:solidFill>
                <a:latin typeface="Courier"/>
                <a:ea typeface="Courier"/>
                <a:cs typeface="Courier"/>
              </a:rPr>
              <a:t> 28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iterator.next</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DHJNR|T</a:t>
            </a:r>
          </a:p>
          <a:p>
            <a:pPr>
              <a:spcBef>
                <a:spcPts val="0"/>
              </a:spcBef>
              <a:buNone/>
            </a:pPr>
            <a:r>
              <a:rPr lang="en-US" sz="1200" b="1" dirty="0" smtClean="0">
                <a:solidFill>
                  <a:srgbClr val="0073FF"/>
                </a:solidFill>
                <a:latin typeface="Courier"/>
                <a:ea typeface="Courier"/>
                <a:cs typeface="Courier"/>
              </a:rPr>
              <a:t> 29  </a:t>
            </a:r>
          </a:p>
          <a:p>
            <a:pPr>
              <a:spcBef>
                <a:spcPts val="0"/>
              </a:spcBef>
              <a:buNone/>
            </a:pPr>
            <a:r>
              <a:rPr lang="en-US" sz="1200" b="1" dirty="0" smtClean="0">
                <a:solidFill>
                  <a:srgbClr val="0073FF"/>
                </a:solidFill>
                <a:latin typeface="Courier"/>
                <a:ea typeface="Courier"/>
                <a:cs typeface="Courier"/>
              </a:rPr>
              <a:t> 30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Remove last traversed element </a:t>
            </a:r>
          </a:p>
          <a:p>
            <a:pPr>
              <a:spcBef>
                <a:spcPts val="0"/>
              </a:spcBef>
              <a:buNone/>
            </a:pPr>
            <a:r>
              <a:rPr lang="en-US" sz="1200" b="1" dirty="0" smtClean="0">
                <a:solidFill>
                  <a:srgbClr val="0073FF"/>
                </a:solidFill>
                <a:latin typeface="Courier"/>
                <a:ea typeface="Courier"/>
                <a:cs typeface="Courier"/>
              </a:rPr>
              <a:t> 31  </a:t>
            </a:r>
          </a:p>
          <a:p>
            <a:pPr>
              <a:spcBef>
                <a:spcPts val="0"/>
              </a:spcBef>
              <a:buNone/>
            </a:pPr>
            <a:r>
              <a:rPr lang="en-US" sz="1200" b="1" dirty="0" smtClean="0">
                <a:solidFill>
                  <a:srgbClr val="0073FF"/>
                </a:solidFill>
                <a:latin typeface="Courier"/>
                <a:ea typeface="Courier"/>
                <a:cs typeface="Courier"/>
              </a:rPr>
              <a:t>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section_2/</a:t>
            </a:r>
            <a:r>
              <a:rPr lang="en-US" dirty="0" smtClean="0">
                <a:hlinkClick r:id="rId2" action="ppaction://hlinkfile"/>
              </a:rPr>
              <a:t>ListDemo.java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200" b="1" dirty="0" smtClean="0">
                <a:solidFill>
                  <a:srgbClr val="0073FF"/>
                </a:solidFill>
                <a:latin typeface="Courier"/>
                <a:ea typeface="Courier"/>
                <a:cs typeface="Courier"/>
              </a:rPr>
              <a:t> 32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iterator.remove</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DHJN|T</a:t>
            </a:r>
          </a:p>
          <a:p>
            <a:pPr>
              <a:spcBef>
                <a:spcPts val="0"/>
              </a:spcBef>
              <a:buNone/>
            </a:pPr>
            <a:r>
              <a:rPr lang="en-US" sz="1200" b="1" dirty="0" smtClean="0">
                <a:solidFill>
                  <a:srgbClr val="0073FF"/>
                </a:solidFill>
                <a:latin typeface="Courier"/>
                <a:ea typeface="Courier"/>
                <a:cs typeface="Courier"/>
              </a:rPr>
              <a:t> 33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34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Print all elements</a:t>
            </a:r>
          </a:p>
          <a:p>
            <a:pPr>
              <a:spcBef>
                <a:spcPts val="0"/>
              </a:spcBef>
              <a:buNone/>
            </a:pPr>
            <a:r>
              <a:rPr lang="en-US" sz="1200" b="1" dirty="0" smtClean="0">
                <a:solidFill>
                  <a:srgbClr val="0073FF"/>
                </a:solidFill>
                <a:latin typeface="Courier"/>
                <a:ea typeface="Courier"/>
                <a:cs typeface="Courier"/>
              </a:rPr>
              <a:t> 35  </a:t>
            </a:r>
          </a:p>
          <a:p>
            <a:pPr>
              <a:spcBef>
                <a:spcPts val="0"/>
              </a:spcBef>
              <a:buNone/>
            </a:pPr>
            <a:r>
              <a:rPr lang="en-US" sz="1200" b="1" dirty="0" smtClean="0">
                <a:solidFill>
                  <a:srgbClr val="0073FF"/>
                </a:solidFill>
                <a:latin typeface="Courier"/>
                <a:ea typeface="Courier"/>
                <a:cs typeface="Courier"/>
              </a:rPr>
              <a:t> 36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System.out.println(staff</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37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System.out.println(</a:t>
            </a:r>
            <a:r>
              <a:rPr lang="en-US" sz="1200" dirty="0" err="1" smtClean="0">
                <a:solidFill>
                  <a:srgbClr val="32E598"/>
                </a:solidFill>
                <a:latin typeface="Courier"/>
                <a:ea typeface="Courier"/>
                <a:cs typeface="Courier"/>
              </a:rPr>
              <a:t>"Expected</a:t>
            </a:r>
            <a:r>
              <a:rPr lang="en-US" sz="1200" dirty="0" smtClean="0">
                <a:solidFill>
                  <a:srgbClr val="32E598"/>
                </a:solidFill>
                <a:latin typeface="Courier"/>
                <a:ea typeface="Courier"/>
                <a:cs typeface="Courier"/>
              </a:rPr>
              <a:t>: [Diana, Harry, Juliet, Nina, Tom]"</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38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39  </a:t>
            </a:r>
            <a:r>
              <a:rPr lang="en-US" sz="1200" dirty="0" smtClean="0">
                <a:solidFill>
                  <a:srgbClr val="000000"/>
                </a:solidFill>
                <a:latin typeface="Courier"/>
                <a:ea typeface="Courier"/>
                <a:cs typeface="Courier"/>
              </a:rPr>
              <a:t>}</a:t>
            </a:r>
            <a:endParaRPr lang="en-US" sz="1200" b="1" dirty="0" smtClean="0">
              <a:solidFill>
                <a:srgbClr val="0073FF"/>
              </a:solidFill>
              <a:latin typeface="Courier"/>
              <a:ea typeface="Courier"/>
              <a:cs typeface="Courier"/>
            </a:endParaRPr>
          </a:p>
        </p:txBody>
      </p:sp>
      <p:sp>
        <p:nvSpPr>
          <p:cNvPr id="5" name="Content Placeholder 2"/>
          <p:cNvSpPr txBox="1">
            <a:spLocks/>
          </p:cNvSpPr>
          <p:nvPr/>
        </p:nvSpPr>
        <p:spPr>
          <a:xfrm>
            <a:off x="0" y="2442944"/>
            <a:ext cx="9134475" cy="1417876"/>
          </a:xfrm>
          <a:prstGeom prst="rect">
            <a:avLst/>
          </a:prstGeom>
        </p:spPr>
        <p:txBody>
          <a:bodyPr vert="horz" lIns="91440" tIns="45720" rIns="91440" bIns="45720" rtlCol="0">
            <a:normAutofit lnSpcReduction="10000"/>
          </a:bodyPr>
          <a:lstStyle/>
          <a:p>
            <a:r>
              <a:rPr lang="en-US" sz="2400" b="1" dirty="0" smtClean="0">
                <a:latin typeface="Lucida Sans"/>
                <a:cs typeface="Lucida Sans"/>
              </a:rPr>
              <a:t>Program Run:</a:t>
            </a:r>
          </a:p>
          <a:p>
            <a:endParaRPr lang="en-US" sz="2400" b="1" dirty="0" smtClean="0">
              <a:latin typeface="Lucida Sans"/>
              <a:cs typeface="Lucida Sans"/>
            </a:endParaRPr>
          </a:p>
          <a:p>
            <a:r>
              <a:rPr lang="en-US" sz="2000" dirty="0" smtClean="0">
                <a:solidFill>
                  <a:srgbClr val="6E8080"/>
                </a:solidFill>
                <a:latin typeface="Lucida Sans Typewriter"/>
                <a:ea typeface="Courier New" charset="0"/>
                <a:cs typeface="Courier New" charset="0"/>
              </a:rPr>
              <a:t>[Diana Harry Juliet Nina Tom]</a:t>
            </a:r>
          </a:p>
          <a:p>
            <a:r>
              <a:rPr lang="en-US" sz="2000" dirty="0" smtClean="0">
                <a:solidFill>
                  <a:srgbClr val="6E8080"/>
                </a:solidFill>
                <a:latin typeface="Lucida Sans Typewriter"/>
                <a:ea typeface="Courier New" charset="0"/>
                <a:cs typeface="Courier New" charset="0"/>
              </a:rPr>
              <a:t>Expected: [Diana Harry Juliet Nina Tom]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Sets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A set organizes its values in an order that is optimized for efficiency.</a:t>
            </a:r>
          </a:p>
          <a:p>
            <a:r>
              <a:rPr lang="en-US" dirty="0" smtClean="0"/>
              <a:t>May not be the order in which you add elements. </a:t>
            </a:r>
          </a:p>
          <a:p>
            <a:r>
              <a:rPr lang="en-US" dirty="0" smtClean="0"/>
              <a:t>Inserting and removing elements is more efficient with a set than with a list.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Sets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The </a:t>
            </a:r>
            <a:r>
              <a:rPr lang="en-US" dirty="0" smtClean="0">
                <a:solidFill>
                  <a:srgbClr val="6E8080"/>
                </a:solidFill>
                <a:latin typeface="Lucida Sans Typewriter"/>
                <a:ea typeface="Courier New" charset="0"/>
                <a:cs typeface="Courier New" charset="0"/>
              </a:rPr>
              <a:t>Set</a:t>
            </a:r>
            <a:r>
              <a:rPr lang="en-US" dirty="0" smtClean="0"/>
              <a:t> interface has the same methods as the </a:t>
            </a:r>
            <a:r>
              <a:rPr lang="en-US" dirty="0" smtClean="0">
                <a:solidFill>
                  <a:srgbClr val="6E8080"/>
                </a:solidFill>
                <a:latin typeface="Lucida Sans Typewriter"/>
                <a:ea typeface="Courier New" charset="0"/>
                <a:cs typeface="Courier New" charset="0"/>
              </a:rPr>
              <a:t>Collection</a:t>
            </a:r>
            <a:r>
              <a:rPr lang="en-US" dirty="0" smtClean="0"/>
              <a:t> interface.</a:t>
            </a:r>
          </a:p>
          <a:p>
            <a:r>
              <a:rPr lang="en-US" dirty="0" smtClean="0"/>
              <a:t>A set does not admit duplicates.</a:t>
            </a:r>
          </a:p>
          <a:p>
            <a:r>
              <a:rPr lang="en-US" dirty="0" smtClean="0"/>
              <a:t>Two implementing classes </a:t>
            </a:r>
          </a:p>
          <a:p>
            <a:pPr lvl="1"/>
            <a:r>
              <a:rPr lang="en-US" dirty="0" err="1" smtClean="0">
                <a:solidFill>
                  <a:srgbClr val="6E8080"/>
                </a:solidFill>
                <a:latin typeface="Lucida Sans Typewriter"/>
                <a:ea typeface="Courier New" charset="0"/>
                <a:cs typeface="Courier New" charset="0"/>
              </a:rPr>
              <a:t>HashSet</a:t>
            </a:r>
            <a:r>
              <a:rPr lang="en-US" dirty="0" smtClean="0"/>
              <a:t> </a:t>
            </a:r>
          </a:p>
          <a:p>
            <a:pPr lvl="2">
              <a:buFont typeface="Courier New"/>
              <a:buChar char="o"/>
            </a:pPr>
            <a:r>
              <a:rPr lang="en-US" dirty="0" smtClean="0"/>
              <a:t>based on hash table</a:t>
            </a:r>
          </a:p>
          <a:p>
            <a:pPr lvl="1"/>
            <a:r>
              <a:rPr lang="en-US" dirty="0" err="1" smtClean="0">
                <a:solidFill>
                  <a:srgbClr val="6E8080"/>
                </a:solidFill>
                <a:latin typeface="Lucida Sans Typewriter"/>
                <a:ea typeface="Courier New" charset="0"/>
                <a:cs typeface="Courier New" charset="0"/>
              </a:rPr>
              <a:t>TreeSet</a:t>
            </a:r>
            <a:r>
              <a:rPr lang="en-US" dirty="0" smtClean="0"/>
              <a:t> </a:t>
            </a:r>
          </a:p>
          <a:p>
            <a:pPr lvl="2">
              <a:buFont typeface="Courier New"/>
              <a:buChar char="o"/>
            </a:pPr>
            <a:r>
              <a:rPr lang="en-US" dirty="0" smtClean="0"/>
              <a:t>based on binary search tree</a:t>
            </a:r>
          </a:p>
          <a:p>
            <a:r>
              <a:rPr lang="en-US" dirty="0" smtClean="0"/>
              <a:t>A </a:t>
            </a:r>
            <a:r>
              <a:rPr lang="en-US" dirty="0" smtClean="0">
                <a:solidFill>
                  <a:srgbClr val="6E8080"/>
                </a:solidFill>
                <a:latin typeface="Lucida Sans Typewriter"/>
                <a:ea typeface="Courier New" charset="0"/>
                <a:cs typeface="Courier New" charset="0"/>
              </a:rPr>
              <a:t>Set</a:t>
            </a:r>
            <a:r>
              <a:rPr lang="en-US" dirty="0" smtClean="0"/>
              <a:t> implementation arranges the elements so that it can locate them quickly.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Sets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In a hash table</a:t>
            </a:r>
          </a:p>
          <a:p>
            <a:pPr lvl="1"/>
            <a:r>
              <a:rPr lang="en-US" dirty="0" smtClean="0"/>
              <a:t>Set elements are grouped into smaller collections of elements that share the same characteristic. </a:t>
            </a:r>
          </a:p>
          <a:p>
            <a:pPr lvl="2">
              <a:buFont typeface="Courier New"/>
              <a:buChar char="o"/>
            </a:pPr>
            <a:r>
              <a:rPr lang="en-US" dirty="0" smtClean="0"/>
              <a:t>Grouped by an integer hash code</a:t>
            </a:r>
          </a:p>
          <a:p>
            <a:pPr lvl="2">
              <a:buFont typeface="Courier New"/>
              <a:buChar char="o"/>
            </a:pPr>
            <a:r>
              <a:rPr lang="en-US" dirty="0" smtClean="0"/>
              <a:t>Computed from the element</a:t>
            </a:r>
          </a:p>
          <a:p>
            <a:r>
              <a:rPr lang="en-US" dirty="0" smtClean="0"/>
              <a:t>Elements in a hash table must implement the method </a:t>
            </a:r>
            <a:r>
              <a:rPr lang="en-US" dirty="0" err="1" smtClean="0">
                <a:solidFill>
                  <a:srgbClr val="6E8080"/>
                </a:solidFill>
                <a:latin typeface="Lucida Sans Typewriter"/>
                <a:ea typeface="Courier New" charset="0"/>
                <a:cs typeface="Courier New" charset="0"/>
              </a:rPr>
              <a:t>hashCode</a:t>
            </a:r>
            <a:r>
              <a:rPr lang="en-US" dirty="0" smtClean="0"/>
              <a:t>. Must have a properly defined </a:t>
            </a:r>
            <a:r>
              <a:rPr lang="en-US" dirty="0" smtClean="0">
                <a:solidFill>
                  <a:srgbClr val="6E8080"/>
                </a:solidFill>
                <a:latin typeface="Lucida Sans Typewriter"/>
                <a:ea typeface="Courier New" charset="0"/>
                <a:cs typeface="Courier New" charset="0"/>
              </a:rPr>
              <a:t>equals</a:t>
            </a:r>
            <a:r>
              <a:rPr lang="en-US" dirty="0" smtClean="0"/>
              <a:t> method.</a:t>
            </a:r>
          </a:p>
          <a:p>
            <a:r>
              <a:rPr lang="en-US" dirty="0" smtClean="0"/>
              <a:t>You can form hash sets holding objects of type </a:t>
            </a:r>
            <a:r>
              <a:rPr lang="en-US" dirty="0" smtClean="0">
                <a:solidFill>
                  <a:srgbClr val="6E8080"/>
                </a:solidFill>
                <a:latin typeface="Lucida Sans Typewriter"/>
                <a:ea typeface="Courier New" charset="0"/>
                <a:cs typeface="Courier New" charset="0"/>
              </a:rPr>
              <a:t>String</a:t>
            </a:r>
            <a:r>
              <a:rPr lang="en-US" dirty="0" smtClean="0"/>
              <a:t>, </a:t>
            </a:r>
            <a:r>
              <a:rPr lang="en-US" dirty="0" smtClean="0">
                <a:solidFill>
                  <a:srgbClr val="6E8080"/>
                </a:solidFill>
                <a:latin typeface="Lucida Sans Typewriter"/>
                <a:ea typeface="Courier New" charset="0"/>
                <a:cs typeface="Courier New" charset="0"/>
              </a:rPr>
              <a:t>Integer</a:t>
            </a:r>
            <a:r>
              <a:rPr lang="en-US" dirty="0" smtClean="0"/>
              <a:t>, </a:t>
            </a:r>
            <a:r>
              <a:rPr lang="en-US" dirty="0" smtClean="0">
                <a:solidFill>
                  <a:srgbClr val="6E8080"/>
                </a:solidFill>
                <a:latin typeface="Lucida Sans Typewriter"/>
                <a:ea typeface="Courier New" charset="0"/>
                <a:cs typeface="Courier New" charset="0"/>
              </a:rPr>
              <a:t>Double</a:t>
            </a:r>
            <a:r>
              <a:rPr lang="en-US" dirty="0" smtClean="0"/>
              <a:t>, </a:t>
            </a:r>
            <a:r>
              <a:rPr lang="en-US" dirty="0" smtClean="0">
                <a:solidFill>
                  <a:srgbClr val="6E8080"/>
                </a:solidFill>
                <a:latin typeface="Lucida Sans Typewriter"/>
                <a:ea typeface="Courier New" charset="0"/>
                <a:cs typeface="Courier New" charset="0"/>
              </a:rPr>
              <a:t>Point</a:t>
            </a:r>
            <a:r>
              <a:rPr lang="en-US" dirty="0" smtClean="0"/>
              <a:t>, </a:t>
            </a:r>
            <a:r>
              <a:rPr lang="en-US" dirty="0" smtClean="0">
                <a:solidFill>
                  <a:srgbClr val="6E8080"/>
                </a:solidFill>
                <a:latin typeface="Lucida Sans Typewriter"/>
                <a:ea typeface="Courier New" charset="0"/>
                <a:cs typeface="Courier New" charset="0"/>
              </a:rPr>
              <a:t>Rectangle</a:t>
            </a:r>
            <a:r>
              <a:rPr lang="en-US" dirty="0" smtClean="0"/>
              <a:t>, or </a:t>
            </a:r>
            <a:r>
              <a:rPr lang="en-US" dirty="0" smtClean="0">
                <a:solidFill>
                  <a:srgbClr val="6E8080"/>
                </a:solidFill>
                <a:latin typeface="Lucida Sans Typewriter"/>
                <a:ea typeface="Courier New" charset="0"/>
                <a:cs typeface="Courier New" charset="0"/>
              </a:rPr>
              <a:t>Color</a:t>
            </a:r>
            <a:r>
              <a:rPr lang="en-US" dirty="0" smtClean="0"/>
              <a:t>.</a:t>
            </a:r>
          </a:p>
          <a:p>
            <a:pPr lvl="1"/>
            <a:r>
              <a:rPr lang="en-US" dirty="0" err="1" smtClean="0">
                <a:solidFill>
                  <a:srgbClr val="6E8080"/>
                </a:solidFill>
                <a:latin typeface="Lucida Sans Typewriter"/>
                <a:ea typeface="Courier New" charset="0"/>
                <a:cs typeface="Courier New" charset="0"/>
              </a:rPr>
              <a:t>HashSet</a:t>
            </a:r>
            <a:r>
              <a:rPr lang="en-US" dirty="0" smtClean="0">
                <a:solidFill>
                  <a:srgbClr val="6E8080"/>
                </a:solidFill>
                <a:latin typeface="Lucida Sans Typewriter"/>
                <a:ea typeface="Courier New" charset="0"/>
                <a:cs typeface="Courier New" charset="0"/>
              </a:rPr>
              <a:t>&lt;String&gt;</a:t>
            </a:r>
            <a:r>
              <a:rPr lang="en-US" dirty="0" smtClean="0"/>
              <a:t>, </a:t>
            </a:r>
            <a:r>
              <a:rPr lang="en-US" dirty="0" err="1" smtClean="0">
                <a:solidFill>
                  <a:srgbClr val="6E8080"/>
                </a:solidFill>
                <a:latin typeface="Lucida Sans Typewriter"/>
                <a:ea typeface="Courier New" charset="0"/>
                <a:cs typeface="Courier New" charset="0"/>
              </a:rPr>
              <a:t>HashSet</a:t>
            </a:r>
            <a:r>
              <a:rPr lang="en-US" dirty="0" smtClean="0">
                <a:solidFill>
                  <a:srgbClr val="6E8080"/>
                </a:solidFill>
                <a:latin typeface="Lucida Sans Typewriter"/>
                <a:ea typeface="Courier New" charset="0"/>
                <a:cs typeface="Courier New" charset="0"/>
              </a:rPr>
              <a:t>&lt;Rectangle&gt;</a:t>
            </a:r>
            <a:r>
              <a:rPr lang="en-US" dirty="0" smtClean="0"/>
              <a:t>, or a </a:t>
            </a:r>
            <a:r>
              <a:rPr lang="en-US" dirty="0" err="1" smtClean="0">
                <a:solidFill>
                  <a:srgbClr val="6E8080"/>
                </a:solidFill>
                <a:latin typeface="Lucida Sans Typewriter"/>
                <a:ea typeface="Courier New" charset="0"/>
                <a:cs typeface="Courier New" charset="0"/>
              </a:rPr>
              <a:t>HashSet</a:t>
            </a:r>
            <a:r>
              <a:rPr lang="en-US" dirty="0" smtClean="0">
                <a:solidFill>
                  <a:srgbClr val="6E8080"/>
                </a:solidFill>
                <a:latin typeface="Lucida Sans Typewriter"/>
                <a:ea typeface="Courier New" charset="0"/>
                <a:cs typeface="Courier New" charset="0"/>
              </a:rPr>
              <a:t>&lt;</a:t>
            </a:r>
            <a:r>
              <a:rPr lang="en-US" dirty="0" err="1" smtClean="0">
                <a:solidFill>
                  <a:srgbClr val="6E8080"/>
                </a:solidFill>
                <a:latin typeface="Lucida Sans Typewriter"/>
                <a:ea typeface="Courier New" charset="0"/>
                <a:cs typeface="Courier New" charset="0"/>
              </a:rPr>
              <a:t>HashSet</a:t>
            </a:r>
            <a:r>
              <a:rPr lang="en-US" dirty="0" smtClean="0">
                <a:solidFill>
                  <a:srgbClr val="6E8080"/>
                </a:solidFill>
                <a:latin typeface="Lucida Sans Typewriter"/>
                <a:ea typeface="Courier New" charset="0"/>
                <a:cs typeface="Courier New" charset="0"/>
              </a:rPr>
              <a:t>&lt;Integer&gt;&gt;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An Overview of the Collections Framework</a:t>
            </a:r>
            <a:endParaRPr lang="en-US" sz="3200" dirty="0"/>
          </a:p>
        </p:txBody>
      </p:sp>
      <p:sp>
        <p:nvSpPr>
          <p:cNvPr id="3" name="Content Placeholder 2"/>
          <p:cNvSpPr>
            <a:spLocks noGrp="1"/>
          </p:cNvSpPr>
          <p:nvPr>
            <p:ph idx="4294967295"/>
          </p:nvPr>
        </p:nvSpPr>
        <p:spPr>
          <a:xfrm>
            <a:off x="9525" y="927100"/>
            <a:ext cx="9134475" cy="4228073"/>
          </a:xfrm>
        </p:spPr>
        <p:txBody>
          <a:bodyPr>
            <a:normAutofit fontScale="85000" lnSpcReduction="10000"/>
          </a:bodyPr>
          <a:lstStyle/>
          <a:p>
            <a:r>
              <a:rPr lang="en-US" dirty="0" smtClean="0"/>
              <a:t>A collection groups together elements and allows them to be retrieved later.</a:t>
            </a:r>
          </a:p>
          <a:p>
            <a:r>
              <a:rPr lang="en-US" dirty="0" smtClean="0"/>
              <a:t>Java collections framework: a hierarchy of interface types and classes for collecting objects.</a:t>
            </a:r>
          </a:p>
          <a:p>
            <a:pPr lvl="1"/>
            <a:r>
              <a:rPr lang="en-US" dirty="0" smtClean="0"/>
              <a:t>Each interface type is implemented by one or more classes</a:t>
            </a:r>
          </a:p>
          <a:p>
            <a:pPr>
              <a:buNone/>
            </a:pPr>
            <a:r>
              <a:rPr lang="en-US" dirty="0" smtClean="0"/>
              <a:t/>
            </a:r>
            <a:br>
              <a:rPr lang="en-US" dirty="0" smtClean="0"/>
            </a:b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r>
            <a:br>
              <a:rPr lang="en-US" dirty="0" smtClean="0"/>
            </a:br>
            <a:r>
              <a:rPr lang="en-US" b="1" dirty="0" smtClean="0"/>
              <a:t>Figure 1</a:t>
            </a:r>
            <a:r>
              <a:rPr lang="en-US" dirty="0" smtClean="0"/>
              <a:t> Interfaces and Classes in the Java Collections Framework</a:t>
            </a:r>
            <a:endParaRPr lang="en-US" dirty="0"/>
          </a:p>
        </p:txBody>
      </p:sp>
      <p:pic>
        <p:nvPicPr>
          <p:cNvPr id="6" name="Picture 5" descr="collection_hierarchy.png"/>
          <p:cNvPicPr>
            <a:picLocks noChangeAspect="1"/>
          </p:cNvPicPr>
          <p:nvPr/>
        </p:nvPicPr>
        <p:blipFill>
          <a:blip r:embed="rId2"/>
          <a:stretch>
            <a:fillRect/>
          </a:stretch>
        </p:blipFill>
        <p:spPr>
          <a:xfrm>
            <a:off x="591931" y="3066284"/>
            <a:ext cx="7970899" cy="28444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Sets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On this shelf, books of the same color are grouped together. Similarly, in a hash table, objects with the same hash code are placed in the same group</a:t>
            </a:r>
          </a:p>
        </p:txBody>
      </p:sp>
      <p:pic>
        <p:nvPicPr>
          <p:cNvPr id="4" name="Picture 3" descr="hashset.jpg"/>
          <p:cNvPicPr>
            <a:picLocks noChangeAspect="1"/>
          </p:cNvPicPr>
          <p:nvPr/>
        </p:nvPicPr>
        <p:blipFill>
          <a:blip r:embed="rId2"/>
          <a:stretch>
            <a:fillRect/>
          </a:stretch>
        </p:blipFill>
        <p:spPr>
          <a:xfrm>
            <a:off x="432853" y="2286000"/>
            <a:ext cx="2552700" cy="2286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Sets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In a </a:t>
            </a:r>
            <a:r>
              <a:rPr lang="en-US" dirty="0" err="1" smtClean="0">
                <a:solidFill>
                  <a:srgbClr val="6E8080"/>
                </a:solidFill>
                <a:latin typeface="Lucida Sans Typewriter"/>
                <a:ea typeface="Courier New" charset="0"/>
                <a:cs typeface="Courier New" charset="0"/>
              </a:rPr>
              <a:t>TreeSet</a:t>
            </a:r>
            <a:r>
              <a:rPr lang="en-US" dirty="0" smtClean="0"/>
              <a:t> </a:t>
            </a:r>
          </a:p>
          <a:p>
            <a:pPr lvl="1"/>
            <a:r>
              <a:rPr lang="en-US" dirty="0" smtClean="0"/>
              <a:t>Elements are kept in sorted order</a:t>
            </a:r>
            <a:br>
              <a:rPr lang="en-US" dirty="0" smtClean="0"/>
            </a:br>
            <a:endParaRPr lang="en-US" dirty="0" smtClean="0"/>
          </a:p>
          <a:p>
            <a:pPr lvl="1"/>
            <a:endParaRPr lang="en-US" dirty="0" smtClean="0"/>
          </a:p>
          <a:p>
            <a:pPr lvl="1"/>
            <a:endParaRPr lang="en-US" dirty="0" smtClean="0"/>
          </a:p>
          <a:p>
            <a:pPr lvl="1"/>
            <a:endParaRPr lang="en-US" dirty="0" smtClean="0"/>
          </a:p>
          <a:p>
            <a:endParaRPr lang="en-US" dirty="0" smtClean="0"/>
          </a:p>
          <a:p>
            <a:endParaRPr lang="en-US" dirty="0" smtClean="0"/>
          </a:p>
          <a:p>
            <a:r>
              <a:rPr lang="en-US" dirty="0" smtClean="0"/>
              <a:t>Elements are stored in nodes.</a:t>
            </a:r>
          </a:p>
          <a:p>
            <a:r>
              <a:rPr lang="en-US" dirty="0" smtClean="0"/>
              <a:t>The nodes are arranged in a tree shape, </a:t>
            </a:r>
          </a:p>
          <a:p>
            <a:pPr lvl="1"/>
            <a:r>
              <a:rPr lang="en-US" dirty="0" smtClean="0"/>
              <a:t>Not in a linear sequence</a:t>
            </a:r>
          </a:p>
          <a:p>
            <a:r>
              <a:rPr lang="en-US" dirty="0" smtClean="0"/>
              <a:t>You can form tree sets for any class that implements the </a:t>
            </a:r>
            <a:r>
              <a:rPr lang="en-US" dirty="0" smtClean="0">
                <a:solidFill>
                  <a:srgbClr val="6E8080"/>
                </a:solidFill>
                <a:latin typeface="Lucida Sans Typewriter"/>
                <a:ea typeface="Courier New" charset="0"/>
                <a:cs typeface="Courier New" charset="0"/>
              </a:rPr>
              <a:t>Comparable</a:t>
            </a:r>
            <a:r>
              <a:rPr lang="en-US" dirty="0" smtClean="0"/>
              <a:t> interface: </a:t>
            </a:r>
          </a:p>
          <a:p>
            <a:pPr lvl="1"/>
            <a:r>
              <a:rPr lang="en-US" dirty="0" smtClean="0"/>
              <a:t>Example: </a:t>
            </a:r>
            <a:r>
              <a:rPr lang="en-US" dirty="0" smtClean="0">
                <a:solidFill>
                  <a:srgbClr val="6E8080"/>
                </a:solidFill>
                <a:latin typeface="Lucida Sans Typewriter"/>
                <a:ea typeface="Courier New" charset="0"/>
                <a:cs typeface="Courier New" charset="0"/>
              </a:rPr>
              <a:t>String</a:t>
            </a:r>
            <a:r>
              <a:rPr lang="en-US" dirty="0" smtClean="0"/>
              <a:t> or </a:t>
            </a:r>
            <a:r>
              <a:rPr lang="en-US" dirty="0" smtClean="0">
                <a:solidFill>
                  <a:srgbClr val="6E8080"/>
                </a:solidFill>
                <a:latin typeface="Lucida Sans Typewriter"/>
                <a:ea typeface="Courier New" charset="0"/>
                <a:cs typeface="Courier New" charset="0"/>
              </a:rPr>
              <a:t>Integer</a:t>
            </a:r>
            <a:r>
              <a:rPr lang="en-US" dirty="0" smtClean="0"/>
              <a:t>.</a:t>
            </a:r>
            <a:endParaRPr lang="en-US" dirty="0"/>
          </a:p>
        </p:txBody>
      </p:sp>
      <p:pic>
        <p:nvPicPr>
          <p:cNvPr id="5" name="Picture 4" descr="treeset.jpg"/>
          <p:cNvPicPr>
            <a:picLocks noChangeAspect="1"/>
          </p:cNvPicPr>
          <p:nvPr/>
        </p:nvPicPr>
        <p:blipFill>
          <a:blip r:embed="rId2"/>
          <a:stretch>
            <a:fillRect/>
          </a:stretch>
        </p:blipFill>
        <p:spPr>
          <a:xfrm>
            <a:off x="997259" y="1705910"/>
            <a:ext cx="2543175" cy="2219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Sets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Use a </a:t>
            </a:r>
            <a:r>
              <a:rPr lang="en-US" dirty="0" err="1" smtClean="0">
                <a:solidFill>
                  <a:srgbClr val="6E8080"/>
                </a:solidFill>
                <a:latin typeface="Lucida Sans Typewriter"/>
                <a:ea typeface="Courier New" charset="0"/>
                <a:cs typeface="Courier New" charset="0"/>
              </a:rPr>
              <a:t>TreeSet</a:t>
            </a:r>
            <a:r>
              <a:rPr lang="en-US" dirty="0" smtClean="0"/>
              <a:t> if you want to visit the set's elements in sorted order.</a:t>
            </a:r>
          </a:p>
          <a:p>
            <a:pPr lvl="1"/>
            <a:r>
              <a:rPr lang="en-US" dirty="0" smtClean="0"/>
              <a:t>Otherwise choose a </a:t>
            </a:r>
            <a:r>
              <a:rPr lang="en-US" dirty="0" err="1" smtClean="0">
                <a:solidFill>
                  <a:srgbClr val="6E8080"/>
                </a:solidFill>
                <a:latin typeface="Lucida Sans Typewriter"/>
                <a:ea typeface="Courier New" charset="0"/>
                <a:cs typeface="Courier New" charset="0"/>
              </a:rPr>
              <a:t>HashSet</a:t>
            </a:r>
            <a:r>
              <a:rPr lang="en-US" dirty="0" smtClean="0"/>
              <a:t> </a:t>
            </a:r>
          </a:p>
          <a:p>
            <a:pPr lvl="2">
              <a:buFont typeface="Courier New"/>
              <a:buChar char="o"/>
            </a:pPr>
            <a:r>
              <a:rPr lang="en-US" dirty="0" smtClean="0"/>
              <a:t>It is a bit more efficient — if the hash function is well chosen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Sets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Store the reference to a </a:t>
            </a:r>
            <a:r>
              <a:rPr lang="en-US" dirty="0" err="1" smtClean="0">
                <a:solidFill>
                  <a:srgbClr val="6E8080"/>
                </a:solidFill>
                <a:latin typeface="Lucida Sans Typewriter"/>
                <a:ea typeface="Courier New" charset="0"/>
                <a:cs typeface="Courier New" charset="0"/>
              </a:rPr>
              <a:t>TreeSet</a:t>
            </a:r>
            <a:r>
              <a:rPr lang="en-US" dirty="0" smtClean="0"/>
              <a:t> or </a:t>
            </a:r>
            <a:r>
              <a:rPr lang="en-US" dirty="0" err="1" smtClean="0">
                <a:solidFill>
                  <a:srgbClr val="6E8080"/>
                </a:solidFill>
                <a:latin typeface="Lucida Sans Typewriter"/>
                <a:ea typeface="Courier New" charset="0"/>
                <a:cs typeface="Courier New" charset="0"/>
              </a:rPr>
              <a:t>HashSet</a:t>
            </a:r>
            <a:r>
              <a:rPr lang="en-US" dirty="0" smtClean="0"/>
              <a:t> in a </a:t>
            </a:r>
            <a:r>
              <a:rPr lang="en-US" dirty="0" smtClean="0">
                <a:solidFill>
                  <a:srgbClr val="6E8080"/>
                </a:solidFill>
                <a:latin typeface="Lucida Sans Typewriter"/>
                <a:ea typeface="Courier New" charset="0"/>
                <a:cs typeface="Courier New" charset="0"/>
              </a:rPr>
              <a:t>Set&lt;String&gt; </a:t>
            </a:r>
            <a:r>
              <a:rPr lang="en-US" dirty="0" smtClean="0"/>
              <a:t>variable: </a:t>
            </a:r>
          </a:p>
          <a:p>
            <a:pPr lvl="1">
              <a:buNone/>
            </a:pPr>
            <a:r>
              <a:rPr lang="en-US" dirty="0" smtClean="0">
                <a:solidFill>
                  <a:srgbClr val="6E8080"/>
                </a:solidFill>
                <a:latin typeface="Lucida Sans Typewriter"/>
                <a:ea typeface="Courier New" charset="0"/>
                <a:cs typeface="Courier New" charset="0"/>
              </a:rPr>
              <a:t>Set&lt;String&gt; names = new </a:t>
            </a:r>
            <a:r>
              <a:rPr lang="en-US" dirty="0" err="1" smtClean="0">
                <a:solidFill>
                  <a:srgbClr val="6E8080"/>
                </a:solidFill>
                <a:latin typeface="Lucida Sans Typewriter"/>
                <a:ea typeface="Courier New" charset="0"/>
                <a:cs typeface="Courier New" charset="0"/>
              </a:rPr>
              <a:t>HashSet</a:t>
            </a:r>
            <a:r>
              <a:rPr lang="en-US" dirty="0" smtClean="0">
                <a:solidFill>
                  <a:srgbClr val="6E8080"/>
                </a:solidFill>
                <a:latin typeface="Lucida Sans Typewriter"/>
                <a:ea typeface="Courier New" charset="0"/>
                <a:cs typeface="Courier New" charset="0"/>
              </a:rPr>
              <a:t>&lt;String&gt;();</a:t>
            </a:r>
          </a:p>
          <a:p>
            <a:pPr>
              <a:buNone/>
            </a:pPr>
            <a:r>
              <a:rPr lang="en-US" dirty="0" smtClean="0"/>
              <a:t>	Or</a:t>
            </a:r>
          </a:p>
          <a:p>
            <a:pPr lvl="1">
              <a:buNone/>
            </a:pPr>
            <a:r>
              <a:rPr lang="en-US" dirty="0" smtClean="0">
                <a:solidFill>
                  <a:srgbClr val="6E8080"/>
                </a:solidFill>
                <a:latin typeface="Lucida Sans Typewriter"/>
                <a:ea typeface="Courier New" charset="0"/>
                <a:cs typeface="Courier New" charset="0"/>
              </a:rPr>
              <a:t>Set&lt;String&gt; names = new </a:t>
            </a:r>
            <a:r>
              <a:rPr lang="en-US" dirty="0" err="1" smtClean="0">
                <a:solidFill>
                  <a:srgbClr val="6E8080"/>
                </a:solidFill>
                <a:latin typeface="Lucida Sans Typewriter"/>
                <a:ea typeface="Courier New" charset="0"/>
                <a:cs typeface="Courier New" charset="0"/>
              </a:rPr>
              <a:t>TreeSet</a:t>
            </a:r>
            <a:r>
              <a:rPr lang="en-US" dirty="0" smtClean="0">
                <a:solidFill>
                  <a:srgbClr val="6E8080"/>
                </a:solidFill>
                <a:latin typeface="Lucida Sans Typewriter"/>
                <a:ea typeface="Courier New" charset="0"/>
                <a:cs typeface="Courier New" charset="0"/>
              </a:rPr>
              <a:t>&lt;String&gt;(); </a:t>
            </a:r>
          </a:p>
          <a:p>
            <a:r>
              <a:rPr lang="en-US" dirty="0" smtClean="0"/>
              <a:t>After constructing the collection object: </a:t>
            </a:r>
          </a:p>
          <a:p>
            <a:pPr lvl="1"/>
            <a:r>
              <a:rPr lang="en-US" dirty="0" smtClean="0"/>
              <a:t>The implementation no longer matters </a:t>
            </a:r>
          </a:p>
          <a:p>
            <a:pPr lvl="1"/>
            <a:r>
              <a:rPr lang="en-US" dirty="0" smtClean="0"/>
              <a:t>Only the interface is important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Working with Sets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Adding and removing elements:</a:t>
            </a:r>
          </a:p>
          <a:p>
            <a:pPr lvl="1">
              <a:spcBef>
                <a:spcPts val="0"/>
              </a:spcBef>
              <a:buNone/>
            </a:pPr>
            <a:r>
              <a:rPr lang="en-US" dirty="0" err="1" smtClean="0">
                <a:solidFill>
                  <a:srgbClr val="6E8080"/>
                </a:solidFill>
                <a:latin typeface="Lucida Sans Typewriter"/>
                <a:ea typeface="Courier New" charset="0"/>
                <a:cs typeface="Courier New" charset="0"/>
              </a:rPr>
              <a:t>names.add("Romeo</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err="1" smtClean="0">
                <a:solidFill>
                  <a:srgbClr val="6E8080"/>
                </a:solidFill>
                <a:latin typeface="Lucida Sans Typewriter"/>
                <a:ea typeface="Courier New" charset="0"/>
                <a:cs typeface="Courier New" charset="0"/>
              </a:rPr>
              <a:t>names.remove("Juliet</a:t>
            </a:r>
            <a:r>
              <a:rPr lang="en-US" dirty="0" smtClean="0">
                <a:solidFill>
                  <a:srgbClr val="6E8080"/>
                </a:solidFill>
                <a:latin typeface="Lucida Sans Typewriter"/>
                <a:ea typeface="Courier New" charset="0"/>
                <a:cs typeface="Courier New" charset="0"/>
              </a:rPr>
              <a:t>"); </a:t>
            </a:r>
          </a:p>
          <a:p>
            <a:r>
              <a:rPr lang="en-US" dirty="0" smtClean="0"/>
              <a:t>Sets don't have duplicates. </a:t>
            </a:r>
          </a:p>
          <a:p>
            <a:pPr lvl="1"/>
            <a:r>
              <a:rPr lang="en-US" dirty="0" smtClean="0"/>
              <a:t>Adding a duplicate is ignored.</a:t>
            </a:r>
          </a:p>
          <a:p>
            <a:r>
              <a:rPr lang="en-US" dirty="0" smtClean="0"/>
              <a:t>Attempting to remove an element that isn't in the set is ignored. </a:t>
            </a:r>
          </a:p>
          <a:p>
            <a:r>
              <a:rPr lang="en-US" dirty="0" smtClean="0"/>
              <a:t>The </a:t>
            </a:r>
            <a:r>
              <a:rPr lang="en-US" dirty="0" smtClean="0">
                <a:solidFill>
                  <a:srgbClr val="6E8080"/>
                </a:solidFill>
                <a:latin typeface="Lucida Sans Typewriter"/>
                <a:ea typeface="Courier New" charset="0"/>
                <a:cs typeface="Courier New" charset="0"/>
              </a:rPr>
              <a:t>contains</a:t>
            </a:r>
            <a:r>
              <a:rPr lang="en-US" dirty="0" smtClean="0"/>
              <a:t> method tests whether an element is contained in the set:</a:t>
            </a:r>
          </a:p>
          <a:p>
            <a:pPr lvl="1">
              <a:buNone/>
            </a:pPr>
            <a:r>
              <a:rPr lang="en-US" dirty="0" smtClean="0">
                <a:solidFill>
                  <a:srgbClr val="6E8080"/>
                </a:solidFill>
                <a:latin typeface="Lucida Sans Typewriter"/>
                <a:ea typeface="Courier New" charset="0"/>
                <a:cs typeface="Courier New" charset="0"/>
              </a:rPr>
              <a:t>if (</a:t>
            </a:r>
            <a:r>
              <a:rPr lang="en-US" dirty="0" err="1" smtClean="0">
                <a:solidFill>
                  <a:srgbClr val="6E8080"/>
                </a:solidFill>
                <a:latin typeface="Lucida Sans Typewriter"/>
                <a:ea typeface="Courier New" charset="0"/>
                <a:cs typeface="Courier New" charset="0"/>
              </a:rPr>
              <a:t>names.contains("Juliet</a:t>
            </a:r>
            <a:r>
              <a:rPr lang="en-US" dirty="0" smtClean="0">
                <a:solidFill>
                  <a:srgbClr val="6E8080"/>
                </a:solidFill>
                <a:latin typeface="Lucida Sans Typewriter"/>
                <a:ea typeface="Courier New" charset="0"/>
                <a:cs typeface="Courier New" charset="0"/>
              </a:rPr>
              <a:t>")) . . . </a:t>
            </a:r>
          </a:p>
          <a:p>
            <a:pPr lvl="1"/>
            <a:r>
              <a:rPr lang="en-US" dirty="0" smtClean="0"/>
              <a:t>The </a:t>
            </a:r>
            <a:r>
              <a:rPr lang="en-US" dirty="0" smtClean="0">
                <a:solidFill>
                  <a:srgbClr val="6E8080"/>
                </a:solidFill>
                <a:latin typeface="Lucida Sans Typewriter"/>
                <a:ea typeface="Courier New" charset="0"/>
                <a:cs typeface="Courier New" charset="0"/>
              </a:rPr>
              <a:t>contains</a:t>
            </a:r>
            <a:r>
              <a:rPr lang="en-US" dirty="0" smtClean="0"/>
              <a:t> method uses the equals method of the element type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Working with Sets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To process all elements in the set, get an </a:t>
            </a:r>
            <a:r>
              <a:rPr lang="en-US" dirty="0" err="1" smtClean="0"/>
              <a:t>iterator</a:t>
            </a:r>
            <a:r>
              <a:rPr lang="en-US" dirty="0" smtClean="0"/>
              <a:t>.</a:t>
            </a:r>
          </a:p>
          <a:p>
            <a:r>
              <a:rPr lang="en-US" dirty="0" smtClean="0"/>
              <a:t>A set </a:t>
            </a:r>
            <a:r>
              <a:rPr lang="en-US" dirty="0" err="1" smtClean="0"/>
              <a:t>iterator</a:t>
            </a:r>
            <a:r>
              <a:rPr lang="en-US" dirty="0" smtClean="0"/>
              <a:t> visits the elements in the order in which the set implementation keeps them.</a:t>
            </a:r>
          </a:p>
          <a:p>
            <a:pPr lvl="1">
              <a:spcBef>
                <a:spcPts val="0"/>
              </a:spcBef>
              <a:buNone/>
            </a:pPr>
            <a:r>
              <a:rPr lang="en-US" dirty="0" err="1" smtClean="0">
                <a:solidFill>
                  <a:srgbClr val="6E8080"/>
                </a:solidFill>
                <a:latin typeface="Lucida Sans Typewriter"/>
                <a:ea typeface="Courier New" charset="0"/>
                <a:cs typeface="Courier New" charset="0"/>
              </a:rPr>
              <a:t>Iterator</a:t>
            </a:r>
            <a:r>
              <a:rPr lang="en-US" dirty="0" smtClean="0">
                <a:solidFill>
                  <a:srgbClr val="6E8080"/>
                </a:solidFill>
                <a:latin typeface="Lucida Sans Typewriter"/>
                <a:ea typeface="Courier New" charset="0"/>
                <a:cs typeface="Courier New" charset="0"/>
              </a:rPr>
              <a:t>&lt;String&gt; </a:t>
            </a:r>
            <a:r>
              <a:rPr lang="en-US" dirty="0" err="1" smtClean="0">
                <a:solidFill>
                  <a:srgbClr val="6E8080"/>
                </a:solidFill>
                <a:latin typeface="Lucida Sans Typewriter"/>
                <a:ea typeface="Courier New" charset="0"/>
                <a:cs typeface="Courier New" charset="0"/>
              </a:rPr>
              <a:t>iter</a:t>
            </a:r>
            <a:r>
              <a:rPr lang="en-US" dirty="0" smtClean="0">
                <a:solidFill>
                  <a:srgbClr val="6E8080"/>
                </a:solidFill>
                <a:latin typeface="Lucida Sans Typewriter"/>
                <a:ea typeface="Courier New" charset="0"/>
                <a:cs typeface="Courier New" charset="0"/>
              </a:rPr>
              <a:t> = </a:t>
            </a:r>
            <a:r>
              <a:rPr lang="en-US" dirty="0" err="1" smtClean="0">
                <a:solidFill>
                  <a:srgbClr val="6E8080"/>
                </a:solidFill>
                <a:latin typeface="Lucida Sans Typewriter"/>
                <a:ea typeface="Courier New" charset="0"/>
                <a:cs typeface="Courier New" charset="0"/>
              </a:rPr>
              <a:t>names.iterator</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while (</a:t>
            </a:r>
            <a:r>
              <a:rPr lang="en-US" dirty="0" err="1" smtClean="0">
                <a:solidFill>
                  <a:srgbClr val="6E8080"/>
                </a:solidFill>
                <a:latin typeface="Lucida Sans Typewriter"/>
                <a:ea typeface="Courier New" charset="0"/>
                <a:cs typeface="Courier New" charset="0"/>
              </a:rPr>
              <a:t>iter.hasNext</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String name = </a:t>
            </a:r>
            <a:r>
              <a:rPr lang="en-US" dirty="0" err="1" smtClean="0">
                <a:solidFill>
                  <a:srgbClr val="6E8080"/>
                </a:solidFill>
                <a:latin typeface="Lucida Sans Typewriter"/>
                <a:ea typeface="Courier New" charset="0"/>
                <a:cs typeface="Courier New" charset="0"/>
              </a:rPr>
              <a:t>iter.next</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a:t>
            </a:r>
            <a:r>
              <a:rPr lang="en-US" i="1" dirty="0" smtClean="0">
                <a:solidFill>
                  <a:srgbClr val="6E8080"/>
                </a:solidFill>
                <a:latin typeface="Lucida Sans Typewriter"/>
                <a:ea typeface="Courier New" charset="0"/>
                <a:cs typeface="Courier New" charset="0"/>
              </a:rPr>
              <a:t>Do something with </a:t>
            </a:r>
            <a:r>
              <a:rPr lang="en-US" dirty="0" smtClean="0">
                <a:solidFill>
                  <a:srgbClr val="6E8080"/>
                </a:solidFill>
                <a:latin typeface="Lucida Sans Typewriter"/>
                <a:ea typeface="Courier New" charset="0"/>
                <a:cs typeface="Courier New" charset="0"/>
              </a:rPr>
              <a:t>name</a:t>
            </a:r>
          </a:p>
          <a:p>
            <a:pPr lvl="1">
              <a:spcBef>
                <a:spcPts val="0"/>
              </a:spcBef>
              <a:buNone/>
            </a:pPr>
            <a:r>
              <a:rPr lang="en-US" dirty="0" smtClean="0">
                <a:solidFill>
                  <a:srgbClr val="6E8080"/>
                </a:solidFill>
                <a:latin typeface="Lucida Sans Typewriter"/>
                <a:ea typeface="Courier New" charset="0"/>
                <a:cs typeface="Courier New" charset="0"/>
              </a:rPr>
              <a:t>}</a:t>
            </a:r>
          </a:p>
          <a:p>
            <a:r>
              <a:rPr lang="en-US" dirty="0" smtClean="0"/>
              <a:t>You can also use the “for each” loop</a:t>
            </a:r>
          </a:p>
          <a:p>
            <a:pPr lvl="1">
              <a:spcBef>
                <a:spcPts val="0"/>
              </a:spcBef>
              <a:buNone/>
            </a:pPr>
            <a:r>
              <a:rPr lang="en-US" dirty="0" smtClean="0">
                <a:solidFill>
                  <a:srgbClr val="6E8080"/>
                </a:solidFill>
                <a:latin typeface="Lucida Sans Typewriter"/>
                <a:ea typeface="Courier New" charset="0"/>
                <a:cs typeface="Courier New" charset="0"/>
              </a:rPr>
              <a:t>for (String name : names)</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i="1" dirty="0" smtClean="0">
                <a:solidFill>
                  <a:srgbClr val="6E8080"/>
                </a:solidFill>
                <a:latin typeface="Lucida Sans Typewriter"/>
                <a:ea typeface="Courier New" charset="0"/>
                <a:cs typeface="Courier New" charset="0"/>
              </a:rPr>
              <a:t>   Do something with </a:t>
            </a:r>
            <a:r>
              <a:rPr lang="en-US" dirty="0" smtClean="0">
                <a:solidFill>
                  <a:srgbClr val="6E8080"/>
                </a:solidFill>
                <a:latin typeface="Lucida Sans Typewriter"/>
                <a:ea typeface="Courier New" charset="0"/>
                <a:cs typeface="Courier New" charset="0"/>
              </a:rPr>
              <a:t>name</a:t>
            </a:r>
          </a:p>
          <a:p>
            <a:pPr lvl="1">
              <a:spcBef>
                <a:spcPts val="0"/>
              </a:spcBef>
              <a:buNone/>
            </a:pPr>
            <a:r>
              <a:rPr lang="en-US" dirty="0" smtClean="0">
                <a:solidFill>
                  <a:srgbClr val="6E8080"/>
                </a:solidFill>
                <a:latin typeface="Lucida Sans Typewriter"/>
                <a:ea typeface="Courier New" charset="0"/>
                <a:cs typeface="Courier New" charset="0"/>
              </a:rPr>
              <a:t>}</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Working with Sets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You cannot add an element to a set at an </a:t>
            </a:r>
            <a:r>
              <a:rPr lang="en-US" dirty="0" err="1" smtClean="0"/>
              <a:t>iterator</a:t>
            </a:r>
            <a:r>
              <a:rPr lang="en-US" dirty="0" smtClean="0"/>
              <a:t> position - A set is unordered.</a:t>
            </a:r>
          </a:p>
          <a:p>
            <a:r>
              <a:rPr lang="en-US" dirty="0" smtClean="0"/>
              <a:t>You can remove an element at an </a:t>
            </a:r>
            <a:r>
              <a:rPr lang="en-US" dirty="0" err="1" smtClean="0"/>
              <a:t>iterator</a:t>
            </a:r>
            <a:r>
              <a:rPr lang="en-US" dirty="0" smtClean="0"/>
              <a:t> position.</a:t>
            </a:r>
          </a:p>
          <a:p>
            <a:r>
              <a:rPr lang="en-US" dirty="0" smtClean="0"/>
              <a:t>The </a:t>
            </a:r>
            <a:r>
              <a:rPr lang="en-US" dirty="0" err="1" smtClean="0">
                <a:solidFill>
                  <a:srgbClr val="6E8080"/>
                </a:solidFill>
                <a:latin typeface="Lucida Sans Typewriter"/>
                <a:ea typeface="Courier New" charset="0"/>
                <a:cs typeface="Courier New" charset="0"/>
              </a:rPr>
              <a:t>Iterator</a:t>
            </a:r>
            <a:r>
              <a:rPr lang="en-US" dirty="0" smtClean="0"/>
              <a:t> interface as no </a:t>
            </a:r>
            <a:r>
              <a:rPr lang="en-US" dirty="0" smtClean="0">
                <a:solidFill>
                  <a:srgbClr val="6E8080"/>
                </a:solidFill>
                <a:latin typeface="Lucida Sans Typewriter"/>
                <a:ea typeface="Courier New" charset="0"/>
                <a:cs typeface="Courier New" charset="0"/>
              </a:rPr>
              <a:t>previous</a:t>
            </a:r>
            <a:r>
              <a:rPr lang="en-US" dirty="0" smtClean="0"/>
              <a:t> method.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Working with Sets</a:t>
            </a:r>
            <a:endParaRPr lang="en-US" dirty="0"/>
          </a:p>
        </p:txBody>
      </p:sp>
      <p:pic>
        <p:nvPicPr>
          <p:cNvPr id="4" name="Picture 3" descr="working_with_sets.png"/>
          <p:cNvPicPr>
            <a:picLocks noChangeAspect="1"/>
          </p:cNvPicPr>
          <p:nvPr/>
        </p:nvPicPr>
        <p:blipFill>
          <a:blip r:embed="rId2"/>
          <a:stretch>
            <a:fillRect/>
          </a:stretch>
        </p:blipFill>
        <p:spPr>
          <a:xfrm>
            <a:off x="871752" y="933659"/>
            <a:ext cx="7209123" cy="548366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err="1" smtClean="0"/>
              <a:t>SpellCheck</a:t>
            </a:r>
            <a:r>
              <a:rPr lang="en-US" dirty="0" smtClean="0"/>
              <a:t> Example Program</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Read all the correctly spelled words from a dictionary file </a:t>
            </a:r>
          </a:p>
          <a:p>
            <a:pPr lvl="1"/>
            <a:r>
              <a:rPr lang="en-US" dirty="0" smtClean="0"/>
              <a:t>Put them in a set</a:t>
            </a:r>
          </a:p>
          <a:p>
            <a:r>
              <a:rPr lang="en-US" dirty="0" smtClean="0"/>
              <a:t>Reads all words from a document </a:t>
            </a:r>
          </a:p>
          <a:p>
            <a:pPr lvl="1"/>
            <a:r>
              <a:rPr lang="en-US" dirty="0" smtClean="0"/>
              <a:t>Put them in a second set</a:t>
            </a:r>
          </a:p>
          <a:p>
            <a:r>
              <a:rPr lang="en-US" dirty="0" smtClean="0"/>
              <a:t>Print all the words in the second set that are not in the dictionary set.</a:t>
            </a:r>
          </a:p>
          <a:p>
            <a:r>
              <a:rPr lang="en-US" dirty="0" smtClean="0"/>
              <a:t>Potential misspellings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section_3/</a:t>
            </a:r>
            <a:r>
              <a:rPr lang="en-US" dirty="0" smtClean="0">
                <a:hlinkClick r:id="rId2" action="ppaction://hlinkfile"/>
              </a:rPr>
              <a:t>SpellCheck.java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200" b="1" dirty="0" smtClean="0">
                <a:solidFill>
                  <a:srgbClr val="0073FF"/>
                </a:solidFill>
                <a:latin typeface="Courier"/>
                <a:ea typeface="Courier"/>
                <a:cs typeface="Courier"/>
              </a:rPr>
              <a:t>  1  </a:t>
            </a:r>
            <a:r>
              <a:rPr lang="en-US" sz="1200" dirty="0" smtClean="0">
                <a:solidFill>
                  <a:srgbClr val="CC0066"/>
                </a:solidFill>
                <a:latin typeface="Courier"/>
                <a:ea typeface="Courier"/>
                <a:cs typeface="Courier"/>
              </a:rPr>
              <a:t>import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java.util.HashSet</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  </a:t>
            </a:r>
            <a:r>
              <a:rPr lang="en-US" sz="1200" dirty="0" smtClean="0">
                <a:solidFill>
                  <a:srgbClr val="CC0066"/>
                </a:solidFill>
                <a:latin typeface="Courier"/>
                <a:ea typeface="Courier"/>
                <a:cs typeface="Courier"/>
              </a:rPr>
              <a:t>import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java.util.Scanner</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3  </a:t>
            </a:r>
            <a:r>
              <a:rPr lang="en-US" sz="1200" dirty="0" smtClean="0">
                <a:solidFill>
                  <a:srgbClr val="CC0066"/>
                </a:solidFill>
                <a:latin typeface="Courier"/>
                <a:ea typeface="Courier"/>
                <a:cs typeface="Courier"/>
              </a:rPr>
              <a:t>import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java.util.Set</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4  </a:t>
            </a:r>
            <a:r>
              <a:rPr lang="en-US" sz="1200" dirty="0" smtClean="0">
                <a:solidFill>
                  <a:srgbClr val="CC0066"/>
                </a:solidFill>
                <a:latin typeface="Courier"/>
                <a:ea typeface="Courier"/>
                <a:cs typeface="Courier"/>
              </a:rPr>
              <a:t>import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java.io.File</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5  </a:t>
            </a:r>
            <a:r>
              <a:rPr lang="en-US" sz="1200" dirty="0" smtClean="0">
                <a:solidFill>
                  <a:srgbClr val="CC0066"/>
                </a:solidFill>
                <a:latin typeface="Courier"/>
                <a:ea typeface="Courier"/>
                <a:cs typeface="Courier"/>
              </a:rPr>
              <a:t>import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java.io.FileNotFoundException</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6  </a:t>
            </a:r>
          </a:p>
          <a:p>
            <a:pPr>
              <a:spcBef>
                <a:spcPts val="0"/>
              </a:spcBef>
              <a:buNone/>
            </a:pPr>
            <a:r>
              <a:rPr lang="en-US" sz="1200" b="1" dirty="0" smtClean="0">
                <a:solidFill>
                  <a:srgbClr val="0073FF"/>
                </a:solidFill>
                <a:latin typeface="Courier"/>
                <a:ea typeface="Courier"/>
                <a:cs typeface="Courier"/>
              </a:rPr>
              <a:t>  7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8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This program checks which words in a file are not present in a dictionary.</a:t>
            </a:r>
          </a:p>
          <a:p>
            <a:pPr>
              <a:spcBef>
                <a:spcPts val="0"/>
              </a:spcBef>
              <a:buNone/>
            </a:pPr>
            <a:r>
              <a:rPr lang="en-US" sz="1200" b="1" dirty="0" smtClean="0">
                <a:solidFill>
                  <a:srgbClr val="0073FF"/>
                </a:solidFill>
                <a:latin typeface="Courier"/>
                <a:ea typeface="Courier"/>
                <a:cs typeface="Courier"/>
              </a:rPr>
              <a:t>  9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10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class</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SpellCheck</a:t>
            </a:r>
            <a:endParaRPr lang="en-US" sz="1200" dirty="0" smtClean="0">
              <a:solidFill>
                <a:srgbClr val="000000"/>
              </a:solidFill>
              <a:latin typeface="Courier"/>
              <a:ea typeface="Courier"/>
              <a:cs typeface="Courier"/>
            </a:endParaRPr>
          </a:p>
          <a:p>
            <a:pPr>
              <a:spcBef>
                <a:spcPts val="0"/>
              </a:spcBef>
              <a:buNone/>
            </a:pPr>
            <a:r>
              <a:rPr lang="en-US" sz="1200" b="1" dirty="0" smtClean="0">
                <a:solidFill>
                  <a:srgbClr val="0073FF"/>
                </a:solidFill>
                <a:latin typeface="Courier"/>
                <a:ea typeface="Courier"/>
                <a:cs typeface="Courier"/>
              </a:rPr>
              <a:t> 11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12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static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void</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main(String</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args</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13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throws</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FileNotFoundException</a:t>
            </a:r>
            <a:endParaRPr lang="en-US" sz="1200" dirty="0" smtClean="0">
              <a:solidFill>
                <a:srgbClr val="000000"/>
              </a:solidFill>
              <a:latin typeface="Courier"/>
              <a:ea typeface="Courier"/>
              <a:cs typeface="Courier"/>
            </a:endParaRPr>
          </a:p>
          <a:p>
            <a:pPr>
              <a:spcBef>
                <a:spcPts val="0"/>
              </a:spcBef>
              <a:buNone/>
            </a:pPr>
            <a:r>
              <a:rPr lang="en-US" sz="1200" b="1" dirty="0" smtClean="0">
                <a:solidFill>
                  <a:srgbClr val="0073FF"/>
                </a:solidFill>
                <a:latin typeface="Courier"/>
                <a:ea typeface="Courier"/>
                <a:cs typeface="Courier"/>
              </a:rPr>
              <a:t> 14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15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Read the dictionary and the document</a:t>
            </a:r>
          </a:p>
          <a:p>
            <a:pPr>
              <a:spcBef>
                <a:spcPts val="0"/>
              </a:spcBef>
              <a:buNone/>
            </a:pPr>
            <a:r>
              <a:rPr lang="en-US" sz="1200" b="1" dirty="0" smtClean="0">
                <a:solidFill>
                  <a:srgbClr val="0073FF"/>
                </a:solidFill>
                <a:latin typeface="Courier"/>
                <a:ea typeface="Courier"/>
                <a:cs typeface="Courier"/>
              </a:rPr>
              <a:t> 16  </a:t>
            </a:r>
          </a:p>
          <a:p>
            <a:pPr>
              <a:spcBef>
                <a:spcPts val="0"/>
              </a:spcBef>
              <a:buNone/>
            </a:pPr>
            <a:r>
              <a:rPr lang="en-US" sz="1200" b="1" dirty="0" smtClean="0">
                <a:solidFill>
                  <a:srgbClr val="0073FF"/>
                </a:solidFill>
                <a:latin typeface="Courier"/>
                <a:ea typeface="Courier"/>
                <a:cs typeface="Courier"/>
              </a:rPr>
              <a:t> 17  </a:t>
            </a:r>
            <a:r>
              <a:rPr lang="en-US" sz="1200" dirty="0" smtClean="0">
                <a:solidFill>
                  <a:srgbClr val="000000"/>
                </a:solidFill>
                <a:latin typeface="Courier"/>
                <a:ea typeface="Courier"/>
                <a:cs typeface="Courier"/>
              </a:rPr>
              <a:t>      Set&lt;String&gt; </a:t>
            </a:r>
            <a:r>
              <a:rPr lang="en-US" sz="1200" dirty="0" err="1" smtClean="0">
                <a:solidFill>
                  <a:srgbClr val="000000"/>
                </a:solidFill>
                <a:latin typeface="Courier"/>
                <a:ea typeface="Courier"/>
                <a:cs typeface="Courier"/>
              </a:rPr>
              <a:t>dictionaryWords</a:t>
            </a:r>
            <a:r>
              <a:rPr lang="en-US" sz="1200" dirty="0" smtClean="0">
                <a:solidFill>
                  <a:srgbClr val="000000"/>
                </a:solidFill>
                <a:latin typeface="Courier"/>
                <a:ea typeface="Courier"/>
                <a:cs typeface="Courier"/>
              </a:rPr>
              <a:t> = </a:t>
            </a:r>
            <a:r>
              <a:rPr lang="en-US" sz="1200" dirty="0" err="1" smtClean="0">
                <a:solidFill>
                  <a:srgbClr val="000000"/>
                </a:solidFill>
                <a:latin typeface="Courier"/>
                <a:ea typeface="Courier"/>
                <a:cs typeface="Courier"/>
              </a:rPr>
              <a:t>readWords(</a:t>
            </a:r>
            <a:r>
              <a:rPr lang="en-US" sz="1200" dirty="0" err="1" smtClean="0">
                <a:solidFill>
                  <a:srgbClr val="32E598"/>
                </a:solidFill>
                <a:latin typeface="Courier"/>
                <a:ea typeface="Courier"/>
                <a:cs typeface="Courier"/>
              </a:rPr>
              <a:t>"words</a:t>
            </a:r>
            <a:r>
              <a:rPr lang="en-US" sz="1200" dirty="0" smtClean="0">
                <a:solidFill>
                  <a:srgbClr val="32E598"/>
                </a:solidFill>
                <a:latin typeface="Courier"/>
                <a:ea typeface="Courier"/>
                <a:cs typeface="Courier"/>
              </a:rPr>
              <a:t>"</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18  </a:t>
            </a:r>
            <a:r>
              <a:rPr lang="en-US" sz="1200" dirty="0" smtClean="0">
                <a:solidFill>
                  <a:srgbClr val="000000"/>
                </a:solidFill>
                <a:latin typeface="Courier"/>
                <a:ea typeface="Courier"/>
                <a:cs typeface="Courier"/>
              </a:rPr>
              <a:t>      Set&lt;String&gt; </a:t>
            </a:r>
            <a:r>
              <a:rPr lang="en-US" sz="1200" dirty="0" err="1" smtClean="0">
                <a:solidFill>
                  <a:srgbClr val="000000"/>
                </a:solidFill>
                <a:latin typeface="Courier"/>
                <a:ea typeface="Courier"/>
                <a:cs typeface="Courier"/>
              </a:rPr>
              <a:t>documentWords</a:t>
            </a:r>
            <a:r>
              <a:rPr lang="en-US" sz="1200" dirty="0" smtClean="0">
                <a:solidFill>
                  <a:srgbClr val="000000"/>
                </a:solidFill>
                <a:latin typeface="Courier"/>
                <a:ea typeface="Courier"/>
                <a:cs typeface="Courier"/>
              </a:rPr>
              <a:t> = readWords(</a:t>
            </a:r>
            <a:r>
              <a:rPr lang="en-US" sz="1200" dirty="0" smtClean="0">
                <a:solidFill>
                  <a:srgbClr val="32E598"/>
                </a:solidFill>
                <a:latin typeface="Courier"/>
                <a:ea typeface="Courier"/>
                <a:cs typeface="Courier"/>
              </a:rPr>
              <a:t>"alice30.txt"</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19  </a:t>
            </a:r>
          </a:p>
          <a:p>
            <a:pPr>
              <a:spcBef>
                <a:spcPts val="0"/>
              </a:spcBef>
              <a:buNone/>
            </a:pPr>
            <a:r>
              <a:rPr lang="en-US" sz="1200" b="1" dirty="0" smtClean="0">
                <a:solidFill>
                  <a:srgbClr val="0073FF"/>
                </a:solidFill>
                <a:latin typeface="Courier"/>
                <a:ea typeface="Courier"/>
                <a:cs typeface="Courier"/>
              </a:rPr>
              <a:t> 20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Print all words that are in the document but not the dictionary</a:t>
            </a:r>
          </a:p>
          <a:p>
            <a:pPr>
              <a:spcBef>
                <a:spcPts val="0"/>
              </a:spcBef>
              <a:buNone/>
            </a:pPr>
            <a:r>
              <a:rPr lang="en-US" sz="1200" b="1" dirty="0" smtClean="0">
                <a:solidFill>
                  <a:srgbClr val="0073FF"/>
                </a:solidFill>
                <a:latin typeface="Courier"/>
                <a:ea typeface="Courier"/>
                <a:cs typeface="Courier"/>
              </a:rPr>
              <a:t> 21  </a:t>
            </a:r>
          </a:p>
          <a:p>
            <a:pPr>
              <a:spcBef>
                <a:spcPts val="0"/>
              </a:spcBef>
              <a:buNone/>
            </a:pPr>
            <a:r>
              <a:rPr lang="en-US" sz="1200" b="1" dirty="0" smtClean="0">
                <a:solidFill>
                  <a:srgbClr val="0073FF"/>
                </a:solidFill>
                <a:latin typeface="Courier"/>
                <a:ea typeface="Courier"/>
                <a:cs typeface="Courier"/>
              </a:rPr>
              <a:t> 22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for</a:t>
            </a:r>
            <a:r>
              <a:rPr lang="en-US" sz="1200" dirty="0" smtClean="0">
                <a:solidFill>
                  <a:srgbClr val="000000"/>
                </a:solidFill>
                <a:latin typeface="Courier"/>
                <a:ea typeface="Courier"/>
                <a:cs typeface="Courier"/>
              </a:rPr>
              <a:t> (String word : </a:t>
            </a:r>
            <a:r>
              <a:rPr lang="en-US" sz="1200" dirty="0" err="1" smtClean="0">
                <a:solidFill>
                  <a:srgbClr val="000000"/>
                </a:solidFill>
                <a:latin typeface="Courier"/>
                <a:ea typeface="Courier"/>
                <a:cs typeface="Courier"/>
              </a:rPr>
              <a:t>documentWords</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23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24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if</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dictionaryWords.contains(word</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25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26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System.out.println(word</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27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28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29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30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An Overview of the Collections Framework</a:t>
            </a:r>
            <a:endParaRPr lang="en-US" sz="3200" dirty="0"/>
          </a:p>
        </p:txBody>
      </p:sp>
      <p:sp>
        <p:nvSpPr>
          <p:cNvPr id="3" name="Content Placeholder 2"/>
          <p:cNvSpPr>
            <a:spLocks noGrp="1"/>
          </p:cNvSpPr>
          <p:nvPr>
            <p:ph idx="4294967295"/>
          </p:nvPr>
        </p:nvSpPr>
        <p:spPr>
          <a:xfrm>
            <a:off x="9525" y="927100"/>
            <a:ext cx="9134475" cy="4228073"/>
          </a:xfrm>
        </p:spPr>
        <p:txBody>
          <a:bodyPr/>
          <a:lstStyle/>
          <a:p>
            <a:r>
              <a:rPr lang="en-US" dirty="0" smtClean="0"/>
              <a:t>The </a:t>
            </a:r>
            <a:r>
              <a:rPr lang="en-US" dirty="0" smtClean="0">
                <a:solidFill>
                  <a:srgbClr val="6E8080"/>
                </a:solidFill>
                <a:latin typeface="Lucida Sans Typewriter"/>
                <a:ea typeface="Courier New" charset="0"/>
                <a:cs typeface="Courier New" charset="0"/>
              </a:rPr>
              <a:t>Collection</a:t>
            </a:r>
            <a:r>
              <a:rPr lang="en-US" dirty="0" smtClean="0"/>
              <a:t> interface is at the root</a:t>
            </a:r>
          </a:p>
          <a:p>
            <a:pPr lvl="1"/>
            <a:r>
              <a:rPr lang="en-US" dirty="0" smtClean="0"/>
              <a:t>All </a:t>
            </a:r>
            <a:r>
              <a:rPr lang="en-US" dirty="0" smtClean="0">
                <a:solidFill>
                  <a:srgbClr val="6E8080"/>
                </a:solidFill>
                <a:latin typeface="Lucida Sans Typewriter"/>
                <a:ea typeface="Courier New" charset="0"/>
                <a:cs typeface="Courier New" charset="0"/>
              </a:rPr>
              <a:t>Collection</a:t>
            </a:r>
            <a:r>
              <a:rPr lang="en-US" dirty="0" smtClean="0"/>
              <a:t> classes implement this interface</a:t>
            </a:r>
          </a:p>
          <a:p>
            <a:pPr lvl="1"/>
            <a:r>
              <a:rPr lang="en-US" dirty="0" smtClean="0"/>
              <a:t>So all have a common set of methods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section_3/</a:t>
            </a:r>
            <a:r>
              <a:rPr lang="en-US" dirty="0" smtClean="0">
                <a:hlinkClick r:id="rId2" action="ppaction://hlinkfile"/>
              </a:rPr>
              <a:t>SpellCheck.java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200" b="1" dirty="0" smtClean="0">
                <a:solidFill>
                  <a:srgbClr val="0073FF"/>
                </a:solidFill>
                <a:latin typeface="Courier"/>
                <a:ea typeface="Courier"/>
                <a:cs typeface="Courier"/>
              </a:rPr>
              <a:t> 31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32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Reads all words from a file.</a:t>
            </a:r>
          </a:p>
          <a:p>
            <a:pPr>
              <a:spcBef>
                <a:spcPts val="0"/>
              </a:spcBef>
              <a:buNone/>
            </a:pPr>
            <a:r>
              <a:rPr lang="en-US" sz="1200" b="1" dirty="0" smtClean="0">
                <a:solidFill>
                  <a:srgbClr val="0073FF"/>
                </a:solidFill>
                <a:latin typeface="Courier"/>
                <a:ea typeface="Courier"/>
                <a:cs typeface="Courier"/>
              </a:rPr>
              <a:t> 33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param</a:t>
            </a:r>
            <a:r>
              <a:rPr lang="en-US" sz="1200" dirty="0" smtClean="0">
                <a:solidFill>
                  <a:srgbClr val="000000"/>
                </a:solidFill>
                <a:latin typeface="Courier"/>
                <a:ea typeface="Courier"/>
                <a:cs typeface="Courier"/>
              </a:rPr>
              <a:t> filename</a:t>
            </a:r>
            <a:r>
              <a:rPr lang="en-US" sz="1200" dirty="0" smtClean="0">
                <a:solidFill>
                  <a:srgbClr val="0073FF"/>
                </a:solidFill>
                <a:latin typeface="Times"/>
                <a:ea typeface="Times"/>
                <a:cs typeface="Times"/>
              </a:rPr>
              <a:t> the name of the file</a:t>
            </a:r>
          </a:p>
          <a:p>
            <a:pPr>
              <a:spcBef>
                <a:spcPts val="0"/>
              </a:spcBef>
              <a:buNone/>
            </a:pPr>
            <a:r>
              <a:rPr lang="en-US" sz="1200" b="1" dirty="0" smtClean="0">
                <a:solidFill>
                  <a:srgbClr val="0073FF"/>
                </a:solidFill>
                <a:latin typeface="Courier"/>
                <a:ea typeface="Courier"/>
                <a:cs typeface="Courier"/>
              </a:rPr>
              <a:t> 34  </a:t>
            </a:r>
            <a:r>
              <a:rPr lang="en-US" sz="1200" dirty="0" smtClean="0">
                <a:solidFill>
                  <a:srgbClr val="000000"/>
                </a:solidFill>
                <a:latin typeface="Courier"/>
                <a:ea typeface="Courier"/>
                <a:cs typeface="Courier"/>
              </a:rPr>
              <a:t>      @return</a:t>
            </a:r>
            <a:r>
              <a:rPr lang="en-US" sz="1200" dirty="0" smtClean="0">
                <a:solidFill>
                  <a:srgbClr val="0073FF"/>
                </a:solidFill>
                <a:latin typeface="Times"/>
                <a:ea typeface="Times"/>
                <a:cs typeface="Times"/>
              </a:rPr>
              <a:t> a set with all lowercased words in the file. Here, a </a:t>
            </a:r>
          </a:p>
          <a:p>
            <a:pPr>
              <a:spcBef>
                <a:spcPts val="0"/>
              </a:spcBef>
              <a:buNone/>
            </a:pPr>
            <a:r>
              <a:rPr lang="en-US" sz="1200" b="1" dirty="0" smtClean="0">
                <a:solidFill>
                  <a:srgbClr val="0073FF"/>
                </a:solidFill>
                <a:latin typeface="Courier"/>
                <a:ea typeface="Courier"/>
                <a:cs typeface="Courier"/>
              </a:rPr>
              <a:t> 35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word is a sequence of upper- and lowercase letters.</a:t>
            </a:r>
          </a:p>
          <a:p>
            <a:pPr>
              <a:spcBef>
                <a:spcPts val="0"/>
              </a:spcBef>
              <a:buNone/>
            </a:pPr>
            <a:r>
              <a:rPr lang="en-US" sz="1200" b="1" dirty="0" smtClean="0">
                <a:solidFill>
                  <a:srgbClr val="0073FF"/>
                </a:solidFill>
                <a:latin typeface="Courier"/>
                <a:ea typeface="Courier"/>
                <a:cs typeface="Courier"/>
              </a:rPr>
              <a:t> 36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37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static</a:t>
            </a:r>
            <a:r>
              <a:rPr lang="en-US" sz="1200" dirty="0" smtClean="0">
                <a:solidFill>
                  <a:srgbClr val="000000"/>
                </a:solidFill>
                <a:latin typeface="Courier"/>
                <a:ea typeface="Courier"/>
                <a:cs typeface="Courier"/>
              </a:rPr>
              <a:t> Set&lt;String&gt; </a:t>
            </a:r>
            <a:r>
              <a:rPr lang="en-US" sz="1200" dirty="0" err="1" smtClean="0">
                <a:solidFill>
                  <a:srgbClr val="000000"/>
                </a:solidFill>
                <a:latin typeface="Courier"/>
                <a:ea typeface="Courier"/>
                <a:cs typeface="Courier"/>
              </a:rPr>
              <a:t>readWords(String</a:t>
            </a:r>
            <a:r>
              <a:rPr lang="en-US" sz="1200" dirty="0" smtClean="0">
                <a:solidFill>
                  <a:srgbClr val="000000"/>
                </a:solidFill>
                <a:latin typeface="Courier"/>
                <a:ea typeface="Courier"/>
                <a:cs typeface="Courier"/>
              </a:rPr>
              <a:t> filename)</a:t>
            </a:r>
          </a:p>
          <a:p>
            <a:pPr>
              <a:spcBef>
                <a:spcPts val="0"/>
              </a:spcBef>
              <a:buNone/>
            </a:pPr>
            <a:r>
              <a:rPr lang="en-US" sz="1200" b="1" dirty="0" smtClean="0">
                <a:solidFill>
                  <a:srgbClr val="0073FF"/>
                </a:solidFill>
                <a:latin typeface="Courier"/>
                <a:ea typeface="Courier"/>
                <a:cs typeface="Courier"/>
              </a:rPr>
              <a:t> 38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throws</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FileNotFoundException</a:t>
            </a:r>
            <a:endParaRPr lang="en-US" sz="1200" dirty="0" smtClean="0">
              <a:solidFill>
                <a:srgbClr val="000000"/>
              </a:solidFill>
              <a:latin typeface="Courier"/>
              <a:ea typeface="Courier"/>
              <a:cs typeface="Courier"/>
            </a:endParaRPr>
          </a:p>
          <a:p>
            <a:pPr>
              <a:spcBef>
                <a:spcPts val="0"/>
              </a:spcBef>
              <a:buNone/>
            </a:pPr>
            <a:r>
              <a:rPr lang="en-US" sz="1200" b="1" dirty="0" smtClean="0">
                <a:solidFill>
                  <a:srgbClr val="0073FF"/>
                </a:solidFill>
                <a:latin typeface="Courier"/>
                <a:ea typeface="Courier"/>
                <a:cs typeface="Courier"/>
              </a:rPr>
              <a:t> 39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40  </a:t>
            </a:r>
            <a:r>
              <a:rPr lang="en-US" sz="1200" dirty="0" smtClean="0">
                <a:solidFill>
                  <a:srgbClr val="000000"/>
                </a:solidFill>
                <a:latin typeface="Courier"/>
                <a:ea typeface="Courier"/>
                <a:cs typeface="Courier"/>
              </a:rPr>
              <a:t>      Set&lt;String&gt; words = </a:t>
            </a:r>
            <a:r>
              <a:rPr lang="en-US" sz="1200" dirty="0" smtClean="0">
                <a:solidFill>
                  <a:srgbClr val="CC0066"/>
                </a:solidFill>
                <a:latin typeface="Courier"/>
                <a:ea typeface="Courier"/>
                <a:cs typeface="Courier"/>
              </a:rPr>
              <a:t>new</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HashSet</a:t>
            </a:r>
            <a:r>
              <a:rPr lang="en-US" sz="1200" dirty="0" smtClean="0">
                <a:solidFill>
                  <a:srgbClr val="000000"/>
                </a:solidFill>
                <a:latin typeface="Courier"/>
                <a:ea typeface="Courier"/>
                <a:cs typeface="Courier"/>
              </a:rPr>
              <a:t>&lt;String&gt;();</a:t>
            </a:r>
          </a:p>
          <a:p>
            <a:pPr>
              <a:spcBef>
                <a:spcPts val="0"/>
              </a:spcBef>
              <a:buNone/>
            </a:pPr>
            <a:r>
              <a:rPr lang="en-US" sz="1200" b="1" dirty="0" smtClean="0">
                <a:solidFill>
                  <a:srgbClr val="0073FF"/>
                </a:solidFill>
                <a:latin typeface="Courier"/>
                <a:ea typeface="Courier"/>
                <a:cs typeface="Courier"/>
              </a:rPr>
              <a:t> 41  </a:t>
            </a:r>
            <a:r>
              <a:rPr lang="en-US" sz="1200" dirty="0" smtClean="0">
                <a:solidFill>
                  <a:srgbClr val="000000"/>
                </a:solidFill>
                <a:latin typeface="Courier"/>
                <a:ea typeface="Courier"/>
                <a:cs typeface="Courier"/>
              </a:rPr>
              <a:t>      Scanner in = </a:t>
            </a:r>
            <a:r>
              <a:rPr lang="en-US" sz="1200" dirty="0" smtClean="0">
                <a:solidFill>
                  <a:srgbClr val="CC0066"/>
                </a:solidFill>
                <a:latin typeface="Courier"/>
                <a:ea typeface="Courier"/>
                <a:cs typeface="Courier"/>
              </a:rPr>
              <a:t>new</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Scanner(</a:t>
            </a:r>
            <a:r>
              <a:rPr lang="en-US" sz="1200" dirty="0" err="1" smtClean="0">
                <a:solidFill>
                  <a:srgbClr val="CC0066"/>
                </a:solidFill>
                <a:latin typeface="Courier"/>
                <a:ea typeface="Courier"/>
                <a:cs typeface="Courier"/>
              </a:rPr>
              <a:t>new</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File(filename</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42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Use any characters other than a-</a:t>
            </a:r>
            <a:r>
              <a:rPr lang="en-US" sz="1200" dirty="0" err="1" smtClean="0">
                <a:solidFill>
                  <a:srgbClr val="0073FF"/>
                </a:solidFill>
                <a:latin typeface="Times"/>
                <a:ea typeface="Times"/>
                <a:cs typeface="Times"/>
              </a:rPr>
              <a:t>z</a:t>
            </a:r>
            <a:r>
              <a:rPr lang="en-US" sz="1200" dirty="0" smtClean="0">
                <a:solidFill>
                  <a:srgbClr val="0073FF"/>
                </a:solidFill>
                <a:latin typeface="Times"/>
                <a:ea typeface="Times"/>
                <a:cs typeface="Times"/>
              </a:rPr>
              <a:t> or A-Z as delimiters</a:t>
            </a:r>
          </a:p>
          <a:p>
            <a:pPr>
              <a:spcBef>
                <a:spcPts val="0"/>
              </a:spcBef>
              <a:buNone/>
            </a:pPr>
            <a:r>
              <a:rPr lang="en-US" sz="1200" b="1" dirty="0" smtClean="0">
                <a:solidFill>
                  <a:srgbClr val="0073FF"/>
                </a:solidFill>
                <a:latin typeface="Courier"/>
                <a:ea typeface="Courier"/>
                <a:cs typeface="Courier"/>
              </a:rPr>
              <a:t> 43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in.useDelimiter(</a:t>
            </a:r>
            <a:r>
              <a:rPr lang="en-US" sz="1200" dirty="0" err="1" smtClean="0">
                <a:solidFill>
                  <a:srgbClr val="32E598"/>
                </a:solidFill>
                <a:latin typeface="Courier"/>
                <a:ea typeface="Courier"/>
                <a:cs typeface="Courier"/>
              </a:rPr>
              <a:t>"[^a-zA-Z</a:t>
            </a:r>
            <a:r>
              <a:rPr lang="en-US" sz="1200" dirty="0" smtClean="0">
                <a:solidFill>
                  <a:srgbClr val="32E598"/>
                </a:solidFill>
                <a:latin typeface="Courier"/>
                <a:ea typeface="Courier"/>
                <a:cs typeface="Courier"/>
              </a:rPr>
              <a:t>]+"</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44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while</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in.hasNext</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45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46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words.add(in.next().toLowerCase</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47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48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return</a:t>
            </a:r>
            <a:r>
              <a:rPr lang="en-US" sz="1200" dirty="0" smtClean="0">
                <a:solidFill>
                  <a:srgbClr val="000000"/>
                </a:solidFill>
                <a:latin typeface="Courier"/>
                <a:ea typeface="Courier"/>
                <a:cs typeface="Courier"/>
              </a:rPr>
              <a:t> words;</a:t>
            </a:r>
          </a:p>
          <a:p>
            <a:pPr>
              <a:spcBef>
                <a:spcPts val="0"/>
              </a:spcBef>
              <a:buNone/>
            </a:pPr>
            <a:r>
              <a:rPr lang="en-US" sz="1200" b="1" dirty="0" smtClean="0">
                <a:solidFill>
                  <a:srgbClr val="0073FF"/>
                </a:solidFill>
                <a:latin typeface="Courier"/>
                <a:ea typeface="Courier"/>
                <a:cs typeface="Courier"/>
              </a:rPr>
              <a:t> 49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50  </a:t>
            </a:r>
            <a:r>
              <a:rPr lang="en-US" sz="1200" dirty="0" smtClean="0">
                <a:solidFill>
                  <a:srgbClr val="000000"/>
                </a:solidFill>
                <a:latin typeface="Courier"/>
                <a:ea typeface="Courier"/>
                <a:cs typeface="Courier"/>
              </a:rPr>
              <a:t>}</a:t>
            </a:r>
            <a:endParaRPr lang="en-US" sz="1200" b="1" dirty="0" smtClean="0">
              <a:solidFill>
                <a:srgbClr val="0073FF"/>
              </a:solidFill>
              <a:latin typeface="Courier"/>
              <a:ea typeface="Courier"/>
              <a:cs typeface="Courier"/>
            </a:endParaRPr>
          </a:p>
        </p:txBody>
      </p:sp>
      <p:sp>
        <p:nvSpPr>
          <p:cNvPr id="4" name="Content Placeholder 2"/>
          <p:cNvSpPr txBox="1">
            <a:spLocks/>
          </p:cNvSpPr>
          <p:nvPr/>
        </p:nvSpPr>
        <p:spPr>
          <a:xfrm>
            <a:off x="9525" y="4390841"/>
            <a:ext cx="9134475" cy="3056370"/>
          </a:xfrm>
          <a:prstGeom prst="rect">
            <a:avLst/>
          </a:prstGeom>
        </p:spPr>
        <p:txBody>
          <a:bodyPr vert="horz" lIns="91440" tIns="45720" rIns="91440" bIns="45720" rtlCol="0">
            <a:normAutofit/>
          </a:bodyPr>
          <a:lstStyle/>
          <a:p>
            <a:r>
              <a:rPr lang="en-US" sz="2400" b="1" dirty="0" smtClean="0">
                <a:latin typeface="Lucida Sans"/>
                <a:cs typeface="Lucida Sans"/>
              </a:rPr>
              <a:t>Program Run:</a:t>
            </a:r>
          </a:p>
          <a:p>
            <a:r>
              <a:rPr lang="en-US" sz="1400" dirty="0" err="1" smtClean="0">
                <a:solidFill>
                  <a:srgbClr val="6E8080"/>
                </a:solidFill>
                <a:latin typeface="Lucida Sans Typewriter"/>
                <a:ea typeface="Courier New" charset="0"/>
                <a:cs typeface="Courier New" charset="0"/>
              </a:rPr>
              <a:t>neighbouring</a:t>
            </a:r>
            <a:endParaRPr lang="en-US" sz="1400" dirty="0" smtClean="0">
              <a:solidFill>
                <a:srgbClr val="6E8080"/>
              </a:solidFill>
              <a:latin typeface="Lucida Sans Typewriter"/>
              <a:ea typeface="Courier New" charset="0"/>
              <a:cs typeface="Courier New" charset="0"/>
            </a:endParaRPr>
          </a:p>
          <a:p>
            <a:r>
              <a:rPr lang="en-US" sz="1400" dirty="0" smtClean="0">
                <a:solidFill>
                  <a:srgbClr val="6E8080"/>
                </a:solidFill>
                <a:latin typeface="Lucida Sans Typewriter"/>
                <a:ea typeface="Courier New" charset="0"/>
                <a:cs typeface="Courier New" charset="0"/>
              </a:rPr>
              <a:t>croqueted</a:t>
            </a:r>
          </a:p>
          <a:p>
            <a:r>
              <a:rPr lang="en-US" sz="1400" dirty="0" smtClean="0">
                <a:solidFill>
                  <a:srgbClr val="6E8080"/>
                </a:solidFill>
                <a:latin typeface="Lucida Sans Typewriter"/>
                <a:ea typeface="Courier New" charset="0"/>
                <a:cs typeface="Courier New" charset="0"/>
              </a:rPr>
              <a:t>pennyworth</a:t>
            </a:r>
          </a:p>
          <a:p>
            <a:r>
              <a:rPr lang="en-US" sz="1400" dirty="0" err="1" smtClean="0">
                <a:solidFill>
                  <a:srgbClr val="6E8080"/>
                </a:solidFill>
                <a:latin typeface="Lucida Sans Typewriter"/>
                <a:ea typeface="Courier New" charset="0"/>
                <a:cs typeface="Courier New" charset="0"/>
              </a:rPr>
              <a:t>dutchess</a:t>
            </a:r>
            <a:endParaRPr lang="en-US" sz="1400" dirty="0" smtClean="0">
              <a:solidFill>
                <a:srgbClr val="6E8080"/>
              </a:solidFill>
              <a:latin typeface="Lucida Sans Typewriter"/>
              <a:ea typeface="Courier New" charset="0"/>
              <a:cs typeface="Courier New" charset="0"/>
            </a:endParaRPr>
          </a:p>
          <a:p>
            <a:r>
              <a:rPr lang="en-US" sz="1400" dirty="0" smtClean="0">
                <a:solidFill>
                  <a:srgbClr val="6E8080"/>
                </a:solidFill>
                <a:latin typeface="Lucida Sans Typewriter"/>
                <a:ea typeface="Courier New" charset="0"/>
                <a:cs typeface="Courier New" charset="0"/>
              </a:rPr>
              <a:t>comfits</a:t>
            </a:r>
          </a:p>
          <a:p>
            <a:r>
              <a:rPr lang="en-US" sz="1400" dirty="0" smtClean="0">
                <a:solidFill>
                  <a:srgbClr val="6E8080"/>
                </a:solidFill>
                <a:latin typeface="Lucida Sans Typewriter"/>
                <a:ea typeface="Courier New" charset="0"/>
                <a:cs typeface="Courier New" charset="0"/>
              </a:rPr>
              <a:t>xii</a:t>
            </a:r>
          </a:p>
          <a:p>
            <a:r>
              <a:rPr lang="en-US" sz="1400" dirty="0" err="1" smtClean="0">
                <a:solidFill>
                  <a:srgbClr val="6E8080"/>
                </a:solidFill>
                <a:latin typeface="Lucida Sans Typewriter"/>
                <a:ea typeface="Courier New" charset="0"/>
                <a:cs typeface="Courier New" charset="0"/>
              </a:rPr>
              <a:t>dinn</a:t>
            </a:r>
            <a:endParaRPr lang="en-US" sz="1400" dirty="0" smtClean="0">
              <a:solidFill>
                <a:srgbClr val="6E8080"/>
              </a:solidFill>
              <a:latin typeface="Lucida Sans Typewriter"/>
              <a:ea typeface="Courier New" charset="0"/>
              <a:cs typeface="Courier New" charset="0"/>
            </a:endParaRPr>
          </a:p>
          <a:p>
            <a:r>
              <a:rPr lang="en-US" sz="1400" dirty="0" err="1" smtClean="0">
                <a:solidFill>
                  <a:srgbClr val="6E8080"/>
                </a:solidFill>
                <a:latin typeface="Lucida Sans Typewriter"/>
                <a:ea typeface="Courier New" charset="0"/>
                <a:cs typeface="Courier New" charset="0"/>
              </a:rPr>
              <a:t>clamour</a:t>
            </a:r>
            <a:endParaRPr lang="en-US" sz="1400" dirty="0" smtClean="0">
              <a:solidFill>
                <a:srgbClr val="6E8080"/>
              </a:solidFill>
              <a:latin typeface="Lucida Sans Typewriter"/>
              <a:ea typeface="Courier New" charset="0"/>
              <a:cs typeface="Courier New"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Maps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A map allows you to associate elements from a </a:t>
            </a:r>
            <a:r>
              <a:rPr lang="en-US" b="1" dirty="0" smtClean="0"/>
              <a:t>key set</a:t>
            </a:r>
            <a:r>
              <a:rPr lang="en-US" dirty="0" smtClean="0"/>
              <a:t> with elements from a </a:t>
            </a:r>
            <a:r>
              <a:rPr lang="en-US" b="1" dirty="0" smtClean="0"/>
              <a:t>value collection</a:t>
            </a:r>
            <a:r>
              <a:rPr lang="en-US" dirty="0" smtClean="0"/>
              <a:t>.</a:t>
            </a:r>
          </a:p>
          <a:p>
            <a:r>
              <a:rPr lang="en-US" dirty="0" smtClean="0"/>
              <a:t>Use a map when you want to look up objects by using a key. </a:t>
            </a:r>
            <a:br>
              <a:rPr lang="en-US" dirty="0" smtClean="0"/>
            </a:br>
            <a:endParaRPr lang="en-US"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pPr>
              <a:buNone/>
            </a:pPr>
            <a:endParaRPr lang="en-US" b="1" dirty="0" smtClean="0"/>
          </a:p>
          <a:p>
            <a:pPr>
              <a:buNone/>
            </a:pPr>
            <a:r>
              <a:rPr lang="en-US" b="1" dirty="0" smtClean="0"/>
              <a:t>Figure 10</a:t>
            </a:r>
            <a:r>
              <a:rPr lang="en-US" dirty="0" smtClean="0"/>
              <a:t> A Map</a:t>
            </a:r>
            <a:endParaRPr lang="en-US" dirty="0"/>
          </a:p>
        </p:txBody>
      </p:sp>
      <p:pic>
        <p:nvPicPr>
          <p:cNvPr id="4" name="Picture 3" descr="map.png"/>
          <p:cNvPicPr>
            <a:picLocks noChangeAspect="1"/>
          </p:cNvPicPr>
          <p:nvPr/>
        </p:nvPicPr>
        <p:blipFill>
          <a:blip r:embed="rId2"/>
          <a:stretch>
            <a:fillRect/>
          </a:stretch>
        </p:blipFill>
        <p:spPr>
          <a:xfrm>
            <a:off x="0" y="2550001"/>
            <a:ext cx="6523249" cy="34224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Maps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Two implementations of the </a:t>
            </a:r>
            <a:r>
              <a:rPr lang="en-US" dirty="0" smtClean="0">
                <a:solidFill>
                  <a:srgbClr val="6E8080"/>
                </a:solidFill>
                <a:latin typeface="Lucida Sans Typewriter"/>
                <a:ea typeface="Courier New" charset="0"/>
                <a:cs typeface="Courier New" charset="0"/>
              </a:rPr>
              <a:t>Map</a:t>
            </a:r>
            <a:r>
              <a:rPr lang="en-US" dirty="0" smtClean="0"/>
              <a:t> interface:</a:t>
            </a:r>
          </a:p>
          <a:p>
            <a:pPr lvl="1"/>
            <a:r>
              <a:rPr lang="en-US" dirty="0" err="1" smtClean="0">
                <a:solidFill>
                  <a:srgbClr val="6E8080"/>
                </a:solidFill>
                <a:latin typeface="Lucida Sans Typewriter"/>
                <a:ea typeface="Courier New" charset="0"/>
                <a:cs typeface="Courier New" charset="0"/>
              </a:rPr>
              <a:t>HashMap</a:t>
            </a:r>
            <a:endParaRPr lang="en-US" dirty="0" smtClean="0">
              <a:solidFill>
                <a:srgbClr val="6E8080"/>
              </a:solidFill>
              <a:latin typeface="Lucida Sans Typewriter"/>
              <a:ea typeface="Courier New" charset="0"/>
              <a:cs typeface="Courier New" charset="0"/>
            </a:endParaRPr>
          </a:p>
          <a:p>
            <a:pPr lvl="1"/>
            <a:r>
              <a:rPr lang="en-US" dirty="0" err="1" smtClean="0">
                <a:solidFill>
                  <a:srgbClr val="6E8080"/>
                </a:solidFill>
                <a:latin typeface="Lucida Sans Typewriter"/>
                <a:ea typeface="Courier New" charset="0"/>
                <a:cs typeface="Courier New" charset="0"/>
              </a:rPr>
              <a:t>TreeMap</a:t>
            </a:r>
            <a:endParaRPr lang="en-US" dirty="0" smtClean="0">
              <a:solidFill>
                <a:srgbClr val="6E8080"/>
              </a:solidFill>
              <a:latin typeface="Lucida Sans Typewriter"/>
              <a:ea typeface="Courier New" charset="0"/>
              <a:cs typeface="Courier New" charset="0"/>
            </a:endParaRPr>
          </a:p>
          <a:p>
            <a:r>
              <a:rPr lang="en-US" dirty="0" smtClean="0"/>
              <a:t>Store the reference to the map object in a </a:t>
            </a:r>
            <a:r>
              <a:rPr lang="en-US" dirty="0" smtClean="0">
                <a:solidFill>
                  <a:srgbClr val="6E8080"/>
                </a:solidFill>
                <a:latin typeface="Lucida Sans Typewriter"/>
                <a:ea typeface="Courier New" charset="0"/>
                <a:cs typeface="Courier New" charset="0"/>
              </a:rPr>
              <a:t>Map</a:t>
            </a:r>
            <a:r>
              <a:rPr lang="en-US" dirty="0" smtClean="0"/>
              <a:t> reference: </a:t>
            </a:r>
          </a:p>
          <a:p>
            <a:pPr lvl="1">
              <a:spcBef>
                <a:spcPts val="0"/>
              </a:spcBef>
              <a:buNone/>
            </a:pPr>
            <a:r>
              <a:rPr lang="en-US" dirty="0" smtClean="0">
                <a:solidFill>
                  <a:srgbClr val="6E8080"/>
                </a:solidFill>
                <a:latin typeface="Lucida Sans Typewriter"/>
                <a:ea typeface="Courier New" charset="0"/>
                <a:cs typeface="Courier New" charset="0"/>
              </a:rPr>
              <a:t>Map&lt;String, Color&gt; </a:t>
            </a:r>
            <a:r>
              <a:rPr lang="en-US" dirty="0" err="1" smtClean="0">
                <a:solidFill>
                  <a:srgbClr val="6E8080"/>
                </a:solidFill>
                <a:latin typeface="Lucida Sans Typewriter"/>
                <a:ea typeface="Courier New" charset="0"/>
                <a:cs typeface="Courier New" charset="0"/>
              </a:rPr>
              <a:t>favoriteColors</a:t>
            </a:r>
            <a:r>
              <a:rPr lang="en-US" dirty="0" smtClean="0">
                <a:solidFill>
                  <a:srgbClr val="6E8080"/>
                </a:solidFill>
                <a:latin typeface="Lucida Sans Typewriter"/>
                <a:ea typeface="Courier New" charset="0"/>
                <a:cs typeface="Courier New" charset="0"/>
              </a:rPr>
              <a:t> =</a:t>
            </a:r>
          </a:p>
          <a:p>
            <a:pPr lvl="1">
              <a:spcBef>
                <a:spcPts val="0"/>
              </a:spcBef>
              <a:buNone/>
            </a:pPr>
            <a:r>
              <a:rPr lang="en-US" dirty="0" smtClean="0">
                <a:solidFill>
                  <a:srgbClr val="6E8080"/>
                </a:solidFill>
                <a:latin typeface="Lucida Sans Typewriter"/>
                <a:ea typeface="Courier New" charset="0"/>
                <a:cs typeface="Courier New" charset="0"/>
              </a:rPr>
              <a:t>   new </a:t>
            </a:r>
            <a:r>
              <a:rPr lang="en-US" dirty="0" err="1" smtClean="0">
                <a:solidFill>
                  <a:srgbClr val="6E8080"/>
                </a:solidFill>
                <a:latin typeface="Lucida Sans Typewriter"/>
                <a:ea typeface="Courier New" charset="0"/>
                <a:cs typeface="Courier New" charset="0"/>
              </a:rPr>
              <a:t>HashMap</a:t>
            </a:r>
            <a:r>
              <a:rPr lang="en-US" dirty="0" smtClean="0">
                <a:solidFill>
                  <a:srgbClr val="6E8080"/>
                </a:solidFill>
                <a:latin typeface="Lucida Sans Typewriter"/>
                <a:ea typeface="Courier New" charset="0"/>
                <a:cs typeface="Courier New" charset="0"/>
              </a:rPr>
              <a:t>&lt;String, Color&gt;();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Maps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Use the </a:t>
            </a:r>
            <a:r>
              <a:rPr lang="en-US" dirty="0" smtClean="0">
                <a:solidFill>
                  <a:srgbClr val="6E8080"/>
                </a:solidFill>
                <a:latin typeface="Lucida Sans Typewriter"/>
                <a:ea typeface="Courier New" charset="0"/>
                <a:cs typeface="Courier New" charset="0"/>
              </a:rPr>
              <a:t>put</a:t>
            </a:r>
            <a:r>
              <a:rPr lang="en-US" dirty="0" smtClean="0"/>
              <a:t> method to add an association:</a:t>
            </a:r>
          </a:p>
          <a:p>
            <a:pPr lvl="1">
              <a:buNone/>
            </a:pPr>
            <a:r>
              <a:rPr lang="en-US" dirty="0" err="1" smtClean="0">
                <a:solidFill>
                  <a:srgbClr val="6E8080"/>
                </a:solidFill>
                <a:latin typeface="Lucida Sans Typewriter"/>
                <a:ea typeface="Courier New" charset="0"/>
                <a:cs typeface="Courier New" charset="0"/>
              </a:rPr>
              <a:t>favoriteColors.put("Juliet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Color.RED</a:t>
            </a:r>
            <a:r>
              <a:rPr lang="en-US" dirty="0" smtClean="0">
                <a:solidFill>
                  <a:srgbClr val="6E8080"/>
                </a:solidFill>
                <a:latin typeface="Lucida Sans Typewriter"/>
                <a:ea typeface="Courier New" charset="0"/>
                <a:cs typeface="Courier New" charset="0"/>
              </a:rPr>
              <a:t>); </a:t>
            </a:r>
          </a:p>
          <a:p>
            <a:r>
              <a:rPr lang="en-US" dirty="0" smtClean="0"/>
              <a:t>You can change the value of an existing association by calling </a:t>
            </a:r>
            <a:r>
              <a:rPr lang="en-US" dirty="0" smtClean="0">
                <a:solidFill>
                  <a:srgbClr val="6E8080"/>
                </a:solidFill>
                <a:latin typeface="Lucida Sans Typewriter"/>
                <a:ea typeface="Courier New" charset="0"/>
                <a:cs typeface="Courier New" charset="0"/>
              </a:rPr>
              <a:t>put</a:t>
            </a:r>
            <a:r>
              <a:rPr lang="en-US" dirty="0" smtClean="0"/>
              <a:t> again:</a:t>
            </a:r>
          </a:p>
          <a:p>
            <a:pPr lvl="1">
              <a:buNone/>
            </a:pPr>
            <a:r>
              <a:rPr lang="en-US" dirty="0" err="1" smtClean="0">
                <a:solidFill>
                  <a:srgbClr val="6E8080"/>
                </a:solidFill>
                <a:latin typeface="Lucida Sans Typewriter"/>
                <a:ea typeface="Courier New" charset="0"/>
                <a:cs typeface="Courier New" charset="0"/>
              </a:rPr>
              <a:t>favoriteColors.put("Juliet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Color.BLUE</a:t>
            </a:r>
            <a:r>
              <a:rPr lang="en-US" dirty="0" smtClean="0">
                <a:solidFill>
                  <a:srgbClr val="6E8080"/>
                </a:solidFill>
                <a:latin typeface="Lucida Sans Typewriter"/>
                <a:ea typeface="Courier New" charset="0"/>
                <a:cs typeface="Courier New" charset="0"/>
              </a:rPr>
              <a:t>);</a:t>
            </a:r>
          </a:p>
          <a:p>
            <a:r>
              <a:rPr lang="en-US" dirty="0" smtClean="0"/>
              <a:t>The </a:t>
            </a:r>
            <a:r>
              <a:rPr lang="en-US" dirty="0" smtClean="0">
                <a:solidFill>
                  <a:srgbClr val="6E8080"/>
                </a:solidFill>
                <a:latin typeface="Lucida Sans Typewriter"/>
                <a:ea typeface="Courier New" charset="0"/>
                <a:cs typeface="Courier New" charset="0"/>
              </a:rPr>
              <a:t>get</a:t>
            </a:r>
            <a:r>
              <a:rPr lang="en-US" dirty="0" smtClean="0"/>
              <a:t> method returns the value associated with a key: </a:t>
            </a:r>
          </a:p>
          <a:p>
            <a:pPr lvl="1">
              <a:buNone/>
            </a:pPr>
            <a:r>
              <a:rPr lang="en-US" dirty="0" smtClean="0">
                <a:solidFill>
                  <a:srgbClr val="6E8080"/>
                </a:solidFill>
                <a:latin typeface="Lucida Sans Typewriter"/>
                <a:ea typeface="Courier New" charset="0"/>
                <a:cs typeface="Courier New" charset="0"/>
              </a:rPr>
              <a:t>Color favorite = </a:t>
            </a:r>
            <a:r>
              <a:rPr lang="en-US" dirty="0" err="1" smtClean="0">
                <a:solidFill>
                  <a:srgbClr val="6E8080"/>
                </a:solidFill>
                <a:latin typeface="Lucida Sans Typewriter"/>
                <a:ea typeface="Courier New" charset="0"/>
                <a:cs typeface="Courier New" charset="0"/>
              </a:rPr>
              <a:t>favorite.get("Juliet</a:t>
            </a:r>
            <a:r>
              <a:rPr lang="en-US" dirty="0" smtClean="0">
                <a:solidFill>
                  <a:srgbClr val="6E8080"/>
                </a:solidFill>
                <a:latin typeface="Lucida Sans Typewriter"/>
                <a:ea typeface="Courier New" charset="0"/>
                <a:cs typeface="Courier New" charset="0"/>
              </a:rPr>
              <a:t>"); </a:t>
            </a:r>
          </a:p>
          <a:p>
            <a:r>
              <a:rPr lang="en-US" dirty="0" smtClean="0"/>
              <a:t>If you ask for a key that isn't associated with any values, the </a:t>
            </a:r>
            <a:r>
              <a:rPr lang="en-US" dirty="0" smtClean="0">
                <a:solidFill>
                  <a:srgbClr val="6E8080"/>
                </a:solidFill>
                <a:latin typeface="Lucida Sans Typewriter"/>
                <a:ea typeface="Courier New" charset="0"/>
                <a:cs typeface="Courier New" charset="0"/>
              </a:rPr>
              <a:t>get</a:t>
            </a:r>
            <a:r>
              <a:rPr lang="en-US" dirty="0" smtClean="0"/>
              <a:t> method returns </a:t>
            </a:r>
            <a:r>
              <a:rPr lang="en-US" dirty="0" smtClean="0">
                <a:solidFill>
                  <a:srgbClr val="6E8080"/>
                </a:solidFill>
                <a:latin typeface="Lucida Sans Typewriter"/>
                <a:ea typeface="Courier New" charset="0"/>
                <a:cs typeface="Courier New" charset="0"/>
              </a:rPr>
              <a:t>null</a:t>
            </a:r>
            <a:r>
              <a:rPr lang="en-US" dirty="0" smtClean="0"/>
              <a:t>. </a:t>
            </a:r>
          </a:p>
          <a:p>
            <a:r>
              <a:rPr lang="en-US" dirty="0" smtClean="0"/>
              <a:t>To remove an association, call the </a:t>
            </a:r>
            <a:r>
              <a:rPr lang="en-US" dirty="0" smtClean="0">
                <a:solidFill>
                  <a:srgbClr val="6E8080"/>
                </a:solidFill>
                <a:latin typeface="Lucida Sans Typewriter"/>
                <a:ea typeface="Courier New" charset="0"/>
                <a:cs typeface="Courier New" charset="0"/>
              </a:rPr>
              <a:t>remove</a:t>
            </a:r>
            <a:r>
              <a:rPr lang="en-US" dirty="0" smtClean="0"/>
              <a:t> method with the key:</a:t>
            </a:r>
          </a:p>
          <a:p>
            <a:pPr lvl="1">
              <a:buNone/>
            </a:pPr>
            <a:r>
              <a:rPr lang="en-US" dirty="0" err="1" smtClean="0">
                <a:solidFill>
                  <a:srgbClr val="6E8080"/>
                </a:solidFill>
                <a:latin typeface="Lucida Sans Typewriter"/>
                <a:ea typeface="Courier New" charset="0"/>
                <a:cs typeface="Courier New" charset="0"/>
              </a:rPr>
              <a:t>favoriteColors.remove("Juliet</a:t>
            </a:r>
            <a:r>
              <a:rPr lang="en-US" dirty="0" smtClean="0">
                <a:solidFill>
                  <a:srgbClr val="6E8080"/>
                </a:solidFill>
                <a:latin typeface="Lucida Sans Typewriter"/>
                <a:ea typeface="Courier New" charset="0"/>
                <a:cs typeface="Courier New"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Working with Maps</a:t>
            </a:r>
            <a:endParaRPr lang="en-US" dirty="0"/>
          </a:p>
        </p:txBody>
      </p:sp>
      <p:pic>
        <p:nvPicPr>
          <p:cNvPr id="7" name="Picture 6" descr="map_methods.png"/>
          <p:cNvPicPr>
            <a:picLocks noChangeAspect="1"/>
          </p:cNvPicPr>
          <p:nvPr/>
        </p:nvPicPr>
        <p:blipFill>
          <a:blip r:embed="rId2"/>
          <a:stretch>
            <a:fillRect/>
          </a:stretch>
        </p:blipFill>
        <p:spPr>
          <a:xfrm>
            <a:off x="1223876" y="899908"/>
            <a:ext cx="6804871" cy="5491650"/>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Maps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Sometimes you want to enumerate all keys in a map.</a:t>
            </a:r>
          </a:p>
          <a:p>
            <a:r>
              <a:rPr lang="en-US" dirty="0" smtClean="0"/>
              <a:t>The </a:t>
            </a:r>
            <a:r>
              <a:rPr lang="en-US" dirty="0" err="1" smtClean="0">
                <a:solidFill>
                  <a:srgbClr val="6E8080"/>
                </a:solidFill>
                <a:latin typeface="Lucida Sans Typewriter"/>
                <a:ea typeface="Courier New" charset="0"/>
                <a:cs typeface="Courier New" charset="0"/>
              </a:rPr>
              <a:t>keySet</a:t>
            </a:r>
            <a:r>
              <a:rPr lang="en-US" dirty="0" smtClean="0"/>
              <a:t> method yields the set of keys.</a:t>
            </a:r>
          </a:p>
          <a:p>
            <a:r>
              <a:rPr lang="en-US" dirty="0" smtClean="0"/>
              <a:t>Ask the key set for an </a:t>
            </a:r>
            <a:r>
              <a:rPr lang="en-US" dirty="0" err="1" smtClean="0"/>
              <a:t>iterator</a:t>
            </a:r>
            <a:r>
              <a:rPr lang="en-US" dirty="0" smtClean="0"/>
              <a:t> and get all keys. </a:t>
            </a:r>
          </a:p>
          <a:p>
            <a:r>
              <a:rPr lang="en-US" dirty="0" smtClean="0"/>
              <a:t>For each key, you can find the associated value with the </a:t>
            </a:r>
            <a:r>
              <a:rPr lang="en-US" dirty="0" smtClean="0">
                <a:solidFill>
                  <a:srgbClr val="6E8080"/>
                </a:solidFill>
                <a:latin typeface="Lucida Sans Typewriter"/>
                <a:ea typeface="Courier New" charset="0"/>
                <a:cs typeface="Courier New" charset="0"/>
              </a:rPr>
              <a:t>get</a:t>
            </a:r>
            <a:r>
              <a:rPr lang="en-US" dirty="0" smtClean="0"/>
              <a:t> method.</a:t>
            </a:r>
          </a:p>
          <a:p>
            <a:r>
              <a:rPr lang="en-US" dirty="0" smtClean="0"/>
              <a:t>To print all key/value pairs in a map </a:t>
            </a:r>
            <a:r>
              <a:rPr lang="en-US" dirty="0" err="1" smtClean="0">
                <a:solidFill>
                  <a:srgbClr val="6E8080"/>
                </a:solidFill>
                <a:latin typeface="Lucida Sans Typewriter"/>
                <a:ea typeface="Courier New" charset="0"/>
                <a:cs typeface="Courier New" charset="0"/>
              </a:rPr>
              <a:t>m</a:t>
            </a:r>
            <a:r>
              <a:rPr lang="en-US" dirty="0" smtClean="0"/>
              <a:t>:</a:t>
            </a:r>
          </a:p>
          <a:p>
            <a:pPr lvl="1">
              <a:spcBef>
                <a:spcPts val="0"/>
              </a:spcBef>
              <a:buNone/>
            </a:pPr>
            <a:r>
              <a:rPr lang="en-US" dirty="0" smtClean="0">
                <a:solidFill>
                  <a:srgbClr val="6E8080"/>
                </a:solidFill>
                <a:latin typeface="Lucida Sans Typewriter"/>
                <a:ea typeface="Courier New" charset="0"/>
                <a:cs typeface="Courier New" charset="0"/>
              </a:rPr>
              <a:t>Set&lt;String&gt; </a:t>
            </a:r>
            <a:r>
              <a:rPr lang="en-US" dirty="0" err="1" smtClean="0">
                <a:solidFill>
                  <a:srgbClr val="6E8080"/>
                </a:solidFill>
                <a:latin typeface="Lucida Sans Typewriter"/>
                <a:ea typeface="Courier New" charset="0"/>
                <a:cs typeface="Courier New" charset="0"/>
              </a:rPr>
              <a:t>keySet</a:t>
            </a:r>
            <a:r>
              <a:rPr lang="en-US" dirty="0" smtClean="0">
                <a:solidFill>
                  <a:srgbClr val="6E8080"/>
                </a:solidFill>
                <a:latin typeface="Lucida Sans Typewriter"/>
                <a:ea typeface="Courier New" charset="0"/>
                <a:cs typeface="Courier New" charset="0"/>
              </a:rPr>
              <a:t> = </a:t>
            </a:r>
            <a:r>
              <a:rPr lang="en-US" dirty="0" err="1" smtClean="0">
                <a:solidFill>
                  <a:srgbClr val="6E8080"/>
                </a:solidFill>
                <a:latin typeface="Lucida Sans Typewriter"/>
                <a:ea typeface="Courier New" charset="0"/>
                <a:cs typeface="Courier New" charset="0"/>
              </a:rPr>
              <a:t>m.keySet</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for (String key : </a:t>
            </a:r>
            <a:r>
              <a:rPr lang="en-US" dirty="0" err="1" smtClean="0">
                <a:solidFill>
                  <a:srgbClr val="6E8080"/>
                </a:solidFill>
                <a:latin typeface="Lucida Sans Typewriter"/>
                <a:ea typeface="Courier New" charset="0"/>
                <a:cs typeface="Courier New" charset="0"/>
              </a:rPr>
              <a:t>keySet</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Color value = </a:t>
            </a:r>
            <a:r>
              <a:rPr lang="en-US" dirty="0" err="1" smtClean="0">
                <a:solidFill>
                  <a:srgbClr val="6E8080"/>
                </a:solidFill>
                <a:latin typeface="Lucida Sans Typewriter"/>
                <a:ea typeface="Courier New" charset="0"/>
                <a:cs typeface="Courier New" charset="0"/>
              </a:rPr>
              <a:t>m.get(key</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System.out.println(key</a:t>
            </a:r>
            <a:r>
              <a:rPr lang="en-US" dirty="0" smtClean="0">
                <a:solidFill>
                  <a:srgbClr val="6E8080"/>
                </a:solidFill>
                <a:latin typeface="Lucida Sans Typewriter"/>
                <a:ea typeface="Courier New" charset="0"/>
                <a:cs typeface="Courier New" charset="0"/>
              </a:rPr>
              <a:t> + "-&gt;" + value);</a:t>
            </a:r>
          </a:p>
          <a:p>
            <a:pPr lvl="1">
              <a:spcBef>
                <a:spcPts val="0"/>
              </a:spcBef>
              <a:buNone/>
            </a:pPr>
            <a:r>
              <a:rPr lang="en-US" dirty="0" smtClean="0">
                <a:solidFill>
                  <a:srgbClr val="6E8080"/>
                </a:solidFill>
                <a:latin typeface="Lucida Sans Typewriter"/>
                <a:ea typeface="Courier New" charset="0"/>
                <a:cs typeface="Courier New"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section_4/</a:t>
            </a:r>
            <a:r>
              <a:rPr lang="en-US" dirty="0" smtClean="0">
                <a:hlinkClick r:id="rId2" action="ppaction://hlinkfile"/>
              </a:rPr>
              <a:t>MapDemo.java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200" b="1" dirty="0" smtClean="0">
                <a:solidFill>
                  <a:srgbClr val="0073FF"/>
                </a:solidFill>
                <a:latin typeface="Courier"/>
                <a:ea typeface="Courier"/>
                <a:cs typeface="Courier"/>
              </a:rPr>
              <a:t>  1  </a:t>
            </a:r>
            <a:r>
              <a:rPr lang="en-US" sz="1200" dirty="0" smtClean="0">
                <a:solidFill>
                  <a:srgbClr val="CC0066"/>
                </a:solidFill>
                <a:latin typeface="Courier"/>
                <a:ea typeface="Courier"/>
                <a:cs typeface="Courier"/>
              </a:rPr>
              <a:t>import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java.awt.Color</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  </a:t>
            </a:r>
            <a:r>
              <a:rPr lang="en-US" sz="1200" dirty="0" smtClean="0">
                <a:solidFill>
                  <a:srgbClr val="CC0066"/>
                </a:solidFill>
                <a:latin typeface="Courier"/>
                <a:ea typeface="Courier"/>
                <a:cs typeface="Courier"/>
              </a:rPr>
              <a:t>import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java.util.HashMap</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3  </a:t>
            </a:r>
            <a:r>
              <a:rPr lang="en-US" sz="1200" dirty="0" smtClean="0">
                <a:solidFill>
                  <a:srgbClr val="CC0066"/>
                </a:solidFill>
                <a:latin typeface="Courier"/>
                <a:ea typeface="Courier"/>
                <a:cs typeface="Courier"/>
              </a:rPr>
              <a:t>import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java.util.Map</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4  </a:t>
            </a:r>
            <a:r>
              <a:rPr lang="en-US" sz="1200" dirty="0" smtClean="0">
                <a:solidFill>
                  <a:srgbClr val="CC0066"/>
                </a:solidFill>
                <a:latin typeface="Courier"/>
                <a:ea typeface="Courier"/>
                <a:cs typeface="Courier"/>
              </a:rPr>
              <a:t>import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java.util.Set</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5  </a:t>
            </a:r>
          </a:p>
          <a:p>
            <a:pPr>
              <a:spcBef>
                <a:spcPts val="0"/>
              </a:spcBef>
              <a:buNone/>
            </a:pPr>
            <a:r>
              <a:rPr lang="en-US" sz="1200" b="1" dirty="0" smtClean="0">
                <a:solidFill>
                  <a:srgbClr val="0073FF"/>
                </a:solidFill>
                <a:latin typeface="Courier"/>
                <a:ea typeface="Courier"/>
                <a:cs typeface="Courier"/>
              </a:rPr>
              <a:t>  6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7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This program demonstrates a map that maps names to colors.</a:t>
            </a:r>
          </a:p>
          <a:p>
            <a:pPr>
              <a:spcBef>
                <a:spcPts val="0"/>
              </a:spcBef>
              <a:buNone/>
            </a:pPr>
            <a:r>
              <a:rPr lang="en-US" sz="1200" b="1" dirty="0" smtClean="0">
                <a:solidFill>
                  <a:srgbClr val="0073FF"/>
                </a:solidFill>
                <a:latin typeface="Courier"/>
                <a:ea typeface="Courier"/>
                <a:cs typeface="Courier"/>
              </a:rPr>
              <a:t>  8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9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class</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MapDemo</a:t>
            </a:r>
            <a:endParaRPr lang="en-US" sz="1200" dirty="0" smtClean="0">
              <a:solidFill>
                <a:srgbClr val="000000"/>
              </a:solidFill>
              <a:latin typeface="Courier"/>
              <a:ea typeface="Courier"/>
              <a:cs typeface="Courier"/>
            </a:endParaRPr>
          </a:p>
          <a:p>
            <a:pPr>
              <a:spcBef>
                <a:spcPts val="0"/>
              </a:spcBef>
              <a:buNone/>
            </a:pPr>
            <a:r>
              <a:rPr lang="en-US" sz="1200" b="1" dirty="0" smtClean="0">
                <a:solidFill>
                  <a:srgbClr val="0073FF"/>
                </a:solidFill>
                <a:latin typeface="Courier"/>
                <a:ea typeface="Courier"/>
                <a:cs typeface="Courier"/>
              </a:rPr>
              <a:t> 10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11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static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void</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main(String</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args</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12  </a:t>
            </a:r>
            <a:r>
              <a:rPr lang="en-US" sz="1200" dirty="0" smtClean="0">
                <a:solidFill>
                  <a:srgbClr val="000000"/>
                </a:solidFill>
                <a:latin typeface="Courier"/>
                <a:ea typeface="Courier"/>
                <a:cs typeface="Courier"/>
              </a:rPr>
              <a:t>   {      </a:t>
            </a:r>
          </a:p>
          <a:p>
            <a:pPr>
              <a:spcBef>
                <a:spcPts val="0"/>
              </a:spcBef>
              <a:buNone/>
            </a:pPr>
            <a:r>
              <a:rPr lang="en-US" sz="1200" b="1" dirty="0" smtClean="0">
                <a:solidFill>
                  <a:srgbClr val="0073FF"/>
                </a:solidFill>
                <a:latin typeface="Courier"/>
                <a:ea typeface="Courier"/>
                <a:cs typeface="Courier"/>
              </a:rPr>
              <a:t> 13  </a:t>
            </a:r>
            <a:r>
              <a:rPr lang="en-US" sz="1200" dirty="0" smtClean="0">
                <a:solidFill>
                  <a:srgbClr val="000000"/>
                </a:solidFill>
                <a:latin typeface="Courier"/>
                <a:ea typeface="Courier"/>
                <a:cs typeface="Courier"/>
              </a:rPr>
              <a:t>      Map&lt;String, Color&gt; </a:t>
            </a:r>
            <a:r>
              <a:rPr lang="en-US" sz="1200" dirty="0" err="1" smtClean="0">
                <a:solidFill>
                  <a:srgbClr val="000000"/>
                </a:solidFill>
                <a:latin typeface="Courier"/>
                <a:ea typeface="Courier"/>
                <a:cs typeface="Courier"/>
              </a:rPr>
              <a:t>favoriteColors</a:t>
            </a:r>
            <a:r>
              <a:rPr lang="en-US" sz="1200" dirty="0" smtClean="0">
                <a:solidFill>
                  <a:srgbClr val="000000"/>
                </a:solidFill>
                <a:latin typeface="Courier"/>
                <a:ea typeface="Courier"/>
                <a:cs typeface="Courier"/>
              </a:rPr>
              <a:t> = </a:t>
            </a:r>
            <a:r>
              <a:rPr lang="en-US" sz="1200" dirty="0" smtClean="0">
                <a:solidFill>
                  <a:srgbClr val="CC0066"/>
                </a:solidFill>
                <a:latin typeface="Courier"/>
                <a:ea typeface="Courier"/>
                <a:cs typeface="Courier"/>
              </a:rPr>
              <a:t>new</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HashMap</a:t>
            </a:r>
            <a:r>
              <a:rPr lang="en-US" sz="1200" dirty="0" smtClean="0">
                <a:solidFill>
                  <a:srgbClr val="000000"/>
                </a:solidFill>
                <a:latin typeface="Courier"/>
                <a:ea typeface="Courier"/>
                <a:cs typeface="Courier"/>
              </a:rPr>
              <a:t>&lt;String, Color&gt;();</a:t>
            </a:r>
          </a:p>
          <a:p>
            <a:pPr>
              <a:spcBef>
                <a:spcPts val="0"/>
              </a:spcBef>
              <a:buNone/>
            </a:pPr>
            <a:r>
              <a:rPr lang="en-US" sz="1200" b="1" dirty="0" smtClean="0">
                <a:solidFill>
                  <a:srgbClr val="0073FF"/>
                </a:solidFill>
                <a:latin typeface="Courier"/>
                <a:ea typeface="Courier"/>
                <a:cs typeface="Courier"/>
              </a:rPr>
              <a:t> 14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favoriteColors.put(</a:t>
            </a:r>
            <a:r>
              <a:rPr lang="en-US" sz="1200" dirty="0" err="1" smtClean="0">
                <a:solidFill>
                  <a:srgbClr val="32E598"/>
                </a:solidFill>
                <a:latin typeface="Courier"/>
                <a:ea typeface="Courier"/>
                <a:cs typeface="Courier"/>
              </a:rPr>
              <a:t>"Juliet</a:t>
            </a:r>
            <a:r>
              <a:rPr lang="en-US" sz="1200" dirty="0" smtClean="0">
                <a:solidFill>
                  <a:srgbClr val="32E598"/>
                </a:solidFill>
                <a:latin typeface="Courier"/>
                <a:ea typeface="Courier"/>
                <a:cs typeface="Courier"/>
              </a:rPr>
              <a: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Color.BLUE</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15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favoriteColors.put(</a:t>
            </a:r>
            <a:r>
              <a:rPr lang="en-US" sz="1200" dirty="0" err="1" smtClean="0">
                <a:solidFill>
                  <a:srgbClr val="32E598"/>
                </a:solidFill>
                <a:latin typeface="Courier"/>
                <a:ea typeface="Courier"/>
                <a:cs typeface="Courier"/>
              </a:rPr>
              <a:t>"Romeo</a:t>
            </a:r>
            <a:r>
              <a:rPr lang="en-US" sz="1200" dirty="0" smtClean="0">
                <a:solidFill>
                  <a:srgbClr val="32E598"/>
                </a:solidFill>
                <a:latin typeface="Courier"/>
                <a:ea typeface="Courier"/>
                <a:cs typeface="Courier"/>
              </a:rPr>
              <a: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Color.GREEN</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16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favoriteColors.put(</a:t>
            </a:r>
            <a:r>
              <a:rPr lang="en-US" sz="1200" dirty="0" err="1" smtClean="0">
                <a:solidFill>
                  <a:srgbClr val="32E598"/>
                </a:solidFill>
                <a:latin typeface="Courier"/>
                <a:ea typeface="Courier"/>
                <a:cs typeface="Courier"/>
              </a:rPr>
              <a:t>"Adam</a:t>
            </a:r>
            <a:r>
              <a:rPr lang="en-US" sz="1200" dirty="0" smtClean="0">
                <a:solidFill>
                  <a:srgbClr val="32E598"/>
                </a:solidFill>
                <a:latin typeface="Courier"/>
                <a:ea typeface="Courier"/>
                <a:cs typeface="Courier"/>
              </a:rPr>
              <a: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Color.RED</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17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favoriteColors.put(</a:t>
            </a:r>
            <a:r>
              <a:rPr lang="en-US" sz="1200" dirty="0" err="1" smtClean="0">
                <a:solidFill>
                  <a:srgbClr val="32E598"/>
                </a:solidFill>
                <a:latin typeface="Courier"/>
                <a:ea typeface="Courier"/>
                <a:cs typeface="Courier"/>
              </a:rPr>
              <a:t>"Eve</a:t>
            </a:r>
            <a:r>
              <a:rPr lang="en-US" sz="1200" dirty="0" smtClean="0">
                <a:solidFill>
                  <a:srgbClr val="32E598"/>
                </a:solidFill>
                <a:latin typeface="Courier"/>
                <a:ea typeface="Courier"/>
                <a:cs typeface="Courier"/>
              </a:rPr>
              <a: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Color.BLUE</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18  </a:t>
            </a:r>
          </a:p>
          <a:p>
            <a:pPr>
              <a:spcBef>
                <a:spcPts val="0"/>
              </a:spcBef>
              <a:buNone/>
            </a:pPr>
            <a:r>
              <a:rPr lang="en-US" sz="1200" b="1" dirty="0" smtClean="0">
                <a:solidFill>
                  <a:srgbClr val="0073FF"/>
                </a:solidFill>
                <a:latin typeface="Courier"/>
                <a:ea typeface="Courier"/>
                <a:cs typeface="Courier"/>
              </a:rPr>
              <a:t> 19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Print all keys and values in the map</a:t>
            </a:r>
          </a:p>
          <a:p>
            <a:pPr>
              <a:spcBef>
                <a:spcPts val="0"/>
              </a:spcBef>
              <a:buNone/>
            </a:pPr>
            <a:r>
              <a:rPr lang="en-US" sz="1200" b="1" dirty="0" smtClean="0">
                <a:solidFill>
                  <a:srgbClr val="0073FF"/>
                </a:solidFill>
                <a:latin typeface="Courier"/>
                <a:ea typeface="Courier"/>
                <a:cs typeface="Courier"/>
              </a:rPr>
              <a:t> 20  </a:t>
            </a:r>
          </a:p>
          <a:p>
            <a:pPr>
              <a:spcBef>
                <a:spcPts val="0"/>
              </a:spcBef>
              <a:buNone/>
            </a:pPr>
            <a:r>
              <a:rPr lang="en-US" sz="1200" b="1" dirty="0" smtClean="0">
                <a:solidFill>
                  <a:srgbClr val="0073FF"/>
                </a:solidFill>
                <a:latin typeface="Courier"/>
                <a:ea typeface="Courier"/>
                <a:cs typeface="Courier"/>
              </a:rPr>
              <a:t> 21  </a:t>
            </a:r>
            <a:r>
              <a:rPr lang="en-US" sz="1200" dirty="0" smtClean="0">
                <a:solidFill>
                  <a:srgbClr val="000000"/>
                </a:solidFill>
                <a:latin typeface="Courier"/>
                <a:ea typeface="Courier"/>
                <a:cs typeface="Courier"/>
              </a:rPr>
              <a:t>      Set&lt;String&gt; </a:t>
            </a:r>
            <a:r>
              <a:rPr lang="en-US" sz="1200" dirty="0" err="1" smtClean="0">
                <a:solidFill>
                  <a:srgbClr val="000000"/>
                </a:solidFill>
                <a:latin typeface="Courier"/>
                <a:ea typeface="Courier"/>
                <a:cs typeface="Courier"/>
              </a:rPr>
              <a:t>keySet</a:t>
            </a:r>
            <a:r>
              <a:rPr lang="en-US" sz="1200" dirty="0" smtClean="0">
                <a:solidFill>
                  <a:srgbClr val="000000"/>
                </a:solidFill>
                <a:latin typeface="Courier"/>
                <a:ea typeface="Courier"/>
                <a:cs typeface="Courier"/>
              </a:rPr>
              <a:t> = </a:t>
            </a:r>
            <a:r>
              <a:rPr lang="en-US" sz="1200" dirty="0" err="1" smtClean="0">
                <a:solidFill>
                  <a:srgbClr val="000000"/>
                </a:solidFill>
                <a:latin typeface="Courier"/>
                <a:ea typeface="Courier"/>
                <a:cs typeface="Courier"/>
              </a:rPr>
              <a:t>favoriteColors.keySet</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22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for</a:t>
            </a:r>
            <a:r>
              <a:rPr lang="en-US" sz="1200" dirty="0" smtClean="0">
                <a:solidFill>
                  <a:srgbClr val="000000"/>
                </a:solidFill>
                <a:latin typeface="Courier"/>
                <a:ea typeface="Courier"/>
                <a:cs typeface="Courier"/>
              </a:rPr>
              <a:t> (String key : </a:t>
            </a:r>
            <a:r>
              <a:rPr lang="en-US" sz="1200" dirty="0" err="1" smtClean="0">
                <a:solidFill>
                  <a:srgbClr val="000000"/>
                </a:solidFill>
                <a:latin typeface="Courier"/>
                <a:ea typeface="Courier"/>
                <a:cs typeface="Courier"/>
              </a:rPr>
              <a:t>keySet</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23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24  </a:t>
            </a:r>
            <a:r>
              <a:rPr lang="en-US" sz="1200" dirty="0" smtClean="0">
                <a:solidFill>
                  <a:srgbClr val="000000"/>
                </a:solidFill>
                <a:latin typeface="Courier"/>
                <a:ea typeface="Courier"/>
                <a:cs typeface="Courier"/>
              </a:rPr>
              <a:t>         Color value = </a:t>
            </a:r>
            <a:r>
              <a:rPr lang="en-US" sz="1200" dirty="0" err="1" smtClean="0">
                <a:solidFill>
                  <a:srgbClr val="000000"/>
                </a:solidFill>
                <a:latin typeface="Courier"/>
                <a:ea typeface="Courier"/>
                <a:cs typeface="Courier"/>
              </a:rPr>
              <a:t>favoriteColors.get(key</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25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System.out.println(key</a:t>
            </a:r>
            <a:r>
              <a:rPr lang="en-US" sz="1200" dirty="0" smtClean="0">
                <a:solidFill>
                  <a:srgbClr val="000000"/>
                </a:solidFill>
                <a:latin typeface="Courier"/>
                <a:ea typeface="Courier"/>
                <a:cs typeface="Courier"/>
              </a:rPr>
              <a:t> + </a:t>
            </a:r>
            <a:r>
              <a:rPr lang="en-US" sz="1200" dirty="0" smtClean="0">
                <a:solidFill>
                  <a:srgbClr val="32E598"/>
                </a:solidFill>
                <a:latin typeface="Courier"/>
                <a:ea typeface="Courier"/>
                <a:cs typeface="Courier"/>
              </a:rPr>
              <a:t>" : "</a:t>
            </a:r>
            <a:r>
              <a:rPr lang="en-US" sz="1200" dirty="0" smtClean="0">
                <a:solidFill>
                  <a:srgbClr val="000000"/>
                </a:solidFill>
                <a:latin typeface="Courier"/>
                <a:ea typeface="Courier"/>
                <a:cs typeface="Courier"/>
              </a:rPr>
              <a:t> + value);</a:t>
            </a:r>
          </a:p>
          <a:p>
            <a:pPr>
              <a:spcBef>
                <a:spcPts val="0"/>
              </a:spcBef>
              <a:buNone/>
            </a:pPr>
            <a:r>
              <a:rPr lang="en-US" sz="1200" b="1" dirty="0" smtClean="0">
                <a:solidFill>
                  <a:srgbClr val="0073FF"/>
                </a:solidFill>
                <a:latin typeface="Courier"/>
                <a:ea typeface="Courier"/>
                <a:cs typeface="Courier"/>
              </a:rPr>
              <a:t> 26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27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28  </a:t>
            </a:r>
            <a:r>
              <a:rPr lang="en-US" sz="1200" dirty="0" smtClean="0">
                <a:solidFill>
                  <a:srgbClr val="000000"/>
                </a:solidFill>
                <a:latin typeface="Courier"/>
                <a:ea typeface="Courier"/>
                <a:cs typeface="Courier"/>
              </a:rPr>
              <a:t>}</a:t>
            </a:r>
            <a:endParaRPr lang="en-US" sz="1200" b="1" dirty="0" smtClean="0">
              <a:solidFill>
                <a:srgbClr val="0073FF"/>
              </a:solidFill>
              <a:latin typeface="Courier"/>
              <a:ea typeface="Courier"/>
              <a:cs typeface="Courier"/>
            </a:endParaRP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section_4/</a:t>
            </a:r>
            <a:r>
              <a:rPr lang="en-US" dirty="0" smtClean="0">
                <a:hlinkClick r:id="rId2" action="ppaction://hlinkfile"/>
              </a:rPr>
              <a:t>MapDemo.java</a:t>
            </a:r>
            <a:endParaRPr lang="en-US" dirty="0"/>
          </a:p>
        </p:txBody>
      </p:sp>
      <p:sp>
        <p:nvSpPr>
          <p:cNvPr id="4" name="Content Placeholder 2"/>
          <p:cNvSpPr txBox="1">
            <a:spLocks/>
          </p:cNvSpPr>
          <p:nvPr/>
        </p:nvSpPr>
        <p:spPr>
          <a:xfrm>
            <a:off x="0" y="990092"/>
            <a:ext cx="9134475" cy="3056370"/>
          </a:xfrm>
          <a:prstGeom prst="rect">
            <a:avLst/>
          </a:prstGeom>
        </p:spPr>
        <p:txBody>
          <a:bodyPr vert="horz" lIns="91440" tIns="45720" rIns="91440" bIns="45720" rtlCol="0">
            <a:normAutofit/>
          </a:bodyPr>
          <a:lstStyle/>
          <a:p>
            <a:r>
              <a:rPr lang="en-US" sz="2400" b="1" dirty="0" smtClean="0">
                <a:latin typeface="Lucida Sans"/>
                <a:cs typeface="Lucida Sans"/>
              </a:rPr>
              <a:t>Program Run:</a:t>
            </a:r>
          </a:p>
          <a:p>
            <a:endParaRPr lang="en-US" sz="1400" dirty="0" smtClean="0">
              <a:solidFill>
                <a:srgbClr val="6E8080"/>
              </a:solidFill>
              <a:latin typeface="Lucida Sans Typewriter"/>
              <a:ea typeface="Courier New" charset="0"/>
              <a:cs typeface="Courier New" charset="0"/>
            </a:endParaRPr>
          </a:p>
          <a:p>
            <a:r>
              <a:rPr lang="en-US" sz="2000" dirty="0" smtClean="0">
                <a:solidFill>
                  <a:srgbClr val="6E8080"/>
                </a:solidFill>
                <a:latin typeface="Lucida Sans Typewriter"/>
                <a:ea typeface="Courier New" charset="0"/>
                <a:cs typeface="Courier New" charset="0"/>
              </a:rPr>
              <a:t>Juliet : </a:t>
            </a:r>
            <a:r>
              <a:rPr lang="en-US" sz="2000" dirty="0" err="1" smtClean="0">
                <a:solidFill>
                  <a:srgbClr val="6E8080"/>
                </a:solidFill>
                <a:latin typeface="Lucida Sans Typewriter"/>
                <a:ea typeface="Courier New" charset="0"/>
                <a:cs typeface="Courier New" charset="0"/>
              </a:rPr>
              <a:t>java.awt.Color[r</a:t>
            </a:r>
            <a:r>
              <a:rPr lang="en-US" sz="2000" dirty="0" smtClean="0">
                <a:solidFill>
                  <a:srgbClr val="6E8080"/>
                </a:solidFill>
                <a:latin typeface="Lucida Sans Typewriter"/>
                <a:ea typeface="Courier New" charset="0"/>
                <a:cs typeface="Courier New" charset="0"/>
              </a:rPr>
              <a:t>=0,g=0,b=255]</a:t>
            </a:r>
          </a:p>
          <a:p>
            <a:r>
              <a:rPr lang="en-US" sz="2000" dirty="0" smtClean="0">
                <a:solidFill>
                  <a:srgbClr val="6E8080"/>
                </a:solidFill>
                <a:latin typeface="Lucida Sans Typewriter"/>
                <a:ea typeface="Courier New" charset="0"/>
                <a:cs typeface="Courier New" charset="0"/>
              </a:rPr>
              <a:t>Adam : </a:t>
            </a:r>
            <a:r>
              <a:rPr lang="en-US" sz="2000" dirty="0" err="1" smtClean="0">
                <a:solidFill>
                  <a:srgbClr val="6E8080"/>
                </a:solidFill>
                <a:latin typeface="Lucida Sans Typewriter"/>
                <a:ea typeface="Courier New" charset="0"/>
                <a:cs typeface="Courier New" charset="0"/>
              </a:rPr>
              <a:t>java.awt.Color[r</a:t>
            </a:r>
            <a:r>
              <a:rPr lang="en-US" sz="2000" dirty="0" smtClean="0">
                <a:solidFill>
                  <a:srgbClr val="6E8080"/>
                </a:solidFill>
                <a:latin typeface="Lucida Sans Typewriter"/>
                <a:ea typeface="Courier New" charset="0"/>
                <a:cs typeface="Courier New" charset="0"/>
              </a:rPr>
              <a:t>=255,g=0,b=0]</a:t>
            </a:r>
          </a:p>
          <a:p>
            <a:r>
              <a:rPr lang="en-US" sz="2000" dirty="0" smtClean="0">
                <a:solidFill>
                  <a:srgbClr val="6E8080"/>
                </a:solidFill>
                <a:latin typeface="Lucida Sans Typewriter"/>
                <a:ea typeface="Courier New" charset="0"/>
                <a:cs typeface="Courier New" charset="0"/>
              </a:rPr>
              <a:t>Eve : </a:t>
            </a:r>
            <a:r>
              <a:rPr lang="en-US" sz="2000" dirty="0" err="1" smtClean="0">
                <a:solidFill>
                  <a:srgbClr val="6E8080"/>
                </a:solidFill>
                <a:latin typeface="Lucida Sans Typewriter"/>
                <a:ea typeface="Courier New" charset="0"/>
                <a:cs typeface="Courier New" charset="0"/>
              </a:rPr>
              <a:t>java.awt.Color[r</a:t>
            </a:r>
            <a:r>
              <a:rPr lang="en-US" sz="2000" dirty="0" smtClean="0">
                <a:solidFill>
                  <a:srgbClr val="6E8080"/>
                </a:solidFill>
                <a:latin typeface="Lucida Sans Typewriter"/>
                <a:ea typeface="Courier New" charset="0"/>
                <a:cs typeface="Courier New" charset="0"/>
              </a:rPr>
              <a:t>=0,g=0,b=255]</a:t>
            </a:r>
          </a:p>
          <a:p>
            <a:r>
              <a:rPr lang="en-US" sz="2000" dirty="0" smtClean="0">
                <a:solidFill>
                  <a:srgbClr val="6E8080"/>
                </a:solidFill>
                <a:latin typeface="Lucida Sans Typewriter"/>
                <a:ea typeface="Courier New" charset="0"/>
                <a:cs typeface="Courier New" charset="0"/>
              </a:rPr>
              <a:t>Romeo : </a:t>
            </a:r>
            <a:r>
              <a:rPr lang="en-US" sz="2000" dirty="0" err="1" smtClean="0">
                <a:solidFill>
                  <a:srgbClr val="6E8080"/>
                </a:solidFill>
                <a:latin typeface="Lucida Sans Typewriter"/>
                <a:ea typeface="Courier New" charset="0"/>
                <a:cs typeface="Courier New" charset="0"/>
              </a:rPr>
              <a:t>java.awt.Color[r</a:t>
            </a:r>
            <a:r>
              <a:rPr lang="en-US" sz="2000" dirty="0" smtClean="0">
                <a:solidFill>
                  <a:srgbClr val="6E8080"/>
                </a:solidFill>
                <a:latin typeface="Lucida Sans Typewriter"/>
                <a:ea typeface="Courier New" charset="0"/>
                <a:cs typeface="Courier New" charset="0"/>
              </a:rPr>
              <a:t>=0,g=255,b=0]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dirty="0" smtClean="0"/>
              <a:t>Choosing a Collection</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Determine how you access the values.</a:t>
            </a:r>
          </a:p>
          <a:p>
            <a:r>
              <a:rPr lang="en-US" dirty="0" smtClean="0"/>
              <a:t>Determine the element types or key/value types.</a:t>
            </a:r>
          </a:p>
          <a:p>
            <a:r>
              <a:rPr lang="en-US" dirty="0" smtClean="0"/>
              <a:t>Determine whether element or key order matters.</a:t>
            </a:r>
          </a:p>
          <a:p>
            <a:r>
              <a:rPr lang="en-US" dirty="0" smtClean="0"/>
              <a:t>For a collection, determine which operations must be efficient.</a:t>
            </a:r>
          </a:p>
          <a:p>
            <a:r>
              <a:rPr lang="en-US" dirty="0" smtClean="0"/>
              <a:t>For hash sets and maps, decide whether you need to implement the </a:t>
            </a:r>
            <a:r>
              <a:rPr lang="en-US" dirty="0" err="1" smtClean="0">
                <a:solidFill>
                  <a:srgbClr val="6E8080"/>
                </a:solidFill>
                <a:latin typeface="Lucida Sans Typewriter"/>
                <a:ea typeface="Courier New" charset="0"/>
                <a:cs typeface="Courier New" charset="0"/>
              </a:rPr>
              <a:t>hashCode</a:t>
            </a:r>
            <a:r>
              <a:rPr lang="en-US" dirty="0" smtClean="0"/>
              <a:t> and </a:t>
            </a:r>
            <a:r>
              <a:rPr lang="en-US" dirty="0" smtClean="0">
                <a:solidFill>
                  <a:srgbClr val="6E8080"/>
                </a:solidFill>
                <a:latin typeface="Lucida Sans Typewriter"/>
                <a:ea typeface="Courier New" charset="0"/>
                <a:cs typeface="Courier New" charset="0"/>
              </a:rPr>
              <a:t>equals</a:t>
            </a:r>
            <a:r>
              <a:rPr lang="en-US" dirty="0" smtClean="0"/>
              <a:t> methods.</a:t>
            </a:r>
          </a:p>
          <a:p>
            <a:r>
              <a:rPr lang="en-US" dirty="0" smtClean="0"/>
              <a:t>If you use a tree, decide whether to supply a comparator.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dirty="0" smtClean="0"/>
              <a:t>Hash Functions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You may need to implement a hash function for your own classes.</a:t>
            </a:r>
          </a:p>
          <a:p>
            <a:r>
              <a:rPr lang="en-US" b="1" dirty="0" smtClean="0"/>
              <a:t>A hash function</a:t>
            </a:r>
            <a:r>
              <a:rPr lang="en-US" dirty="0" smtClean="0"/>
              <a:t>: a function that computes an integer value, the hash code, from an object in such a way that different objects are likely to yield different hash codes.</a:t>
            </a:r>
          </a:p>
          <a:p>
            <a:r>
              <a:rPr lang="en-US" dirty="0" smtClean="0">
                <a:solidFill>
                  <a:srgbClr val="6E8080"/>
                </a:solidFill>
                <a:latin typeface="Lucida Sans Typewriter"/>
                <a:ea typeface="Courier New" charset="0"/>
                <a:cs typeface="Courier New" charset="0"/>
              </a:rPr>
              <a:t>Object</a:t>
            </a:r>
            <a:r>
              <a:rPr lang="en-US" dirty="0" smtClean="0"/>
              <a:t> class has a </a:t>
            </a:r>
            <a:r>
              <a:rPr lang="en-US" dirty="0" err="1" smtClean="0">
                <a:solidFill>
                  <a:srgbClr val="6E8080"/>
                </a:solidFill>
                <a:latin typeface="Lucida Sans Typewriter"/>
                <a:ea typeface="Courier New" charset="0"/>
                <a:cs typeface="Courier New" charset="0"/>
              </a:rPr>
              <a:t>hashCode</a:t>
            </a:r>
            <a:r>
              <a:rPr lang="en-US" dirty="0" smtClean="0"/>
              <a:t> method </a:t>
            </a:r>
          </a:p>
          <a:p>
            <a:pPr lvl="1"/>
            <a:r>
              <a:rPr lang="en-US" dirty="0" smtClean="0"/>
              <a:t>you need to override it to use your class in a hash table</a:t>
            </a:r>
          </a:p>
          <a:p>
            <a:r>
              <a:rPr lang="en-US" dirty="0" smtClean="0"/>
              <a:t>A collision: two or more objects have the same hash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An Overview of the Collections Framework</a:t>
            </a:r>
            <a:endParaRPr lang="en-US" sz="3200" dirty="0"/>
          </a:p>
        </p:txBody>
      </p:sp>
      <p:sp>
        <p:nvSpPr>
          <p:cNvPr id="3" name="Content Placeholder 2"/>
          <p:cNvSpPr>
            <a:spLocks noGrp="1"/>
          </p:cNvSpPr>
          <p:nvPr>
            <p:ph idx="4294967295"/>
          </p:nvPr>
        </p:nvSpPr>
        <p:spPr>
          <a:xfrm>
            <a:off x="9525" y="927100"/>
            <a:ext cx="9134475" cy="4228073"/>
          </a:xfrm>
        </p:spPr>
        <p:txBody>
          <a:bodyPr>
            <a:normAutofit fontScale="92500"/>
          </a:bodyPr>
          <a:lstStyle/>
          <a:p>
            <a:r>
              <a:rPr lang="en-US" dirty="0" smtClean="0">
                <a:solidFill>
                  <a:srgbClr val="6E8080"/>
                </a:solidFill>
                <a:latin typeface="Lucida Sans Typewriter"/>
                <a:ea typeface="Courier New" charset="0"/>
                <a:cs typeface="Courier New" charset="0"/>
              </a:rPr>
              <a:t>List</a:t>
            </a:r>
            <a:r>
              <a:rPr lang="en-US" dirty="0" smtClean="0"/>
              <a:t> interface</a:t>
            </a:r>
          </a:p>
          <a:p>
            <a:r>
              <a:rPr lang="en-US" dirty="0" smtClean="0"/>
              <a:t>A list is a collection that remembers the order of its elements.</a:t>
            </a:r>
          </a:p>
          <a:p>
            <a:r>
              <a:rPr lang="en-US" dirty="0" smtClean="0"/>
              <a:t>Two implementing classes </a:t>
            </a:r>
          </a:p>
          <a:p>
            <a:pPr lvl="1"/>
            <a:r>
              <a:rPr lang="en-US" dirty="0" err="1" smtClean="0">
                <a:solidFill>
                  <a:srgbClr val="6E8080"/>
                </a:solidFill>
                <a:latin typeface="Lucida Sans Typewriter"/>
                <a:ea typeface="Courier New" charset="0"/>
                <a:cs typeface="Courier New" charset="0"/>
              </a:rPr>
              <a:t>ArrayList</a:t>
            </a:r>
            <a:endParaRPr lang="en-US" dirty="0" smtClean="0">
              <a:solidFill>
                <a:srgbClr val="6E8080"/>
              </a:solidFill>
              <a:latin typeface="Lucida Sans Typewriter"/>
              <a:ea typeface="Courier New" charset="0"/>
              <a:cs typeface="Courier New" charset="0"/>
            </a:endParaRPr>
          </a:p>
          <a:p>
            <a:pPr lvl="1"/>
            <a:r>
              <a:rPr lang="en-US" dirty="0" err="1" smtClean="0">
                <a:solidFill>
                  <a:srgbClr val="6E8080"/>
                </a:solidFill>
                <a:latin typeface="Lucida Sans Typewriter"/>
                <a:ea typeface="Courier New" charset="0"/>
                <a:cs typeface="Courier New" charset="0"/>
              </a:rPr>
              <a:t>LinkedList</a:t>
            </a:r>
            <a:endParaRPr lang="en-US" dirty="0" smtClean="0">
              <a:solidFill>
                <a:srgbClr val="6E8080"/>
              </a:solidFill>
              <a:latin typeface="Lucida Sans Typewriter"/>
              <a:ea typeface="Courier New" charset="0"/>
              <a:cs typeface="Courier New" charset="0"/>
            </a:endParaRPr>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r>
              <a:rPr lang="en-US" b="1" dirty="0" smtClean="0"/>
              <a:t>Figure 2</a:t>
            </a:r>
            <a:r>
              <a:rPr lang="en-US" dirty="0" smtClean="0"/>
              <a:t> A List of Books</a:t>
            </a:r>
            <a:endParaRPr lang="en-US" dirty="0"/>
          </a:p>
        </p:txBody>
      </p:sp>
      <p:pic>
        <p:nvPicPr>
          <p:cNvPr id="4" name="Picture 3" descr="list_of_books.jpg"/>
          <p:cNvPicPr>
            <a:picLocks noChangeAspect="1"/>
          </p:cNvPicPr>
          <p:nvPr/>
        </p:nvPicPr>
        <p:blipFill>
          <a:blip r:embed="rId2"/>
          <a:stretch>
            <a:fillRect/>
          </a:stretch>
        </p:blipFill>
        <p:spPr>
          <a:xfrm>
            <a:off x="139606" y="3297798"/>
            <a:ext cx="2428875" cy="18573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dirty="0" smtClean="0"/>
              <a:t>Hash Functions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The method used by the </a:t>
            </a:r>
            <a:r>
              <a:rPr lang="en-US" dirty="0" smtClean="0">
                <a:solidFill>
                  <a:srgbClr val="6E8080"/>
                </a:solidFill>
                <a:latin typeface="Lucida Sans Typewriter"/>
                <a:ea typeface="Courier New" charset="0"/>
                <a:cs typeface="Courier New" charset="0"/>
              </a:rPr>
              <a:t>String</a:t>
            </a:r>
            <a:r>
              <a:rPr lang="en-US" dirty="0" smtClean="0"/>
              <a:t> class to compute the hash code.</a:t>
            </a:r>
          </a:p>
          <a:p>
            <a:pPr lvl="1">
              <a:spcBef>
                <a:spcPts val="0"/>
              </a:spcBef>
              <a:buNone/>
            </a:pPr>
            <a:r>
              <a:rPr lang="en-US" dirty="0" smtClean="0">
                <a:solidFill>
                  <a:srgbClr val="6E8080"/>
                </a:solidFill>
                <a:latin typeface="Lucida Sans Typewriter"/>
                <a:ea typeface="Courier New" charset="0"/>
                <a:cs typeface="Courier New" charset="0"/>
              </a:rPr>
              <a:t>final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HASH_MULTIPLIER = 31;</a:t>
            </a:r>
          </a:p>
          <a:p>
            <a:pPr lvl="1">
              <a:spcBef>
                <a:spcPts val="0"/>
              </a:spcBef>
              <a:buNone/>
            </a:pP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h</a:t>
            </a:r>
            <a:r>
              <a:rPr lang="en-US" dirty="0" smtClean="0">
                <a:solidFill>
                  <a:srgbClr val="6E8080"/>
                </a:solidFill>
                <a:latin typeface="Lucida Sans Typewriter"/>
                <a:ea typeface="Courier New" charset="0"/>
                <a:cs typeface="Courier New" charset="0"/>
              </a:rPr>
              <a:t> = 0;</a:t>
            </a:r>
          </a:p>
          <a:p>
            <a:pPr lvl="1">
              <a:spcBef>
                <a:spcPts val="0"/>
              </a:spcBef>
              <a:buNone/>
            </a:pPr>
            <a:r>
              <a:rPr lang="en-US" dirty="0" smtClean="0">
                <a:solidFill>
                  <a:srgbClr val="6E8080"/>
                </a:solidFill>
                <a:latin typeface="Lucida Sans Typewriter"/>
                <a:ea typeface="Courier New" charset="0"/>
                <a:cs typeface="Courier New" charset="0"/>
              </a:rPr>
              <a:t>for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 0;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&lt; </a:t>
            </a:r>
            <a:r>
              <a:rPr lang="en-US" dirty="0" err="1" smtClean="0">
                <a:solidFill>
                  <a:srgbClr val="6E8080"/>
                </a:solidFill>
                <a:latin typeface="Lucida Sans Typewriter"/>
                <a:ea typeface="Courier New" charset="0"/>
                <a:cs typeface="Courier New" charset="0"/>
              </a:rPr>
              <a:t>s.length</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h</a:t>
            </a:r>
            <a:r>
              <a:rPr lang="en-US" dirty="0" smtClean="0">
                <a:solidFill>
                  <a:srgbClr val="6E8080"/>
                </a:solidFill>
                <a:latin typeface="Lucida Sans Typewriter"/>
                <a:ea typeface="Courier New" charset="0"/>
                <a:cs typeface="Courier New" charset="0"/>
              </a:rPr>
              <a:t> = HASH_MULTIPLIER * </a:t>
            </a:r>
            <a:r>
              <a:rPr lang="en-US" dirty="0" err="1" smtClean="0">
                <a:solidFill>
                  <a:srgbClr val="6E8080"/>
                </a:solidFill>
                <a:latin typeface="Lucida Sans Typewriter"/>
                <a:ea typeface="Courier New" charset="0"/>
                <a:cs typeface="Courier New" charset="0"/>
              </a:rPr>
              <a:t>h</a:t>
            </a:r>
            <a:r>
              <a:rPr lang="en-US" dirty="0" smtClean="0">
                <a:solidFill>
                  <a:srgbClr val="6E8080"/>
                </a:solidFill>
                <a:latin typeface="Lucida Sans Typewriter"/>
                <a:ea typeface="Courier New" charset="0"/>
                <a:cs typeface="Courier New" charset="0"/>
              </a:rPr>
              <a:t> + </a:t>
            </a:r>
            <a:r>
              <a:rPr lang="en-US" dirty="0" err="1" smtClean="0">
                <a:solidFill>
                  <a:srgbClr val="6E8080"/>
                </a:solidFill>
                <a:latin typeface="Lucida Sans Typewriter"/>
                <a:ea typeface="Courier New" charset="0"/>
                <a:cs typeface="Courier New" charset="0"/>
              </a:rPr>
              <a:t>s.charAt(i</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a:t>
            </a:r>
          </a:p>
          <a:p>
            <a:r>
              <a:rPr lang="en-US" dirty="0" smtClean="0"/>
              <a:t>This produces different hash codes for </a:t>
            </a:r>
            <a:r>
              <a:rPr lang="en-US" dirty="0" smtClean="0">
                <a:solidFill>
                  <a:srgbClr val="6E8080"/>
                </a:solidFill>
                <a:latin typeface="Lucida Sans Typewriter"/>
                <a:ea typeface="Courier New" charset="0"/>
                <a:cs typeface="Courier New" charset="0"/>
              </a:rPr>
              <a:t>"tea" </a:t>
            </a:r>
            <a:r>
              <a:rPr lang="en-US" dirty="0" smtClean="0"/>
              <a:t>and </a:t>
            </a:r>
            <a:r>
              <a:rPr lang="en-US" dirty="0" smtClean="0">
                <a:solidFill>
                  <a:srgbClr val="6E8080"/>
                </a:solidFill>
                <a:latin typeface="Lucida Sans Typewriter"/>
                <a:ea typeface="Courier New" charset="0"/>
                <a:cs typeface="Courier New" charset="0"/>
              </a:rPr>
              <a:t>"eat"</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dirty="0" smtClean="0"/>
              <a:t>Hash Functions</a:t>
            </a:r>
            <a:endParaRPr lang="en-US" dirty="0"/>
          </a:p>
        </p:txBody>
      </p:sp>
      <p:sp>
        <p:nvSpPr>
          <p:cNvPr id="3" name="Content Placeholder 2"/>
          <p:cNvSpPr>
            <a:spLocks noGrp="1"/>
          </p:cNvSpPr>
          <p:nvPr>
            <p:ph idx="4294967295"/>
          </p:nvPr>
        </p:nvSpPr>
        <p:spPr>
          <a:xfrm>
            <a:off x="4218859" y="921456"/>
            <a:ext cx="4925141" cy="5664807"/>
          </a:xfrm>
        </p:spPr>
        <p:txBody>
          <a:bodyPr/>
          <a:lstStyle/>
          <a:p>
            <a:pPr>
              <a:buNone/>
            </a:pPr>
            <a:r>
              <a:rPr lang="en-US" dirty="0" smtClean="0"/>
              <a:t>	A good hash function produces different hash values for each object so that they are scattered about in a hash table.</a:t>
            </a:r>
            <a:endParaRPr lang="en-US" dirty="0"/>
          </a:p>
        </p:txBody>
      </p:sp>
      <p:pic>
        <p:nvPicPr>
          <p:cNvPr id="5" name="Picture 4" descr="spreading_seeds.jpg"/>
          <p:cNvPicPr>
            <a:picLocks noChangeAspect="1"/>
          </p:cNvPicPr>
          <p:nvPr/>
        </p:nvPicPr>
        <p:blipFill>
          <a:blip r:embed="rId2"/>
          <a:stretch>
            <a:fillRect/>
          </a:stretch>
        </p:blipFill>
        <p:spPr>
          <a:xfrm>
            <a:off x="164311" y="921456"/>
            <a:ext cx="3886200" cy="2828925"/>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dirty="0" smtClean="0"/>
              <a:t>Hash Functions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Override </a:t>
            </a:r>
            <a:r>
              <a:rPr lang="en-US" dirty="0" err="1" smtClean="0">
                <a:solidFill>
                  <a:srgbClr val="6E8080"/>
                </a:solidFill>
                <a:latin typeface="Lucida Sans Typewriter"/>
                <a:ea typeface="Courier New" charset="0"/>
                <a:cs typeface="Courier New" charset="0"/>
              </a:rPr>
              <a:t>hashCode</a:t>
            </a:r>
            <a:r>
              <a:rPr lang="en-US" dirty="0" smtClean="0"/>
              <a:t> methods in your own classes by combining the hash codes for the instance variables.</a:t>
            </a:r>
          </a:p>
          <a:p>
            <a:r>
              <a:rPr lang="en-US" dirty="0" smtClean="0"/>
              <a:t>A hash function for our </a:t>
            </a:r>
            <a:r>
              <a:rPr lang="en-US" dirty="0" smtClean="0">
                <a:solidFill>
                  <a:srgbClr val="6E8080"/>
                </a:solidFill>
                <a:latin typeface="Lucida Sans Typewriter"/>
                <a:ea typeface="Courier New" charset="0"/>
                <a:cs typeface="Courier New" charset="0"/>
              </a:rPr>
              <a:t>Country</a:t>
            </a:r>
            <a:r>
              <a:rPr lang="en-US" dirty="0" smtClean="0"/>
              <a:t> class:</a:t>
            </a:r>
          </a:p>
          <a:p>
            <a:pPr lvl="1">
              <a:spcBef>
                <a:spcPts val="0"/>
              </a:spcBef>
              <a:buNone/>
            </a:pPr>
            <a:r>
              <a:rPr lang="en-US" dirty="0" smtClean="0">
                <a:solidFill>
                  <a:srgbClr val="6E8080"/>
                </a:solidFill>
                <a:latin typeface="Lucida Sans Typewriter"/>
                <a:ea typeface="Courier New" charset="0"/>
                <a:cs typeface="Courier New" charset="0"/>
              </a:rPr>
              <a:t>public class Country</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public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hashCode</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a:t>
            </a:r>
          </a:p>
          <a:p>
            <a:pPr lvl="1">
              <a:spcBef>
                <a:spcPts val="0"/>
              </a:spcBef>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h1 = </a:t>
            </a:r>
            <a:r>
              <a:rPr lang="en-US" dirty="0" err="1" smtClean="0">
                <a:solidFill>
                  <a:srgbClr val="6E8080"/>
                </a:solidFill>
                <a:latin typeface="Lucida Sans Typewriter"/>
                <a:ea typeface="Courier New" charset="0"/>
                <a:cs typeface="Courier New" charset="0"/>
              </a:rPr>
              <a:t>name.hashCode</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h2 = new </a:t>
            </a:r>
            <a:r>
              <a:rPr lang="en-US" dirty="0" err="1" smtClean="0">
                <a:solidFill>
                  <a:srgbClr val="6E8080"/>
                </a:solidFill>
                <a:latin typeface="Lucida Sans Typewriter"/>
                <a:ea typeface="Courier New" charset="0"/>
                <a:cs typeface="Courier New" charset="0"/>
              </a:rPr>
              <a:t>Double(area).hashCode</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final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HASH_MULTIPLIER = 29;</a:t>
            </a:r>
          </a:p>
          <a:p>
            <a:pPr lvl="1">
              <a:spcBef>
                <a:spcPts val="0"/>
              </a:spcBef>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h</a:t>
            </a:r>
            <a:r>
              <a:rPr lang="en-US" dirty="0" smtClean="0">
                <a:solidFill>
                  <a:srgbClr val="6E8080"/>
                </a:solidFill>
                <a:latin typeface="Lucida Sans Typewriter"/>
                <a:ea typeface="Courier New" charset="0"/>
                <a:cs typeface="Courier New" charset="0"/>
              </a:rPr>
              <a:t> = HASH_MULTIPLIER * h1 + h2;</a:t>
            </a:r>
          </a:p>
          <a:p>
            <a:pPr lvl="1">
              <a:spcBef>
                <a:spcPts val="0"/>
              </a:spcBef>
              <a:buNone/>
            </a:pPr>
            <a:r>
              <a:rPr lang="en-US" dirty="0" smtClean="0">
                <a:solidFill>
                  <a:srgbClr val="6E8080"/>
                </a:solidFill>
                <a:latin typeface="Lucida Sans Typewriter"/>
                <a:ea typeface="Courier New" charset="0"/>
                <a:cs typeface="Courier New" charset="0"/>
              </a:rPr>
              <a:t>      return </a:t>
            </a:r>
            <a:r>
              <a:rPr lang="en-US" dirty="0" err="1" smtClean="0">
                <a:solidFill>
                  <a:srgbClr val="6E8080"/>
                </a:solidFill>
                <a:latin typeface="Lucida Sans Typewriter"/>
                <a:ea typeface="Courier New" charset="0"/>
                <a:cs typeface="Courier New" charset="0"/>
              </a:rPr>
              <a:t>h</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a:t>
            </a:r>
          </a:p>
          <a:p>
            <a:pPr lvl="1">
              <a:spcBef>
                <a:spcPts val="0"/>
              </a:spcBef>
              <a:buNone/>
            </a:pPr>
            <a:r>
              <a:rPr lang="en-US" dirty="0" smtClean="0">
                <a:solidFill>
                  <a:srgbClr val="6E8080"/>
                </a:solidFill>
                <a:latin typeface="Lucida Sans Typewriter"/>
                <a:ea typeface="Courier New" charset="0"/>
                <a:cs typeface="Courier New" charset="0"/>
              </a:rPr>
              <a:t>}</a:t>
            </a:r>
          </a:p>
          <a:p>
            <a:pPr>
              <a:spcBef>
                <a:spcPts val="0"/>
              </a:spcBef>
            </a:pPr>
            <a:r>
              <a:rPr lang="en-US" dirty="0" smtClean="0"/>
              <a:t>A class's </a:t>
            </a:r>
            <a:r>
              <a:rPr lang="en-US" dirty="0" err="1" smtClean="0">
                <a:solidFill>
                  <a:srgbClr val="6E8080"/>
                </a:solidFill>
                <a:latin typeface="Lucida Sans Typewriter"/>
                <a:ea typeface="Courier New" charset="0"/>
                <a:cs typeface="Courier New" charset="0"/>
              </a:rPr>
              <a:t>hashCode</a:t>
            </a:r>
            <a:r>
              <a:rPr lang="en-US" dirty="0" smtClean="0"/>
              <a:t> method must be compatible with its </a:t>
            </a:r>
            <a:r>
              <a:rPr lang="en-US" dirty="0" smtClean="0">
                <a:solidFill>
                  <a:srgbClr val="6E8080"/>
                </a:solidFill>
                <a:latin typeface="Lucida Sans Typewriter"/>
                <a:ea typeface="Courier New" charset="0"/>
                <a:cs typeface="Courier New" charset="0"/>
              </a:rPr>
              <a:t>equals</a:t>
            </a:r>
            <a:r>
              <a:rPr lang="en-US" dirty="0" smtClean="0"/>
              <a:t> method.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dirty="0" smtClean="0"/>
              <a:t>Stacks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A stack lets you insert and remove elements only at one end: </a:t>
            </a:r>
          </a:p>
          <a:p>
            <a:pPr lvl="1"/>
            <a:r>
              <a:rPr lang="en-US" dirty="0" smtClean="0"/>
              <a:t>Called the top of the stack.</a:t>
            </a:r>
          </a:p>
          <a:p>
            <a:pPr lvl="1"/>
            <a:r>
              <a:rPr lang="en-US" dirty="0" smtClean="0"/>
              <a:t>Removes items in the opposite order than they were added</a:t>
            </a:r>
          </a:p>
          <a:p>
            <a:pPr lvl="1"/>
            <a:r>
              <a:rPr lang="en-US" dirty="0" smtClean="0"/>
              <a:t>Last-in, first-out or LIFO order</a:t>
            </a:r>
          </a:p>
          <a:p>
            <a:r>
              <a:rPr lang="en-US" dirty="0" smtClean="0"/>
              <a:t>Add and remove methods are called </a:t>
            </a:r>
            <a:r>
              <a:rPr lang="en-US" dirty="0" smtClean="0">
                <a:solidFill>
                  <a:srgbClr val="6E8080"/>
                </a:solidFill>
                <a:latin typeface="Lucida Sans Typewriter"/>
                <a:ea typeface="Courier New" charset="0"/>
                <a:cs typeface="Courier New" charset="0"/>
              </a:rPr>
              <a:t>push</a:t>
            </a:r>
            <a:r>
              <a:rPr lang="en-US" dirty="0" smtClean="0"/>
              <a:t> and </a:t>
            </a:r>
            <a:r>
              <a:rPr lang="en-US" dirty="0" smtClean="0">
                <a:solidFill>
                  <a:srgbClr val="6E8080"/>
                </a:solidFill>
                <a:latin typeface="Lucida Sans Typewriter"/>
                <a:ea typeface="Courier New" charset="0"/>
                <a:cs typeface="Courier New" charset="0"/>
              </a:rPr>
              <a:t>pop</a:t>
            </a:r>
            <a:r>
              <a:rPr lang="en-US"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dirty="0" smtClean="0"/>
              <a:t>Stacks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Example</a:t>
            </a:r>
          </a:p>
          <a:p>
            <a:pPr lvl="1">
              <a:spcBef>
                <a:spcPts val="0"/>
              </a:spcBef>
              <a:buNone/>
            </a:pPr>
            <a:r>
              <a:rPr lang="en-US" dirty="0" smtClean="0">
                <a:solidFill>
                  <a:srgbClr val="6E8080"/>
                </a:solidFill>
                <a:latin typeface="Lucida Sans Typewriter"/>
                <a:ea typeface="Courier New" charset="0"/>
                <a:cs typeface="Courier New" charset="0"/>
              </a:rPr>
              <a:t>Stack&lt;String&gt; </a:t>
            </a:r>
            <a:r>
              <a:rPr lang="en-US" dirty="0" err="1" smtClean="0">
                <a:solidFill>
                  <a:srgbClr val="6E8080"/>
                </a:solidFill>
                <a:latin typeface="Lucida Sans Typewriter"/>
                <a:ea typeface="Courier New" charset="0"/>
                <a:cs typeface="Courier New" charset="0"/>
              </a:rPr>
              <a:t>s</a:t>
            </a:r>
            <a:r>
              <a:rPr lang="en-US" dirty="0" smtClean="0">
                <a:solidFill>
                  <a:srgbClr val="6E8080"/>
                </a:solidFill>
                <a:latin typeface="Lucida Sans Typewriter"/>
                <a:ea typeface="Courier New" charset="0"/>
                <a:cs typeface="Courier New" charset="0"/>
              </a:rPr>
              <a:t> = new Stack&lt;String&gt;();</a:t>
            </a:r>
          </a:p>
          <a:p>
            <a:pPr lvl="1">
              <a:spcBef>
                <a:spcPts val="0"/>
              </a:spcBef>
              <a:buNone/>
            </a:pPr>
            <a:r>
              <a:rPr lang="en-US" dirty="0" err="1" smtClean="0">
                <a:solidFill>
                  <a:srgbClr val="6E8080"/>
                </a:solidFill>
                <a:latin typeface="Lucida Sans Typewriter"/>
                <a:ea typeface="Courier New" charset="0"/>
                <a:cs typeface="Courier New" charset="0"/>
              </a:rPr>
              <a:t>s.push("A</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err="1" smtClean="0">
                <a:solidFill>
                  <a:srgbClr val="6E8080"/>
                </a:solidFill>
                <a:latin typeface="Lucida Sans Typewriter"/>
                <a:ea typeface="Courier New" charset="0"/>
                <a:cs typeface="Courier New" charset="0"/>
              </a:rPr>
              <a:t>s.push("B</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err="1" smtClean="0">
                <a:solidFill>
                  <a:srgbClr val="6E8080"/>
                </a:solidFill>
                <a:latin typeface="Lucida Sans Typewriter"/>
                <a:ea typeface="Courier New" charset="0"/>
                <a:cs typeface="Courier New" charset="0"/>
              </a:rPr>
              <a:t>s.push("C</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while (</a:t>
            </a:r>
            <a:r>
              <a:rPr lang="en-US" dirty="0" err="1" smtClean="0">
                <a:solidFill>
                  <a:srgbClr val="6E8080"/>
                </a:solidFill>
                <a:latin typeface="Lucida Sans Typewriter"/>
                <a:ea typeface="Courier New" charset="0"/>
                <a:cs typeface="Courier New" charset="0"/>
              </a:rPr>
              <a:t>s.size</a:t>
            </a:r>
            <a:r>
              <a:rPr lang="en-US" dirty="0" smtClean="0">
                <a:solidFill>
                  <a:srgbClr val="6E8080"/>
                </a:solidFill>
                <a:latin typeface="Lucida Sans Typewriter"/>
                <a:ea typeface="Courier New" charset="0"/>
                <a:cs typeface="Courier New" charset="0"/>
              </a:rPr>
              <a:t>() &gt; 0)</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System.out.print(s.pop</a:t>
            </a:r>
            <a:r>
              <a:rPr lang="en-US" dirty="0" smtClean="0">
                <a:solidFill>
                  <a:srgbClr val="6E8080"/>
                </a:solidFill>
                <a:latin typeface="Lucida Sans Typewriter"/>
                <a:ea typeface="Courier New" charset="0"/>
                <a:cs typeface="Courier New" charset="0"/>
              </a:rPr>
              <a:t>() + " "); // Prints C B A</a:t>
            </a:r>
          </a:p>
          <a:p>
            <a:pPr lvl="1">
              <a:spcBef>
                <a:spcPts val="0"/>
              </a:spcBef>
              <a:buNone/>
            </a:pPr>
            <a:r>
              <a:rPr lang="en-US" dirty="0" smtClean="0">
                <a:solidFill>
                  <a:srgbClr val="6E8080"/>
                </a:solidFill>
                <a:latin typeface="Lucida Sans Typewriter"/>
                <a:ea typeface="Courier New" charset="0"/>
                <a:cs typeface="Courier New" charset="0"/>
              </a:rPr>
              <a:t>} </a:t>
            </a:r>
          </a:p>
          <a:p>
            <a:r>
              <a:rPr lang="en-US" dirty="0" smtClean="0"/>
              <a:t>The last pancake that has been added to this stack will be the first one that is consumed.</a:t>
            </a:r>
            <a:endParaRPr lang="en-US" dirty="0"/>
          </a:p>
        </p:txBody>
      </p:sp>
      <p:pic>
        <p:nvPicPr>
          <p:cNvPr id="4" name="Picture 3" descr="stack_of_pancakes.jpg"/>
          <p:cNvPicPr>
            <a:picLocks noChangeAspect="1"/>
          </p:cNvPicPr>
          <p:nvPr/>
        </p:nvPicPr>
        <p:blipFill>
          <a:blip r:embed="rId2"/>
          <a:stretch>
            <a:fillRect/>
          </a:stretch>
        </p:blipFill>
        <p:spPr>
          <a:xfrm>
            <a:off x="5316622" y="4386890"/>
            <a:ext cx="1676513" cy="24711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dirty="0" smtClean="0"/>
              <a:t>Stacks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Many applications for stacks in computer science.</a:t>
            </a:r>
          </a:p>
          <a:p>
            <a:r>
              <a:rPr lang="en-US" dirty="0" smtClean="0"/>
              <a:t>Consider: Undo function of a word processor </a:t>
            </a:r>
          </a:p>
          <a:p>
            <a:pPr lvl="1"/>
            <a:r>
              <a:rPr lang="en-US" dirty="0" smtClean="0"/>
              <a:t>The issued commands are kept in a stack. </a:t>
            </a:r>
          </a:p>
          <a:p>
            <a:pPr lvl="1"/>
            <a:r>
              <a:rPr lang="en-US" dirty="0" smtClean="0"/>
              <a:t>When you select “Undo”, the </a:t>
            </a:r>
            <a:r>
              <a:rPr lang="en-US" b="1" dirty="0" smtClean="0"/>
              <a:t>last</a:t>
            </a:r>
            <a:r>
              <a:rPr lang="en-US" dirty="0" smtClean="0"/>
              <a:t> command is popped off the stack and undone</a:t>
            </a:r>
            <a:br>
              <a:rPr lang="en-US" dirty="0" smtClean="0"/>
            </a:br>
            <a:endParaRPr lang="en-US" dirty="0" smtClean="0"/>
          </a:p>
          <a:p>
            <a:pPr lvl="1"/>
            <a:endParaRPr lang="en-US" dirty="0" smtClean="0"/>
          </a:p>
          <a:p>
            <a:pPr lvl="1"/>
            <a:endParaRPr lang="en-US" dirty="0" smtClean="0"/>
          </a:p>
          <a:p>
            <a:pPr lvl="1">
              <a:buNone/>
            </a:pPr>
            <a:endParaRPr lang="en-US" dirty="0" smtClean="0"/>
          </a:p>
          <a:p>
            <a:r>
              <a:rPr lang="en-US" dirty="0" smtClean="0"/>
              <a:t>Run-time stack that a processor or virtual machine: </a:t>
            </a:r>
          </a:p>
          <a:p>
            <a:pPr lvl="1"/>
            <a:r>
              <a:rPr lang="en-US" dirty="0" smtClean="0"/>
              <a:t>Stores the values of variables in nested methods. </a:t>
            </a:r>
          </a:p>
          <a:p>
            <a:pPr lvl="1"/>
            <a:r>
              <a:rPr lang="en-US" dirty="0" smtClean="0"/>
              <a:t>When a new method is called, its parameter variables and local variables are pushed onto a stack.</a:t>
            </a:r>
          </a:p>
          <a:p>
            <a:pPr lvl="1"/>
            <a:r>
              <a:rPr lang="en-US" dirty="0" smtClean="0"/>
              <a:t>When the method exits, they are popped off again.</a:t>
            </a:r>
            <a:endParaRPr lang="en-US" dirty="0"/>
          </a:p>
        </p:txBody>
      </p:sp>
      <p:pic>
        <p:nvPicPr>
          <p:cNvPr id="5" name="Picture 4" descr="undo.jpg"/>
          <p:cNvPicPr>
            <a:picLocks noChangeAspect="1"/>
          </p:cNvPicPr>
          <p:nvPr/>
        </p:nvPicPr>
        <p:blipFill>
          <a:blip r:embed="rId2"/>
          <a:stretch>
            <a:fillRect/>
          </a:stretch>
        </p:blipFill>
        <p:spPr>
          <a:xfrm>
            <a:off x="910642" y="2962829"/>
            <a:ext cx="1209675" cy="11906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dirty="0" smtClean="0"/>
              <a:t>Stack in the Java Library</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solidFill>
                  <a:srgbClr val="6E8080"/>
                </a:solidFill>
                <a:latin typeface="Lucida Sans Typewriter"/>
                <a:ea typeface="Courier New" charset="0"/>
                <a:cs typeface="Courier New" charset="0"/>
              </a:rPr>
              <a:t>Stack</a:t>
            </a:r>
            <a:r>
              <a:rPr lang="en-US" dirty="0" smtClean="0"/>
              <a:t> class provides </a:t>
            </a:r>
            <a:r>
              <a:rPr lang="en-US" dirty="0" smtClean="0">
                <a:solidFill>
                  <a:srgbClr val="6E8080"/>
                </a:solidFill>
                <a:latin typeface="Lucida Sans Typewriter"/>
                <a:ea typeface="Courier New" charset="0"/>
                <a:cs typeface="Courier New" charset="0"/>
              </a:rPr>
              <a:t>push</a:t>
            </a:r>
            <a:r>
              <a:rPr lang="en-US" dirty="0" smtClean="0"/>
              <a:t>, </a:t>
            </a:r>
            <a:r>
              <a:rPr lang="en-US" dirty="0" smtClean="0">
                <a:solidFill>
                  <a:srgbClr val="6E8080"/>
                </a:solidFill>
                <a:latin typeface="Lucida Sans Typewriter"/>
                <a:ea typeface="Courier New" charset="0"/>
                <a:cs typeface="Courier New" charset="0"/>
              </a:rPr>
              <a:t>pop</a:t>
            </a:r>
            <a:r>
              <a:rPr lang="en-US" dirty="0" smtClean="0"/>
              <a:t> and </a:t>
            </a:r>
            <a:r>
              <a:rPr lang="en-US" dirty="0" smtClean="0">
                <a:solidFill>
                  <a:srgbClr val="6E8080"/>
                </a:solidFill>
                <a:latin typeface="Lucida Sans Typewriter"/>
                <a:ea typeface="Courier New" charset="0"/>
                <a:cs typeface="Courier New" charset="0"/>
              </a:rPr>
              <a:t>peek</a:t>
            </a:r>
            <a:r>
              <a:rPr lang="en-US" dirty="0" smtClean="0"/>
              <a:t> methods.</a:t>
            </a:r>
            <a:endParaRPr lang="en-US" dirty="0"/>
          </a:p>
        </p:txBody>
      </p:sp>
      <p:pic>
        <p:nvPicPr>
          <p:cNvPr id="6" name="Picture 5" descr="stack_methods.png"/>
          <p:cNvPicPr>
            <a:picLocks noChangeAspect="1"/>
          </p:cNvPicPr>
          <p:nvPr/>
        </p:nvPicPr>
        <p:blipFill>
          <a:blip r:embed="rId2"/>
          <a:stretch>
            <a:fillRect/>
          </a:stretch>
        </p:blipFill>
        <p:spPr>
          <a:xfrm>
            <a:off x="430859" y="1364960"/>
            <a:ext cx="8282282" cy="33747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dirty="0" smtClean="0"/>
              <a:t>Queue</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A queue </a:t>
            </a:r>
          </a:p>
          <a:p>
            <a:pPr lvl="1"/>
            <a:r>
              <a:rPr lang="en-US" dirty="0" smtClean="0"/>
              <a:t>Lets you add items to one end of the queue (the tail) </a:t>
            </a:r>
          </a:p>
          <a:p>
            <a:pPr lvl="1"/>
            <a:r>
              <a:rPr lang="en-US" dirty="0" smtClean="0"/>
              <a:t>Remove items from the other end of the queue (the head)</a:t>
            </a:r>
          </a:p>
          <a:p>
            <a:pPr lvl="1"/>
            <a:r>
              <a:rPr lang="en-US" dirty="0" smtClean="0"/>
              <a:t>Items are removed in the same order in which they were added</a:t>
            </a:r>
          </a:p>
          <a:p>
            <a:pPr lvl="1"/>
            <a:r>
              <a:rPr lang="en-US" dirty="0" smtClean="0"/>
              <a:t>First-in, first-out or FIFO order</a:t>
            </a:r>
          </a:p>
          <a:p>
            <a:r>
              <a:rPr lang="en-US" dirty="0" smtClean="0"/>
              <a:t>To visualize a queue, think of people lining up.</a:t>
            </a:r>
            <a:br>
              <a:rPr lang="en-US" dirty="0" smtClean="0"/>
            </a:br>
            <a:endParaRPr lang="en-US" dirty="0" smtClean="0"/>
          </a:p>
          <a:p>
            <a:endParaRPr lang="en-US" dirty="0" smtClean="0"/>
          </a:p>
          <a:p>
            <a:endParaRPr lang="en-US" dirty="0" smtClean="0"/>
          </a:p>
          <a:p>
            <a:endParaRPr lang="en-US" dirty="0" smtClean="0"/>
          </a:p>
          <a:p>
            <a:r>
              <a:rPr lang="en-US" dirty="0" smtClean="0"/>
              <a:t>Typical application: a print queue.</a:t>
            </a:r>
            <a:endParaRPr lang="en-US" dirty="0"/>
          </a:p>
        </p:txBody>
      </p:sp>
      <p:pic>
        <p:nvPicPr>
          <p:cNvPr id="6" name="Picture 5" descr="queue.jpg"/>
          <p:cNvPicPr>
            <a:picLocks noChangeAspect="1"/>
          </p:cNvPicPr>
          <p:nvPr/>
        </p:nvPicPr>
        <p:blipFill>
          <a:blip r:embed="rId2"/>
          <a:stretch>
            <a:fillRect/>
          </a:stretch>
        </p:blipFill>
        <p:spPr>
          <a:xfrm>
            <a:off x="523384" y="3428999"/>
            <a:ext cx="2023128" cy="153222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dirty="0" smtClean="0"/>
              <a:t>Queue</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The </a:t>
            </a:r>
            <a:r>
              <a:rPr lang="en-US" dirty="0" smtClean="0">
                <a:solidFill>
                  <a:srgbClr val="6E8080"/>
                </a:solidFill>
                <a:latin typeface="Lucida Sans Typewriter"/>
                <a:ea typeface="Courier New" charset="0"/>
                <a:cs typeface="Courier New" charset="0"/>
              </a:rPr>
              <a:t>Queue</a:t>
            </a:r>
            <a:r>
              <a:rPr lang="en-US" dirty="0" smtClean="0"/>
              <a:t> interface in the standard Java library has: an </a:t>
            </a:r>
            <a:r>
              <a:rPr lang="en-US" dirty="0" smtClean="0">
                <a:solidFill>
                  <a:srgbClr val="6E8080"/>
                </a:solidFill>
                <a:latin typeface="Lucida Sans Typewriter"/>
                <a:ea typeface="Courier New" charset="0"/>
                <a:cs typeface="Courier New" charset="0"/>
              </a:rPr>
              <a:t>add</a:t>
            </a:r>
            <a:r>
              <a:rPr lang="en-US" dirty="0" smtClean="0"/>
              <a:t> method to add an element to the tail of the queue,</a:t>
            </a:r>
          </a:p>
          <a:p>
            <a:r>
              <a:rPr lang="en-US" dirty="0" smtClean="0"/>
              <a:t>A </a:t>
            </a:r>
            <a:r>
              <a:rPr lang="en-US" dirty="0" smtClean="0">
                <a:solidFill>
                  <a:srgbClr val="6E8080"/>
                </a:solidFill>
                <a:latin typeface="Lucida Sans Typewriter"/>
                <a:ea typeface="Courier New" charset="0"/>
                <a:cs typeface="Courier New" charset="0"/>
              </a:rPr>
              <a:t>remove</a:t>
            </a:r>
            <a:r>
              <a:rPr lang="en-US" dirty="0" smtClean="0"/>
              <a:t> method to remove the head of the queue, and</a:t>
            </a:r>
          </a:p>
          <a:p>
            <a:r>
              <a:rPr lang="en-US" dirty="0" smtClean="0"/>
              <a:t>A </a:t>
            </a:r>
            <a:r>
              <a:rPr lang="en-US" dirty="0" smtClean="0">
                <a:solidFill>
                  <a:srgbClr val="6E8080"/>
                </a:solidFill>
                <a:latin typeface="Lucida Sans Typewriter"/>
                <a:ea typeface="Courier New" charset="0"/>
                <a:cs typeface="Courier New" charset="0"/>
              </a:rPr>
              <a:t>peek</a:t>
            </a:r>
            <a:r>
              <a:rPr lang="en-US" dirty="0" smtClean="0"/>
              <a:t> method to get the head element of the queue without removing it. </a:t>
            </a:r>
          </a:p>
          <a:p>
            <a:r>
              <a:rPr lang="en-US" dirty="0" smtClean="0"/>
              <a:t>The </a:t>
            </a:r>
            <a:r>
              <a:rPr lang="en-US" dirty="0" err="1" smtClean="0">
                <a:solidFill>
                  <a:srgbClr val="6E8080"/>
                </a:solidFill>
                <a:latin typeface="Lucida Sans Typewriter"/>
                <a:ea typeface="Courier New" charset="0"/>
                <a:cs typeface="Courier New" charset="0"/>
              </a:rPr>
              <a:t>LinkedList</a:t>
            </a:r>
            <a:r>
              <a:rPr lang="en-US" dirty="0" smtClean="0"/>
              <a:t> class implements the </a:t>
            </a:r>
            <a:r>
              <a:rPr lang="en-US" dirty="0" smtClean="0">
                <a:solidFill>
                  <a:srgbClr val="6E8080"/>
                </a:solidFill>
                <a:latin typeface="Lucida Sans Typewriter"/>
                <a:ea typeface="Courier New" charset="0"/>
                <a:cs typeface="Courier New" charset="0"/>
              </a:rPr>
              <a:t>Queue</a:t>
            </a:r>
            <a:r>
              <a:rPr lang="en-US" dirty="0" smtClean="0"/>
              <a:t> interface. When you need a queue, initialize a </a:t>
            </a:r>
            <a:r>
              <a:rPr lang="en-US" dirty="0" smtClean="0">
                <a:solidFill>
                  <a:srgbClr val="6E8080"/>
                </a:solidFill>
                <a:latin typeface="Lucida Sans Typewriter"/>
                <a:ea typeface="Courier New" charset="0"/>
                <a:cs typeface="Courier New" charset="0"/>
              </a:rPr>
              <a:t>Queue</a:t>
            </a:r>
            <a:r>
              <a:rPr lang="en-US" dirty="0" smtClean="0"/>
              <a:t> variable with a </a:t>
            </a:r>
            <a:r>
              <a:rPr lang="en-US" dirty="0" err="1" smtClean="0">
                <a:solidFill>
                  <a:srgbClr val="6E8080"/>
                </a:solidFill>
                <a:latin typeface="Lucida Sans Typewriter"/>
                <a:ea typeface="Courier New" charset="0"/>
                <a:cs typeface="Courier New" charset="0"/>
              </a:rPr>
              <a:t>LinkedList</a:t>
            </a:r>
            <a:r>
              <a:rPr lang="en-US" dirty="0" smtClean="0"/>
              <a:t> object:</a:t>
            </a:r>
          </a:p>
          <a:p>
            <a:pPr lvl="1">
              <a:spcBef>
                <a:spcPts val="0"/>
              </a:spcBef>
              <a:buNone/>
            </a:pPr>
            <a:r>
              <a:rPr lang="en-US" sz="1800" dirty="0" smtClean="0">
                <a:solidFill>
                  <a:srgbClr val="6E8080"/>
                </a:solidFill>
                <a:latin typeface="Lucida Sans Typewriter"/>
                <a:ea typeface="Courier New" charset="0"/>
                <a:cs typeface="Courier New" charset="0"/>
              </a:rPr>
              <a:t>Queue&lt;String&gt; </a:t>
            </a:r>
            <a:r>
              <a:rPr lang="en-US" sz="1800" dirty="0" err="1" smtClean="0">
                <a:solidFill>
                  <a:srgbClr val="6E8080"/>
                </a:solidFill>
                <a:latin typeface="Lucida Sans Typewriter"/>
                <a:ea typeface="Courier New" charset="0"/>
                <a:cs typeface="Courier New" charset="0"/>
              </a:rPr>
              <a:t>q</a:t>
            </a:r>
            <a:r>
              <a:rPr lang="en-US" sz="1800" dirty="0" smtClean="0">
                <a:solidFill>
                  <a:srgbClr val="6E8080"/>
                </a:solidFill>
                <a:latin typeface="Lucida Sans Typewriter"/>
                <a:ea typeface="Courier New" charset="0"/>
                <a:cs typeface="Courier New" charset="0"/>
              </a:rPr>
              <a:t> = new </a:t>
            </a:r>
            <a:r>
              <a:rPr lang="en-US" sz="1800" dirty="0" err="1" smtClean="0">
                <a:solidFill>
                  <a:srgbClr val="6E8080"/>
                </a:solidFill>
                <a:latin typeface="Lucida Sans Typewriter"/>
                <a:ea typeface="Courier New" charset="0"/>
                <a:cs typeface="Courier New" charset="0"/>
              </a:rPr>
              <a:t>LinkedList</a:t>
            </a:r>
            <a:r>
              <a:rPr lang="en-US" sz="1800" dirty="0" smtClean="0">
                <a:solidFill>
                  <a:srgbClr val="6E8080"/>
                </a:solidFill>
                <a:latin typeface="Lucida Sans Typewriter"/>
                <a:ea typeface="Courier New" charset="0"/>
                <a:cs typeface="Courier New" charset="0"/>
              </a:rPr>
              <a:t>&lt;String&gt;();</a:t>
            </a:r>
          </a:p>
          <a:p>
            <a:pPr lvl="1">
              <a:spcBef>
                <a:spcPts val="0"/>
              </a:spcBef>
              <a:buNone/>
            </a:pPr>
            <a:r>
              <a:rPr lang="en-US" sz="1800" dirty="0" err="1" smtClean="0">
                <a:solidFill>
                  <a:srgbClr val="6E8080"/>
                </a:solidFill>
                <a:latin typeface="Lucida Sans Typewriter"/>
                <a:ea typeface="Courier New" charset="0"/>
                <a:cs typeface="Courier New" charset="0"/>
              </a:rPr>
              <a:t>q.add("A</a:t>
            </a:r>
            <a:r>
              <a:rPr lang="en-US" sz="1800" dirty="0" smtClean="0">
                <a:solidFill>
                  <a:srgbClr val="6E8080"/>
                </a:solidFill>
                <a:latin typeface="Lucida Sans Typewriter"/>
                <a:ea typeface="Courier New" charset="0"/>
                <a:cs typeface="Courier New" charset="0"/>
              </a:rPr>
              <a:t>");</a:t>
            </a:r>
          </a:p>
          <a:p>
            <a:pPr lvl="1">
              <a:spcBef>
                <a:spcPts val="0"/>
              </a:spcBef>
              <a:buNone/>
            </a:pPr>
            <a:r>
              <a:rPr lang="en-US" sz="1800" dirty="0" err="1" smtClean="0">
                <a:solidFill>
                  <a:srgbClr val="6E8080"/>
                </a:solidFill>
                <a:latin typeface="Lucida Sans Typewriter"/>
                <a:ea typeface="Courier New" charset="0"/>
                <a:cs typeface="Courier New" charset="0"/>
              </a:rPr>
              <a:t>q.add("B</a:t>
            </a:r>
            <a:r>
              <a:rPr lang="en-US" sz="1800" dirty="0" smtClean="0">
                <a:solidFill>
                  <a:srgbClr val="6E8080"/>
                </a:solidFill>
                <a:latin typeface="Lucida Sans Typewriter"/>
                <a:ea typeface="Courier New" charset="0"/>
                <a:cs typeface="Courier New" charset="0"/>
              </a:rPr>
              <a:t>");</a:t>
            </a:r>
          </a:p>
          <a:p>
            <a:pPr lvl="1">
              <a:spcBef>
                <a:spcPts val="0"/>
              </a:spcBef>
              <a:buNone/>
            </a:pPr>
            <a:r>
              <a:rPr lang="en-US" sz="1800" dirty="0" err="1" smtClean="0">
                <a:solidFill>
                  <a:srgbClr val="6E8080"/>
                </a:solidFill>
                <a:latin typeface="Lucida Sans Typewriter"/>
                <a:ea typeface="Courier New" charset="0"/>
                <a:cs typeface="Courier New" charset="0"/>
              </a:rPr>
              <a:t>q.add("C</a:t>
            </a:r>
            <a:r>
              <a:rPr lang="en-US" sz="1800" dirty="0" smtClean="0">
                <a:solidFill>
                  <a:srgbClr val="6E8080"/>
                </a:solidFill>
                <a:latin typeface="Lucida Sans Typewriter"/>
                <a:ea typeface="Courier New" charset="0"/>
                <a:cs typeface="Courier New" charset="0"/>
              </a:rPr>
              <a:t>");</a:t>
            </a:r>
          </a:p>
          <a:p>
            <a:pPr lvl="1">
              <a:spcBef>
                <a:spcPts val="0"/>
              </a:spcBef>
              <a:buNone/>
            </a:pPr>
            <a:r>
              <a:rPr lang="en-US" sz="1800" dirty="0" smtClean="0">
                <a:solidFill>
                  <a:srgbClr val="6E8080"/>
                </a:solidFill>
                <a:latin typeface="Lucida Sans Typewriter"/>
                <a:ea typeface="Courier New" charset="0"/>
                <a:cs typeface="Courier New" charset="0"/>
              </a:rPr>
              <a:t>while (</a:t>
            </a:r>
            <a:r>
              <a:rPr lang="en-US" sz="1800" dirty="0" err="1" smtClean="0">
                <a:solidFill>
                  <a:srgbClr val="6E8080"/>
                </a:solidFill>
                <a:latin typeface="Lucida Sans Typewriter"/>
                <a:ea typeface="Courier New" charset="0"/>
                <a:cs typeface="Courier New" charset="0"/>
              </a:rPr>
              <a:t>q.size</a:t>
            </a:r>
            <a:r>
              <a:rPr lang="en-US" sz="1800" dirty="0" smtClean="0">
                <a:solidFill>
                  <a:srgbClr val="6E8080"/>
                </a:solidFill>
                <a:latin typeface="Lucida Sans Typewriter"/>
                <a:ea typeface="Courier New" charset="0"/>
                <a:cs typeface="Courier New" charset="0"/>
              </a:rPr>
              <a:t>() &gt; 0) { </a:t>
            </a:r>
            <a:r>
              <a:rPr lang="en-US" sz="1800" dirty="0" err="1" smtClean="0">
                <a:solidFill>
                  <a:srgbClr val="6E8080"/>
                </a:solidFill>
                <a:latin typeface="Lucida Sans Typewriter"/>
                <a:ea typeface="Courier New" charset="0"/>
                <a:cs typeface="Courier New" charset="0"/>
              </a:rPr>
              <a:t>System.out.print(q.remove</a:t>
            </a:r>
            <a:r>
              <a:rPr lang="en-US" sz="1800" dirty="0" smtClean="0">
                <a:solidFill>
                  <a:srgbClr val="6E8080"/>
                </a:solidFill>
                <a:latin typeface="Lucida Sans Typewriter"/>
                <a:ea typeface="Courier New" charset="0"/>
                <a:cs typeface="Courier New" charset="0"/>
              </a:rPr>
              <a:t>() + " "); }</a:t>
            </a:r>
          </a:p>
          <a:p>
            <a:pPr lvl="1">
              <a:spcBef>
                <a:spcPts val="0"/>
              </a:spcBef>
              <a:buNone/>
            </a:pPr>
            <a:r>
              <a:rPr lang="en-US" sz="1800" dirty="0" smtClean="0">
                <a:solidFill>
                  <a:srgbClr val="6E8080"/>
                </a:solidFill>
                <a:latin typeface="Lucida Sans Typewriter"/>
                <a:ea typeface="Courier New" charset="0"/>
                <a:cs typeface="Courier New" charset="0"/>
              </a:rPr>
              <a:t>// Prints A B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dirty="0" smtClean="0"/>
              <a:t>Queue</a:t>
            </a:r>
            <a:endParaRPr lang="en-US" dirty="0"/>
          </a:p>
        </p:txBody>
      </p:sp>
      <p:pic>
        <p:nvPicPr>
          <p:cNvPr id="4" name="Picture 3" descr="queue_methods.png"/>
          <p:cNvPicPr>
            <a:picLocks noChangeAspect="1"/>
          </p:cNvPicPr>
          <p:nvPr/>
        </p:nvPicPr>
        <p:blipFill>
          <a:blip r:embed="rId2"/>
          <a:stretch>
            <a:fillRect/>
          </a:stretch>
        </p:blipFill>
        <p:spPr>
          <a:xfrm>
            <a:off x="0" y="829930"/>
            <a:ext cx="9144000" cy="259907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An Overview of the Collections Framework</a:t>
            </a:r>
            <a:endParaRPr lang="en-US" sz="3200" dirty="0"/>
          </a:p>
        </p:txBody>
      </p:sp>
      <p:sp>
        <p:nvSpPr>
          <p:cNvPr id="3" name="Content Placeholder 2"/>
          <p:cNvSpPr>
            <a:spLocks noGrp="1"/>
          </p:cNvSpPr>
          <p:nvPr>
            <p:ph idx="4294967295"/>
          </p:nvPr>
        </p:nvSpPr>
        <p:spPr>
          <a:xfrm>
            <a:off x="9525" y="927100"/>
            <a:ext cx="9134475" cy="4228073"/>
          </a:xfrm>
        </p:spPr>
        <p:txBody>
          <a:bodyPr>
            <a:normAutofit fontScale="92500" lnSpcReduction="20000"/>
          </a:bodyPr>
          <a:lstStyle/>
          <a:p>
            <a:r>
              <a:rPr lang="en-US" dirty="0" smtClean="0">
                <a:solidFill>
                  <a:srgbClr val="6E8080"/>
                </a:solidFill>
                <a:latin typeface="Lucida Sans Typewriter"/>
                <a:ea typeface="Courier New" charset="0"/>
                <a:cs typeface="Courier New" charset="0"/>
              </a:rPr>
              <a:t>Set</a:t>
            </a:r>
            <a:r>
              <a:rPr lang="en-US" dirty="0" smtClean="0"/>
              <a:t> interface</a:t>
            </a:r>
          </a:p>
          <a:p>
            <a:r>
              <a:rPr lang="en-US" dirty="0" smtClean="0"/>
              <a:t>A set is an </a:t>
            </a:r>
            <a:r>
              <a:rPr lang="en-US" b="1" dirty="0" smtClean="0"/>
              <a:t>unordered</a:t>
            </a:r>
            <a:r>
              <a:rPr lang="en-US" dirty="0" smtClean="0"/>
              <a:t> collection of </a:t>
            </a:r>
            <a:r>
              <a:rPr lang="en-US" b="1" dirty="0" smtClean="0"/>
              <a:t>unique</a:t>
            </a:r>
            <a:r>
              <a:rPr lang="en-US" dirty="0" smtClean="0"/>
              <a:t> elements.</a:t>
            </a:r>
          </a:p>
          <a:p>
            <a:r>
              <a:rPr lang="en-US" dirty="0" smtClean="0"/>
              <a:t>Arranges its elements so that finding, adding, and removing elements is more efficient.</a:t>
            </a:r>
          </a:p>
          <a:p>
            <a:r>
              <a:rPr lang="en-US" dirty="0" smtClean="0"/>
              <a:t>Two mechanisms to do this </a:t>
            </a:r>
          </a:p>
          <a:p>
            <a:pPr lvl="1"/>
            <a:r>
              <a:rPr lang="en-US" dirty="0" smtClean="0"/>
              <a:t>hash tables</a:t>
            </a:r>
          </a:p>
          <a:p>
            <a:pPr lvl="1"/>
            <a:r>
              <a:rPr lang="en-US" dirty="0" smtClean="0"/>
              <a:t>binary search trees</a:t>
            </a:r>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r>
              <a:rPr lang="en-US" b="1" dirty="0" smtClean="0"/>
              <a:t>Figure 3</a:t>
            </a:r>
            <a:r>
              <a:rPr lang="en-US" dirty="0" smtClean="0"/>
              <a:t> A Set of Books</a:t>
            </a:r>
            <a:endParaRPr lang="en-US" dirty="0"/>
          </a:p>
        </p:txBody>
      </p:sp>
      <p:pic>
        <p:nvPicPr>
          <p:cNvPr id="5" name="Picture 4" descr="set_of_books.jpg"/>
          <p:cNvPicPr>
            <a:picLocks noChangeAspect="1"/>
          </p:cNvPicPr>
          <p:nvPr/>
        </p:nvPicPr>
        <p:blipFill>
          <a:blip r:embed="rId2"/>
          <a:stretch>
            <a:fillRect/>
          </a:stretch>
        </p:blipFill>
        <p:spPr>
          <a:xfrm>
            <a:off x="230842" y="3971349"/>
            <a:ext cx="2590800" cy="19716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dirty="0" smtClean="0"/>
              <a:t>Priority Queue</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A priority queue collects elements, each of which has a priority.</a:t>
            </a:r>
          </a:p>
          <a:p>
            <a:r>
              <a:rPr lang="en-US" dirty="0" smtClean="0"/>
              <a:t>Example: a collection of work requests, some of which may be more urgent than others.</a:t>
            </a:r>
          </a:p>
          <a:p>
            <a:r>
              <a:rPr lang="en-US" dirty="0" smtClean="0"/>
              <a:t>Does not maintain a first-in, first-out discipline.</a:t>
            </a:r>
          </a:p>
          <a:p>
            <a:r>
              <a:rPr lang="en-US" dirty="0" smtClean="0"/>
              <a:t>Elements are retrieved according to their priority.</a:t>
            </a:r>
          </a:p>
          <a:p>
            <a:r>
              <a:rPr lang="en-US" dirty="0" smtClean="0"/>
              <a:t>Priority 1 denotes the most urgent priority </a:t>
            </a:r>
          </a:p>
          <a:p>
            <a:pPr lvl="1"/>
            <a:r>
              <a:rPr lang="en-US" dirty="0" smtClean="0"/>
              <a:t>Each removal extracts the minimum element</a:t>
            </a:r>
          </a:p>
          <a:p>
            <a:r>
              <a:rPr lang="en-US" dirty="0" smtClean="0"/>
              <a:t>When you retrieve an item from a priority queue, you always get the most urgent one.</a:t>
            </a:r>
            <a:endParaRPr lang="en-US" dirty="0"/>
          </a:p>
        </p:txBody>
      </p:sp>
      <p:pic>
        <p:nvPicPr>
          <p:cNvPr id="4" name="Picture 3" descr="priority_queue.jpg"/>
          <p:cNvPicPr>
            <a:picLocks noChangeAspect="1"/>
          </p:cNvPicPr>
          <p:nvPr/>
        </p:nvPicPr>
        <p:blipFill>
          <a:blip r:embed="rId2"/>
          <a:stretch>
            <a:fillRect/>
          </a:stretch>
        </p:blipFill>
        <p:spPr>
          <a:xfrm>
            <a:off x="5381198" y="4669817"/>
            <a:ext cx="1333539" cy="218818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dirty="0" smtClean="0"/>
              <a:t>Priority Queue</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Example: objects of a class </a:t>
            </a:r>
            <a:r>
              <a:rPr lang="en-US" dirty="0" err="1" smtClean="0">
                <a:solidFill>
                  <a:srgbClr val="6E8080"/>
                </a:solidFill>
                <a:latin typeface="Lucida Sans Typewriter"/>
                <a:ea typeface="Courier New" charset="0"/>
                <a:cs typeface="Courier New" charset="0"/>
              </a:rPr>
              <a:t>WorkOrder</a:t>
            </a:r>
            <a:r>
              <a:rPr lang="en-US" dirty="0" smtClean="0"/>
              <a:t> into a priority queue.</a:t>
            </a:r>
          </a:p>
          <a:p>
            <a:pPr lvl="1">
              <a:spcBef>
                <a:spcPts val="0"/>
              </a:spcBef>
              <a:buNone/>
            </a:pPr>
            <a:r>
              <a:rPr lang="en-US" dirty="0" err="1" smtClean="0">
                <a:solidFill>
                  <a:srgbClr val="6E8080"/>
                </a:solidFill>
                <a:latin typeface="Lucida Sans Typewriter"/>
                <a:ea typeface="Courier New" charset="0"/>
                <a:cs typeface="Courier New" charset="0"/>
              </a:rPr>
              <a:t>PriorityQueue</a:t>
            </a:r>
            <a:r>
              <a:rPr lang="en-US" dirty="0" smtClean="0">
                <a:solidFill>
                  <a:srgbClr val="6E8080"/>
                </a:solidFill>
                <a:latin typeface="Lucida Sans Typewriter"/>
                <a:ea typeface="Courier New" charset="0"/>
                <a:cs typeface="Courier New" charset="0"/>
              </a:rPr>
              <a:t>&lt;</a:t>
            </a:r>
            <a:r>
              <a:rPr lang="en-US" dirty="0" err="1" smtClean="0">
                <a:solidFill>
                  <a:srgbClr val="6E8080"/>
                </a:solidFill>
                <a:latin typeface="Lucida Sans Typewriter"/>
                <a:ea typeface="Courier New" charset="0"/>
                <a:cs typeface="Courier New" charset="0"/>
              </a:rPr>
              <a:t>WorkOrder</a:t>
            </a:r>
            <a:r>
              <a:rPr lang="en-US" dirty="0" smtClean="0">
                <a:solidFill>
                  <a:srgbClr val="6E8080"/>
                </a:solidFill>
                <a:latin typeface="Lucida Sans Typewriter"/>
                <a:ea typeface="Courier New" charset="0"/>
                <a:cs typeface="Courier New" charset="0"/>
              </a:rPr>
              <a:t>&gt; </a:t>
            </a:r>
            <a:r>
              <a:rPr lang="en-US" dirty="0" err="1" smtClean="0">
                <a:solidFill>
                  <a:srgbClr val="6E8080"/>
                </a:solidFill>
                <a:latin typeface="Lucida Sans Typewriter"/>
                <a:ea typeface="Courier New" charset="0"/>
                <a:cs typeface="Courier New" charset="0"/>
              </a:rPr>
              <a:t>q</a:t>
            </a:r>
            <a:r>
              <a:rPr lang="en-US" dirty="0" smtClean="0">
                <a:solidFill>
                  <a:srgbClr val="6E8080"/>
                </a:solidFill>
                <a:latin typeface="Lucida Sans Typewriter"/>
                <a:ea typeface="Courier New" charset="0"/>
                <a:cs typeface="Courier New" charset="0"/>
              </a:rPr>
              <a:t> =</a:t>
            </a:r>
          </a:p>
          <a:p>
            <a:pPr lvl="1">
              <a:spcBef>
                <a:spcPts val="0"/>
              </a:spcBef>
              <a:buNone/>
            </a:pPr>
            <a:r>
              <a:rPr lang="en-US" dirty="0" smtClean="0">
                <a:solidFill>
                  <a:srgbClr val="6E8080"/>
                </a:solidFill>
                <a:latin typeface="Lucida Sans Typewriter"/>
                <a:ea typeface="Courier New" charset="0"/>
                <a:cs typeface="Courier New" charset="0"/>
              </a:rPr>
              <a:t>   new </a:t>
            </a:r>
            <a:r>
              <a:rPr lang="en-US" dirty="0" err="1" smtClean="0">
                <a:solidFill>
                  <a:srgbClr val="6E8080"/>
                </a:solidFill>
                <a:latin typeface="Lucida Sans Typewriter"/>
                <a:ea typeface="Courier New" charset="0"/>
                <a:cs typeface="Courier New" charset="0"/>
              </a:rPr>
              <a:t>PriorityQueue</a:t>
            </a:r>
            <a:r>
              <a:rPr lang="en-US" dirty="0" smtClean="0">
                <a:solidFill>
                  <a:srgbClr val="6E8080"/>
                </a:solidFill>
                <a:latin typeface="Lucida Sans Typewriter"/>
                <a:ea typeface="Courier New" charset="0"/>
                <a:cs typeface="Courier New" charset="0"/>
              </a:rPr>
              <a:t>&lt;</a:t>
            </a:r>
            <a:r>
              <a:rPr lang="en-US" dirty="0" err="1" smtClean="0">
                <a:solidFill>
                  <a:srgbClr val="6E8080"/>
                </a:solidFill>
                <a:latin typeface="Lucida Sans Typewriter"/>
                <a:ea typeface="Courier New" charset="0"/>
                <a:cs typeface="Courier New" charset="0"/>
              </a:rPr>
              <a:t>WorkOrder</a:t>
            </a:r>
            <a:r>
              <a:rPr lang="en-US" dirty="0" smtClean="0">
                <a:solidFill>
                  <a:srgbClr val="6E8080"/>
                </a:solidFill>
                <a:latin typeface="Lucida Sans Typewriter"/>
                <a:ea typeface="Courier New" charset="0"/>
                <a:cs typeface="Courier New" charset="0"/>
              </a:rPr>
              <a:t>&gt;();</a:t>
            </a:r>
          </a:p>
          <a:p>
            <a:pPr lvl="1">
              <a:spcBef>
                <a:spcPts val="0"/>
              </a:spcBef>
              <a:buNone/>
            </a:pPr>
            <a:r>
              <a:rPr lang="en-US" dirty="0" err="1" smtClean="0">
                <a:solidFill>
                  <a:srgbClr val="6E8080"/>
                </a:solidFill>
                <a:latin typeface="Lucida Sans Typewriter"/>
                <a:ea typeface="Courier New" charset="0"/>
                <a:cs typeface="Courier New" charset="0"/>
              </a:rPr>
              <a:t>q.add(new</a:t>
            </a:r>
            <a:r>
              <a:rPr lang="en-US" dirty="0" smtClean="0">
                <a:solidFill>
                  <a:srgbClr val="6E8080"/>
                </a:solidFill>
                <a:latin typeface="Lucida Sans Typewriter"/>
                <a:ea typeface="Courier New" charset="0"/>
                <a:cs typeface="Courier New" charset="0"/>
              </a:rPr>
              <a:t> WorkOrder(3, "Shampoo carpets"));</a:t>
            </a:r>
          </a:p>
          <a:p>
            <a:pPr lvl="1">
              <a:spcBef>
                <a:spcPts val="0"/>
              </a:spcBef>
              <a:buNone/>
            </a:pPr>
            <a:r>
              <a:rPr lang="en-US" dirty="0" err="1" smtClean="0">
                <a:solidFill>
                  <a:srgbClr val="6E8080"/>
                </a:solidFill>
                <a:latin typeface="Lucida Sans Typewriter"/>
                <a:ea typeface="Courier New" charset="0"/>
                <a:cs typeface="Courier New" charset="0"/>
              </a:rPr>
              <a:t>q.add(new</a:t>
            </a:r>
            <a:r>
              <a:rPr lang="en-US" dirty="0" smtClean="0">
                <a:solidFill>
                  <a:srgbClr val="6E8080"/>
                </a:solidFill>
                <a:latin typeface="Lucida Sans Typewriter"/>
                <a:ea typeface="Courier New" charset="0"/>
                <a:cs typeface="Courier New" charset="0"/>
              </a:rPr>
              <a:t> WorkOrder(1, "Fix broken sink"));</a:t>
            </a:r>
          </a:p>
          <a:p>
            <a:pPr lvl="1">
              <a:spcBef>
                <a:spcPts val="0"/>
              </a:spcBef>
              <a:buNone/>
            </a:pPr>
            <a:r>
              <a:rPr lang="en-US" dirty="0" err="1" smtClean="0">
                <a:solidFill>
                  <a:srgbClr val="6E8080"/>
                </a:solidFill>
                <a:latin typeface="Lucida Sans Typewriter"/>
                <a:ea typeface="Courier New" charset="0"/>
                <a:cs typeface="Courier New" charset="0"/>
              </a:rPr>
              <a:t>q.add(new</a:t>
            </a:r>
            <a:r>
              <a:rPr lang="en-US" dirty="0" smtClean="0">
                <a:solidFill>
                  <a:srgbClr val="6E8080"/>
                </a:solidFill>
                <a:latin typeface="Lucida Sans Typewriter"/>
                <a:ea typeface="Courier New" charset="0"/>
                <a:cs typeface="Courier New" charset="0"/>
              </a:rPr>
              <a:t> WorkOrder(2, "Order cleaning supplies"));</a:t>
            </a:r>
          </a:p>
          <a:p>
            <a:r>
              <a:rPr lang="en-US" dirty="0" smtClean="0"/>
              <a:t>When calling </a:t>
            </a:r>
            <a:r>
              <a:rPr lang="en-US" dirty="0" err="1" smtClean="0">
                <a:solidFill>
                  <a:srgbClr val="6E8080"/>
                </a:solidFill>
                <a:latin typeface="Lucida Sans Typewriter"/>
                <a:ea typeface="Courier New" charset="0"/>
                <a:cs typeface="Courier New" charset="0"/>
              </a:rPr>
              <a:t>q.remove</a:t>
            </a:r>
            <a:r>
              <a:rPr lang="en-US" dirty="0" smtClean="0">
                <a:solidFill>
                  <a:srgbClr val="6E8080"/>
                </a:solidFill>
                <a:latin typeface="Lucida Sans Typewriter"/>
                <a:ea typeface="Courier New" charset="0"/>
                <a:cs typeface="Courier New" charset="0"/>
              </a:rPr>
              <a:t>()</a:t>
            </a:r>
            <a:r>
              <a:rPr lang="en-US" dirty="0" smtClean="0"/>
              <a:t> for the first time, the work order with priority 1 is removed.</a:t>
            </a:r>
          </a:p>
          <a:p>
            <a:r>
              <a:rPr lang="en-US" dirty="0" smtClean="0"/>
              <a:t>Elements should belong to a class that implements the </a:t>
            </a:r>
            <a:r>
              <a:rPr lang="en-US" dirty="0" smtClean="0">
                <a:solidFill>
                  <a:srgbClr val="6E8080"/>
                </a:solidFill>
                <a:latin typeface="Lucida Sans Typewriter"/>
                <a:ea typeface="Courier New" charset="0"/>
                <a:cs typeface="Courier New" charset="0"/>
              </a:rPr>
              <a:t>Comparable</a:t>
            </a:r>
            <a:r>
              <a:rPr lang="en-US" dirty="0" smtClean="0"/>
              <a:t> interface.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dirty="0" smtClean="0"/>
              <a:t>Priority Queue</a:t>
            </a:r>
            <a:endParaRPr lang="en-US" dirty="0"/>
          </a:p>
        </p:txBody>
      </p:sp>
      <p:pic>
        <p:nvPicPr>
          <p:cNvPr id="4" name="Picture 3" descr="priority_queue_methods.png"/>
          <p:cNvPicPr>
            <a:picLocks noChangeAspect="1"/>
          </p:cNvPicPr>
          <p:nvPr/>
        </p:nvPicPr>
        <p:blipFill>
          <a:blip r:embed="rId2"/>
          <a:stretch>
            <a:fillRect/>
          </a:stretch>
        </p:blipFill>
        <p:spPr>
          <a:xfrm>
            <a:off x="855921" y="953056"/>
            <a:ext cx="7432157" cy="2756467"/>
          </a:xfrm>
          <a:prstGeom prst="rect">
            <a:avLst/>
          </a:prstGeo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sz="2400" dirty="0" smtClean="0"/>
              <a:t>Sorting and Searching in the Java Library - Sorting</a:t>
            </a:r>
            <a:endParaRPr lang="en-US" sz="2400" dirty="0"/>
          </a:p>
        </p:txBody>
      </p:sp>
      <p:sp>
        <p:nvSpPr>
          <p:cNvPr id="3" name="Content Placeholder 2"/>
          <p:cNvSpPr>
            <a:spLocks noGrp="1"/>
          </p:cNvSpPr>
          <p:nvPr>
            <p:ph idx="4294967295"/>
          </p:nvPr>
        </p:nvSpPr>
        <p:spPr>
          <a:xfrm>
            <a:off x="9525" y="921456"/>
            <a:ext cx="9134475" cy="5664807"/>
          </a:xfrm>
        </p:spPr>
        <p:txBody>
          <a:bodyPr/>
          <a:lstStyle/>
          <a:p>
            <a:r>
              <a:rPr lang="en-US" dirty="0" smtClean="0"/>
              <a:t>You do not need to write sorting and searching algorithms </a:t>
            </a:r>
          </a:p>
          <a:p>
            <a:pPr lvl="1"/>
            <a:r>
              <a:rPr lang="en-US" dirty="0" smtClean="0"/>
              <a:t>Use methods in the Arrays and Collections classes</a:t>
            </a:r>
          </a:p>
          <a:p>
            <a:r>
              <a:rPr lang="en-US" dirty="0" smtClean="0"/>
              <a:t>The </a:t>
            </a:r>
            <a:r>
              <a:rPr lang="en-US" dirty="0" smtClean="0">
                <a:solidFill>
                  <a:srgbClr val="6E8080"/>
                </a:solidFill>
                <a:latin typeface="Lucida Sans Typewriter"/>
                <a:ea typeface="Courier New" charset="0"/>
                <a:cs typeface="Courier New" charset="0"/>
              </a:rPr>
              <a:t>Arrays</a:t>
            </a:r>
            <a:r>
              <a:rPr lang="en-US" dirty="0" smtClean="0"/>
              <a:t> class contains static sort methods. </a:t>
            </a:r>
          </a:p>
          <a:p>
            <a:r>
              <a:rPr lang="en-US" dirty="0" smtClean="0"/>
              <a:t>To sort an array of integers:</a:t>
            </a:r>
          </a:p>
          <a:p>
            <a:pPr lvl="1">
              <a:spcBef>
                <a:spcPts val="0"/>
              </a:spcBef>
              <a:buNone/>
            </a:pP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 = . . . ;</a:t>
            </a:r>
          </a:p>
          <a:p>
            <a:pPr lvl="1">
              <a:spcBef>
                <a:spcPts val="0"/>
              </a:spcBef>
              <a:buNone/>
            </a:pPr>
            <a:r>
              <a:rPr lang="en-US" dirty="0" err="1" smtClean="0">
                <a:solidFill>
                  <a:srgbClr val="6E8080"/>
                </a:solidFill>
                <a:latin typeface="Lucida Sans Typewriter"/>
                <a:ea typeface="Courier New" charset="0"/>
                <a:cs typeface="Courier New" charset="0"/>
              </a:rPr>
              <a:t>Arrays.sort(a</a:t>
            </a:r>
            <a:r>
              <a:rPr lang="en-US" dirty="0" smtClean="0">
                <a:solidFill>
                  <a:srgbClr val="6E8080"/>
                </a:solidFill>
                <a:latin typeface="Lucida Sans Typewriter"/>
                <a:ea typeface="Courier New" charset="0"/>
                <a:cs typeface="Courier New" charset="0"/>
              </a:rPr>
              <a:t>); </a:t>
            </a:r>
          </a:p>
          <a:p>
            <a:pPr lvl="1"/>
            <a:r>
              <a:rPr lang="en-US" dirty="0" smtClean="0"/>
              <a:t>That sort method uses the </a:t>
            </a:r>
            <a:r>
              <a:rPr lang="en-US" dirty="0" err="1" smtClean="0"/>
              <a:t>Quicksort</a:t>
            </a:r>
            <a:r>
              <a:rPr lang="en-US" dirty="0" smtClean="0"/>
              <a:t> algorithm (see Special Topic 14.3). </a:t>
            </a:r>
          </a:p>
          <a:p>
            <a:r>
              <a:rPr lang="en-US" dirty="0" smtClean="0"/>
              <a:t>To sort an </a:t>
            </a:r>
            <a:r>
              <a:rPr lang="en-US" dirty="0" err="1" smtClean="0">
                <a:solidFill>
                  <a:srgbClr val="6E8080"/>
                </a:solidFill>
                <a:latin typeface="Lucida Sans Typewriter"/>
                <a:ea typeface="Courier New" charset="0"/>
                <a:cs typeface="Courier New" charset="0"/>
              </a:rPr>
              <a:t>ArrayList</a:t>
            </a:r>
            <a:r>
              <a:rPr lang="en-US" dirty="0" smtClean="0"/>
              <a:t>, use </a:t>
            </a:r>
            <a:r>
              <a:rPr lang="en-US" dirty="0" err="1" smtClean="0">
                <a:solidFill>
                  <a:srgbClr val="6E8080"/>
                </a:solidFill>
                <a:latin typeface="Lucida Sans Typewriter"/>
                <a:ea typeface="Courier New" charset="0"/>
                <a:cs typeface="Courier New" charset="0"/>
              </a:rPr>
              <a:t>Collections.sort</a:t>
            </a:r>
            <a:endParaRPr lang="en-US" dirty="0" smtClean="0">
              <a:solidFill>
                <a:srgbClr val="6E8080"/>
              </a:solidFill>
              <a:latin typeface="Lucida Sans Typewriter"/>
              <a:ea typeface="Courier New" charset="0"/>
              <a:cs typeface="Courier New" charset="0"/>
            </a:endParaRPr>
          </a:p>
          <a:p>
            <a:pPr lvl="1">
              <a:spcBef>
                <a:spcPts val="0"/>
              </a:spcBef>
              <a:buNone/>
            </a:pPr>
            <a:r>
              <a:rPr lang="en-US" dirty="0" smtClean="0"/>
              <a:t> </a:t>
            </a:r>
            <a:r>
              <a:rPr lang="en-US" dirty="0" err="1" smtClean="0">
                <a:solidFill>
                  <a:srgbClr val="6E8080"/>
                </a:solidFill>
                <a:latin typeface="Lucida Sans Typewriter"/>
                <a:ea typeface="Courier New" charset="0"/>
                <a:cs typeface="Courier New" charset="0"/>
              </a:rPr>
              <a:t>ArrayList</a:t>
            </a:r>
            <a:r>
              <a:rPr lang="en-US" dirty="0" smtClean="0">
                <a:solidFill>
                  <a:srgbClr val="6E8080"/>
                </a:solidFill>
                <a:latin typeface="Lucida Sans Typewriter"/>
                <a:ea typeface="Courier New" charset="0"/>
                <a:cs typeface="Courier New" charset="0"/>
              </a:rPr>
              <a:t>&lt;String&gt; names = . . .;</a:t>
            </a:r>
          </a:p>
          <a:p>
            <a:pPr lvl="1">
              <a:spcBef>
                <a:spcPts val="0"/>
              </a:spcBef>
              <a:buNone/>
            </a:pPr>
            <a:r>
              <a:rPr lang="en-US" dirty="0" err="1" smtClean="0">
                <a:solidFill>
                  <a:srgbClr val="6E8080"/>
                </a:solidFill>
                <a:latin typeface="Lucida Sans Typewriter"/>
                <a:ea typeface="Courier New" charset="0"/>
                <a:cs typeface="Courier New" charset="0"/>
              </a:rPr>
              <a:t>Collections.sort(names</a:t>
            </a:r>
            <a:r>
              <a:rPr lang="en-US" dirty="0" smtClean="0">
                <a:solidFill>
                  <a:srgbClr val="6E8080"/>
                </a:solidFill>
                <a:latin typeface="Lucida Sans Typewriter"/>
                <a:ea typeface="Courier New" charset="0"/>
                <a:cs typeface="Courier New" charset="0"/>
              </a:rPr>
              <a:t>); </a:t>
            </a:r>
          </a:p>
          <a:p>
            <a:pPr lvl="1"/>
            <a:r>
              <a:rPr lang="en-US" dirty="0" smtClean="0"/>
              <a:t>Uses merge sort algorithm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dirty="0" smtClean="0"/>
              <a:t>Stack and Queue Applications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A stack can be used to check whether parentheses in an expression are balanced.</a:t>
            </a:r>
          </a:p>
          <a:p>
            <a:pPr lvl="1">
              <a:spcBef>
                <a:spcPts val="0"/>
              </a:spcBef>
              <a:buNone/>
            </a:pPr>
            <a:r>
              <a:rPr lang="en-US" dirty="0" smtClean="0">
                <a:latin typeface="Comic Sans MS"/>
                <a:cs typeface="Comic Sans MS"/>
              </a:rPr>
              <a:t>When you see an opening parenthesis, push it on the stack.</a:t>
            </a:r>
          </a:p>
          <a:p>
            <a:pPr lvl="1">
              <a:spcBef>
                <a:spcPts val="0"/>
              </a:spcBef>
              <a:buNone/>
            </a:pPr>
            <a:r>
              <a:rPr lang="en-US" dirty="0" smtClean="0">
                <a:latin typeface="Comic Sans MS"/>
                <a:cs typeface="Comic Sans MS"/>
              </a:rPr>
              <a:t>When you see a closing parenthesis, pop the stack.</a:t>
            </a:r>
          </a:p>
          <a:p>
            <a:pPr lvl="1">
              <a:spcBef>
                <a:spcPts val="0"/>
              </a:spcBef>
              <a:buNone/>
            </a:pPr>
            <a:r>
              <a:rPr lang="en-US" dirty="0" smtClean="0">
                <a:latin typeface="Comic Sans MS"/>
                <a:cs typeface="Comic Sans MS"/>
              </a:rPr>
              <a:t>If the opening and closing parentheses don't match</a:t>
            </a:r>
          </a:p>
          <a:p>
            <a:pPr lvl="1">
              <a:spcBef>
                <a:spcPts val="0"/>
              </a:spcBef>
              <a:buNone/>
            </a:pPr>
            <a:r>
              <a:rPr lang="en-US" dirty="0" smtClean="0">
                <a:latin typeface="Comic Sans MS"/>
                <a:cs typeface="Comic Sans MS"/>
              </a:rPr>
              <a:t>   The parentheses are unbalanced. Exit.</a:t>
            </a:r>
          </a:p>
          <a:p>
            <a:pPr lvl="1">
              <a:spcBef>
                <a:spcPts val="0"/>
              </a:spcBef>
              <a:buNone/>
            </a:pPr>
            <a:r>
              <a:rPr lang="en-US" dirty="0" smtClean="0">
                <a:latin typeface="Comic Sans MS"/>
                <a:cs typeface="Comic Sans MS"/>
              </a:rPr>
              <a:t>If at the end the stack is empty</a:t>
            </a:r>
          </a:p>
          <a:p>
            <a:pPr lvl="1">
              <a:spcBef>
                <a:spcPts val="0"/>
              </a:spcBef>
              <a:buNone/>
            </a:pPr>
            <a:r>
              <a:rPr lang="en-US" dirty="0" smtClean="0">
                <a:latin typeface="Comic Sans MS"/>
                <a:cs typeface="Comic Sans MS"/>
              </a:rPr>
              <a:t>   The parentheses are balanced.</a:t>
            </a:r>
          </a:p>
          <a:p>
            <a:pPr lvl="1">
              <a:spcBef>
                <a:spcPts val="0"/>
              </a:spcBef>
              <a:buNone/>
            </a:pPr>
            <a:r>
              <a:rPr lang="en-US" dirty="0" smtClean="0">
                <a:latin typeface="Comic Sans MS"/>
                <a:cs typeface="Comic Sans MS"/>
              </a:rPr>
              <a:t>Else</a:t>
            </a:r>
          </a:p>
          <a:p>
            <a:pPr lvl="1">
              <a:spcBef>
                <a:spcPts val="0"/>
              </a:spcBef>
              <a:buNone/>
            </a:pPr>
            <a:r>
              <a:rPr lang="en-US" dirty="0" smtClean="0">
                <a:latin typeface="Comic Sans MS"/>
                <a:cs typeface="Comic Sans MS"/>
              </a:rPr>
              <a:t>   The parentheses are not balanced.</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dirty="0" smtClean="0"/>
              <a:t>Stack and Queue Applications</a:t>
            </a:r>
            <a:endParaRPr lang="en-US" dirty="0"/>
          </a:p>
        </p:txBody>
      </p:sp>
      <p:sp>
        <p:nvSpPr>
          <p:cNvPr id="3" name="Content Placeholder 2"/>
          <p:cNvSpPr>
            <a:spLocks noGrp="1"/>
          </p:cNvSpPr>
          <p:nvPr>
            <p:ph idx="4294967295"/>
          </p:nvPr>
        </p:nvSpPr>
        <p:spPr>
          <a:xfrm>
            <a:off x="9525" y="921456"/>
            <a:ext cx="9134475" cy="5664807"/>
          </a:xfrm>
        </p:spPr>
        <p:txBody>
          <a:bodyPr/>
          <a:lstStyle/>
          <a:p>
            <a:pPr>
              <a:spcBef>
                <a:spcPts val="0"/>
              </a:spcBef>
            </a:pPr>
            <a:r>
              <a:rPr lang="en-US" dirty="0" smtClean="0"/>
              <a:t>Walkthrough of the sample expression:</a:t>
            </a:r>
            <a:endParaRPr lang="en-US" dirty="0"/>
          </a:p>
        </p:txBody>
      </p:sp>
      <p:pic>
        <p:nvPicPr>
          <p:cNvPr id="4" name="Picture 3" descr="expression_evaluation.png"/>
          <p:cNvPicPr>
            <a:picLocks noChangeAspect="1"/>
          </p:cNvPicPr>
          <p:nvPr/>
        </p:nvPicPr>
        <p:blipFill>
          <a:blip r:embed="rId2"/>
          <a:stretch>
            <a:fillRect/>
          </a:stretch>
        </p:blipFill>
        <p:spPr>
          <a:xfrm>
            <a:off x="1487075" y="1375890"/>
            <a:ext cx="6169849" cy="350354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dirty="0" smtClean="0"/>
              <a:t>Stack and Queue Applications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Use a stack to evaluate expressions in reverse Polish notation.</a:t>
            </a:r>
          </a:p>
          <a:p>
            <a:pPr lvl="1">
              <a:buNone/>
            </a:pPr>
            <a:r>
              <a:rPr lang="en-US" dirty="0" smtClean="0">
                <a:latin typeface="Comic Sans MS"/>
                <a:cs typeface="Comic Sans MS"/>
              </a:rPr>
              <a:t>If you read a number</a:t>
            </a:r>
          </a:p>
          <a:p>
            <a:pPr lvl="1">
              <a:buNone/>
            </a:pPr>
            <a:r>
              <a:rPr lang="en-US" dirty="0" smtClean="0">
                <a:latin typeface="Comic Sans MS"/>
                <a:cs typeface="Comic Sans MS"/>
              </a:rPr>
              <a:t>   Push it on the stack.</a:t>
            </a:r>
          </a:p>
          <a:p>
            <a:pPr lvl="1">
              <a:buNone/>
            </a:pPr>
            <a:r>
              <a:rPr lang="en-US" dirty="0" smtClean="0">
                <a:latin typeface="Comic Sans MS"/>
                <a:cs typeface="Comic Sans MS"/>
              </a:rPr>
              <a:t>Else if you read an operand</a:t>
            </a:r>
          </a:p>
          <a:p>
            <a:pPr lvl="1">
              <a:buNone/>
            </a:pPr>
            <a:r>
              <a:rPr lang="en-US" dirty="0" smtClean="0">
                <a:latin typeface="Comic Sans MS"/>
                <a:cs typeface="Comic Sans MS"/>
              </a:rPr>
              <a:t>   Pop two values off the stack.</a:t>
            </a:r>
          </a:p>
          <a:p>
            <a:pPr lvl="1">
              <a:buNone/>
            </a:pPr>
            <a:r>
              <a:rPr lang="en-US" dirty="0" smtClean="0">
                <a:latin typeface="Comic Sans MS"/>
                <a:cs typeface="Comic Sans MS"/>
              </a:rPr>
              <a:t>   Combine the values with the operand.</a:t>
            </a:r>
          </a:p>
          <a:p>
            <a:pPr lvl="1">
              <a:buNone/>
            </a:pPr>
            <a:r>
              <a:rPr lang="en-US" dirty="0" smtClean="0">
                <a:latin typeface="Comic Sans MS"/>
                <a:cs typeface="Comic Sans MS"/>
              </a:rPr>
              <a:t>   Push the result back onto the stack.</a:t>
            </a:r>
          </a:p>
          <a:p>
            <a:pPr lvl="1">
              <a:buNone/>
            </a:pPr>
            <a:r>
              <a:rPr lang="en-US" dirty="0" smtClean="0">
                <a:latin typeface="Comic Sans MS"/>
                <a:cs typeface="Comic Sans MS"/>
              </a:rPr>
              <a:t>Else if there is no more input</a:t>
            </a:r>
          </a:p>
          <a:p>
            <a:pPr lvl="1">
              <a:buNone/>
            </a:pPr>
            <a:r>
              <a:rPr lang="en-US" dirty="0" smtClean="0">
                <a:latin typeface="Comic Sans MS"/>
                <a:cs typeface="Comic Sans MS"/>
              </a:rPr>
              <a:t>   Pop and display the result.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dirty="0" smtClean="0"/>
              <a:t>Stack and Queue Applications</a:t>
            </a:r>
            <a:endParaRPr lang="en-US" dirty="0"/>
          </a:p>
        </p:txBody>
      </p:sp>
      <p:sp>
        <p:nvSpPr>
          <p:cNvPr id="3" name="Content Placeholder 2"/>
          <p:cNvSpPr>
            <a:spLocks noGrp="1"/>
          </p:cNvSpPr>
          <p:nvPr>
            <p:ph idx="4294967295"/>
          </p:nvPr>
        </p:nvSpPr>
        <p:spPr>
          <a:xfrm>
            <a:off x="9525" y="921456"/>
            <a:ext cx="9134475" cy="5664807"/>
          </a:xfrm>
        </p:spPr>
        <p:txBody>
          <a:bodyPr/>
          <a:lstStyle/>
          <a:p>
            <a:pPr>
              <a:spcBef>
                <a:spcPts val="0"/>
              </a:spcBef>
            </a:pPr>
            <a:r>
              <a:rPr lang="en-US" dirty="0" smtClean="0"/>
              <a:t>Walkthrough of evaluating the expression 3 4 5 + ×:</a:t>
            </a:r>
            <a:endParaRPr lang="en-US" dirty="0"/>
          </a:p>
        </p:txBody>
      </p:sp>
      <p:pic>
        <p:nvPicPr>
          <p:cNvPr id="5" name="Picture 4" descr="reverse_polish.png"/>
          <p:cNvPicPr>
            <a:picLocks noChangeAspect="1"/>
          </p:cNvPicPr>
          <p:nvPr/>
        </p:nvPicPr>
        <p:blipFill>
          <a:blip r:embed="rId2"/>
          <a:stretch>
            <a:fillRect/>
          </a:stretch>
        </p:blipFill>
        <p:spPr>
          <a:xfrm>
            <a:off x="1396910" y="1351161"/>
            <a:ext cx="6350179" cy="2692064"/>
          </a:xfrm>
          <a:prstGeom prst="rect">
            <a:avLst/>
          </a:prstGeom>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section_6_2/</a:t>
            </a:r>
            <a:r>
              <a:rPr lang="en-US" dirty="0" smtClean="0">
                <a:hlinkClick r:id="rId2" action="ppaction://hlinkfile"/>
              </a:rPr>
              <a:t>Calculator.java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200" b="1" dirty="0" smtClean="0">
                <a:solidFill>
                  <a:srgbClr val="0073FF"/>
                </a:solidFill>
                <a:latin typeface="Courier"/>
                <a:ea typeface="Courier"/>
                <a:cs typeface="Courier"/>
              </a:rPr>
              <a:t>  1  </a:t>
            </a:r>
            <a:r>
              <a:rPr lang="en-US" sz="1200" dirty="0" smtClean="0">
                <a:solidFill>
                  <a:srgbClr val="CC0066"/>
                </a:solidFill>
                <a:latin typeface="Courier"/>
                <a:ea typeface="Courier"/>
                <a:cs typeface="Courier"/>
              </a:rPr>
              <a:t>import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java.util.Scanner</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  </a:t>
            </a:r>
            <a:r>
              <a:rPr lang="en-US" sz="1200" dirty="0" smtClean="0">
                <a:solidFill>
                  <a:srgbClr val="CC0066"/>
                </a:solidFill>
                <a:latin typeface="Courier"/>
                <a:ea typeface="Courier"/>
                <a:cs typeface="Courier"/>
              </a:rPr>
              <a:t>import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java.util.Stack</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3  </a:t>
            </a:r>
          </a:p>
          <a:p>
            <a:pPr>
              <a:spcBef>
                <a:spcPts val="0"/>
              </a:spcBef>
              <a:buNone/>
            </a:pPr>
            <a:r>
              <a:rPr lang="en-US" sz="1200" b="1" dirty="0" smtClean="0">
                <a:solidFill>
                  <a:srgbClr val="0073FF"/>
                </a:solidFill>
                <a:latin typeface="Courier"/>
                <a:ea typeface="Courier"/>
                <a:cs typeface="Courier"/>
              </a:rPr>
              <a:t>  4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5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This calculator uses the reverse Polish notation.</a:t>
            </a:r>
          </a:p>
          <a:p>
            <a:pPr>
              <a:spcBef>
                <a:spcPts val="0"/>
              </a:spcBef>
              <a:buNone/>
            </a:pPr>
            <a:r>
              <a:rPr lang="en-US" sz="1200" b="1" dirty="0" smtClean="0">
                <a:solidFill>
                  <a:srgbClr val="0073FF"/>
                </a:solidFill>
                <a:latin typeface="Courier"/>
                <a:ea typeface="Courier"/>
                <a:cs typeface="Courier"/>
              </a:rPr>
              <a:t>  6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7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class</a:t>
            </a:r>
            <a:r>
              <a:rPr lang="en-US" sz="1200" dirty="0" smtClean="0">
                <a:solidFill>
                  <a:srgbClr val="000000"/>
                </a:solidFill>
                <a:latin typeface="Courier"/>
                <a:ea typeface="Courier"/>
                <a:cs typeface="Courier"/>
              </a:rPr>
              <a:t> Calculator</a:t>
            </a:r>
          </a:p>
          <a:p>
            <a:pPr>
              <a:spcBef>
                <a:spcPts val="0"/>
              </a:spcBef>
              <a:buNone/>
            </a:pPr>
            <a:r>
              <a:rPr lang="en-US" sz="1200" b="1" dirty="0" smtClean="0">
                <a:solidFill>
                  <a:srgbClr val="0073FF"/>
                </a:solidFill>
                <a:latin typeface="Courier"/>
                <a:ea typeface="Courier"/>
                <a:cs typeface="Courier"/>
              </a:rPr>
              <a:t>  8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9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static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void</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main(String</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args</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10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11  </a:t>
            </a:r>
            <a:r>
              <a:rPr lang="en-US" sz="1200" dirty="0" smtClean="0">
                <a:solidFill>
                  <a:srgbClr val="000000"/>
                </a:solidFill>
                <a:latin typeface="Courier"/>
                <a:ea typeface="Courier"/>
                <a:cs typeface="Courier"/>
              </a:rPr>
              <a:t>      Scanner in = </a:t>
            </a:r>
            <a:r>
              <a:rPr lang="en-US" sz="1200" dirty="0" smtClean="0">
                <a:solidFill>
                  <a:srgbClr val="CC0066"/>
                </a:solidFill>
                <a:latin typeface="Courier"/>
                <a:ea typeface="Courier"/>
                <a:cs typeface="Courier"/>
              </a:rPr>
              <a:t>new</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Scanner(System.in</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12  </a:t>
            </a:r>
            <a:r>
              <a:rPr lang="en-US" sz="1200" dirty="0" smtClean="0">
                <a:solidFill>
                  <a:srgbClr val="000000"/>
                </a:solidFill>
                <a:latin typeface="Courier"/>
                <a:ea typeface="Courier"/>
                <a:cs typeface="Courier"/>
              </a:rPr>
              <a:t>      Stack&lt;Integer&gt; results = </a:t>
            </a:r>
            <a:r>
              <a:rPr lang="en-US" sz="1200" dirty="0" smtClean="0">
                <a:solidFill>
                  <a:srgbClr val="CC0066"/>
                </a:solidFill>
                <a:latin typeface="Courier"/>
                <a:ea typeface="Courier"/>
                <a:cs typeface="Courier"/>
              </a:rPr>
              <a:t>new</a:t>
            </a:r>
            <a:r>
              <a:rPr lang="en-US" sz="1200" dirty="0" smtClean="0">
                <a:solidFill>
                  <a:srgbClr val="000000"/>
                </a:solidFill>
                <a:latin typeface="Courier"/>
                <a:ea typeface="Courier"/>
                <a:cs typeface="Courier"/>
              </a:rPr>
              <a:t> Stack&lt;Integer&gt;();</a:t>
            </a:r>
          </a:p>
          <a:p>
            <a:pPr>
              <a:spcBef>
                <a:spcPts val="0"/>
              </a:spcBef>
              <a:buNone/>
            </a:pPr>
            <a:r>
              <a:rPr lang="en-US" sz="1200" b="1" dirty="0" smtClean="0">
                <a:solidFill>
                  <a:srgbClr val="0073FF"/>
                </a:solidFill>
                <a:latin typeface="Courier"/>
                <a:ea typeface="Courier"/>
                <a:cs typeface="Courier"/>
              </a:rPr>
              <a:t> 13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System.out.println(</a:t>
            </a:r>
            <a:r>
              <a:rPr lang="en-US" sz="1200" dirty="0" err="1" smtClean="0">
                <a:solidFill>
                  <a:srgbClr val="32E598"/>
                </a:solidFill>
                <a:latin typeface="Courier"/>
                <a:ea typeface="Courier"/>
                <a:cs typeface="Courier"/>
              </a:rPr>
              <a:t>"Enter</a:t>
            </a:r>
            <a:r>
              <a:rPr lang="en-US" sz="1200" dirty="0" smtClean="0">
                <a:solidFill>
                  <a:srgbClr val="32E598"/>
                </a:solidFill>
                <a:latin typeface="Courier"/>
                <a:ea typeface="Courier"/>
                <a:cs typeface="Courier"/>
              </a:rPr>
              <a:t> one number or operator per line, Q to quit.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14  </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boolean</a:t>
            </a:r>
            <a:r>
              <a:rPr lang="en-US" sz="1200" dirty="0" smtClean="0">
                <a:solidFill>
                  <a:srgbClr val="000000"/>
                </a:solidFill>
                <a:latin typeface="Courier"/>
                <a:ea typeface="Courier"/>
                <a:cs typeface="Courier"/>
              </a:rPr>
              <a:t> done = </a:t>
            </a:r>
            <a:r>
              <a:rPr lang="en-US" sz="1200" dirty="0" smtClean="0">
                <a:solidFill>
                  <a:srgbClr val="66FF19"/>
                </a:solidFill>
                <a:latin typeface="Courier"/>
                <a:ea typeface="Courier"/>
                <a:cs typeface="Courier"/>
              </a:rPr>
              <a:t>false</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15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while</a:t>
            </a:r>
            <a:r>
              <a:rPr lang="en-US" sz="1200" dirty="0" smtClean="0">
                <a:solidFill>
                  <a:srgbClr val="000000"/>
                </a:solidFill>
                <a:latin typeface="Courier"/>
                <a:ea typeface="Courier"/>
                <a:cs typeface="Courier"/>
              </a:rPr>
              <a:t> (!done)</a:t>
            </a:r>
          </a:p>
          <a:p>
            <a:pPr>
              <a:spcBef>
                <a:spcPts val="0"/>
              </a:spcBef>
              <a:buNone/>
            </a:pPr>
            <a:r>
              <a:rPr lang="en-US" sz="1200" b="1" dirty="0" smtClean="0">
                <a:solidFill>
                  <a:srgbClr val="0073FF"/>
                </a:solidFill>
                <a:latin typeface="Courier"/>
                <a:ea typeface="Courier"/>
                <a:cs typeface="Courier"/>
              </a:rPr>
              <a:t> 16  </a:t>
            </a:r>
            <a:r>
              <a:rPr lang="en-US" sz="1200" dirty="0" smtClean="0">
                <a:solidFill>
                  <a:srgbClr val="000000"/>
                </a:solidFill>
                <a:latin typeface="Courier"/>
                <a:ea typeface="Courier"/>
                <a:cs typeface="Courier"/>
              </a:rPr>
              <a:t>      {         </a:t>
            </a:r>
          </a:p>
          <a:p>
            <a:pPr>
              <a:spcBef>
                <a:spcPts val="0"/>
              </a:spcBef>
              <a:buNone/>
            </a:pPr>
            <a:r>
              <a:rPr lang="en-US" sz="1200" b="1" dirty="0" smtClean="0">
                <a:solidFill>
                  <a:srgbClr val="0073FF"/>
                </a:solidFill>
                <a:latin typeface="Courier"/>
                <a:ea typeface="Courier"/>
                <a:cs typeface="Courier"/>
              </a:rPr>
              <a:t> 17  </a:t>
            </a:r>
            <a:r>
              <a:rPr lang="en-US" sz="1200" dirty="0" smtClean="0">
                <a:solidFill>
                  <a:srgbClr val="000000"/>
                </a:solidFill>
                <a:latin typeface="Courier"/>
                <a:ea typeface="Courier"/>
                <a:cs typeface="Courier"/>
              </a:rPr>
              <a:t>         String input = </a:t>
            </a:r>
            <a:r>
              <a:rPr lang="en-US" sz="1200" dirty="0" err="1" smtClean="0">
                <a:solidFill>
                  <a:srgbClr val="000000"/>
                </a:solidFill>
                <a:latin typeface="Courier"/>
                <a:ea typeface="Courier"/>
                <a:cs typeface="Courier"/>
              </a:rPr>
              <a:t>in.nextLine</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18  </a:t>
            </a:r>
          </a:p>
          <a:p>
            <a:pPr>
              <a:spcBef>
                <a:spcPts val="0"/>
              </a:spcBef>
              <a:buNone/>
            </a:pPr>
            <a:r>
              <a:rPr lang="en-US" sz="1200" b="1" dirty="0" smtClean="0">
                <a:solidFill>
                  <a:srgbClr val="0073FF"/>
                </a:solidFill>
                <a:latin typeface="Courier"/>
                <a:ea typeface="Courier"/>
                <a:cs typeface="Courier"/>
              </a:rPr>
              <a:t> 19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If the command is an operator, pop the arguments and push the result</a:t>
            </a:r>
          </a:p>
          <a:p>
            <a:pPr>
              <a:spcBef>
                <a:spcPts val="0"/>
              </a:spcBef>
              <a:buNone/>
            </a:pPr>
            <a:r>
              <a:rPr lang="en-US" sz="1200" b="1" dirty="0" smtClean="0">
                <a:solidFill>
                  <a:srgbClr val="0073FF"/>
                </a:solidFill>
                <a:latin typeface="Courier"/>
                <a:ea typeface="Courier"/>
                <a:cs typeface="Courier"/>
              </a:rPr>
              <a:t> 20  </a:t>
            </a:r>
          </a:p>
          <a:p>
            <a:pPr>
              <a:spcBef>
                <a:spcPts val="0"/>
              </a:spcBef>
              <a:buNone/>
            </a:pPr>
            <a:r>
              <a:rPr lang="en-US" sz="1200" b="1" dirty="0" smtClean="0">
                <a:solidFill>
                  <a:srgbClr val="0073FF"/>
                </a:solidFill>
                <a:latin typeface="Courier"/>
                <a:ea typeface="Courier"/>
                <a:cs typeface="Courier"/>
              </a:rPr>
              <a:t> 21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if</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input.equals</a:t>
            </a:r>
            <a:r>
              <a:rPr lang="en-US" sz="1200" dirty="0" smtClean="0">
                <a:solidFill>
                  <a:srgbClr val="000000"/>
                </a:solidFill>
                <a:latin typeface="Courier"/>
                <a:ea typeface="Courier"/>
                <a:cs typeface="Courier"/>
              </a:rPr>
              <a:t>(</a:t>
            </a:r>
            <a:r>
              <a:rPr lang="en-US" sz="1200" dirty="0" smtClean="0">
                <a:solidFill>
                  <a:srgbClr val="32E598"/>
                </a:solidFill>
                <a:latin typeface="Courier"/>
                <a:ea typeface="Courier"/>
                <a:cs typeface="Courier"/>
              </a:rPr>
              <a:t>"+"</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22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23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results.push(results.pop</a:t>
            </a:r>
            <a:r>
              <a:rPr lang="en-US" sz="1200" dirty="0" smtClean="0">
                <a:solidFill>
                  <a:srgbClr val="000000"/>
                </a:solidFill>
                <a:latin typeface="Courier"/>
                <a:ea typeface="Courier"/>
                <a:cs typeface="Courier"/>
              </a:rPr>
              <a:t>() + </a:t>
            </a:r>
            <a:r>
              <a:rPr lang="en-US" sz="1200" dirty="0" err="1" smtClean="0">
                <a:solidFill>
                  <a:srgbClr val="000000"/>
                </a:solidFill>
                <a:latin typeface="Courier"/>
                <a:ea typeface="Courier"/>
                <a:cs typeface="Courier"/>
              </a:rPr>
              <a:t>results.pop</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24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25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else</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if</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input.equals</a:t>
            </a:r>
            <a:r>
              <a:rPr lang="en-US" sz="1200" dirty="0" smtClean="0">
                <a:solidFill>
                  <a:srgbClr val="000000"/>
                </a:solidFill>
                <a:latin typeface="Courier"/>
                <a:ea typeface="Courier"/>
                <a:cs typeface="Courier"/>
              </a:rPr>
              <a:t>(</a:t>
            </a:r>
            <a:r>
              <a:rPr lang="en-US" sz="1200" dirty="0" smtClean="0">
                <a:solidFill>
                  <a:srgbClr val="32E598"/>
                </a:solidFill>
                <a:latin typeface="Courier"/>
                <a:ea typeface="Courier"/>
                <a:cs typeface="Courier"/>
              </a:rPr>
              <a:t>"-"</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26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27  </a:t>
            </a:r>
            <a:r>
              <a:rPr lang="en-US" sz="1200" dirty="0" smtClean="0">
                <a:solidFill>
                  <a:srgbClr val="000000"/>
                </a:solidFill>
                <a:latin typeface="Courier"/>
                <a:ea typeface="Courier"/>
                <a:cs typeface="Courier"/>
              </a:rPr>
              <a:t>            Integer arg2 = </a:t>
            </a:r>
            <a:r>
              <a:rPr lang="en-US" sz="1200" dirty="0" err="1" smtClean="0">
                <a:solidFill>
                  <a:srgbClr val="000000"/>
                </a:solidFill>
                <a:latin typeface="Courier"/>
                <a:ea typeface="Courier"/>
                <a:cs typeface="Courier"/>
              </a:rPr>
              <a:t>results.pop</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28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results.push(results.pop</a:t>
            </a:r>
            <a:r>
              <a:rPr lang="en-US" sz="1200" dirty="0" smtClean="0">
                <a:solidFill>
                  <a:srgbClr val="000000"/>
                </a:solidFill>
                <a:latin typeface="Courier"/>
                <a:ea typeface="Courier"/>
                <a:cs typeface="Courier"/>
              </a:rPr>
              <a:t>() - arg2);</a:t>
            </a:r>
          </a:p>
          <a:p>
            <a:pPr>
              <a:spcBef>
                <a:spcPts val="0"/>
              </a:spcBef>
              <a:buNone/>
            </a:pPr>
            <a:r>
              <a:rPr lang="en-US" sz="1200" b="1" dirty="0" smtClean="0">
                <a:solidFill>
                  <a:srgbClr val="0073FF"/>
                </a:solidFill>
                <a:latin typeface="Courier"/>
                <a:ea typeface="Courier"/>
                <a:cs typeface="Courier"/>
              </a:rPr>
              <a:t> 29  </a:t>
            </a:r>
            <a:r>
              <a:rPr lang="en-US" sz="1200" dirty="0" smtClean="0">
                <a:solidFill>
                  <a:srgbClr val="000000"/>
                </a:solidFill>
                <a:latin typeface="Courier"/>
                <a:ea typeface="Courier"/>
                <a:cs typeface="Courier"/>
              </a:rPr>
              <a:t>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section_6_2/</a:t>
            </a:r>
            <a:r>
              <a:rPr lang="en-US" dirty="0" smtClean="0">
                <a:hlinkClick r:id="rId2" action="ppaction://hlinkfile"/>
              </a:rPr>
              <a:t>Calculator.java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200" b="1" dirty="0" smtClean="0">
                <a:solidFill>
                  <a:srgbClr val="0073FF"/>
                </a:solidFill>
                <a:latin typeface="Courier"/>
                <a:ea typeface="Courier"/>
                <a:cs typeface="Courier"/>
              </a:rPr>
              <a:t> 30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else</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if</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input.equals</a:t>
            </a:r>
            <a:r>
              <a:rPr lang="en-US" sz="1200" dirty="0" smtClean="0">
                <a:solidFill>
                  <a:srgbClr val="000000"/>
                </a:solidFill>
                <a:latin typeface="Courier"/>
                <a:ea typeface="Courier"/>
                <a:cs typeface="Courier"/>
              </a:rPr>
              <a:t>(</a:t>
            </a:r>
            <a:r>
              <a:rPr lang="en-US" sz="1200" dirty="0" smtClean="0">
                <a:solidFill>
                  <a:srgbClr val="32E598"/>
                </a:solidFill>
                <a:latin typeface="Courier"/>
                <a:ea typeface="Courier"/>
                <a:cs typeface="Courier"/>
              </a:rPr>
              <a:t>"*") || </a:t>
            </a:r>
            <a:r>
              <a:rPr lang="en-US" sz="1200" dirty="0" err="1" smtClean="0">
                <a:solidFill>
                  <a:srgbClr val="32E598"/>
                </a:solidFill>
                <a:latin typeface="Courier"/>
                <a:ea typeface="Courier"/>
                <a:cs typeface="Courier"/>
              </a:rPr>
              <a:t>input.equals("x</a:t>
            </a:r>
            <a:r>
              <a:rPr lang="en-US" sz="1200" dirty="0" smtClean="0">
                <a:solidFill>
                  <a:srgbClr val="32E598"/>
                </a:solidFill>
                <a:latin typeface="Courier"/>
                <a:ea typeface="Courier"/>
                <a:cs typeface="Courier"/>
              </a:rPr>
              <a:t>"</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31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32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results.push(results.pop</a:t>
            </a:r>
            <a:r>
              <a:rPr lang="en-US" sz="1200" dirty="0" smtClean="0">
                <a:solidFill>
                  <a:srgbClr val="000000"/>
                </a:solidFill>
                <a:latin typeface="Courier"/>
                <a:ea typeface="Courier"/>
                <a:cs typeface="Courier"/>
              </a:rPr>
              <a:t>() * </a:t>
            </a:r>
            <a:r>
              <a:rPr lang="en-US" sz="1200" dirty="0" err="1" smtClean="0">
                <a:solidFill>
                  <a:srgbClr val="000000"/>
                </a:solidFill>
                <a:latin typeface="Courier"/>
                <a:ea typeface="Courier"/>
                <a:cs typeface="Courier"/>
              </a:rPr>
              <a:t>results.pop</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33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34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else</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if</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input.equals</a:t>
            </a:r>
            <a:r>
              <a:rPr lang="en-US" sz="1200" dirty="0" smtClean="0">
                <a:solidFill>
                  <a:srgbClr val="000000"/>
                </a:solidFill>
                <a:latin typeface="Courier"/>
                <a:ea typeface="Courier"/>
                <a:cs typeface="Courier"/>
              </a:rPr>
              <a:t>(</a:t>
            </a:r>
            <a:r>
              <a:rPr lang="en-US" sz="1200" dirty="0" smtClean="0">
                <a:solidFill>
                  <a:srgbClr val="32E598"/>
                </a:solidFill>
                <a:latin typeface="Courier"/>
                <a:ea typeface="Courier"/>
                <a:cs typeface="Courier"/>
              </a:rPr>
              <a:t>"/"</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35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36  </a:t>
            </a:r>
            <a:r>
              <a:rPr lang="en-US" sz="1200" dirty="0" smtClean="0">
                <a:solidFill>
                  <a:srgbClr val="000000"/>
                </a:solidFill>
                <a:latin typeface="Courier"/>
                <a:ea typeface="Courier"/>
                <a:cs typeface="Courier"/>
              </a:rPr>
              <a:t>            Integer arg2 = </a:t>
            </a:r>
            <a:r>
              <a:rPr lang="en-US" sz="1200" dirty="0" err="1" smtClean="0">
                <a:solidFill>
                  <a:srgbClr val="000000"/>
                </a:solidFill>
                <a:latin typeface="Courier"/>
                <a:ea typeface="Courier"/>
                <a:cs typeface="Courier"/>
              </a:rPr>
              <a:t>results.pop</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37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results.push(results.pop</a:t>
            </a:r>
            <a:r>
              <a:rPr lang="en-US" sz="1200" dirty="0" smtClean="0">
                <a:solidFill>
                  <a:srgbClr val="000000"/>
                </a:solidFill>
                <a:latin typeface="Courier"/>
                <a:ea typeface="Courier"/>
                <a:cs typeface="Courier"/>
              </a:rPr>
              <a:t>() / arg2);</a:t>
            </a:r>
          </a:p>
          <a:p>
            <a:pPr>
              <a:spcBef>
                <a:spcPts val="0"/>
              </a:spcBef>
              <a:buNone/>
            </a:pPr>
            <a:r>
              <a:rPr lang="en-US" sz="1200" b="1" dirty="0" smtClean="0">
                <a:solidFill>
                  <a:srgbClr val="0073FF"/>
                </a:solidFill>
                <a:latin typeface="Courier"/>
                <a:ea typeface="Courier"/>
                <a:cs typeface="Courier"/>
              </a:rPr>
              <a:t> 38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39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else</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if</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input.equals(</a:t>
            </a:r>
            <a:r>
              <a:rPr lang="en-US" sz="1200" dirty="0" err="1" smtClean="0">
                <a:solidFill>
                  <a:srgbClr val="32E598"/>
                </a:solidFill>
                <a:latin typeface="Courier"/>
                <a:ea typeface="Courier"/>
                <a:cs typeface="Courier"/>
              </a:rPr>
              <a:t>"Q</a:t>
            </a:r>
            <a:r>
              <a:rPr lang="en-US" sz="1200" dirty="0" smtClean="0">
                <a:solidFill>
                  <a:srgbClr val="32E598"/>
                </a:solidFill>
                <a:latin typeface="Courier"/>
                <a:ea typeface="Courier"/>
                <a:cs typeface="Courier"/>
              </a:rPr>
              <a:t>") || </a:t>
            </a:r>
            <a:r>
              <a:rPr lang="en-US" sz="1200" dirty="0" err="1" smtClean="0">
                <a:solidFill>
                  <a:srgbClr val="32E598"/>
                </a:solidFill>
                <a:latin typeface="Courier"/>
                <a:ea typeface="Courier"/>
                <a:cs typeface="Courier"/>
              </a:rPr>
              <a:t>input.equals("q</a:t>
            </a:r>
            <a:r>
              <a:rPr lang="en-US" sz="1200" dirty="0" smtClean="0">
                <a:solidFill>
                  <a:srgbClr val="32E598"/>
                </a:solidFill>
                <a:latin typeface="Courier"/>
                <a:ea typeface="Courier"/>
                <a:cs typeface="Courier"/>
              </a:rPr>
              <a:t>"</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40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41  </a:t>
            </a:r>
            <a:r>
              <a:rPr lang="en-US" sz="1200" dirty="0" smtClean="0">
                <a:solidFill>
                  <a:srgbClr val="000000"/>
                </a:solidFill>
                <a:latin typeface="Courier"/>
                <a:ea typeface="Courier"/>
                <a:cs typeface="Courier"/>
              </a:rPr>
              <a:t>            done = </a:t>
            </a:r>
            <a:r>
              <a:rPr lang="en-US" sz="1200" dirty="0" smtClean="0">
                <a:solidFill>
                  <a:srgbClr val="66FF19"/>
                </a:solidFill>
                <a:latin typeface="Courier"/>
                <a:ea typeface="Courier"/>
                <a:cs typeface="Courier"/>
              </a:rPr>
              <a:t>true</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42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43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else</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44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45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Not an operator--push the input value</a:t>
            </a:r>
          </a:p>
          <a:p>
            <a:pPr>
              <a:spcBef>
                <a:spcPts val="0"/>
              </a:spcBef>
              <a:buNone/>
            </a:pPr>
            <a:r>
              <a:rPr lang="en-US" sz="1200" b="1" dirty="0" smtClean="0">
                <a:solidFill>
                  <a:srgbClr val="0073FF"/>
                </a:solidFill>
                <a:latin typeface="Courier"/>
                <a:ea typeface="Courier"/>
                <a:cs typeface="Courier"/>
              </a:rPr>
              <a:t> 46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47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results.push(Integer.parseInt(input</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48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49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System.out.println(results</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50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51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52  </a:t>
            </a:r>
            <a:r>
              <a:rPr lang="en-US" sz="1200" dirty="0" smtClean="0">
                <a:solidFill>
                  <a:srgbClr val="000000"/>
                </a:solidFill>
                <a:latin typeface="Courier"/>
                <a:ea typeface="Courier"/>
                <a:cs typeface="Courier"/>
              </a:rPr>
              <a:t>}</a:t>
            </a:r>
            <a:endParaRPr lang="en-US" sz="1200" b="1" dirty="0" smtClean="0">
              <a:solidFill>
                <a:srgbClr val="0073FF"/>
              </a:solidFill>
              <a:latin typeface="Courier"/>
              <a:ea typeface="Courier"/>
              <a:cs typeface="Courie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An Overview of the Collections Framework</a:t>
            </a:r>
            <a:endParaRPr lang="en-US" sz="3200" dirty="0"/>
          </a:p>
        </p:txBody>
      </p:sp>
      <p:sp>
        <p:nvSpPr>
          <p:cNvPr id="3" name="Content Placeholder 2"/>
          <p:cNvSpPr>
            <a:spLocks noGrp="1"/>
          </p:cNvSpPr>
          <p:nvPr>
            <p:ph idx="4294967295"/>
          </p:nvPr>
        </p:nvSpPr>
        <p:spPr>
          <a:xfrm>
            <a:off x="9525" y="927100"/>
            <a:ext cx="9134475" cy="4228073"/>
          </a:xfrm>
        </p:spPr>
        <p:txBody>
          <a:bodyPr/>
          <a:lstStyle/>
          <a:p>
            <a:r>
              <a:rPr lang="en-US" dirty="0" smtClean="0"/>
              <a:t>Stack </a:t>
            </a:r>
          </a:p>
          <a:p>
            <a:pPr lvl="1"/>
            <a:r>
              <a:rPr lang="en-US" dirty="0" smtClean="0"/>
              <a:t>Remembers the order of elements </a:t>
            </a:r>
          </a:p>
          <a:p>
            <a:pPr lvl="1"/>
            <a:r>
              <a:rPr lang="en-US" dirty="0" smtClean="0"/>
              <a:t>But you can only add and remove at the top</a:t>
            </a:r>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r>
              <a:rPr lang="en-US" b="1" dirty="0" smtClean="0"/>
              <a:t>Figure 4</a:t>
            </a:r>
            <a:r>
              <a:rPr lang="en-US" dirty="0" smtClean="0"/>
              <a:t> A Stack of Books</a:t>
            </a:r>
            <a:endParaRPr lang="en-US" dirty="0"/>
          </a:p>
        </p:txBody>
      </p:sp>
      <p:pic>
        <p:nvPicPr>
          <p:cNvPr id="6" name="Picture 5" descr="stack_of_books.jpg"/>
          <p:cNvPicPr>
            <a:picLocks noChangeAspect="1"/>
          </p:cNvPicPr>
          <p:nvPr/>
        </p:nvPicPr>
        <p:blipFill>
          <a:blip r:embed="rId2"/>
          <a:stretch>
            <a:fillRect/>
          </a:stretch>
        </p:blipFill>
        <p:spPr>
          <a:xfrm>
            <a:off x="218885" y="2363195"/>
            <a:ext cx="1495425" cy="14859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sz="2400" dirty="0" smtClean="0"/>
              <a:t>Evaluating Algebraic Expressions with Two Stacks</a:t>
            </a:r>
            <a:endParaRPr lang="en-US" sz="2400" dirty="0"/>
          </a:p>
        </p:txBody>
      </p:sp>
      <p:sp>
        <p:nvSpPr>
          <p:cNvPr id="3" name="Content Placeholder 2"/>
          <p:cNvSpPr>
            <a:spLocks noGrp="1"/>
          </p:cNvSpPr>
          <p:nvPr>
            <p:ph idx="4294967295"/>
          </p:nvPr>
        </p:nvSpPr>
        <p:spPr>
          <a:xfrm>
            <a:off x="9525" y="921456"/>
            <a:ext cx="9134475" cy="5664807"/>
          </a:xfrm>
        </p:spPr>
        <p:txBody>
          <a:bodyPr/>
          <a:lstStyle/>
          <a:p>
            <a:r>
              <a:rPr lang="en-US" dirty="0" smtClean="0"/>
              <a:t>Using two stacks, you can evaluate expressions in standard algebraic notation.</a:t>
            </a:r>
          </a:p>
          <a:p>
            <a:pPr lvl="1"/>
            <a:r>
              <a:rPr lang="en-US" dirty="0" smtClean="0"/>
              <a:t>One stack for numbers, one for operators</a:t>
            </a:r>
          </a:p>
          <a:p>
            <a:pPr lvl="1"/>
            <a:endParaRPr lang="en-US" dirty="0" smtClean="0"/>
          </a:p>
          <a:p>
            <a:endParaRPr lang="en-US" dirty="0" smtClean="0"/>
          </a:p>
          <a:p>
            <a:r>
              <a:rPr lang="en-US" dirty="0" smtClean="0"/>
              <a:t>Evaluating the top: 3 + 4</a:t>
            </a:r>
            <a:endParaRPr lang="en-US" dirty="0" smtClean="0">
              <a:latin typeface="Comic Sans MS"/>
              <a:cs typeface="Comic Sans MS"/>
            </a:endParaRPr>
          </a:p>
        </p:txBody>
      </p:sp>
      <p:pic>
        <p:nvPicPr>
          <p:cNvPr id="4" name="Picture 3" descr="algebra_expression.jpg"/>
          <p:cNvPicPr>
            <a:picLocks noChangeAspect="1"/>
          </p:cNvPicPr>
          <p:nvPr/>
        </p:nvPicPr>
        <p:blipFill>
          <a:blip r:embed="rId2"/>
          <a:stretch>
            <a:fillRect/>
          </a:stretch>
        </p:blipFill>
        <p:spPr>
          <a:xfrm>
            <a:off x="6136289" y="1461671"/>
            <a:ext cx="1714500" cy="1524000"/>
          </a:xfrm>
          <a:prstGeom prst="rect">
            <a:avLst/>
          </a:prstGeom>
        </p:spPr>
      </p:pic>
      <p:pic>
        <p:nvPicPr>
          <p:cNvPr id="5" name="Picture 4" descr="algebra1.png"/>
          <p:cNvPicPr>
            <a:picLocks noChangeAspect="1"/>
          </p:cNvPicPr>
          <p:nvPr/>
        </p:nvPicPr>
        <p:blipFill>
          <a:blip r:embed="rId3"/>
          <a:stretch>
            <a:fillRect/>
          </a:stretch>
        </p:blipFill>
        <p:spPr>
          <a:xfrm>
            <a:off x="254167" y="3350586"/>
            <a:ext cx="8140595" cy="305272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sz="2400" dirty="0" smtClean="0"/>
              <a:t>Evaluating Algebraic Expressions with Two Stacks</a:t>
            </a:r>
            <a:endParaRPr lang="en-US" sz="2400" dirty="0"/>
          </a:p>
        </p:txBody>
      </p:sp>
      <p:sp>
        <p:nvSpPr>
          <p:cNvPr id="3" name="Content Placeholder 2"/>
          <p:cNvSpPr>
            <a:spLocks noGrp="1"/>
          </p:cNvSpPr>
          <p:nvPr>
            <p:ph idx="4294967295"/>
          </p:nvPr>
        </p:nvSpPr>
        <p:spPr>
          <a:xfrm>
            <a:off x="9525" y="921456"/>
            <a:ext cx="9134475" cy="5664807"/>
          </a:xfrm>
        </p:spPr>
        <p:txBody>
          <a:bodyPr/>
          <a:lstStyle/>
          <a:p>
            <a:r>
              <a:rPr lang="en-US" dirty="0" smtClean="0"/>
              <a:t>Evaluate 3 </a:t>
            </a:r>
            <a:r>
              <a:rPr lang="en-US" dirty="0" err="1" smtClean="0"/>
              <a:t>x</a:t>
            </a:r>
            <a:r>
              <a:rPr lang="en-US" dirty="0" smtClean="0"/>
              <a:t> 4 + 5</a:t>
            </a:r>
          </a:p>
          <a:p>
            <a:pPr lvl="1"/>
            <a:r>
              <a:rPr lang="en-US" dirty="0" smtClean="0"/>
              <a:t>Push until you get to the +</a:t>
            </a:r>
            <a:br>
              <a:rPr lang="en-US" dirty="0" smtClean="0"/>
            </a:b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r>
              <a:rPr lang="en-US" dirty="0" err="1" smtClean="0"/>
              <a:t>x</a:t>
            </a:r>
            <a:r>
              <a:rPr lang="en-US" dirty="0" smtClean="0"/>
              <a:t> (top of operator stack) has higher precedence than + , so evaluate the top</a:t>
            </a:r>
            <a:endParaRPr lang="en-US" dirty="0"/>
          </a:p>
        </p:txBody>
      </p:sp>
      <p:pic>
        <p:nvPicPr>
          <p:cNvPr id="6" name="Picture 5" descr="algebra2.png"/>
          <p:cNvPicPr>
            <a:picLocks noChangeAspect="1"/>
          </p:cNvPicPr>
          <p:nvPr/>
        </p:nvPicPr>
        <p:blipFill>
          <a:blip r:embed="rId2"/>
          <a:stretch>
            <a:fillRect/>
          </a:stretch>
        </p:blipFill>
        <p:spPr>
          <a:xfrm>
            <a:off x="482381" y="1708969"/>
            <a:ext cx="6868335" cy="2130806"/>
          </a:xfrm>
          <a:prstGeom prst="rect">
            <a:avLst/>
          </a:prstGeom>
        </p:spPr>
      </p:pic>
      <p:pic>
        <p:nvPicPr>
          <p:cNvPr id="7" name="Picture 6" descr="algebra3.png"/>
          <p:cNvPicPr>
            <a:picLocks noChangeAspect="1"/>
          </p:cNvPicPr>
          <p:nvPr/>
        </p:nvPicPr>
        <p:blipFill>
          <a:blip r:embed="rId3"/>
          <a:stretch>
            <a:fillRect/>
          </a:stretch>
        </p:blipFill>
        <p:spPr>
          <a:xfrm>
            <a:off x="482381" y="4530745"/>
            <a:ext cx="6755371" cy="2055517"/>
          </a:xfrm>
          <a:prstGeom prst="rect">
            <a:avLst/>
          </a:prstGeom>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sz="2400" dirty="0" smtClean="0"/>
              <a:t>Evaluating Algebraic Expressions with Two Stacks</a:t>
            </a:r>
            <a:endParaRPr lang="en-US" sz="2400" dirty="0"/>
          </a:p>
        </p:txBody>
      </p:sp>
      <p:sp>
        <p:nvSpPr>
          <p:cNvPr id="3" name="Content Placeholder 2"/>
          <p:cNvSpPr>
            <a:spLocks noGrp="1"/>
          </p:cNvSpPr>
          <p:nvPr>
            <p:ph idx="4294967295"/>
          </p:nvPr>
        </p:nvSpPr>
        <p:spPr>
          <a:xfrm>
            <a:off x="9525" y="921456"/>
            <a:ext cx="9134475" cy="5664807"/>
          </a:xfrm>
        </p:spPr>
        <p:txBody>
          <a:bodyPr/>
          <a:lstStyle/>
          <a:p>
            <a:r>
              <a:rPr lang="en-US" dirty="0" smtClean="0"/>
              <a:t>Evaluate 3 + 4 × 5</a:t>
            </a:r>
          </a:p>
          <a:p>
            <a:pPr lvl="1"/>
            <a:r>
              <a:rPr lang="en-US" dirty="0" smtClean="0"/>
              <a:t>Add </a:t>
            </a:r>
            <a:r>
              <a:rPr lang="en-US" dirty="0" err="1" smtClean="0"/>
              <a:t>x</a:t>
            </a:r>
            <a:r>
              <a:rPr lang="en-US" dirty="0" smtClean="0"/>
              <a:t> to the operator stack so we can get the next number </a:t>
            </a:r>
            <a:endParaRPr lang="en-US" dirty="0"/>
          </a:p>
        </p:txBody>
      </p:sp>
      <p:pic>
        <p:nvPicPr>
          <p:cNvPr id="8" name="Picture 7" descr="algebra4a.png"/>
          <p:cNvPicPr>
            <a:picLocks noChangeAspect="1"/>
          </p:cNvPicPr>
          <p:nvPr/>
        </p:nvPicPr>
        <p:blipFill>
          <a:blip r:embed="rId2"/>
          <a:stretch>
            <a:fillRect/>
          </a:stretch>
        </p:blipFill>
        <p:spPr>
          <a:xfrm>
            <a:off x="482380" y="1720295"/>
            <a:ext cx="6858000" cy="1566000"/>
          </a:xfrm>
          <a:prstGeom prst="rect">
            <a:avLst/>
          </a:prstGeom>
        </p:spPr>
      </p:pic>
      <p:pic>
        <p:nvPicPr>
          <p:cNvPr id="9" name="Picture 8" descr="algebra4b.png"/>
          <p:cNvPicPr>
            <a:picLocks noChangeAspect="1"/>
          </p:cNvPicPr>
          <p:nvPr/>
        </p:nvPicPr>
        <p:blipFill>
          <a:blip r:embed="rId3"/>
          <a:stretch>
            <a:fillRect/>
          </a:stretch>
        </p:blipFill>
        <p:spPr>
          <a:xfrm>
            <a:off x="482380" y="3286295"/>
            <a:ext cx="6858000" cy="1350000"/>
          </a:xfrm>
          <a:prstGeom prst="rect">
            <a:avLst/>
          </a:prstGeom>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sz="2400" dirty="0" smtClean="0"/>
              <a:t>Evaluating Algebraic Expressions with Two Stacks</a:t>
            </a:r>
            <a:endParaRPr lang="en-US" sz="2400" dirty="0"/>
          </a:p>
        </p:txBody>
      </p:sp>
      <p:sp>
        <p:nvSpPr>
          <p:cNvPr id="3" name="Content Placeholder 2"/>
          <p:cNvSpPr>
            <a:spLocks noGrp="1"/>
          </p:cNvSpPr>
          <p:nvPr>
            <p:ph idx="4294967295"/>
          </p:nvPr>
        </p:nvSpPr>
        <p:spPr>
          <a:xfrm>
            <a:off x="9525" y="921456"/>
            <a:ext cx="9134475" cy="5664807"/>
          </a:xfrm>
        </p:spPr>
        <p:txBody>
          <a:bodyPr/>
          <a:lstStyle/>
          <a:p>
            <a:pPr lvl="1"/>
            <a:r>
              <a:rPr lang="en-US" dirty="0" smtClean="0"/>
              <a:t>Keep operators on the stack until they are ready to be evaluated </a:t>
            </a:r>
            <a:endParaRPr lang="en-US" dirty="0"/>
          </a:p>
        </p:txBody>
      </p:sp>
      <p:pic>
        <p:nvPicPr>
          <p:cNvPr id="10" name="Picture 9" descr="algebra4c.png"/>
          <p:cNvPicPr>
            <a:picLocks noChangeAspect="1"/>
          </p:cNvPicPr>
          <p:nvPr/>
        </p:nvPicPr>
        <p:blipFill>
          <a:blip r:embed="rId2"/>
          <a:stretch>
            <a:fillRect/>
          </a:stretch>
        </p:blipFill>
        <p:spPr>
          <a:xfrm>
            <a:off x="482380" y="1250644"/>
            <a:ext cx="6858000" cy="2343820"/>
          </a:xfrm>
          <a:prstGeom prst="rect">
            <a:avLst/>
          </a:prstGeo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sz="2400" dirty="0" smtClean="0"/>
              <a:t>Evaluating Algebraic Expressions with Two Stacks</a:t>
            </a:r>
            <a:endParaRPr lang="en-US" sz="2400" dirty="0"/>
          </a:p>
        </p:txBody>
      </p:sp>
      <p:sp>
        <p:nvSpPr>
          <p:cNvPr id="3" name="Content Placeholder 2"/>
          <p:cNvSpPr>
            <a:spLocks noGrp="1"/>
          </p:cNvSpPr>
          <p:nvPr>
            <p:ph idx="4294967295"/>
          </p:nvPr>
        </p:nvSpPr>
        <p:spPr>
          <a:xfrm>
            <a:off x="9525" y="921456"/>
            <a:ext cx="9134475" cy="5664807"/>
          </a:xfrm>
        </p:spPr>
        <p:txBody>
          <a:bodyPr/>
          <a:lstStyle/>
          <a:p>
            <a:r>
              <a:rPr lang="en-US" dirty="0" smtClean="0"/>
              <a:t>Evaluating parentheses: 3 × (4 + 5)</a:t>
            </a:r>
          </a:p>
          <a:p>
            <a:pPr lvl="1"/>
            <a:r>
              <a:rPr lang="en-US" dirty="0" smtClean="0"/>
              <a:t>Push </a:t>
            </a:r>
            <a:r>
              <a:rPr lang="en-US" dirty="0" smtClean="0">
                <a:solidFill>
                  <a:srgbClr val="6E8080"/>
                </a:solidFill>
                <a:latin typeface="Lucida Sans Typewriter"/>
                <a:ea typeface="Courier New" charset="0"/>
                <a:cs typeface="Courier New" charset="0"/>
              </a:rPr>
              <a:t>(</a:t>
            </a:r>
            <a:r>
              <a:rPr lang="en-US" dirty="0" smtClean="0"/>
              <a:t> on the stack</a:t>
            </a:r>
          </a:p>
          <a:p>
            <a:pPr lvl="1"/>
            <a:r>
              <a:rPr lang="en-US" dirty="0" smtClean="0"/>
              <a:t>Keep pushing until we reach the </a:t>
            </a:r>
            <a:r>
              <a:rPr lang="en-US" dirty="0" smtClean="0">
                <a:solidFill>
                  <a:srgbClr val="6E8080"/>
                </a:solidFill>
                <a:latin typeface="Lucida Sans Typewriter"/>
                <a:ea typeface="Courier New" charset="0"/>
                <a:cs typeface="Courier New" charset="0"/>
              </a:rPr>
              <a:t>)</a:t>
            </a:r>
          </a:p>
          <a:p>
            <a:pPr lvl="1"/>
            <a:r>
              <a:rPr lang="en-US" dirty="0" smtClean="0"/>
              <a:t>Evaluate until we find the matching </a:t>
            </a:r>
            <a:r>
              <a:rPr lang="en-US" dirty="0" smtClean="0">
                <a:solidFill>
                  <a:srgbClr val="6E8080"/>
                </a:solidFill>
                <a:latin typeface="Lucida Sans Typewriter"/>
                <a:ea typeface="Courier New" charset="0"/>
                <a:cs typeface="Courier New" charset="0"/>
              </a:rPr>
              <a:t>(</a:t>
            </a:r>
          </a:p>
        </p:txBody>
      </p:sp>
      <p:pic>
        <p:nvPicPr>
          <p:cNvPr id="6" name="Picture 5" descr="algebra5.png"/>
          <p:cNvPicPr>
            <a:picLocks noChangeAspect="1"/>
          </p:cNvPicPr>
          <p:nvPr/>
        </p:nvPicPr>
        <p:blipFill>
          <a:blip r:embed="rId2"/>
          <a:stretch>
            <a:fillRect/>
          </a:stretch>
        </p:blipFill>
        <p:spPr>
          <a:xfrm>
            <a:off x="583035" y="2492854"/>
            <a:ext cx="5077985" cy="4365145"/>
          </a:xfrm>
          <a:prstGeom prst="rect">
            <a:avLst/>
          </a:prstGeom>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sz="2400" dirty="0" smtClean="0"/>
              <a:t>Evaluating Algebraic Expressions with Two Stacks</a:t>
            </a:r>
            <a:endParaRPr lang="en-US" sz="2400" dirty="0"/>
          </a:p>
        </p:txBody>
      </p:sp>
      <p:sp>
        <p:nvSpPr>
          <p:cNvPr id="3" name="Content Placeholder 2"/>
          <p:cNvSpPr>
            <a:spLocks noGrp="1"/>
          </p:cNvSpPr>
          <p:nvPr>
            <p:ph idx="4294967295"/>
          </p:nvPr>
        </p:nvSpPr>
        <p:spPr>
          <a:xfrm>
            <a:off x="9525" y="921456"/>
            <a:ext cx="9134475" cy="5664807"/>
          </a:xfrm>
        </p:spPr>
        <p:txBody>
          <a:bodyPr>
            <a:normAutofit lnSpcReduction="10000"/>
          </a:bodyPr>
          <a:lstStyle/>
          <a:p>
            <a:r>
              <a:rPr lang="en-US" dirty="0" smtClean="0"/>
              <a:t>The algorithm</a:t>
            </a:r>
          </a:p>
          <a:p>
            <a:pPr lvl="1">
              <a:spcBef>
                <a:spcPts val="0"/>
              </a:spcBef>
              <a:buNone/>
            </a:pPr>
            <a:r>
              <a:rPr lang="en-US" dirty="0" smtClean="0">
                <a:latin typeface="Comic Sans MS"/>
                <a:cs typeface="Comic Sans MS"/>
              </a:rPr>
              <a:t>If you read a number</a:t>
            </a:r>
          </a:p>
          <a:p>
            <a:pPr lvl="1">
              <a:spcBef>
                <a:spcPts val="0"/>
              </a:spcBef>
              <a:buNone/>
            </a:pPr>
            <a:r>
              <a:rPr lang="en-US" dirty="0" smtClean="0">
                <a:latin typeface="Comic Sans MS"/>
                <a:cs typeface="Comic Sans MS"/>
              </a:rPr>
              <a:t>   Push it on the number stack.</a:t>
            </a:r>
          </a:p>
          <a:p>
            <a:pPr lvl="1">
              <a:spcBef>
                <a:spcPts val="0"/>
              </a:spcBef>
              <a:buNone/>
            </a:pPr>
            <a:r>
              <a:rPr lang="en-US" dirty="0" smtClean="0">
                <a:latin typeface="Comic Sans MS"/>
                <a:cs typeface="Comic Sans MS"/>
              </a:rPr>
              <a:t>Else if you read a (</a:t>
            </a:r>
          </a:p>
          <a:p>
            <a:pPr lvl="1">
              <a:spcBef>
                <a:spcPts val="0"/>
              </a:spcBef>
              <a:buNone/>
            </a:pPr>
            <a:r>
              <a:rPr lang="en-US" dirty="0" smtClean="0">
                <a:latin typeface="Comic Sans MS"/>
                <a:cs typeface="Comic Sans MS"/>
              </a:rPr>
              <a:t>   Push it on the operator stack.</a:t>
            </a:r>
          </a:p>
          <a:p>
            <a:pPr lvl="1">
              <a:spcBef>
                <a:spcPts val="0"/>
              </a:spcBef>
              <a:buNone/>
            </a:pPr>
            <a:r>
              <a:rPr lang="en-US" dirty="0" smtClean="0">
                <a:latin typeface="Comic Sans MS"/>
                <a:cs typeface="Comic Sans MS"/>
              </a:rPr>
              <a:t>Else if you read an operator op</a:t>
            </a:r>
          </a:p>
          <a:p>
            <a:pPr lvl="1">
              <a:spcBef>
                <a:spcPts val="0"/>
              </a:spcBef>
              <a:buNone/>
            </a:pPr>
            <a:r>
              <a:rPr lang="en-US" dirty="0" smtClean="0">
                <a:latin typeface="Comic Sans MS"/>
                <a:cs typeface="Comic Sans MS"/>
              </a:rPr>
              <a:t>   While the top of the stack has a higher precedence than op</a:t>
            </a:r>
          </a:p>
          <a:p>
            <a:pPr lvl="1">
              <a:spcBef>
                <a:spcPts val="0"/>
              </a:spcBef>
              <a:buNone/>
            </a:pPr>
            <a:r>
              <a:rPr lang="en-US" dirty="0" smtClean="0">
                <a:latin typeface="Comic Sans MS"/>
                <a:cs typeface="Comic Sans MS"/>
              </a:rPr>
              <a:t>      Evaluate the top.</a:t>
            </a:r>
          </a:p>
          <a:p>
            <a:pPr lvl="1">
              <a:spcBef>
                <a:spcPts val="0"/>
              </a:spcBef>
              <a:buNone/>
            </a:pPr>
            <a:r>
              <a:rPr lang="en-US" dirty="0" smtClean="0">
                <a:latin typeface="Comic Sans MS"/>
                <a:cs typeface="Comic Sans MS"/>
              </a:rPr>
              <a:t>   Push op on the operator stack.</a:t>
            </a:r>
          </a:p>
          <a:p>
            <a:pPr lvl="1">
              <a:spcBef>
                <a:spcPts val="0"/>
              </a:spcBef>
              <a:buNone/>
            </a:pPr>
            <a:r>
              <a:rPr lang="en-US" dirty="0" smtClean="0">
                <a:latin typeface="Comic Sans MS"/>
                <a:cs typeface="Comic Sans MS"/>
              </a:rPr>
              <a:t>Else if you read a )</a:t>
            </a:r>
          </a:p>
          <a:p>
            <a:pPr lvl="1">
              <a:spcBef>
                <a:spcPts val="0"/>
              </a:spcBef>
              <a:buNone/>
            </a:pPr>
            <a:r>
              <a:rPr lang="en-US" dirty="0" smtClean="0">
                <a:latin typeface="Comic Sans MS"/>
                <a:cs typeface="Comic Sans MS"/>
              </a:rPr>
              <a:t>   While the top of the stack is not a (</a:t>
            </a:r>
          </a:p>
          <a:p>
            <a:pPr lvl="1">
              <a:spcBef>
                <a:spcPts val="0"/>
              </a:spcBef>
              <a:buNone/>
            </a:pPr>
            <a:r>
              <a:rPr lang="en-US" dirty="0" smtClean="0">
                <a:latin typeface="Comic Sans MS"/>
                <a:cs typeface="Comic Sans MS"/>
              </a:rPr>
              <a:t>      Evaluate the top.</a:t>
            </a:r>
          </a:p>
          <a:p>
            <a:pPr lvl="1">
              <a:spcBef>
                <a:spcPts val="0"/>
              </a:spcBef>
              <a:buNone/>
            </a:pPr>
            <a:r>
              <a:rPr lang="en-US" dirty="0" smtClean="0">
                <a:latin typeface="Comic Sans MS"/>
                <a:cs typeface="Comic Sans MS"/>
              </a:rPr>
              <a:t>   Pop the (.</a:t>
            </a:r>
          </a:p>
          <a:p>
            <a:pPr lvl="1">
              <a:spcBef>
                <a:spcPts val="0"/>
              </a:spcBef>
              <a:buNone/>
            </a:pPr>
            <a:r>
              <a:rPr lang="en-US" dirty="0" smtClean="0">
                <a:latin typeface="Comic Sans MS"/>
                <a:cs typeface="Comic Sans MS"/>
              </a:rPr>
              <a:t>Else if there is no more input</a:t>
            </a:r>
          </a:p>
          <a:p>
            <a:pPr lvl="1">
              <a:spcBef>
                <a:spcPts val="0"/>
              </a:spcBef>
              <a:buNone/>
            </a:pPr>
            <a:r>
              <a:rPr lang="en-US" dirty="0" smtClean="0">
                <a:latin typeface="Comic Sans MS"/>
                <a:cs typeface="Comic Sans MS"/>
              </a:rPr>
              <a:t>   While the operator stack is not empty</a:t>
            </a:r>
          </a:p>
          <a:p>
            <a:pPr lvl="1">
              <a:spcBef>
                <a:spcPts val="0"/>
              </a:spcBef>
              <a:buNone/>
            </a:pPr>
            <a:r>
              <a:rPr lang="en-US" dirty="0" smtClean="0">
                <a:latin typeface="Comic Sans MS"/>
                <a:cs typeface="Comic Sans MS"/>
              </a:rPr>
              <a:t>      Evaluate the top.</a:t>
            </a:r>
          </a:p>
          <a:p>
            <a:pPr>
              <a:spcBef>
                <a:spcPts val="0"/>
              </a:spcBef>
              <a:buNone/>
            </a:pPr>
            <a:r>
              <a:rPr lang="en-US" dirty="0" smtClean="0"/>
              <a:t>At the end, the value on the number stack the the value of the expression</a:t>
            </a:r>
            <a:endParaRPr lang="en-US" dirty="0" smtClean="0">
              <a:solidFill>
                <a:srgbClr val="6E8080"/>
              </a:solidFill>
              <a:latin typeface="Lucida Sans Typewriter"/>
              <a:ea typeface="Courier New" charset="0"/>
              <a:cs typeface="Courier New"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sz="2400" dirty="0" smtClean="0"/>
              <a:t>Evaluating Algebraic Expressions with Two Stacks</a:t>
            </a:r>
            <a:endParaRPr lang="en-US" sz="2400" dirty="0"/>
          </a:p>
        </p:txBody>
      </p:sp>
      <p:sp>
        <p:nvSpPr>
          <p:cNvPr id="3" name="Content Placeholder 2"/>
          <p:cNvSpPr>
            <a:spLocks noGrp="1"/>
          </p:cNvSpPr>
          <p:nvPr>
            <p:ph idx="4294967295"/>
          </p:nvPr>
        </p:nvSpPr>
        <p:spPr>
          <a:xfrm>
            <a:off x="9525" y="921456"/>
            <a:ext cx="9134475" cy="5664807"/>
          </a:xfrm>
        </p:spPr>
        <p:txBody>
          <a:bodyPr/>
          <a:lstStyle/>
          <a:p>
            <a:r>
              <a:rPr lang="en-US" dirty="0" smtClean="0"/>
              <a:t>Helper method to evaluate the top: </a:t>
            </a:r>
          </a:p>
          <a:p>
            <a:pPr lvl="1">
              <a:spcBef>
                <a:spcPts val="0"/>
              </a:spcBef>
              <a:buNone/>
            </a:pPr>
            <a:r>
              <a:rPr lang="en-US" dirty="0" smtClean="0">
                <a:latin typeface="Comic Sans MS"/>
                <a:cs typeface="Comic Sans MS"/>
              </a:rPr>
              <a:t>Pop two numbers off the number stack.</a:t>
            </a:r>
          </a:p>
          <a:p>
            <a:pPr lvl="1">
              <a:spcBef>
                <a:spcPts val="0"/>
              </a:spcBef>
              <a:buNone/>
            </a:pPr>
            <a:r>
              <a:rPr lang="en-US" dirty="0" smtClean="0">
                <a:latin typeface="Comic Sans MS"/>
                <a:cs typeface="Comic Sans MS"/>
              </a:rPr>
              <a:t>Pop an operator off the operator stack.</a:t>
            </a:r>
          </a:p>
          <a:p>
            <a:pPr lvl="1">
              <a:spcBef>
                <a:spcPts val="0"/>
              </a:spcBef>
              <a:buNone/>
            </a:pPr>
            <a:r>
              <a:rPr lang="en-US" dirty="0" smtClean="0">
                <a:latin typeface="Comic Sans MS"/>
                <a:cs typeface="Comic Sans MS"/>
              </a:rPr>
              <a:t>Combine the numbers with that operator.</a:t>
            </a:r>
          </a:p>
          <a:p>
            <a:pPr lvl="1">
              <a:spcBef>
                <a:spcPts val="0"/>
              </a:spcBef>
              <a:buNone/>
            </a:pPr>
            <a:r>
              <a:rPr lang="en-US" dirty="0" smtClean="0">
                <a:latin typeface="Comic Sans MS"/>
                <a:cs typeface="Comic Sans MS"/>
              </a:rPr>
              <a:t>Push the result on the number stack.</a:t>
            </a:r>
            <a:endParaRPr lang="en-US" dirty="0" smtClean="0">
              <a:solidFill>
                <a:srgbClr val="6E8080"/>
              </a:solidFill>
              <a:latin typeface="Lucida Sans Typewriter"/>
              <a:ea typeface="Courier New" charset="0"/>
              <a:cs typeface="Courier New"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dirty="0" smtClean="0"/>
              <a:t>Backtracking</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Use a stack to remember choices you haven't yet made so that you can backtrack to them.</a:t>
            </a:r>
          </a:p>
          <a:p>
            <a:r>
              <a:rPr lang="en-US" dirty="0" smtClean="0"/>
              <a:t>Escaping a maze </a:t>
            </a:r>
          </a:p>
          <a:p>
            <a:pPr lvl="1"/>
            <a:r>
              <a:rPr lang="en-US" dirty="0" smtClean="0"/>
              <a:t>You want to escape from a maze</a:t>
            </a:r>
          </a:p>
          <a:p>
            <a:pPr lvl="1"/>
            <a:r>
              <a:rPr lang="en-US" dirty="0" smtClean="0"/>
              <a:t>You come to an intersection. What should you do?</a:t>
            </a:r>
          </a:p>
          <a:p>
            <a:pPr lvl="1"/>
            <a:r>
              <a:rPr lang="en-US" dirty="0" smtClean="0"/>
              <a:t>Explore one of the paths </a:t>
            </a:r>
          </a:p>
          <a:p>
            <a:pPr lvl="1"/>
            <a:r>
              <a:rPr lang="en-US" dirty="0" smtClean="0"/>
              <a:t>But remember the other paths. </a:t>
            </a:r>
          </a:p>
          <a:p>
            <a:pPr lvl="1"/>
            <a:r>
              <a:rPr lang="en-US" dirty="0" smtClean="0"/>
              <a:t>If your chosen path doesn't work, you can </a:t>
            </a:r>
          </a:p>
          <a:p>
            <a:pPr lvl="2"/>
            <a:r>
              <a:rPr lang="en-US" dirty="0" smtClean="0"/>
              <a:t>go back and try one of the other choices</a:t>
            </a:r>
          </a:p>
          <a:p>
            <a:r>
              <a:rPr lang="en-US" dirty="0" smtClean="0"/>
              <a:t>Use a stack to remember the paths that still need to be tried.</a:t>
            </a:r>
          </a:p>
          <a:p>
            <a:r>
              <a:rPr lang="en-US" dirty="0" smtClean="0"/>
              <a:t>The process of returning to a choice point and trying another choice is called </a:t>
            </a:r>
            <a:r>
              <a:rPr lang="en-US" b="1" dirty="0" smtClean="0"/>
              <a:t>backtracking</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dirty="0" smtClean="0"/>
              <a:t>Backtracking – Maze Example</a:t>
            </a:r>
            <a:endParaRPr lang="en-US" dirty="0"/>
          </a:p>
        </p:txBody>
      </p:sp>
      <p:sp>
        <p:nvSpPr>
          <p:cNvPr id="3" name="Content Placeholder 2"/>
          <p:cNvSpPr>
            <a:spLocks noGrp="1"/>
          </p:cNvSpPr>
          <p:nvPr>
            <p:ph idx="4294967295"/>
          </p:nvPr>
        </p:nvSpPr>
        <p:spPr>
          <a:xfrm>
            <a:off x="9525" y="921456"/>
            <a:ext cx="9134475" cy="5664807"/>
          </a:xfrm>
        </p:spPr>
        <p:txBody>
          <a:bodyPr>
            <a:normAutofit lnSpcReduction="10000"/>
          </a:bodyPr>
          <a:lstStyle/>
          <a:p>
            <a:r>
              <a:rPr lang="en-US" dirty="0" smtClean="0"/>
              <a:t>Start, at position (3, 4).</a:t>
            </a:r>
          </a:p>
          <a:p>
            <a:r>
              <a:rPr lang="en-US" dirty="0" smtClean="0"/>
              <a:t>There are four possible paths. We push them all on a stack .</a:t>
            </a:r>
          </a:p>
          <a:p>
            <a:r>
              <a:rPr lang="en-US" dirty="0" smtClean="0"/>
              <a:t>We pop off the topmost one, traveling north from (3, 4).</a:t>
            </a:r>
          </a:p>
          <a:p>
            <a:r>
              <a:rPr lang="en-US" dirty="0" smtClean="0"/>
              <a:t>Following this path leads to position (1, 4). </a:t>
            </a:r>
          </a:p>
          <a:p>
            <a:pPr lvl="1"/>
            <a:r>
              <a:rPr lang="en-US" dirty="0" smtClean="0"/>
              <a:t>We now push two choices on the stack, going west or east . </a:t>
            </a:r>
          </a:p>
          <a:p>
            <a:pPr lvl="1"/>
            <a:r>
              <a:rPr lang="en-US" dirty="0" smtClean="0"/>
              <a:t>Both of them lead to dead ends .</a:t>
            </a:r>
          </a:p>
          <a:p>
            <a:r>
              <a:rPr lang="en-US" dirty="0" smtClean="0"/>
              <a:t>Now we pop off the path from (3,4) going east. </a:t>
            </a:r>
          </a:p>
          <a:p>
            <a:pPr lvl="1"/>
            <a:r>
              <a:rPr lang="en-US" dirty="0" smtClean="0"/>
              <a:t>That too is a dead end .</a:t>
            </a:r>
          </a:p>
          <a:p>
            <a:r>
              <a:rPr lang="en-US" dirty="0" smtClean="0"/>
              <a:t>Next is the path from (3, 4) going south. </a:t>
            </a:r>
          </a:p>
          <a:p>
            <a:r>
              <a:rPr lang="en-US" dirty="0" smtClean="0"/>
              <a:t>Comes to an intersection at (5, 4). </a:t>
            </a:r>
          </a:p>
          <a:p>
            <a:pPr lvl="1"/>
            <a:r>
              <a:rPr lang="en-US" dirty="0" smtClean="0"/>
              <a:t>Both choices are pushed on the stack .</a:t>
            </a:r>
          </a:p>
          <a:p>
            <a:pPr lvl="1"/>
            <a:r>
              <a:rPr lang="en-US" dirty="0" smtClean="0"/>
              <a:t>They both lead to dead ends .</a:t>
            </a:r>
          </a:p>
          <a:p>
            <a:r>
              <a:rPr lang="en-US" dirty="0" smtClean="0"/>
              <a:t>Finally, the path from (3, 4) going west leads to an exit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dirty="0" smtClean="0"/>
              <a:t>Backtracking – Maze Example</a:t>
            </a:r>
            <a:endParaRPr lang="en-US" dirty="0"/>
          </a:p>
        </p:txBody>
      </p:sp>
      <p:pic>
        <p:nvPicPr>
          <p:cNvPr id="4" name="Picture 3" descr="maze_escape.png"/>
          <p:cNvPicPr>
            <a:picLocks noChangeAspect="1"/>
          </p:cNvPicPr>
          <p:nvPr/>
        </p:nvPicPr>
        <p:blipFill>
          <a:blip r:embed="rId2"/>
          <a:stretch>
            <a:fillRect/>
          </a:stretch>
        </p:blipFill>
        <p:spPr>
          <a:xfrm>
            <a:off x="1409876" y="762000"/>
            <a:ext cx="5271962" cy="563101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An Overview of the Collections Framework</a:t>
            </a:r>
            <a:endParaRPr lang="en-US" sz="3200" dirty="0"/>
          </a:p>
        </p:txBody>
      </p:sp>
      <p:sp>
        <p:nvSpPr>
          <p:cNvPr id="3" name="Content Placeholder 2"/>
          <p:cNvSpPr>
            <a:spLocks noGrp="1"/>
          </p:cNvSpPr>
          <p:nvPr>
            <p:ph idx="4294967295"/>
          </p:nvPr>
        </p:nvSpPr>
        <p:spPr>
          <a:xfrm>
            <a:off x="9525" y="927100"/>
            <a:ext cx="9134475" cy="4228073"/>
          </a:xfrm>
        </p:spPr>
        <p:txBody>
          <a:bodyPr>
            <a:normAutofit lnSpcReduction="10000"/>
          </a:bodyPr>
          <a:lstStyle/>
          <a:p>
            <a:r>
              <a:rPr lang="en-US" dirty="0" smtClean="0"/>
              <a:t>Queue </a:t>
            </a:r>
          </a:p>
          <a:p>
            <a:pPr lvl="1"/>
            <a:r>
              <a:rPr lang="en-US" dirty="0" smtClean="0"/>
              <a:t>Add items to one end (the tail) and remove them from the other end (the head)</a:t>
            </a:r>
          </a:p>
          <a:p>
            <a:r>
              <a:rPr lang="en-US" dirty="0" smtClean="0"/>
              <a:t>A queue of People</a:t>
            </a:r>
            <a:br>
              <a:rPr lang="en-US" dirty="0" smtClean="0"/>
            </a:br>
            <a:endParaRPr lang="en-US" dirty="0" smtClean="0"/>
          </a:p>
          <a:p>
            <a:endParaRPr lang="en-US" dirty="0" smtClean="0"/>
          </a:p>
          <a:p>
            <a:endParaRPr lang="en-US" dirty="0" smtClean="0"/>
          </a:p>
          <a:p>
            <a:r>
              <a:rPr lang="en-US" dirty="0" smtClean="0"/>
              <a:t>A priority queue </a:t>
            </a:r>
          </a:p>
          <a:p>
            <a:pPr lvl="1"/>
            <a:r>
              <a:rPr lang="en-US" dirty="0" smtClean="0"/>
              <a:t>an unordered collection </a:t>
            </a:r>
          </a:p>
          <a:p>
            <a:pPr lvl="1"/>
            <a:r>
              <a:rPr lang="en-US" dirty="0" smtClean="0"/>
              <a:t>has an efficient operation for removing the element with the highest priority</a:t>
            </a:r>
            <a:endParaRPr lang="en-US" dirty="0"/>
          </a:p>
        </p:txBody>
      </p:sp>
      <p:pic>
        <p:nvPicPr>
          <p:cNvPr id="5" name="Picture 4" descr="queue.jpg"/>
          <p:cNvPicPr>
            <a:picLocks noChangeAspect="1"/>
          </p:cNvPicPr>
          <p:nvPr/>
        </p:nvPicPr>
        <p:blipFill>
          <a:blip r:embed="rId2"/>
          <a:stretch>
            <a:fillRect/>
          </a:stretch>
        </p:blipFill>
        <p:spPr>
          <a:xfrm>
            <a:off x="415759" y="2501734"/>
            <a:ext cx="1712814" cy="12972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dirty="0" smtClean="0"/>
              <a:t>Backtracking – Maze Example</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Algorithm:</a:t>
            </a:r>
          </a:p>
          <a:p>
            <a:pPr lvl="1">
              <a:spcBef>
                <a:spcPts val="0"/>
              </a:spcBef>
              <a:buNone/>
            </a:pPr>
            <a:r>
              <a:rPr lang="en-US" dirty="0" smtClean="0">
                <a:latin typeface="Comic Sans MS"/>
                <a:cs typeface="Comic Sans MS"/>
              </a:rPr>
              <a:t>Push all paths from the point on which you are standing on a stack.</a:t>
            </a:r>
          </a:p>
          <a:p>
            <a:pPr lvl="1">
              <a:spcBef>
                <a:spcPts val="0"/>
              </a:spcBef>
              <a:buNone/>
            </a:pPr>
            <a:r>
              <a:rPr lang="en-US" dirty="0" smtClean="0">
                <a:latin typeface="Comic Sans MS"/>
                <a:cs typeface="Comic Sans MS"/>
              </a:rPr>
              <a:t>While the stack is not empty</a:t>
            </a:r>
          </a:p>
          <a:p>
            <a:pPr lvl="1">
              <a:spcBef>
                <a:spcPts val="0"/>
              </a:spcBef>
              <a:buNone/>
            </a:pPr>
            <a:r>
              <a:rPr lang="en-US" dirty="0" smtClean="0">
                <a:latin typeface="Comic Sans MS"/>
                <a:cs typeface="Comic Sans MS"/>
              </a:rPr>
              <a:t>   Pop a path from the stack.</a:t>
            </a:r>
          </a:p>
          <a:p>
            <a:pPr lvl="1">
              <a:spcBef>
                <a:spcPts val="0"/>
              </a:spcBef>
              <a:buNone/>
            </a:pPr>
            <a:r>
              <a:rPr lang="en-US" dirty="0" smtClean="0">
                <a:latin typeface="Comic Sans MS"/>
                <a:cs typeface="Comic Sans MS"/>
              </a:rPr>
              <a:t>   Follow the path until you reach an exit, intersection, or dead end.</a:t>
            </a:r>
          </a:p>
          <a:p>
            <a:pPr lvl="1">
              <a:spcBef>
                <a:spcPts val="0"/>
              </a:spcBef>
              <a:buNone/>
            </a:pPr>
            <a:r>
              <a:rPr lang="en-US" dirty="0" smtClean="0">
                <a:latin typeface="Comic Sans MS"/>
                <a:cs typeface="Comic Sans MS"/>
              </a:rPr>
              <a:t>   If you found an exit</a:t>
            </a:r>
          </a:p>
          <a:p>
            <a:pPr lvl="1">
              <a:spcBef>
                <a:spcPts val="0"/>
              </a:spcBef>
              <a:buNone/>
            </a:pPr>
            <a:r>
              <a:rPr lang="en-US" dirty="0" smtClean="0">
                <a:latin typeface="Comic Sans MS"/>
                <a:cs typeface="Comic Sans MS"/>
              </a:rPr>
              <a:t>      Congratulations!</a:t>
            </a:r>
          </a:p>
          <a:p>
            <a:pPr lvl="1">
              <a:spcBef>
                <a:spcPts val="0"/>
              </a:spcBef>
              <a:buNone/>
            </a:pPr>
            <a:r>
              <a:rPr lang="en-US" dirty="0" smtClean="0">
                <a:latin typeface="Comic Sans MS"/>
                <a:cs typeface="Comic Sans MS"/>
              </a:rPr>
              <a:t>Else if you found an intersection</a:t>
            </a:r>
          </a:p>
          <a:p>
            <a:pPr lvl="1">
              <a:spcBef>
                <a:spcPts val="0"/>
              </a:spcBef>
              <a:buNone/>
            </a:pPr>
            <a:r>
              <a:rPr lang="en-US" dirty="0" smtClean="0">
                <a:latin typeface="Comic Sans MS"/>
                <a:cs typeface="Comic Sans MS"/>
              </a:rPr>
              <a:t>   Push all paths meeting at the intersection, except the current one, onto the stack.</a:t>
            </a:r>
          </a:p>
          <a:p>
            <a:r>
              <a:rPr lang="en-US" dirty="0" smtClean="0"/>
              <a:t>This works if there are no cycles in the maze. </a:t>
            </a:r>
          </a:p>
          <a:p>
            <a:pPr lvl="1"/>
            <a:r>
              <a:rPr lang="en-US" dirty="0" smtClean="0"/>
              <a:t>You never circle back to a previously visited intersection</a:t>
            </a:r>
          </a:p>
          <a:p>
            <a:r>
              <a:rPr lang="en-US" dirty="0" smtClean="0"/>
              <a:t>You could use a queue instead of a stack.</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15.30</a:t>
            </a:r>
            <a:endParaRPr lang="en-US" dirty="0"/>
          </a:p>
        </p:txBody>
      </p:sp>
      <p:sp>
        <p:nvSpPr>
          <p:cNvPr id="8" name="Content Placeholder 5"/>
          <p:cNvSpPr>
            <a:spLocks noGrp="1"/>
          </p:cNvSpPr>
          <p:nvPr>
            <p:ph idx="4294967295"/>
          </p:nvPr>
        </p:nvSpPr>
        <p:spPr>
          <a:xfrm>
            <a:off x="608336" y="4222341"/>
            <a:ext cx="8535664" cy="2152374"/>
          </a:xfrm>
        </p:spPr>
        <p:txBody>
          <a:bodyPr>
            <a:normAutofit/>
          </a:bodyPr>
          <a:lstStyle/>
          <a:p>
            <a:pPr>
              <a:buNone/>
            </a:pPr>
            <a:endParaRPr lang="en-US" dirty="0"/>
          </a:p>
        </p:txBody>
      </p:sp>
      <p:sp>
        <p:nvSpPr>
          <p:cNvPr id="9" name="Content Placeholder 5"/>
          <p:cNvSpPr>
            <a:spLocks noGrp="1"/>
          </p:cNvSpPr>
          <p:nvPr>
            <p:ph idx="4294967295"/>
          </p:nvPr>
        </p:nvSpPr>
        <p:spPr>
          <a:xfrm>
            <a:off x="0" y="958813"/>
            <a:ext cx="9135036" cy="1548702"/>
          </a:xfrm>
        </p:spPr>
        <p:txBody>
          <a:bodyPr>
            <a:noAutofit/>
          </a:bodyPr>
          <a:lstStyle/>
          <a:p>
            <a:pPr>
              <a:buNone/>
            </a:pPr>
            <a:r>
              <a:rPr lang="en-US" dirty="0" smtClean="0"/>
              <a:t>	Consider the following simple maze. Assuming that we start at the marked point and push paths in the order West, South, East, North, in which order are the lettered points visited, using the algorithm of Section 15.6.4? </a:t>
            </a:r>
          </a:p>
          <a:p>
            <a:pPr>
              <a:buNone/>
            </a:pPr>
            <a:endParaRPr lang="en-US" dirty="0" smtClean="0">
              <a:solidFill>
                <a:srgbClr val="6E8080"/>
              </a:solidFill>
              <a:latin typeface="Lucida Sans Typewriter"/>
              <a:ea typeface="Courier New" charset="0"/>
              <a:cs typeface="Courier New" charset="0"/>
            </a:endParaRPr>
          </a:p>
        </p:txBody>
      </p:sp>
      <p:pic>
        <p:nvPicPr>
          <p:cNvPr id="6" name="Picture 5" descr="sc30_maze.png"/>
          <p:cNvPicPr>
            <a:picLocks noChangeAspect="1"/>
          </p:cNvPicPr>
          <p:nvPr/>
        </p:nvPicPr>
        <p:blipFill>
          <a:blip r:embed="rId2"/>
          <a:stretch>
            <a:fillRect/>
          </a:stretch>
        </p:blipFill>
        <p:spPr>
          <a:xfrm>
            <a:off x="608336" y="2507515"/>
            <a:ext cx="1532802" cy="15714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15.30</a:t>
            </a:r>
            <a:endParaRPr lang="en-US" dirty="0"/>
          </a:p>
        </p:txBody>
      </p:sp>
      <p:sp>
        <p:nvSpPr>
          <p:cNvPr id="8" name="Content Placeholder 5"/>
          <p:cNvSpPr>
            <a:spLocks noGrp="1"/>
          </p:cNvSpPr>
          <p:nvPr>
            <p:ph idx="4294967295"/>
          </p:nvPr>
        </p:nvSpPr>
        <p:spPr>
          <a:xfrm>
            <a:off x="608336" y="4222341"/>
            <a:ext cx="8535664" cy="2152374"/>
          </a:xfrm>
        </p:spPr>
        <p:txBody>
          <a:bodyPr>
            <a:normAutofit/>
          </a:bodyPr>
          <a:lstStyle/>
          <a:p>
            <a:pPr>
              <a:buNone/>
            </a:pPr>
            <a:r>
              <a:rPr lang="en-US" b="1" dirty="0" smtClean="0"/>
              <a:t>Answer:</a:t>
            </a:r>
            <a:r>
              <a:rPr lang="en-US" dirty="0" smtClean="0"/>
              <a:t> A B E F G D C K J N</a:t>
            </a:r>
            <a:endParaRPr lang="en-US" dirty="0"/>
          </a:p>
        </p:txBody>
      </p:sp>
      <p:sp>
        <p:nvSpPr>
          <p:cNvPr id="9" name="Content Placeholder 5"/>
          <p:cNvSpPr>
            <a:spLocks noGrp="1"/>
          </p:cNvSpPr>
          <p:nvPr>
            <p:ph idx="4294967295"/>
          </p:nvPr>
        </p:nvSpPr>
        <p:spPr>
          <a:xfrm>
            <a:off x="0" y="958813"/>
            <a:ext cx="9135036" cy="1548702"/>
          </a:xfrm>
        </p:spPr>
        <p:txBody>
          <a:bodyPr>
            <a:noAutofit/>
          </a:bodyPr>
          <a:lstStyle/>
          <a:p>
            <a:pPr>
              <a:buNone/>
            </a:pPr>
            <a:r>
              <a:rPr lang="en-US" dirty="0" smtClean="0"/>
              <a:t>	Consider the following simple maze. Assuming that we start at the marked point and push paths in the order West, South, East, North, in which order are the lettered points visited, using the algorithm of Section 15.6.4? </a:t>
            </a:r>
          </a:p>
          <a:p>
            <a:pPr>
              <a:buNone/>
            </a:pPr>
            <a:endParaRPr lang="en-US" dirty="0" smtClean="0">
              <a:solidFill>
                <a:srgbClr val="6E8080"/>
              </a:solidFill>
              <a:latin typeface="Lucida Sans Typewriter"/>
              <a:ea typeface="Courier New" charset="0"/>
              <a:cs typeface="Courier New" charset="0"/>
            </a:endParaRPr>
          </a:p>
        </p:txBody>
      </p:sp>
      <p:pic>
        <p:nvPicPr>
          <p:cNvPr id="6" name="Picture 5" descr="sc30_maze.png"/>
          <p:cNvPicPr>
            <a:picLocks noChangeAspect="1"/>
          </p:cNvPicPr>
          <p:nvPr/>
        </p:nvPicPr>
        <p:blipFill>
          <a:blip r:embed="rId2"/>
          <a:stretch>
            <a:fillRect/>
          </a:stretch>
        </p:blipFill>
        <p:spPr>
          <a:xfrm>
            <a:off x="608336" y="2507515"/>
            <a:ext cx="1532802" cy="1571444"/>
          </a:xfrm>
          <a:prstGeom prst="rect">
            <a:avLst/>
          </a:prstGeom>
        </p:spPr>
      </p:pic>
    </p:spTree>
    <p:extLst>
      <p:ext uri="{BB962C8B-B14F-4D97-AF65-F5344CB8AC3E}">
        <p14:creationId xmlns:p14="http://schemas.microsoft.com/office/powerpoint/2010/main" val="225644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An Overview of the Collections Framework</a:t>
            </a:r>
            <a:endParaRPr lang="en-US" sz="3200" dirty="0"/>
          </a:p>
        </p:txBody>
      </p:sp>
      <p:sp>
        <p:nvSpPr>
          <p:cNvPr id="3" name="Content Placeholder 2"/>
          <p:cNvSpPr>
            <a:spLocks noGrp="1"/>
          </p:cNvSpPr>
          <p:nvPr>
            <p:ph idx="4294967295"/>
          </p:nvPr>
        </p:nvSpPr>
        <p:spPr>
          <a:xfrm>
            <a:off x="9525" y="927100"/>
            <a:ext cx="9134475" cy="4228073"/>
          </a:xfrm>
        </p:spPr>
        <p:txBody>
          <a:bodyPr>
            <a:normAutofit lnSpcReduction="10000"/>
          </a:bodyPr>
          <a:lstStyle/>
          <a:p>
            <a:r>
              <a:rPr lang="en-US" dirty="0" smtClean="0"/>
              <a:t>Map </a:t>
            </a:r>
          </a:p>
          <a:p>
            <a:pPr lvl="1"/>
            <a:r>
              <a:rPr lang="en-US" dirty="0" smtClean="0"/>
              <a:t>Keeps associations between key and value objects. </a:t>
            </a:r>
          </a:p>
          <a:p>
            <a:pPr lvl="1"/>
            <a:r>
              <a:rPr lang="en-US" dirty="0" smtClean="0"/>
              <a:t>Every key in the map has an associated value. </a:t>
            </a:r>
          </a:p>
          <a:p>
            <a:pPr lvl="1"/>
            <a:r>
              <a:rPr lang="en-US" dirty="0" smtClean="0"/>
              <a:t>The map stores the keys, values, and the associations between them.</a:t>
            </a:r>
          </a:p>
          <a:p>
            <a:pPr>
              <a:buNone/>
            </a:pPr>
            <a:endParaRPr lang="en-US"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r>
              <a:rPr lang="en-US" b="1" dirty="0" smtClean="0"/>
              <a:t>Figure 5</a:t>
            </a:r>
            <a:r>
              <a:rPr lang="en-US" dirty="0" smtClean="0"/>
              <a:t> A Map from Bar Codes to Books</a:t>
            </a:r>
            <a:endParaRPr lang="en-US" dirty="0"/>
          </a:p>
        </p:txBody>
      </p:sp>
      <p:pic>
        <p:nvPicPr>
          <p:cNvPr id="6" name="Picture 5" descr="map_barcodes_books.jpg"/>
          <p:cNvPicPr>
            <a:picLocks noChangeAspect="1"/>
          </p:cNvPicPr>
          <p:nvPr/>
        </p:nvPicPr>
        <p:blipFill>
          <a:blip r:embed="rId2"/>
          <a:stretch>
            <a:fillRect/>
          </a:stretch>
        </p:blipFill>
        <p:spPr>
          <a:xfrm>
            <a:off x="335574" y="2996595"/>
            <a:ext cx="3457575" cy="18764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itle P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10110</TotalTime>
  <Words>4476</Words>
  <Application>Microsoft Office PowerPoint</Application>
  <PresentationFormat>On-screen Show (4:3)</PresentationFormat>
  <Paragraphs>749</Paragraphs>
  <Slides>82</Slides>
  <Notes>0</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82</vt:i4>
      </vt:variant>
    </vt:vector>
  </HeadingPairs>
  <TitlesOfParts>
    <vt:vector size="96" baseType="lpstr">
      <vt:lpstr>Arial</vt:lpstr>
      <vt:lpstr>Calibri</vt:lpstr>
      <vt:lpstr>Comic Sans MS</vt:lpstr>
      <vt:lpstr>Courier</vt:lpstr>
      <vt:lpstr>Courier New</vt:lpstr>
      <vt:lpstr>Lucida Sans</vt:lpstr>
      <vt:lpstr>Lucida Sans Typewriter</vt:lpstr>
      <vt:lpstr>Times</vt:lpstr>
      <vt:lpstr>Wingdings</vt:lpstr>
      <vt:lpstr>Title Page</vt:lpstr>
      <vt:lpstr>Office Theme</vt:lpstr>
      <vt:lpstr>2_Office Theme</vt:lpstr>
      <vt:lpstr>1_Office Theme</vt:lpstr>
      <vt:lpstr>3_Office Theme</vt:lpstr>
      <vt:lpstr>PowerPoint Presentation</vt:lpstr>
      <vt:lpstr>Chapter Goals</vt:lpstr>
      <vt:lpstr>An Overview of the Collections Framework</vt:lpstr>
      <vt:lpstr>An Overview of the Collections Framework</vt:lpstr>
      <vt:lpstr>An Overview of the Collections Framework</vt:lpstr>
      <vt:lpstr>An Overview of the Collections Framework</vt:lpstr>
      <vt:lpstr>An Overview of the Collections Framework</vt:lpstr>
      <vt:lpstr>An Overview of the Collections Framework</vt:lpstr>
      <vt:lpstr>An Overview of the Collections Framework</vt:lpstr>
      <vt:lpstr>An Overview of the Collections Framework</vt:lpstr>
      <vt:lpstr>Linked Lists</vt:lpstr>
      <vt:lpstr>Linked Lists</vt:lpstr>
      <vt:lpstr>Linked Lists</vt:lpstr>
      <vt:lpstr>Linked Lists</vt:lpstr>
      <vt:lpstr>The LinkedList Class of the Java Collections Framework</vt:lpstr>
      <vt:lpstr>The LinkedList Class of the Java Collections Framework</vt:lpstr>
      <vt:lpstr>List Iterator</vt:lpstr>
      <vt:lpstr>List Iterator</vt:lpstr>
      <vt:lpstr>List Iterator</vt:lpstr>
      <vt:lpstr>List Iterator</vt:lpstr>
      <vt:lpstr>List Iterator</vt:lpstr>
      <vt:lpstr>List Iterator</vt:lpstr>
      <vt:lpstr>List Iterator</vt:lpstr>
      <vt:lpstr>Sample Program</vt:lpstr>
      <vt:lpstr>section_2/ListDemo.java</vt:lpstr>
      <vt:lpstr>section_2/ListDemo.java</vt:lpstr>
      <vt:lpstr>Sets</vt:lpstr>
      <vt:lpstr>Sets</vt:lpstr>
      <vt:lpstr>Sets</vt:lpstr>
      <vt:lpstr>Sets</vt:lpstr>
      <vt:lpstr>Sets</vt:lpstr>
      <vt:lpstr>Sets</vt:lpstr>
      <vt:lpstr>Sets</vt:lpstr>
      <vt:lpstr>Working with Sets</vt:lpstr>
      <vt:lpstr>Working with Sets</vt:lpstr>
      <vt:lpstr>Working with Sets</vt:lpstr>
      <vt:lpstr>Working with Sets</vt:lpstr>
      <vt:lpstr>SpellCheck Example Program</vt:lpstr>
      <vt:lpstr>section_3/SpellCheck.java</vt:lpstr>
      <vt:lpstr>section_3/SpellCheck.java</vt:lpstr>
      <vt:lpstr>Maps</vt:lpstr>
      <vt:lpstr>Maps</vt:lpstr>
      <vt:lpstr>Maps</vt:lpstr>
      <vt:lpstr>Working with Maps</vt:lpstr>
      <vt:lpstr>Maps</vt:lpstr>
      <vt:lpstr>section_4/MapDemo.java</vt:lpstr>
      <vt:lpstr>section_4/MapDemo.java</vt:lpstr>
      <vt:lpstr>Choosing a Collection</vt:lpstr>
      <vt:lpstr>Hash Functions</vt:lpstr>
      <vt:lpstr>Hash Functions</vt:lpstr>
      <vt:lpstr>Hash Functions</vt:lpstr>
      <vt:lpstr>Hash Functions</vt:lpstr>
      <vt:lpstr>Stacks</vt:lpstr>
      <vt:lpstr>Stacks</vt:lpstr>
      <vt:lpstr>Stacks</vt:lpstr>
      <vt:lpstr>Stack in the Java Library</vt:lpstr>
      <vt:lpstr>Queue</vt:lpstr>
      <vt:lpstr>Queue</vt:lpstr>
      <vt:lpstr>Queue</vt:lpstr>
      <vt:lpstr>Priority Queue</vt:lpstr>
      <vt:lpstr>Priority Queue</vt:lpstr>
      <vt:lpstr>Priority Queue</vt:lpstr>
      <vt:lpstr>Sorting and Searching in the Java Library - Sorting</vt:lpstr>
      <vt:lpstr>Stack and Queue Applications</vt:lpstr>
      <vt:lpstr>Stack and Queue Applications</vt:lpstr>
      <vt:lpstr>Stack and Queue Applications</vt:lpstr>
      <vt:lpstr>Stack and Queue Applications</vt:lpstr>
      <vt:lpstr>section_6_2/Calculator.java</vt:lpstr>
      <vt:lpstr>section_6_2/Calculator.java</vt:lpstr>
      <vt:lpstr>Evaluating Algebraic Expressions with Two Stacks</vt:lpstr>
      <vt:lpstr>Evaluating Algebraic Expressions with Two Stacks</vt:lpstr>
      <vt:lpstr>Evaluating Algebraic Expressions with Two Stacks</vt:lpstr>
      <vt:lpstr>Evaluating Algebraic Expressions with Two Stacks</vt:lpstr>
      <vt:lpstr>Evaluating Algebraic Expressions with Two Stacks</vt:lpstr>
      <vt:lpstr>Evaluating Algebraic Expressions with Two Stacks</vt:lpstr>
      <vt:lpstr>Evaluating Algebraic Expressions with Two Stacks</vt:lpstr>
      <vt:lpstr>Backtracking</vt:lpstr>
      <vt:lpstr>Backtracking – Maze Example</vt:lpstr>
      <vt:lpstr>Backtracking – Maze Example</vt:lpstr>
      <vt:lpstr>Backtracking – Maze Example</vt:lpstr>
      <vt:lpstr>Self Check 15.30</vt:lpstr>
      <vt:lpstr>Self Check 15.30</vt:lpstr>
    </vt:vector>
  </TitlesOfParts>
  <Company>Acadia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Rick Giles</dc:creator>
  <cp:lastModifiedBy>mimi opkins</cp:lastModifiedBy>
  <cp:revision>1644</cp:revision>
  <dcterms:created xsi:type="dcterms:W3CDTF">2013-06-11T19:15:04Z</dcterms:created>
  <dcterms:modified xsi:type="dcterms:W3CDTF">2014-05-23T07:07:36Z</dcterms:modified>
</cp:coreProperties>
</file>