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305" r:id="rId29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78" d="100"/>
          <a:sy n="78" d="100"/>
        </p:scale>
        <p:origin x="13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536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6115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705" y="218137"/>
            <a:ext cx="6185788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059" y="1414515"/>
            <a:ext cx="5717080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15" dirty="0"/>
              <a:t> </a:t>
            </a:r>
            <a:r>
              <a:rPr spc="80" dirty="0"/>
              <a:t>7</a:t>
            </a:r>
            <a:r>
              <a:rPr spc="15" dirty="0"/>
              <a:t> </a:t>
            </a:r>
            <a:r>
              <a:rPr spc="210" dirty="0"/>
              <a:t>–</a:t>
            </a:r>
            <a:r>
              <a:rPr spc="15" dirty="0"/>
              <a:t> </a:t>
            </a:r>
            <a:r>
              <a:rPr spc="100" dirty="0"/>
              <a:t>Arrays</a:t>
            </a:r>
            <a:endParaRPr spc="105" dirty="0"/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100" dirty="0"/>
              <a:t>Arrays </a:t>
            </a:r>
            <a:r>
              <a:rPr spc="65" dirty="0"/>
              <a:t>with</a:t>
            </a:r>
            <a:r>
              <a:rPr spc="-225" dirty="0"/>
              <a:t> </a:t>
            </a:r>
            <a:r>
              <a:rPr spc="12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1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33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5927"/>
            <a:ext cx="4046854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occur </a:t>
            </a:r>
            <a:r>
              <a:rPr sz="1200" spc="15" dirty="0">
                <a:latin typeface="Arial"/>
                <a:cs typeface="Arial"/>
              </a:rPr>
              <a:t>as method arguments and </a:t>
            </a:r>
            <a:r>
              <a:rPr sz="1200" spc="10" dirty="0">
                <a:latin typeface="Arial"/>
                <a:cs typeface="Arial"/>
              </a:rPr>
              <a:t>return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 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as a method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argument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5812"/>
            <a:ext cx="5588000" cy="8047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void addScores(int[]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totalScore = totalScore +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272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165172"/>
            <a:ext cx="13373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call this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42570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72110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10 };  fred.addScores(scores);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140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806974"/>
            <a:ext cx="25012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with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return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306750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getScores()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7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19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0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5495"/>
            <a:ext cx="375602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 length </a:t>
            </a:r>
            <a:r>
              <a:rPr sz="1200" spc="15" dirty="0">
                <a:latin typeface="Arial"/>
                <a:cs typeface="Arial"/>
              </a:rPr>
              <a:t>= maximum 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Usually, array is partially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Define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larger than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will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6520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LENGTH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double[LENGTH];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788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871743"/>
            <a:ext cx="5186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companion </a:t>
            </a:r>
            <a:r>
              <a:rPr sz="1200" spc="10" dirty="0">
                <a:latin typeface="Arial"/>
                <a:cs typeface="Arial"/>
              </a:rPr>
              <a:t>variable to </a:t>
            </a:r>
            <a:r>
              <a:rPr sz="1200" spc="15" dirty="0">
                <a:latin typeface="Arial"/>
                <a:cs typeface="Arial"/>
              </a:rPr>
              <a:t>keep </a:t>
            </a:r>
            <a:r>
              <a:rPr sz="1200" spc="10" dirty="0">
                <a:latin typeface="Arial"/>
                <a:cs typeface="Arial"/>
              </a:rPr>
              <a:t>track of current size: call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13404"/>
            <a:ext cx="149352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loop to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6960"/>
            <a:ext cx="5588000" cy="11494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 currentSize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4950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Scanner in = new Scanner(System.in);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0429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values[currentSize] = in.nextDouble();  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23552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8365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14682"/>
            <a:ext cx="556958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loop,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the actual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Note: </a:t>
            </a:r>
            <a:r>
              <a:rPr sz="1200" spc="15" dirty="0">
                <a:latin typeface="Arial"/>
                <a:cs typeface="Arial"/>
              </a:rPr>
              <a:t>Stop </a:t>
            </a:r>
            <a:r>
              <a:rPr sz="1200" spc="10" dirty="0">
                <a:latin typeface="Arial"/>
                <a:cs typeface="Arial"/>
              </a:rPr>
              <a:t>accepting inputs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5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reaches </a:t>
            </a:r>
            <a:r>
              <a:rPr sz="1200" spc="10" dirty="0">
                <a:latin typeface="Arial"/>
                <a:cs typeface="Arial"/>
              </a:rPr>
              <a:t>the array length.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577429" y="709993"/>
            <a:ext cx="3725506" cy="177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629025"/>
            <a:ext cx="178371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3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partially-filled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97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79201"/>
            <a:ext cx="535876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process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gathered </a:t>
            </a:r>
            <a:r>
              <a:rPr sz="1200" spc="10" dirty="0">
                <a:latin typeface="Arial"/>
                <a:cs typeface="Arial"/>
              </a:rPr>
              <a:t>array elements,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companion </a:t>
            </a:r>
            <a:r>
              <a:rPr sz="1200" spc="10" dirty="0">
                <a:latin typeface="Arial"/>
                <a:cs typeface="Arial"/>
              </a:rPr>
              <a:t>variable, not the  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8248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</a:t>
            </a:r>
            <a:r>
              <a:rPr sz="70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currentSize</a:t>
            </a:r>
            <a:r>
              <a:rPr sz="700" spc="20" dirty="0">
                <a:latin typeface="Courier" charset="0"/>
                <a:cs typeface="Courier" charset="0"/>
              </a:rPr>
              <a:t>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9404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86988"/>
            <a:ext cx="55841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With a </a:t>
            </a:r>
            <a:r>
              <a:rPr sz="1200" spc="10" dirty="0">
                <a:latin typeface="Arial"/>
                <a:cs typeface="Arial"/>
              </a:rPr>
              <a:t>partially filled array,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remember how many elements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814635" y="2000656"/>
            <a:ext cx="2053440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</a:t>
            </a:r>
            <a:r>
              <a:rPr spc="-150" dirty="0"/>
              <a:t> </a:t>
            </a:r>
            <a:r>
              <a:rPr spc="70" dirty="0"/>
              <a:t>Filling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115"/>
            <a:ext cx="30391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</a:t>
            </a:r>
            <a:r>
              <a:rPr sz="1200" spc="15" dirty="0">
                <a:latin typeface="Arial"/>
                <a:cs typeface="Arial"/>
              </a:rPr>
              <a:t>squares </a:t>
            </a:r>
            <a:r>
              <a:rPr sz="1200" spc="10" dirty="0">
                <a:latin typeface="Arial"/>
                <a:cs typeface="Arial"/>
              </a:rPr>
              <a:t>(0, 1, 4, 9, 16,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7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i *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Sum </a:t>
            </a:r>
            <a:r>
              <a:rPr spc="105" dirty="0"/>
              <a:t>and</a:t>
            </a:r>
            <a:r>
              <a:rPr spc="-295" dirty="0"/>
              <a:t> </a:t>
            </a:r>
            <a:r>
              <a:rPr spc="95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064"/>
            <a:ext cx="33261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2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782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675743"/>
            <a:ext cx="15894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average: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936277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average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(values.length &gt; 0) { average = total / values.length;</a:t>
            </a:r>
            <a:r>
              <a:rPr sz="700" spc="6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5" dirty="0"/>
              <a:t>Maximum </a:t>
            </a:r>
            <a:r>
              <a:rPr spc="75" dirty="0"/>
              <a:t>or</a:t>
            </a:r>
            <a:r>
              <a:rPr spc="-280" dirty="0"/>
              <a:t> </a:t>
            </a:r>
            <a:r>
              <a:rPr spc="125" dirty="0"/>
              <a:t>Minimum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743"/>
            <a:ext cx="23012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maximum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30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2698" y="2154151"/>
            <a:ext cx="1220905" cy="98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3511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6022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03729"/>
            <a:ext cx="475996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loop starts at 1 because </a:t>
            </a:r>
            <a:r>
              <a:rPr sz="950" spc="-10" dirty="0">
                <a:latin typeface="Arial"/>
                <a:cs typeface="Arial"/>
              </a:rPr>
              <a:t>we </a:t>
            </a:r>
            <a:r>
              <a:rPr sz="950" spc="-5" dirty="0">
                <a:latin typeface="Arial"/>
                <a:cs typeface="Arial"/>
              </a:rPr>
              <a:t>initialize largest with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values[0].</a:t>
            </a:r>
            <a:endParaRPr sz="9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minimum: </a:t>
            </a:r>
            <a:r>
              <a:rPr sz="1200" spc="10" dirty="0">
                <a:latin typeface="Arial"/>
                <a:cs typeface="Arial"/>
              </a:rPr>
              <a:t>reverse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comparison.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These </a:t>
            </a:r>
            <a:r>
              <a:rPr sz="1200" spc="10" dirty="0">
                <a:latin typeface="Arial"/>
                <a:cs typeface="Arial"/>
              </a:rPr>
              <a:t>algorithms require that the array contain at least </a:t>
            </a:r>
            <a:r>
              <a:rPr sz="1200" spc="15" dirty="0">
                <a:latin typeface="Arial"/>
                <a:cs typeface="Arial"/>
              </a:rPr>
              <a:t>one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5" dirty="0"/>
              <a:t>Element</a:t>
            </a:r>
            <a:r>
              <a:rPr spc="-170" dirty="0"/>
              <a:t> </a:t>
            </a:r>
            <a:r>
              <a:rPr spc="80" dirty="0"/>
              <a:t>Separators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692"/>
            <a:ext cx="54889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display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usually </a:t>
            </a:r>
            <a:r>
              <a:rPr sz="1200" spc="15" dirty="0">
                <a:latin typeface="Arial"/>
                <a:cs typeface="Arial"/>
              </a:rPr>
              <a:t>want </a:t>
            </a:r>
            <a:r>
              <a:rPr sz="1200" spc="10" dirty="0">
                <a:latin typeface="Arial"/>
                <a:cs typeface="Arial"/>
              </a:rPr>
              <a:t>to separate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251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Ann | Bob |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Cindy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3349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930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227900"/>
            <a:ext cx="526351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there 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fewer separator than there are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Print the separator before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i="1" spc="15" dirty="0">
                <a:latin typeface="Arial"/>
                <a:cs typeface="Arial"/>
              </a:rPr>
              <a:t>except </a:t>
            </a:r>
            <a:r>
              <a:rPr sz="1200" i="1" spc="10" dirty="0">
                <a:latin typeface="Arial"/>
                <a:cs typeface="Arial"/>
              </a:rPr>
              <a:t>the initial </a:t>
            </a:r>
            <a:r>
              <a:rPr sz="1200" i="1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(with index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655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(i &gt;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System.out.print(names.value[i]);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045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797525"/>
            <a:ext cx="33870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five elements,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four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separators.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4635" y="3019237"/>
            <a:ext cx="1339507" cy="106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32793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04641"/>
            <a:ext cx="494982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position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element: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Visit all elements until you have found a match or you have </a:t>
            </a:r>
            <a:r>
              <a:rPr sz="950" spc="-10" dirty="0">
                <a:latin typeface="Arial"/>
                <a:cs typeface="Arial"/>
              </a:rPr>
              <a:t>come </a:t>
            </a:r>
            <a:r>
              <a:rPr sz="950" spc="-5" dirty="0">
                <a:latin typeface="Arial"/>
                <a:cs typeface="Arial"/>
              </a:rPr>
              <a:t>to the end of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that is equal 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74432"/>
            <a:ext cx="5588000" cy="18910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3815" marR="4580890">
              <a:lnSpc>
                <a:spcPct val="146500"/>
              </a:lnSpc>
              <a:spcBef>
                <a:spcPts val="190"/>
              </a:spcBef>
            </a:pPr>
            <a:r>
              <a:rPr sz="500" spc="5" dirty="0">
                <a:latin typeface="Courier" charset="0"/>
                <a:cs typeface="Courier" charset="0"/>
              </a:rPr>
              <a:t>int searchedValue = 100;  int pos =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boolean found =</a:t>
            </a:r>
            <a:r>
              <a:rPr sz="500" spc="-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false;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while (pos &lt; values.length &amp;&amp;</a:t>
            </a:r>
            <a:r>
              <a:rPr sz="500" spc="6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!found)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if (values[pos] ==</a:t>
            </a:r>
            <a:r>
              <a:rPr sz="500" spc="5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searchedValue)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found =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true;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pos++;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 marR="303974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if (found) { System.out.println("Found at position: " + pos); }  else { System.out.println("Not found");</a:t>
            </a:r>
            <a:r>
              <a:rPr sz="500" spc="8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40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51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8746"/>
            <a:ext cx="39433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collects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of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type.  </a:t>
            </a:r>
            <a:r>
              <a:rPr sz="1200" spc="15" dirty="0">
                <a:latin typeface="Arial"/>
                <a:cs typeface="Arial"/>
              </a:rPr>
              <a:t>Create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hold ten values of type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double: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86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new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043" y="15879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043" y="17902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0657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547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1458604"/>
            <a:ext cx="5541645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 marR="2522220">
              <a:lnSpc>
                <a:spcPct val="139700"/>
              </a:lnSpc>
            </a:pPr>
            <a:r>
              <a:rPr sz="950" spc="-10" dirty="0">
                <a:latin typeface="Arial"/>
                <a:cs typeface="Arial"/>
              </a:rPr>
              <a:t>The number </a:t>
            </a:r>
            <a:r>
              <a:rPr sz="950" spc="-5" dirty="0">
                <a:latin typeface="Arial"/>
                <a:cs typeface="Arial"/>
              </a:rPr>
              <a:t>of elements is the </a:t>
            </a:r>
            <a:r>
              <a:rPr sz="950" spc="-10" dirty="0">
                <a:latin typeface="Courier" charset="0"/>
                <a:cs typeface="Courier" charset="0"/>
              </a:rPr>
              <a:t>length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of the array  </a:t>
            </a: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10" dirty="0">
                <a:latin typeface="Courier" charset="0"/>
                <a:cs typeface="Courier" charset="0"/>
              </a:rPr>
              <a:t>new</a:t>
            </a:r>
            <a:r>
              <a:rPr sz="950" spc="-3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 constructs the array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type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is the type of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stored, followed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by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Courier" charset="0"/>
                <a:cs typeface="Courier" charset="0"/>
              </a:rPr>
              <a:t>[]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of type 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double[]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2700590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6247" y="2754129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71" y="30982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9059" y="2991172"/>
            <a:ext cx="3082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initialize the array variable with 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081" y="3251702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9008" y="3305284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71" y="364934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071" y="39074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9059" y="3542285"/>
            <a:ext cx="413448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default, </a:t>
            </a:r>
            <a:r>
              <a:rPr sz="1200" spc="15" dirty="0">
                <a:latin typeface="Arial"/>
                <a:cs typeface="Arial"/>
              </a:rPr>
              <a:t>each number </a:t>
            </a:r>
            <a:r>
              <a:rPr sz="1200" spc="10" dirty="0">
                <a:latin typeface="Arial"/>
                <a:cs typeface="Arial"/>
              </a:rPr>
              <a:t>in the array 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specify the initial values </a:t>
            </a: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create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081" y="405395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moreValues = { 32, 54, 67.5, 29, 35, 80, 115, 44.5, 100, 65</a:t>
            </a:r>
            <a:r>
              <a:rPr sz="700" spc="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6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27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09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4591"/>
            <a:ext cx="562800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algorithm is called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0" dirty="0">
                <a:latin typeface="Arial"/>
                <a:cs typeface="Arial"/>
              </a:rPr>
              <a:t>linear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search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inspects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sequence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a match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found.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To search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specific element, visit the </a:t>
            </a:r>
            <a:r>
              <a:rPr sz="1200" spc="15" dirty="0">
                <a:latin typeface="Arial"/>
                <a:cs typeface="Arial"/>
              </a:rPr>
              <a:t>elements and </a:t>
            </a:r>
            <a:r>
              <a:rPr sz="1200" spc="10" dirty="0">
                <a:latin typeface="Arial"/>
                <a:cs typeface="Arial"/>
              </a:rPr>
              <a:t>stop </a:t>
            </a:r>
            <a:r>
              <a:rPr sz="1200" spc="15" dirty="0">
                <a:latin typeface="Arial"/>
                <a:cs typeface="Arial"/>
              </a:rPr>
              <a:t>when you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encounter 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match.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814634" y="1651817"/>
            <a:ext cx="2319772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12079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705" y="693789"/>
            <a:ext cx="561467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Problem: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remove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pos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from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values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0" dirty="0">
                <a:latin typeface="Courier" charset="0"/>
                <a:cs typeface="Courier" charset="0"/>
              </a:rPr>
              <a:t>currentSize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spc="15" dirty="0">
                <a:latin typeface="Arial"/>
                <a:cs typeface="Arial"/>
              </a:rPr>
              <a:t>Unordered</a:t>
            </a:r>
            <a:endParaRPr sz="120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Overwrite the element to be removed with the last element of the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Decrement the </a:t>
            </a:r>
            <a:r>
              <a:rPr sz="1050" spc="-5" dirty="0">
                <a:latin typeface="Courier" charset="0"/>
                <a:cs typeface="Courier" charset="0"/>
              </a:rPr>
              <a:t>currentSize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variable.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86372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38201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 values[currentSize - 1];  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251824"/>
            <a:ext cx="2881337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72758"/>
            <a:ext cx="37953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6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8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219"/>
            <a:ext cx="470471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Ordered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following the element to be removed to a lower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Decrement the variable holding the size of the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6034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pos + 1; i &lt; currentSize;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 - 1]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22"/>
            <a:ext cx="2483675" cy="139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695970"/>
            <a:ext cx="36302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7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68"/>
            <a:ext cx="351536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new element at the end of the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5983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values[currentSize - 1] = 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48"/>
            <a:ext cx="2832493" cy="143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30800"/>
            <a:ext cx="36912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8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1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17"/>
            <a:ext cx="414337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matters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after the insertion location to a higher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element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675216"/>
            <a:ext cx="5588000" cy="102015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currentSize - 1; i &gt; pos;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i--)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values[i -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851823"/>
            <a:ext cx="2581338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4372551"/>
            <a:ext cx="35261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9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797"/>
            <a:ext cx="38214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swap two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you need a temporary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926261"/>
            <a:ext cx="1395323" cy="125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3715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2264445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save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value in the </a:t>
            </a:r>
            <a:r>
              <a:rPr sz="1200" spc="15" dirty="0">
                <a:latin typeface="Arial"/>
                <a:cs typeface="Arial"/>
              </a:rPr>
              <a:t>temporary </a:t>
            </a:r>
            <a:r>
              <a:rPr sz="1200" spc="10" dirty="0">
                <a:latin typeface="Arial"/>
                <a:cs typeface="Arial"/>
              </a:rPr>
              <a:t>variable before replacing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24981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temp = values[i];  values[i]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values[j];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0202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913223"/>
            <a:ext cx="34251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we can </a:t>
            </a:r>
            <a:r>
              <a:rPr sz="1200" spc="10" dirty="0">
                <a:latin typeface="Arial"/>
                <a:cs typeface="Arial"/>
              </a:rPr>
              <a:t>set  </a:t>
            </a:r>
            <a:r>
              <a:rPr sz="1200" spc="15" dirty="0">
                <a:latin typeface="Courier" charset="0"/>
                <a:cs typeface="Courier" charset="0"/>
              </a:rPr>
              <a:t>values[j]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to the </a:t>
            </a:r>
            <a:r>
              <a:rPr sz="1200" spc="15" dirty="0">
                <a:latin typeface="Arial"/>
                <a:cs typeface="Arial"/>
              </a:rPr>
              <a:t>saved </a:t>
            </a:r>
            <a:r>
              <a:rPr sz="1200" spc="10" dirty="0">
                <a:latin typeface="Arial"/>
                <a:cs typeface="Arial"/>
              </a:rPr>
              <a:t>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3173759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values[j]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temp;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3830154" cy="4395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4562748" y="4876800"/>
            <a:ext cx="213804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10 </a:t>
            </a:r>
            <a:r>
              <a:rPr sz="1000" spc="10" dirty="0">
                <a:latin typeface="Arial"/>
                <a:cs typeface="Arial"/>
              </a:rPr>
              <a:t>Swapping Array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Copying </a:t>
            </a:r>
            <a:r>
              <a:rPr spc="90" dirty="0"/>
              <a:t>an</a:t>
            </a:r>
            <a:r>
              <a:rPr spc="-265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7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644"/>
            <a:ext cx="4933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variable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692"/>
            <a:ext cx="5588000" cy="39626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double[6];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 .  // Fill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0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1346" y="1247185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830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475992"/>
            <a:ext cx="46977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make a </a:t>
            </a:r>
            <a:r>
              <a:rPr sz="1200" spc="10" dirty="0">
                <a:latin typeface="Arial"/>
                <a:cs typeface="Arial"/>
              </a:rPr>
              <a:t>true </a:t>
            </a:r>
            <a:r>
              <a:rPr sz="1200" spc="15" dirty="0">
                <a:latin typeface="Arial"/>
                <a:cs typeface="Arial"/>
              </a:rPr>
              <a:t>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call 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0017"/>
            <a:ext cx="5588000" cy="1763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 Arrays.copyOf(values,</a:t>
            </a:r>
            <a:r>
              <a:rPr sz="700" spc="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6656" y="180531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814639" y="2035555"/>
            <a:ext cx="3434184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404" y="4023054"/>
            <a:ext cx="44900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11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Reference versus Copying 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599978" y="443213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723966" y="4291608"/>
            <a:ext cx="54902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following statement to the top of  your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742988" y="480535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java.util.Arrays;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0" dirty="0"/>
              <a:t>Growing </a:t>
            </a:r>
            <a:r>
              <a:rPr spc="90" dirty="0"/>
              <a:t>an</a:t>
            </a:r>
            <a:r>
              <a:rPr spc="-270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4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54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9034"/>
            <a:ext cx="544512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grow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run out of </a:t>
            </a:r>
            <a:r>
              <a:rPr sz="1200" spc="15" dirty="0">
                <a:latin typeface="Arial"/>
                <a:cs typeface="Arial"/>
              </a:rPr>
              <a:t>space,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  To double </a:t>
            </a:r>
            <a:r>
              <a:rPr sz="1200" spc="10" dirty="0">
                <a:latin typeface="Arial"/>
                <a:cs typeface="Arial"/>
              </a:rPr>
              <a:t>the length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1543" y="1289032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081" y="1222413"/>
            <a:ext cx="5588000" cy="30944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026285">
              <a:lnSpc>
                <a:spcPct val="1242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newValues = Arrays.copyOf(values, 2 * values.length);  values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684" y="142158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635" y="1651812"/>
            <a:ext cx="5316169" cy="354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185177" y="5195924"/>
            <a:ext cx="19799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12 </a:t>
            </a:r>
            <a:r>
              <a:rPr sz="1200" spc="15" dirty="0">
                <a:latin typeface="Arial"/>
                <a:cs typeface="Arial"/>
              </a:rPr>
              <a:t>Growing 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5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043" y="1071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6528"/>
            <a:ext cx="461137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access a </a:t>
            </a:r>
            <a:r>
              <a:rPr sz="1200" spc="10" dirty="0">
                <a:latin typeface="Arial"/>
                <a:cs typeface="Arial"/>
              </a:rPr>
              <a:t>value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specify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“slot” </a:t>
            </a:r>
            <a:r>
              <a:rPr sz="1200" spc="15" dirty="0">
                <a:latin typeface="Arial"/>
                <a:cs typeface="Arial"/>
              </a:rPr>
              <a:t>you want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use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use the </a:t>
            </a:r>
            <a:r>
              <a:rPr sz="950" spc="-10" dirty="0">
                <a:latin typeface="Courier" charset="0"/>
                <a:cs typeface="Courier" charset="0"/>
              </a:rPr>
              <a:t>[]</a:t>
            </a:r>
            <a:r>
              <a:rPr sz="950" spc="-40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207270"/>
            <a:ext cx="5106670" cy="1748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5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values[4]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35;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8797" y="1254158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6188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187000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1350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1644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443591"/>
            <a:ext cx="520890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890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“slot </a:t>
            </a:r>
            <a:r>
              <a:rPr sz="1200" spc="15" dirty="0">
                <a:latin typeface="Arial"/>
                <a:cs typeface="Arial"/>
              </a:rPr>
              <a:t>number” </a:t>
            </a:r>
            <a:r>
              <a:rPr sz="1200" spc="10" dirty="0">
                <a:latin typeface="Arial"/>
                <a:cs typeface="Arial"/>
              </a:rPr>
              <a:t>is called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0" dirty="0">
                <a:latin typeface="Arial"/>
                <a:cs typeface="Arial"/>
              </a:rPr>
              <a:t>slot contains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Individual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accessed by an </a:t>
            </a:r>
            <a:r>
              <a:rPr sz="1200" spc="10" dirty="0">
                <a:latin typeface="Arial"/>
                <a:cs typeface="Arial"/>
              </a:rPr>
              <a:t>integer index 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, using 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array[i]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element can be used </a:t>
            </a:r>
            <a:r>
              <a:rPr sz="1200" spc="10" dirty="0">
                <a:latin typeface="Arial"/>
                <a:cs typeface="Arial"/>
              </a:rPr>
              <a:t>like </a:t>
            </a:r>
            <a:r>
              <a:rPr sz="1200" spc="15" dirty="0">
                <a:latin typeface="Arial"/>
                <a:cs typeface="Arial"/>
              </a:rPr>
              <a:t>any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762943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System.out.println(values[4]);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6376614" cy="204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897242"/>
            <a:ext cx="16897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Array of Size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7.1</a:t>
            </a:r>
            <a:r>
              <a:rPr spc="-90" dirty="0">
                <a:solidFill>
                  <a:srgbClr val="125859"/>
                </a:solidFill>
              </a:rPr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5085943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54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5487"/>
            <a:ext cx="40386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elements </a:t>
            </a:r>
            <a:r>
              <a:rPr sz="1200" spc="10" dirty="0">
                <a:latin typeface="Arial"/>
                <a:cs typeface="Arial"/>
              </a:rPr>
              <a:t>of arrays are </a:t>
            </a:r>
            <a:r>
              <a:rPr sz="1200" spc="15" dirty="0">
                <a:latin typeface="Arial"/>
                <a:cs typeface="Arial"/>
              </a:rPr>
              <a:t>numbered </a:t>
            </a:r>
            <a:r>
              <a:rPr sz="1200" spc="10" dirty="0">
                <a:latin typeface="Arial"/>
                <a:cs typeface="Arial"/>
              </a:rPr>
              <a:t>starting at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declaration creates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</a:t>
            </a:r>
            <a:r>
              <a:rPr sz="1200" spc="15" dirty="0">
                <a:latin typeface="Arial"/>
                <a:cs typeface="Arial"/>
              </a:rPr>
              <a:t>10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7158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038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8689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1270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3851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363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97430">
              <a:lnSpc>
                <a:spcPct val="145000"/>
              </a:lnSpc>
            </a:pPr>
            <a:r>
              <a:rPr spc="15" dirty="0"/>
              <a:t>An </a:t>
            </a:r>
            <a:r>
              <a:rPr spc="10" dirty="0"/>
              <a:t>index </a:t>
            </a:r>
            <a:r>
              <a:rPr spc="15" dirty="0"/>
              <a:t>can be any </a:t>
            </a:r>
            <a:r>
              <a:rPr spc="10" dirty="0"/>
              <a:t>integer ranging </a:t>
            </a:r>
            <a:r>
              <a:rPr spc="15" dirty="0"/>
              <a:t>from 0 </a:t>
            </a:r>
            <a:r>
              <a:rPr spc="10" dirty="0"/>
              <a:t>to</a:t>
            </a:r>
            <a:r>
              <a:rPr spc="-65" dirty="0"/>
              <a:t> </a:t>
            </a:r>
            <a:r>
              <a:rPr spc="10" dirty="0"/>
              <a:t>9.  </a:t>
            </a:r>
            <a:r>
              <a:rPr spc="15" dirty="0"/>
              <a:t>The </a:t>
            </a:r>
            <a:r>
              <a:rPr spc="5" dirty="0"/>
              <a:t>first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50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values[0]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The </a:t>
            </a:r>
            <a:r>
              <a:rPr spc="10" dirty="0"/>
              <a:t>last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75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values[9]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An </a:t>
            </a:r>
            <a:r>
              <a:rPr spc="10" dirty="0"/>
              <a:t>array index </a:t>
            </a:r>
            <a:r>
              <a:rPr spc="15" dirty="0"/>
              <a:t>must be </a:t>
            </a:r>
            <a:r>
              <a:rPr spc="10" dirty="0"/>
              <a:t>at least zero </a:t>
            </a:r>
            <a:r>
              <a:rPr spc="15" dirty="0"/>
              <a:t>and </a:t>
            </a:r>
            <a:r>
              <a:rPr spc="10" dirty="0"/>
              <a:t>less than the size of the array.</a:t>
            </a: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pc="10" dirty="0"/>
              <a:t>Like </a:t>
            </a:r>
            <a:r>
              <a:rPr spc="15" dirty="0"/>
              <a:t>a mailbox </a:t>
            </a:r>
            <a:r>
              <a:rPr spc="10" dirty="0"/>
              <a:t>that is identified </a:t>
            </a:r>
            <a:r>
              <a:rPr spc="15" dirty="0"/>
              <a:t>by a box number, an </a:t>
            </a:r>
            <a:r>
              <a:rPr spc="10" dirty="0"/>
              <a:t>array </a:t>
            </a:r>
            <a:r>
              <a:rPr spc="15" dirty="0"/>
              <a:t>element </a:t>
            </a:r>
            <a:r>
              <a:rPr spc="10" dirty="0"/>
              <a:t>is identified</a:t>
            </a:r>
            <a:r>
              <a:rPr spc="-90" dirty="0"/>
              <a:t> </a:t>
            </a:r>
            <a:r>
              <a:rPr spc="15" dirty="0"/>
              <a:t>by  an</a:t>
            </a:r>
            <a:r>
              <a:rPr spc="-70" dirty="0"/>
              <a:t> </a:t>
            </a:r>
            <a:r>
              <a:rPr spc="10" dirty="0"/>
              <a:t>index.</a:t>
            </a:r>
          </a:p>
        </p:txBody>
      </p:sp>
      <p:sp>
        <p:nvSpPr>
          <p:cNvPr id="13" name="object 13"/>
          <p:cNvSpPr/>
          <p:nvPr/>
        </p:nvSpPr>
        <p:spPr>
          <a:xfrm>
            <a:off x="814635" y="2956457"/>
            <a:ext cx="1590662" cy="57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Arrays </a:t>
            </a:r>
            <a:r>
              <a:rPr spc="-114" dirty="0"/>
              <a:t>- </a:t>
            </a:r>
            <a:r>
              <a:rPr spc="114" dirty="0"/>
              <a:t>Bounds</a:t>
            </a:r>
            <a:r>
              <a:rPr spc="45" dirty="0"/>
              <a:t> </a:t>
            </a:r>
            <a:r>
              <a:rPr spc="5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2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3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149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6968"/>
            <a:ext cx="403860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bounds </a:t>
            </a:r>
            <a:r>
              <a:rPr sz="1200" spc="10" dirty="0">
                <a:latin typeface="Arial"/>
                <a:cs typeface="Arial"/>
              </a:rPr>
              <a:t>error </a:t>
            </a:r>
            <a:r>
              <a:rPr sz="1200" spc="15" dirty="0">
                <a:latin typeface="Arial"/>
                <a:cs typeface="Arial"/>
              </a:rPr>
              <a:t>occurs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supply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invalid 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Causes </a:t>
            </a: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to terminate with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run-time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799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double[10];  values[10] = value; //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Error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802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2383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798053"/>
            <a:ext cx="390779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Courier" charset="0"/>
                <a:cs typeface="Courier" charset="0"/>
              </a:rPr>
              <a:t>values.length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yields the length of the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no parentheses </a:t>
            </a:r>
            <a:r>
              <a:rPr sz="1200" spc="10" dirty="0">
                <a:latin typeface="Arial"/>
                <a:cs typeface="Arial"/>
              </a:rPr>
              <a:t>following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length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</a:t>
            </a:r>
            <a:r>
              <a:rPr spc="-1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78" y="730909"/>
            <a:ext cx="6143917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40" dirty="0"/>
              <a:t> </a:t>
            </a:r>
            <a:r>
              <a:rPr spc="6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5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64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7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14446"/>
            <a:ext cx="546354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reference specifies the location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Copying </a:t>
            </a:r>
            <a:r>
              <a:rPr sz="1200" spc="10" dirty="0">
                <a:latin typeface="Arial"/>
                <a:cs typeface="Arial"/>
              </a:rPr>
              <a:t>the reference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you copy an </a:t>
            </a:r>
            <a:r>
              <a:rPr sz="1200" spc="10" dirty="0">
                <a:latin typeface="Arial"/>
                <a:cs typeface="Arial"/>
              </a:rPr>
              <a:t>array variable into another, both variables refer to the </a:t>
            </a:r>
            <a:r>
              <a:rPr sz="1200" spc="15" dirty="0">
                <a:latin typeface="Arial"/>
                <a:cs typeface="Arial"/>
              </a:rPr>
              <a:t>same 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693516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4, 5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values = scores; // Copying array</a:t>
            </a:r>
            <a:r>
              <a:rPr sz="700" spc="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reference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888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81763"/>
            <a:ext cx="3917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modify </a:t>
            </a:r>
            <a:r>
              <a:rPr sz="1200" spc="10" dirty="0">
                <a:latin typeface="Arial"/>
                <a:cs typeface="Arial"/>
              </a:rPr>
              <a:t>the array through either of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35318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09943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scores[3] = 10;  System.out.println(values[3]); // Prints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2719247"/>
            <a:ext cx="2197633" cy="123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076930"/>
            <a:ext cx="4098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Array Variables </a:t>
            </a:r>
            <a:r>
              <a:rPr sz="1200" spc="15" dirty="0">
                <a:latin typeface="Arial"/>
                <a:cs typeface="Arial"/>
              </a:rPr>
              <a:t>Referencing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1819</Words>
  <Application>Microsoft Office PowerPoint</Application>
  <PresentationFormat>Custom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</vt:lpstr>
      <vt:lpstr>Times New Roman</vt:lpstr>
      <vt:lpstr>Trebuchet MS</vt:lpstr>
      <vt:lpstr>Office Theme</vt:lpstr>
      <vt:lpstr>Chapter 7 – Arrays</vt:lpstr>
      <vt:lpstr>Arrays</vt:lpstr>
      <vt:lpstr>Arrays</vt:lpstr>
      <vt:lpstr>Arrays</vt:lpstr>
      <vt:lpstr>Syntax 7.1 Arrays</vt:lpstr>
      <vt:lpstr>Arrays</vt:lpstr>
      <vt:lpstr>Arrays - Bounds Error</vt:lpstr>
      <vt:lpstr>Declaring Arrays</vt:lpstr>
      <vt:lpstr>Array References</vt:lpstr>
      <vt:lpstr>Using Arrays with Methods</vt:lpstr>
      <vt:lpstr>Partially Filled Arrays</vt:lpstr>
      <vt:lpstr>Partially Filled Arrays</vt:lpstr>
      <vt:lpstr>Partially Filled Arrays</vt:lpstr>
      <vt:lpstr>Partially Filled Arrays</vt:lpstr>
      <vt:lpstr>Common Array Algorithm: Filling</vt:lpstr>
      <vt:lpstr>Common Array Algorithm: Sum and Average</vt:lpstr>
      <vt:lpstr>Common Array Algorithm: Maximum or Minimum</vt:lpstr>
      <vt:lpstr>Common Array Algorithm: Element Separators</vt:lpstr>
      <vt:lpstr>Common Array Algorithm: Linear Search</vt:lpstr>
      <vt:lpstr>Common Array Algorithm: Linear Search</vt:lpstr>
      <vt:lpstr>Common Array Algorithm: Removing an Element</vt:lpstr>
      <vt:lpstr>Common Array Algorithm: Removing an Element</vt:lpstr>
      <vt:lpstr>Common Array Algorithm: Inserting an Element</vt:lpstr>
      <vt:lpstr>Common Array Algorithm: Inserting an Element</vt:lpstr>
      <vt:lpstr>Common Array Algorithm: Swapping Elements</vt:lpstr>
      <vt:lpstr>Common Array Algorithm: Swapping Elements</vt:lpstr>
      <vt:lpstr>Common Array Algorithm: Copying an Array</vt:lpstr>
      <vt:lpstr>Common Array Algorithm: Growing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Arrays and Array Lists</dc:title>
  <dc:creator>GDonini</dc:creator>
  <cp:lastModifiedBy>mimi opkins</cp:lastModifiedBy>
  <cp:revision>7</cp:revision>
  <dcterms:created xsi:type="dcterms:W3CDTF">2016-01-18T23:25:17Z</dcterms:created>
  <dcterms:modified xsi:type="dcterms:W3CDTF">2019-09-04T19:46:02Z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