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39.webp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83" r:id="rId14"/>
    <p:sldId id="350" r:id="rId15"/>
    <p:sldId id="284" r:id="rId16"/>
    <p:sldId id="285" r:id="rId17"/>
    <p:sldId id="286" r:id="rId18"/>
    <p:sldId id="287" r:id="rId19"/>
    <p:sldId id="29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4" r:id="rId38"/>
    <p:sldId id="316" r:id="rId39"/>
    <p:sldId id="319" r:id="rId40"/>
    <p:sldId id="320" r:id="rId41"/>
    <p:sldId id="345" r:id="rId42"/>
    <p:sldId id="346" r:id="rId43"/>
    <p:sldId id="347" r:id="rId44"/>
    <p:sldId id="348" r:id="rId45"/>
    <p:sldId id="349" r:id="rId46"/>
    <p:sldId id="330" r:id="rId47"/>
    <p:sldId id="331" r:id="rId48"/>
    <p:sldId id="332" r:id="rId49"/>
    <p:sldId id="333" r:id="rId50"/>
    <p:sldId id="334" r:id="rId51"/>
    <p:sldId id="335" r:id="rId52"/>
    <p:sldId id="359" r:id="rId53"/>
    <p:sldId id="360" r:id="rId54"/>
    <p:sldId id="361" r:id="rId55"/>
    <p:sldId id="365" r:id="rId56"/>
    <p:sldId id="366" r:id="rId57"/>
    <p:sldId id="367" r:id="rId58"/>
    <p:sldId id="338" r:id="rId59"/>
    <p:sldId id="362" r:id="rId60"/>
    <p:sldId id="339" r:id="rId61"/>
    <p:sldId id="363" r:id="rId62"/>
    <p:sldId id="364" r:id="rId63"/>
    <p:sldId id="342" r:id="rId64"/>
    <p:sldId id="343" r:id="rId65"/>
    <p:sldId id="351" r:id="rId66"/>
    <p:sldId id="344" r:id="rId67"/>
    <p:sldId id="352" r:id="rId68"/>
    <p:sldId id="353" r:id="rId69"/>
    <p:sldId id="325" r:id="rId70"/>
    <p:sldId id="326" r:id="rId71"/>
    <p:sldId id="327" r:id="rId72"/>
    <p:sldId id="328" r:id="rId73"/>
    <p:sldId id="329" r:id="rId74"/>
    <p:sldId id="354" r:id="rId75"/>
    <p:sldId id="355" r:id="rId76"/>
    <p:sldId id="356" r:id="rId77"/>
    <p:sldId id="357" r:id="rId78"/>
    <p:sldId id="358" r:id="rId79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>
      <p:cViewPr varScale="1">
        <p:scale>
          <a:sx n="95" d="100"/>
          <a:sy n="95" d="100"/>
        </p:scale>
        <p:origin x="1347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2015" y="235059"/>
            <a:ext cx="6051169" cy="305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0" cy="5118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0" cy="3161030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0"/>
            <a:ext cx="3233420" cy="5118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0"/>
            <a:ext cx="3233420" cy="3161030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0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2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18440"/>
            <a:ext cx="2406650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148081"/>
            <a:ext cx="2406650" cy="3752850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840480"/>
            <a:ext cx="438912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90220"/>
            <a:ext cx="4389120" cy="3291840"/>
          </a:xfrm>
        </p:spPr>
        <p:txBody>
          <a:bodyPr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4293870"/>
            <a:ext cx="4389120" cy="643890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7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5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1"/>
            <a:ext cx="1645920" cy="4681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1"/>
            <a:ext cx="4815840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7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7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1"/>
            <a:ext cx="3230880" cy="3620770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1"/>
            <a:ext cx="3230880" cy="3620770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0838" y="5085080"/>
            <a:ext cx="1706880" cy="292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015" y="237726"/>
            <a:ext cx="6051169" cy="58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544" y="861369"/>
            <a:ext cx="5788111" cy="291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763" y="219711"/>
            <a:ext cx="7046558" cy="685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938" y="1003005"/>
            <a:ext cx="6955383" cy="408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938" y="5085080"/>
            <a:ext cx="52425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0508" y="5085080"/>
            <a:ext cx="1706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ctr" defTabSz="365760" rtl="0" eaLnBrk="1" latinLnBrk="0" hangingPunct="1"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365760" rtl="0" eaLnBrk="1" latinLnBrk="0" hangingPunct="1">
        <a:spcBef>
          <a:spcPct val="20000"/>
        </a:spcBef>
        <a:buFont typeface="Arial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buFont typeface="Arial"/>
        <a:buChar char="–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365760" rtl="0" eaLnBrk="1" latinLnBrk="0" hangingPunct="1">
        <a:spcBef>
          <a:spcPct val="20000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36576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36576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7\code\section_3\BinarySearchTree.jav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eb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eb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eb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10822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Chapter </a:t>
            </a:r>
            <a:r>
              <a:rPr spc="105" dirty="0"/>
              <a:t>17 </a:t>
            </a:r>
            <a:r>
              <a:rPr spc="260" dirty="0"/>
              <a:t>– </a:t>
            </a:r>
            <a:r>
              <a:rPr spc="65" dirty="0"/>
              <a:t>Tree</a:t>
            </a:r>
            <a:r>
              <a:rPr spc="-385" dirty="0"/>
              <a:t> </a:t>
            </a:r>
            <a:r>
              <a:rPr spc="85" dirty="0"/>
              <a:t>Structures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56983" y="1047244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7196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Basic </a:t>
            </a:r>
            <a:r>
              <a:rPr spc="65" dirty="0"/>
              <a:t>Tree</a:t>
            </a:r>
            <a:r>
              <a:rPr spc="-70" dirty="0"/>
              <a:t> </a:t>
            </a:r>
            <a:r>
              <a:rPr spc="120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680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68967"/>
            <a:ext cx="535114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450" spc="10" dirty="0">
                <a:latin typeface="Arial"/>
                <a:cs typeface="Arial"/>
              </a:rPr>
              <a:t>When </a:t>
            </a:r>
            <a:r>
              <a:rPr sz="1450" spc="5" dirty="0">
                <a:latin typeface="Arial"/>
                <a:cs typeface="Arial"/>
              </a:rPr>
              <a:t>computing tree properties, </a:t>
            </a:r>
            <a:r>
              <a:rPr sz="1450" dirty="0">
                <a:latin typeface="Arial"/>
                <a:cs typeface="Arial"/>
              </a:rPr>
              <a:t>it </a:t>
            </a:r>
            <a:r>
              <a:rPr sz="1450" spc="5" dirty="0">
                <a:latin typeface="Arial"/>
                <a:cs typeface="Arial"/>
              </a:rPr>
              <a:t>is </a:t>
            </a:r>
            <a:r>
              <a:rPr sz="1450" spc="10" dirty="0">
                <a:latin typeface="Arial"/>
                <a:cs typeface="Arial"/>
              </a:rPr>
              <a:t>common </a:t>
            </a:r>
            <a:r>
              <a:rPr sz="1450" spc="5" dirty="0">
                <a:latin typeface="Arial"/>
                <a:cs typeface="Arial"/>
              </a:rPr>
              <a:t>to recursively visit  smaller </a:t>
            </a:r>
            <a:r>
              <a:rPr sz="1450" spc="10" dirty="0">
                <a:latin typeface="Arial"/>
                <a:cs typeface="Arial"/>
              </a:rPr>
              <a:t>and </a:t>
            </a:r>
            <a:r>
              <a:rPr sz="1450" spc="5" dirty="0">
                <a:latin typeface="Arial"/>
                <a:cs typeface="Arial"/>
              </a:rPr>
              <a:t>smaller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subtrees.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7715" y="1318894"/>
            <a:ext cx="1323327" cy="2896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27" y="44354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9087" y="480164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05" y="41611"/>
                </a:moveTo>
                <a:lnTo>
                  <a:pt x="11702" y="40315"/>
                </a:lnTo>
                <a:lnTo>
                  <a:pt x="5200" y="36420"/>
                </a:lnTo>
                <a:lnTo>
                  <a:pt x="1299" y="29920"/>
                </a:lnTo>
                <a:lnTo>
                  <a:pt x="0" y="20805"/>
                </a:lnTo>
                <a:lnTo>
                  <a:pt x="1299" y="11691"/>
                </a:lnTo>
                <a:lnTo>
                  <a:pt x="5200" y="5191"/>
                </a:lnTo>
                <a:lnTo>
                  <a:pt x="11702" y="1296"/>
                </a:lnTo>
                <a:lnTo>
                  <a:pt x="20805" y="0"/>
                </a:lnTo>
                <a:lnTo>
                  <a:pt x="29909" y="1296"/>
                </a:lnTo>
                <a:lnTo>
                  <a:pt x="36411" y="5191"/>
                </a:lnTo>
                <a:lnTo>
                  <a:pt x="40311" y="11691"/>
                </a:lnTo>
                <a:lnTo>
                  <a:pt x="41611" y="20805"/>
                </a:lnTo>
                <a:lnTo>
                  <a:pt x="40311" y="29920"/>
                </a:lnTo>
                <a:lnTo>
                  <a:pt x="36411" y="36420"/>
                </a:lnTo>
                <a:lnTo>
                  <a:pt x="29909" y="40315"/>
                </a:lnTo>
                <a:lnTo>
                  <a:pt x="20805" y="41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1593" y="4334530"/>
            <a:ext cx="422656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Size of tree with root  </a:t>
            </a:r>
            <a:r>
              <a:rPr sz="1450" spc="10" dirty="0">
                <a:latin typeface="Courier" charset="0"/>
                <a:cs typeface="Courier" charset="0"/>
              </a:rPr>
              <a:t>r</a:t>
            </a:r>
            <a:r>
              <a:rPr sz="1450" spc="-355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Arial"/>
                <a:cs typeface="Arial"/>
              </a:rPr>
              <a:t>whose </a:t>
            </a:r>
            <a:r>
              <a:rPr sz="1450" spc="5" dirty="0">
                <a:latin typeface="Arial"/>
                <a:cs typeface="Arial"/>
              </a:rPr>
              <a:t>children are </a:t>
            </a:r>
            <a:r>
              <a:rPr sz="1450" i="1" spc="5" dirty="0">
                <a:latin typeface="Arial"/>
                <a:cs typeface="Arial"/>
              </a:rPr>
              <a:t>c</a:t>
            </a:r>
            <a:r>
              <a:rPr sz="1800" spc="7" baseline="-16203" dirty="0">
                <a:latin typeface="Arial"/>
                <a:cs typeface="Arial"/>
              </a:rPr>
              <a:t>1 </a:t>
            </a:r>
            <a:r>
              <a:rPr sz="1450" spc="5" dirty="0">
                <a:latin typeface="Arial"/>
                <a:cs typeface="Arial"/>
              </a:rPr>
              <a:t>... </a:t>
            </a:r>
            <a:r>
              <a:rPr sz="1450" i="1" spc="5" dirty="0">
                <a:latin typeface="Arial"/>
                <a:cs typeface="Arial"/>
              </a:rPr>
              <a:t>c</a:t>
            </a:r>
            <a:r>
              <a:rPr sz="1800" spc="7" baseline="-16203" dirty="0">
                <a:latin typeface="Arial"/>
                <a:cs typeface="Arial"/>
              </a:rPr>
              <a:t>k</a:t>
            </a:r>
            <a:endParaRPr sz="1800" baseline="-16203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1295"/>
              </a:spcBef>
            </a:pPr>
            <a:r>
              <a:rPr sz="1100" spc="5" dirty="0">
                <a:latin typeface="Arial"/>
                <a:cs typeface="Arial"/>
              </a:rPr>
              <a:t>size(r) </a:t>
            </a:r>
            <a:r>
              <a:rPr sz="1100" spc="10" dirty="0">
                <a:latin typeface="Arial"/>
                <a:cs typeface="Arial"/>
              </a:rPr>
              <a:t>= 1 + </a:t>
            </a:r>
            <a:r>
              <a:rPr sz="1100" spc="5" dirty="0">
                <a:latin typeface="Arial"/>
                <a:cs typeface="Arial"/>
              </a:rPr>
              <a:t>size(c</a:t>
            </a:r>
            <a:r>
              <a:rPr sz="1350" spc="7" baseline="-15432" dirty="0">
                <a:latin typeface="Arial"/>
                <a:cs typeface="Arial"/>
              </a:rPr>
              <a:t>1</a:t>
            </a:r>
            <a:r>
              <a:rPr sz="1100" spc="5" dirty="0">
                <a:latin typeface="Arial"/>
                <a:cs typeface="Arial"/>
              </a:rPr>
              <a:t>) </a:t>
            </a:r>
            <a:r>
              <a:rPr sz="1100" spc="10" dirty="0">
                <a:latin typeface="Arial"/>
                <a:cs typeface="Arial"/>
              </a:rPr>
              <a:t>+ </a:t>
            </a:r>
            <a:r>
              <a:rPr sz="1100" spc="5" dirty="0">
                <a:latin typeface="Arial"/>
                <a:cs typeface="Arial"/>
              </a:rPr>
              <a:t>... </a:t>
            </a:r>
            <a:r>
              <a:rPr sz="1100" spc="10" dirty="0">
                <a:latin typeface="Arial"/>
                <a:cs typeface="Arial"/>
              </a:rPr>
              <a:t>+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size(c</a:t>
            </a:r>
            <a:r>
              <a:rPr sz="1350" spc="7" baseline="-15432" dirty="0">
                <a:latin typeface="Arial"/>
                <a:cs typeface="Arial"/>
              </a:rPr>
              <a:t>k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5140665" y="3952429"/>
            <a:ext cx="1806054" cy="1323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6592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Basic </a:t>
            </a:r>
            <a:r>
              <a:rPr spc="65" dirty="0"/>
              <a:t>Tree</a:t>
            </a:r>
            <a:r>
              <a:rPr spc="-70" dirty="0"/>
              <a:t> </a:t>
            </a:r>
            <a:r>
              <a:rPr spc="120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1451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813588"/>
            <a:ext cx="363537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Recursive helper </a:t>
            </a:r>
            <a:r>
              <a:rPr sz="1450" spc="10" dirty="0">
                <a:latin typeface="Arial"/>
                <a:cs typeface="Arial"/>
              </a:rPr>
              <a:t>method </a:t>
            </a:r>
            <a:r>
              <a:rPr sz="1450" spc="5" dirty="0">
                <a:latin typeface="Arial"/>
                <a:cs typeface="Arial"/>
              </a:rPr>
              <a:t>in the </a:t>
            </a:r>
            <a:r>
              <a:rPr sz="1450" spc="10" dirty="0">
                <a:latin typeface="Courier" charset="0"/>
                <a:cs typeface="Courier" charset="0"/>
              </a:rPr>
              <a:t>Node</a:t>
            </a:r>
            <a:r>
              <a:rPr sz="1450" spc="-49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35" y="1118414"/>
            <a:ext cx="5343525" cy="1352384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55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class</a:t>
            </a:r>
            <a:r>
              <a:rPr sz="600" spc="-5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Node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public int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size()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352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int sum =</a:t>
            </a:r>
            <a:r>
              <a:rPr sz="600" spc="-5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0;</a:t>
            </a:r>
            <a:endParaRPr sz="600" dirty="0">
              <a:latin typeface="Courier" charset="0"/>
              <a:cs typeface="Courier" charset="0"/>
            </a:endParaRPr>
          </a:p>
          <a:p>
            <a:pPr marL="335280" marR="2304415">
              <a:lnSpc>
                <a:spcPct val="145600"/>
              </a:lnSpc>
            </a:pPr>
            <a:r>
              <a:rPr sz="600" spc="5" dirty="0">
                <a:latin typeface="Courier" charset="0"/>
                <a:cs typeface="Courier" charset="0"/>
              </a:rPr>
              <a:t>for (Node child : children) { sum = sum + child.size(); }  return 1 +</a:t>
            </a:r>
            <a:r>
              <a:rPr sz="600" spc="-4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sum;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227" y="274542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593" y="2644496"/>
            <a:ext cx="502729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The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size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Arial"/>
                <a:cs typeface="Arial"/>
              </a:rPr>
              <a:t>method</a:t>
            </a:r>
            <a:r>
              <a:rPr sz="1450" spc="5" dirty="0">
                <a:latin typeface="Arial"/>
                <a:cs typeface="Arial"/>
              </a:rPr>
              <a:t> in the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Tree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 invokes the helper </a:t>
            </a:r>
            <a:r>
              <a:rPr sz="1450" dirty="0">
                <a:latin typeface="Arial"/>
                <a:cs typeface="Arial"/>
              </a:rPr>
              <a:t>if</a:t>
            </a:r>
            <a:r>
              <a:rPr sz="1450" spc="5" dirty="0">
                <a:latin typeface="Arial"/>
                <a:cs typeface="Arial"/>
              </a:rPr>
              <a:t> the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10" dirty="0">
                <a:latin typeface="Courier" charset="0"/>
                <a:cs typeface="Courier" charset="0"/>
              </a:rPr>
              <a:t>root</a:t>
            </a:r>
            <a:r>
              <a:rPr sz="1450" spc="-55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exists: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835" y="3223959"/>
            <a:ext cx="5343525" cy="1221411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3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class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Tree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public int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size()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35280" marR="3529965">
              <a:lnSpc>
                <a:spcPct val="145600"/>
              </a:lnSpc>
            </a:pPr>
            <a:r>
              <a:rPr sz="600" spc="5" dirty="0">
                <a:latin typeface="Courier" charset="0"/>
                <a:cs typeface="Courier" charset="0"/>
              </a:rPr>
              <a:t>if (root == null) { return 0; }  else { return root.size();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2952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2873" y="952690"/>
            <a:ext cx="1622945" cy="2621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</a:t>
            </a:r>
            <a:r>
              <a:rPr spc="-45" dirty="0"/>
              <a:t> </a:t>
            </a:r>
            <a:r>
              <a:rPr spc="105" dirty="0"/>
              <a:t>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0043" y="1823728"/>
            <a:ext cx="368617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10" dirty="0">
                <a:latin typeface="Arial"/>
                <a:cs typeface="Arial"/>
              </a:rPr>
              <a:t>a binary </a:t>
            </a:r>
            <a:r>
              <a:rPr sz="1200" spc="5" dirty="0">
                <a:latin typeface="Arial"/>
                <a:cs typeface="Arial"/>
              </a:rPr>
              <a:t>tree, </a:t>
            </a:r>
            <a:r>
              <a:rPr sz="1200" spc="10" dirty="0">
                <a:latin typeface="Arial"/>
                <a:cs typeface="Arial"/>
              </a:rPr>
              <a:t>each node has a </a:t>
            </a:r>
            <a:r>
              <a:rPr sz="1200" spc="5" dirty="0">
                <a:latin typeface="Arial"/>
                <a:cs typeface="Arial"/>
              </a:rPr>
              <a:t>left </a:t>
            </a:r>
            <a:r>
              <a:rPr sz="1200" spc="10" dirty="0">
                <a:latin typeface="Arial"/>
                <a:cs typeface="Arial"/>
              </a:rPr>
              <a:t>and a </a:t>
            </a:r>
            <a:r>
              <a:rPr sz="1200" spc="5" dirty="0">
                <a:latin typeface="Arial"/>
                <a:cs typeface="Arial"/>
              </a:rPr>
              <a:t>right child  </a:t>
            </a:r>
            <a:r>
              <a:rPr sz="1200" spc="10" dirty="0">
                <a:latin typeface="Arial"/>
                <a:cs typeface="Arial"/>
              </a:rPr>
              <a:t>node.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Tree ADT</a:t>
            </a:r>
          </a:p>
        </p:txBody>
      </p:sp>
      <p:pic>
        <p:nvPicPr>
          <p:cNvPr id="7" name="Picture 6" descr="Fig19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3" y="1534160"/>
            <a:ext cx="6065828" cy="225890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6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10 - </a:t>
            </a:r>
            <a:fld id="{90994C07-E970-A243-9601-A1D642E986EC}" type="slidenum">
              <a:rPr kumimoji="0" lang="en-US" sz="96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6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6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Software Structures, 4th Edition, Lewis/Chase </a:t>
            </a:r>
            <a:endParaRPr kumimoji="0" lang="en-US" sz="96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2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2967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105" dirty="0"/>
              <a:t>Trees </a:t>
            </a:r>
            <a:r>
              <a:rPr spc="120" dirty="0"/>
              <a:t>Examples </a:t>
            </a:r>
            <a:r>
              <a:rPr spc="-130" dirty="0"/>
              <a:t>- </a:t>
            </a:r>
            <a:r>
              <a:rPr spc="125" dirty="0"/>
              <a:t>Decision</a:t>
            </a:r>
            <a:r>
              <a:rPr spc="-20" dirty="0"/>
              <a:t> </a:t>
            </a:r>
            <a:r>
              <a:rPr spc="6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257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64735"/>
            <a:ext cx="489648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decision tree contains questions used to decide </a:t>
            </a:r>
            <a:r>
              <a:rPr sz="1450" spc="10" dirty="0">
                <a:latin typeface="Arial"/>
                <a:cs typeface="Arial"/>
              </a:rPr>
              <a:t>among a  number </a:t>
            </a:r>
            <a:r>
              <a:rPr sz="1450" spc="5" dirty="0">
                <a:latin typeface="Arial"/>
                <a:cs typeface="Arial"/>
              </a:rPr>
              <a:t>of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7715" y="1318882"/>
            <a:ext cx="2530132" cy="204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27" y="35740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593" y="3473100"/>
            <a:ext cx="3491229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In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decision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tree:</a:t>
            </a:r>
            <a:endParaRPr sz="145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Each non-leaf node contains a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question.</a:t>
            </a:r>
            <a:endParaRPr sz="1100">
              <a:latin typeface="Arial"/>
              <a:cs typeface="Arial"/>
            </a:endParaRPr>
          </a:p>
          <a:p>
            <a:pPr marL="347980" marR="5080">
              <a:lnSpc>
                <a:spcPct val="134000"/>
              </a:lnSpc>
              <a:spcBef>
                <a:spcPts val="65"/>
              </a:spcBef>
            </a:pP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left </a:t>
            </a:r>
            <a:r>
              <a:rPr sz="1100" spc="10" dirty="0">
                <a:latin typeface="Arial"/>
                <a:cs typeface="Arial"/>
              </a:rPr>
              <a:t>subtree corresponds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“yes” answer.  The </a:t>
            </a:r>
            <a:r>
              <a:rPr sz="1100" spc="5" dirty="0">
                <a:latin typeface="Arial"/>
                <a:cs typeface="Arial"/>
              </a:rPr>
              <a:t>right </a:t>
            </a:r>
            <a:r>
              <a:rPr sz="1100" spc="10" dirty="0">
                <a:latin typeface="Arial"/>
                <a:cs typeface="Arial"/>
              </a:rPr>
              <a:t>subtree corresponds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“no” answer.  Every node has </a:t>
            </a:r>
            <a:r>
              <a:rPr sz="1100" spc="5" dirty="0">
                <a:latin typeface="Arial"/>
                <a:cs typeface="Arial"/>
              </a:rPr>
              <a:t>either </a:t>
            </a:r>
            <a:r>
              <a:rPr sz="1100" spc="10" dirty="0">
                <a:latin typeface="Arial"/>
                <a:cs typeface="Arial"/>
              </a:rPr>
              <a:t>two </a:t>
            </a:r>
            <a:r>
              <a:rPr sz="1100" spc="5" dirty="0">
                <a:latin typeface="Arial"/>
                <a:cs typeface="Arial"/>
              </a:rPr>
              <a:t>children </a:t>
            </a:r>
            <a:r>
              <a:rPr sz="1100" spc="10" dirty="0">
                <a:latin typeface="Arial"/>
                <a:cs typeface="Arial"/>
              </a:rPr>
              <a:t>or no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children.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2982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105" dirty="0"/>
              <a:t>Trees </a:t>
            </a:r>
            <a:r>
              <a:rPr spc="120" dirty="0"/>
              <a:t>Examples </a:t>
            </a:r>
            <a:r>
              <a:rPr spc="-130" dirty="0"/>
              <a:t>- </a:t>
            </a:r>
            <a:r>
              <a:rPr spc="125" dirty="0"/>
              <a:t>Decision</a:t>
            </a:r>
            <a:r>
              <a:rPr spc="-20" dirty="0"/>
              <a:t> </a:t>
            </a:r>
            <a:r>
              <a:rPr spc="6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927715" y="802868"/>
            <a:ext cx="5825972" cy="2663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7931" y="3606272"/>
            <a:ext cx="467741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Figure </a:t>
            </a:r>
            <a:r>
              <a:rPr sz="1450" b="1" spc="10" dirty="0">
                <a:latin typeface="Arial"/>
                <a:cs typeface="Arial"/>
              </a:rPr>
              <a:t>4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Decision Tree for </a:t>
            </a:r>
            <a:r>
              <a:rPr sz="1450" spc="10" dirty="0">
                <a:latin typeface="Arial"/>
                <a:cs typeface="Arial"/>
              </a:rPr>
              <a:t>an </a:t>
            </a:r>
            <a:r>
              <a:rPr sz="1450" spc="5" dirty="0">
                <a:latin typeface="Arial"/>
                <a:cs typeface="Arial"/>
              </a:rPr>
              <a:t>Animal Guessing</a:t>
            </a:r>
            <a:r>
              <a:rPr sz="1450" spc="3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Game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172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65" dirty="0"/>
              <a:t>Tree </a:t>
            </a:r>
            <a:r>
              <a:rPr spc="120" dirty="0"/>
              <a:t>Examples </a:t>
            </a:r>
            <a:r>
              <a:rPr spc="-130" dirty="0"/>
              <a:t>- </a:t>
            </a:r>
            <a:r>
              <a:rPr spc="135" dirty="0"/>
              <a:t>Huffman</a:t>
            </a:r>
            <a:r>
              <a:rPr spc="25" dirty="0"/>
              <a:t> </a:t>
            </a:r>
            <a:r>
              <a:rPr spc="6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133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27" y="151718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593" y="800399"/>
            <a:ext cx="4870450" cy="178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In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Huffman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tree:</a:t>
            </a:r>
            <a:endParaRPr sz="145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The leaves contain symbols </a:t>
            </a:r>
            <a:r>
              <a:rPr sz="1100" spc="5" dirty="0">
                <a:latin typeface="Arial"/>
                <a:cs typeface="Arial"/>
              </a:rPr>
              <a:t>that </a:t>
            </a:r>
            <a:r>
              <a:rPr sz="1100" spc="10" dirty="0">
                <a:latin typeface="Arial"/>
                <a:cs typeface="Arial"/>
              </a:rPr>
              <a:t>we want </a:t>
            </a:r>
            <a:r>
              <a:rPr sz="1100" spc="5" dirty="0">
                <a:latin typeface="Arial"/>
                <a:cs typeface="Arial"/>
              </a:rPr>
              <a:t>to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encode.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spc="10" dirty="0">
                <a:latin typeface="Arial"/>
                <a:cs typeface="Arial"/>
              </a:rPr>
              <a:t>To </a:t>
            </a:r>
            <a:r>
              <a:rPr sz="1450" spc="5" dirty="0">
                <a:latin typeface="Arial"/>
                <a:cs typeface="Arial"/>
              </a:rPr>
              <a:t>encode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particular</a:t>
            </a:r>
            <a:r>
              <a:rPr sz="1450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symbol:</a:t>
            </a:r>
            <a:endParaRPr sz="1450">
              <a:latin typeface="Arial"/>
              <a:cs typeface="Arial"/>
            </a:endParaRPr>
          </a:p>
          <a:p>
            <a:pPr marL="347980" marR="5080">
              <a:lnSpc>
                <a:spcPct val="114199"/>
              </a:lnSpc>
              <a:spcBef>
                <a:spcPts val="715"/>
              </a:spcBef>
            </a:pPr>
            <a:r>
              <a:rPr sz="1100" spc="10" dirty="0">
                <a:latin typeface="Arial"/>
                <a:cs typeface="Arial"/>
              </a:rPr>
              <a:t>Walk along the path from the </a:t>
            </a:r>
            <a:r>
              <a:rPr sz="1100" spc="5" dirty="0">
                <a:latin typeface="Arial"/>
                <a:cs typeface="Arial"/>
              </a:rPr>
              <a:t>root to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leaf </a:t>
            </a:r>
            <a:r>
              <a:rPr sz="1100" spc="10" dirty="0">
                <a:latin typeface="Arial"/>
                <a:cs typeface="Arial"/>
              </a:rPr>
              <a:t>containing the symbol,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and  produce:</a:t>
            </a:r>
            <a:endParaRPr sz="1100">
              <a:latin typeface="Arial"/>
              <a:cs typeface="Arial"/>
            </a:endParaRPr>
          </a:p>
          <a:p>
            <a:pPr marL="649605" marR="2764155">
              <a:lnSpc>
                <a:spcPct val="136500"/>
              </a:lnSpc>
              <a:spcBef>
                <a:spcPts val="305"/>
              </a:spcBef>
            </a:pPr>
            <a:r>
              <a:rPr sz="1000" spc="5" dirty="0">
                <a:latin typeface="Arial"/>
                <a:cs typeface="Arial"/>
              </a:rPr>
              <a:t>A zero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5" dirty="0">
                <a:latin typeface="Arial"/>
                <a:cs typeface="Arial"/>
              </a:rPr>
              <a:t>every </a:t>
            </a:r>
            <a:r>
              <a:rPr sz="1000" dirty="0">
                <a:latin typeface="Arial"/>
                <a:cs typeface="Arial"/>
              </a:rPr>
              <a:t>left turn.  </a:t>
            </a:r>
            <a:r>
              <a:rPr sz="1000" spc="5" dirty="0">
                <a:latin typeface="Arial"/>
                <a:cs typeface="Arial"/>
              </a:rPr>
              <a:t>A one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5" dirty="0">
                <a:latin typeface="Arial"/>
                <a:cs typeface="Arial"/>
              </a:rPr>
              <a:t>every </a:t>
            </a:r>
            <a:r>
              <a:rPr sz="1000" dirty="0">
                <a:latin typeface="Arial"/>
                <a:cs typeface="Arial"/>
              </a:rPr>
              <a:t>right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turn.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1743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65" dirty="0"/>
              <a:t>Tree </a:t>
            </a:r>
            <a:r>
              <a:rPr spc="120" dirty="0"/>
              <a:t>Examples </a:t>
            </a:r>
            <a:r>
              <a:rPr spc="-130" dirty="0"/>
              <a:t>- </a:t>
            </a:r>
            <a:r>
              <a:rPr spc="135" dirty="0"/>
              <a:t>Huffman</a:t>
            </a:r>
            <a:r>
              <a:rPr spc="25" dirty="0"/>
              <a:t> </a:t>
            </a:r>
            <a:r>
              <a:rPr spc="6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927715" y="802881"/>
            <a:ext cx="5825972" cy="3945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7931" y="4916446"/>
            <a:ext cx="500697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latin typeface="Arial"/>
                <a:cs typeface="Arial"/>
              </a:rPr>
              <a:t>Figure 5 </a:t>
            </a:r>
            <a:r>
              <a:rPr sz="1150" spc="15" dirty="0">
                <a:latin typeface="Arial"/>
                <a:cs typeface="Arial"/>
              </a:rPr>
              <a:t>A </a:t>
            </a:r>
            <a:r>
              <a:rPr sz="1150" spc="10" dirty="0">
                <a:latin typeface="Arial"/>
                <a:cs typeface="Arial"/>
              </a:rPr>
              <a:t>Huffman Tree </a:t>
            </a:r>
            <a:r>
              <a:rPr sz="1150" spc="5" dirty="0">
                <a:latin typeface="Arial"/>
                <a:cs typeface="Arial"/>
              </a:rPr>
              <a:t>for </a:t>
            </a:r>
            <a:r>
              <a:rPr sz="1150" spc="10" dirty="0">
                <a:latin typeface="Arial"/>
                <a:cs typeface="Arial"/>
              </a:rPr>
              <a:t>Encoding the Thirteen Characters of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Hawaiian</a:t>
            </a:r>
            <a:r>
              <a:rPr lang="en-US" sz="1150" spc="10" dirty="0">
                <a:latin typeface="Arial"/>
                <a:cs typeface="Arial"/>
              </a:rPr>
              <a:t> Alphabet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8103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Self </a:t>
            </a:r>
            <a:r>
              <a:rPr spc="110" dirty="0"/>
              <a:t>Check</a:t>
            </a:r>
            <a:r>
              <a:rPr spc="-55" dirty="0"/>
              <a:t> </a:t>
            </a:r>
            <a:r>
              <a:rPr spc="20" dirty="0"/>
              <a:t>17.8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2015" y="778588"/>
            <a:ext cx="36683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Encode ALOHA, using the Huffman code </a:t>
            </a: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10" dirty="0">
                <a:latin typeface="Arial"/>
                <a:cs typeface="Arial"/>
              </a:rPr>
              <a:t>Figure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5.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644740" y="985964"/>
            <a:ext cx="4996408" cy="3383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982039" y="4535822"/>
            <a:ext cx="4321810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10" dirty="0">
                <a:latin typeface="Arial"/>
                <a:cs typeface="Arial"/>
              </a:rPr>
              <a:t>Answer: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</a:pPr>
            <a:r>
              <a:rPr sz="1450" spc="5" dirty="0">
                <a:latin typeface="Arial"/>
                <a:cs typeface="Arial"/>
              </a:rPr>
              <a:t>A=10, L=0000, O=001, H=0001, therefore </a:t>
            </a:r>
            <a:r>
              <a:rPr sz="1450" spc="10" dirty="0">
                <a:latin typeface="Arial"/>
                <a:cs typeface="Arial"/>
              </a:rPr>
              <a:t>ALOHA =  </a:t>
            </a:r>
            <a:r>
              <a:rPr sz="1450" spc="5" dirty="0">
                <a:latin typeface="Arial"/>
                <a:cs typeface="Arial"/>
              </a:rPr>
              <a:t>100000001000110.</a:t>
            </a:r>
            <a:endParaRPr sz="14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5161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1774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65" dirty="0"/>
              <a:t>Tree </a:t>
            </a:r>
            <a:r>
              <a:rPr spc="120" dirty="0"/>
              <a:t>Examples </a:t>
            </a:r>
            <a:r>
              <a:rPr spc="-130" dirty="0"/>
              <a:t>- </a:t>
            </a:r>
            <a:r>
              <a:rPr spc="125" dirty="0"/>
              <a:t>Expression</a:t>
            </a:r>
            <a:r>
              <a:rPr spc="5" dirty="0"/>
              <a:t> </a:t>
            </a:r>
            <a:r>
              <a:rPr spc="6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13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27" y="145897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227" y="176689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27" y="206650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593" y="763541"/>
            <a:ext cx="5382895" cy="144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450" spc="10" dirty="0">
                <a:latin typeface="Arial"/>
                <a:cs typeface="Arial"/>
              </a:rPr>
              <a:t>An </a:t>
            </a:r>
            <a:r>
              <a:rPr sz="1450" spc="5" dirty="0">
                <a:latin typeface="Arial"/>
                <a:cs typeface="Arial"/>
              </a:rPr>
              <a:t>expression tree </a:t>
            </a:r>
            <a:r>
              <a:rPr sz="1450" spc="10" dirty="0">
                <a:latin typeface="Arial"/>
                <a:cs typeface="Arial"/>
              </a:rPr>
              <a:t>shows </a:t>
            </a:r>
            <a:r>
              <a:rPr sz="1450" spc="5" dirty="0">
                <a:latin typeface="Arial"/>
                <a:cs typeface="Arial"/>
              </a:rPr>
              <a:t>the order of evaluation in </a:t>
            </a:r>
            <a:r>
              <a:rPr sz="1450" spc="10" dirty="0">
                <a:latin typeface="Arial"/>
                <a:cs typeface="Arial"/>
              </a:rPr>
              <a:t>an </a:t>
            </a:r>
            <a:r>
              <a:rPr sz="1450" spc="5" dirty="0">
                <a:latin typeface="Arial"/>
                <a:cs typeface="Arial"/>
              </a:rPr>
              <a:t>arithmetic  expression.</a:t>
            </a:r>
            <a:endParaRPr sz="1450">
              <a:latin typeface="Arial"/>
              <a:cs typeface="Arial"/>
            </a:endParaRPr>
          </a:p>
          <a:p>
            <a:pPr marL="12700" marR="1030605">
              <a:lnSpc>
                <a:spcPts val="2420"/>
              </a:lnSpc>
              <a:spcBef>
                <a:spcPts val="130"/>
              </a:spcBef>
            </a:pPr>
            <a:r>
              <a:rPr sz="1450" spc="10" dirty="0">
                <a:latin typeface="Arial"/>
                <a:cs typeface="Arial"/>
              </a:rPr>
              <a:t>The </a:t>
            </a:r>
            <a:r>
              <a:rPr sz="1450" spc="5" dirty="0">
                <a:latin typeface="Arial"/>
                <a:cs typeface="Arial"/>
              </a:rPr>
              <a:t>leaves of the expression trees contain numbers.  Interior nodes contain the operators.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450" spc="5" dirty="0">
                <a:latin typeface="Arial"/>
                <a:cs typeface="Arial"/>
              </a:rPr>
              <a:t>(3 </a:t>
            </a:r>
            <a:r>
              <a:rPr sz="1450" spc="10" dirty="0">
                <a:latin typeface="Arial"/>
                <a:cs typeface="Arial"/>
              </a:rPr>
              <a:t>+ </a:t>
            </a:r>
            <a:r>
              <a:rPr sz="1450" spc="5" dirty="0">
                <a:latin typeface="Arial"/>
                <a:cs typeface="Arial"/>
              </a:rPr>
              <a:t>4) * </a:t>
            </a:r>
            <a:r>
              <a:rPr sz="1450" spc="10" dirty="0">
                <a:latin typeface="Arial"/>
                <a:cs typeface="Arial"/>
              </a:rPr>
              <a:t>5 and 3 + 4 </a:t>
            </a:r>
            <a:r>
              <a:rPr sz="1450" spc="5" dirty="0">
                <a:latin typeface="Arial"/>
                <a:cs typeface="Arial"/>
              </a:rPr>
              <a:t>*</a:t>
            </a:r>
            <a:r>
              <a:rPr sz="1450" spc="-11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5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7715" y="2226068"/>
            <a:ext cx="4053217" cy="1889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7931" y="4329104"/>
            <a:ext cx="225298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Figure </a:t>
            </a:r>
            <a:r>
              <a:rPr sz="1450" b="1" spc="10" dirty="0">
                <a:latin typeface="Arial"/>
                <a:cs typeface="Arial"/>
              </a:rPr>
              <a:t>6 </a:t>
            </a:r>
            <a:r>
              <a:rPr sz="1450" spc="5" dirty="0">
                <a:latin typeface="Arial"/>
                <a:cs typeface="Arial"/>
              </a:rPr>
              <a:t>Expression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10456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Chapter</a:t>
            </a:r>
            <a:r>
              <a:rPr spc="-55" dirty="0"/>
              <a:t> </a:t>
            </a:r>
            <a:r>
              <a:rPr spc="145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1915414" y="672261"/>
            <a:ext cx="3404658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3324021"/>
            <a:ext cx="6518085" cy="99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sz="1450" spc="10" dirty="0">
                <a:latin typeface="Arial"/>
                <a:cs typeface="Arial"/>
              </a:rPr>
              <a:t>To </a:t>
            </a:r>
            <a:r>
              <a:rPr sz="1450" spc="5" dirty="0">
                <a:latin typeface="Arial"/>
                <a:cs typeface="Arial"/>
              </a:rPr>
              <a:t>study trees </a:t>
            </a:r>
            <a:r>
              <a:rPr sz="1450" spc="10" dirty="0">
                <a:latin typeface="Arial"/>
                <a:cs typeface="Arial"/>
              </a:rPr>
              <a:t>and </a:t>
            </a:r>
            <a:r>
              <a:rPr sz="1450" spc="5" dirty="0">
                <a:latin typeface="Arial"/>
                <a:cs typeface="Arial"/>
              </a:rPr>
              <a:t>binary</a:t>
            </a:r>
            <a:r>
              <a:rPr sz="1450" spc="-4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trees</a:t>
            </a:r>
            <a:endParaRPr lang="en-US" sz="1450" spc="5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lang="en-US" sz="1450" spc="10" dirty="0">
                <a:latin typeface="Arial"/>
                <a:cs typeface="Arial"/>
              </a:rPr>
              <a:t>To </a:t>
            </a:r>
            <a:r>
              <a:rPr lang="en-US" sz="1450" spc="5" dirty="0">
                <a:latin typeface="Arial"/>
                <a:cs typeface="Arial"/>
              </a:rPr>
              <a:t>understand </a:t>
            </a:r>
            <a:r>
              <a:rPr lang="en-US" sz="1450" spc="10" dirty="0">
                <a:latin typeface="Arial"/>
                <a:cs typeface="Arial"/>
              </a:rPr>
              <a:t>how </a:t>
            </a:r>
            <a:r>
              <a:rPr lang="en-US" sz="1450" spc="5" dirty="0">
                <a:latin typeface="Arial"/>
                <a:cs typeface="Arial"/>
              </a:rPr>
              <a:t>binary search trees can implement</a:t>
            </a:r>
            <a:r>
              <a:rPr lang="en-US" sz="1450" spc="55" dirty="0">
                <a:latin typeface="Arial"/>
                <a:cs typeface="Arial"/>
              </a:rPr>
              <a:t> </a:t>
            </a:r>
            <a:r>
              <a:rPr lang="en-US" sz="1450" spc="5" dirty="0">
                <a:latin typeface="Arial"/>
                <a:cs typeface="Arial"/>
              </a:rPr>
              <a:t>sets</a:t>
            </a:r>
            <a:endParaRPr lang="en-US" sz="1450" dirty="0">
              <a:latin typeface="Arial"/>
              <a:cs typeface="Arial"/>
            </a:endParaRPr>
          </a:p>
          <a:p>
            <a:pPr marL="298450" marR="1341755" indent="-285750">
              <a:lnSpc>
                <a:spcPts val="2420"/>
              </a:lnSpc>
              <a:spcBef>
                <a:spcPts val="130"/>
              </a:spcBef>
              <a:buFont typeface="Wingdings" charset="2"/>
              <a:buChar char="§"/>
            </a:pPr>
            <a:r>
              <a:rPr lang="en-US" sz="1450" spc="10" dirty="0">
                <a:latin typeface="Arial"/>
                <a:cs typeface="Arial"/>
              </a:rPr>
              <a:t>To </a:t>
            </a:r>
            <a:r>
              <a:rPr lang="en-US" sz="1450" spc="5" dirty="0">
                <a:latin typeface="Arial"/>
                <a:cs typeface="Arial"/>
              </a:rPr>
              <a:t>choose appropriate methods for tree traversal  </a:t>
            </a:r>
          </a:p>
          <a:p>
            <a:pPr marL="12700">
              <a:lnSpc>
                <a:spcPct val="100000"/>
              </a:lnSpc>
            </a:pP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0519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2873" y="952690"/>
            <a:ext cx="1622945" cy="2646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Balanced</a:t>
            </a:r>
            <a:r>
              <a:rPr spc="-55" dirty="0"/>
              <a:t> </a:t>
            </a:r>
            <a:r>
              <a:rPr spc="105" dirty="0"/>
              <a:t>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0043" y="1488403"/>
            <a:ext cx="3013075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10" dirty="0">
                <a:latin typeface="Arial"/>
                <a:cs typeface="Arial"/>
              </a:rPr>
              <a:t>a balanced binary </a:t>
            </a:r>
            <a:r>
              <a:rPr sz="1200" spc="5" dirty="0">
                <a:latin typeface="Arial"/>
                <a:cs typeface="Arial"/>
              </a:rPr>
              <a:t>tree, </a:t>
            </a:r>
            <a:r>
              <a:rPr sz="1200" spc="10" dirty="0">
                <a:latin typeface="Arial"/>
                <a:cs typeface="Arial"/>
              </a:rPr>
              <a:t>each subtree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has  approximately the same number </a:t>
            </a:r>
            <a:r>
              <a:rPr sz="1200" spc="5" dirty="0">
                <a:latin typeface="Arial"/>
                <a:cs typeface="Arial"/>
              </a:rPr>
              <a:t>of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nodes.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0535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Balanced</a:t>
            </a:r>
            <a:r>
              <a:rPr spc="-55" dirty="0"/>
              <a:t> </a:t>
            </a:r>
            <a:r>
              <a:rPr spc="105" dirty="0"/>
              <a:t>Trees</a:t>
            </a:r>
          </a:p>
        </p:txBody>
      </p:sp>
      <p:sp>
        <p:nvSpPr>
          <p:cNvPr id="4" name="object 4"/>
          <p:cNvSpPr/>
          <p:nvPr/>
        </p:nvSpPr>
        <p:spPr>
          <a:xfrm>
            <a:off x="927715" y="802868"/>
            <a:ext cx="5825972" cy="2688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7931" y="3628791"/>
            <a:ext cx="351790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Figure </a:t>
            </a:r>
            <a:r>
              <a:rPr sz="1450" b="1" spc="10" dirty="0">
                <a:latin typeface="Arial"/>
                <a:cs typeface="Arial"/>
              </a:rPr>
              <a:t>7 </a:t>
            </a:r>
            <a:r>
              <a:rPr sz="1450" spc="5" dirty="0">
                <a:latin typeface="Arial"/>
                <a:cs typeface="Arial"/>
              </a:rPr>
              <a:t>Balanced </a:t>
            </a:r>
            <a:r>
              <a:rPr sz="1450" spc="10" dirty="0">
                <a:latin typeface="Arial"/>
                <a:cs typeface="Arial"/>
              </a:rPr>
              <a:t>and </a:t>
            </a:r>
            <a:r>
              <a:rPr sz="1450" spc="5" dirty="0">
                <a:latin typeface="Arial"/>
                <a:cs typeface="Arial"/>
              </a:rPr>
              <a:t>Unbalanced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0550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Balanced</a:t>
            </a:r>
            <a:r>
              <a:rPr spc="-55" dirty="0"/>
              <a:t> </a:t>
            </a:r>
            <a:r>
              <a:rPr spc="105" dirty="0"/>
              <a:t>Trees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5841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857477"/>
            <a:ext cx="373761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binary tree of height </a:t>
            </a:r>
            <a:r>
              <a:rPr sz="1450" spc="10" dirty="0">
                <a:latin typeface="Courier" charset="0"/>
                <a:cs typeface="Courier" charset="0"/>
              </a:rPr>
              <a:t>h </a:t>
            </a:r>
            <a:r>
              <a:rPr sz="1450" spc="5" dirty="0">
                <a:latin typeface="Arial"/>
                <a:cs typeface="Arial"/>
              </a:rPr>
              <a:t>can have </a:t>
            </a:r>
            <a:r>
              <a:rPr sz="1450" spc="10" dirty="0">
                <a:latin typeface="Arial"/>
                <a:cs typeface="Arial"/>
              </a:rPr>
              <a:t>up </a:t>
            </a:r>
            <a:r>
              <a:rPr sz="1450" spc="5" dirty="0">
                <a:latin typeface="Arial"/>
                <a:cs typeface="Arial"/>
              </a:rPr>
              <a:t>to  </a:t>
            </a:r>
            <a:r>
              <a:rPr sz="1450" spc="10" dirty="0">
                <a:latin typeface="Courier" charset="0"/>
                <a:cs typeface="Courier" charset="0"/>
              </a:rPr>
              <a:t>n</a:t>
            </a:r>
            <a:r>
              <a:rPr sz="1450" spc="-430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=</a:t>
            </a:r>
            <a:endParaRPr sz="14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5821" y="790899"/>
            <a:ext cx="23177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75" spc="7" baseline="-19157" dirty="0">
                <a:latin typeface="Courier" charset="0"/>
                <a:cs typeface="Courier" charset="0"/>
              </a:rPr>
              <a:t>2</a:t>
            </a:r>
            <a:r>
              <a:rPr sz="1200" spc="10" dirty="0">
                <a:latin typeface="Courier" charset="0"/>
                <a:cs typeface="Courier" charset="0"/>
              </a:rPr>
              <a:t>h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3866" y="857477"/>
            <a:ext cx="97409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Courier" charset="0"/>
                <a:cs typeface="Courier" charset="0"/>
              </a:rPr>
              <a:t>– 1</a:t>
            </a:r>
            <a:r>
              <a:rPr sz="1450" spc="-54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nodes.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227" y="125801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1593" y="1157080"/>
            <a:ext cx="541972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completely filled binary tree of height </a:t>
            </a:r>
            <a:r>
              <a:rPr sz="1450" spc="10" dirty="0">
                <a:latin typeface="Arial"/>
                <a:cs typeface="Arial"/>
              </a:rPr>
              <a:t>4 </a:t>
            </a:r>
            <a:r>
              <a:rPr sz="1450" spc="5" dirty="0">
                <a:latin typeface="Arial"/>
                <a:cs typeface="Arial"/>
              </a:rPr>
              <a:t>has </a:t>
            </a:r>
            <a:r>
              <a:rPr sz="1450" spc="10" dirty="0">
                <a:latin typeface="Arial"/>
                <a:cs typeface="Arial"/>
              </a:rPr>
              <a:t>1 + 2 + 4 + 8 = 15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=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50" spc="5" dirty="0">
                <a:latin typeface="Arial"/>
                <a:cs typeface="Arial"/>
              </a:rPr>
              <a:t>2</a:t>
            </a:r>
            <a:r>
              <a:rPr sz="1800" spc="7" baseline="23148" dirty="0">
                <a:latin typeface="Arial"/>
                <a:cs typeface="Arial"/>
              </a:rPr>
              <a:t>4 </a:t>
            </a:r>
            <a:r>
              <a:rPr sz="1450" spc="10" dirty="0">
                <a:latin typeface="Arial"/>
                <a:cs typeface="Arial"/>
              </a:rPr>
              <a:t>– 1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nodes.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7715" y="1735023"/>
            <a:ext cx="5825972" cy="2463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227" y="493647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1593" y="4386136"/>
            <a:ext cx="4563745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86055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Figure </a:t>
            </a:r>
            <a:r>
              <a:rPr sz="1450" b="1" spc="10" dirty="0">
                <a:latin typeface="Arial"/>
                <a:cs typeface="Arial"/>
              </a:rPr>
              <a:t>8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Completely Filled Binary Tree of Height</a:t>
            </a:r>
            <a:r>
              <a:rPr sz="1450" spc="3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4</a:t>
            </a:r>
            <a:endParaRPr sz="1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For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completely filled binary tree: </a:t>
            </a:r>
            <a:r>
              <a:rPr sz="1450" spc="10" dirty="0">
                <a:latin typeface="Courier" charset="0"/>
                <a:cs typeface="Courier" charset="0"/>
              </a:rPr>
              <a:t>h = </a:t>
            </a:r>
            <a:r>
              <a:rPr sz="1450" spc="5" dirty="0">
                <a:latin typeface="Courier" charset="0"/>
                <a:cs typeface="Courier" charset="0"/>
              </a:rPr>
              <a:t>log</a:t>
            </a:r>
            <a:r>
              <a:rPr sz="1800" spc="7" baseline="-16203" dirty="0">
                <a:latin typeface="Courier" charset="0"/>
                <a:cs typeface="Courier" charset="0"/>
              </a:rPr>
              <a:t>2</a:t>
            </a:r>
            <a:r>
              <a:rPr sz="1450" spc="5" dirty="0">
                <a:latin typeface="Courier" charset="0"/>
                <a:cs typeface="Courier" charset="0"/>
              </a:rPr>
              <a:t>(n </a:t>
            </a:r>
            <a:r>
              <a:rPr sz="1450" spc="10" dirty="0">
                <a:latin typeface="Courier" charset="0"/>
                <a:cs typeface="Courier" charset="0"/>
              </a:rPr>
              <a:t>+</a:t>
            </a:r>
            <a:r>
              <a:rPr sz="1450" spc="15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1)</a:t>
            </a:r>
            <a:endParaRPr sz="14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227" y="33425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015" y="237726"/>
            <a:ext cx="6051169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ct val="100000"/>
              </a:lnSpc>
            </a:pPr>
            <a:r>
              <a:rPr sz="1450" b="0" spc="5" dirty="0">
                <a:latin typeface="Arial"/>
                <a:cs typeface="Arial"/>
              </a:rPr>
              <a:t>For </a:t>
            </a:r>
            <a:r>
              <a:rPr sz="1450" b="0" spc="10" dirty="0">
                <a:latin typeface="Arial"/>
                <a:cs typeface="Arial"/>
              </a:rPr>
              <a:t>a </a:t>
            </a:r>
            <a:r>
              <a:rPr sz="1450" b="0" spc="5" dirty="0">
                <a:latin typeface="Arial"/>
                <a:cs typeface="Arial"/>
              </a:rPr>
              <a:t>balanced tree: </a:t>
            </a:r>
            <a:r>
              <a:rPr sz="1450" b="0" spc="10" dirty="0">
                <a:latin typeface="Courier" charset="0"/>
                <a:cs typeface="Courier" charset="0"/>
              </a:rPr>
              <a:t>h ≈</a:t>
            </a:r>
            <a:r>
              <a:rPr sz="1450" b="0" spc="-15" dirty="0">
                <a:latin typeface="Courier" charset="0"/>
                <a:cs typeface="Courier" charset="0"/>
              </a:rPr>
              <a:t> </a:t>
            </a:r>
            <a:r>
              <a:rPr sz="1450" b="0" spc="5" dirty="0">
                <a:latin typeface="Courier" charset="0"/>
                <a:cs typeface="Courier" charset="0"/>
              </a:rPr>
              <a:t>log</a:t>
            </a:r>
            <a:r>
              <a:rPr sz="1800" b="0" spc="7" baseline="-16203" dirty="0">
                <a:latin typeface="Courier" charset="0"/>
                <a:cs typeface="Courier" charset="0"/>
              </a:rPr>
              <a:t>2</a:t>
            </a:r>
            <a:r>
              <a:rPr sz="1450" b="0" spc="5" dirty="0">
                <a:latin typeface="Courier" charset="0"/>
                <a:cs typeface="Courier" charset="0"/>
              </a:rPr>
              <a:t>(n)</a:t>
            </a:r>
            <a:endParaRPr sz="145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227" y="69211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27" y="134957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593" y="591178"/>
            <a:ext cx="5238750" cy="1685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Example: the height of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balanced binary tree with 1,000</a:t>
            </a:r>
            <a:r>
              <a:rPr sz="1450" spc="8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nodes</a:t>
            </a:r>
            <a:endParaRPr sz="145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1230"/>
              </a:spcBef>
            </a:pPr>
            <a:r>
              <a:rPr sz="1100" spc="10" dirty="0">
                <a:latin typeface="Arial"/>
                <a:cs typeface="Arial"/>
              </a:rPr>
              <a:t>Approximately 10 (because 1000 ≈ 1024 =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2</a:t>
            </a:r>
            <a:r>
              <a:rPr sz="1350" spc="15" baseline="24691" dirty="0">
                <a:latin typeface="Arial"/>
                <a:cs typeface="Arial"/>
              </a:rPr>
              <a:t>10</a:t>
            </a:r>
            <a:r>
              <a:rPr sz="1100" spc="10" dirty="0">
                <a:latin typeface="Arial"/>
                <a:cs typeface="Arial"/>
              </a:rPr>
              <a:t>).</a:t>
            </a:r>
            <a:endParaRPr sz="1100">
              <a:latin typeface="Arial"/>
              <a:cs typeface="Arial"/>
            </a:endParaRPr>
          </a:p>
          <a:p>
            <a:pPr marL="12700" marR="201930">
              <a:lnSpc>
                <a:spcPct val="116700"/>
              </a:lnSpc>
              <a:spcBef>
                <a:spcPts val="595"/>
              </a:spcBef>
            </a:pPr>
            <a:r>
              <a:rPr sz="1450" spc="5" dirty="0">
                <a:latin typeface="Arial"/>
                <a:cs typeface="Arial"/>
              </a:rPr>
              <a:t>Example: the height of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balanced binary tree with 1,000,000  nodes</a:t>
            </a:r>
            <a:endParaRPr sz="145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1230"/>
              </a:spcBef>
            </a:pPr>
            <a:r>
              <a:rPr sz="1100" spc="10" dirty="0">
                <a:latin typeface="Arial"/>
                <a:cs typeface="Arial"/>
              </a:rPr>
              <a:t>Approximately 20 (because 10</a:t>
            </a:r>
            <a:r>
              <a:rPr sz="1350" spc="15" baseline="24691" dirty="0">
                <a:latin typeface="Arial"/>
                <a:cs typeface="Arial"/>
              </a:rPr>
              <a:t>6 </a:t>
            </a:r>
            <a:r>
              <a:rPr sz="1100" spc="10" dirty="0">
                <a:latin typeface="Arial"/>
                <a:cs typeface="Arial"/>
              </a:rPr>
              <a:t>≈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2</a:t>
            </a:r>
            <a:r>
              <a:rPr sz="1350" spc="15" baseline="24691" dirty="0">
                <a:latin typeface="Arial"/>
                <a:cs typeface="Arial"/>
              </a:rPr>
              <a:t>20</a:t>
            </a:r>
            <a:r>
              <a:rPr sz="1100" spc="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450"/>
              </a:spcBef>
            </a:pPr>
            <a:r>
              <a:rPr sz="1100" spc="10" dirty="0">
                <a:latin typeface="Arial"/>
                <a:cs typeface="Arial"/>
              </a:rPr>
              <a:t>You can </a:t>
            </a:r>
            <a:r>
              <a:rPr sz="1100" spc="5" dirty="0">
                <a:latin typeface="Arial"/>
                <a:cs typeface="Arial"/>
              </a:rPr>
              <a:t>find </a:t>
            </a:r>
            <a:r>
              <a:rPr sz="1100" spc="10" dirty="0">
                <a:latin typeface="Arial"/>
                <a:cs typeface="Arial"/>
              </a:rPr>
              <a:t>any element </a:t>
            </a:r>
            <a:r>
              <a:rPr sz="1100" spc="5" dirty="0">
                <a:latin typeface="Arial"/>
                <a:cs typeface="Arial"/>
              </a:rPr>
              <a:t>in this tree in </a:t>
            </a:r>
            <a:r>
              <a:rPr sz="1100" spc="10" dirty="0">
                <a:latin typeface="Arial"/>
                <a:cs typeface="Arial"/>
              </a:rPr>
              <a:t>about 20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steps.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9311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4" dirty="0"/>
              <a:t>A </a:t>
            </a:r>
            <a:r>
              <a:rPr spc="85" dirty="0"/>
              <a:t>Binary </a:t>
            </a:r>
            <a:r>
              <a:rPr spc="65" dirty="0"/>
              <a:t>Tree</a:t>
            </a:r>
            <a:r>
              <a:rPr spc="-220" dirty="0"/>
              <a:t> </a:t>
            </a:r>
            <a:r>
              <a:rPr spc="100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9891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27" y="197249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593" y="797981"/>
            <a:ext cx="3645535" cy="1313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Binary tree </a:t>
            </a:r>
            <a:r>
              <a:rPr sz="1450" spc="10" dirty="0">
                <a:latin typeface="Arial"/>
                <a:cs typeface="Arial"/>
              </a:rPr>
              <a:t>node </a:t>
            </a:r>
            <a:r>
              <a:rPr sz="1450" spc="5" dirty="0">
                <a:latin typeface="Arial"/>
                <a:cs typeface="Arial"/>
              </a:rPr>
              <a:t>has </a:t>
            </a:r>
            <a:r>
              <a:rPr sz="1450" spc="10" dirty="0">
                <a:latin typeface="Arial"/>
                <a:cs typeface="Arial"/>
              </a:rPr>
              <a:t>a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reference:</a:t>
            </a:r>
            <a:endParaRPr sz="1450" dirty="0">
              <a:latin typeface="Arial"/>
              <a:cs typeface="Arial"/>
            </a:endParaRPr>
          </a:p>
          <a:p>
            <a:pPr marL="347980" marR="2401570">
              <a:lnSpc>
                <a:spcPct val="134000"/>
              </a:lnSpc>
              <a:spcBef>
                <a:spcPts val="455"/>
              </a:spcBef>
            </a:pP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right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child  to </a:t>
            </a:r>
            <a:r>
              <a:rPr sz="1100" spc="10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left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child</a:t>
            </a:r>
            <a:endParaRPr sz="1100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450"/>
              </a:spcBef>
            </a:pPr>
            <a:r>
              <a:rPr sz="1100" spc="5" dirty="0">
                <a:latin typeface="Arial"/>
                <a:cs typeface="Arial"/>
              </a:rPr>
              <a:t>either </a:t>
            </a:r>
            <a:r>
              <a:rPr sz="1100" spc="10" dirty="0">
                <a:latin typeface="Arial"/>
                <a:cs typeface="Arial"/>
              </a:rPr>
              <a:t>can be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null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50" b="1" spc="5" dirty="0">
                <a:latin typeface="Arial"/>
                <a:cs typeface="Arial"/>
              </a:rPr>
              <a:t>Leaf</a:t>
            </a:r>
            <a:r>
              <a:rPr sz="1450" spc="5" dirty="0">
                <a:latin typeface="Arial"/>
                <a:cs typeface="Arial"/>
              </a:rPr>
              <a:t>: </a:t>
            </a:r>
            <a:r>
              <a:rPr sz="1450" spc="10" dirty="0">
                <a:latin typeface="Arial"/>
                <a:cs typeface="Arial"/>
              </a:rPr>
              <a:t>node </a:t>
            </a:r>
            <a:r>
              <a:rPr sz="1450" spc="5" dirty="0">
                <a:latin typeface="Arial"/>
                <a:cs typeface="Arial"/>
              </a:rPr>
              <a:t>in which both children are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null</a:t>
            </a:r>
            <a:r>
              <a:rPr sz="1450" spc="5" dirty="0"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9326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4" dirty="0"/>
              <a:t>A </a:t>
            </a:r>
            <a:r>
              <a:rPr spc="85" dirty="0"/>
              <a:t>Binary </a:t>
            </a:r>
            <a:r>
              <a:rPr spc="65" dirty="0"/>
              <a:t>Tree</a:t>
            </a:r>
            <a:r>
              <a:rPr spc="-220" dirty="0"/>
              <a:t> </a:t>
            </a:r>
            <a:r>
              <a:rPr spc="100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725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806319"/>
            <a:ext cx="167703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Courier" charset="0"/>
                <a:cs typeface="Courier" charset="0"/>
              </a:rPr>
              <a:t>BinaryTree</a:t>
            </a:r>
            <a:r>
              <a:rPr sz="1450" spc="-55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35" y="1111149"/>
            <a:ext cx="5343525" cy="3054350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38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class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BinaryTree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private Node</a:t>
            </a:r>
            <a:r>
              <a:rPr sz="600" spc="-2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root;</a:t>
            </a:r>
            <a:endParaRPr sz="6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BinaryTree() { root = null; } // An empty</a:t>
            </a:r>
            <a:r>
              <a:rPr sz="600" spc="1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tree</a:t>
            </a:r>
            <a:endParaRPr sz="6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BinaryTree(Object rootData, BinaryTree left, BinaryTree</a:t>
            </a:r>
            <a:r>
              <a:rPr sz="600" spc="19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right)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35280" marR="3860165">
              <a:lnSpc>
                <a:spcPct val="145600"/>
              </a:lnSpc>
            </a:pPr>
            <a:r>
              <a:rPr sz="600" spc="5" dirty="0">
                <a:latin typeface="Courier" charset="0"/>
                <a:cs typeface="Courier" charset="0"/>
              </a:rPr>
              <a:t>root = new Node();  root.data = rootData;  root.left = left.root;  root.right = right.root;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class</a:t>
            </a:r>
            <a:r>
              <a:rPr sz="600" spc="-5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Node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35280" marR="4095750">
              <a:lnSpc>
                <a:spcPct val="1456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Object data;  public Node left;  public Node</a:t>
            </a:r>
            <a:r>
              <a:rPr sz="600" spc="-2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right;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9342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4" dirty="0"/>
              <a:t>A </a:t>
            </a:r>
            <a:r>
              <a:rPr spc="85" dirty="0"/>
              <a:t>Binary </a:t>
            </a:r>
            <a:r>
              <a:rPr spc="65" dirty="0"/>
              <a:t>Tree</a:t>
            </a:r>
            <a:r>
              <a:rPr spc="-220" dirty="0"/>
              <a:t> </a:t>
            </a:r>
            <a:r>
              <a:rPr spc="100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9894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98012"/>
            <a:ext cx="5486400" cy="100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To </a:t>
            </a:r>
            <a:r>
              <a:rPr sz="1450" spc="5" dirty="0">
                <a:latin typeface="Arial"/>
                <a:cs typeface="Arial"/>
              </a:rPr>
              <a:t>find the height of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binary tree </a:t>
            </a:r>
            <a:r>
              <a:rPr sz="1450" i="1" spc="5" dirty="0">
                <a:latin typeface="Arial"/>
                <a:cs typeface="Arial"/>
              </a:rPr>
              <a:t>t </a:t>
            </a:r>
            <a:r>
              <a:rPr sz="1450" spc="5" dirty="0">
                <a:latin typeface="Arial"/>
                <a:cs typeface="Arial"/>
              </a:rPr>
              <a:t>with left </a:t>
            </a:r>
            <a:r>
              <a:rPr sz="1450" spc="10" dirty="0">
                <a:latin typeface="Arial"/>
                <a:cs typeface="Arial"/>
              </a:rPr>
              <a:t>and </a:t>
            </a:r>
            <a:r>
              <a:rPr sz="1450" spc="5" dirty="0">
                <a:latin typeface="Arial"/>
                <a:cs typeface="Arial"/>
              </a:rPr>
              <a:t>right children </a:t>
            </a:r>
            <a:r>
              <a:rPr sz="1450" i="1" dirty="0">
                <a:latin typeface="Arial"/>
                <a:cs typeface="Arial"/>
              </a:rPr>
              <a:t>l</a:t>
            </a:r>
            <a:r>
              <a:rPr sz="1450" i="1" spc="-1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and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50" i="1" spc="5" dirty="0">
                <a:latin typeface="Arial"/>
                <a:cs typeface="Arial"/>
              </a:rPr>
              <a:t>r</a:t>
            </a:r>
            <a:endParaRPr sz="1450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Take the maximum height </a:t>
            </a:r>
            <a:r>
              <a:rPr sz="1100" spc="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the two </a:t>
            </a:r>
            <a:r>
              <a:rPr sz="1100" spc="5" dirty="0">
                <a:latin typeface="Arial"/>
                <a:cs typeface="Arial"/>
              </a:rPr>
              <a:t>children </a:t>
            </a:r>
            <a:r>
              <a:rPr sz="1100" spc="10" dirty="0">
                <a:latin typeface="Arial"/>
                <a:cs typeface="Arial"/>
              </a:rPr>
              <a:t>and add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515"/>
              </a:spcBef>
            </a:pPr>
            <a:r>
              <a:rPr sz="1100" spc="10" dirty="0">
                <a:latin typeface="Courier" charset="0"/>
                <a:cs typeface="Courier" charset="0"/>
              </a:rPr>
              <a:t>height(t) = 1 + max(height(l),</a:t>
            </a:r>
            <a:r>
              <a:rPr sz="1100" spc="3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height(r))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628" y="1826574"/>
            <a:ext cx="2388654" cy="1181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9357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4" dirty="0"/>
              <a:t>A </a:t>
            </a:r>
            <a:r>
              <a:rPr spc="85" dirty="0"/>
              <a:t>Binary </a:t>
            </a:r>
            <a:r>
              <a:rPr spc="65" dirty="0"/>
              <a:t>Tree</a:t>
            </a:r>
            <a:r>
              <a:rPr spc="-220" dirty="0"/>
              <a:t> </a:t>
            </a:r>
            <a:r>
              <a:rPr spc="100" dirty="0"/>
              <a:t>Implementation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728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806349"/>
            <a:ext cx="543814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Make</a:t>
            </a:r>
            <a:r>
              <a:rPr sz="1450" spc="5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a</a:t>
            </a:r>
            <a:r>
              <a:rPr sz="1450" spc="5" dirty="0">
                <a:latin typeface="Arial"/>
                <a:cs typeface="Arial"/>
              </a:rPr>
              <a:t> static recursive helper </a:t>
            </a:r>
            <a:r>
              <a:rPr sz="1450" spc="10" dirty="0">
                <a:latin typeface="Arial"/>
                <a:cs typeface="Arial"/>
              </a:rPr>
              <a:t>method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height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in the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Tree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35" y="1111179"/>
            <a:ext cx="5343525" cy="1344262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38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class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BinaryTree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private static int height(Node</a:t>
            </a:r>
            <a:r>
              <a:rPr sz="600" spc="3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n)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352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if (n == null) { return 0;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3352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else { return 1 + Math.max(height(n.left), height(n.right));</a:t>
            </a:r>
            <a:r>
              <a:rPr sz="600" spc="15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227" y="273819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593" y="2637257"/>
            <a:ext cx="428815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Provide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10" dirty="0">
                <a:latin typeface="Arial"/>
                <a:cs typeface="Arial"/>
              </a:rPr>
              <a:t>a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public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height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Arial"/>
                <a:cs typeface="Arial"/>
              </a:rPr>
              <a:t>method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in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Tree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835" y="2950410"/>
            <a:ext cx="5343525" cy="690236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38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class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BinaryTree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. .</a:t>
            </a:r>
            <a:r>
              <a:rPr sz="600" spc="-8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public int height() { return height(root);</a:t>
            </a:r>
            <a:r>
              <a:rPr sz="600" spc="8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6940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</a:t>
            </a:r>
            <a:r>
              <a:rPr spc="-85" dirty="0"/>
              <a:t> </a:t>
            </a:r>
            <a:r>
              <a:rPr spc="105" dirty="0"/>
              <a:t>Trees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9654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95609"/>
            <a:ext cx="492569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All nodes in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binary search tree fulfill this property:</a:t>
            </a:r>
            <a:endParaRPr sz="1450">
              <a:latin typeface="Arial"/>
              <a:cs typeface="Arial"/>
            </a:endParaRPr>
          </a:p>
          <a:p>
            <a:pPr marL="347980" marR="5080">
              <a:lnSpc>
                <a:spcPct val="114199"/>
              </a:lnSpc>
              <a:spcBef>
                <a:spcPts val="715"/>
              </a:spcBef>
            </a:pPr>
            <a:r>
              <a:rPr sz="1100" spc="10" dirty="0">
                <a:latin typeface="Arial"/>
                <a:cs typeface="Arial"/>
              </a:rPr>
              <a:t>The descendants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left </a:t>
            </a:r>
            <a:r>
              <a:rPr sz="1100" spc="10" dirty="0">
                <a:latin typeface="Arial"/>
                <a:cs typeface="Arial"/>
              </a:rPr>
              <a:t>have smaller data values than the node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data  value.</a:t>
            </a:r>
            <a:endParaRPr sz="11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450"/>
              </a:spcBef>
            </a:pPr>
            <a:r>
              <a:rPr sz="1100" spc="10" dirty="0">
                <a:latin typeface="Arial"/>
                <a:cs typeface="Arial"/>
              </a:rPr>
              <a:t>The descendants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right </a:t>
            </a:r>
            <a:r>
              <a:rPr sz="1100" spc="10" dirty="0">
                <a:latin typeface="Arial"/>
                <a:cs typeface="Arial"/>
              </a:rPr>
              <a:t>have </a:t>
            </a:r>
            <a:r>
              <a:rPr sz="1100" spc="5" dirty="0">
                <a:latin typeface="Arial"/>
                <a:cs typeface="Arial"/>
              </a:rPr>
              <a:t>larger </a:t>
            </a:r>
            <a:r>
              <a:rPr sz="1100" spc="10" dirty="0">
                <a:latin typeface="Arial"/>
                <a:cs typeface="Arial"/>
              </a:rPr>
              <a:t>data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values.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628" y="1751686"/>
            <a:ext cx="1123580" cy="1173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5686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</a:t>
            </a:r>
            <a:r>
              <a:rPr spc="-85" dirty="0"/>
              <a:t> </a:t>
            </a:r>
            <a:r>
              <a:rPr spc="105" dirty="0"/>
              <a:t>Trees</a:t>
            </a:r>
          </a:p>
        </p:txBody>
      </p:sp>
      <p:sp>
        <p:nvSpPr>
          <p:cNvPr id="4" name="object 4"/>
          <p:cNvSpPr/>
          <p:nvPr/>
        </p:nvSpPr>
        <p:spPr>
          <a:xfrm>
            <a:off x="802873" y="827836"/>
            <a:ext cx="5493054" cy="2288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279" y="3089772"/>
            <a:ext cx="21570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Figure 9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Binary Search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Tree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9852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Basic </a:t>
            </a:r>
            <a:r>
              <a:rPr spc="65" dirty="0"/>
              <a:t>Tree</a:t>
            </a:r>
            <a:r>
              <a:rPr spc="-70" dirty="0"/>
              <a:t> </a:t>
            </a:r>
            <a:r>
              <a:rPr spc="120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94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808527"/>
            <a:ext cx="500951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family tree </a:t>
            </a:r>
            <a:r>
              <a:rPr sz="1450" spc="10" dirty="0">
                <a:latin typeface="Arial"/>
                <a:cs typeface="Arial"/>
              </a:rPr>
              <a:t>shows </a:t>
            </a:r>
            <a:r>
              <a:rPr sz="1450" spc="5" dirty="0">
                <a:latin typeface="Arial"/>
                <a:cs typeface="Arial"/>
              </a:rPr>
              <a:t>the descendants of </a:t>
            </a:r>
            <a:r>
              <a:rPr sz="1450" spc="10" dirty="0">
                <a:latin typeface="Arial"/>
                <a:cs typeface="Arial"/>
              </a:rPr>
              <a:t>a common</a:t>
            </a:r>
            <a:r>
              <a:rPr sz="1450" spc="1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ancestor.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7715" y="1060881"/>
            <a:ext cx="2338705" cy="1631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27" y="290680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227" y="347272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227" y="377233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227" y="40802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1593" y="2768978"/>
            <a:ext cx="4833620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450" spc="5" dirty="0">
                <a:latin typeface="Arial"/>
                <a:cs typeface="Arial"/>
              </a:rPr>
              <a:t>In computer science,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b="1" spc="5" dirty="0">
                <a:latin typeface="Arial"/>
                <a:cs typeface="Arial"/>
              </a:rPr>
              <a:t>tree </a:t>
            </a:r>
            <a:r>
              <a:rPr sz="1450" spc="5" dirty="0">
                <a:latin typeface="Arial"/>
                <a:cs typeface="Arial"/>
              </a:rPr>
              <a:t>is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hierarchical data structure  </a:t>
            </a:r>
            <a:r>
              <a:rPr sz="1450" spc="10" dirty="0">
                <a:latin typeface="Arial"/>
                <a:cs typeface="Arial"/>
              </a:rPr>
              <a:t>composed </a:t>
            </a:r>
            <a:r>
              <a:rPr sz="1450" spc="5" dirty="0">
                <a:latin typeface="Arial"/>
                <a:cs typeface="Arial"/>
              </a:rPr>
              <a:t>of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nodes.</a:t>
            </a:r>
            <a:endParaRPr sz="1450">
              <a:latin typeface="Arial"/>
              <a:cs typeface="Arial"/>
            </a:endParaRPr>
          </a:p>
          <a:p>
            <a:pPr marL="12700" marR="1268730">
              <a:lnSpc>
                <a:spcPct val="135600"/>
              </a:lnSpc>
              <a:spcBef>
                <a:spcPts val="65"/>
              </a:spcBef>
            </a:pPr>
            <a:r>
              <a:rPr sz="1450" spc="10" dirty="0">
                <a:latin typeface="Arial"/>
                <a:cs typeface="Arial"/>
              </a:rPr>
              <a:t>Each </a:t>
            </a:r>
            <a:r>
              <a:rPr sz="1450" b="1" spc="10" dirty="0">
                <a:latin typeface="Arial"/>
                <a:cs typeface="Arial"/>
              </a:rPr>
              <a:t>node </a:t>
            </a:r>
            <a:r>
              <a:rPr sz="1450" spc="5" dirty="0">
                <a:latin typeface="Arial"/>
                <a:cs typeface="Arial"/>
              </a:rPr>
              <a:t>has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sequence of child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nodes.  </a:t>
            </a:r>
            <a:r>
              <a:rPr sz="1450" spc="10" dirty="0">
                <a:latin typeface="Arial"/>
                <a:cs typeface="Arial"/>
              </a:rPr>
              <a:t>The </a:t>
            </a:r>
            <a:r>
              <a:rPr sz="1450" b="1" spc="5" dirty="0">
                <a:latin typeface="Arial"/>
                <a:cs typeface="Arial"/>
              </a:rPr>
              <a:t>root </a:t>
            </a:r>
            <a:r>
              <a:rPr sz="1450" spc="5" dirty="0">
                <a:latin typeface="Arial"/>
                <a:cs typeface="Arial"/>
              </a:rPr>
              <a:t>is the </a:t>
            </a:r>
            <a:r>
              <a:rPr sz="1450" spc="10" dirty="0">
                <a:latin typeface="Arial"/>
                <a:cs typeface="Arial"/>
              </a:rPr>
              <a:t>node </a:t>
            </a:r>
            <a:r>
              <a:rPr sz="1450" spc="5" dirty="0">
                <a:latin typeface="Arial"/>
                <a:cs typeface="Arial"/>
              </a:rPr>
              <a:t>with </a:t>
            </a:r>
            <a:r>
              <a:rPr sz="1450" spc="10" dirty="0">
                <a:latin typeface="Arial"/>
                <a:cs typeface="Arial"/>
              </a:rPr>
              <a:t>no</a:t>
            </a:r>
            <a:r>
              <a:rPr sz="1450" spc="-5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parent.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b="1" spc="5" dirty="0">
                <a:latin typeface="Arial"/>
                <a:cs typeface="Arial"/>
              </a:rPr>
              <a:t>leaf </a:t>
            </a:r>
            <a:r>
              <a:rPr sz="1450" spc="5" dirty="0">
                <a:latin typeface="Arial"/>
                <a:cs typeface="Arial"/>
              </a:rPr>
              <a:t>is </a:t>
            </a:r>
            <a:r>
              <a:rPr sz="1450" spc="10" dirty="0">
                <a:latin typeface="Arial"/>
                <a:cs typeface="Arial"/>
              </a:rPr>
              <a:t>a node </a:t>
            </a:r>
            <a:r>
              <a:rPr sz="1450" spc="5" dirty="0">
                <a:latin typeface="Arial"/>
                <a:cs typeface="Arial"/>
              </a:rPr>
              <a:t>with </a:t>
            </a:r>
            <a:r>
              <a:rPr sz="1450" spc="10" dirty="0">
                <a:latin typeface="Arial"/>
                <a:cs typeface="Arial"/>
              </a:rPr>
              <a:t>no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children.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5701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</a:t>
            </a:r>
            <a:r>
              <a:rPr spc="-85" dirty="0"/>
              <a:t> </a:t>
            </a:r>
            <a:r>
              <a:rPr spc="105" dirty="0"/>
              <a:t>Trees</a:t>
            </a:r>
          </a:p>
        </p:txBody>
      </p:sp>
      <p:sp>
        <p:nvSpPr>
          <p:cNvPr id="4" name="object 4"/>
          <p:cNvSpPr/>
          <p:nvPr/>
        </p:nvSpPr>
        <p:spPr>
          <a:xfrm>
            <a:off x="802873" y="827862"/>
            <a:ext cx="5825972" cy="203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279" y="2831796"/>
            <a:ext cx="40214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Figure 10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Binary Tree That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10" dirty="0">
                <a:latin typeface="Arial"/>
                <a:cs typeface="Arial"/>
              </a:rPr>
              <a:t>Not a Binary Search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Tree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5717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</a:t>
            </a:r>
            <a:r>
              <a:rPr spc="-85" dirty="0"/>
              <a:t> </a:t>
            </a:r>
            <a:r>
              <a:rPr spc="105" dirty="0"/>
              <a:t>Trees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364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27" y="121156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593" y="715862"/>
            <a:ext cx="4008754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9300"/>
              </a:lnSpc>
            </a:pPr>
            <a:r>
              <a:rPr sz="1450" spc="10" dirty="0">
                <a:latin typeface="Arial"/>
                <a:cs typeface="Arial"/>
              </a:rPr>
              <a:t>The </a:t>
            </a:r>
            <a:r>
              <a:rPr sz="1450" spc="5" dirty="0">
                <a:latin typeface="Arial"/>
                <a:cs typeface="Arial"/>
              </a:rPr>
              <a:t>data variable must have type </a:t>
            </a:r>
            <a:r>
              <a:rPr sz="1450" spc="5" dirty="0">
                <a:latin typeface="Courier" charset="0"/>
                <a:cs typeface="Courier" charset="0"/>
              </a:rPr>
              <a:t>Comparable</a:t>
            </a:r>
            <a:r>
              <a:rPr sz="1450" spc="5" dirty="0">
                <a:latin typeface="Arial"/>
                <a:cs typeface="Arial"/>
              </a:rPr>
              <a:t>.  </a:t>
            </a:r>
            <a:r>
              <a:rPr sz="1450" spc="10" dirty="0">
                <a:latin typeface="Courier" charset="0"/>
                <a:cs typeface="Courier" charset="0"/>
              </a:rPr>
              <a:t>BinarySearchTree</a:t>
            </a:r>
            <a:endParaRPr sz="14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835" y="1423787"/>
            <a:ext cx="5343525" cy="2247265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59"/>
              </a:spcBef>
            </a:pPr>
            <a:r>
              <a:rPr sz="850" spc="15" dirty="0">
                <a:latin typeface="Courier" charset="0"/>
                <a:cs typeface="Courier" charset="0"/>
              </a:rPr>
              <a:t>public class</a:t>
            </a:r>
            <a:r>
              <a:rPr sz="850" spc="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BinarySearchTree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635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private Node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root;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254635" marR="2308860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public BinarySearchTree() { . . . }  public void add(Comparable obj) { . . .</a:t>
            </a:r>
            <a:r>
              <a:rPr sz="850" spc="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254635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. .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4635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class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Node</a:t>
            </a:r>
            <a:endParaRPr sz="850" dirty="0">
              <a:latin typeface="Courier" charset="0"/>
              <a:cs typeface="Courier" charset="0"/>
            </a:endParaRPr>
          </a:p>
          <a:p>
            <a:pPr marL="254635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56565" marR="3319779" indent="-635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public Comparable data;  public Node left;  public Node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right;</a:t>
            </a:r>
            <a:endParaRPr sz="850" dirty="0">
              <a:latin typeface="Courier" charset="0"/>
              <a:cs typeface="Courier" charset="0"/>
            </a:endParaRPr>
          </a:p>
          <a:p>
            <a:pPr marL="456565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public void addNode(Node newNode) { . . .</a:t>
            </a:r>
            <a:r>
              <a:rPr sz="850" spc="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456565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. .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54635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5732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 </a:t>
            </a:r>
            <a:r>
              <a:rPr spc="105" dirty="0"/>
              <a:t>Trees </a:t>
            </a:r>
            <a:r>
              <a:rPr spc="-130" dirty="0"/>
              <a:t>-</a:t>
            </a:r>
            <a:r>
              <a:rPr spc="-155" dirty="0"/>
              <a:t> </a:t>
            </a:r>
            <a:r>
              <a:rPr spc="100" dirty="0"/>
              <a:t>Insertion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9533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3723" y="167763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89" y="16644"/>
                </a:moveTo>
                <a:lnTo>
                  <a:pt x="33289" y="27463"/>
                </a:lnTo>
                <a:lnTo>
                  <a:pt x="27738" y="33289"/>
                </a:lnTo>
                <a:lnTo>
                  <a:pt x="16644" y="33289"/>
                </a:lnTo>
                <a:lnTo>
                  <a:pt x="5550" y="33289"/>
                </a:lnTo>
                <a:lnTo>
                  <a:pt x="0" y="27463"/>
                </a:lnTo>
                <a:lnTo>
                  <a:pt x="0" y="16644"/>
                </a:lnTo>
                <a:lnTo>
                  <a:pt x="0" y="5825"/>
                </a:lnTo>
                <a:lnTo>
                  <a:pt x="5550" y="0"/>
                </a:lnTo>
                <a:lnTo>
                  <a:pt x="16644" y="0"/>
                </a:lnTo>
                <a:lnTo>
                  <a:pt x="27738" y="0"/>
                </a:lnTo>
                <a:lnTo>
                  <a:pt x="33289" y="5825"/>
                </a:lnTo>
                <a:lnTo>
                  <a:pt x="33289" y="16644"/>
                </a:lnTo>
                <a:close/>
              </a:path>
            </a:pathLst>
          </a:custGeom>
          <a:ln w="8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723" y="2152004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89" y="16644"/>
                </a:moveTo>
                <a:lnTo>
                  <a:pt x="33289" y="27463"/>
                </a:lnTo>
                <a:lnTo>
                  <a:pt x="27738" y="33289"/>
                </a:lnTo>
                <a:lnTo>
                  <a:pt x="16644" y="33289"/>
                </a:lnTo>
                <a:lnTo>
                  <a:pt x="5550" y="33289"/>
                </a:lnTo>
                <a:lnTo>
                  <a:pt x="0" y="27463"/>
                </a:lnTo>
                <a:lnTo>
                  <a:pt x="0" y="16644"/>
                </a:lnTo>
                <a:lnTo>
                  <a:pt x="0" y="5825"/>
                </a:lnTo>
                <a:lnTo>
                  <a:pt x="5550" y="0"/>
                </a:lnTo>
                <a:lnTo>
                  <a:pt x="16644" y="0"/>
                </a:lnTo>
                <a:lnTo>
                  <a:pt x="27738" y="0"/>
                </a:lnTo>
                <a:lnTo>
                  <a:pt x="33289" y="5825"/>
                </a:lnTo>
                <a:lnTo>
                  <a:pt x="33289" y="16644"/>
                </a:lnTo>
                <a:close/>
              </a:path>
            </a:pathLst>
          </a:custGeom>
          <a:ln w="8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3723" y="262637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89" y="16644"/>
                </a:moveTo>
                <a:lnTo>
                  <a:pt x="33289" y="27463"/>
                </a:lnTo>
                <a:lnTo>
                  <a:pt x="27738" y="33289"/>
                </a:lnTo>
                <a:lnTo>
                  <a:pt x="16644" y="33289"/>
                </a:lnTo>
                <a:lnTo>
                  <a:pt x="5550" y="33289"/>
                </a:lnTo>
                <a:lnTo>
                  <a:pt x="0" y="27463"/>
                </a:lnTo>
                <a:lnTo>
                  <a:pt x="0" y="16644"/>
                </a:lnTo>
                <a:lnTo>
                  <a:pt x="0" y="5825"/>
                </a:lnTo>
                <a:lnTo>
                  <a:pt x="5550" y="0"/>
                </a:lnTo>
                <a:lnTo>
                  <a:pt x="16644" y="0"/>
                </a:lnTo>
                <a:lnTo>
                  <a:pt x="27738" y="0"/>
                </a:lnTo>
                <a:lnTo>
                  <a:pt x="33289" y="5825"/>
                </a:lnTo>
                <a:lnTo>
                  <a:pt x="33289" y="16644"/>
                </a:lnTo>
                <a:close/>
              </a:path>
            </a:pathLst>
          </a:custGeom>
          <a:ln w="83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593" y="794400"/>
            <a:ext cx="4846955" cy="217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Algorithm to insert</a:t>
            </a:r>
            <a:r>
              <a:rPr sz="1450" spc="-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data:</a:t>
            </a:r>
            <a:endParaRPr sz="145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you encounter a non-null node reference, look </a:t>
            </a:r>
            <a:r>
              <a:rPr sz="1100" spc="5" dirty="0">
                <a:latin typeface="Arial"/>
                <a:cs typeface="Arial"/>
              </a:rPr>
              <a:t>at its </a:t>
            </a:r>
            <a:r>
              <a:rPr sz="1100" spc="10" dirty="0">
                <a:latin typeface="Arial"/>
                <a:cs typeface="Arial"/>
              </a:rPr>
              <a:t>data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450"/>
              </a:spcBef>
            </a:pP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the data value </a:t>
            </a:r>
            <a:r>
              <a:rPr sz="1100" spc="5" dirty="0">
                <a:latin typeface="Arial"/>
                <a:cs typeface="Arial"/>
              </a:rPr>
              <a:t>of that </a:t>
            </a:r>
            <a:r>
              <a:rPr sz="1100" spc="10" dirty="0">
                <a:latin typeface="Arial"/>
                <a:cs typeface="Arial"/>
              </a:rPr>
              <a:t>node </a:t>
            </a:r>
            <a:r>
              <a:rPr sz="1100" spc="5" dirty="0">
                <a:latin typeface="Arial"/>
                <a:cs typeface="Arial"/>
              </a:rPr>
              <a:t>is larger </a:t>
            </a:r>
            <a:r>
              <a:rPr sz="1100" spc="10" dirty="0">
                <a:latin typeface="Arial"/>
                <a:cs typeface="Arial"/>
              </a:rPr>
              <a:t>than the value you want </a:t>
            </a:r>
            <a:r>
              <a:rPr sz="1100" spc="5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insert,</a:t>
            </a:r>
            <a:endParaRPr sz="1100">
              <a:latin typeface="Arial"/>
              <a:cs typeface="Arial"/>
            </a:endParaRPr>
          </a:p>
          <a:p>
            <a:pPr marL="604520">
              <a:lnSpc>
                <a:spcPct val="100000"/>
              </a:lnSpc>
              <a:spcBef>
                <a:spcPts val="615"/>
              </a:spcBef>
            </a:pPr>
            <a:r>
              <a:rPr sz="1000" spc="15" dirty="0">
                <a:latin typeface="Arial"/>
                <a:cs typeface="Arial"/>
              </a:rPr>
              <a:t>Continue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process </a:t>
            </a:r>
            <a:r>
              <a:rPr sz="1000" spc="10" dirty="0">
                <a:latin typeface="Arial"/>
                <a:cs typeface="Arial"/>
              </a:rPr>
              <a:t>with the left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child.</a:t>
            </a:r>
            <a:endParaRPr sz="10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600"/>
              </a:spcBef>
            </a:pP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the node’s data value </a:t>
            </a:r>
            <a:r>
              <a:rPr sz="1100" spc="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smaller than the one you want </a:t>
            </a:r>
            <a:r>
              <a:rPr sz="1100" spc="5" dirty="0">
                <a:latin typeface="Arial"/>
                <a:cs typeface="Arial"/>
              </a:rPr>
              <a:t>to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insert,</a:t>
            </a:r>
            <a:endParaRPr sz="1100">
              <a:latin typeface="Arial"/>
              <a:cs typeface="Arial"/>
            </a:endParaRPr>
          </a:p>
          <a:p>
            <a:pPr marL="604520">
              <a:lnSpc>
                <a:spcPct val="100000"/>
              </a:lnSpc>
              <a:spcBef>
                <a:spcPts val="615"/>
              </a:spcBef>
            </a:pPr>
            <a:r>
              <a:rPr sz="1000" spc="15" dirty="0">
                <a:latin typeface="Arial"/>
                <a:cs typeface="Arial"/>
              </a:rPr>
              <a:t>Continue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process </a:t>
            </a:r>
            <a:r>
              <a:rPr sz="1000" spc="10" dirty="0">
                <a:latin typeface="Arial"/>
                <a:cs typeface="Arial"/>
              </a:rPr>
              <a:t>with the right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child.</a:t>
            </a:r>
            <a:endParaRPr sz="10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665"/>
              </a:spcBef>
            </a:pP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the node’s data value </a:t>
            </a:r>
            <a:r>
              <a:rPr sz="1100" spc="5" dirty="0">
                <a:latin typeface="Arial"/>
                <a:cs typeface="Arial"/>
              </a:rPr>
              <a:t>is </a:t>
            </a:r>
            <a:r>
              <a:rPr sz="1100" spc="10" dirty="0">
                <a:latin typeface="Arial"/>
                <a:cs typeface="Arial"/>
              </a:rPr>
              <a:t>the same as the one you want </a:t>
            </a:r>
            <a:r>
              <a:rPr sz="1100" spc="5" dirty="0">
                <a:latin typeface="Arial"/>
                <a:cs typeface="Arial"/>
              </a:rPr>
              <a:t>to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insert,</a:t>
            </a:r>
            <a:endParaRPr sz="1100">
              <a:latin typeface="Arial"/>
              <a:cs typeface="Arial"/>
            </a:endParaRPr>
          </a:p>
          <a:p>
            <a:pPr marL="604520">
              <a:lnSpc>
                <a:spcPct val="100000"/>
              </a:lnSpc>
              <a:spcBef>
                <a:spcPts val="550"/>
              </a:spcBef>
            </a:pPr>
            <a:r>
              <a:rPr sz="1000" spc="15" dirty="0">
                <a:latin typeface="Arial"/>
                <a:cs typeface="Arial"/>
              </a:rPr>
              <a:t>You </a:t>
            </a:r>
            <a:r>
              <a:rPr sz="1000" spc="10" dirty="0">
                <a:latin typeface="Arial"/>
                <a:cs typeface="Arial"/>
              </a:rPr>
              <a:t>are </a:t>
            </a:r>
            <a:r>
              <a:rPr sz="1000" spc="15" dirty="0">
                <a:latin typeface="Arial"/>
                <a:cs typeface="Arial"/>
              </a:rPr>
              <a:t>done. </a:t>
            </a:r>
            <a:r>
              <a:rPr sz="1000" spc="20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set </a:t>
            </a:r>
            <a:r>
              <a:rPr sz="1000" spc="15" dirty="0">
                <a:latin typeface="Arial"/>
                <a:cs typeface="Arial"/>
              </a:rPr>
              <a:t>does </a:t>
            </a:r>
            <a:r>
              <a:rPr sz="1000" spc="10" dirty="0">
                <a:latin typeface="Arial"/>
                <a:cs typeface="Arial"/>
              </a:rPr>
              <a:t>not store duplicate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665"/>
              </a:spcBef>
            </a:pPr>
            <a:r>
              <a:rPr sz="1100" spc="5" dirty="0">
                <a:latin typeface="Arial"/>
                <a:cs typeface="Arial"/>
              </a:rPr>
              <a:t>If </a:t>
            </a:r>
            <a:r>
              <a:rPr sz="1100" spc="10" dirty="0">
                <a:latin typeface="Arial"/>
                <a:cs typeface="Arial"/>
              </a:rPr>
              <a:t>you encounter a </a:t>
            </a:r>
            <a:r>
              <a:rPr sz="1100" spc="5" dirty="0">
                <a:latin typeface="Arial"/>
                <a:cs typeface="Arial"/>
              </a:rPr>
              <a:t>null </a:t>
            </a:r>
            <a:r>
              <a:rPr sz="1100" spc="10" dirty="0">
                <a:latin typeface="Arial"/>
                <a:cs typeface="Arial"/>
              </a:rPr>
              <a:t>node reference, replace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0" dirty="0">
                <a:latin typeface="Arial"/>
                <a:cs typeface="Arial"/>
              </a:rPr>
              <a:t>with the new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node.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447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 </a:t>
            </a:r>
            <a:r>
              <a:rPr spc="105" dirty="0"/>
              <a:t>Trees </a:t>
            </a:r>
            <a:r>
              <a:rPr spc="-130" dirty="0"/>
              <a:t>-</a:t>
            </a:r>
            <a:r>
              <a:rPr spc="-155" dirty="0"/>
              <a:t> </a:t>
            </a:r>
            <a:r>
              <a:rPr spc="100" dirty="0"/>
              <a:t>Insertion</a:t>
            </a:r>
          </a:p>
        </p:txBody>
      </p:sp>
      <p:sp>
        <p:nvSpPr>
          <p:cNvPr id="4" name="object 4"/>
          <p:cNvSpPr/>
          <p:nvPr/>
        </p:nvSpPr>
        <p:spPr>
          <a:xfrm>
            <a:off x="2450795" y="994295"/>
            <a:ext cx="133164" cy="133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2718" y="1152431"/>
            <a:ext cx="133164" cy="133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4209" y="1310558"/>
            <a:ext cx="133164" cy="133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0025" y="790052"/>
            <a:ext cx="5234940" cy="815992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5880" marR="1994535">
              <a:lnSpc>
                <a:spcPct val="120100"/>
              </a:lnSpc>
              <a:spcBef>
                <a:spcPts val="254"/>
              </a:spcBef>
            </a:pPr>
            <a:r>
              <a:rPr sz="850" spc="15" dirty="0">
                <a:latin typeface="Courier" charset="0"/>
                <a:cs typeface="Courier" charset="0"/>
              </a:rPr>
              <a:t>BinarySearchTree tree = new BinarySearchTree();  tree.add("Juliet");</a:t>
            </a:r>
            <a:endParaRPr sz="8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225"/>
              </a:spcBef>
            </a:pPr>
            <a:r>
              <a:rPr sz="850" spc="15" dirty="0">
                <a:latin typeface="Courier" charset="0"/>
                <a:cs typeface="Courier" charset="0"/>
              </a:rPr>
              <a:t>tree.add("Tom");</a:t>
            </a:r>
            <a:endParaRPr sz="8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225"/>
              </a:spcBef>
            </a:pPr>
            <a:r>
              <a:rPr sz="850" spc="15" dirty="0">
                <a:latin typeface="Courier" charset="0"/>
                <a:cs typeface="Courier" charset="0"/>
              </a:rPr>
              <a:t>tree.add("Diana");</a:t>
            </a:r>
            <a:endParaRPr sz="850" dirty="0">
              <a:latin typeface="Courier" charset="0"/>
              <a:cs typeface="Courier" charset="0"/>
            </a:endParaRPr>
          </a:p>
          <a:p>
            <a:pPr marL="55880">
              <a:lnSpc>
                <a:spcPct val="100000"/>
              </a:lnSpc>
              <a:spcBef>
                <a:spcPts val="244"/>
              </a:spcBef>
            </a:pPr>
            <a:r>
              <a:rPr sz="850" spc="15" dirty="0">
                <a:latin typeface="Courier" charset="0"/>
                <a:cs typeface="Courier" charset="0"/>
              </a:rPr>
              <a:t>tree.add("Harry");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4209" y="1468686"/>
            <a:ext cx="133164" cy="133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0818" y="1876526"/>
            <a:ext cx="3104413" cy="2080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7931" y="3905689"/>
            <a:ext cx="425259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Figure </a:t>
            </a:r>
            <a:r>
              <a:rPr sz="1450" b="1" spc="10" dirty="0">
                <a:latin typeface="Arial"/>
                <a:cs typeface="Arial"/>
              </a:rPr>
              <a:t>11 </a:t>
            </a:r>
            <a:r>
              <a:rPr sz="1450" spc="5" dirty="0">
                <a:latin typeface="Arial"/>
                <a:cs typeface="Arial"/>
              </a:rPr>
              <a:t>Binary Search Tree After Four</a:t>
            </a:r>
            <a:r>
              <a:rPr sz="1450" spc="4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Insertions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4493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 </a:t>
            </a:r>
            <a:r>
              <a:rPr spc="105" dirty="0"/>
              <a:t>Trees </a:t>
            </a:r>
            <a:r>
              <a:rPr spc="-130" dirty="0"/>
              <a:t>-</a:t>
            </a:r>
            <a:r>
              <a:rPr spc="-155" dirty="0"/>
              <a:t> </a:t>
            </a:r>
            <a:r>
              <a:rPr spc="100" dirty="0"/>
              <a:t>Insertion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0025" y="794228"/>
            <a:ext cx="5234940" cy="210955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25"/>
              </a:spcBef>
            </a:pPr>
            <a:r>
              <a:rPr sz="850" spc="15" dirty="0">
                <a:latin typeface="Courier" charset="0"/>
                <a:cs typeface="Courier" charset="0"/>
              </a:rPr>
              <a:t>tree.add("Romeo");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4209" y="861145"/>
            <a:ext cx="133164" cy="133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0818" y="1268958"/>
            <a:ext cx="4111472" cy="2080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7931" y="3298176"/>
            <a:ext cx="422148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Figure </a:t>
            </a:r>
            <a:r>
              <a:rPr sz="1450" b="1" spc="10" dirty="0">
                <a:latin typeface="Arial"/>
                <a:cs typeface="Arial"/>
              </a:rPr>
              <a:t>12 </a:t>
            </a:r>
            <a:r>
              <a:rPr sz="1450" spc="5" dirty="0">
                <a:latin typeface="Arial"/>
                <a:cs typeface="Arial"/>
              </a:rPr>
              <a:t>Binary Search Tree After Five</a:t>
            </a:r>
            <a:r>
              <a:rPr sz="1450" spc="3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Insertions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450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835" y="2816565"/>
            <a:ext cx="5343525" cy="2439035"/>
          </a:xfrm>
          <a:custGeom>
            <a:avLst/>
            <a:gdLst/>
            <a:ahLst/>
            <a:cxnLst/>
            <a:rect l="l" t="t" r="r" b="b"/>
            <a:pathLst>
              <a:path w="5343525" h="2439035">
                <a:moveTo>
                  <a:pt x="0" y="0"/>
                </a:moveTo>
                <a:lnTo>
                  <a:pt x="5342923" y="0"/>
                </a:lnTo>
                <a:lnTo>
                  <a:pt x="5342923" y="2438983"/>
                </a:lnTo>
              </a:path>
            </a:pathLst>
          </a:custGeom>
          <a:ln w="83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835" y="2816565"/>
            <a:ext cx="0" cy="2439035"/>
          </a:xfrm>
          <a:custGeom>
            <a:avLst/>
            <a:gdLst/>
            <a:ahLst/>
            <a:cxnLst/>
            <a:rect l="l" t="t" r="r" b="b"/>
            <a:pathLst>
              <a:path h="2439035">
                <a:moveTo>
                  <a:pt x="0" y="2438983"/>
                </a:moveTo>
                <a:lnTo>
                  <a:pt x="0" y="0"/>
                </a:lnTo>
              </a:path>
            </a:pathLst>
          </a:custGeom>
          <a:ln w="83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 </a:t>
            </a:r>
            <a:r>
              <a:rPr spc="105" dirty="0"/>
              <a:t>Trees </a:t>
            </a:r>
            <a:r>
              <a:rPr spc="-130" dirty="0"/>
              <a:t>-</a:t>
            </a:r>
            <a:r>
              <a:rPr spc="-155" dirty="0"/>
              <a:t> </a:t>
            </a:r>
            <a:r>
              <a:rPr spc="100" dirty="0"/>
              <a:t>Insertion</a:t>
            </a:r>
          </a:p>
        </p:txBody>
      </p:sp>
      <p:sp>
        <p:nvSpPr>
          <p:cNvPr id="6" name="object 6"/>
          <p:cNvSpPr/>
          <p:nvPr/>
        </p:nvSpPr>
        <p:spPr>
          <a:xfrm>
            <a:off x="761227" y="90243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593" y="801498"/>
            <a:ext cx="313372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Courier" charset="0"/>
                <a:cs typeface="Courier" charset="0"/>
              </a:rPr>
              <a:t>add</a:t>
            </a:r>
            <a:r>
              <a:rPr sz="1450" spc="-575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Arial"/>
                <a:cs typeface="Arial"/>
              </a:rPr>
              <a:t>method </a:t>
            </a:r>
            <a:r>
              <a:rPr sz="1450" spc="5" dirty="0">
                <a:latin typeface="Arial"/>
                <a:cs typeface="Arial"/>
              </a:rPr>
              <a:t>in </a:t>
            </a:r>
            <a:r>
              <a:rPr sz="1450" spc="10" dirty="0">
                <a:latin typeface="Courier" charset="0"/>
                <a:cs typeface="Courier" charset="0"/>
              </a:rPr>
              <a:t>BinarySearchTree</a:t>
            </a:r>
            <a:r>
              <a:rPr sz="1450" spc="10" dirty="0">
                <a:latin typeface="Arial"/>
                <a:cs typeface="Arial"/>
              </a:rPr>
              <a:t>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835" y="1110492"/>
            <a:ext cx="5343525" cy="1255215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5"/>
              </a:spcBef>
            </a:pPr>
            <a:r>
              <a:rPr sz="850" spc="15" dirty="0">
                <a:latin typeface="Courier" charset="0"/>
                <a:cs typeface="Courier" charset="0"/>
              </a:rPr>
              <a:t>public void add(Comparable</a:t>
            </a:r>
            <a:r>
              <a:rPr sz="850" spc="1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obj)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635" marR="3319779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Node newNode = new Node();  newNode.data = obj;  newNode.left = null;  newNode.right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null;</a:t>
            </a:r>
            <a:endParaRPr sz="850" dirty="0">
              <a:latin typeface="Courier" charset="0"/>
              <a:cs typeface="Courier" charset="0"/>
            </a:endParaRPr>
          </a:p>
          <a:p>
            <a:pPr marL="254635" marR="2578100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if (root == null) { root = newNode; }  else { root.addNode(newNode);</a:t>
            </a:r>
            <a:r>
              <a:rPr sz="850" spc="1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227" y="260018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1593" y="2499249"/>
            <a:ext cx="303276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Courier" charset="0"/>
                <a:cs typeface="Courier" charset="0"/>
              </a:rPr>
              <a:t>addNode</a:t>
            </a:r>
            <a:r>
              <a:rPr sz="1450" spc="-484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Arial"/>
                <a:cs typeface="Arial"/>
              </a:rPr>
              <a:t>method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of</a:t>
            </a:r>
            <a:r>
              <a:rPr sz="1450" spc="-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the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10" dirty="0">
                <a:latin typeface="Courier" charset="0"/>
                <a:cs typeface="Courier" charset="0"/>
              </a:rPr>
              <a:t>Node</a:t>
            </a:r>
            <a:r>
              <a:rPr sz="1450" spc="-484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5830" y="2875052"/>
            <a:ext cx="3260725" cy="2639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class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Node</a:t>
            </a:r>
            <a:endParaRPr sz="8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. .</a:t>
            </a:r>
            <a:r>
              <a:rPr sz="850" spc="-7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.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public void addNode(Node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newNode)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16559" marR="139700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int comp = newNode.data.compareTo(data);  if (comp &lt;</a:t>
            </a:r>
            <a:r>
              <a:rPr sz="850" spc="-5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0)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619125" marR="139700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if (left == null) { left = newNode; }  else { left.addNode(newNode);</a:t>
            </a:r>
            <a:r>
              <a:rPr sz="850" spc="1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else if (comp &gt;</a:t>
            </a:r>
            <a:r>
              <a:rPr sz="850" spc="-4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0)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619125" marR="5080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if (right == null) { right = newNode; }  else { right.addNode(newNode); }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lang="en-US" sz="850" spc="15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</a:pPr>
            <a:r>
              <a:rPr lang="en-US" sz="850" spc="15" dirty="0">
                <a:latin typeface="Courier" charset="0"/>
                <a:cs typeface="Courier" charset="0"/>
              </a:rPr>
              <a:t>. .</a:t>
            </a:r>
            <a:r>
              <a:rPr lang="en-US" sz="850" spc="-75" dirty="0">
                <a:latin typeface="Courier" charset="0"/>
                <a:cs typeface="Courier" charset="0"/>
              </a:rPr>
              <a:t> </a:t>
            </a:r>
            <a:r>
              <a:rPr lang="en-US" sz="850" spc="15" dirty="0">
                <a:latin typeface="Courier" charset="0"/>
                <a:cs typeface="Courier" charset="0"/>
              </a:rPr>
              <a:t>.</a:t>
            </a:r>
            <a:endParaRPr lang="en-US" sz="8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850" spc="15" dirty="0">
                <a:latin typeface="Courier" charset="0"/>
                <a:cs typeface="Courier" charset="0"/>
              </a:rPr>
              <a:t>}</a:t>
            </a:r>
            <a:endParaRPr lang="en-US"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3269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 </a:t>
            </a:r>
            <a:r>
              <a:rPr spc="105" dirty="0"/>
              <a:t>Trees </a:t>
            </a:r>
            <a:r>
              <a:rPr spc="-130" dirty="0"/>
              <a:t>-</a:t>
            </a:r>
            <a:r>
              <a:rPr spc="-180" dirty="0"/>
              <a:t> </a:t>
            </a:r>
            <a:r>
              <a:rPr spc="120" dirty="0"/>
              <a:t>Removal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9287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27" y="119247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593" y="791936"/>
            <a:ext cx="2823845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First, find the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node.</a:t>
            </a: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50" spc="10" dirty="0">
                <a:latin typeface="Arial"/>
                <a:cs typeface="Arial"/>
              </a:rPr>
              <a:t>Case </a:t>
            </a:r>
            <a:r>
              <a:rPr sz="1450" spc="5" dirty="0">
                <a:latin typeface="Arial"/>
                <a:cs typeface="Arial"/>
              </a:rPr>
              <a:t>1: </a:t>
            </a:r>
            <a:r>
              <a:rPr sz="1450" spc="10" dirty="0">
                <a:latin typeface="Arial"/>
                <a:cs typeface="Arial"/>
              </a:rPr>
              <a:t>The node </a:t>
            </a:r>
            <a:r>
              <a:rPr sz="1450" spc="5" dirty="0">
                <a:latin typeface="Arial"/>
                <a:cs typeface="Arial"/>
              </a:rPr>
              <a:t>has </a:t>
            </a:r>
            <a:r>
              <a:rPr sz="1450" spc="10" dirty="0">
                <a:latin typeface="Arial"/>
                <a:cs typeface="Arial"/>
              </a:rPr>
              <a:t>no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children</a:t>
            </a:r>
            <a:endParaRPr sz="1450" dirty="0">
              <a:latin typeface="Arial"/>
              <a:cs typeface="Arial"/>
            </a:endParaRPr>
          </a:p>
          <a:p>
            <a:pPr marR="40005" algn="ctr">
              <a:lnSpc>
                <a:spcPct val="100000"/>
              </a:lnSpc>
              <a:spcBef>
                <a:spcPts val="970"/>
              </a:spcBef>
            </a:pPr>
            <a:r>
              <a:rPr sz="1100" spc="10" dirty="0">
                <a:latin typeface="Arial"/>
                <a:cs typeface="Arial"/>
              </a:rPr>
              <a:t>Set the </a:t>
            </a:r>
            <a:r>
              <a:rPr sz="1100" spc="5" dirty="0">
                <a:latin typeface="Arial"/>
                <a:cs typeface="Arial"/>
              </a:rPr>
              <a:t>link in </a:t>
            </a:r>
            <a:r>
              <a:rPr sz="1100" spc="10" dirty="0">
                <a:latin typeface="Arial"/>
                <a:cs typeface="Arial"/>
              </a:rPr>
              <a:t>the parent </a:t>
            </a:r>
            <a:r>
              <a:rPr sz="1100" spc="5" dirty="0">
                <a:latin typeface="Arial"/>
                <a:cs typeface="Arial"/>
              </a:rPr>
              <a:t>to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null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1260631" y="1643494"/>
            <a:ext cx="2663957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227" y="3124200"/>
            <a:ext cx="3048773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220">
              <a:lnSpc>
                <a:spcPct val="100000"/>
              </a:lnSpc>
            </a:pPr>
            <a:r>
              <a:rPr sz="1100" b="1" spc="10" dirty="0">
                <a:latin typeface="Arial"/>
                <a:cs typeface="Arial"/>
              </a:rPr>
              <a:t>Figure 13 </a:t>
            </a:r>
            <a:r>
              <a:rPr sz="1100" spc="10" dirty="0">
                <a:latin typeface="Arial"/>
                <a:cs typeface="Arial"/>
              </a:rPr>
              <a:t>Removing a Node with No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Children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sz="1450" spc="10" dirty="0">
                <a:latin typeface="Arial"/>
                <a:cs typeface="Arial"/>
              </a:rPr>
              <a:t>Case </a:t>
            </a:r>
            <a:r>
              <a:rPr sz="1450" spc="5" dirty="0">
                <a:latin typeface="Arial"/>
                <a:cs typeface="Arial"/>
              </a:rPr>
              <a:t>2: </a:t>
            </a:r>
            <a:r>
              <a:rPr sz="1450" spc="10" dirty="0">
                <a:latin typeface="Arial"/>
                <a:cs typeface="Arial"/>
              </a:rPr>
              <a:t>The node </a:t>
            </a:r>
            <a:r>
              <a:rPr sz="1450" spc="5" dirty="0">
                <a:latin typeface="Arial"/>
                <a:cs typeface="Arial"/>
              </a:rPr>
              <a:t>has </a:t>
            </a:r>
            <a:r>
              <a:rPr sz="1450" spc="10" dirty="0">
                <a:latin typeface="Arial"/>
                <a:cs typeface="Arial"/>
              </a:rPr>
              <a:t>1</a:t>
            </a:r>
            <a:r>
              <a:rPr sz="1450" spc="-8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child</a:t>
            </a:r>
            <a:endParaRPr sz="1450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Modify the parent </a:t>
            </a:r>
            <a:r>
              <a:rPr sz="1100" spc="5" dirty="0">
                <a:latin typeface="Arial"/>
                <a:cs typeface="Arial"/>
              </a:rPr>
              <a:t>link to </a:t>
            </a:r>
            <a:r>
              <a:rPr sz="1100" spc="10" dirty="0">
                <a:latin typeface="Arial"/>
                <a:cs typeface="Arial"/>
              </a:rPr>
              <a:t>the node </a:t>
            </a:r>
            <a:r>
              <a:rPr sz="1100" spc="5" dirty="0">
                <a:latin typeface="Arial"/>
                <a:cs typeface="Arial"/>
              </a:rPr>
              <a:t>to point to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child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node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2"/>
          <p:cNvSpPr>
            <a:spLocks noChangeAspect="1"/>
          </p:cNvSpPr>
          <p:nvPr/>
        </p:nvSpPr>
        <p:spPr>
          <a:xfrm>
            <a:off x="3778180" y="3104835"/>
            <a:ext cx="253395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3664392" y="4924310"/>
            <a:ext cx="280670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0" dirty="0">
                <a:latin typeface="Arial"/>
                <a:cs typeface="Arial"/>
              </a:rPr>
              <a:t>Figure 14 </a:t>
            </a:r>
            <a:r>
              <a:rPr sz="1100" spc="10" dirty="0">
                <a:latin typeface="Arial"/>
                <a:cs typeface="Arial"/>
              </a:rPr>
              <a:t>Removing a Node with One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Child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3300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Binary </a:t>
            </a:r>
            <a:r>
              <a:rPr spc="80" dirty="0"/>
              <a:t>Search </a:t>
            </a:r>
            <a:r>
              <a:rPr spc="105" dirty="0"/>
              <a:t>Trees </a:t>
            </a:r>
            <a:r>
              <a:rPr spc="-130" dirty="0"/>
              <a:t>-</a:t>
            </a:r>
            <a:r>
              <a:rPr spc="-180" dirty="0"/>
              <a:t> </a:t>
            </a:r>
            <a:r>
              <a:rPr spc="120" dirty="0"/>
              <a:t>Removal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9290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91966"/>
            <a:ext cx="367347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Case </a:t>
            </a:r>
            <a:r>
              <a:rPr sz="1450" spc="5" dirty="0">
                <a:latin typeface="Arial"/>
                <a:cs typeface="Arial"/>
              </a:rPr>
              <a:t>3: </a:t>
            </a:r>
            <a:r>
              <a:rPr sz="1450" spc="10" dirty="0">
                <a:latin typeface="Arial"/>
                <a:cs typeface="Arial"/>
              </a:rPr>
              <a:t>The node </a:t>
            </a:r>
            <a:r>
              <a:rPr sz="1450" spc="5" dirty="0">
                <a:latin typeface="Arial"/>
                <a:cs typeface="Arial"/>
              </a:rPr>
              <a:t>has </a:t>
            </a:r>
            <a:r>
              <a:rPr sz="1450" spc="10" dirty="0">
                <a:latin typeface="Arial"/>
                <a:cs typeface="Arial"/>
              </a:rPr>
              <a:t>2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children</a:t>
            </a:r>
            <a:endParaRPr sz="145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10" dirty="0">
                <a:latin typeface="Arial"/>
                <a:cs typeface="Arial"/>
              </a:rPr>
              <a:t>Replace </a:t>
            </a:r>
            <a:r>
              <a:rPr sz="1100" spc="5" dirty="0">
                <a:latin typeface="Arial"/>
                <a:cs typeface="Arial"/>
              </a:rPr>
              <a:t>it </a:t>
            </a:r>
            <a:r>
              <a:rPr sz="1100" spc="10" dirty="0">
                <a:latin typeface="Arial"/>
                <a:cs typeface="Arial"/>
              </a:rPr>
              <a:t>with the smallest node </a:t>
            </a:r>
            <a:r>
              <a:rPr sz="1100" spc="5" dirty="0">
                <a:latin typeface="Arial"/>
                <a:cs typeface="Arial"/>
              </a:rPr>
              <a:t>of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right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subtree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2"/>
          <p:cNvSpPr>
            <a:spLocks noChangeAspect="1"/>
          </p:cNvSpPr>
          <p:nvPr/>
        </p:nvSpPr>
        <p:spPr>
          <a:xfrm>
            <a:off x="990600" y="1445291"/>
            <a:ext cx="2393705" cy="3383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990600" y="4994361"/>
            <a:ext cx="301307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0" dirty="0">
                <a:latin typeface="Arial"/>
                <a:cs typeface="Arial"/>
              </a:rPr>
              <a:t>Figure 15 </a:t>
            </a:r>
            <a:r>
              <a:rPr sz="1100" spc="10" dirty="0">
                <a:latin typeface="Arial"/>
                <a:cs typeface="Arial"/>
              </a:rPr>
              <a:t>Removing a Node with Two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Children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883357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2015" y="259534"/>
            <a:ext cx="4845685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90"/>
              </a:lnSpc>
            </a:pPr>
            <a:r>
              <a:rPr sz="1950" b="1" spc="85" dirty="0">
                <a:latin typeface="Trebuchet MS"/>
                <a:cs typeface="Trebuchet MS"/>
              </a:rPr>
              <a:t>Binary </a:t>
            </a:r>
            <a:r>
              <a:rPr sz="1950" b="1" spc="80" dirty="0">
                <a:latin typeface="Trebuchet MS"/>
                <a:cs typeface="Trebuchet MS"/>
              </a:rPr>
              <a:t>Search </a:t>
            </a:r>
            <a:r>
              <a:rPr sz="1950" b="1" spc="105" dirty="0">
                <a:latin typeface="Trebuchet MS"/>
                <a:cs typeface="Trebuchet MS"/>
              </a:rPr>
              <a:t>Trees </a:t>
            </a:r>
            <a:r>
              <a:rPr sz="1950" b="1" spc="-130" dirty="0">
                <a:latin typeface="Trebuchet MS"/>
                <a:cs typeface="Trebuchet MS"/>
              </a:rPr>
              <a:t>- </a:t>
            </a:r>
            <a:r>
              <a:rPr sz="1950" b="1" spc="70" dirty="0">
                <a:latin typeface="Trebuchet MS"/>
                <a:cs typeface="Trebuchet MS"/>
              </a:rPr>
              <a:t>Efficiency </a:t>
            </a:r>
            <a:r>
              <a:rPr sz="1950" b="1" spc="114" dirty="0">
                <a:latin typeface="Trebuchet MS"/>
                <a:cs typeface="Trebuchet MS"/>
              </a:rPr>
              <a:t>of</a:t>
            </a:r>
            <a:r>
              <a:rPr sz="1950" b="1" spc="-45" dirty="0">
                <a:latin typeface="Trebuchet MS"/>
                <a:cs typeface="Trebuchet MS"/>
              </a:rPr>
              <a:t> </a:t>
            </a:r>
            <a:r>
              <a:rPr sz="1950" b="1" spc="55" dirty="0">
                <a:latin typeface="Trebuchet MS"/>
                <a:cs typeface="Trebuchet MS"/>
              </a:rPr>
              <a:t>the  </a:t>
            </a:r>
            <a:r>
              <a:rPr sz="1950" b="1" spc="120" dirty="0">
                <a:latin typeface="Trebuchet MS"/>
                <a:cs typeface="Trebuchet MS"/>
              </a:rPr>
              <a:t>Operations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227" y="118296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1045119"/>
            <a:ext cx="491680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450" spc="5" dirty="0">
                <a:latin typeface="Arial"/>
                <a:cs typeface="Arial"/>
              </a:rPr>
              <a:t>If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binary search tree is balanced, then adding, locating, or  removing </a:t>
            </a:r>
            <a:r>
              <a:rPr sz="1450" spc="10" dirty="0">
                <a:latin typeface="Arial"/>
                <a:cs typeface="Arial"/>
              </a:rPr>
              <a:t>an </a:t>
            </a:r>
            <a:r>
              <a:rPr sz="1450" spc="5" dirty="0">
                <a:latin typeface="Arial"/>
                <a:cs typeface="Arial"/>
              </a:rPr>
              <a:t>element takes </a:t>
            </a:r>
            <a:r>
              <a:rPr sz="1450" i="1" spc="5" dirty="0">
                <a:latin typeface="Arial"/>
                <a:cs typeface="Arial"/>
              </a:rPr>
              <a:t>O</a:t>
            </a:r>
            <a:r>
              <a:rPr sz="1450" spc="5" dirty="0">
                <a:latin typeface="Arial"/>
                <a:cs typeface="Arial"/>
              </a:rPr>
              <a:t>(log(</a:t>
            </a:r>
            <a:r>
              <a:rPr sz="1450" i="1" spc="5" dirty="0">
                <a:latin typeface="Arial"/>
                <a:cs typeface="Arial"/>
              </a:rPr>
              <a:t>n</a:t>
            </a:r>
            <a:r>
              <a:rPr sz="1450" spc="5" dirty="0">
                <a:latin typeface="Arial"/>
                <a:cs typeface="Arial"/>
              </a:rPr>
              <a:t>))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time.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7715" y="1610194"/>
            <a:ext cx="3953332" cy="140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2092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section_3/</a:t>
            </a:r>
            <a:r>
              <a:rPr spc="70" dirty="0">
                <a:solidFill>
                  <a:srgbClr val="000080"/>
                </a:solidFill>
                <a:hlinkClick r:id="rId2"/>
              </a:rPr>
              <a:t>BinarySearchTree.java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140109" y="1984219"/>
            <a:ext cx="164846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1200"/>
              </a:lnSpc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Constructs an empty</a:t>
            </a:r>
            <a:r>
              <a:rPr sz="1050" spc="-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tree.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994"/>
              </a:lnSpc>
            </a:pPr>
            <a:r>
              <a:rPr sz="85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5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public</a:t>
            </a:r>
            <a:r>
              <a:rPr sz="85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BinarySearchTree()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5"/>
              </a:lnSpc>
            </a:pP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985"/>
              </a:lnSpc>
            </a:pPr>
            <a:r>
              <a:rPr sz="850" dirty="0">
                <a:latin typeface="Courier New"/>
                <a:cs typeface="Courier New"/>
              </a:rPr>
              <a:t>root =</a:t>
            </a:r>
            <a:r>
              <a:rPr sz="850" spc="-90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85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1000"/>
              </a:lnSpc>
            </a:pPr>
            <a:r>
              <a:rPr sz="85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40109" y="3007864"/>
            <a:ext cx="2622550" cy="169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1165"/>
              </a:lnSpc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Inserts a new node into the</a:t>
            </a:r>
            <a:r>
              <a:rPr sz="1050" spc="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tree.</a:t>
            </a:r>
            <a:endParaRPr sz="1050">
              <a:latin typeface="Times New Roman"/>
              <a:cs typeface="Times New Roman"/>
            </a:endParaRPr>
          </a:p>
          <a:p>
            <a:pPr marL="207010">
              <a:lnSpc>
                <a:spcPts val="1215"/>
              </a:lnSpc>
            </a:pPr>
            <a:r>
              <a:rPr sz="850" dirty="0">
                <a:latin typeface="Courier New"/>
                <a:cs typeface="Courier New"/>
              </a:rPr>
              <a:t>@param obj</a:t>
            </a:r>
            <a:r>
              <a:rPr sz="850" spc="-26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the object to insert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994"/>
              </a:lnSpc>
            </a:pPr>
            <a:r>
              <a:rPr sz="85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5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850" dirty="0">
                <a:latin typeface="Courier New"/>
                <a:cs typeface="Courier New"/>
              </a:rPr>
              <a:t>add(Comparable</a:t>
            </a:r>
            <a:r>
              <a:rPr sz="850" spc="-7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obj)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85"/>
              </a:lnSpc>
            </a:pP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07010" marR="718820">
              <a:lnSpc>
                <a:spcPts val="980"/>
              </a:lnSpc>
              <a:spcBef>
                <a:spcPts val="45"/>
              </a:spcBef>
            </a:pPr>
            <a:r>
              <a:rPr sz="850" dirty="0">
                <a:latin typeface="Courier New"/>
                <a:cs typeface="Courier New"/>
              </a:rPr>
              <a:t>Node newNode = 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85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Node();  newNode.data = obj;  newNode.left = </a:t>
            </a:r>
            <a:r>
              <a:rPr sz="85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850" dirty="0">
                <a:latin typeface="Courier New"/>
                <a:cs typeface="Courier New"/>
              </a:rPr>
              <a:t>;  newNode.right =</a:t>
            </a:r>
            <a:r>
              <a:rPr sz="850" spc="-85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850" dirty="0">
                <a:latin typeface="Courier New"/>
                <a:cs typeface="Courier New"/>
              </a:rPr>
              <a:t>;</a:t>
            </a:r>
            <a:endParaRPr sz="850">
              <a:latin typeface="Courier New"/>
              <a:cs typeface="Courier New"/>
            </a:endParaRPr>
          </a:p>
          <a:p>
            <a:pPr marL="207010" marR="5080">
              <a:lnSpc>
                <a:spcPts val="980"/>
              </a:lnSpc>
            </a:pP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50" dirty="0">
                <a:latin typeface="Courier New"/>
                <a:cs typeface="Courier New"/>
              </a:rPr>
              <a:t>(root == </a:t>
            </a:r>
            <a:r>
              <a:rPr sz="850" dirty="0">
                <a:solidFill>
                  <a:srgbClr val="66FF18"/>
                </a:solidFill>
                <a:latin typeface="Courier New"/>
                <a:cs typeface="Courier New"/>
              </a:rPr>
              <a:t>null</a:t>
            </a:r>
            <a:r>
              <a:rPr sz="850" dirty="0">
                <a:latin typeface="Courier New"/>
                <a:cs typeface="Courier New"/>
              </a:rPr>
              <a:t>) { root = newNode;</a:t>
            </a:r>
            <a:r>
              <a:rPr sz="850" spc="-7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}  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else </a:t>
            </a:r>
            <a:r>
              <a:rPr sz="850" dirty="0">
                <a:latin typeface="Courier New"/>
                <a:cs typeface="Courier New"/>
              </a:rPr>
              <a:t>{ root.addNode(newNode);</a:t>
            </a:r>
            <a:r>
              <a:rPr sz="850" spc="-7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sz="85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85800" y="785807"/>
            <a:ext cx="3187065" cy="445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965"/>
              </a:lnSpc>
              <a:tabLst>
                <a:tab pos="27178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466725" indent="-389255">
              <a:lnSpc>
                <a:spcPts val="1165"/>
              </a:lnSpc>
              <a:buSzPct val="80952"/>
              <a:buFont typeface="Courier New"/>
              <a:buAutoNum type="arabicPlain" startAt="2"/>
              <a:tabLst>
                <a:tab pos="467359" algn="l"/>
              </a:tabLst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This class implements a binary search tree</a:t>
            </a:r>
            <a:r>
              <a:rPr sz="1050" spc="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whose</a:t>
            </a:r>
            <a:endParaRPr sz="1050">
              <a:latin typeface="Times New Roman"/>
              <a:cs typeface="Times New Roman"/>
            </a:endParaRPr>
          </a:p>
          <a:p>
            <a:pPr marL="466725" indent="-389255">
              <a:lnSpc>
                <a:spcPts val="1180"/>
              </a:lnSpc>
              <a:buSzPct val="80952"/>
              <a:buFont typeface="Courier New"/>
              <a:buAutoNum type="arabicPlain" startAt="2"/>
              <a:tabLst>
                <a:tab pos="467359" algn="l"/>
              </a:tabLst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nodes hold objects that implement the</a:t>
            </a:r>
            <a:r>
              <a:rPr sz="1050" spc="7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Comparable</a:t>
            </a:r>
            <a:endParaRPr sz="1050">
              <a:latin typeface="Times New Roman"/>
              <a:cs typeface="Times New Roman"/>
            </a:endParaRPr>
          </a:p>
          <a:p>
            <a:pPr marL="466725" indent="-389255">
              <a:lnSpc>
                <a:spcPts val="1215"/>
              </a:lnSpc>
              <a:buSzPct val="80952"/>
              <a:buFont typeface="Courier New"/>
              <a:buAutoNum type="arabicPlain" startAt="2"/>
              <a:tabLst>
                <a:tab pos="467359" algn="l"/>
              </a:tabLst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interface.</a:t>
            </a:r>
            <a:endParaRPr sz="1050">
              <a:latin typeface="Times New Roman"/>
              <a:cs typeface="Times New Roman"/>
            </a:endParaRPr>
          </a:p>
          <a:p>
            <a:pPr marL="77470">
              <a:lnSpc>
                <a:spcPts val="994"/>
              </a:lnSpc>
              <a:tabLst>
                <a:tab pos="27178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dirty="0">
                <a:latin typeface="Courier New"/>
                <a:cs typeface="Courier New"/>
              </a:rPr>
              <a:t>*/</a:t>
            </a:r>
            <a:endParaRPr sz="850">
              <a:latin typeface="Courier New"/>
              <a:cs typeface="Courier New"/>
            </a:endParaRPr>
          </a:p>
          <a:p>
            <a:pPr marL="77470">
              <a:lnSpc>
                <a:spcPts val="985"/>
              </a:lnSpc>
              <a:tabLst>
                <a:tab pos="27178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7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BinarySearchTree</a:t>
            </a:r>
            <a:endParaRPr sz="850">
              <a:latin typeface="Courier New"/>
              <a:cs typeface="Courier New"/>
            </a:endParaRPr>
          </a:p>
          <a:p>
            <a:pPr marL="77470">
              <a:lnSpc>
                <a:spcPts val="985"/>
              </a:lnSpc>
              <a:tabLst>
                <a:tab pos="271780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85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77470">
              <a:lnSpc>
                <a:spcPts val="985"/>
              </a:lnSpc>
              <a:tabLst>
                <a:tab pos="466725" algn="l"/>
              </a:tabLst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850" dirty="0">
                <a:solidFill>
                  <a:srgbClr val="CC0066"/>
                </a:solidFill>
                <a:latin typeface="Courier New"/>
                <a:cs typeface="Courier New"/>
              </a:rPr>
              <a:t>private </a:t>
            </a:r>
            <a:r>
              <a:rPr sz="850" dirty="0">
                <a:latin typeface="Courier New"/>
                <a:cs typeface="Courier New"/>
              </a:rPr>
              <a:t>Node</a:t>
            </a:r>
            <a:r>
              <a:rPr sz="850" spc="-85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root;</a:t>
            </a:r>
            <a:endParaRPr sz="850">
              <a:latin typeface="Courier New"/>
              <a:cs typeface="Courier New"/>
            </a:endParaRPr>
          </a:p>
          <a:p>
            <a:pPr marR="295846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ct val="100000"/>
              </a:lnSpc>
              <a:spcBef>
                <a:spcPts val="9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1000"/>
              </a:lnSpc>
              <a:spcBef>
                <a:spcPts val="2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ct val="100000"/>
              </a:lnSpc>
              <a:spcBef>
                <a:spcPts val="9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ct val="100000"/>
              </a:lnSpc>
              <a:spcBef>
                <a:spcPts val="16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1000"/>
              </a:lnSpc>
              <a:spcBef>
                <a:spcPts val="2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985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ts val="1000"/>
              </a:lnSpc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ct val="100000"/>
              </a:lnSpc>
              <a:spcBef>
                <a:spcPts val="95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850">
              <a:latin typeface="Courier New"/>
              <a:cs typeface="Courier New"/>
            </a:endParaRPr>
          </a:p>
          <a:p>
            <a:pPr marR="3023235" algn="ctr">
              <a:lnSpc>
                <a:spcPct val="100000"/>
              </a:lnSpc>
              <a:spcBef>
                <a:spcPts val="160"/>
              </a:spcBef>
            </a:pPr>
            <a:r>
              <a:rPr sz="850" b="1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140219" y="4805483"/>
            <a:ext cx="199517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850" dirty="0">
                <a:latin typeface="Courier New"/>
                <a:cs typeface="Courier New"/>
              </a:rPr>
              <a:t>/**</a:t>
            </a:r>
            <a:endParaRPr sz="850">
              <a:latin typeface="Courier New"/>
              <a:cs typeface="Courier New"/>
            </a:endParaRPr>
          </a:p>
          <a:p>
            <a:pPr marL="207010">
              <a:lnSpc>
                <a:spcPts val="1165"/>
              </a:lnSpc>
            </a:pP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Tries to find an object in the</a:t>
            </a:r>
            <a:r>
              <a:rPr sz="10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tree.</a:t>
            </a:r>
            <a:endParaRPr sz="1050">
              <a:latin typeface="Times New Roman"/>
              <a:cs typeface="Times New Roman"/>
            </a:endParaRPr>
          </a:p>
          <a:p>
            <a:pPr marL="207010">
              <a:lnSpc>
                <a:spcPts val="1220"/>
              </a:lnSpc>
            </a:pPr>
            <a:r>
              <a:rPr sz="850" dirty="0">
                <a:latin typeface="Courier New"/>
                <a:cs typeface="Courier New"/>
              </a:rPr>
              <a:t>@param obj</a:t>
            </a:r>
            <a:r>
              <a:rPr sz="850" spc="-27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73FF"/>
                </a:solidFill>
                <a:latin typeface="Times New Roman"/>
                <a:cs typeface="Times New Roman"/>
              </a:rPr>
              <a:t>the object to find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9613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Basic </a:t>
            </a:r>
            <a:r>
              <a:rPr spc="65" dirty="0"/>
              <a:t>Tree</a:t>
            </a:r>
            <a:r>
              <a:rPr spc="-70" dirty="0"/>
              <a:t> </a:t>
            </a:r>
            <a:r>
              <a:rPr spc="120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921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7715" y="1060881"/>
            <a:ext cx="5825972" cy="3329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7931" y="4603262"/>
            <a:ext cx="196278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Figure </a:t>
            </a:r>
            <a:r>
              <a:rPr sz="1450" b="1" spc="10" dirty="0">
                <a:latin typeface="Arial"/>
                <a:cs typeface="Arial"/>
              </a:rPr>
              <a:t>1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Family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linear structures, the process of iterating through the elements is fairly obvious (forwards or backwards)</a:t>
            </a:r>
          </a:p>
          <a:p>
            <a:r>
              <a:rPr lang="en-US" dirty="0"/>
              <a:t>For non-linear structures like a tree, the possibilities are more interesting</a:t>
            </a:r>
          </a:p>
          <a:p>
            <a:r>
              <a:rPr lang="en-US" dirty="0"/>
              <a:t>Let's look at four classic ways of </a:t>
            </a:r>
            <a:r>
              <a:rPr lang="en-US" i="1" dirty="0"/>
              <a:t>traversing </a:t>
            </a:r>
            <a:r>
              <a:rPr lang="en-US" dirty="0"/>
              <a:t>the nodes of a tree</a:t>
            </a:r>
          </a:p>
          <a:p>
            <a:r>
              <a:rPr lang="en-US" dirty="0"/>
              <a:t>All traversals start at the root of the tree</a:t>
            </a:r>
          </a:p>
          <a:p>
            <a:r>
              <a:rPr lang="en-US" dirty="0"/>
              <a:t>Each node can be thought of as the root of a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Preorder</a:t>
            </a:r>
            <a:r>
              <a:rPr lang="en-US" dirty="0"/>
              <a:t>: visit the root, then traverse the </a:t>
            </a:r>
            <a:r>
              <a:rPr lang="en-US" dirty="0" err="1"/>
              <a:t>subtrees</a:t>
            </a:r>
            <a:r>
              <a:rPr lang="en-US" dirty="0"/>
              <a:t> from left to right</a:t>
            </a:r>
          </a:p>
          <a:p>
            <a:r>
              <a:rPr lang="en-US" i="1" dirty="0" err="1"/>
              <a:t>Inorder</a:t>
            </a:r>
            <a:r>
              <a:rPr lang="en-US" dirty="0"/>
              <a:t>: traverse the left </a:t>
            </a:r>
            <a:r>
              <a:rPr lang="en-US" dirty="0" err="1"/>
              <a:t>subtree</a:t>
            </a:r>
            <a:r>
              <a:rPr lang="en-US" dirty="0"/>
              <a:t>, then visit the root, then traverse the right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i="1" dirty="0" err="1"/>
              <a:t>Postorder</a:t>
            </a:r>
            <a:r>
              <a:rPr lang="en-US" dirty="0"/>
              <a:t>: traverse the subtrees from left to right, then visit the root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Preorder:		A  B  D  E  C</a:t>
            </a:r>
          </a:p>
          <a:p>
            <a:pPr>
              <a:buNone/>
            </a:pPr>
            <a:r>
              <a:rPr lang="en-US" dirty="0" err="1"/>
              <a:t>Inorder</a:t>
            </a:r>
            <a:r>
              <a:rPr lang="en-US" dirty="0"/>
              <a:t>:			D  B  E  A  C</a:t>
            </a:r>
          </a:p>
          <a:p>
            <a:pPr>
              <a:buNone/>
            </a:pPr>
            <a:r>
              <a:rPr lang="en-US" dirty="0" err="1"/>
              <a:t>Postorder</a:t>
            </a:r>
            <a:r>
              <a:rPr lang="en-US" dirty="0"/>
              <a:t>:		D  E  B  C  A</a:t>
            </a:r>
          </a:p>
        </p:txBody>
      </p:sp>
      <p:pic>
        <p:nvPicPr>
          <p:cNvPr id="7" name="Picture 6" descr="Fig19.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22" y="1907964"/>
            <a:ext cx="2484973" cy="191600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simplifies the implementation of tree traversals</a:t>
            </a:r>
          </a:p>
          <a:p>
            <a:pPr>
              <a:spcAft>
                <a:spcPts val="960"/>
              </a:spcAft>
            </a:pPr>
            <a:r>
              <a:rPr lang="en-US" dirty="0"/>
              <a:t>Preorder (</a:t>
            </a:r>
            <a:r>
              <a:rPr lang="en-US" dirty="0" err="1"/>
              <a:t>pseudocode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sz="1557" dirty="0">
                <a:latin typeface="Courier New"/>
                <a:cs typeface="Courier New"/>
              </a:rPr>
              <a:t>				Visit node</a:t>
            </a:r>
          </a:p>
          <a:p>
            <a:pPr>
              <a:buNone/>
            </a:pPr>
            <a:r>
              <a:rPr lang="en-US" sz="1557" dirty="0">
                <a:latin typeface="Courier New"/>
                <a:cs typeface="Courier New"/>
              </a:rPr>
              <a:t>				Traverse (left child)</a:t>
            </a:r>
          </a:p>
          <a:p>
            <a:pPr>
              <a:spcAft>
                <a:spcPts val="480"/>
              </a:spcAft>
              <a:buNone/>
            </a:pPr>
            <a:r>
              <a:rPr lang="en-US" sz="1557" dirty="0">
                <a:latin typeface="Courier New"/>
                <a:cs typeface="Courier New"/>
              </a:rPr>
              <a:t>				Traverse (right child)</a:t>
            </a:r>
          </a:p>
          <a:p>
            <a:pPr>
              <a:spcAft>
                <a:spcPts val="960"/>
              </a:spcAft>
            </a:pPr>
            <a:r>
              <a:rPr lang="en-US" dirty="0" err="1"/>
              <a:t>Inorder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1440" dirty="0">
                <a:latin typeface="Courier New"/>
                <a:cs typeface="Courier New"/>
              </a:rPr>
              <a:t>			Traverse (left child)</a:t>
            </a:r>
          </a:p>
          <a:p>
            <a:pPr>
              <a:buNone/>
            </a:pPr>
            <a:r>
              <a:rPr lang="en-US" sz="1440" dirty="0">
                <a:latin typeface="Courier New"/>
                <a:cs typeface="Courier New"/>
              </a:rPr>
              <a:t>			Visit node</a:t>
            </a:r>
          </a:p>
          <a:p>
            <a:pPr>
              <a:buNone/>
            </a:pPr>
            <a:r>
              <a:rPr lang="en-US" sz="1440" dirty="0">
                <a:latin typeface="Courier New"/>
                <a:cs typeface="Courier New"/>
              </a:rPr>
              <a:t>			Traverse (right child)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1440" dirty="0">
                <a:latin typeface="Courier New"/>
                <a:cs typeface="Courier New"/>
              </a:rPr>
              <a:t>		Traverse (left child)</a:t>
            </a:r>
          </a:p>
          <a:p>
            <a:pPr>
              <a:buNone/>
            </a:pPr>
            <a:r>
              <a:rPr lang="en-US" sz="1440" dirty="0">
                <a:latin typeface="Courier New"/>
                <a:cs typeface="Courier New"/>
              </a:rPr>
              <a:t>			Traverse (right child)</a:t>
            </a:r>
          </a:p>
          <a:p>
            <a:pPr>
              <a:spcAft>
                <a:spcPts val="480"/>
              </a:spcAft>
              <a:buNone/>
            </a:pPr>
            <a:r>
              <a:rPr lang="en-US" sz="1440" dirty="0">
                <a:latin typeface="Courier New"/>
                <a:cs typeface="Courier New"/>
              </a:rPr>
              <a:t>			Visit node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8436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Tree </a:t>
            </a:r>
            <a:r>
              <a:rPr spc="105" dirty="0"/>
              <a:t>Traversal </a:t>
            </a:r>
            <a:r>
              <a:rPr spc="-130" dirty="0"/>
              <a:t>- </a:t>
            </a:r>
            <a:r>
              <a:rPr spc="95" dirty="0"/>
              <a:t>Inorder</a:t>
            </a:r>
            <a:r>
              <a:rPr spc="100" dirty="0"/>
              <a:t> </a:t>
            </a:r>
            <a:r>
              <a:rPr spc="105" dirty="0"/>
              <a:t>Traversal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8803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87100"/>
            <a:ext cx="377634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To </a:t>
            </a:r>
            <a:r>
              <a:rPr sz="1450" spc="5" dirty="0">
                <a:latin typeface="Arial"/>
                <a:cs typeface="Arial"/>
              </a:rPr>
              <a:t>print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Binary Search Tree in sorted order: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35" y="1096096"/>
            <a:ext cx="5343525" cy="524510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2069" marR="4103370">
              <a:lnSpc>
                <a:spcPct val="102800"/>
              </a:lnSpc>
              <a:spcBef>
                <a:spcPts val="400"/>
              </a:spcBef>
            </a:pPr>
            <a:r>
              <a:rPr sz="850" spc="10" dirty="0">
                <a:latin typeface="Comic Sans MS"/>
                <a:cs typeface="Comic Sans MS"/>
              </a:rPr>
              <a:t>Print </a:t>
            </a:r>
            <a:r>
              <a:rPr sz="850" spc="15" dirty="0">
                <a:latin typeface="Comic Sans MS"/>
                <a:cs typeface="Comic Sans MS"/>
              </a:rPr>
              <a:t>the </a:t>
            </a:r>
            <a:r>
              <a:rPr sz="850" spc="10" dirty="0">
                <a:latin typeface="Comic Sans MS"/>
                <a:cs typeface="Comic Sans MS"/>
              </a:rPr>
              <a:t>left </a:t>
            </a:r>
            <a:r>
              <a:rPr sz="850" spc="15" dirty="0">
                <a:latin typeface="Comic Sans MS"/>
                <a:cs typeface="Comic Sans MS"/>
              </a:rPr>
              <a:t>subtree.  </a:t>
            </a:r>
            <a:r>
              <a:rPr sz="850" spc="10" dirty="0">
                <a:latin typeface="Comic Sans MS"/>
                <a:cs typeface="Comic Sans MS"/>
              </a:rPr>
              <a:t>Print </a:t>
            </a:r>
            <a:r>
              <a:rPr sz="850" spc="15" dirty="0">
                <a:latin typeface="Comic Sans MS"/>
                <a:cs typeface="Comic Sans MS"/>
              </a:rPr>
              <a:t>the root</a:t>
            </a:r>
            <a:r>
              <a:rPr sz="850" spc="-65" dirty="0">
                <a:latin typeface="Comic Sans MS"/>
                <a:cs typeface="Comic Sans MS"/>
              </a:rPr>
              <a:t> </a:t>
            </a:r>
            <a:r>
              <a:rPr sz="850" spc="10" dirty="0">
                <a:latin typeface="Comic Sans MS"/>
                <a:cs typeface="Comic Sans MS"/>
              </a:rPr>
              <a:t>data.</a:t>
            </a:r>
            <a:endParaRPr sz="850">
              <a:latin typeface="Comic Sans MS"/>
              <a:cs typeface="Comic Sans MS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0" dirty="0">
                <a:latin typeface="Comic Sans MS"/>
                <a:cs typeface="Comic Sans MS"/>
              </a:rPr>
              <a:t>Print </a:t>
            </a:r>
            <a:r>
              <a:rPr sz="850" spc="15" dirty="0">
                <a:latin typeface="Comic Sans MS"/>
                <a:cs typeface="Comic Sans MS"/>
              </a:rPr>
              <a:t>the </a:t>
            </a:r>
            <a:r>
              <a:rPr sz="850" spc="10" dirty="0">
                <a:latin typeface="Comic Sans MS"/>
                <a:cs typeface="Comic Sans MS"/>
              </a:rPr>
              <a:t>right</a:t>
            </a:r>
            <a:r>
              <a:rPr sz="850" spc="-65" dirty="0">
                <a:latin typeface="Comic Sans MS"/>
                <a:cs typeface="Comic Sans MS"/>
              </a:rPr>
              <a:t> </a:t>
            </a:r>
            <a:r>
              <a:rPr sz="850" spc="15" dirty="0">
                <a:latin typeface="Comic Sans MS"/>
                <a:cs typeface="Comic Sans MS"/>
              </a:rPr>
              <a:t>subtree.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227" y="177852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227" y="20864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1593" y="1677587"/>
            <a:ext cx="376618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This called </a:t>
            </a:r>
            <a:r>
              <a:rPr sz="1450" spc="10" dirty="0">
                <a:latin typeface="Arial"/>
                <a:cs typeface="Arial"/>
              </a:rPr>
              <a:t>an </a:t>
            </a:r>
            <a:r>
              <a:rPr sz="1450" b="1" spc="5" dirty="0">
                <a:latin typeface="Arial"/>
                <a:cs typeface="Arial"/>
              </a:rPr>
              <a:t>inorder</a:t>
            </a:r>
            <a:r>
              <a:rPr sz="1450" b="1" spc="-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traversal.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450" spc="5" dirty="0">
                <a:latin typeface="Arial"/>
                <a:cs typeface="Arial"/>
              </a:rPr>
              <a:t>Recursive helper </a:t>
            </a:r>
            <a:r>
              <a:rPr sz="1450" spc="10" dirty="0">
                <a:latin typeface="Arial"/>
                <a:cs typeface="Arial"/>
              </a:rPr>
              <a:t>method </a:t>
            </a:r>
            <a:r>
              <a:rPr sz="1450" spc="5" dirty="0">
                <a:latin typeface="Arial"/>
                <a:cs typeface="Arial"/>
              </a:rPr>
              <a:t>for printing 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835" y="2302831"/>
            <a:ext cx="5343525" cy="985783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5"/>
              </a:spcBef>
            </a:pPr>
            <a:r>
              <a:rPr sz="850" spc="15" dirty="0">
                <a:latin typeface="Courier" charset="0"/>
                <a:cs typeface="Courier" charset="0"/>
              </a:rPr>
              <a:t>private static void print(Node</a:t>
            </a:r>
            <a:r>
              <a:rPr sz="850" spc="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parent)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54635" marR="2646680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if (parent == null) { return; }  print(parent.left);  System.out.print(parent.data + " ");  print(parent.right);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227" y="352621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1593" y="3425272"/>
            <a:ext cx="509460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Public </a:t>
            </a:r>
            <a:r>
              <a:rPr sz="1450" spc="10" dirty="0">
                <a:latin typeface="Courier" charset="0"/>
                <a:cs typeface="Courier" charset="0"/>
              </a:rPr>
              <a:t>print</a:t>
            </a:r>
            <a:r>
              <a:rPr sz="1450" spc="-455" dirty="0">
                <a:latin typeface="Courier" charset="0"/>
                <a:cs typeface="Courier" charset="0"/>
              </a:rPr>
              <a:t> </a:t>
            </a:r>
            <a:r>
              <a:rPr sz="1450" spc="10" dirty="0">
                <a:latin typeface="Arial"/>
                <a:cs typeface="Arial"/>
              </a:rPr>
              <a:t>method </a:t>
            </a:r>
            <a:r>
              <a:rPr sz="1450" spc="5" dirty="0">
                <a:latin typeface="Arial"/>
                <a:cs typeface="Arial"/>
              </a:rPr>
              <a:t>starts the recursive process at the root: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1835" y="3742591"/>
            <a:ext cx="5343525" cy="577722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425"/>
              </a:spcBef>
            </a:pPr>
            <a:r>
              <a:rPr sz="850" spc="15" dirty="0">
                <a:latin typeface="Courier" charset="0"/>
                <a:cs typeface="Courier" charset="0"/>
              </a:rPr>
              <a:t>public void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print()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R="4008754" algn="ctr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print(root);</a:t>
            </a:r>
            <a:endParaRPr sz="85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8451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Preorder </a:t>
            </a:r>
            <a:r>
              <a:rPr spc="135" dirty="0"/>
              <a:t>and </a:t>
            </a:r>
            <a:r>
              <a:rPr spc="100" dirty="0"/>
              <a:t>Postorder</a:t>
            </a:r>
            <a:r>
              <a:rPr spc="-90" dirty="0"/>
              <a:t> </a:t>
            </a:r>
            <a:r>
              <a:rPr spc="120" dirty="0"/>
              <a:t>Traversals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8805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227" y="195331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227" y="302688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1593" y="787115"/>
            <a:ext cx="4605655" cy="263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Preorder</a:t>
            </a:r>
            <a:endParaRPr sz="1450">
              <a:latin typeface="Arial"/>
              <a:cs typeface="Arial"/>
            </a:endParaRPr>
          </a:p>
          <a:p>
            <a:pPr marL="347980" marR="3234690">
              <a:lnSpc>
                <a:spcPct val="134000"/>
              </a:lnSpc>
              <a:spcBef>
                <a:spcPts val="455"/>
              </a:spcBef>
            </a:pPr>
            <a:r>
              <a:rPr sz="1100" spc="5" dirty="0">
                <a:latin typeface="Arial"/>
                <a:cs typeface="Arial"/>
              </a:rPr>
              <a:t>Visit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root  Visit left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subtree</a:t>
            </a:r>
            <a:endParaRPr sz="11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450"/>
              </a:spcBef>
            </a:pPr>
            <a:r>
              <a:rPr sz="1100" spc="5" dirty="0">
                <a:latin typeface="Arial"/>
                <a:cs typeface="Arial"/>
              </a:rPr>
              <a:t>Visit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right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subtree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spc="5" dirty="0">
                <a:latin typeface="Arial"/>
                <a:cs typeface="Arial"/>
              </a:rPr>
              <a:t>Postorder</a:t>
            </a:r>
            <a:endParaRPr sz="145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5" dirty="0">
                <a:latin typeface="Arial"/>
                <a:cs typeface="Arial"/>
              </a:rPr>
              <a:t>Visit left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subtree</a:t>
            </a:r>
            <a:endParaRPr sz="1100">
              <a:latin typeface="Arial"/>
              <a:cs typeface="Arial"/>
            </a:endParaRPr>
          </a:p>
          <a:p>
            <a:pPr marL="347980" marR="2910205">
              <a:lnSpc>
                <a:spcPct val="134000"/>
              </a:lnSpc>
              <a:spcBef>
                <a:spcPts val="65"/>
              </a:spcBef>
            </a:pPr>
            <a:r>
              <a:rPr sz="1100" spc="5" dirty="0">
                <a:latin typeface="Arial"/>
                <a:cs typeface="Arial"/>
              </a:rPr>
              <a:t>Visit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right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subtree  </a:t>
            </a:r>
            <a:r>
              <a:rPr sz="1100" spc="5" dirty="0">
                <a:latin typeface="Arial"/>
                <a:cs typeface="Arial"/>
              </a:rPr>
              <a:t>Visit </a:t>
            </a:r>
            <a:r>
              <a:rPr sz="1100" spc="10" dirty="0">
                <a:latin typeface="Arial"/>
                <a:cs typeface="Arial"/>
              </a:rPr>
              <a:t>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root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  <a:spcBef>
                <a:spcPts val="595"/>
              </a:spcBef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postorder traversal of </a:t>
            </a:r>
            <a:r>
              <a:rPr sz="1450" spc="10" dirty="0">
                <a:latin typeface="Arial"/>
                <a:cs typeface="Arial"/>
              </a:rPr>
              <a:t>an </a:t>
            </a:r>
            <a:r>
              <a:rPr sz="1450" spc="5" dirty="0">
                <a:latin typeface="Arial"/>
                <a:cs typeface="Arial"/>
              </a:rPr>
              <a:t>expression tree results in </a:t>
            </a:r>
            <a:r>
              <a:rPr sz="1450" spc="10" dirty="0">
                <a:latin typeface="Arial"/>
                <a:cs typeface="Arial"/>
              </a:rPr>
              <a:t>an  </a:t>
            </a:r>
            <a:r>
              <a:rPr sz="1450" spc="5" dirty="0">
                <a:latin typeface="Arial"/>
                <a:cs typeface="Arial"/>
              </a:rPr>
              <a:t>expression in reverse Polish</a:t>
            </a:r>
            <a:r>
              <a:rPr sz="1450" spc="1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notation.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8466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Preorder </a:t>
            </a:r>
            <a:r>
              <a:rPr spc="135" dirty="0"/>
              <a:t>and </a:t>
            </a:r>
            <a:r>
              <a:rPr spc="100" dirty="0"/>
              <a:t>Postorder</a:t>
            </a:r>
            <a:r>
              <a:rPr spc="-90" dirty="0"/>
              <a:t> </a:t>
            </a:r>
            <a:r>
              <a:rPr spc="120" dirty="0"/>
              <a:t>Traversals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8807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50226"/>
            <a:ext cx="534035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450" spc="10" dirty="0">
                <a:latin typeface="Arial"/>
                <a:cs typeface="Arial"/>
              </a:rPr>
              <a:t>Use </a:t>
            </a:r>
            <a:r>
              <a:rPr sz="1450" spc="5" dirty="0">
                <a:latin typeface="Arial"/>
                <a:cs typeface="Arial"/>
              </a:rPr>
              <a:t>postorder traversal to </a:t>
            </a:r>
            <a:r>
              <a:rPr sz="1450" spc="10" dirty="0">
                <a:latin typeface="Arial"/>
                <a:cs typeface="Arial"/>
              </a:rPr>
              <a:t>remove </a:t>
            </a:r>
            <a:r>
              <a:rPr sz="1450" spc="5" dirty="0">
                <a:latin typeface="Arial"/>
                <a:cs typeface="Arial"/>
              </a:rPr>
              <a:t>all directories from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directory  tree.</a:t>
            </a:r>
            <a:endParaRPr sz="145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directory </a:t>
            </a:r>
            <a:r>
              <a:rPr sz="1100" spc="10" dirty="0">
                <a:latin typeface="Arial"/>
                <a:cs typeface="Arial"/>
              </a:rPr>
              <a:t>must be empty before you can remove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628" y="1593545"/>
            <a:ext cx="4818913" cy="156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27" y="3376440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593" y="3275501"/>
            <a:ext cx="387985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Use </a:t>
            </a:r>
            <a:r>
              <a:rPr sz="1450" spc="5" dirty="0">
                <a:latin typeface="Arial"/>
                <a:cs typeface="Arial"/>
              </a:rPr>
              <a:t>preorder traversal to copy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directory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715" y="228600"/>
            <a:ext cx="5659513" cy="1864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227" y="22945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227" y="25941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1593" y="2114947"/>
            <a:ext cx="4284345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600"/>
              </a:lnSpc>
            </a:pPr>
            <a:r>
              <a:rPr sz="1450" b="0" spc="10" dirty="0">
                <a:latin typeface="Arial"/>
                <a:cs typeface="Arial"/>
              </a:rPr>
              <a:t>Can </a:t>
            </a:r>
            <a:r>
              <a:rPr sz="1450" b="0" spc="5" dirty="0">
                <a:latin typeface="Arial"/>
                <a:cs typeface="Arial"/>
              </a:rPr>
              <a:t>have pre- </a:t>
            </a:r>
            <a:r>
              <a:rPr sz="1450" b="0" spc="10" dirty="0">
                <a:latin typeface="Arial"/>
                <a:cs typeface="Arial"/>
              </a:rPr>
              <a:t>and </a:t>
            </a:r>
            <a:r>
              <a:rPr sz="1450" b="0" spc="5" dirty="0">
                <a:latin typeface="Arial"/>
                <a:cs typeface="Arial"/>
              </a:rPr>
              <a:t>post-order traversal for any tree.  Only </a:t>
            </a:r>
            <a:r>
              <a:rPr sz="1450" b="0" spc="10" dirty="0">
                <a:latin typeface="Arial"/>
                <a:cs typeface="Arial"/>
              </a:rPr>
              <a:t>a </a:t>
            </a:r>
            <a:r>
              <a:rPr sz="1450" b="0" spc="5" dirty="0">
                <a:latin typeface="Arial"/>
                <a:cs typeface="Arial"/>
              </a:rPr>
              <a:t>binary tree has </a:t>
            </a:r>
            <a:r>
              <a:rPr sz="1450" b="0" spc="10" dirty="0">
                <a:latin typeface="Arial"/>
                <a:cs typeface="Arial"/>
              </a:rPr>
              <a:t>an </a:t>
            </a:r>
            <a:r>
              <a:rPr sz="1450" b="0" spc="5" dirty="0">
                <a:latin typeface="Arial"/>
                <a:cs typeface="Arial"/>
              </a:rPr>
              <a:t>inorder</a:t>
            </a:r>
            <a:r>
              <a:rPr sz="1450" b="0" spc="-5" dirty="0">
                <a:latin typeface="Arial"/>
                <a:cs typeface="Arial"/>
              </a:rPr>
              <a:t> </a:t>
            </a:r>
            <a:r>
              <a:rPr sz="1450" b="0" spc="5" dirty="0">
                <a:latin typeface="Arial"/>
                <a:cs typeface="Arial"/>
              </a:rPr>
              <a:t>traversal.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7227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105" dirty="0"/>
              <a:t>Visitor</a:t>
            </a:r>
            <a:r>
              <a:rPr spc="-100" dirty="0"/>
              <a:t> </a:t>
            </a:r>
            <a:r>
              <a:rPr spc="60" dirty="0"/>
              <a:t>Pattern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9515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57309"/>
            <a:ext cx="493649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450" spc="10" dirty="0">
                <a:latin typeface="Courier" charset="0"/>
                <a:cs typeface="Courier" charset="0"/>
              </a:rPr>
              <a:t>Visitor</a:t>
            </a:r>
            <a:r>
              <a:rPr sz="1450" spc="-459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interface to define action to take </a:t>
            </a:r>
            <a:r>
              <a:rPr sz="1450" spc="10" dirty="0">
                <a:latin typeface="Arial"/>
                <a:cs typeface="Arial"/>
              </a:rPr>
              <a:t>when </a:t>
            </a:r>
            <a:r>
              <a:rPr sz="1450" spc="5" dirty="0">
                <a:latin typeface="Arial"/>
                <a:cs typeface="Arial"/>
              </a:rPr>
              <a:t>visiting the  nodes: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35" y="1361202"/>
            <a:ext cx="5343525" cy="557744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3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interface Visitor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void visit(Object data);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227" y="218511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1593" y="2084171"/>
            <a:ext cx="2946400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Preorder traversal with </a:t>
            </a:r>
            <a:r>
              <a:rPr sz="1450" spc="10" dirty="0">
                <a:latin typeface="Arial"/>
                <a:cs typeface="Arial"/>
              </a:rPr>
              <a:t>a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Courier" charset="0"/>
                <a:cs typeface="Courier" charset="0"/>
              </a:rPr>
              <a:t>Visitor</a:t>
            </a:r>
            <a:r>
              <a:rPr sz="1450" spc="5" dirty="0">
                <a:latin typeface="Arial"/>
                <a:cs typeface="Arial"/>
              </a:rPr>
              <a:t>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835" y="2401491"/>
            <a:ext cx="5343525" cy="1109434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3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private static void preorder(Node n, Visitor</a:t>
            </a:r>
            <a:r>
              <a:rPr sz="600" spc="9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v)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 marR="3907154">
              <a:lnSpc>
                <a:spcPct val="145600"/>
              </a:lnSpc>
            </a:pPr>
            <a:r>
              <a:rPr sz="600" spc="5" dirty="0">
                <a:latin typeface="Courier" charset="0"/>
                <a:cs typeface="Courier" charset="0"/>
              </a:rPr>
              <a:t>if (n == null) { return; }  v.visit(n.data);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for (Node c : n.children) { preorder(c, v);</a:t>
            </a:r>
            <a:r>
              <a:rPr sz="600" spc="7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void preorder(Visitor v) { preorder(root, v);</a:t>
            </a:r>
            <a:r>
              <a:rPr sz="600" spc="1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227" y="374970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1593" y="3648765"/>
            <a:ext cx="442912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You </a:t>
            </a:r>
            <a:r>
              <a:rPr sz="1450" spc="5" dirty="0">
                <a:latin typeface="Arial"/>
                <a:cs typeface="Arial"/>
              </a:rPr>
              <a:t>can also create visitors with inorder or</a:t>
            </a:r>
            <a:r>
              <a:rPr sz="1450" spc="3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postorder.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9009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Basic </a:t>
            </a:r>
            <a:r>
              <a:rPr spc="65" dirty="0"/>
              <a:t>Tree</a:t>
            </a:r>
            <a:r>
              <a:rPr spc="-70" dirty="0"/>
              <a:t> </a:t>
            </a:r>
            <a:r>
              <a:rPr spc="120" dirty="0"/>
              <a:t>Concepts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90861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807684"/>
            <a:ext cx="222186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0" dirty="0">
                <a:latin typeface="Arial"/>
                <a:cs typeface="Arial"/>
              </a:rPr>
              <a:t>Some common </a:t>
            </a:r>
            <a:r>
              <a:rPr sz="1450" spc="5" dirty="0">
                <a:latin typeface="Arial"/>
                <a:cs typeface="Arial"/>
              </a:rPr>
              <a:t>tree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terms: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7715" y="1060881"/>
            <a:ext cx="5368213" cy="419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7243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The </a:t>
            </a:r>
            <a:r>
              <a:rPr spc="105" dirty="0"/>
              <a:t>Visitor</a:t>
            </a:r>
            <a:r>
              <a:rPr spc="-100" dirty="0"/>
              <a:t> </a:t>
            </a:r>
            <a:r>
              <a:rPr spc="60" dirty="0"/>
              <a:t>Pattern</a:t>
            </a:r>
          </a:p>
        </p:txBody>
      </p:sp>
      <p:sp>
        <p:nvSpPr>
          <p:cNvPr id="4" name="object 4"/>
          <p:cNvSpPr/>
          <p:nvPr/>
        </p:nvSpPr>
        <p:spPr>
          <a:xfrm>
            <a:off x="761227" y="8868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1593" y="785906"/>
            <a:ext cx="432562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Example: Count all the </a:t>
            </a:r>
            <a:r>
              <a:rPr sz="1450" spc="10" dirty="0">
                <a:latin typeface="Arial"/>
                <a:cs typeface="Arial"/>
              </a:rPr>
              <a:t>names </a:t>
            </a:r>
            <a:r>
              <a:rPr sz="1450" spc="5" dirty="0">
                <a:latin typeface="Arial"/>
                <a:cs typeface="Arial"/>
              </a:rPr>
              <a:t>with at most </a:t>
            </a:r>
            <a:r>
              <a:rPr sz="1450" spc="10" dirty="0">
                <a:latin typeface="Arial"/>
                <a:cs typeface="Arial"/>
              </a:rPr>
              <a:t>5</a:t>
            </a:r>
            <a:r>
              <a:rPr sz="1450" spc="2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letters.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835" y="1094904"/>
            <a:ext cx="5343525" cy="2155874"/>
          </a:xfrm>
          <a:prstGeom prst="rect">
            <a:avLst/>
          </a:prstGeom>
          <a:ln w="8322">
            <a:solidFill>
              <a:srgbClr val="CCCCCC"/>
            </a:solidFill>
          </a:ln>
        </p:spPr>
        <p:txBody>
          <a:bodyPr vert="horz" wrap="square" lIns="0" tIns="37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public static void main(String[]</a:t>
            </a:r>
            <a:r>
              <a:rPr sz="600" spc="6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args)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BinarySearchTree bst = . .</a:t>
            </a:r>
            <a:r>
              <a:rPr sz="600" spc="1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.;</a:t>
            </a:r>
            <a:endParaRPr sz="6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550" dirty="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</a:pPr>
            <a:r>
              <a:rPr sz="600" spc="5" dirty="0">
                <a:latin typeface="Courier" charset="0"/>
                <a:cs typeface="Courier" charset="0"/>
              </a:rPr>
              <a:t>class ShortNameCounter implements</a:t>
            </a:r>
            <a:r>
              <a:rPr sz="600" spc="8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Visitor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352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public int counter =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0;</a:t>
            </a:r>
            <a:endParaRPr sz="600" dirty="0">
              <a:latin typeface="Courier" charset="0"/>
              <a:cs typeface="Courier" charset="0"/>
            </a:endParaRPr>
          </a:p>
          <a:p>
            <a:pPr marL="3352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public void visit(Object</a:t>
            </a:r>
            <a:r>
              <a:rPr sz="600" spc="2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data)</a:t>
            </a:r>
            <a:endParaRPr sz="600" dirty="0">
              <a:latin typeface="Courier" charset="0"/>
              <a:cs typeface="Courier" charset="0"/>
            </a:endParaRPr>
          </a:p>
          <a:p>
            <a:pPr marL="3352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47625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if (data.toString().length() &lt;= 5) { counter++;</a:t>
            </a:r>
            <a:r>
              <a:rPr sz="600" spc="1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335280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193675" marR="3058795">
              <a:lnSpc>
                <a:spcPct val="145600"/>
              </a:lnSpc>
            </a:pPr>
            <a:r>
              <a:rPr sz="600" spc="5" dirty="0">
                <a:latin typeface="Courier" charset="0"/>
                <a:cs typeface="Courier" charset="0"/>
              </a:rPr>
              <a:t>ShortNameCounter v = new ShortNameCounter();  bst.inorder(v);</a:t>
            </a:r>
            <a:endParaRPr sz="600" dirty="0">
              <a:latin typeface="Courier" charset="0"/>
              <a:cs typeface="Courier" charset="0"/>
            </a:endParaRPr>
          </a:p>
          <a:p>
            <a:pPr marL="193675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System.out.println("Short names: " +</a:t>
            </a:r>
            <a:r>
              <a:rPr sz="600" spc="10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v.counter);</a:t>
            </a:r>
            <a:endParaRPr sz="600" dirty="0">
              <a:latin typeface="Courier" charset="0"/>
              <a:cs typeface="Courier" charset="0"/>
            </a:endParaRPr>
          </a:p>
          <a:p>
            <a:pPr marL="52069">
              <a:lnSpc>
                <a:spcPct val="100000"/>
              </a:lnSpc>
              <a:spcBef>
                <a:spcPts val="325"/>
              </a:spcBef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725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Depth-First</a:t>
            </a:r>
            <a:r>
              <a:rPr spc="-50" dirty="0"/>
              <a:t> </a:t>
            </a:r>
            <a:r>
              <a:rPr spc="80" dirty="0"/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2015" y="728025"/>
            <a:ext cx="5997385" cy="3293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spc="5" dirty="0">
                <a:latin typeface="Arial"/>
                <a:cs typeface="Arial"/>
              </a:rPr>
              <a:t>Depth-first </a:t>
            </a:r>
            <a:r>
              <a:rPr lang="en-US" spc="5" dirty="0">
                <a:latin typeface="Arial"/>
                <a:cs typeface="Arial"/>
              </a:rPr>
              <a:t>search uses </a:t>
            </a:r>
            <a:r>
              <a:rPr lang="en-US" spc="10" dirty="0">
                <a:latin typeface="Arial"/>
                <a:cs typeface="Arial"/>
              </a:rPr>
              <a:t>a </a:t>
            </a:r>
            <a:r>
              <a:rPr lang="en-US" spc="5" dirty="0">
                <a:latin typeface="Arial"/>
                <a:cs typeface="Arial"/>
              </a:rPr>
              <a:t>stack to track the nodes that </a:t>
            </a:r>
            <a:r>
              <a:rPr lang="en-US" dirty="0">
                <a:latin typeface="Arial"/>
                <a:cs typeface="Arial"/>
              </a:rPr>
              <a:t>it </a:t>
            </a:r>
            <a:r>
              <a:rPr lang="en-US" spc="5" dirty="0">
                <a:latin typeface="Arial"/>
                <a:cs typeface="Arial"/>
              </a:rPr>
              <a:t>still </a:t>
            </a:r>
            <a:r>
              <a:rPr lang="en-US" spc="5" dirty="0" smtClean="0">
                <a:latin typeface="Arial"/>
                <a:cs typeface="Arial"/>
              </a:rPr>
              <a:t>needs </a:t>
            </a:r>
            <a:r>
              <a:rPr lang="en-US" spc="5" dirty="0">
                <a:latin typeface="Arial"/>
                <a:cs typeface="Arial"/>
              </a:rPr>
              <a:t>to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visit</a:t>
            </a:r>
            <a:r>
              <a:rPr lang="en-US" spc="5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pc="5" dirty="0" smtClean="0">
                <a:latin typeface="Arial"/>
                <a:cs typeface="Arial"/>
              </a:rPr>
              <a:t>Iterative </a:t>
            </a:r>
            <a:r>
              <a:rPr lang="en-US" spc="5" dirty="0">
                <a:latin typeface="Arial"/>
                <a:cs typeface="Arial"/>
              </a:rPr>
              <a:t>traversal can stop </a:t>
            </a:r>
            <a:r>
              <a:rPr lang="en-US" spc="10" dirty="0">
                <a:latin typeface="Arial"/>
                <a:cs typeface="Arial"/>
              </a:rPr>
              <a:t>when a </a:t>
            </a:r>
            <a:r>
              <a:rPr lang="en-US" spc="5" dirty="0">
                <a:latin typeface="Arial"/>
                <a:cs typeface="Arial"/>
              </a:rPr>
              <a:t>goal has </a:t>
            </a:r>
            <a:r>
              <a:rPr lang="en-US" spc="10" dirty="0">
                <a:latin typeface="Arial"/>
                <a:cs typeface="Arial"/>
              </a:rPr>
              <a:t>been </a:t>
            </a:r>
            <a:r>
              <a:rPr lang="en-US" spc="5" dirty="0">
                <a:latin typeface="Arial"/>
                <a:cs typeface="Arial"/>
              </a:rPr>
              <a:t>met. 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root element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from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Stack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its right and left children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stack, then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its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children to the stack.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 the above two steps until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is found or the Stack is empty.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34928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725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015" y="237726"/>
            <a:ext cx="605116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Depth-First</a:t>
            </a:r>
            <a:r>
              <a:rPr spc="-50" dirty="0"/>
              <a:t> </a:t>
            </a:r>
            <a:r>
              <a:rPr spc="80" dirty="0" smtClean="0"/>
              <a:t>Search</a:t>
            </a:r>
            <a:r>
              <a:rPr lang="en-US" spc="80" dirty="0" smtClean="0"/>
              <a:t> Example – Printing a Tree</a:t>
            </a:r>
            <a:endParaRPr spc="8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819386"/>
            <a:ext cx="4533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69157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725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015" y="237726"/>
            <a:ext cx="605116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Depth-First</a:t>
            </a:r>
            <a:r>
              <a:rPr spc="-50" dirty="0"/>
              <a:t> </a:t>
            </a:r>
            <a:r>
              <a:rPr spc="80" dirty="0" smtClean="0"/>
              <a:t>Search</a:t>
            </a:r>
            <a:r>
              <a:rPr lang="en-US" spc="80" dirty="0" smtClean="0"/>
              <a:t> </a:t>
            </a:r>
            <a:r>
              <a:rPr lang="en-US" spc="80" dirty="0" smtClean="0"/>
              <a:t>Example </a:t>
            </a:r>
            <a:r>
              <a:rPr lang="en-US" spc="80" dirty="0"/>
              <a:t>– Printing a Tree</a:t>
            </a:r>
            <a:endParaRPr spc="8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6632384" cy="41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60694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725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Depth-First</a:t>
            </a:r>
            <a:r>
              <a:rPr spc="-50" dirty="0"/>
              <a:t> </a:t>
            </a:r>
            <a:r>
              <a:rPr spc="80" dirty="0" smtClean="0"/>
              <a:t>Search</a:t>
            </a:r>
            <a:r>
              <a:rPr lang="en-US" spc="80" dirty="0" smtClean="0"/>
              <a:t> </a:t>
            </a:r>
            <a:r>
              <a:rPr lang="en-US" spc="80" dirty="0" smtClean="0"/>
              <a:t>Example</a:t>
            </a:r>
            <a:endParaRPr spc="8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3544" y="861368"/>
            <a:ext cx="5788111" cy="3600986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BSTDFS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public void DFS(Node root)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Stack&lt;Node&gt; s = new Stack&lt;Node&gt;();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(root);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while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s.isEmpty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 == false)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Node x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s.pop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if(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x.right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!=null)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x.right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if(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x.left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!=null)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s.add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x.left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			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 " +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x.data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-5474434"/>
            <a:ext cx="5257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BSTDFS {</a:t>
            </a:r>
          </a:p>
          <a:p>
            <a:r>
              <a:rPr lang="en-US" dirty="0"/>
              <a:t>	public void DFS(Node root) {</a:t>
            </a:r>
          </a:p>
          <a:p>
            <a:r>
              <a:rPr lang="en-US" dirty="0"/>
              <a:t>		Stack&lt;Node&gt; s = new Stack&lt;Node&gt;();</a:t>
            </a:r>
          </a:p>
          <a:p>
            <a:r>
              <a:rPr lang="en-US" dirty="0"/>
              <a:t>		</a:t>
            </a:r>
            <a:r>
              <a:rPr lang="en-US" dirty="0" err="1"/>
              <a:t>s.add</a:t>
            </a:r>
            <a:r>
              <a:rPr lang="en-US" dirty="0"/>
              <a:t>(root);</a:t>
            </a:r>
          </a:p>
          <a:p>
            <a:r>
              <a:rPr lang="en-US" dirty="0"/>
              <a:t>		while (</a:t>
            </a:r>
            <a:r>
              <a:rPr lang="en-US" dirty="0" err="1"/>
              <a:t>s.isEmpty</a:t>
            </a:r>
            <a:r>
              <a:rPr lang="en-US" dirty="0"/>
              <a:t>() == false) {</a:t>
            </a:r>
          </a:p>
          <a:p>
            <a:r>
              <a:rPr lang="en-US" dirty="0"/>
              <a:t>			Node x = </a:t>
            </a:r>
            <a:r>
              <a:rPr lang="en-US" dirty="0" err="1"/>
              <a:t>s.pop</a:t>
            </a:r>
            <a:r>
              <a:rPr lang="en-US" dirty="0"/>
              <a:t>();</a:t>
            </a:r>
          </a:p>
          <a:p>
            <a:r>
              <a:rPr lang="en-US" dirty="0"/>
              <a:t>			if(</a:t>
            </a:r>
            <a:r>
              <a:rPr lang="en-US" dirty="0" err="1"/>
              <a:t>x.right</a:t>
            </a:r>
            <a:r>
              <a:rPr lang="en-US" dirty="0"/>
              <a:t>!=null) </a:t>
            </a:r>
            <a:r>
              <a:rPr lang="en-US" dirty="0" err="1"/>
              <a:t>s.add</a:t>
            </a:r>
            <a:r>
              <a:rPr lang="en-US" dirty="0"/>
              <a:t>(</a:t>
            </a:r>
            <a:r>
              <a:rPr lang="en-US" dirty="0" err="1"/>
              <a:t>x.right</a:t>
            </a:r>
            <a:r>
              <a:rPr lang="en-US" dirty="0"/>
              <a:t>);</a:t>
            </a:r>
          </a:p>
          <a:p>
            <a:r>
              <a:rPr lang="en-US" dirty="0"/>
              <a:t>			if(</a:t>
            </a:r>
            <a:r>
              <a:rPr lang="en-US" dirty="0" err="1"/>
              <a:t>x.left</a:t>
            </a:r>
            <a:r>
              <a:rPr lang="en-US" dirty="0"/>
              <a:t>!=null) </a:t>
            </a:r>
            <a:r>
              <a:rPr lang="en-US" dirty="0" err="1"/>
              <a:t>s.add</a:t>
            </a:r>
            <a:r>
              <a:rPr lang="en-US" dirty="0"/>
              <a:t>(</a:t>
            </a:r>
            <a:r>
              <a:rPr lang="en-US" dirty="0" err="1"/>
              <a:t>x.left</a:t>
            </a:r>
            <a:r>
              <a:rPr lang="en-US" dirty="0"/>
              <a:t>);			</a:t>
            </a:r>
          </a:p>
          <a:p>
            <a:r>
              <a:rPr lang="en-US" dirty="0"/>
              <a:t>			</a:t>
            </a:r>
            <a:r>
              <a:rPr lang="en-US" dirty="0" err="1"/>
              <a:t>System.out.print</a:t>
            </a:r>
            <a:r>
              <a:rPr lang="en-US" dirty="0"/>
              <a:t>(" " + </a:t>
            </a:r>
            <a:r>
              <a:rPr lang="en-US" dirty="0" err="1"/>
              <a:t>x.data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9795858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725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Depth-First</a:t>
            </a:r>
            <a:r>
              <a:rPr spc="-50" dirty="0"/>
              <a:t> </a:t>
            </a:r>
            <a:r>
              <a:rPr spc="80" dirty="0" smtClean="0"/>
              <a:t>Search</a:t>
            </a:r>
            <a:r>
              <a:rPr lang="en-US" spc="80" dirty="0" smtClean="0"/>
              <a:t> </a:t>
            </a:r>
            <a:r>
              <a:rPr lang="en-US" spc="80" dirty="0" smtClean="0"/>
              <a:t>Example</a:t>
            </a:r>
            <a:endParaRPr spc="8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861369"/>
            <a:ext cx="6323055" cy="4154984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[]){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Node root = new Node(1);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root.left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new Node(2);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root.left.left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new Node(4);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root.left.right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new Node(5);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root.right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new Node(3);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root.right.left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new Node(6);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root.right.right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new Node(7);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BSTDFS b = new BSTDFS();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("Depth-First-Search : ");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b.DFS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(root);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212348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7258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Depth-First</a:t>
            </a:r>
            <a:r>
              <a:rPr spc="-50" dirty="0"/>
              <a:t> </a:t>
            </a:r>
            <a:r>
              <a:rPr spc="80" dirty="0" smtClean="0"/>
              <a:t>Search</a:t>
            </a:r>
            <a:r>
              <a:rPr lang="en-US" spc="80" dirty="0" smtClean="0"/>
              <a:t> </a:t>
            </a:r>
            <a:r>
              <a:rPr lang="en-US" spc="80" dirty="0" smtClean="0"/>
              <a:t>Example</a:t>
            </a:r>
            <a:endParaRPr spc="8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861369"/>
            <a:ext cx="6323055" cy="3600986"/>
          </a:xfrm>
        </p:spPr>
        <p:txBody>
          <a:bodyPr/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Node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data;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Node left;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Node right;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public Node(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data)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this.data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data;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left = null;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right = null;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 Depth-First-Search: 1 2 4 5 3 6 7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0547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6019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Breadth-First</a:t>
            </a:r>
            <a:r>
              <a:rPr spc="-5" dirty="0"/>
              <a:t> </a:t>
            </a:r>
            <a:r>
              <a:rPr spc="80" dirty="0"/>
              <a:t>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" y="819386"/>
            <a:ext cx="5843003" cy="4526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6700"/>
              </a:lnSpc>
              <a:buFont typeface="Wingdings" panose="05000000000000000000" pitchFamily="2" charset="2"/>
              <a:buChar char="§"/>
            </a:pPr>
            <a:r>
              <a:rPr b="1" spc="5" dirty="0">
                <a:latin typeface="Arial" panose="020B0604020202020204" pitchFamily="34" charset="0"/>
                <a:cs typeface="Arial" panose="020B0604020202020204" pitchFamily="34" charset="0"/>
              </a:rPr>
              <a:t>Breadth-first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search first visits all nodes 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level before  visiting the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children.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Font typeface="Wingdings" panose="05000000000000000000" pitchFamily="2" charset="2"/>
              <a:buChar char="§"/>
            </a:pP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Breadth-first search uses 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  <a:r>
              <a:rPr spc="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pc="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620"/>
              </a:spcBef>
              <a:buFont typeface="Wingdings" panose="05000000000000000000" pitchFamily="2" charset="2"/>
              <a:buChar char="§"/>
            </a:pP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Modify the </a:t>
            </a:r>
            <a:r>
              <a:rPr lang="en-US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Visitor </a:t>
            </a:r>
            <a:r>
              <a:rPr lang="en-US" spc="-4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interface to return false </a:t>
            </a:r>
            <a:r>
              <a:rPr lang="en-US" spc="1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the traversal  should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" dirty="0" smtClean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  <a:p>
            <a:pPr marL="298450" indent="-285750">
              <a:spcBef>
                <a:spcPts val="620"/>
              </a:spcBef>
              <a:buFont typeface="Wingdings" panose="05000000000000000000" pitchFamily="2" charset="2"/>
              <a:buChar char="§"/>
            </a:pPr>
            <a:endParaRPr lang="en-US" spc="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an empty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from the root, insert the root into the Queue.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 is not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the node from the Queue and insert all its children into the Queue.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extracted node.</a:t>
            </a:r>
          </a:p>
          <a:p>
            <a:pPr marL="12700">
              <a:spcBef>
                <a:spcPts val="620"/>
              </a:spcBef>
            </a:pP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1593" y="3506077"/>
            <a:ext cx="525716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"/>
              </a:spcBef>
            </a:pP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86019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Breadth-First</a:t>
            </a:r>
            <a:r>
              <a:rPr spc="-5" dirty="0"/>
              <a:t> </a:t>
            </a:r>
            <a:r>
              <a:rPr spc="80" dirty="0"/>
              <a:t>Search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" y="819386"/>
            <a:ext cx="5843003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620"/>
              </a:spcBef>
            </a:pP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1593" y="3506077"/>
            <a:ext cx="525716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"/>
              </a:spcBef>
            </a:pPr>
            <a:endParaRPr sz="13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5" y="986078"/>
            <a:ext cx="2857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75098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2384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Breadth-First</a:t>
            </a:r>
            <a:r>
              <a:rPr spc="-5" dirty="0"/>
              <a:t> </a:t>
            </a:r>
            <a:r>
              <a:rPr spc="80" dirty="0"/>
              <a:t>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584" y="681361"/>
            <a:ext cx="63246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java.util.LinkedList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java.util.Queue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public class T_BFS </a:t>
            </a:r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/>
              <a:t>	public void </a:t>
            </a:r>
            <a:r>
              <a:rPr lang="en-US" sz="1600" dirty="0" err="1"/>
              <a:t>levelOrderQueue</a:t>
            </a:r>
            <a:r>
              <a:rPr lang="en-US" sz="1600" dirty="0"/>
              <a:t>(Node root) {</a:t>
            </a:r>
          </a:p>
          <a:p>
            <a:r>
              <a:rPr lang="en-US" sz="1600" dirty="0"/>
              <a:t>		Queue&lt;Node&gt; q = new </a:t>
            </a:r>
            <a:r>
              <a:rPr lang="en-US" sz="1600" dirty="0" err="1"/>
              <a:t>LinkedList</a:t>
            </a:r>
            <a:r>
              <a:rPr lang="en-US" sz="1600" dirty="0"/>
              <a:t>&lt;Node&gt;();</a:t>
            </a:r>
          </a:p>
          <a:p>
            <a:r>
              <a:rPr lang="en-US" sz="1600" dirty="0"/>
              <a:t>		if (root == null)</a:t>
            </a:r>
          </a:p>
          <a:p>
            <a:r>
              <a:rPr lang="en-US" sz="1600" dirty="0"/>
              <a:t>			return;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q.add</a:t>
            </a:r>
            <a:r>
              <a:rPr lang="en-US" sz="1600" dirty="0"/>
              <a:t>(root);</a:t>
            </a:r>
          </a:p>
          <a:p>
            <a:r>
              <a:rPr lang="en-US" sz="1600" dirty="0"/>
              <a:t>		while (!</a:t>
            </a:r>
            <a:r>
              <a:rPr lang="en-US" sz="1600" dirty="0" err="1"/>
              <a:t>q.isEmpty</a:t>
            </a:r>
            <a:r>
              <a:rPr lang="en-US" sz="1600" dirty="0"/>
              <a:t>()) {</a:t>
            </a:r>
          </a:p>
          <a:p>
            <a:r>
              <a:rPr lang="en-US" sz="1600" dirty="0"/>
              <a:t>			Node n = (Node) </a:t>
            </a:r>
            <a:r>
              <a:rPr lang="en-US" sz="1600" dirty="0" err="1"/>
              <a:t>q.remove</a:t>
            </a:r>
            <a:r>
              <a:rPr lang="en-US" sz="1600" dirty="0"/>
              <a:t>();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System.out.print</a:t>
            </a:r>
            <a:r>
              <a:rPr lang="en-US" sz="1600" dirty="0"/>
              <a:t>(" " + </a:t>
            </a:r>
            <a:r>
              <a:rPr lang="en-US" sz="1600" dirty="0" err="1"/>
              <a:t>n.data</a:t>
            </a:r>
            <a:r>
              <a:rPr lang="en-US" sz="1600" dirty="0"/>
              <a:t>);</a:t>
            </a:r>
          </a:p>
          <a:p>
            <a:r>
              <a:rPr lang="en-US" sz="1600" dirty="0"/>
              <a:t>			if (</a:t>
            </a:r>
            <a:r>
              <a:rPr lang="en-US" sz="1600" dirty="0" err="1"/>
              <a:t>n.left</a:t>
            </a:r>
            <a:r>
              <a:rPr lang="en-US" sz="1600" dirty="0"/>
              <a:t> != null)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q.add</a:t>
            </a:r>
            <a:r>
              <a:rPr lang="en-US" sz="1600" dirty="0"/>
              <a:t>(</a:t>
            </a:r>
            <a:r>
              <a:rPr lang="en-US" sz="1600" dirty="0" err="1"/>
              <a:t>n.left</a:t>
            </a:r>
            <a:r>
              <a:rPr lang="en-US" sz="1600" dirty="0"/>
              <a:t>);</a:t>
            </a:r>
          </a:p>
          <a:p>
            <a:r>
              <a:rPr lang="en-US" sz="1600" dirty="0"/>
              <a:t>			if (</a:t>
            </a:r>
            <a:r>
              <a:rPr lang="en-US" sz="1600" dirty="0" err="1"/>
              <a:t>n.right</a:t>
            </a:r>
            <a:r>
              <a:rPr lang="en-US" sz="1600" dirty="0"/>
              <a:t> != null)</a:t>
            </a:r>
          </a:p>
          <a:p>
            <a:r>
              <a:rPr lang="en-US" sz="1600" dirty="0"/>
              <a:t>				</a:t>
            </a:r>
            <a:r>
              <a:rPr lang="en-US" sz="1600" dirty="0" err="1"/>
              <a:t>q.add</a:t>
            </a:r>
            <a:r>
              <a:rPr lang="en-US" sz="1600" dirty="0"/>
              <a:t>(</a:t>
            </a:r>
            <a:r>
              <a:rPr lang="en-US" sz="1600" dirty="0" err="1"/>
              <a:t>n.right</a:t>
            </a:r>
            <a:r>
              <a:rPr lang="en-US" sz="1600" dirty="0"/>
              <a:t>);</a:t>
            </a:r>
          </a:p>
          <a:p>
            <a:r>
              <a:rPr lang="en-US" sz="1600" dirty="0"/>
              <a:t>		}</a:t>
            </a:r>
          </a:p>
          <a:p>
            <a:r>
              <a:rPr lang="en-US" sz="1600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715" y="228600"/>
            <a:ext cx="5368213" cy="2788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2384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Breadth-First</a:t>
            </a:r>
            <a:r>
              <a:rPr spc="-5" dirty="0"/>
              <a:t> </a:t>
            </a:r>
            <a:r>
              <a:rPr spc="80" dirty="0"/>
              <a:t>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584" y="681361"/>
            <a:ext cx="6324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throws </a:t>
            </a:r>
            <a:r>
              <a:rPr lang="en-US" sz="1600" dirty="0" smtClean="0"/>
              <a:t>Exception </a:t>
            </a:r>
            <a:r>
              <a:rPr lang="en-US" sz="1600" dirty="0"/>
              <a:t>{</a:t>
            </a:r>
          </a:p>
          <a:p>
            <a:r>
              <a:rPr lang="en-US" sz="1600" dirty="0"/>
              <a:t>		Node root = new Node(5);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root.left</a:t>
            </a:r>
            <a:r>
              <a:rPr lang="en-US" sz="1600" dirty="0"/>
              <a:t> = new Node(10);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root.right</a:t>
            </a:r>
            <a:r>
              <a:rPr lang="en-US" sz="1600" dirty="0"/>
              <a:t> = new Node(15);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root.left.left</a:t>
            </a:r>
            <a:r>
              <a:rPr lang="en-US" sz="1600" dirty="0"/>
              <a:t> = new Node(20);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root.left.right</a:t>
            </a:r>
            <a:r>
              <a:rPr lang="en-US" sz="1600" dirty="0"/>
              <a:t> = new Node(25);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root.right.left</a:t>
            </a:r>
            <a:r>
              <a:rPr lang="en-US" sz="1600" dirty="0"/>
              <a:t> = new Node(30);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root.right.right</a:t>
            </a:r>
            <a:r>
              <a:rPr lang="en-US" sz="1600" dirty="0"/>
              <a:t> = new Node(35);</a:t>
            </a:r>
          </a:p>
          <a:p>
            <a:endParaRPr lang="en-US" sz="1600" dirty="0"/>
          </a:p>
          <a:p>
            <a:r>
              <a:rPr lang="en-US" sz="1600" dirty="0"/>
              <a:t>		T_BFS </a:t>
            </a:r>
            <a:r>
              <a:rPr lang="en-US" sz="1600" dirty="0" err="1"/>
              <a:t>i</a:t>
            </a:r>
            <a:r>
              <a:rPr lang="en-US" sz="1600" dirty="0"/>
              <a:t> = new T_BFS();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("Breadth First Search : ");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i.levelOrderQueue</a:t>
            </a:r>
            <a:r>
              <a:rPr lang="en-US" sz="1600" dirty="0"/>
              <a:t>(root);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53159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592384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Breadth-First</a:t>
            </a:r>
            <a:r>
              <a:rPr spc="-5" dirty="0"/>
              <a:t> </a:t>
            </a:r>
            <a:r>
              <a:rPr spc="80" dirty="0"/>
              <a:t>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584" y="681361"/>
            <a:ext cx="6324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class Node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r>
              <a:rPr lang="en-US" dirty="0"/>
              <a:t>	Node left;</a:t>
            </a:r>
          </a:p>
          <a:p>
            <a:r>
              <a:rPr lang="en-US" dirty="0"/>
              <a:t>	Node right;</a:t>
            </a:r>
          </a:p>
          <a:p>
            <a:endParaRPr lang="en-US" dirty="0"/>
          </a:p>
          <a:p>
            <a:r>
              <a:rPr lang="en-US" dirty="0"/>
              <a:t>	public Node(</a:t>
            </a:r>
            <a:r>
              <a:rPr lang="en-US" dirty="0" err="1"/>
              <a:t>int</a:t>
            </a:r>
            <a:r>
              <a:rPr lang="en-US" dirty="0"/>
              <a:t> data) {</a:t>
            </a:r>
          </a:p>
          <a:p>
            <a:r>
              <a:rPr lang="en-US" dirty="0"/>
              <a:t>		</a:t>
            </a:r>
            <a:r>
              <a:rPr lang="en-US" dirty="0" err="1"/>
              <a:t>this.data</a:t>
            </a:r>
            <a:r>
              <a:rPr lang="en-US" dirty="0"/>
              <a:t> = data;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null;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null;</a:t>
            </a:r>
          </a:p>
          <a:p>
            <a:r>
              <a:rPr lang="en-US" dirty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Output: Breadth First Search: 5 10 15 20 25 30 35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40803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 choice for implementing trees is a linked structure</a:t>
            </a:r>
          </a:p>
          <a:p>
            <a:r>
              <a:rPr lang="en-US" dirty="0"/>
              <a:t>Array-based implementations are the less obvious choice, but are sometimes useful</a:t>
            </a:r>
          </a:p>
          <a:p>
            <a:r>
              <a:rPr lang="en-US" dirty="0"/>
              <a:t>Let's first look at the strategy behind two array-based implementations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62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Child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full or complete binary trees, we can use an array to represent a tree</a:t>
            </a:r>
          </a:p>
          <a:p>
            <a:r>
              <a:rPr lang="en-US" dirty="0"/>
              <a:t>For any element stored in position </a:t>
            </a:r>
            <a:r>
              <a:rPr lang="en-US" dirty="0" err="1"/>
              <a:t>n</a:t>
            </a:r>
            <a:r>
              <a:rPr lang="en-US" dirty="0"/>
              <a:t>,</a:t>
            </a:r>
          </a:p>
          <a:p>
            <a:pPr lvl="1"/>
            <a:r>
              <a:rPr lang="en-US" sz="1920" dirty="0"/>
              <a:t>the element’s left child is stored in array position (2n+1)</a:t>
            </a:r>
          </a:p>
          <a:p>
            <a:pPr lvl="1"/>
            <a:r>
              <a:rPr lang="en-US" sz="1920" dirty="0"/>
              <a:t>the element’s right child is stored in array position (2*(n+1))</a:t>
            </a:r>
          </a:p>
          <a:p>
            <a:r>
              <a:rPr lang="en-US" dirty="0"/>
              <a:t>If the represented tree is not complete or relatively complete, this approach can waste large amounts of array 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63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Child Links</a:t>
            </a:r>
          </a:p>
        </p:txBody>
      </p:sp>
      <p:pic>
        <p:nvPicPr>
          <p:cNvPr id="7" name="Picture 6" descr="Fig19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19" y="1446530"/>
            <a:ext cx="5327150" cy="228557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64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Child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of the array is an object that stores a reference to the tree element and the array index of each child</a:t>
            </a:r>
          </a:p>
          <a:p>
            <a:r>
              <a:rPr lang="en-US" dirty="0"/>
              <a:t>This approach is modeled after the way operating systems manage memory</a:t>
            </a:r>
          </a:p>
          <a:p>
            <a:r>
              <a:rPr lang="en-US" dirty="0"/>
              <a:t>Array positions are allocated on a first-come, first-served basis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65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Child Links</a:t>
            </a:r>
          </a:p>
        </p:txBody>
      </p:sp>
      <p:pic>
        <p:nvPicPr>
          <p:cNvPr id="7" name="Picture 6" descr="Fig19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64" y="1513841"/>
            <a:ext cx="5053769" cy="227922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10 - </a:t>
            </a:r>
            <a:fld id="{90994C07-E970-A243-9601-A1D642E986EC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65760"/>
              <a:t>66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6576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Java Software Structures, 4th Edition, Lewis/Chase 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Binary Trees with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let's explore an implementation of a binary tree using links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LinkedBinaryTree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class holds a reference to the root node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BinaryTreeNode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class represents each node, with links to a possible left and/or right child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package </a:t>
            </a:r>
            <a:r>
              <a:rPr lang="en-US" sz="960" dirty="0" err="1">
                <a:latin typeface="Courier New"/>
                <a:cs typeface="Courier New"/>
              </a:rPr>
              <a:t>jsjf</a:t>
            </a:r>
            <a:r>
              <a:rPr lang="en-US" sz="96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BinaryTreeNode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represents a node in a binary tree with a left and 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right child.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@author Lewis and Chase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public class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protected T element;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protected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 left, right;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Creates a new tree node with the specified data.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the element that will become a part of the new tree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</a:t>
            </a:r>
            <a:r>
              <a:rPr lang="en-US" sz="960" dirty="0" err="1">
                <a:latin typeface="Courier New"/>
                <a:cs typeface="Courier New"/>
              </a:rPr>
              <a:t>BinaryTreeNode(T</a:t>
            </a:r>
            <a:r>
              <a:rPr lang="en-US" sz="960" dirty="0">
                <a:latin typeface="Courier New"/>
                <a:cs typeface="Courier New"/>
              </a:rPr>
              <a:t> </a:t>
            </a:r>
            <a:r>
              <a:rPr lang="en-US" sz="960" dirty="0" err="1">
                <a:latin typeface="Courier New"/>
                <a:cs typeface="Courier New"/>
              </a:rPr>
              <a:t>obj</a:t>
            </a:r>
            <a:r>
              <a:rPr lang="en-US" sz="960" dirty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element = </a:t>
            </a:r>
            <a:r>
              <a:rPr lang="en-US" sz="960" dirty="0" err="1">
                <a:latin typeface="Courier New"/>
                <a:cs typeface="Courier New"/>
              </a:rPr>
              <a:t>obj</a:t>
            </a:r>
            <a:r>
              <a:rPr lang="en-US" sz="96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left = null;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right = null;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Creates a new tree node with the specified data.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obj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the element that will become a part of the new tree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left the tree that will be the left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of this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right the tree that will be the right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of this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</a:t>
            </a:r>
            <a:r>
              <a:rPr lang="en-US" sz="960" dirty="0" err="1">
                <a:latin typeface="Courier New"/>
                <a:cs typeface="Courier New"/>
              </a:rPr>
              <a:t>BinaryTreeNode(T</a:t>
            </a:r>
            <a:r>
              <a:rPr lang="en-US" sz="960" dirty="0">
                <a:latin typeface="Courier New"/>
                <a:cs typeface="Courier New"/>
              </a:rPr>
              <a:t> </a:t>
            </a:r>
            <a:r>
              <a:rPr lang="en-US" sz="960" dirty="0" err="1">
                <a:latin typeface="Courier New"/>
                <a:cs typeface="Courier New"/>
              </a:rPr>
              <a:t>obj</a:t>
            </a:r>
            <a:r>
              <a:rPr lang="en-US" sz="960" dirty="0">
                <a:latin typeface="Courier New"/>
                <a:cs typeface="Courier New"/>
              </a:rPr>
              <a:t>, </a:t>
            </a:r>
            <a:r>
              <a:rPr lang="en-US" sz="960" dirty="0" err="1">
                <a:latin typeface="Courier New"/>
                <a:cs typeface="Courier New"/>
              </a:rPr>
              <a:t>LinkedBinaryTree</a:t>
            </a:r>
            <a:r>
              <a:rPr lang="en-US" sz="960" dirty="0">
                <a:latin typeface="Courier New"/>
                <a:cs typeface="Courier New"/>
              </a:rPr>
              <a:t>&lt;T&gt; left, </a:t>
            </a:r>
            <a:r>
              <a:rPr lang="en-US" sz="960" dirty="0" err="1">
                <a:latin typeface="Courier New"/>
                <a:cs typeface="Courier New"/>
              </a:rPr>
              <a:t>LinkedBinaryTree</a:t>
            </a:r>
            <a:r>
              <a:rPr lang="en-US" sz="960" dirty="0">
                <a:latin typeface="Courier New"/>
                <a:cs typeface="Courier New"/>
              </a:rPr>
              <a:t>&lt;T&gt; right)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element = </a:t>
            </a:r>
            <a:r>
              <a:rPr lang="en-US" sz="960" dirty="0" err="1">
                <a:latin typeface="Courier New"/>
                <a:cs typeface="Courier New"/>
              </a:rPr>
              <a:t>obj</a:t>
            </a:r>
            <a:r>
              <a:rPr lang="en-US" sz="96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if (left == null)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</a:t>
            </a:r>
            <a:r>
              <a:rPr lang="en-US" sz="960" dirty="0" err="1">
                <a:latin typeface="Courier New"/>
                <a:cs typeface="Courier New"/>
              </a:rPr>
              <a:t>this.left</a:t>
            </a:r>
            <a:r>
              <a:rPr lang="en-US" sz="960" dirty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</a:t>
            </a:r>
            <a:r>
              <a:rPr lang="en-US" sz="960" dirty="0" err="1">
                <a:latin typeface="Courier New"/>
                <a:cs typeface="Courier New"/>
              </a:rPr>
              <a:t>this.left</a:t>
            </a:r>
            <a:r>
              <a:rPr lang="en-US" sz="960" dirty="0">
                <a:latin typeface="Courier New"/>
                <a:cs typeface="Courier New"/>
              </a:rPr>
              <a:t> = </a:t>
            </a:r>
            <a:r>
              <a:rPr lang="en-US" sz="960" dirty="0" err="1">
                <a:latin typeface="Courier New"/>
                <a:cs typeface="Courier New"/>
              </a:rPr>
              <a:t>left.getRootNode</a:t>
            </a:r>
            <a:r>
              <a:rPr lang="en-US" sz="96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if (right == null)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</a:t>
            </a:r>
            <a:r>
              <a:rPr lang="en-US" sz="960" dirty="0" err="1">
                <a:latin typeface="Courier New"/>
                <a:cs typeface="Courier New"/>
              </a:rPr>
              <a:t>this.right</a:t>
            </a:r>
            <a:r>
              <a:rPr lang="en-US" sz="960" dirty="0">
                <a:latin typeface="Courier New"/>
                <a:cs typeface="Courier New"/>
              </a:rPr>
              <a:t> = null;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</a:t>
            </a:r>
            <a:r>
              <a:rPr lang="en-US" sz="960" dirty="0" err="1">
                <a:latin typeface="Courier New"/>
                <a:cs typeface="Courier New"/>
              </a:rPr>
              <a:t>this.right</a:t>
            </a:r>
            <a:r>
              <a:rPr lang="en-US" sz="960" dirty="0">
                <a:latin typeface="Courier New"/>
                <a:cs typeface="Courier New"/>
              </a:rPr>
              <a:t> = </a:t>
            </a:r>
            <a:r>
              <a:rPr lang="en-US" sz="960" dirty="0" err="1">
                <a:latin typeface="Courier New"/>
                <a:cs typeface="Courier New"/>
              </a:rPr>
              <a:t>right.getRootNode</a:t>
            </a:r>
            <a:r>
              <a:rPr lang="en-US" sz="96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8405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Trees </a:t>
            </a:r>
            <a:r>
              <a:rPr spc="90" dirty="0"/>
              <a:t>in </a:t>
            </a:r>
            <a:r>
              <a:rPr spc="120" dirty="0"/>
              <a:t>Computer</a:t>
            </a:r>
            <a:r>
              <a:rPr spc="-145" dirty="0"/>
              <a:t> </a:t>
            </a:r>
            <a:r>
              <a:rPr spc="60" dirty="0"/>
              <a:t>Science</a:t>
            </a:r>
          </a:p>
        </p:txBody>
      </p:sp>
      <p:sp>
        <p:nvSpPr>
          <p:cNvPr id="4" name="object 4"/>
          <p:cNvSpPr/>
          <p:nvPr/>
        </p:nvSpPr>
        <p:spPr>
          <a:xfrm>
            <a:off x="1110818" y="861136"/>
            <a:ext cx="5218404" cy="2080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7931" y="2904301"/>
            <a:ext cx="2159635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5" dirty="0">
                <a:latin typeface="Arial"/>
                <a:cs typeface="Arial"/>
              </a:rPr>
              <a:t>Figure </a:t>
            </a:r>
            <a:r>
              <a:rPr sz="1450" b="1" spc="10" dirty="0">
                <a:latin typeface="Arial"/>
                <a:cs typeface="Arial"/>
              </a:rPr>
              <a:t>2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Directory</a:t>
            </a:r>
            <a:r>
              <a:rPr sz="1450" spc="-4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Tree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Returns the number of non-null children of this node.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@return the integer number of non-null children of this node 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</a:t>
            </a:r>
            <a:r>
              <a:rPr lang="en-US" sz="960" dirty="0" err="1">
                <a:latin typeface="Courier New"/>
                <a:cs typeface="Courier New"/>
              </a:rPr>
              <a:t>int</a:t>
            </a:r>
            <a:r>
              <a:rPr lang="en-US" sz="960" dirty="0">
                <a:latin typeface="Courier New"/>
                <a:cs typeface="Courier New"/>
              </a:rPr>
              <a:t> </a:t>
            </a:r>
            <a:r>
              <a:rPr lang="en-US" sz="960" dirty="0" err="1">
                <a:latin typeface="Courier New"/>
                <a:cs typeface="Courier New"/>
              </a:rPr>
              <a:t>numChildren</a:t>
            </a:r>
            <a:r>
              <a:rPr lang="en-US" sz="960" dirty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  <a:r>
              <a:rPr lang="en-US" sz="960" dirty="0" err="1">
                <a:latin typeface="Courier New"/>
                <a:cs typeface="Courier New"/>
              </a:rPr>
              <a:t>int</a:t>
            </a:r>
            <a:r>
              <a:rPr lang="en-US" sz="960" dirty="0">
                <a:latin typeface="Courier New"/>
                <a:cs typeface="Courier New"/>
              </a:rPr>
              <a:t> children = 0;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if (left != null)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children = 1 + </a:t>
            </a:r>
            <a:r>
              <a:rPr lang="en-US" sz="960" dirty="0" err="1">
                <a:latin typeface="Courier New"/>
                <a:cs typeface="Courier New"/>
              </a:rPr>
              <a:t>left.numChildren</a:t>
            </a:r>
            <a:r>
              <a:rPr lang="en-US" sz="96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if (right != null)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children = children + 1 + </a:t>
            </a:r>
            <a:r>
              <a:rPr lang="en-US" sz="960" dirty="0" err="1">
                <a:latin typeface="Courier New"/>
                <a:cs typeface="Courier New"/>
              </a:rPr>
              <a:t>right.numChildren</a:t>
            </a:r>
            <a:r>
              <a:rPr lang="en-US" sz="960" dirty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return children;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Return the element at this node.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@return the element stored at this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T </a:t>
            </a:r>
            <a:r>
              <a:rPr lang="en-US" sz="960" dirty="0" err="1">
                <a:latin typeface="Courier New"/>
                <a:cs typeface="Courier New"/>
              </a:rPr>
              <a:t>getElement</a:t>
            </a:r>
            <a:r>
              <a:rPr lang="en-US" sz="960" dirty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return element;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Return the right child of this node.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@return the right child of this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 </a:t>
            </a:r>
            <a:r>
              <a:rPr lang="en-US" sz="960" dirty="0" err="1">
                <a:latin typeface="Courier New"/>
                <a:cs typeface="Courier New"/>
              </a:rPr>
              <a:t>getRight</a:t>
            </a:r>
            <a:r>
              <a:rPr lang="en-US" sz="960" dirty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return right;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Sets the right child of this node.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node the right child of this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void </a:t>
            </a:r>
            <a:r>
              <a:rPr lang="en-US" sz="960" dirty="0" err="1">
                <a:latin typeface="Courier New"/>
                <a:cs typeface="Courier New"/>
              </a:rPr>
              <a:t>setRight(BinaryTreeNode</a:t>
            </a:r>
            <a:r>
              <a:rPr lang="en-US" sz="960" dirty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right = node;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Return the left child of this node.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@return the left child of the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 </a:t>
            </a:r>
            <a:r>
              <a:rPr lang="en-US" sz="960" dirty="0" err="1">
                <a:latin typeface="Courier New"/>
                <a:cs typeface="Courier New"/>
              </a:rPr>
              <a:t>getLeft</a:t>
            </a:r>
            <a:r>
              <a:rPr lang="en-US" sz="960" dirty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return left;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Sets the left child of this node.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node the left child of this node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void </a:t>
            </a:r>
            <a:r>
              <a:rPr lang="en-US" sz="960" dirty="0" err="1">
                <a:latin typeface="Courier New"/>
                <a:cs typeface="Courier New"/>
              </a:rPr>
              <a:t>setLeft(BinaryTreeNode</a:t>
            </a:r>
            <a:r>
              <a:rPr lang="en-US" sz="960" dirty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left = node;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package </a:t>
            </a:r>
            <a:r>
              <a:rPr lang="en-US" sz="960" dirty="0" err="1">
                <a:latin typeface="Courier New"/>
                <a:cs typeface="Courier New"/>
              </a:rPr>
              <a:t>jsjf</a:t>
            </a:r>
            <a:r>
              <a:rPr lang="en-US" sz="96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import </a:t>
            </a:r>
            <a:r>
              <a:rPr lang="en-US" sz="960" dirty="0" err="1">
                <a:latin typeface="Courier New"/>
                <a:cs typeface="Courier New"/>
              </a:rPr>
              <a:t>java.util</a:t>
            </a:r>
            <a:r>
              <a:rPr lang="en-US" sz="960" dirty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import </a:t>
            </a:r>
            <a:r>
              <a:rPr lang="en-US" sz="960" dirty="0" err="1">
                <a:latin typeface="Courier New"/>
                <a:cs typeface="Courier New"/>
              </a:rPr>
              <a:t>jsjf.exceptions</a:t>
            </a:r>
            <a:r>
              <a:rPr lang="en-US" sz="960" dirty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LinkedBinaryTree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implements the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BinaryTreeADT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interface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@author Lewis and Chase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public class </a:t>
            </a:r>
            <a:r>
              <a:rPr lang="en-US" sz="960" dirty="0" err="1">
                <a:latin typeface="Courier New"/>
                <a:cs typeface="Courier New"/>
              </a:rPr>
              <a:t>LinkedBinaryTree</a:t>
            </a:r>
            <a:r>
              <a:rPr lang="en-US" sz="960" dirty="0">
                <a:latin typeface="Courier New"/>
                <a:cs typeface="Courier New"/>
              </a:rPr>
              <a:t>&lt;T&gt; implements </a:t>
            </a:r>
            <a:r>
              <a:rPr lang="en-US" sz="960" dirty="0" err="1">
                <a:latin typeface="Courier New"/>
                <a:cs typeface="Courier New"/>
              </a:rPr>
              <a:t>BinaryTreeADT</a:t>
            </a:r>
            <a:r>
              <a:rPr lang="en-US" sz="960" dirty="0">
                <a:latin typeface="Courier New"/>
                <a:cs typeface="Courier New"/>
              </a:rPr>
              <a:t>&lt;T&gt;, </a:t>
            </a:r>
            <a:r>
              <a:rPr lang="en-US" sz="960" dirty="0" err="1">
                <a:latin typeface="Courier New"/>
                <a:cs typeface="Courier New"/>
              </a:rPr>
              <a:t>Iterable</a:t>
            </a:r>
            <a:r>
              <a:rPr lang="en-US" sz="960" dirty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protected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 root;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protected </a:t>
            </a:r>
            <a:r>
              <a:rPr lang="en-US" sz="960" dirty="0" err="1">
                <a:latin typeface="Courier New"/>
                <a:cs typeface="Courier New"/>
              </a:rPr>
              <a:t>int</a:t>
            </a:r>
            <a:r>
              <a:rPr lang="en-US" sz="960" dirty="0">
                <a:latin typeface="Courier New"/>
                <a:cs typeface="Courier New"/>
              </a:rPr>
              <a:t> </a:t>
            </a:r>
            <a:r>
              <a:rPr lang="en-US" sz="960" dirty="0" err="1">
                <a:latin typeface="Courier New"/>
                <a:cs typeface="Courier New"/>
              </a:rPr>
              <a:t>modCount</a:t>
            </a:r>
            <a:r>
              <a:rPr lang="en-US" sz="960" dirty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Creates an empty binary tree.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</a:t>
            </a:r>
            <a:r>
              <a:rPr lang="en-US" sz="960" dirty="0" err="1">
                <a:latin typeface="Courier New"/>
                <a:cs typeface="Courier New"/>
              </a:rPr>
              <a:t>LinkedBinaryTree</a:t>
            </a:r>
            <a:r>
              <a:rPr lang="en-US" sz="960" dirty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root = null;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Creates a binary tree with the specified element as its root.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element the element that will become the root of the binary tree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</a:t>
            </a:r>
            <a:r>
              <a:rPr lang="en-US" sz="960" dirty="0" err="1">
                <a:latin typeface="Courier New"/>
                <a:cs typeface="Courier New"/>
              </a:rPr>
              <a:t>LinkedBinaryTree(T</a:t>
            </a:r>
            <a:r>
              <a:rPr lang="en-US" sz="960" dirty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root = new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Creates a binary tree with the specified element as its root and the 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given trees as its left child and right child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element the element that will become the root of the binary tree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left the left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of this tree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right the right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subtree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of this tree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</a:t>
            </a:r>
            <a:r>
              <a:rPr lang="en-US" sz="960" dirty="0" err="1">
                <a:latin typeface="Courier New"/>
                <a:cs typeface="Courier New"/>
              </a:rPr>
              <a:t>LinkedBinaryTree(T</a:t>
            </a:r>
            <a:r>
              <a:rPr lang="en-US" sz="960" dirty="0">
                <a:latin typeface="Courier New"/>
                <a:cs typeface="Courier New"/>
              </a:rPr>
              <a:t> element, </a:t>
            </a:r>
            <a:r>
              <a:rPr lang="en-US" sz="960" dirty="0" err="1">
                <a:latin typeface="Courier New"/>
                <a:cs typeface="Courier New"/>
              </a:rPr>
              <a:t>LinkedBinaryTree</a:t>
            </a:r>
            <a:r>
              <a:rPr lang="en-US" sz="960" dirty="0">
                <a:latin typeface="Courier New"/>
                <a:cs typeface="Courier New"/>
              </a:rPr>
              <a:t>&lt;T&gt; left,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                </a:t>
            </a:r>
            <a:r>
              <a:rPr lang="en-US" sz="960" dirty="0" err="1">
                <a:latin typeface="Courier New"/>
                <a:cs typeface="Courier New"/>
              </a:rPr>
              <a:t>LinkedBinaryTree</a:t>
            </a:r>
            <a:r>
              <a:rPr lang="en-US" sz="960" dirty="0">
                <a:latin typeface="Courier New"/>
                <a:cs typeface="Courier New"/>
              </a:rPr>
              <a:t>&lt;T&gt; right)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root = new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  <a:r>
              <a:rPr lang="en-US" sz="960" dirty="0" err="1">
                <a:latin typeface="Courier New"/>
                <a:cs typeface="Courier New"/>
              </a:rPr>
              <a:t>root.setLeft(left.root</a:t>
            </a:r>
            <a:r>
              <a:rPr lang="en-US" sz="96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  <a:r>
              <a:rPr lang="en-US" sz="960" dirty="0" err="1">
                <a:latin typeface="Courier New"/>
                <a:cs typeface="Courier New"/>
              </a:rPr>
              <a:t>root.setRight(right.root</a:t>
            </a:r>
            <a:r>
              <a:rPr lang="en-US" sz="96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specified target element if it is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found in this binary tree.  Throws a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if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the specified target element is not found in the binary tree.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this tree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specified target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if the element is not in the tree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public T </a:t>
            </a:r>
            <a:r>
              <a:rPr lang="en-US" sz="960" dirty="0" err="1">
                <a:latin typeface="Courier New"/>
                <a:cs typeface="Courier New"/>
              </a:rPr>
              <a:t>find(T</a:t>
            </a:r>
            <a:r>
              <a:rPr lang="en-US" sz="960" dirty="0">
                <a:latin typeface="Courier New"/>
                <a:cs typeface="Courier New"/>
              </a:rPr>
              <a:t> </a:t>
            </a:r>
            <a:r>
              <a:rPr lang="en-US" sz="960" dirty="0" err="1">
                <a:latin typeface="Courier New"/>
                <a:cs typeface="Courier New"/>
              </a:rPr>
              <a:t>targetElement</a:t>
            </a:r>
            <a:r>
              <a:rPr lang="en-US" sz="960" dirty="0">
                <a:latin typeface="Courier New"/>
                <a:cs typeface="Courier New"/>
              </a:rPr>
              <a:t>) throws </a:t>
            </a:r>
            <a:r>
              <a:rPr lang="en-US" sz="960" dirty="0" err="1">
                <a:latin typeface="Courier New"/>
                <a:cs typeface="Courier New"/>
              </a:rPr>
              <a:t>ElementNotFoundException</a:t>
            </a:r>
            <a:endParaRPr lang="en-US" sz="96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 current = </a:t>
            </a:r>
            <a:r>
              <a:rPr lang="en-US" sz="960" dirty="0" err="1">
                <a:latin typeface="Courier New"/>
                <a:cs typeface="Courier New"/>
              </a:rPr>
              <a:t>findNode(targetElement</a:t>
            </a:r>
            <a:r>
              <a:rPr lang="en-US" sz="960" dirty="0">
                <a:latin typeface="Courier New"/>
                <a:cs typeface="Courier New"/>
              </a:rPr>
              <a:t>, root);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if (current == null)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throw new </a:t>
            </a:r>
            <a:r>
              <a:rPr lang="en-US" sz="960" dirty="0" err="1">
                <a:latin typeface="Courier New"/>
                <a:cs typeface="Courier New"/>
              </a:rPr>
              <a:t>ElementNotFoundException("LinkedBinaryTree</a:t>
            </a:r>
            <a:r>
              <a:rPr lang="en-US" sz="960" dirty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return (</a:t>
            </a:r>
            <a:r>
              <a:rPr lang="en-US" sz="960" dirty="0" err="1">
                <a:latin typeface="Courier New"/>
                <a:cs typeface="Courier New"/>
              </a:rPr>
              <a:t>current.getElement</a:t>
            </a:r>
            <a:r>
              <a:rPr lang="en-US" sz="960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the specified target element if it is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found in this binary tree.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this tree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96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next the element to begin searching from</a:t>
            </a:r>
          </a:p>
          <a:p>
            <a:pPr>
              <a:buNone/>
            </a:pPr>
            <a:r>
              <a:rPr lang="en-US" sz="96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private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 </a:t>
            </a:r>
            <a:r>
              <a:rPr lang="en-US" sz="960" dirty="0" err="1">
                <a:latin typeface="Courier New"/>
                <a:cs typeface="Courier New"/>
              </a:rPr>
              <a:t>findNode(T</a:t>
            </a:r>
            <a:r>
              <a:rPr lang="en-US" sz="960" dirty="0">
                <a:latin typeface="Courier New"/>
                <a:cs typeface="Courier New"/>
              </a:rPr>
              <a:t> </a:t>
            </a:r>
            <a:r>
              <a:rPr lang="en-US" sz="960" dirty="0" err="1">
                <a:latin typeface="Courier New"/>
                <a:cs typeface="Courier New"/>
              </a:rPr>
              <a:t>targetElement</a:t>
            </a:r>
            <a:r>
              <a:rPr lang="en-US" sz="960" dirty="0">
                <a:latin typeface="Courier New"/>
                <a:cs typeface="Courier New"/>
              </a:rPr>
              <a:t>,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                           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 next)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if (next == null)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return null;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if (</a:t>
            </a:r>
            <a:r>
              <a:rPr lang="en-US" sz="960" dirty="0" err="1">
                <a:latin typeface="Courier New"/>
                <a:cs typeface="Courier New"/>
              </a:rPr>
              <a:t>next.getElement().equals(targetElement</a:t>
            </a:r>
            <a:r>
              <a:rPr lang="en-US" sz="960" dirty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return next;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  <a:r>
              <a:rPr lang="en-US" sz="960" dirty="0" err="1">
                <a:latin typeface="Courier New"/>
                <a:cs typeface="Courier New"/>
              </a:rPr>
              <a:t>BinaryTreeNode</a:t>
            </a:r>
            <a:r>
              <a:rPr lang="en-US" sz="960" dirty="0">
                <a:latin typeface="Courier New"/>
                <a:cs typeface="Courier New"/>
              </a:rPr>
              <a:t>&lt;T&gt; temp = </a:t>
            </a:r>
            <a:r>
              <a:rPr lang="en-US" sz="960" dirty="0" err="1">
                <a:latin typeface="Courier New"/>
                <a:cs typeface="Courier New"/>
              </a:rPr>
              <a:t>findNode(targetElement</a:t>
            </a:r>
            <a:r>
              <a:rPr lang="en-US" sz="960" dirty="0">
                <a:latin typeface="Courier New"/>
                <a:cs typeface="Courier New"/>
              </a:rPr>
              <a:t>, </a:t>
            </a:r>
            <a:r>
              <a:rPr lang="en-US" sz="960" dirty="0" err="1">
                <a:latin typeface="Courier New"/>
                <a:cs typeface="Courier New"/>
              </a:rPr>
              <a:t>next.getLeft</a:t>
            </a:r>
            <a:r>
              <a:rPr lang="en-US" sz="960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if (temp == null)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    temp = </a:t>
            </a:r>
            <a:r>
              <a:rPr lang="en-US" sz="960" dirty="0" err="1">
                <a:latin typeface="Courier New"/>
                <a:cs typeface="Courier New"/>
              </a:rPr>
              <a:t>findNode(targetElement</a:t>
            </a:r>
            <a:r>
              <a:rPr lang="en-US" sz="960" dirty="0">
                <a:latin typeface="Courier New"/>
                <a:cs typeface="Courier New"/>
              </a:rPr>
              <a:t>, </a:t>
            </a:r>
            <a:r>
              <a:rPr lang="en-US" sz="960" dirty="0" err="1">
                <a:latin typeface="Courier New"/>
                <a:cs typeface="Courier New"/>
              </a:rPr>
              <a:t>next.getRight</a:t>
            </a:r>
            <a:r>
              <a:rPr lang="en-US" sz="960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    return temp;</a:t>
            </a:r>
          </a:p>
          <a:p>
            <a:pPr>
              <a:buNone/>
            </a:pPr>
            <a:r>
              <a:rPr lang="en-US" sz="960" dirty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96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38" y="219710"/>
            <a:ext cx="6955383" cy="48653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 Performs an </a:t>
            </a:r>
            <a:r>
              <a:rPr lang="en-US" sz="840" dirty="0" err="1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traversal on this binary tree by calling an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 overloaded, recursive </a:t>
            </a:r>
            <a:r>
              <a:rPr lang="en-US" sz="840" dirty="0" err="1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method that starts with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 the root.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 @return an in order </a:t>
            </a:r>
            <a:r>
              <a:rPr lang="en-US" sz="840" dirty="0" err="1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over this binary tree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public </a:t>
            </a:r>
            <a:r>
              <a:rPr lang="en-US" sz="840" dirty="0" err="1">
                <a:latin typeface="Courier New"/>
                <a:cs typeface="Courier New"/>
              </a:rPr>
              <a:t>Iterator</a:t>
            </a:r>
            <a:r>
              <a:rPr lang="en-US" sz="840" dirty="0">
                <a:latin typeface="Courier New"/>
                <a:cs typeface="Courier New"/>
              </a:rPr>
              <a:t>&lt;T&gt; </a:t>
            </a:r>
            <a:r>
              <a:rPr lang="en-US" sz="840" dirty="0" err="1">
                <a:latin typeface="Courier New"/>
                <a:cs typeface="Courier New"/>
              </a:rPr>
              <a:t>iteratorInOrder</a:t>
            </a:r>
            <a:r>
              <a:rPr lang="en-US" sz="840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</a:t>
            </a:r>
            <a:r>
              <a:rPr lang="en-US" sz="840" dirty="0" err="1">
                <a:latin typeface="Courier New"/>
                <a:cs typeface="Courier New"/>
              </a:rPr>
              <a:t>ArrayUnorderedList</a:t>
            </a:r>
            <a:r>
              <a:rPr lang="en-US" sz="840" dirty="0">
                <a:latin typeface="Courier New"/>
                <a:cs typeface="Courier New"/>
              </a:rPr>
              <a:t>&lt;T&gt; </a:t>
            </a:r>
            <a:r>
              <a:rPr lang="en-US" sz="840" dirty="0" err="1">
                <a:latin typeface="Courier New"/>
                <a:cs typeface="Courier New"/>
              </a:rPr>
              <a:t>tempList</a:t>
            </a:r>
            <a:r>
              <a:rPr lang="en-US" sz="840" dirty="0">
                <a:latin typeface="Courier New"/>
                <a:cs typeface="Courier New"/>
              </a:rPr>
              <a:t> = new </a:t>
            </a:r>
            <a:r>
              <a:rPr lang="en-US" sz="840" dirty="0" err="1">
                <a:latin typeface="Courier New"/>
                <a:cs typeface="Courier New"/>
              </a:rPr>
              <a:t>ArrayUnorderedList</a:t>
            </a:r>
            <a:r>
              <a:rPr lang="en-US" sz="840" dirty="0">
                <a:latin typeface="Courier New"/>
                <a:cs typeface="Courier New"/>
              </a:rPr>
              <a:t>&lt;T&gt;();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</a:t>
            </a:r>
            <a:r>
              <a:rPr lang="en-US" sz="840" dirty="0" err="1">
                <a:latin typeface="Courier New"/>
                <a:cs typeface="Courier New"/>
              </a:rPr>
              <a:t>inOrder(root</a:t>
            </a:r>
            <a:r>
              <a:rPr lang="en-US" sz="840" dirty="0">
                <a:latin typeface="Courier New"/>
                <a:cs typeface="Courier New"/>
              </a:rPr>
              <a:t>, </a:t>
            </a:r>
            <a:r>
              <a:rPr lang="en-US" sz="840" dirty="0" err="1">
                <a:latin typeface="Courier New"/>
                <a:cs typeface="Courier New"/>
              </a:rPr>
              <a:t>tempList</a:t>
            </a:r>
            <a:r>
              <a:rPr lang="en-US" sz="84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return new </a:t>
            </a:r>
            <a:r>
              <a:rPr lang="en-US" sz="840" dirty="0" err="1">
                <a:latin typeface="Courier New"/>
                <a:cs typeface="Courier New"/>
              </a:rPr>
              <a:t>TreeIterator(tempList.iterator</a:t>
            </a:r>
            <a:r>
              <a:rPr lang="en-US" sz="840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84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</a:t>
            </a: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 Performs a recursive </a:t>
            </a:r>
            <a:r>
              <a:rPr lang="en-US" sz="840" dirty="0" err="1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traversal.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84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node the node to be used as the root for this traversal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840" dirty="0" err="1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840" dirty="0" err="1">
                <a:solidFill>
                  <a:srgbClr val="3366FF"/>
                </a:solidFill>
                <a:latin typeface="Courier New"/>
                <a:cs typeface="Courier New"/>
              </a:rPr>
              <a:t>tempList</a:t>
            </a: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the temporary list for use in this traversal</a:t>
            </a:r>
          </a:p>
          <a:p>
            <a:pPr>
              <a:buNone/>
            </a:pPr>
            <a:r>
              <a:rPr lang="en-US" sz="840" dirty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protected void </a:t>
            </a:r>
            <a:r>
              <a:rPr lang="en-US" sz="840" dirty="0" err="1">
                <a:latin typeface="Courier New"/>
                <a:cs typeface="Courier New"/>
              </a:rPr>
              <a:t>inOrder(BinaryTreeNode</a:t>
            </a:r>
            <a:r>
              <a:rPr lang="en-US" sz="840" dirty="0">
                <a:latin typeface="Courier New"/>
                <a:cs typeface="Courier New"/>
              </a:rPr>
              <a:t>&lt;T&gt; node, 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                   </a:t>
            </a:r>
            <a:r>
              <a:rPr lang="en-US" sz="840" dirty="0" err="1">
                <a:latin typeface="Courier New"/>
                <a:cs typeface="Courier New"/>
              </a:rPr>
              <a:t>ArrayUnorderedList</a:t>
            </a:r>
            <a:r>
              <a:rPr lang="en-US" sz="840" dirty="0">
                <a:latin typeface="Courier New"/>
                <a:cs typeface="Courier New"/>
              </a:rPr>
              <a:t>&lt;T&gt; </a:t>
            </a:r>
            <a:r>
              <a:rPr lang="en-US" sz="840" dirty="0" err="1">
                <a:latin typeface="Courier New"/>
                <a:cs typeface="Courier New"/>
              </a:rPr>
              <a:t>tempList</a:t>
            </a:r>
            <a:r>
              <a:rPr lang="en-US" sz="840" dirty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if (node != null)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    </a:t>
            </a:r>
            <a:r>
              <a:rPr lang="en-US" sz="840" dirty="0" err="1">
                <a:latin typeface="Courier New"/>
                <a:cs typeface="Courier New"/>
              </a:rPr>
              <a:t>inOrder(node.getLeft</a:t>
            </a:r>
            <a:r>
              <a:rPr lang="en-US" sz="840" dirty="0">
                <a:latin typeface="Courier New"/>
                <a:cs typeface="Courier New"/>
              </a:rPr>
              <a:t>(), </a:t>
            </a:r>
            <a:r>
              <a:rPr lang="en-US" sz="840" dirty="0" err="1">
                <a:latin typeface="Courier New"/>
                <a:cs typeface="Courier New"/>
              </a:rPr>
              <a:t>tempList</a:t>
            </a:r>
            <a:r>
              <a:rPr lang="en-US" sz="84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    </a:t>
            </a:r>
            <a:r>
              <a:rPr lang="en-US" sz="840" dirty="0" err="1">
                <a:latin typeface="Courier New"/>
                <a:cs typeface="Courier New"/>
              </a:rPr>
              <a:t>tempList.addToRear(node.getElement</a:t>
            </a:r>
            <a:r>
              <a:rPr lang="en-US" sz="840" dirty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    </a:t>
            </a:r>
            <a:r>
              <a:rPr lang="en-US" sz="840" dirty="0" err="1">
                <a:latin typeface="Courier New"/>
                <a:cs typeface="Courier New"/>
              </a:rPr>
              <a:t>inOrder(node.getRight</a:t>
            </a:r>
            <a:r>
              <a:rPr lang="en-US" sz="840" dirty="0">
                <a:latin typeface="Courier New"/>
                <a:cs typeface="Courier New"/>
              </a:rPr>
              <a:t>(), </a:t>
            </a:r>
            <a:r>
              <a:rPr lang="en-US" sz="840" dirty="0" err="1">
                <a:latin typeface="Courier New"/>
                <a:cs typeface="Courier New"/>
              </a:rPr>
              <a:t>tempList</a:t>
            </a:r>
            <a:r>
              <a:rPr lang="en-US" sz="840" dirty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840" dirty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84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10 - </a:t>
            </a:r>
            <a:fld id="{90994C07-E970-A243-9601-A1D642E986EC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0818" y="228600"/>
            <a:ext cx="5825972" cy="2064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931" y="2254796"/>
            <a:ext cx="2439670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Figure </a:t>
            </a:r>
            <a:r>
              <a:rPr sz="1450" spc="10" dirty="0">
                <a:latin typeface="Arial"/>
                <a:cs typeface="Arial"/>
              </a:rPr>
              <a:t>3 </a:t>
            </a:r>
            <a:r>
              <a:rPr sz="1450" b="0" spc="10" dirty="0">
                <a:latin typeface="Arial"/>
                <a:cs typeface="Arial"/>
              </a:rPr>
              <a:t>An </a:t>
            </a:r>
            <a:r>
              <a:rPr sz="1450" b="0" spc="5" dirty="0">
                <a:latin typeface="Arial"/>
                <a:cs typeface="Arial"/>
              </a:rPr>
              <a:t>Inheritance</a:t>
            </a:r>
            <a:r>
              <a:rPr sz="1450" b="0" spc="-35" dirty="0">
                <a:latin typeface="Arial"/>
                <a:cs typeface="Arial"/>
              </a:rPr>
              <a:t> </a:t>
            </a:r>
            <a:r>
              <a:rPr sz="1450" b="0" spc="5" dirty="0">
                <a:latin typeface="Arial"/>
                <a:cs typeface="Arial"/>
              </a:rPr>
              <a:t>Tree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715" y="607801"/>
            <a:ext cx="5360035" cy="66675"/>
          </a:xfrm>
          <a:custGeom>
            <a:avLst/>
            <a:gdLst/>
            <a:ahLst/>
            <a:cxnLst/>
            <a:rect l="l" t="t" r="r" b="b"/>
            <a:pathLst>
              <a:path w="5360035" h="66675">
                <a:moveTo>
                  <a:pt x="0" y="0"/>
                </a:moveTo>
                <a:lnTo>
                  <a:pt x="5359567" y="0"/>
                </a:lnTo>
                <a:lnTo>
                  <a:pt x="5359567" y="66578"/>
                </a:lnTo>
                <a:lnTo>
                  <a:pt x="0" y="66578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835" y="2268102"/>
            <a:ext cx="5343525" cy="2987675"/>
          </a:xfrm>
          <a:custGeom>
            <a:avLst/>
            <a:gdLst/>
            <a:ahLst/>
            <a:cxnLst/>
            <a:rect l="l" t="t" r="r" b="b"/>
            <a:pathLst>
              <a:path w="5343525" h="2987675">
                <a:moveTo>
                  <a:pt x="0" y="0"/>
                </a:moveTo>
                <a:lnTo>
                  <a:pt x="5342923" y="0"/>
                </a:lnTo>
                <a:lnTo>
                  <a:pt x="5342923" y="2987476"/>
                </a:lnTo>
              </a:path>
            </a:pathLst>
          </a:custGeom>
          <a:ln w="83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835" y="2268102"/>
            <a:ext cx="0" cy="2987675"/>
          </a:xfrm>
          <a:custGeom>
            <a:avLst/>
            <a:gdLst/>
            <a:ahLst/>
            <a:cxnLst/>
            <a:rect l="l" t="t" r="r" b="b"/>
            <a:pathLst>
              <a:path h="2987675">
                <a:moveTo>
                  <a:pt x="0" y="2987476"/>
                </a:moveTo>
                <a:lnTo>
                  <a:pt x="0" y="0"/>
                </a:lnTo>
              </a:path>
            </a:pathLst>
          </a:custGeom>
          <a:ln w="83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Basic </a:t>
            </a:r>
            <a:r>
              <a:rPr spc="65" dirty="0"/>
              <a:t>Tree</a:t>
            </a:r>
            <a:r>
              <a:rPr spc="-70" dirty="0"/>
              <a:t> </a:t>
            </a:r>
            <a:r>
              <a:rPr spc="120" dirty="0"/>
              <a:t>Concepts</a:t>
            </a:r>
          </a:p>
        </p:txBody>
      </p:sp>
      <p:sp>
        <p:nvSpPr>
          <p:cNvPr id="6" name="object 6"/>
          <p:cNvSpPr/>
          <p:nvPr/>
        </p:nvSpPr>
        <p:spPr>
          <a:xfrm>
            <a:off x="761227" y="907404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27" y="120700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9087" y="1523255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09">
                <a:moveTo>
                  <a:pt x="20805" y="41611"/>
                </a:moveTo>
                <a:lnTo>
                  <a:pt x="11702" y="40315"/>
                </a:lnTo>
                <a:lnTo>
                  <a:pt x="5200" y="36420"/>
                </a:lnTo>
                <a:lnTo>
                  <a:pt x="1299" y="29920"/>
                </a:lnTo>
                <a:lnTo>
                  <a:pt x="0" y="20805"/>
                </a:lnTo>
                <a:lnTo>
                  <a:pt x="1299" y="11691"/>
                </a:lnTo>
                <a:lnTo>
                  <a:pt x="5200" y="5191"/>
                </a:lnTo>
                <a:lnTo>
                  <a:pt x="11702" y="1296"/>
                </a:lnTo>
                <a:lnTo>
                  <a:pt x="20805" y="0"/>
                </a:lnTo>
                <a:lnTo>
                  <a:pt x="29909" y="1296"/>
                </a:lnTo>
                <a:lnTo>
                  <a:pt x="36411" y="5191"/>
                </a:lnTo>
                <a:lnTo>
                  <a:pt x="40311" y="11691"/>
                </a:lnTo>
                <a:lnTo>
                  <a:pt x="41611" y="20805"/>
                </a:lnTo>
                <a:lnTo>
                  <a:pt x="40311" y="29920"/>
                </a:lnTo>
                <a:lnTo>
                  <a:pt x="36411" y="36420"/>
                </a:lnTo>
                <a:lnTo>
                  <a:pt x="29909" y="40315"/>
                </a:lnTo>
                <a:lnTo>
                  <a:pt x="20805" y="41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9087" y="175628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20805" y="41611"/>
                </a:moveTo>
                <a:lnTo>
                  <a:pt x="11702" y="40315"/>
                </a:lnTo>
                <a:lnTo>
                  <a:pt x="5200" y="36420"/>
                </a:lnTo>
                <a:lnTo>
                  <a:pt x="1299" y="29920"/>
                </a:lnTo>
                <a:lnTo>
                  <a:pt x="0" y="20805"/>
                </a:lnTo>
                <a:lnTo>
                  <a:pt x="1299" y="11691"/>
                </a:lnTo>
                <a:lnTo>
                  <a:pt x="5200" y="5191"/>
                </a:lnTo>
                <a:lnTo>
                  <a:pt x="11702" y="1296"/>
                </a:lnTo>
                <a:lnTo>
                  <a:pt x="20805" y="0"/>
                </a:lnTo>
                <a:lnTo>
                  <a:pt x="29909" y="1296"/>
                </a:lnTo>
                <a:lnTo>
                  <a:pt x="36411" y="5191"/>
                </a:lnTo>
                <a:lnTo>
                  <a:pt x="40311" y="11691"/>
                </a:lnTo>
                <a:lnTo>
                  <a:pt x="41611" y="20805"/>
                </a:lnTo>
                <a:lnTo>
                  <a:pt x="40311" y="29920"/>
                </a:lnTo>
                <a:lnTo>
                  <a:pt x="36411" y="36420"/>
                </a:lnTo>
                <a:lnTo>
                  <a:pt x="29909" y="40315"/>
                </a:lnTo>
                <a:lnTo>
                  <a:pt x="20805" y="41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227" y="206420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0"/>
                </a:moveTo>
                <a:lnTo>
                  <a:pt x="58256" y="0"/>
                </a:lnTo>
                <a:lnTo>
                  <a:pt x="58256" y="58256"/>
                </a:lnTo>
                <a:lnTo>
                  <a:pt x="0" y="582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1593" y="727806"/>
            <a:ext cx="3745865" cy="147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600"/>
              </a:lnSpc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tree class holds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reference to </a:t>
            </a: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5" dirty="0">
                <a:latin typeface="Arial"/>
                <a:cs typeface="Arial"/>
              </a:rPr>
              <a:t>root</a:t>
            </a:r>
            <a:r>
              <a:rPr sz="145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node.  </a:t>
            </a:r>
            <a:r>
              <a:rPr sz="1450" spc="10" dirty="0">
                <a:latin typeface="Arial"/>
                <a:cs typeface="Arial"/>
              </a:rPr>
              <a:t>Each node</a:t>
            </a:r>
            <a:r>
              <a:rPr sz="1450" spc="-8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holds:</a:t>
            </a:r>
            <a:endParaRPr sz="1450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00"/>
              </a:spcBef>
            </a:pP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10" dirty="0">
                <a:latin typeface="Arial"/>
                <a:cs typeface="Arial"/>
              </a:rPr>
              <a:t>data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item</a:t>
            </a:r>
            <a:endParaRPr sz="1100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515"/>
              </a:spcBef>
            </a:pPr>
            <a:r>
              <a:rPr sz="1100" spc="15" dirty="0">
                <a:latin typeface="Arial"/>
                <a:cs typeface="Arial"/>
              </a:rPr>
              <a:t>A </a:t>
            </a:r>
            <a:r>
              <a:rPr sz="1100" spc="5" dirty="0">
                <a:latin typeface="Arial"/>
                <a:cs typeface="Arial"/>
              </a:rPr>
              <a:t>list of </a:t>
            </a:r>
            <a:r>
              <a:rPr sz="1100" spc="10" dirty="0">
                <a:latin typeface="Arial"/>
                <a:cs typeface="Arial"/>
              </a:rPr>
              <a:t>references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the </a:t>
            </a:r>
            <a:r>
              <a:rPr sz="1100" spc="5" dirty="0">
                <a:latin typeface="Arial"/>
                <a:cs typeface="Arial"/>
              </a:rPr>
              <a:t>child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nodes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50" spc="10" dirty="0">
                <a:latin typeface="Arial"/>
                <a:cs typeface="Arial"/>
              </a:rPr>
              <a:t>A </a:t>
            </a:r>
            <a:r>
              <a:rPr sz="1450" spc="10" dirty="0">
                <a:latin typeface="Courier" charset="0"/>
                <a:cs typeface="Courier" charset="0"/>
              </a:rPr>
              <a:t>Tree</a:t>
            </a:r>
            <a:r>
              <a:rPr sz="1450" spc="-560" dirty="0">
                <a:latin typeface="Courier" charset="0"/>
                <a:cs typeface="Courier" charset="0"/>
              </a:rPr>
              <a:t> </a:t>
            </a:r>
            <a:r>
              <a:rPr sz="1450" spc="5" dirty="0">
                <a:latin typeface="Arial"/>
                <a:cs typeface="Arial"/>
              </a:rPr>
              <a:t>class: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5830" y="2330757"/>
            <a:ext cx="2721610" cy="3170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public class</a:t>
            </a:r>
            <a:r>
              <a:rPr sz="850" spc="-3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Tree</a:t>
            </a:r>
            <a:endParaRPr sz="8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private Node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root;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class</a:t>
            </a:r>
            <a:r>
              <a:rPr sz="850" spc="-5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Node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public Object</a:t>
            </a:r>
            <a:r>
              <a:rPr sz="850" spc="-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data;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public List&lt;Node&gt;</a:t>
            </a:r>
            <a:r>
              <a:rPr sz="85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children;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public Tree(Object</a:t>
            </a:r>
            <a:r>
              <a:rPr sz="850" spc="5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rootData)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16559" marR="880744">
              <a:lnSpc>
                <a:spcPct val="102800"/>
              </a:lnSpc>
            </a:pPr>
            <a:r>
              <a:rPr sz="850" spc="15" dirty="0">
                <a:latin typeface="Courier" charset="0"/>
                <a:cs typeface="Courier" charset="0"/>
              </a:rPr>
              <a:t>root = new Node();  root.data =</a:t>
            </a:r>
            <a:r>
              <a:rPr sz="850" spc="-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rootData;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root.children = new</a:t>
            </a:r>
            <a:r>
              <a:rPr sz="850" spc="2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ArrayList&lt;&gt;();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sz="8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850" spc="15" dirty="0">
                <a:latin typeface="Courier" charset="0"/>
                <a:cs typeface="Courier" charset="0"/>
              </a:rPr>
              <a:t>public void addSubtree(Tree</a:t>
            </a:r>
            <a:r>
              <a:rPr sz="850" spc="30" dirty="0">
                <a:latin typeface="Courier" charset="0"/>
                <a:cs typeface="Courier" charset="0"/>
              </a:rPr>
              <a:t> </a:t>
            </a:r>
            <a:r>
              <a:rPr sz="850" spc="15" dirty="0">
                <a:latin typeface="Courier" charset="0"/>
                <a:cs typeface="Courier" charset="0"/>
              </a:rPr>
              <a:t>subtree)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{</a:t>
            </a:r>
            <a:endParaRPr sz="850" dirty="0">
              <a:latin typeface="Courier" charset="0"/>
              <a:cs typeface="Courier" charset="0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root.children.add(subtree.root);</a:t>
            </a:r>
            <a:endParaRPr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r>
              <a:rPr sz="850" spc="15" dirty="0">
                <a:latin typeface="Courier" charset="0"/>
                <a:cs typeface="Courier" charset="0"/>
              </a:rPr>
              <a:t>}</a:t>
            </a:r>
            <a:endParaRPr lang="en-US" sz="850" spc="15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</a:pPr>
            <a:r>
              <a:rPr lang="en-US" sz="850" spc="15" dirty="0">
                <a:latin typeface="Courier" charset="0"/>
                <a:cs typeface="Courier" charset="0"/>
              </a:rPr>
              <a:t>. .</a:t>
            </a:r>
            <a:r>
              <a:rPr lang="en-US" sz="850" spc="-75" dirty="0">
                <a:latin typeface="Courier" charset="0"/>
                <a:cs typeface="Courier" charset="0"/>
              </a:rPr>
              <a:t> </a:t>
            </a:r>
            <a:r>
              <a:rPr lang="en-US" sz="850" spc="15" dirty="0">
                <a:latin typeface="Courier" charset="0"/>
                <a:cs typeface="Courier" charset="0"/>
              </a:rPr>
              <a:t>.</a:t>
            </a:r>
            <a:endParaRPr lang="en-US" sz="8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850" spc="15" dirty="0">
                <a:latin typeface="Courier" charset="0"/>
                <a:cs typeface="Courier" charset="0"/>
              </a:rPr>
              <a:t>}</a:t>
            </a:r>
            <a:endParaRPr lang="en-US" sz="850" dirty="0">
              <a:latin typeface="Courier" charset="0"/>
              <a:cs typeface="Courier" charset="0"/>
            </a:endParaRPr>
          </a:p>
          <a:p>
            <a:pPr marL="214629">
              <a:lnSpc>
                <a:spcPct val="100000"/>
              </a:lnSpc>
              <a:spcBef>
                <a:spcPts val="25"/>
              </a:spcBef>
            </a:pPr>
            <a:endParaRPr sz="8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3965</Words>
  <Application>Microsoft Office PowerPoint</Application>
  <PresentationFormat>Custom</PresentationFormat>
  <Paragraphs>828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Calibri</vt:lpstr>
      <vt:lpstr>Comic Sans MS</vt:lpstr>
      <vt:lpstr>Courier</vt:lpstr>
      <vt:lpstr>Courier New</vt:lpstr>
      <vt:lpstr>Times New Roman</vt:lpstr>
      <vt:lpstr>Trebuchet MS</vt:lpstr>
      <vt:lpstr>Wingdings</vt:lpstr>
      <vt:lpstr>Office Theme</vt:lpstr>
      <vt:lpstr>1_Office Theme</vt:lpstr>
      <vt:lpstr>Chapter 17 – Tree Structures</vt:lpstr>
      <vt:lpstr>Chapter Goals</vt:lpstr>
      <vt:lpstr>Basic Tree Concepts</vt:lpstr>
      <vt:lpstr>Basic Tree Concepts</vt:lpstr>
      <vt:lpstr>Basic Tree Concepts</vt:lpstr>
      <vt:lpstr>PowerPoint Presentation</vt:lpstr>
      <vt:lpstr>Trees in Computer Science</vt:lpstr>
      <vt:lpstr>Figure 3 An Inheritance Tree</vt:lpstr>
      <vt:lpstr>Basic Tree Concepts</vt:lpstr>
      <vt:lpstr>Basic Tree Concepts</vt:lpstr>
      <vt:lpstr>Basic Tree Concepts</vt:lpstr>
      <vt:lpstr>Binary Trees</vt:lpstr>
      <vt:lpstr>A Binary Tree ADT</vt:lpstr>
      <vt:lpstr>Binary Trees Examples - Decision Tree</vt:lpstr>
      <vt:lpstr>Binary Trees Examples - Decision Tree</vt:lpstr>
      <vt:lpstr>Binary Tree Examples - Huffman Tree</vt:lpstr>
      <vt:lpstr>Binary Tree Examples - Huffman Tree</vt:lpstr>
      <vt:lpstr>Self Check 17.8</vt:lpstr>
      <vt:lpstr>Binary Tree Examples - Expression Tree</vt:lpstr>
      <vt:lpstr>Balanced Trees</vt:lpstr>
      <vt:lpstr>Balanced Trees</vt:lpstr>
      <vt:lpstr>Balanced Trees</vt:lpstr>
      <vt:lpstr>For a balanced tree: h ≈ log2(n)</vt:lpstr>
      <vt:lpstr>A Binary Tree Implementation</vt:lpstr>
      <vt:lpstr>A Binary Tree Implementation</vt:lpstr>
      <vt:lpstr>A Binary Tree Implementation</vt:lpstr>
      <vt:lpstr>A Binary Tree Implementation</vt:lpstr>
      <vt:lpstr>Binary Search Trees</vt:lpstr>
      <vt:lpstr>Binary Search Trees</vt:lpstr>
      <vt:lpstr>Binary Search Trees</vt:lpstr>
      <vt:lpstr>Binary Search Trees</vt:lpstr>
      <vt:lpstr>Binary Search Trees - Insertion</vt:lpstr>
      <vt:lpstr>Binary Search Trees - Insertion</vt:lpstr>
      <vt:lpstr>Binary Search Trees - Insertion</vt:lpstr>
      <vt:lpstr>Binary Search Trees - Insertion</vt:lpstr>
      <vt:lpstr>Binary Search Trees - Removal</vt:lpstr>
      <vt:lpstr>Binary Search Trees - Removal</vt:lpstr>
      <vt:lpstr>PowerPoint Presentation</vt:lpstr>
      <vt:lpstr>section_3/BinarySearchTree.java</vt:lpstr>
      <vt:lpstr>Tree Traversals</vt:lpstr>
      <vt:lpstr>Tree Traversals</vt:lpstr>
      <vt:lpstr>Tree Traversals</vt:lpstr>
      <vt:lpstr>Tree Traversals</vt:lpstr>
      <vt:lpstr>Tree Traversals</vt:lpstr>
      <vt:lpstr>Tree Traversal - Inorder Traversal</vt:lpstr>
      <vt:lpstr>Preorder and Postorder Traversals</vt:lpstr>
      <vt:lpstr>Preorder and Postorder Traversals</vt:lpstr>
      <vt:lpstr>Can have pre- and post-order traversal for any tree.  Only a binary tree has an inorder traversal.</vt:lpstr>
      <vt:lpstr>The Visitor Pattern</vt:lpstr>
      <vt:lpstr>The Visitor Pattern</vt:lpstr>
      <vt:lpstr>Depth-First Search</vt:lpstr>
      <vt:lpstr>Depth-First Search Example – Printing a Tree</vt:lpstr>
      <vt:lpstr>Depth-First Search Example – Printing a Tree</vt:lpstr>
      <vt:lpstr>Depth-First Search Example</vt:lpstr>
      <vt:lpstr>Depth-First Search Example</vt:lpstr>
      <vt:lpstr>Depth-First Search Example</vt:lpstr>
      <vt:lpstr>Breadth-First Search</vt:lpstr>
      <vt:lpstr>Breadth-First Search</vt:lpstr>
      <vt:lpstr>Breadth-First Search</vt:lpstr>
      <vt:lpstr>Breadth-First Search</vt:lpstr>
      <vt:lpstr>Breadth-First Search</vt:lpstr>
      <vt:lpstr>Implementing Trees</vt:lpstr>
      <vt:lpstr>Computed Child Links</vt:lpstr>
      <vt:lpstr>Computed Child Links</vt:lpstr>
      <vt:lpstr>Simulated Child Links</vt:lpstr>
      <vt:lpstr>Simulated Child Links</vt:lpstr>
      <vt:lpstr>Implementing Binary Trees with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– Tree Structures</dc:title>
  <dc:creator>GDonini</dc:creator>
  <cp:lastModifiedBy>mimi opkins</cp:lastModifiedBy>
  <cp:revision>19</cp:revision>
  <dcterms:created xsi:type="dcterms:W3CDTF">2016-01-18T23:27:06Z</dcterms:created>
  <dcterms:modified xsi:type="dcterms:W3CDTF">2019-05-04T21:58:37Z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