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66" r:id="rId3"/>
    <p:sldMasterId id="2147483664" r:id="rId4"/>
    <p:sldMasterId id="2147483669" r:id="rId5"/>
  </p:sldMasterIdLst>
  <p:sldIdLst>
    <p:sldId id="276" r:id="rId6"/>
    <p:sldId id="257" r:id="rId7"/>
    <p:sldId id="480" r:id="rId8"/>
    <p:sldId id="887" r:id="rId9"/>
    <p:sldId id="888" r:id="rId10"/>
    <p:sldId id="890" r:id="rId11"/>
    <p:sldId id="891" r:id="rId12"/>
    <p:sldId id="892" r:id="rId13"/>
    <p:sldId id="893" r:id="rId14"/>
    <p:sldId id="894" r:id="rId15"/>
    <p:sldId id="636" r:id="rId16"/>
    <p:sldId id="847" r:id="rId17"/>
    <p:sldId id="898" r:id="rId18"/>
    <p:sldId id="899" r:id="rId19"/>
    <p:sldId id="900" r:id="rId20"/>
    <p:sldId id="901" r:id="rId21"/>
    <p:sldId id="879" r:id="rId22"/>
    <p:sldId id="902" r:id="rId23"/>
    <p:sldId id="903" r:id="rId24"/>
    <p:sldId id="904" r:id="rId25"/>
    <p:sldId id="908" r:id="rId26"/>
    <p:sldId id="909" r:id="rId27"/>
    <p:sldId id="910" r:id="rId28"/>
    <p:sldId id="91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B8"/>
    <a:srgbClr val="AFA6C5"/>
    <a:srgbClr val="B4D7D1"/>
    <a:srgbClr val="26ADAE"/>
    <a:srgbClr val="C02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72" autoAdjust="0"/>
  </p:normalViewPr>
  <p:slideViewPr>
    <p:cSldViewPr snapToGrid="0" snapToObjects="1"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200853" y="400435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j-ea"/>
                <a:cs typeface="+mj-cs"/>
              </a:rPr>
              <a:t>Chapter 9 -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11039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64" y="0"/>
            <a:ext cx="9135036" cy="1133142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1133142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Graphics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1"/>
            <a:ext cx="9135036" cy="13175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4722264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7" y="0"/>
            <a:ext cx="3274577" cy="409322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1220307"/>
            <a:ext cx="8677836" cy="489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1060848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C02254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8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1/QuestionDemo1.java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1/Question.java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1/Question.java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code/section_1/QuestionDemo1.java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section_1/</a:t>
            </a:r>
            <a:r>
              <a:rPr lang="en-US" dirty="0" smtClean="0">
                <a:hlinkClick r:id="rId2" action="ppaction://hlinkfile"/>
              </a:rPr>
              <a:t>QuestionDemo1.java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03997"/>
            <a:ext cx="9134475" cy="168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dirty="0" smtClean="0"/>
              <a:t>Program Run: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Who was the inventor of Java?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Your answer: </a:t>
            </a:r>
            <a:r>
              <a:rPr lang="en-US" sz="20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James Gosling</a:t>
            </a:r>
          </a:p>
          <a:p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884180"/>
            <a:ext cx="9134475" cy="336512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Like the manufacturer of a stretch limo, who starts with a regular car and modifies it, a programmer makes a subclass by modifying another class.</a:t>
            </a:r>
          </a:p>
          <a:p>
            <a:r>
              <a:rPr lang="en-US" dirty="0" smtClean="0"/>
              <a:t>To get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ChoiceQuestion</a:t>
            </a:r>
            <a:r>
              <a:rPr lang="en-US" dirty="0" smtClean="0"/>
              <a:t> class, implement it as a subclass of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Question</a:t>
            </a:r>
            <a:endParaRPr lang="en-US" dirty="0" smtClean="0"/>
          </a:p>
          <a:p>
            <a:pPr lvl="1"/>
            <a:r>
              <a:rPr lang="en-US" dirty="0" smtClean="0"/>
              <a:t>Specify what makes the subclass different from its </a:t>
            </a:r>
            <a:r>
              <a:rPr lang="en-US" dirty="0" err="1" smtClean="0"/>
              <a:t>superclass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Subclass objects automatically have the instance variables that are declared in the </a:t>
            </a:r>
            <a:r>
              <a:rPr lang="en-US" dirty="0" err="1" smtClean="0"/>
              <a:t>superclass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Only declare instance variables that are not part of the </a:t>
            </a:r>
            <a:r>
              <a:rPr lang="en-US" dirty="0" err="1" smtClean="0"/>
              <a:t>superclass</a:t>
            </a:r>
            <a:r>
              <a:rPr lang="en-US" dirty="0" smtClean="0"/>
              <a:t> objects.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stretch_li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924873"/>
            <a:ext cx="2670384" cy="1991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A subclass inherits all methods that it does not override.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Figure 4</a:t>
            </a:r>
            <a:r>
              <a:rPr lang="en-US" dirty="0" smtClean="0"/>
              <a:t>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ChoiceQuestion</a:t>
            </a:r>
            <a:r>
              <a:rPr lang="en-US" dirty="0" smtClean="0"/>
              <a:t> Class is a Subclass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Question</a:t>
            </a:r>
            <a:r>
              <a:rPr lang="en-US" dirty="0" smtClean="0"/>
              <a:t> Class.</a:t>
            </a:r>
            <a:endParaRPr lang="en-US" dirty="0"/>
          </a:p>
        </p:txBody>
      </p:sp>
      <p:pic>
        <p:nvPicPr>
          <p:cNvPr id="4" name="Picture 3" descr="ChoiceQuestion_subcla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5" y="1399041"/>
            <a:ext cx="1638590" cy="2632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The subclass inherits all public methods from the </a:t>
            </a:r>
            <a:r>
              <a:rPr lang="en-US" dirty="0" err="1" smtClean="0"/>
              <a:t>superclass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You declare any methods that are new to the subclass.</a:t>
            </a:r>
          </a:p>
          <a:p>
            <a:r>
              <a:rPr lang="en-US" dirty="0" smtClean="0"/>
              <a:t>You change the implementation of inherited methods if the inherited behavior is not appropriate.</a:t>
            </a:r>
          </a:p>
          <a:p>
            <a:r>
              <a:rPr lang="en-US" b="1" dirty="0" smtClean="0"/>
              <a:t>Override a method</a:t>
            </a:r>
            <a:r>
              <a:rPr lang="en-US" dirty="0" smtClean="0"/>
              <a:t>: supply a new implementation for an inherited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ChoiceQuestion</a:t>
            </a:r>
            <a:r>
              <a:rPr lang="en-US" dirty="0" smtClean="0"/>
              <a:t> object differs from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Question</a:t>
            </a:r>
            <a:r>
              <a:rPr lang="en-US" dirty="0" smtClean="0"/>
              <a:t> object in three ways:</a:t>
            </a:r>
          </a:p>
          <a:p>
            <a:r>
              <a:rPr lang="en-US" dirty="0" smtClean="0"/>
              <a:t>Its objects store the various choices for the answer.</a:t>
            </a:r>
          </a:p>
          <a:p>
            <a:r>
              <a:rPr lang="en-US" dirty="0" smtClean="0"/>
              <a:t>There is a method for adding answer choices.</a:t>
            </a:r>
          </a:p>
          <a:p>
            <a:r>
              <a:rPr lang="en-US" dirty="0" smtClean="0"/>
              <a:t>The display method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ChoiceQuestion</a:t>
            </a:r>
            <a:r>
              <a:rPr lang="en-US" dirty="0" smtClean="0"/>
              <a:t> class shows these choices so that the respondent can choose one of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ChoiceQuestion</a:t>
            </a:r>
            <a:r>
              <a:rPr lang="en-US" dirty="0" smtClean="0"/>
              <a:t> class needs to spell out the three differences: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ChoiceQuestion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extends Question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// This instance variable is added to the subclass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private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ArrayList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&lt;String&gt; choices;</a:t>
            </a:r>
          </a:p>
          <a:p>
            <a:pPr lvl="1">
              <a:spcBef>
                <a:spcPts val="0"/>
              </a:spcBef>
              <a:buNone/>
            </a:pP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// This method is added to the subclass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addChoice(String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choice,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boolean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correct) { . . . }</a:t>
            </a:r>
          </a:p>
          <a:p>
            <a:pPr lvl="1">
              <a:spcBef>
                <a:spcPts val="0"/>
              </a:spcBef>
              <a:buNone/>
            </a:pP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// This method overrides a method from the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superclass</a:t>
            </a: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display() { . . .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extends</a:t>
            </a:r>
            <a:r>
              <a:rPr lang="en-US" dirty="0" smtClean="0"/>
              <a:t> reserved word indicates that a class inherits from a </a:t>
            </a:r>
            <a:r>
              <a:rPr lang="en-US" dirty="0" err="1" smtClean="0"/>
              <a:t>superclass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UML of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ChoiceQuestion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Question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Figure 5</a:t>
            </a:r>
            <a:r>
              <a:rPr lang="en-US" dirty="0" smtClean="0"/>
              <a:t>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ChoiceQuestion</a:t>
            </a:r>
            <a:r>
              <a:rPr lang="en-US" dirty="0" smtClean="0"/>
              <a:t> Class Adds an Instance Variable and a Method, and Overrides a Method </a:t>
            </a:r>
            <a:endParaRPr lang="en-US" dirty="0"/>
          </a:p>
        </p:txBody>
      </p:sp>
      <p:pic>
        <p:nvPicPr>
          <p:cNvPr id="5" name="Picture 4" descr="UML_of_ChoiceQues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69" y="1513111"/>
            <a:ext cx="2906167" cy="4112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ADAE"/>
                </a:solidFill>
              </a:rPr>
              <a:t>Syntax 9.1 </a:t>
            </a:r>
            <a:r>
              <a:rPr lang="en-US" dirty="0" smtClean="0"/>
              <a:t>Subclass Declaration</a:t>
            </a:r>
            <a:endParaRPr lang="en-US" dirty="0"/>
          </a:p>
        </p:txBody>
      </p:sp>
      <p:pic>
        <p:nvPicPr>
          <p:cNvPr id="5" name="Picture 4" descr="syntax9.1_subcla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308"/>
            <a:ext cx="9144000" cy="4091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ChoiceQuestion</a:t>
            </a:r>
            <a:r>
              <a:rPr lang="en-US" dirty="0" smtClean="0"/>
              <a:t> object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 can call the inherited methods on a subclass object: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choiceQuestion.setAnswer("2");</a:t>
            </a:r>
          </a:p>
          <a:p>
            <a:r>
              <a:rPr lang="en-US" dirty="0" smtClean="0"/>
              <a:t>The private instance variables of the </a:t>
            </a:r>
            <a:r>
              <a:rPr lang="en-US" dirty="0" err="1" smtClean="0"/>
              <a:t>superclass</a:t>
            </a:r>
            <a:r>
              <a:rPr lang="en-US" dirty="0" smtClean="0"/>
              <a:t> are inaccessible.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ChoiceQuestion</a:t>
            </a:r>
            <a:r>
              <a:rPr lang="en-US" dirty="0" smtClean="0"/>
              <a:t> methods cannot directly access the instance variable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answer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ChoiceQuestion</a:t>
            </a:r>
            <a:r>
              <a:rPr lang="en-US" dirty="0" smtClean="0"/>
              <a:t> methods must use the public interface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Question</a:t>
            </a:r>
            <a:r>
              <a:rPr lang="en-US" dirty="0" smtClean="0"/>
              <a:t> class to access its private data.</a:t>
            </a:r>
            <a:endParaRPr lang="en-US" dirty="0"/>
          </a:p>
        </p:txBody>
      </p:sp>
      <p:pic>
        <p:nvPicPr>
          <p:cNvPr id="6" name="Picture 5" descr="ChoiceQuestion_obj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9" y="1344302"/>
            <a:ext cx="5839808" cy="1759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Adding a new method: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addChoice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addChoice(String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choice,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boolean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correct)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choices.add(choice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if (correct)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// Convert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choices.size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to string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String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choiceString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"" +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choices.size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setAnswer(choiceString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Chapter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60" y="4310310"/>
            <a:ext cx="8229600" cy="2173897"/>
          </a:xfrm>
        </p:spPr>
        <p:txBody>
          <a:bodyPr>
            <a:noAutofit/>
          </a:bodyPr>
          <a:lstStyle/>
          <a:p>
            <a:r>
              <a:rPr lang="en-US" sz="2000" dirty="0" smtClean="0"/>
              <a:t>To learn about inheritance</a:t>
            </a:r>
          </a:p>
          <a:p>
            <a:r>
              <a:rPr lang="en-US" sz="2000" dirty="0" smtClean="0"/>
              <a:t>To implement subclasses that inherit and override superclass </a:t>
            </a:r>
            <a:r>
              <a:rPr lang="en-US" sz="2000" dirty="0" smtClean="0"/>
              <a:t>methods</a:t>
            </a:r>
            <a:endParaRPr lang="en-US" sz="2000" dirty="0" smtClean="0"/>
          </a:p>
        </p:txBody>
      </p:sp>
      <p:pic>
        <p:nvPicPr>
          <p:cNvPr id="5" name="Picture 4" descr="vehic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3" y="921764"/>
            <a:ext cx="3452214" cy="3388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addChoice</a:t>
            </a:r>
            <a:r>
              <a:rPr lang="en-US" dirty="0" smtClean="0"/>
              <a:t> method can not just access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answer</a:t>
            </a:r>
            <a:r>
              <a:rPr lang="en-US" dirty="0" smtClean="0"/>
              <a:t> variable in the </a:t>
            </a:r>
            <a:r>
              <a:rPr lang="en-US" dirty="0" err="1" smtClean="0"/>
              <a:t>superclass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must use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setAnswer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Invoke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setAnswer</a:t>
            </a:r>
            <a:r>
              <a:rPr lang="en-US" dirty="0" smtClean="0"/>
              <a:t> on the implicit parameter: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setAnswer(choiceString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buNone/>
            </a:pPr>
            <a:r>
              <a:rPr lang="en-US" sz="2400" dirty="0" smtClean="0"/>
              <a:t>OR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this.setAnswer(choiceString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24905"/>
            <a:ext cx="9135036" cy="98371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Common Error: Replicating Instance Variables from the </a:t>
            </a:r>
            <a:r>
              <a:rPr lang="en-US" b="1" dirty="0" err="1" smtClean="0"/>
              <a:t>Superclass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1192212"/>
            <a:ext cx="9134475" cy="5665788"/>
          </a:xfrm>
        </p:spPr>
        <p:txBody>
          <a:bodyPr/>
          <a:lstStyle/>
          <a:p>
            <a:r>
              <a:rPr lang="en-US" dirty="0" smtClean="0"/>
              <a:t>A subclass has no access to the private instance variables of the </a:t>
            </a:r>
            <a:r>
              <a:rPr lang="en-US" dirty="0" err="1" smtClean="0"/>
              <a:t>superclass</a:t>
            </a:r>
            <a:r>
              <a:rPr lang="en-US" dirty="0" smtClean="0"/>
              <a:t>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ChoiceQuestion(String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questionText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text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questionText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 // Error—tries to access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              // private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superclass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variable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smtClean="0"/>
              <a:t>Beginner's error: “solve” this problem by adding another instance variable with same name</a:t>
            </a:r>
          </a:p>
          <a:p>
            <a:r>
              <a:rPr lang="en-US" dirty="0" smtClean="0"/>
              <a:t>Error!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ChoiceQuestion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extends Question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private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ArrayList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&lt;String&gt; choices;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private String text; // Don’t!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24905"/>
            <a:ext cx="9135036" cy="98371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Common Error: Replicating Instance Variables from the </a:t>
            </a:r>
            <a:r>
              <a:rPr lang="en-US" b="1" dirty="0" err="1" smtClean="0"/>
              <a:t>Superclass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1192212"/>
            <a:ext cx="9134475" cy="5665788"/>
          </a:xfrm>
        </p:spPr>
        <p:txBody>
          <a:bodyPr/>
          <a:lstStyle/>
          <a:p>
            <a:r>
              <a:rPr lang="en-US" dirty="0" smtClean="0"/>
              <a:t>The constructor compiles, but it doesn’t set the correct text!</a:t>
            </a:r>
          </a:p>
          <a:p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ChoiceQuestion</a:t>
            </a:r>
            <a:r>
              <a:rPr lang="en-US" dirty="0" smtClean="0"/>
              <a:t> constructor should call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setText</a:t>
            </a:r>
            <a:r>
              <a:rPr lang="en-US" dirty="0" smtClean="0"/>
              <a:t> method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Question</a:t>
            </a:r>
            <a:r>
              <a:rPr lang="en-US" dirty="0" smtClean="0"/>
              <a:t> class.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shadow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17" y="1981613"/>
            <a:ext cx="4817377" cy="2048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Overriding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If you are not satisfied with the behavior of an inherited method, </a:t>
            </a:r>
          </a:p>
          <a:p>
            <a:pPr lvl="1"/>
            <a:r>
              <a:rPr lang="en-US" dirty="0" smtClean="0"/>
              <a:t>you override it by specifying a new implementation in the subclass.</a:t>
            </a:r>
          </a:p>
          <a:p>
            <a:r>
              <a:rPr lang="en-US" dirty="0" smtClean="0"/>
              <a:t>An overriding method can extend or replace the functionality of the </a:t>
            </a:r>
            <a:r>
              <a:rPr lang="en-US" dirty="0" err="1" smtClean="0"/>
              <a:t>superclass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display</a:t>
            </a:r>
            <a:r>
              <a:rPr lang="en-US" dirty="0" smtClean="0"/>
              <a:t> method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ChoiceQuestion</a:t>
            </a:r>
            <a:r>
              <a:rPr lang="en-US" dirty="0" smtClean="0"/>
              <a:t> class needs to: </a:t>
            </a:r>
          </a:p>
          <a:p>
            <a:pPr lvl="1"/>
            <a:r>
              <a:rPr lang="en-US" dirty="0" smtClean="0"/>
              <a:t>Display the question text.</a:t>
            </a:r>
          </a:p>
          <a:p>
            <a:pPr lvl="1"/>
            <a:r>
              <a:rPr lang="en-US" dirty="0" smtClean="0"/>
              <a:t>Display the answer choices.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Overriding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ChoiceQuestion</a:t>
            </a:r>
            <a:r>
              <a:rPr lang="en-US" dirty="0" err="1" smtClean="0"/>
              <a:t>'s</a:t>
            </a:r>
            <a:r>
              <a:rPr lang="en-US" dirty="0" smtClean="0"/>
              <a:t> display method can’t access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text</a:t>
            </a:r>
            <a:r>
              <a:rPr lang="en-US" dirty="0" smtClean="0"/>
              <a:t> variable of the </a:t>
            </a:r>
            <a:r>
              <a:rPr lang="en-US" dirty="0" err="1" smtClean="0"/>
              <a:t>superclass</a:t>
            </a:r>
            <a:r>
              <a:rPr lang="en-US" dirty="0" smtClean="0"/>
              <a:t> directly because it 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private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Solution: It can call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display</a:t>
            </a:r>
            <a:r>
              <a:rPr lang="en-US" dirty="0" smtClean="0"/>
              <a:t> method of the </a:t>
            </a:r>
            <a:r>
              <a:rPr lang="en-US" dirty="0" err="1" smtClean="0"/>
              <a:t>superclass</a:t>
            </a:r>
            <a:r>
              <a:rPr lang="en-US" dirty="0" smtClean="0"/>
              <a:t>, by using the reserved word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super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display()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// Display the question text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super.display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// OK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// Display the answer choices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super</a:t>
            </a:r>
            <a:r>
              <a:rPr lang="en-US" dirty="0" smtClean="0"/>
              <a:t> is a reserved word that forces execution of the </a:t>
            </a:r>
            <a:r>
              <a:rPr lang="en-US" dirty="0" err="1" smtClean="0"/>
              <a:t>superclass</a:t>
            </a:r>
            <a:r>
              <a:rPr lang="en-US" dirty="0" smtClean="0"/>
              <a:t>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1"/>
            <a:ext cx="9134475" cy="245212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Inheritance: the relationship between a more general class (</a:t>
            </a:r>
            <a:r>
              <a:rPr lang="en-US" dirty="0" err="1" smtClean="0"/>
              <a:t>superclass</a:t>
            </a:r>
            <a:r>
              <a:rPr lang="en-US" dirty="0" smtClean="0"/>
              <a:t>) and a more specialized class (subclass). </a:t>
            </a:r>
          </a:p>
          <a:p>
            <a:r>
              <a:rPr lang="en-US" dirty="0" smtClean="0"/>
              <a:t>The subclass inherits data and behavior from the </a:t>
            </a:r>
            <a:r>
              <a:rPr lang="en-US" dirty="0" err="1" smtClean="0"/>
              <a:t>superclass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Cars share the common traits of all vehicles</a:t>
            </a:r>
          </a:p>
          <a:p>
            <a:pPr lvl="1"/>
            <a:r>
              <a:rPr lang="en-US" dirty="0" smtClean="0"/>
              <a:t>Example: the ability to transport people from one place to another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Figure 1</a:t>
            </a:r>
            <a:r>
              <a:rPr lang="en-US" dirty="0" smtClean="0"/>
              <a:t> An Inheritance Hierarchy of Vehicle Classes</a:t>
            </a:r>
            <a:endParaRPr lang="en-US" dirty="0"/>
          </a:p>
        </p:txBody>
      </p:sp>
      <p:pic>
        <p:nvPicPr>
          <p:cNvPr id="4" name="Picture 3" descr="vehicle_hierarc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4" y="3379227"/>
            <a:ext cx="3391163" cy="2700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1"/>
            <a:ext cx="9134475" cy="48304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class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</a:t>
            </a:r>
            <a:r>
              <a:rPr lang="en-US" dirty="0" smtClean="0"/>
              <a:t> inherits from the class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Vehicle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Vehicle</a:t>
            </a:r>
            <a:r>
              <a:rPr lang="en-US" dirty="0" smtClean="0"/>
              <a:t> class is the </a:t>
            </a:r>
            <a:r>
              <a:rPr lang="en-US" dirty="0" err="1" smtClean="0"/>
              <a:t>superclass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</a:t>
            </a:r>
            <a:r>
              <a:rPr lang="en-US" dirty="0" smtClean="0"/>
              <a:t> class is the subclass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Figure 2</a:t>
            </a:r>
            <a:r>
              <a:rPr lang="en-US" dirty="0" smtClean="0"/>
              <a:t> Inheritance Diagram</a:t>
            </a:r>
            <a:endParaRPr lang="en-US" dirty="0"/>
          </a:p>
        </p:txBody>
      </p:sp>
      <p:pic>
        <p:nvPicPr>
          <p:cNvPr id="5" name="Picture 4" descr="inheritanc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844" y="1915291"/>
            <a:ext cx="1996507" cy="3207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6" y="927101"/>
            <a:ext cx="8983398" cy="4830498"/>
          </a:xfrm>
        </p:spPr>
        <p:txBody>
          <a:bodyPr/>
          <a:lstStyle/>
          <a:p>
            <a:r>
              <a:rPr lang="en-US" dirty="0" smtClean="0"/>
              <a:t>Inheritance lets you can reuse code instead of duplicating it.</a:t>
            </a:r>
          </a:p>
          <a:p>
            <a:r>
              <a:rPr lang="en-US" dirty="0" smtClean="0"/>
              <a:t>Two types of reuse </a:t>
            </a:r>
          </a:p>
          <a:p>
            <a:pPr lvl="1"/>
            <a:r>
              <a:rPr lang="en-US" dirty="0" smtClean="0"/>
              <a:t>A subclass inherits the methods of the </a:t>
            </a:r>
            <a:r>
              <a:rPr lang="en-US" dirty="0" err="1" smtClean="0"/>
              <a:t>superclass</a:t>
            </a:r>
            <a:endParaRPr lang="en-US" dirty="0" smtClean="0"/>
          </a:p>
          <a:p>
            <a:pPr lvl="1"/>
            <a:r>
              <a:rPr lang="en-US" dirty="0" smtClean="0"/>
              <a:t>Because a car is a special kind of vehicle, we can use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Car</a:t>
            </a:r>
            <a:r>
              <a:rPr lang="en-US" dirty="0" smtClean="0"/>
              <a:t> object in algorithms that manipulate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Vehicle</a:t>
            </a:r>
            <a:r>
              <a:rPr lang="en-US" dirty="0" smtClean="0"/>
              <a:t> objects </a:t>
            </a:r>
          </a:p>
          <a:p>
            <a:r>
              <a:rPr lang="en-US" dirty="0" smtClean="0"/>
              <a:t>The substitution principle: </a:t>
            </a:r>
          </a:p>
          <a:p>
            <a:pPr lvl="1"/>
            <a:r>
              <a:rPr lang="en-US" dirty="0" smtClean="0"/>
              <a:t>You can always use a subclass object when a </a:t>
            </a:r>
            <a:r>
              <a:rPr lang="en-US" dirty="0" err="1" smtClean="0"/>
              <a:t>superclass</a:t>
            </a:r>
            <a:r>
              <a:rPr lang="en-US" dirty="0" smtClean="0"/>
              <a:t> object is expected.</a:t>
            </a:r>
          </a:p>
          <a:p>
            <a:r>
              <a:rPr lang="en-US" dirty="0" smtClean="0"/>
              <a:t>A method that processes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Vehicle</a:t>
            </a:r>
            <a:r>
              <a:rPr lang="en-US" dirty="0" smtClean="0"/>
              <a:t> objects can handle any kind of vehicle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4197128"/>
            <a:ext cx="9134475" cy="2335326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Figure 3</a:t>
            </a:r>
            <a:r>
              <a:rPr lang="en-US" dirty="0" smtClean="0"/>
              <a:t> Inheritance Hierarchy of Question Types</a:t>
            </a:r>
          </a:p>
          <a:p>
            <a:r>
              <a:rPr lang="en-US" dirty="0" smtClean="0"/>
              <a:t>Example: Computer-graded quiz</a:t>
            </a:r>
          </a:p>
          <a:p>
            <a:pPr lvl="1"/>
            <a:r>
              <a:rPr lang="en-US" dirty="0" smtClean="0"/>
              <a:t>There are different kinds of questions</a:t>
            </a:r>
          </a:p>
          <a:p>
            <a:pPr lvl="1"/>
            <a:r>
              <a:rPr lang="en-US" dirty="0" smtClean="0"/>
              <a:t>A question can display its text, and it can check whether a given response is a correct answer.</a:t>
            </a:r>
          </a:p>
          <a:p>
            <a:pPr lvl="1"/>
            <a:r>
              <a:rPr lang="en-US" dirty="0" smtClean="0"/>
              <a:t>You can form subclasses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Question</a:t>
            </a:r>
            <a:r>
              <a:rPr lang="en-US" dirty="0" smtClean="0"/>
              <a:t> class.</a:t>
            </a:r>
            <a:endParaRPr lang="en-US" dirty="0"/>
          </a:p>
        </p:txBody>
      </p:sp>
      <p:pic>
        <p:nvPicPr>
          <p:cNvPr id="4" name="Picture 3" descr="question_hierarch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36" y="930147"/>
            <a:ext cx="5410833" cy="3224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section_1/</a:t>
            </a:r>
            <a:r>
              <a:rPr lang="en-US" dirty="0" smtClean="0">
                <a:hlinkClick r:id="rId2" action="ppaction://hlinkfile"/>
              </a:rPr>
              <a:t>Question.java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A question with a text and an answer.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Question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String text;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String answer;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Constructs a question with empty question and answer.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Question()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text = 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answer = 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Sets the question text.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questionText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text of this question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setText(String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questionText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text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questionText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26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section_1/</a:t>
            </a:r>
            <a:r>
              <a:rPr lang="en-US" dirty="0" smtClean="0">
                <a:hlinkClick r:id="rId2" action="ppaction://hlinkfile"/>
              </a:rPr>
              <a:t>Question.java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Sets the answer for this question.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correctResponse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answer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setAnswer(String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correctResponse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answer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correctResponse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35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Checks a given response for correctness.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response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response to check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@return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true if the response was correct, false otherwise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boolean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checkAnswer(String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response)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response.equals(answer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45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Displays this question.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display()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System.out.println(text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section_1/</a:t>
            </a:r>
            <a:r>
              <a:rPr lang="en-US" dirty="0" smtClean="0">
                <a:hlinkClick r:id="rId2" action="ppaction://hlinkfile"/>
              </a:rPr>
              <a:t>QuestionDemo1.java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java.util.Scanner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This program shows a simple quiz with one question.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QuestionDemo1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main(String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Scanner in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Scanner(System.in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Question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q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Question();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q.setText(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"Who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was the inventor of Java?"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q.setAnswer(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"James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Gosling"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q.display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"Your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answer: 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String response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in.nextLine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System.out.println(q.checkAnswer(response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</a:t>
            </a:r>
            <a:endParaRPr lang="en-US" sz="1400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 smtClean="0"/>
              <a:t>Continued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6878</TotalTime>
  <Words>1274</Words>
  <Application>Microsoft Office PowerPoint</Application>
  <PresentationFormat>On-screen Show (4:3)</PresentationFormat>
  <Paragraphs>248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Courier</vt:lpstr>
      <vt:lpstr>Courier New</vt:lpstr>
      <vt:lpstr>Lucida Sans</vt:lpstr>
      <vt:lpstr>Lucida Sans Typewriter</vt:lpstr>
      <vt:lpstr>Times</vt:lpstr>
      <vt:lpstr>Wingdings</vt:lpstr>
      <vt:lpstr>Title Page</vt:lpstr>
      <vt:lpstr>Office Theme</vt:lpstr>
      <vt:lpstr>2_Office Theme</vt:lpstr>
      <vt:lpstr>1_Office Theme</vt:lpstr>
      <vt:lpstr>3_Office Theme</vt:lpstr>
      <vt:lpstr>PowerPoint Presentation</vt:lpstr>
      <vt:lpstr>Chapter Goals</vt:lpstr>
      <vt:lpstr>Inheritance Hierarchies</vt:lpstr>
      <vt:lpstr>Inheritance Hierarchies</vt:lpstr>
      <vt:lpstr>Inheritance Hierarchies</vt:lpstr>
      <vt:lpstr>Inheritance Hierarchies</vt:lpstr>
      <vt:lpstr>section_1/Question.java</vt:lpstr>
      <vt:lpstr>section_1/Question.java</vt:lpstr>
      <vt:lpstr>section_1/QuestionDemo1.java</vt:lpstr>
      <vt:lpstr>section_1/QuestionDemo1.java</vt:lpstr>
      <vt:lpstr>Implementing Subclasses</vt:lpstr>
      <vt:lpstr>Implementing Subclasses</vt:lpstr>
      <vt:lpstr>Implementing Subclasses</vt:lpstr>
      <vt:lpstr>Implementing Subclasses</vt:lpstr>
      <vt:lpstr>Implementing Subclasses</vt:lpstr>
      <vt:lpstr>Implementing Subclasses</vt:lpstr>
      <vt:lpstr>Syntax 9.1 Subclass Declaration</vt:lpstr>
      <vt:lpstr>Implementing Subclasses</vt:lpstr>
      <vt:lpstr>Implementing Subclasses</vt:lpstr>
      <vt:lpstr>Implementing Subclasses</vt:lpstr>
      <vt:lpstr>Common Error: Replicating Instance Variables from the Superclass</vt:lpstr>
      <vt:lpstr>Common Error: Replicating Instance Variables from the Superclass</vt:lpstr>
      <vt:lpstr>Overriding Methods</vt:lpstr>
      <vt:lpstr>Overriding Methods</vt:lpstr>
    </vt:vector>
  </TitlesOfParts>
  <Company>Acadia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Giles</dc:creator>
  <cp:lastModifiedBy>mimi opkins</cp:lastModifiedBy>
  <cp:revision>1024</cp:revision>
  <dcterms:created xsi:type="dcterms:W3CDTF">2013-06-11T18:50:08Z</dcterms:created>
  <dcterms:modified xsi:type="dcterms:W3CDTF">2014-07-02T19:17:29Z</dcterms:modified>
</cp:coreProperties>
</file>