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276" r:id="rId6"/>
    <p:sldId id="257" r:id="rId7"/>
    <p:sldId id="480" r:id="rId8"/>
    <p:sldId id="887" r:id="rId9"/>
    <p:sldId id="953" r:id="rId10"/>
    <p:sldId id="879" r:id="rId11"/>
    <p:sldId id="954" r:id="rId12"/>
    <p:sldId id="955" r:id="rId13"/>
    <p:sldId id="956" r:id="rId14"/>
    <p:sldId id="957" r:id="rId15"/>
    <p:sldId id="958" r:id="rId16"/>
    <p:sldId id="959" r:id="rId17"/>
    <p:sldId id="912" r:id="rId18"/>
    <p:sldId id="916" r:id="rId19"/>
    <p:sldId id="917" r:id="rId20"/>
    <p:sldId id="960" r:id="rId21"/>
    <p:sldId id="925" r:id="rId22"/>
    <p:sldId id="962" r:id="rId23"/>
    <p:sldId id="926" r:id="rId24"/>
    <p:sldId id="963" r:id="rId25"/>
    <p:sldId id="927" r:id="rId26"/>
    <p:sldId id="964" r:id="rId27"/>
    <p:sldId id="937" r:id="rId28"/>
    <p:sldId id="965" r:id="rId29"/>
    <p:sldId id="96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2" autoAdjust="0"/>
  </p:normalViewPr>
  <p:slideViewPr>
    <p:cSldViewPr snapToGrid="0" snapToObjects="1"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Chapter 10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-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64" y="0"/>
            <a:ext cx="9135036" cy="1133142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1133142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Graphics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11039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8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1/Data.java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1/MeasurableTester.java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1/MeasurableTester.java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an Interface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551543"/>
          </a:xfrm>
        </p:spPr>
        <p:txBody>
          <a:bodyPr/>
          <a:lstStyle/>
          <a:p>
            <a:r>
              <a:rPr lang="en-US" dirty="0" smtClean="0"/>
              <a:t>A variable of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 holds a reference to an object of some class that implements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 interface.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</a:t>
            </a:r>
            <a:r>
              <a:rPr lang="en-US" dirty="0" smtClean="0"/>
              <a:t> class can also implement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 interface: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Country </a:t>
            </a:r>
            <a:r>
              <a:rPr lang="en-US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implements Measurable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dirty="0" err="1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getMeasure</a:t>
            </a:r>
            <a:r>
              <a:rPr lang="en-US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return area;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Use interface types to make code more reusable.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an Interface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551543"/>
          </a:xfrm>
        </p:spPr>
        <p:txBody>
          <a:bodyPr/>
          <a:lstStyle/>
          <a:p>
            <a:r>
              <a:rPr lang="en-US" dirty="0" smtClean="0"/>
              <a:t>Put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average</a:t>
            </a:r>
            <a:r>
              <a:rPr lang="en-US" dirty="0" smtClean="0"/>
              <a:t> method in a class - say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Figure 1</a:t>
            </a:r>
            <a:r>
              <a:rPr lang="en-US" dirty="0" smtClean="0"/>
              <a:t> UML Diagram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</a:t>
            </a:r>
            <a:r>
              <a:rPr lang="en-US" dirty="0" smtClean="0"/>
              <a:t> Class and the Classes that Implement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 Interface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</a:t>
            </a:r>
            <a:r>
              <a:rPr lang="en-US" dirty="0" smtClean="0"/>
              <a:t> class is decoupled from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</a:t>
            </a:r>
            <a:r>
              <a:rPr lang="en-US" dirty="0" smtClean="0"/>
              <a:t> classes.</a:t>
            </a:r>
            <a:endParaRPr lang="en-US" dirty="0"/>
          </a:p>
        </p:txBody>
      </p:sp>
      <p:pic>
        <p:nvPicPr>
          <p:cNvPr id="4" name="Picture 3" descr="U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9" y="1377258"/>
            <a:ext cx="7560964" cy="2898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6ADAE"/>
                </a:solidFill>
              </a:rPr>
              <a:t>Syntax 10.2 </a:t>
            </a:r>
            <a:r>
              <a:rPr lang="en-US" sz="3200" dirty="0" smtClean="0"/>
              <a:t>Implementing an Interface</a:t>
            </a:r>
            <a:endParaRPr lang="en-US" sz="3200" dirty="0"/>
          </a:p>
        </p:txBody>
      </p:sp>
      <p:pic>
        <p:nvPicPr>
          <p:cNvPr id="5" name="Picture 4" descr="syntax10.2_implemen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072"/>
            <a:ext cx="9144000" cy="378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section_1/</a:t>
            </a:r>
            <a:r>
              <a:rPr lang="en-US" dirty="0" smtClean="0">
                <a:hlinkClick r:id="rId2" action="ppaction://hlinkfile"/>
              </a:rPr>
              <a:t>Data.java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Data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Computes the average of the measures of the given objects.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objects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an array of Measurable objects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@return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average of the measures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average(Measurable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objects)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sum =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(Measurable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obj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: objects)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sum = sum +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obj.getMeasure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objects.length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&gt;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{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sum /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objects.length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{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b="1" dirty="0" smtClean="0">
              <a:solidFill>
                <a:srgbClr val="0073FF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section_1/</a:t>
            </a:r>
            <a:r>
              <a:rPr lang="en-US" dirty="0" smtClean="0">
                <a:hlinkClick r:id="rId2" action="ppaction://hlinkfile"/>
              </a:rPr>
              <a:t>MeasurableTester.java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This program demonstrates the measurable </a:t>
            </a:r>
            <a:r>
              <a:rPr lang="en-US" sz="14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BankAccount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and Country classes.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MeasurableTester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Measurable[] accounts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Measurable[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accounts[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BankAccount(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accounts[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BankAccount(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10000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accounts[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BankAccount(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2000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averageBalance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Data.average(accounts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"Average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balance: 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averageBalance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"Expected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: 4000"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Measurable[] countries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Measurable[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countries[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Country(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"Uruguay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176220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countries[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Country(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"Thailand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513120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countries[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Country(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"Belgium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30510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averageArea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Data.average(countries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"Average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area: 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averageArea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"Expected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: 239950"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section_1/</a:t>
            </a:r>
            <a:r>
              <a:rPr lang="en-US" dirty="0" smtClean="0">
                <a:hlinkClick r:id="rId2" action="ppaction://hlinkfile"/>
              </a:rPr>
              <a:t>MeasurableTester.java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933907"/>
            <a:ext cx="9134475" cy="550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 smtClean="0"/>
              <a:t>Program Run:</a:t>
            </a:r>
          </a:p>
          <a:p>
            <a:endParaRPr lang="en-US" sz="2400" b="1" dirty="0" smtClean="0"/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Average balance: 4000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Expected: 4000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Average area: 239950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Expected: 239950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Interfaces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551543"/>
          </a:xfrm>
        </p:spPr>
        <p:txBody>
          <a:bodyPr/>
          <a:lstStyle/>
          <a:p>
            <a:r>
              <a:rPr lang="en-US" dirty="0" smtClean="0"/>
              <a:t>Here is a different interface: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Named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interface Named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A class can implement more than one interface: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Country implements Measurable, Named</a:t>
            </a:r>
          </a:p>
          <a:p>
            <a:r>
              <a:rPr lang="en-US" dirty="0" smtClean="0"/>
              <a:t>A class can only extend (inherit from) a single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interface specifies the behavior that an implementing class should supply - no implementation.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superclass</a:t>
            </a:r>
            <a:r>
              <a:rPr lang="en-US" dirty="0" smtClean="0"/>
              <a:t> provides some implementation that a subclass inherits.</a:t>
            </a:r>
          </a:p>
          <a:p>
            <a:r>
              <a:rPr lang="en-US" dirty="0" smtClean="0"/>
              <a:t>Develop interfaces when you have code that processes objects of different classes in a common way.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Converting From Classes to Interfaces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You can convert from a class type to an interface type, provided the class implements the interface.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 variable can refer to an object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 because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implements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 interface: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account = new BankAccount(1000);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account; // OK 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 variable can refer to an object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</a:t>
            </a:r>
            <a:r>
              <a:rPr lang="en-US" dirty="0" smtClean="0"/>
              <a:t> class because that class also implements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 interface: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uruguay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Country("Uruguay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", 176220);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uruguay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 // Also OK // Also OK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Converting From Classes to Interfaces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 variable cannot refer to an object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class because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doesn't implement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Rectangle(5, 10, 20, 30); // ERROR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Variables of Class and Interface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Figure 2</a:t>
            </a:r>
            <a:r>
              <a:rPr lang="en-US" dirty="0" smtClean="0"/>
              <a:t> Two references to the same object</a:t>
            </a:r>
          </a:p>
        </p:txBody>
      </p:sp>
      <p:pic>
        <p:nvPicPr>
          <p:cNvPr id="4" name="Picture 3" descr="interfac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78" y="921456"/>
            <a:ext cx="8308044" cy="248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2" y="4732868"/>
            <a:ext cx="8229600" cy="1614280"/>
          </a:xfrm>
        </p:spPr>
        <p:txBody>
          <a:bodyPr>
            <a:noAutofit/>
          </a:bodyPr>
          <a:lstStyle/>
          <a:p>
            <a:r>
              <a:rPr lang="en-US" sz="2000" dirty="0" smtClean="0"/>
              <a:t>To be able to declare and use interface types</a:t>
            </a:r>
          </a:p>
          <a:p>
            <a:r>
              <a:rPr lang="en-US" sz="2000" dirty="0" smtClean="0"/>
              <a:t>To appreciate how interfaces can be used to decouple </a:t>
            </a:r>
            <a:r>
              <a:rPr lang="en-US" sz="2000" dirty="0" smtClean="0"/>
              <a:t>classes</a:t>
            </a:r>
            <a:endParaRPr lang="en-US" sz="2000" dirty="0" smtClean="0"/>
          </a:p>
        </p:txBody>
      </p:sp>
      <p:pic>
        <p:nvPicPr>
          <p:cNvPr id="6" name="Picture 5" descr="mix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5" y="884768"/>
            <a:ext cx="3724275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Variables of Class and Interface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Figure 3</a:t>
            </a:r>
            <a:r>
              <a:rPr lang="en-US" dirty="0" smtClean="0"/>
              <a:t> An Interface Reference Can Refer to an Object of Any Class that Implements the Interface</a:t>
            </a:r>
          </a:p>
          <a:p>
            <a:r>
              <a:rPr lang="en-US" dirty="0" smtClean="0"/>
              <a:t>Method calls on an interface reference are polymorphic. The appropriate method is determined at run time.</a:t>
            </a:r>
            <a:endParaRPr lang="en-US" dirty="0" err="1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5" name="Picture 4" descr="interfac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36" y="921456"/>
            <a:ext cx="6491867" cy="1713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Casting from Interfaces to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Method to return the object with the largest measure: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Measurable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larger(Measurable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obj1,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Measurable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obj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if (obj1.getMeasure() &gt; obj2.getMeasure())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return obj1;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else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return obj2;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Returns the object with the larger measure, as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 reference.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uruguay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Country("Uruguay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", 176220);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thailand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Country("Thailand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", 513120);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 max =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larger(uruguay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thailand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Casting from Interfaces to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You know that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max</a:t>
            </a:r>
            <a:r>
              <a:rPr lang="en-US" dirty="0" smtClean="0"/>
              <a:t> refers to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</a:t>
            </a:r>
            <a:r>
              <a:rPr lang="en-US" dirty="0" smtClean="0"/>
              <a:t> object, but the compiler does not.</a:t>
            </a:r>
          </a:p>
          <a:p>
            <a:r>
              <a:rPr lang="en-US" dirty="0" smtClean="0"/>
              <a:t>Solution: cast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maxCountry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(Country) max;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name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maxCountry.getName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r>
              <a:rPr lang="en-US" dirty="0" smtClean="0"/>
              <a:t>You need a cast to convert from an interface type to a class type.</a:t>
            </a:r>
          </a:p>
          <a:p>
            <a:r>
              <a:rPr lang="en-US" dirty="0" smtClean="0"/>
              <a:t>If you are wrong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max</a:t>
            </a:r>
            <a:r>
              <a:rPr lang="en-US" dirty="0" smtClean="0"/>
              <a:t> doesn't refer to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</a:t>
            </a:r>
            <a:r>
              <a:rPr lang="en-US" dirty="0" smtClean="0"/>
              <a:t> object, the program throws an exception at runtime.</a:t>
            </a:r>
          </a:p>
          <a:p>
            <a:r>
              <a:rPr lang="en-US" dirty="0" smtClean="0"/>
              <a:t>If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Person</a:t>
            </a:r>
            <a:r>
              <a:rPr lang="en-US" dirty="0" smtClean="0"/>
              <a:t> object is actually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Superhero</a:t>
            </a:r>
            <a:r>
              <a:rPr lang="en-US" dirty="0" smtClean="0"/>
              <a:t>, you need a cast before you can apply any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Superhero</a:t>
            </a:r>
            <a:r>
              <a:rPr lang="en-US" dirty="0" smtClean="0"/>
              <a:t> methods.</a:t>
            </a: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superhe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5210175"/>
            <a:ext cx="1066800" cy="164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 smtClean="0"/>
              <a:t> interface is in the standard Java library.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 smtClean="0"/>
              <a:t> interface has a single method: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interface Comparable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compareTo(Object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otherObject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call to the method: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a.compareTo(b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compareTo</a:t>
            </a:r>
            <a:r>
              <a:rPr lang="en-US" dirty="0" smtClean="0"/>
              <a:t> method returns: </a:t>
            </a:r>
          </a:p>
          <a:p>
            <a:pPr lvl="1"/>
            <a:r>
              <a:rPr lang="en-US" dirty="0" smtClean="0"/>
              <a:t>a negative number if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</a:t>
            </a:r>
            <a:r>
              <a:rPr lang="en-US" dirty="0" smtClean="0"/>
              <a:t> should come before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zero if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</a:t>
            </a:r>
            <a:r>
              <a:rPr lang="en-US" dirty="0" smtClean="0"/>
              <a:t> are the same</a:t>
            </a:r>
          </a:p>
          <a:p>
            <a:pPr lvl="1"/>
            <a:r>
              <a:rPr lang="en-US" dirty="0" smtClean="0"/>
              <a:t>a positive number if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</a:t>
            </a:r>
            <a:r>
              <a:rPr lang="en-US" dirty="0" smtClean="0"/>
              <a:t> should come before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 smtClean="0"/>
              <a:t> interface so that objects of your class can be compared, for example, in a sort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class' implementation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 smtClean="0"/>
              <a:t>: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implements Comparable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compareTo(Object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otherObject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other = (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otherObject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if (balance &lt;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other.balance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{ return -1;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if (balance &gt;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other.balance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{ return 1;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return 0;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compareTo</a:t>
            </a:r>
            <a:r>
              <a:rPr lang="en-US" dirty="0" smtClean="0"/>
              <a:t> method has a parameter of reference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Object</a:t>
            </a:r>
          </a:p>
          <a:p>
            <a:r>
              <a:rPr lang="en-US" dirty="0" smtClean="0"/>
              <a:t>To get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reference: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other = (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otherObject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7"/>
            <a:ext cx="9134475" cy="38030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Because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 implements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 smtClean="0"/>
              <a:t> interface, you can sort an array of bank accounts with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Arrays.sort</a:t>
            </a:r>
            <a:r>
              <a:rPr lang="en-US" dirty="0" smtClean="0"/>
              <a:t> method: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accounts = new BankAccount[3];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accounts[0] = new BankAccount(10000);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accounts[1] = new BankAccount(0);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accounts[2] = new BankAccount(2000);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Arrays.sort(accounts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 smtClean="0"/>
              <a:t>Now the accounts array is sorted by increasing balance.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compareTo</a:t>
            </a:r>
            <a:r>
              <a:rPr lang="en-US" dirty="0" smtClean="0"/>
              <a:t> method checks whether another object is larger or smaller.</a:t>
            </a: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gir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462462"/>
            <a:ext cx="2438400" cy="206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Interfaces for Algorithm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1"/>
            <a:ext cx="9134475" cy="2452126"/>
          </a:xfrm>
        </p:spPr>
        <p:txBody>
          <a:bodyPr/>
          <a:lstStyle/>
          <a:p>
            <a:r>
              <a:rPr lang="en-US" b="1" dirty="0" smtClean="0"/>
              <a:t>Interface types</a:t>
            </a:r>
            <a:r>
              <a:rPr lang="en-US" dirty="0" smtClean="0"/>
              <a:t> are used to express common operations.</a:t>
            </a:r>
          </a:p>
          <a:p>
            <a:r>
              <a:rPr lang="en-US" dirty="0" smtClean="0"/>
              <a:t>Interfaces make it possible to make a service available to a wide set.</a:t>
            </a:r>
          </a:p>
          <a:p>
            <a:r>
              <a:rPr lang="en-US" dirty="0" smtClean="0"/>
              <a:t>This restaurant is willing to serve anyone who conforms to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Customer</a:t>
            </a:r>
            <a:r>
              <a:rPr lang="en-US" dirty="0" smtClean="0"/>
              <a:t> interface with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eat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pay</a:t>
            </a:r>
            <a:r>
              <a:rPr lang="en-US" dirty="0" smtClean="0"/>
              <a:t> methods. </a:t>
            </a:r>
            <a:endParaRPr lang="en-US" dirty="0"/>
          </a:p>
        </p:txBody>
      </p:sp>
      <p:pic>
        <p:nvPicPr>
          <p:cNvPr id="5" name="Picture 4" descr="c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4" y="3024800"/>
            <a:ext cx="2286000" cy="164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an Interface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551543"/>
          </a:xfrm>
        </p:spPr>
        <p:txBody>
          <a:bodyPr/>
          <a:lstStyle/>
          <a:p>
            <a:r>
              <a:rPr lang="en-US" dirty="0" smtClean="0"/>
              <a:t>Example: a method to compute the average of an array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Object</a:t>
            </a:r>
            <a:r>
              <a:rPr lang="en-US" dirty="0" smtClean="0"/>
              <a:t>s </a:t>
            </a:r>
          </a:p>
          <a:p>
            <a:pPr lvl="1"/>
            <a:r>
              <a:rPr lang="en-US" dirty="0" smtClean="0"/>
              <a:t>The algorithm for computing the average is the same in all cases</a:t>
            </a:r>
          </a:p>
          <a:p>
            <a:pPr lvl="1"/>
            <a:r>
              <a:rPr lang="en-US" dirty="0" smtClean="0"/>
              <a:t>Details of measurement differ</a:t>
            </a:r>
          </a:p>
          <a:p>
            <a:r>
              <a:rPr lang="en-US" dirty="0" smtClean="0"/>
              <a:t>Goal: write one method that provides this service. </a:t>
            </a:r>
          </a:p>
          <a:p>
            <a:r>
              <a:rPr lang="en-US" dirty="0" smtClean="0"/>
              <a:t>We can't 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/>
              <a:t> in one case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getArea</a:t>
            </a:r>
            <a:r>
              <a:rPr lang="en-US" dirty="0" smtClean="0"/>
              <a:t> in another.</a:t>
            </a:r>
          </a:p>
          <a:p>
            <a:r>
              <a:rPr lang="en-US" dirty="0" smtClean="0"/>
              <a:t>Solution: all object who want this service must agree on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getMeasure</a:t>
            </a:r>
            <a:r>
              <a:rPr lang="en-US" dirty="0" smtClean="0"/>
              <a:t> method 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getMeasure</a:t>
            </a:r>
            <a:r>
              <a:rPr lang="en-US" dirty="0" smtClean="0"/>
              <a:t> will return the balance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</a:t>
            </a:r>
            <a:r>
              <a:rPr lang="en-US" dirty="0" smtClean="0"/>
              <a:t>'s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getMeasure</a:t>
            </a:r>
            <a:r>
              <a:rPr lang="en-US" dirty="0" smtClean="0"/>
              <a:t> will return the area</a:t>
            </a:r>
          </a:p>
          <a:p>
            <a:r>
              <a:rPr lang="en-US" dirty="0" smtClean="0"/>
              <a:t>Now we implement a single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average</a:t>
            </a:r>
            <a:r>
              <a:rPr lang="en-US" dirty="0" smtClean="0"/>
              <a:t> method that computes the sum: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sum = sum +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obj.getMeasure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an Interface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551543"/>
          </a:xfrm>
        </p:spPr>
        <p:txBody>
          <a:bodyPr/>
          <a:lstStyle/>
          <a:p>
            <a:r>
              <a:rPr lang="en-US" dirty="0" smtClean="0"/>
              <a:t>Problem: we need to declare a type for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obj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Need to invent a new type that describes any class whose objects can be measured.</a:t>
            </a:r>
          </a:p>
          <a:p>
            <a:r>
              <a:rPr lang="en-US" dirty="0" smtClean="0"/>
              <a:t>An interface type is used to specify required operations (like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getMeasure</a:t>
            </a:r>
            <a:r>
              <a:rPr lang="en-US" dirty="0" smtClean="0"/>
              <a:t>):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interface Measurable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getMeasure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A Java interface type declares methods but does not provide their implementations.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ADAE"/>
                </a:solidFill>
              </a:rPr>
              <a:t>Syntax 10.1 </a:t>
            </a:r>
            <a:r>
              <a:rPr lang="en-US" dirty="0" smtClean="0"/>
              <a:t>Declaring an Interface</a:t>
            </a:r>
            <a:endParaRPr lang="en-US" dirty="0"/>
          </a:p>
        </p:txBody>
      </p:sp>
      <p:pic>
        <p:nvPicPr>
          <p:cNvPr id="4" name="Picture 3" descr="syntax10.1_inter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660"/>
            <a:ext cx="9144000" cy="2477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an Interface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551543"/>
          </a:xfrm>
        </p:spPr>
        <p:txBody>
          <a:bodyPr/>
          <a:lstStyle/>
          <a:p>
            <a:r>
              <a:rPr lang="en-US" dirty="0" smtClean="0"/>
              <a:t>An interface type is similar to a class.</a:t>
            </a:r>
          </a:p>
          <a:p>
            <a:r>
              <a:rPr lang="en-US" dirty="0" smtClean="0"/>
              <a:t>Differences between classes and interfaces: </a:t>
            </a:r>
          </a:p>
          <a:p>
            <a:pPr lvl="1"/>
            <a:r>
              <a:rPr lang="en-US" dirty="0" smtClean="0"/>
              <a:t>An interface type does not have instance variables.</a:t>
            </a:r>
          </a:p>
          <a:p>
            <a:pPr lvl="1"/>
            <a:r>
              <a:rPr lang="en-US" dirty="0" smtClean="0"/>
              <a:t>All methods in an interface type are abstract 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They have a name, parameters, and a return type, but no implementation.</a:t>
            </a:r>
          </a:p>
          <a:p>
            <a:pPr lvl="1"/>
            <a:r>
              <a:rPr lang="en-US" dirty="0" smtClean="0"/>
              <a:t>All methods in an interface type are automatically public.</a:t>
            </a:r>
          </a:p>
          <a:p>
            <a:pPr lvl="1"/>
            <a:r>
              <a:rPr lang="en-US" dirty="0" smtClean="0"/>
              <a:t>An interface type has no constructor. 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You cannot construct objects of an interface type.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an Interface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551543"/>
          </a:xfrm>
        </p:spPr>
        <p:txBody>
          <a:bodyPr/>
          <a:lstStyle/>
          <a:p>
            <a:r>
              <a:rPr lang="en-US" dirty="0" smtClean="0"/>
              <a:t>Implementing a reusable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average</a:t>
            </a:r>
            <a:r>
              <a:rPr lang="en-US" dirty="0" smtClean="0"/>
              <a:t> method: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double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average(Measurable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objects)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double sum = 0;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for (Measurable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obj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: objects)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sum = sum +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obj.getMeasure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if (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objects.length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&gt; 0) { return sum /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objects.length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else { return 0;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This method is can be used for objects of any class that conforms to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 type.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318" y="4594290"/>
            <a:ext cx="1925320" cy="226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an Interface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55154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implements</a:t>
            </a:r>
            <a:r>
              <a:rPr lang="en-US" dirty="0" smtClean="0"/>
              <a:t> reserved word to indicate that a class implements an interface type: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implements Measurable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…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8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sz="1800" dirty="0" err="1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getMeasure</a:t>
            </a:r>
            <a:r>
              <a:rPr lang="en-US" sz="18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return balance;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objects are instances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</a:t>
            </a:r>
            <a:r>
              <a:rPr lang="en-US" dirty="0" smtClean="0"/>
              <a:t> type: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Measurable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obj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//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1615</Words>
  <Application>Microsoft Office PowerPoint</Application>
  <PresentationFormat>On-screen Show (4:3)</PresentationFormat>
  <Paragraphs>244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Lucida Sans</vt:lpstr>
      <vt:lpstr>Lucida Sans Typewriter</vt:lpstr>
      <vt:lpstr>Times</vt:lpstr>
      <vt:lpstr>Wingdings</vt:lpstr>
      <vt:lpstr>Title Page</vt:lpstr>
      <vt:lpstr>Office Theme</vt:lpstr>
      <vt:lpstr>2_Office Theme</vt:lpstr>
      <vt:lpstr>1_Office Theme</vt:lpstr>
      <vt:lpstr>3_Office Theme</vt:lpstr>
      <vt:lpstr>PowerPoint Presentation</vt:lpstr>
      <vt:lpstr>Chapter Goals</vt:lpstr>
      <vt:lpstr>Using Interfaces for Algorithm Reuse</vt:lpstr>
      <vt:lpstr>Defining an Interface Type</vt:lpstr>
      <vt:lpstr>Defining an Interface Type</vt:lpstr>
      <vt:lpstr>Syntax 10.1 Declaring an Interface</vt:lpstr>
      <vt:lpstr>Defining an Interface Type</vt:lpstr>
      <vt:lpstr>Defining an Interface Type</vt:lpstr>
      <vt:lpstr>Implementing an Interface Type</vt:lpstr>
      <vt:lpstr>Implementing an Interface Type</vt:lpstr>
      <vt:lpstr>Implementing an Interface Type</vt:lpstr>
      <vt:lpstr>Syntax 10.2 Implementing an Interface</vt:lpstr>
      <vt:lpstr>section_1/Data.java</vt:lpstr>
      <vt:lpstr>section_1/MeasurableTester.java</vt:lpstr>
      <vt:lpstr>section_1/MeasurableTester.java</vt:lpstr>
      <vt:lpstr>Comparing Interfaces and Inheritance</vt:lpstr>
      <vt:lpstr>Converting From Classes to Interfaces</vt:lpstr>
      <vt:lpstr>Converting From Classes to Interfaces</vt:lpstr>
      <vt:lpstr>Variables of Class and Interface Types</vt:lpstr>
      <vt:lpstr>Variables of Class and Interface Types</vt:lpstr>
      <vt:lpstr>Casting from Interfaces to Classes</vt:lpstr>
      <vt:lpstr>Casting from Interfaces to Classes</vt:lpstr>
      <vt:lpstr>The Comparable Interface</vt:lpstr>
      <vt:lpstr>The Comparable Interface</vt:lpstr>
      <vt:lpstr>The Comparable Interface</vt:lpstr>
    </vt:vector>
  </TitlesOfParts>
  <Company>Acadia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mimi opkins</cp:lastModifiedBy>
  <cp:revision>1145</cp:revision>
  <dcterms:created xsi:type="dcterms:W3CDTF">2013-06-11T18:53:52Z</dcterms:created>
  <dcterms:modified xsi:type="dcterms:W3CDTF">2014-07-02T19:19:16Z</dcterms:modified>
</cp:coreProperties>
</file>