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sldIdLst>
    <p:sldId id="1122" r:id="rId6"/>
    <p:sldId id="257" r:id="rId7"/>
    <p:sldId id="480" r:id="rId8"/>
    <p:sldId id="1043" r:id="rId9"/>
    <p:sldId id="1044" r:id="rId10"/>
    <p:sldId id="1045" r:id="rId11"/>
    <p:sldId id="1046" r:id="rId12"/>
    <p:sldId id="916" r:id="rId13"/>
    <p:sldId id="1047" r:id="rId14"/>
    <p:sldId id="1049" r:id="rId15"/>
    <p:sldId id="1050" r:id="rId16"/>
    <p:sldId id="1051" r:id="rId17"/>
    <p:sldId id="1052" r:id="rId18"/>
    <p:sldId id="1053" r:id="rId19"/>
    <p:sldId id="1054" r:id="rId20"/>
    <p:sldId id="1055" r:id="rId21"/>
    <p:sldId id="1056" r:id="rId22"/>
    <p:sldId id="1057" r:id="rId23"/>
    <p:sldId id="1058" r:id="rId24"/>
    <p:sldId id="1059" r:id="rId25"/>
    <p:sldId id="1060" r:id="rId26"/>
    <p:sldId id="925" r:id="rId27"/>
    <p:sldId id="1061" r:id="rId28"/>
    <p:sldId id="1062" r:id="rId29"/>
    <p:sldId id="1123" r:id="rId30"/>
    <p:sldId id="1124" r:id="rId31"/>
    <p:sldId id="1125" r:id="rId32"/>
    <p:sldId id="1126" r:id="rId33"/>
    <p:sldId id="962" r:id="rId34"/>
    <p:sldId id="1063" r:id="rId35"/>
    <p:sldId id="1064" r:id="rId36"/>
    <p:sldId id="1065" r:id="rId37"/>
    <p:sldId id="1066" r:id="rId38"/>
    <p:sldId id="937" r:id="rId39"/>
    <p:sldId id="1067" r:id="rId40"/>
    <p:sldId id="1068" r:id="rId41"/>
    <p:sldId id="983" r:id="rId42"/>
    <p:sldId id="1073" r:id="rId43"/>
    <p:sldId id="1074" r:id="rId44"/>
    <p:sldId id="1075" r:id="rId45"/>
    <p:sldId id="1076" r:id="rId46"/>
    <p:sldId id="1077" r:id="rId47"/>
    <p:sldId id="1078" r:id="rId48"/>
    <p:sldId id="1080" r:id="rId49"/>
    <p:sldId id="1079" r:id="rId50"/>
    <p:sldId id="1081" r:id="rId51"/>
    <p:sldId id="1082" r:id="rId52"/>
    <p:sldId id="1083" r:id="rId53"/>
    <p:sldId id="1084" r:id="rId54"/>
    <p:sldId id="1085" r:id="rId55"/>
    <p:sldId id="1086" r:id="rId56"/>
    <p:sldId id="1087" r:id="rId57"/>
    <p:sldId id="1088" r:id="rId58"/>
    <p:sldId id="1089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8"/>
    <a:srgbClr val="AFA6C5"/>
    <a:srgbClr val="B4D7D1"/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2" autoAdjust="0"/>
  </p:normalViewPr>
  <p:slideViewPr>
    <p:cSldViewPr snapToGrid="0" snapToObjects="1"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3600" b="1" dirty="0" smtClean="0"/>
              <a:t>Chapter 11 – Input/Output and Exception Handling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64" y="0"/>
            <a:ext cx="9135036" cy="1133142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1133142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Graphics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11039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8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a.gov/library/publications/resources/the-world-factbook/index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ocuments/BigJava/BJOE5/ppt/ch11/code/section_1/Total.java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ocuments/BigJava/BJOE5/ppt/ch11/code/section_1/Total.jav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8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class reads a string that is delimited by white space.</a:t>
            </a:r>
          </a:p>
          <a:p>
            <a:r>
              <a:rPr lang="en-US" dirty="0" smtClean="0"/>
              <a:t>A loop for processing a file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input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System.out.println(input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If the input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"Mary had a little lamb"</a:t>
            </a:r>
            <a:r>
              <a:rPr lang="en-US" dirty="0" smtClean="0"/>
              <a:t>, the loop prints each word on a separate line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Mary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Had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Little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lamb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method returns any sequence of characters that is not white space. </a:t>
            </a:r>
          </a:p>
          <a:p>
            <a:r>
              <a:rPr lang="en-US" b="1" dirty="0" smtClean="0"/>
              <a:t>White space</a:t>
            </a:r>
            <a:r>
              <a:rPr lang="en-US" dirty="0" smtClean="0"/>
              <a:t> includes: spaces, tab characters, and the newline characters that separate lines.</a:t>
            </a:r>
          </a:p>
          <a:p>
            <a:r>
              <a:rPr lang="en-US" dirty="0" smtClean="0"/>
              <a:t>These strings are considered “words” by the next method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Snow.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1729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is called: </a:t>
            </a:r>
          </a:p>
          <a:p>
            <a:pPr lvl="1"/>
            <a:r>
              <a:rPr lang="en-US" dirty="0" smtClean="0"/>
              <a:t>Input characters that are white space are consumed - removed from the input</a:t>
            </a:r>
          </a:p>
          <a:p>
            <a:pPr lvl="1"/>
            <a:r>
              <a:rPr lang="en-US" dirty="0" smtClean="0"/>
              <a:t>They do not become part of the word</a:t>
            </a:r>
          </a:p>
          <a:p>
            <a:pPr lvl="1"/>
            <a:r>
              <a:rPr lang="en-US" dirty="0" smtClean="0"/>
              <a:t>The first character that is </a:t>
            </a:r>
            <a:r>
              <a:rPr lang="en-US" b="1" dirty="0" smtClean="0"/>
              <a:t>not</a:t>
            </a:r>
            <a:r>
              <a:rPr lang="en-US" dirty="0" smtClean="0"/>
              <a:t> white space becomes the first character of the word</a:t>
            </a:r>
          </a:p>
          <a:p>
            <a:pPr lvl="1"/>
            <a:r>
              <a:rPr lang="en-US" dirty="0" smtClean="0"/>
              <a:t>More characters are added until 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Either another white space character occurs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Or the end of the input file has been reached</a:t>
            </a:r>
          </a:p>
          <a:p>
            <a:r>
              <a:rPr lang="en-US" dirty="0" smtClean="0"/>
              <a:t>If the end of the input file is reached before any character was added to the word </a:t>
            </a:r>
          </a:p>
          <a:p>
            <a:pPr lvl="1"/>
            <a:r>
              <a:rPr lang="en-US" dirty="0" smtClean="0"/>
              <a:t>a “no such element exception” occurs.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To read just words and discard anything that isn't a letter: 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useDelimiter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class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 in = new Scanner(. . .);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in.useDelimiter("[^A-Za-z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]+");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. . . </a:t>
            </a:r>
          </a:p>
          <a:p>
            <a:r>
              <a:rPr lang="en-US" dirty="0" smtClean="0"/>
              <a:t>The word separator becomes any character that is </a:t>
            </a:r>
            <a:r>
              <a:rPr lang="en-US" b="1" dirty="0" smtClean="0"/>
              <a:t>not</a:t>
            </a:r>
            <a:r>
              <a:rPr lang="en-US" dirty="0" smtClean="0"/>
              <a:t> a letter.</a:t>
            </a:r>
          </a:p>
          <a:p>
            <a:r>
              <a:rPr lang="en-US" dirty="0" smtClean="0"/>
              <a:t>Punctuation and numbers are not included in the words returned by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Text Input and Output – Reading Characters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To read one character at a time, set the delimiter pattern to the empty string: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 in = new Scanner(. . .);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in.useDelimiter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(""); </a:t>
            </a:r>
          </a:p>
          <a:p>
            <a:r>
              <a:rPr lang="en-US" dirty="0" smtClean="0"/>
              <a:t>Now each call to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returns a string consisting of a single character.</a:t>
            </a:r>
          </a:p>
          <a:p>
            <a:r>
              <a:rPr lang="en-US" dirty="0" smtClean="0"/>
              <a:t>To process the characters: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char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in.next().charAt(0);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Process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Text Input and Output – Classifying Characters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82864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Character</a:t>
            </a:r>
            <a:r>
              <a:rPr lang="en-US" dirty="0" smtClean="0"/>
              <a:t> class has methods for classifying characters.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Character_metho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69" y="1889758"/>
            <a:ext cx="4160462" cy="3078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Text Input and Output – Reading Lines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nextLine</a:t>
            </a:r>
            <a:r>
              <a:rPr lang="en-US" dirty="0" smtClean="0"/>
              <a:t> method reads a line of input and consumes the newline character at the end of the line: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line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hasNextLine</a:t>
            </a:r>
            <a:r>
              <a:rPr lang="en-US" dirty="0" smtClean="0"/>
              <a:t> method returns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true</a:t>
            </a:r>
            <a:r>
              <a:rPr lang="en-US" dirty="0" smtClean="0"/>
              <a:t> if there are more input lines,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false</a:t>
            </a:r>
            <a:r>
              <a:rPr lang="en-US" dirty="0" smtClean="0"/>
              <a:t> when all lines have been read.</a:t>
            </a:r>
          </a:p>
          <a:p>
            <a:r>
              <a:rPr lang="en-US" dirty="0" smtClean="0"/>
              <a:t>Example: process a file with population data from the </a:t>
            </a:r>
            <a:r>
              <a:rPr lang="en-US" dirty="0" smtClean="0">
                <a:hlinkClick r:id="rId2"/>
              </a:rPr>
              <a:t>CIA Fact Book</a:t>
            </a:r>
            <a:r>
              <a:rPr lang="en-US" dirty="0" smtClean="0"/>
              <a:t> with lines like this: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China 1330044605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India 1147995898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United States 303824646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Text Input and Output – Reading Lines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Read each input line into a string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line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Process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Then use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isDigit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isWhitespace</a:t>
            </a:r>
            <a:r>
              <a:rPr lang="en-US" dirty="0" smtClean="0"/>
              <a:t> methods to find out where the name ends and the number starts.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To locate the first digit: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0;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(!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Character.isDigit(line.charAt(i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))) {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++; 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To extract the country name and population: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line.substring(0,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population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line.substring(i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Text Input and Output – Reading Lines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trim</a:t>
            </a:r>
            <a:r>
              <a:rPr lang="en-US" dirty="0" smtClean="0"/>
              <a:t> to remove spaces at the beginning and end of string: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countryName.trim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Note that the population is stored in a string.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5" name="Picture 4" descr="processing_st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230257"/>
            <a:ext cx="6234253" cy="1751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Text Input and Output – Scanning a String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Occasionally easier to construct a new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object to read the characters from a string: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lineScanner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Scanner(line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 </a:t>
            </a:r>
          </a:p>
          <a:p>
            <a:r>
              <a:rPr lang="en-US" dirty="0" smtClean="0"/>
              <a:t>Then you can use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lineScanner</a:t>
            </a:r>
            <a:r>
              <a:rPr lang="en-US" dirty="0" smtClean="0"/>
              <a:t> like any other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object, reading words and numbers: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lineScanner.next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(!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lineScanner.hasNextInt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+ " " +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lineScanner.next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populationValue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lineScanner.nextInt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2" y="4247295"/>
            <a:ext cx="8229600" cy="1614280"/>
          </a:xfrm>
        </p:spPr>
        <p:txBody>
          <a:bodyPr>
            <a:noAutofit/>
          </a:bodyPr>
          <a:lstStyle/>
          <a:p>
            <a:r>
              <a:rPr lang="en-US" sz="2000" dirty="0" smtClean="0"/>
              <a:t>To read and write text files</a:t>
            </a:r>
          </a:p>
          <a:p>
            <a:r>
              <a:rPr lang="en-US" sz="2000" dirty="0" smtClean="0"/>
              <a:t>To throw and catch exceptions</a:t>
            </a:r>
          </a:p>
        </p:txBody>
      </p:sp>
      <p:pic>
        <p:nvPicPr>
          <p:cNvPr id="7" name="Picture 6" descr="enig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942120"/>
            <a:ext cx="4238625" cy="330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Text Input and Output - Converting Strings to Numbers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If a string contains the digits of a number. 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Double.parseDouble</a:t>
            </a:r>
            <a:r>
              <a:rPr lang="en-US" dirty="0" smtClean="0"/>
              <a:t> method to obtain the number value.</a:t>
            </a:r>
          </a:p>
          <a:p>
            <a:r>
              <a:rPr lang="en-US" dirty="0" smtClean="0"/>
              <a:t>If the string contains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"303824646"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</a:t>
            </a:r>
            <a:r>
              <a:rPr lang="en-US" dirty="0" smtClean="0"/>
              <a:t> method to get the integer value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populationValue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Integer.parseInt(population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populationValue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is the integer 303824646</a:t>
            </a:r>
          </a:p>
          <a:p>
            <a:r>
              <a:rPr lang="en-US" dirty="0" smtClean="0"/>
              <a:t>If the string contains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"3.95"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Double.parseDouble</a:t>
            </a:r>
            <a:r>
              <a:rPr lang="en-US" dirty="0" smtClean="0"/>
              <a:t> 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price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Double.parseDouble(input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price is the floating-point number 3.95 </a:t>
            </a:r>
          </a:p>
          <a:p>
            <a:r>
              <a:rPr lang="en-US" dirty="0" smtClean="0"/>
              <a:t>The string must not contain spaces or other non-digits. Use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trim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populationValue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Integer.parseInt(population.trim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Avoiding Errors When Reading Numbers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If the input is not a properly formatted number when calling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nextDouble</a:t>
            </a:r>
            <a:r>
              <a:rPr lang="en-US" dirty="0" smtClean="0"/>
              <a:t> method </a:t>
            </a:r>
          </a:p>
          <a:p>
            <a:pPr lvl="1"/>
            <a:r>
              <a:rPr lang="en-US" dirty="0" smtClean="0"/>
              <a:t>input mismatch exception occurs</a:t>
            </a:r>
          </a:p>
          <a:p>
            <a:r>
              <a:rPr lang="en-US" dirty="0" smtClean="0"/>
              <a:t>For example, if the input contains characters: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White space is consumed and the word 21st is read. </a:t>
            </a:r>
          </a:p>
          <a:p>
            <a:pPr lvl="1"/>
            <a:r>
              <a:rPr lang="en-US" dirty="0" smtClean="0"/>
              <a:t>21st is not a properly formatted number</a:t>
            </a:r>
          </a:p>
          <a:p>
            <a:pPr lvl="1"/>
            <a:r>
              <a:rPr lang="en-US" dirty="0" smtClean="0"/>
              <a:t>Causes an input mismatch exception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If there is no input at all when you call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nextDouble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A “no such element exception” occurs. </a:t>
            </a:r>
          </a:p>
          <a:p>
            <a:r>
              <a:rPr lang="en-US" dirty="0" smtClean="0"/>
              <a:t>To avoid exceptions, use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hasNextInt</a:t>
            </a:r>
            <a:r>
              <a:rPr lang="en-US" dirty="0" smtClean="0"/>
              <a:t> method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if (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 {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value =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. . . }</a:t>
            </a:r>
          </a:p>
        </p:txBody>
      </p:sp>
      <p:pic>
        <p:nvPicPr>
          <p:cNvPr id="4" name="Picture 3" descr="non-integ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94" y="2562114"/>
            <a:ext cx="3464905" cy="399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Mixing Number, Word, and 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nextDouble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methods do </a:t>
            </a:r>
            <a:r>
              <a:rPr lang="en-US" b="1" dirty="0" smtClean="0"/>
              <a:t>not</a:t>
            </a:r>
            <a:r>
              <a:rPr lang="en-US" dirty="0" smtClean="0"/>
              <a:t> consume the white space that follows the number or word.</a:t>
            </a:r>
          </a:p>
          <a:p>
            <a:r>
              <a:rPr lang="en-US" dirty="0" smtClean="0"/>
              <a:t>This can be a problem if you alternate between calling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err="1" smtClean="0"/>
              <a:t>/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nextDouble</a:t>
            </a:r>
            <a:r>
              <a:rPr lang="en-US" dirty="0" err="1" smtClean="0"/>
              <a:t>/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a file contains country names and populations in this format: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China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1330044605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India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1147995898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United States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303824646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Mixing Number, Word, and 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The file is read with these instructions: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population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Process the country name and population.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Mixing Number, Word, and 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Initial input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Input after first call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nextLine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Input after call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 did </a:t>
            </a:r>
            <a:r>
              <a:rPr lang="en-US" b="1" dirty="0" smtClean="0"/>
              <a:t>not</a:t>
            </a:r>
            <a:r>
              <a:rPr lang="en-US" dirty="0" smtClean="0"/>
              <a:t> consume the newline character</a:t>
            </a:r>
          </a:p>
          <a:p>
            <a:r>
              <a:rPr lang="en-US" dirty="0" smtClean="0"/>
              <a:t>The second call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nextLine</a:t>
            </a:r>
            <a:r>
              <a:rPr lang="en-US" dirty="0" smtClean="0"/>
              <a:t> reads an empty string! </a:t>
            </a:r>
          </a:p>
          <a:p>
            <a:r>
              <a:rPr lang="en-US" dirty="0" smtClean="0"/>
              <a:t>The remedy is to add a call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nextLine</a:t>
            </a:r>
            <a:r>
              <a:rPr lang="en-US" dirty="0" smtClean="0"/>
              <a:t> after reading the population value: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population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// Consume the newline </a:t>
            </a:r>
          </a:p>
        </p:txBody>
      </p:sp>
      <p:pic>
        <p:nvPicPr>
          <p:cNvPr id="4" name="Picture 3" descr="initial_in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" y="1356868"/>
            <a:ext cx="5899355" cy="463705"/>
          </a:xfrm>
          <a:prstGeom prst="rect">
            <a:avLst/>
          </a:prstGeom>
        </p:spPr>
      </p:pic>
      <p:pic>
        <p:nvPicPr>
          <p:cNvPr id="5" name="Picture 4" descr="after_nextI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" y="2939534"/>
            <a:ext cx="2125313" cy="489466"/>
          </a:xfrm>
          <a:prstGeom prst="rect">
            <a:avLst/>
          </a:prstGeom>
        </p:spPr>
      </p:pic>
      <p:pic>
        <p:nvPicPr>
          <p:cNvPr id="6" name="Picture 5" descr="after_next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35" y="2137961"/>
            <a:ext cx="4430957" cy="502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Mixing Number, Word, and 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Example of the issue: 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import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java.util.Scanner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ScanTest1 {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static void main(String[]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// Prompt for a name and age three times</a:t>
            </a:r>
          </a:p>
          <a:p>
            <a:pPr marL="0" indent="0">
              <a:buNone/>
            </a:pP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Scanner console = new Scanner(System.in);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for (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=0;i&lt;3;i++) {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	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("Name: ");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	String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inname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console.nextLine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	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("Age: ");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	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inage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console.nextInt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		}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5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Mixing Number, Word, and 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Name: Mimi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Age: 19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Name: Age: 5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Name: Age: 3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Press any key to continue . . .</a:t>
            </a:r>
          </a:p>
          <a:p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6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Mixing Number, Word, and 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Example of the Fix: 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import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java.util.Scanner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ScanTest2 {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static void main(String[]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// Prompt for a name and age three times</a:t>
            </a:r>
          </a:p>
          <a:p>
            <a:pPr marL="0" indent="0">
              <a:buNone/>
            </a:pP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Scanner console = new Scanner(System.in);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for (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=0;i&lt;3;i++) {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	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("Name: ");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	String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inname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console.nextLine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	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("Age: ");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	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inage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console.nextInt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	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console.nextLine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		}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46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Mixing Number, Word, and 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Name: Mimi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Age: 20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Name: Sam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Age: 30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Name: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DeeDee</a:t>
            </a: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Age: 8</a:t>
            </a:r>
          </a:p>
          <a:p>
            <a:pPr marL="0" indent="0"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Press any key to continue . . .</a:t>
            </a:r>
          </a:p>
        </p:txBody>
      </p:sp>
    </p:spTree>
    <p:extLst>
      <p:ext uri="{BB962C8B-B14F-4D97-AF65-F5344CB8AC3E}">
        <p14:creationId xmlns:p14="http://schemas.microsoft.com/office/powerpoint/2010/main" val="418145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There are additional options for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printf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Format flags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formatting_fla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39" y="1870437"/>
            <a:ext cx="6788122" cy="311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Reading and Writing Text Files - Reading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422807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class for reading text files </a:t>
            </a:r>
          </a:p>
          <a:p>
            <a:r>
              <a:rPr lang="en-US" dirty="0" smtClean="0"/>
              <a:t>To read from a disk file: </a:t>
            </a:r>
          </a:p>
          <a:p>
            <a:pPr lvl="1"/>
            <a:r>
              <a:rPr lang="en-US" dirty="0" smtClean="0"/>
              <a:t>Construct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</a:t>
            </a:r>
            <a:r>
              <a:rPr lang="en-US" dirty="0" smtClean="0"/>
              <a:t> object representing the input file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inputFile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File("input.txt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</a:t>
            </a:r>
          </a:p>
          <a:p>
            <a:pPr lvl="1"/>
            <a:r>
              <a:rPr lang="en-US" dirty="0" smtClean="0"/>
              <a:t>Use this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</a:t>
            </a:r>
            <a:r>
              <a:rPr lang="en-US" dirty="0" smtClean="0"/>
              <a:t> object to construct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object: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 in = new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</a:t>
            </a:r>
            <a:r>
              <a:rPr lang="en-US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inputFile);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methods to read data from file </a:t>
            </a:r>
          </a:p>
          <a:p>
            <a:pPr lvl="2">
              <a:buFont typeface="Courier New"/>
              <a:buChar char="o"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,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nextDouble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Example: print a table of items and prices, each stored in an array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Cookies:       3.20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Linguine:      2.95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Clams:        17.29</a:t>
            </a:r>
          </a:p>
          <a:p>
            <a:pPr lvl="1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The item strings line up to the left; the numbers line up to the right.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To specify left alignment, add a hyphen (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-</a:t>
            </a:r>
            <a:r>
              <a:rPr lang="en-US" dirty="0" smtClean="0"/>
              <a:t>) before the field width: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System.out.printf("%-10s%10.2f",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items[i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] + ":",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prices[i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]);</a:t>
            </a:r>
          </a:p>
          <a:p>
            <a:r>
              <a:rPr lang="en-US" dirty="0" smtClean="0"/>
              <a:t>There are two format </a:t>
            </a:r>
            <a:r>
              <a:rPr lang="en-US" dirty="0" err="1" smtClean="0"/>
              <a:t>specifiers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"%-10s%10.2f"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%-10s</a:t>
            </a:r>
          </a:p>
          <a:p>
            <a:pPr lvl="1"/>
            <a:r>
              <a:rPr lang="en-US" dirty="0" smtClean="0"/>
              <a:t>Formats a left-justified string. </a:t>
            </a:r>
          </a:p>
          <a:p>
            <a:pPr lvl="1"/>
            <a:r>
              <a:rPr lang="en-US" dirty="0" smtClean="0"/>
              <a:t>Padded with spaces so it becomes ten characters wide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%10.2f</a:t>
            </a:r>
          </a:p>
          <a:p>
            <a:pPr lvl="1"/>
            <a:r>
              <a:rPr lang="en-US" dirty="0" smtClean="0"/>
              <a:t>Formats a floating-point number</a:t>
            </a:r>
          </a:p>
          <a:p>
            <a:pPr lvl="1"/>
            <a:r>
              <a:rPr lang="en-US" dirty="0" smtClean="0"/>
              <a:t>The field that is ten characters wide.</a:t>
            </a:r>
          </a:p>
          <a:p>
            <a:pPr lvl="1"/>
            <a:r>
              <a:rPr lang="en-US" dirty="0" smtClean="0"/>
              <a:t>Spaces appear to the left and the value to the right</a:t>
            </a:r>
          </a:p>
          <a:p>
            <a:r>
              <a:rPr lang="en-US" dirty="0" smtClean="0"/>
              <a:t>The output</a:t>
            </a:r>
            <a:endParaRPr lang="en-US" dirty="0"/>
          </a:p>
        </p:txBody>
      </p:sp>
      <p:pic>
        <p:nvPicPr>
          <p:cNvPr id="4" name="Picture 3" descr="format_specifi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53" y="5244294"/>
            <a:ext cx="4795304" cy="1341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A format </a:t>
            </a:r>
            <a:r>
              <a:rPr lang="en-US" dirty="0" err="1" smtClean="0"/>
              <a:t>specifier</a:t>
            </a:r>
            <a:r>
              <a:rPr lang="en-US" dirty="0" smtClean="0"/>
              <a:t> has the following structure:</a:t>
            </a:r>
          </a:p>
          <a:p>
            <a:pPr lvl="1"/>
            <a:r>
              <a:rPr lang="en-US" dirty="0" smtClean="0"/>
              <a:t>The first character is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%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Next are optional “flags” that modify the format, such as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-</a:t>
            </a:r>
            <a:r>
              <a:rPr lang="en-US" dirty="0" smtClean="0"/>
              <a:t> to indicate left alignment. </a:t>
            </a:r>
          </a:p>
          <a:p>
            <a:pPr lvl="1"/>
            <a:r>
              <a:rPr lang="en-US" dirty="0" smtClean="0"/>
              <a:t>Next is the field width, the total number of characters in the field (including the spaces used for padding), followed by an optional precision for floating-point numbers. </a:t>
            </a:r>
          </a:p>
          <a:p>
            <a:pPr lvl="1"/>
            <a:r>
              <a:rPr lang="en-US" dirty="0" smtClean="0"/>
              <a:t>The format </a:t>
            </a:r>
            <a:r>
              <a:rPr lang="en-US" dirty="0" err="1" smtClean="0"/>
              <a:t>specifier</a:t>
            </a:r>
            <a:r>
              <a:rPr lang="en-US" dirty="0" smtClean="0"/>
              <a:t> ends with the format type, such as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</a:t>
            </a:r>
            <a:r>
              <a:rPr lang="en-US" dirty="0" smtClean="0"/>
              <a:t> for floating-point values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</a:t>
            </a:r>
            <a:r>
              <a:rPr lang="en-US" dirty="0" smtClean="0"/>
              <a:t> for strings.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Format types</a:t>
            </a:r>
            <a:endParaRPr lang="en-US" dirty="0"/>
          </a:p>
        </p:txBody>
      </p:sp>
      <p:pic>
        <p:nvPicPr>
          <p:cNvPr id="5" name="Picture 4" descr="format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57" y="1330436"/>
            <a:ext cx="5551576" cy="3181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You can run a Java program by typing a command at the prompt in the command shell window</a:t>
            </a:r>
          </a:p>
          <a:p>
            <a:pPr lvl="1"/>
            <a:r>
              <a:rPr lang="en-US" dirty="0" smtClean="0"/>
              <a:t>Called “invoking the program from the command line”</a:t>
            </a:r>
          </a:p>
          <a:p>
            <a:r>
              <a:rPr lang="en-US" dirty="0" smtClean="0"/>
              <a:t>With this method, you can add extra information for the program to use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smtClean="0"/>
              <a:t>command line arguments</a:t>
            </a:r>
            <a:endParaRPr lang="en-US" dirty="0" smtClean="0"/>
          </a:p>
          <a:p>
            <a:r>
              <a:rPr lang="en-US" dirty="0" smtClean="0"/>
              <a:t>Example: start a program with a command line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ProgramClass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-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input.dat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The program receives the strings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"-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input.dat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 </a:t>
            </a:r>
            <a:r>
              <a:rPr lang="en-US" dirty="0" smtClean="0"/>
              <a:t>as command line arguments</a:t>
            </a:r>
          </a:p>
          <a:p>
            <a:r>
              <a:rPr lang="en-US" dirty="0" smtClean="0"/>
              <a:t>Useful for automating tasks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Your program receives its command line arguments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dirty="0" smtClean="0"/>
              <a:t> parameter of the main method: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main(String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r>
              <a:rPr lang="en-US" dirty="0" smtClean="0"/>
              <a:t>In the example,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dirty="0" smtClean="0"/>
              <a:t> is an array of length 2, containing the strings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args[0]: "-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”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args[1]: 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input.dat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Example: a program that encrypts a file </a:t>
            </a:r>
          </a:p>
          <a:p>
            <a:pPr lvl="1"/>
            <a:r>
              <a:rPr lang="en-US" dirty="0" smtClean="0"/>
              <a:t>Use a Caesar Cipher that replaces A with a D, B with an E, and so on</a:t>
            </a:r>
          </a:p>
          <a:p>
            <a:pPr lvl="1"/>
            <a:r>
              <a:rPr lang="en-US" dirty="0" smtClean="0"/>
              <a:t>Sample text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program will take command line arguments </a:t>
            </a:r>
          </a:p>
          <a:p>
            <a:pPr lvl="1"/>
            <a:r>
              <a:rPr lang="en-US" dirty="0" smtClean="0"/>
              <a:t>An optional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-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</a:t>
            </a:r>
            <a:r>
              <a:rPr lang="en-US" dirty="0" smtClean="0"/>
              <a:t> flag to indicate decryption instead of encryption</a:t>
            </a:r>
          </a:p>
          <a:p>
            <a:pPr lvl="1"/>
            <a:r>
              <a:rPr lang="en-US" dirty="0" smtClean="0"/>
              <a:t>The input file name </a:t>
            </a:r>
          </a:p>
          <a:p>
            <a:pPr lvl="1"/>
            <a:r>
              <a:rPr lang="en-US" dirty="0" smtClean="0"/>
              <a:t>The output file name</a:t>
            </a:r>
          </a:p>
          <a:p>
            <a:r>
              <a:rPr lang="en-US" dirty="0" smtClean="0"/>
              <a:t>To encrypt the file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input.txt</a:t>
            </a:r>
            <a:r>
              <a:rPr lang="en-US" dirty="0" smtClean="0"/>
              <a:t> and place the result into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encrypt.txt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CaesarCipher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input.txt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encrypt.txt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To decrypt the file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encrypt.txt</a:t>
            </a:r>
            <a:r>
              <a:rPr lang="en-US" dirty="0" smtClean="0"/>
              <a:t> and place the result into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output.txt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CaesarCipher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-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encrypt.txt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output.tx</a:t>
            </a:r>
            <a:r>
              <a:rPr lang="en-US" dirty="0" err="1" smtClean="0"/>
              <a:t>t</a:t>
            </a:r>
            <a:endParaRPr lang="en-US" dirty="0"/>
          </a:p>
        </p:txBody>
      </p:sp>
      <p:pic>
        <p:nvPicPr>
          <p:cNvPr id="4" name="Picture 3" descr="caesar_cip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19" y="1777253"/>
            <a:ext cx="5384128" cy="978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Exception Handling - Throwing Exceptions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Exception handling provides a flexible mechanism for passing control from the point of error detection to a handler that can deal with the error. </a:t>
            </a:r>
          </a:p>
          <a:p>
            <a:r>
              <a:rPr lang="en-US" dirty="0" smtClean="0"/>
              <a:t>When you detect an error condition, throw an exception object to signal an exceptional condition </a:t>
            </a:r>
          </a:p>
          <a:p>
            <a:r>
              <a:rPr lang="en-US" dirty="0" smtClean="0"/>
              <a:t>If someone tries to withdraw too much money from a bank account </a:t>
            </a:r>
          </a:p>
          <a:p>
            <a:pPr lvl="1"/>
            <a:r>
              <a:rPr lang="en-US" dirty="0" smtClean="0"/>
              <a:t>Throw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2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 =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IllegalArgumentException("Amount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exceeds balance");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 exception;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Exception Handling - Throwing Exceptions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When an exception is thrown, method terminates immediately</a:t>
            </a:r>
          </a:p>
          <a:p>
            <a:pPr lvl="1"/>
            <a:r>
              <a:rPr lang="en-US" dirty="0" smtClean="0"/>
              <a:t>Execution continues with an exception handler </a:t>
            </a:r>
          </a:p>
          <a:p>
            <a:r>
              <a:rPr lang="en-US" dirty="0" smtClean="0"/>
              <a:t>When you throw an exception, the normal control flow is terminated. This is similar to a circuit breaker that cuts off the flow of electricity in a dangerous situation.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circuit_break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0" y="3428999"/>
            <a:ext cx="148590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ADAE"/>
                </a:solidFill>
              </a:rPr>
              <a:t>Syntax 11.1 </a:t>
            </a:r>
            <a:r>
              <a:rPr lang="en-US" dirty="0" smtClean="0"/>
              <a:t>Throwing an Exception</a:t>
            </a:r>
            <a:endParaRPr lang="en-US" dirty="0"/>
          </a:p>
        </p:txBody>
      </p:sp>
      <p:pic>
        <p:nvPicPr>
          <p:cNvPr id="5" name="Picture 4" descr="syntax11.1_throw_exce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8" y="1213047"/>
            <a:ext cx="7548083" cy="328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Reading and Writing Text Files - Reading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4228073"/>
          </a:xfrm>
        </p:spPr>
        <p:txBody>
          <a:bodyPr/>
          <a:lstStyle/>
          <a:p>
            <a:r>
              <a:rPr lang="en-US" dirty="0" smtClean="0"/>
              <a:t>A loop to process numbers in the input file: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double value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Process value.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Hierarchy of 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2</a:t>
            </a:r>
            <a:r>
              <a:rPr lang="en-US" dirty="0" smtClean="0"/>
              <a:t> A Part of the Hierarchy of Exception Classes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5" name="Picture 4" descr="exception_hierarch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80" y="1355147"/>
            <a:ext cx="4972228" cy="51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exception should be handled somewhere in your program</a:t>
            </a:r>
          </a:p>
          <a:p>
            <a:r>
              <a:rPr lang="en-US" dirty="0" smtClean="0"/>
              <a:t>Place the statements that can cause an exception inside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block, and the handler inside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filename = . . .;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Scanner in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Scanner(new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File(filename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input =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value =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Integer.parseInt(input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exception.printStackTrace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NumberFormatException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System.out.println(exception.getMessage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Three exceptions may be thrown 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 </a:t>
            </a:r>
            <a:r>
              <a:rPr lang="en-US" dirty="0" smtClean="0"/>
              <a:t>block: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constructor can throw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Scanner.next</a:t>
            </a:r>
            <a:r>
              <a:rPr lang="en-US" dirty="0" smtClean="0"/>
              <a:t> can throw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NoSuchElementException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</a:t>
            </a:r>
            <a:r>
              <a:rPr lang="en-US" dirty="0" smtClean="0"/>
              <a:t> can throw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NumberFormatException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any of these exceptions is actually thrown, then the rest of the instructions 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 are skipped.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What happens when each exception is thrown:</a:t>
            </a:r>
          </a:p>
          <a:p>
            <a:r>
              <a:rPr lang="en-US" dirty="0" smtClean="0"/>
              <a:t>If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is thrown, </a:t>
            </a:r>
          </a:p>
          <a:p>
            <a:pPr lvl="1"/>
            <a:r>
              <a:rPr lang="en-US" dirty="0" smtClean="0"/>
              <a:t>then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 for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dirty="0" smtClean="0"/>
              <a:t> is executed because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is a descendant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you want to show the user a different message for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, you must place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 before the clause for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If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NumberFormatException</a:t>
            </a:r>
            <a:r>
              <a:rPr lang="en-US" dirty="0" smtClean="0"/>
              <a:t> occurs, </a:t>
            </a:r>
          </a:p>
          <a:p>
            <a:pPr lvl="1"/>
            <a:r>
              <a:rPr lang="en-US" dirty="0" smtClean="0"/>
              <a:t>then the second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 is executed.</a:t>
            </a:r>
          </a:p>
          <a:p>
            <a:r>
              <a:rPr lang="en-US" dirty="0" smtClean="0"/>
              <a:t>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NoSuchElementException</a:t>
            </a:r>
            <a:r>
              <a:rPr lang="en-US" dirty="0" smtClean="0"/>
              <a:t> is not caught by any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clauses. </a:t>
            </a:r>
          </a:p>
          <a:p>
            <a:pPr lvl="1"/>
            <a:r>
              <a:rPr lang="en-US" dirty="0" smtClean="0"/>
              <a:t>The exception remains thrown until it is caught by another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ADAE"/>
                </a:solidFill>
              </a:rPr>
              <a:t>Syntax 11.2 </a:t>
            </a:r>
            <a:r>
              <a:rPr lang="en-US" dirty="0" smtClean="0"/>
              <a:t>Catching Exceptions</a:t>
            </a:r>
            <a:endParaRPr lang="en-US" dirty="0"/>
          </a:p>
        </p:txBody>
      </p:sp>
      <p:pic>
        <p:nvPicPr>
          <p:cNvPr id="4" name="Picture 3" descr="syntax11.2_catch_exce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8" y="922365"/>
            <a:ext cx="8803639" cy="5551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 contains a handler.</a:t>
            </a:r>
          </a:p>
          <a:p>
            <a:r>
              <a:rPr lang="en-US" dirty="0" smtClean="0"/>
              <a:t>Our example just informed the user of a problem.</a:t>
            </a:r>
          </a:p>
          <a:p>
            <a:r>
              <a:rPr lang="en-US" dirty="0" smtClean="0"/>
              <a:t>Often better to give the user another chance.</a:t>
            </a:r>
          </a:p>
          <a:p>
            <a:r>
              <a:rPr lang="en-US" dirty="0" smtClean="0"/>
              <a:t>When you throw an exception, you can provide your own message string.</a:t>
            </a:r>
          </a:p>
          <a:p>
            <a:r>
              <a:rPr lang="en-US" dirty="0" smtClean="0"/>
              <a:t>For example, when you call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IllegalArgumentException("Amount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exceeds balance");</a:t>
            </a:r>
          </a:p>
          <a:p>
            <a:pPr lvl="1">
              <a:buNone/>
            </a:pPr>
            <a:r>
              <a:rPr lang="en-US" sz="2400" dirty="0" smtClean="0"/>
              <a:t>the message of the exception is the string provided in the constructor.</a:t>
            </a:r>
          </a:p>
          <a:p>
            <a:r>
              <a:rPr lang="en-US" dirty="0" smtClean="0"/>
              <a:t>You should only catch those exceptions that you can handle.</a:t>
            </a:r>
            <a:endParaRPr lang="en-US" dirty="0"/>
          </a:p>
        </p:txBody>
      </p:sp>
      <p:pic>
        <p:nvPicPr>
          <p:cNvPr id="5" name="Picture 4" descr="catching_frisb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57" y="5045366"/>
            <a:ext cx="2427635" cy="1812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Exceptions fall into three categories</a:t>
            </a:r>
          </a:p>
          <a:p>
            <a:r>
              <a:rPr lang="en-US" dirty="0" smtClean="0"/>
              <a:t>Internal errors are reported by descendants of the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Error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OutOfMemoryError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Descendants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RuntimeException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IndexOutOfBoundsException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Indicate errors in your code. </a:t>
            </a:r>
          </a:p>
          <a:p>
            <a:pPr lvl="1"/>
            <a:r>
              <a:rPr lang="en-US" dirty="0" smtClean="0"/>
              <a:t>They are called unchecked exceptions.</a:t>
            </a:r>
          </a:p>
          <a:p>
            <a:r>
              <a:rPr lang="en-US" dirty="0" smtClean="0"/>
              <a:t>All other exceptions are checked exceptions. </a:t>
            </a:r>
          </a:p>
          <a:p>
            <a:pPr lvl="1"/>
            <a:r>
              <a:rPr lang="en-US" dirty="0" smtClean="0"/>
              <a:t>Indicate that something has gone wrong for some external reason beyond your control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Checked exceptions are due to external circumstances that the programmer cannot prevent. </a:t>
            </a:r>
          </a:p>
          <a:p>
            <a:pPr lvl="1"/>
            <a:r>
              <a:rPr lang="en-US" dirty="0" smtClean="0"/>
              <a:t>The compiler checks that your program handles these exceptions.</a:t>
            </a:r>
          </a:p>
          <a:p>
            <a:r>
              <a:rPr lang="en-US" dirty="0" smtClean="0"/>
              <a:t>The unchecked exceptions are your fault. </a:t>
            </a:r>
          </a:p>
          <a:p>
            <a:pPr lvl="1"/>
            <a:r>
              <a:rPr lang="en-US" dirty="0" smtClean="0"/>
              <a:t>The compiler does not check whether you handle an unchecked exception.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 -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You can handle the checked exception in the same method that throws it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File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inFile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File(filename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Scanner in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Scanner(inFile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 //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ThrowsFileNotFoundException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exception) // Exception caught here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 -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Often the current method cannot handle the exception. Tell the compiler you are aware of the exception</a:t>
            </a:r>
          </a:p>
          <a:p>
            <a:r>
              <a:rPr lang="en-US" dirty="0" smtClean="0"/>
              <a:t>You want the method to terminate if the exception occurs</a:t>
            </a:r>
          </a:p>
          <a:p>
            <a:r>
              <a:rPr lang="en-US" dirty="0" smtClean="0"/>
              <a:t>Add a throws clause to the method header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readData(String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filename) </a:t>
            </a:r>
            <a:r>
              <a:rPr lang="en-US" sz="16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throws </a:t>
            </a:r>
            <a:r>
              <a:rPr lang="en-US" sz="1600" dirty="0" err="1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File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inFile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File(filename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Scanner in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Scanner(inFile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Reading and Writing Text Files - Writing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62000"/>
            <a:ext cx="9134475" cy="5787810"/>
          </a:xfrm>
        </p:spPr>
        <p:txBody>
          <a:bodyPr/>
          <a:lstStyle/>
          <a:p>
            <a:r>
              <a:rPr lang="en-US" dirty="0" smtClean="0"/>
              <a:t>To write to a file, construct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/>
              <a:t> object: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out =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PrintWriter("output.txt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 </a:t>
            </a:r>
          </a:p>
          <a:p>
            <a:r>
              <a:rPr lang="en-US" dirty="0" smtClean="0"/>
              <a:t>If file already exists, it is emptied before the new data are written into it. </a:t>
            </a:r>
          </a:p>
          <a:p>
            <a:r>
              <a:rPr lang="en-US" dirty="0" smtClean="0"/>
              <a:t>If file doesn't exist, an empty file is created.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</a:t>
            </a:r>
            <a:r>
              <a:rPr lang="en-US" dirty="0" smtClean="0"/>
              <a:t> to write into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/>
              <a:t>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out.println("Hello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World!");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out.printf("Total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%8.2f\n", total); </a:t>
            </a:r>
          </a:p>
          <a:p>
            <a:r>
              <a:rPr lang="en-US" dirty="0" smtClean="0"/>
              <a:t>You must close a file when you are done processing it: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in.close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out.close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buNone/>
            </a:pPr>
            <a:r>
              <a:rPr lang="en-US" sz="2400" dirty="0" smtClean="0"/>
              <a:t>Otherwise, not all of the output may be written to the disk file. </a:t>
            </a:r>
          </a:p>
          <a:p>
            <a:r>
              <a:rPr lang="en-US" dirty="0" smtClean="0"/>
              <a:t>Always specify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"UTF-8" </a:t>
            </a:r>
            <a:r>
              <a:rPr lang="en-US" dirty="0" smtClean="0"/>
              <a:t>as the second parameter when construction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or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 -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  <a:r>
              <a:rPr lang="en-US" dirty="0" smtClean="0"/>
              <a:t> clause signals to the caller of your method that it may encounter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caller must decide 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To handle the exception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Or declare the exception may be thrown</a:t>
            </a:r>
          </a:p>
          <a:p>
            <a:r>
              <a:rPr lang="en-US" dirty="0" smtClean="0"/>
              <a:t>Throw early, catch late</a:t>
            </a:r>
          </a:p>
          <a:p>
            <a:pPr lvl="1"/>
            <a:r>
              <a:rPr lang="en-US" dirty="0" smtClean="0"/>
              <a:t>Throw an exception as soon as a problem is detected.</a:t>
            </a:r>
          </a:p>
          <a:p>
            <a:pPr lvl="1"/>
            <a:r>
              <a:rPr lang="en-US" dirty="0" smtClean="0"/>
              <a:t>Catch it only when the problem can be handled</a:t>
            </a:r>
          </a:p>
          <a:p>
            <a:r>
              <a:rPr lang="en-US" dirty="0" smtClean="0"/>
              <a:t>Just as trucks with large or hazardous loads carry warning signs, the throws clause warns the caller that an exception may occur.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wide_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16" y="4692174"/>
            <a:ext cx="1320429" cy="216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26ADAE"/>
                </a:solidFill>
              </a:rPr>
              <a:t>Syntax 11.3 </a:t>
            </a:r>
            <a:r>
              <a:rPr lang="en-US" sz="32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  <a:r>
              <a:rPr lang="en-US" sz="3200" dirty="0" smtClean="0"/>
              <a:t> Clause</a:t>
            </a:r>
            <a:endParaRPr lang="en-US" sz="3200" dirty="0"/>
          </a:p>
        </p:txBody>
      </p:sp>
      <p:pic>
        <p:nvPicPr>
          <p:cNvPr id="5" name="Picture 4" descr="syntax11.3_thro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51" y="1071834"/>
            <a:ext cx="7071498" cy="235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Once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 is entered, the statements in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 are guaranteed to be executed - whether or not an exception is thrown.</a:t>
            </a:r>
          </a:p>
          <a:p>
            <a:r>
              <a:rPr lang="en-US" dirty="0" smtClean="0"/>
              <a:t>Use when you do some clean up</a:t>
            </a:r>
          </a:p>
          <a:p>
            <a:r>
              <a:rPr lang="en-US" dirty="0" smtClean="0"/>
              <a:t>Example - closing files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out =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PrintWriter(filename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writeData(out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out.close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Executes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close</a:t>
            </a:r>
            <a:r>
              <a:rPr lang="en-US" dirty="0" smtClean="0"/>
              <a:t> even if an exception is thrown.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00013" y="921456"/>
            <a:ext cx="6743987" cy="542804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All visitors to a foreign country have to go through passport control, no matter what happened on their trip. Similarly, the code in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 is always executed, even when an exception has occurred.</a:t>
            </a:r>
            <a:endParaRPr lang="en-US" dirty="0"/>
          </a:p>
        </p:txBody>
      </p:sp>
      <p:pic>
        <p:nvPicPr>
          <p:cNvPr id="4" name="Picture 3" descr="passpo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3" y="921456"/>
            <a:ext cx="1933575" cy="3133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ADAE"/>
                </a:solidFill>
              </a:rPr>
              <a:t>Syntax 11.4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</a:t>
            </a:r>
            <a:endParaRPr lang="en-US" dirty="0"/>
          </a:p>
        </p:txBody>
      </p:sp>
      <p:pic>
        <p:nvPicPr>
          <p:cNvPr id="4" name="Picture 3" descr="syntax1.4_final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12" y="945649"/>
            <a:ext cx="7019975" cy="5332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4228073"/>
          </a:xfrm>
        </p:spPr>
        <p:txBody>
          <a:bodyPr/>
          <a:lstStyle/>
          <a:p>
            <a:r>
              <a:rPr lang="en-US" dirty="0" smtClean="0"/>
              <a:t>When the input or output file doesn't exist,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can occur. </a:t>
            </a:r>
          </a:p>
          <a:p>
            <a:r>
              <a:rPr lang="en-US" dirty="0" smtClean="0"/>
              <a:t>To handle the exception, label the main method like this: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void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main(String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throws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Reading and Writing Text Files -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5479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Read a file containing numbers </a:t>
            </a:r>
          </a:p>
          <a:p>
            <a:pPr lvl="1"/>
            <a:r>
              <a:rPr lang="en-US" dirty="0" smtClean="0"/>
              <a:t>Sample input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32 54 67.5 29 35 80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115 44.5 100 65</a:t>
            </a:r>
          </a:p>
          <a:p>
            <a:r>
              <a:rPr lang="en-US" dirty="0" smtClean="0"/>
              <a:t>Write the numbers in a column followed by their total </a:t>
            </a:r>
          </a:p>
          <a:p>
            <a:pPr lvl="1"/>
            <a:r>
              <a:rPr lang="en-US" dirty="0" smtClean="0"/>
              <a:t>Output from sample input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32.00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54.00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67.50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29.00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35.00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80.00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115.00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44.50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100.00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65.00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Total:   622.00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section_1/</a:t>
            </a:r>
            <a:r>
              <a:rPr lang="en-US" dirty="0" smtClean="0">
                <a:hlinkClick r:id="rId2" action="ppaction://hlinkfile"/>
              </a:rPr>
              <a:t>Total.java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java.io.File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java.io.FileNotFoundException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java.io.PrintWriter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java.util.Scanner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This program reads a file with numbers, and writes the numbers to another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file, lined up in a column and followed by their total.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Total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throws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FileNotFoundException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Prompt for the input and output file names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Scanner console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Scanner(System.in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"Input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file: 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String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inputFileName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console.next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"Output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file: 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String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outputFileName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console.next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Construct the Scanner and </a:t>
            </a:r>
            <a:r>
              <a:rPr lang="en-US" sz="1400" dirty="0" err="1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PrintWriter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objects for reading and writing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File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inputFile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File(inputFileName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Scanner in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Scanner(inputFile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PrintWriter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out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PrintWriter(outputFileName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section_1/</a:t>
            </a:r>
            <a:r>
              <a:rPr lang="en-US" dirty="0" smtClean="0">
                <a:hlinkClick r:id="rId2" action="ppaction://hlinkfile"/>
              </a:rPr>
              <a:t>Total.java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Read the input and write the output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total =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in.hasNextDouble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value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in.nextDouble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out.printf(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"%15.2f\n"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value);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total = total + value;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38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out.printf(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"Total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: %8.2f\n"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total);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40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in.close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out.close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7983</TotalTime>
  <Words>2907</Words>
  <Application>Microsoft Office PowerPoint</Application>
  <PresentationFormat>On-screen Show (4:3)</PresentationFormat>
  <Paragraphs>477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Calibri</vt:lpstr>
      <vt:lpstr>Courier</vt:lpstr>
      <vt:lpstr>Courier New</vt:lpstr>
      <vt:lpstr>Lucida Sans</vt:lpstr>
      <vt:lpstr>Lucida Sans Typewriter</vt:lpstr>
      <vt:lpstr>Times</vt:lpstr>
      <vt:lpstr>Wingdings</vt:lpstr>
      <vt:lpstr>Title Page</vt:lpstr>
      <vt:lpstr>Office Theme</vt:lpstr>
      <vt:lpstr>2_Office Theme</vt:lpstr>
      <vt:lpstr>1_Office Theme</vt:lpstr>
      <vt:lpstr>3_Office Theme</vt:lpstr>
      <vt:lpstr>PowerPoint Presentation</vt:lpstr>
      <vt:lpstr>Chapter Goals</vt:lpstr>
      <vt:lpstr>Reading and Writing Text Files - Reading</vt:lpstr>
      <vt:lpstr>Reading and Writing Text Files - Reading</vt:lpstr>
      <vt:lpstr>Reading and Writing Text Files - Writing</vt:lpstr>
      <vt:lpstr>FileNotFoundException </vt:lpstr>
      <vt:lpstr>Reading and Writing Text Files - Example</vt:lpstr>
      <vt:lpstr>section_1/Total.java</vt:lpstr>
      <vt:lpstr>section_1/Total.java</vt:lpstr>
      <vt:lpstr>Text Input and Output</vt:lpstr>
      <vt:lpstr>Text Input and Output</vt:lpstr>
      <vt:lpstr>Text Input and Output</vt:lpstr>
      <vt:lpstr>Text Input and Output</vt:lpstr>
      <vt:lpstr>Text Input and Output – Reading Characters</vt:lpstr>
      <vt:lpstr>Text Input and Output – Classifying Characters</vt:lpstr>
      <vt:lpstr>Text Input and Output – Reading Lines</vt:lpstr>
      <vt:lpstr>Text Input and Output – Reading Lines</vt:lpstr>
      <vt:lpstr>Text Input and Output – Reading Lines</vt:lpstr>
      <vt:lpstr>Text Input and Output – Scanning a String</vt:lpstr>
      <vt:lpstr>Text Input and Output - Converting Strings to Numbers</vt:lpstr>
      <vt:lpstr>Avoiding Errors When Reading Numbers</vt:lpstr>
      <vt:lpstr>Mixing Number, Word, and Line Input</vt:lpstr>
      <vt:lpstr>Mixing Number, Word, and Line Input</vt:lpstr>
      <vt:lpstr>Mixing Number, Word, and Line Input</vt:lpstr>
      <vt:lpstr>Mixing Number, Word, and Line Input</vt:lpstr>
      <vt:lpstr>Mixing Number, Word, and Line Input</vt:lpstr>
      <vt:lpstr>Mixing Number, Word, and Line Input</vt:lpstr>
      <vt:lpstr>Mixing Number, Word, and Line Input</vt:lpstr>
      <vt:lpstr>Formatting Output</vt:lpstr>
      <vt:lpstr>Formatting Output</vt:lpstr>
      <vt:lpstr>Formatting Output</vt:lpstr>
      <vt:lpstr>Formatting Output</vt:lpstr>
      <vt:lpstr>Formatting Output</vt:lpstr>
      <vt:lpstr>Command Line Arguments</vt:lpstr>
      <vt:lpstr>Command Line Arguments</vt:lpstr>
      <vt:lpstr>Command Line Arguments</vt:lpstr>
      <vt:lpstr>Exception Handling - Throwing Exceptions</vt:lpstr>
      <vt:lpstr>Exception Handling - Throwing Exceptions</vt:lpstr>
      <vt:lpstr>Syntax 11.1 Throwing an Exception</vt:lpstr>
      <vt:lpstr>Hierarchy of Exception Classes</vt:lpstr>
      <vt:lpstr>Catching Exceptions</vt:lpstr>
      <vt:lpstr>Catching Exceptions</vt:lpstr>
      <vt:lpstr>Catching Exceptions</vt:lpstr>
      <vt:lpstr>Syntax 11.2 Catching Exceptions</vt:lpstr>
      <vt:lpstr>Catching Exceptions</vt:lpstr>
      <vt:lpstr>Checked Exceptions</vt:lpstr>
      <vt:lpstr>Checked Exceptions</vt:lpstr>
      <vt:lpstr>Checked Exceptions - throws</vt:lpstr>
      <vt:lpstr>Checked Exceptions - throws</vt:lpstr>
      <vt:lpstr>Checked Exceptions - throws</vt:lpstr>
      <vt:lpstr>Syntax 11.3 throws Clause</vt:lpstr>
      <vt:lpstr>The finally Clause</vt:lpstr>
      <vt:lpstr>The finally Clause</vt:lpstr>
      <vt:lpstr>Syntax 11.4 finally Clause</vt:lpstr>
    </vt:vector>
  </TitlesOfParts>
  <Company>Acadia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mimi opkins</cp:lastModifiedBy>
  <cp:revision>1253</cp:revision>
  <dcterms:created xsi:type="dcterms:W3CDTF">2013-06-11T19:01:24Z</dcterms:created>
  <dcterms:modified xsi:type="dcterms:W3CDTF">2015-09-24T23:23:14Z</dcterms:modified>
</cp:coreProperties>
</file>