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2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76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90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0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309-64D6-4912-8672-14C506F89DB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31E292-1DAF-4902-B62C-1C04869A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Mimi Opkins</a:t>
            </a:r>
          </a:p>
          <a:p>
            <a:r>
              <a:rPr lang="en-US" dirty="0" smtClean="0"/>
              <a:t>CECS274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126" y="2133600"/>
            <a:ext cx="9954486" cy="4362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sz="2600" dirty="0">
                <a:solidFill>
                  <a:schemeClr val="tx1"/>
                </a:solidFill>
              </a:rPr>
              <a:t>Identify and name relationships or associations </a:t>
            </a:r>
            <a:r>
              <a:rPr lang="en-US" sz="2600" dirty="0" smtClean="0">
                <a:solidFill>
                  <a:schemeClr val="tx1"/>
                </a:solidFill>
              </a:rPr>
              <a:t>between classes</a:t>
            </a:r>
            <a:endParaRPr lang="en-US" sz="26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Static relationship, independent of time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Clarify understanding of the problem, by describing how </a:t>
            </a:r>
            <a:r>
              <a:rPr lang="en-US" sz="1800" dirty="0" smtClean="0">
                <a:solidFill>
                  <a:schemeClr val="tx1"/>
                </a:solidFill>
              </a:rPr>
              <a:t>objects work </a:t>
            </a:r>
            <a:r>
              <a:rPr lang="en-US" sz="1800" dirty="0">
                <a:solidFill>
                  <a:schemeClr val="tx1"/>
                </a:solidFill>
              </a:rPr>
              <a:t>together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sz="2600" dirty="0">
                <a:solidFill>
                  <a:schemeClr val="tx1"/>
                </a:solidFill>
              </a:rPr>
              <a:t>For this task we can identify verbs in the </a:t>
            </a:r>
            <a:r>
              <a:rPr lang="en-US" sz="2600" dirty="0" smtClean="0">
                <a:solidFill>
                  <a:schemeClr val="tx1"/>
                </a:solidFill>
              </a:rPr>
              <a:t>requirements description </a:t>
            </a:r>
            <a:r>
              <a:rPr lang="en-US" sz="2600" dirty="0">
                <a:solidFill>
                  <a:schemeClr val="tx1"/>
                </a:solidFill>
              </a:rPr>
              <a:t>as indicators of possible relationships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A library member borrows/returns a copy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A member of staff borrows/returns a copy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A member of staff borrows/returns a journal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A copy is a copy of a book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A journal belongs to a </a:t>
            </a:r>
            <a:r>
              <a:rPr lang="en-US" sz="1800" dirty="0" smtClean="0">
                <a:solidFill>
                  <a:schemeClr val="tx1"/>
                </a:solidFill>
              </a:rPr>
              <a:t>volume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65591"/>
            <a:ext cx="6914924" cy="43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Associations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211618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/>
              <a:t>Multiplicities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An exact number </a:t>
            </a:r>
            <a:r>
              <a:rPr lang="en-US" sz="1800" dirty="0"/>
              <a:t>– simply by writing it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A range of numbers </a:t>
            </a:r>
            <a:r>
              <a:rPr lang="en-US" sz="1800" dirty="0"/>
              <a:t>– using two dots </a:t>
            </a:r>
            <a:r>
              <a:rPr lang="en-US" sz="1800" dirty="0" smtClean="0"/>
              <a:t>between a </a:t>
            </a:r>
            <a:r>
              <a:rPr lang="en-US" sz="1800" dirty="0"/>
              <a:t>pair of numbers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An arbitrary, unspecified number </a:t>
            </a:r>
            <a:r>
              <a:rPr lang="en-US" sz="1800" dirty="0"/>
              <a:t>– using </a:t>
            </a:r>
            <a:r>
              <a:rPr lang="en-US" sz="1800" dirty="0" smtClean="0"/>
              <a:t>‘*’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381362"/>
            <a:ext cx="7203904" cy="10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48" y="2065120"/>
            <a:ext cx="7063838" cy="37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589" y="2133600"/>
            <a:ext cx="978902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>
                <a:solidFill>
                  <a:schemeClr val="tx1"/>
                </a:solidFill>
              </a:rPr>
              <a:t>We might wonder where the due date for a book </a:t>
            </a:r>
            <a:r>
              <a:rPr lang="en-US" sz="2400" dirty="0" smtClean="0">
                <a:solidFill>
                  <a:schemeClr val="tx1"/>
                </a:solidFill>
              </a:rPr>
              <a:t>should be </a:t>
            </a:r>
            <a:r>
              <a:rPr lang="en-US" sz="2400" dirty="0">
                <a:solidFill>
                  <a:schemeClr val="tx1"/>
                </a:solidFill>
              </a:rPr>
              <a:t>stored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Could store in the copy class and reset every time a book </a:t>
            </a:r>
            <a:r>
              <a:rPr lang="en-US" sz="1800" dirty="0" smtClean="0">
                <a:solidFill>
                  <a:schemeClr val="tx1"/>
                </a:solidFill>
              </a:rPr>
              <a:t>is borrowed</a:t>
            </a: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However, might want to keep historical records of </a:t>
            </a:r>
            <a:r>
              <a:rPr lang="en-US" sz="1800" dirty="0" smtClean="0">
                <a:solidFill>
                  <a:schemeClr val="tx1"/>
                </a:solidFill>
              </a:rPr>
              <a:t>book/journal borrowing </a:t>
            </a:r>
            <a:r>
              <a:rPr lang="en-US" sz="1800" dirty="0">
                <a:solidFill>
                  <a:schemeClr val="tx1"/>
                </a:solidFill>
              </a:rPr>
              <a:t>that links library members and books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The borrows/returns association could have </a:t>
            </a:r>
            <a:r>
              <a:rPr lang="en-US" dirty="0" smtClean="0">
                <a:solidFill>
                  <a:schemeClr val="tx1"/>
                </a:solidFill>
              </a:rPr>
              <a:t>data associated </a:t>
            </a:r>
            <a:r>
              <a:rPr lang="en-US" dirty="0">
                <a:solidFill>
                  <a:schemeClr val="tx1"/>
                </a:solidFill>
              </a:rPr>
              <a:t>with it, </a:t>
            </a:r>
            <a:r>
              <a:rPr lang="en-US" dirty="0" err="1">
                <a:solidFill>
                  <a:schemeClr val="tx1"/>
                </a:solidFill>
              </a:rPr>
              <a:t>ie</a:t>
            </a:r>
            <a:r>
              <a:rPr lang="en-US" dirty="0">
                <a:solidFill>
                  <a:schemeClr val="tx1"/>
                </a:solidFill>
              </a:rPr>
              <a:t>. a due date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b="1" i="1" dirty="0" smtClean="0">
                <a:solidFill>
                  <a:schemeClr val="tx1"/>
                </a:solidFill>
              </a:rPr>
              <a:t>Treat </a:t>
            </a:r>
            <a:r>
              <a:rPr lang="en-US" sz="1800" b="1" i="1" dirty="0">
                <a:solidFill>
                  <a:schemeClr val="tx1"/>
                </a:solidFill>
              </a:rPr>
              <a:t>the association as a class, hence the name “</a:t>
            </a:r>
            <a:r>
              <a:rPr lang="en-US" sz="1800" b="1" i="1" dirty="0" smtClean="0">
                <a:solidFill>
                  <a:schemeClr val="tx1"/>
                </a:solidFill>
              </a:rPr>
              <a:t>association class</a:t>
            </a:r>
            <a:r>
              <a:rPr lang="en-US" sz="1800" b="1" i="1" dirty="0">
                <a:solidFill>
                  <a:schemeClr val="tx1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sz="2400" dirty="0">
                <a:solidFill>
                  <a:schemeClr val="tx1"/>
                </a:solidFill>
              </a:rPr>
              <a:t>Association classes are often used if there is a </a:t>
            </a:r>
            <a:r>
              <a:rPr lang="en-US" sz="2400" dirty="0" smtClean="0">
                <a:solidFill>
                  <a:schemeClr val="tx1"/>
                </a:solidFill>
              </a:rPr>
              <a:t>many-to-many association </a:t>
            </a:r>
            <a:r>
              <a:rPr lang="en-US" sz="2400" dirty="0">
                <a:solidFill>
                  <a:schemeClr val="tx1"/>
                </a:solidFill>
              </a:rPr>
              <a:t>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383525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454350" cy="42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2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384" y="2133600"/>
            <a:ext cx="8987246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b="1" dirty="0" err="1"/>
              <a:t>LibraryMember</a:t>
            </a:r>
            <a:r>
              <a:rPr lang="en-US" sz="2400" dirty="0"/>
              <a:t> is a generalization </a:t>
            </a:r>
            <a:r>
              <a:rPr lang="en-US" sz="2400" dirty="0" smtClean="0"/>
              <a:t>of </a:t>
            </a:r>
            <a:r>
              <a:rPr lang="en-US" sz="2400" b="1" dirty="0" err="1" smtClean="0"/>
              <a:t>MemberOfStaff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200" dirty="0"/>
              <a:t>– </a:t>
            </a:r>
            <a:r>
              <a:rPr lang="en-US" sz="1800" dirty="0"/>
              <a:t>Conceptually every </a:t>
            </a:r>
            <a:r>
              <a:rPr lang="en-US" sz="1800" b="1" dirty="0" err="1"/>
              <a:t>MemberOfStaff</a:t>
            </a:r>
            <a:r>
              <a:rPr lang="en-US" sz="1800" b="1" dirty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a </a:t>
            </a:r>
            <a:r>
              <a:rPr lang="en-US" sz="1800" b="1" dirty="0" err="1" smtClean="0"/>
              <a:t>LibraryMember</a:t>
            </a:r>
            <a:endParaRPr lang="en-US" sz="1800" b="1" dirty="0"/>
          </a:p>
          <a:p>
            <a:pPr marL="400050" lvl="1" indent="0">
              <a:buNone/>
            </a:pPr>
            <a:r>
              <a:rPr lang="en-US" sz="1800" dirty="0"/>
              <a:t>– If part of the system works on </a:t>
            </a:r>
            <a:r>
              <a:rPr lang="en-US" sz="1800" b="1" dirty="0" err="1"/>
              <a:t>LibraryMembe</a:t>
            </a:r>
            <a:r>
              <a:rPr lang="en-US" sz="1800" dirty="0" err="1"/>
              <a:t>r</a:t>
            </a:r>
            <a:r>
              <a:rPr lang="en-US" sz="1800" dirty="0" smtClean="0"/>
              <a:t>, it </a:t>
            </a:r>
            <a:r>
              <a:rPr lang="en-US" sz="1800" dirty="0"/>
              <a:t>ought to work on </a:t>
            </a:r>
            <a:r>
              <a:rPr lang="en-US" sz="1800" b="1" dirty="0" err="1"/>
              <a:t>MemberOfStaff</a:t>
            </a:r>
            <a:r>
              <a:rPr lang="en-US" sz="1800" dirty="0"/>
              <a:t> too</a:t>
            </a:r>
          </a:p>
          <a:p>
            <a:pPr marL="400050" lvl="1" indent="0">
              <a:buNone/>
            </a:pPr>
            <a:r>
              <a:rPr lang="en-US" sz="1800" dirty="0"/>
              <a:t>– On the other hand, there might be things that </a:t>
            </a:r>
            <a:r>
              <a:rPr lang="en-US" sz="1800" dirty="0" smtClean="0"/>
              <a:t>only make </a:t>
            </a:r>
            <a:r>
              <a:rPr lang="en-US" sz="1800" dirty="0"/>
              <a:t>sense for </a:t>
            </a:r>
            <a:r>
              <a:rPr lang="en-US" sz="1800" b="1" dirty="0" err="1"/>
              <a:t>MemberOfStaff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dirty="0" smtClean="0"/>
              <a:t>ex. Borrow journal</a:t>
            </a:r>
            <a:r>
              <a:rPr lang="en-US" sz="1800" dirty="0"/>
              <a:t>). </a:t>
            </a:r>
            <a:r>
              <a:rPr lang="en-US" sz="1800" dirty="0" smtClean="0"/>
              <a:t>Therefore</a:t>
            </a:r>
            <a:r>
              <a:rPr lang="en-US" sz="1800" dirty="0"/>
              <a:t>, </a:t>
            </a:r>
            <a:r>
              <a:rPr lang="en-US" sz="1800" b="1" dirty="0" err="1"/>
              <a:t>MemberOfStaff</a:t>
            </a:r>
            <a:r>
              <a:rPr lang="en-US" sz="1800" dirty="0"/>
              <a:t> is a </a:t>
            </a:r>
            <a:r>
              <a:rPr lang="en-US" sz="1800" dirty="0" smtClean="0"/>
              <a:t>special type </a:t>
            </a:r>
            <a:r>
              <a:rPr lang="en-US" sz="1800" dirty="0"/>
              <a:t>of </a:t>
            </a:r>
            <a:r>
              <a:rPr lang="en-US" sz="1800" b="1" dirty="0" err="1" smtClean="0"/>
              <a:t>LibraryMember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6525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059486"/>
            <a:ext cx="7245441" cy="39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303" y="166845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/>
              <a:t>Describe data contained in an object of a class</a:t>
            </a:r>
          </a:p>
          <a:p>
            <a:pPr marL="400050" lvl="1" indent="0">
              <a:buNone/>
            </a:pPr>
            <a:r>
              <a:rPr lang="en-US" sz="2400" dirty="0"/>
              <a:t>– </a:t>
            </a:r>
            <a:r>
              <a:rPr lang="en-US" sz="1800" dirty="0"/>
              <a:t>Shown in the second, middle compartment of the class icon</a:t>
            </a:r>
          </a:p>
          <a:p>
            <a:pPr marL="0" indent="0">
              <a:buNone/>
            </a:pPr>
            <a:r>
              <a:rPr lang="en-US" sz="2400" dirty="0"/>
              <a:t>• Don’t show attributes that simply </a:t>
            </a:r>
            <a:r>
              <a:rPr lang="en-US" sz="2400" dirty="0" smtClean="0"/>
              <a:t>implement associations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dirty="0" smtClean="0"/>
              <a:t>Ex. </a:t>
            </a:r>
            <a:r>
              <a:rPr lang="en-US" dirty="0"/>
              <a:t>no ‘copies’ attribute in the ‘Book’ class</a:t>
            </a:r>
          </a:p>
          <a:p>
            <a:pPr marL="0" indent="0">
              <a:buNone/>
            </a:pPr>
            <a:r>
              <a:rPr lang="en-US" sz="2400" dirty="0"/>
              <a:t>• Some nouns may become attributes of classes </a:t>
            </a:r>
            <a:r>
              <a:rPr lang="en-US" sz="2400" dirty="0" smtClean="0"/>
              <a:t>rather than </a:t>
            </a:r>
            <a:r>
              <a:rPr lang="en-US" sz="2400" dirty="0"/>
              <a:t>classes themselves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04" y="4251876"/>
            <a:ext cx="1914116" cy="23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367" y="1831703"/>
            <a:ext cx="6722654" cy="44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OO </a:t>
            </a:r>
            <a:r>
              <a:rPr lang="en-US" sz="2400" dirty="0"/>
              <a:t>Design involves: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Discovering </a:t>
            </a:r>
            <a:r>
              <a:rPr lang="en-US" sz="2400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Describing </a:t>
            </a:r>
            <a:r>
              <a:rPr lang="en-US" sz="2400" dirty="0"/>
              <a:t>the relationships between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Determining </a:t>
            </a:r>
            <a:r>
              <a:rPr lang="en-US" sz="2400" dirty="0"/>
              <a:t>the responsibilities of each class</a:t>
            </a:r>
          </a:p>
          <a:p>
            <a:pPr marL="0" indent="0">
              <a:buNone/>
            </a:pPr>
            <a:r>
              <a:rPr lang="en-US" sz="2400" dirty="0" smtClean="0"/>
              <a:t>UML </a:t>
            </a:r>
            <a:r>
              <a:rPr lang="en-US" sz="2400" dirty="0"/>
              <a:t>diagrams can help </a:t>
            </a:r>
            <a:r>
              <a:rPr lang="en-US" sz="2400" dirty="0" smtClean="0"/>
              <a:t>us complete </a:t>
            </a:r>
            <a:r>
              <a:rPr lang="en-US" sz="2400" dirty="0"/>
              <a:t>these tasks</a:t>
            </a:r>
          </a:p>
        </p:txBody>
      </p:sp>
    </p:spTree>
    <p:extLst>
      <p:ext uri="{BB962C8B-B14F-4D97-AF65-F5344CB8AC3E}">
        <p14:creationId xmlns:p14="http://schemas.microsoft.com/office/powerpoint/2010/main" val="325690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Now </a:t>
            </a:r>
            <a:r>
              <a:rPr lang="en-US" sz="2400" dirty="0"/>
              <a:t>we need to think about what </a:t>
            </a:r>
            <a:r>
              <a:rPr lang="en-US" sz="2400" dirty="0" smtClean="0"/>
              <a:t>behaviors or responsibilities each class should have</a:t>
            </a:r>
          </a:p>
          <a:p>
            <a:pPr marL="400050" lvl="1" indent="0">
              <a:buNone/>
            </a:pPr>
            <a:r>
              <a:rPr lang="en-US" sz="1800" dirty="0" smtClean="0"/>
              <a:t>i.e</a:t>
            </a:r>
            <a:r>
              <a:rPr lang="en-US" sz="1800" dirty="0"/>
              <a:t>. these will become methods in our classes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2400" dirty="0" smtClean="0"/>
              <a:t>Think </a:t>
            </a:r>
            <a:r>
              <a:rPr lang="en-US" sz="2400" dirty="0"/>
              <a:t>about which class(</a:t>
            </a:r>
            <a:r>
              <a:rPr lang="en-US" sz="2400" dirty="0" err="1"/>
              <a:t>es</a:t>
            </a:r>
            <a:r>
              <a:rPr lang="en-US" sz="2400" dirty="0"/>
              <a:t>) should be responsible </a:t>
            </a:r>
            <a:r>
              <a:rPr lang="en-US" sz="2400" dirty="0" smtClean="0"/>
              <a:t>for preforming </a:t>
            </a:r>
            <a:r>
              <a:rPr lang="en-US" sz="2400" dirty="0"/>
              <a:t>the </a:t>
            </a:r>
            <a:r>
              <a:rPr lang="en-US" sz="2400" dirty="0" smtClean="0"/>
              <a:t>necessary tasks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10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Javadoc to document method</a:t>
            </a:r>
            <a:br>
              <a:rPr lang="en-US" dirty="0"/>
            </a:br>
            <a:r>
              <a:rPr lang="en-US" dirty="0" smtClean="0"/>
              <a:t>behavior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835" y="1672046"/>
            <a:ext cx="8915400" cy="377762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LibraryMember</a:t>
            </a:r>
            <a:r>
              <a:rPr lang="en-US" sz="1600" dirty="0"/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mMemberShipNumber</a:t>
            </a:r>
            <a:r>
              <a:rPr lang="en-US" sz="16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mName</a:t>
            </a:r>
            <a:r>
              <a:rPr lang="en-US" sz="16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mAddress</a:t>
            </a:r>
            <a:r>
              <a:rPr lang="en-US" sz="16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// implements the association with Copy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private Collection </a:t>
            </a:r>
            <a:r>
              <a:rPr lang="en-US" sz="1600" dirty="0" err="1"/>
              <a:t>mBorrowedBooks</a:t>
            </a:r>
            <a:r>
              <a:rPr lang="en-US" sz="16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/**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Records the loan of a book against this </a:t>
            </a:r>
            <a:r>
              <a:rPr lang="en-US" sz="1600" dirty="0" err="1"/>
              <a:t>LibraryMember</a:t>
            </a: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(</a:t>
            </a:r>
            <a:r>
              <a:rPr lang="en-US" sz="1600" dirty="0" err="1"/>
              <a:t>Postcondition</a:t>
            </a:r>
            <a:r>
              <a:rPr lang="en-US" sz="1600" dirty="0"/>
              <a:t>: </a:t>
            </a:r>
            <a:r>
              <a:rPr lang="en-US" sz="1600" dirty="0" err="1"/>
              <a:t>hasBook</a:t>
            </a:r>
            <a:r>
              <a:rPr lang="en-US" sz="1600" dirty="0"/>
              <a:t>(</a:t>
            </a:r>
            <a:r>
              <a:rPr lang="en-US" sz="1600" dirty="0" err="1"/>
              <a:t>copyToBorrow</a:t>
            </a:r>
            <a:r>
              <a:rPr lang="en-US" sz="1600" dirty="0"/>
              <a:t>) == true;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the Loan is recorded)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copyToBorrow</a:t>
            </a:r>
            <a:r>
              <a:rPr lang="en-US" sz="1600" dirty="0"/>
              <a:t> a copy of the book to borrow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dueDate</a:t>
            </a:r>
            <a:r>
              <a:rPr lang="en-US" sz="1600" dirty="0"/>
              <a:t> the due date of the book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 (Precondition: </a:t>
            </a:r>
            <a:r>
              <a:rPr lang="en-US" sz="1600" dirty="0" err="1"/>
              <a:t>dueDate</a:t>
            </a:r>
            <a:r>
              <a:rPr lang="en-US" sz="1600" dirty="0"/>
              <a:t> &gt; today’s date)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*/</a:t>
            </a:r>
          </a:p>
          <a:p>
            <a:pPr marL="0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borrowBook</a:t>
            </a:r>
            <a:r>
              <a:rPr lang="en-US" sz="1600" dirty="0"/>
              <a:t>(Copy </a:t>
            </a:r>
            <a:r>
              <a:rPr lang="en-US" sz="1600" dirty="0" err="1"/>
              <a:t>copyToBorrow</a:t>
            </a:r>
            <a:r>
              <a:rPr lang="en-US" sz="1600" dirty="0"/>
              <a:t>, Date </a:t>
            </a:r>
            <a:r>
              <a:rPr lang="en-US" sz="1600" dirty="0" err="1"/>
              <a:t>dueDate</a:t>
            </a:r>
            <a:r>
              <a:rPr lang="en-US" sz="1600" dirty="0"/>
              <a:t>){ }</a:t>
            </a:r>
          </a:p>
        </p:txBody>
      </p:sp>
    </p:spTree>
    <p:extLst>
      <p:ext uri="{BB962C8B-B14F-4D97-AF65-F5344CB8AC3E}">
        <p14:creationId xmlns:p14="http://schemas.microsoft.com/office/powerpoint/2010/main" val="214583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Javadoc to document method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behavior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/**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 Checks to see if there are overdue books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 for this library member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 @return a collection of Copy objects 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 an empty collection indicates that there are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 no overdue books for this library member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Collection </a:t>
            </a:r>
            <a:r>
              <a:rPr lang="en-US" dirty="0" err="1"/>
              <a:t>checkOverdue</a:t>
            </a:r>
            <a:r>
              <a:rPr lang="en-US" dirty="0"/>
              <a:t>() {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12477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</a:t>
            </a:r>
            <a:r>
              <a:rPr lang="en-US" sz="2400" dirty="0"/>
              <a:t>. </a:t>
            </a:r>
            <a:r>
              <a:rPr lang="en-US" sz="2400" dirty="0" smtClean="0"/>
              <a:t>Gather and </a:t>
            </a:r>
            <a:r>
              <a:rPr lang="en-US" sz="2400" dirty="0"/>
              <a:t>organize requirements</a:t>
            </a:r>
          </a:p>
          <a:p>
            <a:pPr marL="0" indent="0">
              <a:buNone/>
            </a:pPr>
            <a:r>
              <a:rPr lang="en-US" sz="2400" dirty="0"/>
              <a:t>2. Use noun analysis </a:t>
            </a:r>
            <a:r>
              <a:rPr lang="en-US" sz="2400" dirty="0" smtClean="0"/>
              <a:t>to </a:t>
            </a:r>
            <a:r>
              <a:rPr lang="en-US" sz="2400" dirty="0"/>
              <a:t>find classes</a:t>
            </a:r>
          </a:p>
          <a:p>
            <a:pPr marL="0" indent="0">
              <a:buNone/>
            </a:pPr>
            <a:r>
              <a:rPr lang="en-US" sz="2400" dirty="0"/>
              <a:t>3. Use verb analysis </a:t>
            </a:r>
            <a:r>
              <a:rPr lang="en-US" sz="2400" dirty="0" smtClean="0"/>
              <a:t>to find associations and functionality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Use UML class diagrams to record class relationships</a:t>
            </a:r>
          </a:p>
          <a:p>
            <a:pPr marL="0" indent="0">
              <a:buNone/>
            </a:pPr>
            <a:r>
              <a:rPr lang="en-US" sz="2400" dirty="0"/>
              <a:t>5. Use </a:t>
            </a:r>
            <a:r>
              <a:rPr lang="en-US" sz="2400" dirty="0" err="1"/>
              <a:t>javadoc</a:t>
            </a:r>
            <a:r>
              <a:rPr lang="en-US" sz="2400" dirty="0"/>
              <a:t> to document method </a:t>
            </a:r>
            <a:r>
              <a:rPr lang="en-US" sz="2400" dirty="0" smtClean="0"/>
              <a:t>behavior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6. Implement your program</a:t>
            </a:r>
          </a:p>
        </p:txBody>
      </p:sp>
    </p:spTree>
    <p:extLst>
      <p:ext uri="{BB962C8B-B14F-4D97-AF65-F5344CB8AC3E}">
        <p14:creationId xmlns:p14="http://schemas.microsoft.com/office/powerpoint/2010/main" val="193325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COMP209</a:t>
            </a:r>
          </a:p>
          <a:p>
            <a:pPr marL="0" indent="0">
              <a:buNone/>
            </a:pPr>
            <a:r>
              <a:rPr lang="en-US" dirty="0"/>
              <a:t>Object Oriented Programming</a:t>
            </a:r>
          </a:p>
          <a:p>
            <a:pPr marL="0" indent="0">
              <a:buNone/>
            </a:pPr>
            <a:r>
              <a:rPr lang="en-US" dirty="0"/>
              <a:t>System Design 2</a:t>
            </a:r>
          </a:p>
          <a:p>
            <a:pPr marL="0" indent="0">
              <a:buNone/>
            </a:pPr>
            <a:r>
              <a:rPr lang="en-US" dirty="0"/>
              <a:t>Mark Hall</a:t>
            </a:r>
          </a:p>
        </p:txBody>
      </p:sp>
    </p:spTree>
    <p:extLst>
      <p:ext uri="{BB962C8B-B14F-4D97-AF65-F5344CB8AC3E}">
        <p14:creationId xmlns:p14="http://schemas.microsoft.com/office/powerpoint/2010/main" val="244153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2.1"/>
              </a:rPr>
              <a:t>Discovering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641" y="158532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F1.1"/>
              </a:rPr>
              <a:t>We’ve already looked at what constitutes a good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Sometimes </a:t>
            </a:r>
            <a:r>
              <a:rPr lang="en-US" sz="2400" dirty="0">
                <a:latin typeface="F1.1"/>
              </a:rPr>
              <a:t>the problem domain is new or </a:t>
            </a:r>
            <a:r>
              <a:rPr lang="en-US" sz="2400" dirty="0" smtClean="0">
                <a:latin typeface="F1.1"/>
              </a:rPr>
              <a:t>unfamiliar to the software developers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In </a:t>
            </a:r>
            <a:r>
              <a:rPr lang="en-US" sz="2400" dirty="0">
                <a:latin typeface="F1.1"/>
              </a:rPr>
              <a:t>this case it can be difficult to discover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One </a:t>
            </a:r>
            <a:r>
              <a:rPr lang="en-US" sz="2400" dirty="0">
                <a:latin typeface="F1.1"/>
              </a:rPr>
              <a:t>technique that can be used is to look for </a:t>
            </a:r>
            <a:r>
              <a:rPr lang="en-US" sz="2400" dirty="0" smtClean="0">
                <a:latin typeface="F4.1"/>
              </a:rPr>
              <a:t>nouns </a:t>
            </a:r>
            <a:r>
              <a:rPr lang="en-US" sz="2400" dirty="0" smtClean="0">
                <a:latin typeface="F1.1"/>
              </a:rPr>
              <a:t>and </a:t>
            </a:r>
            <a:r>
              <a:rPr lang="en-US" sz="2400" dirty="0">
                <a:latin typeface="F4.1"/>
              </a:rPr>
              <a:t>noun phrases </a:t>
            </a:r>
            <a:r>
              <a:rPr lang="en-US" sz="2400" dirty="0">
                <a:latin typeface="F1.1"/>
              </a:rPr>
              <a:t>in the requirements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4.1"/>
              </a:rPr>
              <a:t>Identify the words and phrases that denote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Keep </a:t>
            </a:r>
            <a:r>
              <a:rPr lang="en-US" sz="2400" dirty="0">
                <a:latin typeface="F1.1"/>
              </a:rPr>
              <a:t>a list of </a:t>
            </a:r>
            <a:r>
              <a:rPr lang="en-US" sz="2400" dirty="0">
                <a:latin typeface="F2.1"/>
              </a:rPr>
              <a:t>candidate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Put </a:t>
            </a:r>
            <a:r>
              <a:rPr lang="en-US" sz="2400" dirty="0">
                <a:latin typeface="F1.1"/>
              </a:rPr>
              <a:t>all ideas for classes on the </a:t>
            </a:r>
            <a:r>
              <a:rPr lang="en-US" sz="2400" dirty="0" smtClean="0">
                <a:latin typeface="F1.1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F1.1"/>
              </a:rPr>
              <a:t>Ones </a:t>
            </a:r>
            <a:r>
              <a:rPr lang="en-US" sz="2400" dirty="0">
                <a:latin typeface="F1.1"/>
              </a:rPr>
              <a:t>that turn out to be not useful can be deleted later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University </a:t>
            </a:r>
            <a:r>
              <a:rPr lang="en-US" dirty="0" smtClean="0">
                <a:solidFill>
                  <a:schemeClr val="tx1"/>
                </a:solidFill>
              </a:rPr>
              <a:t>Library System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Books and journals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2133600"/>
            <a:ext cx="9701938" cy="4180114"/>
          </a:xfrm>
        </p:spPr>
        <p:txBody>
          <a:bodyPr>
            <a:normAutofit fontScale="62500" lnSpcReduction="20000"/>
          </a:bodyPr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The </a:t>
            </a:r>
            <a:r>
              <a:rPr lang="en-US" sz="3300" dirty="0">
                <a:solidFill>
                  <a:schemeClr val="tx1"/>
                </a:solidFill>
              </a:rPr>
              <a:t>library contains </a:t>
            </a:r>
            <a:r>
              <a:rPr lang="en-US" sz="3300" u="sng" dirty="0">
                <a:solidFill>
                  <a:schemeClr val="tx1"/>
                </a:solidFill>
              </a:rPr>
              <a:t>books</a:t>
            </a:r>
            <a:r>
              <a:rPr lang="en-US" sz="3300" dirty="0">
                <a:solidFill>
                  <a:schemeClr val="tx1"/>
                </a:solidFill>
              </a:rPr>
              <a:t> and </a:t>
            </a:r>
            <a:r>
              <a:rPr lang="en-US" sz="3300" u="sng" dirty="0">
                <a:solidFill>
                  <a:schemeClr val="tx1"/>
                </a:solidFill>
              </a:rPr>
              <a:t>journals</a:t>
            </a:r>
            <a:r>
              <a:rPr lang="en-US" sz="3300" u="sng" dirty="0" smtClean="0">
                <a:solidFill>
                  <a:schemeClr val="tx1"/>
                </a:solidFill>
              </a:rPr>
              <a:t>.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It </a:t>
            </a:r>
            <a:r>
              <a:rPr lang="en-US" sz="3300" dirty="0">
                <a:solidFill>
                  <a:schemeClr val="tx1"/>
                </a:solidFill>
              </a:rPr>
              <a:t>may have several </a:t>
            </a:r>
            <a:r>
              <a:rPr lang="en-US" sz="3300" u="sng" dirty="0">
                <a:solidFill>
                  <a:schemeClr val="tx1"/>
                </a:solidFill>
              </a:rPr>
              <a:t>copies of a given book</a:t>
            </a:r>
            <a:r>
              <a:rPr lang="en-US" sz="3300" dirty="0">
                <a:solidFill>
                  <a:schemeClr val="tx1"/>
                </a:solidFill>
              </a:rPr>
              <a:t>.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Some </a:t>
            </a:r>
            <a:r>
              <a:rPr lang="en-US" sz="3300" dirty="0">
                <a:solidFill>
                  <a:schemeClr val="tx1"/>
                </a:solidFill>
              </a:rPr>
              <a:t>of the </a:t>
            </a:r>
            <a:r>
              <a:rPr lang="en-US" sz="3300" dirty="0" smtClean="0">
                <a:solidFill>
                  <a:schemeClr val="tx1"/>
                </a:solidFill>
              </a:rPr>
              <a:t>books are </a:t>
            </a:r>
            <a:r>
              <a:rPr lang="en-US" sz="3300" dirty="0">
                <a:solidFill>
                  <a:schemeClr val="tx1"/>
                </a:solidFill>
              </a:rPr>
              <a:t>for </a:t>
            </a:r>
            <a:r>
              <a:rPr lang="en-US" sz="3300" u="sng" dirty="0">
                <a:solidFill>
                  <a:schemeClr val="tx1"/>
                </a:solidFill>
              </a:rPr>
              <a:t>short term loans </a:t>
            </a:r>
            <a:r>
              <a:rPr lang="en-US" sz="3300" dirty="0">
                <a:solidFill>
                  <a:schemeClr val="tx1"/>
                </a:solidFill>
              </a:rPr>
              <a:t>only.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All </a:t>
            </a:r>
            <a:r>
              <a:rPr lang="en-US" sz="3300" dirty="0">
                <a:solidFill>
                  <a:schemeClr val="tx1"/>
                </a:solidFill>
              </a:rPr>
              <a:t>other books may be </a:t>
            </a:r>
            <a:r>
              <a:rPr lang="en-US" sz="3300" dirty="0" smtClean="0">
                <a:solidFill>
                  <a:schemeClr val="tx1"/>
                </a:solidFill>
              </a:rPr>
              <a:t>borrowed by </a:t>
            </a:r>
            <a:r>
              <a:rPr lang="en-US" sz="3300" dirty="0">
                <a:solidFill>
                  <a:schemeClr val="tx1"/>
                </a:solidFill>
              </a:rPr>
              <a:t>any </a:t>
            </a:r>
            <a:r>
              <a:rPr lang="en-US" sz="3300" u="sng" dirty="0">
                <a:solidFill>
                  <a:schemeClr val="tx1"/>
                </a:solidFill>
              </a:rPr>
              <a:t>library member </a:t>
            </a:r>
            <a:r>
              <a:rPr lang="en-US" sz="3300" dirty="0">
                <a:solidFill>
                  <a:schemeClr val="tx1"/>
                </a:solidFill>
              </a:rPr>
              <a:t>for three </a:t>
            </a:r>
            <a:r>
              <a:rPr lang="en-US" sz="3300" u="sng" dirty="0">
                <a:solidFill>
                  <a:schemeClr val="tx1"/>
                </a:solidFill>
              </a:rPr>
              <a:t>weeks</a:t>
            </a:r>
            <a:r>
              <a:rPr lang="en-US" sz="3300" dirty="0">
                <a:solidFill>
                  <a:schemeClr val="tx1"/>
                </a:solidFill>
              </a:rPr>
              <a:t>.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Members </a:t>
            </a:r>
            <a:r>
              <a:rPr lang="en-US" sz="3300" dirty="0">
                <a:solidFill>
                  <a:schemeClr val="tx1"/>
                </a:solidFill>
              </a:rPr>
              <a:t>of the </a:t>
            </a:r>
            <a:r>
              <a:rPr lang="en-US" sz="3300" dirty="0" smtClean="0">
                <a:solidFill>
                  <a:schemeClr val="tx1"/>
                </a:solidFill>
              </a:rPr>
              <a:t>library can </a:t>
            </a:r>
            <a:r>
              <a:rPr lang="en-US" sz="3300" dirty="0">
                <a:solidFill>
                  <a:schemeClr val="tx1"/>
                </a:solidFill>
              </a:rPr>
              <a:t>normally borrow up to six </a:t>
            </a:r>
            <a:r>
              <a:rPr lang="en-US" sz="3300" u="sng" dirty="0">
                <a:solidFill>
                  <a:schemeClr val="tx1"/>
                </a:solidFill>
              </a:rPr>
              <a:t>items</a:t>
            </a:r>
            <a:r>
              <a:rPr lang="en-US" sz="3300" dirty="0">
                <a:solidFill>
                  <a:schemeClr val="tx1"/>
                </a:solidFill>
              </a:rPr>
              <a:t> at a time, but </a:t>
            </a:r>
            <a:r>
              <a:rPr lang="en-US" sz="3300" u="sng" dirty="0">
                <a:solidFill>
                  <a:schemeClr val="tx1"/>
                </a:solidFill>
              </a:rPr>
              <a:t>members </a:t>
            </a:r>
            <a:r>
              <a:rPr lang="en-US" sz="3300" u="sng" dirty="0" smtClean="0">
                <a:solidFill>
                  <a:schemeClr val="tx1"/>
                </a:solidFill>
              </a:rPr>
              <a:t>of staff </a:t>
            </a:r>
            <a:r>
              <a:rPr lang="en-US" sz="3300" dirty="0">
                <a:solidFill>
                  <a:schemeClr val="tx1"/>
                </a:solidFill>
              </a:rPr>
              <a:t>may borrow up to 12 </a:t>
            </a:r>
            <a:r>
              <a:rPr lang="en-US" sz="3300" u="sng" dirty="0">
                <a:solidFill>
                  <a:schemeClr val="tx1"/>
                </a:solidFill>
              </a:rPr>
              <a:t>items</a:t>
            </a:r>
            <a:r>
              <a:rPr lang="en-US" sz="3300" dirty="0">
                <a:solidFill>
                  <a:schemeClr val="tx1"/>
                </a:solidFill>
              </a:rPr>
              <a:t> at one </a:t>
            </a:r>
            <a:r>
              <a:rPr lang="en-US" sz="3300" u="sng" dirty="0">
                <a:solidFill>
                  <a:schemeClr val="tx1"/>
                </a:solidFill>
              </a:rPr>
              <a:t>time</a:t>
            </a:r>
            <a:r>
              <a:rPr lang="en-US" sz="3300" dirty="0">
                <a:solidFill>
                  <a:schemeClr val="tx1"/>
                </a:solidFill>
              </a:rPr>
              <a:t>.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Only </a:t>
            </a:r>
            <a:r>
              <a:rPr lang="en-US" sz="3300" dirty="0">
                <a:solidFill>
                  <a:schemeClr val="tx1"/>
                </a:solidFill>
              </a:rPr>
              <a:t>members </a:t>
            </a:r>
            <a:r>
              <a:rPr lang="en-US" sz="3300" dirty="0" smtClean="0">
                <a:solidFill>
                  <a:schemeClr val="tx1"/>
                </a:solidFill>
              </a:rPr>
              <a:t>of staff </a:t>
            </a:r>
            <a:r>
              <a:rPr lang="en-US" sz="3300" dirty="0">
                <a:solidFill>
                  <a:schemeClr val="tx1"/>
                </a:solidFill>
              </a:rPr>
              <a:t>may borrow journals. 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New </a:t>
            </a:r>
            <a:r>
              <a:rPr lang="en-US" sz="3300" dirty="0">
                <a:solidFill>
                  <a:schemeClr val="tx1"/>
                </a:solidFill>
              </a:rPr>
              <a:t>books and journals </a:t>
            </a:r>
            <a:r>
              <a:rPr lang="en-US" sz="3300" dirty="0" smtClean="0">
                <a:solidFill>
                  <a:schemeClr val="tx1"/>
                </a:solidFill>
              </a:rPr>
              <a:t>arrive regularly.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The </a:t>
            </a:r>
            <a:r>
              <a:rPr lang="en-US" sz="3300" dirty="0">
                <a:solidFill>
                  <a:schemeClr val="tx1"/>
                </a:solidFill>
              </a:rPr>
              <a:t>current year’s journals are sent away to be </a:t>
            </a:r>
            <a:r>
              <a:rPr lang="en-US" sz="3300" dirty="0" smtClean="0">
                <a:solidFill>
                  <a:schemeClr val="tx1"/>
                </a:solidFill>
              </a:rPr>
              <a:t>bound into </a:t>
            </a:r>
            <a:r>
              <a:rPr lang="en-US" sz="3300" u="sng" dirty="0">
                <a:solidFill>
                  <a:schemeClr val="tx1"/>
                </a:solidFill>
              </a:rPr>
              <a:t>volumes</a:t>
            </a:r>
            <a:r>
              <a:rPr lang="en-US" sz="3300" dirty="0">
                <a:solidFill>
                  <a:schemeClr val="tx1"/>
                </a:solidFill>
              </a:rPr>
              <a:t> at the end of each </a:t>
            </a:r>
            <a:r>
              <a:rPr lang="en-US" sz="3300" u="sng" dirty="0">
                <a:solidFill>
                  <a:schemeClr val="tx1"/>
                </a:solidFill>
              </a:rPr>
              <a:t>year</a:t>
            </a:r>
            <a:r>
              <a:rPr lang="en-US" sz="3300" dirty="0" smtClean="0">
                <a:solidFill>
                  <a:schemeClr val="tx1"/>
                </a:solidFill>
              </a:rPr>
              <a:t>.</a:t>
            </a:r>
            <a:endParaRPr lang="en-US" sz="3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University </a:t>
            </a:r>
            <a:r>
              <a:rPr lang="en-US" dirty="0" smtClean="0">
                <a:solidFill>
                  <a:schemeClr val="tx1"/>
                </a:solidFill>
              </a:rPr>
              <a:t>Library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Borrowing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2133600"/>
            <a:ext cx="9701938" cy="4180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u="sng" dirty="0"/>
              <a:t>system</a:t>
            </a:r>
            <a:r>
              <a:rPr lang="en-US" sz="2400" dirty="0"/>
              <a:t> must keep track of when books </a:t>
            </a:r>
            <a:r>
              <a:rPr lang="en-US" sz="2400" dirty="0" smtClean="0"/>
              <a:t>and journals </a:t>
            </a:r>
            <a:r>
              <a:rPr lang="en-US" sz="2400" dirty="0"/>
              <a:t>are borrowed and returned, enforcing the </a:t>
            </a:r>
            <a:r>
              <a:rPr lang="en-US" sz="2400" u="sng" dirty="0" smtClean="0"/>
              <a:t>rules</a:t>
            </a:r>
            <a:r>
              <a:rPr lang="en-US" sz="2400" dirty="0" smtClean="0"/>
              <a:t> described </a:t>
            </a:r>
            <a:r>
              <a:rPr lang="en-US" sz="2400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11659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Nouns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858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600" dirty="0"/>
              <a:t>Considering candidate classes in the singular form</a:t>
            </a:r>
            <a:r>
              <a:rPr lang="en-US" sz="2600" dirty="0" smtClean="0"/>
              <a:t>, discard </a:t>
            </a:r>
            <a:r>
              <a:rPr lang="en-US" sz="2600" dirty="0"/>
              <a:t>any which are inappropriate for </a:t>
            </a:r>
            <a:r>
              <a:rPr lang="en-US" sz="2600" dirty="0" smtClean="0"/>
              <a:t>any reason</a:t>
            </a:r>
            <a:r>
              <a:rPr lang="en-US" sz="2600" dirty="0"/>
              <a:t>:</a:t>
            </a:r>
          </a:p>
          <a:p>
            <a:pPr marL="400050" lvl="1" indent="0">
              <a:buNone/>
            </a:pPr>
            <a:r>
              <a:rPr lang="en-US" sz="1900" dirty="0"/>
              <a:t>– </a:t>
            </a:r>
            <a:r>
              <a:rPr lang="en-US" sz="1900" b="1" dirty="0"/>
              <a:t>redundant</a:t>
            </a:r>
            <a:r>
              <a:rPr lang="en-US" sz="1900" dirty="0"/>
              <a:t>, where the same class is given more </a:t>
            </a:r>
            <a:r>
              <a:rPr lang="en-US" sz="1900" dirty="0" smtClean="0"/>
              <a:t>than one </a:t>
            </a:r>
            <a:r>
              <a:rPr lang="en-US" sz="1900" dirty="0"/>
              <a:t>name</a:t>
            </a:r>
          </a:p>
          <a:p>
            <a:pPr marL="400050" lvl="1" indent="0">
              <a:buNone/>
            </a:pPr>
            <a:r>
              <a:rPr lang="en-US" sz="1900" dirty="0"/>
              <a:t>– </a:t>
            </a:r>
            <a:r>
              <a:rPr lang="en-US" sz="1900" b="1" dirty="0"/>
              <a:t>vague</a:t>
            </a:r>
            <a:r>
              <a:rPr lang="en-US" sz="1900" dirty="0"/>
              <a:t>, where you can’t tell unambiguously what </a:t>
            </a:r>
            <a:r>
              <a:rPr lang="en-US" sz="1900" dirty="0" smtClean="0"/>
              <a:t>is meant </a:t>
            </a:r>
            <a:r>
              <a:rPr lang="en-US" sz="1900" dirty="0"/>
              <a:t>by a noun</a:t>
            </a:r>
          </a:p>
          <a:p>
            <a:pPr marL="400050" lvl="1" indent="0">
              <a:buNone/>
            </a:pPr>
            <a:r>
              <a:rPr lang="en-US" sz="1900" dirty="0"/>
              <a:t>– </a:t>
            </a:r>
            <a:r>
              <a:rPr lang="en-US" sz="1900" b="1" dirty="0"/>
              <a:t>an operation</a:t>
            </a:r>
            <a:r>
              <a:rPr lang="en-US" sz="1900" dirty="0"/>
              <a:t>, where the noun refers to </a:t>
            </a:r>
            <a:r>
              <a:rPr lang="en-US" sz="1900" dirty="0" smtClean="0"/>
              <a:t>something which </a:t>
            </a:r>
            <a:r>
              <a:rPr lang="en-US" sz="1900" dirty="0"/>
              <a:t>is done to, by or in the system</a:t>
            </a:r>
          </a:p>
          <a:p>
            <a:pPr marL="400050" lvl="1" indent="0">
              <a:buNone/>
            </a:pPr>
            <a:r>
              <a:rPr lang="en-US" sz="1900" dirty="0"/>
              <a:t>– </a:t>
            </a:r>
            <a:r>
              <a:rPr lang="en-US" sz="1900" b="1" dirty="0"/>
              <a:t>meta-language</a:t>
            </a:r>
            <a:r>
              <a:rPr lang="en-US" sz="1900" dirty="0"/>
              <a:t>, where the noun forms part of the </a:t>
            </a:r>
            <a:r>
              <a:rPr lang="en-US" sz="1900" dirty="0" smtClean="0"/>
              <a:t>way we </a:t>
            </a:r>
            <a:r>
              <a:rPr lang="en-US" sz="1900" dirty="0"/>
              <a:t>define things</a:t>
            </a:r>
          </a:p>
        </p:txBody>
      </p:sp>
    </p:spTree>
    <p:extLst>
      <p:ext uri="{BB962C8B-B14F-4D97-AF65-F5344CB8AC3E}">
        <p14:creationId xmlns:p14="http://schemas.microsoft.com/office/powerpoint/2010/main" val="202445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Nouns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/>
              <a:t>Important characteristics to check for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Retained information </a:t>
            </a:r>
            <a:r>
              <a:rPr lang="en-US" sz="1800" dirty="0"/>
              <a:t>– potential classes </a:t>
            </a:r>
            <a:r>
              <a:rPr lang="en-US" sz="1800" dirty="0" smtClean="0"/>
              <a:t>require information </a:t>
            </a:r>
            <a:r>
              <a:rPr lang="en-US" sz="1800" dirty="0"/>
              <a:t>(data) to be stored about them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Multiple attributes </a:t>
            </a:r>
            <a:r>
              <a:rPr lang="en-US" sz="1800" dirty="0"/>
              <a:t>– only a single attribute</a:t>
            </a:r>
            <a:r>
              <a:rPr lang="en-US" sz="1800" dirty="0" smtClean="0"/>
              <a:t>? Then </a:t>
            </a:r>
            <a:r>
              <a:rPr lang="en-US" sz="1800" dirty="0"/>
              <a:t>this noun should probably serve as </a:t>
            </a:r>
            <a:r>
              <a:rPr lang="en-US" sz="1800" dirty="0" smtClean="0"/>
              <a:t>an attribute </a:t>
            </a:r>
            <a:r>
              <a:rPr lang="en-US" sz="1800" dirty="0"/>
              <a:t>of some other class</a:t>
            </a:r>
          </a:p>
          <a:p>
            <a:pPr marL="400050" lvl="1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Common attributes: </a:t>
            </a:r>
            <a:r>
              <a:rPr lang="en-US" sz="1800" dirty="0"/>
              <a:t>do all instances of </a:t>
            </a:r>
            <a:r>
              <a:rPr lang="en-US" sz="1800" dirty="0" smtClean="0"/>
              <a:t>this noun </a:t>
            </a:r>
            <a:r>
              <a:rPr lang="en-US" sz="1800" dirty="0"/>
              <a:t>share the same attributes?</a:t>
            </a:r>
          </a:p>
        </p:txBody>
      </p:sp>
    </p:spTree>
    <p:extLst>
      <p:ext uri="{BB962C8B-B14F-4D97-AF65-F5344CB8AC3E}">
        <p14:creationId xmlns:p14="http://schemas.microsoft.com/office/powerpoint/2010/main" val="10930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Nouns in the library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Discard: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88" y="196813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library</a:t>
            </a:r>
            <a:r>
              <a:rPr lang="en-US" sz="2000" dirty="0">
                <a:solidFill>
                  <a:schemeClr val="tx1"/>
                </a:solidFill>
              </a:rPr>
              <a:t>, because it is outside of the scope of our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short term loan</a:t>
            </a:r>
            <a:r>
              <a:rPr lang="en-US" sz="2000" dirty="0">
                <a:solidFill>
                  <a:schemeClr val="tx1"/>
                </a:solidFill>
              </a:rPr>
              <a:t>, because a loan is really an action, </a:t>
            </a:r>
            <a:r>
              <a:rPr lang="en-US" sz="2000" dirty="0" smtClean="0">
                <a:solidFill>
                  <a:schemeClr val="tx1"/>
                </a:solidFill>
              </a:rPr>
              <a:t>the lending </a:t>
            </a:r>
            <a:r>
              <a:rPr lang="en-US" sz="2000" dirty="0">
                <a:solidFill>
                  <a:schemeClr val="tx1"/>
                </a:solidFill>
              </a:rPr>
              <a:t>of a book to a user – will reconsider this later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member of the library</a:t>
            </a:r>
            <a:r>
              <a:rPr lang="en-US" sz="2000" dirty="0">
                <a:solidFill>
                  <a:schemeClr val="tx1"/>
                </a:solidFill>
              </a:rPr>
              <a:t>, which is redundant: same </a:t>
            </a:r>
            <a:r>
              <a:rPr lang="en-US" sz="2000" dirty="0" smtClean="0">
                <a:solidFill>
                  <a:schemeClr val="tx1"/>
                </a:solidFill>
              </a:rPr>
              <a:t>as library member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week</a:t>
            </a:r>
            <a:r>
              <a:rPr lang="en-US" sz="2000" dirty="0">
                <a:solidFill>
                  <a:schemeClr val="tx1"/>
                </a:solidFill>
              </a:rPr>
              <a:t>, because it’s a measure of time, not a thing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time</a:t>
            </a:r>
            <a:r>
              <a:rPr lang="en-US" sz="2000" dirty="0">
                <a:solidFill>
                  <a:schemeClr val="tx1"/>
                </a:solidFill>
              </a:rPr>
              <a:t>, because it’s outside the scope of the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system</a:t>
            </a:r>
            <a:r>
              <a:rPr lang="en-US" sz="2000" dirty="0">
                <a:solidFill>
                  <a:schemeClr val="tx1"/>
                </a:solidFill>
              </a:rPr>
              <a:t>, because it’s part of the meta-language </a:t>
            </a:r>
            <a:r>
              <a:rPr lang="en-US" sz="2000" dirty="0" smtClean="0">
                <a:solidFill>
                  <a:schemeClr val="tx1"/>
                </a:solidFill>
              </a:rPr>
              <a:t>of requirements </a:t>
            </a:r>
            <a:r>
              <a:rPr lang="en-US" sz="2000" dirty="0">
                <a:solidFill>
                  <a:schemeClr val="tx1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b="1" dirty="0">
                <a:solidFill>
                  <a:schemeClr val="tx1"/>
                </a:solidFill>
              </a:rPr>
              <a:t>rule</a:t>
            </a:r>
            <a:r>
              <a:rPr lang="en-US" sz="2000" dirty="0">
                <a:solidFill>
                  <a:schemeClr val="tx1"/>
                </a:solidFill>
              </a:rPr>
              <a:t>, for the same </a:t>
            </a:r>
            <a:r>
              <a:rPr lang="en-US" sz="2000" dirty="0" smtClean="0">
                <a:solidFill>
                  <a:schemeClr val="tx1"/>
                </a:solidFill>
              </a:rPr>
              <a:t>reason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3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Nouns in the library system</a:t>
            </a:r>
            <a:br>
              <a:rPr lang="en-US" dirty="0"/>
            </a:br>
            <a:r>
              <a:rPr lang="en-US" dirty="0" smtClean="0"/>
              <a:t>Remaining: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115" y="1905000"/>
            <a:ext cx="8914811" cy="4582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–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– journal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– copy (of book)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– library member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– member of staff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– volume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• Note, </a:t>
            </a:r>
            <a:r>
              <a:rPr lang="en-US" sz="2400" b="1" dirty="0">
                <a:solidFill>
                  <a:schemeClr val="tx1"/>
                </a:solidFill>
              </a:rPr>
              <a:t>library member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member of staff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dirty="0" smtClean="0">
                <a:solidFill>
                  <a:schemeClr val="tx1"/>
                </a:solidFill>
              </a:rPr>
              <a:t>also users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dirty="0" smtClean="0">
                <a:solidFill>
                  <a:schemeClr val="tx1"/>
                </a:solidFill>
              </a:rPr>
              <a:t>system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– represented in the system because data on these users will be maintained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739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1130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F1.1</vt:lpstr>
      <vt:lpstr>F2.1</vt:lpstr>
      <vt:lpstr>F4.1</vt:lpstr>
      <vt:lpstr>Wingdings 3</vt:lpstr>
      <vt:lpstr>Wisp</vt:lpstr>
      <vt:lpstr>Object-Oriented Design </vt:lpstr>
      <vt:lpstr>OO Design </vt:lpstr>
      <vt:lpstr>Discovering Classes</vt:lpstr>
      <vt:lpstr>Example: University Library System Books and journals   </vt:lpstr>
      <vt:lpstr>Example: University Library System Borrowing</vt:lpstr>
      <vt:lpstr>Suitability of Nouns </vt:lpstr>
      <vt:lpstr>Suitability of Nouns </vt:lpstr>
      <vt:lpstr>Nouns in the library system Discard: </vt:lpstr>
      <vt:lpstr>Nouns in the library system Remaining: </vt:lpstr>
      <vt:lpstr>Discovering Relationships </vt:lpstr>
      <vt:lpstr>Initial Class Diagram</vt:lpstr>
      <vt:lpstr>More on Associations </vt:lpstr>
      <vt:lpstr>Updated Class Diagram</vt:lpstr>
      <vt:lpstr>Association Classes </vt:lpstr>
      <vt:lpstr>Updated Class Diagram</vt:lpstr>
      <vt:lpstr>Generalization</vt:lpstr>
      <vt:lpstr>Revised Class Diagram</vt:lpstr>
      <vt:lpstr>Attributes</vt:lpstr>
      <vt:lpstr>Updated Class Diagram</vt:lpstr>
      <vt:lpstr>Discovering Responsibilities </vt:lpstr>
      <vt:lpstr>Use Javadoc to document method behavior </vt:lpstr>
      <vt:lpstr>Use Javadoc to document method behavior </vt:lpstr>
      <vt:lpstr>OO Design Summary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 opkins</dc:creator>
  <cp:lastModifiedBy>mimi opkins</cp:lastModifiedBy>
  <cp:revision>12</cp:revision>
  <dcterms:created xsi:type="dcterms:W3CDTF">2018-09-30T00:38:00Z</dcterms:created>
  <dcterms:modified xsi:type="dcterms:W3CDTF">2018-10-01T15:04:08Z</dcterms:modified>
</cp:coreProperties>
</file>