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8" r:id="rId41"/>
    <p:sldId id="309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4" r:id="rId51"/>
    <p:sldId id="325" r:id="rId52"/>
    <p:sldId id="326" r:id="rId53"/>
    <p:sldId id="333" r:id="rId54"/>
    <p:sldId id="334" r:id="rId55"/>
    <p:sldId id="335" r:id="rId56"/>
    <p:sldId id="337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95" d="100"/>
          <a:sy n="95" d="100"/>
        </p:scale>
        <p:origin x="1347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3183" y="554571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483" y="231576"/>
            <a:ext cx="6174232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720" y="1722577"/>
            <a:ext cx="5697758" cy="162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\\localhost\Users\Mili\Downloads\BJ6_LectureSlides\ch16\code\section_1\LinkedLi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\\localhost\Users\Mili\Downloads\BJ6_LectureSlides\ch16\code\section_1\ListIterato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\\localhost\Users\Mili\Downloads\BJ6_LectureSlides\ch16\code\section_3_1\LinkedListStack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\\localhost\Users\Mili\Downloads\BJ6_LectureSlides\ch16\code\section_3_4\CircularArrayQueu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\\localhost\Users\Mili\Downloads\BJ6_LectureSlides\ch16\code\section_4\HashSe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6\code\section_4\HashSetDemo.jav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582937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Chapter </a:t>
            </a:r>
            <a:r>
              <a:rPr spc="95" dirty="0"/>
              <a:t>16 </a:t>
            </a:r>
            <a:r>
              <a:rPr spc="225" dirty="0"/>
              <a:t>–</a:t>
            </a:r>
            <a:r>
              <a:rPr spc="-275" dirty="0"/>
              <a:t> </a:t>
            </a:r>
            <a:r>
              <a:rPr spc="95" dirty="0"/>
              <a:t>Basic </a:t>
            </a:r>
            <a:r>
              <a:rPr spc="120" dirty="0"/>
              <a:t>Data </a:t>
            </a:r>
            <a:r>
              <a:rPr spc="80" dirty="0"/>
              <a:t>Structures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580407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The </a:t>
            </a:r>
            <a:r>
              <a:rPr spc="60" dirty="0"/>
              <a:t>Iterator</a:t>
            </a:r>
            <a:r>
              <a:rPr spc="-105" dirty="0"/>
              <a:t> </a:t>
            </a:r>
            <a:r>
              <a:rPr spc="16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83925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726602"/>
            <a:ext cx="25165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LinkedListIterator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class: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846" y="988179"/>
            <a:ext cx="5567045" cy="248920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class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public ListIterator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listIterator()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return new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LinkedListIterator();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class LinkedListIterator implements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ListIterator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 marR="3554729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private Node position;  private Node previous;  private boolean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isAfterNext;  public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LinkedListIterator()</a:t>
            </a:r>
          </a:p>
          <a:p>
            <a:pPr marL="389255">
              <a:lnSpc>
                <a:spcPts val="860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561340" marR="3841750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position = null;  previous = null;  isAfterNext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false;</a:t>
            </a:r>
          </a:p>
          <a:p>
            <a:pPr marL="389255">
              <a:lnSpc>
                <a:spcPts val="860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580097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Advancing </a:t>
            </a:r>
            <a:r>
              <a:rPr spc="110" dirty="0"/>
              <a:t>an</a:t>
            </a:r>
            <a:r>
              <a:rPr spc="-100" dirty="0"/>
              <a:t> </a:t>
            </a:r>
            <a:r>
              <a:rPr spc="60" dirty="0"/>
              <a:t>Iterator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83185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409" y="107651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409" y="127508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67" y="156229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8720" y="719201"/>
            <a:ext cx="3086735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To advance an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iterator: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Update 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position</a:t>
            </a:r>
          </a:p>
          <a:p>
            <a:pPr marL="29845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Arial"/>
                <a:cs typeface="Arial"/>
              </a:rPr>
              <a:t>Remember the old position for the </a:t>
            </a:r>
            <a:r>
              <a:rPr sz="950" dirty="0">
                <a:latin typeface="Courier" charset="0"/>
                <a:cs typeface="Courier" charset="0"/>
              </a:rPr>
              <a:t>remove</a:t>
            </a:r>
            <a:r>
              <a:rPr sz="950" spc="-27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method.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next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7846" y="1718312"/>
            <a:ext cx="5567045" cy="248221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37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class LinkedListIterator implements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ListIterator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R="5020310" algn="ctr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. .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public Object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next()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5750" marR="3056890">
              <a:lnSpc>
                <a:spcPct val="148900"/>
              </a:lnSpc>
            </a:pPr>
            <a:r>
              <a:rPr sz="500" spc="15" dirty="0">
                <a:latin typeface="Courier" charset="0"/>
                <a:cs typeface="Courier" charset="0"/>
              </a:rPr>
              <a:t>if (!hasNext()) { throw new NoSuchElementException();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}  previous = position; // Remember for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remove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isAfterNext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true;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if (position ==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null)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R="4056379" algn="ctr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position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first;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else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40576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position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position.next;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return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position.data;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R="5020310" algn="ctr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. .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Advancing </a:t>
            </a:r>
            <a:r>
              <a:rPr spc="110" dirty="0"/>
              <a:t>an</a:t>
            </a:r>
            <a:r>
              <a:rPr spc="-100" dirty="0"/>
              <a:t> </a:t>
            </a:r>
            <a:r>
              <a:rPr spc="60" dirty="0"/>
              <a:t>Iterator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387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32808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689724"/>
            <a:ext cx="5541645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100"/>
              </a:lnSpc>
            </a:pPr>
            <a:r>
              <a:rPr sz="1250" dirty="0">
                <a:latin typeface="Arial"/>
                <a:cs typeface="Arial"/>
              </a:rPr>
              <a:t>The iterator is at the end if the list is empty </a:t>
            </a:r>
            <a:r>
              <a:rPr sz="1250" dirty="0">
                <a:latin typeface="Courier" charset="0"/>
                <a:cs typeface="Courier" charset="0"/>
              </a:rPr>
              <a:t>(first == </a:t>
            </a:r>
            <a:r>
              <a:rPr sz="1250" spc="-5" dirty="0">
                <a:latin typeface="Courier" charset="0"/>
                <a:cs typeface="Courier" charset="0"/>
              </a:rPr>
              <a:t>null</a:t>
            </a:r>
            <a:r>
              <a:rPr sz="1250" spc="-5" dirty="0">
                <a:latin typeface="Arial"/>
                <a:cs typeface="Arial"/>
              </a:rPr>
              <a:t>) </a:t>
            </a:r>
            <a:r>
              <a:rPr sz="1250" dirty="0">
                <a:latin typeface="Arial"/>
                <a:cs typeface="Arial"/>
              </a:rPr>
              <a:t>or if there is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no  element after the current position </a:t>
            </a:r>
            <a:r>
              <a:rPr sz="1250" spc="-5" dirty="0">
                <a:latin typeface="Arial"/>
                <a:cs typeface="Arial"/>
              </a:rPr>
              <a:t>(</a:t>
            </a:r>
            <a:r>
              <a:rPr sz="1250" spc="-5" dirty="0">
                <a:latin typeface="Courier" charset="0"/>
                <a:cs typeface="Courier" charset="0"/>
              </a:rPr>
              <a:t>position.next </a:t>
            </a:r>
            <a:r>
              <a:rPr sz="1250" dirty="0">
                <a:latin typeface="Courier" charset="0"/>
                <a:cs typeface="Courier" charset="0"/>
              </a:rPr>
              <a:t>==</a:t>
            </a:r>
            <a:r>
              <a:rPr sz="1250" spc="-5" dirty="0">
                <a:latin typeface="Courier" charset="0"/>
                <a:cs typeface="Courier" charset="0"/>
              </a:rPr>
              <a:t> null</a:t>
            </a:r>
            <a:r>
              <a:rPr sz="1250" spc="-5" dirty="0">
                <a:latin typeface="Arial"/>
                <a:cs typeface="Arial"/>
              </a:rPr>
              <a:t>).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hasNext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846" y="1484103"/>
            <a:ext cx="5567045" cy="191516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class LinkedListIterator implements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ListIterator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R="4830445" algn="ctr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public boolean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hasNext()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if (position ==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null)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56134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return first !=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null;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else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56134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return position.next !=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null;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R="4830445" algn="ctr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Removing </a:t>
            </a:r>
            <a:r>
              <a:rPr spc="110" dirty="0"/>
              <a:t>an</a:t>
            </a:r>
            <a:r>
              <a:rPr spc="-110" dirty="0"/>
              <a:t> </a:t>
            </a:r>
            <a:r>
              <a:rPr spc="70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3135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7409" y="108311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551" y="35458"/>
                </a:moveTo>
                <a:lnTo>
                  <a:pt x="5907" y="35458"/>
                </a:lnTo>
                <a:lnTo>
                  <a:pt x="0" y="29785"/>
                </a:lnTo>
                <a:lnTo>
                  <a:pt x="0" y="5673"/>
                </a:lnTo>
                <a:lnTo>
                  <a:pt x="5907" y="0"/>
                </a:lnTo>
                <a:lnTo>
                  <a:pt x="29551" y="0"/>
                </a:lnTo>
                <a:lnTo>
                  <a:pt x="35458" y="5673"/>
                </a:lnTo>
                <a:lnTo>
                  <a:pt x="35458" y="29785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409" y="128168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551" y="35458"/>
                </a:moveTo>
                <a:lnTo>
                  <a:pt x="5907" y="35458"/>
                </a:lnTo>
                <a:lnTo>
                  <a:pt x="0" y="29785"/>
                </a:lnTo>
                <a:lnTo>
                  <a:pt x="0" y="5673"/>
                </a:lnTo>
                <a:lnTo>
                  <a:pt x="5907" y="0"/>
                </a:lnTo>
                <a:lnTo>
                  <a:pt x="29551" y="0"/>
                </a:lnTo>
                <a:lnTo>
                  <a:pt x="35458" y="5673"/>
                </a:lnTo>
                <a:lnTo>
                  <a:pt x="35458" y="29785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56889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67" y="18383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8720" y="718708"/>
            <a:ext cx="4124960" cy="121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If this is the first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element:</a:t>
            </a:r>
          </a:p>
          <a:p>
            <a:pPr marL="298450">
              <a:lnSpc>
                <a:spcPct val="100000"/>
              </a:lnSpc>
              <a:spcBef>
                <a:spcPts val="810"/>
              </a:spcBef>
            </a:pPr>
            <a:r>
              <a:rPr sz="950" dirty="0">
                <a:latin typeface="Arial"/>
                <a:cs typeface="Arial"/>
              </a:rPr>
              <a:t>Call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removeFirst</a:t>
            </a:r>
          </a:p>
          <a:p>
            <a:pPr marL="29845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Arial"/>
                <a:cs typeface="Arial"/>
              </a:rPr>
              <a:t>Otherwise, update the </a:t>
            </a:r>
            <a:r>
              <a:rPr sz="950" dirty="0">
                <a:latin typeface="Courier" charset="0"/>
                <a:cs typeface="Courier" charset="0"/>
              </a:rPr>
              <a:t>next</a:t>
            </a:r>
            <a:r>
              <a:rPr sz="950" spc="-254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reference of the previous node</a:t>
            </a:r>
          </a:p>
          <a:p>
            <a:pPr marL="12700" marR="5080">
              <a:lnSpc>
                <a:spcPct val="141500"/>
              </a:lnSpc>
              <a:spcBef>
                <a:spcPts val="170"/>
              </a:spcBef>
            </a:pPr>
            <a:r>
              <a:rPr sz="1250" dirty="0">
                <a:latin typeface="Arial"/>
                <a:cs typeface="Arial"/>
              </a:rPr>
              <a:t>Update </a:t>
            </a:r>
            <a:r>
              <a:rPr sz="1250" dirty="0">
                <a:latin typeface="Courier" charset="0"/>
                <a:cs typeface="Courier" charset="0"/>
              </a:rPr>
              <a:t>isAfterNext</a:t>
            </a:r>
            <a:r>
              <a:rPr sz="1250" spc="-484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to disallow another call to </a:t>
            </a:r>
            <a:r>
              <a:rPr sz="1250" spc="-5" dirty="0">
                <a:latin typeface="Courier" charset="0"/>
                <a:cs typeface="Courier" charset="0"/>
              </a:rPr>
              <a:t>remove</a:t>
            </a:r>
            <a:r>
              <a:rPr sz="1250" spc="-5" dirty="0">
                <a:latin typeface="Arial"/>
                <a:cs typeface="Arial"/>
              </a:rPr>
              <a:t>. 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remove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9" name="object 9"/>
          <p:cNvSpPr/>
          <p:nvPr/>
        </p:nvSpPr>
        <p:spPr>
          <a:xfrm>
            <a:off x="2483866" y="3405837"/>
            <a:ext cx="113471" cy="11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9051" y="3668232"/>
            <a:ext cx="113471" cy="11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9051" y="3817165"/>
            <a:ext cx="113471" cy="113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7846" y="1987302"/>
            <a:ext cx="5567045" cy="236918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3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class LinkedListIterator implements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ListIterator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R="5020310" algn="ctr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. .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public void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remove()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5750" marR="3016885">
              <a:lnSpc>
                <a:spcPct val="148900"/>
              </a:lnSpc>
            </a:pPr>
            <a:r>
              <a:rPr sz="500" spc="15" dirty="0">
                <a:latin typeface="Courier" charset="0"/>
                <a:cs typeface="Courier" charset="0"/>
              </a:rPr>
              <a:t>if (!isAfterNext) { throw new IllegalStateException();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}  if (position ==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first)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40576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removeFirst();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else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previous.next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position.next;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285750" marR="4462780">
              <a:lnSpc>
                <a:spcPct val="195400"/>
              </a:lnSpc>
            </a:pPr>
            <a:r>
              <a:rPr sz="500" spc="15" dirty="0">
                <a:latin typeface="Courier" charset="0"/>
                <a:cs typeface="Courier" charset="0"/>
              </a:rPr>
              <a:t>position =</a:t>
            </a:r>
            <a:r>
              <a:rPr sz="500" spc="-8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previous;  isAfterNext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false;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R="5020310" algn="ctr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. .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Removing </a:t>
            </a:r>
            <a:r>
              <a:rPr spc="110" dirty="0"/>
              <a:t>an</a:t>
            </a:r>
            <a:r>
              <a:rPr spc="-110" dirty="0"/>
              <a:t> </a:t>
            </a:r>
            <a:r>
              <a:rPr spc="70" dirty="0"/>
              <a:t>Element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24332" y="717956"/>
            <a:ext cx="4531548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824332" y="2971800"/>
            <a:ext cx="4533152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86401" y="4419601"/>
            <a:ext cx="14478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Figure 3 </a:t>
            </a:r>
            <a:r>
              <a:rPr sz="1100" dirty="0">
                <a:latin typeface="Arial"/>
                <a:cs typeface="Arial"/>
              </a:rPr>
              <a:t>Removing a Node from the Middle of a Linked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Adding </a:t>
            </a:r>
            <a:r>
              <a:rPr spc="110" dirty="0"/>
              <a:t>an</a:t>
            </a:r>
            <a:r>
              <a:rPr spc="-135" dirty="0"/>
              <a:t> </a:t>
            </a:r>
            <a:r>
              <a:rPr spc="70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3068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7409" y="108243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551" y="35458"/>
                </a:moveTo>
                <a:lnTo>
                  <a:pt x="5907" y="35458"/>
                </a:lnTo>
                <a:lnTo>
                  <a:pt x="0" y="29785"/>
                </a:lnTo>
                <a:lnTo>
                  <a:pt x="0" y="5673"/>
                </a:lnTo>
                <a:lnTo>
                  <a:pt x="5907" y="0"/>
                </a:lnTo>
                <a:lnTo>
                  <a:pt x="29551" y="0"/>
                </a:lnTo>
                <a:lnTo>
                  <a:pt x="35458" y="5673"/>
                </a:lnTo>
                <a:lnTo>
                  <a:pt x="35458" y="29785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6965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718032"/>
            <a:ext cx="5394960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After adding the new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</a:t>
            </a:r>
          </a:p>
          <a:p>
            <a:pPr marL="298450">
              <a:lnSpc>
                <a:spcPct val="100000"/>
              </a:lnSpc>
              <a:spcBef>
                <a:spcPts val="810"/>
              </a:spcBef>
            </a:pPr>
            <a:r>
              <a:rPr sz="950" dirty="0">
                <a:latin typeface="Arial"/>
                <a:cs typeface="Arial"/>
              </a:rPr>
              <a:t>set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isAfterNext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flag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false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disallow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subsequent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call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remove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or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set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method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add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7" name="object 7"/>
          <p:cNvSpPr/>
          <p:nvPr/>
        </p:nvSpPr>
        <p:spPr>
          <a:xfrm>
            <a:off x="3115055" y="3164702"/>
            <a:ext cx="113471" cy="11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376" y="3299449"/>
            <a:ext cx="113471" cy="11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609" y="3434196"/>
            <a:ext cx="113471" cy="113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7135" y="3682418"/>
            <a:ext cx="113471" cy="113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7846" y="1518575"/>
            <a:ext cx="5567045" cy="268795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class LinkedListIterator implements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ListIterator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R="4830445" algn="ctr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public void add(Object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element)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if (position ==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null)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561340" marR="3956685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addFirst(element);  position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first;</a:t>
            </a:r>
          </a:p>
          <a:p>
            <a:pPr marL="389255">
              <a:lnSpc>
                <a:spcPts val="860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else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561340" marR="3324860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Node newNode = new Node();  newNode.data =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element;</a:t>
            </a:r>
          </a:p>
          <a:p>
            <a:pPr marL="561340" marR="3324860">
              <a:lnSpc>
                <a:spcPts val="1060"/>
              </a:lnSpc>
              <a:spcBef>
                <a:spcPts val="15"/>
              </a:spcBef>
            </a:pPr>
            <a:r>
              <a:rPr sz="750" dirty="0">
                <a:latin typeface="Courier" charset="0"/>
                <a:cs typeface="Courier" charset="0"/>
              </a:rPr>
              <a:t>newNode.next =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position.next;  position.next = newNode;  position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newNode;</a:t>
            </a:r>
          </a:p>
          <a:p>
            <a:pPr marL="389255">
              <a:lnSpc>
                <a:spcPts val="850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389255">
              <a:lnSpc>
                <a:spcPct val="100000"/>
              </a:lnSpc>
              <a:spcBef>
                <a:spcPts val="145"/>
              </a:spcBef>
            </a:pPr>
            <a:r>
              <a:rPr sz="750" dirty="0">
                <a:latin typeface="Courier" charset="0"/>
                <a:cs typeface="Courier" charset="0"/>
              </a:rPr>
              <a:t>isAfterNext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false;</a:t>
            </a:r>
          </a:p>
          <a:p>
            <a:pPr marL="216535">
              <a:lnSpc>
                <a:spcPts val="894"/>
              </a:lnSpc>
              <a:spcBef>
                <a:spcPts val="10"/>
              </a:spcBef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R="4830445" algn="ctr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Adding </a:t>
            </a:r>
            <a:r>
              <a:rPr spc="110" dirty="0"/>
              <a:t>an</a:t>
            </a:r>
            <a:r>
              <a:rPr spc="-135" dirty="0"/>
              <a:t> </a:t>
            </a:r>
            <a:r>
              <a:rPr spc="70" dirty="0"/>
              <a:t>Element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599791" y="609600"/>
            <a:ext cx="4576827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5334000" y="4572000"/>
            <a:ext cx="1757582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4 </a:t>
            </a:r>
            <a:r>
              <a:rPr sz="1250" dirty="0">
                <a:latin typeface="Arial"/>
                <a:cs typeface="Arial"/>
              </a:rPr>
              <a:t>Adding a Node to the Middle of a Linked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Setting </a:t>
            </a:r>
            <a:r>
              <a:rPr spc="110" dirty="0"/>
              <a:t>an </a:t>
            </a:r>
            <a:r>
              <a:rPr spc="70" dirty="0"/>
              <a:t>Element </a:t>
            </a:r>
            <a:r>
              <a:rPr spc="75" dirty="0"/>
              <a:t>to </a:t>
            </a:r>
            <a:r>
              <a:rPr spc="100" dirty="0"/>
              <a:t>a </a:t>
            </a:r>
            <a:r>
              <a:rPr spc="80" dirty="0"/>
              <a:t>Different</a:t>
            </a:r>
            <a:r>
              <a:rPr spc="-245" dirty="0"/>
              <a:t> </a:t>
            </a:r>
            <a:r>
              <a:rPr spc="85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3666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9905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6853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652193"/>
            <a:ext cx="448945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700"/>
              </a:lnSpc>
            </a:pPr>
            <a:r>
              <a:rPr sz="1250" dirty="0">
                <a:latin typeface="Courier" charset="0"/>
                <a:cs typeface="Courier" charset="0"/>
              </a:rPr>
              <a:t>Set</a:t>
            </a:r>
            <a:r>
              <a:rPr sz="1250" spc="-509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 changes the data in the previously visited element.  Must follow a call to</a:t>
            </a:r>
            <a:r>
              <a:rPr sz="1250" spc="-85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next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set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7846" y="1517462"/>
            <a:ext cx="5567045" cy="602273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361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public void set(Object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element)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5100" marR="3137535">
              <a:lnSpc>
                <a:spcPct val="148900"/>
              </a:lnSpc>
            </a:pPr>
            <a:r>
              <a:rPr sz="500" spc="15" dirty="0">
                <a:latin typeface="Courier" charset="0"/>
                <a:cs typeface="Courier" charset="0"/>
              </a:rPr>
              <a:t>if (!isAfterNext) { throw new IllegalStateException();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}  position.data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element;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7902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40381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737041"/>
            <a:ext cx="550481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785">
              <a:lnSpc>
                <a:spcPct val="115399"/>
              </a:lnSpc>
            </a:pPr>
            <a:r>
              <a:rPr sz="1250" dirty="0">
                <a:latin typeface="Arial"/>
                <a:cs typeface="Arial"/>
              </a:rPr>
              <a:t>To get the </a:t>
            </a:r>
            <a:r>
              <a:rPr sz="1250" i="1" spc="-5" dirty="0">
                <a:latin typeface="Arial"/>
                <a:cs typeface="Arial"/>
              </a:rPr>
              <a:t>k</a:t>
            </a:r>
            <a:r>
              <a:rPr sz="1575" spc="-7" baseline="23809" dirty="0">
                <a:latin typeface="Arial"/>
                <a:cs typeface="Arial"/>
              </a:rPr>
              <a:t>th </a:t>
            </a:r>
            <a:r>
              <a:rPr sz="1250" dirty="0">
                <a:latin typeface="Arial"/>
                <a:cs typeface="Arial"/>
              </a:rPr>
              <a:t>element of a linked list, you start at the beginning of the list</a:t>
            </a:r>
            <a:r>
              <a:rPr sz="1250" spc="-4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and  advance the iterator </a:t>
            </a:r>
            <a:r>
              <a:rPr sz="1250" i="1" dirty="0">
                <a:latin typeface="Arial"/>
                <a:cs typeface="Arial"/>
              </a:rPr>
              <a:t>k</a:t>
            </a:r>
            <a:r>
              <a:rPr sz="1250" i="1" spc="-1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times.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50" dirty="0">
                <a:latin typeface="Arial"/>
                <a:cs typeface="Arial"/>
              </a:rPr>
              <a:t>To get to the </a:t>
            </a:r>
            <a:r>
              <a:rPr sz="1250" i="1" spc="-5" dirty="0">
                <a:latin typeface="Arial"/>
                <a:cs typeface="Arial"/>
              </a:rPr>
              <a:t>k</a:t>
            </a:r>
            <a:r>
              <a:rPr sz="1575" spc="-7" baseline="23809" dirty="0">
                <a:latin typeface="Arial"/>
                <a:cs typeface="Arial"/>
              </a:rPr>
              <a:t>th </a:t>
            </a:r>
            <a:r>
              <a:rPr sz="1250" dirty="0">
                <a:latin typeface="Arial"/>
                <a:cs typeface="Arial"/>
              </a:rPr>
              <a:t>node of a linked list, one must skip over the preceding</a:t>
            </a:r>
            <a:r>
              <a:rPr sz="1250" spc="-4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nodes.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4331" y="1512265"/>
            <a:ext cx="1241106" cy="215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907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30421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687090"/>
            <a:ext cx="5412105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250" dirty="0">
                <a:latin typeface="Arial"/>
                <a:cs typeface="Arial"/>
              </a:rPr>
              <a:t>When adding or removing an element, we update a couple of references in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  constant number of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steps.</a:t>
            </a:r>
            <a:endParaRPr sz="1250">
              <a:latin typeface="Arial"/>
              <a:cs typeface="Arial"/>
            </a:endParaRPr>
          </a:p>
          <a:p>
            <a:pPr marL="12700" marR="69215">
              <a:lnSpc>
                <a:spcPct val="115399"/>
              </a:lnSpc>
              <a:spcBef>
                <a:spcPts val="280"/>
              </a:spcBef>
            </a:pPr>
            <a:r>
              <a:rPr sz="1250" b="1" dirty="0">
                <a:latin typeface="Arial"/>
                <a:cs typeface="Arial"/>
              </a:rPr>
              <a:t>Adding and removing an element at the iterator position in a linked</a:t>
            </a:r>
            <a:r>
              <a:rPr sz="1250" b="1" spc="-10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list  takes </a:t>
            </a:r>
            <a:r>
              <a:rPr sz="1250" b="1" i="1" dirty="0">
                <a:latin typeface="Arial"/>
                <a:cs typeface="Arial"/>
              </a:rPr>
              <a:t>O</a:t>
            </a:r>
            <a:r>
              <a:rPr sz="1250" b="1" dirty="0">
                <a:latin typeface="Arial"/>
                <a:cs typeface="Arial"/>
              </a:rPr>
              <a:t>(1)</a:t>
            </a:r>
            <a:r>
              <a:rPr sz="1250" b="1" spc="-10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time.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582678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Chapter</a:t>
            </a:r>
            <a:r>
              <a:rPr spc="-50" dirty="0"/>
              <a:t> </a:t>
            </a:r>
            <a:r>
              <a:rPr spc="130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717950" y="739216"/>
            <a:ext cx="3056661" cy="214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313922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340162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67" y="365692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67" y="391931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720" y="3026575"/>
            <a:ext cx="5182870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To understand the implementation of linked lists and array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lists</a:t>
            </a:r>
            <a:endParaRPr sz="1250">
              <a:latin typeface="Arial"/>
              <a:cs typeface="Arial"/>
            </a:endParaRPr>
          </a:p>
          <a:p>
            <a:pPr marL="12700" marR="243204">
              <a:lnSpc>
                <a:spcPct val="134000"/>
              </a:lnSpc>
              <a:spcBef>
                <a:spcPts val="55"/>
              </a:spcBef>
            </a:pPr>
            <a:r>
              <a:rPr sz="1250" dirty="0">
                <a:latin typeface="Arial"/>
                <a:cs typeface="Arial"/>
              </a:rPr>
              <a:t>To analyze the efficiency of fundamental operations of lists and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arrays  To implement the stack and queue data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types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To implement a hash table and understand the efficiency of its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operations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889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54515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81463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716244"/>
            <a:ext cx="4970145" cy="14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To add an element at the end of the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</a:t>
            </a:r>
          </a:p>
          <a:p>
            <a:pPr marL="298450" marR="2563495">
              <a:lnSpc>
                <a:spcPct val="132300"/>
              </a:lnSpc>
              <a:spcBef>
                <a:spcPts val="385"/>
              </a:spcBef>
            </a:pPr>
            <a:r>
              <a:rPr sz="950" dirty="0">
                <a:latin typeface="Arial"/>
                <a:cs typeface="Arial"/>
              </a:rPr>
              <a:t>Must get to the end - an O(n) operation  Add the element O(1)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operation</a:t>
            </a:r>
          </a:p>
          <a:p>
            <a:pPr marL="12700" marR="5080">
              <a:lnSpc>
                <a:spcPct val="141500"/>
              </a:lnSpc>
              <a:spcBef>
                <a:spcPts val="114"/>
              </a:spcBef>
            </a:pPr>
            <a:r>
              <a:rPr sz="1250" dirty="0">
                <a:latin typeface="Arial"/>
                <a:cs typeface="Arial"/>
              </a:rPr>
              <a:t>Adding to the end of a linked list in our implementation takes </a:t>
            </a:r>
            <a:r>
              <a:rPr sz="1250" i="1" spc="-5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(</a:t>
            </a:r>
            <a:r>
              <a:rPr sz="1250" i="1" spc="-5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)</a:t>
            </a:r>
            <a:r>
              <a:rPr sz="1250" spc="-9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time  If the linked list keeps a reference to </a:t>
            </a:r>
            <a:r>
              <a:rPr sz="1250" dirty="0">
                <a:latin typeface="Courier" charset="0"/>
                <a:cs typeface="Courier" charset="0"/>
              </a:rPr>
              <a:t>last</a:t>
            </a:r>
            <a:r>
              <a:rPr sz="1250" spc="-52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as well as </a:t>
            </a:r>
            <a:r>
              <a:rPr sz="1250" dirty="0">
                <a:latin typeface="Courier" charset="0"/>
                <a:cs typeface="Courier" charset="0"/>
              </a:rPr>
              <a:t>first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The time is reduced to constant time: </a:t>
            </a:r>
            <a:r>
              <a:rPr sz="950" i="1" dirty="0">
                <a:latin typeface="Arial"/>
                <a:cs typeface="Arial"/>
              </a:rPr>
              <a:t>O</a:t>
            </a:r>
            <a:r>
              <a:rPr sz="950" dirty="0">
                <a:latin typeface="Arial"/>
                <a:cs typeface="Arial"/>
              </a:rPr>
              <a:t>(1)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7846" y="2225954"/>
            <a:ext cx="5567045" cy="73930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class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 marR="4243705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private Node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first;  private Node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last;</a:t>
            </a:r>
          </a:p>
          <a:p>
            <a:pPr marL="216535">
              <a:lnSpc>
                <a:spcPts val="860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682467" y="31762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720" y="3063590"/>
            <a:ext cx="469455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We will conclude that adding to the end of a linked list is</a:t>
            </a:r>
            <a:r>
              <a:rPr sz="1250" b="1" spc="-105" dirty="0">
                <a:latin typeface="Arial"/>
                <a:cs typeface="Arial"/>
              </a:rPr>
              <a:t> </a:t>
            </a:r>
            <a:r>
              <a:rPr sz="1250" b="1" i="1" dirty="0">
                <a:latin typeface="Arial"/>
                <a:cs typeface="Arial"/>
              </a:rPr>
              <a:t>O</a:t>
            </a:r>
            <a:r>
              <a:rPr sz="1250" b="1" dirty="0">
                <a:latin typeface="Arial"/>
                <a:cs typeface="Arial"/>
              </a:rPr>
              <a:t>(1).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858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55193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715934"/>
            <a:ext cx="508825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To remove an element from the end of the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list:</a:t>
            </a:r>
          </a:p>
          <a:p>
            <a:pPr marL="298450" marR="5080">
              <a:lnSpc>
                <a:spcPct val="132300"/>
              </a:lnSpc>
              <a:spcBef>
                <a:spcPts val="440"/>
              </a:spcBef>
            </a:pPr>
            <a:r>
              <a:rPr sz="950" dirty="0">
                <a:latin typeface="Arial"/>
                <a:cs typeface="Arial"/>
              </a:rPr>
              <a:t>Need a reference to the next-to-last element so that we can set its </a:t>
            </a:r>
            <a:r>
              <a:rPr sz="950" dirty="0">
                <a:latin typeface="Courier" charset="0"/>
                <a:cs typeface="Courier" charset="0"/>
              </a:rPr>
              <a:t>next</a:t>
            </a:r>
            <a:r>
              <a:rPr sz="950" spc="-18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reference to null  Takes n-1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iterations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Removing an element from the end of the list is</a:t>
            </a:r>
            <a:r>
              <a:rPr sz="1250" spc="-9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(</a:t>
            </a:r>
            <a:r>
              <a:rPr sz="1250" i="1" spc="-5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).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24331" y="717956"/>
            <a:ext cx="4964430" cy="271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504" y="3551915"/>
            <a:ext cx="423735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5 </a:t>
            </a:r>
            <a:r>
              <a:rPr sz="1250" dirty="0">
                <a:latin typeface="Arial"/>
                <a:cs typeface="Arial"/>
              </a:rPr>
              <a:t>Removing the Last Element of a Singly-Linked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796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720" y="685977"/>
            <a:ext cx="51390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250" dirty="0">
                <a:latin typeface="Arial"/>
                <a:cs typeface="Arial"/>
              </a:rPr>
              <a:t>In a doubly-linked list, each node has a reference to the previous node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in  addition to the next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one.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0038" y="1196730"/>
            <a:ext cx="5474970" cy="124142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7625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class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</a:t>
            </a:r>
          </a:p>
          <a:p>
            <a:pPr marL="4762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971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971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class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Node</a:t>
            </a:r>
          </a:p>
          <a:p>
            <a:pPr marL="21971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92430" marR="3861435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public Object data;  public Node next;  public Node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previous;</a:t>
            </a:r>
          </a:p>
          <a:p>
            <a:pPr marL="219710">
              <a:lnSpc>
                <a:spcPts val="860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4762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803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720" y="686048"/>
            <a:ext cx="54648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250" dirty="0">
                <a:latin typeface="Arial"/>
                <a:cs typeface="Arial"/>
              </a:rPr>
              <a:t>In a doubly-linked list, removal of the last element takes a constant number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  steps.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6355" y="1256946"/>
            <a:ext cx="113471" cy="11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846" y="1196801"/>
            <a:ext cx="5567045" cy="317908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4450" marR="4300855">
              <a:lnSpc>
                <a:spcPct val="117900"/>
              </a:lnSpc>
              <a:spcBef>
                <a:spcPts val="355"/>
              </a:spcBef>
            </a:pPr>
            <a:r>
              <a:rPr sz="750" dirty="0">
                <a:latin typeface="Courier" charset="0"/>
                <a:cs typeface="Courier" charset="0"/>
              </a:rPr>
              <a:t>last =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last.previous;  last.next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null;</a:t>
            </a:r>
          </a:p>
        </p:txBody>
      </p:sp>
      <p:sp>
        <p:nvSpPr>
          <p:cNvPr id="7" name="object 7"/>
          <p:cNvSpPr/>
          <p:nvPr/>
        </p:nvSpPr>
        <p:spPr>
          <a:xfrm>
            <a:off x="1909406" y="1391693"/>
            <a:ext cx="113471" cy="11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24331" y="717943"/>
            <a:ext cx="4964430" cy="259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504" y="3431570"/>
            <a:ext cx="429895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6 </a:t>
            </a:r>
            <a:r>
              <a:rPr sz="1250" dirty="0">
                <a:latin typeface="Arial"/>
                <a:cs typeface="Arial"/>
              </a:rPr>
              <a:t>Removing the Last Element of a Doubly-Linked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0" dirty="0"/>
              <a:t>Linked List</a:t>
            </a:r>
            <a:r>
              <a:rPr spc="-15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17950" y="739228"/>
            <a:ext cx="3304882" cy="131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section_1/</a:t>
            </a:r>
            <a:r>
              <a:rPr spc="70" dirty="0">
                <a:solidFill>
                  <a:srgbClr val="000080"/>
                </a:solidFill>
                <a:hlinkClick r:id="rId2"/>
              </a:rPr>
              <a:t>LinkedList.java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89" y="2146669"/>
            <a:ext cx="1631950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2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1065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Constructs an empty linked</a:t>
            </a:r>
            <a:r>
              <a:rPr sz="90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list.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LinkedList()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first =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89" y="3026037"/>
            <a:ext cx="340042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Returns the first element in the linked</a:t>
            </a:r>
            <a:r>
              <a:rPr sz="90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list.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@return</a:t>
            </a:r>
            <a:r>
              <a:rPr sz="700" spc="-22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first element in the linked list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700" spc="15" dirty="0">
                <a:latin typeface="Courier New"/>
                <a:cs typeface="Courier New"/>
              </a:rPr>
              <a:t>Object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getFirst()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 marR="5080">
              <a:lnSpc>
                <a:spcPts val="840"/>
              </a:lnSpc>
              <a:spcBef>
                <a:spcPts val="25"/>
              </a:spcBef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15" dirty="0">
                <a:latin typeface="Courier New"/>
                <a:cs typeface="Courier New"/>
              </a:rPr>
              <a:t>(first ==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700" spc="10" dirty="0">
                <a:latin typeface="Courier New"/>
                <a:cs typeface="Courier New"/>
              </a:rPr>
              <a:t>) </a:t>
            </a:r>
            <a:r>
              <a:rPr sz="700" spc="15" dirty="0">
                <a:latin typeface="Courier New"/>
                <a:cs typeface="Courier New"/>
              </a:rPr>
              <a:t>{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throw new </a:t>
            </a:r>
            <a:r>
              <a:rPr sz="700" spc="15" dirty="0">
                <a:latin typeface="Courier New"/>
                <a:cs typeface="Courier New"/>
              </a:rPr>
              <a:t>NoSuchElementException();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}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first.data;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1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559" y="770883"/>
            <a:ext cx="2653030" cy="384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java.util.NoSuchElementException;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795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399415" indent="-331470">
              <a:lnSpc>
                <a:spcPts val="994"/>
              </a:lnSpc>
              <a:buSzPct val="77777"/>
              <a:buFont typeface="Courier New"/>
              <a:buAutoNum type="arabicPlain" startAt="4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 linked list is a sequence of nodes with</a:t>
            </a:r>
            <a:r>
              <a:rPr sz="900" spc="-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efficient</a:t>
            </a:r>
            <a:endParaRPr sz="900">
              <a:latin typeface="Times New Roman"/>
              <a:cs typeface="Times New Roman"/>
            </a:endParaRPr>
          </a:p>
          <a:p>
            <a:pPr marL="399415" indent="-331470">
              <a:lnSpc>
                <a:spcPts val="1005"/>
              </a:lnSpc>
              <a:buSzPct val="77777"/>
              <a:buFont typeface="Courier New"/>
              <a:buAutoNum type="arabicPlain" startAt="4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element insertion and removal. This</a:t>
            </a:r>
            <a:r>
              <a:rPr sz="900" spc="-3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class</a:t>
            </a:r>
            <a:endParaRPr sz="900">
              <a:latin typeface="Times New Roman"/>
              <a:cs typeface="Times New Roman"/>
            </a:endParaRPr>
          </a:p>
          <a:p>
            <a:pPr marL="399415" indent="-331470">
              <a:lnSpc>
                <a:spcPts val="1005"/>
              </a:lnSpc>
              <a:buSzPct val="77777"/>
              <a:buFont typeface="Courier New"/>
              <a:buAutoNum type="arabicPlain" startAt="4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contains a subset of the methods of the</a:t>
            </a:r>
            <a:r>
              <a:rPr sz="900" spc="-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standard</a:t>
            </a:r>
            <a:endParaRPr sz="900">
              <a:latin typeface="Times New Roman"/>
              <a:cs typeface="Times New Roman"/>
            </a:endParaRPr>
          </a:p>
          <a:p>
            <a:pPr marL="399415" indent="-331470">
              <a:lnSpc>
                <a:spcPts val="1045"/>
              </a:lnSpc>
              <a:buSzPct val="77777"/>
              <a:buFont typeface="Courier New"/>
              <a:buAutoNum type="arabicPlain" startAt="4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java.util.LinkedList</a:t>
            </a:r>
            <a:r>
              <a:rPr sz="90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class.</a:t>
            </a:r>
            <a:endParaRPr sz="900">
              <a:latin typeface="Times New Roman"/>
              <a:cs typeface="Times New Roman"/>
            </a:endParaRPr>
          </a:p>
          <a:p>
            <a:pPr marL="67945">
              <a:lnSpc>
                <a:spcPts val="840"/>
              </a:lnSpc>
              <a:spcBef>
                <a:spcPts val="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9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LinkedList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00" spc="15" dirty="0">
                <a:latin typeface="Courier New"/>
                <a:cs typeface="Courier New"/>
              </a:rPr>
              <a:t>Node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first;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89" y="4132340"/>
            <a:ext cx="217043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Removes the first element in the linked</a:t>
            </a:r>
            <a:r>
              <a:rPr sz="900" spc="-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list.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@return</a:t>
            </a:r>
            <a:r>
              <a:rPr sz="700" spc="-26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removed element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8528" y="717956"/>
            <a:ext cx="113466" cy="3900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1429" y="717950"/>
            <a:ext cx="120566" cy="78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section_1/</a:t>
            </a:r>
            <a:r>
              <a:rPr spc="65" dirty="0">
                <a:solidFill>
                  <a:srgbClr val="000080"/>
                </a:solidFill>
                <a:hlinkClick r:id="rId2"/>
              </a:rPr>
              <a:t>ListIterator.java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89" y="2387786"/>
            <a:ext cx="291655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Tests if there is an element after the iterator</a:t>
            </a:r>
            <a:r>
              <a:rPr sz="900" spc="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position.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@return</a:t>
            </a:r>
            <a:r>
              <a:rPr sz="700" spc="-18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true if there is an element after the iterator position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boolean</a:t>
            </a:r>
            <a:r>
              <a:rPr sz="7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hasNext();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89" y="3068587"/>
            <a:ext cx="238442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Adds an element before the iterator</a:t>
            </a:r>
            <a:r>
              <a:rPr sz="900" spc="-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position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05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and moves the iterator past the inserted</a:t>
            </a:r>
            <a:r>
              <a:rPr sz="90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element.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@param element</a:t>
            </a:r>
            <a:r>
              <a:rPr sz="700" spc="-26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element to add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void </a:t>
            </a:r>
            <a:r>
              <a:rPr sz="700" spc="15" dirty="0">
                <a:latin typeface="Courier New"/>
                <a:cs typeface="Courier New"/>
              </a:rPr>
              <a:t>add(Object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element);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89" y="3877039"/>
            <a:ext cx="264922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 marR="5080">
              <a:lnSpc>
                <a:spcPts val="1010"/>
              </a:lnSpc>
              <a:spcBef>
                <a:spcPts val="45"/>
              </a:spcBef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Removes the last traversed element. This method may  only be called after a call to the next()</a:t>
            </a:r>
            <a:r>
              <a:rPr sz="90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method.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30"/>
              </a:lnSpc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void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remove();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559" y="770883"/>
            <a:ext cx="2964815" cy="3804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795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399415" indent="-331470">
              <a:lnSpc>
                <a:spcPts val="994"/>
              </a:lnSpc>
              <a:buSzPct val="77777"/>
              <a:buFont typeface="Courier New"/>
              <a:buAutoNum type="arabicPlain" startAt="2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 list iterator allows access of a position in a linked</a:t>
            </a:r>
            <a:r>
              <a:rPr sz="900" spc="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list.</a:t>
            </a:r>
            <a:endParaRPr sz="900">
              <a:latin typeface="Times New Roman"/>
              <a:cs typeface="Times New Roman"/>
            </a:endParaRPr>
          </a:p>
          <a:p>
            <a:pPr marL="399415" indent="-331470">
              <a:lnSpc>
                <a:spcPts val="1005"/>
              </a:lnSpc>
              <a:buSzPct val="77777"/>
              <a:buFont typeface="Courier New"/>
              <a:buAutoNum type="arabicPlain" startAt="2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interface contains a subset of the methods of the</a:t>
            </a:r>
            <a:endParaRPr sz="900">
              <a:latin typeface="Times New Roman"/>
              <a:cs typeface="Times New Roman"/>
            </a:endParaRPr>
          </a:p>
          <a:p>
            <a:pPr marL="399415" indent="-331470">
              <a:lnSpc>
                <a:spcPts val="1005"/>
              </a:lnSpc>
              <a:buSzPct val="77777"/>
              <a:buFont typeface="Courier New"/>
              <a:buAutoNum type="arabicPlain" startAt="2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standard java.util.ListIterator interface. The methods</a:t>
            </a:r>
            <a:r>
              <a:rPr sz="90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for</a:t>
            </a:r>
            <a:endParaRPr sz="900">
              <a:latin typeface="Times New Roman"/>
              <a:cs typeface="Times New Roman"/>
            </a:endParaRPr>
          </a:p>
          <a:p>
            <a:pPr marL="399415" indent="-331470">
              <a:lnSpc>
                <a:spcPts val="1045"/>
              </a:lnSpc>
              <a:buSzPct val="77777"/>
              <a:buFont typeface="Courier New"/>
              <a:buAutoNum type="arabicPlain" startAt="2"/>
              <a:tabLst>
                <a:tab pos="40005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backward traversal are not</a:t>
            </a:r>
            <a:r>
              <a:rPr sz="90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included.</a:t>
            </a:r>
            <a:endParaRPr sz="900">
              <a:latin typeface="Times New Roman"/>
              <a:cs typeface="Times New Roman"/>
            </a:endParaRPr>
          </a:p>
          <a:p>
            <a:pPr marL="67945">
              <a:lnSpc>
                <a:spcPts val="840"/>
              </a:lnSpc>
              <a:spcBef>
                <a:spcPts val="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interface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ListIterator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795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565785" indent="-553085">
              <a:lnSpc>
                <a:spcPts val="994"/>
              </a:lnSpc>
              <a:buSzPct val="77777"/>
              <a:buFont typeface="Courier New"/>
              <a:buAutoNum type="arabicPlain" startAt="10"/>
              <a:tabLst>
                <a:tab pos="566420" algn="l"/>
              </a:tabLst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Moves the iterator past the next</a:t>
            </a:r>
            <a:r>
              <a:rPr sz="900" spc="-3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element.</a:t>
            </a:r>
            <a:endParaRPr sz="900">
              <a:latin typeface="Times New Roman"/>
              <a:cs typeface="Times New Roman"/>
            </a:endParaRPr>
          </a:p>
          <a:p>
            <a:pPr marL="565785" indent="-553085">
              <a:lnSpc>
                <a:spcPts val="104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6420" algn="l"/>
              </a:tabLst>
            </a:pPr>
            <a:r>
              <a:rPr sz="700" spc="15" dirty="0">
                <a:latin typeface="Courier New"/>
                <a:cs typeface="Courier New"/>
              </a:rPr>
              <a:t>@return</a:t>
            </a:r>
            <a:r>
              <a:rPr sz="700" spc="-254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traversed element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00" spc="15" dirty="0">
                <a:latin typeface="Courier New"/>
                <a:cs typeface="Courier New"/>
              </a:rPr>
              <a:t>Object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next();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8528" y="717956"/>
            <a:ext cx="113466" cy="3900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1429" y="717950"/>
            <a:ext cx="120566" cy="332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Static</a:t>
            </a:r>
            <a:r>
              <a:rPr spc="-40" dirty="0"/>
              <a:t> </a:t>
            </a:r>
            <a:r>
              <a:rPr spc="15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50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3498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207321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712429"/>
            <a:ext cx="5100320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Every object of an inner class has a reference to the outer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class.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It can access the instance variables and methods of the outer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class.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If an inner class does not need to access the data of the outer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class,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It does not need a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reference.</a:t>
            </a:r>
          </a:p>
          <a:p>
            <a:pPr marL="29845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Arial"/>
                <a:cs typeface="Arial"/>
              </a:rPr>
              <a:t>Declare it static to save the cost of the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reference.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50" dirty="0">
                <a:latin typeface="Arial"/>
                <a:cs typeface="Arial"/>
              </a:rPr>
              <a:t>Example: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Declare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Node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class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LinkedList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class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static</a:t>
            </a:r>
            <a:r>
              <a:rPr sz="1250" spc="-5" dirty="0">
                <a:latin typeface="Arial"/>
                <a:cs typeface="Arial"/>
              </a:rPr>
              <a:t>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846" y="2229227"/>
            <a:ext cx="5567045" cy="100711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class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static class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Node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582380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90" dirty="0"/>
              <a:t>Linked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95" dirty="0"/>
              <a:t>The </a:t>
            </a:r>
            <a:r>
              <a:rPr spc="120" dirty="0"/>
              <a:t>Node</a:t>
            </a:r>
            <a:r>
              <a:rPr spc="-140" dirty="0"/>
              <a:t> </a:t>
            </a:r>
            <a:r>
              <a:rPr spc="16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8341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08943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35891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409" y="160358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7409" y="179505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720" y="721481"/>
            <a:ext cx="471805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We will implement a simplified, singly-linked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list.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50" dirty="0">
                <a:latin typeface="Arial"/>
                <a:cs typeface="Arial"/>
              </a:rPr>
              <a:t>A linked list stores elements in a sequence of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nodes.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50" dirty="0">
                <a:latin typeface="Arial"/>
                <a:cs typeface="Arial"/>
              </a:rPr>
              <a:t>A </a:t>
            </a:r>
            <a:r>
              <a:rPr sz="1250" dirty="0">
                <a:latin typeface="Courier" charset="0"/>
                <a:cs typeface="Courier" charset="0"/>
              </a:rPr>
              <a:t>Node</a:t>
            </a:r>
            <a:r>
              <a:rPr sz="1250" spc="-5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object stores an element and a reference to the next node.</a:t>
            </a:r>
          </a:p>
          <a:p>
            <a:pPr marL="298450" marR="3087370">
              <a:lnSpc>
                <a:spcPct val="132300"/>
              </a:lnSpc>
              <a:spcBef>
                <a:spcPts val="385"/>
              </a:spcBef>
            </a:pPr>
            <a:r>
              <a:rPr sz="950" dirty="0">
                <a:latin typeface="Arial"/>
                <a:cs typeface="Arial"/>
              </a:rPr>
              <a:t>private inner class  public instance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0038" y="1961712"/>
            <a:ext cx="5474970" cy="112776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7625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class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</a:t>
            </a:r>
          </a:p>
          <a:p>
            <a:pPr marL="4762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971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971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class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Node</a:t>
            </a:r>
          </a:p>
          <a:p>
            <a:pPr marL="21971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92430" marR="3976370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public Object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data;  public Node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next;</a:t>
            </a:r>
          </a:p>
          <a:p>
            <a:pPr marL="219710">
              <a:lnSpc>
                <a:spcPts val="860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4762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95" dirty="0"/>
              <a:t>Array</a:t>
            </a:r>
            <a:r>
              <a:rPr spc="-105" dirty="0"/>
              <a:t> </a:t>
            </a:r>
            <a:r>
              <a:rPr spc="114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514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8044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4283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59813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720" y="644110"/>
            <a:ext cx="5438140" cy="104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0919">
              <a:lnSpc>
                <a:spcPct val="135900"/>
              </a:lnSpc>
            </a:pPr>
            <a:r>
              <a:rPr sz="1250" dirty="0">
                <a:latin typeface="Arial"/>
                <a:cs typeface="Arial"/>
              </a:rPr>
              <a:t>An array list maintains a reference to an array of elements.  The array is large enough to hold all elements in the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collection.  When the array gets full, it is replaced by a larger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one.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50" dirty="0">
                <a:latin typeface="Arial"/>
                <a:cs typeface="Arial"/>
              </a:rPr>
              <a:t>An array list has an instance field that stores the current number of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4331" y="1710842"/>
            <a:ext cx="2893555" cy="218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7504" y="4052681"/>
            <a:ext cx="382206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7 </a:t>
            </a:r>
            <a:r>
              <a:rPr sz="1250" dirty="0">
                <a:latin typeface="Arial"/>
                <a:cs typeface="Arial"/>
              </a:rPr>
              <a:t>An Array List Stores its Elements in an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Array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95" dirty="0"/>
              <a:t>Array</a:t>
            </a:r>
            <a:r>
              <a:rPr spc="-105" dirty="0"/>
              <a:t> </a:t>
            </a:r>
            <a:r>
              <a:rPr spc="114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3103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720" y="718393"/>
            <a:ext cx="50723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Our </a:t>
            </a:r>
            <a:r>
              <a:rPr sz="1250" dirty="0">
                <a:latin typeface="Courier" charset="0"/>
                <a:cs typeface="Courier" charset="0"/>
              </a:rPr>
              <a:t>ArrayList</a:t>
            </a:r>
            <a:r>
              <a:rPr sz="1250" spc="-484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implementation will manage elements of type </a:t>
            </a: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5" dirty="0">
                <a:latin typeface="Arial"/>
                <a:cs typeface="Arial"/>
              </a:rPr>
              <a:t>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846" y="979963"/>
            <a:ext cx="5567045" cy="180848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class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ArrayList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 marR="3841750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private Object[]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elements;  private int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currentSize;</a:t>
            </a: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public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ArrayList()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 marR="3094990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final int INITIAL_SIZE = 10;  elements = new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Object[INITIAL_SIZE];  currentSize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0;</a:t>
            </a:r>
          </a:p>
          <a:p>
            <a:pPr marL="216535">
              <a:lnSpc>
                <a:spcPts val="865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public int size() { return currentSize;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820471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3" y="260685"/>
            <a:ext cx="50888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pc="110" dirty="0"/>
              <a:t>Implementing </a:t>
            </a:r>
            <a:r>
              <a:rPr spc="95" dirty="0"/>
              <a:t>Array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90" dirty="0"/>
              <a:t>Getting </a:t>
            </a:r>
            <a:r>
              <a:rPr spc="120" dirty="0"/>
              <a:t>and</a:t>
            </a:r>
            <a:r>
              <a:rPr spc="-100" dirty="0"/>
              <a:t> </a:t>
            </a:r>
            <a:r>
              <a:rPr spc="85" dirty="0"/>
              <a:t>Setting  </a:t>
            </a:r>
            <a:r>
              <a:rPr spc="90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107931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7955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966673"/>
            <a:ext cx="276288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Providing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get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and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set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methods: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Check for valid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positions</a:t>
            </a:r>
          </a:p>
          <a:p>
            <a:pPr marL="29845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Arial"/>
                <a:cs typeface="Arial"/>
              </a:rPr>
              <a:t>Access the internal array at the given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position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Helper method to check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bounds: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7846" y="1951594"/>
            <a:ext cx="5567045" cy="854721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private void checkBounds(int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n)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if (n &lt; 0 || n &gt;=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currentSize)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throw new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IndexOutOfBoundsException();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820542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3" y="260756"/>
            <a:ext cx="50888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pc="110" dirty="0"/>
              <a:t>Implementing </a:t>
            </a:r>
            <a:r>
              <a:rPr spc="95" dirty="0"/>
              <a:t>Array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90" dirty="0"/>
              <a:t>Getting </a:t>
            </a:r>
            <a:r>
              <a:rPr spc="120" dirty="0"/>
              <a:t>and</a:t>
            </a:r>
            <a:r>
              <a:rPr spc="-100" dirty="0"/>
              <a:t> </a:t>
            </a:r>
            <a:r>
              <a:rPr spc="85" dirty="0"/>
              <a:t>Setting  </a:t>
            </a:r>
            <a:r>
              <a:rPr spc="90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107938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966744"/>
            <a:ext cx="12484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get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846" y="1228313"/>
            <a:ext cx="5567045" cy="623889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Object get(int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pos)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 marR="4186554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checkBounds(pos);  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element[pos];</a:t>
            </a:r>
          </a:p>
          <a:p>
            <a:pPr marL="44450">
              <a:lnSpc>
                <a:spcPts val="865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682467" y="207222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8720" y="1959579"/>
            <a:ext cx="12484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set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7846" y="2228240"/>
            <a:ext cx="5567045" cy="623889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void set(int pos, Object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element)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 marR="3956685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checkBounds(pos);  elements[pos] =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element;</a:t>
            </a:r>
          </a:p>
          <a:p>
            <a:pPr marL="44450">
              <a:lnSpc>
                <a:spcPts val="865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682467" y="30650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467" y="354729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8720" y="2923077"/>
            <a:ext cx="505968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250" dirty="0">
                <a:latin typeface="Arial"/>
                <a:cs typeface="Arial"/>
              </a:rPr>
              <a:t>Getting and setting an element can be carried out with a bounded set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  instructions, independent of the size of the array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These are </a:t>
            </a:r>
            <a:r>
              <a:rPr sz="1250" i="1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(1)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operations.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Removing </a:t>
            </a:r>
            <a:r>
              <a:rPr spc="90" dirty="0"/>
              <a:t>or </a:t>
            </a:r>
            <a:r>
              <a:rPr spc="150" dirty="0"/>
              <a:t>Adding</a:t>
            </a:r>
            <a:r>
              <a:rPr spc="-140" dirty="0"/>
              <a:t> </a:t>
            </a:r>
            <a:r>
              <a:rPr spc="9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415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30639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682178"/>
            <a:ext cx="517334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250" dirty="0">
                <a:latin typeface="Arial"/>
                <a:cs typeface="Arial"/>
              </a:rPr>
              <a:t>To remove an element at position </a:t>
            </a:r>
            <a:r>
              <a:rPr sz="1250" i="1" spc="-5" dirty="0">
                <a:latin typeface="Arial"/>
                <a:cs typeface="Arial"/>
              </a:rPr>
              <a:t>k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dirty="0">
                <a:latin typeface="Arial"/>
                <a:cs typeface="Arial"/>
              </a:rPr>
              <a:t>move the elements with higher</a:t>
            </a:r>
            <a:r>
              <a:rPr sz="1250" spc="-9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index  values.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remove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846" y="1462410"/>
            <a:ext cx="5567045" cy="134747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Object remove(int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pos)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checkBounds(pos);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Object removed =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elements[pos];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for (int i = pos + 1; i &lt; currentSize;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i++)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elements[i - 1] =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elements[i];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216535" marR="4473575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currentSize--;  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removed;</a:t>
            </a:r>
          </a:p>
          <a:p>
            <a:pPr marL="44450">
              <a:lnSpc>
                <a:spcPts val="865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682467" y="298002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67" y="324242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67" y="349772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720" y="2867385"/>
            <a:ext cx="485584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On average, </a:t>
            </a:r>
            <a:r>
              <a:rPr sz="1250" i="1" dirty="0">
                <a:latin typeface="Arial"/>
                <a:cs typeface="Arial"/>
              </a:rPr>
              <a:t>n </a:t>
            </a:r>
            <a:r>
              <a:rPr sz="1250" dirty="0">
                <a:latin typeface="Arial"/>
                <a:cs typeface="Arial"/>
              </a:rPr>
              <a:t>/ 2 elements need to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move.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34000"/>
              </a:lnSpc>
              <a:spcBef>
                <a:spcPts val="55"/>
              </a:spcBef>
            </a:pPr>
            <a:r>
              <a:rPr sz="1250" dirty="0">
                <a:latin typeface="Arial"/>
                <a:cs typeface="Arial"/>
              </a:rPr>
              <a:t>Inserting a element also requires moving, on average, </a:t>
            </a:r>
            <a:r>
              <a:rPr sz="1250" i="1" dirty="0">
                <a:latin typeface="Arial"/>
                <a:cs typeface="Arial"/>
              </a:rPr>
              <a:t>n </a:t>
            </a:r>
            <a:r>
              <a:rPr sz="1250" dirty="0">
                <a:latin typeface="Arial"/>
                <a:cs typeface="Arial"/>
              </a:rPr>
              <a:t>/2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elements.  Inserting or removing an array list element is an </a:t>
            </a:r>
            <a:r>
              <a:rPr sz="1250" i="1" spc="-5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(</a:t>
            </a:r>
            <a:r>
              <a:rPr sz="1250" i="1" spc="-5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)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operation.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Removing </a:t>
            </a:r>
            <a:r>
              <a:rPr spc="90" dirty="0"/>
              <a:t>or </a:t>
            </a:r>
            <a:r>
              <a:rPr spc="150" dirty="0"/>
              <a:t>Adding</a:t>
            </a:r>
            <a:r>
              <a:rPr spc="-140" dirty="0"/>
              <a:t> </a:t>
            </a:r>
            <a:r>
              <a:rPr spc="9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295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53921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80870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710315"/>
            <a:ext cx="364617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Exception: adding an element after the last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</a:t>
            </a:r>
          </a:p>
          <a:p>
            <a:pPr marL="298450" marR="1739264">
              <a:lnSpc>
                <a:spcPct val="132300"/>
              </a:lnSpc>
              <a:spcBef>
                <a:spcPts val="385"/>
              </a:spcBef>
            </a:pPr>
            <a:r>
              <a:rPr sz="950" dirty="0">
                <a:latin typeface="Arial"/>
                <a:cs typeface="Arial"/>
              </a:rPr>
              <a:t>Store the element in the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array  Increment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size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An </a:t>
            </a:r>
            <a:r>
              <a:rPr sz="1250" i="1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(1)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operation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50" dirty="0">
                <a:latin typeface="Arial"/>
                <a:cs typeface="Arial"/>
              </a:rPr>
              <a:t>A the </a:t>
            </a:r>
            <a:r>
              <a:rPr sz="1250" dirty="0">
                <a:latin typeface="Courier" charset="0"/>
                <a:cs typeface="Courier" charset="0"/>
              </a:rPr>
              <a:t>addLast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7846" y="1961174"/>
            <a:ext cx="5567045" cy="850874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5"/>
              </a:spcBef>
            </a:pPr>
            <a:r>
              <a:rPr sz="750" dirty="0">
                <a:latin typeface="Courier" charset="0"/>
                <a:cs typeface="Courier" charset="0"/>
              </a:rPr>
              <a:t>public boolean addLast(Object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newElement)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 marR="4300855">
              <a:lnSpc>
                <a:spcPts val="890"/>
              </a:lnSpc>
              <a:spcBef>
                <a:spcPts val="35"/>
              </a:spcBef>
            </a:pPr>
            <a:r>
              <a:rPr sz="750" dirty="0">
                <a:latin typeface="Courier" charset="0"/>
                <a:cs typeface="Courier" charset="0"/>
              </a:rPr>
              <a:t>growIfNecessary();  currentSize++;</a:t>
            </a:r>
          </a:p>
          <a:p>
            <a:pPr marL="216535" marR="3094990">
              <a:lnSpc>
                <a:spcPts val="890"/>
              </a:lnSpc>
            </a:pPr>
            <a:r>
              <a:rPr sz="750" dirty="0">
                <a:latin typeface="Courier" charset="0"/>
                <a:cs typeface="Courier" charset="0"/>
              </a:rPr>
              <a:t>elements[currentSize - 1]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newElement;  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true;</a:t>
            </a:r>
          </a:p>
          <a:p>
            <a:pPr marL="44450">
              <a:lnSpc>
                <a:spcPts val="865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Removing </a:t>
            </a:r>
            <a:r>
              <a:rPr spc="90" dirty="0"/>
              <a:t>or </a:t>
            </a:r>
            <a:r>
              <a:rPr spc="150" dirty="0"/>
              <a:t>Adding</a:t>
            </a:r>
            <a:r>
              <a:rPr spc="-140" dirty="0"/>
              <a:t> </a:t>
            </a:r>
            <a:r>
              <a:rPr spc="9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824331" y="717943"/>
            <a:ext cx="4822583" cy="163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504" y="2462032"/>
            <a:ext cx="295719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8 </a:t>
            </a:r>
            <a:r>
              <a:rPr sz="1250" dirty="0">
                <a:latin typeface="Arial"/>
                <a:cs typeface="Arial"/>
              </a:rPr>
              <a:t>Removing and Adding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950" y="845591"/>
            <a:ext cx="1659534" cy="1304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Growing </a:t>
            </a:r>
            <a:r>
              <a:rPr spc="55" dirty="0"/>
              <a:t>the </a:t>
            </a:r>
            <a:r>
              <a:rPr spc="70" dirty="0"/>
              <a:t>Internal</a:t>
            </a:r>
            <a:r>
              <a:rPr spc="-100" dirty="0"/>
              <a:t> </a:t>
            </a:r>
            <a:r>
              <a:rPr spc="95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9592" y="1304483"/>
            <a:ext cx="393128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30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an array list is completely full, </a:t>
            </a:r>
            <a:r>
              <a:rPr sz="1050" spc="-10" dirty="0">
                <a:latin typeface="Arial"/>
                <a:cs typeface="Arial"/>
              </a:rPr>
              <a:t>we </a:t>
            </a:r>
            <a:r>
              <a:rPr sz="1050" spc="-5" dirty="0">
                <a:latin typeface="Arial"/>
                <a:cs typeface="Arial"/>
              </a:rPr>
              <a:t>must move the contents to  a larger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Growing </a:t>
            </a:r>
            <a:r>
              <a:rPr spc="55" dirty="0"/>
              <a:t>the </a:t>
            </a:r>
            <a:r>
              <a:rPr spc="70" dirty="0"/>
              <a:t>Internal</a:t>
            </a:r>
            <a:r>
              <a:rPr spc="-100" dirty="0"/>
              <a:t> </a:t>
            </a:r>
            <a:r>
              <a:rPr spc="9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190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72963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99912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709259"/>
            <a:ext cx="2397125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When the array is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full: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Create a bigger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array</a:t>
            </a:r>
          </a:p>
          <a:p>
            <a:pPr marL="298450" marR="172720">
              <a:lnSpc>
                <a:spcPct val="132300"/>
              </a:lnSpc>
            </a:pPr>
            <a:r>
              <a:rPr sz="950" dirty="0">
                <a:latin typeface="Arial"/>
                <a:cs typeface="Arial"/>
              </a:rPr>
              <a:t>Copy the elements to the new array  New array replaces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old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Reallocation is</a:t>
            </a:r>
            <a:r>
              <a:rPr sz="1250" spc="-9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(</a:t>
            </a:r>
            <a:r>
              <a:rPr sz="1250" i="1" spc="-5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).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dirty="0">
                <a:latin typeface="Courier" charset="0"/>
                <a:cs typeface="Courier" charset="0"/>
              </a:rPr>
              <a:t>growIfNecessary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method:</a:t>
            </a:r>
          </a:p>
        </p:txBody>
      </p:sp>
      <p:sp>
        <p:nvSpPr>
          <p:cNvPr id="7" name="object 7"/>
          <p:cNvSpPr/>
          <p:nvPr/>
        </p:nvSpPr>
        <p:spPr>
          <a:xfrm>
            <a:off x="3363277" y="2668234"/>
            <a:ext cx="113471" cy="11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1320" y="3044129"/>
            <a:ext cx="113471" cy="11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9625" y="3306536"/>
            <a:ext cx="113471" cy="113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7846" y="2158684"/>
            <a:ext cx="5567045" cy="156781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2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private void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growIfNecessary()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if (currentSize ==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elements.length)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5750" marR="3056890">
              <a:lnSpc>
                <a:spcPct val="148900"/>
              </a:lnSpc>
              <a:spcBef>
                <a:spcPts val="280"/>
              </a:spcBef>
            </a:pPr>
            <a:r>
              <a:rPr sz="500" spc="15" dirty="0">
                <a:latin typeface="Courier" charset="0"/>
                <a:cs typeface="Courier" charset="0"/>
              </a:rPr>
              <a:t>Object[] newElements = new Object[2 *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elements.length];  for (int i = 0; i &lt; elements.length;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i++)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newElements[i]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elements[i];</a:t>
            </a:r>
            <a:endParaRPr sz="500" dirty="0">
              <a:latin typeface="Courier" charset="0"/>
              <a:cs typeface="Courier" charset="0"/>
            </a:endParaRPr>
          </a:p>
          <a:p>
            <a:pPr marL="2857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elements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newElements;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Growing </a:t>
            </a:r>
            <a:r>
              <a:rPr spc="55" dirty="0"/>
              <a:t>the </a:t>
            </a:r>
            <a:r>
              <a:rPr spc="70" dirty="0"/>
              <a:t>Internal</a:t>
            </a:r>
            <a:r>
              <a:rPr spc="-100" dirty="0"/>
              <a:t> </a:t>
            </a:r>
            <a:r>
              <a:rPr spc="9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717950" y="739203"/>
            <a:ext cx="3389998" cy="38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2788" y="4720254"/>
            <a:ext cx="235712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latin typeface="Arial"/>
                <a:cs typeface="Arial"/>
              </a:rPr>
              <a:t>Figure 9 </a:t>
            </a:r>
            <a:r>
              <a:rPr sz="1050" spc="-5" dirty="0">
                <a:latin typeface="Arial"/>
                <a:cs typeface="Arial"/>
              </a:rPr>
              <a:t>Reallocating the Internal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582197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90" dirty="0"/>
              <a:t>Linked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95" dirty="0"/>
              <a:t>The </a:t>
            </a:r>
            <a:r>
              <a:rPr spc="120" dirty="0"/>
              <a:t>Node</a:t>
            </a:r>
            <a:r>
              <a:rPr spc="-140" dirty="0"/>
              <a:t> </a:t>
            </a:r>
            <a:r>
              <a:rPr spc="16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83395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409" y="107861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721298"/>
            <a:ext cx="375221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 linked list object holds a reference to the first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node: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Each node holds a reference to the next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node.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038" y="1245269"/>
            <a:ext cx="5474970" cy="146113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3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public class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LinkedList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private Node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first;</a:t>
            </a:r>
            <a:endParaRPr sz="500" dirty="0">
              <a:latin typeface="Courier" charset="0"/>
              <a:cs typeface="Courier" charset="0"/>
            </a:endParaRPr>
          </a:p>
          <a:p>
            <a:pPr marL="168275" marR="3804920">
              <a:lnSpc>
                <a:spcPct val="297800"/>
              </a:lnSpc>
            </a:pPr>
            <a:r>
              <a:rPr sz="500" spc="15" dirty="0">
                <a:latin typeface="Courier" charset="0"/>
                <a:cs typeface="Courier" charset="0"/>
              </a:rPr>
              <a:t>public LinkedList() { first = null;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}  public Object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getFirst()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408940" marR="2840990" indent="-120650">
              <a:lnSpc>
                <a:spcPct val="148900"/>
              </a:lnSpc>
            </a:pPr>
            <a:r>
              <a:rPr sz="500" spc="15" dirty="0">
                <a:latin typeface="Courier" charset="0"/>
                <a:cs typeface="Courier" charset="0"/>
              </a:rPr>
              <a:t>if (first == null) { throw new NoSuchElementException();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}  return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first.data;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Growing </a:t>
            </a:r>
            <a:r>
              <a:rPr spc="55" dirty="0"/>
              <a:t>the </a:t>
            </a:r>
            <a:r>
              <a:rPr spc="70" dirty="0"/>
              <a:t>Internal</a:t>
            </a:r>
            <a:r>
              <a:rPr spc="-100" dirty="0"/>
              <a:t> </a:t>
            </a:r>
            <a:r>
              <a:rPr spc="9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211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7741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3980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709472"/>
            <a:ext cx="5517515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Reallocation seldom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happens.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ts val="2070"/>
              </a:lnSpc>
              <a:spcBef>
                <a:spcPts val="105"/>
              </a:spcBef>
            </a:pPr>
            <a:r>
              <a:rPr sz="1250" dirty="0">
                <a:latin typeface="Arial"/>
                <a:cs typeface="Arial"/>
              </a:rPr>
              <a:t>We amortize the cost of the reallocation over all the insertion or removals.  Adding or removing the last element in an array list takes amortized </a:t>
            </a:r>
            <a:r>
              <a:rPr sz="1250" i="1" spc="-5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(1)</a:t>
            </a:r>
            <a:r>
              <a:rPr sz="1250" spc="-9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time.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90"/>
              </a:spcBef>
            </a:pPr>
            <a:r>
              <a:rPr sz="950" dirty="0">
                <a:latin typeface="Arial"/>
                <a:cs typeface="Arial"/>
              </a:rPr>
              <a:t>Written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O(1)+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817370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3" y="257586"/>
            <a:ext cx="423164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pc="65" dirty="0"/>
              <a:t>Efficiency </a:t>
            </a:r>
            <a:r>
              <a:rPr spc="105" dirty="0"/>
              <a:t>of </a:t>
            </a:r>
            <a:r>
              <a:rPr spc="95" dirty="0"/>
              <a:t>Array </a:t>
            </a:r>
            <a:r>
              <a:rPr spc="90" dirty="0"/>
              <a:t>List </a:t>
            </a:r>
            <a:r>
              <a:rPr spc="120" dirty="0"/>
              <a:t>and</a:t>
            </a:r>
            <a:r>
              <a:rPr spc="-300" dirty="0"/>
              <a:t> </a:t>
            </a:r>
            <a:r>
              <a:rPr spc="90" dirty="0"/>
              <a:t>Linked List  </a:t>
            </a:r>
            <a:r>
              <a:rPr spc="105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17950" y="987450"/>
            <a:ext cx="5311940" cy="16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105" dirty="0"/>
              <a:t>Stacks </a:t>
            </a:r>
            <a:r>
              <a:rPr spc="120" dirty="0"/>
              <a:t>and</a:t>
            </a:r>
            <a:r>
              <a:rPr spc="-150" dirty="0"/>
              <a:t> </a:t>
            </a:r>
            <a:r>
              <a:rPr spc="120" dirty="0"/>
              <a:t>Queues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007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7537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3776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59306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720" y="642660"/>
            <a:ext cx="3178175" cy="104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600">
              <a:lnSpc>
                <a:spcPct val="134000"/>
              </a:lnSpc>
            </a:pPr>
            <a:r>
              <a:rPr sz="1250" dirty="0">
                <a:latin typeface="Arial"/>
                <a:cs typeface="Arial"/>
              </a:rPr>
              <a:t>Stacks and queues are abstract data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types.  We specify how operations must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behave.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We do not specify the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implementation.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50" dirty="0">
                <a:latin typeface="Arial"/>
                <a:cs typeface="Arial"/>
              </a:rPr>
              <a:t>Many different implementations are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possible.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Stacks </a:t>
            </a:r>
            <a:r>
              <a:rPr spc="165" dirty="0"/>
              <a:t>as </a:t>
            </a:r>
            <a:r>
              <a:rPr spc="90" dirty="0"/>
              <a:t>Linked</a:t>
            </a:r>
            <a:r>
              <a:rPr spc="-200" dirty="0"/>
              <a:t> </a:t>
            </a:r>
            <a:r>
              <a:rPr spc="114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2014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7544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5576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82006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720" y="707501"/>
            <a:ext cx="559816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 stack can be implemented as a sequence of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nodes.</a:t>
            </a:r>
          </a:p>
          <a:p>
            <a:pPr marL="12700" marR="5080">
              <a:lnSpc>
                <a:spcPct val="115399"/>
              </a:lnSpc>
              <a:spcBef>
                <a:spcPts val="280"/>
              </a:spcBef>
            </a:pPr>
            <a:r>
              <a:rPr sz="1250" dirty="0">
                <a:latin typeface="Arial"/>
                <a:cs typeface="Arial"/>
              </a:rPr>
              <a:t>New elements are “pushed” to one end of the sequence, and they are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“popped”  from the same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end.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Push and pop from the least expensive end - the</a:t>
            </a:r>
            <a:r>
              <a:rPr sz="1250" spc="-1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front.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push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and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pop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operations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identical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to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addFirst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latin typeface="Courier" charset="0"/>
                <a:cs typeface="Courier" charset="0"/>
              </a:rPr>
              <a:t>removeFirst</a:t>
            </a:r>
            <a:r>
              <a:rPr sz="1250" spc="-51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operations of the linked list.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Stacks </a:t>
            </a:r>
            <a:r>
              <a:rPr spc="165" dirty="0"/>
              <a:t>as </a:t>
            </a:r>
            <a:r>
              <a:rPr spc="90" dirty="0"/>
              <a:t>Linked</a:t>
            </a:r>
            <a:r>
              <a:rPr spc="-200" dirty="0"/>
              <a:t> </a:t>
            </a:r>
            <a:r>
              <a:rPr spc="114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824331" y="717943"/>
            <a:ext cx="4964430" cy="317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504" y="4003933"/>
            <a:ext cx="468757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10 </a:t>
            </a:r>
            <a:r>
              <a:rPr sz="1250" dirty="0">
                <a:latin typeface="Arial"/>
                <a:cs typeface="Arial"/>
              </a:rPr>
              <a:t>Push and Pop for a Stack Implemented as a Linked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9" dirty="0"/>
              <a:t>s</a:t>
            </a:r>
            <a:r>
              <a:rPr spc="2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50" dirty="0"/>
              <a:t>i</a:t>
            </a:r>
            <a:r>
              <a:rPr spc="130" dirty="0"/>
              <a:t>o</a:t>
            </a:r>
            <a:r>
              <a:rPr spc="120" dirty="0"/>
              <a:t>n</a:t>
            </a:r>
            <a:r>
              <a:rPr spc="-135" dirty="0"/>
              <a:t>_</a:t>
            </a:r>
            <a:r>
              <a:rPr spc="95" dirty="0"/>
              <a:t>3</a:t>
            </a:r>
            <a:r>
              <a:rPr spc="-135" dirty="0"/>
              <a:t>_</a:t>
            </a:r>
            <a:r>
              <a:rPr spc="95" dirty="0"/>
              <a:t>1</a:t>
            </a:r>
            <a:r>
              <a:rPr spc="260" dirty="0"/>
              <a:t>/</a:t>
            </a:r>
            <a:r>
              <a:rPr spc="55" dirty="0">
                <a:solidFill>
                  <a:srgbClr val="000080"/>
                </a:solidFill>
                <a:hlinkClick r:id="rId2"/>
              </a:rPr>
              <a:t>L</a:t>
            </a:r>
            <a:r>
              <a:rPr spc="50" dirty="0">
                <a:solidFill>
                  <a:srgbClr val="000080"/>
                </a:solidFill>
                <a:hlinkClick r:id="rId2"/>
              </a:rPr>
              <a:t>i</a:t>
            </a:r>
            <a:r>
              <a:rPr spc="120" dirty="0">
                <a:solidFill>
                  <a:srgbClr val="000080"/>
                </a:solidFill>
                <a:hlinkClick r:id="rId2"/>
              </a:rPr>
              <a:t>n</a:t>
            </a:r>
            <a:r>
              <a:rPr spc="150" dirty="0">
                <a:solidFill>
                  <a:srgbClr val="000080"/>
                </a:solidFill>
                <a:hlinkClick r:id="rId2"/>
              </a:rPr>
              <a:t>k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145" dirty="0">
                <a:solidFill>
                  <a:srgbClr val="000080"/>
                </a:solidFill>
                <a:hlinkClick r:id="rId2"/>
              </a:rPr>
              <a:t>d</a:t>
            </a:r>
            <a:r>
              <a:rPr spc="55" dirty="0">
                <a:solidFill>
                  <a:srgbClr val="000080"/>
                </a:solidFill>
                <a:hlinkClick r:id="rId2"/>
              </a:rPr>
              <a:t>L</a:t>
            </a:r>
            <a:r>
              <a:rPr spc="50" dirty="0">
                <a:solidFill>
                  <a:srgbClr val="000080"/>
                </a:solidFill>
                <a:hlinkClick r:id="rId2"/>
              </a:rPr>
              <a:t>i</a:t>
            </a:r>
            <a:r>
              <a:rPr spc="229" dirty="0">
                <a:solidFill>
                  <a:srgbClr val="000080"/>
                </a:solidFill>
                <a:hlinkClick r:id="rId2"/>
              </a:rPr>
              <a:t>s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105" dirty="0">
                <a:solidFill>
                  <a:srgbClr val="000080"/>
                </a:solidFill>
                <a:hlinkClick r:id="rId2"/>
              </a:rPr>
              <a:t>S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100" dirty="0">
                <a:solidFill>
                  <a:srgbClr val="000080"/>
                </a:solidFill>
                <a:hlinkClick r:id="rId2"/>
              </a:rPr>
              <a:t>a</a:t>
            </a:r>
            <a:r>
              <a:rPr spc="40" dirty="0">
                <a:solidFill>
                  <a:srgbClr val="000080"/>
                </a:solidFill>
                <a:hlinkClick r:id="rId2"/>
              </a:rPr>
              <a:t>c</a:t>
            </a:r>
            <a:r>
              <a:rPr spc="150" dirty="0">
                <a:solidFill>
                  <a:srgbClr val="000080"/>
                </a:solidFill>
                <a:hlinkClick r:id="rId2"/>
              </a:rPr>
              <a:t>k</a:t>
            </a:r>
            <a:r>
              <a:rPr spc="-195" dirty="0">
                <a:solidFill>
                  <a:srgbClr val="000080"/>
                </a:solidFill>
                <a:hlinkClick r:id="rId2"/>
              </a:rPr>
              <a:t>.</a:t>
            </a:r>
            <a:r>
              <a:rPr spc="-50" dirty="0">
                <a:solidFill>
                  <a:srgbClr val="000080"/>
                </a:solidFill>
                <a:hlinkClick r:id="rId2"/>
              </a:rPr>
              <a:t>j</a:t>
            </a:r>
            <a:r>
              <a:rPr spc="100" dirty="0">
                <a:solidFill>
                  <a:srgbClr val="000080"/>
                </a:solidFill>
                <a:hlinkClick r:id="rId2"/>
              </a:rPr>
              <a:t>a</a:t>
            </a:r>
            <a:r>
              <a:rPr spc="114" dirty="0">
                <a:solidFill>
                  <a:srgbClr val="000080"/>
                </a:solidFill>
                <a:hlinkClick r:id="rId2"/>
              </a:rPr>
              <a:t>v</a:t>
            </a:r>
            <a:r>
              <a:rPr spc="10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89" y="1763718"/>
            <a:ext cx="141414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2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1065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Constructs an empty</a:t>
            </a:r>
            <a:r>
              <a:rPr sz="9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stack.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LinkedListStack()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first =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89" y="2643087"/>
            <a:ext cx="199072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Adds an element to the top of the</a:t>
            </a:r>
            <a:r>
              <a:rPr sz="90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stack.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@param element</a:t>
            </a:r>
            <a:r>
              <a:rPr sz="700" spc="-26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element to add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5" dirty="0">
                <a:latin typeface="Courier New"/>
                <a:cs typeface="Courier New"/>
              </a:rPr>
              <a:t>push(Object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element)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 marR="365760">
              <a:lnSpc>
                <a:spcPts val="840"/>
              </a:lnSpc>
              <a:spcBef>
                <a:spcPts val="25"/>
              </a:spcBef>
            </a:pPr>
            <a:r>
              <a:rPr sz="700" spc="15" dirty="0">
                <a:latin typeface="Courier New"/>
                <a:cs typeface="Courier New"/>
              </a:rPr>
              <a:t>Node newNode =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Node();  newNode.data = element;  newNode.next = first;  first =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newNode;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1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559" y="770883"/>
            <a:ext cx="2845435" cy="389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java.util.NoSuchElementException;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795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1035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An implementation of a stack as a sequence of</a:t>
            </a:r>
            <a:r>
              <a:rPr sz="900" spc="-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nodes.</a:t>
            </a:r>
            <a:endParaRPr sz="900">
              <a:latin typeface="Times New Roman"/>
              <a:cs typeface="Times New Roman"/>
            </a:endParaRPr>
          </a:p>
          <a:p>
            <a:pPr marL="67945">
              <a:lnSpc>
                <a:spcPts val="840"/>
              </a:lnSpc>
              <a:spcBef>
                <a:spcPts val="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LinkedListStack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00" spc="15" dirty="0">
                <a:latin typeface="Courier New"/>
                <a:cs typeface="Courier New"/>
              </a:rPr>
              <a:t>Node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first;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89" y="3962139"/>
            <a:ext cx="2337435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Removes the element from the top of the</a:t>
            </a:r>
            <a:r>
              <a:rPr sz="900" spc="-3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stack.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@return</a:t>
            </a:r>
            <a:r>
              <a:rPr sz="700" spc="-26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removed element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700" spc="15" dirty="0">
                <a:latin typeface="Courier New"/>
                <a:cs typeface="Courier New"/>
              </a:rPr>
              <a:t>Object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pop()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8528" y="717956"/>
            <a:ext cx="113466" cy="3900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1429" y="717950"/>
            <a:ext cx="120566" cy="243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Stacks </a:t>
            </a:r>
            <a:r>
              <a:rPr spc="165" dirty="0"/>
              <a:t>as</a:t>
            </a:r>
            <a:r>
              <a:rPr spc="-80" dirty="0"/>
              <a:t> </a:t>
            </a:r>
            <a:r>
              <a:rPr spc="114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908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7438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3677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59916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67" y="208849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8720" y="706445"/>
            <a:ext cx="551942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 stack can be implemented as an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array.</a:t>
            </a:r>
          </a:p>
          <a:p>
            <a:pPr marL="12700" marR="1657350">
              <a:lnSpc>
                <a:spcPts val="2070"/>
              </a:lnSpc>
              <a:spcBef>
                <a:spcPts val="105"/>
              </a:spcBef>
            </a:pPr>
            <a:r>
              <a:rPr sz="1250" dirty="0">
                <a:latin typeface="Arial"/>
                <a:cs typeface="Arial"/>
              </a:rPr>
              <a:t>Push and pop from the least expensive end - the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back.  The array must grow when it gets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full.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5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push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and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pop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operations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identical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to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addLast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and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removeLast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250" dirty="0">
                <a:latin typeface="Arial"/>
                <a:cs typeface="Arial"/>
              </a:rPr>
              <a:t>operations of an array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list.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50" dirty="0">
                <a:latin typeface="Courier" charset="0"/>
                <a:cs typeface="Courier" charset="0"/>
              </a:rPr>
              <a:t>push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and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pop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are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(1)+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operations.</a:t>
            </a:r>
          </a:p>
        </p:txBody>
      </p:sp>
      <p:sp>
        <p:nvSpPr>
          <p:cNvPr id="9" name="object 9"/>
          <p:cNvSpPr/>
          <p:nvPr/>
        </p:nvSpPr>
        <p:spPr>
          <a:xfrm>
            <a:off x="824331" y="2249830"/>
            <a:ext cx="3666578" cy="193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7504" y="4294835"/>
            <a:ext cx="314198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11 </a:t>
            </a:r>
            <a:r>
              <a:rPr sz="1250" dirty="0">
                <a:latin typeface="Arial"/>
                <a:cs typeface="Arial"/>
              </a:rPr>
              <a:t>A Stack Implemented as an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Array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Queues </a:t>
            </a:r>
            <a:r>
              <a:rPr spc="165" dirty="0"/>
              <a:t>as </a:t>
            </a:r>
            <a:r>
              <a:rPr spc="90" dirty="0"/>
              <a:t>Linked</a:t>
            </a:r>
            <a:r>
              <a:rPr spc="-229" dirty="0"/>
              <a:t> </a:t>
            </a:r>
            <a:r>
              <a:rPr spc="114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915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73398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706516"/>
            <a:ext cx="3809365" cy="112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 queue can be implemented as a linked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list:</a:t>
            </a:r>
          </a:p>
          <a:p>
            <a:pPr marL="298450" marR="1713230">
              <a:lnSpc>
                <a:spcPct val="132300"/>
              </a:lnSpc>
              <a:spcBef>
                <a:spcPts val="385"/>
              </a:spcBef>
            </a:pPr>
            <a:r>
              <a:rPr sz="950" dirty="0">
                <a:latin typeface="Arial"/>
                <a:cs typeface="Arial"/>
              </a:rPr>
              <a:t>Add elements at the back.  Remove elements at the front.  Keep a reference to last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element.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50" dirty="0">
                <a:latin typeface="Arial"/>
                <a:cs typeface="Arial"/>
              </a:rPr>
              <a:t>The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add</a:t>
            </a:r>
            <a:r>
              <a:rPr sz="1250" spc="-42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and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remove</a:t>
            </a:r>
            <a:r>
              <a:rPr sz="1250" spc="-42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operations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(1)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operations.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Queues </a:t>
            </a:r>
            <a:r>
              <a:rPr spc="165" dirty="0"/>
              <a:t>as </a:t>
            </a:r>
            <a:r>
              <a:rPr spc="90" dirty="0"/>
              <a:t>Linked</a:t>
            </a:r>
            <a:r>
              <a:rPr spc="-229" dirty="0"/>
              <a:t> </a:t>
            </a:r>
            <a:r>
              <a:rPr spc="114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717950" y="739228"/>
            <a:ext cx="4964430" cy="254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2788" y="3390097"/>
            <a:ext cx="293116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latin typeface="Arial"/>
                <a:cs typeface="Arial"/>
              </a:rPr>
              <a:t>Figure 12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Queue Implemented as a Linked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List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Queues </a:t>
            </a:r>
            <a:r>
              <a:rPr spc="165" dirty="0"/>
              <a:t>as </a:t>
            </a:r>
            <a:r>
              <a:rPr spc="80" dirty="0"/>
              <a:t>Circular</a:t>
            </a:r>
            <a:r>
              <a:rPr spc="-225" dirty="0"/>
              <a:t> </a:t>
            </a:r>
            <a:r>
              <a:rPr spc="114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802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720" y="705388"/>
            <a:ext cx="521779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In a circular array, we wrap around to the beginning after the last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331" y="937818"/>
            <a:ext cx="2177249" cy="1709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283915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67" y="336394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67" y="427876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67" y="480355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720" y="2726517"/>
            <a:ext cx="4803140" cy="241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When removing elements of a circular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array,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increment the index at which the head of the queue is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located.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When the last element of the array is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filled,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Wrap around and start storing at index 0</a:t>
            </a:r>
            <a:endParaRPr sz="950">
              <a:latin typeface="Arial"/>
              <a:cs typeface="Arial"/>
            </a:endParaRPr>
          </a:p>
          <a:p>
            <a:pPr marL="298450" marR="2052320">
              <a:lnSpc>
                <a:spcPct val="132300"/>
              </a:lnSpc>
              <a:spcBef>
                <a:spcPts val="55"/>
              </a:spcBef>
            </a:pPr>
            <a:r>
              <a:rPr sz="950" dirty="0">
                <a:latin typeface="Arial"/>
                <a:cs typeface="Arial"/>
              </a:rPr>
              <a:t>If elements have been removed there is room  Else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reallocate.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All operations except reallocating are independent of the queue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size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O(1)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Reallocation is amortized constant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time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O(1)+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830096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3" y="270301"/>
            <a:ext cx="437324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pc="110" dirty="0"/>
              <a:t>Implementing </a:t>
            </a:r>
            <a:r>
              <a:rPr spc="90" dirty="0"/>
              <a:t>Linked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150" dirty="0"/>
              <a:t>Adding</a:t>
            </a:r>
            <a:r>
              <a:rPr spc="-60" dirty="0"/>
              <a:t> </a:t>
            </a:r>
            <a:r>
              <a:rPr spc="120" dirty="0"/>
              <a:t>and  </a:t>
            </a:r>
            <a:r>
              <a:rPr spc="130" dirty="0"/>
              <a:t>Removing </a:t>
            </a:r>
            <a:r>
              <a:rPr spc="55" dirty="0"/>
              <a:t>the </a:t>
            </a:r>
            <a:r>
              <a:rPr spc="70" dirty="0"/>
              <a:t>First</a:t>
            </a:r>
            <a:r>
              <a:rPr spc="-130" dirty="0"/>
              <a:t> </a:t>
            </a:r>
            <a:r>
              <a:rPr spc="70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108185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939860"/>
            <a:ext cx="55708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399"/>
              </a:lnSpc>
            </a:pPr>
            <a:r>
              <a:rPr sz="1250" dirty="0">
                <a:latin typeface="Arial"/>
                <a:cs typeface="Arial"/>
              </a:rPr>
              <a:t>When adding or removing the first element, the reference to the first node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must  be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updated.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4645" y="2072528"/>
            <a:ext cx="113471" cy="11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3866" y="2320749"/>
            <a:ext cx="113471" cy="11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0186" y="2455496"/>
            <a:ext cx="113471" cy="113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7846" y="1450618"/>
            <a:ext cx="5567045" cy="153225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5"/>
              </a:spcBef>
            </a:pPr>
            <a:r>
              <a:rPr sz="750" dirty="0">
                <a:latin typeface="Courier" charset="0"/>
                <a:cs typeface="Courier" charset="0"/>
              </a:rPr>
              <a:t>public class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LinkedList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public void addFirst(Object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element)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{</a:t>
            </a:r>
          </a:p>
          <a:p>
            <a:pPr marL="389255" marR="3669665">
              <a:lnSpc>
                <a:spcPct val="108600"/>
              </a:lnSpc>
              <a:spcBef>
                <a:spcPts val="65"/>
              </a:spcBef>
            </a:pPr>
            <a:r>
              <a:rPr sz="750" dirty="0">
                <a:latin typeface="Courier" charset="0"/>
                <a:cs typeface="Courier" charset="0"/>
              </a:rPr>
              <a:t>Node newNode = new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Node();  newNode.data = element;  newNode.next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first;</a:t>
            </a:r>
          </a:p>
          <a:p>
            <a:pPr marL="389255">
              <a:lnSpc>
                <a:spcPct val="100000"/>
              </a:lnSpc>
              <a:spcBef>
                <a:spcPts val="160"/>
              </a:spcBef>
            </a:pPr>
            <a:r>
              <a:rPr sz="750" dirty="0">
                <a:latin typeface="Courier" charset="0"/>
                <a:cs typeface="Courier" charset="0"/>
              </a:rPr>
              <a:t>first =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newNode;</a:t>
            </a:r>
          </a:p>
          <a:p>
            <a:pPr marL="216535">
              <a:lnSpc>
                <a:spcPts val="894"/>
              </a:lnSpc>
              <a:spcBef>
                <a:spcPts val="10"/>
              </a:spcBef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21653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.</a:t>
            </a:r>
          </a:p>
          <a:p>
            <a:pPr marL="44450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Queues </a:t>
            </a:r>
            <a:r>
              <a:rPr spc="165" dirty="0"/>
              <a:t>as </a:t>
            </a:r>
            <a:r>
              <a:rPr spc="80" dirty="0"/>
              <a:t>Circular</a:t>
            </a:r>
            <a:r>
              <a:rPr spc="-225" dirty="0"/>
              <a:t> </a:t>
            </a:r>
            <a:r>
              <a:rPr spc="114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980356" y="767600"/>
            <a:ext cx="6106243" cy="206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504" y="2939409"/>
            <a:ext cx="327469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13 </a:t>
            </a:r>
            <a:r>
              <a:rPr sz="1250" dirty="0">
                <a:latin typeface="Arial"/>
                <a:cs typeface="Arial"/>
              </a:rPr>
              <a:t>Queue Elements in a Circular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Array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Queues </a:t>
            </a:r>
            <a:r>
              <a:rPr spc="165" dirty="0"/>
              <a:t>as </a:t>
            </a:r>
            <a:r>
              <a:rPr spc="80" dirty="0"/>
              <a:t>Circular</a:t>
            </a:r>
            <a:r>
              <a:rPr spc="-225" dirty="0"/>
              <a:t> </a:t>
            </a:r>
            <a:r>
              <a:rPr spc="114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980356" y="767610"/>
            <a:ext cx="3936085" cy="101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section_3_4/</a:t>
            </a:r>
            <a:r>
              <a:rPr spc="70" dirty="0">
                <a:solidFill>
                  <a:srgbClr val="000080"/>
                </a:solidFill>
                <a:hlinkClick r:id="rId2"/>
              </a:rPr>
              <a:t>CircularArrayQueue.java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89" y="2068660"/>
            <a:ext cx="2183130" cy="120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1035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Constructs an empty</a:t>
            </a:r>
            <a:r>
              <a:rPr sz="9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queue.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CircularArrayQueue()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 marR="5080">
              <a:lnSpc>
                <a:spcPts val="840"/>
              </a:lnSpc>
              <a:spcBef>
                <a:spcPts val="25"/>
              </a:spcBef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700" spc="15" dirty="0">
                <a:latin typeface="Courier New"/>
                <a:cs typeface="Courier New"/>
              </a:rPr>
              <a:t>INITIAL_SIZE =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00" spc="10" dirty="0">
                <a:latin typeface="Courier New"/>
                <a:cs typeface="Courier New"/>
              </a:rPr>
              <a:t>;  </a:t>
            </a:r>
            <a:r>
              <a:rPr sz="700" spc="15" dirty="0">
                <a:latin typeface="Courier New"/>
                <a:cs typeface="Courier New"/>
              </a:rPr>
              <a:t>elements =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Object[INITIAL_SIZE];  currentSize =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810"/>
              </a:lnSpc>
            </a:pPr>
            <a:r>
              <a:rPr sz="700" spc="15" dirty="0">
                <a:latin typeface="Courier New"/>
                <a:cs typeface="Courier New"/>
              </a:rPr>
              <a:t>head =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tail =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89" y="3366438"/>
            <a:ext cx="284670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Checks whether this queue is</a:t>
            </a:r>
            <a:r>
              <a:rPr sz="90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empty.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@return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true if this queue is empty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boolean </a:t>
            </a:r>
            <a:r>
              <a:rPr sz="700" spc="15" dirty="0">
                <a:latin typeface="Courier New"/>
                <a:cs typeface="Courier New"/>
              </a:rPr>
              <a:t>empty() {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return </a:t>
            </a:r>
            <a:r>
              <a:rPr sz="700" spc="15" dirty="0">
                <a:latin typeface="Courier New"/>
                <a:cs typeface="Courier New"/>
              </a:rPr>
              <a:t>currentSize ==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;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559" y="770883"/>
            <a:ext cx="2659380" cy="386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java.util.NoSuchElementException;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795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1035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An implementation of a queue as a circular</a:t>
            </a:r>
            <a:r>
              <a:rPr sz="900" spc="-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array.</a:t>
            </a:r>
            <a:endParaRPr sz="900">
              <a:latin typeface="Times New Roman"/>
              <a:cs typeface="Times New Roman"/>
            </a:endParaRPr>
          </a:p>
          <a:p>
            <a:pPr marL="67945">
              <a:lnSpc>
                <a:spcPts val="840"/>
              </a:lnSpc>
              <a:spcBef>
                <a:spcPts val="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CircularArrayQueue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399415" indent="-331470">
              <a:lnSpc>
                <a:spcPts val="84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400050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00" spc="15" dirty="0">
                <a:latin typeface="Courier New"/>
                <a:cs typeface="Courier New"/>
              </a:rPr>
              <a:t>Object[]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elements;</a:t>
            </a:r>
            <a:endParaRPr sz="700">
              <a:latin typeface="Courier New"/>
              <a:cs typeface="Courier New"/>
            </a:endParaRPr>
          </a:p>
          <a:p>
            <a:pPr marL="399415" indent="-331470">
              <a:lnSpc>
                <a:spcPts val="84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400050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7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currentSize;</a:t>
            </a:r>
            <a:endParaRPr sz="700">
              <a:latin typeface="Courier New"/>
              <a:cs typeface="Courier New"/>
            </a:endParaRPr>
          </a:p>
          <a:p>
            <a:pPr marL="399415" indent="-386715">
              <a:lnSpc>
                <a:spcPts val="84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400050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7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head;</a:t>
            </a:r>
            <a:endParaRPr sz="700">
              <a:latin typeface="Courier New"/>
              <a:cs typeface="Courier New"/>
            </a:endParaRPr>
          </a:p>
          <a:p>
            <a:pPr marL="399415" indent="-386715">
              <a:lnSpc>
                <a:spcPts val="84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400050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70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tail;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89" y="4047239"/>
            <a:ext cx="205422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Adds an element to the tail of this</a:t>
            </a:r>
            <a:r>
              <a:rPr sz="900" spc="-3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queue.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@param newElement</a:t>
            </a:r>
            <a:r>
              <a:rPr sz="700" spc="-260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element to add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5" dirty="0">
                <a:latin typeface="Courier New"/>
                <a:cs typeface="Courier New"/>
              </a:rPr>
              <a:t>add(Object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newElement)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8528" y="717956"/>
            <a:ext cx="113466" cy="3900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1429" y="717950"/>
            <a:ext cx="120566" cy="1893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100" dirty="0"/>
              <a:t>a </a:t>
            </a:r>
            <a:r>
              <a:rPr spc="155" dirty="0"/>
              <a:t>Hash</a:t>
            </a:r>
            <a:r>
              <a:rPr spc="-170" dirty="0"/>
              <a:t> </a:t>
            </a:r>
            <a:r>
              <a:rPr spc="9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499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7029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3269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8574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67" y="211986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67" y="237516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720" y="633971"/>
            <a:ext cx="5411470" cy="183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z="1250" dirty="0">
                <a:latin typeface="Arial"/>
                <a:cs typeface="Arial"/>
              </a:rPr>
              <a:t>In the Java library sets are implemented as hash sets and tree sets.  </a:t>
            </a:r>
            <a:r>
              <a:rPr sz="1250" b="1" spc="-5" dirty="0">
                <a:latin typeface="Arial"/>
                <a:cs typeface="Arial"/>
              </a:rPr>
              <a:t>Hashing</a:t>
            </a:r>
            <a:r>
              <a:rPr sz="1250" spc="-5" dirty="0">
                <a:latin typeface="Arial"/>
                <a:cs typeface="Arial"/>
              </a:rPr>
              <a:t>: </a:t>
            </a:r>
            <a:r>
              <a:rPr sz="1250" dirty="0">
                <a:latin typeface="Arial"/>
                <a:cs typeface="Arial"/>
              </a:rPr>
              <a:t>place items into an array at an index determined from the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element.  </a:t>
            </a:r>
            <a:r>
              <a:rPr sz="1250" b="1" dirty="0">
                <a:latin typeface="Arial"/>
                <a:cs typeface="Arial"/>
              </a:rPr>
              <a:t>Hash </a:t>
            </a:r>
            <a:r>
              <a:rPr sz="1250" b="1" spc="-5" dirty="0">
                <a:latin typeface="Arial"/>
                <a:cs typeface="Arial"/>
              </a:rPr>
              <a:t>code</a:t>
            </a:r>
            <a:r>
              <a:rPr sz="1250" spc="-5" dirty="0">
                <a:latin typeface="Arial"/>
                <a:cs typeface="Arial"/>
              </a:rPr>
              <a:t>: </a:t>
            </a:r>
            <a:r>
              <a:rPr sz="1250" dirty="0">
                <a:latin typeface="Arial"/>
                <a:cs typeface="Arial"/>
              </a:rPr>
              <a:t>an integer value that is computed from an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object,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in such a way that different objects are likely to yield different hash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codes.</a:t>
            </a:r>
            <a:endParaRPr sz="950">
              <a:latin typeface="Arial"/>
              <a:cs typeface="Arial"/>
            </a:endParaRPr>
          </a:p>
          <a:p>
            <a:pPr marL="12700" marR="445770">
              <a:lnSpc>
                <a:spcPct val="137700"/>
              </a:lnSpc>
              <a:spcBef>
                <a:spcPts val="170"/>
              </a:spcBef>
            </a:pPr>
            <a:r>
              <a:rPr sz="1250" dirty="0">
                <a:latin typeface="Arial"/>
                <a:cs typeface="Arial"/>
              </a:rPr>
              <a:t>Collision: when two or more distinct objects have the same hash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code.  A good hash function minimizes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collisions.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50" dirty="0">
                <a:latin typeface="Arial"/>
                <a:cs typeface="Arial"/>
              </a:rPr>
              <a:t>A hash table uses the hash code to determine where to store each</a:t>
            </a:r>
            <a:r>
              <a:rPr sz="1250" spc="-114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100" dirty="0"/>
              <a:t>a </a:t>
            </a:r>
            <a:r>
              <a:rPr spc="155" dirty="0"/>
              <a:t>Hash</a:t>
            </a:r>
            <a:r>
              <a:rPr spc="-170" dirty="0"/>
              <a:t> </a:t>
            </a:r>
            <a:r>
              <a:rPr spc="9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717950" y="739228"/>
            <a:ext cx="4248124" cy="2255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Hash</a:t>
            </a:r>
            <a:r>
              <a:rPr spc="-50" dirty="0"/>
              <a:t> </a:t>
            </a:r>
            <a:r>
              <a:rPr spc="114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51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704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3283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4859" y="166968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733" y="0"/>
                </a:lnTo>
              </a:path>
            </a:pathLst>
          </a:custGeom>
          <a:ln w="56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859" y="198172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733" y="0"/>
                </a:lnTo>
              </a:path>
            </a:pathLst>
          </a:custGeom>
          <a:ln w="56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4859" y="229375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733" y="0"/>
                </a:lnTo>
              </a:path>
            </a:pathLst>
          </a:custGeom>
          <a:ln w="56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4859" y="259869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733" y="0"/>
                </a:lnTo>
              </a:path>
            </a:pathLst>
          </a:custGeom>
          <a:ln w="56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720" y="634113"/>
            <a:ext cx="3778250" cy="207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z="1250" b="1" dirty="0">
                <a:latin typeface="Arial"/>
                <a:cs typeface="Arial"/>
              </a:rPr>
              <a:t>Hash </a:t>
            </a:r>
            <a:r>
              <a:rPr sz="1250" b="1" spc="-5" dirty="0">
                <a:latin typeface="Arial"/>
                <a:cs typeface="Arial"/>
              </a:rPr>
              <a:t>table</a:t>
            </a:r>
            <a:r>
              <a:rPr sz="1250" spc="-5" dirty="0">
                <a:latin typeface="Arial"/>
                <a:cs typeface="Arial"/>
              </a:rPr>
              <a:t>: </a:t>
            </a:r>
            <a:r>
              <a:rPr sz="1250" dirty="0">
                <a:latin typeface="Arial"/>
                <a:cs typeface="Arial"/>
              </a:rPr>
              <a:t>An array that stores the set elements.  </a:t>
            </a:r>
            <a:r>
              <a:rPr sz="1250" b="1" dirty="0">
                <a:latin typeface="Arial"/>
                <a:cs typeface="Arial"/>
              </a:rPr>
              <a:t>Hash </a:t>
            </a:r>
            <a:r>
              <a:rPr sz="1250" b="1" spc="-5" dirty="0">
                <a:latin typeface="Arial"/>
                <a:cs typeface="Arial"/>
              </a:rPr>
              <a:t>code</a:t>
            </a:r>
            <a:r>
              <a:rPr sz="1250" spc="-5" dirty="0">
                <a:latin typeface="Arial"/>
                <a:cs typeface="Arial"/>
              </a:rPr>
              <a:t>: </a:t>
            </a:r>
            <a:r>
              <a:rPr sz="1250" dirty="0">
                <a:latin typeface="Arial"/>
                <a:cs typeface="Arial"/>
              </a:rPr>
              <a:t>used as an array index into a hash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table.  Simplistic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implementation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985"/>
              </a:spcBef>
            </a:pPr>
            <a:r>
              <a:rPr sz="1500" dirty="0">
                <a:latin typeface="Arial"/>
                <a:cs typeface="Arial"/>
              </a:rPr>
              <a:t>Very large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array</a:t>
            </a:r>
            <a:endParaRPr sz="1500">
              <a:latin typeface="Arial"/>
              <a:cs typeface="Arial"/>
            </a:endParaRPr>
          </a:p>
          <a:p>
            <a:pPr marL="298450" marR="430530">
              <a:lnSpc>
                <a:spcPct val="136500"/>
              </a:lnSpc>
            </a:pPr>
            <a:r>
              <a:rPr sz="1500" dirty="0">
                <a:latin typeface="Arial"/>
                <a:cs typeface="Arial"/>
              </a:rPr>
              <a:t>Each object at its hashcode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location  Simple to locate an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element</a:t>
            </a:r>
            <a:endParaRPr sz="15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Arial"/>
                <a:cs typeface="Arial"/>
              </a:rPr>
              <a:t>But not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practical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1017082" y="2854655"/>
            <a:ext cx="834387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1017082" y="4882245"/>
            <a:ext cx="466598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Figure 14 </a:t>
            </a:r>
            <a:r>
              <a:rPr sz="1500" dirty="0">
                <a:latin typeface="Arial"/>
                <a:cs typeface="Arial"/>
              </a:rPr>
              <a:t>A Simplistic Implementation of a Hash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Table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Hash </a:t>
            </a:r>
            <a:r>
              <a:rPr spc="114" dirty="0"/>
              <a:t>Tables </a:t>
            </a:r>
            <a:r>
              <a:rPr spc="-105" dirty="0"/>
              <a:t>- </a:t>
            </a:r>
            <a:r>
              <a:rPr spc="80" dirty="0"/>
              <a:t>Realistic</a:t>
            </a:r>
            <a:r>
              <a:rPr spc="-50" dirty="0"/>
              <a:t> </a:t>
            </a:r>
            <a:r>
              <a:rPr spc="90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401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06931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20" y="701375"/>
            <a:ext cx="3716654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 reasonable size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array.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50" dirty="0">
                <a:latin typeface="Arial"/>
                <a:cs typeface="Arial"/>
              </a:rPr>
              <a:t>Use the remainder operator to calculate the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position.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038" y="1228874"/>
            <a:ext cx="5474970" cy="38985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7625" marR="4148454">
              <a:lnSpc>
                <a:spcPct val="100000"/>
              </a:lnSpc>
              <a:spcBef>
                <a:spcPts val="340"/>
              </a:spcBef>
            </a:pPr>
            <a:r>
              <a:rPr sz="750" dirty="0">
                <a:latin typeface="Courier" charset="0"/>
                <a:cs typeface="Courier" charset="0"/>
              </a:rPr>
              <a:t>int h = x.hashCode();  if (h &lt; 0) { h = -h;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}</a:t>
            </a:r>
          </a:p>
          <a:p>
            <a:pPr marL="47625">
              <a:lnSpc>
                <a:spcPts val="894"/>
              </a:lnSpc>
            </a:pPr>
            <a:r>
              <a:rPr sz="750" dirty="0">
                <a:latin typeface="Courier" charset="0"/>
                <a:cs typeface="Courier" charset="0"/>
              </a:rPr>
              <a:t>position = h %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dirty="0">
                <a:latin typeface="Courier" charset="0"/>
                <a:cs typeface="Courier" charset="0"/>
              </a:rPr>
              <a:t>arrayLength;</a:t>
            </a:r>
          </a:p>
        </p:txBody>
      </p:sp>
      <p:sp>
        <p:nvSpPr>
          <p:cNvPr id="7" name="object 7"/>
          <p:cNvSpPr/>
          <p:nvPr/>
        </p:nvSpPr>
        <p:spPr>
          <a:xfrm>
            <a:off x="682467" y="183521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67" y="255147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67" y="303370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 </a:t>
            </a:r>
            <a:r>
              <a:rPr b="1" dirty="0">
                <a:latin typeface="Arial"/>
                <a:cs typeface="Arial"/>
              </a:rPr>
              <a:t>separate chaining </a:t>
            </a:r>
            <a:r>
              <a:rPr dirty="0"/>
              <a:t>to handle</a:t>
            </a:r>
            <a:r>
              <a:rPr spc="-110" dirty="0"/>
              <a:t> </a:t>
            </a:r>
            <a:r>
              <a:rPr dirty="0"/>
              <a:t>collisions:</a:t>
            </a:r>
          </a:p>
          <a:p>
            <a:pPr marL="298450" marR="442595">
              <a:lnSpc>
                <a:spcPct val="132300"/>
              </a:lnSpc>
              <a:spcBef>
                <a:spcPts val="385"/>
              </a:spcBef>
            </a:pPr>
            <a:r>
              <a:rPr sz="950" dirty="0">
                <a:latin typeface="Arial"/>
                <a:cs typeface="Arial"/>
              </a:rPr>
              <a:t>All colliding elements are collected in a linked list of elements with the same position value.  The lists are called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buckets.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505"/>
              </a:spcBef>
            </a:pPr>
            <a:r>
              <a:rPr dirty="0"/>
              <a:t>Each entry of the hash table points to a sequence of nodes containing</a:t>
            </a:r>
            <a:r>
              <a:rPr spc="-100" dirty="0"/>
              <a:t> </a:t>
            </a:r>
            <a:r>
              <a:rPr dirty="0"/>
              <a:t>elements  with the same hash</a:t>
            </a:r>
            <a:r>
              <a:rPr spc="-105" dirty="0"/>
              <a:t> </a:t>
            </a:r>
            <a:r>
              <a:rPr dirty="0"/>
              <a:t>code.</a:t>
            </a:r>
          </a:p>
          <a:p>
            <a:pPr marL="12700" marR="58419">
              <a:lnSpc>
                <a:spcPct val="115399"/>
              </a:lnSpc>
              <a:spcBef>
                <a:spcPts val="335"/>
              </a:spcBef>
            </a:pPr>
            <a:r>
              <a:rPr dirty="0"/>
              <a:t>A hash table can be implemented as an array of buckets—sequences of</a:t>
            </a:r>
            <a:r>
              <a:rPr spc="-100" dirty="0"/>
              <a:t> </a:t>
            </a:r>
            <a:r>
              <a:rPr dirty="0"/>
              <a:t>nodes  that hold elements with the same hash</a:t>
            </a:r>
            <a:r>
              <a:rPr spc="-114" dirty="0"/>
              <a:t> </a:t>
            </a:r>
            <a:r>
              <a:rPr dirty="0"/>
              <a:t>code.</a:t>
            </a:r>
          </a:p>
        </p:txBody>
      </p:sp>
      <p:sp>
        <p:nvSpPr>
          <p:cNvPr id="11" name="object 2"/>
          <p:cNvSpPr/>
          <p:nvPr/>
        </p:nvSpPr>
        <p:spPr>
          <a:xfrm>
            <a:off x="778141" y="3311766"/>
            <a:ext cx="3411270" cy="2014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765289" y="5338848"/>
            <a:ext cx="411734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0" dirty="0">
                <a:latin typeface="Arial"/>
                <a:cs typeface="Arial"/>
              </a:rPr>
              <a:t>Figure 15 </a:t>
            </a:r>
            <a:r>
              <a:rPr sz="850" spc="15" dirty="0">
                <a:latin typeface="Arial"/>
                <a:cs typeface="Arial"/>
              </a:rPr>
              <a:t>A Hash </a:t>
            </a:r>
            <a:r>
              <a:rPr sz="850" spc="10" dirty="0">
                <a:latin typeface="Arial"/>
                <a:cs typeface="Arial"/>
              </a:rPr>
              <a:t>Table with Buckets to Store Elements with the </a:t>
            </a:r>
            <a:r>
              <a:rPr sz="850" spc="15" dirty="0">
                <a:latin typeface="Arial"/>
                <a:cs typeface="Arial"/>
              </a:rPr>
              <a:t>Same Hash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Code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950" y="845591"/>
            <a:ext cx="1659534" cy="141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Hash</a:t>
            </a:r>
            <a:r>
              <a:rPr spc="-50" dirty="0"/>
              <a:t> </a:t>
            </a:r>
            <a:r>
              <a:rPr spc="114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9592" y="1284620"/>
            <a:ext cx="3916679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Elements with the same hash code are placed in the same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bucket.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Implementing </a:t>
            </a:r>
            <a:r>
              <a:rPr spc="100" dirty="0"/>
              <a:t>a </a:t>
            </a:r>
            <a:r>
              <a:rPr spc="155" dirty="0"/>
              <a:t>Hash </a:t>
            </a:r>
            <a:r>
              <a:rPr spc="90" dirty="0"/>
              <a:t>Table </a:t>
            </a:r>
            <a:r>
              <a:rPr spc="-105" dirty="0"/>
              <a:t>- </a:t>
            </a:r>
            <a:r>
              <a:rPr spc="105" dirty="0"/>
              <a:t>Finding </a:t>
            </a:r>
            <a:r>
              <a:rPr spc="110" dirty="0"/>
              <a:t>an</a:t>
            </a:r>
            <a:r>
              <a:rPr spc="-220" dirty="0"/>
              <a:t> </a:t>
            </a:r>
            <a:r>
              <a:rPr spc="70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750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1435" y="12678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127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1275"/>
                </a:lnTo>
                <a:lnTo>
                  <a:pt x="0" y="14183"/>
                </a:lnTo>
                <a:lnTo>
                  <a:pt x="0" y="709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709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435" y="16862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127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1275"/>
                </a:lnTo>
                <a:lnTo>
                  <a:pt x="0" y="14183"/>
                </a:lnTo>
                <a:lnTo>
                  <a:pt x="0" y="709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709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1435" y="20975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127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1275"/>
                </a:lnTo>
                <a:lnTo>
                  <a:pt x="0" y="14183"/>
                </a:lnTo>
                <a:lnTo>
                  <a:pt x="0" y="709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709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1435" y="225357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127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1275"/>
                </a:lnTo>
                <a:lnTo>
                  <a:pt x="0" y="14183"/>
                </a:lnTo>
                <a:lnTo>
                  <a:pt x="0" y="709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709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67" y="252660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720" y="704870"/>
            <a:ext cx="3984625" cy="218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Algorithm to find an element,</a:t>
            </a:r>
            <a:r>
              <a:rPr sz="1250" spc="-110" dirty="0">
                <a:latin typeface="Arial"/>
                <a:cs typeface="Arial"/>
              </a:rPr>
              <a:t> </a:t>
            </a:r>
            <a:r>
              <a:rPr sz="1250" dirty="0">
                <a:latin typeface="Courier" charset="0"/>
                <a:cs typeface="Courier" charset="0"/>
              </a:rPr>
              <a:t>obj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Compute the hash code and compress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it.</a:t>
            </a:r>
          </a:p>
          <a:p>
            <a:pPr marL="516890">
              <a:lnSpc>
                <a:spcPct val="100000"/>
              </a:lnSpc>
              <a:spcBef>
                <a:spcPts val="520"/>
              </a:spcBef>
            </a:pPr>
            <a:r>
              <a:rPr sz="850" spc="10" dirty="0">
                <a:latin typeface="Arial"/>
                <a:cs typeface="Arial"/>
              </a:rPr>
              <a:t>Gives </a:t>
            </a:r>
            <a:r>
              <a:rPr sz="850" spc="15" dirty="0">
                <a:latin typeface="Arial"/>
                <a:cs typeface="Arial"/>
              </a:rPr>
              <a:t>an </a:t>
            </a:r>
            <a:r>
              <a:rPr sz="850" spc="10" dirty="0">
                <a:latin typeface="Arial"/>
                <a:cs typeface="Arial"/>
              </a:rPr>
              <a:t>index </a:t>
            </a:r>
            <a:r>
              <a:rPr sz="850" spc="15" dirty="0">
                <a:latin typeface="Courier" charset="0"/>
                <a:cs typeface="Courier" charset="0"/>
              </a:rPr>
              <a:t>h</a:t>
            </a:r>
            <a:r>
              <a:rPr sz="850" spc="-34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Arial"/>
                <a:cs typeface="Arial"/>
              </a:rPr>
              <a:t>into the </a:t>
            </a:r>
            <a:r>
              <a:rPr sz="850" spc="15" dirty="0">
                <a:latin typeface="Arial"/>
                <a:cs typeface="Arial"/>
              </a:rPr>
              <a:t>hash </a:t>
            </a:r>
            <a:r>
              <a:rPr sz="850" spc="10" dirty="0">
                <a:latin typeface="Arial"/>
                <a:cs typeface="Arial"/>
              </a:rPr>
              <a:t>table.</a:t>
            </a:r>
            <a:endParaRPr sz="85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55"/>
              </a:spcBef>
            </a:pPr>
            <a:r>
              <a:rPr sz="950" dirty="0">
                <a:latin typeface="Arial"/>
                <a:cs typeface="Arial"/>
              </a:rPr>
              <a:t>Iterate through the elements of the bucket at position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h.</a:t>
            </a:r>
          </a:p>
          <a:p>
            <a:pPr marL="516890">
              <a:lnSpc>
                <a:spcPct val="100000"/>
              </a:lnSpc>
              <a:spcBef>
                <a:spcPts val="580"/>
              </a:spcBef>
            </a:pPr>
            <a:r>
              <a:rPr sz="850" spc="15" dirty="0">
                <a:latin typeface="Arial"/>
                <a:cs typeface="Arial"/>
              </a:rPr>
              <a:t>Check </a:t>
            </a:r>
            <a:r>
              <a:rPr sz="850" spc="10" dirty="0">
                <a:latin typeface="Arial"/>
                <a:cs typeface="Arial"/>
              </a:rPr>
              <a:t>element is equal to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obj</a:t>
            </a:r>
            <a:r>
              <a:rPr sz="850" spc="10" dirty="0">
                <a:latin typeface="Arial"/>
                <a:cs typeface="Arial"/>
              </a:rPr>
              <a:t>.</a:t>
            </a:r>
            <a:endParaRPr sz="85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00"/>
              </a:spcBef>
            </a:pPr>
            <a:r>
              <a:rPr sz="950" dirty="0">
                <a:latin typeface="Arial"/>
                <a:cs typeface="Arial"/>
              </a:rPr>
              <a:t>If a match is found among the elements of that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bucket,</a:t>
            </a:r>
          </a:p>
          <a:p>
            <a:pPr marL="516890" marR="2510790">
              <a:lnSpc>
                <a:spcPct val="120400"/>
              </a:lnSpc>
              <a:spcBef>
                <a:spcPts val="370"/>
              </a:spcBef>
            </a:pPr>
            <a:r>
              <a:rPr sz="850" spc="15" dirty="0">
                <a:latin typeface="Courier" charset="0"/>
                <a:cs typeface="Courier" charset="0"/>
              </a:rPr>
              <a:t>obj </a:t>
            </a:r>
            <a:r>
              <a:rPr sz="850" spc="10" dirty="0">
                <a:latin typeface="Arial"/>
                <a:cs typeface="Arial"/>
              </a:rPr>
              <a:t>is in the set.  Otherwise, </a:t>
            </a:r>
            <a:r>
              <a:rPr sz="850" spc="5" dirty="0">
                <a:latin typeface="Arial"/>
                <a:cs typeface="Arial"/>
              </a:rPr>
              <a:t>it </a:t>
            </a:r>
            <a:r>
              <a:rPr sz="850" spc="10" dirty="0">
                <a:latin typeface="Arial"/>
                <a:cs typeface="Arial"/>
              </a:rPr>
              <a:t>is</a:t>
            </a:r>
            <a:r>
              <a:rPr sz="850" spc="-55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not.</a:t>
            </a: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50" dirty="0">
                <a:latin typeface="Arial"/>
                <a:cs typeface="Arial"/>
              </a:rPr>
              <a:t>If there are no or only a few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collision: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adding, locating, and removing hash table elements takes O(1)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time.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Adding </a:t>
            </a:r>
            <a:r>
              <a:rPr spc="120" dirty="0"/>
              <a:t>and </a:t>
            </a:r>
            <a:r>
              <a:rPr spc="130" dirty="0"/>
              <a:t>Removing</a:t>
            </a:r>
            <a:r>
              <a:rPr spc="-185" dirty="0"/>
              <a:t> </a:t>
            </a:r>
            <a:r>
              <a:rPr spc="9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0921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1435" y="1465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127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1275"/>
                </a:lnTo>
                <a:lnTo>
                  <a:pt x="0" y="14183"/>
                </a:lnTo>
                <a:lnTo>
                  <a:pt x="0" y="709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709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233392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285871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720" y="696579"/>
            <a:ext cx="4451985" cy="225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Algorithm to add an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element:</a:t>
            </a:r>
          </a:p>
          <a:p>
            <a:pPr marL="298450">
              <a:lnSpc>
                <a:spcPct val="100000"/>
              </a:lnSpc>
              <a:spcBef>
                <a:spcPts val="810"/>
              </a:spcBef>
            </a:pPr>
            <a:r>
              <a:rPr sz="950" dirty="0">
                <a:latin typeface="Arial"/>
                <a:cs typeface="Arial"/>
              </a:rPr>
              <a:t>Compute the compressed hash code </a:t>
            </a:r>
            <a:r>
              <a:rPr sz="950" dirty="0">
                <a:latin typeface="Courier" charset="0"/>
                <a:cs typeface="Courier" charset="0"/>
              </a:rPr>
              <a:t>h</a:t>
            </a:r>
            <a:r>
              <a:rPr sz="950" dirty="0">
                <a:latin typeface="Arial"/>
                <a:cs typeface="Arial"/>
              </a:rPr>
              <a:t>.</a:t>
            </a:r>
          </a:p>
          <a:p>
            <a:pPr marL="29845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Arial"/>
                <a:cs typeface="Arial"/>
              </a:rPr>
              <a:t>Iterate through the elements of the bucket at position 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h</a:t>
            </a:r>
            <a:r>
              <a:rPr sz="950" dirty="0">
                <a:latin typeface="Arial"/>
                <a:cs typeface="Arial"/>
              </a:rPr>
              <a:t>.</a:t>
            </a:r>
          </a:p>
          <a:p>
            <a:pPr marR="736600" algn="ctr">
              <a:lnSpc>
                <a:spcPct val="100000"/>
              </a:lnSpc>
              <a:spcBef>
                <a:spcPts val="670"/>
              </a:spcBef>
            </a:pPr>
            <a:r>
              <a:rPr sz="700" spc="15" dirty="0">
                <a:latin typeface="Arial"/>
                <a:cs typeface="Arial"/>
              </a:rPr>
              <a:t>For each element </a:t>
            </a:r>
            <a:r>
              <a:rPr sz="700" spc="10" dirty="0">
                <a:latin typeface="Arial"/>
                <a:cs typeface="Arial"/>
              </a:rPr>
              <a:t>of the bucket, </a:t>
            </a:r>
            <a:r>
              <a:rPr sz="700" spc="15" dirty="0">
                <a:latin typeface="Arial"/>
                <a:cs typeface="Arial"/>
              </a:rPr>
              <a:t>check whether </a:t>
            </a:r>
            <a:r>
              <a:rPr sz="700" spc="5" dirty="0">
                <a:latin typeface="Arial"/>
                <a:cs typeface="Arial"/>
              </a:rPr>
              <a:t>it </a:t>
            </a:r>
            <a:r>
              <a:rPr sz="700" spc="10" dirty="0">
                <a:latin typeface="Arial"/>
                <a:cs typeface="Arial"/>
              </a:rPr>
              <a:t>is </a:t>
            </a:r>
            <a:r>
              <a:rPr sz="700" spc="15" dirty="0">
                <a:latin typeface="Arial"/>
                <a:cs typeface="Arial"/>
              </a:rPr>
              <a:t>equal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obj</a:t>
            </a:r>
            <a:r>
              <a:rPr sz="700" spc="1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30"/>
              </a:spcBef>
            </a:pPr>
            <a:r>
              <a:rPr sz="950" dirty="0">
                <a:latin typeface="Arial"/>
                <a:cs typeface="Arial"/>
              </a:rPr>
              <a:t>If a match is found among the elements of that bucket, then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exit.</a:t>
            </a:r>
          </a:p>
          <a:p>
            <a:pPr marL="298450" marR="5080">
              <a:lnSpc>
                <a:spcPct val="132300"/>
              </a:lnSpc>
              <a:spcBef>
                <a:spcPts val="55"/>
              </a:spcBef>
            </a:pPr>
            <a:r>
              <a:rPr sz="950" dirty="0">
                <a:latin typeface="Arial"/>
                <a:cs typeface="Arial"/>
              </a:rPr>
              <a:t>Otherwise, add a node containing obj to the beginning of the node sequence.  If the load factor exceeds a fixed threshold, reallocate the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table.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Load factor: a measure of how full the table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is.</a:t>
            </a: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The number of elements in the table divided by the table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length.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Adding an element to a hash table is</a:t>
            </a:r>
            <a:r>
              <a:rPr sz="1250" spc="-110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(1)+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829913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3" y="270118"/>
            <a:ext cx="487807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pc="110" dirty="0"/>
              <a:t>Implementing </a:t>
            </a:r>
            <a:r>
              <a:rPr spc="90" dirty="0"/>
              <a:t>Linked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150" dirty="0"/>
              <a:t>Adding </a:t>
            </a:r>
            <a:r>
              <a:rPr spc="55" dirty="0"/>
              <a:t>the</a:t>
            </a:r>
            <a:r>
              <a:rPr spc="-180" dirty="0"/>
              <a:t> </a:t>
            </a:r>
            <a:r>
              <a:rPr spc="70" dirty="0"/>
              <a:t>First  Element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24331" y="966177"/>
            <a:ext cx="4596032" cy="374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826006" y="4833057"/>
            <a:ext cx="3716654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1 </a:t>
            </a:r>
            <a:r>
              <a:rPr sz="1250" dirty="0">
                <a:latin typeface="Arial"/>
                <a:cs typeface="Arial"/>
              </a:rPr>
              <a:t>Adding a Node to the Head of a Linked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Adding </a:t>
            </a:r>
            <a:r>
              <a:rPr spc="120" dirty="0"/>
              <a:t>and </a:t>
            </a:r>
            <a:r>
              <a:rPr spc="130" dirty="0"/>
              <a:t>Removing</a:t>
            </a:r>
            <a:r>
              <a:rPr spc="-185" dirty="0"/>
              <a:t> </a:t>
            </a:r>
            <a:r>
              <a:rPr spc="9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0801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1435" y="163419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127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1275"/>
                </a:lnTo>
                <a:lnTo>
                  <a:pt x="0" y="14183"/>
                </a:lnTo>
                <a:lnTo>
                  <a:pt x="0" y="709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709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435" y="17831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127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1275"/>
                </a:lnTo>
                <a:lnTo>
                  <a:pt x="0" y="14183"/>
                </a:lnTo>
                <a:lnTo>
                  <a:pt x="0" y="709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709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226890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720" y="695380"/>
            <a:ext cx="4208145" cy="1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Algorithm to remove an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element:</a:t>
            </a:r>
            <a:endParaRPr sz="1250">
              <a:latin typeface="Arial"/>
              <a:cs typeface="Arial"/>
            </a:endParaRPr>
          </a:p>
          <a:p>
            <a:pPr marL="298450" marR="5080">
              <a:lnSpc>
                <a:spcPct val="132300"/>
              </a:lnSpc>
              <a:spcBef>
                <a:spcPts val="385"/>
              </a:spcBef>
            </a:pPr>
            <a:r>
              <a:rPr sz="950" dirty="0">
                <a:latin typeface="Arial"/>
                <a:cs typeface="Arial"/>
              </a:rPr>
              <a:t>Compute the hash code to find the bucket that should contain the object.  Try to find 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element.</a:t>
            </a:r>
            <a:endParaRPr sz="9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Arial"/>
                <a:cs typeface="Arial"/>
              </a:rPr>
              <a:t>If it is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present:</a:t>
            </a:r>
            <a:endParaRPr sz="950">
              <a:latin typeface="Arial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615"/>
              </a:spcBef>
            </a:pPr>
            <a:r>
              <a:rPr sz="700" spc="15" dirty="0">
                <a:latin typeface="Arial"/>
                <a:cs typeface="Arial"/>
              </a:rPr>
              <a:t>remove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it.</a:t>
            </a:r>
            <a:endParaRPr sz="700">
              <a:latin typeface="Arial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330"/>
              </a:spcBef>
            </a:pPr>
            <a:r>
              <a:rPr sz="700" spc="10" dirty="0">
                <a:latin typeface="Arial"/>
                <a:cs typeface="Arial"/>
              </a:rPr>
              <a:t>otherwise, </a:t>
            </a:r>
            <a:r>
              <a:rPr sz="700" spc="15" dirty="0">
                <a:latin typeface="Arial"/>
                <a:cs typeface="Arial"/>
              </a:rPr>
              <a:t>do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nothing.</a:t>
            </a:r>
            <a:endParaRPr sz="7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85"/>
              </a:spcBef>
            </a:pPr>
            <a:r>
              <a:rPr sz="950" dirty="0">
                <a:latin typeface="Arial"/>
                <a:cs typeface="Arial"/>
              </a:rPr>
              <a:t>Shrink the table if it becomes too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sparse.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Removing an element from a hash table is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(1)+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Iterating over </a:t>
            </a:r>
            <a:r>
              <a:rPr spc="100" dirty="0"/>
              <a:t>a </a:t>
            </a:r>
            <a:r>
              <a:rPr spc="155" dirty="0"/>
              <a:t>Hash</a:t>
            </a:r>
            <a:r>
              <a:rPr spc="-140" dirty="0"/>
              <a:t> </a:t>
            </a:r>
            <a:r>
              <a:rPr spc="9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0681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33160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204786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20" y="694182"/>
            <a:ext cx="5641975" cy="1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When iterator points to the middle of a node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chain,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easy to get the next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element.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50" dirty="0">
                <a:latin typeface="Arial"/>
                <a:cs typeface="Arial"/>
              </a:rPr>
              <a:t>When the iterator is at the end of a node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chain,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Skip over empty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buckets.</a:t>
            </a:r>
            <a:endParaRPr sz="9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Arial"/>
                <a:cs typeface="Arial"/>
              </a:rPr>
              <a:t>Advance the iterator to the first node of the first non-empty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bucket.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505"/>
              </a:spcBef>
            </a:pPr>
            <a:r>
              <a:rPr sz="1250" dirty="0">
                <a:latin typeface="Arial"/>
                <a:cs typeface="Arial"/>
              </a:rPr>
              <a:t>Iterator needs to store the bucket number and a reference to the current node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in  the node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chain.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038" y="2427265"/>
            <a:ext cx="5474970" cy="2028825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220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if (current != null &amp;&amp; current.next !=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null)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current = current.next; // Move to next element in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bucket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else // Move to next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bucket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do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bucketIndex++;</a:t>
            </a:r>
            <a:endParaRPr sz="50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if (bucketIndex ==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buckets.length)</a:t>
            </a:r>
            <a:endParaRPr sz="50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40894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throw new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NoSuchElementException();</a:t>
            </a:r>
            <a:endParaRPr sz="50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288290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current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buckets[bucketIndex];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while (current ==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null);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Iterating over </a:t>
            </a:r>
            <a:r>
              <a:rPr spc="100" dirty="0"/>
              <a:t>a </a:t>
            </a:r>
            <a:r>
              <a:rPr spc="155" dirty="0"/>
              <a:t>Hash</a:t>
            </a:r>
            <a:r>
              <a:rPr spc="-140" dirty="0"/>
              <a:t> </a:t>
            </a:r>
            <a:r>
              <a:rPr spc="9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824331" y="717956"/>
            <a:ext cx="3723322" cy="2673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504" y="3499804"/>
            <a:ext cx="268351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16 </a:t>
            </a:r>
            <a:r>
              <a:rPr sz="1250" dirty="0">
                <a:latin typeface="Arial"/>
                <a:cs typeface="Arial"/>
              </a:rPr>
              <a:t>An Iterator to a Hash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Table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Hash </a:t>
            </a:r>
            <a:r>
              <a:rPr spc="90" dirty="0"/>
              <a:t>Table</a:t>
            </a:r>
            <a:r>
              <a:rPr spc="-160" dirty="0"/>
              <a:t> </a:t>
            </a:r>
            <a:r>
              <a:rPr spc="65" dirty="0"/>
              <a:t>Efficiency</a:t>
            </a:r>
          </a:p>
        </p:txBody>
      </p:sp>
      <p:sp>
        <p:nvSpPr>
          <p:cNvPr id="3" name="object 3"/>
          <p:cNvSpPr/>
          <p:nvPr/>
        </p:nvSpPr>
        <p:spPr>
          <a:xfrm>
            <a:off x="682467" y="81711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467" y="153337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7957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20510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720" y="704484"/>
            <a:ext cx="3796029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The cost of iterating over all elements of a hash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table:</a:t>
            </a:r>
            <a:endParaRPr sz="12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55"/>
              </a:spcBef>
            </a:pPr>
            <a:r>
              <a:rPr sz="950" dirty="0">
                <a:latin typeface="Arial"/>
                <a:cs typeface="Arial"/>
              </a:rPr>
              <a:t>Is proportional to the table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length</a:t>
            </a:r>
            <a:endParaRPr sz="9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Arial"/>
                <a:cs typeface="Arial"/>
              </a:rPr>
              <a:t>Not the number of elements in the table</a:t>
            </a:r>
            <a:endParaRPr sz="950">
              <a:latin typeface="Arial"/>
              <a:cs typeface="Arial"/>
            </a:endParaRPr>
          </a:p>
          <a:p>
            <a:pPr marL="12700" marR="128270">
              <a:lnSpc>
                <a:spcPct val="137700"/>
              </a:lnSpc>
              <a:spcBef>
                <a:spcPts val="170"/>
              </a:spcBef>
            </a:pPr>
            <a:r>
              <a:rPr sz="1250" dirty="0">
                <a:latin typeface="Arial"/>
                <a:cs typeface="Arial"/>
              </a:rPr>
              <a:t>Shrink the table when the load factor gets too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small.  One iteration is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(1).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50" dirty="0">
                <a:latin typeface="Arial"/>
                <a:cs typeface="Arial"/>
              </a:rPr>
              <a:t>Iterating over the entire table is</a:t>
            </a:r>
            <a:r>
              <a:rPr sz="1250" spc="-9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(</a:t>
            </a:r>
            <a:r>
              <a:rPr sz="1250" i="1" spc="-5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).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4331" y="2171852"/>
            <a:ext cx="4042460" cy="1624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section_4/</a:t>
            </a:r>
            <a:r>
              <a:rPr spc="75" dirty="0">
                <a:solidFill>
                  <a:srgbClr val="000080"/>
                </a:solidFill>
                <a:hlinkClick r:id="rId2"/>
              </a:rPr>
              <a:t>HashSet.java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89" y="1962286"/>
            <a:ext cx="270319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Constructs a hash</a:t>
            </a:r>
            <a:r>
              <a:rPr sz="9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table.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@param bucketsLength</a:t>
            </a:r>
            <a:r>
              <a:rPr sz="700" spc="-2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the length of the buckets array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700" spc="15" dirty="0">
                <a:latin typeface="Courier New"/>
                <a:cs typeface="Courier New"/>
              </a:rPr>
              <a:t>HashSet(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bucketsLength)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 marR="635635">
              <a:lnSpc>
                <a:spcPts val="840"/>
              </a:lnSpc>
              <a:spcBef>
                <a:spcPts val="25"/>
              </a:spcBef>
            </a:pPr>
            <a:r>
              <a:rPr sz="700" spc="15" dirty="0">
                <a:latin typeface="Courier New"/>
                <a:cs typeface="Courier New"/>
              </a:rPr>
              <a:t>buckets =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Node[bucketsLength];  currentSize =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1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89" y="3068587"/>
            <a:ext cx="2063114" cy="114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95"/>
              </a:lnSpc>
            </a:pP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994"/>
              </a:lnSpc>
            </a:pP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Tests for set</a:t>
            </a:r>
            <a:r>
              <a:rPr sz="9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membership.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05"/>
              </a:lnSpc>
            </a:pPr>
            <a:r>
              <a:rPr sz="700" spc="15" dirty="0">
                <a:latin typeface="Courier New"/>
                <a:cs typeface="Courier New"/>
              </a:rPr>
              <a:t>@param x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an object</a:t>
            </a:r>
            <a:endParaRPr sz="900">
              <a:latin typeface="Times New Roman"/>
              <a:cs typeface="Times New Roman"/>
            </a:endParaRPr>
          </a:p>
          <a:p>
            <a:pPr marL="178435">
              <a:lnSpc>
                <a:spcPts val="1045"/>
              </a:lnSpc>
            </a:pPr>
            <a:r>
              <a:rPr sz="700" spc="15" dirty="0">
                <a:latin typeface="Courier New"/>
                <a:cs typeface="Courier New"/>
              </a:rPr>
              <a:t>@return</a:t>
            </a:r>
            <a:r>
              <a:rPr sz="700" spc="-2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true if x is an element of this set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spcBef>
                <a:spcPts val="10"/>
              </a:spcBef>
            </a:pP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boolean </a:t>
            </a:r>
            <a:r>
              <a:rPr sz="700" spc="15" dirty="0">
                <a:latin typeface="Courier New"/>
                <a:cs typeface="Courier New"/>
              </a:rPr>
              <a:t>contains(Object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x)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 marR="603885">
              <a:lnSpc>
                <a:spcPts val="840"/>
              </a:lnSpc>
              <a:spcBef>
                <a:spcPts val="25"/>
              </a:spcBef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15" dirty="0">
                <a:latin typeface="Courier New"/>
                <a:cs typeface="Courier New"/>
              </a:rPr>
              <a:t>h = x.hashCode();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15" dirty="0">
                <a:latin typeface="Courier New"/>
                <a:cs typeface="Courier New"/>
              </a:rPr>
              <a:t>(h &lt;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) </a:t>
            </a:r>
            <a:r>
              <a:rPr sz="700" spc="15" dirty="0">
                <a:latin typeface="Courier New"/>
                <a:cs typeface="Courier New"/>
              </a:rPr>
              <a:t>{ h = -h; }  h = h %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buckets.length;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559" y="770883"/>
            <a:ext cx="3012440" cy="386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165735">
              <a:lnSpc>
                <a:spcPts val="840"/>
              </a:lnSpc>
              <a:buClr>
                <a:srgbClr val="0073FF"/>
              </a:buClr>
              <a:buFont typeface="Courier New"/>
              <a:buAutoNum type="arabicPlain"/>
              <a:tabLst>
                <a:tab pos="234315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java.util.Iterator;</a:t>
            </a:r>
            <a:endParaRPr sz="700">
              <a:latin typeface="Courier New"/>
              <a:cs typeface="Courier New"/>
            </a:endParaRPr>
          </a:p>
          <a:p>
            <a:pPr marL="233679" indent="-165735">
              <a:lnSpc>
                <a:spcPts val="840"/>
              </a:lnSpc>
              <a:buClr>
                <a:srgbClr val="0073FF"/>
              </a:buClr>
              <a:buFont typeface="Courier New"/>
              <a:buAutoNum type="arabicPlain"/>
              <a:tabLst>
                <a:tab pos="234315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java.util.NoSuchElementException;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795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1035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class implements a hash set using separate</a:t>
            </a:r>
            <a:r>
              <a:rPr sz="90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chaining.</a:t>
            </a:r>
            <a:endParaRPr sz="900">
              <a:latin typeface="Times New Roman"/>
              <a:cs typeface="Times New Roman"/>
            </a:endParaRPr>
          </a:p>
          <a:p>
            <a:pPr marL="67945">
              <a:lnSpc>
                <a:spcPts val="840"/>
              </a:lnSpc>
              <a:spcBef>
                <a:spcPts val="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HashSet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399415" indent="-331470">
              <a:lnSpc>
                <a:spcPts val="84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400050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00" spc="15" dirty="0">
                <a:latin typeface="Courier New"/>
                <a:cs typeface="Courier New"/>
              </a:rPr>
              <a:t>Node[]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buckets;</a:t>
            </a:r>
            <a:endParaRPr sz="700">
              <a:latin typeface="Courier New"/>
              <a:cs typeface="Courier New"/>
            </a:endParaRPr>
          </a:p>
          <a:p>
            <a:pPr marL="399415" indent="-386715">
              <a:lnSpc>
                <a:spcPts val="84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400050" algn="l"/>
              </a:tabLst>
            </a:pP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70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currentSize;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spcBef>
                <a:spcPts val="5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679" y="4302540"/>
            <a:ext cx="14643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15" dirty="0">
                <a:latin typeface="Courier New"/>
                <a:cs typeface="Courier New"/>
              </a:rPr>
              <a:t>Node current =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buckets[h];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while </a:t>
            </a:r>
            <a:r>
              <a:rPr sz="700" spc="15" dirty="0">
                <a:latin typeface="Courier New"/>
                <a:cs typeface="Courier New"/>
              </a:rPr>
              <a:t>(current !=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700" spc="10" dirty="0">
                <a:latin typeface="Courier New"/>
                <a:cs typeface="Courier New"/>
              </a:rPr>
              <a:t>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8528" y="717956"/>
            <a:ext cx="113466" cy="3900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1429" y="717950"/>
            <a:ext cx="120566" cy="801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section_4/</a:t>
            </a:r>
            <a:r>
              <a:rPr spc="85" dirty="0">
                <a:solidFill>
                  <a:srgbClr val="000080"/>
                </a:solidFill>
                <a:hlinkClick r:id="rId2"/>
              </a:rPr>
              <a:t>HashSetDemo.java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5679" y="1962286"/>
            <a:ext cx="1297940" cy="150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"Harry"</a:t>
            </a:r>
            <a:r>
              <a:rPr sz="700" spc="1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"Sue"</a:t>
            </a:r>
            <a:r>
              <a:rPr sz="700" spc="1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 marR="60325">
              <a:lnSpc>
                <a:spcPts val="840"/>
              </a:lnSpc>
              <a:spcBef>
                <a:spcPts val="25"/>
              </a:spcBef>
            </a:pPr>
            <a:r>
              <a:rPr sz="700" spc="15" dirty="0">
                <a:latin typeface="Courier New"/>
                <a:cs typeface="Courier New"/>
              </a:rPr>
              <a:t>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"Nina"</a:t>
            </a:r>
            <a:r>
              <a:rPr sz="700" spc="15" dirty="0">
                <a:latin typeface="Courier New"/>
                <a:cs typeface="Courier New"/>
              </a:rPr>
              <a:t>);  names.add</a:t>
            </a:r>
            <a:r>
              <a:rPr sz="700" spc="10" dirty="0">
                <a:latin typeface="Courier New"/>
                <a:cs typeface="Courier New"/>
              </a:rPr>
              <a:t>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"Susannah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00" spc="15" dirty="0">
                <a:latin typeface="Courier New"/>
                <a:cs typeface="Courier New"/>
              </a:rPr>
              <a:t>);  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"Larry"</a:t>
            </a:r>
            <a:r>
              <a:rPr sz="700" spc="1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10"/>
              </a:lnSpc>
            </a:pPr>
            <a:r>
              <a:rPr sz="700" spc="15" dirty="0">
                <a:latin typeface="Courier New"/>
                <a:cs typeface="Courier New"/>
              </a:rPr>
              <a:t>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"Eve"</a:t>
            </a:r>
            <a:r>
              <a:rPr sz="700" spc="1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"Sarah"</a:t>
            </a:r>
            <a:r>
              <a:rPr sz="700" spc="1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"Adam"</a:t>
            </a:r>
            <a:r>
              <a:rPr sz="700" spc="1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ts val="840"/>
              </a:lnSpc>
              <a:spcBef>
                <a:spcPts val="25"/>
              </a:spcBef>
            </a:pPr>
            <a:r>
              <a:rPr sz="700" spc="15" dirty="0">
                <a:latin typeface="Courier New"/>
                <a:cs typeface="Courier New"/>
              </a:rPr>
              <a:t>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"Tony"</a:t>
            </a:r>
            <a:r>
              <a:rPr sz="700" spc="15" dirty="0">
                <a:latin typeface="Courier New"/>
                <a:cs typeface="Courier New"/>
              </a:rPr>
              <a:t>);  names.add</a:t>
            </a:r>
            <a:r>
              <a:rPr sz="700" spc="10" dirty="0">
                <a:latin typeface="Courier New"/>
                <a:cs typeface="Courier New"/>
              </a:rPr>
              <a:t>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"Katherine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00" spc="15" dirty="0">
                <a:latin typeface="Courier New"/>
                <a:cs typeface="Courier New"/>
              </a:rPr>
              <a:t>);  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"Juliet"</a:t>
            </a:r>
            <a:r>
              <a:rPr sz="700" spc="15" dirty="0">
                <a:latin typeface="Courier New"/>
                <a:cs typeface="Courier New"/>
              </a:rPr>
              <a:t>);  names.add(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"Romeo"</a:t>
            </a:r>
            <a:r>
              <a:rPr sz="700" spc="15" dirty="0">
                <a:latin typeface="Courier New"/>
                <a:cs typeface="Courier New"/>
              </a:rPr>
              <a:t>);  names.remove(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"Romeo"</a:t>
            </a:r>
            <a:r>
              <a:rPr sz="700" spc="15" dirty="0">
                <a:latin typeface="Courier New"/>
                <a:cs typeface="Courier New"/>
              </a:rPr>
              <a:t>);  names.remove</a:t>
            </a:r>
            <a:r>
              <a:rPr sz="700" spc="10" dirty="0">
                <a:latin typeface="Courier New"/>
                <a:cs typeface="Courier New"/>
              </a:rPr>
              <a:t>(</a:t>
            </a:r>
            <a:r>
              <a:rPr sz="700" spc="15" dirty="0">
                <a:solidFill>
                  <a:srgbClr val="1F9060"/>
                </a:solidFill>
                <a:latin typeface="Courier New"/>
                <a:cs typeface="Courier New"/>
              </a:rPr>
              <a:t>"George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00" spc="1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679" y="3557913"/>
            <a:ext cx="196215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">
              <a:lnSpc>
                <a:spcPct val="100000"/>
              </a:lnSpc>
            </a:pPr>
            <a:r>
              <a:rPr sz="700" spc="15" dirty="0">
                <a:latin typeface="Courier New"/>
                <a:cs typeface="Courier New"/>
              </a:rPr>
              <a:t>Iterator iter =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names.iterator();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(iter.hasNext())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8435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System.out.println(iter.next());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782" y="4089789"/>
            <a:ext cx="81280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559" y="770883"/>
            <a:ext cx="2515235" cy="354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java.util.Iterator;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795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1035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the hash set</a:t>
            </a:r>
            <a:r>
              <a:rPr sz="900" spc="-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0073FF"/>
                </a:solidFill>
                <a:latin typeface="Times New Roman"/>
                <a:cs typeface="Times New Roman"/>
              </a:rPr>
              <a:t>class.</a:t>
            </a:r>
            <a:endParaRPr sz="900">
              <a:latin typeface="Times New Roman"/>
              <a:cs typeface="Times New Roman"/>
            </a:endParaRPr>
          </a:p>
          <a:p>
            <a:pPr marL="67945">
              <a:lnSpc>
                <a:spcPts val="840"/>
              </a:lnSpc>
              <a:spcBef>
                <a:spcPts val="10"/>
              </a:spcBef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HashSetDemo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5" dirty="0">
                <a:latin typeface="Courier New"/>
                <a:cs typeface="Courier New"/>
              </a:rPr>
              <a:t>main(String[]</a:t>
            </a:r>
            <a:r>
              <a:rPr sz="700" spc="-8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7945">
              <a:lnSpc>
                <a:spcPts val="840"/>
              </a:lnSpc>
              <a:tabLst>
                <a:tab pos="399415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tabLst>
                <a:tab pos="565150" algn="l"/>
              </a:tabLst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15" dirty="0">
                <a:latin typeface="Courier New"/>
                <a:cs typeface="Courier New"/>
              </a:rPr>
              <a:t>HashSet names = 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HashSet(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101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066800"/>
            <a:ext cx="5567045" cy="943610"/>
          </a:xfrm>
          <a:custGeom>
            <a:avLst/>
            <a:gdLst/>
            <a:ahLst/>
            <a:cxnLst/>
            <a:rect l="l" t="t" r="r" b="b"/>
            <a:pathLst>
              <a:path w="5567045" h="943610">
                <a:moveTo>
                  <a:pt x="5566968" y="0"/>
                </a:moveTo>
                <a:lnTo>
                  <a:pt x="5566968" y="943042"/>
                </a:lnTo>
                <a:lnTo>
                  <a:pt x="0" y="943042"/>
                </a:lnTo>
                <a:lnTo>
                  <a:pt x="0" y="0"/>
                </a:lnTo>
              </a:path>
            </a:pathLst>
          </a:custGeom>
          <a:ln w="70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3813" y="1049428"/>
            <a:ext cx="542290" cy="91249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2230">
              <a:lnSpc>
                <a:spcPct val="98000"/>
              </a:lnSpc>
              <a:spcBef>
                <a:spcPts val="15"/>
              </a:spcBef>
            </a:pPr>
            <a:r>
              <a:rPr sz="750" dirty="0">
                <a:latin typeface="Courier" charset="0"/>
                <a:cs typeface="Courier" charset="0"/>
              </a:rPr>
              <a:t>Susannah  Larry  Eve  Sarah  Adam  Juliet</a:t>
            </a:r>
          </a:p>
          <a:p>
            <a:pPr marL="12700" marR="5080">
              <a:lnSpc>
                <a:spcPts val="890"/>
              </a:lnSpc>
              <a:spcBef>
                <a:spcPts val="30"/>
              </a:spcBef>
            </a:pPr>
            <a:r>
              <a:rPr sz="750" dirty="0">
                <a:latin typeface="Courier" charset="0"/>
                <a:cs typeface="Courier" charset="0"/>
              </a:rPr>
              <a:t>Katherine  Tony</a:t>
            </a:r>
          </a:p>
        </p:txBody>
      </p:sp>
      <p:sp>
        <p:nvSpPr>
          <p:cNvPr id="7" name="object 2"/>
          <p:cNvSpPr/>
          <p:nvPr/>
        </p:nvSpPr>
        <p:spPr>
          <a:xfrm>
            <a:off x="838200" y="656506"/>
            <a:ext cx="5567045" cy="417830"/>
          </a:xfrm>
          <a:custGeom>
            <a:avLst/>
            <a:gdLst/>
            <a:ahLst/>
            <a:cxnLst/>
            <a:rect l="l" t="t" r="r" b="b"/>
            <a:pathLst>
              <a:path w="5567045" h="417829">
                <a:moveTo>
                  <a:pt x="0" y="0"/>
                </a:moveTo>
                <a:lnTo>
                  <a:pt x="5566968" y="0"/>
                </a:lnTo>
                <a:lnTo>
                  <a:pt x="5566968" y="417607"/>
                </a:lnTo>
              </a:path>
            </a:pathLst>
          </a:custGeom>
          <a:ln w="70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838200" y="656506"/>
            <a:ext cx="0" cy="417830"/>
          </a:xfrm>
          <a:custGeom>
            <a:avLst/>
            <a:gdLst/>
            <a:ahLst/>
            <a:cxnLst/>
            <a:rect l="l" t="t" r="r" b="b"/>
            <a:pathLst>
              <a:path h="417829">
                <a:moveTo>
                  <a:pt x="0" y="417607"/>
                </a:moveTo>
                <a:lnTo>
                  <a:pt x="0" y="0"/>
                </a:lnTo>
              </a:path>
            </a:pathLst>
          </a:custGeom>
          <a:ln w="70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837" y="402618"/>
            <a:ext cx="90805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latin typeface="Arial"/>
                <a:cs typeface="Arial"/>
              </a:rPr>
              <a:t>Program</a:t>
            </a:r>
            <a:r>
              <a:rPr sz="1050" b="1" spc="-10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Run: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5435" marR="306705">
              <a:lnSpc>
                <a:spcPct val="100000"/>
              </a:lnSpc>
            </a:pPr>
            <a:r>
              <a:rPr sz="750" dirty="0">
                <a:latin typeface="Courier" charset="0"/>
                <a:cs typeface="Courier" charset="0"/>
              </a:rPr>
              <a:t>Harry  Sue  Nina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829419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3" y="269626"/>
            <a:ext cx="51777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pc="110" dirty="0"/>
              <a:t>Implementing </a:t>
            </a:r>
            <a:r>
              <a:rPr spc="90" dirty="0"/>
              <a:t>Linked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130" dirty="0"/>
              <a:t>Removing </a:t>
            </a:r>
            <a:r>
              <a:rPr spc="55" dirty="0"/>
              <a:t>the</a:t>
            </a:r>
            <a:r>
              <a:rPr spc="-155" dirty="0"/>
              <a:t> </a:t>
            </a:r>
            <a:r>
              <a:rPr spc="70" dirty="0"/>
              <a:t>First  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10811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3647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67" y="159886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720" y="903752"/>
            <a:ext cx="5359400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000"/>
              </a:lnSpc>
            </a:pPr>
            <a:r>
              <a:rPr sz="1250" dirty="0">
                <a:latin typeface="Arial"/>
                <a:cs typeface="Arial"/>
              </a:rPr>
              <a:t>The data of the first node are saved and later returned as the method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result.  The successor of the first node becomes the first node of the shorter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list.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The old node is eventually recycled by the garbage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collector.</a:t>
            </a:r>
          </a:p>
        </p:txBody>
      </p:sp>
      <p:sp>
        <p:nvSpPr>
          <p:cNvPr id="8" name="object 8"/>
          <p:cNvSpPr/>
          <p:nvPr/>
        </p:nvSpPr>
        <p:spPr>
          <a:xfrm>
            <a:off x="2015794" y="2597343"/>
            <a:ext cx="113471" cy="11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0038" y="1747792"/>
            <a:ext cx="5474970" cy="1503680"/>
          </a:xfrm>
          <a:prstGeom prst="rect">
            <a:avLst/>
          </a:prstGeom>
          <a:ln w="7091">
            <a:solidFill>
              <a:srgbClr val="CCCCCC"/>
            </a:solidFill>
          </a:ln>
        </p:spPr>
        <p:txBody>
          <a:bodyPr vert="horz" wrap="square" lIns="0" tIns="375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500" spc="15" dirty="0">
                <a:latin typeface="Courier" charset="0"/>
                <a:cs typeface="Courier" charset="0"/>
              </a:rPr>
              <a:t>public class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LinkedList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. .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public Object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removeFirst()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8290" marR="2840990">
              <a:lnSpc>
                <a:spcPct val="148900"/>
              </a:lnSpc>
            </a:pPr>
            <a:r>
              <a:rPr sz="500" spc="15" dirty="0">
                <a:latin typeface="Courier" charset="0"/>
                <a:cs typeface="Courier" charset="0"/>
              </a:rPr>
              <a:t>if (first == null) { throw new NoSuchElementException();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}  Object element =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first.data;</a:t>
            </a:r>
            <a:endParaRPr sz="500" dirty="0">
              <a:latin typeface="Courier" charset="0"/>
              <a:cs typeface="Courier" charset="0"/>
            </a:endParaRPr>
          </a:p>
          <a:p>
            <a:pPr marL="288290" marR="4407535">
              <a:lnSpc>
                <a:spcPct val="148900"/>
              </a:lnSpc>
              <a:spcBef>
                <a:spcPts val="280"/>
              </a:spcBef>
            </a:pPr>
            <a:r>
              <a:rPr sz="500" spc="15" dirty="0">
                <a:latin typeface="Courier" charset="0"/>
                <a:cs typeface="Courier" charset="0"/>
              </a:rPr>
              <a:t>first =</a:t>
            </a:r>
            <a:r>
              <a:rPr sz="500" spc="-7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first.next;  return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element;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. .</a:t>
            </a:r>
            <a:r>
              <a:rPr sz="500" spc="-9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829109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3" y="269316"/>
            <a:ext cx="51777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pc="110" dirty="0"/>
              <a:t>Implementing </a:t>
            </a:r>
            <a:r>
              <a:rPr spc="90" dirty="0"/>
              <a:t>Linked </a:t>
            </a:r>
            <a:r>
              <a:rPr spc="114" dirty="0"/>
              <a:t>Lists </a:t>
            </a:r>
            <a:r>
              <a:rPr spc="-105" dirty="0"/>
              <a:t>- </a:t>
            </a:r>
            <a:r>
              <a:rPr spc="130" dirty="0"/>
              <a:t>Removing </a:t>
            </a:r>
            <a:r>
              <a:rPr spc="55" dirty="0"/>
              <a:t>the</a:t>
            </a:r>
            <a:r>
              <a:rPr spc="-155" dirty="0"/>
              <a:t> </a:t>
            </a:r>
            <a:r>
              <a:rPr spc="70" dirty="0"/>
              <a:t>First  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824331" y="966165"/>
            <a:ext cx="4964430" cy="19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7504" y="3003524"/>
            <a:ext cx="369824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Arial"/>
                <a:cs typeface="Arial"/>
              </a:rPr>
              <a:t>Figure 2 </a:t>
            </a:r>
            <a:r>
              <a:rPr sz="1250" dirty="0">
                <a:latin typeface="Arial"/>
                <a:cs typeface="Arial"/>
              </a:rPr>
              <a:t>Removing the First Node from a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LinkedList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83" y="580590"/>
            <a:ext cx="5581650" cy="0"/>
          </a:xfrm>
          <a:custGeom>
            <a:avLst/>
            <a:gdLst/>
            <a:ahLst/>
            <a:cxnLst/>
            <a:rect l="l" t="t" r="r" b="b"/>
            <a:pathLst>
              <a:path w="5581650">
                <a:moveTo>
                  <a:pt x="0" y="0"/>
                </a:moveTo>
                <a:lnTo>
                  <a:pt x="5581151" y="0"/>
                </a:lnTo>
              </a:path>
            </a:pathLst>
          </a:custGeom>
          <a:ln w="56733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The </a:t>
            </a:r>
            <a:r>
              <a:rPr spc="60" dirty="0"/>
              <a:t>Iterator</a:t>
            </a:r>
            <a:r>
              <a:rPr spc="-105" dirty="0"/>
              <a:t> </a:t>
            </a:r>
            <a:r>
              <a:rPr spc="16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682467" y="83943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467" y="1328763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409" y="158051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409" y="178617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1435" y="198474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361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3615"/>
                </a:lnTo>
                <a:lnTo>
                  <a:pt x="0" y="14183"/>
                </a:lnTo>
                <a:lnTo>
                  <a:pt x="0" y="475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475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1435" y="21478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66" y="14183"/>
                </a:moveTo>
                <a:lnTo>
                  <a:pt x="28366" y="23615"/>
                </a:lnTo>
                <a:lnTo>
                  <a:pt x="23636" y="28366"/>
                </a:lnTo>
                <a:lnTo>
                  <a:pt x="14183" y="28366"/>
                </a:lnTo>
                <a:lnTo>
                  <a:pt x="4730" y="28366"/>
                </a:lnTo>
                <a:lnTo>
                  <a:pt x="0" y="23615"/>
                </a:lnTo>
                <a:lnTo>
                  <a:pt x="0" y="14183"/>
                </a:lnTo>
                <a:lnTo>
                  <a:pt x="0" y="4751"/>
                </a:lnTo>
                <a:lnTo>
                  <a:pt x="4730" y="0"/>
                </a:lnTo>
                <a:lnTo>
                  <a:pt x="14183" y="0"/>
                </a:lnTo>
                <a:lnTo>
                  <a:pt x="23636" y="0"/>
                </a:lnTo>
                <a:lnTo>
                  <a:pt x="28366" y="4751"/>
                </a:lnTo>
                <a:lnTo>
                  <a:pt x="28366" y="14183"/>
                </a:lnTo>
                <a:close/>
              </a:path>
            </a:pathLst>
          </a:custGeom>
          <a:ln w="7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467" y="241379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41" y="0"/>
                </a:lnTo>
              </a:path>
            </a:pathLst>
          </a:custGeom>
          <a:ln w="49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7409" y="26655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7409" y="286411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7409" y="306267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551" y="35458"/>
                </a:moveTo>
                <a:lnTo>
                  <a:pt x="5907" y="35458"/>
                </a:lnTo>
                <a:lnTo>
                  <a:pt x="0" y="29572"/>
                </a:lnTo>
                <a:lnTo>
                  <a:pt x="0" y="5886"/>
                </a:lnTo>
                <a:lnTo>
                  <a:pt x="5907" y="0"/>
                </a:lnTo>
                <a:lnTo>
                  <a:pt x="29551" y="0"/>
                </a:lnTo>
                <a:lnTo>
                  <a:pt x="35458" y="5886"/>
                </a:lnTo>
                <a:lnTo>
                  <a:pt x="35458" y="29572"/>
                </a:lnTo>
                <a:lnTo>
                  <a:pt x="29551" y="3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8720" y="690399"/>
            <a:ext cx="5610225" cy="246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5465">
              <a:lnSpc>
                <a:spcPct val="119100"/>
              </a:lnSpc>
            </a:pPr>
            <a:r>
              <a:rPr sz="1250" dirty="0">
                <a:latin typeface="Arial"/>
                <a:cs typeface="Arial"/>
              </a:rPr>
              <a:t>Our simplified </a:t>
            </a:r>
            <a:r>
              <a:rPr sz="1250" dirty="0">
                <a:latin typeface="Courier" charset="0"/>
                <a:cs typeface="Courier" charset="0"/>
              </a:rPr>
              <a:t>ListIterator</a:t>
            </a:r>
            <a:r>
              <a:rPr sz="1250" spc="-465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interface has methods: </a:t>
            </a:r>
            <a:r>
              <a:rPr sz="1250" spc="-5" dirty="0">
                <a:latin typeface="Courier" charset="0"/>
                <a:cs typeface="Courier" charset="0"/>
              </a:rPr>
              <a:t>next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spc="-5" dirty="0">
                <a:latin typeface="Courier" charset="0"/>
                <a:cs typeface="Courier" charset="0"/>
              </a:rPr>
              <a:t>hasNext</a:t>
            </a:r>
            <a:r>
              <a:rPr sz="1250" spc="-5" dirty="0">
                <a:latin typeface="Arial"/>
                <a:cs typeface="Arial"/>
              </a:rPr>
              <a:t>,  </a:t>
            </a:r>
            <a:r>
              <a:rPr sz="1250" spc="-5" dirty="0">
                <a:latin typeface="Courier" charset="0"/>
                <a:cs typeface="Courier" charset="0"/>
              </a:rPr>
              <a:t>remove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spc="-5" dirty="0">
                <a:latin typeface="Courier" charset="0"/>
                <a:cs typeface="Courier" charset="0"/>
              </a:rPr>
              <a:t>add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dirty="0">
                <a:latin typeface="Arial"/>
                <a:cs typeface="Arial"/>
              </a:rPr>
              <a:t>and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set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Arial"/>
                <a:cs typeface="Arial"/>
              </a:rPr>
              <a:t>Our </a:t>
            </a:r>
            <a:r>
              <a:rPr sz="1250" dirty="0">
                <a:latin typeface="Courier" charset="0"/>
                <a:cs typeface="Courier" charset="0"/>
              </a:rPr>
              <a:t>LinkedList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dirty="0">
                <a:latin typeface="Arial"/>
                <a:cs typeface="Arial"/>
              </a:rPr>
              <a:t>class declares a private inner class </a:t>
            </a:r>
            <a:r>
              <a:rPr sz="1250" spc="-5" dirty="0">
                <a:latin typeface="Courier" charset="0"/>
                <a:cs typeface="Courier" charset="0"/>
              </a:rPr>
              <a:t>LinkedListIterator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  <a:p>
            <a:pPr marL="298450" marR="1136015">
              <a:lnSpc>
                <a:spcPct val="142000"/>
              </a:lnSpc>
              <a:spcBef>
                <a:spcPts val="330"/>
              </a:spcBef>
            </a:pPr>
            <a:r>
              <a:rPr sz="950" dirty="0">
                <a:latin typeface="Courier" charset="0"/>
                <a:cs typeface="Courier" charset="0"/>
              </a:rPr>
              <a:t>LinkedListIterator</a:t>
            </a:r>
            <a:r>
              <a:rPr sz="950" spc="-29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implements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our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simplified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ListIterator</a:t>
            </a:r>
            <a:r>
              <a:rPr sz="950" spc="-29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interface.  As an inner class </a:t>
            </a:r>
            <a:r>
              <a:rPr sz="950" dirty="0">
                <a:latin typeface="Courier" charset="0"/>
                <a:cs typeface="Courier" charset="0"/>
              </a:rPr>
              <a:t>LinkedListIterator</a:t>
            </a:r>
            <a:r>
              <a:rPr sz="950" spc="-26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has access to</a:t>
            </a:r>
          </a:p>
          <a:p>
            <a:pPr marL="516890">
              <a:lnSpc>
                <a:spcPct val="100000"/>
              </a:lnSpc>
              <a:spcBef>
                <a:spcPts val="615"/>
              </a:spcBef>
            </a:pPr>
            <a:r>
              <a:rPr sz="700" spc="15" dirty="0">
                <a:latin typeface="Arial"/>
                <a:cs typeface="Arial"/>
              </a:rPr>
              <a:t>The </a:t>
            </a:r>
            <a:r>
              <a:rPr sz="700" spc="10" dirty="0">
                <a:latin typeface="Arial"/>
                <a:cs typeface="Arial"/>
              </a:rPr>
              <a:t>instance variable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first</a:t>
            </a:r>
            <a:endParaRPr sz="700" dirty="0">
              <a:latin typeface="Courier" charset="0"/>
              <a:cs typeface="Courier" charset="0"/>
            </a:endParaRPr>
          </a:p>
          <a:p>
            <a:pPr marL="516890">
              <a:lnSpc>
                <a:spcPct val="100000"/>
              </a:lnSpc>
              <a:spcBef>
                <a:spcPts val="445"/>
              </a:spcBef>
            </a:pPr>
            <a:r>
              <a:rPr sz="700" spc="15" dirty="0">
                <a:latin typeface="Arial"/>
                <a:cs typeface="Arial"/>
              </a:rPr>
              <a:t>The </a:t>
            </a:r>
            <a:r>
              <a:rPr sz="700" spc="10" dirty="0">
                <a:latin typeface="Arial"/>
                <a:cs typeface="Arial"/>
              </a:rPr>
              <a:t>private </a:t>
            </a:r>
            <a:r>
              <a:rPr sz="700" spc="15" dirty="0">
                <a:latin typeface="Courier" charset="0"/>
                <a:cs typeface="Courier" charset="0"/>
              </a:rPr>
              <a:t>Node</a:t>
            </a:r>
            <a:r>
              <a:rPr sz="700" spc="-26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Arial"/>
                <a:cs typeface="Arial"/>
              </a:rPr>
              <a:t>class.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A list iterator object</a:t>
            </a:r>
            <a:r>
              <a:rPr sz="1250" spc="-10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has:</a:t>
            </a:r>
          </a:p>
          <a:p>
            <a:pPr marL="298450">
              <a:lnSpc>
                <a:spcPct val="100000"/>
              </a:lnSpc>
              <a:spcBef>
                <a:spcPts val="810"/>
              </a:spcBef>
            </a:pPr>
            <a:r>
              <a:rPr sz="950" dirty="0">
                <a:latin typeface="Arial"/>
                <a:cs typeface="Arial"/>
              </a:rPr>
              <a:t>A reference to the the currently visited node,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position</a:t>
            </a:r>
          </a:p>
          <a:p>
            <a:pPr marL="29845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Arial"/>
                <a:cs typeface="Arial"/>
              </a:rPr>
              <a:t>A reference to the last node before that,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previous</a:t>
            </a:r>
          </a:p>
          <a:p>
            <a:pPr marL="29845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isAfterNext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flag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track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when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next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method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has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been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called.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3749</Words>
  <Application>Microsoft Office PowerPoint</Application>
  <PresentationFormat>Custom</PresentationFormat>
  <Paragraphs>790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Courier</vt:lpstr>
      <vt:lpstr>Courier New</vt:lpstr>
      <vt:lpstr>Times New Roman</vt:lpstr>
      <vt:lpstr>Trebuchet MS</vt:lpstr>
      <vt:lpstr>Office Theme</vt:lpstr>
      <vt:lpstr>Chapter 16 – Basic Data Structures</vt:lpstr>
      <vt:lpstr>Chapter Goals</vt:lpstr>
      <vt:lpstr>Implementing Linked Lists - The Node Class</vt:lpstr>
      <vt:lpstr>Implementing Linked Lists - The Node Class</vt:lpstr>
      <vt:lpstr>Implementing Linked Lists - Adding and  Removing the First Element</vt:lpstr>
      <vt:lpstr>Implementing Linked Lists - Adding the First  Element</vt:lpstr>
      <vt:lpstr>Implementing Linked Lists - Removing the First  Element</vt:lpstr>
      <vt:lpstr>Implementing Linked Lists - Removing the First  Element</vt:lpstr>
      <vt:lpstr>The Iterator Class</vt:lpstr>
      <vt:lpstr>The Iterator Class</vt:lpstr>
      <vt:lpstr>Advancing an Iterator</vt:lpstr>
      <vt:lpstr>Advancing an Iterator</vt:lpstr>
      <vt:lpstr>Removing an Element</vt:lpstr>
      <vt:lpstr>Removing an Element</vt:lpstr>
      <vt:lpstr>Adding an Element</vt:lpstr>
      <vt:lpstr>Adding an Element</vt:lpstr>
      <vt:lpstr>Setting an Element to a Different Value</vt:lpstr>
      <vt:lpstr>Efficiency of Linked List Operations</vt:lpstr>
      <vt:lpstr>Efficiency of Linked List Operations</vt:lpstr>
      <vt:lpstr>Efficiency of Linked List Operations</vt:lpstr>
      <vt:lpstr>Efficiency of Linked List Operations</vt:lpstr>
      <vt:lpstr>Efficiency of Linked List Operations</vt:lpstr>
      <vt:lpstr>Efficiency of Linked List Operations</vt:lpstr>
      <vt:lpstr>Efficiency of Linked List Operations</vt:lpstr>
      <vt:lpstr>Efficiency of Linked List Operations</vt:lpstr>
      <vt:lpstr>Efficiency of Linked List Operations</vt:lpstr>
      <vt:lpstr>section_1/LinkedList.java</vt:lpstr>
      <vt:lpstr>section_1/ListIterator.java</vt:lpstr>
      <vt:lpstr>Static Classes</vt:lpstr>
      <vt:lpstr>Implementing Array Lists</vt:lpstr>
      <vt:lpstr>Implementing Array Lists</vt:lpstr>
      <vt:lpstr>Implementing Array Lists - Getting and Setting  Elements</vt:lpstr>
      <vt:lpstr>Implementing Array Lists - Getting and Setting  Elements</vt:lpstr>
      <vt:lpstr>Removing or Adding Elements</vt:lpstr>
      <vt:lpstr>Removing or Adding Elements</vt:lpstr>
      <vt:lpstr>Removing or Adding Elements</vt:lpstr>
      <vt:lpstr>Growing the Internal Array</vt:lpstr>
      <vt:lpstr>Growing the Internal Array</vt:lpstr>
      <vt:lpstr>Growing the Internal Array</vt:lpstr>
      <vt:lpstr>Growing the Internal Array</vt:lpstr>
      <vt:lpstr>Efficiency of Array List and Linked List  Operations</vt:lpstr>
      <vt:lpstr>Implementing Stacks and Queues</vt:lpstr>
      <vt:lpstr>Stacks as Linked Lists</vt:lpstr>
      <vt:lpstr>Stacks as Linked Lists</vt:lpstr>
      <vt:lpstr>section_3_1/LinkedListStack.java</vt:lpstr>
      <vt:lpstr>Stacks as Arrays</vt:lpstr>
      <vt:lpstr>Queues as Linked Lists</vt:lpstr>
      <vt:lpstr>Queues as Linked Lists</vt:lpstr>
      <vt:lpstr>Queues as Circular Arrays</vt:lpstr>
      <vt:lpstr>Queues as Circular Arrays</vt:lpstr>
      <vt:lpstr>Queues as Circular Arrays</vt:lpstr>
      <vt:lpstr>section_3_4/CircularArrayQueue.java</vt:lpstr>
      <vt:lpstr>Implementing a Hash Table</vt:lpstr>
      <vt:lpstr>Implementing a Hash Table</vt:lpstr>
      <vt:lpstr>Hash Tables</vt:lpstr>
      <vt:lpstr>Hash Tables - Realistic Implementation</vt:lpstr>
      <vt:lpstr>Hash Tables</vt:lpstr>
      <vt:lpstr>Implementing a Hash Table - Finding an Element</vt:lpstr>
      <vt:lpstr>Adding and Removing Elements</vt:lpstr>
      <vt:lpstr>Adding and Removing Elements</vt:lpstr>
      <vt:lpstr>Iterating over a Hash Table</vt:lpstr>
      <vt:lpstr>Iterating over a Hash Table</vt:lpstr>
      <vt:lpstr>Hash Table Efficiency</vt:lpstr>
      <vt:lpstr>section_4/HashSet.java</vt:lpstr>
      <vt:lpstr>section_4/HashSetDemo.java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GDonini</dc:creator>
  <cp:lastModifiedBy>mimi opkins</cp:lastModifiedBy>
  <cp:revision>7</cp:revision>
  <dcterms:created xsi:type="dcterms:W3CDTF">2016-01-18T23:26:57Z</dcterms:created>
  <dcterms:modified xsi:type="dcterms:W3CDTF">2018-08-13T13:49:47Z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