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sldIdLst>
    <p:sldId id="371" r:id="rId2"/>
    <p:sldId id="321" r:id="rId3"/>
    <p:sldId id="373" r:id="rId4"/>
    <p:sldId id="374" r:id="rId5"/>
    <p:sldId id="375" r:id="rId6"/>
    <p:sldId id="348" r:id="rId7"/>
    <p:sldId id="322" r:id="rId8"/>
    <p:sldId id="327" r:id="rId9"/>
    <p:sldId id="328" r:id="rId10"/>
    <p:sldId id="330" r:id="rId11"/>
    <p:sldId id="331" r:id="rId12"/>
    <p:sldId id="332"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76" r:id="rId28"/>
    <p:sldId id="379" r:id="rId29"/>
    <p:sldId id="323" r:id="rId30"/>
    <p:sldId id="377" r:id="rId31"/>
    <p:sldId id="349" r:id="rId32"/>
    <p:sldId id="378" r:id="rId33"/>
    <p:sldId id="324" r:id="rId34"/>
    <p:sldId id="381" r:id="rId35"/>
    <p:sldId id="325" r:id="rId36"/>
    <p:sldId id="382" r:id="rId37"/>
    <p:sldId id="384" r:id="rId38"/>
    <p:sldId id="383" r:id="rId39"/>
    <p:sldId id="37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9"/>
    <p:restoredTop sz="85403" autoAdjust="0"/>
  </p:normalViewPr>
  <p:slideViewPr>
    <p:cSldViewPr snapToGrid="0" snapToObjects="1">
      <p:cViewPr varScale="1">
        <p:scale>
          <a:sx n="97" d="100"/>
          <a:sy n="97"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12932-8756-BB40-A308-A2F26892FD58}"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C5394-9113-4247-88E1-EDCC4540E72A}" type="slidenum">
              <a:rPr lang="en-US" smtClean="0"/>
              <a:t>‹#›</a:t>
            </a:fld>
            <a:endParaRPr lang="en-US"/>
          </a:p>
        </p:txBody>
      </p:sp>
    </p:spTree>
    <p:extLst>
      <p:ext uri="{BB962C8B-B14F-4D97-AF65-F5344CB8AC3E}">
        <p14:creationId xmlns:p14="http://schemas.microsoft.com/office/powerpoint/2010/main" val="246071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10</a:t>
            </a:fld>
            <a:endParaRPr lang="en-US"/>
          </a:p>
        </p:txBody>
      </p:sp>
    </p:spTree>
    <p:extLst>
      <p:ext uri="{BB962C8B-B14F-4D97-AF65-F5344CB8AC3E}">
        <p14:creationId xmlns:p14="http://schemas.microsoft.com/office/powerpoint/2010/main" val="1684172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11</a:t>
            </a:fld>
            <a:endParaRPr lang="en-US"/>
          </a:p>
        </p:txBody>
      </p:sp>
    </p:spTree>
    <p:extLst>
      <p:ext uri="{BB962C8B-B14F-4D97-AF65-F5344CB8AC3E}">
        <p14:creationId xmlns:p14="http://schemas.microsoft.com/office/powerpoint/2010/main" val="575759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12</a:t>
            </a:fld>
            <a:endParaRPr lang="en-US"/>
          </a:p>
        </p:txBody>
      </p:sp>
    </p:spTree>
    <p:extLst>
      <p:ext uri="{BB962C8B-B14F-4D97-AF65-F5344CB8AC3E}">
        <p14:creationId xmlns:p14="http://schemas.microsoft.com/office/powerpoint/2010/main" val="262563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13</a:t>
            </a:fld>
            <a:endParaRPr lang="en-US"/>
          </a:p>
        </p:txBody>
      </p:sp>
    </p:spTree>
    <p:extLst>
      <p:ext uri="{BB962C8B-B14F-4D97-AF65-F5344CB8AC3E}">
        <p14:creationId xmlns:p14="http://schemas.microsoft.com/office/powerpoint/2010/main" val="1279747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14</a:t>
            </a:fld>
            <a:endParaRPr lang="en-US"/>
          </a:p>
        </p:txBody>
      </p:sp>
    </p:spTree>
    <p:extLst>
      <p:ext uri="{BB962C8B-B14F-4D97-AF65-F5344CB8AC3E}">
        <p14:creationId xmlns:p14="http://schemas.microsoft.com/office/powerpoint/2010/main" val="2033364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15</a:t>
            </a:fld>
            <a:endParaRPr lang="en-US"/>
          </a:p>
        </p:txBody>
      </p:sp>
    </p:spTree>
    <p:extLst>
      <p:ext uri="{BB962C8B-B14F-4D97-AF65-F5344CB8AC3E}">
        <p14:creationId xmlns:p14="http://schemas.microsoft.com/office/powerpoint/2010/main" val="1816502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16</a:t>
            </a:fld>
            <a:endParaRPr lang="en-US"/>
          </a:p>
        </p:txBody>
      </p:sp>
    </p:spTree>
    <p:extLst>
      <p:ext uri="{BB962C8B-B14F-4D97-AF65-F5344CB8AC3E}">
        <p14:creationId xmlns:p14="http://schemas.microsoft.com/office/powerpoint/2010/main" val="2103836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17</a:t>
            </a:fld>
            <a:endParaRPr lang="en-US"/>
          </a:p>
        </p:txBody>
      </p:sp>
    </p:spTree>
    <p:extLst>
      <p:ext uri="{BB962C8B-B14F-4D97-AF65-F5344CB8AC3E}">
        <p14:creationId xmlns:p14="http://schemas.microsoft.com/office/powerpoint/2010/main" val="2508687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18</a:t>
            </a:fld>
            <a:endParaRPr lang="en-US"/>
          </a:p>
        </p:txBody>
      </p:sp>
    </p:spTree>
    <p:extLst>
      <p:ext uri="{BB962C8B-B14F-4D97-AF65-F5344CB8AC3E}">
        <p14:creationId xmlns:p14="http://schemas.microsoft.com/office/powerpoint/2010/main" val="24036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19</a:t>
            </a:fld>
            <a:endParaRPr lang="en-US"/>
          </a:p>
        </p:txBody>
      </p:sp>
    </p:spTree>
    <p:extLst>
      <p:ext uri="{BB962C8B-B14F-4D97-AF65-F5344CB8AC3E}">
        <p14:creationId xmlns:p14="http://schemas.microsoft.com/office/powerpoint/2010/main" val="426996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20</a:t>
            </a:fld>
            <a:endParaRPr lang="en-US"/>
          </a:p>
        </p:txBody>
      </p:sp>
    </p:spTree>
    <p:extLst>
      <p:ext uri="{BB962C8B-B14F-4D97-AF65-F5344CB8AC3E}">
        <p14:creationId xmlns:p14="http://schemas.microsoft.com/office/powerpoint/2010/main" val="4222993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21</a:t>
            </a:fld>
            <a:endParaRPr lang="en-US"/>
          </a:p>
        </p:txBody>
      </p:sp>
    </p:spTree>
    <p:extLst>
      <p:ext uri="{BB962C8B-B14F-4D97-AF65-F5344CB8AC3E}">
        <p14:creationId xmlns:p14="http://schemas.microsoft.com/office/powerpoint/2010/main" val="2420245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22</a:t>
            </a:fld>
            <a:endParaRPr lang="en-US"/>
          </a:p>
        </p:txBody>
      </p:sp>
    </p:spTree>
    <p:extLst>
      <p:ext uri="{BB962C8B-B14F-4D97-AF65-F5344CB8AC3E}">
        <p14:creationId xmlns:p14="http://schemas.microsoft.com/office/powerpoint/2010/main" val="2937532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23</a:t>
            </a:fld>
            <a:endParaRPr lang="en-US"/>
          </a:p>
        </p:txBody>
      </p:sp>
    </p:spTree>
    <p:extLst>
      <p:ext uri="{BB962C8B-B14F-4D97-AF65-F5344CB8AC3E}">
        <p14:creationId xmlns:p14="http://schemas.microsoft.com/office/powerpoint/2010/main" val="2432362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24</a:t>
            </a:fld>
            <a:endParaRPr lang="en-US"/>
          </a:p>
        </p:txBody>
      </p:sp>
    </p:spTree>
    <p:extLst>
      <p:ext uri="{BB962C8B-B14F-4D97-AF65-F5344CB8AC3E}">
        <p14:creationId xmlns:p14="http://schemas.microsoft.com/office/powerpoint/2010/main" val="2011728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25</a:t>
            </a:fld>
            <a:endParaRPr lang="en-US"/>
          </a:p>
        </p:txBody>
      </p:sp>
    </p:spTree>
    <p:extLst>
      <p:ext uri="{BB962C8B-B14F-4D97-AF65-F5344CB8AC3E}">
        <p14:creationId xmlns:p14="http://schemas.microsoft.com/office/powerpoint/2010/main" val="1543638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26</a:t>
            </a:fld>
            <a:endParaRPr lang="en-US"/>
          </a:p>
        </p:txBody>
      </p:sp>
    </p:spTree>
    <p:extLst>
      <p:ext uri="{BB962C8B-B14F-4D97-AF65-F5344CB8AC3E}">
        <p14:creationId xmlns:p14="http://schemas.microsoft.com/office/powerpoint/2010/main" val="2026132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27</a:t>
            </a:fld>
            <a:endParaRPr lang="en-US"/>
          </a:p>
        </p:txBody>
      </p:sp>
    </p:spTree>
    <p:extLst>
      <p:ext uri="{BB962C8B-B14F-4D97-AF65-F5344CB8AC3E}">
        <p14:creationId xmlns:p14="http://schemas.microsoft.com/office/powerpoint/2010/main" val="3144818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28</a:t>
            </a:fld>
            <a:endParaRPr lang="en-US"/>
          </a:p>
        </p:txBody>
      </p:sp>
    </p:spTree>
    <p:extLst>
      <p:ext uri="{BB962C8B-B14F-4D97-AF65-F5344CB8AC3E}">
        <p14:creationId xmlns:p14="http://schemas.microsoft.com/office/powerpoint/2010/main" val="2332685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29</a:t>
            </a:fld>
            <a:endParaRPr lang="en-US"/>
          </a:p>
        </p:txBody>
      </p:sp>
    </p:spTree>
    <p:extLst>
      <p:ext uri="{BB962C8B-B14F-4D97-AF65-F5344CB8AC3E}">
        <p14:creationId xmlns:p14="http://schemas.microsoft.com/office/powerpoint/2010/main" val="185696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a:t>
            </a:fld>
            <a:endParaRPr lang="en-US"/>
          </a:p>
        </p:txBody>
      </p:sp>
    </p:spTree>
    <p:extLst>
      <p:ext uri="{BB962C8B-B14F-4D97-AF65-F5344CB8AC3E}">
        <p14:creationId xmlns:p14="http://schemas.microsoft.com/office/powerpoint/2010/main" val="478870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30</a:t>
            </a:fld>
            <a:endParaRPr lang="en-US"/>
          </a:p>
        </p:txBody>
      </p:sp>
    </p:spTree>
    <p:extLst>
      <p:ext uri="{BB962C8B-B14F-4D97-AF65-F5344CB8AC3E}">
        <p14:creationId xmlns:p14="http://schemas.microsoft.com/office/powerpoint/2010/main" val="22073590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31</a:t>
            </a:fld>
            <a:endParaRPr lang="en-US"/>
          </a:p>
        </p:txBody>
      </p:sp>
    </p:spTree>
    <p:extLst>
      <p:ext uri="{BB962C8B-B14F-4D97-AF65-F5344CB8AC3E}">
        <p14:creationId xmlns:p14="http://schemas.microsoft.com/office/powerpoint/2010/main" val="4105405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32</a:t>
            </a:fld>
            <a:endParaRPr lang="en-US"/>
          </a:p>
        </p:txBody>
      </p:sp>
    </p:spTree>
    <p:extLst>
      <p:ext uri="{BB962C8B-B14F-4D97-AF65-F5344CB8AC3E}">
        <p14:creationId xmlns:p14="http://schemas.microsoft.com/office/powerpoint/2010/main" val="39332463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33</a:t>
            </a:fld>
            <a:endParaRPr lang="en-US"/>
          </a:p>
        </p:txBody>
      </p:sp>
    </p:spTree>
    <p:extLst>
      <p:ext uri="{BB962C8B-B14F-4D97-AF65-F5344CB8AC3E}">
        <p14:creationId xmlns:p14="http://schemas.microsoft.com/office/powerpoint/2010/main" val="1197462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34</a:t>
            </a:fld>
            <a:endParaRPr lang="en-US"/>
          </a:p>
        </p:txBody>
      </p:sp>
    </p:spTree>
    <p:extLst>
      <p:ext uri="{BB962C8B-B14F-4D97-AF65-F5344CB8AC3E}">
        <p14:creationId xmlns:p14="http://schemas.microsoft.com/office/powerpoint/2010/main" val="19749267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35</a:t>
            </a:fld>
            <a:endParaRPr lang="en-US"/>
          </a:p>
        </p:txBody>
      </p:sp>
    </p:spTree>
    <p:extLst>
      <p:ext uri="{BB962C8B-B14F-4D97-AF65-F5344CB8AC3E}">
        <p14:creationId xmlns:p14="http://schemas.microsoft.com/office/powerpoint/2010/main" val="12319063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36</a:t>
            </a:fld>
            <a:endParaRPr lang="en-US"/>
          </a:p>
        </p:txBody>
      </p:sp>
    </p:spTree>
    <p:extLst>
      <p:ext uri="{BB962C8B-B14F-4D97-AF65-F5344CB8AC3E}">
        <p14:creationId xmlns:p14="http://schemas.microsoft.com/office/powerpoint/2010/main" val="13440174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37</a:t>
            </a:fld>
            <a:endParaRPr lang="en-US"/>
          </a:p>
        </p:txBody>
      </p:sp>
    </p:spTree>
    <p:extLst>
      <p:ext uri="{BB962C8B-B14F-4D97-AF65-F5344CB8AC3E}">
        <p14:creationId xmlns:p14="http://schemas.microsoft.com/office/powerpoint/2010/main" val="723735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38</a:t>
            </a:fld>
            <a:endParaRPr lang="en-US"/>
          </a:p>
        </p:txBody>
      </p:sp>
    </p:spTree>
    <p:extLst>
      <p:ext uri="{BB962C8B-B14F-4D97-AF65-F5344CB8AC3E}">
        <p14:creationId xmlns:p14="http://schemas.microsoft.com/office/powerpoint/2010/main" val="19832389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39</a:t>
            </a:fld>
            <a:endParaRPr lang="en-US"/>
          </a:p>
        </p:txBody>
      </p:sp>
    </p:spTree>
    <p:extLst>
      <p:ext uri="{BB962C8B-B14F-4D97-AF65-F5344CB8AC3E}">
        <p14:creationId xmlns:p14="http://schemas.microsoft.com/office/powerpoint/2010/main" val="2008492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five critical tenets of an effective cyber defense system as reflected in the CIS Controls are: </a:t>
            </a:r>
          </a:p>
          <a:p>
            <a:r>
              <a:rPr lang="en-US" sz="1200" b="1" i="1" u="none" strike="noStrike" kern="1200" baseline="0" dirty="0">
                <a:solidFill>
                  <a:schemeClr val="tx1"/>
                </a:solidFill>
                <a:latin typeface="+mn-lt"/>
                <a:ea typeface="+mn-ea"/>
                <a:cs typeface="+mn-cs"/>
              </a:rPr>
              <a:t>Offense informs defense: </a:t>
            </a:r>
            <a:r>
              <a:rPr lang="en-US" sz="1200" b="0" i="0" u="none" strike="noStrike" kern="1200" baseline="0" dirty="0">
                <a:solidFill>
                  <a:schemeClr val="tx1"/>
                </a:solidFill>
                <a:latin typeface="+mn-lt"/>
                <a:ea typeface="+mn-ea"/>
                <a:cs typeface="+mn-cs"/>
              </a:rPr>
              <a:t>Use knowledge of actual attacks that have compromised systems to provide the foundation to continually learn from these events to build effective, practical defenses. Include only those controls that can be shown to stop known real-world attacks. </a:t>
            </a:r>
          </a:p>
          <a:p>
            <a:r>
              <a:rPr lang="en-US" sz="1200" b="1" i="1" u="none" strike="noStrike" kern="1200" baseline="0" dirty="0">
                <a:solidFill>
                  <a:schemeClr val="tx1"/>
                </a:solidFill>
                <a:latin typeface="+mn-lt"/>
                <a:ea typeface="+mn-ea"/>
                <a:cs typeface="+mn-cs"/>
              </a:rPr>
              <a:t>Prioritization: </a:t>
            </a:r>
            <a:r>
              <a:rPr lang="en-US" sz="1200" b="0" i="0" u="none" strike="noStrike" kern="1200" baseline="0" dirty="0">
                <a:solidFill>
                  <a:schemeClr val="tx1"/>
                </a:solidFill>
                <a:latin typeface="+mn-lt"/>
                <a:ea typeface="+mn-ea"/>
                <a:cs typeface="+mn-cs"/>
              </a:rPr>
              <a:t>Invest first in Controls that will provide the greatest risk reduction and protection against the most dangerous threat actors and that can be feasibly implemented in your computing environment. The CIS Implementation Groups discussed below are a great place for organizations to start identifying relevant Sub-Controls. </a:t>
            </a:r>
          </a:p>
          <a:p>
            <a:r>
              <a:rPr lang="en-US" sz="1200" b="1" i="1" u="none" strike="noStrike" kern="1200" baseline="0" dirty="0">
                <a:solidFill>
                  <a:schemeClr val="tx1"/>
                </a:solidFill>
                <a:latin typeface="+mn-lt"/>
                <a:ea typeface="+mn-ea"/>
                <a:cs typeface="+mn-cs"/>
              </a:rPr>
              <a:t>Measurements and Metrics: </a:t>
            </a:r>
            <a:r>
              <a:rPr lang="en-US" sz="1200" b="0" i="0" u="none" strike="noStrike" kern="1200" baseline="0" dirty="0">
                <a:solidFill>
                  <a:schemeClr val="tx1"/>
                </a:solidFill>
                <a:latin typeface="+mn-lt"/>
                <a:ea typeface="+mn-ea"/>
                <a:cs typeface="+mn-cs"/>
              </a:rPr>
              <a:t>Establish common metrics to provide a shared language for executives, IT specialists, auditors, and security officials to measure the effectiveness of security measures within an organization so that required adjustments can be identified and implemented quickly. </a:t>
            </a:r>
          </a:p>
          <a:p>
            <a:r>
              <a:rPr lang="en-US" sz="1200" b="1" i="1" u="none" strike="noStrike" kern="1200" baseline="0" dirty="0">
                <a:solidFill>
                  <a:schemeClr val="tx1"/>
                </a:solidFill>
                <a:latin typeface="+mn-lt"/>
                <a:ea typeface="+mn-ea"/>
                <a:cs typeface="+mn-cs"/>
              </a:rPr>
              <a:t>Continuous diagnostics and mitigation: </a:t>
            </a:r>
            <a:r>
              <a:rPr lang="en-US" sz="1200" b="0" i="0" u="none" strike="noStrike" kern="1200" baseline="0" dirty="0">
                <a:solidFill>
                  <a:schemeClr val="tx1"/>
                </a:solidFill>
                <a:latin typeface="+mn-lt"/>
                <a:ea typeface="+mn-ea"/>
                <a:cs typeface="+mn-cs"/>
              </a:rPr>
              <a:t>Carry out continuous measurement to test and validate the effectiveness of current security measures and to help drive the priority of next steps. </a:t>
            </a:r>
          </a:p>
          <a:p>
            <a:r>
              <a:rPr lang="en-US" sz="1200" b="1" i="1" u="none" strike="noStrike" kern="1200" baseline="0" dirty="0">
                <a:solidFill>
                  <a:schemeClr val="tx1"/>
                </a:solidFill>
                <a:latin typeface="+mn-lt"/>
                <a:ea typeface="+mn-ea"/>
                <a:cs typeface="+mn-cs"/>
              </a:rPr>
              <a:t>Automation: </a:t>
            </a:r>
            <a:r>
              <a:rPr lang="en-US" sz="1200" b="0" i="0" u="none" strike="noStrike" kern="1200" baseline="0" dirty="0">
                <a:solidFill>
                  <a:schemeClr val="tx1"/>
                </a:solidFill>
                <a:latin typeface="+mn-lt"/>
                <a:ea typeface="+mn-ea"/>
                <a:cs typeface="+mn-cs"/>
              </a:rPr>
              <a:t>Automate defenses so that organizations can achieve reliable, scalable, and continuous measurements of their adherence to the Controls and related metrics. </a:t>
            </a: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4</a:t>
            </a:fld>
            <a:endParaRPr lang="en-US"/>
          </a:p>
        </p:txBody>
      </p:sp>
    </p:spTree>
    <p:extLst>
      <p:ext uri="{BB962C8B-B14F-4D97-AF65-F5344CB8AC3E}">
        <p14:creationId xmlns:p14="http://schemas.microsoft.com/office/powerpoint/2010/main" val="1066121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five critical tenets of an effective cyber defense system as reflected in the CIS Controls are: </a:t>
            </a:r>
          </a:p>
          <a:p>
            <a:r>
              <a:rPr lang="en-US" sz="1200" b="1" i="1" u="none" strike="noStrike" kern="1200" baseline="0" dirty="0">
                <a:solidFill>
                  <a:schemeClr val="tx1"/>
                </a:solidFill>
                <a:latin typeface="+mn-lt"/>
                <a:ea typeface="+mn-ea"/>
                <a:cs typeface="+mn-cs"/>
              </a:rPr>
              <a:t>Offense informs defense: </a:t>
            </a:r>
            <a:r>
              <a:rPr lang="en-US" sz="1200" b="0" i="0" u="none" strike="noStrike" kern="1200" baseline="0" dirty="0">
                <a:solidFill>
                  <a:schemeClr val="tx1"/>
                </a:solidFill>
                <a:latin typeface="+mn-lt"/>
                <a:ea typeface="+mn-ea"/>
                <a:cs typeface="+mn-cs"/>
              </a:rPr>
              <a:t>Use knowledge of actual attacks that have compromised systems to provide the foundation to continually learn from these events to build effective, practical defenses. Include only those controls that can be shown to stop known real-world attacks. </a:t>
            </a:r>
          </a:p>
          <a:p>
            <a:r>
              <a:rPr lang="en-US" sz="1200" b="1" i="1" u="none" strike="noStrike" kern="1200" baseline="0" dirty="0">
                <a:solidFill>
                  <a:schemeClr val="tx1"/>
                </a:solidFill>
                <a:latin typeface="+mn-lt"/>
                <a:ea typeface="+mn-ea"/>
                <a:cs typeface="+mn-cs"/>
              </a:rPr>
              <a:t>Prioritization: </a:t>
            </a:r>
            <a:r>
              <a:rPr lang="en-US" sz="1200" b="0" i="0" u="none" strike="noStrike" kern="1200" baseline="0" dirty="0">
                <a:solidFill>
                  <a:schemeClr val="tx1"/>
                </a:solidFill>
                <a:latin typeface="+mn-lt"/>
                <a:ea typeface="+mn-ea"/>
                <a:cs typeface="+mn-cs"/>
              </a:rPr>
              <a:t>Invest first in Controls that will provide the greatest risk reduction and protection against the most dangerous threat actors and that can be feasibly implemented in your computing environment. The CIS Implementation Groups discussed below are a great place for organizations to start identifying relevant Sub-Controls. </a:t>
            </a:r>
          </a:p>
          <a:p>
            <a:r>
              <a:rPr lang="en-US" sz="1200" b="1" i="1" u="none" strike="noStrike" kern="1200" baseline="0" dirty="0">
                <a:solidFill>
                  <a:schemeClr val="tx1"/>
                </a:solidFill>
                <a:latin typeface="+mn-lt"/>
                <a:ea typeface="+mn-ea"/>
                <a:cs typeface="+mn-cs"/>
              </a:rPr>
              <a:t>Measurements and Metrics: </a:t>
            </a:r>
            <a:r>
              <a:rPr lang="en-US" sz="1200" b="0" i="0" u="none" strike="noStrike" kern="1200" baseline="0" dirty="0">
                <a:solidFill>
                  <a:schemeClr val="tx1"/>
                </a:solidFill>
                <a:latin typeface="+mn-lt"/>
                <a:ea typeface="+mn-ea"/>
                <a:cs typeface="+mn-cs"/>
              </a:rPr>
              <a:t>Establish common metrics to provide a shared language for executives, IT specialists, auditors, and security officials to measure the effectiveness of security measures within an organization so that required adjustments can be identified and implemented quickly. </a:t>
            </a:r>
          </a:p>
          <a:p>
            <a:r>
              <a:rPr lang="en-US" sz="1200" b="1" i="1" u="none" strike="noStrike" kern="1200" baseline="0" dirty="0">
                <a:solidFill>
                  <a:schemeClr val="tx1"/>
                </a:solidFill>
                <a:latin typeface="+mn-lt"/>
                <a:ea typeface="+mn-ea"/>
                <a:cs typeface="+mn-cs"/>
              </a:rPr>
              <a:t>Continuous diagnostics and mitigation: </a:t>
            </a:r>
            <a:r>
              <a:rPr lang="en-US" sz="1200" b="0" i="0" u="none" strike="noStrike" kern="1200" baseline="0" dirty="0">
                <a:solidFill>
                  <a:schemeClr val="tx1"/>
                </a:solidFill>
                <a:latin typeface="+mn-lt"/>
                <a:ea typeface="+mn-ea"/>
                <a:cs typeface="+mn-cs"/>
              </a:rPr>
              <a:t>Carry out continuous measurement to test and validate the effectiveness of current security measures and to help drive the priority of next steps. </a:t>
            </a:r>
          </a:p>
          <a:p>
            <a:r>
              <a:rPr lang="en-US" sz="1200" b="1" i="1" u="none" strike="noStrike" kern="1200" baseline="0" dirty="0">
                <a:solidFill>
                  <a:schemeClr val="tx1"/>
                </a:solidFill>
                <a:latin typeface="+mn-lt"/>
                <a:ea typeface="+mn-ea"/>
                <a:cs typeface="+mn-cs"/>
              </a:rPr>
              <a:t>Automation: </a:t>
            </a:r>
            <a:r>
              <a:rPr lang="en-US" sz="1200" b="0" i="0" u="none" strike="noStrike" kern="1200" baseline="0" dirty="0">
                <a:solidFill>
                  <a:schemeClr val="tx1"/>
                </a:solidFill>
                <a:latin typeface="+mn-lt"/>
                <a:ea typeface="+mn-ea"/>
                <a:cs typeface="+mn-cs"/>
              </a:rPr>
              <a:t>Automate defenses so that organizations can achieve reliable, scalable, and continuous measurements of their adherence to the Controls and related metrics. </a:t>
            </a: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5</a:t>
            </a:fld>
            <a:endParaRPr lang="en-US"/>
          </a:p>
        </p:txBody>
      </p:sp>
    </p:spTree>
    <p:extLst>
      <p:ext uri="{BB962C8B-B14F-4D97-AF65-F5344CB8AC3E}">
        <p14:creationId xmlns:p14="http://schemas.microsoft.com/office/powerpoint/2010/main" val="2081039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Implementation Groups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Historically the CIS Controls utilized the order of the Controls as a means of focusing an organization’s cybersecurity activities, resulting in a subset of the first six CIS Controls referred to as cyber hygiene. However, many of the practices found within the CIS cyber hygiene control set can be difficult for organizations with limited resources to implement. This highlighted a need for a collection of best practices focused on balancing resource constraints and effective risk mitigation. As a result, CIS </a:t>
            </a:r>
            <a:r>
              <a:rPr lang="en-US" sz="1200" b="0" i="1" u="none" strike="noStrike" kern="1200" baseline="0" dirty="0">
                <a:solidFill>
                  <a:schemeClr val="tx1"/>
                </a:solidFill>
                <a:latin typeface="+mn-lt"/>
                <a:ea typeface="+mn-ea"/>
                <a:cs typeface="+mn-cs"/>
              </a:rPr>
              <a:t>recommends </a:t>
            </a:r>
            <a:r>
              <a:rPr lang="en-US" sz="1200" b="0" i="0" u="none" strike="noStrike" kern="1200" baseline="0" dirty="0">
                <a:solidFill>
                  <a:schemeClr val="tx1"/>
                </a:solidFill>
                <a:latin typeface="+mn-lt"/>
                <a:ea typeface="+mn-ea"/>
                <a:cs typeface="+mn-cs"/>
              </a:rPr>
              <a:t>the following new guidance to prioritize CIS Control utilization, known as CIS Controls Implementation Groups. </a:t>
            </a:r>
          </a:p>
          <a:p>
            <a:r>
              <a:rPr lang="en-US" sz="1200" b="0" i="0" u="none" strike="noStrike" kern="1200" baseline="0" dirty="0">
                <a:solidFill>
                  <a:schemeClr val="tx1"/>
                </a:solidFill>
                <a:latin typeface="+mn-lt"/>
                <a:ea typeface="+mn-ea"/>
                <a:cs typeface="+mn-cs"/>
              </a:rPr>
              <a:t>The CIS Controls Implementation Groups (IGs) are self-assessed categories for organizations based on relevant cybersecurity attributes. Each IG identifies a subset of the CIS Controls that the community has broadly assessed to be reasonable for an organization with a similar risk profile and resources to strive to implement. These IGs represent a horizontal cut across the CIS Controls tailored to different types of enterprises. Each IG builds upon the previous one. As such, IG2 includes IG1, and IG3 includes all of the CIS Sub-Controls in IG1 and IG2. A resource constrained organization may have to protect critical data and, therefore, implement Sub-Controls in a higher IG. Ultimately, an organization implementing the CIS Sub-Controls defined for their IG is moving toward a standard duty of care as described in the CIS Risk Assessment Method (CIS RAM). CIS RAM is a free resource available at </a:t>
            </a:r>
            <a:r>
              <a:rPr lang="en-US" sz="1200" b="0" i="0" u="sng" strike="noStrike" kern="1200" baseline="0" dirty="0">
                <a:solidFill>
                  <a:schemeClr val="tx1"/>
                </a:solidFill>
                <a:latin typeface="+mn-lt"/>
                <a:ea typeface="+mn-ea"/>
                <a:cs typeface="+mn-cs"/>
              </a:rPr>
              <a:t>https://learn.cisecurity.org/cis-ram</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CIS recommends that organizations prioritize their implementation of the Controls by following the IGs. Organizations should implement Sub-Controls in IG1, followed by IG2 and then IG3. The Sub-Controls contained within IG1 are essential to success. Implementation of IG1 should be considered among the very first things to be done as part of a cybersecurity program. CIS refers to IG1 as “Cyber Hygiene” – the essential protections that must be put into place to defend against common attacks. Organizations are encouraged to classify themselves as belonging to one of three Implementation Groups. For instance: </a:t>
            </a:r>
          </a:p>
          <a:p>
            <a:r>
              <a:rPr lang="en-US" sz="1200" b="0" i="0" u="none" strike="noStrike" kern="1200" baseline="0" dirty="0">
                <a:solidFill>
                  <a:schemeClr val="tx1"/>
                </a:solidFill>
                <a:latin typeface="+mn-lt"/>
                <a:ea typeface="+mn-ea"/>
                <a:cs typeface="+mn-cs"/>
              </a:rPr>
              <a:t>• A family-owned business with ~10 employees may self-classify as IG1; </a:t>
            </a:r>
          </a:p>
          <a:p>
            <a:r>
              <a:rPr lang="en-US" sz="1200" b="0" i="0" u="none" strike="noStrike" kern="1200" baseline="0" dirty="0">
                <a:solidFill>
                  <a:schemeClr val="tx1"/>
                </a:solidFill>
                <a:latin typeface="+mn-lt"/>
                <a:ea typeface="+mn-ea"/>
                <a:cs typeface="+mn-cs"/>
              </a:rPr>
              <a:t>• A regional organization providing a service may classify itself as IG2; or </a:t>
            </a:r>
          </a:p>
          <a:p>
            <a:r>
              <a:rPr lang="en-US" sz="1200" b="0" i="0" u="none" strike="noStrike" kern="1200" baseline="0" dirty="0">
                <a:solidFill>
                  <a:schemeClr val="tx1"/>
                </a:solidFill>
                <a:latin typeface="+mn-lt"/>
                <a:ea typeface="+mn-ea"/>
                <a:cs typeface="+mn-cs"/>
              </a:rPr>
              <a:t>• A large corporation with thousands of employees may be labeled IG3. </a:t>
            </a: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6</a:t>
            </a:fld>
            <a:endParaRPr lang="en-US"/>
          </a:p>
        </p:txBody>
      </p:sp>
    </p:spTree>
    <p:extLst>
      <p:ext uri="{BB962C8B-B14F-4D97-AF65-F5344CB8AC3E}">
        <p14:creationId xmlns:p14="http://schemas.microsoft.com/office/powerpoint/2010/main" val="4070655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7</a:t>
            </a:fld>
            <a:endParaRPr lang="en-US"/>
          </a:p>
        </p:txBody>
      </p:sp>
    </p:spTree>
    <p:extLst>
      <p:ext uri="{BB962C8B-B14F-4D97-AF65-F5344CB8AC3E}">
        <p14:creationId xmlns:p14="http://schemas.microsoft.com/office/powerpoint/2010/main" val="3584172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8</a:t>
            </a:fld>
            <a:endParaRPr lang="en-US"/>
          </a:p>
        </p:txBody>
      </p:sp>
    </p:spTree>
    <p:extLst>
      <p:ext uri="{BB962C8B-B14F-4D97-AF65-F5344CB8AC3E}">
        <p14:creationId xmlns:p14="http://schemas.microsoft.com/office/powerpoint/2010/main" val="1202528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9</a:t>
            </a:fld>
            <a:endParaRPr lang="en-US"/>
          </a:p>
        </p:txBody>
      </p:sp>
    </p:spTree>
    <p:extLst>
      <p:ext uri="{BB962C8B-B14F-4D97-AF65-F5344CB8AC3E}">
        <p14:creationId xmlns:p14="http://schemas.microsoft.com/office/powerpoint/2010/main" val="3921180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E7E9-0BC0-4846-A55E-61C1A4DDE2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2BC4A8-A83B-F043-81A9-D7275D1B0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AEEE25-461E-C846-A7FA-485CE79E0960}"/>
              </a:ext>
            </a:extLst>
          </p:cNvPr>
          <p:cNvSpPr>
            <a:spLocks noGrp="1"/>
          </p:cNvSpPr>
          <p:nvPr>
            <p:ph type="dt" sz="half" idx="10"/>
          </p:nvPr>
        </p:nvSpPr>
        <p:spPr/>
        <p:txBody>
          <a:bodyPr/>
          <a:lstStyle/>
          <a:p>
            <a:fld id="{D0D1F24B-B509-48E8-9FE0-5FFEB286197B}" type="datetime1">
              <a:rPr lang="en-US" smtClean="0"/>
              <a:t>3/22/2021</a:t>
            </a:fld>
            <a:endParaRPr lang="en-US"/>
          </a:p>
        </p:txBody>
      </p:sp>
      <p:sp>
        <p:nvSpPr>
          <p:cNvPr id="5" name="Footer Placeholder 4">
            <a:extLst>
              <a:ext uri="{FF2B5EF4-FFF2-40B4-BE49-F238E27FC236}">
                <a16:creationId xmlns:a16="http://schemas.microsoft.com/office/drawing/2014/main" id="{112307CF-FF18-354C-9CB4-B91EED80C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22DE4-8706-D848-A951-1FDEA0EEA923}"/>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96403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C740-5376-3145-98D1-9FB49501A0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59ABE6-9994-624F-BF61-F0F74A9996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96551-0DA7-DB47-A410-8EBBA4D5336B}"/>
              </a:ext>
            </a:extLst>
          </p:cNvPr>
          <p:cNvSpPr>
            <a:spLocks noGrp="1"/>
          </p:cNvSpPr>
          <p:nvPr>
            <p:ph type="dt" sz="half" idx="10"/>
          </p:nvPr>
        </p:nvSpPr>
        <p:spPr/>
        <p:txBody>
          <a:bodyPr/>
          <a:lstStyle/>
          <a:p>
            <a:fld id="{0361B266-E873-40A9-A3BC-B354B91B58F7}" type="datetime1">
              <a:rPr lang="en-US" smtClean="0"/>
              <a:t>3/22/2021</a:t>
            </a:fld>
            <a:endParaRPr lang="en-US"/>
          </a:p>
        </p:txBody>
      </p:sp>
      <p:sp>
        <p:nvSpPr>
          <p:cNvPr id="5" name="Footer Placeholder 4">
            <a:extLst>
              <a:ext uri="{FF2B5EF4-FFF2-40B4-BE49-F238E27FC236}">
                <a16:creationId xmlns:a16="http://schemas.microsoft.com/office/drawing/2014/main" id="{7AD9EB04-5C0F-914E-A59A-8BBF00CEE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97087-27C2-044A-A140-AFFDA6B555A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6017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573E8-F20C-8841-A635-97D2EBA5C2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62DDCD-04E2-A547-BAA6-4D0784B8B5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2152C-EAF1-A54D-9F09-5081EFD9EA6F}"/>
              </a:ext>
            </a:extLst>
          </p:cNvPr>
          <p:cNvSpPr>
            <a:spLocks noGrp="1"/>
          </p:cNvSpPr>
          <p:nvPr>
            <p:ph type="dt" sz="half" idx="10"/>
          </p:nvPr>
        </p:nvSpPr>
        <p:spPr/>
        <p:txBody>
          <a:bodyPr/>
          <a:lstStyle/>
          <a:p>
            <a:fld id="{040A87FD-28A5-4C19-AD21-B834AD8EB205}" type="datetime1">
              <a:rPr lang="en-US" smtClean="0"/>
              <a:t>3/22/2021</a:t>
            </a:fld>
            <a:endParaRPr lang="en-US"/>
          </a:p>
        </p:txBody>
      </p:sp>
      <p:sp>
        <p:nvSpPr>
          <p:cNvPr id="5" name="Footer Placeholder 4">
            <a:extLst>
              <a:ext uri="{FF2B5EF4-FFF2-40B4-BE49-F238E27FC236}">
                <a16:creationId xmlns:a16="http://schemas.microsoft.com/office/drawing/2014/main" id="{B9AF4DCD-E05C-6944-A86E-AD62BF82B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9B0FC-A628-8C49-AF49-C1720DDC1329}"/>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97344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6FBD-A116-8547-A3E4-44C989AEE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83636F-4A95-C041-98C5-6F3AED6356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E0DDE-3180-B04F-9447-F4C73D3120F7}"/>
              </a:ext>
            </a:extLst>
          </p:cNvPr>
          <p:cNvSpPr>
            <a:spLocks noGrp="1"/>
          </p:cNvSpPr>
          <p:nvPr>
            <p:ph type="dt" sz="half" idx="10"/>
          </p:nvPr>
        </p:nvSpPr>
        <p:spPr/>
        <p:txBody>
          <a:bodyPr/>
          <a:lstStyle/>
          <a:p>
            <a:fld id="{49121FBA-C071-4E4B-87E4-A0C96A36D4AC}" type="datetime1">
              <a:rPr lang="en-US" smtClean="0"/>
              <a:t>3/22/2021</a:t>
            </a:fld>
            <a:endParaRPr lang="en-US"/>
          </a:p>
        </p:txBody>
      </p:sp>
      <p:sp>
        <p:nvSpPr>
          <p:cNvPr id="5" name="Footer Placeholder 4">
            <a:extLst>
              <a:ext uri="{FF2B5EF4-FFF2-40B4-BE49-F238E27FC236}">
                <a16:creationId xmlns:a16="http://schemas.microsoft.com/office/drawing/2014/main" id="{66556443-5F8A-2547-9408-AF6B41908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42CE5-B615-014A-9D50-60268C7E091C}"/>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2620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EBB5-CDB7-334B-936E-497F1EFE35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ADED16-683B-5547-B9BE-28DBD77F5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BEDEAC-C181-0B4D-95E8-A4A77188D072}"/>
              </a:ext>
            </a:extLst>
          </p:cNvPr>
          <p:cNvSpPr>
            <a:spLocks noGrp="1"/>
          </p:cNvSpPr>
          <p:nvPr>
            <p:ph type="dt" sz="half" idx="10"/>
          </p:nvPr>
        </p:nvSpPr>
        <p:spPr/>
        <p:txBody>
          <a:bodyPr/>
          <a:lstStyle/>
          <a:p>
            <a:fld id="{FD1D936A-F7C1-458A-9A2B-C22AABDE2BE7}" type="datetime1">
              <a:rPr lang="en-US" smtClean="0"/>
              <a:t>3/22/2021</a:t>
            </a:fld>
            <a:endParaRPr lang="en-US"/>
          </a:p>
        </p:txBody>
      </p:sp>
      <p:sp>
        <p:nvSpPr>
          <p:cNvPr id="5" name="Footer Placeholder 4">
            <a:extLst>
              <a:ext uri="{FF2B5EF4-FFF2-40B4-BE49-F238E27FC236}">
                <a16:creationId xmlns:a16="http://schemas.microsoft.com/office/drawing/2014/main" id="{DAEC0123-8EB4-4440-BA4E-28FA6C6D7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523D2-E189-8043-993B-4535933B0D9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8109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3C9D-4395-024C-A9A6-CBC05C216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C1986-1B01-8B40-98F0-2FF5D7D21C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F83290-18E9-6F41-A0DD-149DDB873E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3648C-9BAE-CA43-9B0E-CD547DC1554A}"/>
              </a:ext>
            </a:extLst>
          </p:cNvPr>
          <p:cNvSpPr>
            <a:spLocks noGrp="1"/>
          </p:cNvSpPr>
          <p:nvPr>
            <p:ph type="dt" sz="half" idx="10"/>
          </p:nvPr>
        </p:nvSpPr>
        <p:spPr/>
        <p:txBody>
          <a:bodyPr/>
          <a:lstStyle/>
          <a:p>
            <a:fld id="{BDA3CA98-01A3-4775-8E1A-A3BDF7F5390C}" type="datetime1">
              <a:rPr lang="en-US" smtClean="0"/>
              <a:t>3/22/2021</a:t>
            </a:fld>
            <a:endParaRPr lang="en-US"/>
          </a:p>
        </p:txBody>
      </p:sp>
      <p:sp>
        <p:nvSpPr>
          <p:cNvPr id="6" name="Footer Placeholder 5">
            <a:extLst>
              <a:ext uri="{FF2B5EF4-FFF2-40B4-BE49-F238E27FC236}">
                <a16:creationId xmlns:a16="http://schemas.microsoft.com/office/drawing/2014/main" id="{BECFFD49-DBFF-F24A-912B-1648AA1A5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9E173-4F6D-8742-963B-9778954EEDC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921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6C3D-6549-FA49-A20A-8712D85261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E4D96-B174-C44E-8925-843153050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BBADF1-D5AB-6F49-B9B9-A59B10B6DC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283EF-4686-444E-93F9-628023410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945A37-97AC-F24F-9E55-93D1693809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5CB054-9743-1D43-BDA0-43BE70C64954}"/>
              </a:ext>
            </a:extLst>
          </p:cNvPr>
          <p:cNvSpPr>
            <a:spLocks noGrp="1"/>
          </p:cNvSpPr>
          <p:nvPr>
            <p:ph type="dt" sz="half" idx="10"/>
          </p:nvPr>
        </p:nvSpPr>
        <p:spPr/>
        <p:txBody>
          <a:bodyPr/>
          <a:lstStyle/>
          <a:p>
            <a:fld id="{5807703F-0D1C-44DA-A3ED-259EE6849AEB}" type="datetime1">
              <a:rPr lang="en-US" smtClean="0"/>
              <a:t>3/22/2021</a:t>
            </a:fld>
            <a:endParaRPr lang="en-US"/>
          </a:p>
        </p:txBody>
      </p:sp>
      <p:sp>
        <p:nvSpPr>
          <p:cNvPr id="8" name="Footer Placeholder 7">
            <a:extLst>
              <a:ext uri="{FF2B5EF4-FFF2-40B4-BE49-F238E27FC236}">
                <a16:creationId xmlns:a16="http://schemas.microsoft.com/office/drawing/2014/main" id="{61F503E6-4F43-0F4B-9CC9-23A30069DE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A6A29-744E-F44E-9C9F-7EB59A5A012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419927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2CF3-E406-8C46-BF0D-F879ABBC20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7E874E-06C3-8244-B3CA-3A3C4F85F74A}"/>
              </a:ext>
            </a:extLst>
          </p:cNvPr>
          <p:cNvSpPr>
            <a:spLocks noGrp="1"/>
          </p:cNvSpPr>
          <p:nvPr>
            <p:ph type="dt" sz="half" idx="10"/>
          </p:nvPr>
        </p:nvSpPr>
        <p:spPr/>
        <p:txBody>
          <a:bodyPr/>
          <a:lstStyle/>
          <a:p>
            <a:fld id="{6D1C7BF2-1E10-4D50-A5EA-6B451171F74C}" type="datetime1">
              <a:rPr lang="en-US" smtClean="0"/>
              <a:t>3/22/2021</a:t>
            </a:fld>
            <a:endParaRPr lang="en-US"/>
          </a:p>
        </p:txBody>
      </p:sp>
      <p:sp>
        <p:nvSpPr>
          <p:cNvPr id="4" name="Footer Placeholder 3">
            <a:extLst>
              <a:ext uri="{FF2B5EF4-FFF2-40B4-BE49-F238E27FC236}">
                <a16:creationId xmlns:a16="http://schemas.microsoft.com/office/drawing/2014/main" id="{8E7DAF3A-25B2-E84C-B5DD-23C26BE1B7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D46F29-6876-9246-8D36-308EFAEDD7FD}"/>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3705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A4C2F-0E5B-384C-8251-08A977FB6486}"/>
              </a:ext>
            </a:extLst>
          </p:cNvPr>
          <p:cNvSpPr>
            <a:spLocks noGrp="1"/>
          </p:cNvSpPr>
          <p:nvPr>
            <p:ph type="dt" sz="half" idx="10"/>
          </p:nvPr>
        </p:nvSpPr>
        <p:spPr/>
        <p:txBody>
          <a:bodyPr/>
          <a:lstStyle/>
          <a:p>
            <a:fld id="{90C9A998-DEAC-4C01-A7EA-0AC253E7FBA9}" type="datetime1">
              <a:rPr lang="en-US" smtClean="0"/>
              <a:t>3/22/2021</a:t>
            </a:fld>
            <a:endParaRPr lang="en-US"/>
          </a:p>
        </p:txBody>
      </p:sp>
      <p:sp>
        <p:nvSpPr>
          <p:cNvPr id="3" name="Footer Placeholder 2">
            <a:extLst>
              <a:ext uri="{FF2B5EF4-FFF2-40B4-BE49-F238E27FC236}">
                <a16:creationId xmlns:a16="http://schemas.microsoft.com/office/drawing/2014/main" id="{A59A4B14-250F-6C48-9D0E-D656FA34B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FEAA7-805C-324A-8EF0-EE4607952F6B}"/>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4230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9F0C-B7E1-9D41-8871-3B48D9910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703C2-A431-9147-8899-5DD01590E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9943CC-AEFC-D542-AF8B-561B8F8E5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6774C1-4496-B84A-A336-947FB9EE9E24}"/>
              </a:ext>
            </a:extLst>
          </p:cNvPr>
          <p:cNvSpPr>
            <a:spLocks noGrp="1"/>
          </p:cNvSpPr>
          <p:nvPr>
            <p:ph type="dt" sz="half" idx="10"/>
          </p:nvPr>
        </p:nvSpPr>
        <p:spPr/>
        <p:txBody>
          <a:bodyPr/>
          <a:lstStyle/>
          <a:p>
            <a:fld id="{B06C7F50-E058-4D3E-BDC5-E004E3751B86}" type="datetime1">
              <a:rPr lang="en-US" smtClean="0"/>
              <a:t>3/22/2021</a:t>
            </a:fld>
            <a:endParaRPr lang="en-US"/>
          </a:p>
        </p:txBody>
      </p:sp>
      <p:sp>
        <p:nvSpPr>
          <p:cNvPr id="6" name="Footer Placeholder 5">
            <a:extLst>
              <a:ext uri="{FF2B5EF4-FFF2-40B4-BE49-F238E27FC236}">
                <a16:creationId xmlns:a16="http://schemas.microsoft.com/office/drawing/2014/main" id="{82A17EA8-09B0-994D-B842-565CD1F65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5B334-F342-8C4F-9760-3243467B6510}"/>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355301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1561-EE37-D64C-AA33-4C605207C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9CB3C5-F19D-1C44-B5F9-611D4B1908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157CA5-FDEC-5B42-AEDA-6CA003C12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7B349A-6500-4E43-B12D-3581D6C05582}"/>
              </a:ext>
            </a:extLst>
          </p:cNvPr>
          <p:cNvSpPr>
            <a:spLocks noGrp="1"/>
          </p:cNvSpPr>
          <p:nvPr>
            <p:ph type="dt" sz="half" idx="10"/>
          </p:nvPr>
        </p:nvSpPr>
        <p:spPr/>
        <p:txBody>
          <a:bodyPr/>
          <a:lstStyle/>
          <a:p>
            <a:fld id="{0C7041F8-8333-4E45-B632-F4AB1A94AD07}" type="datetime1">
              <a:rPr lang="en-US" smtClean="0"/>
              <a:t>3/22/2021</a:t>
            </a:fld>
            <a:endParaRPr lang="en-US"/>
          </a:p>
        </p:txBody>
      </p:sp>
      <p:sp>
        <p:nvSpPr>
          <p:cNvPr id="6" name="Footer Placeholder 5">
            <a:extLst>
              <a:ext uri="{FF2B5EF4-FFF2-40B4-BE49-F238E27FC236}">
                <a16:creationId xmlns:a16="http://schemas.microsoft.com/office/drawing/2014/main" id="{E498E374-B561-B749-9C24-03A40A46D9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176C9-3FB7-FE44-8C3B-6A68600D6F81}"/>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18126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B559E-4A24-9445-B87A-D5D26AECE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AEB4C-2318-F446-9B1F-4EB012E45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A79299-36C5-7048-BD06-8BDB10343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13646-A0C0-4738-A27A-C7AAA96974DA}" type="datetime1">
              <a:rPr lang="en-US" smtClean="0"/>
              <a:t>3/22/2021</a:t>
            </a:fld>
            <a:endParaRPr lang="en-US"/>
          </a:p>
        </p:txBody>
      </p:sp>
      <p:sp>
        <p:nvSpPr>
          <p:cNvPr id="5" name="Footer Placeholder 4">
            <a:extLst>
              <a:ext uri="{FF2B5EF4-FFF2-40B4-BE49-F238E27FC236}">
                <a16:creationId xmlns:a16="http://schemas.microsoft.com/office/drawing/2014/main" id="{ABE50CAD-07AE-4646-9515-12BE2629C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0DECF1-3F80-504E-9CDE-8EB8715C6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24696-1CB8-624D-8AD2-4763EA174DEF}" type="slidenum">
              <a:rPr lang="en-US" smtClean="0"/>
              <a:t>‹#›</a:t>
            </a:fld>
            <a:endParaRPr lang="en-US"/>
          </a:p>
        </p:txBody>
      </p:sp>
    </p:spTree>
    <p:extLst>
      <p:ext uri="{BB962C8B-B14F-4D97-AF65-F5344CB8AC3E}">
        <p14:creationId xmlns:p14="http://schemas.microsoft.com/office/powerpoint/2010/main" val="2167148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www.nist.gov/cyberframework"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nist.gov/cyberframework"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Lecture will start shortly…</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904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100" b="1" dirty="0"/>
              <a:t>CIS Top 20 Controls - Basic #4</a:t>
            </a:r>
          </a:p>
        </p:txBody>
      </p:sp>
      <p:pic>
        <p:nvPicPr>
          <p:cNvPr id="3" name="Picture 2">
            <a:extLst>
              <a:ext uri="{FF2B5EF4-FFF2-40B4-BE49-F238E27FC236}">
                <a16:creationId xmlns:a16="http://schemas.microsoft.com/office/drawing/2014/main" id="{50E593EB-AF8A-4300-BFEF-A67D0DF9B9A7}"/>
              </a:ext>
            </a:extLst>
          </p:cNvPr>
          <p:cNvPicPr>
            <a:picLocks noChangeAspect="1"/>
          </p:cNvPicPr>
          <p:nvPr/>
        </p:nvPicPr>
        <p:blipFill>
          <a:blip r:embed="rId4"/>
          <a:stretch>
            <a:fillRect/>
          </a:stretch>
        </p:blipFill>
        <p:spPr>
          <a:xfrm>
            <a:off x="457200" y="1298246"/>
            <a:ext cx="7457768" cy="4171293"/>
          </a:xfrm>
          <a:prstGeom prst="rect">
            <a:avLst/>
          </a:prstGeom>
        </p:spPr>
      </p:pic>
    </p:spTree>
    <p:extLst>
      <p:ext uri="{BB962C8B-B14F-4D97-AF65-F5344CB8AC3E}">
        <p14:creationId xmlns:p14="http://schemas.microsoft.com/office/powerpoint/2010/main" val="325084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100" b="1" dirty="0"/>
              <a:t>CIS Top 20 Controls - Basic #5</a:t>
            </a:r>
          </a:p>
        </p:txBody>
      </p:sp>
      <p:pic>
        <p:nvPicPr>
          <p:cNvPr id="2" name="Picture 1">
            <a:extLst>
              <a:ext uri="{FF2B5EF4-FFF2-40B4-BE49-F238E27FC236}">
                <a16:creationId xmlns:a16="http://schemas.microsoft.com/office/drawing/2014/main" id="{910751D4-9653-4763-86D0-3A4AE8F779B2}"/>
              </a:ext>
            </a:extLst>
          </p:cNvPr>
          <p:cNvPicPr>
            <a:picLocks noChangeAspect="1"/>
          </p:cNvPicPr>
          <p:nvPr/>
        </p:nvPicPr>
        <p:blipFill>
          <a:blip r:embed="rId4"/>
          <a:stretch>
            <a:fillRect/>
          </a:stretch>
        </p:blipFill>
        <p:spPr>
          <a:xfrm>
            <a:off x="457200" y="1298246"/>
            <a:ext cx="7502789" cy="3834193"/>
          </a:xfrm>
          <a:prstGeom prst="rect">
            <a:avLst/>
          </a:prstGeom>
        </p:spPr>
      </p:pic>
    </p:spTree>
    <p:extLst>
      <p:ext uri="{BB962C8B-B14F-4D97-AF65-F5344CB8AC3E}">
        <p14:creationId xmlns:p14="http://schemas.microsoft.com/office/powerpoint/2010/main" val="1604685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100" b="1" dirty="0"/>
              <a:t>CIS Top 20 Controls - Basic #6</a:t>
            </a:r>
          </a:p>
        </p:txBody>
      </p:sp>
      <p:pic>
        <p:nvPicPr>
          <p:cNvPr id="2" name="Picture 1">
            <a:extLst>
              <a:ext uri="{FF2B5EF4-FFF2-40B4-BE49-F238E27FC236}">
                <a16:creationId xmlns:a16="http://schemas.microsoft.com/office/drawing/2014/main" id="{4441B69E-C836-438A-98F6-702499BA7836}"/>
              </a:ext>
            </a:extLst>
          </p:cNvPr>
          <p:cNvPicPr>
            <a:picLocks noChangeAspect="1"/>
          </p:cNvPicPr>
          <p:nvPr/>
        </p:nvPicPr>
        <p:blipFill>
          <a:blip r:embed="rId4"/>
          <a:stretch>
            <a:fillRect/>
          </a:stretch>
        </p:blipFill>
        <p:spPr>
          <a:xfrm>
            <a:off x="457200" y="1327742"/>
            <a:ext cx="7524216" cy="3116438"/>
          </a:xfrm>
          <a:prstGeom prst="rect">
            <a:avLst/>
          </a:prstGeom>
        </p:spPr>
      </p:pic>
    </p:spTree>
    <p:extLst>
      <p:ext uri="{BB962C8B-B14F-4D97-AF65-F5344CB8AC3E}">
        <p14:creationId xmlns:p14="http://schemas.microsoft.com/office/powerpoint/2010/main" val="209329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Foundational #7</a:t>
            </a:r>
          </a:p>
        </p:txBody>
      </p:sp>
      <p:pic>
        <p:nvPicPr>
          <p:cNvPr id="2" name="Picture 1">
            <a:extLst>
              <a:ext uri="{FF2B5EF4-FFF2-40B4-BE49-F238E27FC236}">
                <a16:creationId xmlns:a16="http://schemas.microsoft.com/office/drawing/2014/main" id="{C6FF8240-8C73-4963-B6CA-A0D833147A28}"/>
              </a:ext>
            </a:extLst>
          </p:cNvPr>
          <p:cNvPicPr>
            <a:picLocks noChangeAspect="1"/>
          </p:cNvPicPr>
          <p:nvPr/>
        </p:nvPicPr>
        <p:blipFill>
          <a:blip r:embed="rId4"/>
          <a:stretch>
            <a:fillRect/>
          </a:stretch>
        </p:blipFill>
        <p:spPr>
          <a:xfrm>
            <a:off x="457199" y="1298246"/>
            <a:ext cx="7550389" cy="2457677"/>
          </a:xfrm>
          <a:prstGeom prst="rect">
            <a:avLst/>
          </a:prstGeom>
        </p:spPr>
      </p:pic>
    </p:spTree>
    <p:extLst>
      <p:ext uri="{BB962C8B-B14F-4D97-AF65-F5344CB8AC3E}">
        <p14:creationId xmlns:p14="http://schemas.microsoft.com/office/powerpoint/2010/main" val="1107091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Foundational #8</a:t>
            </a:r>
          </a:p>
        </p:txBody>
      </p:sp>
      <p:pic>
        <p:nvPicPr>
          <p:cNvPr id="2" name="Picture 1">
            <a:extLst>
              <a:ext uri="{FF2B5EF4-FFF2-40B4-BE49-F238E27FC236}">
                <a16:creationId xmlns:a16="http://schemas.microsoft.com/office/drawing/2014/main" id="{85D648EF-2038-4F99-AC08-9CA06F07B735}"/>
              </a:ext>
            </a:extLst>
          </p:cNvPr>
          <p:cNvPicPr>
            <a:picLocks noChangeAspect="1"/>
          </p:cNvPicPr>
          <p:nvPr/>
        </p:nvPicPr>
        <p:blipFill>
          <a:blip r:embed="rId4"/>
          <a:stretch>
            <a:fillRect/>
          </a:stretch>
        </p:blipFill>
        <p:spPr>
          <a:xfrm>
            <a:off x="457200" y="1298246"/>
            <a:ext cx="7546258" cy="3237710"/>
          </a:xfrm>
          <a:prstGeom prst="rect">
            <a:avLst/>
          </a:prstGeom>
        </p:spPr>
      </p:pic>
    </p:spTree>
    <p:extLst>
      <p:ext uri="{BB962C8B-B14F-4D97-AF65-F5344CB8AC3E}">
        <p14:creationId xmlns:p14="http://schemas.microsoft.com/office/powerpoint/2010/main" val="2204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Foundational #9</a:t>
            </a:r>
          </a:p>
        </p:txBody>
      </p:sp>
      <p:pic>
        <p:nvPicPr>
          <p:cNvPr id="2" name="Picture 1">
            <a:extLst>
              <a:ext uri="{FF2B5EF4-FFF2-40B4-BE49-F238E27FC236}">
                <a16:creationId xmlns:a16="http://schemas.microsoft.com/office/drawing/2014/main" id="{96EF5233-2AA1-48C6-8FCA-5E76168DD90A}"/>
              </a:ext>
            </a:extLst>
          </p:cNvPr>
          <p:cNvPicPr>
            <a:picLocks noChangeAspect="1"/>
          </p:cNvPicPr>
          <p:nvPr/>
        </p:nvPicPr>
        <p:blipFill>
          <a:blip r:embed="rId4"/>
          <a:stretch>
            <a:fillRect/>
          </a:stretch>
        </p:blipFill>
        <p:spPr>
          <a:xfrm>
            <a:off x="457201" y="1298246"/>
            <a:ext cx="7478192" cy="2831302"/>
          </a:xfrm>
          <a:prstGeom prst="rect">
            <a:avLst/>
          </a:prstGeom>
        </p:spPr>
      </p:pic>
    </p:spTree>
    <p:extLst>
      <p:ext uri="{BB962C8B-B14F-4D97-AF65-F5344CB8AC3E}">
        <p14:creationId xmlns:p14="http://schemas.microsoft.com/office/powerpoint/2010/main" val="1679813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Foundational #10</a:t>
            </a:r>
          </a:p>
        </p:txBody>
      </p:sp>
      <p:pic>
        <p:nvPicPr>
          <p:cNvPr id="2" name="Picture 1">
            <a:extLst>
              <a:ext uri="{FF2B5EF4-FFF2-40B4-BE49-F238E27FC236}">
                <a16:creationId xmlns:a16="http://schemas.microsoft.com/office/drawing/2014/main" id="{A9522AC8-E0AC-436B-A1E8-965F5878C4C2}"/>
              </a:ext>
            </a:extLst>
          </p:cNvPr>
          <p:cNvPicPr>
            <a:picLocks noChangeAspect="1"/>
          </p:cNvPicPr>
          <p:nvPr/>
        </p:nvPicPr>
        <p:blipFill>
          <a:blip r:embed="rId4"/>
          <a:stretch>
            <a:fillRect/>
          </a:stretch>
        </p:blipFill>
        <p:spPr>
          <a:xfrm>
            <a:off x="457200" y="1308079"/>
            <a:ext cx="7573775" cy="2270864"/>
          </a:xfrm>
          <a:prstGeom prst="rect">
            <a:avLst/>
          </a:prstGeom>
        </p:spPr>
      </p:pic>
    </p:spTree>
    <p:extLst>
      <p:ext uri="{BB962C8B-B14F-4D97-AF65-F5344CB8AC3E}">
        <p14:creationId xmlns:p14="http://schemas.microsoft.com/office/powerpoint/2010/main" val="933671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Foundational #11</a:t>
            </a:r>
          </a:p>
        </p:txBody>
      </p:sp>
      <p:pic>
        <p:nvPicPr>
          <p:cNvPr id="2" name="Picture 1">
            <a:extLst>
              <a:ext uri="{FF2B5EF4-FFF2-40B4-BE49-F238E27FC236}">
                <a16:creationId xmlns:a16="http://schemas.microsoft.com/office/drawing/2014/main" id="{9064F11E-EB02-454F-BF59-5D0517A61BE1}"/>
              </a:ext>
            </a:extLst>
          </p:cNvPr>
          <p:cNvPicPr>
            <a:picLocks noChangeAspect="1"/>
          </p:cNvPicPr>
          <p:nvPr/>
        </p:nvPicPr>
        <p:blipFill>
          <a:blip r:embed="rId4"/>
          <a:stretch>
            <a:fillRect/>
          </a:stretch>
        </p:blipFill>
        <p:spPr>
          <a:xfrm>
            <a:off x="457200" y="1298245"/>
            <a:ext cx="7457768" cy="4409153"/>
          </a:xfrm>
          <a:prstGeom prst="rect">
            <a:avLst/>
          </a:prstGeom>
        </p:spPr>
      </p:pic>
    </p:spTree>
    <p:extLst>
      <p:ext uri="{BB962C8B-B14F-4D97-AF65-F5344CB8AC3E}">
        <p14:creationId xmlns:p14="http://schemas.microsoft.com/office/powerpoint/2010/main" val="1569280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Foundational #12</a:t>
            </a:r>
          </a:p>
        </p:txBody>
      </p:sp>
      <p:pic>
        <p:nvPicPr>
          <p:cNvPr id="2" name="Picture 1">
            <a:extLst>
              <a:ext uri="{FF2B5EF4-FFF2-40B4-BE49-F238E27FC236}">
                <a16:creationId xmlns:a16="http://schemas.microsoft.com/office/drawing/2014/main" id="{33723C88-6ADE-484A-A33A-6C7A9857767B}"/>
              </a:ext>
            </a:extLst>
          </p:cNvPr>
          <p:cNvPicPr>
            <a:picLocks noChangeAspect="1"/>
          </p:cNvPicPr>
          <p:nvPr/>
        </p:nvPicPr>
        <p:blipFill>
          <a:blip r:embed="rId4"/>
          <a:stretch>
            <a:fillRect/>
          </a:stretch>
        </p:blipFill>
        <p:spPr>
          <a:xfrm>
            <a:off x="457200" y="1298246"/>
            <a:ext cx="7231626" cy="4918974"/>
          </a:xfrm>
          <a:prstGeom prst="rect">
            <a:avLst/>
          </a:prstGeom>
        </p:spPr>
      </p:pic>
    </p:spTree>
    <p:extLst>
      <p:ext uri="{BB962C8B-B14F-4D97-AF65-F5344CB8AC3E}">
        <p14:creationId xmlns:p14="http://schemas.microsoft.com/office/powerpoint/2010/main" val="2702667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Foundational #13</a:t>
            </a:r>
          </a:p>
        </p:txBody>
      </p:sp>
      <p:pic>
        <p:nvPicPr>
          <p:cNvPr id="2" name="Picture 1">
            <a:extLst>
              <a:ext uri="{FF2B5EF4-FFF2-40B4-BE49-F238E27FC236}">
                <a16:creationId xmlns:a16="http://schemas.microsoft.com/office/drawing/2014/main" id="{319D23EB-3BC0-4837-9E2B-0BFCB1EC4DD4}"/>
              </a:ext>
            </a:extLst>
          </p:cNvPr>
          <p:cNvPicPr>
            <a:picLocks noChangeAspect="1"/>
          </p:cNvPicPr>
          <p:nvPr/>
        </p:nvPicPr>
        <p:blipFill>
          <a:blip r:embed="rId4"/>
          <a:stretch>
            <a:fillRect/>
          </a:stretch>
        </p:blipFill>
        <p:spPr>
          <a:xfrm>
            <a:off x="457200" y="1298246"/>
            <a:ext cx="7556090" cy="3803316"/>
          </a:xfrm>
          <a:prstGeom prst="rect">
            <a:avLst/>
          </a:prstGeom>
        </p:spPr>
      </p:pic>
    </p:spTree>
    <p:extLst>
      <p:ext uri="{BB962C8B-B14F-4D97-AF65-F5344CB8AC3E}">
        <p14:creationId xmlns:p14="http://schemas.microsoft.com/office/powerpoint/2010/main" val="779008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087627"/>
            <a:ext cx="10604938" cy="6179447"/>
          </a:xfrm>
        </p:spPr>
        <p:txBody>
          <a:bodyPr>
            <a:normAutofit fontScale="90000"/>
          </a:bodyPr>
          <a:lstStyle/>
          <a:p>
            <a:br>
              <a:rPr lang="en-US" b="1" dirty="0">
                <a:latin typeface="+mn-lt"/>
              </a:rPr>
            </a:br>
            <a:r>
              <a:rPr lang="en-US" b="1" dirty="0">
                <a:latin typeface="+mn-lt"/>
              </a:rPr>
              <a:t>Computing Security:</a:t>
            </a:r>
            <a:br>
              <a:rPr lang="en-US" b="1" dirty="0">
                <a:latin typeface="+mn-lt"/>
              </a:rPr>
            </a:br>
            <a:r>
              <a:rPr lang="en-US" b="1" dirty="0">
                <a:latin typeface="+mn-lt"/>
              </a:rPr>
              <a:t>Principles and Practice</a:t>
            </a:r>
            <a:br>
              <a:rPr lang="en-US" b="1" dirty="0">
                <a:latin typeface="+mn-lt"/>
              </a:rPr>
            </a:br>
            <a:br>
              <a:rPr lang="en-US" dirty="0">
                <a:effectLst/>
              </a:rPr>
            </a:br>
            <a:r>
              <a:rPr lang="en-US" sz="4000" b="1" dirty="0">
                <a:latin typeface="+mn-lt"/>
              </a:rPr>
              <a:t>CIS Top 20, NIST Security Framework &amp; </a:t>
            </a:r>
            <a:br>
              <a:rPr lang="en-US" sz="4000" b="1" dirty="0">
                <a:latin typeface="+mn-lt"/>
              </a:rPr>
            </a:br>
            <a:r>
              <a:rPr lang="en-US" sz="4000" b="1" dirty="0">
                <a:latin typeface="+mn-lt"/>
              </a:rPr>
              <a:t>MITRE ATT&amp;CK and Shield Frameworks</a:t>
            </a:r>
            <a:br>
              <a:rPr lang="en-US" sz="4000" b="1" dirty="0">
                <a:effectLst/>
                <a:latin typeface="+mn-lt"/>
              </a:rPr>
            </a:br>
            <a:r>
              <a:rPr lang="en-US" sz="3600" dirty="0">
                <a:effectLst/>
                <a:latin typeface="+mn-lt"/>
              </a:rPr>
              <a:t>March 22</a:t>
            </a:r>
            <a:r>
              <a:rPr lang="en-US" sz="3600" baseline="30000" dirty="0">
                <a:effectLst/>
                <a:latin typeface="+mn-lt"/>
              </a:rPr>
              <a:t>nd</a:t>
            </a:r>
            <a:r>
              <a:rPr lang="en-US" sz="3600" dirty="0">
                <a:effectLst/>
                <a:latin typeface="+mn-lt"/>
              </a:rPr>
              <a:t> &amp; 24</a:t>
            </a:r>
            <a:r>
              <a:rPr lang="en-US" sz="3600" baseline="30000" dirty="0">
                <a:effectLst/>
                <a:latin typeface="+mn-lt"/>
              </a:rPr>
              <a:t>th</a:t>
            </a:r>
            <a:r>
              <a:rPr lang="en-US" sz="3600" dirty="0">
                <a:effectLst/>
                <a:latin typeface="+mn-lt"/>
              </a:rPr>
              <a:t>, 2021</a:t>
            </a:r>
            <a:br>
              <a:rPr lang="en-US" sz="4000" dirty="0"/>
            </a:br>
            <a:r>
              <a:rPr lang="en-US" sz="4000" dirty="0"/>
              <a:t> </a:t>
            </a:r>
            <a:br>
              <a:rPr lang="en-US" sz="4000" dirty="0">
                <a:effectLst/>
              </a:rPr>
            </a:br>
            <a:r>
              <a:rPr lang="en-US" sz="4000" b="1" i="1" dirty="0">
                <a:latin typeface="+mn-lt"/>
              </a:rPr>
              <a:t> CECS 378 - Spring 2021</a:t>
            </a:r>
            <a:br>
              <a:rPr lang="en-US" sz="4000" b="1" i="1" dirty="0">
                <a:latin typeface="+mn-lt"/>
              </a:rPr>
            </a:b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79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Foundational #14</a:t>
            </a:r>
          </a:p>
        </p:txBody>
      </p:sp>
      <p:pic>
        <p:nvPicPr>
          <p:cNvPr id="2" name="Picture 1">
            <a:extLst>
              <a:ext uri="{FF2B5EF4-FFF2-40B4-BE49-F238E27FC236}">
                <a16:creationId xmlns:a16="http://schemas.microsoft.com/office/drawing/2014/main" id="{A432F1FD-A834-4894-9C7D-0EBD1ADFD23E}"/>
              </a:ext>
            </a:extLst>
          </p:cNvPr>
          <p:cNvPicPr>
            <a:picLocks noChangeAspect="1"/>
          </p:cNvPicPr>
          <p:nvPr/>
        </p:nvPicPr>
        <p:blipFill>
          <a:blip r:embed="rId4"/>
          <a:stretch>
            <a:fillRect/>
          </a:stretch>
        </p:blipFill>
        <p:spPr>
          <a:xfrm>
            <a:off x="457199" y="1298246"/>
            <a:ext cx="6513871" cy="4797378"/>
          </a:xfrm>
          <a:prstGeom prst="rect">
            <a:avLst/>
          </a:prstGeom>
        </p:spPr>
      </p:pic>
    </p:spTree>
    <p:extLst>
      <p:ext uri="{BB962C8B-B14F-4D97-AF65-F5344CB8AC3E}">
        <p14:creationId xmlns:p14="http://schemas.microsoft.com/office/powerpoint/2010/main" val="3587171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Foundational #15</a:t>
            </a:r>
          </a:p>
        </p:txBody>
      </p:sp>
      <p:pic>
        <p:nvPicPr>
          <p:cNvPr id="2" name="Picture 1">
            <a:extLst>
              <a:ext uri="{FF2B5EF4-FFF2-40B4-BE49-F238E27FC236}">
                <a16:creationId xmlns:a16="http://schemas.microsoft.com/office/drawing/2014/main" id="{CA83ACDF-80CD-416E-8E9A-AF2D299D35B0}"/>
              </a:ext>
            </a:extLst>
          </p:cNvPr>
          <p:cNvPicPr>
            <a:picLocks noChangeAspect="1"/>
          </p:cNvPicPr>
          <p:nvPr/>
        </p:nvPicPr>
        <p:blipFill>
          <a:blip r:embed="rId4"/>
          <a:stretch>
            <a:fillRect/>
          </a:stretch>
        </p:blipFill>
        <p:spPr>
          <a:xfrm>
            <a:off x="457200" y="1298246"/>
            <a:ext cx="7517397" cy="2909960"/>
          </a:xfrm>
          <a:prstGeom prst="rect">
            <a:avLst/>
          </a:prstGeom>
        </p:spPr>
      </p:pic>
    </p:spTree>
    <p:extLst>
      <p:ext uri="{BB962C8B-B14F-4D97-AF65-F5344CB8AC3E}">
        <p14:creationId xmlns:p14="http://schemas.microsoft.com/office/powerpoint/2010/main" val="1516734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Foundational #16</a:t>
            </a:r>
          </a:p>
        </p:txBody>
      </p:sp>
      <p:pic>
        <p:nvPicPr>
          <p:cNvPr id="2" name="Picture 1">
            <a:extLst>
              <a:ext uri="{FF2B5EF4-FFF2-40B4-BE49-F238E27FC236}">
                <a16:creationId xmlns:a16="http://schemas.microsoft.com/office/drawing/2014/main" id="{766B2197-6034-4A8C-BF1D-196C3AE7B333}"/>
              </a:ext>
            </a:extLst>
          </p:cNvPr>
          <p:cNvPicPr>
            <a:picLocks noChangeAspect="1"/>
          </p:cNvPicPr>
          <p:nvPr/>
        </p:nvPicPr>
        <p:blipFill>
          <a:blip r:embed="rId4"/>
          <a:stretch>
            <a:fillRect/>
          </a:stretch>
        </p:blipFill>
        <p:spPr>
          <a:xfrm>
            <a:off x="457200" y="1298246"/>
            <a:ext cx="7477660" cy="2585496"/>
          </a:xfrm>
          <a:prstGeom prst="rect">
            <a:avLst/>
          </a:prstGeom>
        </p:spPr>
      </p:pic>
    </p:spTree>
    <p:extLst>
      <p:ext uri="{BB962C8B-B14F-4D97-AF65-F5344CB8AC3E}">
        <p14:creationId xmlns:p14="http://schemas.microsoft.com/office/powerpoint/2010/main" val="1949046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47049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Organizational #17</a:t>
            </a:r>
          </a:p>
        </p:txBody>
      </p:sp>
      <p:pic>
        <p:nvPicPr>
          <p:cNvPr id="2" name="Picture 1">
            <a:extLst>
              <a:ext uri="{FF2B5EF4-FFF2-40B4-BE49-F238E27FC236}">
                <a16:creationId xmlns:a16="http://schemas.microsoft.com/office/drawing/2014/main" id="{892F5D0E-2E72-4E0E-8FFC-EC5725A81749}"/>
              </a:ext>
            </a:extLst>
          </p:cNvPr>
          <p:cNvPicPr>
            <a:picLocks noChangeAspect="1"/>
          </p:cNvPicPr>
          <p:nvPr/>
        </p:nvPicPr>
        <p:blipFill>
          <a:blip r:embed="rId4"/>
          <a:stretch>
            <a:fillRect/>
          </a:stretch>
        </p:blipFill>
        <p:spPr>
          <a:xfrm>
            <a:off x="457200" y="1298246"/>
            <a:ext cx="7388942" cy="4580645"/>
          </a:xfrm>
          <a:prstGeom prst="rect">
            <a:avLst/>
          </a:prstGeom>
        </p:spPr>
      </p:pic>
    </p:spTree>
    <p:extLst>
      <p:ext uri="{BB962C8B-B14F-4D97-AF65-F5344CB8AC3E}">
        <p14:creationId xmlns:p14="http://schemas.microsoft.com/office/powerpoint/2010/main" val="729569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411497"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Organizational #18</a:t>
            </a:r>
          </a:p>
        </p:txBody>
      </p:sp>
      <p:pic>
        <p:nvPicPr>
          <p:cNvPr id="2" name="Picture 1">
            <a:extLst>
              <a:ext uri="{FF2B5EF4-FFF2-40B4-BE49-F238E27FC236}">
                <a16:creationId xmlns:a16="http://schemas.microsoft.com/office/drawing/2014/main" id="{3C07983C-4736-4CAB-AAE4-3132724E8187}"/>
              </a:ext>
            </a:extLst>
          </p:cNvPr>
          <p:cNvPicPr>
            <a:picLocks noChangeAspect="1"/>
          </p:cNvPicPr>
          <p:nvPr/>
        </p:nvPicPr>
        <p:blipFill>
          <a:blip r:embed="rId4"/>
          <a:stretch>
            <a:fillRect/>
          </a:stretch>
        </p:blipFill>
        <p:spPr>
          <a:xfrm>
            <a:off x="457199" y="1298246"/>
            <a:ext cx="7491229" cy="3834193"/>
          </a:xfrm>
          <a:prstGeom prst="rect">
            <a:avLst/>
          </a:prstGeom>
        </p:spPr>
      </p:pic>
    </p:spTree>
    <p:extLst>
      <p:ext uri="{BB962C8B-B14F-4D97-AF65-F5344CB8AC3E}">
        <p14:creationId xmlns:p14="http://schemas.microsoft.com/office/powerpoint/2010/main" val="201674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391832"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Organizational #19</a:t>
            </a:r>
          </a:p>
        </p:txBody>
      </p:sp>
      <p:pic>
        <p:nvPicPr>
          <p:cNvPr id="2" name="Picture 1">
            <a:extLst>
              <a:ext uri="{FF2B5EF4-FFF2-40B4-BE49-F238E27FC236}">
                <a16:creationId xmlns:a16="http://schemas.microsoft.com/office/drawing/2014/main" id="{53A2CC0E-BD7F-4160-895C-ADD2FDCABC85}"/>
              </a:ext>
            </a:extLst>
          </p:cNvPr>
          <p:cNvPicPr>
            <a:picLocks noChangeAspect="1"/>
          </p:cNvPicPr>
          <p:nvPr/>
        </p:nvPicPr>
        <p:blipFill>
          <a:blip r:embed="rId4"/>
          <a:stretch>
            <a:fillRect/>
          </a:stretch>
        </p:blipFill>
        <p:spPr>
          <a:xfrm>
            <a:off x="457200" y="1298246"/>
            <a:ext cx="7486842" cy="3775199"/>
          </a:xfrm>
          <a:prstGeom prst="rect">
            <a:avLst/>
          </a:prstGeom>
        </p:spPr>
      </p:pic>
    </p:spTree>
    <p:extLst>
      <p:ext uri="{BB962C8B-B14F-4D97-AF65-F5344CB8AC3E}">
        <p14:creationId xmlns:p14="http://schemas.microsoft.com/office/powerpoint/2010/main" val="2255083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59831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Organizational #20</a:t>
            </a:r>
          </a:p>
        </p:txBody>
      </p:sp>
      <p:pic>
        <p:nvPicPr>
          <p:cNvPr id="2" name="Picture 1">
            <a:extLst>
              <a:ext uri="{FF2B5EF4-FFF2-40B4-BE49-F238E27FC236}">
                <a16:creationId xmlns:a16="http://schemas.microsoft.com/office/drawing/2014/main" id="{E1A672B5-8307-4938-B75B-90C49291F56A}"/>
              </a:ext>
            </a:extLst>
          </p:cNvPr>
          <p:cNvPicPr>
            <a:picLocks noChangeAspect="1"/>
          </p:cNvPicPr>
          <p:nvPr/>
        </p:nvPicPr>
        <p:blipFill>
          <a:blip r:embed="rId4"/>
          <a:stretch>
            <a:fillRect/>
          </a:stretch>
        </p:blipFill>
        <p:spPr>
          <a:xfrm>
            <a:off x="457199" y="1298245"/>
            <a:ext cx="6740013" cy="4797975"/>
          </a:xfrm>
          <a:prstGeom prst="rect">
            <a:avLst/>
          </a:prstGeom>
        </p:spPr>
      </p:pic>
    </p:spTree>
    <p:extLst>
      <p:ext uri="{BB962C8B-B14F-4D97-AF65-F5344CB8AC3E}">
        <p14:creationId xmlns:p14="http://schemas.microsoft.com/office/powerpoint/2010/main" val="2587619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965036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000" b="1" dirty="0"/>
              <a:t>NIST Cybersecurity Framework - Background</a:t>
            </a:r>
          </a:p>
        </p:txBody>
      </p:sp>
      <p:sp>
        <p:nvSpPr>
          <p:cNvPr id="10" name="Content Placeholder 2">
            <a:extLst>
              <a:ext uri="{FF2B5EF4-FFF2-40B4-BE49-F238E27FC236}">
                <a16:creationId xmlns:a16="http://schemas.microsoft.com/office/drawing/2014/main" id="{8E1C9FB0-7948-4038-A8F5-75B3F7A92785}"/>
              </a:ext>
            </a:extLst>
          </p:cNvPr>
          <p:cNvSpPr>
            <a:spLocks noGrp="1"/>
          </p:cNvSpPr>
          <p:nvPr>
            <p:ph idx="1"/>
          </p:nvPr>
        </p:nvSpPr>
        <p:spPr>
          <a:xfrm>
            <a:off x="473242" y="1160703"/>
            <a:ext cx="11237114" cy="4873190"/>
          </a:xfrm>
        </p:spPr>
        <p:txBody>
          <a:bodyPr>
            <a:noAutofit/>
          </a:bodyPr>
          <a:lstStyle/>
          <a:p>
            <a:r>
              <a:rPr lang="en-US" dirty="0"/>
              <a:t>NIST - National Institute of Standards &amp; Technology</a:t>
            </a:r>
          </a:p>
          <a:p>
            <a:r>
              <a:rPr lang="en-US" dirty="0"/>
              <a:t>The </a:t>
            </a:r>
            <a:r>
              <a:rPr lang="en-US" dirty="0">
                <a:hlinkClick r:id="rId4"/>
              </a:rPr>
              <a:t>NIST Cybersecurity Framework </a:t>
            </a:r>
            <a:r>
              <a:rPr lang="en-US" b="0" i="0" u="none" strike="noStrike" baseline="0" dirty="0">
                <a:solidFill>
                  <a:srgbClr val="000000"/>
                </a:solidFill>
              </a:rPr>
              <a:t>provides a common language for understanding, managing, and expressing cybersecurity risk to internal and external stakeholders</a:t>
            </a:r>
            <a:r>
              <a:rPr lang="en-US" dirty="0"/>
              <a:t>. </a:t>
            </a:r>
          </a:p>
          <a:p>
            <a:r>
              <a:rPr lang="en-US" b="0" i="0" u="none" strike="noStrike" baseline="0" dirty="0">
                <a:solidFill>
                  <a:srgbClr val="000000"/>
                </a:solidFill>
              </a:rPr>
              <a:t>It can be used to help identify and prioritize actions for reducing cybersecurity risk, and it is a tool for aligning policy, business, and technological approaches to managing that risk. </a:t>
            </a:r>
          </a:p>
          <a:p>
            <a:r>
              <a:rPr lang="en-US" altLang="en-US" dirty="0"/>
              <a:t> </a:t>
            </a:r>
            <a:r>
              <a:rPr lang="en-US" b="0" i="0" u="none" strike="noStrike" baseline="0" dirty="0">
                <a:solidFill>
                  <a:srgbClr val="000000"/>
                </a:solidFill>
              </a:rPr>
              <a:t>It can be used to manage cybersecurity risk across entire organizations, or it can be focused on the delivery of critical services within an organization. </a:t>
            </a:r>
            <a:endParaRPr lang="en-US" altLang="en-US" dirty="0"/>
          </a:p>
        </p:txBody>
      </p:sp>
    </p:spTree>
    <p:extLst>
      <p:ext uri="{BB962C8B-B14F-4D97-AF65-F5344CB8AC3E}">
        <p14:creationId xmlns:p14="http://schemas.microsoft.com/office/powerpoint/2010/main" val="2367185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965036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000" b="1" dirty="0"/>
              <a:t>NIST Cybersecurity Framework - Background</a:t>
            </a:r>
          </a:p>
        </p:txBody>
      </p:sp>
      <p:sp>
        <p:nvSpPr>
          <p:cNvPr id="10" name="Content Placeholder 2">
            <a:extLst>
              <a:ext uri="{FF2B5EF4-FFF2-40B4-BE49-F238E27FC236}">
                <a16:creationId xmlns:a16="http://schemas.microsoft.com/office/drawing/2014/main" id="{8E1C9FB0-7948-4038-A8F5-75B3F7A92785}"/>
              </a:ext>
            </a:extLst>
          </p:cNvPr>
          <p:cNvSpPr>
            <a:spLocks noGrp="1"/>
          </p:cNvSpPr>
          <p:nvPr>
            <p:ph idx="1"/>
          </p:nvPr>
        </p:nvSpPr>
        <p:spPr>
          <a:xfrm>
            <a:off x="473242" y="1160703"/>
            <a:ext cx="11237114" cy="4873190"/>
          </a:xfrm>
        </p:spPr>
        <p:txBody>
          <a:bodyPr>
            <a:noAutofit/>
          </a:bodyPr>
          <a:lstStyle/>
          <a:p>
            <a:r>
              <a:rPr lang="en-US" sz="2400" dirty="0"/>
              <a:t>The </a:t>
            </a:r>
            <a:r>
              <a:rPr lang="en-US" sz="2400" dirty="0">
                <a:hlinkClick r:id="rId4"/>
              </a:rPr>
              <a:t>NIST Cybersecurity Framework </a:t>
            </a:r>
            <a:r>
              <a:rPr lang="en-US" sz="2400" dirty="0"/>
              <a:t>is composed of 3 parts: the Framework Core, the Framework Implementation Tiers, &amp; the Framework Profiles. </a:t>
            </a:r>
          </a:p>
          <a:p>
            <a:r>
              <a:rPr lang="en-US" altLang="en-US" sz="2400" b="1" dirty="0"/>
              <a:t>Framework Core</a:t>
            </a:r>
            <a:r>
              <a:rPr lang="en-US" altLang="en-US" sz="2400" dirty="0"/>
              <a:t> </a:t>
            </a:r>
            <a:r>
              <a:rPr lang="en-US" sz="2400" b="0" i="0" u="none" strike="noStrike" baseline="0" dirty="0">
                <a:solidFill>
                  <a:srgbClr val="000000"/>
                </a:solidFill>
              </a:rPr>
              <a:t>provides a set of activities to achieve specific cybersecurity </a:t>
            </a:r>
            <a:r>
              <a:rPr lang="en-US" sz="2400" b="0" i="1" u="none" strike="noStrike" baseline="0" dirty="0">
                <a:solidFill>
                  <a:srgbClr val="000000"/>
                </a:solidFill>
              </a:rPr>
              <a:t>outcomes</a:t>
            </a:r>
            <a:r>
              <a:rPr lang="en-US" sz="2400" b="0" i="0" u="none" strike="noStrike" baseline="0" dirty="0">
                <a:solidFill>
                  <a:srgbClr val="000000"/>
                </a:solidFill>
              </a:rPr>
              <a:t>, and references examples of guidance to achieve those outcomes </a:t>
            </a:r>
            <a:r>
              <a:rPr lang="en-US" altLang="en-US" sz="2400" dirty="0"/>
              <a:t>– Functions, Categories, Sub-Categories, and References</a:t>
            </a:r>
          </a:p>
          <a:p>
            <a:r>
              <a:rPr lang="en-US" altLang="en-US" sz="2400" b="1" dirty="0"/>
              <a:t>Framework Implementation Tiers </a:t>
            </a:r>
            <a:r>
              <a:rPr lang="en-US" sz="2400" b="0" i="0" u="none" strike="noStrike" baseline="0" dirty="0">
                <a:solidFill>
                  <a:srgbClr val="000000"/>
                </a:solidFill>
              </a:rPr>
              <a:t>provide context on how an organization views cybersecurity risk and the processes in place to manage that risk </a:t>
            </a:r>
            <a:r>
              <a:rPr lang="en-US" altLang="en-US" sz="2400" dirty="0"/>
              <a:t>– </a:t>
            </a:r>
            <a:r>
              <a:rPr lang="en-US" sz="2400" dirty="0"/>
              <a:t>Tier 1: Partial, Tier 2: Risk Informed, Tier 3: Repeatable, and Tier 4: Adaptive </a:t>
            </a:r>
            <a:endParaRPr lang="en-US" altLang="en-US" sz="2400" dirty="0"/>
          </a:p>
          <a:p>
            <a:r>
              <a:rPr lang="en-US" altLang="en-US" sz="2400" b="1" dirty="0"/>
              <a:t>Framework Profiles </a:t>
            </a:r>
            <a:r>
              <a:rPr lang="en-US" altLang="en-US" sz="2400" dirty="0"/>
              <a:t>is </a:t>
            </a:r>
            <a:r>
              <a:rPr lang="en-US" sz="2400" b="0" i="0" u="none" strike="noStrike" baseline="0" dirty="0">
                <a:solidFill>
                  <a:srgbClr val="000000"/>
                </a:solidFill>
              </a:rPr>
              <a:t>the alignment of the Functions, Categories, and Subcategories with the business requirements, risk tolerance, and resources of the organization </a:t>
            </a:r>
            <a:r>
              <a:rPr lang="en-US" altLang="en-US" sz="2400" b="1" dirty="0"/>
              <a:t> </a:t>
            </a:r>
            <a:r>
              <a:rPr lang="en-US" altLang="en-US" sz="2400" dirty="0"/>
              <a:t>– U</a:t>
            </a:r>
            <a:r>
              <a:rPr lang="en-US" sz="2400" dirty="0"/>
              <a:t>sed to describe the current state or the desired target state of specific cybersecurity activities. </a:t>
            </a:r>
            <a:endParaRPr lang="en-US" altLang="en-US" sz="2400" dirty="0"/>
          </a:p>
        </p:txBody>
      </p:sp>
    </p:spTree>
    <p:extLst>
      <p:ext uri="{BB962C8B-B14F-4D97-AF65-F5344CB8AC3E}">
        <p14:creationId xmlns:p14="http://schemas.microsoft.com/office/powerpoint/2010/main" val="575435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NIST Cybersecurity Framework</a:t>
            </a:r>
          </a:p>
        </p:txBody>
      </p:sp>
      <p:pic>
        <p:nvPicPr>
          <p:cNvPr id="10" name="Picture 9">
            <a:extLst>
              <a:ext uri="{FF2B5EF4-FFF2-40B4-BE49-F238E27FC236}">
                <a16:creationId xmlns:a16="http://schemas.microsoft.com/office/drawing/2014/main" id="{69B4FC47-887A-42A6-B96D-4870587ECD0E}"/>
              </a:ext>
            </a:extLst>
          </p:cNvPr>
          <p:cNvPicPr>
            <a:picLocks noChangeAspect="1"/>
          </p:cNvPicPr>
          <p:nvPr/>
        </p:nvPicPr>
        <p:blipFill>
          <a:blip r:embed="rId4"/>
          <a:stretch>
            <a:fillRect/>
          </a:stretch>
        </p:blipFill>
        <p:spPr>
          <a:xfrm>
            <a:off x="1579308" y="1271287"/>
            <a:ext cx="8193958" cy="4837922"/>
          </a:xfrm>
          <a:prstGeom prst="rect">
            <a:avLst/>
          </a:prstGeom>
        </p:spPr>
      </p:pic>
    </p:spTree>
    <p:extLst>
      <p:ext uri="{BB962C8B-B14F-4D97-AF65-F5344CB8AC3E}">
        <p14:creationId xmlns:p14="http://schemas.microsoft.com/office/powerpoint/2010/main" val="342160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Background</a:t>
            </a:r>
          </a:p>
        </p:txBody>
      </p:sp>
      <p:sp>
        <p:nvSpPr>
          <p:cNvPr id="12" name="Content Placeholder 2">
            <a:extLst>
              <a:ext uri="{FF2B5EF4-FFF2-40B4-BE49-F238E27FC236}">
                <a16:creationId xmlns:a16="http://schemas.microsoft.com/office/drawing/2014/main" id="{743EE9BA-667B-4A2B-AF2F-08F8CF424B7D}"/>
              </a:ext>
            </a:extLst>
          </p:cNvPr>
          <p:cNvSpPr>
            <a:spLocks noGrp="1"/>
          </p:cNvSpPr>
          <p:nvPr>
            <p:ph idx="1"/>
          </p:nvPr>
        </p:nvSpPr>
        <p:spPr>
          <a:xfrm>
            <a:off x="473242" y="1160703"/>
            <a:ext cx="11237114" cy="4873190"/>
          </a:xfrm>
        </p:spPr>
        <p:txBody>
          <a:bodyPr>
            <a:noAutofit/>
          </a:bodyPr>
          <a:lstStyle/>
          <a:p>
            <a:r>
              <a:rPr lang="en-US" dirty="0"/>
              <a:t>CIS - Center for Internet Security</a:t>
            </a:r>
          </a:p>
          <a:p>
            <a:r>
              <a:rPr lang="en-US" dirty="0"/>
              <a:t>The CIS Controls are a prioritized set of actions that collectively form a defense-in-depth set of best practices that mitigate the most common attacks against systems and networks.</a:t>
            </a:r>
          </a:p>
          <a:p>
            <a:r>
              <a:rPr lang="en-US" dirty="0"/>
              <a:t>The CIS Controls are developed by a community of IT experts who apply their first-hand experience as cyber defenders to create these globally accepted security best practices.</a:t>
            </a:r>
            <a:r>
              <a:rPr lang="en-US" altLang="en-US" sz="2400" dirty="0"/>
              <a:t> </a:t>
            </a:r>
          </a:p>
          <a:p>
            <a:r>
              <a:rPr lang="en-US" dirty="0"/>
              <a:t>The CIS Controls are not limited to blocking the initial compromise of systems, but also address detecting already-compromised machines and preventing or disrupting attackers’ follow-on actions.</a:t>
            </a:r>
            <a:endParaRPr lang="en-US" altLang="en-US" sz="2400" dirty="0"/>
          </a:p>
        </p:txBody>
      </p:sp>
    </p:spTree>
    <p:extLst>
      <p:ext uri="{BB962C8B-B14F-4D97-AF65-F5344CB8AC3E}">
        <p14:creationId xmlns:p14="http://schemas.microsoft.com/office/powerpoint/2010/main" val="2295209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30</a:t>
            </a:fld>
            <a:endParaRPr lang="en-US" dirty="0"/>
          </a:p>
        </p:txBody>
      </p:sp>
      <p:pic>
        <p:nvPicPr>
          <p:cNvPr id="2" name="Picture 1">
            <a:extLst>
              <a:ext uri="{FF2B5EF4-FFF2-40B4-BE49-F238E27FC236}">
                <a16:creationId xmlns:a16="http://schemas.microsoft.com/office/drawing/2014/main" id="{CE5BAA6C-E66E-4607-A992-CDA901B12030}"/>
              </a:ext>
            </a:extLst>
          </p:cNvPr>
          <p:cNvPicPr>
            <a:picLocks noChangeAspect="1"/>
          </p:cNvPicPr>
          <p:nvPr/>
        </p:nvPicPr>
        <p:blipFill>
          <a:blip r:embed="rId4"/>
          <a:stretch>
            <a:fillRect/>
          </a:stretch>
        </p:blipFill>
        <p:spPr>
          <a:xfrm>
            <a:off x="555584" y="1235927"/>
            <a:ext cx="4439202" cy="4922746"/>
          </a:xfrm>
          <a:prstGeom prst="rect">
            <a:avLst/>
          </a:prstGeom>
        </p:spPr>
      </p:pic>
      <p:pic>
        <p:nvPicPr>
          <p:cNvPr id="10" name="Picture 9">
            <a:extLst>
              <a:ext uri="{FF2B5EF4-FFF2-40B4-BE49-F238E27FC236}">
                <a16:creationId xmlns:a16="http://schemas.microsoft.com/office/drawing/2014/main" id="{DD7EC3F3-7633-461B-A14A-FD2C8C11052E}"/>
              </a:ext>
            </a:extLst>
          </p:cNvPr>
          <p:cNvPicPr>
            <a:picLocks noChangeAspect="1"/>
          </p:cNvPicPr>
          <p:nvPr/>
        </p:nvPicPr>
        <p:blipFill>
          <a:blip r:embed="rId5"/>
          <a:stretch>
            <a:fillRect/>
          </a:stretch>
        </p:blipFill>
        <p:spPr>
          <a:xfrm>
            <a:off x="5184227" y="1366768"/>
            <a:ext cx="6791479" cy="4799132"/>
          </a:xfrm>
          <a:prstGeom prst="rect">
            <a:avLst/>
          </a:prstGeom>
        </p:spPr>
      </p:pic>
      <p:sp>
        <p:nvSpPr>
          <p:cNvPr id="14" name="Title 1">
            <a:extLst>
              <a:ext uri="{FF2B5EF4-FFF2-40B4-BE49-F238E27FC236}">
                <a16:creationId xmlns:a16="http://schemas.microsoft.com/office/drawing/2014/main" id="{05225124-0134-4583-BE5D-9E32D3C09BD0}"/>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NIST Cybersecurity Framework</a:t>
            </a:r>
          </a:p>
        </p:txBody>
      </p:sp>
    </p:spTree>
    <p:extLst>
      <p:ext uri="{BB962C8B-B14F-4D97-AF65-F5344CB8AC3E}">
        <p14:creationId xmlns:p14="http://schemas.microsoft.com/office/powerpoint/2010/main" val="3372723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9089923" cy="102593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t>MITRE ATT&amp;CK Framework - Background</a:t>
            </a:r>
          </a:p>
        </p:txBody>
      </p:sp>
      <p:sp>
        <p:nvSpPr>
          <p:cNvPr id="14" name="Content Placeholder 2">
            <a:extLst>
              <a:ext uri="{FF2B5EF4-FFF2-40B4-BE49-F238E27FC236}">
                <a16:creationId xmlns:a16="http://schemas.microsoft.com/office/drawing/2014/main" id="{92DE5FEC-AD98-41E3-9BBA-1F0426C87926}"/>
              </a:ext>
            </a:extLst>
          </p:cNvPr>
          <p:cNvSpPr>
            <a:spLocks noGrp="1"/>
          </p:cNvSpPr>
          <p:nvPr>
            <p:ph idx="1"/>
          </p:nvPr>
        </p:nvSpPr>
        <p:spPr>
          <a:xfrm>
            <a:off x="473242" y="1160703"/>
            <a:ext cx="11237114" cy="4873190"/>
          </a:xfrm>
        </p:spPr>
        <p:txBody>
          <a:bodyPr>
            <a:noAutofit/>
          </a:bodyPr>
          <a:lstStyle/>
          <a:p>
            <a:r>
              <a:rPr lang="en-US" dirty="0"/>
              <a:t>ATT&amp;CK – Adversary Tactics, Techniques &amp; Common Knowledge</a:t>
            </a:r>
          </a:p>
          <a:p>
            <a:r>
              <a:rPr lang="en-US" dirty="0"/>
              <a:t>Mitre ATT&amp;CK is a knowledge base and model for cyber adversary behavior, reflecting the various phases of an adversary’s attack lifecycle and the platforms they are known to target.</a:t>
            </a:r>
          </a:p>
          <a:p>
            <a:r>
              <a:rPr lang="en-US" dirty="0"/>
              <a:t>The first ATT&amp;CK model was created in September 2013</a:t>
            </a:r>
          </a:p>
          <a:p>
            <a:endParaRPr lang="en-US" altLang="en-US" sz="2000" dirty="0"/>
          </a:p>
        </p:txBody>
      </p:sp>
    </p:spTree>
    <p:extLst>
      <p:ext uri="{BB962C8B-B14F-4D97-AF65-F5344CB8AC3E}">
        <p14:creationId xmlns:p14="http://schemas.microsoft.com/office/powerpoint/2010/main" val="2402066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9089923"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t>MITRE ATT&amp;CK Framework - Use Cases</a:t>
            </a:r>
          </a:p>
        </p:txBody>
      </p:sp>
      <p:sp>
        <p:nvSpPr>
          <p:cNvPr id="14" name="Content Placeholder 2">
            <a:extLst>
              <a:ext uri="{FF2B5EF4-FFF2-40B4-BE49-F238E27FC236}">
                <a16:creationId xmlns:a16="http://schemas.microsoft.com/office/drawing/2014/main" id="{92DE5FEC-AD98-41E3-9BBA-1F0426C87926}"/>
              </a:ext>
            </a:extLst>
          </p:cNvPr>
          <p:cNvSpPr>
            <a:spLocks noGrp="1"/>
          </p:cNvSpPr>
          <p:nvPr>
            <p:ph idx="1"/>
          </p:nvPr>
        </p:nvSpPr>
        <p:spPr>
          <a:xfrm>
            <a:off x="473242" y="1160703"/>
            <a:ext cx="11237114" cy="4873190"/>
          </a:xfrm>
        </p:spPr>
        <p:txBody>
          <a:bodyPr>
            <a:noAutofit/>
          </a:bodyPr>
          <a:lstStyle/>
          <a:p>
            <a:r>
              <a:rPr lang="en-US" sz="2400" b="1" dirty="0"/>
              <a:t>Adversary Emulation - </a:t>
            </a:r>
            <a:r>
              <a:rPr lang="en-US" sz="2400" dirty="0"/>
              <a:t>create adversary emulation scenarios to test &amp; verify defenses</a:t>
            </a:r>
            <a:endParaRPr lang="en-US" sz="2400" b="1" dirty="0"/>
          </a:p>
          <a:p>
            <a:r>
              <a:rPr lang="en-US" sz="2400" b="1" dirty="0"/>
              <a:t>Red Teaming - </a:t>
            </a:r>
            <a:r>
              <a:rPr lang="en-US" sz="2400" dirty="0"/>
              <a:t>create red team plans &amp; organize operations to avoid certain defensive measures</a:t>
            </a:r>
            <a:endParaRPr lang="en-US" sz="2400" b="1" dirty="0"/>
          </a:p>
          <a:p>
            <a:r>
              <a:rPr lang="en-US" sz="2400" b="1" dirty="0"/>
              <a:t>Behavioral Analytics Development - </a:t>
            </a:r>
            <a:r>
              <a:rPr lang="en-US" sz="2400" dirty="0"/>
              <a:t>construct and test behavioral analytics to detect adversarial behavior within an environment</a:t>
            </a:r>
            <a:endParaRPr lang="en-US" sz="2400" b="1" dirty="0"/>
          </a:p>
          <a:p>
            <a:r>
              <a:rPr lang="en-US" sz="2400" b="1" dirty="0"/>
              <a:t>Defensive Gap Assessment - </a:t>
            </a:r>
            <a:r>
              <a:rPr lang="en-US" sz="2400" dirty="0"/>
              <a:t>adversary model to assess tools, monitoring, &amp; mitigations of existing defenses within an organization’s enterprise</a:t>
            </a:r>
            <a:endParaRPr lang="en-US" sz="2400" b="1" dirty="0"/>
          </a:p>
          <a:p>
            <a:r>
              <a:rPr lang="en-US" sz="2400" b="1" dirty="0"/>
              <a:t>SOC Maturity Assessment - </a:t>
            </a:r>
            <a:r>
              <a:rPr lang="en-US" sz="2400" dirty="0"/>
              <a:t>determine how effective a Security Operations Center is at detecting, analyzing, and responding to intrusions</a:t>
            </a:r>
          </a:p>
          <a:p>
            <a:r>
              <a:rPr lang="en-US" sz="2400" b="1" dirty="0"/>
              <a:t>Cyber Threat Intelligence Enrichment - </a:t>
            </a:r>
            <a:r>
              <a:rPr lang="en-US" sz="2400" dirty="0"/>
              <a:t>understanding &amp; documenting adversary group profiles from a behavioral perspective</a:t>
            </a:r>
            <a:endParaRPr lang="en-US" altLang="en-US" sz="1800" dirty="0"/>
          </a:p>
        </p:txBody>
      </p:sp>
    </p:spTree>
    <p:extLst>
      <p:ext uri="{BB962C8B-B14F-4D97-AF65-F5344CB8AC3E}">
        <p14:creationId xmlns:p14="http://schemas.microsoft.com/office/powerpoint/2010/main" val="2864413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9089923"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t>MITRE ATT&amp;CK Framework - 12 Tactics</a:t>
            </a:r>
          </a:p>
        </p:txBody>
      </p:sp>
      <p:sp>
        <p:nvSpPr>
          <p:cNvPr id="14" name="Content Placeholder 2">
            <a:extLst>
              <a:ext uri="{FF2B5EF4-FFF2-40B4-BE49-F238E27FC236}">
                <a16:creationId xmlns:a16="http://schemas.microsoft.com/office/drawing/2014/main" id="{F54805E6-D65F-4B04-8619-A397613EBE34}"/>
              </a:ext>
            </a:extLst>
          </p:cNvPr>
          <p:cNvSpPr>
            <a:spLocks noGrp="1"/>
          </p:cNvSpPr>
          <p:nvPr>
            <p:ph idx="1"/>
          </p:nvPr>
        </p:nvSpPr>
        <p:spPr>
          <a:xfrm>
            <a:off x="243841" y="1345828"/>
            <a:ext cx="11768716" cy="4663082"/>
          </a:xfrm>
        </p:spPr>
        <p:txBody>
          <a:bodyPr>
            <a:noAutofit/>
          </a:bodyPr>
          <a:lstStyle/>
          <a:p>
            <a:r>
              <a:rPr lang="en-US" altLang="en-US" sz="1600" b="1" dirty="0"/>
              <a:t>Initial Access </a:t>
            </a:r>
            <a:r>
              <a:rPr lang="en-US" altLang="en-US" sz="1600" dirty="0"/>
              <a:t>- </a:t>
            </a:r>
            <a:r>
              <a:rPr lang="en-US" sz="1600" dirty="0"/>
              <a:t>techniques that use various entry vectors to gain their initial foothold within a network</a:t>
            </a:r>
            <a:endParaRPr lang="en-US" altLang="en-US" sz="1600" dirty="0"/>
          </a:p>
          <a:p>
            <a:r>
              <a:rPr lang="en-US" altLang="en-US" sz="1600" b="1" dirty="0"/>
              <a:t>Execution</a:t>
            </a:r>
            <a:r>
              <a:rPr lang="en-US" altLang="en-US" sz="1600" dirty="0"/>
              <a:t> - </a:t>
            </a:r>
            <a:r>
              <a:rPr lang="en-US" sz="1600" dirty="0"/>
              <a:t>techniques that result in adversary-controlled code running on a local or remote system</a:t>
            </a:r>
            <a:endParaRPr lang="en-US" altLang="en-US" sz="1600" dirty="0"/>
          </a:p>
          <a:p>
            <a:r>
              <a:rPr lang="en-US" altLang="en-US" sz="1600" b="1" dirty="0"/>
              <a:t>Persistence</a:t>
            </a:r>
            <a:r>
              <a:rPr lang="en-US" altLang="en-US" sz="1600" dirty="0"/>
              <a:t> - </a:t>
            </a:r>
            <a:r>
              <a:rPr lang="en-US" sz="1600" dirty="0"/>
              <a:t>techniques that adversaries use to keep access to systems across restarts, changed credentials, and other 	interruptions that could cut off their access</a:t>
            </a:r>
            <a:endParaRPr lang="en-US" altLang="en-US" sz="1600" dirty="0"/>
          </a:p>
          <a:p>
            <a:r>
              <a:rPr lang="en-US" altLang="en-US" sz="1600" b="1" dirty="0"/>
              <a:t>Privilege Escalation </a:t>
            </a:r>
            <a:r>
              <a:rPr lang="en-US" altLang="en-US" sz="1600" dirty="0"/>
              <a:t>- </a:t>
            </a:r>
            <a:r>
              <a:rPr lang="en-US" sz="1600" dirty="0"/>
              <a:t>techniques that adversaries use to gain higher-level permissions on a system or network</a:t>
            </a:r>
            <a:endParaRPr lang="en-US" altLang="en-US" sz="1600" dirty="0"/>
          </a:p>
          <a:p>
            <a:r>
              <a:rPr lang="en-US" altLang="en-US" sz="1600" b="1" dirty="0"/>
              <a:t>Defense Evasion </a:t>
            </a:r>
            <a:r>
              <a:rPr lang="en-US" altLang="en-US" sz="1600" dirty="0"/>
              <a:t>- </a:t>
            </a:r>
            <a:r>
              <a:rPr lang="en-US" sz="1600" dirty="0"/>
              <a:t>techniques that adversaries use to avoid detection throughout their compromise</a:t>
            </a:r>
            <a:endParaRPr lang="en-US" altLang="en-US" sz="1600" dirty="0"/>
          </a:p>
          <a:p>
            <a:r>
              <a:rPr lang="en-US" altLang="en-US" sz="1600" b="1" dirty="0"/>
              <a:t>Credential Access </a:t>
            </a:r>
            <a:r>
              <a:rPr lang="en-US" altLang="en-US" sz="1600" dirty="0"/>
              <a:t>- </a:t>
            </a:r>
            <a:r>
              <a:rPr lang="en-US" sz="1600" dirty="0"/>
              <a:t>techniques for stealing credentials like account names and passwords</a:t>
            </a:r>
            <a:endParaRPr lang="en-US" altLang="en-US" sz="1600" dirty="0"/>
          </a:p>
          <a:p>
            <a:r>
              <a:rPr lang="en-US" altLang="en-US" sz="1600" b="1" dirty="0"/>
              <a:t>Discovery</a:t>
            </a:r>
            <a:r>
              <a:rPr lang="en-US" altLang="en-US" sz="1600" dirty="0"/>
              <a:t> - </a:t>
            </a:r>
            <a:r>
              <a:rPr lang="en-US" sz="1600" dirty="0"/>
              <a:t>techniques an adversary may use to gain knowledge about the system and internal network</a:t>
            </a:r>
            <a:endParaRPr lang="en-US" altLang="en-US" sz="1600" dirty="0"/>
          </a:p>
          <a:p>
            <a:r>
              <a:rPr lang="en-US" altLang="en-US" sz="1600" b="1" dirty="0"/>
              <a:t>Lateral Movement </a:t>
            </a:r>
            <a:r>
              <a:rPr lang="en-US" altLang="en-US" sz="1600" dirty="0"/>
              <a:t>- </a:t>
            </a:r>
            <a:r>
              <a:rPr lang="en-US" sz="1600" dirty="0"/>
              <a:t>techniques that adversaries use to enter and control remote systems on a network</a:t>
            </a:r>
            <a:endParaRPr lang="en-US" altLang="en-US" sz="1600" dirty="0"/>
          </a:p>
          <a:p>
            <a:r>
              <a:rPr lang="en-US" altLang="en-US" sz="1600" b="1" dirty="0"/>
              <a:t>Collection</a:t>
            </a:r>
            <a:r>
              <a:rPr lang="en-US" altLang="en-US" sz="1600" dirty="0"/>
              <a:t> - </a:t>
            </a:r>
            <a:r>
              <a:rPr lang="en-US" sz="1600" dirty="0"/>
              <a:t>techniques adversaries may use to gather information and the sources information is collected from that are relevant to following through on the adversary's objectives</a:t>
            </a:r>
            <a:endParaRPr lang="en-US" altLang="en-US" sz="1600" dirty="0"/>
          </a:p>
          <a:p>
            <a:r>
              <a:rPr lang="en-US" altLang="en-US" sz="1600" b="1" dirty="0"/>
              <a:t>Command and Control </a:t>
            </a:r>
            <a:r>
              <a:rPr lang="en-US" altLang="en-US" sz="1600" dirty="0"/>
              <a:t>- </a:t>
            </a:r>
            <a:r>
              <a:rPr lang="en-US" sz="1600" dirty="0"/>
              <a:t>techniques that adversaries may use to communicate with systems under their control within a victim network</a:t>
            </a:r>
            <a:endParaRPr lang="en-US" altLang="en-US" sz="1600" dirty="0"/>
          </a:p>
          <a:p>
            <a:r>
              <a:rPr lang="en-US" altLang="en-US" sz="1600" b="1" dirty="0"/>
              <a:t>Exfiltration</a:t>
            </a:r>
            <a:r>
              <a:rPr lang="en-US" altLang="en-US" sz="1600" dirty="0"/>
              <a:t> - </a:t>
            </a:r>
            <a:r>
              <a:rPr lang="en-US" sz="1600" dirty="0"/>
              <a:t>techniques that adversaries may use to steal data from your network</a:t>
            </a:r>
            <a:endParaRPr lang="en-US" altLang="en-US" sz="1600" dirty="0"/>
          </a:p>
          <a:p>
            <a:r>
              <a:rPr lang="en-US" altLang="en-US" sz="1600" b="1" dirty="0"/>
              <a:t>Impact</a:t>
            </a:r>
            <a:r>
              <a:rPr lang="en-US" altLang="en-US" sz="1600" dirty="0"/>
              <a:t> - </a:t>
            </a:r>
            <a:r>
              <a:rPr lang="en-US" sz="1600" dirty="0"/>
              <a:t>techniques that adversaries use to disrupt availability or compromise integrity by manipulating business &amp; operational processes</a:t>
            </a:r>
            <a:endParaRPr lang="en-US" altLang="en-US" sz="1600" dirty="0"/>
          </a:p>
        </p:txBody>
      </p:sp>
    </p:spTree>
    <p:extLst>
      <p:ext uri="{BB962C8B-B14F-4D97-AF65-F5344CB8AC3E}">
        <p14:creationId xmlns:p14="http://schemas.microsoft.com/office/powerpoint/2010/main" val="854459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9788014" cy="1025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000" b="1" dirty="0"/>
              <a:t>MITRE ATT&amp;CK Framework - 178 Techniques </a:t>
            </a:r>
          </a:p>
        </p:txBody>
      </p:sp>
      <p:pic>
        <p:nvPicPr>
          <p:cNvPr id="10" name="Picture 9">
            <a:extLst>
              <a:ext uri="{FF2B5EF4-FFF2-40B4-BE49-F238E27FC236}">
                <a16:creationId xmlns:a16="http://schemas.microsoft.com/office/drawing/2014/main" id="{F901F296-C2C9-4A3C-8E9F-FD6B20716194}"/>
              </a:ext>
            </a:extLst>
          </p:cNvPr>
          <p:cNvPicPr>
            <a:picLocks noChangeAspect="1"/>
          </p:cNvPicPr>
          <p:nvPr/>
        </p:nvPicPr>
        <p:blipFill>
          <a:blip r:embed="rId4"/>
          <a:stretch>
            <a:fillRect/>
          </a:stretch>
        </p:blipFill>
        <p:spPr>
          <a:xfrm>
            <a:off x="167428" y="1169840"/>
            <a:ext cx="11857143" cy="5022817"/>
          </a:xfrm>
          <a:prstGeom prst="rect">
            <a:avLst/>
          </a:prstGeom>
        </p:spPr>
      </p:pic>
      <p:sp>
        <p:nvSpPr>
          <p:cNvPr id="3" name="TextBox 2">
            <a:extLst>
              <a:ext uri="{FF2B5EF4-FFF2-40B4-BE49-F238E27FC236}">
                <a16:creationId xmlns:a16="http://schemas.microsoft.com/office/drawing/2014/main" id="{DABA04DC-CB44-419E-847D-48506BA26A9B}"/>
              </a:ext>
            </a:extLst>
          </p:cNvPr>
          <p:cNvSpPr txBox="1"/>
          <p:nvPr/>
        </p:nvSpPr>
        <p:spPr>
          <a:xfrm>
            <a:off x="6940730" y="5329644"/>
            <a:ext cx="4446538" cy="369332"/>
          </a:xfrm>
          <a:prstGeom prst="rect">
            <a:avLst/>
          </a:prstGeom>
          <a:noFill/>
        </p:spPr>
        <p:txBody>
          <a:bodyPr wrap="none" rtlCol="0">
            <a:spAutoFit/>
          </a:bodyPr>
          <a:lstStyle/>
          <a:p>
            <a:r>
              <a:rPr lang="en-US" dirty="0"/>
              <a:t>https://attack.mitre.org/matrices/enterprise/</a:t>
            </a:r>
          </a:p>
        </p:txBody>
      </p:sp>
    </p:spTree>
    <p:extLst>
      <p:ext uri="{BB962C8B-B14F-4D97-AF65-F5344CB8AC3E}">
        <p14:creationId xmlns:p14="http://schemas.microsoft.com/office/powerpoint/2010/main" val="1991368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MITRE ATT&amp;CK Framework</a:t>
            </a:r>
          </a:p>
        </p:txBody>
      </p:sp>
      <p:pic>
        <p:nvPicPr>
          <p:cNvPr id="2" name="Picture 1">
            <a:extLst>
              <a:ext uri="{FF2B5EF4-FFF2-40B4-BE49-F238E27FC236}">
                <a16:creationId xmlns:a16="http://schemas.microsoft.com/office/drawing/2014/main" id="{86A6233C-AC90-47C4-8091-8106A308F289}"/>
              </a:ext>
            </a:extLst>
          </p:cNvPr>
          <p:cNvPicPr>
            <a:picLocks noChangeAspect="1"/>
          </p:cNvPicPr>
          <p:nvPr/>
        </p:nvPicPr>
        <p:blipFill>
          <a:blip r:embed="rId4"/>
          <a:stretch>
            <a:fillRect/>
          </a:stretch>
        </p:blipFill>
        <p:spPr>
          <a:xfrm>
            <a:off x="339141" y="1553884"/>
            <a:ext cx="5244171" cy="4488035"/>
          </a:xfrm>
          <a:prstGeom prst="rect">
            <a:avLst/>
          </a:prstGeom>
        </p:spPr>
      </p:pic>
      <p:pic>
        <p:nvPicPr>
          <p:cNvPr id="3" name="Picture 2">
            <a:extLst>
              <a:ext uri="{FF2B5EF4-FFF2-40B4-BE49-F238E27FC236}">
                <a16:creationId xmlns:a16="http://schemas.microsoft.com/office/drawing/2014/main" id="{8CA3E445-9A63-4081-80F8-C3D600F95046}"/>
              </a:ext>
            </a:extLst>
          </p:cNvPr>
          <p:cNvPicPr>
            <a:picLocks noChangeAspect="1"/>
          </p:cNvPicPr>
          <p:nvPr/>
        </p:nvPicPr>
        <p:blipFill>
          <a:blip r:embed="rId5"/>
          <a:stretch>
            <a:fillRect/>
          </a:stretch>
        </p:blipFill>
        <p:spPr>
          <a:xfrm>
            <a:off x="6096008" y="1575945"/>
            <a:ext cx="5244171" cy="4495879"/>
          </a:xfrm>
          <a:prstGeom prst="rect">
            <a:avLst/>
          </a:prstGeom>
        </p:spPr>
      </p:pic>
      <p:sp>
        <p:nvSpPr>
          <p:cNvPr id="10" name="Rectangle 9">
            <a:extLst>
              <a:ext uri="{FF2B5EF4-FFF2-40B4-BE49-F238E27FC236}">
                <a16:creationId xmlns:a16="http://schemas.microsoft.com/office/drawing/2014/main" id="{773F4052-E107-485E-87CD-979549CCBA17}"/>
              </a:ext>
            </a:extLst>
          </p:cNvPr>
          <p:cNvSpPr/>
          <p:nvPr/>
        </p:nvSpPr>
        <p:spPr>
          <a:xfrm>
            <a:off x="1170040" y="5812401"/>
            <a:ext cx="894735" cy="180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9B6552C-C4B0-4E74-9BDA-2ADC8CA25A45}"/>
              </a:ext>
            </a:extLst>
          </p:cNvPr>
          <p:cNvSpPr/>
          <p:nvPr/>
        </p:nvSpPr>
        <p:spPr>
          <a:xfrm>
            <a:off x="6583749" y="5823259"/>
            <a:ext cx="894735" cy="1808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841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9089923"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t>MITRE Shield Framework - Background</a:t>
            </a:r>
          </a:p>
        </p:txBody>
      </p:sp>
      <p:sp>
        <p:nvSpPr>
          <p:cNvPr id="14" name="Content Placeholder 2">
            <a:extLst>
              <a:ext uri="{FF2B5EF4-FFF2-40B4-BE49-F238E27FC236}">
                <a16:creationId xmlns:a16="http://schemas.microsoft.com/office/drawing/2014/main" id="{92DE5FEC-AD98-41E3-9BBA-1F0426C87926}"/>
              </a:ext>
            </a:extLst>
          </p:cNvPr>
          <p:cNvSpPr>
            <a:spLocks noGrp="1"/>
          </p:cNvSpPr>
          <p:nvPr>
            <p:ph idx="1"/>
          </p:nvPr>
        </p:nvSpPr>
        <p:spPr>
          <a:xfrm>
            <a:off x="473242" y="1160703"/>
            <a:ext cx="11237114" cy="4873190"/>
          </a:xfrm>
        </p:spPr>
        <p:txBody>
          <a:bodyPr>
            <a:noAutofit/>
          </a:bodyPr>
          <a:lstStyle/>
          <a:p>
            <a:r>
              <a:rPr lang="en-US" dirty="0">
                <a:effectLst/>
                <a:latin typeface="Arial" panose="020B0604020202020204" pitchFamily="34" charset="0"/>
              </a:rPr>
              <a:t>MITRE Shield is a knowledge base designed to give defenders tools that can be used to counter cyber adversaries.</a:t>
            </a:r>
          </a:p>
          <a:p>
            <a:r>
              <a:rPr lang="en-US" dirty="0">
                <a:effectLst/>
                <a:latin typeface="Arial" panose="020B0604020202020204" pitchFamily="34" charset="0"/>
              </a:rPr>
              <a:t>Shield includes a database of techniques a defender can use to mount an active defense.</a:t>
            </a:r>
          </a:p>
          <a:p>
            <a:r>
              <a:rPr lang="en-US" dirty="0">
                <a:effectLst/>
                <a:latin typeface="Arial" panose="020B0604020202020204" pitchFamily="34" charset="0"/>
              </a:rPr>
              <a:t>The knowledge base also describes a number of tactics common to defensive plans.</a:t>
            </a:r>
          </a:p>
          <a:p>
            <a:r>
              <a:rPr lang="en-US" dirty="0">
                <a:effectLst/>
                <a:latin typeface="Arial" panose="020B0604020202020204" pitchFamily="34" charset="0"/>
              </a:rPr>
              <a:t>It then maps the tactics to the activities that may help achieve them.</a:t>
            </a:r>
            <a:endParaRPr lang="en-US" dirty="0"/>
          </a:p>
          <a:p>
            <a:endParaRPr lang="en-US" altLang="en-US" sz="2000" dirty="0"/>
          </a:p>
        </p:txBody>
      </p:sp>
    </p:spTree>
    <p:extLst>
      <p:ext uri="{BB962C8B-B14F-4D97-AF65-F5344CB8AC3E}">
        <p14:creationId xmlns:p14="http://schemas.microsoft.com/office/powerpoint/2010/main" val="1586548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9089923"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t>MITRE Shield Framework - 8 Tactics</a:t>
            </a:r>
          </a:p>
        </p:txBody>
      </p:sp>
      <p:sp>
        <p:nvSpPr>
          <p:cNvPr id="14" name="Content Placeholder 2">
            <a:extLst>
              <a:ext uri="{FF2B5EF4-FFF2-40B4-BE49-F238E27FC236}">
                <a16:creationId xmlns:a16="http://schemas.microsoft.com/office/drawing/2014/main" id="{F54805E6-D65F-4B04-8619-A397613EBE34}"/>
              </a:ext>
            </a:extLst>
          </p:cNvPr>
          <p:cNvSpPr>
            <a:spLocks noGrp="1"/>
          </p:cNvSpPr>
          <p:nvPr>
            <p:ph idx="1"/>
          </p:nvPr>
        </p:nvSpPr>
        <p:spPr>
          <a:xfrm>
            <a:off x="243841" y="1345828"/>
            <a:ext cx="11768716" cy="4663082"/>
          </a:xfrm>
        </p:spPr>
        <p:txBody>
          <a:bodyPr>
            <a:noAutofit/>
          </a:bodyPr>
          <a:lstStyle/>
          <a:p>
            <a:r>
              <a:rPr lang="en-US" altLang="en-US" sz="2000" b="1" dirty="0"/>
              <a:t>Channel </a:t>
            </a:r>
            <a:r>
              <a:rPr lang="en-US" altLang="en-US" sz="2000" dirty="0"/>
              <a:t>- </a:t>
            </a:r>
            <a:r>
              <a:rPr lang="en-US" sz="1800" dirty="0"/>
              <a:t>Guide an adversary down a specific path or in a specific direction.</a:t>
            </a:r>
            <a:endParaRPr lang="en-US" altLang="en-US" dirty="0"/>
          </a:p>
          <a:p>
            <a:r>
              <a:rPr lang="en-US" altLang="en-US" sz="2000" b="1" dirty="0"/>
              <a:t>Collect</a:t>
            </a:r>
            <a:r>
              <a:rPr lang="en-US" altLang="en-US" sz="2000" dirty="0"/>
              <a:t> - </a:t>
            </a:r>
            <a:r>
              <a:rPr lang="en-US" sz="1800" dirty="0"/>
              <a:t>Gather adversary tools, observe tactics, and collect other raw intelligence about the adversary's activity.</a:t>
            </a:r>
            <a:endParaRPr lang="en-US" altLang="en-US" dirty="0"/>
          </a:p>
          <a:p>
            <a:r>
              <a:rPr lang="en-US" altLang="en-US" sz="2000" b="1" dirty="0"/>
              <a:t>Contain</a:t>
            </a:r>
            <a:r>
              <a:rPr lang="en-US" altLang="en-US" sz="2000" dirty="0"/>
              <a:t> - </a:t>
            </a:r>
            <a:r>
              <a:rPr lang="en-US" sz="1800" dirty="0"/>
              <a:t>Prevent an adversary from moving outside specific bounds or constraints.</a:t>
            </a:r>
            <a:endParaRPr lang="en-US" altLang="en-US" dirty="0"/>
          </a:p>
          <a:p>
            <a:r>
              <a:rPr lang="en-US" altLang="en-US" sz="2000" b="1" dirty="0"/>
              <a:t>Detect </a:t>
            </a:r>
            <a:r>
              <a:rPr lang="en-US" altLang="en-US" sz="2000" dirty="0"/>
              <a:t>- </a:t>
            </a:r>
            <a:r>
              <a:rPr lang="en-US" sz="1800" dirty="0"/>
              <a:t>Establish or maintain awareness into what an adversary is doing.</a:t>
            </a:r>
            <a:endParaRPr lang="en-US" altLang="en-US" dirty="0"/>
          </a:p>
          <a:p>
            <a:r>
              <a:rPr lang="en-US" altLang="en-US" sz="2000" b="1" dirty="0"/>
              <a:t>Disrupt </a:t>
            </a:r>
            <a:r>
              <a:rPr lang="en-US" altLang="en-US" sz="2000" dirty="0"/>
              <a:t>- </a:t>
            </a:r>
            <a:r>
              <a:rPr lang="en-US" sz="1800" dirty="0"/>
              <a:t>Prevent an adversary from conducting part or all of their mission.</a:t>
            </a:r>
            <a:endParaRPr lang="en-US" altLang="en-US" dirty="0"/>
          </a:p>
          <a:p>
            <a:r>
              <a:rPr lang="en-US" altLang="en-US" sz="2000" b="1" dirty="0"/>
              <a:t>Facilitate </a:t>
            </a:r>
            <a:r>
              <a:rPr lang="en-US" altLang="en-US" sz="2000" dirty="0"/>
              <a:t>- </a:t>
            </a:r>
            <a:r>
              <a:rPr lang="en-US" sz="1800" dirty="0"/>
              <a:t>Enable an adversary to conduct part or all of their mission.</a:t>
            </a:r>
            <a:endParaRPr lang="en-US" altLang="en-US" dirty="0"/>
          </a:p>
          <a:p>
            <a:r>
              <a:rPr lang="en-US" altLang="en-US" sz="2000" b="1" dirty="0"/>
              <a:t>Legitimize</a:t>
            </a:r>
            <a:r>
              <a:rPr lang="en-US" altLang="en-US" sz="2000" dirty="0"/>
              <a:t> - </a:t>
            </a:r>
            <a:r>
              <a:rPr lang="en-US" sz="1800" dirty="0"/>
              <a:t>Add authenticity to deceptive components to convince an adversary that something is real.</a:t>
            </a:r>
            <a:endParaRPr lang="en-US" altLang="en-US" dirty="0"/>
          </a:p>
          <a:p>
            <a:r>
              <a:rPr lang="en-US" altLang="en-US" sz="2000" b="1" dirty="0"/>
              <a:t>Test </a:t>
            </a:r>
            <a:r>
              <a:rPr lang="en-US" altLang="en-US" sz="2000" dirty="0"/>
              <a:t>- </a:t>
            </a:r>
            <a:r>
              <a:rPr lang="en-US" sz="1800" dirty="0"/>
              <a:t>Determine the interests, capabilities, or behaviors of an adversary.</a:t>
            </a:r>
            <a:endParaRPr lang="en-US" altLang="en-US" sz="2000" dirty="0"/>
          </a:p>
        </p:txBody>
      </p:sp>
    </p:spTree>
    <p:extLst>
      <p:ext uri="{BB962C8B-B14F-4D97-AF65-F5344CB8AC3E}">
        <p14:creationId xmlns:p14="http://schemas.microsoft.com/office/powerpoint/2010/main" val="2070339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9089923"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t>MITRE </a:t>
            </a:r>
            <a:r>
              <a:rPr lang="en-US" altLang="en-US" b="1" dirty="0"/>
              <a:t>Shield</a:t>
            </a:r>
            <a:r>
              <a:rPr lang="en-US" altLang="en-US" sz="4800" b="1" dirty="0"/>
              <a:t> Framework - 8 Tactics</a:t>
            </a:r>
          </a:p>
        </p:txBody>
      </p:sp>
      <p:pic>
        <p:nvPicPr>
          <p:cNvPr id="10" name="Picture 9">
            <a:extLst>
              <a:ext uri="{FF2B5EF4-FFF2-40B4-BE49-F238E27FC236}">
                <a16:creationId xmlns:a16="http://schemas.microsoft.com/office/drawing/2014/main" id="{9F163A11-8F36-433C-AF63-02F276DE9472}"/>
              </a:ext>
            </a:extLst>
          </p:cNvPr>
          <p:cNvPicPr>
            <a:picLocks noChangeAspect="1"/>
          </p:cNvPicPr>
          <p:nvPr/>
        </p:nvPicPr>
        <p:blipFill>
          <a:blip r:embed="rId4"/>
          <a:stretch>
            <a:fillRect/>
          </a:stretch>
        </p:blipFill>
        <p:spPr>
          <a:xfrm>
            <a:off x="1524002" y="1260143"/>
            <a:ext cx="8106834" cy="4400428"/>
          </a:xfrm>
          <a:prstGeom prst="rect">
            <a:avLst/>
          </a:prstGeom>
        </p:spPr>
      </p:pic>
      <p:sp>
        <p:nvSpPr>
          <p:cNvPr id="12" name="TextBox 11">
            <a:extLst>
              <a:ext uri="{FF2B5EF4-FFF2-40B4-BE49-F238E27FC236}">
                <a16:creationId xmlns:a16="http://schemas.microsoft.com/office/drawing/2014/main" id="{AC05E031-B922-4564-A04D-2216D2B207B4}"/>
              </a:ext>
            </a:extLst>
          </p:cNvPr>
          <p:cNvSpPr txBox="1"/>
          <p:nvPr/>
        </p:nvSpPr>
        <p:spPr>
          <a:xfrm>
            <a:off x="1471736" y="5617025"/>
            <a:ext cx="6684202" cy="523220"/>
          </a:xfrm>
          <a:prstGeom prst="rect">
            <a:avLst/>
          </a:prstGeom>
          <a:noFill/>
        </p:spPr>
        <p:txBody>
          <a:bodyPr wrap="none" rtlCol="0">
            <a:spAutoFit/>
          </a:bodyPr>
          <a:lstStyle/>
          <a:p>
            <a:r>
              <a:rPr lang="en-US" sz="1400" dirty="0">
                <a:effectLst/>
                <a:latin typeface="Arial" panose="020B0604020202020204" pitchFamily="34" charset="0"/>
              </a:rPr>
              <a:t>•Tactics, denoting what the defender is trying to accomplish(the columns)</a:t>
            </a:r>
          </a:p>
          <a:p>
            <a:r>
              <a:rPr lang="en-US" sz="1400" dirty="0">
                <a:effectLst/>
                <a:latin typeface="Arial" panose="020B0604020202020204" pitchFamily="34" charset="0"/>
              </a:rPr>
              <a:t>•Techniques, describing how the defense achieves the tactic(s)(the individual cells)</a:t>
            </a:r>
            <a:endParaRPr lang="en-US" sz="1400" dirty="0"/>
          </a:p>
        </p:txBody>
      </p:sp>
    </p:spTree>
    <p:extLst>
      <p:ext uri="{BB962C8B-B14F-4D97-AF65-F5344CB8AC3E}">
        <p14:creationId xmlns:p14="http://schemas.microsoft.com/office/powerpoint/2010/main" val="3030118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Lab has begun, if you have a question please unmute yourself and use the audio within Zoom</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3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- 5 Principles</a:t>
            </a:r>
          </a:p>
        </p:txBody>
      </p:sp>
      <p:sp>
        <p:nvSpPr>
          <p:cNvPr id="12" name="Content Placeholder 2">
            <a:extLst>
              <a:ext uri="{FF2B5EF4-FFF2-40B4-BE49-F238E27FC236}">
                <a16:creationId xmlns:a16="http://schemas.microsoft.com/office/drawing/2014/main" id="{743EE9BA-667B-4A2B-AF2F-08F8CF424B7D}"/>
              </a:ext>
            </a:extLst>
          </p:cNvPr>
          <p:cNvSpPr>
            <a:spLocks noGrp="1"/>
          </p:cNvSpPr>
          <p:nvPr>
            <p:ph idx="1"/>
          </p:nvPr>
        </p:nvSpPr>
        <p:spPr>
          <a:xfrm>
            <a:off x="473242" y="1160703"/>
            <a:ext cx="11237114" cy="4873190"/>
          </a:xfrm>
        </p:spPr>
        <p:txBody>
          <a:bodyPr>
            <a:noAutofit/>
          </a:bodyPr>
          <a:lstStyle/>
          <a:p>
            <a:r>
              <a:rPr lang="en-US" dirty="0"/>
              <a:t>The five critical principles of an effective cyber defense system as reflected in the CIS Controls are: </a:t>
            </a:r>
          </a:p>
          <a:p>
            <a:pPr lvl="1"/>
            <a:r>
              <a:rPr lang="en-US" b="1" i="1" dirty="0"/>
              <a:t>Offense informs defense: </a:t>
            </a:r>
            <a:r>
              <a:rPr lang="en-US" dirty="0"/>
              <a:t>Use knowledge of actual attacks that have compromised systems to provide the foundation to continually learn from these events to build effective, practical defenses. </a:t>
            </a:r>
          </a:p>
          <a:p>
            <a:pPr lvl="1"/>
            <a:endParaRPr lang="en-US" sz="1000" dirty="0"/>
          </a:p>
          <a:p>
            <a:pPr lvl="1"/>
            <a:r>
              <a:rPr lang="en-US" b="1" i="1" dirty="0"/>
              <a:t>Prioritization: </a:t>
            </a:r>
            <a:r>
              <a:rPr lang="en-US" dirty="0"/>
              <a:t>Invest first in Controls that will provide the greatest risk reduction and protection against the most dangerous threat actors and that can be feasibly implemented in your computing environment. </a:t>
            </a:r>
          </a:p>
          <a:p>
            <a:pPr lvl="1"/>
            <a:endParaRPr lang="en-US" sz="1000" dirty="0"/>
          </a:p>
          <a:p>
            <a:pPr lvl="1"/>
            <a:r>
              <a:rPr lang="en-US" b="1" i="1" dirty="0"/>
              <a:t>Measurements and Metrics: </a:t>
            </a:r>
            <a:r>
              <a:rPr lang="en-US" dirty="0"/>
              <a:t>Establish common metrics to provide a shared language for executives, IT specialists, auditors, and security officials to measure the effectiveness of security measures within an organization so that required adjustments can be identified and implemented quickly. </a:t>
            </a:r>
            <a:endParaRPr lang="en-US" altLang="en-US" sz="2000" dirty="0"/>
          </a:p>
        </p:txBody>
      </p:sp>
    </p:spTree>
    <p:extLst>
      <p:ext uri="{BB962C8B-B14F-4D97-AF65-F5344CB8AC3E}">
        <p14:creationId xmlns:p14="http://schemas.microsoft.com/office/powerpoint/2010/main" val="164999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9070258" cy="1025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- 5 Principles (Cont.)</a:t>
            </a:r>
          </a:p>
        </p:txBody>
      </p:sp>
      <p:sp>
        <p:nvSpPr>
          <p:cNvPr id="12" name="Content Placeholder 2">
            <a:extLst>
              <a:ext uri="{FF2B5EF4-FFF2-40B4-BE49-F238E27FC236}">
                <a16:creationId xmlns:a16="http://schemas.microsoft.com/office/drawing/2014/main" id="{743EE9BA-667B-4A2B-AF2F-08F8CF424B7D}"/>
              </a:ext>
            </a:extLst>
          </p:cNvPr>
          <p:cNvSpPr>
            <a:spLocks noGrp="1"/>
          </p:cNvSpPr>
          <p:nvPr>
            <p:ph idx="1"/>
          </p:nvPr>
        </p:nvSpPr>
        <p:spPr>
          <a:xfrm>
            <a:off x="473242" y="1160703"/>
            <a:ext cx="11237114" cy="4873190"/>
          </a:xfrm>
        </p:spPr>
        <p:txBody>
          <a:bodyPr>
            <a:noAutofit/>
          </a:bodyPr>
          <a:lstStyle/>
          <a:p>
            <a:r>
              <a:rPr lang="en-US" dirty="0"/>
              <a:t>The five critical principles (Cont.): </a:t>
            </a:r>
          </a:p>
          <a:p>
            <a:pPr lvl="1"/>
            <a:r>
              <a:rPr lang="en-US" b="1" i="1" dirty="0"/>
              <a:t>Continuous diagnostics and mitigation: </a:t>
            </a:r>
            <a:r>
              <a:rPr lang="en-US" dirty="0"/>
              <a:t>Carry out continuous measurement to test and validate the effectiveness of current security measures and to help drive the priority of next steps. </a:t>
            </a:r>
          </a:p>
          <a:p>
            <a:pPr lvl="1"/>
            <a:endParaRPr lang="en-US" sz="1000" dirty="0"/>
          </a:p>
          <a:p>
            <a:pPr lvl="1"/>
            <a:r>
              <a:rPr lang="en-US" b="1" i="1" dirty="0"/>
              <a:t>Automation: </a:t>
            </a:r>
            <a:r>
              <a:rPr lang="en-US" dirty="0"/>
              <a:t>Automate defenses so that organizations can achieve reliable, scalable, and continuous measurements of their adherence to the Controls and related metrics. </a:t>
            </a:r>
            <a:endParaRPr lang="en-US" altLang="en-US" sz="2000" dirty="0"/>
          </a:p>
        </p:txBody>
      </p:sp>
    </p:spTree>
    <p:extLst>
      <p:ext uri="{BB962C8B-B14F-4D97-AF65-F5344CB8AC3E}">
        <p14:creationId xmlns:p14="http://schemas.microsoft.com/office/powerpoint/2010/main" val="213647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CIS Top 20 Controls - Prioritization</a:t>
            </a:r>
          </a:p>
        </p:txBody>
      </p:sp>
      <p:pic>
        <p:nvPicPr>
          <p:cNvPr id="3" name="Picture 2">
            <a:extLst>
              <a:ext uri="{FF2B5EF4-FFF2-40B4-BE49-F238E27FC236}">
                <a16:creationId xmlns:a16="http://schemas.microsoft.com/office/drawing/2014/main" id="{046B046D-1B89-4275-AFA9-9C54908BC8DF}"/>
              </a:ext>
            </a:extLst>
          </p:cNvPr>
          <p:cNvPicPr>
            <a:picLocks noChangeAspect="1"/>
          </p:cNvPicPr>
          <p:nvPr/>
        </p:nvPicPr>
        <p:blipFill>
          <a:blip r:embed="rId4"/>
          <a:stretch>
            <a:fillRect/>
          </a:stretch>
        </p:blipFill>
        <p:spPr>
          <a:xfrm>
            <a:off x="1120877" y="1254693"/>
            <a:ext cx="3734382" cy="4827917"/>
          </a:xfrm>
          <a:prstGeom prst="rect">
            <a:avLst/>
          </a:prstGeom>
        </p:spPr>
      </p:pic>
      <p:pic>
        <p:nvPicPr>
          <p:cNvPr id="12" name="Picture 11">
            <a:extLst>
              <a:ext uri="{FF2B5EF4-FFF2-40B4-BE49-F238E27FC236}">
                <a16:creationId xmlns:a16="http://schemas.microsoft.com/office/drawing/2014/main" id="{2F28352C-6251-4E97-A078-85351AEFA5E2}"/>
              </a:ext>
            </a:extLst>
          </p:cNvPr>
          <p:cNvPicPr>
            <a:picLocks noChangeAspect="1"/>
          </p:cNvPicPr>
          <p:nvPr/>
        </p:nvPicPr>
        <p:blipFill>
          <a:blip r:embed="rId5"/>
          <a:stretch>
            <a:fillRect/>
          </a:stretch>
        </p:blipFill>
        <p:spPr>
          <a:xfrm>
            <a:off x="5445077" y="4016786"/>
            <a:ext cx="5667375" cy="1695450"/>
          </a:xfrm>
          <a:prstGeom prst="rect">
            <a:avLst/>
          </a:prstGeom>
        </p:spPr>
      </p:pic>
    </p:spTree>
    <p:extLst>
      <p:ext uri="{BB962C8B-B14F-4D97-AF65-F5344CB8AC3E}">
        <p14:creationId xmlns:p14="http://schemas.microsoft.com/office/powerpoint/2010/main" val="1472584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100" b="1" dirty="0"/>
              <a:t>CIS Top 20 Controls - Basic #1</a:t>
            </a:r>
          </a:p>
        </p:txBody>
      </p:sp>
      <p:pic>
        <p:nvPicPr>
          <p:cNvPr id="2" name="Picture 1">
            <a:extLst>
              <a:ext uri="{FF2B5EF4-FFF2-40B4-BE49-F238E27FC236}">
                <a16:creationId xmlns:a16="http://schemas.microsoft.com/office/drawing/2014/main" id="{D13DA754-C5D5-4175-AB4F-77248554CD61}"/>
              </a:ext>
            </a:extLst>
          </p:cNvPr>
          <p:cNvPicPr>
            <a:picLocks noChangeAspect="1"/>
          </p:cNvPicPr>
          <p:nvPr/>
        </p:nvPicPr>
        <p:blipFill>
          <a:blip r:embed="rId4"/>
          <a:stretch>
            <a:fillRect/>
          </a:stretch>
        </p:blipFill>
        <p:spPr>
          <a:xfrm>
            <a:off x="457201" y="1301272"/>
            <a:ext cx="7469180" cy="4461457"/>
          </a:xfrm>
          <a:prstGeom prst="rect">
            <a:avLst/>
          </a:prstGeom>
        </p:spPr>
      </p:pic>
    </p:spTree>
    <p:extLst>
      <p:ext uri="{BB962C8B-B14F-4D97-AF65-F5344CB8AC3E}">
        <p14:creationId xmlns:p14="http://schemas.microsoft.com/office/powerpoint/2010/main" val="373964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100" b="1" dirty="0"/>
              <a:t>CIS Top 20 Controls - Basic #2</a:t>
            </a:r>
          </a:p>
        </p:txBody>
      </p:sp>
      <p:pic>
        <p:nvPicPr>
          <p:cNvPr id="3" name="Picture 2">
            <a:extLst>
              <a:ext uri="{FF2B5EF4-FFF2-40B4-BE49-F238E27FC236}">
                <a16:creationId xmlns:a16="http://schemas.microsoft.com/office/drawing/2014/main" id="{A8D1B48C-A7B2-450E-B353-C0879BC4C332}"/>
              </a:ext>
            </a:extLst>
          </p:cNvPr>
          <p:cNvPicPr>
            <a:picLocks noChangeAspect="1"/>
          </p:cNvPicPr>
          <p:nvPr/>
        </p:nvPicPr>
        <p:blipFill>
          <a:blip r:embed="rId4"/>
          <a:stretch>
            <a:fillRect/>
          </a:stretch>
        </p:blipFill>
        <p:spPr>
          <a:xfrm>
            <a:off x="457200" y="1296138"/>
            <a:ext cx="7526594" cy="4745027"/>
          </a:xfrm>
          <a:prstGeom prst="rect">
            <a:avLst/>
          </a:prstGeom>
        </p:spPr>
      </p:pic>
    </p:spTree>
    <p:extLst>
      <p:ext uri="{BB962C8B-B14F-4D97-AF65-F5344CB8AC3E}">
        <p14:creationId xmlns:p14="http://schemas.microsoft.com/office/powerpoint/2010/main" val="419606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100" b="1" dirty="0"/>
              <a:t>CIS Top 20 Controls - Basic #3</a:t>
            </a:r>
          </a:p>
        </p:txBody>
      </p:sp>
      <p:pic>
        <p:nvPicPr>
          <p:cNvPr id="2" name="Picture 1">
            <a:extLst>
              <a:ext uri="{FF2B5EF4-FFF2-40B4-BE49-F238E27FC236}">
                <a16:creationId xmlns:a16="http://schemas.microsoft.com/office/drawing/2014/main" id="{A85868AA-FF33-4D72-BD8C-E7FF2A0305C1}"/>
              </a:ext>
            </a:extLst>
          </p:cNvPr>
          <p:cNvPicPr>
            <a:picLocks noChangeAspect="1"/>
          </p:cNvPicPr>
          <p:nvPr/>
        </p:nvPicPr>
        <p:blipFill>
          <a:blip r:embed="rId4"/>
          <a:stretch>
            <a:fillRect/>
          </a:stretch>
        </p:blipFill>
        <p:spPr>
          <a:xfrm>
            <a:off x="457199" y="1298246"/>
            <a:ext cx="7451585" cy="3460567"/>
          </a:xfrm>
          <a:prstGeom prst="rect">
            <a:avLst/>
          </a:prstGeom>
        </p:spPr>
      </p:pic>
    </p:spTree>
    <p:extLst>
      <p:ext uri="{BB962C8B-B14F-4D97-AF65-F5344CB8AC3E}">
        <p14:creationId xmlns:p14="http://schemas.microsoft.com/office/powerpoint/2010/main" val="1153961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13191</TotalTime>
  <Words>2355</Words>
  <Application>Microsoft Office PowerPoint</Application>
  <PresentationFormat>Widescreen</PresentationFormat>
  <Paragraphs>191</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vt:lpstr>
      <vt:lpstr>Office Theme</vt:lpstr>
      <vt:lpstr>CECS 378 Section 04  Lecture will start shortly… </vt:lpstr>
      <vt:lpstr> Computing Security: Principles and Practice  CIS Top 20, NIST Security Framework &amp;  MITRE ATT&amp;CK and Shield Frameworks March 22nd &amp; 24th, 2021    CECS 378 - Spring 2021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CECS 378 Section 04  Lab has begun, if you have a question please unmute yourself and use the audio within Zoom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Murray Cappel</dc:creator>
  <cp:lastModifiedBy>Murray</cp:lastModifiedBy>
  <cp:revision>231</cp:revision>
  <dcterms:created xsi:type="dcterms:W3CDTF">2019-01-23T20:35:07Z</dcterms:created>
  <dcterms:modified xsi:type="dcterms:W3CDTF">2021-03-22T20:28:00Z</dcterms:modified>
</cp:coreProperties>
</file>