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0"/>
  </p:notesMasterIdLst>
  <p:sldIdLst>
    <p:sldId id="321" r:id="rId2"/>
    <p:sldId id="256" r:id="rId3"/>
    <p:sldId id="282" r:id="rId4"/>
    <p:sldId id="284" r:id="rId5"/>
    <p:sldId id="285" r:id="rId6"/>
    <p:sldId id="286" r:id="rId7"/>
    <p:sldId id="287" r:id="rId8"/>
    <p:sldId id="288" r:id="rId9"/>
    <p:sldId id="289" r:id="rId10"/>
    <p:sldId id="290" r:id="rId11"/>
    <p:sldId id="291" r:id="rId12"/>
    <p:sldId id="292" r:id="rId13"/>
    <p:sldId id="293" r:id="rId14"/>
    <p:sldId id="294" r:id="rId15"/>
    <p:sldId id="295" r:id="rId16"/>
    <p:sldId id="308" r:id="rId17"/>
    <p:sldId id="309" r:id="rId18"/>
    <p:sldId id="318" r:id="rId19"/>
    <p:sldId id="296" r:id="rId20"/>
    <p:sldId id="297" r:id="rId21"/>
    <p:sldId id="298" r:id="rId22"/>
    <p:sldId id="307" r:id="rId23"/>
    <p:sldId id="299" r:id="rId24"/>
    <p:sldId id="300" r:id="rId25"/>
    <p:sldId id="301" r:id="rId26"/>
    <p:sldId id="302" r:id="rId27"/>
    <p:sldId id="303" r:id="rId28"/>
    <p:sldId id="304" r:id="rId29"/>
    <p:sldId id="305" r:id="rId30"/>
    <p:sldId id="310" r:id="rId31"/>
    <p:sldId id="306" r:id="rId32"/>
    <p:sldId id="311" r:id="rId33"/>
    <p:sldId id="312" r:id="rId34"/>
    <p:sldId id="313" r:id="rId35"/>
    <p:sldId id="314" r:id="rId36"/>
    <p:sldId id="317" r:id="rId37"/>
    <p:sldId id="316" r:id="rId38"/>
    <p:sldId id="32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2" autoAdjust="0"/>
    <p:restoredTop sz="85429" autoAdjust="0"/>
  </p:normalViewPr>
  <p:slideViewPr>
    <p:cSldViewPr snapToGrid="0" snapToObjects="1">
      <p:cViewPr varScale="1">
        <p:scale>
          <a:sx n="97" d="100"/>
          <a:sy n="97" d="100"/>
        </p:scale>
        <p:origin x="828" y="90"/>
      </p:cViewPr>
      <p:guideLst/>
    </p:cSldViewPr>
  </p:slideViewPr>
  <p:outlineViewPr>
    <p:cViewPr>
      <p:scale>
        <a:sx n="33" d="100"/>
        <a:sy n="33" d="100"/>
      </p:scale>
      <p:origin x="0" y="-725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7936A8-7343-9D4C-92EA-663BD30E77C0}" type="doc">
      <dgm:prSet loTypeId="urn:microsoft.com/office/officeart/2005/8/layout/lProcess2" loCatId="" qsTypeId="urn:microsoft.com/office/officeart/2005/8/quickstyle/simple4" qsCatId="simple" csTypeId="urn:microsoft.com/office/officeart/2005/8/colors/accent1_2" csCatId="accent1"/>
      <dgm:spPr/>
      <dgm:t>
        <a:bodyPr/>
        <a:lstStyle/>
        <a:p>
          <a:endParaRPr lang="en-US"/>
        </a:p>
      </dgm:t>
    </dgm:pt>
    <dgm:pt modelId="{8312E624-8105-AB42-B5AB-AC53D8575E71}">
      <dgm:prSet/>
      <dgm:spPr/>
      <dgm:t>
        <a:bodyPr/>
        <a:lstStyle/>
        <a:p>
          <a:pPr rtl="0"/>
          <a:r>
            <a:rPr lang="en-US" dirty="0"/>
            <a:t>Low</a:t>
          </a:r>
        </a:p>
      </dgm:t>
    </dgm:pt>
    <dgm:pt modelId="{16EFAF7B-6BED-4044-9F37-11A7B6DCCC34}" type="parTrans" cxnId="{7280E591-DBF6-604F-9FC9-90C4E6CD06D0}">
      <dgm:prSet/>
      <dgm:spPr/>
      <dgm:t>
        <a:bodyPr/>
        <a:lstStyle/>
        <a:p>
          <a:endParaRPr lang="en-US"/>
        </a:p>
      </dgm:t>
    </dgm:pt>
    <dgm:pt modelId="{71B1BD2E-0CC4-2346-952F-A90F42DE997C}" type="sibTrans" cxnId="{7280E591-DBF6-604F-9FC9-90C4E6CD06D0}">
      <dgm:prSet/>
      <dgm:spPr/>
      <dgm:t>
        <a:bodyPr/>
        <a:lstStyle/>
        <a:p>
          <a:endParaRPr lang="en-US"/>
        </a:p>
      </dgm:t>
    </dgm:pt>
    <dgm:pt modelId="{A98F2357-88AB-454A-80EA-89460C6FD670}">
      <dgm:prSet/>
      <dgm:spPr/>
      <dgm:t>
        <a:bodyPr/>
        <a:lstStyle/>
        <a:p>
          <a:pPr rtl="0"/>
          <a:r>
            <a:rPr lang="en-US" dirty="0"/>
            <a:t>The loss could be expected to have a limited adverse effect on organizational operations, organizational assets, or individuals</a:t>
          </a:r>
        </a:p>
      </dgm:t>
    </dgm:pt>
    <dgm:pt modelId="{7F46EEF1-822D-4D40-9AED-50D32223470D}" type="parTrans" cxnId="{75D483A7-1466-904C-8978-45F3CEB4D648}">
      <dgm:prSet/>
      <dgm:spPr/>
      <dgm:t>
        <a:bodyPr/>
        <a:lstStyle/>
        <a:p>
          <a:endParaRPr lang="en-US"/>
        </a:p>
      </dgm:t>
    </dgm:pt>
    <dgm:pt modelId="{9EE85FE2-D4E7-BD4F-89BE-AE3B56109F51}" type="sibTrans" cxnId="{75D483A7-1466-904C-8978-45F3CEB4D648}">
      <dgm:prSet/>
      <dgm:spPr/>
      <dgm:t>
        <a:bodyPr/>
        <a:lstStyle/>
        <a:p>
          <a:endParaRPr lang="en-US"/>
        </a:p>
      </dgm:t>
    </dgm:pt>
    <dgm:pt modelId="{93384590-968B-FE45-9C67-B93868C930D6}">
      <dgm:prSet/>
      <dgm:spPr/>
      <dgm:t>
        <a:bodyPr/>
        <a:lstStyle/>
        <a:p>
          <a:pPr rtl="0"/>
          <a:r>
            <a:rPr lang="en-US"/>
            <a:t>Moderate</a:t>
          </a:r>
        </a:p>
      </dgm:t>
    </dgm:pt>
    <dgm:pt modelId="{BC435E07-AF29-F648-AAE9-7C124F4C08E8}" type="parTrans" cxnId="{0410967B-DB96-E04A-869F-8C20BF7661E1}">
      <dgm:prSet/>
      <dgm:spPr/>
      <dgm:t>
        <a:bodyPr/>
        <a:lstStyle/>
        <a:p>
          <a:endParaRPr lang="en-US"/>
        </a:p>
      </dgm:t>
    </dgm:pt>
    <dgm:pt modelId="{D386680E-6D62-B04A-B428-64B6CEBD5AB5}" type="sibTrans" cxnId="{0410967B-DB96-E04A-869F-8C20BF7661E1}">
      <dgm:prSet/>
      <dgm:spPr/>
      <dgm:t>
        <a:bodyPr/>
        <a:lstStyle/>
        <a:p>
          <a:endParaRPr lang="en-US"/>
        </a:p>
      </dgm:t>
    </dgm:pt>
    <dgm:pt modelId="{E5A8F5D0-6F1B-D143-A9C2-3ABA5171CECA}">
      <dgm:prSet/>
      <dgm:spPr/>
      <dgm:t>
        <a:bodyPr/>
        <a:lstStyle/>
        <a:p>
          <a:pPr rtl="0"/>
          <a:r>
            <a:rPr lang="en-US"/>
            <a:t>The loss could be expected to have a serious adverse effect on organizational operations, organizational assets, or individuals</a:t>
          </a:r>
        </a:p>
      </dgm:t>
    </dgm:pt>
    <dgm:pt modelId="{15113425-07C8-6244-8A9A-B3FB52D96842}" type="parTrans" cxnId="{643FBEF9-56C1-9F43-A187-2897A1492918}">
      <dgm:prSet/>
      <dgm:spPr/>
      <dgm:t>
        <a:bodyPr/>
        <a:lstStyle/>
        <a:p>
          <a:endParaRPr lang="en-US"/>
        </a:p>
      </dgm:t>
    </dgm:pt>
    <dgm:pt modelId="{B0B75278-7DFB-A74B-ABBA-2A3EAB5742ED}" type="sibTrans" cxnId="{643FBEF9-56C1-9F43-A187-2897A1492918}">
      <dgm:prSet/>
      <dgm:spPr/>
      <dgm:t>
        <a:bodyPr/>
        <a:lstStyle/>
        <a:p>
          <a:endParaRPr lang="en-US"/>
        </a:p>
      </dgm:t>
    </dgm:pt>
    <dgm:pt modelId="{2C845A89-971C-F545-B8EE-5D6C16A9EBD4}">
      <dgm:prSet/>
      <dgm:spPr/>
      <dgm:t>
        <a:bodyPr/>
        <a:lstStyle/>
        <a:p>
          <a:pPr rtl="0"/>
          <a:r>
            <a:rPr lang="en-US"/>
            <a:t>High</a:t>
          </a:r>
        </a:p>
      </dgm:t>
    </dgm:pt>
    <dgm:pt modelId="{8F3759B3-6967-E74C-B3B2-24CF005833A4}" type="parTrans" cxnId="{3439F120-299D-5342-B1A8-CA6BC5245E68}">
      <dgm:prSet/>
      <dgm:spPr/>
      <dgm:t>
        <a:bodyPr/>
        <a:lstStyle/>
        <a:p>
          <a:endParaRPr lang="en-US"/>
        </a:p>
      </dgm:t>
    </dgm:pt>
    <dgm:pt modelId="{761BBE1C-05FF-2646-9D16-FF6F3A5DBD90}" type="sibTrans" cxnId="{3439F120-299D-5342-B1A8-CA6BC5245E68}">
      <dgm:prSet/>
      <dgm:spPr/>
      <dgm:t>
        <a:bodyPr/>
        <a:lstStyle/>
        <a:p>
          <a:endParaRPr lang="en-US"/>
        </a:p>
      </dgm:t>
    </dgm:pt>
    <dgm:pt modelId="{5B94EEDE-2C15-1C42-AFB7-441D81661863}">
      <dgm:prSet/>
      <dgm:spPr/>
      <dgm:t>
        <a:bodyPr/>
        <a:lstStyle/>
        <a:p>
          <a:pPr rtl="0"/>
          <a:r>
            <a:rPr lang="en-US"/>
            <a:t>The loss could be expected to have a severe or catastrophic adverse effect on organizational operations, organizational assets, or individuals</a:t>
          </a:r>
        </a:p>
      </dgm:t>
    </dgm:pt>
    <dgm:pt modelId="{C36712F4-D1B5-F548-893A-014F0808BE7C}" type="parTrans" cxnId="{DB4004D7-1200-0F4F-BCFC-2CA457F4517A}">
      <dgm:prSet/>
      <dgm:spPr/>
      <dgm:t>
        <a:bodyPr/>
        <a:lstStyle/>
        <a:p>
          <a:endParaRPr lang="en-US"/>
        </a:p>
      </dgm:t>
    </dgm:pt>
    <dgm:pt modelId="{3B948A06-5286-1648-ABC1-844260F038A9}" type="sibTrans" cxnId="{DB4004D7-1200-0F4F-BCFC-2CA457F4517A}">
      <dgm:prSet/>
      <dgm:spPr/>
      <dgm:t>
        <a:bodyPr/>
        <a:lstStyle/>
        <a:p>
          <a:endParaRPr lang="en-US"/>
        </a:p>
      </dgm:t>
    </dgm:pt>
    <dgm:pt modelId="{92AF8465-1AE9-4446-96F4-4417503CDA5C}" type="pres">
      <dgm:prSet presAssocID="{9E7936A8-7343-9D4C-92EA-663BD30E77C0}" presName="theList" presStyleCnt="0">
        <dgm:presLayoutVars>
          <dgm:dir/>
          <dgm:animLvl val="lvl"/>
          <dgm:resizeHandles val="exact"/>
        </dgm:presLayoutVars>
      </dgm:prSet>
      <dgm:spPr/>
    </dgm:pt>
    <dgm:pt modelId="{758F86E0-731D-FF47-9D7D-393E65D6B4A5}" type="pres">
      <dgm:prSet presAssocID="{8312E624-8105-AB42-B5AB-AC53D8575E71}" presName="compNode" presStyleCnt="0"/>
      <dgm:spPr/>
    </dgm:pt>
    <dgm:pt modelId="{F93FA195-4327-FC45-98BB-247F95256495}" type="pres">
      <dgm:prSet presAssocID="{8312E624-8105-AB42-B5AB-AC53D8575E71}" presName="aNode" presStyleLbl="bgShp" presStyleIdx="0" presStyleCnt="3"/>
      <dgm:spPr/>
    </dgm:pt>
    <dgm:pt modelId="{CEEED511-2911-214F-B4F1-EBB78D9D6E69}" type="pres">
      <dgm:prSet presAssocID="{8312E624-8105-AB42-B5AB-AC53D8575E71}" presName="textNode" presStyleLbl="bgShp" presStyleIdx="0" presStyleCnt="3"/>
      <dgm:spPr/>
    </dgm:pt>
    <dgm:pt modelId="{E88AADE4-C939-854F-8E6B-FBABCD5AC878}" type="pres">
      <dgm:prSet presAssocID="{8312E624-8105-AB42-B5AB-AC53D8575E71}" presName="compChildNode" presStyleCnt="0"/>
      <dgm:spPr/>
    </dgm:pt>
    <dgm:pt modelId="{10E685E0-5B9B-7448-B7FE-7118AA573AD0}" type="pres">
      <dgm:prSet presAssocID="{8312E624-8105-AB42-B5AB-AC53D8575E71}" presName="theInnerList" presStyleCnt="0"/>
      <dgm:spPr/>
    </dgm:pt>
    <dgm:pt modelId="{D377B63E-0BF1-C641-9393-97FAB2CE8E6C}" type="pres">
      <dgm:prSet presAssocID="{A98F2357-88AB-454A-80EA-89460C6FD670}" presName="childNode" presStyleLbl="node1" presStyleIdx="0" presStyleCnt="3">
        <dgm:presLayoutVars>
          <dgm:bulletEnabled val="1"/>
        </dgm:presLayoutVars>
      </dgm:prSet>
      <dgm:spPr/>
    </dgm:pt>
    <dgm:pt modelId="{A29D7880-85D7-C840-8E90-7DB3EBDCF1B4}" type="pres">
      <dgm:prSet presAssocID="{8312E624-8105-AB42-B5AB-AC53D8575E71}" presName="aSpace" presStyleCnt="0"/>
      <dgm:spPr/>
    </dgm:pt>
    <dgm:pt modelId="{98ADFDF4-CCDA-A94C-9AEC-22FABEDF099C}" type="pres">
      <dgm:prSet presAssocID="{93384590-968B-FE45-9C67-B93868C930D6}" presName="compNode" presStyleCnt="0"/>
      <dgm:spPr/>
    </dgm:pt>
    <dgm:pt modelId="{FA9A61D8-5551-574C-B3C6-20BD94D0AF54}" type="pres">
      <dgm:prSet presAssocID="{93384590-968B-FE45-9C67-B93868C930D6}" presName="aNode" presStyleLbl="bgShp" presStyleIdx="1" presStyleCnt="3"/>
      <dgm:spPr/>
    </dgm:pt>
    <dgm:pt modelId="{61C97487-74BB-7D49-8E56-B463FCAE9E56}" type="pres">
      <dgm:prSet presAssocID="{93384590-968B-FE45-9C67-B93868C930D6}" presName="textNode" presStyleLbl="bgShp" presStyleIdx="1" presStyleCnt="3"/>
      <dgm:spPr/>
    </dgm:pt>
    <dgm:pt modelId="{398D33EF-0BF0-C348-A7C9-61DC4B497BC9}" type="pres">
      <dgm:prSet presAssocID="{93384590-968B-FE45-9C67-B93868C930D6}" presName="compChildNode" presStyleCnt="0"/>
      <dgm:spPr/>
    </dgm:pt>
    <dgm:pt modelId="{A4901B75-7B20-914C-AB32-E5AAC318A3D1}" type="pres">
      <dgm:prSet presAssocID="{93384590-968B-FE45-9C67-B93868C930D6}" presName="theInnerList" presStyleCnt="0"/>
      <dgm:spPr/>
    </dgm:pt>
    <dgm:pt modelId="{8B4ACE22-5A1F-4D4E-8F5D-638FCD7D181A}" type="pres">
      <dgm:prSet presAssocID="{E5A8F5D0-6F1B-D143-A9C2-3ABA5171CECA}" presName="childNode" presStyleLbl="node1" presStyleIdx="1" presStyleCnt="3">
        <dgm:presLayoutVars>
          <dgm:bulletEnabled val="1"/>
        </dgm:presLayoutVars>
      </dgm:prSet>
      <dgm:spPr/>
    </dgm:pt>
    <dgm:pt modelId="{4E4AED6B-CF5B-A94C-9367-3804D2C57FD6}" type="pres">
      <dgm:prSet presAssocID="{93384590-968B-FE45-9C67-B93868C930D6}" presName="aSpace" presStyleCnt="0"/>
      <dgm:spPr/>
    </dgm:pt>
    <dgm:pt modelId="{1CEB44D2-37C9-1E42-A79C-A0DA0C70FD48}" type="pres">
      <dgm:prSet presAssocID="{2C845A89-971C-F545-B8EE-5D6C16A9EBD4}" presName="compNode" presStyleCnt="0"/>
      <dgm:spPr/>
    </dgm:pt>
    <dgm:pt modelId="{E3CE9194-5F75-0B43-B7E7-D9FAA7178543}" type="pres">
      <dgm:prSet presAssocID="{2C845A89-971C-F545-B8EE-5D6C16A9EBD4}" presName="aNode" presStyleLbl="bgShp" presStyleIdx="2" presStyleCnt="3"/>
      <dgm:spPr/>
    </dgm:pt>
    <dgm:pt modelId="{24B7361E-E612-8647-80FD-B7B57AACA808}" type="pres">
      <dgm:prSet presAssocID="{2C845A89-971C-F545-B8EE-5D6C16A9EBD4}" presName="textNode" presStyleLbl="bgShp" presStyleIdx="2" presStyleCnt="3"/>
      <dgm:spPr/>
    </dgm:pt>
    <dgm:pt modelId="{9FF758B2-F498-FC4D-8BB7-91CA12354BB6}" type="pres">
      <dgm:prSet presAssocID="{2C845A89-971C-F545-B8EE-5D6C16A9EBD4}" presName="compChildNode" presStyleCnt="0"/>
      <dgm:spPr/>
    </dgm:pt>
    <dgm:pt modelId="{A3FBA880-0698-A841-B9B3-5995A8F2DB43}" type="pres">
      <dgm:prSet presAssocID="{2C845A89-971C-F545-B8EE-5D6C16A9EBD4}" presName="theInnerList" presStyleCnt="0"/>
      <dgm:spPr/>
    </dgm:pt>
    <dgm:pt modelId="{644C816D-7B3E-4542-93C8-487904F413CD}" type="pres">
      <dgm:prSet presAssocID="{5B94EEDE-2C15-1C42-AFB7-441D81661863}" presName="childNode" presStyleLbl="node1" presStyleIdx="2" presStyleCnt="3">
        <dgm:presLayoutVars>
          <dgm:bulletEnabled val="1"/>
        </dgm:presLayoutVars>
      </dgm:prSet>
      <dgm:spPr/>
    </dgm:pt>
  </dgm:ptLst>
  <dgm:cxnLst>
    <dgm:cxn modelId="{F294A108-A0A7-2146-9CEA-943E2BA91C4E}" type="presOf" srcId="{9E7936A8-7343-9D4C-92EA-663BD30E77C0}" destId="{92AF8465-1AE9-4446-96F4-4417503CDA5C}" srcOrd="0" destOrd="0" presId="urn:microsoft.com/office/officeart/2005/8/layout/lProcess2"/>
    <dgm:cxn modelId="{724E1711-60E2-C749-8BC9-620833C805DE}" type="presOf" srcId="{E5A8F5D0-6F1B-D143-A9C2-3ABA5171CECA}" destId="{8B4ACE22-5A1F-4D4E-8F5D-638FCD7D181A}" srcOrd="0" destOrd="0" presId="urn:microsoft.com/office/officeart/2005/8/layout/lProcess2"/>
    <dgm:cxn modelId="{3439F120-299D-5342-B1A8-CA6BC5245E68}" srcId="{9E7936A8-7343-9D4C-92EA-663BD30E77C0}" destId="{2C845A89-971C-F545-B8EE-5D6C16A9EBD4}" srcOrd="2" destOrd="0" parTransId="{8F3759B3-6967-E74C-B3B2-24CF005833A4}" sibTransId="{761BBE1C-05FF-2646-9D16-FF6F3A5DBD90}"/>
    <dgm:cxn modelId="{EB799A31-7524-AA4D-9156-67C1DBF692AC}" type="presOf" srcId="{5B94EEDE-2C15-1C42-AFB7-441D81661863}" destId="{644C816D-7B3E-4542-93C8-487904F413CD}" srcOrd="0" destOrd="0" presId="urn:microsoft.com/office/officeart/2005/8/layout/lProcess2"/>
    <dgm:cxn modelId="{EAAE7F3E-14EB-D44F-8E98-AEC419D0FD43}" type="presOf" srcId="{2C845A89-971C-F545-B8EE-5D6C16A9EBD4}" destId="{24B7361E-E612-8647-80FD-B7B57AACA808}" srcOrd="1" destOrd="0" presId="urn:microsoft.com/office/officeart/2005/8/layout/lProcess2"/>
    <dgm:cxn modelId="{6A240A7B-3F7A-8043-99D2-D45BB00DF0A4}" type="presOf" srcId="{93384590-968B-FE45-9C67-B93868C930D6}" destId="{61C97487-74BB-7D49-8E56-B463FCAE9E56}" srcOrd="1" destOrd="0" presId="urn:microsoft.com/office/officeart/2005/8/layout/lProcess2"/>
    <dgm:cxn modelId="{0410967B-DB96-E04A-869F-8C20BF7661E1}" srcId="{9E7936A8-7343-9D4C-92EA-663BD30E77C0}" destId="{93384590-968B-FE45-9C67-B93868C930D6}" srcOrd="1" destOrd="0" parTransId="{BC435E07-AF29-F648-AAE9-7C124F4C08E8}" sibTransId="{D386680E-6D62-B04A-B428-64B6CEBD5AB5}"/>
    <dgm:cxn modelId="{44FAD07D-C2E2-7C44-8D3B-745CB904D4FA}" type="presOf" srcId="{2C845A89-971C-F545-B8EE-5D6C16A9EBD4}" destId="{E3CE9194-5F75-0B43-B7E7-D9FAA7178543}" srcOrd="0" destOrd="0" presId="urn:microsoft.com/office/officeart/2005/8/layout/lProcess2"/>
    <dgm:cxn modelId="{CA722B8D-768C-0344-AB28-0B66ED9B79BB}" type="presOf" srcId="{8312E624-8105-AB42-B5AB-AC53D8575E71}" destId="{CEEED511-2911-214F-B4F1-EBB78D9D6E69}" srcOrd="1" destOrd="0" presId="urn:microsoft.com/office/officeart/2005/8/layout/lProcess2"/>
    <dgm:cxn modelId="{7280E591-DBF6-604F-9FC9-90C4E6CD06D0}" srcId="{9E7936A8-7343-9D4C-92EA-663BD30E77C0}" destId="{8312E624-8105-AB42-B5AB-AC53D8575E71}" srcOrd="0" destOrd="0" parTransId="{16EFAF7B-6BED-4044-9F37-11A7B6DCCC34}" sibTransId="{71B1BD2E-0CC4-2346-952F-A90F42DE997C}"/>
    <dgm:cxn modelId="{75D483A7-1466-904C-8978-45F3CEB4D648}" srcId="{8312E624-8105-AB42-B5AB-AC53D8575E71}" destId="{A98F2357-88AB-454A-80EA-89460C6FD670}" srcOrd="0" destOrd="0" parTransId="{7F46EEF1-822D-4D40-9AED-50D32223470D}" sibTransId="{9EE85FE2-D4E7-BD4F-89BE-AE3B56109F51}"/>
    <dgm:cxn modelId="{AE1855BC-6B8F-DA4E-AA22-000CB17E14A3}" type="presOf" srcId="{8312E624-8105-AB42-B5AB-AC53D8575E71}" destId="{F93FA195-4327-FC45-98BB-247F95256495}" srcOrd="0" destOrd="0" presId="urn:microsoft.com/office/officeart/2005/8/layout/lProcess2"/>
    <dgm:cxn modelId="{E393C0C4-2505-8349-9E93-E488213244EC}" type="presOf" srcId="{A98F2357-88AB-454A-80EA-89460C6FD670}" destId="{D377B63E-0BF1-C641-9393-97FAB2CE8E6C}" srcOrd="0" destOrd="0" presId="urn:microsoft.com/office/officeart/2005/8/layout/lProcess2"/>
    <dgm:cxn modelId="{DB4004D7-1200-0F4F-BCFC-2CA457F4517A}" srcId="{2C845A89-971C-F545-B8EE-5D6C16A9EBD4}" destId="{5B94EEDE-2C15-1C42-AFB7-441D81661863}" srcOrd="0" destOrd="0" parTransId="{C36712F4-D1B5-F548-893A-014F0808BE7C}" sibTransId="{3B948A06-5286-1648-ABC1-844260F038A9}"/>
    <dgm:cxn modelId="{1C52CEF3-183E-F84D-8C98-FBE6BF8C2E5B}" type="presOf" srcId="{93384590-968B-FE45-9C67-B93868C930D6}" destId="{FA9A61D8-5551-574C-B3C6-20BD94D0AF54}" srcOrd="0" destOrd="0" presId="urn:microsoft.com/office/officeart/2005/8/layout/lProcess2"/>
    <dgm:cxn modelId="{643FBEF9-56C1-9F43-A187-2897A1492918}" srcId="{93384590-968B-FE45-9C67-B93868C930D6}" destId="{E5A8F5D0-6F1B-D143-A9C2-3ABA5171CECA}" srcOrd="0" destOrd="0" parTransId="{15113425-07C8-6244-8A9A-B3FB52D96842}" sibTransId="{B0B75278-7DFB-A74B-ABBA-2A3EAB5742ED}"/>
    <dgm:cxn modelId="{15A9D208-6B44-0444-AD3B-B10B2462E64C}" type="presParOf" srcId="{92AF8465-1AE9-4446-96F4-4417503CDA5C}" destId="{758F86E0-731D-FF47-9D7D-393E65D6B4A5}" srcOrd="0" destOrd="0" presId="urn:microsoft.com/office/officeart/2005/8/layout/lProcess2"/>
    <dgm:cxn modelId="{7008EE62-2F52-BB48-889E-DDA87BB58984}" type="presParOf" srcId="{758F86E0-731D-FF47-9D7D-393E65D6B4A5}" destId="{F93FA195-4327-FC45-98BB-247F95256495}" srcOrd="0" destOrd="0" presId="urn:microsoft.com/office/officeart/2005/8/layout/lProcess2"/>
    <dgm:cxn modelId="{5407ABF2-DDAD-FC47-8018-6C46F1C1D4AC}" type="presParOf" srcId="{758F86E0-731D-FF47-9D7D-393E65D6B4A5}" destId="{CEEED511-2911-214F-B4F1-EBB78D9D6E69}" srcOrd="1" destOrd="0" presId="urn:microsoft.com/office/officeart/2005/8/layout/lProcess2"/>
    <dgm:cxn modelId="{0A556D54-8AE4-7049-A824-BBD173C35D0A}" type="presParOf" srcId="{758F86E0-731D-FF47-9D7D-393E65D6B4A5}" destId="{E88AADE4-C939-854F-8E6B-FBABCD5AC878}" srcOrd="2" destOrd="0" presId="urn:microsoft.com/office/officeart/2005/8/layout/lProcess2"/>
    <dgm:cxn modelId="{0609D723-C3C7-F046-BEA8-3F0704944A1F}" type="presParOf" srcId="{E88AADE4-C939-854F-8E6B-FBABCD5AC878}" destId="{10E685E0-5B9B-7448-B7FE-7118AA573AD0}" srcOrd="0" destOrd="0" presId="urn:microsoft.com/office/officeart/2005/8/layout/lProcess2"/>
    <dgm:cxn modelId="{B31312B4-577F-7D4B-B6AE-720AF832ACC5}" type="presParOf" srcId="{10E685E0-5B9B-7448-B7FE-7118AA573AD0}" destId="{D377B63E-0BF1-C641-9393-97FAB2CE8E6C}" srcOrd="0" destOrd="0" presId="urn:microsoft.com/office/officeart/2005/8/layout/lProcess2"/>
    <dgm:cxn modelId="{AA21A1D5-D563-8742-A58F-DC3D3A3EBF38}" type="presParOf" srcId="{92AF8465-1AE9-4446-96F4-4417503CDA5C}" destId="{A29D7880-85D7-C840-8E90-7DB3EBDCF1B4}" srcOrd="1" destOrd="0" presId="urn:microsoft.com/office/officeart/2005/8/layout/lProcess2"/>
    <dgm:cxn modelId="{EB75824E-BB23-6B4A-9AF2-65B88BF799B4}" type="presParOf" srcId="{92AF8465-1AE9-4446-96F4-4417503CDA5C}" destId="{98ADFDF4-CCDA-A94C-9AEC-22FABEDF099C}" srcOrd="2" destOrd="0" presId="urn:microsoft.com/office/officeart/2005/8/layout/lProcess2"/>
    <dgm:cxn modelId="{FF97954F-01B5-0844-BE59-6059820917D7}" type="presParOf" srcId="{98ADFDF4-CCDA-A94C-9AEC-22FABEDF099C}" destId="{FA9A61D8-5551-574C-B3C6-20BD94D0AF54}" srcOrd="0" destOrd="0" presId="urn:microsoft.com/office/officeart/2005/8/layout/lProcess2"/>
    <dgm:cxn modelId="{E89AD49E-9096-8940-A765-7C85C8ED3969}" type="presParOf" srcId="{98ADFDF4-CCDA-A94C-9AEC-22FABEDF099C}" destId="{61C97487-74BB-7D49-8E56-B463FCAE9E56}" srcOrd="1" destOrd="0" presId="urn:microsoft.com/office/officeart/2005/8/layout/lProcess2"/>
    <dgm:cxn modelId="{06CAD0F1-11F2-F447-B4F1-8B3C7F48D84B}" type="presParOf" srcId="{98ADFDF4-CCDA-A94C-9AEC-22FABEDF099C}" destId="{398D33EF-0BF0-C348-A7C9-61DC4B497BC9}" srcOrd="2" destOrd="0" presId="urn:microsoft.com/office/officeart/2005/8/layout/lProcess2"/>
    <dgm:cxn modelId="{603433AA-7F54-AB4C-8D64-283A3FFA6DA0}" type="presParOf" srcId="{398D33EF-0BF0-C348-A7C9-61DC4B497BC9}" destId="{A4901B75-7B20-914C-AB32-E5AAC318A3D1}" srcOrd="0" destOrd="0" presId="urn:microsoft.com/office/officeart/2005/8/layout/lProcess2"/>
    <dgm:cxn modelId="{327D3D4C-AC60-F141-84D8-592F4AFC3CFE}" type="presParOf" srcId="{A4901B75-7B20-914C-AB32-E5AAC318A3D1}" destId="{8B4ACE22-5A1F-4D4E-8F5D-638FCD7D181A}" srcOrd="0" destOrd="0" presId="urn:microsoft.com/office/officeart/2005/8/layout/lProcess2"/>
    <dgm:cxn modelId="{E04DE8C1-DA9C-B141-9A1C-D8AE60A456E4}" type="presParOf" srcId="{92AF8465-1AE9-4446-96F4-4417503CDA5C}" destId="{4E4AED6B-CF5B-A94C-9367-3804D2C57FD6}" srcOrd="3" destOrd="0" presId="urn:microsoft.com/office/officeart/2005/8/layout/lProcess2"/>
    <dgm:cxn modelId="{46068807-3851-6C4E-BE59-4C2F91B86DBA}" type="presParOf" srcId="{92AF8465-1AE9-4446-96F4-4417503CDA5C}" destId="{1CEB44D2-37C9-1E42-A79C-A0DA0C70FD48}" srcOrd="4" destOrd="0" presId="urn:microsoft.com/office/officeart/2005/8/layout/lProcess2"/>
    <dgm:cxn modelId="{82099A93-B872-C044-84AF-20BC997950E3}" type="presParOf" srcId="{1CEB44D2-37C9-1E42-A79C-A0DA0C70FD48}" destId="{E3CE9194-5F75-0B43-B7E7-D9FAA7178543}" srcOrd="0" destOrd="0" presId="urn:microsoft.com/office/officeart/2005/8/layout/lProcess2"/>
    <dgm:cxn modelId="{1BA34813-5481-064E-AF8B-8D557CE2CAEF}" type="presParOf" srcId="{1CEB44D2-37C9-1E42-A79C-A0DA0C70FD48}" destId="{24B7361E-E612-8647-80FD-B7B57AACA808}" srcOrd="1" destOrd="0" presId="urn:microsoft.com/office/officeart/2005/8/layout/lProcess2"/>
    <dgm:cxn modelId="{AD896EE6-D4D3-9744-B6D1-7800CCA4E967}" type="presParOf" srcId="{1CEB44D2-37C9-1E42-A79C-A0DA0C70FD48}" destId="{9FF758B2-F498-FC4D-8BB7-91CA12354BB6}" srcOrd="2" destOrd="0" presId="urn:microsoft.com/office/officeart/2005/8/layout/lProcess2"/>
    <dgm:cxn modelId="{94D36ADE-3DBF-D141-A75D-F5DB7488903D}" type="presParOf" srcId="{9FF758B2-F498-FC4D-8BB7-91CA12354BB6}" destId="{A3FBA880-0698-A841-B9B3-5995A8F2DB43}" srcOrd="0" destOrd="0" presId="urn:microsoft.com/office/officeart/2005/8/layout/lProcess2"/>
    <dgm:cxn modelId="{EFA81554-37BD-544F-AB7B-8ACE4F8ACC32}" type="presParOf" srcId="{A3FBA880-0698-A841-B9B3-5995A8F2DB43}" destId="{644C816D-7B3E-4542-93C8-487904F413CD}" srcOrd="0"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49DDC4-31D3-224B-8993-BDA6042EB1E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C0BF9D2E-A6FF-6045-8151-37AE24795193}">
      <dgm:prSet custT="1"/>
      <dgm:spPr>
        <a:solidFill>
          <a:srgbClr val="00B050"/>
        </a:solidFill>
      </dgm:spPr>
      <dgm:t>
        <a:bodyPr/>
        <a:lstStyle/>
        <a:p>
          <a:pPr rtl="0"/>
          <a:r>
            <a:rPr lang="en-US" sz="1400" dirty="0"/>
            <a:t>1. Computer security is not as simple as it might first appear to the novice</a:t>
          </a:r>
        </a:p>
      </dgm:t>
    </dgm:pt>
    <dgm:pt modelId="{51F3D1C9-D2D1-0B4E-A92B-B30E5A3B4C00}" type="parTrans" cxnId="{159F91C2-0ADB-5341-91F3-B5838B7D939B}">
      <dgm:prSet/>
      <dgm:spPr/>
      <dgm:t>
        <a:bodyPr/>
        <a:lstStyle/>
        <a:p>
          <a:endParaRPr lang="en-US"/>
        </a:p>
      </dgm:t>
    </dgm:pt>
    <dgm:pt modelId="{681D42A9-34FB-0342-8F81-036924A1FD91}" type="sibTrans" cxnId="{159F91C2-0ADB-5341-91F3-B5838B7D939B}">
      <dgm:prSet/>
      <dgm:spPr/>
      <dgm:t>
        <a:bodyPr/>
        <a:lstStyle/>
        <a:p>
          <a:endParaRPr lang="en-US"/>
        </a:p>
      </dgm:t>
    </dgm:pt>
    <dgm:pt modelId="{38737062-B875-D04C-8454-D1D7A4AFF327}">
      <dgm:prSet custT="1"/>
      <dgm:spPr>
        <a:solidFill>
          <a:schemeClr val="accent3">
            <a:lumMod val="75000"/>
          </a:schemeClr>
        </a:solidFill>
      </dgm:spPr>
      <dgm:t>
        <a:bodyPr/>
        <a:lstStyle/>
        <a:p>
          <a:pPr rtl="0"/>
          <a:r>
            <a:rPr lang="en-US" sz="1400" dirty="0"/>
            <a:t>2. In developing a particular security mechanism or algorithm, one must always consider potential attacks on those security features</a:t>
          </a:r>
        </a:p>
      </dgm:t>
    </dgm:pt>
    <dgm:pt modelId="{D9AE507F-B97D-BD42-B074-C8994FDD67ED}" type="parTrans" cxnId="{CEE37639-5395-ED4E-8752-E7EB8124AA30}">
      <dgm:prSet/>
      <dgm:spPr/>
      <dgm:t>
        <a:bodyPr/>
        <a:lstStyle/>
        <a:p>
          <a:endParaRPr lang="en-US"/>
        </a:p>
      </dgm:t>
    </dgm:pt>
    <dgm:pt modelId="{8557F9BB-144D-2F47-BC18-0FEF5B016251}" type="sibTrans" cxnId="{CEE37639-5395-ED4E-8752-E7EB8124AA30}">
      <dgm:prSet/>
      <dgm:spPr/>
      <dgm:t>
        <a:bodyPr/>
        <a:lstStyle/>
        <a:p>
          <a:endParaRPr lang="en-US"/>
        </a:p>
      </dgm:t>
    </dgm:pt>
    <dgm:pt modelId="{D206238D-B64A-3C48-9AA9-02A105F7B14A}">
      <dgm:prSet custT="1"/>
      <dgm:spPr/>
      <dgm:t>
        <a:bodyPr/>
        <a:lstStyle/>
        <a:p>
          <a:pPr rtl="0"/>
          <a:r>
            <a:rPr lang="en-US" sz="1400" dirty="0"/>
            <a:t>3. Procedures used to provide particular services are often counterintuitive</a:t>
          </a:r>
        </a:p>
      </dgm:t>
    </dgm:pt>
    <dgm:pt modelId="{98665341-6C3B-A64F-B934-00925864E583}" type="parTrans" cxnId="{5125F4BE-7BF6-BE4D-8F47-AE9648C30FFE}">
      <dgm:prSet/>
      <dgm:spPr/>
      <dgm:t>
        <a:bodyPr/>
        <a:lstStyle/>
        <a:p>
          <a:endParaRPr lang="en-US"/>
        </a:p>
      </dgm:t>
    </dgm:pt>
    <dgm:pt modelId="{727A58D2-5CF5-8E4E-BEE7-8E76ADC3CD86}" type="sibTrans" cxnId="{5125F4BE-7BF6-BE4D-8F47-AE9648C30FFE}">
      <dgm:prSet/>
      <dgm:spPr/>
      <dgm:t>
        <a:bodyPr/>
        <a:lstStyle/>
        <a:p>
          <a:endParaRPr lang="en-US"/>
        </a:p>
      </dgm:t>
    </dgm:pt>
    <dgm:pt modelId="{5C2CD799-37EF-8749-8CEF-C46C6DE32CBE}">
      <dgm:prSet custT="1"/>
      <dgm:spPr>
        <a:solidFill>
          <a:srgbClr val="7030A0"/>
        </a:solidFill>
      </dgm:spPr>
      <dgm:t>
        <a:bodyPr/>
        <a:lstStyle/>
        <a:p>
          <a:pPr rtl="0"/>
          <a:r>
            <a:rPr lang="en-US" sz="1400" dirty="0"/>
            <a:t>4. Physical and logical placement needs to be determined</a:t>
          </a:r>
        </a:p>
      </dgm:t>
    </dgm:pt>
    <dgm:pt modelId="{DDBDB4F2-E22D-9549-A45F-C952A9C7A73C}" type="parTrans" cxnId="{E1FF7C1D-3FB0-0E47-BD15-C5CA55B2821B}">
      <dgm:prSet/>
      <dgm:spPr/>
      <dgm:t>
        <a:bodyPr/>
        <a:lstStyle/>
        <a:p>
          <a:endParaRPr lang="en-US"/>
        </a:p>
      </dgm:t>
    </dgm:pt>
    <dgm:pt modelId="{C7BB4EA2-9D39-7341-89AB-01A93CBF5C82}" type="sibTrans" cxnId="{E1FF7C1D-3FB0-0E47-BD15-C5CA55B2821B}">
      <dgm:prSet/>
      <dgm:spPr/>
      <dgm:t>
        <a:bodyPr/>
        <a:lstStyle/>
        <a:p>
          <a:endParaRPr lang="en-US"/>
        </a:p>
      </dgm:t>
    </dgm:pt>
    <dgm:pt modelId="{5875E5B6-99EC-2142-8C93-2B38B35F688B}">
      <dgm:prSet custT="1"/>
      <dgm:spPr>
        <a:gradFill rotWithShape="0">
          <a:gsLst>
            <a:gs pos="100000">
              <a:srgbClr val="00B050"/>
            </a:gs>
            <a:gs pos="10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gradFill>
      </dgm:spPr>
      <dgm:t>
        <a:bodyPr/>
        <a:lstStyle/>
        <a:p>
          <a:pPr rtl="0"/>
          <a:r>
            <a:rPr lang="en-US" sz="1300" dirty="0"/>
            <a:t>5. Security mechanisms typically involve more than a particular algorithm or protocol and also require that participants be in possession of some secret information which raises questions about the creation, distribution, and protection of that secret information</a:t>
          </a:r>
        </a:p>
      </dgm:t>
    </dgm:pt>
    <dgm:pt modelId="{73BE2ECB-C1DA-5242-951F-6092EB4D40FC}" type="parTrans" cxnId="{2F6A9E27-D5C1-D843-8B20-32484B2CA0AC}">
      <dgm:prSet/>
      <dgm:spPr/>
      <dgm:t>
        <a:bodyPr/>
        <a:lstStyle/>
        <a:p>
          <a:endParaRPr lang="en-US"/>
        </a:p>
      </dgm:t>
    </dgm:pt>
    <dgm:pt modelId="{BAB8A9BC-D36F-6A44-9A0F-94A1C07F4074}" type="sibTrans" cxnId="{2F6A9E27-D5C1-D843-8B20-32484B2CA0AC}">
      <dgm:prSet/>
      <dgm:spPr/>
      <dgm:t>
        <a:bodyPr/>
        <a:lstStyle/>
        <a:p>
          <a:endParaRPr lang="en-US"/>
        </a:p>
      </dgm:t>
    </dgm:pt>
    <dgm:pt modelId="{8790E657-59DC-AB4E-B2D8-E6E47498FDA6}">
      <dgm:prSet custT="1"/>
      <dgm:spPr>
        <a:solidFill>
          <a:schemeClr val="accent3">
            <a:lumMod val="75000"/>
          </a:schemeClr>
        </a:solidFill>
      </dgm:spPr>
      <dgm:t>
        <a:bodyPr/>
        <a:lstStyle/>
        <a:p>
          <a:pPr rtl="0"/>
          <a:r>
            <a:rPr lang="en-US" sz="1400" dirty="0"/>
            <a:t>6. Attackers only need to find a single weakness, while the designer must find and eliminate all weaknesses to achieve perfect security</a:t>
          </a:r>
        </a:p>
      </dgm:t>
    </dgm:pt>
    <dgm:pt modelId="{1613C12A-0E45-D64E-A356-DADB4217BAF4}" type="parTrans" cxnId="{BEF29EC4-E4A1-1043-99F0-06F3EA634EF8}">
      <dgm:prSet/>
      <dgm:spPr/>
      <dgm:t>
        <a:bodyPr/>
        <a:lstStyle/>
        <a:p>
          <a:endParaRPr lang="en-US"/>
        </a:p>
      </dgm:t>
    </dgm:pt>
    <dgm:pt modelId="{2EC64B36-D9FD-8848-9D42-D633207B9C98}" type="sibTrans" cxnId="{BEF29EC4-E4A1-1043-99F0-06F3EA634EF8}">
      <dgm:prSet/>
      <dgm:spPr/>
      <dgm:t>
        <a:bodyPr/>
        <a:lstStyle/>
        <a:p>
          <a:endParaRPr lang="en-US"/>
        </a:p>
      </dgm:t>
    </dgm:pt>
    <dgm:pt modelId="{BD282607-209B-D94B-82EC-B7D7D51B88C7}">
      <dgm:prSet custT="1"/>
      <dgm:spPr>
        <a:gradFill rotWithShape="0">
          <a:gsLst>
            <a:gs pos="100000">
              <a:srgbClr val="00B050"/>
            </a:gs>
            <a:gs pos="10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gradFill>
      </dgm:spPr>
      <dgm:t>
        <a:bodyPr/>
        <a:lstStyle/>
        <a:p>
          <a:pPr rtl="0"/>
          <a:r>
            <a:rPr lang="en-US" sz="1400" dirty="0"/>
            <a:t>9. There is a natural tendency on the part of users and system managers to perceive little benefit from security investment until a security failure occurs</a:t>
          </a:r>
        </a:p>
      </dgm:t>
    </dgm:pt>
    <dgm:pt modelId="{28C8EBCC-FE59-FB41-9BBC-2B02F287091F}" type="parTrans" cxnId="{A1063626-8553-AA4B-B59B-38773354D5B0}">
      <dgm:prSet/>
      <dgm:spPr/>
      <dgm:t>
        <a:bodyPr/>
        <a:lstStyle/>
        <a:p>
          <a:endParaRPr lang="en-US"/>
        </a:p>
      </dgm:t>
    </dgm:pt>
    <dgm:pt modelId="{F2D66187-238D-EA4C-A2D4-2A8FA28E75A7}" type="sibTrans" cxnId="{A1063626-8553-AA4B-B59B-38773354D5B0}">
      <dgm:prSet/>
      <dgm:spPr/>
      <dgm:t>
        <a:bodyPr/>
        <a:lstStyle/>
        <a:p>
          <a:endParaRPr lang="en-US"/>
        </a:p>
      </dgm:t>
    </dgm:pt>
    <dgm:pt modelId="{4D1B6B79-8B71-C34C-8F69-69541115B5A2}">
      <dgm:prSet custT="1"/>
      <dgm:spPr>
        <a:solidFill>
          <a:srgbClr val="7030A0"/>
        </a:solidFill>
      </dgm:spPr>
      <dgm:t>
        <a:bodyPr/>
        <a:lstStyle/>
        <a:p>
          <a:pPr rtl="0"/>
          <a:r>
            <a:rPr lang="en-US" sz="1400" dirty="0"/>
            <a:t>8. Security requires regular and constant monitoring</a:t>
          </a:r>
        </a:p>
      </dgm:t>
    </dgm:pt>
    <dgm:pt modelId="{0599851D-42A5-234E-8F8E-AB590B76BC39}" type="parTrans" cxnId="{DB1248C1-542B-F244-99A6-B417281F8916}">
      <dgm:prSet/>
      <dgm:spPr/>
      <dgm:t>
        <a:bodyPr/>
        <a:lstStyle/>
        <a:p>
          <a:endParaRPr lang="en-US"/>
        </a:p>
      </dgm:t>
    </dgm:pt>
    <dgm:pt modelId="{9EADADCF-7E16-BD45-8D13-B4B901575AAC}" type="sibTrans" cxnId="{DB1248C1-542B-F244-99A6-B417281F8916}">
      <dgm:prSet/>
      <dgm:spPr/>
      <dgm:t>
        <a:bodyPr/>
        <a:lstStyle/>
        <a:p>
          <a:endParaRPr lang="en-US"/>
        </a:p>
      </dgm:t>
    </dgm:pt>
    <dgm:pt modelId="{94E76F4D-5287-4842-B1AD-60F0E334EE0C}">
      <dgm:prSet custT="1"/>
      <dgm:spPr/>
      <dgm:t>
        <a:bodyPr/>
        <a:lstStyle/>
        <a:p>
          <a:pPr rtl="0"/>
          <a:r>
            <a:rPr lang="en-US" sz="1400" dirty="0"/>
            <a:t>7. Security is still too often an afterthought to be incorporated into a system after the design is complete, rather than being an integral part of the design process</a:t>
          </a:r>
        </a:p>
      </dgm:t>
    </dgm:pt>
    <dgm:pt modelId="{5A181E3C-E1D7-0B47-8768-DB527A0C430B}" type="parTrans" cxnId="{07457E72-B7B0-C145-B24A-918289C33945}">
      <dgm:prSet/>
      <dgm:spPr/>
      <dgm:t>
        <a:bodyPr/>
        <a:lstStyle/>
        <a:p>
          <a:endParaRPr lang="en-US"/>
        </a:p>
      </dgm:t>
    </dgm:pt>
    <dgm:pt modelId="{619A9664-8B7A-A845-A004-F7B845FFEFD3}" type="sibTrans" cxnId="{07457E72-B7B0-C145-B24A-918289C33945}">
      <dgm:prSet/>
      <dgm:spPr/>
      <dgm:t>
        <a:bodyPr/>
        <a:lstStyle/>
        <a:p>
          <a:endParaRPr lang="en-US"/>
        </a:p>
      </dgm:t>
    </dgm:pt>
    <dgm:pt modelId="{5FA45762-0B5E-234E-8176-DC0809E271B0}">
      <dgm:prSet custT="1"/>
      <dgm:spPr>
        <a:solidFill>
          <a:schemeClr val="accent3">
            <a:lumMod val="75000"/>
          </a:schemeClr>
        </a:solidFill>
      </dgm:spPr>
      <dgm:t>
        <a:bodyPr/>
        <a:lstStyle/>
        <a:p>
          <a:pPr rtl="0"/>
          <a:r>
            <a:rPr lang="en-US" sz="1400" dirty="0"/>
            <a:t>10. Many users and even security administrators view strong security as an impediment to efficient and user-friendly operation of an information system or use of information</a:t>
          </a:r>
        </a:p>
      </dgm:t>
    </dgm:pt>
    <dgm:pt modelId="{CF11053D-87E8-B74D-A2F5-D261BC380F7F}" type="parTrans" cxnId="{90911A03-FC7A-E346-86F8-F36E6FBD5998}">
      <dgm:prSet/>
      <dgm:spPr/>
      <dgm:t>
        <a:bodyPr/>
        <a:lstStyle/>
        <a:p>
          <a:endParaRPr lang="en-US"/>
        </a:p>
      </dgm:t>
    </dgm:pt>
    <dgm:pt modelId="{61AC2F5D-DCBF-DD4D-81CC-329F6A995B18}" type="sibTrans" cxnId="{90911A03-FC7A-E346-86F8-F36E6FBD5998}">
      <dgm:prSet/>
      <dgm:spPr/>
      <dgm:t>
        <a:bodyPr/>
        <a:lstStyle/>
        <a:p>
          <a:endParaRPr lang="en-US"/>
        </a:p>
      </dgm:t>
    </dgm:pt>
    <dgm:pt modelId="{746A6ECA-48E4-9E45-8578-AF829B63CA0C}" type="pres">
      <dgm:prSet presAssocID="{1249DDC4-31D3-224B-8993-BDA6042EB1E3}" presName="linear" presStyleCnt="0">
        <dgm:presLayoutVars>
          <dgm:animLvl val="lvl"/>
          <dgm:resizeHandles val="exact"/>
        </dgm:presLayoutVars>
      </dgm:prSet>
      <dgm:spPr/>
    </dgm:pt>
    <dgm:pt modelId="{6873EC69-5554-1946-A603-622FD2F24531}" type="pres">
      <dgm:prSet presAssocID="{C0BF9D2E-A6FF-6045-8151-37AE24795193}" presName="parentText" presStyleLbl="node1" presStyleIdx="0" presStyleCnt="10">
        <dgm:presLayoutVars>
          <dgm:chMax val="0"/>
          <dgm:bulletEnabled val="1"/>
        </dgm:presLayoutVars>
      </dgm:prSet>
      <dgm:spPr/>
    </dgm:pt>
    <dgm:pt modelId="{25A670DD-F6AC-A641-A613-E2E7BE0EEFAF}" type="pres">
      <dgm:prSet presAssocID="{681D42A9-34FB-0342-8F81-036924A1FD91}" presName="spacer" presStyleCnt="0"/>
      <dgm:spPr/>
    </dgm:pt>
    <dgm:pt modelId="{CF5A8B8B-DEFB-E740-81CA-4AD7AAF0AAF9}" type="pres">
      <dgm:prSet presAssocID="{38737062-B875-D04C-8454-D1D7A4AFF327}" presName="parentText" presStyleLbl="node1" presStyleIdx="1" presStyleCnt="10">
        <dgm:presLayoutVars>
          <dgm:chMax val="0"/>
          <dgm:bulletEnabled val="1"/>
        </dgm:presLayoutVars>
      </dgm:prSet>
      <dgm:spPr/>
    </dgm:pt>
    <dgm:pt modelId="{90E0A6F3-3366-F447-ABB4-73D5B4A5C730}" type="pres">
      <dgm:prSet presAssocID="{8557F9BB-144D-2F47-BC18-0FEF5B016251}" presName="spacer" presStyleCnt="0"/>
      <dgm:spPr/>
    </dgm:pt>
    <dgm:pt modelId="{793D2875-7427-DB48-8DB3-CA46BFF185D3}" type="pres">
      <dgm:prSet presAssocID="{D206238D-B64A-3C48-9AA9-02A105F7B14A}" presName="parentText" presStyleLbl="node1" presStyleIdx="2" presStyleCnt="10">
        <dgm:presLayoutVars>
          <dgm:chMax val="0"/>
          <dgm:bulletEnabled val="1"/>
        </dgm:presLayoutVars>
      </dgm:prSet>
      <dgm:spPr/>
    </dgm:pt>
    <dgm:pt modelId="{F1EB58D8-21FF-624D-BA59-0B8390953F71}" type="pres">
      <dgm:prSet presAssocID="{727A58D2-5CF5-8E4E-BEE7-8E76ADC3CD86}" presName="spacer" presStyleCnt="0"/>
      <dgm:spPr/>
    </dgm:pt>
    <dgm:pt modelId="{9FEAA38D-0E1F-4E47-B5A5-B5834DBA8E5F}" type="pres">
      <dgm:prSet presAssocID="{5C2CD799-37EF-8749-8CEF-C46C6DE32CBE}" presName="parentText" presStyleLbl="node1" presStyleIdx="3" presStyleCnt="10">
        <dgm:presLayoutVars>
          <dgm:chMax val="0"/>
          <dgm:bulletEnabled val="1"/>
        </dgm:presLayoutVars>
      </dgm:prSet>
      <dgm:spPr/>
    </dgm:pt>
    <dgm:pt modelId="{ACA172EC-B24D-EF47-9BED-3D884B5EC23D}" type="pres">
      <dgm:prSet presAssocID="{C7BB4EA2-9D39-7341-89AB-01A93CBF5C82}" presName="spacer" presStyleCnt="0"/>
      <dgm:spPr/>
    </dgm:pt>
    <dgm:pt modelId="{C3BEE8ED-5622-8443-8726-5314A36904EC}" type="pres">
      <dgm:prSet presAssocID="{5875E5B6-99EC-2142-8C93-2B38B35F688B}" presName="parentText" presStyleLbl="node1" presStyleIdx="4" presStyleCnt="10">
        <dgm:presLayoutVars>
          <dgm:chMax val="0"/>
          <dgm:bulletEnabled val="1"/>
        </dgm:presLayoutVars>
      </dgm:prSet>
      <dgm:spPr/>
    </dgm:pt>
    <dgm:pt modelId="{512A6E07-1DEB-4D40-9E42-0E6323C9B991}" type="pres">
      <dgm:prSet presAssocID="{BAB8A9BC-D36F-6A44-9A0F-94A1C07F4074}" presName="spacer" presStyleCnt="0"/>
      <dgm:spPr/>
    </dgm:pt>
    <dgm:pt modelId="{C5ACDA04-9503-D741-9A98-A11F5B1C4290}" type="pres">
      <dgm:prSet presAssocID="{8790E657-59DC-AB4E-B2D8-E6E47498FDA6}" presName="parentText" presStyleLbl="node1" presStyleIdx="5" presStyleCnt="10">
        <dgm:presLayoutVars>
          <dgm:chMax val="0"/>
          <dgm:bulletEnabled val="1"/>
        </dgm:presLayoutVars>
      </dgm:prSet>
      <dgm:spPr/>
    </dgm:pt>
    <dgm:pt modelId="{1DB0C662-0C50-AF4E-9D19-8014AA129764}" type="pres">
      <dgm:prSet presAssocID="{2EC64B36-D9FD-8848-9D42-D633207B9C98}" presName="spacer" presStyleCnt="0"/>
      <dgm:spPr/>
    </dgm:pt>
    <dgm:pt modelId="{0776297F-1ECD-134C-BCF0-208F2852E00A}" type="pres">
      <dgm:prSet presAssocID="{94E76F4D-5287-4842-B1AD-60F0E334EE0C}" presName="parentText" presStyleLbl="node1" presStyleIdx="6" presStyleCnt="10">
        <dgm:presLayoutVars>
          <dgm:chMax val="0"/>
          <dgm:bulletEnabled val="1"/>
        </dgm:presLayoutVars>
      </dgm:prSet>
      <dgm:spPr/>
    </dgm:pt>
    <dgm:pt modelId="{4ED4D29B-17C4-5F41-9C4F-9763F0A7DF4A}" type="pres">
      <dgm:prSet presAssocID="{619A9664-8B7A-A845-A004-F7B845FFEFD3}" presName="spacer" presStyleCnt="0"/>
      <dgm:spPr/>
    </dgm:pt>
    <dgm:pt modelId="{E2EE7A55-3978-B04F-A3FE-9C9F056CBA11}" type="pres">
      <dgm:prSet presAssocID="{4D1B6B79-8B71-C34C-8F69-69541115B5A2}" presName="parentText" presStyleLbl="node1" presStyleIdx="7" presStyleCnt="10">
        <dgm:presLayoutVars>
          <dgm:chMax val="0"/>
          <dgm:bulletEnabled val="1"/>
        </dgm:presLayoutVars>
      </dgm:prSet>
      <dgm:spPr/>
    </dgm:pt>
    <dgm:pt modelId="{B5163028-441F-4641-AF38-78FD6EDACD76}" type="pres">
      <dgm:prSet presAssocID="{9EADADCF-7E16-BD45-8D13-B4B901575AAC}" presName="spacer" presStyleCnt="0"/>
      <dgm:spPr/>
    </dgm:pt>
    <dgm:pt modelId="{591F456C-2256-9443-8F58-72257993E123}" type="pres">
      <dgm:prSet presAssocID="{BD282607-209B-D94B-82EC-B7D7D51B88C7}" presName="parentText" presStyleLbl="node1" presStyleIdx="8" presStyleCnt="10">
        <dgm:presLayoutVars>
          <dgm:chMax val="0"/>
          <dgm:bulletEnabled val="1"/>
        </dgm:presLayoutVars>
      </dgm:prSet>
      <dgm:spPr/>
    </dgm:pt>
    <dgm:pt modelId="{A9801312-C063-7040-88DD-9B96B6748B4D}" type="pres">
      <dgm:prSet presAssocID="{F2D66187-238D-EA4C-A2D4-2A8FA28E75A7}" presName="spacer" presStyleCnt="0"/>
      <dgm:spPr/>
    </dgm:pt>
    <dgm:pt modelId="{B8E735F0-D003-6942-B3ED-099C1D685E5D}" type="pres">
      <dgm:prSet presAssocID="{5FA45762-0B5E-234E-8176-DC0809E271B0}" presName="parentText" presStyleLbl="node1" presStyleIdx="9" presStyleCnt="10">
        <dgm:presLayoutVars>
          <dgm:chMax val="0"/>
          <dgm:bulletEnabled val="1"/>
        </dgm:presLayoutVars>
      </dgm:prSet>
      <dgm:spPr/>
    </dgm:pt>
  </dgm:ptLst>
  <dgm:cxnLst>
    <dgm:cxn modelId="{90911A03-FC7A-E346-86F8-F36E6FBD5998}" srcId="{1249DDC4-31D3-224B-8993-BDA6042EB1E3}" destId="{5FA45762-0B5E-234E-8176-DC0809E271B0}" srcOrd="9" destOrd="0" parTransId="{CF11053D-87E8-B74D-A2F5-D261BC380F7F}" sibTransId="{61AC2F5D-DCBF-DD4D-81CC-329F6A995B18}"/>
    <dgm:cxn modelId="{BADB7F08-42E4-A245-B7FB-7DF1D8FCBB5A}" type="presOf" srcId="{BD282607-209B-D94B-82EC-B7D7D51B88C7}" destId="{591F456C-2256-9443-8F58-72257993E123}" srcOrd="0" destOrd="0" presId="urn:microsoft.com/office/officeart/2005/8/layout/vList2"/>
    <dgm:cxn modelId="{2CBF380A-E2C2-024B-A48D-1E2A968CE577}" type="presOf" srcId="{8790E657-59DC-AB4E-B2D8-E6E47498FDA6}" destId="{C5ACDA04-9503-D741-9A98-A11F5B1C4290}" srcOrd="0" destOrd="0" presId="urn:microsoft.com/office/officeart/2005/8/layout/vList2"/>
    <dgm:cxn modelId="{E1FF7C1D-3FB0-0E47-BD15-C5CA55B2821B}" srcId="{1249DDC4-31D3-224B-8993-BDA6042EB1E3}" destId="{5C2CD799-37EF-8749-8CEF-C46C6DE32CBE}" srcOrd="3" destOrd="0" parTransId="{DDBDB4F2-E22D-9549-A45F-C952A9C7A73C}" sibTransId="{C7BB4EA2-9D39-7341-89AB-01A93CBF5C82}"/>
    <dgm:cxn modelId="{A1063626-8553-AA4B-B59B-38773354D5B0}" srcId="{1249DDC4-31D3-224B-8993-BDA6042EB1E3}" destId="{BD282607-209B-D94B-82EC-B7D7D51B88C7}" srcOrd="8" destOrd="0" parTransId="{28C8EBCC-FE59-FB41-9BBC-2B02F287091F}" sibTransId="{F2D66187-238D-EA4C-A2D4-2A8FA28E75A7}"/>
    <dgm:cxn modelId="{2F6A9E27-D5C1-D843-8B20-32484B2CA0AC}" srcId="{1249DDC4-31D3-224B-8993-BDA6042EB1E3}" destId="{5875E5B6-99EC-2142-8C93-2B38B35F688B}" srcOrd="4" destOrd="0" parTransId="{73BE2ECB-C1DA-5242-951F-6092EB4D40FC}" sibTransId="{BAB8A9BC-D36F-6A44-9A0F-94A1C07F4074}"/>
    <dgm:cxn modelId="{23C3CA36-B202-304E-9B75-22110C8EF0AC}" type="presOf" srcId="{5C2CD799-37EF-8749-8CEF-C46C6DE32CBE}" destId="{9FEAA38D-0E1F-4E47-B5A5-B5834DBA8E5F}" srcOrd="0" destOrd="0" presId="urn:microsoft.com/office/officeart/2005/8/layout/vList2"/>
    <dgm:cxn modelId="{CEE37639-5395-ED4E-8752-E7EB8124AA30}" srcId="{1249DDC4-31D3-224B-8993-BDA6042EB1E3}" destId="{38737062-B875-D04C-8454-D1D7A4AFF327}" srcOrd="1" destOrd="0" parTransId="{D9AE507F-B97D-BD42-B074-C8994FDD67ED}" sibTransId="{8557F9BB-144D-2F47-BC18-0FEF5B016251}"/>
    <dgm:cxn modelId="{2B84E165-0E13-2840-8DB8-5181EF66AA60}" type="presOf" srcId="{38737062-B875-D04C-8454-D1D7A4AFF327}" destId="{CF5A8B8B-DEFB-E740-81CA-4AD7AAF0AAF9}" srcOrd="0" destOrd="0" presId="urn:microsoft.com/office/officeart/2005/8/layout/vList2"/>
    <dgm:cxn modelId="{C9C8304A-159D-B84A-A09C-1881AFF35B9A}" type="presOf" srcId="{C0BF9D2E-A6FF-6045-8151-37AE24795193}" destId="{6873EC69-5554-1946-A603-622FD2F24531}" srcOrd="0" destOrd="0" presId="urn:microsoft.com/office/officeart/2005/8/layout/vList2"/>
    <dgm:cxn modelId="{07457E72-B7B0-C145-B24A-918289C33945}" srcId="{1249DDC4-31D3-224B-8993-BDA6042EB1E3}" destId="{94E76F4D-5287-4842-B1AD-60F0E334EE0C}" srcOrd="6" destOrd="0" parTransId="{5A181E3C-E1D7-0B47-8768-DB527A0C430B}" sibTransId="{619A9664-8B7A-A845-A004-F7B845FFEFD3}"/>
    <dgm:cxn modelId="{DB8B5F57-45B2-8C4E-B4CF-FD46BB281A0E}" type="presOf" srcId="{94E76F4D-5287-4842-B1AD-60F0E334EE0C}" destId="{0776297F-1ECD-134C-BCF0-208F2852E00A}" srcOrd="0" destOrd="0" presId="urn:microsoft.com/office/officeart/2005/8/layout/vList2"/>
    <dgm:cxn modelId="{AAE36478-93DE-234B-AFB9-87B1FFA200E5}" type="presOf" srcId="{5875E5B6-99EC-2142-8C93-2B38B35F688B}" destId="{C3BEE8ED-5622-8443-8726-5314A36904EC}" srcOrd="0" destOrd="0" presId="urn:microsoft.com/office/officeart/2005/8/layout/vList2"/>
    <dgm:cxn modelId="{959AAC7A-07CA-8D48-A70C-620CF89C080B}" type="presOf" srcId="{5FA45762-0B5E-234E-8176-DC0809E271B0}" destId="{B8E735F0-D003-6942-B3ED-099C1D685E5D}" srcOrd="0" destOrd="0" presId="urn:microsoft.com/office/officeart/2005/8/layout/vList2"/>
    <dgm:cxn modelId="{5125F4BE-7BF6-BE4D-8F47-AE9648C30FFE}" srcId="{1249DDC4-31D3-224B-8993-BDA6042EB1E3}" destId="{D206238D-B64A-3C48-9AA9-02A105F7B14A}" srcOrd="2" destOrd="0" parTransId="{98665341-6C3B-A64F-B934-00925864E583}" sibTransId="{727A58D2-5CF5-8E4E-BEE7-8E76ADC3CD86}"/>
    <dgm:cxn modelId="{DB1248C1-542B-F244-99A6-B417281F8916}" srcId="{1249DDC4-31D3-224B-8993-BDA6042EB1E3}" destId="{4D1B6B79-8B71-C34C-8F69-69541115B5A2}" srcOrd="7" destOrd="0" parTransId="{0599851D-42A5-234E-8F8E-AB590B76BC39}" sibTransId="{9EADADCF-7E16-BD45-8D13-B4B901575AAC}"/>
    <dgm:cxn modelId="{159F91C2-0ADB-5341-91F3-B5838B7D939B}" srcId="{1249DDC4-31D3-224B-8993-BDA6042EB1E3}" destId="{C0BF9D2E-A6FF-6045-8151-37AE24795193}" srcOrd="0" destOrd="0" parTransId="{51F3D1C9-D2D1-0B4E-A92B-B30E5A3B4C00}" sibTransId="{681D42A9-34FB-0342-8F81-036924A1FD91}"/>
    <dgm:cxn modelId="{BEF29EC4-E4A1-1043-99F0-06F3EA634EF8}" srcId="{1249DDC4-31D3-224B-8993-BDA6042EB1E3}" destId="{8790E657-59DC-AB4E-B2D8-E6E47498FDA6}" srcOrd="5" destOrd="0" parTransId="{1613C12A-0E45-D64E-A356-DADB4217BAF4}" sibTransId="{2EC64B36-D9FD-8848-9D42-D633207B9C98}"/>
    <dgm:cxn modelId="{4F9740CA-9A9F-124E-BC06-A7F6FC5D3F9B}" type="presOf" srcId="{4D1B6B79-8B71-C34C-8F69-69541115B5A2}" destId="{E2EE7A55-3978-B04F-A3FE-9C9F056CBA11}" srcOrd="0" destOrd="0" presId="urn:microsoft.com/office/officeart/2005/8/layout/vList2"/>
    <dgm:cxn modelId="{0C6F92E5-5230-9046-8E00-8974E4EA5DFC}" type="presOf" srcId="{D206238D-B64A-3C48-9AA9-02A105F7B14A}" destId="{793D2875-7427-DB48-8DB3-CA46BFF185D3}" srcOrd="0" destOrd="0" presId="urn:microsoft.com/office/officeart/2005/8/layout/vList2"/>
    <dgm:cxn modelId="{3B4FA8F6-16FB-7043-9CE6-4324B16DE483}" type="presOf" srcId="{1249DDC4-31D3-224B-8993-BDA6042EB1E3}" destId="{746A6ECA-48E4-9E45-8578-AF829B63CA0C}" srcOrd="0" destOrd="0" presId="urn:microsoft.com/office/officeart/2005/8/layout/vList2"/>
    <dgm:cxn modelId="{B5C25240-0437-EE4F-8BEC-5C211D38FA41}" type="presParOf" srcId="{746A6ECA-48E4-9E45-8578-AF829B63CA0C}" destId="{6873EC69-5554-1946-A603-622FD2F24531}" srcOrd="0" destOrd="0" presId="urn:microsoft.com/office/officeart/2005/8/layout/vList2"/>
    <dgm:cxn modelId="{898BC20C-A50B-0C4B-A1A0-6555D6AC70DA}" type="presParOf" srcId="{746A6ECA-48E4-9E45-8578-AF829B63CA0C}" destId="{25A670DD-F6AC-A641-A613-E2E7BE0EEFAF}" srcOrd="1" destOrd="0" presId="urn:microsoft.com/office/officeart/2005/8/layout/vList2"/>
    <dgm:cxn modelId="{66EA0E4F-7324-4244-B972-C13BA76454B9}" type="presParOf" srcId="{746A6ECA-48E4-9E45-8578-AF829B63CA0C}" destId="{CF5A8B8B-DEFB-E740-81CA-4AD7AAF0AAF9}" srcOrd="2" destOrd="0" presId="urn:microsoft.com/office/officeart/2005/8/layout/vList2"/>
    <dgm:cxn modelId="{609589D4-8A34-A64F-A3CE-F2EAA3AA7082}" type="presParOf" srcId="{746A6ECA-48E4-9E45-8578-AF829B63CA0C}" destId="{90E0A6F3-3366-F447-ABB4-73D5B4A5C730}" srcOrd="3" destOrd="0" presId="urn:microsoft.com/office/officeart/2005/8/layout/vList2"/>
    <dgm:cxn modelId="{4F319E87-9EBD-F041-90BD-29240780ADEE}" type="presParOf" srcId="{746A6ECA-48E4-9E45-8578-AF829B63CA0C}" destId="{793D2875-7427-DB48-8DB3-CA46BFF185D3}" srcOrd="4" destOrd="0" presId="urn:microsoft.com/office/officeart/2005/8/layout/vList2"/>
    <dgm:cxn modelId="{D279FDCC-80B6-B54D-ADAB-6862DD27ADBD}" type="presParOf" srcId="{746A6ECA-48E4-9E45-8578-AF829B63CA0C}" destId="{F1EB58D8-21FF-624D-BA59-0B8390953F71}" srcOrd="5" destOrd="0" presId="urn:microsoft.com/office/officeart/2005/8/layout/vList2"/>
    <dgm:cxn modelId="{009C980D-D4D4-314A-91FD-E1530E975161}" type="presParOf" srcId="{746A6ECA-48E4-9E45-8578-AF829B63CA0C}" destId="{9FEAA38D-0E1F-4E47-B5A5-B5834DBA8E5F}" srcOrd="6" destOrd="0" presId="urn:microsoft.com/office/officeart/2005/8/layout/vList2"/>
    <dgm:cxn modelId="{A3E53E54-ACFD-9247-818D-B543E338BB8D}" type="presParOf" srcId="{746A6ECA-48E4-9E45-8578-AF829B63CA0C}" destId="{ACA172EC-B24D-EF47-9BED-3D884B5EC23D}" srcOrd="7" destOrd="0" presId="urn:microsoft.com/office/officeart/2005/8/layout/vList2"/>
    <dgm:cxn modelId="{76056C4E-D040-894C-92AC-0B1ECBFD22C1}" type="presParOf" srcId="{746A6ECA-48E4-9E45-8578-AF829B63CA0C}" destId="{C3BEE8ED-5622-8443-8726-5314A36904EC}" srcOrd="8" destOrd="0" presId="urn:microsoft.com/office/officeart/2005/8/layout/vList2"/>
    <dgm:cxn modelId="{8257E290-8F19-8B45-BF0E-9DFB694C55FF}" type="presParOf" srcId="{746A6ECA-48E4-9E45-8578-AF829B63CA0C}" destId="{512A6E07-1DEB-4D40-9E42-0E6323C9B991}" srcOrd="9" destOrd="0" presId="urn:microsoft.com/office/officeart/2005/8/layout/vList2"/>
    <dgm:cxn modelId="{F6427CC7-2A66-A640-80B9-C1630AC7F70C}" type="presParOf" srcId="{746A6ECA-48E4-9E45-8578-AF829B63CA0C}" destId="{C5ACDA04-9503-D741-9A98-A11F5B1C4290}" srcOrd="10" destOrd="0" presId="urn:microsoft.com/office/officeart/2005/8/layout/vList2"/>
    <dgm:cxn modelId="{787856D4-F7F3-BE45-84CD-BBDB00D2F968}" type="presParOf" srcId="{746A6ECA-48E4-9E45-8578-AF829B63CA0C}" destId="{1DB0C662-0C50-AF4E-9D19-8014AA129764}" srcOrd="11" destOrd="0" presId="urn:microsoft.com/office/officeart/2005/8/layout/vList2"/>
    <dgm:cxn modelId="{2ED5586B-CE13-394B-8855-807BEB89BD4B}" type="presParOf" srcId="{746A6ECA-48E4-9E45-8578-AF829B63CA0C}" destId="{0776297F-1ECD-134C-BCF0-208F2852E00A}" srcOrd="12" destOrd="0" presId="urn:microsoft.com/office/officeart/2005/8/layout/vList2"/>
    <dgm:cxn modelId="{C4F83B28-B89E-2444-A7B7-67227CB1E476}" type="presParOf" srcId="{746A6ECA-48E4-9E45-8578-AF829B63CA0C}" destId="{4ED4D29B-17C4-5F41-9C4F-9763F0A7DF4A}" srcOrd="13" destOrd="0" presId="urn:microsoft.com/office/officeart/2005/8/layout/vList2"/>
    <dgm:cxn modelId="{DAAA0EA2-6397-E244-865B-9030365C7A5B}" type="presParOf" srcId="{746A6ECA-48E4-9E45-8578-AF829B63CA0C}" destId="{E2EE7A55-3978-B04F-A3FE-9C9F056CBA11}" srcOrd="14" destOrd="0" presId="urn:microsoft.com/office/officeart/2005/8/layout/vList2"/>
    <dgm:cxn modelId="{F7019233-E3F3-9942-A47B-320B1459CF00}" type="presParOf" srcId="{746A6ECA-48E4-9E45-8578-AF829B63CA0C}" destId="{B5163028-441F-4641-AF38-78FD6EDACD76}" srcOrd="15" destOrd="0" presId="urn:microsoft.com/office/officeart/2005/8/layout/vList2"/>
    <dgm:cxn modelId="{F890EE04-532F-0049-85E1-BC471C726E41}" type="presParOf" srcId="{746A6ECA-48E4-9E45-8578-AF829B63CA0C}" destId="{591F456C-2256-9443-8F58-72257993E123}" srcOrd="16" destOrd="0" presId="urn:microsoft.com/office/officeart/2005/8/layout/vList2"/>
    <dgm:cxn modelId="{3E19C425-03F7-2340-8DF0-E4971C543918}" type="presParOf" srcId="{746A6ECA-48E4-9E45-8578-AF829B63CA0C}" destId="{A9801312-C063-7040-88DD-9B96B6748B4D}" srcOrd="17" destOrd="0" presId="urn:microsoft.com/office/officeart/2005/8/layout/vList2"/>
    <dgm:cxn modelId="{54DFCF9C-180F-5445-B1B6-17DF1293A60B}" type="presParOf" srcId="{746A6ECA-48E4-9E45-8578-AF829B63CA0C}" destId="{B8E735F0-D003-6942-B3ED-099C1D685E5D}" srcOrd="1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97BC31-85AF-BA43-A31D-0D15FDFBC0B1}" type="doc">
      <dgm:prSet loTypeId="urn:microsoft.com/office/officeart/2005/8/layout/target3" loCatId="" qsTypeId="urn:microsoft.com/office/officeart/2005/8/quickstyle/simple1" qsCatId="simple" csTypeId="urn:microsoft.com/office/officeart/2005/8/colors/colorful4" csCatId="colorful"/>
      <dgm:spPr/>
      <dgm:t>
        <a:bodyPr/>
        <a:lstStyle/>
        <a:p>
          <a:endParaRPr lang="en-US"/>
        </a:p>
      </dgm:t>
    </dgm:pt>
    <dgm:pt modelId="{572709AF-FBB7-5A45-B7B5-06DC2842409D}">
      <dgm:prSet/>
      <dgm:spPr/>
      <dgm:t>
        <a:bodyPr/>
        <a:lstStyle/>
        <a:p>
          <a:pPr rtl="0"/>
          <a:r>
            <a:rPr lang="en-US" b="1" dirty="0">
              <a:latin typeface="+mj-lt"/>
            </a:rPr>
            <a:t>Hardware</a:t>
          </a:r>
          <a:endParaRPr lang="en-US" dirty="0">
            <a:latin typeface="+mj-lt"/>
          </a:endParaRPr>
        </a:p>
      </dgm:t>
    </dgm:pt>
    <dgm:pt modelId="{91AA1A43-F863-1643-BA23-8E7C03BB01C4}" type="parTrans" cxnId="{37F64709-947C-5E49-A8B5-56FFCA8C77C0}">
      <dgm:prSet/>
      <dgm:spPr/>
      <dgm:t>
        <a:bodyPr/>
        <a:lstStyle/>
        <a:p>
          <a:endParaRPr lang="en-US"/>
        </a:p>
      </dgm:t>
    </dgm:pt>
    <dgm:pt modelId="{934F42DF-6D43-3648-99F4-A7D7591F8AF3}" type="sibTrans" cxnId="{37F64709-947C-5E49-A8B5-56FFCA8C77C0}">
      <dgm:prSet/>
      <dgm:spPr/>
      <dgm:t>
        <a:bodyPr/>
        <a:lstStyle/>
        <a:p>
          <a:endParaRPr lang="en-US"/>
        </a:p>
      </dgm:t>
    </dgm:pt>
    <dgm:pt modelId="{0C07AED5-0528-824B-92E9-70876C7B45EB}">
      <dgm:prSet/>
      <dgm:spPr/>
      <dgm:t>
        <a:bodyPr/>
        <a:lstStyle/>
        <a:p>
          <a:pPr rtl="0"/>
          <a:r>
            <a:rPr lang="en-US" b="1" dirty="0">
              <a:latin typeface="+mj-lt"/>
            </a:rPr>
            <a:t>Software</a:t>
          </a:r>
          <a:endParaRPr lang="en-US" dirty="0">
            <a:latin typeface="+mj-lt"/>
          </a:endParaRPr>
        </a:p>
      </dgm:t>
    </dgm:pt>
    <dgm:pt modelId="{2BE5B43F-A780-3A49-B8CF-F374BC70E49B}" type="parTrans" cxnId="{17A29D19-CAAD-EB49-AE73-27436018B85D}">
      <dgm:prSet/>
      <dgm:spPr/>
      <dgm:t>
        <a:bodyPr/>
        <a:lstStyle/>
        <a:p>
          <a:endParaRPr lang="en-US"/>
        </a:p>
      </dgm:t>
    </dgm:pt>
    <dgm:pt modelId="{2FB552A4-4540-6C46-95F0-8E55F9E25BF6}" type="sibTrans" cxnId="{17A29D19-CAAD-EB49-AE73-27436018B85D}">
      <dgm:prSet/>
      <dgm:spPr/>
      <dgm:t>
        <a:bodyPr/>
        <a:lstStyle/>
        <a:p>
          <a:endParaRPr lang="en-US"/>
        </a:p>
      </dgm:t>
    </dgm:pt>
    <dgm:pt modelId="{FE2F7B69-513D-2148-9440-9AF8C071657F}">
      <dgm:prSet/>
      <dgm:spPr/>
      <dgm:t>
        <a:bodyPr/>
        <a:lstStyle/>
        <a:p>
          <a:pPr rtl="0"/>
          <a:r>
            <a:rPr lang="en-US" b="1" dirty="0">
              <a:latin typeface="+mj-lt"/>
            </a:rPr>
            <a:t>Data</a:t>
          </a:r>
          <a:endParaRPr lang="en-US" dirty="0">
            <a:latin typeface="+mj-lt"/>
          </a:endParaRPr>
        </a:p>
      </dgm:t>
    </dgm:pt>
    <dgm:pt modelId="{F027CA4A-19F1-1A4A-A230-7ED4029CD8F0}" type="parTrans" cxnId="{5C8E6B58-66B5-8942-B4AB-A4DF11BAFD67}">
      <dgm:prSet/>
      <dgm:spPr/>
      <dgm:t>
        <a:bodyPr/>
        <a:lstStyle/>
        <a:p>
          <a:endParaRPr lang="en-US"/>
        </a:p>
      </dgm:t>
    </dgm:pt>
    <dgm:pt modelId="{8E46B7CF-F4EC-D148-BDAD-91107BF27916}" type="sibTrans" cxnId="{5C8E6B58-66B5-8942-B4AB-A4DF11BAFD67}">
      <dgm:prSet/>
      <dgm:spPr/>
      <dgm:t>
        <a:bodyPr/>
        <a:lstStyle/>
        <a:p>
          <a:endParaRPr lang="en-US"/>
        </a:p>
      </dgm:t>
    </dgm:pt>
    <dgm:pt modelId="{76DB9AEB-C055-F040-99A3-882717370FAF}">
      <dgm:prSet/>
      <dgm:spPr/>
      <dgm:t>
        <a:bodyPr/>
        <a:lstStyle/>
        <a:p>
          <a:pPr rtl="0"/>
          <a:r>
            <a:rPr lang="en-US" b="1" dirty="0">
              <a:latin typeface="+mj-lt"/>
            </a:rPr>
            <a:t>Communication facilities and networks</a:t>
          </a:r>
          <a:endParaRPr lang="en-US" dirty="0">
            <a:latin typeface="+mj-lt"/>
          </a:endParaRPr>
        </a:p>
      </dgm:t>
    </dgm:pt>
    <dgm:pt modelId="{6C5B0CF0-056F-974C-B6A0-66A56BD29CB4}" type="parTrans" cxnId="{7FD62283-BC9E-274F-953F-943D443621EE}">
      <dgm:prSet/>
      <dgm:spPr/>
      <dgm:t>
        <a:bodyPr/>
        <a:lstStyle/>
        <a:p>
          <a:endParaRPr lang="en-US"/>
        </a:p>
      </dgm:t>
    </dgm:pt>
    <dgm:pt modelId="{A24544CD-59F0-4B44-A48B-34A6051B9A73}" type="sibTrans" cxnId="{7FD62283-BC9E-274F-953F-943D443621EE}">
      <dgm:prSet/>
      <dgm:spPr/>
      <dgm:t>
        <a:bodyPr/>
        <a:lstStyle/>
        <a:p>
          <a:endParaRPr lang="en-US"/>
        </a:p>
      </dgm:t>
    </dgm:pt>
    <dgm:pt modelId="{CEF40D25-25D4-C24B-8BA5-2D452AC9C9B4}" type="pres">
      <dgm:prSet presAssocID="{8797BC31-85AF-BA43-A31D-0D15FDFBC0B1}" presName="Name0" presStyleCnt="0">
        <dgm:presLayoutVars>
          <dgm:chMax val="7"/>
          <dgm:dir/>
          <dgm:animLvl val="lvl"/>
          <dgm:resizeHandles val="exact"/>
        </dgm:presLayoutVars>
      </dgm:prSet>
      <dgm:spPr/>
    </dgm:pt>
    <dgm:pt modelId="{28DB2028-2E50-AF4F-B519-F5340D5F204A}" type="pres">
      <dgm:prSet presAssocID="{572709AF-FBB7-5A45-B7B5-06DC2842409D}" presName="circle1" presStyleLbl="node1" presStyleIdx="0" presStyleCnt="4"/>
      <dgm:spPr/>
    </dgm:pt>
    <dgm:pt modelId="{8FB99E8C-C78A-6744-A14D-06E40C3A4C35}" type="pres">
      <dgm:prSet presAssocID="{572709AF-FBB7-5A45-B7B5-06DC2842409D}" presName="space" presStyleCnt="0"/>
      <dgm:spPr/>
    </dgm:pt>
    <dgm:pt modelId="{3CE3951B-72B7-544E-8146-DFDC0DC25423}" type="pres">
      <dgm:prSet presAssocID="{572709AF-FBB7-5A45-B7B5-06DC2842409D}" presName="rect1" presStyleLbl="alignAcc1" presStyleIdx="0" presStyleCnt="4"/>
      <dgm:spPr/>
    </dgm:pt>
    <dgm:pt modelId="{6CC0D818-948E-6948-8C42-0C175817569E}" type="pres">
      <dgm:prSet presAssocID="{0C07AED5-0528-824B-92E9-70876C7B45EB}" presName="vertSpace2" presStyleLbl="node1" presStyleIdx="0" presStyleCnt="4"/>
      <dgm:spPr/>
    </dgm:pt>
    <dgm:pt modelId="{6760201D-A316-0345-912B-1C05E887BD9E}" type="pres">
      <dgm:prSet presAssocID="{0C07AED5-0528-824B-92E9-70876C7B45EB}" presName="circle2" presStyleLbl="node1" presStyleIdx="1" presStyleCnt="4"/>
      <dgm:spPr/>
    </dgm:pt>
    <dgm:pt modelId="{52B88712-AF31-824B-AA64-BE8A21574F6A}" type="pres">
      <dgm:prSet presAssocID="{0C07AED5-0528-824B-92E9-70876C7B45EB}" presName="rect2" presStyleLbl="alignAcc1" presStyleIdx="1" presStyleCnt="4"/>
      <dgm:spPr/>
    </dgm:pt>
    <dgm:pt modelId="{65A25B27-2E24-924A-B322-4A515CF3B44C}" type="pres">
      <dgm:prSet presAssocID="{FE2F7B69-513D-2148-9440-9AF8C071657F}" presName="vertSpace3" presStyleLbl="node1" presStyleIdx="1" presStyleCnt="4"/>
      <dgm:spPr/>
    </dgm:pt>
    <dgm:pt modelId="{1CEBA3CC-D570-6D48-83C0-914D39E7A3D4}" type="pres">
      <dgm:prSet presAssocID="{FE2F7B69-513D-2148-9440-9AF8C071657F}" presName="circle3" presStyleLbl="node1" presStyleIdx="2" presStyleCnt="4"/>
      <dgm:spPr/>
    </dgm:pt>
    <dgm:pt modelId="{89EB32D3-675D-0A45-AD21-BCB152A507C4}" type="pres">
      <dgm:prSet presAssocID="{FE2F7B69-513D-2148-9440-9AF8C071657F}" presName="rect3" presStyleLbl="alignAcc1" presStyleIdx="2" presStyleCnt="4"/>
      <dgm:spPr/>
    </dgm:pt>
    <dgm:pt modelId="{80B50238-96AF-3142-B9CF-7E72FFC5AB0F}" type="pres">
      <dgm:prSet presAssocID="{76DB9AEB-C055-F040-99A3-882717370FAF}" presName="vertSpace4" presStyleLbl="node1" presStyleIdx="2" presStyleCnt="4"/>
      <dgm:spPr/>
    </dgm:pt>
    <dgm:pt modelId="{202D11B4-F3BA-8F41-9371-6356E59DEDC9}" type="pres">
      <dgm:prSet presAssocID="{76DB9AEB-C055-F040-99A3-882717370FAF}" presName="circle4" presStyleLbl="node1" presStyleIdx="3" presStyleCnt="4"/>
      <dgm:spPr/>
    </dgm:pt>
    <dgm:pt modelId="{DA712420-D463-7D47-A442-9CE0363E4628}" type="pres">
      <dgm:prSet presAssocID="{76DB9AEB-C055-F040-99A3-882717370FAF}" presName="rect4" presStyleLbl="alignAcc1" presStyleIdx="3" presStyleCnt="4"/>
      <dgm:spPr/>
    </dgm:pt>
    <dgm:pt modelId="{A729BE86-33AA-4841-9EAF-BEC6AE287EA7}" type="pres">
      <dgm:prSet presAssocID="{572709AF-FBB7-5A45-B7B5-06DC2842409D}" presName="rect1ParTxNoCh" presStyleLbl="alignAcc1" presStyleIdx="3" presStyleCnt="4">
        <dgm:presLayoutVars>
          <dgm:chMax val="1"/>
          <dgm:bulletEnabled val="1"/>
        </dgm:presLayoutVars>
      </dgm:prSet>
      <dgm:spPr/>
    </dgm:pt>
    <dgm:pt modelId="{E7473E44-BB72-CC47-8CC9-60A6CA06F5BC}" type="pres">
      <dgm:prSet presAssocID="{0C07AED5-0528-824B-92E9-70876C7B45EB}" presName="rect2ParTxNoCh" presStyleLbl="alignAcc1" presStyleIdx="3" presStyleCnt="4">
        <dgm:presLayoutVars>
          <dgm:chMax val="1"/>
          <dgm:bulletEnabled val="1"/>
        </dgm:presLayoutVars>
      </dgm:prSet>
      <dgm:spPr/>
    </dgm:pt>
    <dgm:pt modelId="{78D768B8-3345-A24A-AEC8-117D2433CC40}" type="pres">
      <dgm:prSet presAssocID="{FE2F7B69-513D-2148-9440-9AF8C071657F}" presName="rect3ParTxNoCh" presStyleLbl="alignAcc1" presStyleIdx="3" presStyleCnt="4">
        <dgm:presLayoutVars>
          <dgm:chMax val="1"/>
          <dgm:bulletEnabled val="1"/>
        </dgm:presLayoutVars>
      </dgm:prSet>
      <dgm:spPr/>
    </dgm:pt>
    <dgm:pt modelId="{33E5E0D6-269F-D64A-B84F-A5C37FDA9389}" type="pres">
      <dgm:prSet presAssocID="{76DB9AEB-C055-F040-99A3-882717370FAF}" presName="rect4ParTxNoCh" presStyleLbl="alignAcc1" presStyleIdx="3" presStyleCnt="4">
        <dgm:presLayoutVars>
          <dgm:chMax val="1"/>
          <dgm:bulletEnabled val="1"/>
        </dgm:presLayoutVars>
      </dgm:prSet>
      <dgm:spPr/>
    </dgm:pt>
  </dgm:ptLst>
  <dgm:cxnLst>
    <dgm:cxn modelId="{37F64709-947C-5E49-A8B5-56FFCA8C77C0}" srcId="{8797BC31-85AF-BA43-A31D-0D15FDFBC0B1}" destId="{572709AF-FBB7-5A45-B7B5-06DC2842409D}" srcOrd="0" destOrd="0" parTransId="{91AA1A43-F863-1643-BA23-8E7C03BB01C4}" sibTransId="{934F42DF-6D43-3648-99F4-A7D7591F8AF3}"/>
    <dgm:cxn modelId="{1A1FAB0F-7D1B-FE46-9694-D0DAC3AB79E2}" type="presOf" srcId="{572709AF-FBB7-5A45-B7B5-06DC2842409D}" destId="{3CE3951B-72B7-544E-8146-DFDC0DC25423}" srcOrd="0" destOrd="0" presId="urn:microsoft.com/office/officeart/2005/8/layout/target3"/>
    <dgm:cxn modelId="{17A29D19-CAAD-EB49-AE73-27436018B85D}" srcId="{8797BC31-85AF-BA43-A31D-0D15FDFBC0B1}" destId="{0C07AED5-0528-824B-92E9-70876C7B45EB}" srcOrd="1" destOrd="0" parTransId="{2BE5B43F-A780-3A49-B8CF-F374BC70E49B}" sibTransId="{2FB552A4-4540-6C46-95F0-8E55F9E25BF6}"/>
    <dgm:cxn modelId="{1E439020-5947-354B-BABB-DFFB6B9D03C0}" type="presOf" srcId="{76DB9AEB-C055-F040-99A3-882717370FAF}" destId="{DA712420-D463-7D47-A442-9CE0363E4628}" srcOrd="0" destOrd="0" presId="urn:microsoft.com/office/officeart/2005/8/layout/target3"/>
    <dgm:cxn modelId="{338FF568-1ABC-0043-AFFE-FFC4142FDAD0}" type="presOf" srcId="{76DB9AEB-C055-F040-99A3-882717370FAF}" destId="{33E5E0D6-269F-D64A-B84F-A5C37FDA9389}" srcOrd="1" destOrd="0" presId="urn:microsoft.com/office/officeart/2005/8/layout/target3"/>
    <dgm:cxn modelId="{5C8E6B58-66B5-8942-B4AB-A4DF11BAFD67}" srcId="{8797BC31-85AF-BA43-A31D-0D15FDFBC0B1}" destId="{FE2F7B69-513D-2148-9440-9AF8C071657F}" srcOrd="2" destOrd="0" parTransId="{F027CA4A-19F1-1A4A-A230-7ED4029CD8F0}" sibTransId="{8E46B7CF-F4EC-D148-BDAD-91107BF27916}"/>
    <dgm:cxn modelId="{C5ACCD79-D843-0F43-B963-21F8156A206F}" type="presOf" srcId="{0C07AED5-0528-824B-92E9-70876C7B45EB}" destId="{52B88712-AF31-824B-AA64-BE8A21574F6A}" srcOrd="0" destOrd="0" presId="urn:microsoft.com/office/officeart/2005/8/layout/target3"/>
    <dgm:cxn modelId="{7FD62283-BC9E-274F-953F-943D443621EE}" srcId="{8797BC31-85AF-BA43-A31D-0D15FDFBC0B1}" destId="{76DB9AEB-C055-F040-99A3-882717370FAF}" srcOrd="3" destOrd="0" parTransId="{6C5B0CF0-056F-974C-B6A0-66A56BD29CB4}" sibTransId="{A24544CD-59F0-4B44-A48B-34A6051B9A73}"/>
    <dgm:cxn modelId="{446B718D-9E44-2248-8458-E33A65CEEB21}" type="presOf" srcId="{0C07AED5-0528-824B-92E9-70876C7B45EB}" destId="{E7473E44-BB72-CC47-8CC9-60A6CA06F5BC}" srcOrd="1" destOrd="0" presId="urn:microsoft.com/office/officeart/2005/8/layout/target3"/>
    <dgm:cxn modelId="{2BB3E6A4-2843-884D-B920-BCE4ED5BB4F8}" type="presOf" srcId="{572709AF-FBB7-5A45-B7B5-06DC2842409D}" destId="{A729BE86-33AA-4841-9EAF-BEC6AE287EA7}" srcOrd="1" destOrd="0" presId="urn:microsoft.com/office/officeart/2005/8/layout/target3"/>
    <dgm:cxn modelId="{04CE53E7-76C2-5947-BB43-CF357C4E8620}" type="presOf" srcId="{FE2F7B69-513D-2148-9440-9AF8C071657F}" destId="{78D768B8-3345-A24A-AEC8-117D2433CC40}" srcOrd="1" destOrd="0" presId="urn:microsoft.com/office/officeart/2005/8/layout/target3"/>
    <dgm:cxn modelId="{3A98D9F7-1AC8-CE4C-AE63-B414FDBD8471}" type="presOf" srcId="{8797BC31-85AF-BA43-A31D-0D15FDFBC0B1}" destId="{CEF40D25-25D4-C24B-8BA5-2D452AC9C9B4}" srcOrd="0" destOrd="0" presId="urn:microsoft.com/office/officeart/2005/8/layout/target3"/>
    <dgm:cxn modelId="{402494FA-BEE3-9F49-8AB9-3F2262ECE6A2}" type="presOf" srcId="{FE2F7B69-513D-2148-9440-9AF8C071657F}" destId="{89EB32D3-675D-0A45-AD21-BCB152A507C4}" srcOrd="0" destOrd="0" presId="urn:microsoft.com/office/officeart/2005/8/layout/target3"/>
    <dgm:cxn modelId="{C392B850-A5F8-D143-A266-C911A2D5FFDC}" type="presParOf" srcId="{CEF40D25-25D4-C24B-8BA5-2D452AC9C9B4}" destId="{28DB2028-2E50-AF4F-B519-F5340D5F204A}" srcOrd="0" destOrd="0" presId="urn:microsoft.com/office/officeart/2005/8/layout/target3"/>
    <dgm:cxn modelId="{49431C8A-3EB6-1047-97BC-8759108B6310}" type="presParOf" srcId="{CEF40D25-25D4-C24B-8BA5-2D452AC9C9B4}" destId="{8FB99E8C-C78A-6744-A14D-06E40C3A4C35}" srcOrd="1" destOrd="0" presId="urn:microsoft.com/office/officeart/2005/8/layout/target3"/>
    <dgm:cxn modelId="{DF247D06-B54B-F54D-81E1-8E72A26535E3}" type="presParOf" srcId="{CEF40D25-25D4-C24B-8BA5-2D452AC9C9B4}" destId="{3CE3951B-72B7-544E-8146-DFDC0DC25423}" srcOrd="2" destOrd="0" presId="urn:microsoft.com/office/officeart/2005/8/layout/target3"/>
    <dgm:cxn modelId="{DC07B8A3-F3E5-9743-A2D6-B90B1157C2DB}" type="presParOf" srcId="{CEF40D25-25D4-C24B-8BA5-2D452AC9C9B4}" destId="{6CC0D818-948E-6948-8C42-0C175817569E}" srcOrd="3" destOrd="0" presId="urn:microsoft.com/office/officeart/2005/8/layout/target3"/>
    <dgm:cxn modelId="{20482CCB-230A-BB4C-A94D-05A8FA7A8C7D}" type="presParOf" srcId="{CEF40D25-25D4-C24B-8BA5-2D452AC9C9B4}" destId="{6760201D-A316-0345-912B-1C05E887BD9E}" srcOrd="4" destOrd="0" presId="urn:microsoft.com/office/officeart/2005/8/layout/target3"/>
    <dgm:cxn modelId="{8B3A121A-16FE-5B4A-8E56-B2EF6F91CF73}" type="presParOf" srcId="{CEF40D25-25D4-C24B-8BA5-2D452AC9C9B4}" destId="{52B88712-AF31-824B-AA64-BE8A21574F6A}" srcOrd="5" destOrd="0" presId="urn:microsoft.com/office/officeart/2005/8/layout/target3"/>
    <dgm:cxn modelId="{5815CA09-51BA-654E-B498-12568C5FE0EF}" type="presParOf" srcId="{CEF40D25-25D4-C24B-8BA5-2D452AC9C9B4}" destId="{65A25B27-2E24-924A-B322-4A515CF3B44C}" srcOrd="6" destOrd="0" presId="urn:microsoft.com/office/officeart/2005/8/layout/target3"/>
    <dgm:cxn modelId="{6A4F1641-9DFB-E443-A4C1-97371A9447A1}" type="presParOf" srcId="{CEF40D25-25D4-C24B-8BA5-2D452AC9C9B4}" destId="{1CEBA3CC-D570-6D48-83C0-914D39E7A3D4}" srcOrd="7" destOrd="0" presId="urn:microsoft.com/office/officeart/2005/8/layout/target3"/>
    <dgm:cxn modelId="{0651CBF2-9AAA-1846-9D07-B995DC29C8CC}" type="presParOf" srcId="{CEF40D25-25D4-C24B-8BA5-2D452AC9C9B4}" destId="{89EB32D3-675D-0A45-AD21-BCB152A507C4}" srcOrd="8" destOrd="0" presId="urn:microsoft.com/office/officeart/2005/8/layout/target3"/>
    <dgm:cxn modelId="{644C21B9-F7C3-7346-9ED7-00B3D12858B6}" type="presParOf" srcId="{CEF40D25-25D4-C24B-8BA5-2D452AC9C9B4}" destId="{80B50238-96AF-3142-B9CF-7E72FFC5AB0F}" srcOrd="9" destOrd="0" presId="urn:microsoft.com/office/officeart/2005/8/layout/target3"/>
    <dgm:cxn modelId="{968440A4-4DB2-3642-BED9-A1E13CAE50D6}" type="presParOf" srcId="{CEF40D25-25D4-C24B-8BA5-2D452AC9C9B4}" destId="{202D11B4-F3BA-8F41-9371-6356E59DEDC9}" srcOrd="10" destOrd="0" presId="urn:microsoft.com/office/officeart/2005/8/layout/target3"/>
    <dgm:cxn modelId="{DBD9B49C-DC74-F140-A8FE-0B76C1F08FF7}" type="presParOf" srcId="{CEF40D25-25D4-C24B-8BA5-2D452AC9C9B4}" destId="{DA712420-D463-7D47-A442-9CE0363E4628}" srcOrd="11" destOrd="0" presId="urn:microsoft.com/office/officeart/2005/8/layout/target3"/>
    <dgm:cxn modelId="{FEEF5659-C68E-A046-A37B-D2FCF543B26D}" type="presParOf" srcId="{CEF40D25-25D4-C24B-8BA5-2D452AC9C9B4}" destId="{A729BE86-33AA-4841-9EAF-BEC6AE287EA7}" srcOrd="12" destOrd="0" presId="urn:microsoft.com/office/officeart/2005/8/layout/target3"/>
    <dgm:cxn modelId="{8A7A4BA0-3457-2A49-A824-07B4EA125D2E}" type="presParOf" srcId="{CEF40D25-25D4-C24B-8BA5-2D452AC9C9B4}" destId="{E7473E44-BB72-CC47-8CC9-60A6CA06F5BC}" srcOrd="13" destOrd="0" presId="urn:microsoft.com/office/officeart/2005/8/layout/target3"/>
    <dgm:cxn modelId="{ABDDA50F-972B-314F-8C3F-FC495A9E40FF}" type="presParOf" srcId="{CEF40D25-25D4-C24B-8BA5-2D452AC9C9B4}" destId="{78D768B8-3345-A24A-AEC8-117D2433CC40}" srcOrd="14" destOrd="0" presId="urn:microsoft.com/office/officeart/2005/8/layout/target3"/>
    <dgm:cxn modelId="{9A8588FC-A1EC-6D48-9467-4B40F08E8AB4}" type="presParOf" srcId="{CEF40D25-25D4-C24B-8BA5-2D452AC9C9B4}" destId="{33E5E0D6-269F-D64A-B84F-A5C37FDA9389}" srcOrd="15" destOrd="0" presId="urn:microsoft.com/office/officeart/2005/8/layout/target3"/>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A46D6E17-B7BF-824C-BE29-4AD007472F5D}" type="doc">
      <dgm:prSet loTypeId="urn:microsoft.com/office/officeart/2005/8/layout/default#4" loCatId="" qsTypeId="urn:microsoft.com/office/officeart/2005/8/quickstyle/3D1" qsCatId="3D" csTypeId="urn:microsoft.com/office/officeart/2005/8/colors/accent1_2" csCatId="accent1" phldr="1"/>
      <dgm:spPr/>
      <dgm:t>
        <a:bodyPr/>
        <a:lstStyle/>
        <a:p>
          <a:endParaRPr lang="en-US"/>
        </a:p>
      </dgm:t>
    </dgm:pt>
    <dgm:pt modelId="{D70BF98C-B50C-8643-A6AE-024963950E57}">
      <dgm:prSet/>
      <dgm:spPr/>
      <dgm:t>
        <a:bodyPr/>
        <a:lstStyle/>
        <a:p>
          <a:pPr rtl="0"/>
          <a:r>
            <a:rPr lang="en-US" dirty="0"/>
            <a:t>Economy of Mechanism</a:t>
          </a:r>
        </a:p>
      </dgm:t>
    </dgm:pt>
    <dgm:pt modelId="{B7127C50-F331-184E-835D-72F891EDEF0F}" type="parTrans" cxnId="{071EEA43-F1B2-2843-A3DC-2604B6BAB479}">
      <dgm:prSet/>
      <dgm:spPr/>
      <dgm:t>
        <a:bodyPr/>
        <a:lstStyle/>
        <a:p>
          <a:endParaRPr lang="en-US"/>
        </a:p>
      </dgm:t>
    </dgm:pt>
    <dgm:pt modelId="{F16824DC-C98E-EF4A-907A-1DCD4F59A0C4}" type="sibTrans" cxnId="{071EEA43-F1B2-2843-A3DC-2604B6BAB479}">
      <dgm:prSet/>
      <dgm:spPr/>
      <dgm:t>
        <a:bodyPr/>
        <a:lstStyle/>
        <a:p>
          <a:endParaRPr lang="en-US"/>
        </a:p>
      </dgm:t>
    </dgm:pt>
    <dgm:pt modelId="{1F16926E-2AD8-A549-A6D5-91BF2B4572FC}">
      <dgm:prSet/>
      <dgm:spPr/>
      <dgm:t>
        <a:bodyPr/>
        <a:lstStyle/>
        <a:p>
          <a:pPr rtl="0"/>
          <a:r>
            <a:rPr lang="en-US" dirty="0"/>
            <a:t>Fail-Safe Defaults</a:t>
          </a:r>
        </a:p>
      </dgm:t>
    </dgm:pt>
    <dgm:pt modelId="{51FAF59D-A444-4743-95BB-43B6DFCA9FB0}" type="parTrans" cxnId="{773E4086-224D-AF41-9E76-E801CA283E94}">
      <dgm:prSet/>
      <dgm:spPr/>
      <dgm:t>
        <a:bodyPr/>
        <a:lstStyle/>
        <a:p>
          <a:endParaRPr lang="en-US"/>
        </a:p>
      </dgm:t>
    </dgm:pt>
    <dgm:pt modelId="{D3A76C85-B9CF-0942-9A89-6988700FFFDC}" type="sibTrans" cxnId="{773E4086-224D-AF41-9E76-E801CA283E94}">
      <dgm:prSet/>
      <dgm:spPr/>
      <dgm:t>
        <a:bodyPr/>
        <a:lstStyle/>
        <a:p>
          <a:endParaRPr lang="en-US"/>
        </a:p>
      </dgm:t>
    </dgm:pt>
    <dgm:pt modelId="{DD20A86B-98BE-364D-937D-4435E8EC949D}">
      <dgm:prSet/>
      <dgm:spPr/>
      <dgm:t>
        <a:bodyPr/>
        <a:lstStyle/>
        <a:p>
          <a:pPr rtl="0"/>
          <a:r>
            <a:rPr lang="en-US" dirty="0"/>
            <a:t>Complete Mediation</a:t>
          </a:r>
        </a:p>
      </dgm:t>
    </dgm:pt>
    <dgm:pt modelId="{72AF8F47-894A-3B4C-B1FE-F23743C333FE}" type="parTrans" cxnId="{AB5BE5EB-27E3-BD40-B5D5-42A1F81FE672}">
      <dgm:prSet/>
      <dgm:spPr/>
      <dgm:t>
        <a:bodyPr/>
        <a:lstStyle/>
        <a:p>
          <a:endParaRPr lang="en-US"/>
        </a:p>
      </dgm:t>
    </dgm:pt>
    <dgm:pt modelId="{CD716090-B86A-8B41-ACA6-ED7CE391EEFC}" type="sibTrans" cxnId="{AB5BE5EB-27E3-BD40-B5D5-42A1F81FE672}">
      <dgm:prSet/>
      <dgm:spPr/>
      <dgm:t>
        <a:bodyPr/>
        <a:lstStyle/>
        <a:p>
          <a:endParaRPr lang="en-US"/>
        </a:p>
      </dgm:t>
    </dgm:pt>
    <dgm:pt modelId="{4CA6C604-282D-1344-B38C-CFBCE0073494}">
      <dgm:prSet/>
      <dgm:spPr/>
      <dgm:t>
        <a:bodyPr/>
        <a:lstStyle/>
        <a:p>
          <a:pPr rtl="0"/>
          <a:r>
            <a:rPr lang="en-US" dirty="0"/>
            <a:t>Open Design</a:t>
          </a:r>
        </a:p>
      </dgm:t>
    </dgm:pt>
    <dgm:pt modelId="{24B11E8E-8C34-2446-99C8-EA8A4E787C25}" type="parTrans" cxnId="{DD60D886-6ED6-E640-9E1A-567A2512B7F7}">
      <dgm:prSet/>
      <dgm:spPr/>
      <dgm:t>
        <a:bodyPr/>
        <a:lstStyle/>
        <a:p>
          <a:endParaRPr lang="en-US"/>
        </a:p>
      </dgm:t>
    </dgm:pt>
    <dgm:pt modelId="{4CA76AE7-1E8F-8D4F-B12E-2D3E115A2B0F}" type="sibTrans" cxnId="{DD60D886-6ED6-E640-9E1A-567A2512B7F7}">
      <dgm:prSet/>
      <dgm:spPr/>
      <dgm:t>
        <a:bodyPr/>
        <a:lstStyle/>
        <a:p>
          <a:endParaRPr lang="en-US"/>
        </a:p>
      </dgm:t>
    </dgm:pt>
    <dgm:pt modelId="{08CD168A-C0F8-8949-8DC7-46CF45D67DE9}">
      <dgm:prSet/>
      <dgm:spPr/>
      <dgm:t>
        <a:bodyPr/>
        <a:lstStyle/>
        <a:p>
          <a:pPr rtl="0"/>
          <a:r>
            <a:rPr lang="en-US" dirty="0"/>
            <a:t>Separation of Privilege</a:t>
          </a:r>
        </a:p>
      </dgm:t>
    </dgm:pt>
    <dgm:pt modelId="{4548DE09-9190-364E-ABB7-BC99D61D726E}" type="parTrans" cxnId="{AC38D258-CDFF-254A-88D9-18C87C679859}">
      <dgm:prSet/>
      <dgm:spPr/>
      <dgm:t>
        <a:bodyPr/>
        <a:lstStyle/>
        <a:p>
          <a:endParaRPr lang="en-US"/>
        </a:p>
      </dgm:t>
    </dgm:pt>
    <dgm:pt modelId="{5E5C19E1-63AE-6440-83FA-80083C77A908}" type="sibTrans" cxnId="{AC38D258-CDFF-254A-88D9-18C87C679859}">
      <dgm:prSet/>
      <dgm:spPr/>
      <dgm:t>
        <a:bodyPr/>
        <a:lstStyle/>
        <a:p>
          <a:endParaRPr lang="en-US"/>
        </a:p>
      </dgm:t>
    </dgm:pt>
    <dgm:pt modelId="{E567E81F-14C7-814B-B26D-941B1D656AAC}">
      <dgm:prSet/>
      <dgm:spPr/>
      <dgm:t>
        <a:bodyPr/>
        <a:lstStyle/>
        <a:p>
          <a:pPr rtl="0"/>
          <a:r>
            <a:rPr lang="en-US" dirty="0"/>
            <a:t>Least Privilege</a:t>
          </a:r>
        </a:p>
      </dgm:t>
    </dgm:pt>
    <dgm:pt modelId="{9211E4CB-3D5E-A542-B8F7-95472A846D91}" type="parTrans" cxnId="{6946F5CD-D941-E847-A70A-7D0E47603300}">
      <dgm:prSet/>
      <dgm:spPr/>
      <dgm:t>
        <a:bodyPr/>
        <a:lstStyle/>
        <a:p>
          <a:endParaRPr lang="en-US"/>
        </a:p>
      </dgm:t>
    </dgm:pt>
    <dgm:pt modelId="{B0AF1F4C-3C3A-5544-97EE-D72F635696FF}" type="sibTrans" cxnId="{6946F5CD-D941-E847-A70A-7D0E47603300}">
      <dgm:prSet/>
      <dgm:spPr/>
      <dgm:t>
        <a:bodyPr/>
        <a:lstStyle/>
        <a:p>
          <a:endParaRPr lang="en-US"/>
        </a:p>
      </dgm:t>
    </dgm:pt>
    <dgm:pt modelId="{E096D36D-AD98-F845-A537-D72E9A9C9916}">
      <dgm:prSet/>
      <dgm:spPr/>
      <dgm:t>
        <a:bodyPr/>
        <a:lstStyle/>
        <a:p>
          <a:pPr rtl="0"/>
          <a:r>
            <a:rPr lang="en-US" dirty="0"/>
            <a:t>Least Common Mechanism</a:t>
          </a:r>
        </a:p>
      </dgm:t>
    </dgm:pt>
    <dgm:pt modelId="{130B5AA2-3795-B943-AF55-5B4C5AEDB64E}" type="parTrans" cxnId="{C0E17A79-0477-D743-AE34-D689E355BE02}">
      <dgm:prSet/>
      <dgm:spPr/>
      <dgm:t>
        <a:bodyPr/>
        <a:lstStyle/>
        <a:p>
          <a:endParaRPr lang="en-US"/>
        </a:p>
      </dgm:t>
    </dgm:pt>
    <dgm:pt modelId="{08D19ED3-9C50-C644-85B7-C5F7B2F4BC3E}" type="sibTrans" cxnId="{C0E17A79-0477-D743-AE34-D689E355BE02}">
      <dgm:prSet/>
      <dgm:spPr/>
      <dgm:t>
        <a:bodyPr/>
        <a:lstStyle/>
        <a:p>
          <a:endParaRPr lang="en-US"/>
        </a:p>
      </dgm:t>
    </dgm:pt>
    <dgm:pt modelId="{62F226FD-328D-104F-882C-20434A601B96}">
      <dgm:prSet/>
      <dgm:spPr/>
      <dgm:t>
        <a:bodyPr/>
        <a:lstStyle/>
        <a:p>
          <a:pPr rtl="0"/>
          <a:r>
            <a:rPr lang="en-US" dirty="0"/>
            <a:t>Psychological Acceptability</a:t>
          </a:r>
        </a:p>
      </dgm:t>
    </dgm:pt>
    <dgm:pt modelId="{CE850696-1DE7-8948-BC47-DEE8B6096C41}" type="parTrans" cxnId="{4010ECDA-595A-FF40-B1D5-78F769B255BA}">
      <dgm:prSet/>
      <dgm:spPr/>
      <dgm:t>
        <a:bodyPr/>
        <a:lstStyle/>
        <a:p>
          <a:endParaRPr lang="en-US"/>
        </a:p>
      </dgm:t>
    </dgm:pt>
    <dgm:pt modelId="{D7155151-D173-1B42-8366-B5D905A6890C}" type="sibTrans" cxnId="{4010ECDA-595A-FF40-B1D5-78F769B255BA}">
      <dgm:prSet/>
      <dgm:spPr/>
      <dgm:t>
        <a:bodyPr/>
        <a:lstStyle/>
        <a:p>
          <a:endParaRPr lang="en-US"/>
        </a:p>
      </dgm:t>
    </dgm:pt>
    <dgm:pt modelId="{C29F8BDF-F95A-134C-B394-16C21D92D78D}">
      <dgm:prSet/>
      <dgm:spPr/>
      <dgm:t>
        <a:bodyPr/>
        <a:lstStyle/>
        <a:p>
          <a:pPr rtl="0"/>
          <a:r>
            <a:rPr lang="en-US"/>
            <a:t>Isolation</a:t>
          </a:r>
        </a:p>
      </dgm:t>
    </dgm:pt>
    <dgm:pt modelId="{78FC66A3-CDB6-D54E-BA04-330A84832959}" type="parTrans" cxnId="{899F58F0-ABF9-6845-8573-5327AFAD9D27}">
      <dgm:prSet/>
      <dgm:spPr/>
      <dgm:t>
        <a:bodyPr/>
        <a:lstStyle/>
        <a:p>
          <a:endParaRPr lang="en-US"/>
        </a:p>
      </dgm:t>
    </dgm:pt>
    <dgm:pt modelId="{CD4468C9-9F52-BD45-9A59-128F3131B969}" type="sibTrans" cxnId="{899F58F0-ABF9-6845-8573-5327AFAD9D27}">
      <dgm:prSet/>
      <dgm:spPr/>
      <dgm:t>
        <a:bodyPr/>
        <a:lstStyle/>
        <a:p>
          <a:endParaRPr lang="en-US"/>
        </a:p>
      </dgm:t>
    </dgm:pt>
    <dgm:pt modelId="{D4320D30-4FE2-C249-84DB-8F8BFA9A1BD9}">
      <dgm:prSet/>
      <dgm:spPr/>
      <dgm:t>
        <a:bodyPr/>
        <a:lstStyle/>
        <a:p>
          <a:pPr rtl="0"/>
          <a:r>
            <a:rPr lang="en-US"/>
            <a:t>Encapsulation</a:t>
          </a:r>
        </a:p>
      </dgm:t>
    </dgm:pt>
    <dgm:pt modelId="{78D17913-4DDB-2945-955C-00FCF4D15E87}" type="parTrans" cxnId="{0B0A47DA-7DC7-CD40-8FE8-1D70DE74F3BC}">
      <dgm:prSet/>
      <dgm:spPr/>
      <dgm:t>
        <a:bodyPr/>
        <a:lstStyle/>
        <a:p>
          <a:endParaRPr lang="en-US"/>
        </a:p>
      </dgm:t>
    </dgm:pt>
    <dgm:pt modelId="{C8CCA590-7D40-4E4A-89DB-9795285B4113}" type="sibTrans" cxnId="{0B0A47DA-7DC7-CD40-8FE8-1D70DE74F3BC}">
      <dgm:prSet/>
      <dgm:spPr/>
      <dgm:t>
        <a:bodyPr/>
        <a:lstStyle/>
        <a:p>
          <a:endParaRPr lang="en-US"/>
        </a:p>
      </dgm:t>
    </dgm:pt>
    <dgm:pt modelId="{13885327-A068-D148-94E8-318EBCB4FCDA}">
      <dgm:prSet/>
      <dgm:spPr/>
      <dgm:t>
        <a:bodyPr/>
        <a:lstStyle/>
        <a:p>
          <a:pPr rtl="0"/>
          <a:r>
            <a:rPr lang="en-US"/>
            <a:t>Modularity</a:t>
          </a:r>
        </a:p>
      </dgm:t>
    </dgm:pt>
    <dgm:pt modelId="{AF9FC8F9-44C6-184B-A09C-6A888E043193}" type="parTrans" cxnId="{6A0E49EF-9AC9-044C-92D9-5033947F2361}">
      <dgm:prSet/>
      <dgm:spPr/>
      <dgm:t>
        <a:bodyPr/>
        <a:lstStyle/>
        <a:p>
          <a:endParaRPr lang="en-US"/>
        </a:p>
      </dgm:t>
    </dgm:pt>
    <dgm:pt modelId="{9CB3F203-E4CB-894F-9EAF-D99AC14E4DE1}" type="sibTrans" cxnId="{6A0E49EF-9AC9-044C-92D9-5033947F2361}">
      <dgm:prSet/>
      <dgm:spPr/>
      <dgm:t>
        <a:bodyPr/>
        <a:lstStyle/>
        <a:p>
          <a:endParaRPr lang="en-US"/>
        </a:p>
      </dgm:t>
    </dgm:pt>
    <dgm:pt modelId="{1D1798C6-686E-2F41-A11B-059C01E3378D}">
      <dgm:prSet/>
      <dgm:spPr/>
      <dgm:t>
        <a:bodyPr/>
        <a:lstStyle/>
        <a:p>
          <a:pPr rtl="0"/>
          <a:r>
            <a:rPr lang="en-US"/>
            <a:t>Layering</a:t>
          </a:r>
        </a:p>
      </dgm:t>
    </dgm:pt>
    <dgm:pt modelId="{37169BED-DCEC-C44D-9503-08C31153DBBA}" type="parTrans" cxnId="{28149F58-367B-BE48-BE9F-2563216F3183}">
      <dgm:prSet/>
      <dgm:spPr/>
      <dgm:t>
        <a:bodyPr/>
        <a:lstStyle/>
        <a:p>
          <a:endParaRPr lang="en-US"/>
        </a:p>
      </dgm:t>
    </dgm:pt>
    <dgm:pt modelId="{7A0ABA1C-482F-7D48-8D2B-50C7BDD03E1F}" type="sibTrans" cxnId="{28149F58-367B-BE48-BE9F-2563216F3183}">
      <dgm:prSet/>
      <dgm:spPr/>
      <dgm:t>
        <a:bodyPr/>
        <a:lstStyle/>
        <a:p>
          <a:endParaRPr lang="en-US"/>
        </a:p>
      </dgm:t>
    </dgm:pt>
    <dgm:pt modelId="{5A3EAC2E-6D1D-A24A-854F-4D6F7DC3147D}">
      <dgm:prSet/>
      <dgm:spPr/>
      <dgm:t>
        <a:bodyPr/>
        <a:lstStyle/>
        <a:p>
          <a:pPr rtl="0"/>
          <a:r>
            <a:rPr lang="en-US" dirty="0"/>
            <a:t>Least Astonishment</a:t>
          </a:r>
        </a:p>
      </dgm:t>
    </dgm:pt>
    <dgm:pt modelId="{17B5ADC4-E5DD-F144-830E-818164355CC5}" type="parTrans" cxnId="{F6105177-E119-104E-B7AE-6B1A7ED04DE0}">
      <dgm:prSet/>
      <dgm:spPr/>
      <dgm:t>
        <a:bodyPr/>
        <a:lstStyle/>
        <a:p>
          <a:endParaRPr lang="en-US"/>
        </a:p>
      </dgm:t>
    </dgm:pt>
    <dgm:pt modelId="{91872233-225E-3C47-9AF8-A58AB197D25C}" type="sibTrans" cxnId="{F6105177-E119-104E-B7AE-6B1A7ED04DE0}">
      <dgm:prSet/>
      <dgm:spPr/>
      <dgm:t>
        <a:bodyPr/>
        <a:lstStyle/>
        <a:p>
          <a:endParaRPr lang="en-US"/>
        </a:p>
      </dgm:t>
    </dgm:pt>
    <dgm:pt modelId="{C8E2AC23-C7B3-C249-AD66-9F942D776EAB}" type="pres">
      <dgm:prSet presAssocID="{A46D6E17-B7BF-824C-BE29-4AD007472F5D}" presName="diagram" presStyleCnt="0">
        <dgm:presLayoutVars>
          <dgm:dir/>
          <dgm:resizeHandles val="exact"/>
        </dgm:presLayoutVars>
      </dgm:prSet>
      <dgm:spPr/>
    </dgm:pt>
    <dgm:pt modelId="{611726A8-9358-0A43-B76F-85F36DACEEE9}" type="pres">
      <dgm:prSet presAssocID="{D70BF98C-B50C-8643-A6AE-024963950E57}" presName="node" presStyleLbl="node1" presStyleIdx="0" presStyleCnt="13">
        <dgm:presLayoutVars>
          <dgm:bulletEnabled val="1"/>
        </dgm:presLayoutVars>
      </dgm:prSet>
      <dgm:spPr/>
    </dgm:pt>
    <dgm:pt modelId="{981C0EFF-F74A-2644-97DA-0495C84F7C98}" type="pres">
      <dgm:prSet presAssocID="{F16824DC-C98E-EF4A-907A-1DCD4F59A0C4}" presName="sibTrans" presStyleCnt="0"/>
      <dgm:spPr/>
    </dgm:pt>
    <dgm:pt modelId="{261B0E67-5798-3B48-AF5D-FF04DD1FC352}" type="pres">
      <dgm:prSet presAssocID="{1F16926E-2AD8-A549-A6D5-91BF2B4572FC}" presName="node" presStyleLbl="node1" presStyleIdx="1" presStyleCnt="13">
        <dgm:presLayoutVars>
          <dgm:bulletEnabled val="1"/>
        </dgm:presLayoutVars>
      </dgm:prSet>
      <dgm:spPr/>
    </dgm:pt>
    <dgm:pt modelId="{48E7AE40-0395-5043-A155-81CC05CD3312}" type="pres">
      <dgm:prSet presAssocID="{D3A76C85-B9CF-0942-9A89-6988700FFFDC}" presName="sibTrans" presStyleCnt="0"/>
      <dgm:spPr/>
    </dgm:pt>
    <dgm:pt modelId="{60F9DFD1-BC1F-7249-8C63-F30D0A764E7F}" type="pres">
      <dgm:prSet presAssocID="{DD20A86B-98BE-364D-937D-4435E8EC949D}" presName="node" presStyleLbl="node1" presStyleIdx="2" presStyleCnt="13">
        <dgm:presLayoutVars>
          <dgm:bulletEnabled val="1"/>
        </dgm:presLayoutVars>
      </dgm:prSet>
      <dgm:spPr/>
    </dgm:pt>
    <dgm:pt modelId="{B8262A66-83F5-0E41-853E-18D3ED8FB09E}" type="pres">
      <dgm:prSet presAssocID="{CD716090-B86A-8B41-ACA6-ED7CE391EEFC}" presName="sibTrans" presStyleCnt="0"/>
      <dgm:spPr/>
    </dgm:pt>
    <dgm:pt modelId="{8AB866F8-93B3-154E-8C5A-E2CEC0C96E62}" type="pres">
      <dgm:prSet presAssocID="{4CA6C604-282D-1344-B38C-CFBCE0073494}" presName="node" presStyleLbl="node1" presStyleIdx="3" presStyleCnt="13">
        <dgm:presLayoutVars>
          <dgm:bulletEnabled val="1"/>
        </dgm:presLayoutVars>
      </dgm:prSet>
      <dgm:spPr/>
    </dgm:pt>
    <dgm:pt modelId="{870DB162-7F2C-674B-A98A-9E95C1C0E170}" type="pres">
      <dgm:prSet presAssocID="{4CA76AE7-1E8F-8D4F-B12E-2D3E115A2B0F}" presName="sibTrans" presStyleCnt="0"/>
      <dgm:spPr/>
    </dgm:pt>
    <dgm:pt modelId="{AECCD729-44C3-8B48-8C82-1997BFB2D633}" type="pres">
      <dgm:prSet presAssocID="{08CD168A-C0F8-8949-8DC7-46CF45D67DE9}" presName="node" presStyleLbl="node1" presStyleIdx="4" presStyleCnt="13">
        <dgm:presLayoutVars>
          <dgm:bulletEnabled val="1"/>
        </dgm:presLayoutVars>
      </dgm:prSet>
      <dgm:spPr/>
    </dgm:pt>
    <dgm:pt modelId="{70E0C6EE-8545-6242-AD24-6323E5042AB9}" type="pres">
      <dgm:prSet presAssocID="{5E5C19E1-63AE-6440-83FA-80083C77A908}" presName="sibTrans" presStyleCnt="0"/>
      <dgm:spPr/>
    </dgm:pt>
    <dgm:pt modelId="{34FB9B6E-2E7E-9245-9EF2-80839558FCD6}" type="pres">
      <dgm:prSet presAssocID="{E567E81F-14C7-814B-B26D-941B1D656AAC}" presName="node" presStyleLbl="node1" presStyleIdx="5" presStyleCnt="13">
        <dgm:presLayoutVars>
          <dgm:bulletEnabled val="1"/>
        </dgm:presLayoutVars>
      </dgm:prSet>
      <dgm:spPr/>
    </dgm:pt>
    <dgm:pt modelId="{51DC2897-DF0E-1A4B-9515-E652658A5D3F}" type="pres">
      <dgm:prSet presAssocID="{B0AF1F4C-3C3A-5544-97EE-D72F635696FF}" presName="sibTrans" presStyleCnt="0"/>
      <dgm:spPr/>
    </dgm:pt>
    <dgm:pt modelId="{52F98AC9-0F89-2D48-8798-491414A693F6}" type="pres">
      <dgm:prSet presAssocID="{E096D36D-AD98-F845-A537-D72E9A9C9916}" presName="node" presStyleLbl="node1" presStyleIdx="6" presStyleCnt="13">
        <dgm:presLayoutVars>
          <dgm:bulletEnabled val="1"/>
        </dgm:presLayoutVars>
      </dgm:prSet>
      <dgm:spPr/>
    </dgm:pt>
    <dgm:pt modelId="{1632DD23-F776-F04D-A6CF-077EB73C65B9}" type="pres">
      <dgm:prSet presAssocID="{08D19ED3-9C50-C644-85B7-C5F7B2F4BC3E}" presName="sibTrans" presStyleCnt="0"/>
      <dgm:spPr/>
    </dgm:pt>
    <dgm:pt modelId="{E9792A33-4CAF-9044-A048-AEAEBD48F3B0}" type="pres">
      <dgm:prSet presAssocID="{62F226FD-328D-104F-882C-20434A601B96}" presName="node" presStyleLbl="node1" presStyleIdx="7" presStyleCnt="13">
        <dgm:presLayoutVars>
          <dgm:bulletEnabled val="1"/>
        </dgm:presLayoutVars>
      </dgm:prSet>
      <dgm:spPr/>
    </dgm:pt>
    <dgm:pt modelId="{99E131A6-36BB-5742-A795-B9243A361775}" type="pres">
      <dgm:prSet presAssocID="{D7155151-D173-1B42-8366-B5D905A6890C}" presName="sibTrans" presStyleCnt="0"/>
      <dgm:spPr/>
    </dgm:pt>
    <dgm:pt modelId="{7474431D-58B3-DF42-926D-B237B2FCDD16}" type="pres">
      <dgm:prSet presAssocID="{C29F8BDF-F95A-134C-B394-16C21D92D78D}" presName="node" presStyleLbl="node1" presStyleIdx="8" presStyleCnt="13">
        <dgm:presLayoutVars>
          <dgm:bulletEnabled val="1"/>
        </dgm:presLayoutVars>
      </dgm:prSet>
      <dgm:spPr/>
    </dgm:pt>
    <dgm:pt modelId="{0F51F76E-EE1E-CA43-B1C9-1740F411ADD2}" type="pres">
      <dgm:prSet presAssocID="{CD4468C9-9F52-BD45-9A59-128F3131B969}" presName="sibTrans" presStyleCnt="0"/>
      <dgm:spPr/>
    </dgm:pt>
    <dgm:pt modelId="{B1B04BD5-177B-994C-8DAA-F5E994C1AD6F}" type="pres">
      <dgm:prSet presAssocID="{D4320D30-4FE2-C249-84DB-8F8BFA9A1BD9}" presName="node" presStyleLbl="node1" presStyleIdx="9" presStyleCnt="13">
        <dgm:presLayoutVars>
          <dgm:bulletEnabled val="1"/>
        </dgm:presLayoutVars>
      </dgm:prSet>
      <dgm:spPr/>
    </dgm:pt>
    <dgm:pt modelId="{E799C151-E440-3F4C-AAC9-96A4BE732546}" type="pres">
      <dgm:prSet presAssocID="{C8CCA590-7D40-4E4A-89DB-9795285B4113}" presName="sibTrans" presStyleCnt="0"/>
      <dgm:spPr/>
    </dgm:pt>
    <dgm:pt modelId="{05F9D909-95AF-7842-B1A3-0A90F486004E}" type="pres">
      <dgm:prSet presAssocID="{13885327-A068-D148-94E8-318EBCB4FCDA}" presName="node" presStyleLbl="node1" presStyleIdx="10" presStyleCnt="13">
        <dgm:presLayoutVars>
          <dgm:bulletEnabled val="1"/>
        </dgm:presLayoutVars>
      </dgm:prSet>
      <dgm:spPr/>
    </dgm:pt>
    <dgm:pt modelId="{6A296589-6041-7A4E-B65E-75651202FDA0}" type="pres">
      <dgm:prSet presAssocID="{9CB3F203-E4CB-894F-9EAF-D99AC14E4DE1}" presName="sibTrans" presStyleCnt="0"/>
      <dgm:spPr/>
    </dgm:pt>
    <dgm:pt modelId="{A0B7849D-961F-264D-A5CE-7438B67D1122}" type="pres">
      <dgm:prSet presAssocID="{1D1798C6-686E-2F41-A11B-059C01E3378D}" presName="node" presStyleLbl="node1" presStyleIdx="11" presStyleCnt="13">
        <dgm:presLayoutVars>
          <dgm:bulletEnabled val="1"/>
        </dgm:presLayoutVars>
      </dgm:prSet>
      <dgm:spPr/>
    </dgm:pt>
    <dgm:pt modelId="{3D022356-A7B2-B041-9B9E-FEF3C9C99FFD}" type="pres">
      <dgm:prSet presAssocID="{7A0ABA1C-482F-7D48-8D2B-50C7BDD03E1F}" presName="sibTrans" presStyleCnt="0"/>
      <dgm:spPr/>
    </dgm:pt>
    <dgm:pt modelId="{37004563-4480-D546-AC4C-71146CE2D80C}" type="pres">
      <dgm:prSet presAssocID="{5A3EAC2E-6D1D-A24A-854F-4D6F7DC3147D}" presName="node" presStyleLbl="node1" presStyleIdx="12" presStyleCnt="13">
        <dgm:presLayoutVars>
          <dgm:bulletEnabled val="1"/>
        </dgm:presLayoutVars>
      </dgm:prSet>
      <dgm:spPr/>
    </dgm:pt>
  </dgm:ptLst>
  <dgm:cxnLst>
    <dgm:cxn modelId="{DEC3EC25-B918-BF46-8EF2-F4A3D6008FD0}" type="presOf" srcId="{1D1798C6-686E-2F41-A11B-059C01E3378D}" destId="{A0B7849D-961F-264D-A5CE-7438B67D1122}" srcOrd="0" destOrd="0" presId="urn:microsoft.com/office/officeart/2005/8/layout/default#4"/>
    <dgm:cxn modelId="{52EAFE25-ED47-5B4E-BE41-6DA356534C6E}" type="presOf" srcId="{DD20A86B-98BE-364D-937D-4435E8EC949D}" destId="{60F9DFD1-BC1F-7249-8C63-F30D0A764E7F}" srcOrd="0" destOrd="0" presId="urn:microsoft.com/office/officeart/2005/8/layout/default#4"/>
    <dgm:cxn modelId="{A0CC2A33-2C50-F146-BDDB-2B0C1DB28172}" type="presOf" srcId="{13885327-A068-D148-94E8-318EBCB4FCDA}" destId="{05F9D909-95AF-7842-B1A3-0A90F486004E}" srcOrd="0" destOrd="0" presId="urn:microsoft.com/office/officeart/2005/8/layout/default#4"/>
    <dgm:cxn modelId="{071EEA43-F1B2-2843-A3DC-2604B6BAB479}" srcId="{A46D6E17-B7BF-824C-BE29-4AD007472F5D}" destId="{D70BF98C-B50C-8643-A6AE-024963950E57}" srcOrd="0" destOrd="0" parTransId="{B7127C50-F331-184E-835D-72F891EDEF0F}" sibTransId="{F16824DC-C98E-EF4A-907A-1DCD4F59A0C4}"/>
    <dgm:cxn modelId="{6C5D004A-C03D-1544-9908-320589761992}" type="presOf" srcId="{D4320D30-4FE2-C249-84DB-8F8BFA9A1BD9}" destId="{B1B04BD5-177B-994C-8DAA-F5E994C1AD6F}" srcOrd="0" destOrd="0" presId="urn:microsoft.com/office/officeart/2005/8/layout/default#4"/>
    <dgm:cxn modelId="{91FF084E-A0C4-2F46-B797-2251593E0381}" type="presOf" srcId="{E096D36D-AD98-F845-A537-D72E9A9C9916}" destId="{52F98AC9-0F89-2D48-8798-491414A693F6}" srcOrd="0" destOrd="0" presId="urn:microsoft.com/office/officeart/2005/8/layout/default#4"/>
    <dgm:cxn modelId="{F349B04F-52CC-4B4C-96D6-D778F092D509}" type="presOf" srcId="{62F226FD-328D-104F-882C-20434A601B96}" destId="{E9792A33-4CAF-9044-A048-AEAEBD48F3B0}" srcOrd="0" destOrd="0" presId="urn:microsoft.com/office/officeart/2005/8/layout/default#4"/>
    <dgm:cxn modelId="{F6105177-E119-104E-B7AE-6B1A7ED04DE0}" srcId="{A46D6E17-B7BF-824C-BE29-4AD007472F5D}" destId="{5A3EAC2E-6D1D-A24A-854F-4D6F7DC3147D}" srcOrd="12" destOrd="0" parTransId="{17B5ADC4-E5DD-F144-830E-818164355CC5}" sibTransId="{91872233-225E-3C47-9AF8-A58AB197D25C}"/>
    <dgm:cxn modelId="{28149F58-367B-BE48-BE9F-2563216F3183}" srcId="{A46D6E17-B7BF-824C-BE29-4AD007472F5D}" destId="{1D1798C6-686E-2F41-A11B-059C01E3378D}" srcOrd="11" destOrd="0" parTransId="{37169BED-DCEC-C44D-9503-08C31153DBBA}" sibTransId="{7A0ABA1C-482F-7D48-8D2B-50C7BDD03E1F}"/>
    <dgm:cxn modelId="{AC38D258-CDFF-254A-88D9-18C87C679859}" srcId="{A46D6E17-B7BF-824C-BE29-4AD007472F5D}" destId="{08CD168A-C0F8-8949-8DC7-46CF45D67DE9}" srcOrd="4" destOrd="0" parTransId="{4548DE09-9190-364E-ABB7-BC99D61D726E}" sibTransId="{5E5C19E1-63AE-6440-83FA-80083C77A908}"/>
    <dgm:cxn modelId="{C0E17A79-0477-D743-AE34-D689E355BE02}" srcId="{A46D6E17-B7BF-824C-BE29-4AD007472F5D}" destId="{E096D36D-AD98-F845-A537-D72E9A9C9916}" srcOrd="6" destOrd="0" parTransId="{130B5AA2-3795-B943-AF55-5B4C5AEDB64E}" sibTransId="{08D19ED3-9C50-C644-85B7-C5F7B2F4BC3E}"/>
    <dgm:cxn modelId="{B63ADE83-BEDC-FD4A-9F4E-E0244415F892}" type="presOf" srcId="{4CA6C604-282D-1344-B38C-CFBCE0073494}" destId="{8AB866F8-93B3-154E-8C5A-E2CEC0C96E62}" srcOrd="0" destOrd="0" presId="urn:microsoft.com/office/officeart/2005/8/layout/default#4"/>
    <dgm:cxn modelId="{773E4086-224D-AF41-9E76-E801CA283E94}" srcId="{A46D6E17-B7BF-824C-BE29-4AD007472F5D}" destId="{1F16926E-2AD8-A549-A6D5-91BF2B4572FC}" srcOrd="1" destOrd="0" parTransId="{51FAF59D-A444-4743-95BB-43B6DFCA9FB0}" sibTransId="{D3A76C85-B9CF-0942-9A89-6988700FFFDC}"/>
    <dgm:cxn modelId="{DD60D886-6ED6-E640-9E1A-567A2512B7F7}" srcId="{A46D6E17-B7BF-824C-BE29-4AD007472F5D}" destId="{4CA6C604-282D-1344-B38C-CFBCE0073494}" srcOrd="3" destOrd="0" parTransId="{24B11E8E-8C34-2446-99C8-EA8A4E787C25}" sibTransId="{4CA76AE7-1E8F-8D4F-B12E-2D3E115A2B0F}"/>
    <dgm:cxn modelId="{4A03EC88-F1F4-0A4B-BB5F-DA5DE3771C15}" type="presOf" srcId="{E567E81F-14C7-814B-B26D-941B1D656AAC}" destId="{34FB9B6E-2E7E-9245-9EF2-80839558FCD6}" srcOrd="0" destOrd="0" presId="urn:microsoft.com/office/officeart/2005/8/layout/default#4"/>
    <dgm:cxn modelId="{25C307A2-BF20-4947-A4D7-536E3759A702}" type="presOf" srcId="{A46D6E17-B7BF-824C-BE29-4AD007472F5D}" destId="{C8E2AC23-C7B3-C249-AD66-9F942D776EAB}" srcOrd="0" destOrd="0" presId="urn:microsoft.com/office/officeart/2005/8/layout/default#4"/>
    <dgm:cxn modelId="{D57BEAB8-C184-4E47-9F18-6A1BA731CCAB}" type="presOf" srcId="{08CD168A-C0F8-8949-8DC7-46CF45D67DE9}" destId="{AECCD729-44C3-8B48-8C82-1997BFB2D633}" srcOrd="0" destOrd="0" presId="urn:microsoft.com/office/officeart/2005/8/layout/default#4"/>
    <dgm:cxn modelId="{488BEEC8-B2D5-C147-ADFB-DCD13B06B904}" type="presOf" srcId="{1F16926E-2AD8-A549-A6D5-91BF2B4572FC}" destId="{261B0E67-5798-3B48-AF5D-FF04DD1FC352}" srcOrd="0" destOrd="0" presId="urn:microsoft.com/office/officeart/2005/8/layout/default#4"/>
    <dgm:cxn modelId="{6946F5CD-D941-E847-A70A-7D0E47603300}" srcId="{A46D6E17-B7BF-824C-BE29-4AD007472F5D}" destId="{E567E81F-14C7-814B-B26D-941B1D656AAC}" srcOrd="5" destOrd="0" parTransId="{9211E4CB-3D5E-A542-B8F7-95472A846D91}" sibTransId="{B0AF1F4C-3C3A-5544-97EE-D72F635696FF}"/>
    <dgm:cxn modelId="{CBF39CD6-1AF2-A74F-915F-2E004DF2527E}" type="presOf" srcId="{D70BF98C-B50C-8643-A6AE-024963950E57}" destId="{611726A8-9358-0A43-B76F-85F36DACEEE9}" srcOrd="0" destOrd="0" presId="urn:microsoft.com/office/officeart/2005/8/layout/default#4"/>
    <dgm:cxn modelId="{0B0A47DA-7DC7-CD40-8FE8-1D70DE74F3BC}" srcId="{A46D6E17-B7BF-824C-BE29-4AD007472F5D}" destId="{D4320D30-4FE2-C249-84DB-8F8BFA9A1BD9}" srcOrd="9" destOrd="0" parTransId="{78D17913-4DDB-2945-955C-00FCF4D15E87}" sibTransId="{C8CCA590-7D40-4E4A-89DB-9795285B4113}"/>
    <dgm:cxn modelId="{4010ECDA-595A-FF40-B1D5-78F769B255BA}" srcId="{A46D6E17-B7BF-824C-BE29-4AD007472F5D}" destId="{62F226FD-328D-104F-882C-20434A601B96}" srcOrd="7" destOrd="0" parTransId="{CE850696-1DE7-8948-BC47-DEE8B6096C41}" sibTransId="{D7155151-D173-1B42-8366-B5D905A6890C}"/>
    <dgm:cxn modelId="{940EF8DD-3B3E-5F4F-934D-1C3EE71780BF}" type="presOf" srcId="{5A3EAC2E-6D1D-A24A-854F-4D6F7DC3147D}" destId="{37004563-4480-D546-AC4C-71146CE2D80C}" srcOrd="0" destOrd="0" presId="urn:microsoft.com/office/officeart/2005/8/layout/default#4"/>
    <dgm:cxn modelId="{AB5BE5EB-27E3-BD40-B5D5-42A1F81FE672}" srcId="{A46D6E17-B7BF-824C-BE29-4AD007472F5D}" destId="{DD20A86B-98BE-364D-937D-4435E8EC949D}" srcOrd="2" destOrd="0" parTransId="{72AF8F47-894A-3B4C-B1FE-F23743C333FE}" sibTransId="{CD716090-B86A-8B41-ACA6-ED7CE391EEFC}"/>
    <dgm:cxn modelId="{6A0E49EF-9AC9-044C-92D9-5033947F2361}" srcId="{A46D6E17-B7BF-824C-BE29-4AD007472F5D}" destId="{13885327-A068-D148-94E8-318EBCB4FCDA}" srcOrd="10" destOrd="0" parTransId="{AF9FC8F9-44C6-184B-A09C-6A888E043193}" sibTransId="{9CB3F203-E4CB-894F-9EAF-D99AC14E4DE1}"/>
    <dgm:cxn modelId="{899F58F0-ABF9-6845-8573-5327AFAD9D27}" srcId="{A46D6E17-B7BF-824C-BE29-4AD007472F5D}" destId="{C29F8BDF-F95A-134C-B394-16C21D92D78D}" srcOrd="8" destOrd="0" parTransId="{78FC66A3-CDB6-D54E-BA04-330A84832959}" sibTransId="{CD4468C9-9F52-BD45-9A59-128F3131B969}"/>
    <dgm:cxn modelId="{D16AB7F1-23E0-104C-88B6-47BAB3642626}" type="presOf" srcId="{C29F8BDF-F95A-134C-B394-16C21D92D78D}" destId="{7474431D-58B3-DF42-926D-B237B2FCDD16}" srcOrd="0" destOrd="0" presId="urn:microsoft.com/office/officeart/2005/8/layout/default#4"/>
    <dgm:cxn modelId="{652BEB38-7421-0441-8F76-DDF6A4E17026}" type="presParOf" srcId="{C8E2AC23-C7B3-C249-AD66-9F942D776EAB}" destId="{611726A8-9358-0A43-B76F-85F36DACEEE9}" srcOrd="0" destOrd="0" presId="urn:microsoft.com/office/officeart/2005/8/layout/default#4"/>
    <dgm:cxn modelId="{CF516B8B-9448-CA44-9988-CB32423C72AA}" type="presParOf" srcId="{C8E2AC23-C7B3-C249-AD66-9F942D776EAB}" destId="{981C0EFF-F74A-2644-97DA-0495C84F7C98}" srcOrd="1" destOrd="0" presId="urn:microsoft.com/office/officeart/2005/8/layout/default#4"/>
    <dgm:cxn modelId="{02F0C505-0A88-5C4A-95A4-498C5806BFFF}" type="presParOf" srcId="{C8E2AC23-C7B3-C249-AD66-9F942D776EAB}" destId="{261B0E67-5798-3B48-AF5D-FF04DD1FC352}" srcOrd="2" destOrd="0" presId="urn:microsoft.com/office/officeart/2005/8/layout/default#4"/>
    <dgm:cxn modelId="{97CDC359-E694-194D-B13A-330F10286DFA}" type="presParOf" srcId="{C8E2AC23-C7B3-C249-AD66-9F942D776EAB}" destId="{48E7AE40-0395-5043-A155-81CC05CD3312}" srcOrd="3" destOrd="0" presId="urn:microsoft.com/office/officeart/2005/8/layout/default#4"/>
    <dgm:cxn modelId="{84E063C9-CB3F-CC4A-82FE-592C48D28A2F}" type="presParOf" srcId="{C8E2AC23-C7B3-C249-AD66-9F942D776EAB}" destId="{60F9DFD1-BC1F-7249-8C63-F30D0A764E7F}" srcOrd="4" destOrd="0" presId="urn:microsoft.com/office/officeart/2005/8/layout/default#4"/>
    <dgm:cxn modelId="{494FBD6C-0439-3F4A-B661-F067ED964AAB}" type="presParOf" srcId="{C8E2AC23-C7B3-C249-AD66-9F942D776EAB}" destId="{B8262A66-83F5-0E41-853E-18D3ED8FB09E}" srcOrd="5" destOrd="0" presId="urn:microsoft.com/office/officeart/2005/8/layout/default#4"/>
    <dgm:cxn modelId="{A3884157-1AA0-D149-A00F-66175C4DA92F}" type="presParOf" srcId="{C8E2AC23-C7B3-C249-AD66-9F942D776EAB}" destId="{8AB866F8-93B3-154E-8C5A-E2CEC0C96E62}" srcOrd="6" destOrd="0" presId="urn:microsoft.com/office/officeart/2005/8/layout/default#4"/>
    <dgm:cxn modelId="{39AC4ECE-9C5F-B249-8149-1D2AEE0BA5D6}" type="presParOf" srcId="{C8E2AC23-C7B3-C249-AD66-9F942D776EAB}" destId="{870DB162-7F2C-674B-A98A-9E95C1C0E170}" srcOrd="7" destOrd="0" presId="urn:microsoft.com/office/officeart/2005/8/layout/default#4"/>
    <dgm:cxn modelId="{2B9CB8B5-535C-4C46-B21B-740070D85481}" type="presParOf" srcId="{C8E2AC23-C7B3-C249-AD66-9F942D776EAB}" destId="{AECCD729-44C3-8B48-8C82-1997BFB2D633}" srcOrd="8" destOrd="0" presId="urn:microsoft.com/office/officeart/2005/8/layout/default#4"/>
    <dgm:cxn modelId="{B0C6BB41-4306-9346-8D09-18284B33D96B}" type="presParOf" srcId="{C8E2AC23-C7B3-C249-AD66-9F942D776EAB}" destId="{70E0C6EE-8545-6242-AD24-6323E5042AB9}" srcOrd="9" destOrd="0" presId="urn:microsoft.com/office/officeart/2005/8/layout/default#4"/>
    <dgm:cxn modelId="{2135A1C9-ECB6-AF49-8028-FA7D82B67495}" type="presParOf" srcId="{C8E2AC23-C7B3-C249-AD66-9F942D776EAB}" destId="{34FB9B6E-2E7E-9245-9EF2-80839558FCD6}" srcOrd="10" destOrd="0" presId="urn:microsoft.com/office/officeart/2005/8/layout/default#4"/>
    <dgm:cxn modelId="{3C8D6392-9FBD-5549-B835-EA1270EBBFAB}" type="presParOf" srcId="{C8E2AC23-C7B3-C249-AD66-9F942D776EAB}" destId="{51DC2897-DF0E-1A4B-9515-E652658A5D3F}" srcOrd="11" destOrd="0" presId="urn:microsoft.com/office/officeart/2005/8/layout/default#4"/>
    <dgm:cxn modelId="{41C23CDF-E1CE-FE46-ADAF-4C88ED4A0146}" type="presParOf" srcId="{C8E2AC23-C7B3-C249-AD66-9F942D776EAB}" destId="{52F98AC9-0F89-2D48-8798-491414A693F6}" srcOrd="12" destOrd="0" presId="urn:microsoft.com/office/officeart/2005/8/layout/default#4"/>
    <dgm:cxn modelId="{D0E69E9C-3EFF-6046-8616-BB6AAA9DA19D}" type="presParOf" srcId="{C8E2AC23-C7B3-C249-AD66-9F942D776EAB}" destId="{1632DD23-F776-F04D-A6CF-077EB73C65B9}" srcOrd="13" destOrd="0" presId="urn:microsoft.com/office/officeart/2005/8/layout/default#4"/>
    <dgm:cxn modelId="{8135C11D-1928-3944-91F6-2DD870334370}" type="presParOf" srcId="{C8E2AC23-C7B3-C249-AD66-9F942D776EAB}" destId="{E9792A33-4CAF-9044-A048-AEAEBD48F3B0}" srcOrd="14" destOrd="0" presId="urn:microsoft.com/office/officeart/2005/8/layout/default#4"/>
    <dgm:cxn modelId="{26476660-3948-164F-83E7-BCF96E9EAC94}" type="presParOf" srcId="{C8E2AC23-C7B3-C249-AD66-9F942D776EAB}" destId="{99E131A6-36BB-5742-A795-B9243A361775}" srcOrd="15" destOrd="0" presId="urn:microsoft.com/office/officeart/2005/8/layout/default#4"/>
    <dgm:cxn modelId="{257F2FCD-924F-AB47-8938-78CD2CBF3D04}" type="presParOf" srcId="{C8E2AC23-C7B3-C249-AD66-9F942D776EAB}" destId="{7474431D-58B3-DF42-926D-B237B2FCDD16}" srcOrd="16" destOrd="0" presId="urn:microsoft.com/office/officeart/2005/8/layout/default#4"/>
    <dgm:cxn modelId="{D3E6BD5E-A79B-424A-9240-397D405A9B38}" type="presParOf" srcId="{C8E2AC23-C7B3-C249-AD66-9F942D776EAB}" destId="{0F51F76E-EE1E-CA43-B1C9-1740F411ADD2}" srcOrd="17" destOrd="0" presId="urn:microsoft.com/office/officeart/2005/8/layout/default#4"/>
    <dgm:cxn modelId="{348E4FDF-7B58-D440-BBBC-8EB96DDFB5B0}" type="presParOf" srcId="{C8E2AC23-C7B3-C249-AD66-9F942D776EAB}" destId="{B1B04BD5-177B-994C-8DAA-F5E994C1AD6F}" srcOrd="18" destOrd="0" presId="urn:microsoft.com/office/officeart/2005/8/layout/default#4"/>
    <dgm:cxn modelId="{4CAA7CB7-25C6-0C49-A35A-EB3C5F3D6B35}" type="presParOf" srcId="{C8E2AC23-C7B3-C249-AD66-9F942D776EAB}" destId="{E799C151-E440-3F4C-AAC9-96A4BE732546}" srcOrd="19" destOrd="0" presId="urn:microsoft.com/office/officeart/2005/8/layout/default#4"/>
    <dgm:cxn modelId="{69E915E5-A819-1442-932E-DEE96508126A}" type="presParOf" srcId="{C8E2AC23-C7B3-C249-AD66-9F942D776EAB}" destId="{05F9D909-95AF-7842-B1A3-0A90F486004E}" srcOrd="20" destOrd="0" presId="urn:microsoft.com/office/officeart/2005/8/layout/default#4"/>
    <dgm:cxn modelId="{A769D966-D910-7844-BA3A-C436BB47C53C}" type="presParOf" srcId="{C8E2AC23-C7B3-C249-AD66-9F942D776EAB}" destId="{6A296589-6041-7A4E-B65E-75651202FDA0}" srcOrd="21" destOrd="0" presId="urn:microsoft.com/office/officeart/2005/8/layout/default#4"/>
    <dgm:cxn modelId="{E0CF6AE3-C70D-9C41-BCC7-052FBBABEE02}" type="presParOf" srcId="{C8E2AC23-C7B3-C249-AD66-9F942D776EAB}" destId="{A0B7849D-961F-264D-A5CE-7438B67D1122}" srcOrd="22" destOrd="0" presId="urn:microsoft.com/office/officeart/2005/8/layout/default#4"/>
    <dgm:cxn modelId="{8C571DBE-5794-2048-8AF3-DB73FD4BCA0D}" type="presParOf" srcId="{C8E2AC23-C7B3-C249-AD66-9F942D776EAB}" destId="{3D022356-A7B2-B041-9B9E-FEF3C9C99FFD}" srcOrd="23" destOrd="0" presId="urn:microsoft.com/office/officeart/2005/8/layout/default#4"/>
    <dgm:cxn modelId="{C21CE72B-84B9-4F4D-BFEA-A3E1E0E2D0AB}" type="presParOf" srcId="{C8E2AC23-C7B3-C249-AD66-9F942D776EAB}" destId="{37004563-4480-D546-AC4C-71146CE2D80C}" srcOrd="24" destOrd="0" presId="urn:microsoft.com/office/officeart/2005/8/layout/defaul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1B5F9E-09D5-0448-B1E4-B564B0C4FE53}" type="doc">
      <dgm:prSet loTypeId="urn:microsoft.com/office/officeart/2005/8/layout/target2" loCatId="" qsTypeId="urn:microsoft.com/office/officeart/2005/8/quickstyle/3D4" qsCatId="3D" csTypeId="urn:microsoft.com/office/officeart/2005/8/colors/accent1_2" csCatId="accent1" phldr="1"/>
      <dgm:spPr/>
      <dgm:t>
        <a:bodyPr/>
        <a:lstStyle/>
        <a:p>
          <a:endParaRPr lang="en-US"/>
        </a:p>
      </dgm:t>
    </dgm:pt>
    <dgm:pt modelId="{46A94791-ACA4-B545-8FFC-5AF595C52E55}">
      <dgm:prSet/>
      <dgm:spPr>
        <a:solidFill>
          <a:schemeClr val="accent3">
            <a:lumMod val="75000"/>
          </a:schemeClr>
        </a:solidFill>
      </dgm:spPr>
      <dgm:t>
        <a:bodyPr/>
        <a:lstStyle/>
        <a:p>
          <a:pPr rtl="0"/>
          <a:r>
            <a:rPr lang="en-US" dirty="0"/>
            <a:t>Consist of the reachable and exploitable vulnerabilities in a system</a:t>
          </a:r>
        </a:p>
      </dgm:t>
    </dgm:pt>
    <dgm:pt modelId="{6DB1907E-9997-0A4F-AC70-02B59990DF92}" type="parTrans" cxnId="{A45BA65D-CD08-9C4F-93F0-2686C551A261}">
      <dgm:prSet/>
      <dgm:spPr/>
      <dgm:t>
        <a:bodyPr/>
        <a:lstStyle/>
        <a:p>
          <a:endParaRPr lang="en-US"/>
        </a:p>
      </dgm:t>
    </dgm:pt>
    <dgm:pt modelId="{2EAC0D83-46D7-6F40-8FBF-26F22C09DA2D}" type="sibTrans" cxnId="{A45BA65D-CD08-9C4F-93F0-2686C551A261}">
      <dgm:prSet/>
      <dgm:spPr/>
      <dgm:t>
        <a:bodyPr/>
        <a:lstStyle/>
        <a:p>
          <a:endParaRPr lang="en-US"/>
        </a:p>
      </dgm:t>
    </dgm:pt>
    <dgm:pt modelId="{369D9B49-088E-4049-AFE8-BDD9A09712D8}">
      <dgm:prSet/>
      <dgm:spPr>
        <a:solidFill>
          <a:schemeClr val="accent3">
            <a:lumMod val="50000"/>
          </a:schemeClr>
        </a:solidFill>
      </dgm:spPr>
      <dgm:t>
        <a:bodyPr/>
        <a:lstStyle/>
        <a:p>
          <a:pPr rtl="0"/>
          <a:r>
            <a:rPr lang="en-US" dirty="0"/>
            <a:t>Examples:</a:t>
          </a:r>
        </a:p>
      </dgm:t>
    </dgm:pt>
    <dgm:pt modelId="{8B8D5C5D-3F61-574E-A0A9-1810937010D4}" type="parTrans" cxnId="{312AD2C9-0F7D-9D46-87EC-2DA25123A90A}">
      <dgm:prSet/>
      <dgm:spPr/>
      <dgm:t>
        <a:bodyPr/>
        <a:lstStyle/>
        <a:p>
          <a:endParaRPr lang="en-US"/>
        </a:p>
      </dgm:t>
    </dgm:pt>
    <dgm:pt modelId="{14BB006C-4692-7443-9698-477F926E6B46}" type="sibTrans" cxnId="{312AD2C9-0F7D-9D46-87EC-2DA25123A90A}">
      <dgm:prSet/>
      <dgm:spPr/>
      <dgm:t>
        <a:bodyPr/>
        <a:lstStyle/>
        <a:p>
          <a:endParaRPr lang="en-US"/>
        </a:p>
      </dgm:t>
    </dgm:pt>
    <dgm:pt modelId="{575760FD-0991-0140-8E0D-1F548EE4C9F0}">
      <dgm:prSet/>
      <dgm:spPr/>
      <dgm:t>
        <a:bodyPr/>
        <a:lstStyle/>
        <a:p>
          <a:pPr rtl="0"/>
          <a:r>
            <a:rPr lang="en-US"/>
            <a:t>Open ports on outward facing Web and other servers, and code listening on those ports</a:t>
          </a:r>
        </a:p>
      </dgm:t>
    </dgm:pt>
    <dgm:pt modelId="{CEF2CB82-8C51-4543-BDBD-3E589E4CB209}" type="parTrans" cxnId="{57A7B46E-7373-4E49-A940-A0EB754ACBE2}">
      <dgm:prSet/>
      <dgm:spPr/>
      <dgm:t>
        <a:bodyPr/>
        <a:lstStyle/>
        <a:p>
          <a:endParaRPr lang="en-US"/>
        </a:p>
      </dgm:t>
    </dgm:pt>
    <dgm:pt modelId="{6A323F0E-4FD3-AA4D-BD94-0C022F8C81A4}" type="sibTrans" cxnId="{57A7B46E-7373-4E49-A940-A0EB754ACBE2}">
      <dgm:prSet/>
      <dgm:spPr/>
      <dgm:t>
        <a:bodyPr/>
        <a:lstStyle/>
        <a:p>
          <a:endParaRPr lang="en-US"/>
        </a:p>
      </dgm:t>
    </dgm:pt>
    <dgm:pt modelId="{8C1529F2-7A60-984C-91D1-FDF1A95DDC5E}">
      <dgm:prSet/>
      <dgm:spPr/>
      <dgm:t>
        <a:bodyPr/>
        <a:lstStyle/>
        <a:p>
          <a:pPr rtl="0"/>
          <a:r>
            <a:rPr lang="en-US"/>
            <a:t>Services available on the inside of a firewall</a:t>
          </a:r>
        </a:p>
      </dgm:t>
    </dgm:pt>
    <dgm:pt modelId="{48FAC081-5237-2848-A905-4C0A938D0FA5}" type="parTrans" cxnId="{D0AC6B5C-CED4-4343-8832-5B3ECBABE9E5}">
      <dgm:prSet/>
      <dgm:spPr/>
      <dgm:t>
        <a:bodyPr/>
        <a:lstStyle/>
        <a:p>
          <a:endParaRPr lang="en-US"/>
        </a:p>
      </dgm:t>
    </dgm:pt>
    <dgm:pt modelId="{72397627-C969-064E-BF21-A224469485C1}" type="sibTrans" cxnId="{D0AC6B5C-CED4-4343-8832-5B3ECBABE9E5}">
      <dgm:prSet/>
      <dgm:spPr/>
      <dgm:t>
        <a:bodyPr/>
        <a:lstStyle/>
        <a:p>
          <a:endParaRPr lang="en-US"/>
        </a:p>
      </dgm:t>
    </dgm:pt>
    <dgm:pt modelId="{2E7A3773-9723-6746-89EE-4BD599F03A66}">
      <dgm:prSet/>
      <dgm:spPr/>
      <dgm:t>
        <a:bodyPr/>
        <a:lstStyle/>
        <a:p>
          <a:pPr rtl="0"/>
          <a:r>
            <a:rPr lang="en-US"/>
            <a:t>Code that processes incoming data, email, XML, office documents, and industry-specific custom data exchange formats</a:t>
          </a:r>
        </a:p>
      </dgm:t>
    </dgm:pt>
    <dgm:pt modelId="{23E5AE05-CA84-DE49-8ED4-EE46582FCBFE}" type="parTrans" cxnId="{D922F51A-6D09-B643-8B3B-1BEDCD0A3368}">
      <dgm:prSet/>
      <dgm:spPr/>
      <dgm:t>
        <a:bodyPr/>
        <a:lstStyle/>
        <a:p>
          <a:endParaRPr lang="en-US"/>
        </a:p>
      </dgm:t>
    </dgm:pt>
    <dgm:pt modelId="{3F272D46-AE1F-E94C-8349-CFC55454D6BE}" type="sibTrans" cxnId="{D922F51A-6D09-B643-8B3B-1BEDCD0A3368}">
      <dgm:prSet/>
      <dgm:spPr/>
      <dgm:t>
        <a:bodyPr/>
        <a:lstStyle/>
        <a:p>
          <a:endParaRPr lang="en-US"/>
        </a:p>
      </dgm:t>
    </dgm:pt>
    <dgm:pt modelId="{CBC9C71D-7CA5-2E4C-B87E-E608D4E93C51}">
      <dgm:prSet/>
      <dgm:spPr/>
      <dgm:t>
        <a:bodyPr/>
        <a:lstStyle/>
        <a:p>
          <a:pPr rtl="0"/>
          <a:r>
            <a:rPr lang="en-US"/>
            <a:t>Interfaces, SQL, and Web forms</a:t>
          </a:r>
        </a:p>
      </dgm:t>
    </dgm:pt>
    <dgm:pt modelId="{5F2E6F7F-9D16-C345-88E0-7DC2F5239A26}" type="parTrans" cxnId="{B6C2DD2C-2FDC-034A-9281-3757A3323AAA}">
      <dgm:prSet/>
      <dgm:spPr/>
      <dgm:t>
        <a:bodyPr/>
        <a:lstStyle/>
        <a:p>
          <a:endParaRPr lang="en-US"/>
        </a:p>
      </dgm:t>
    </dgm:pt>
    <dgm:pt modelId="{175DD8EC-264F-DB4A-8287-9316507991BC}" type="sibTrans" cxnId="{B6C2DD2C-2FDC-034A-9281-3757A3323AAA}">
      <dgm:prSet/>
      <dgm:spPr/>
      <dgm:t>
        <a:bodyPr/>
        <a:lstStyle/>
        <a:p>
          <a:endParaRPr lang="en-US"/>
        </a:p>
      </dgm:t>
    </dgm:pt>
    <dgm:pt modelId="{FF1D8BF0-5C3D-1549-91D1-99CBD35D7090}">
      <dgm:prSet/>
      <dgm:spPr/>
      <dgm:t>
        <a:bodyPr/>
        <a:lstStyle/>
        <a:p>
          <a:pPr rtl="0"/>
          <a:r>
            <a:rPr lang="en-US"/>
            <a:t>An employee with access to sensitive information vulnerable to a social engineering attack</a:t>
          </a:r>
        </a:p>
      </dgm:t>
    </dgm:pt>
    <dgm:pt modelId="{2ACF553A-D933-E542-A11F-BC32B7F85A91}" type="parTrans" cxnId="{CCCE40D0-DC63-0B42-942C-86F501F4CEE4}">
      <dgm:prSet/>
      <dgm:spPr/>
      <dgm:t>
        <a:bodyPr/>
        <a:lstStyle/>
        <a:p>
          <a:endParaRPr lang="en-US"/>
        </a:p>
      </dgm:t>
    </dgm:pt>
    <dgm:pt modelId="{D6C72BDB-CD00-7C47-8969-28EA57CB145C}" type="sibTrans" cxnId="{CCCE40D0-DC63-0B42-942C-86F501F4CEE4}">
      <dgm:prSet/>
      <dgm:spPr/>
      <dgm:t>
        <a:bodyPr/>
        <a:lstStyle/>
        <a:p>
          <a:endParaRPr lang="en-US"/>
        </a:p>
      </dgm:t>
    </dgm:pt>
    <dgm:pt modelId="{2D6E6815-1DB1-7B47-B309-99DA0362CF13}" type="pres">
      <dgm:prSet presAssocID="{8C1B5F9E-09D5-0448-B1E4-B564B0C4FE53}" presName="Name0" presStyleCnt="0">
        <dgm:presLayoutVars>
          <dgm:chMax val="3"/>
          <dgm:chPref val="1"/>
          <dgm:dir/>
          <dgm:animLvl val="lvl"/>
          <dgm:resizeHandles/>
        </dgm:presLayoutVars>
      </dgm:prSet>
      <dgm:spPr/>
    </dgm:pt>
    <dgm:pt modelId="{CE7EA89C-A0B8-C047-B331-15BA6EB0A0F8}" type="pres">
      <dgm:prSet presAssocID="{8C1B5F9E-09D5-0448-B1E4-B564B0C4FE53}" presName="outerBox" presStyleCnt="0"/>
      <dgm:spPr/>
    </dgm:pt>
    <dgm:pt modelId="{E17CFA68-B976-2A49-A3AB-9ABCA1DED13A}" type="pres">
      <dgm:prSet presAssocID="{8C1B5F9E-09D5-0448-B1E4-B564B0C4FE53}" presName="outerBoxParent" presStyleLbl="node1" presStyleIdx="0" presStyleCnt="2"/>
      <dgm:spPr/>
    </dgm:pt>
    <dgm:pt modelId="{8BBA4321-D52A-A84C-9C80-01394C658E60}" type="pres">
      <dgm:prSet presAssocID="{8C1B5F9E-09D5-0448-B1E4-B564B0C4FE53}" presName="outerBoxChildren" presStyleCnt="0"/>
      <dgm:spPr/>
    </dgm:pt>
    <dgm:pt modelId="{026D2640-519F-E74A-9DD1-CBF7E3A6CD1B}" type="pres">
      <dgm:prSet presAssocID="{8C1B5F9E-09D5-0448-B1E4-B564B0C4FE53}" presName="middleBox" presStyleCnt="0"/>
      <dgm:spPr/>
    </dgm:pt>
    <dgm:pt modelId="{2838DE06-4342-6445-9DD7-7B290D51E361}" type="pres">
      <dgm:prSet presAssocID="{8C1B5F9E-09D5-0448-B1E4-B564B0C4FE53}" presName="middleBoxParent" presStyleLbl="node1" presStyleIdx="1" presStyleCnt="2"/>
      <dgm:spPr/>
    </dgm:pt>
    <dgm:pt modelId="{3DFDC4D2-5505-DB49-84E8-4E6741116072}" type="pres">
      <dgm:prSet presAssocID="{8C1B5F9E-09D5-0448-B1E4-B564B0C4FE53}" presName="middleBoxChildren" presStyleCnt="0"/>
      <dgm:spPr/>
    </dgm:pt>
    <dgm:pt modelId="{36D2E5FA-5779-2546-8D3D-708A30C558F1}" type="pres">
      <dgm:prSet presAssocID="{575760FD-0991-0140-8E0D-1F548EE4C9F0}" presName="mChild" presStyleLbl="fgAcc1" presStyleIdx="0" presStyleCnt="5">
        <dgm:presLayoutVars>
          <dgm:bulletEnabled val="1"/>
        </dgm:presLayoutVars>
      </dgm:prSet>
      <dgm:spPr/>
    </dgm:pt>
    <dgm:pt modelId="{56EFE68C-95E0-D046-B90E-6536F000F952}" type="pres">
      <dgm:prSet presAssocID="{6A323F0E-4FD3-AA4D-BD94-0C022F8C81A4}" presName="middleSibTrans" presStyleCnt="0"/>
      <dgm:spPr/>
    </dgm:pt>
    <dgm:pt modelId="{12DBDAB8-4930-8246-9268-6B6F0F95CC4D}" type="pres">
      <dgm:prSet presAssocID="{8C1529F2-7A60-984C-91D1-FDF1A95DDC5E}" presName="mChild" presStyleLbl="fgAcc1" presStyleIdx="1" presStyleCnt="5">
        <dgm:presLayoutVars>
          <dgm:bulletEnabled val="1"/>
        </dgm:presLayoutVars>
      </dgm:prSet>
      <dgm:spPr/>
    </dgm:pt>
    <dgm:pt modelId="{C3FAF1FD-D124-9447-B526-A9B8B6667A37}" type="pres">
      <dgm:prSet presAssocID="{72397627-C969-064E-BF21-A224469485C1}" presName="middleSibTrans" presStyleCnt="0"/>
      <dgm:spPr/>
    </dgm:pt>
    <dgm:pt modelId="{CA87D319-D7A3-814A-A6CA-4CC6B589B461}" type="pres">
      <dgm:prSet presAssocID="{2E7A3773-9723-6746-89EE-4BD599F03A66}" presName="mChild" presStyleLbl="fgAcc1" presStyleIdx="2" presStyleCnt="5">
        <dgm:presLayoutVars>
          <dgm:bulletEnabled val="1"/>
        </dgm:presLayoutVars>
      </dgm:prSet>
      <dgm:spPr/>
    </dgm:pt>
    <dgm:pt modelId="{FB80C401-E3F5-9340-926E-2592D562D16A}" type="pres">
      <dgm:prSet presAssocID="{3F272D46-AE1F-E94C-8349-CFC55454D6BE}" presName="middleSibTrans" presStyleCnt="0"/>
      <dgm:spPr/>
    </dgm:pt>
    <dgm:pt modelId="{D72EA0FA-53AD-CB47-99CE-3AFD700ACCAF}" type="pres">
      <dgm:prSet presAssocID="{CBC9C71D-7CA5-2E4C-B87E-E608D4E93C51}" presName="mChild" presStyleLbl="fgAcc1" presStyleIdx="3" presStyleCnt="5">
        <dgm:presLayoutVars>
          <dgm:bulletEnabled val="1"/>
        </dgm:presLayoutVars>
      </dgm:prSet>
      <dgm:spPr/>
    </dgm:pt>
    <dgm:pt modelId="{B64A024A-B99E-B541-8B7A-26B3F239A82E}" type="pres">
      <dgm:prSet presAssocID="{175DD8EC-264F-DB4A-8287-9316507991BC}" presName="middleSibTrans" presStyleCnt="0"/>
      <dgm:spPr/>
    </dgm:pt>
    <dgm:pt modelId="{E39960A6-9FDD-B449-80EE-E04874F6DE7F}" type="pres">
      <dgm:prSet presAssocID="{FF1D8BF0-5C3D-1549-91D1-99CBD35D7090}" presName="mChild" presStyleLbl="fgAcc1" presStyleIdx="4" presStyleCnt="5">
        <dgm:presLayoutVars>
          <dgm:bulletEnabled val="1"/>
        </dgm:presLayoutVars>
      </dgm:prSet>
      <dgm:spPr/>
    </dgm:pt>
  </dgm:ptLst>
  <dgm:cxnLst>
    <dgm:cxn modelId="{D922F51A-6D09-B643-8B3B-1BEDCD0A3368}" srcId="{369D9B49-088E-4049-AFE8-BDD9A09712D8}" destId="{2E7A3773-9723-6746-89EE-4BD599F03A66}" srcOrd="2" destOrd="0" parTransId="{23E5AE05-CA84-DE49-8ED4-EE46582FCBFE}" sibTransId="{3F272D46-AE1F-E94C-8349-CFC55454D6BE}"/>
    <dgm:cxn modelId="{B6C2DD2C-2FDC-034A-9281-3757A3323AAA}" srcId="{369D9B49-088E-4049-AFE8-BDD9A09712D8}" destId="{CBC9C71D-7CA5-2E4C-B87E-E608D4E93C51}" srcOrd="3" destOrd="0" parTransId="{5F2E6F7F-9D16-C345-88E0-7DC2F5239A26}" sibTransId="{175DD8EC-264F-DB4A-8287-9316507991BC}"/>
    <dgm:cxn modelId="{D0AC6B5C-CED4-4343-8832-5B3ECBABE9E5}" srcId="{369D9B49-088E-4049-AFE8-BDD9A09712D8}" destId="{8C1529F2-7A60-984C-91D1-FDF1A95DDC5E}" srcOrd="1" destOrd="0" parTransId="{48FAC081-5237-2848-A905-4C0A938D0FA5}" sibTransId="{72397627-C969-064E-BF21-A224469485C1}"/>
    <dgm:cxn modelId="{A45BA65D-CD08-9C4F-93F0-2686C551A261}" srcId="{8C1B5F9E-09D5-0448-B1E4-B564B0C4FE53}" destId="{46A94791-ACA4-B545-8FFC-5AF595C52E55}" srcOrd="0" destOrd="0" parTransId="{6DB1907E-9997-0A4F-AC70-02B59990DF92}" sibTransId="{2EAC0D83-46D7-6F40-8FBF-26F22C09DA2D}"/>
    <dgm:cxn modelId="{7245DC45-7C13-314E-BB05-8DA93709A522}" type="presOf" srcId="{369D9B49-088E-4049-AFE8-BDD9A09712D8}" destId="{2838DE06-4342-6445-9DD7-7B290D51E361}" srcOrd="0" destOrd="0" presId="urn:microsoft.com/office/officeart/2005/8/layout/target2"/>
    <dgm:cxn modelId="{44B15267-CB5F-8841-979D-61F16BA971B4}" type="presOf" srcId="{FF1D8BF0-5C3D-1549-91D1-99CBD35D7090}" destId="{E39960A6-9FDD-B449-80EE-E04874F6DE7F}" srcOrd="0" destOrd="0" presId="urn:microsoft.com/office/officeart/2005/8/layout/target2"/>
    <dgm:cxn modelId="{57A7B46E-7373-4E49-A940-A0EB754ACBE2}" srcId="{369D9B49-088E-4049-AFE8-BDD9A09712D8}" destId="{575760FD-0991-0140-8E0D-1F548EE4C9F0}" srcOrd="0" destOrd="0" parTransId="{CEF2CB82-8C51-4543-BDBD-3E589E4CB209}" sibTransId="{6A323F0E-4FD3-AA4D-BD94-0C022F8C81A4}"/>
    <dgm:cxn modelId="{D6BE6973-147F-D847-B11B-ABD9471F1CE0}" type="presOf" srcId="{8C1529F2-7A60-984C-91D1-FDF1A95DDC5E}" destId="{12DBDAB8-4930-8246-9268-6B6F0F95CC4D}" srcOrd="0" destOrd="0" presId="urn:microsoft.com/office/officeart/2005/8/layout/target2"/>
    <dgm:cxn modelId="{4DFC64A4-464E-BF43-9487-B919811B920A}" type="presOf" srcId="{575760FD-0991-0140-8E0D-1F548EE4C9F0}" destId="{36D2E5FA-5779-2546-8D3D-708A30C558F1}" srcOrd="0" destOrd="0" presId="urn:microsoft.com/office/officeart/2005/8/layout/target2"/>
    <dgm:cxn modelId="{12534DB0-9353-7F43-A13F-772EC561FA75}" type="presOf" srcId="{2E7A3773-9723-6746-89EE-4BD599F03A66}" destId="{CA87D319-D7A3-814A-A6CA-4CC6B589B461}" srcOrd="0" destOrd="0" presId="urn:microsoft.com/office/officeart/2005/8/layout/target2"/>
    <dgm:cxn modelId="{0584C2BB-B84C-114D-A1BA-0671E11EF141}" type="presOf" srcId="{CBC9C71D-7CA5-2E4C-B87E-E608D4E93C51}" destId="{D72EA0FA-53AD-CB47-99CE-3AFD700ACCAF}" srcOrd="0" destOrd="0" presId="urn:microsoft.com/office/officeart/2005/8/layout/target2"/>
    <dgm:cxn modelId="{312AD2C9-0F7D-9D46-87EC-2DA25123A90A}" srcId="{8C1B5F9E-09D5-0448-B1E4-B564B0C4FE53}" destId="{369D9B49-088E-4049-AFE8-BDD9A09712D8}" srcOrd="1" destOrd="0" parTransId="{8B8D5C5D-3F61-574E-A0A9-1810937010D4}" sibTransId="{14BB006C-4692-7443-9698-477F926E6B46}"/>
    <dgm:cxn modelId="{CCCE40D0-DC63-0B42-942C-86F501F4CEE4}" srcId="{369D9B49-088E-4049-AFE8-BDD9A09712D8}" destId="{FF1D8BF0-5C3D-1549-91D1-99CBD35D7090}" srcOrd="4" destOrd="0" parTransId="{2ACF553A-D933-E542-A11F-BC32B7F85A91}" sibTransId="{D6C72BDB-CD00-7C47-8969-28EA57CB145C}"/>
    <dgm:cxn modelId="{4D3A12DE-D6C0-6B43-B239-50101F76354E}" type="presOf" srcId="{46A94791-ACA4-B545-8FFC-5AF595C52E55}" destId="{E17CFA68-B976-2A49-A3AB-9ABCA1DED13A}" srcOrd="0" destOrd="0" presId="urn:microsoft.com/office/officeart/2005/8/layout/target2"/>
    <dgm:cxn modelId="{152737EE-3597-0E46-805A-4D79A27A3794}" type="presOf" srcId="{8C1B5F9E-09D5-0448-B1E4-B564B0C4FE53}" destId="{2D6E6815-1DB1-7B47-B309-99DA0362CF13}" srcOrd="0" destOrd="0" presId="urn:microsoft.com/office/officeart/2005/8/layout/target2"/>
    <dgm:cxn modelId="{9452BD88-D62D-EA43-B4B2-FD5A02717FF3}" type="presParOf" srcId="{2D6E6815-1DB1-7B47-B309-99DA0362CF13}" destId="{CE7EA89C-A0B8-C047-B331-15BA6EB0A0F8}" srcOrd="0" destOrd="0" presId="urn:microsoft.com/office/officeart/2005/8/layout/target2"/>
    <dgm:cxn modelId="{B44648E7-453C-A84C-9161-A733043CBA33}" type="presParOf" srcId="{CE7EA89C-A0B8-C047-B331-15BA6EB0A0F8}" destId="{E17CFA68-B976-2A49-A3AB-9ABCA1DED13A}" srcOrd="0" destOrd="0" presId="urn:microsoft.com/office/officeart/2005/8/layout/target2"/>
    <dgm:cxn modelId="{8A91F7D4-D894-7945-96E8-6014CE07EA01}" type="presParOf" srcId="{CE7EA89C-A0B8-C047-B331-15BA6EB0A0F8}" destId="{8BBA4321-D52A-A84C-9C80-01394C658E60}" srcOrd="1" destOrd="0" presId="urn:microsoft.com/office/officeart/2005/8/layout/target2"/>
    <dgm:cxn modelId="{8C46A97E-FF5D-644A-95A2-BAB7CE90223B}" type="presParOf" srcId="{2D6E6815-1DB1-7B47-B309-99DA0362CF13}" destId="{026D2640-519F-E74A-9DD1-CBF7E3A6CD1B}" srcOrd="1" destOrd="0" presId="urn:microsoft.com/office/officeart/2005/8/layout/target2"/>
    <dgm:cxn modelId="{9E873AC1-F4B1-B442-A612-364AF4C15AEA}" type="presParOf" srcId="{026D2640-519F-E74A-9DD1-CBF7E3A6CD1B}" destId="{2838DE06-4342-6445-9DD7-7B290D51E361}" srcOrd="0" destOrd="0" presId="urn:microsoft.com/office/officeart/2005/8/layout/target2"/>
    <dgm:cxn modelId="{AA618284-9A66-0844-AFD6-5974151D86AB}" type="presParOf" srcId="{026D2640-519F-E74A-9DD1-CBF7E3A6CD1B}" destId="{3DFDC4D2-5505-DB49-84E8-4E6741116072}" srcOrd="1" destOrd="0" presId="urn:microsoft.com/office/officeart/2005/8/layout/target2"/>
    <dgm:cxn modelId="{7A470F49-D561-E345-B8A1-4FC473558C70}" type="presParOf" srcId="{3DFDC4D2-5505-DB49-84E8-4E6741116072}" destId="{36D2E5FA-5779-2546-8D3D-708A30C558F1}" srcOrd="0" destOrd="0" presId="urn:microsoft.com/office/officeart/2005/8/layout/target2"/>
    <dgm:cxn modelId="{3941E89A-1321-D042-8345-246C250ED065}" type="presParOf" srcId="{3DFDC4D2-5505-DB49-84E8-4E6741116072}" destId="{56EFE68C-95E0-D046-B90E-6536F000F952}" srcOrd="1" destOrd="0" presId="urn:microsoft.com/office/officeart/2005/8/layout/target2"/>
    <dgm:cxn modelId="{FDB1C344-B14B-234D-8CD2-B2BEBEFE92F6}" type="presParOf" srcId="{3DFDC4D2-5505-DB49-84E8-4E6741116072}" destId="{12DBDAB8-4930-8246-9268-6B6F0F95CC4D}" srcOrd="2" destOrd="0" presId="urn:microsoft.com/office/officeart/2005/8/layout/target2"/>
    <dgm:cxn modelId="{F2FA9BB3-CCCE-C545-8837-0915BBB480C8}" type="presParOf" srcId="{3DFDC4D2-5505-DB49-84E8-4E6741116072}" destId="{C3FAF1FD-D124-9447-B526-A9B8B6667A37}" srcOrd="3" destOrd="0" presId="urn:microsoft.com/office/officeart/2005/8/layout/target2"/>
    <dgm:cxn modelId="{DA22B155-A9ED-8144-B1D4-15D0C239A0C2}" type="presParOf" srcId="{3DFDC4D2-5505-DB49-84E8-4E6741116072}" destId="{CA87D319-D7A3-814A-A6CA-4CC6B589B461}" srcOrd="4" destOrd="0" presId="urn:microsoft.com/office/officeart/2005/8/layout/target2"/>
    <dgm:cxn modelId="{BFC92933-696E-8A4A-8078-7D5155D14812}" type="presParOf" srcId="{3DFDC4D2-5505-DB49-84E8-4E6741116072}" destId="{FB80C401-E3F5-9340-926E-2592D562D16A}" srcOrd="5" destOrd="0" presId="urn:microsoft.com/office/officeart/2005/8/layout/target2"/>
    <dgm:cxn modelId="{0B368B74-AD08-5B4F-B5DC-91DA404B6BCF}" type="presParOf" srcId="{3DFDC4D2-5505-DB49-84E8-4E6741116072}" destId="{D72EA0FA-53AD-CB47-99CE-3AFD700ACCAF}" srcOrd="6" destOrd="0" presId="urn:microsoft.com/office/officeart/2005/8/layout/target2"/>
    <dgm:cxn modelId="{5202A2ED-7E06-374B-A759-38CA80498791}" type="presParOf" srcId="{3DFDC4D2-5505-DB49-84E8-4E6741116072}" destId="{B64A024A-B99E-B541-8B7A-26B3F239A82E}" srcOrd="7" destOrd="0" presId="urn:microsoft.com/office/officeart/2005/8/layout/target2"/>
    <dgm:cxn modelId="{4F5A4FBD-1942-BD4E-B56A-14DC965A56A8}" type="presParOf" srcId="{3DFDC4D2-5505-DB49-84E8-4E6741116072}" destId="{E39960A6-9FDD-B449-80EE-E04874F6DE7F}" srcOrd="8" destOrd="0" presId="urn:microsoft.com/office/officeart/2005/8/layout/targe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F3A288-F1AD-4A49-ACD8-BA9890645C20}" type="doc">
      <dgm:prSet loTypeId="urn:microsoft.com/office/officeart/2005/8/layout/lProcess2" loCatId="" qsTypeId="urn:microsoft.com/office/officeart/2005/8/quickstyle/3D2" qsCatId="3D" csTypeId="urn:microsoft.com/office/officeart/2005/8/colors/accent1_2" csCatId="accent1" phldr="1"/>
      <dgm:spPr/>
      <dgm:t>
        <a:bodyPr/>
        <a:lstStyle/>
        <a:p>
          <a:endParaRPr lang="en-US"/>
        </a:p>
      </dgm:t>
    </dgm:pt>
    <dgm:pt modelId="{89167F91-235A-744D-9245-B6F9D636B5B3}">
      <dgm:prSet/>
      <dgm:spPr/>
      <dgm:t>
        <a:bodyPr/>
        <a:lstStyle/>
        <a:p>
          <a:pPr rtl="0"/>
          <a:r>
            <a:rPr lang="en-US" b="1" dirty="0"/>
            <a:t>Network Attack Surface</a:t>
          </a:r>
          <a:endParaRPr lang="en-US" dirty="0"/>
        </a:p>
      </dgm:t>
    </dgm:pt>
    <dgm:pt modelId="{8F0AAEB4-EE3D-864C-9368-C9CA75D59B39}" type="parTrans" cxnId="{0CBB8293-D55A-E94F-89D1-4C58FB0D775D}">
      <dgm:prSet/>
      <dgm:spPr/>
      <dgm:t>
        <a:bodyPr/>
        <a:lstStyle/>
        <a:p>
          <a:endParaRPr lang="en-US"/>
        </a:p>
      </dgm:t>
    </dgm:pt>
    <dgm:pt modelId="{1938C481-004A-5441-8A64-53F82A57B059}" type="sibTrans" cxnId="{0CBB8293-D55A-E94F-89D1-4C58FB0D775D}">
      <dgm:prSet/>
      <dgm:spPr/>
      <dgm:t>
        <a:bodyPr/>
        <a:lstStyle/>
        <a:p>
          <a:endParaRPr lang="en-US"/>
        </a:p>
      </dgm:t>
    </dgm:pt>
    <dgm:pt modelId="{37720B62-E9E1-614A-AA3F-7B92EBDFBDE9}">
      <dgm:prSet/>
      <dgm:spPr/>
      <dgm:t>
        <a:bodyPr/>
        <a:lstStyle/>
        <a:p>
          <a:pPr rtl="0"/>
          <a:r>
            <a:rPr lang="en-US" b="1" dirty="0">
              <a:latin typeface="+mj-lt"/>
            </a:rPr>
            <a:t>Vulnerabilities over an enterprise network, wide-area network, or the Internet</a:t>
          </a:r>
          <a:endParaRPr lang="en-US" dirty="0">
            <a:latin typeface="+mj-lt"/>
          </a:endParaRPr>
        </a:p>
      </dgm:t>
    </dgm:pt>
    <dgm:pt modelId="{F1D6FD18-FEAB-324E-A24B-474B6A7062EA}" type="parTrans" cxnId="{CF79688D-380B-2B48-914A-9984DD61FC29}">
      <dgm:prSet/>
      <dgm:spPr/>
      <dgm:t>
        <a:bodyPr/>
        <a:lstStyle/>
        <a:p>
          <a:endParaRPr lang="en-US"/>
        </a:p>
      </dgm:t>
    </dgm:pt>
    <dgm:pt modelId="{5B9C3552-2395-F94E-8A42-7F0C7772E84F}" type="sibTrans" cxnId="{CF79688D-380B-2B48-914A-9984DD61FC29}">
      <dgm:prSet/>
      <dgm:spPr/>
      <dgm:t>
        <a:bodyPr/>
        <a:lstStyle/>
        <a:p>
          <a:endParaRPr lang="en-US"/>
        </a:p>
      </dgm:t>
    </dgm:pt>
    <dgm:pt modelId="{842FBA2F-4E84-A04C-AF36-955EAC4A4A07}">
      <dgm:prSet/>
      <dgm:spPr/>
      <dgm:t>
        <a:bodyPr/>
        <a:lstStyle/>
        <a:p>
          <a:pPr rtl="0"/>
          <a:r>
            <a:rPr lang="en-US" b="1" dirty="0">
              <a:latin typeface="+mj-lt"/>
            </a:rPr>
            <a:t>Included in this category are network protocol vulnerabilities, such as those used for a denial-of-service attack, disruption of communications links, and various forms of intruder attacks</a:t>
          </a:r>
          <a:endParaRPr lang="en-US" dirty="0">
            <a:latin typeface="+mj-lt"/>
          </a:endParaRPr>
        </a:p>
      </dgm:t>
    </dgm:pt>
    <dgm:pt modelId="{56E94991-F31F-1043-86DB-B8D898BECF97}" type="parTrans" cxnId="{C42BF721-DD49-8D46-BED4-D3DBCDCE2C4C}">
      <dgm:prSet/>
      <dgm:spPr/>
      <dgm:t>
        <a:bodyPr/>
        <a:lstStyle/>
        <a:p>
          <a:endParaRPr lang="en-US"/>
        </a:p>
      </dgm:t>
    </dgm:pt>
    <dgm:pt modelId="{B45786AD-10B5-A040-ABA1-4BA8652384E2}" type="sibTrans" cxnId="{C42BF721-DD49-8D46-BED4-D3DBCDCE2C4C}">
      <dgm:prSet/>
      <dgm:spPr/>
      <dgm:t>
        <a:bodyPr/>
        <a:lstStyle/>
        <a:p>
          <a:endParaRPr lang="en-US"/>
        </a:p>
      </dgm:t>
    </dgm:pt>
    <dgm:pt modelId="{A3641FEB-1257-3B44-A254-D9D9B8F01C9F}">
      <dgm:prSet/>
      <dgm:spPr/>
      <dgm:t>
        <a:bodyPr/>
        <a:lstStyle/>
        <a:p>
          <a:pPr rtl="0"/>
          <a:r>
            <a:rPr lang="en-US" b="1" dirty="0"/>
            <a:t>Software Attack Surface</a:t>
          </a:r>
          <a:endParaRPr lang="en-US" dirty="0"/>
        </a:p>
      </dgm:t>
    </dgm:pt>
    <dgm:pt modelId="{D9506F8D-8818-FA40-B3E7-68AE3A9C2763}" type="parTrans" cxnId="{D00C4AA4-FE7E-DF42-BEFB-8A29EE00D2AC}">
      <dgm:prSet/>
      <dgm:spPr/>
      <dgm:t>
        <a:bodyPr/>
        <a:lstStyle/>
        <a:p>
          <a:endParaRPr lang="en-US"/>
        </a:p>
      </dgm:t>
    </dgm:pt>
    <dgm:pt modelId="{34C38A9F-8601-E64D-854D-C3CAA2E65680}" type="sibTrans" cxnId="{D00C4AA4-FE7E-DF42-BEFB-8A29EE00D2AC}">
      <dgm:prSet/>
      <dgm:spPr/>
      <dgm:t>
        <a:bodyPr/>
        <a:lstStyle/>
        <a:p>
          <a:endParaRPr lang="en-US"/>
        </a:p>
      </dgm:t>
    </dgm:pt>
    <dgm:pt modelId="{63C30692-DEEC-F140-BD07-ECDB341176CB}">
      <dgm:prSet/>
      <dgm:spPr/>
      <dgm:t>
        <a:bodyPr/>
        <a:lstStyle/>
        <a:p>
          <a:pPr rtl="0"/>
          <a:r>
            <a:rPr lang="en-US" b="1" dirty="0">
              <a:latin typeface="+mj-lt"/>
            </a:rPr>
            <a:t>Vulnerabilities in application, utility, or operating system code</a:t>
          </a:r>
          <a:endParaRPr lang="en-US" dirty="0">
            <a:latin typeface="+mj-lt"/>
          </a:endParaRPr>
        </a:p>
      </dgm:t>
    </dgm:pt>
    <dgm:pt modelId="{A06BA696-D45B-0B45-BF04-33301F1030D9}" type="parTrans" cxnId="{9900B440-2A0C-034A-82CC-F67110F08653}">
      <dgm:prSet/>
      <dgm:spPr/>
      <dgm:t>
        <a:bodyPr/>
        <a:lstStyle/>
        <a:p>
          <a:endParaRPr lang="en-US"/>
        </a:p>
      </dgm:t>
    </dgm:pt>
    <dgm:pt modelId="{A1866265-3825-7E41-AE9F-9B29A312824D}" type="sibTrans" cxnId="{9900B440-2A0C-034A-82CC-F67110F08653}">
      <dgm:prSet/>
      <dgm:spPr/>
      <dgm:t>
        <a:bodyPr/>
        <a:lstStyle/>
        <a:p>
          <a:endParaRPr lang="en-US"/>
        </a:p>
      </dgm:t>
    </dgm:pt>
    <dgm:pt modelId="{9DF6E4F5-A23F-C24B-97C3-3EEC41183622}">
      <dgm:prSet/>
      <dgm:spPr/>
      <dgm:t>
        <a:bodyPr/>
        <a:lstStyle/>
        <a:p>
          <a:pPr rtl="0"/>
          <a:r>
            <a:rPr lang="en-US" b="1" dirty="0">
              <a:latin typeface="+mj-lt"/>
            </a:rPr>
            <a:t>Particular focus is Web server software</a:t>
          </a:r>
          <a:endParaRPr lang="en-US" dirty="0">
            <a:latin typeface="+mj-lt"/>
          </a:endParaRPr>
        </a:p>
      </dgm:t>
    </dgm:pt>
    <dgm:pt modelId="{01FFB757-9087-C544-A9AB-54A2D5456454}" type="parTrans" cxnId="{D8C62CE0-4D9A-ED4B-B273-63C8C152280D}">
      <dgm:prSet/>
      <dgm:spPr/>
      <dgm:t>
        <a:bodyPr/>
        <a:lstStyle/>
        <a:p>
          <a:endParaRPr lang="en-US"/>
        </a:p>
      </dgm:t>
    </dgm:pt>
    <dgm:pt modelId="{FB363B88-5AF7-E04F-BAC5-BF6CFF354A0E}" type="sibTrans" cxnId="{D8C62CE0-4D9A-ED4B-B273-63C8C152280D}">
      <dgm:prSet/>
      <dgm:spPr/>
      <dgm:t>
        <a:bodyPr/>
        <a:lstStyle/>
        <a:p>
          <a:endParaRPr lang="en-US"/>
        </a:p>
      </dgm:t>
    </dgm:pt>
    <dgm:pt modelId="{5933685F-6087-E847-9028-9377B069FCC1}">
      <dgm:prSet/>
      <dgm:spPr/>
      <dgm:t>
        <a:bodyPr/>
        <a:lstStyle/>
        <a:p>
          <a:pPr rtl="0"/>
          <a:r>
            <a:rPr lang="en-US" b="1" dirty="0"/>
            <a:t>Human Attack Surface</a:t>
          </a:r>
          <a:endParaRPr lang="en-US" dirty="0"/>
        </a:p>
      </dgm:t>
    </dgm:pt>
    <dgm:pt modelId="{024A3A3C-B59B-5749-92C6-C921A70C44AF}" type="parTrans" cxnId="{8876D585-243C-F446-8768-5617F44F43D5}">
      <dgm:prSet/>
      <dgm:spPr/>
      <dgm:t>
        <a:bodyPr/>
        <a:lstStyle/>
        <a:p>
          <a:endParaRPr lang="en-US"/>
        </a:p>
      </dgm:t>
    </dgm:pt>
    <dgm:pt modelId="{28B03AEA-8E8C-8749-956E-A2F27B578BE4}" type="sibTrans" cxnId="{8876D585-243C-F446-8768-5617F44F43D5}">
      <dgm:prSet/>
      <dgm:spPr/>
      <dgm:t>
        <a:bodyPr/>
        <a:lstStyle/>
        <a:p>
          <a:endParaRPr lang="en-US"/>
        </a:p>
      </dgm:t>
    </dgm:pt>
    <dgm:pt modelId="{FCECB32F-7782-A444-A054-13F565B4A20D}">
      <dgm:prSet/>
      <dgm:spPr/>
      <dgm:t>
        <a:bodyPr/>
        <a:lstStyle/>
        <a:p>
          <a:pPr rtl="0"/>
          <a:r>
            <a:rPr lang="en-US" b="1" dirty="0">
              <a:latin typeface="+mj-lt"/>
            </a:rPr>
            <a:t>Vulnerabilities created by personnel or outsiders, such as social engineering, human error, and trusted insiders</a:t>
          </a:r>
          <a:endParaRPr lang="en-US" dirty="0">
            <a:latin typeface="+mj-lt"/>
          </a:endParaRPr>
        </a:p>
      </dgm:t>
    </dgm:pt>
    <dgm:pt modelId="{ADD5AF9C-2132-224D-9883-66FA78C4EFFC}" type="parTrans" cxnId="{4FB3E80B-0481-0B45-98A8-8D81C5580FBF}">
      <dgm:prSet/>
      <dgm:spPr/>
      <dgm:t>
        <a:bodyPr/>
        <a:lstStyle/>
        <a:p>
          <a:endParaRPr lang="en-US"/>
        </a:p>
      </dgm:t>
    </dgm:pt>
    <dgm:pt modelId="{0DF24165-D425-4D40-8CA4-7FB899782DBD}" type="sibTrans" cxnId="{4FB3E80B-0481-0B45-98A8-8D81C5580FBF}">
      <dgm:prSet/>
      <dgm:spPr/>
      <dgm:t>
        <a:bodyPr/>
        <a:lstStyle/>
        <a:p>
          <a:endParaRPr lang="en-US"/>
        </a:p>
      </dgm:t>
    </dgm:pt>
    <dgm:pt modelId="{5993EB81-EC6C-D148-83DA-556D791E66C2}" type="pres">
      <dgm:prSet presAssocID="{FEF3A288-F1AD-4A49-ACD8-BA9890645C20}" presName="theList" presStyleCnt="0">
        <dgm:presLayoutVars>
          <dgm:dir/>
          <dgm:animLvl val="lvl"/>
          <dgm:resizeHandles val="exact"/>
        </dgm:presLayoutVars>
      </dgm:prSet>
      <dgm:spPr/>
    </dgm:pt>
    <dgm:pt modelId="{0CA2AB85-0DDC-A04A-AD11-DE65018085FC}" type="pres">
      <dgm:prSet presAssocID="{89167F91-235A-744D-9245-B6F9D636B5B3}" presName="compNode" presStyleCnt="0"/>
      <dgm:spPr/>
    </dgm:pt>
    <dgm:pt modelId="{E63067EB-4F1D-B448-9A77-0795A8FA027E}" type="pres">
      <dgm:prSet presAssocID="{89167F91-235A-744D-9245-B6F9D636B5B3}" presName="aNode" presStyleLbl="bgShp" presStyleIdx="0" presStyleCnt="3"/>
      <dgm:spPr/>
    </dgm:pt>
    <dgm:pt modelId="{3BBE7FE7-A0EE-9D40-B729-6BAABD4B097C}" type="pres">
      <dgm:prSet presAssocID="{89167F91-235A-744D-9245-B6F9D636B5B3}" presName="textNode" presStyleLbl="bgShp" presStyleIdx="0" presStyleCnt="3"/>
      <dgm:spPr/>
    </dgm:pt>
    <dgm:pt modelId="{98BDAFEC-55F5-3541-8E60-8057A01BE74C}" type="pres">
      <dgm:prSet presAssocID="{89167F91-235A-744D-9245-B6F9D636B5B3}" presName="compChildNode" presStyleCnt="0"/>
      <dgm:spPr/>
    </dgm:pt>
    <dgm:pt modelId="{B6240192-C150-8D42-B729-2EDC6B1D8638}" type="pres">
      <dgm:prSet presAssocID="{89167F91-235A-744D-9245-B6F9D636B5B3}" presName="theInnerList" presStyleCnt="0"/>
      <dgm:spPr/>
    </dgm:pt>
    <dgm:pt modelId="{7A4BD44D-6CE4-5347-9FEC-1A3685D77B89}" type="pres">
      <dgm:prSet presAssocID="{37720B62-E9E1-614A-AA3F-7B92EBDFBDE9}" presName="childNode" presStyleLbl="node1" presStyleIdx="0" presStyleCnt="5">
        <dgm:presLayoutVars>
          <dgm:bulletEnabled val="1"/>
        </dgm:presLayoutVars>
      </dgm:prSet>
      <dgm:spPr/>
    </dgm:pt>
    <dgm:pt modelId="{303EA37F-E2A4-E940-BB24-A3C832E7A81A}" type="pres">
      <dgm:prSet presAssocID="{37720B62-E9E1-614A-AA3F-7B92EBDFBDE9}" presName="aSpace2" presStyleCnt="0"/>
      <dgm:spPr/>
    </dgm:pt>
    <dgm:pt modelId="{8247C684-645B-1644-B256-E95D7D0B78A4}" type="pres">
      <dgm:prSet presAssocID="{842FBA2F-4E84-A04C-AF36-955EAC4A4A07}" presName="childNode" presStyleLbl="node1" presStyleIdx="1" presStyleCnt="5">
        <dgm:presLayoutVars>
          <dgm:bulletEnabled val="1"/>
        </dgm:presLayoutVars>
      </dgm:prSet>
      <dgm:spPr/>
    </dgm:pt>
    <dgm:pt modelId="{194FA8FB-D3DD-CA43-AB43-0C5E4B0DF63A}" type="pres">
      <dgm:prSet presAssocID="{89167F91-235A-744D-9245-B6F9D636B5B3}" presName="aSpace" presStyleCnt="0"/>
      <dgm:spPr/>
    </dgm:pt>
    <dgm:pt modelId="{938F4876-B05B-7E47-AA9F-F84483A83CAC}" type="pres">
      <dgm:prSet presAssocID="{A3641FEB-1257-3B44-A254-D9D9B8F01C9F}" presName="compNode" presStyleCnt="0"/>
      <dgm:spPr/>
    </dgm:pt>
    <dgm:pt modelId="{9C7D5EC8-2DD1-F448-BA8E-DF12CE942EAF}" type="pres">
      <dgm:prSet presAssocID="{A3641FEB-1257-3B44-A254-D9D9B8F01C9F}" presName="aNode" presStyleLbl="bgShp" presStyleIdx="1" presStyleCnt="3"/>
      <dgm:spPr/>
    </dgm:pt>
    <dgm:pt modelId="{FA920D83-900A-484E-A74A-9A64CD1F5BCC}" type="pres">
      <dgm:prSet presAssocID="{A3641FEB-1257-3B44-A254-D9D9B8F01C9F}" presName="textNode" presStyleLbl="bgShp" presStyleIdx="1" presStyleCnt="3"/>
      <dgm:spPr/>
    </dgm:pt>
    <dgm:pt modelId="{28D00A57-11CC-CA4C-9590-2A85C5BFE8C3}" type="pres">
      <dgm:prSet presAssocID="{A3641FEB-1257-3B44-A254-D9D9B8F01C9F}" presName="compChildNode" presStyleCnt="0"/>
      <dgm:spPr/>
    </dgm:pt>
    <dgm:pt modelId="{28CF60C6-29EF-CE4A-9A26-1E7A20B54391}" type="pres">
      <dgm:prSet presAssocID="{A3641FEB-1257-3B44-A254-D9D9B8F01C9F}" presName="theInnerList" presStyleCnt="0"/>
      <dgm:spPr/>
    </dgm:pt>
    <dgm:pt modelId="{42695345-8D29-D74B-BAC8-002DF12F6166}" type="pres">
      <dgm:prSet presAssocID="{63C30692-DEEC-F140-BD07-ECDB341176CB}" presName="childNode" presStyleLbl="node1" presStyleIdx="2" presStyleCnt="5">
        <dgm:presLayoutVars>
          <dgm:bulletEnabled val="1"/>
        </dgm:presLayoutVars>
      </dgm:prSet>
      <dgm:spPr/>
    </dgm:pt>
    <dgm:pt modelId="{CA485DB6-D912-B94F-B30C-EBC410733541}" type="pres">
      <dgm:prSet presAssocID="{63C30692-DEEC-F140-BD07-ECDB341176CB}" presName="aSpace2" presStyleCnt="0"/>
      <dgm:spPr/>
    </dgm:pt>
    <dgm:pt modelId="{011F6C54-FAC5-8946-9EC9-CB597C7FF91F}" type="pres">
      <dgm:prSet presAssocID="{9DF6E4F5-A23F-C24B-97C3-3EEC41183622}" presName="childNode" presStyleLbl="node1" presStyleIdx="3" presStyleCnt="5">
        <dgm:presLayoutVars>
          <dgm:bulletEnabled val="1"/>
        </dgm:presLayoutVars>
      </dgm:prSet>
      <dgm:spPr/>
    </dgm:pt>
    <dgm:pt modelId="{4F7AC969-A476-DE4D-9280-B1F0622805A3}" type="pres">
      <dgm:prSet presAssocID="{A3641FEB-1257-3B44-A254-D9D9B8F01C9F}" presName="aSpace" presStyleCnt="0"/>
      <dgm:spPr/>
    </dgm:pt>
    <dgm:pt modelId="{492A0DF8-219B-4049-AC9B-91B780821244}" type="pres">
      <dgm:prSet presAssocID="{5933685F-6087-E847-9028-9377B069FCC1}" presName="compNode" presStyleCnt="0"/>
      <dgm:spPr/>
    </dgm:pt>
    <dgm:pt modelId="{9BCA6787-FFE4-7C46-8C53-C6D43EFE6024}" type="pres">
      <dgm:prSet presAssocID="{5933685F-6087-E847-9028-9377B069FCC1}" presName="aNode" presStyleLbl="bgShp" presStyleIdx="2" presStyleCnt="3"/>
      <dgm:spPr/>
    </dgm:pt>
    <dgm:pt modelId="{DACAC101-4F05-B54B-9300-160835F2A243}" type="pres">
      <dgm:prSet presAssocID="{5933685F-6087-E847-9028-9377B069FCC1}" presName="textNode" presStyleLbl="bgShp" presStyleIdx="2" presStyleCnt="3"/>
      <dgm:spPr/>
    </dgm:pt>
    <dgm:pt modelId="{FA4B6A31-EF27-144F-A3D0-DC376EDC0BF5}" type="pres">
      <dgm:prSet presAssocID="{5933685F-6087-E847-9028-9377B069FCC1}" presName="compChildNode" presStyleCnt="0"/>
      <dgm:spPr/>
    </dgm:pt>
    <dgm:pt modelId="{D59D8ABA-ABD1-4845-BAE7-F68B568A72D3}" type="pres">
      <dgm:prSet presAssocID="{5933685F-6087-E847-9028-9377B069FCC1}" presName="theInnerList" presStyleCnt="0"/>
      <dgm:spPr/>
    </dgm:pt>
    <dgm:pt modelId="{A3BBF5FA-65ED-2349-816D-13B311289DA7}" type="pres">
      <dgm:prSet presAssocID="{FCECB32F-7782-A444-A054-13F565B4A20D}" presName="childNode" presStyleLbl="node1" presStyleIdx="4" presStyleCnt="5">
        <dgm:presLayoutVars>
          <dgm:bulletEnabled val="1"/>
        </dgm:presLayoutVars>
      </dgm:prSet>
      <dgm:spPr/>
    </dgm:pt>
  </dgm:ptLst>
  <dgm:cxnLst>
    <dgm:cxn modelId="{4FB3E80B-0481-0B45-98A8-8D81C5580FBF}" srcId="{5933685F-6087-E847-9028-9377B069FCC1}" destId="{FCECB32F-7782-A444-A054-13F565B4A20D}" srcOrd="0" destOrd="0" parTransId="{ADD5AF9C-2132-224D-9883-66FA78C4EFFC}" sibTransId="{0DF24165-D425-4D40-8CA4-7FB899782DBD}"/>
    <dgm:cxn modelId="{4038B00E-0BA5-6542-92D6-303768C0BB32}" type="presOf" srcId="{5933685F-6087-E847-9028-9377B069FCC1}" destId="{DACAC101-4F05-B54B-9300-160835F2A243}" srcOrd="1" destOrd="0" presId="urn:microsoft.com/office/officeart/2005/8/layout/lProcess2"/>
    <dgm:cxn modelId="{F4C2620F-ED79-7049-9DDC-606318D713B6}" type="presOf" srcId="{5933685F-6087-E847-9028-9377B069FCC1}" destId="{9BCA6787-FFE4-7C46-8C53-C6D43EFE6024}" srcOrd="0" destOrd="0" presId="urn:microsoft.com/office/officeart/2005/8/layout/lProcess2"/>
    <dgm:cxn modelId="{54F9B420-558C-EE43-8A86-33AC7F78ED64}" type="presOf" srcId="{37720B62-E9E1-614A-AA3F-7B92EBDFBDE9}" destId="{7A4BD44D-6CE4-5347-9FEC-1A3685D77B89}" srcOrd="0" destOrd="0" presId="urn:microsoft.com/office/officeart/2005/8/layout/lProcess2"/>
    <dgm:cxn modelId="{C42BF721-DD49-8D46-BED4-D3DBCDCE2C4C}" srcId="{89167F91-235A-744D-9245-B6F9D636B5B3}" destId="{842FBA2F-4E84-A04C-AF36-955EAC4A4A07}" srcOrd="1" destOrd="0" parTransId="{56E94991-F31F-1043-86DB-B8D898BECF97}" sibTransId="{B45786AD-10B5-A040-ABA1-4BA8652384E2}"/>
    <dgm:cxn modelId="{37AFA626-3E42-A844-A618-AC03337523E1}" type="presOf" srcId="{FCECB32F-7782-A444-A054-13F565B4A20D}" destId="{A3BBF5FA-65ED-2349-816D-13B311289DA7}" srcOrd="0" destOrd="0" presId="urn:microsoft.com/office/officeart/2005/8/layout/lProcess2"/>
    <dgm:cxn modelId="{9900B440-2A0C-034A-82CC-F67110F08653}" srcId="{A3641FEB-1257-3B44-A254-D9D9B8F01C9F}" destId="{63C30692-DEEC-F140-BD07-ECDB341176CB}" srcOrd="0" destOrd="0" parTransId="{A06BA696-D45B-0B45-BF04-33301F1030D9}" sibTransId="{A1866265-3825-7E41-AE9F-9B29A312824D}"/>
    <dgm:cxn modelId="{C2CE7044-1817-3C4F-8C47-0101E7966C8B}" type="presOf" srcId="{A3641FEB-1257-3B44-A254-D9D9B8F01C9F}" destId="{FA920D83-900A-484E-A74A-9A64CD1F5BCC}" srcOrd="1" destOrd="0" presId="urn:microsoft.com/office/officeart/2005/8/layout/lProcess2"/>
    <dgm:cxn modelId="{9EFE6146-E816-AC42-A9E9-D5A38AB52F7A}" type="presOf" srcId="{842FBA2F-4E84-A04C-AF36-955EAC4A4A07}" destId="{8247C684-645B-1644-B256-E95D7D0B78A4}" srcOrd="0" destOrd="0" presId="urn:microsoft.com/office/officeart/2005/8/layout/lProcess2"/>
    <dgm:cxn modelId="{CA2F6A6B-0F14-DD48-9AA1-F6867276C746}" type="presOf" srcId="{9DF6E4F5-A23F-C24B-97C3-3EEC41183622}" destId="{011F6C54-FAC5-8946-9EC9-CB597C7FF91F}" srcOrd="0" destOrd="0" presId="urn:microsoft.com/office/officeart/2005/8/layout/lProcess2"/>
    <dgm:cxn modelId="{8876D585-243C-F446-8768-5617F44F43D5}" srcId="{FEF3A288-F1AD-4A49-ACD8-BA9890645C20}" destId="{5933685F-6087-E847-9028-9377B069FCC1}" srcOrd="2" destOrd="0" parTransId="{024A3A3C-B59B-5749-92C6-C921A70C44AF}" sibTransId="{28B03AEA-8E8C-8749-956E-A2F27B578BE4}"/>
    <dgm:cxn modelId="{AA5FA28A-F20E-EF47-8893-B08C7E95E181}" type="presOf" srcId="{A3641FEB-1257-3B44-A254-D9D9B8F01C9F}" destId="{9C7D5EC8-2DD1-F448-BA8E-DF12CE942EAF}" srcOrd="0" destOrd="0" presId="urn:microsoft.com/office/officeart/2005/8/layout/lProcess2"/>
    <dgm:cxn modelId="{CF79688D-380B-2B48-914A-9984DD61FC29}" srcId="{89167F91-235A-744D-9245-B6F9D636B5B3}" destId="{37720B62-E9E1-614A-AA3F-7B92EBDFBDE9}" srcOrd="0" destOrd="0" parTransId="{F1D6FD18-FEAB-324E-A24B-474B6A7062EA}" sibTransId="{5B9C3552-2395-F94E-8A42-7F0C7772E84F}"/>
    <dgm:cxn modelId="{0CBB8293-D55A-E94F-89D1-4C58FB0D775D}" srcId="{FEF3A288-F1AD-4A49-ACD8-BA9890645C20}" destId="{89167F91-235A-744D-9245-B6F9D636B5B3}" srcOrd="0" destOrd="0" parTransId="{8F0AAEB4-EE3D-864C-9368-C9CA75D59B39}" sibTransId="{1938C481-004A-5441-8A64-53F82A57B059}"/>
    <dgm:cxn modelId="{D00C4AA4-FE7E-DF42-BEFB-8A29EE00D2AC}" srcId="{FEF3A288-F1AD-4A49-ACD8-BA9890645C20}" destId="{A3641FEB-1257-3B44-A254-D9D9B8F01C9F}" srcOrd="1" destOrd="0" parTransId="{D9506F8D-8818-FA40-B3E7-68AE3A9C2763}" sibTransId="{34C38A9F-8601-E64D-854D-C3CAA2E65680}"/>
    <dgm:cxn modelId="{742E8CA8-F4BF-774B-ACE0-C618883EE268}" type="presOf" srcId="{89167F91-235A-744D-9245-B6F9D636B5B3}" destId="{E63067EB-4F1D-B448-9A77-0795A8FA027E}" srcOrd="0" destOrd="0" presId="urn:microsoft.com/office/officeart/2005/8/layout/lProcess2"/>
    <dgm:cxn modelId="{5FB218B8-5F33-EF48-A56D-D51CD1C00691}" type="presOf" srcId="{FEF3A288-F1AD-4A49-ACD8-BA9890645C20}" destId="{5993EB81-EC6C-D148-83DA-556D791E66C2}" srcOrd="0" destOrd="0" presId="urn:microsoft.com/office/officeart/2005/8/layout/lProcess2"/>
    <dgm:cxn modelId="{0E2653D0-4EAA-7246-A0B9-BF994859FD49}" type="presOf" srcId="{89167F91-235A-744D-9245-B6F9D636B5B3}" destId="{3BBE7FE7-A0EE-9D40-B729-6BAABD4B097C}" srcOrd="1" destOrd="0" presId="urn:microsoft.com/office/officeart/2005/8/layout/lProcess2"/>
    <dgm:cxn modelId="{D8C62CE0-4D9A-ED4B-B273-63C8C152280D}" srcId="{A3641FEB-1257-3B44-A254-D9D9B8F01C9F}" destId="{9DF6E4F5-A23F-C24B-97C3-3EEC41183622}" srcOrd="1" destOrd="0" parTransId="{01FFB757-9087-C544-A9AB-54A2D5456454}" sibTransId="{FB363B88-5AF7-E04F-BAC5-BF6CFF354A0E}"/>
    <dgm:cxn modelId="{5374D7E3-2839-2A45-B04A-B5A525359318}" type="presOf" srcId="{63C30692-DEEC-F140-BD07-ECDB341176CB}" destId="{42695345-8D29-D74B-BAC8-002DF12F6166}" srcOrd="0" destOrd="0" presId="urn:microsoft.com/office/officeart/2005/8/layout/lProcess2"/>
    <dgm:cxn modelId="{AA2C795D-BA2A-AB48-BCE7-CD6554A4FC5E}" type="presParOf" srcId="{5993EB81-EC6C-D148-83DA-556D791E66C2}" destId="{0CA2AB85-0DDC-A04A-AD11-DE65018085FC}" srcOrd="0" destOrd="0" presId="urn:microsoft.com/office/officeart/2005/8/layout/lProcess2"/>
    <dgm:cxn modelId="{1806E2E4-4AD0-B44F-AD34-6B06F3E4219B}" type="presParOf" srcId="{0CA2AB85-0DDC-A04A-AD11-DE65018085FC}" destId="{E63067EB-4F1D-B448-9A77-0795A8FA027E}" srcOrd="0" destOrd="0" presId="urn:microsoft.com/office/officeart/2005/8/layout/lProcess2"/>
    <dgm:cxn modelId="{AADDA9BD-25B3-FF4F-A112-38CFDA6BF29F}" type="presParOf" srcId="{0CA2AB85-0DDC-A04A-AD11-DE65018085FC}" destId="{3BBE7FE7-A0EE-9D40-B729-6BAABD4B097C}" srcOrd="1" destOrd="0" presId="urn:microsoft.com/office/officeart/2005/8/layout/lProcess2"/>
    <dgm:cxn modelId="{8D8FE44E-66AD-FF41-8330-B10830F94F49}" type="presParOf" srcId="{0CA2AB85-0DDC-A04A-AD11-DE65018085FC}" destId="{98BDAFEC-55F5-3541-8E60-8057A01BE74C}" srcOrd="2" destOrd="0" presId="urn:microsoft.com/office/officeart/2005/8/layout/lProcess2"/>
    <dgm:cxn modelId="{A31BD8C3-CEBD-7141-866D-549C790FB1D7}" type="presParOf" srcId="{98BDAFEC-55F5-3541-8E60-8057A01BE74C}" destId="{B6240192-C150-8D42-B729-2EDC6B1D8638}" srcOrd="0" destOrd="0" presId="urn:microsoft.com/office/officeart/2005/8/layout/lProcess2"/>
    <dgm:cxn modelId="{AFF402CC-42EE-1B43-8B1C-568EFD47575D}" type="presParOf" srcId="{B6240192-C150-8D42-B729-2EDC6B1D8638}" destId="{7A4BD44D-6CE4-5347-9FEC-1A3685D77B89}" srcOrd="0" destOrd="0" presId="urn:microsoft.com/office/officeart/2005/8/layout/lProcess2"/>
    <dgm:cxn modelId="{77CF74BD-29E0-534C-8805-E1B189F73338}" type="presParOf" srcId="{B6240192-C150-8D42-B729-2EDC6B1D8638}" destId="{303EA37F-E2A4-E940-BB24-A3C832E7A81A}" srcOrd="1" destOrd="0" presId="urn:microsoft.com/office/officeart/2005/8/layout/lProcess2"/>
    <dgm:cxn modelId="{82F3E4C6-E20D-B64E-91FF-FC8C40F5B822}" type="presParOf" srcId="{B6240192-C150-8D42-B729-2EDC6B1D8638}" destId="{8247C684-645B-1644-B256-E95D7D0B78A4}" srcOrd="2" destOrd="0" presId="urn:microsoft.com/office/officeart/2005/8/layout/lProcess2"/>
    <dgm:cxn modelId="{A1A93291-DB94-A34E-86F0-ABC3F68FB7CD}" type="presParOf" srcId="{5993EB81-EC6C-D148-83DA-556D791E66C2}" destId="{194FA8FB-D3DD-CA43-AB43-0C5E4B0DF63A}" srcOrd="1" destOrd="0" presId="urn:microsoft.com/office/officeart/2005/8/layout/lProcess2"/>
    <dgm:cxn modelId="{DC4FE784-4D30-A34C-9167-21A4C4981450}" type="presParOf" srcId="{5993EB81-EC6C-D148-83DA-556D791E66C2}" destId="{938F4876-B05B-7E47-AA9F-F84483A83CAC}" srcOrd="2" destOrd="0" presId="urn:microsoft.com/office/officeart/2005/8/layout/lProcess2"/>
    <dgm:cxn modelId="{98DC46FA-0385-6A44-AF5B-CEF7D08B510C}" type="presParOf" srcId="{938F4876-B05B-7E47-AA9F-F84483A83CAC}" destId="{9C7D5EC8-2DD1-F448-BA8E-DF12CE942EAF}" srcOrd="0" destOrd="0" presId="urn:microsoft.com/office/officeart/2005/8/layout/lProcess2"/>
    <dgm:cxn modelId="{02783623-0F6C-0F40-B768-1972D34E315A}" type="presParOf" srcId="{938F4876-B05B-7E47-AA9F-F84483A83CAC}" destId="{FA920D83-900A-484E-A74A-9A64CD1F5BCC}" srcOrd="1" destOrd="0" presId="urn:microsoft.com/office/officeart/2005/8/layout/lProcess2"/>
    <dgm:cxn modelId="{804D72AE-CB1B-224E-A922-99D29EEF3221}" type="presParOf" srcId="{938F4876-B05B-7E47-AA9F-F84483A83CAC}" destId="{28D00A57-11CC-CA4C-9590-2A85C5BFE8C3}" srcOrd="2" destOrd="0" presId="urn:microsoft.com/office/officeart/2005/8/layout/lProcess2"/>
    <dgm:cxn modelId="{99126096-3CD2-5E48-8D09-DA6FB13EB8CF}" type="presParOf" srcId="{28D00A57-11CC-CA4C-9590-2A85C5BFE8C3}" destId="{28CF60C6-29EF-CE4A-9A26-1E7A20B54391}" srcOrd="0" destOrd="0" presId="urn:microsoft.com/office/officeart/2005/8/layout/lProcess2"/>
    <dgm:cxn modelId="{ECF0A430-29CB-CB43-B766-A0FE06F0E308}" type="presParOf" srcId="{28CF60C6-29EF-CE4A-9A26-1E7A20B54391}" destId="{42695345-8D29-D74B-BAC8-002DF12F6166}" srcOrd="0" destOrd="0" presId="urn:microsoft.com/office/officeart/2005/8/layout/lProcess2"/>
    <dgm:cxn modelId="{E9B92ED0-84BF-2743-9447-D8AAB3B22844}" type="presParOf" srcId="{28CF60C6-29EF-CE4A-9A26-1E7A20B54391}" destId="{CA485DB6-D912-B94F-B30C-EBC410733541}" srcOrd="1" destOrd="0" presId="urn:microsoft.com/office/officeart/2005/8/layout/lProcess2"/>
    <dgm:cxn modelId="{2BC56DBA-E4AD-8447-8E73-94478FE9F5CB}" type="presParOf" srcId="{28CF60C6-29EF-CE4A-9A26-1E7A20B54391}" destId="{011F6C54-FAC5-8946-9EC9-CB597C7FF91F}" srcOrd="2" destOrd="0" presId="urn:microsoft.com/office/officeart/2005/8/layout/lProcess2"/>
    <dgm:cxn modelId="{387D3E20-5398-B14E-BFD6-B53EDDB50AA0}" type="presParOf" srcId="{5993EB81-EC6C-D148-83DA-556D791E66C2}" destId="{4F7AC969-A476-DE4D-9280-B1F0622805A3}" srcOrd="3" destOrd="0" presId="urn:microsoft.com/office/officeart/2005/8/layout/lProcess2"/>
    <dgm:cxn modelId="{324F1E63-6597-0A43-8FC4-51933FAD2E15}" type="presParOf" srcId="{5993EB81-EC6C-D148-83DA-556D791E66C2}" destId="{492A0DF8-219B-4049-AC9B-91B780821244}" srcOrd="4" destOrd="0" presId="urn:microsoft.com/office/officeart/2005/8/layout/lProcess2"/>
    <dgm:cxn modelId="{A95E0220-1409-A746-AD8A-65CF697F49BE}" type="presParOf" srcId="{492A0DF8-219B-4049-AC9B-91B780821244}" destId="{9BCA6787-FFE4-7C46-8C53-C6D43EFE6024}" srcOrd="0" destOrd="0" presId="urn:microsoft.com/office/officeart/2005/8/layout/lProcess2"/>
    <dgm:cxn modelId="{D351CD97-4AAC-B64C-A541-91D12FA59259}" type="presParOf" srcId="{492A0DF8-219B-4049-AC9B-91B780821244}" destId="{DACAC101-4F05-B54B-9300-160835F2A243}" srcOrd="1" destOrd="0" presId="urn:microsoft.com/office/officeart/2005/8/layout/lProcess2"/>
    <dgm:cxn modelId="{C548AE86-E886-824E-BBDA-B1B14F46A9F0}" type="presParOf" srcId="{492A0DF8-219B-4049-AC9B-91B780821244}" destId="{FA4B6A31-EF27-144F-A3D0-DC376EDC0BF5}" srcOrd="2" destOrd="0" presId="urn:microsoft.com/office/officeart/2005/8/layout/lProcess2"/>
    <dgm:cxn modelId="{63C1E76D-026E-A24D-B06F-DFB19A014B65}" type="presParOf" srcId="{FA4B6A31-EF27-144F-A3D0-DC376EDC0BF5}" destId="{D59D8ABA-ABD1-4845-BAE7-F68B568A72D3}" srcOrd="0" destOrd="0" presId="urn:microsoft.com/office/officeart/2005/8/layout/lProcess2"/>
    <dgm:cxn modelId="{68A20209-170D-7F4B-B6FA-18F482D65614}" type="presParOf" srcId="{D59D8ABA-ABD1-4845-BAE7-F68B568A72D3}" destId="{A3BBF5FA-65ED-2349-816D-13B311289DA7}" srcOrd="0"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FA195-4327-FC45-98BB-247F95256495}">
      <dsp:nvSpPr>
        <dsp:cNvPr id="0" name=""/>
        <dsp:cNvSpPr/>
      </dsp:nvSpPr>
      <dsp:spPr>
        <a:xfrm>
          <a:off x="1004" y="0"/>
          <a:ext cx="2611933" cy="44679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Low</a:t>
          </a:r>
        </a:p>
      </dsp:txBody>
      <dsp:txXfrm>
        <a:off x="1004" y="0"/>
        <a:ext cx="2611933" cy="1340382"/>
      </dsp:txXfrm>
    </dsp:sp>
    <dsp:sp modelId="{D377B63E-0BF1-C641-9393-97FAB2CE8E6C}">
      <dsp:nvSpPr>
        <dsp:cNvPr id="0" name=""/>
        <dsp:cNvSpPr/>
      </dsp:nvSpPr>
      <dsp:spPr>
        <a:xfrm>
          <a:off x="262197" y="1340382"/>
          <a:ext cx="2089546" cy="290416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t>The loss could be expected to have a limited adverse effect on organizational operations, organizational assets, or individuals</a:t>
          </a:r>
        </a:p>
      </dsp:txBody>
      <dsp:txXfrm>
        <a:off x="323398" y="1401583"/>
        <a:ext cx="1967144" cy="2781760"/>
      </dsp:txXfrm>
    </dsp:sp>
    <dsp:sp modelId="{FA9A61D8-5551-574C-B3C6-20BD94D0AF54}">
      <dsp:nvSpPr>
        <dsp:cNvPr id="0" name=""/>
        <dsp:cNvSpPr/>
      </dsp:nvSpPr>
      <dsp:spPr>
        <a:xfrm>
          <a:off x="2808833" y="0"/>
          <a:ext cx="2611933" cy="44679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a:t>Moderate</a:t>
          </a:r>
        </a:p>
      </dsp:txBody>
      <dsp:txXfrm>
        <a:off x="2808833" y="0"/>
        <a:ext cx="2611933" cy="1340382"/>
      </dsp:txXfrm>
    </dsp:sp>
    <dsp:sp modelId="{8B4ACE22-5A1F-4D4E-8F5D-638FCD7D181A}">
      <dsp:nvSpPr>
        <dsp:cNvPr id="0" name=""/>
        <dsp:cNvSpPr/>
      </dsp:nvSpPr>
      <dsp:spPr>
        <a:xfrm>
          <a:off x="3070026" y="1340382"/>
          <a:ext cx="2089546" cy="290416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a:t>The loss could be expected to have a serious adverse effect on organizational operations, organizational assets, or individuals</a:t>
          </a:r>
        </a:p>
      </dsp:txBody>
      <dsp:txXfrm>
        <a:off x="3131227" y="1401583"/>
        <a:ext cx="1967144" cy="2781760"/>
      </dsp:txXfrm>
    </dsp:sp>
    <dsp:sp modelId="{E3CE9194-5F75-0B43-B7E7-D9FAA7178543}">
      <dsp:nvSpPr>
        <dsp:cNvPr id="0" name=""/>
        <dsp:cNvSpPr/>
      </dsp:nvSpPr>
      <dsp:spPr>
        <a:xfrm>
          <a:off x="5616661" y="0"/>
          <a:ext cx="2611933" cy="44679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a:t>High</a:t>
          </a:r>
        </a:p>
      </dsp:txBody>
      <dsp:txXfrm>
        <a:off x="5616661" y="0"/>
        <a:ext cx="2611933" cy="1340382"/>
      </dsp:txXfrm>
    </dsp:sp>
    <dsp:sp modelId="{644C816D-7B3E-4542-93C8-487904F413CD}">
      <dsp:nvSpPr>
        <dsp:cNvPr id="0" name=""/>
        <dsp:cNvSpPr/>
      </dsp:nvSpPr>
      <dsp:spPr>
        <a:xfrm>
          <a:off x="5877855" y="1340382"/>
          <a:ext cx="2089546" cy="290416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rtl="0">
            <a:lnSpc>
              <a:spcPct val="90000"/>
            </a:lnSpc>
            <a:spcBef>
              <a:spcPct val="0"/>
            </a:spcBef>
            <a:spcAft>
              <a:spcPct val="35000"/>
            </a:spcAft>
            <a:buNone/>
          </a:pPr>
          <a:r>
            <a:rPr lang="en-US" sz="1900" kern="1200"/>
            <a:t>The loss could be expected to have a severe or catastrophic adverse effect on organizational operations, organizational assets, or individuals</a:t>
          </a:r>
        </a:p>
      </dsp:txBody>
      <dsp:txXfrm>
        <a:off x="5939056" y="1401583"/>
        <a:ext cx="1967144" cy="2781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3EC69-5554-1946-A603-622FD2F24531}">
      <dsp:nvSpPr>
        <dsp:cNvPr id="0" name=""/>
        <dsp:cNvSpPr/>
      </dsp:nvSpPr>
      <dsp:spPr>
        <a:xfrm>
          <a:off x="0" y="310"/>
          <a:ext cx="11120168" cy="489586"/>
        </a:xfrm>
        <a:prstGeom prst="roundRect">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1. Computer security is not as simple as it might first appear to the novice</a:t>
          </a:r>
        </a:p>
      </dsp:txBody>
      <dsp:txXfrm>
        <a:off x="23900" y="24210"/>
        <a:ext cx="11072368" cy="441786"/>
      </dsp:txXfrm>
    </dsp:sp>
    <dsp:sp modelId="{CF5A8B8B-DEFB-E740-81CA-4AD7AAF0AAF9}">
      <dsp:nvSpPr>
        <dsp:cNvPr id="0" name=""/>
        <dsp:cNvSpPr/>
      </dsp:nvSpPr>
      <dsp:spPr>
        <a:xfrm>
          <a:off x="0" y="504044"/>
          <a:ext cx="11120168" cy="489586"/>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2. In developing a particular security mechanism or algorithm, one must always consider potential attacks on those security features</a:t>
          </a:r>
        </a:p>
      </dsp:txBody>
      <dsp:txXfrm>
        <a:off x="23900" y="527944"/>
        <a:ext cx="11072368" cy="441786"/>
      </dsp:txXfrm>
    </dsp:sp>
    <dsp:sp modelId="{793D2875-7427-DB48-8DB3-CA46BFF185D3}">
      <dsp:nvSpPr>
        <dsp:cNvPr id="0" name=""/>
        <dsp:cNvSpPr/>
      </dsp:nvSpPr>
      <dsp:spPr>
        <a:xfrm>
          <a:off x="0" y="1007778"/>
          <a:ext cx="11120168" cy="48958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3. Procedures used to provide particular services are often counterintuitive</a:t>
          </a:r>
        </a:p>
      </dsp:txBody>
      <dsp:txXfrm>
        <a:off x="23900" y="1031678"/>
        <a:ext cx="11072368" cy="441786"/>
      </dsp:txXfrm>
    </dsp:sp>
    <dsp:sp modelId="{9FEAA38D-0E1F-4E47-B5A5-B5834DBA8E5F}">
      <dsp:nvSpPr>
        <dsp:cNvPr id="0" name=""/>
        <dsp:cNvSpPr/>
      </dsp:nvSpPr>
      <dsp:spPr>
        <a:xfrm>
          <a:off x="0" y="1511511"/>
          <a:ext cx="11120168" cy="489586"/>
        </a:xfrm>
        <a:prstGeom prst="round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4. Physical and logical placement needs to be determined</a:t>
          </a:r>
        </a:p>
      </dsp:txBody>
      <dsp:txXfrm>
        <a:off x="23900" y="1535411"/>
        <a:ext cx="11072368" cy="441786"/>
      </dsp:txXfrm>
    </dsp:sp>
    <dsp:sp modelId="{C3BEE8ED-5622-8443-8726-5314A36904EC}">
      <dsp:nvSpPr>
        <dsp:cNvPr id="0" name=""/>
        <dsp:cNvSpPr/>
      </dsp:nvSpPr>
      <dsp:spPr>
        <a:xfrm>
          <a:off x="0" y="2015245"/>
          <a:ext cx="11120168" cy="489586"/>
        </a:xfrm>
        <a:prstGeom prst="roundRect">
          <a:avLst/>
        </a:prstGeom>
        <a:gradFill rotWithShape="0">
          <a:gsLst>
            <a:gs pos="100000">
              <a:srgbClr val="00B050"/>
            </a:gs>
            <a:gs pos="10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t>5. Security mechanisms typically involve more than a particular algorithm or protocol and also require that participants be in possession of some secret information which raises questions about the creation, distribution, and protection of that secret information</a:t>
          </a:r>
        </a:p>
      </dsp:txBody>
      <dsp:txXfrm>
        <a:off x="23900" y="2039145"/>
        <a:ext cx="11072368" cy="441786"/>
      </dsp:txXfrm>
    </dsp:sp>
    <dsp:sp modelId="{C5ACDA04-9503-D741-9A98-A11F5B1C4290}">
      <dsp:nvSpPr>
        <dsp:cNvPr id="0" name=""/>
        <dsp:cNvSpPr/>
      </dsp:nvSpPr>
      <dsp:spPr>
        <a:xfrm>
          <a:off x="0" y="2518979"/>
          <a:ext cx="11120168" cy="489586"/>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6. Attackers only need to find a single weakness, while the designer must find and eliminate all weaknesses to achieve perfect security</a:t>
          </a:r>
        </a:p>
      </dsp:txBody>
      <dsp:txXfrm>
        <a:off x="23900" y="2542879"/>
        <a:ext cx="11072368" cy="441786"/>
      </dsp:txXfrm>
    </dsp:sp>
    <dsp:sp modelId="{0776297F-1ECD-134C-BCF0-208F2852E00A}">
      <dsp:nvSpPr>
        <dsp:cNvPr id="0" name=""/>
        <dsp:cNvSpPr/>
      </dsp:nvSpPr>
      <dsp:spPr>
        <a:xfrm>
          <a:off x="0" y="3022713"/>
          <a:ext cx="11120168" cy="48958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7. Security is still too often an afterthought to be incorporated into a system after the design is complete, rather than being an integral part of the design process</a:t>
          </a:r>
        </a:p>
      </dsp:txBody>
      <dsp:txXfrm>
        <a:off x="23900" y="3046613"/>
        <a:ext cx="11072368" cy="441786"/>
      </dsp:txXfrm>
    </dsp:sp>
    <dsp:sp modelId="{E2EE7A55-3978-B04F-A3FE-9C9F056CBA11}">
      <dsp:nvSpPr>
        <dsp:cNvPr id="0" name=""/>
        <dsp:cNvSpPr/>
      </dsp:nvSpPr>
      <dsp:spPr>
        <a:xfrm>
          <a:off x="0" y="3526446"/>
          <a:ext cx="11120168" cy="489586"/>
        </a:xfrm>
        <a:prstGeom prst="round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8. Security requires regular and constant monitoring</a:t>
          </a:r>
        </a:p>
      </dsp:txBody>
      <dsp:txXfrm>
        <a:off x="23900" y="3550346"/>
        <a:ext cx="11072368" cy="441786"/>
      </dsp:txXfrm>
    </dsp:sp>
    <dsp:sp modelId="{591F456C-2256-9443-8F58-72257993E123}">
      <dsp:nvSpPr>
        <dsp:cNvPr id="0" name=""/>
        <dsp:cNvSpPr/>
      </dsp:nvSpPr>
      <dsp:spPr>
        <a:xfrm>
          <a:off x="0" y="4030180"/>
          <a:ext cx="11120168" cy="489586"/>
        </a:xfrm>
        <a:prstGeom prst="roundRect">
          <a:avLst/>
        </a:prstGeom>
        <a:gradFill rotWithShape="0">
          <a:gsLst>
            <a:gs pos="100000">
              <a:srgbClr val="00B050"/>
            </a:gs>
            <a:gs pos="10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9. There is a natural tendency on the part of users and system managers to perceive little benefit from security investment until a security failure occurs</a:t>
          </a:r>
        </a:p>
      </dsp:txBody>
      <dsp:txXfrm>
        <a:off x="23900" y="4054080"/>
        <a:ext cx="11072368" cy="441786"/>
      </dsp:txXfrm>
    </dsp:sp>
    <dsp:sp modelId="{B8E735F0-D003-6942-B3ED-099C1D685E5D}">
      <dsp:nvSpPr>
        <dsp:cNvPr id="0" name=""/>
        <dsp:cNvSpPr/>
      </dsp:nvSpPr>
      <dsp:spPr>
        <a:xfrm>
          <a:off x="0" y="4533914"/>
          <a:ext cx="11120168" cy="489586"/>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10. Many users and even security administrators view strong security as an impediment to efficient and user-friendly operation of an information system or use of information</a:t>
          </a:r>
        </a:p>
      </dsp:txBody>
      <dsp:txXfrm>
        <a:off x="23900" y="4557814"/>
        <a:ext cx="11072368" cy="4417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B2028-2E50-AF4F-B519-F5340D5F204A}">
      <dsp:nvSpPr>
        <dsp:cNvPr id="0" name=""/>
        <dsp:cNvSpPr/>
      </dsp:nvSpPr>
      <dsp:spPr>
        <a:xfrm>
          <a:off x="0" y="0"/>
          <a:ext cx="4525963" cy="4525963"/>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E3951B-72B7-544E-8146-DFDC0DC25423}">
      <dsp:nvSpPr>
        <dsp:cNvPr id="0" name=""/>
        <dsp:cNvSpPr/>
      </dsp:nvSpPr>
      <dsp:spPr>
        <a:xfrm>
          <a:off x="2262981" y="0"/>
          <a:ext cx="5966618" cy="4525963"/>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rtl="0">
            <a:lnSpc>
              <a:spcPct val="90000"/>
            </a:lnSpc>
            <a:spcBef>
              <a:spcPct val="0"/>
            </a:spcBef>
            <a:spcAft>
              <a:spcPct val="35000"/>
            </a:spcAft>
            <a:buNone/>
          </a:pPr>
          <a:r>
            <a:rPr lang="en-US" sz="2900" b="1" kern="1200" dirty="0">
              <a:latin typeface="+mj-lt"/>
            </a:rPr>
            <a:t>Hardware</a:t>
          </a:r>
          <a:endParaRPr lang="en-US" sz="2900" kern="1200" dirty="0">
            <a:latin typeface="+mj-lt"/>
          </a:endParaRPr>
        </a:p>
      </dsp:txBody>
      <dsp:txXfrm>
        <a:off x="2262981" y="0"/>
        <a:ext cx="5966618" cy="961767"/>
      </dsp:txXfrm>
    </dsp:sp>
    <dsp:sp modelId="{6760201D-A316-0345-912B-1C05E887BD9E}">
      <dsp:nvSpPr>
        <dsp:cNvPr id="0" name=""/>
        <dsp:cNvSpPr/>
      </dsp:nvSpPr>
      <dsp:spPr>
        <a:xfrm>
          <a:off x="594032" y="961767"/>
          <a:ext cx="3337897" cy="3337897"/>
        </a:xfrm>
        <a:prstGeom prst="pie">
          <a:avLst>
            <a:gd name="adj1" fmla="val 5400000"/>
            <a:gd name="adj2" fmla="val 16200000"/>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B88712-AF31-824B-AA64-BE8A21574F6A}">
      <dsp:nvSpPr>
        <dsp:cNvPr id="0" name=""/>
        <dsp:cNvSpPr/>
      </dsp:nvSpPr>
      <dsp:spPr>
        <a:xfrm>
          <a:off x="2262981" y="961767"/>
          <a:ext cx="5966618" cy="3337897"/>
        </a:xfrm>
        <a:prstGeom prst="rect">
          <a:avLst/>
        </a:prstGeom>
        <a:solidFill>
          <a:schemeClr val="lt1">
            <a:alpha val="90000"/>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rtl="0">
            <a:lnSpc>
              <a:spcPct val="90000"/>
            </a:lnSpc>
            <a:spcBef>
              <a:spcPct val="0"/>
            </a:spcBef>
            <a:spcAft>
              <a:spcPct val="35000"/>
            </a:spcAft>
            <a:buNone/>
          </a:pPr>
          <a:r>
            <a:rPr lang="en-US" sz="2900" b="1" kern="1200" dirty="0">
              <a:latin typeface="+mj-lt"/>
            </a:rPr>
            <a:t>Software</a:t>
          </a:r>
          <a:endParaRPr lang="en-US" sz="2900" kern="1200" dirty="0">
            <a:latin typeface="+mj-lt"/>
          </a:endParaRPr>
        </a:p>
      </dsp:txBody>
      <dsp:txXfrm>
        <a:off x="2262981" y="961767"/>
        <a:ext cx="5966618" cy="961767"/>
      </dsp:txXfrm>
    </dsp:sp>
    <dsp:sp modelId="{1CEBA3CC-D570-6D48-83C0-914D39E7A3D4}">
      <dsp:nvSpPr>
        <dsp:cNvPr id="0" name=""/>
        <dsp:cNvSpPr/>
      </dsp:nvSpPr>
      <dsp:spPr>
        <a:xfrm>
          <a:off x="1188065" y="1923534"/>
          <a:ext cx="2149832" cy="2149832"/>
        </a:xfrm>
        <a:prstGeom prst="pie">
          <a:avLst>
            <a:gd name="adj1" fmla="val 5400000"/>
            <a:gd name="adj2" fmla="val 16200000"/>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EB32D3-675D-0A45-AD21-BCB152A507C4}">
      <dsp:nvSpPr>
        <dsp:cNvPr id="0" name=""/>
        <dsp:cNvSpPr/>
      </dsp:nvSpPr>
      <dsp:spPr>
        <a:xfrm>
          <a:off x="2262981" y="1923534"/>
          <a:ext cx="5966618" cy="2149832"/>
        </a:xfrm>
        <a:prstGeom prst="rect">
          <a:avLst/>
        </a:prstGeom>
        <a:solidFill>
          <a:schemeClr val="lt1">
            <a:alpha val="90000"/>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rtl="0">
            <a:lnSpc>
              <a:spcPct val="90000"/>
            </a:lnSpc>
            <a:spcBef>
              <a:spcPct val="0"/>
            </a:spcBef>
            <a:spcAft>
              <a:spcPct val="35000"/>
            </a:spcAft>
            <a:buNone/>
          </a:pPr>
          <a:r>
            <a:rPr lang="en-US" sz="2900" b="1" kern="1200" dirty="0">
              <a:latin typeface="+mj-lt"/>
            </a:rPr>
            <a:t>Data</a:t>
          </a:r>
          <a:endParaRPr lang="en-US" sz="2900" kern="1200" dirty="0">
            <a:latin typeface="+mj-lt"/>
          </a:endParaRPr>
        </a:p>
      </dsp:txBody>
      <dsp:txXfrm>
        <a:off x="2262981" y="1923534"/>
        <a:ext cx="5966618" cy="961767"/>
      </dsp:txXfrm>
    </dsp:sp>
    <dsp:sp modelId="{202D11B4-F3BA-8F41-9371-6356E59DEDC9}">
      <dsp:nvSpPr>
        <dsp:cNvPr id="0" name=""/>
        <dsp:cNvSpPr/>
      </dsp:nvSpPr>
      <dsp:spPr>
        <a:xfrm>
          <a:off x="1782097" y="2885301"/>
          <a:ext cx="961767" cy="961767"/>
        </a:xfrm>
        <a:prstGeom prst="pie">
          <a:avLst>
            <a:gd name="adj1" fmla="val 54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712420-D463-7D47-A442-9CE0363E4628}">
      <dsp:nvSpPr>
        <dsp:cNvPr id="0" name=""/>
        <dsp:cNvSpPr/>
      </dsp:nvSpPr>
      <dsp:spPr>
        <a:xfrm>
          <a:off x="2262981" y="2885301"/>
          <a:ext cx="5966618" cy="961767"/>
        </a:xfrm>
        <a:prstGeom prst="rect">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rtl="0">
            <a:lnSpc>
              <a:spcPct val="90000"/>
            </a:lnSpc>
            <a:spcBef>
              <a:spcPct val="0"/>
            </a:spcBef>
            <a:spcAft>
              <a:spcPct val="35000"/>
            </a:spcAft>
            <a:buNone/>
          </a:pPr>
          <a:r>
            <a:rPr lang="en-US" sz="2900" b="1" kern="1200" dirty="0">
              <a:latin typeface="+mj-lt"/>
            </a:rPr>
            <a:t>Communication facilities and networks</a:t>
          </a:r>
          <a:endParaRPr lang="en-US" sz="2900" kern="1200" dirty="0">
            <a:latin typeface="+mj-lt"/>
          </a:endParaRPr>
        </a:p>
      </dsp:txBody>
      <dsp:txXfrm>
        <a:off x="2262981" y="2885301"/>
        <a:ext cx="5966618" cy="9617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726A8-9358-0A43-B76F-85F36DACEEE9}">
      <dsp:nvSpPr>
        <dsp:cNvPr id="0" name=""/>
        <dsp:cNvSpPr/>
      </dsp:nvSpPr>
      <dsp:spPr>
        <a:xfrm>
          <a:off x="551313" y="367"/>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Economy of Mechanism</a:t>
          </a:r>
        </a:p>
      </dsp:txBody>
      <dsp:txXfrm>
        <a:off x="551313" y="367"/>
        <a:ext cx="1786593" cy="1071955"/>
      </dsp:txXfrm>
    </dsp:sp>
    <dsp:sp modelId="{261B0E67-5798-3B48-AF5D-FF04DD1FC352}">
      <dsp:nvSpPr>
        <dsp:cNvPr id="0" name=""/>
        <dsp:cNvSpPr/>
      </dsp:nvSpPr>
      <dsp:spPr>
        <a:xfrm>
          <a:off x="2516565" y="367"/>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Fail-Safe Defaults</a:t>
          </a:r>
        </a:p>
      </dsp:txBody>
      <dsp:txXfrm>
        <a:off x="2516565" y="367"/>
        <a:ext cx="1786593" cy="1071955"/>
      </dsp:txXfrm>
    </dsp:sp>
    <dsp:sp modelId="{60F9DFD1-BC1F-7249-8C63-F30D0A764E7F}">
      <dsp:nvSpPr>
        <dsp:cNvPr id="0" name=""/>
        <dsp:cNvSpPr/>
      </dsp:nvSpPr>
      <dsp:spPr>
        <a:xfrm>
          <a:off x="4481817" y="367"/>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Complete Mediation</a:t>
          </a:r>
        </a:p>
      </dsp:txBody>
      <dsp:txXfrm>
        <a:off x="4481817" y="367"/>
        <a:ext cx="1786593" cy="1071955"/>
      </dsp:txXfrm>
    </dsp:sp>
    <dsp:sp modelId="{8AB866F8-93B3-154E-8C5A-E2CEC0C96E62}">
      <dsp:nvSpPr>
        <dsp:cNvPr id="0" name=""/>
        <dsp:cNvSpPr/>
      </dsp:nvSpPr>
      <dsp:spPr>
        <a:xfrm>
          <a:off x="6447069" y="367"/>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Open Design</a:t>
          </a:r>
        </a:p>
      </dsp:txBody>
      <dsp:txXfrm>
        <a:off x="6447069" y="367"/>
        <a:ext cx="1786593" cy="1071955"/>
      </dsp:txXfrm>
    </dsp:sp>
    <dsp:sp modelId="{AECCD729-44C3-8B48-8C82-1997BFB2D633}">
      <dsp:nvSpPr>
        <dsp:cNvPr id="0" name=""/>
        <dsp:cNvSpPr/>
      </dsp:nvSpPr>
      <dsp:spPr>
        <a:xfrm>
          <a:off x="551313" y="1250982"/>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Separation of Privilege</a:t>
          </a:r>
        </a:p>
      </dsp:txBody>
      <dsp:txXfrm>
        <a:off x="551313" y="1250982"/>
        <a:ext cx="1786593" cy="1071955"/>
      </dsp:txXfrm>
    </dsp:sp>
    <dsp:sp modelId="{34FB9B6E-2E7E-9245-9EF2-80839558FCD6}">
      <dsp:nvSpPr>
        <dsp:cNvPr id="0" name=""/>
        <dsp:cNvSpPr/>
      </dsp:nvSpPr>
      <dsp:spPr>
        <a:xfrm>
          <a:off x="2516565" y="1250982"/>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Least Privilege</a:t>
          </a:r>
        </a:p>
      </dsp:txBody>
      <dsp:txXfrm>
        <a:off x="2516565" y="1250982"/>
        <a:ext cx="1786593" cy="1071955"/>
      </dsp:txXfrm>
    </dsp:sp>
    <dsp:sp modelId="{52F98AC9-0F89-2D48-8798-491414A693F6}">
      <dsp:nvSpPr>
        <dsp:cNvPr id="0" name=""/>
        <dsp:cNvSpPr/>
      </dsp:nvSpPr>
      <dsp:spPr>
        <a:xfrm>
          <a:off x="4481817" y="1250982"/>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Least Common Mechanism</a:t>
          </a:r>
        </a:p>
      </dsp:txBody>
      <dsp:txXfrm>
        <a:off x="4481817" y="1250982"/>
        <a:ext cx="1786593" cy="1071955"/>
      </dsp:txXfrm>
    </dsp:sp>
    <dsp:sp modelId="{E9792A33-4CAF-9044-A048-AEAEBD48F3B0}">
      <dsp:nvSpPr>
        <dsp:cNvPr id="0" name=""/>
        <dsp:cNvSpPr/>
      </dsp:nvSpPr>
      <dsp:spPr>
        <a:xfrm>
          <a:off x="6447069" y="1250982"/>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Psychological Acceptability</a:t>
          </a:r>
        </a:p>
      </dsp:txBody>
      <dsp:txXfrm>
        <a:off x="6447069" y="1250982"/>
        <a:ext cx="1786593" cy="1071955"/>
      </dsp:txXfrm>
    </dsp:sp>
    <dsp:sp modelId="{7474431D-58B3-DF42-926D-B237B2FCDD16}">
      <dsp:nvSpPr>
        <dsp:cNvPr id="0" name=""/>
        <dsp:cNvSpPr/>
      </dsp:nvSpPr>
      <dsp:spPr>
        <a:xfrm>
          <a:off x="551313" y="2501597"/>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Isolation</a:t>
          </a:r>
        </a:p>
      </dsp:txBody>
      <dsp:txXfrm>
        <a:off x="551313" y="2501597"/>
        <a:ext cx="1786593" cy="1071955"/>
      </dsp:txXfrm>
    </dsp:sp>
    <dsp:sp modelId="{B1B04BD5-177B-994C-8DAA-F5E994C1AD6F}">
      <dsp:nvSpPr>
        <dsp:cNvPr id="0" name=""/>
        <dsp:cNvSpPr/>
      </dsp:nvSpPr>
      <dsp:spPr>
        <a:xfrm>
          <a:off x="2516565" y="2501597"/>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Encapsulation</a:t>
          </a:r>
        </a:p>
      </dsp:txBody>
      <dsp:txXfrm>
        <a:off x="2516565" y="2501597"/>
        <a:ext cx="1786593" cy="1071955"/>
      </dsp:txXfrm>
    </dsp:sp>
    <dsp:sp modelId="{05F9D909-95AF-7842-B1A3-0A90F486004E}">
      <dsp:nvSpPr>
        <dsp:cNvPr id="0" name=""/>
        <dsp:cNvSpPr/>
      </dsp:nvSpPr>
      <dsp:spPr>
        <a:xfrm>
          <a:off x="4481817" y="2501597"/>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Modularity</a:t>
          </a:r>
        </a:p>
      </dsp:txBody>
      <dsp:txXfrm>
        <a:off x="4481817" y="2501597"/>
        <a:ext cx="1786593" cy="1071955"/>
      </dsp:txXfrm>
    </dsp:sp>
    <dsp:sp modelId="{A0B7849D-961F-264D-A5CE-7438B67D1122}">
      <dsp:nvSpPr>
        <dsp:cNvPr id="0" name=""/>
        <dsp:cNvSpPr/>
      </dsp:nvSpPr>
      <dsp:spPr>
        <a:xfrm>
          <a:off x="6447069" y="2501597"/>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Layering</a:t>
          </a:r>
        </a:p>
      </dsp:txBody>
      <dsp:txXfrm>
        <a:off x="6447069" y="2501597"/>
        <a:ext cx="1786593" cy="1071955"/>
      </dsp:txXfrm>
    </dsp:sp>
    <dsp:sp modelId="{37004563-4480-D546-AC4C-71146CE2D80C}">
      <dsp:nvSpPr>
        <dsp:cNvPr id="0" name=""/>
        <dsp:cNvSpPr/>
      </dsp:nvSpPr>
      <dsp:spPr>
        <a:xfrm>
          <a:off x="3499191" y="3752212"/>
          <a:ext cx="1786593" cy="107195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Least Astonishment</a:t>
          </a:r>
        </a:p>
      </dsp:txBody>
      <dsp:txXfrm>
        <a:off x="3499191" y="3752212"/>
        <a:ext cx="1786593" cy="10719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CFA68-B976-2A49-A3AB-9ABCA1DED13A}">
      <dsp:nvSpPr>
        <dsp:cNvPr id="0" name=""/>
        <dsp:cNvSpPr/>
      </dsp:nvSpPr>
      <dsp:spPr>
        <a:xfrm>
          <a:off x="0" y="0"/>
          <a:ext cx="9796944" cy="4968552"/>
        </a:xfrm>
        <a:prstGeom prst="roundRect">
          <a:avLst>
            <a:gd name="adj" fmla="val 8500"/>
          </a:avLst>
        </a:prstGeom>
        <a:solidFill>
          <a:schemeClr val="accent3">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3856148" numCol="1" spcCol="1270" anchor="t" anchorCtr="0">
          <a:noAutofit/>
        </a:bodyPr>
        <a:lstStyle/>
        <a:p>
          <a:pPr marL="0" lvl="0" indent="0" algn="l" defTabSz="1200150" rtl="0">
            <a:lnSpc>
              <a:spcPct val="90000"/>
            </a:lnSpc>
            <a:spcBef>
              <a:spcPct val="0"/>
            </a:spcBef>
            <a:spcAft>
              <a:spcPct val="35000"/>
            </a:spcAft>
            <a:buNone/>
          </a:pPr>
          <a:r>
            <a:rPr lang="en-US" sz="2700" kern="1200" dirty="0"/>
            <a:t>Consist of the reachable and exploitable vulnerabilities in a system</a:t>
          </a:r>
        </a:p>
      </dsp:txBody>
      <dsp:txXfrm>
        <a:off x="123695" y="123695"/>
        <a:ext cx="9549554" cy="4721162"/>
      </dsp:txXfrm>
    </dsp:sp>
    <dsp:sp modelId="{2838DE06-4342-6445-9DD7-7B290D51E361}">
      <dsp:nvSpPr>
        <dsp:cNvPr id="0" name=""/>
        <dsp:cNvSpPr/>
      </dsp:nvSpPr>
      <dsp:spPr>
        <a:xfrm>
          <a:off x="244923" y="1242138"/>
          <a:ext cx="9307096" cy="3477986"/>
        </a:xfrm>
        <a:prstGeom prst="roundRect">
          <a:avLst>
            <a:gd name="adj" fmla="val 10500"/>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2870" tIns="102870" rIns="102870" bIns="2208521" numCol="1" spcCol="1270" anchor="t" anchorCtr="0">
          <a:noAutofit/>
        </a:bodyPr>
        <a:lstStyle/>
        <a:p>
          <a:pPr marL="0" lvl="0" indent="0" algn="l" defTabSz="1200150" rtl="0">
            <a:lnSpc>
              <a:spcPct val="90000"/>
            </a:lnSpc>
            <a:spcBef>
              <a:spcPct val="0"/>
            </a:spcBef>
            <a:spcAft>
              <a:spcPct val="35000"/>
            </a:spcAft>
            <a:buNone/>
          </a:pPr>
          <a:r>
            <a:rPr lang="en-US" sz="2700" kern="1200" dirty="0"/>
            <a:t>Examples:</a:t>
          </a:r>
        </a:p>
      </dsp:txBody>
      <dsp:txXfrm>
        <a:off x="351883" y="1349098"/>
        <a:ext cx="9093176" cy="3264066"/>
      </dsp:txXfrm>
    </dsp:sp>
    <dsp:sp modelId="{36D2E5FA-5779-2546-8D3D-708A30C558F1}">
      <dsp:nvSpPr>
        <dsp:cNvPr id="0" name=""/>
        <dsp:cNvSpPr/>
      </dsp:nvSpPr>
      <dsp:spPr>
        <a:xfrm>
          <a:off x="477601" y="2807231"/>
          <a:ext cx="1744171" cy="1565093"/>
        </a:xfrm>
        <a:prstGeom prst="roundRect">
          <a:avLst>
            <a:gd name="adj" fmla="val 105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Open ports on outward facing Web and other servers, and code listening on those ports</a:t>
          </a:r>
        </a:p>
      </dsp:txBody>
      <dsp:txXfrm>
        <a:off x="525733" y="2855363"/>
        <a:ext cx="1647907" cy="1468829"/>
      </dsp:txXfrm>
    </dsp:sp>
    <dsp:sp modelId="{12DBDAB8-4930-8246-9268-6B6F0F95CC4D}">
      <dsp:nvSpPr>
        <dsp:cNvPr id="0" name=""/>
        <dsp:cNvSpPr/>
      </dsp:nvSpPr>
      <dsp:spPr>
        <a:xfrm>
          <a:off x="2250761" y="2807231"/>
          <a:ext cx="1744171" cy="1565093"/>
        </a:xfrm>
        <a:prstGeom prst="roundRect">
          <a:avLst>
            <a:gd name="adj" fmla="val 105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Services available on the inside of a firewall</a:t>
          </a:r>
        </a:p>
      </dsp:txBody>
      <dsp:txXfrm>
        <a:off x="2298893" y="2855363"/>
        <a:ext cx="1647907" cy="1468829"/>
      </dsp:txXfrm>
    </dsp:sp>
    <dsp:sp modelId="{CA87D319-D7A3-814A-A6CA-4CC6B589B461}">
      <dsp:nvSpPr>
        <dsp:cNvPr id="0" name=""/>
        <dsp:cNvSpPr/>
      </dsp:nvSpPr>
      <dsp:spPr>
        <a:xfrm>
          <a:off x="4023922" y="2807231"/>
          <a:ext cx="1744171" cy="1565093"/>
        </a:xfrm>
        <a:prstGeom prst="roundRect">
          <a:avLst>
            <a:gd name="adj" fmla="val 105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Code that processes incoming data, email, XML, office documents, and industry-specific custom data exchange formats</a:t>
          </a:r>
        </a:p>
      </dsp:txBody>
      <dsp:txXfrm>
        <a:off x="4072054" y="2855363"/>
        <a:ext cx="1647907" cy="1468829"/>
      </dsp:txXfrm>
    </dsp:sp>
    <dsp:sp modelId="{D72EA0FA-53AD-CB47-99CE-3AFD700ACCAF}">
      <dsp:nvSpPr>
        <dsp:cNvPr id="0" name=""/>
        <dsp:cNvSpPr/>
      </dsp:nvSpPr>
      <dsp:spPr>
        <a:xfrm>
          <a:off x="5797083" y="2807231"/>
          <a:ext cx="1744171" cy="1565093"/>
        </a:xfrm>
        <a:prstGeom prst="roundRect">
          <a:avLst>
            <a:gd name="adj" fmla="val 105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Interfaces, SQL, and Web forms</a:t>
          </a:r>
        </a:p>
      </dsp:txBody>
      <dsp:txXfrm>
        <a:off x="5845215" y="2855363"/>
        <a:ext cx="1647907" cy="1468829"/>
      </dsp:txXfrm>
    </dsp:sp>
    <dsp:sp modelId="{E39960A6-9FDD-B449-80EE-E04874F6DE7F}">
      <dsp:nvSpPr>
        <dsp:cNvPr id="0" name=""/>
        <dsp:cNvSpPr/>
      </dsp:nvSpPr>
      <dsp:spPr>
        <a:xfrm>
          <a:off x="7570244" y="2807231"/>
          <a:ext cx="1744171" cy="1565093"/>
        </a:xfrm>
        <a:prstGeom prst="roundRect">
          <a:avLst>
            <a:gd name="adj" fmla="val 105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An employee with access to sensitive information vulnerable to a social engineering attack</a:t>
          </a:r>
        </a:p>
      </dsp:txBody>
      <dsp:txXfrm>
        <a:off x="7618376" y="2855363"/>
        <a:ext cx="1647907" cy="14688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067EB-4F1D-B448-9A77-0795A8FA027E}">
      <dsp:nvSpPr>
        <dsp:cNvPr id="0" name=""/>
        <dsp:cNvSpPr/>
      </dsp:nvSpPr>
      <dsp:spPr>
        <a:xfrm>
          <a:off x="1060" y="0"/>
          <a:ext cx="2757041" cy="4771574"/>
        </a:xfrm>
        <a:prstGeom prst="roundRect">
          <a:avLst>
            <a:gd name="adj" fmla="val 1000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b="1" kern="1200" dirty="0"/>
            <a:t>Network Attack Surface</a:t>
          </a:r>
          <a:endParaRPr lang="en-US" sz="3300" kern="1200" dirty="0"/>
        </a:p>
      </dsp:txBody>
      <dsp:txXfrm>
        <a:off x="1060" y="0"/>
        <a:ext cx="2757041" cy="1431472"/>
      </dsp:txXfrm>
    </dsp:sp>
    <dsp:sp modelId="{7A4BD44D-6CE4-5347-9FEC-1A3685D77B89}">
      <dsp:nvSpPr>
        <dsp:cNvPr id="0" name=""/>
        <dsp:cNvSpPr/>
      </dsp:nvSpPr>
      <dsp:spPr>
        <a:xfrm>
          <a:off x="276764" y="1432870"/>
          <a:ext cx="2205632" cy="1438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mj-lt"/>
            </a:rPr>
            <a:t>Vulnerabilities over an enterprise network, wide-area network, or the Internet</a:t>
          </a:r>
          <a:endParaRPr lang="en-US" sz="1200" kern="1200" dirty="0">
            <a:latin typeface="+mj-lt"/>
          </a:endParaRPr>
        </a:p>
      </dsp:txBody>
      <dsp:txXfrm>
        <a:off x="318902" y="1475008"/>
        <a:ext cx="2121356" cy="1354419"/>
      </dsp:txXfrm>
    </dsp:sp>
    <dsp:sp modelId="{8247C684-645B-1644-B256-E95D7D0B78A4}">
      <dsp:nvSpPr>
        <dsp:cNvPr id="0" name=""/>
        <dsp:cNvSpPr/>
      </dsp:nvSpPr>
      <dsp:spPr>
        <a:xfrm>
          <a:off x="276764" y="3092903"/>
          <a:ext cx="2205632" cy="1438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mj-lt"/>
            </a:rPr>
            <a:t>Included in this category are network protocol vulnerabilities, such as those used for a denial-of-service attack, disruption of communications links, and various forms of intruder attacks</a:t>
          </a:r>
          <a:endParaRPr lang="en-US" sz="1200" kern="1200" dirty="0">
            <a:latin typeface="+mj-lt"/>
          </a:endParaRPr>
        </a:p>
      </dsp:txBody>
      <dsp:txXfrm>
        <a:off x="318902" y="3135041"/>
        <a:ext cx="2121356" cy="1354419"/>
      </dsp:txXfrm>
    </dsp:sp>
    <dsp:sp modelId="{9C7D5EC8-2DD1-F448-BA8E-DF12CE942EAF}">
      <dsp:nvSpPr>
        <dsp:cNvPr id="0" name=""/>
        <dsp:cNvSpPr/>
      </dsp:nvSpPr>
      <dsp:spPr>
        <a:xfrm>
          <a:off x="2964879" y="0"/>
          <a:ext cx="2757041" cy="4771574"/>
        </a:xfrm>
        <a:prstGeom prst="roundRect">
          <a:avLst>
            <a:gd name="adj" fmla="val 1000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b="1" kern="1200" dirty="0"/>
            <a:t>Software Attack Surface</a:t>
          </a:r>
          <a:endParaRPr lang="en-US" sz="3300" kern="1200" dirty="0"/>
        </a:p>
      </dsp:txBody>
      <dsp:txXfrm>
        <a:off x="2964879" y="0"/>
        <a:ext cx="2757041" cy="1431472"/>
      </dsp:txXfrm>
    </dsp:sp>
    <dsp:sp modelId="{42695345-8D29-D74B-BAC8-002DF12F6166}">
      <dsp:nvSpPr>
        <dsp:cNvPr id="0" name=""/>
        <dsp:cNvSpPr/>
      </dsp:nvSpPr>
      <dsp:spPr>
        <a:xfrm>
          <a:off x="3240583" y="1432870"/>
          <a:ext cx="2205632" cy="1438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mj-lt"/>
            </a:rPr>
            <a:t>Vulnerabilities in application, utility, or operating system code</a:t>
          </a:r>
          <a:endParaRPr lang="en-US" sz="1200" kern="1200" dirty="0">
            <a:latin typeface="+mj-lt"/>
          </a:endParaRPr>
        </a:p>
      </dsp:txBody>
      <dsp:txXfrm>
        <a:off x="3282721" y="1475008"/>
        <a:ext cx="2121356" cy="1354419"/>
      </dsp:txXfrm>
    </dsp:sp>
    <dsp:sp modelId="{011F6C54-FAC5-8946-9EC9-CB597C7FF91F}">
      <dsp:nvSpPr>
        <dsp:cNvPr id="0" name=""/>
        <dsp:cNvSpPr/>
      </dsp:nvSpPr>
      <dsp:spPr>
        <a:xfrm>
          <a:off x="3240583" y="3092903"/>
          <a:ext cx="2205632" cy="14386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mj-lt"/>
            </a:rPr>
            <a:t>Particular focus is Web server software</a:t>
          </a:r>
          <a:endParaRPr lang="en-US" sz="1200" kern="1200" dirty="0">
            <a:latin typeface="+mj-lt"/>
          </a:endParaRPr>
        </a:p>
      </dsp:txBody>
      <dsp:txXfrm>
        <a:off x="3282721" y="3135041"/>
        <a:ext cx="2121356" cy="1354419"/>
      </dsp:txXfrm>
    </dsp:sp>
    <dsp:sp modelId="{9BCA6787-FFE4-7C46-8C53-C6D43EFE6024}">
      <dsp:nvSpPr>
        <dsp:cNvPr id="0" name=""/>
        <dsp:cNvSpPr/>
      </dsp:nvSpPr>
      <dsp:spPr>
        <a:xfrm>
          <a:off x="5928698" y="0"/>
          <a:ext cx="2757041" cy="4771574"/>
        </a:xfrm>
        <a:prstGeom prst="roundRect">
          <a:avLst>
            <a:gd name="adj" fmla="val 10000"/>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b="1" kern="1200" dirty="0"/>
            <a:t>Human Attack Surface</a:t>
          </a:r>
          <a:endParaRPr lang="en-US" sz="3300" kern="1200" dirty="0"/>
        </a:p>
      </dsp:txBody>
      <dsp:txXfrm>
        <a:off x="5928698" y="0"/>
        <a:ext cx="2757041" cy="1431472"/>
      </dsp:txXfrm>
    </dsp:sp>
    <dsp:sp modelId="{A3BBF5FA-65ED-2349-816D-13B311289DA7}">
      <dsp:nvSpPr>
        <dsp:cNvPr id="0" name=""/>
        <dsp:cNvSpPr/>
      </dsp:nvSpPr>
      <dsp:spPr>
        <a:xfrm>
          <a:off x="6204402" y="1431472"/>
          <a:ext cx="2205632" cy="31015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mj-lt"/>
            </a:rPr>
            <a:t>Vulnerabilities created by personnel or outsiders, such as social engineering, human error, and trusted insiders</a:t>
          </a:r>
          <a:endParaRPr lang="en-US" sz="1200" kern="1200" dirty="0">
            <a:latin typeface="+mj-lt"/>
          </a:endParaRPr>
        </a:p>
      </dsp:txBody>
      <dsp:txXfrm>
        <a:off x="6269003" y="1496073"/>
        <a:ext cx="2076430" cy="297232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4">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12932-8756-BB40-A308-A2F26892FD58}" type="datetimeFigureOut">
              <a:rPr lang="en-US" smtClean="0"/>
              <a:t>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C5394-9113-4247-88E1-EDCC4540E72A}" type="slidenum">
              <a:rPr lang="en-US" smtClean="0"/>
              <a:t>‹#›</a:t>
            </a:fld>
            <a:endParaRPr lang="en-US"/>
          </a:p>
        </p:txBody>
      </p:sp>
    </p:spTree>
    <p:extLst>
      <p:ext uri="{BB962C8B-B14F-4D97-AF65-F5344CB8AC3E}">
        <p14:creationId xmlns:p14="http://schemas.microsoft.com/office/powerpoint/2010/main" val="246071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a:t>
            </a:fld>
            <a:endParaRPr lang="en-US"/>
          </a:p>
        </p:txBody>
      </p:sp>
    </p:spTree>
    <p:extLst>
      <p:ext uri="{BB962C8B-B14F-4D97-AF65-F5344CB8AC3E}">
        <p14:creationId xmlns:p14="http://schemas.microsoft.com/office/powerpoint/2010/main" val="2360449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85D4D54-79EC-4388-80B4-59146F571DF9}"/>
              </a:ext>
            </a:extLst>
          </p:cNvPr>
          <p:cNvSpPr>
            <a:spLocks noGrp="1"/>
          </p:cNvSpPr>
          <p:nvPr>
            <p:ph type="body" idx="1"/>
          </p:nvPr>
        </p:nvSpPr>
        <p:spPr/>
        <p:txBody>
          <a:bodyPr/>
          <a:lstStyle/>
          <a:p>
            <a:r>
              <a:rPr lang="en-US" dirty="0">
                <a:latin typeface="Times New Roman" pitchFamily="-107" charset="0"/>
              </a:rPr>
              <a:t>Computer security is both fascinating and complex. Some of the reasons follow:</a:t>
            </a:r>
          </a:p>
          <a:p>
            <a:endParaRPr lang="en-US" dirty="0">
              <a:latin typeface="Times New Roman" pitchFamily="-107" charset="0"/>
            </a:endParaRPr>
          </a:p>
          <a:p>
            <a:r>
              <a:rPr lang="en-US" sz="1200" kern="1200" dirty="0">
                <a:solidFill>
                  <a:schemeClr val="tx1"/>
                </a:solidFill>
                <a:effectLst/>
                <a:latin typeface="Arial" pitchFamily="-107" charset="0"/>
                <a:ea typeface="+mn-ea"/>
                <a:cs typeface="+mn-cs"/>
              </a:rPr>
              <a:t> 1. Computer security is not as simple as it might first appear to the novice. The</a:t>
            </a:r>
          </a:p>
          <a:p>
            <a:r>
              <a:rPr lang="en-US" sz="1200" kern="1200" dirty="0">
                <a:solidFill>
                  <a:schemeClr val="tx1"/>
                </a:solidFill>
                <a:effectLst/>
                <a:latin typeface="Arial" pitchFamily="-107" charset="0"/>
                <a:ea typeface="+mn-ea"/>
                <a:cs typeface="+mn-cs"/>
              </a:rPr>
              <a:t>requirements seem to be straightforward; indeed, most of the major requirements</a:t>
            </a:r>
          </a:p>
          <a:p>
            <a:r>
              <a:rPr lang="en-US" sz="1200" kern="1200" dirty="0">
                <a:solidFill>
                  <a:schemeClr val="tx1"/>
                </a:solidFill>
                <a:effectLst/>
                <a:latin typeface="Arial" pitchFamily="-107" charset="0"/>
                <a:ea typeface="+mn-ea"/>
                <a:cs typeface="+mn-cs"/>
              </a:rPr>
              <a:t>for security services can be given self-explanatory one-word labels:</a:t>
            </a:r>
          </a:p>
          <a:p>
            <a:r>
              <a:rPr lang="en-US" sz="1200" kern="1200" dirty="0">
                <a:solidFill>
                  <a:schemeClr val="tx1"/>
                </a:solidFill>
                <a:effectLst/>
                <a:latin typeface="Arial" pitchFamily="-107" charset="0"/>
                <a:ea typeface="+mn-ea"/>
                <a:cs typeface="+mn-cs"/>
              </a:rPr>
              <a:t>confidentiality,</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authentication, nonrepudiation, and integrity. But the mechanisms</a:t>
            </a:r>
          </a:p>
          <a:p>
            <a:r>
              <a:rPr lang="en-US" sz="1200" kern="1200" dirty="0">
                <a:solidFill>
                  <a:schemeClr val="tx1"/>
                </a:solidFill>
                <a:effectLst/>
                <a:latin typeface="Arial" pitchFamily="-107" charset="0"/>
                <a:ea typeface="+mn-ea"/>
                <a:cs typeface="+mn-cs"/>
              </a:rPr>
              <a:t>used to meet those requirements can be quite complex, and understanding</a:t>
            </a:r>
          </a:p>
          <a:p>
            <a:r>
              <a:rPr lang="en-US" sz="1200" kern="1200" dirty="0">
                <a:solidFill>
                  <a:schemeClr val="tx1"/>
                </a:solidFill>
                <a:effectLst/>
                <a:latin typeface="Arial" pitchFamily="-107" charset="0"/>
                <a:ea typeface="+mn-ea"/>
                <a:cs typeface="+mn-cs"/>
              </a:rPr>
              <a:t>them may involve rather subtle reasoning.</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2. In developing a particular security mechanism or algorithm, one must always consider</a:t>
            </a:r>
          </a:p>
          <a:p>
            <a:r>
              <a:rPr lang="en-US" sz="1200" kern="1200" dirty="0">
                <a:solidFill>
                  <a:schemeClr val="tx1"/>
                </a:solidFill>
                <a:effectLst/>
                <a:latin typeface="Arial" pitchFamily="-107" charset="0"/>
                <a:ea typeface="+mn-ea"/>
                <a:cs typeface="+mn-cs"/>
              </a:rPr>
              <a:t>potential attacks on those security features. In many cases, successful attacks</a:t>
            </a:r>
          </a:p>
          <a:p>
            <a:r>
              <a:rPr lang="en-US" sz="1200" kern="1200" dirty="0">
                <a:solidFill>
                  <a:schemeClr val="tx1"/>
                </a:solidFill>
                <a:effectLst/>
                <a:latin typeface="Arial" pitchFamily="-107" charset="0"/>
                <a:ea typeface="+mn-ea"/>
                <a:cs typeface="+mn-cs"/>
              </a:rPr>
              <a:t>are designed by looking at the problem in a completely different way, therefore</a:t>
            </a:r>
          </a:p>
          <a:p>
            <a:r>
              <a:rPr lang="en-US" sz="1200" kern="1200" dirty="0">
                <a:solidFill>
                  <a:schemeClr val="tx1"/>
                </a:solidFill>
                <a:effectLst/>
                <a:latin typeface="Arial" pitchFamily="-107" charset="0"/>
                <a:ea typeface="+mn-ea"/>
                <a:cs typeface="+mn-cs"/>
              </a:rPr>
              <a:t>exploiting an unexpected weakness in the mechanism.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3. Because of Point 2, the procedures used to provide particular services are often</a:t>
            </a:r>
          </a:p>
          <a:p>
            <a:r>
              <a:rPr lang="en-US" sz="1200" kern="1200" dirty="0">
                <a:solidFill>
                  <a:schemeClr val="tx1"/>
                </a:solidFill>
                <a:effectLst/>
                <a:latin typeface="Arial" pitchFamily="-107" charset="0"/>
                <a:ea typeface="+mn-ea"/>
                <a:cs typeface="+mn-cs"/>
              </a:rPr>
              <a:t>counterintuitive. Typically, a security mechanism is complex, and it is not obvious</a:t>
            </a:r>
          </a:p>
          <a:p>
            <a:r>
              <a:rPr lang="en-US" sz="1200" kern="1200" dirty="0">
                <a:solidFill>
                  <a:schemeClr val="tx1"/>
                </a:solidFill>
                <a:effectLst/>
                <a:latin typeface="Arial" pitchFamily="-107" charset="0"/>
                <a:ea typeface="+mn-ea"/>
                <a:cs typeface="+mn-cs"/>
              </a:rPr>
              <a:t>from the statement of a particular requirement that such elaborate measures are</a:t>
            </a:r>
          </a:p>
          <a:p>
            <a:r>
              <a:rPr lang="en-US" sz="1200" kern="1200" dirty="0">
                <a:solidFill>
                  <a:schemeClr val="tx1"/>
                </a:solidFill>
                <a:effectLst/>
                <a:latin typeface="Arial" pitchFamily="-107" charset="0"/>
                <a:ea typeface="+mn-ea"/>
                <a:cs typeface="+mn-cs"/>
              </a:rPr>
              <a:t>needed. Only when the various aspects of the threat are considered do elaborate</a:t>
            </a:r>
          </a:p>
          <a:p>
            <a:r>
              <a:rPr lang="en-US" sz="1200" kern="1200" dirty="0">
                <a:solidFill>
                  <a:schemeClr val="tx1"/>
                </a:solidFill>
                <a:effectLst/>
                <a:latin typeface="Arial" pitchFamily="-107" charset="0"/>
                <a:ea typeface="+mn-ea"/>
                <a:cs typeface="+mn-cs"/>
              </a:rPr>
              <a:t>security mechanisms make sense.</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4. Having designed various security mechanisms, it is necessary to decide where to</a:t>
            </a:r>
          </a:p>
          <a:p>
            <a:r>
              <a:rPr lang="en-US" sz="1200" kern="1200" dirty="0">
                <a:solidFill>
                  <a:schemeClr val="tx1"/>
                </a:solidFill>
                <a:effectLst/>
                <a:latin typeface="Arial" pitchFamily="-107" charset="0"/>
                <a:ea typeface="+mn-ea"/>
                <a:cs typeface="+mn-cs"/>
              </a:rPr>
              <a:t>use them. This is true both in terms of physical placement (e.g., at what points in</a:t>
            </a:r>
          </a:p>
          <a:p>
            <a:r>
              <a:rPr lang="en-US" sz="1200" kern="1200" dirty="0">
                <a:solidFill>
                  <a:schemeClr val="tx1"/>
                </a:solidFill>
                <a:effectLst/>
                <a:latin typeface="Arial" pitchFamily="-107" charset="0"/>
                <a:ea typeface="+mn-ea"/>
                <a:cs typeface="+mn-cs"/>
              </a:rPr>
              <a:t>a network are certain security mechanisms needed) and in a logical sense [e.g.,</a:t>
            </a:r>
          </a:p>
          <a:p>
            <a:r>
              <a:rPr lang="en-US" sz="1200" kern="1200" dirty="0">
                <a:solidFill>
                  <a:schemeClr val="tx1"/>
                </a:solidFill>
                <a:effectLst/>
                <a:latin typeface="Arial" pitchFamily="-107" charset="0"/>
                <a:ea typeface="+mn-ea"/>
                <a:cs typeface="+mn-cs"/>
              </a:rPr>
              <a:t>at what layer or layers of an architecture such as TCP/IP (Transmission Control</a:t>
            </a:r>
          </a:p>
          <a:p>
            <a:r>
              <a:rPr lang="en-US" sz="1200" kern="1200" dirty="0">
                <a:solidFill>
                  <a:schemeClr val="tx1"/>
                </a:solidFill>
                <a:effectLst/>
                <a:latin typeface="Arial" pitchFamily="-107" charset="0"/>
                <a:ea typeface="+mn-ea"/>
                <a:cs typeface="+mn-cs"/>
              </a:rPr>
              <a:t>Protocol/Internet Protocol) should mechanisms be placed].</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5. Security mechanisms typically involve more than a particular algorithm or</a:t>
            </a:r>
          </a:p>
          <a:p>
            <a:r>
              <a:rPr lang="en-US" sz="1200" kern="1200" dirty="0">
                <a:solidFill>
                  <a:schemeClr val="tx1"/>
                </a:solidFill>
                <a:effectLst/>
                <a:latin typeface="Arial" pitchFamily="-107" charset="0"/>
                <a:ea typeface="+mn-ea"/>
                <a:cs typeface="+mn-cs"/>
              </a:rPr>
              <a:t>protocol.</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They also require that participants be in possession of some secret</a:t>
            </a:r>
          </a:p>
          <a:p>
            <a:r>
              <a:rPr lang="en-US" sz="1200" kern="1200" dirty="0">
                <a:solidFill>
                  <a:schemeClr val="tx1"/>
                </a:solidFill>
                <a:effectLst/>
                <a:latin typeface="Arial" pitchFamily="-107" charset="0"/>
                <a:ea typeface="+mn-ea"/>
                <a:cs typeface="+mn-cs"/>
              </a:rPr>
              <a:t>information (e.g., an encryption key), which raises questions about the creation,</a:t>
            </a:r>
          </a:p>
          <a:p>
            <a:r>
              <a:rPr lang="en-US" sz="1200" kern="1200" dirty="0">
                <a:solidFill>
                  <a:schemeClr val="tx1"/>
                </a:solidFill>
                <a:effectLst/>
                <a:latin typeface="Arial" pitchFamily="-107" charset="0"/>
                <a:ea typeface="+mn-ea"/>
                <a:cs typeface="+mn-cs"/>
              </a:rPr>
              <a:t>distribution, and protection of that secret information. There may also be a reliance</a:t>
            </a:r>
          </a:p>
          <a:p>
            <a:r>
              <a:rPr lang="en-US" sz="1200" kern="1200" dirty="0">
                <a:solidFill>
                  <a:schemeClr val="tx1"/>
                </a:solidFill>
                <a:effectLst/>
                <a:latin typeface="Arial" pitchFamily="-107" charset="0"/>
                <a:ea typeface="+mn-ea"/>
                <a:cs typeface="+mn-cs"/>
              </a:rPr>
              <a:t>on communications protocols whose behavior may complicate the task of</a:t>
            </a:r>
          </a:p>
          <a:p>
            <a:r>
              <a:rPr lang="en-US" sz="1200" kern="1200" dirty="0">
                <a:solidFill>
                  <a:schemeClr val="tx1"/>
                </a:solidFill>
                <a:effectLst/>
                <a:latin typeface="Arial" pitchFamily="-107" charset="0"/>
                <a:ea typeface="+mn-ea"/>
                <a:cs typeface="+mn-cs"/>
              </a:rPr>
              <a:t> developing the security mechanism. For example, if the proper functioning of the</a:t>
            </a:r>
          </a:p>
          <a:p>
            <a:r>
              <a:rPr lang="en-US" sz="1200" kern="1200" dirty="0">
                <a:solidFill>
                  <a:schemeClr val="tx1"/>
                </a:solidFill>
                <a:effectLst/>
                <a:latin typeface="Arial" pitchFamily="-107" charset="0"/>
                <a:ea typeface="+mn-ea"/>
                <a:cs typeface="+mn-cs"/>
              </a:rPr>
              <a:t>security mechanism requires setting time limits on the transit time of a message</a:t>
            </a:r>
          </a:p>
          <a:p>
            <a:r>
              <a:rPr lang="en-US" sz="1200" kern="1200" dirty="0">
                <a:solidFill>
                  <a:schemeClr val="tx1"/>
                </a:solidFill>
                <a:effectLst/>
                <a:latin typeface="Arial" pitchFamily="-107" charset="0"/>
                <a:ea typeface="+mn-ea"/>
                <a:cs typeface="+mn-cs"/>
              </a:rPr>
              <a:t>from sender to receiver, then any protocol or network that introduces variable,</a:t>
            </a:r>
          </a:p>
          <a:p>
            <a:r>
              <a:rPr lang="en-US" sz="1200" kern="1200" dirty="0">
                <a:solidFill>
                  <a:schemeClr val="tx1"/>
                </a:solidFill>
                <a:effectLst/>
                <a:latin typeface="Arial" pitchFamily="-107" charset="0"/>
                <a:ea typeface="+mn-ea"/>
                <a:cs typeface="+mn-cs"/>
              </a:rPr>
              <a:t>unpredictable delays may render such time limits meaningless.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6.  Computer security is essentially a battle of wits between a perpetrator who tries</a:t>
            </a:r>
          </a:p>
          <a:p>
            <a:r>
              <a:rPr lang="en-US" sz="1200" kern="1200" dirty="0">
                <a:solidFill>
                  <a:schemeClr val="tx1"/>
                </a:solidFill>
                <a:effectLst/>
                <a:latin typeface="Arial" pitchFamily="-107" charset="0"/>
                <a:ea typeface="+mn-ea"/>
                <a:cs typeface="+mn-cs"/>
              </a:rPr>
              <a:t>to find holes, and the designer or administrator who tries to close them. The great</a:t>
            </a:r>
          </a:p>
          <a:p>
            <a:r>
              <a:rPr lang="en-US" sz="1200" kern="1200" dirty="0">
                <a:solidFill>
                  <a:schemeClr val="tx1"/>
                </a:solidFill>
                <a:effectLst/>
                <a:latin typeface="Arial" pitchFamily="-107" charset="0"/>
                <a:ea typeface="+mn-ea"/>
                <a:cs typeface="+mn-cs"/>
              </a:rPr>
              <a:t>advantage that the attacker has is that he or she need only find a single weakness,</a:t>
            </a:r>
          </a:p>
          <a:p>
            <a:r>
              <a:rPr lang="en-US" sz="1200" kern="1200" dirty="0">
                <a:solidFill>
                  <a:schemeClr val="tx1"/>
                </a:solidFill>
                <a:effectLst/>
                <a:latin typeface="Arial" pitchFamily="-107" charset="0"/>
                <a:ea typeface="+mn-ea"/>
                <a:cs typeface="+mn-cs"/>
              </a:rPr>
              <a:t>while the designer must find and eliminate all weaknesses to achieve perfect</a:t>
            </a:r>
          </a:p>
          <a:p>
            <a:r>
              <a:rPr lang="en-US" sz="1200" kern="1200" dirty="0">
                <a:solidFill>
                  <a:schemeClr val="tx1"/>
                </a:solidFill>
                <a:effectLst/>
                <a:latin typeface="Arial" pitchFamily="-107" charset="0"/>
                <a:ea typeface="+mn-ea"/>
                <a:cs typeface="+mn-cs"/>
              </a:rPr>
              <a:t>security.</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7.  There is a natural tendency on the part of users and system managers to perceive</a:t>
            </a:r>
          </a:p>
          <a:p>
            <a:r>
              <a:rPr lang="en-US" sz="1200" kern="1200" dirty="0">
                <a:solidFill>
                  <a:schemeClr val="tx1"/>
                </a:solidFill>
                <a:effectLst/>
                <a:latin typeface="Arial" pitchFamily="-107" charset="0"/>
                <a:ea typeface="+mn-ea"/>
                <a:cs typeface="+mn-cs"/>
              </a:rPr>
              <a:t>little benefit from security investment until a security failure occurs.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8.  Security requires regular, even constant monitoring, and this is difficult in today’s</a:t>
            </a:r>
          </a:p>
          <a:p>
            <a:r>
              <a:rPr lang="en-US" sz="1200" kern="1200" dirty="0">
                <a:solidFill>
                  <a:schemeClr val="tx1"/>
                </a:solidFill>
                <a:effectLst/>
                <a:latin typeface="Arial" pitchFamily="-107" charset="0"/>
                <a:ea typeface="+mn-ea"/>
                <a:cs typeface="+mn-cs"/>
              </a:rPr>
              <a:t>short-term, overloaded environment.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9.  Security is still too often an afterthought to be incorporated into a system after</a:t>
            </a:r>
          </a:p>
          <a:p>
            <a:r>
              <a:rPr lang="en-US" sz="1200" kern="1200" dirty="0">
                <a:solidFill>
                  <a:schemeClr val="tx1"/>
                </a:solidFill>
                <a:effectLst/>
                <a:latin typeface="Arial" pitchFamily="-107" charset="0"/>
                <a:ea typeface="+mn-ea"/>
                <a:cs typeface="+mn-cs"/>
              </a:rPr>
              <a:t>the design is complete, rather than being an integral part of the design process.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10.  Many users and even security administrators view strong security as an impediment</a:t>
            </a:r>
          </a:p>
          <a:p>
            <a:r>
              <a:rPr lang="en-US" sz="1200" kern="1200" dirty="0">
                <a:solidFill>
                  <a:schemeClr val="tx1"/>
                </a:solidFill>
                <a:effectLst/>
                <a:latin typeface="Arial" pitchFamily="-107" charset="0"/>
                <a:ea typeface="+mn-ea"/>
                <a:cs typeface="+mn-cs"/>
              </a:rPr>
              <a:t>to efficient and user-friendly operation of an information system or use</a:t>
            </a:r>
          </a:p>
          <a:p>
            <a:r>
              <a:rPr lang="en-US" sz="1200" kern="1200" dirty="0">
                <a:solidFill>
                  <a:schemeClr val="tx1"/>
                </a:solidFill>
                <a:effectLst/>
                <a:latin typeface="Arial" pitchFamily="-107" charset="0"/>
                <a:ea typeface="+mn-ea"/>
                <a:cs typeface="+mn-cs"/>
              </a:rPr>
              <a:t>of information.</a:t>
            </a:r>
          </a:p>
          <a:p>
            <a:endParaRPr lang="en-US" sz="1200" kern="1200" dirty="0">
              <a:solidFill>
                <a:schemeClr val="tx1"/>
              </a:solidFill>
              <a:effectLst/>
              <a:latin typeface="Arial" pitchFamily="-107" charset="0"/>
              <a:ea typeface="+mn-ea"/>
              <a:cs typeface="+mn-cs"/>
            </a:endParaRP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5683C7E-49AD-40AC-9A7A-88DEDF57207C}"/>
              </a:ext>
            </a:extLst>
          </p:cNvPr>
          <p:cNvSpPr>
            <a:spLocks noGrp="1"/>
          </p:cNvSpPr>
          <p:nvPr>
            <p:ph type="body" idx="1"/>
          </p:nvPr>
        </p:nvSpPr>
        <p:spPr/>
        <p:txBody>
          <a:bodyPr/>
          <a:lstStyle/>
          <a:p>
            <a:r>
              <a:rPr lang="en-US" sz="1200" i="0" kern="1200" baseline="0" dirty="0">
                <a:solidFill>
                  <a:schemeClr val="tx1"/>
                </a:solidFill>
                <a:latin typeface="Arial" pitchFamily="-107" charset="0"/>
                <a:ea typeface="+mn-ea"/>
                <a:cs typeface="+mn-cs"/>
              </a:rPr>
              <a:t>We now introduce some terminology that will be useful throughout the book, relying</a:t>
            </a:r>
          </a:p>
          <a:p>
            <a:r>
              <a:rPr lang="en-US" sz="1200" i="0" kern="1200" baseline="0" dirty="0">
                <a:solidFill>
                  <a:schemeClr val="tx1"/>
                </a:solidFill>
                <a:latin typeface="Arial" pitchFamily="-107" charset="0"/>
                <a:ea typeface="+mn-ea"/>
                <a:cs typeface="+mn-cs"/>
              </a:rPr>
              <a:t>on RFC 2828, Internet Security Glossary .  Table 1.1 defines terms.</a:t>
            </a:r>
            <a:endParaRPr lang="en-US" i="0" dirty="0"/>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5096964F-FAD7-4005-901C-FC0B96FC2268}"/>
              </a:ext>
            </a:extLst>
          </p:cNvPr>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Figure 1.2, based on [CCPS12a], shows the relationship among some of these terms.</a:t>
            </a:r>
          </a:p>
          <a:p>
            <a:endParaRPr lang="en-US" i="1" dirty="0">
              <a:latin typeface="Times New Roman" pitchFamily="-107" charset="0"/>
            </a:endParaRPr>
          </a:p>
          <a:p>
            <a:r>
              <a:rPr lang="en-US" sz="1200" b="0" i="0" u="none" strike="noStrike" kern="1200" baseline="0" dirty="0">
                <a:solidFill>
                  <a:schemeClr val="tx1"/>
                </a:solidFill>
                <a:latin typeface="Arial" pitchFamily="-107" charset="0"/>
                <a:ea typeface="+mn-ea"/>
                <a:cs typeface="+mn-cs"/>
              </a:rPr>
              <a:t> We start with the concept of a system resource , or asset , that users and owners wish to protect.</a:t>
            </a:r>
            <a:endParaRPr lang="en-US" i="0" dirty="0">
              <a:latin typeface="Times New Roman" pitchFamily="-107" charset="0"/>
            </a:endParaRP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C81E947-671E-4CFE-B230-BF69513715CE}"/>
              </a:ext>
            </a:extLst>
          </p:cNvPr>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The assets of a computer system can be categorized as follows: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Hardware</a:t>
            </a:r>
            <a:r>
              <a:rPr lang="en-US" sz="1200" b="0" i="0" u="none" strike="noStrike" kern="1200" baseline="0" dirty="0">
                <a:solidFill>
                  <a:schemeClr val="tx1"/>
                </a:solidFill>
                <a:latin typeface="Arial" pitchFamily="-107" charset="0"/>
                <a:ea typeface="+mn-ea"/>
                <a:cs typeface="+mn-cs"/>
              </a:rPr>
              <a:t>:  Including computer systems and other data processing, data storage,</a:t>
            </a:r>
          </a:p>
          <a:p>
            <a:r>
              <a:rPr lang="en-US" sz="1200" b="0" i="0" u="none" strike="noStrike" kern="1200" baseline="0" dirty="0">
                <a:solidFill>
                  <a:schemeClr val="tx1"/>
                </a:solidFill>
                <a:latin typeface="Arial" pitchFamily="-107" charset="0"/>
                <a:ea typeface="+mn-ea"/>
                <a:cs typeface="+mn-cs"/>
              </a:rPr>
              <a:t>and data communications devices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Software</a:t>
            </a:r>
            <a:r>
              <a:rPr lang="en-US" sz="1200" b="0" i="0" u="none" strike="noStrike" kern="1200" baseline="0" dirty="0">
                <a:solidFill>
                  <a:schemeClr val="tx1"/>
                </a:solidFill>
                <a:latin typeface="Arial" pitchFamily="-107" charset="0"/>
                <a:ea typeface="+mn-ea"/>
                <a:cs typeface="+mn-cs"/>
              </a:rPr>
              <a:t>:  Including the operating system, system utilities, and applications.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Data</a:t>
            </a:r>
            <a:r>
              <a:rPr lang="en-US" sz="1200" b="0" i="0" u="none" strike="noStrike" kern="1200" baseline="0" dirty="0">
                <a:solidFill>
                  <a:schemeClr val="tx1"/>
                </a:solidFill>
                <a:latin typeface="Arial" pitchFamily="-107" charset="0"/>
                <a:ea typeface="+mn-ea"/>
                <a:cs typeface="+mn-cs"/>
              </a:rPr>
              <a:t>:  Including files and databases, as well as security-related data, such as</a:t>
            </a:r>
          </a:p>
          <a:p>
            <a:r>
              <a:rPr lang="en-US" sz="1200" b="0" i="0" u="none" strike="noStrike" kern="1200" baseline="0" dirty="0">
                <a:solidFill>
                  <a:schemeClr val="tx1"/>
                </a:solidFill>
                <a:latin typeface="Arial" pitchFamily="-107" charset="0"/>
                <a:ea typeface="+mn-ea"/>
                <a:cs typeface="+mn-cs"/>
              </a:rPr>
              <a:t>password files.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Communication facilities and networks</a:t>
            </a:r>
            <a:r>
              <a:rPr lang="en-US" sz="1200" b="0" i="0" u="none" strike="noStrike" kern="1200" baseline="0" dirty="0">
                <a:solidFill>
                  <a:schemeClr val="tx1"/>
                </a:solidFill>
                <a:latin typeface="Arial" pitchFamily="-107" charset="0"/>
                <a:ea typeface="+mn-ea"/>
                <a:cs typeface="+mn-cs"/>
              </a:rPr>
              <a:t>:  Local and wide area network</a:t>
            </a:r>
          </a:p>
          <a:p>
            <a:r>
              <a:rPr lang="en-US" sz="1200" b="0" i="0" u="none" strike="noStrike" kern="1200" baseline="0" dirty="0">
                <a:solidFill>
                  <a:schemeClr val="tx1"/>
                </a:solidFill>
                <a:latin typeface="Arial" pitchFamily="-107" charset="0"/>
                <a:ea typeface="+mn-ea"/>
                <a:cs typeface="+mn-cs"/>
              </a:rPr>
              <a:t>communication links, bridges, routers, and so on.</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6AA3483-D137-49FE-B357-735204EFDE26}"/>
              </a:ext>
            </a:extLst>
          </p:cNvPr>
          <p:cNvSpPr>
            <a:spLocks noGrp="1"/>
          </p:cNvSpPr>
          <p:nvPr>
            <p:ph type="body" idx="1"/>
          </p:nvPr>
        </p:nvSpPr>
        <p:spPr/>
        <p:txBody>
          <a:bodyPr/>
          <a:lstStyle/>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a:t>
            </a:r>
            <a:r>
              <a:rPr lang="en-US" sz="1200" kern="1200" dirty="0">
                <a:solidFill>
                  <a:schemeClr val="tx1"/>
                </a:solidFill>
                <a:effectLst/>
                <a:latin typeface="Arial" pitchFamily="-107" charset="0"/>
                <a:ea typeface="+mn-ea"/>
                <a:cs typeface="+mn-cs"/>
              </a:rPr>
              <a:t>system can be corrupted , so it does the wrong thing or gives wrong answers.</a:t>
            </a:r>
          </a:p>
          <a:p>
            <a:r>
              <a:rPr lang="en-US" sz="1200" kern="1200" dirty="0">
                <a:solidFill>
                  <a:schemeClr val="tx1"/>
                </a:solidFill>
                <a:effectLst/>
                <a:latin typeface="Arial" pitchFamily="-107" charset="0"/>
                <a:ea typeface="+mn-ea"/>
                <a:cs typeface="+mn-cs"/>
              </a:rPr>
              <a:t>For example, stored data values may differ from what they should be because</a:t>
            </a:r>
          </a:p>
          <a:p>
            <a:r>
              <a:rPr lang="en-US" sz="1200" kern="1200" dirty="0">
                <a:solidFill>
                  <a:schemeClr val="tx1"/>
                </a:solidFill>
                <a:effectLst/>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1" kern="1200" baseline="0" dirty="0">
                <a:solidFill>
                  <a:schemeClr val="tx1"/>
                </a:solidFill>
                <a:latin typeface="Arial" pitchFamily="-107" charset="0"/>
                <a:ea typeface="+mn-ea"/>
                <a:cs typeface="+mn-cs"/>
              </a:rPr>
              <a:t>threats</a:t>
            </a:r>
            <a:r>
              <a:rPr lang="en-US" sz="1200" b="0" kern="1200" baseline="0" dirty="0">
                <a:solidFill>
                  <a:schemeClr val="tx1"/>
                </a:solidFill>
                <a:latin typeface="Arial" pitchFamily="-107" charset="0"/>
                <a:ea typeface="+mn-ea"/>
                <a:cs typeface="+mn-cs"/>
              </a:rPr>
              <a:t>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
            </a:r>
            <a:r>
              <a:rPr lang="en-US" sz="1200" b="1" kern="1200" baseline="0" dirty="0">
                <a:solidFill>
                  <a:schemeClr val="tx1"/>
                </a:solidFill>
                <a:latin typeface="Arial" pitchFamily="-107" charset="0"/>
                <a:ea typeface="+mn-ea"/>
                <a:cs typeface="+mn-cs"/>
              </a:rPr>
              <a:t>attack</a:t>
            </a:r>
            <a:r>
              <a:rPr lang="en-US" sz="1200" b="0" kern="1200" baseline="0" dirty="0">
                <a:solidFill>
                  <a:schemeClr val="tx1"/>
                </a:solidFill>
                <a:latin typeface="Arial" pitchFamily="-107" charset="0"/>
                <a:ea typeface="+mn-ea"/>
                <a:cs typeface="+mn-cs"/>
              </a:rPr>
              <a:t>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1" kern="1200" baseline="0" dirty="0">
                <a:solidFill>
                  <a:schemeClr val="tx1"/>
                </a:solidFill>
                <a:latin typeface="Arial" pitchFamily="-107" charset="0"/>
                <a:ea typeface="+mn-ea"/>
                <a:cs typeface="+mn-cs"/>
              </a:rPr>
              <a:t>threat agent </a:t>
            </a:r>
            <a:r>
              <a:rPr lang="en-US" sz="1200" b="0" kern="1200" baseline="0" dirty="0">
                <a:solidFill>
                  <a:schemeClr val="tx1"/>
                </a:solidFill>
                <a:latin typeface="Arial" pitchFamily="-107" charset="0"/>
                <a:ea typeface="+mn-ea"/>
                <a:cs typeface="+mn-cs"/>
              </a:rPr>
              <a:t>.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Active attack</a:t>
            </a:r>
            <a:r>
              <a:rPr lang="en-US" sz="1200" b="0" kern="1200" baseline="0" dirty="0">
                <a:solidFill>
                  <a:schemeClr val="tx1"/>
                </a:solidFill>
                <a:latin typeface="Arial" pitchFamily="-107" charset="0"/>
                <a:ea typeface="+mn-ea"/>
                <a:cs typeface="+mn-cs"/>
              </a:rPr>
              <a:t>: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Passive attack: </a:t>
            </a:r>
            <a:r>
              <a:rPr lang="en-US" sz="1200" b="0" kern="1200" baseline="0" dirty="0">
                <a:solidFill>
                  <a:schemeClr val="tx1"/>
                </a:solidFill>
                <a:latin typeface="Arial" pitchFamily="-107" charset="0"/>
                <a:ea typeface="+mn-ea"/>
                <a:cs typeface="+mn-cs"/>
              </a:rPr>
              <a:t>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Inside attack</a:t>
            </a:r>
            <a:r>
              <a:rPr lang="en-US" sz="1200" b="0" kern="1200" baseline="0" dirty="0">
                <a:solidFill>
                  <a:schemeClr val="tx1"/>
                </a:solidFill>
                <a:latin typeface="Arial" pitchFamily="-107" charset="0"/>
                <a:ea typeface="+mn-ea"/>
                <a:cs typeface="+mn-cs"/>
              </a:rPr>
              <a:t>: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Outside attack</a:t>
            </a:r>
            <a:r>
              <a:rPr lang="en-US" sz="1200" b="0" kern="1200" baseline="0" dirty="0">
                <a:solidFill>
                  <a:schemeClr val="tx1"/>
                </a:solidFill>
                <a:latin typeface="Arial" pitchFamily="-107" charset="0"/>
                <a:ea typeface="+mn-ea"/>
                <a:cs typeface="+mn-cs"/>
              </a:rPr>
              <a:t>: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6AA3483-D137-49FE-B357-735204EFDE26}"/>
              </a:ext>
            </a:extLst>
          </p:cNvPr>
          <p:cNvSpPr>
            <a:spLocks noGrp="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 A countermeasure</a:t>
            </a:r>
          </a:p>
          <a:p>
            <a:r>
              <a:rPr lang="en-US" sz="1200" b="0" kern="1200" baseline="0" dirty="0">
                <a:solidFill>
                  <a:schemeClr val="tx1"/>
                </a:solidFill>
                <a:latin typeface="Arial" pitchFamily="-107" charset="0"/>
                <a:ea typeface="+mn-ea"/>
                <a:cs typeface="+mn-cs"/>
              </a:rPr>
              <a:t>may itself introduce new vulnerabilities. In any case, residual vulnerabilities</a:t>
            </a:r>
          </a:p>
          <a:p>
            <a:r>
              <a:rPr lang="en-US" sz="1200" b="0" kern="1200" baseline="0" dirty="0">
                <a:solidFill>
                  <a:schemeClr val="tx1"/>
                </a:solidFill>
                <a:latin typeface="Arial" pitchFamily="-107" charset="0"/>
                <a:ea typeface="+mn-ea"/>
                <a:cs typeface="+mn-cs"/>
              </a:rPr>
              <a:t>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a:p>
            <a:endParaRPr lang="en-US" dirty="0"/>
          </a:p>
        </p:txBody>
      </p:sp>
    </p:spTree>
    <p:extLst>
      <p:ext uri="{BB962C8B-B14F-4D97-AF65-F5344CB8AC3E}">
        <p14:creationId xmlns:p14="http://schemas.microsoft.com/office/powerpoint/2010/main" val="227674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049C8A-F892-4B9A-8736-02896200ECD5}"/>
              </a:ext>
            </a:extLst>
          </p:cNvPr>
          <p:cNvSpPr>
            <a:spLocks noGrp="1"/>
          </p:cNvSpPr>
          <p:nvPr>
            <p:ph type="body" idx="1"/>
          </p:nvPr>
        </p:nvSpPr>
        <p:spPr/>
        <p:txBody>
          <a:bodyPr/>
          <a:lstStyle/>
          <a:p>
            <a:r>
              <a:rPr lang="en-US" sz="1200" b="0" kern="1200" baseline="0" dirty="0">
                <a:solidFill>
                  <a:schemeClr val="tx1"/>
                </a:solidFill>
                <a:latin typeface="Arial" pitchFamily="-107" charset="0"/>
                <a:ea typeface="+mn-ea"/>
                <a:cs typeface="+mn-cs"/>
              </a:rPr>
              <a:t>Table 1.2 , based on RFC 4949, describes four kinds of threat consequences and lists</a:t>
            </a:r>
          </a:p>
          <a:p>
            <a:r>
              <a:rPr lang="en-US" sz="1200" b="0" kern="1200" baseline="0" dirty="0">
                <a:solidFill>
                  <a:schemeClr val="tx1"/>
                </a:solidFill>
                <a:latin typeface="Arial" pitchFamily="-107" charset="0"/>
                <a:ea typeface="+mn-ea"/>
                <a:cs typeface="+mn-cs"/>
              </a:rPr>
              <a:t>the kinds of attacks that result in each consequence.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Unauthorized disclosure is a threat to confidentiality</a:t>
            </a:r>
            <a:r>
              <a:rPr lang="en-US" sz="1200" b="0" kern="1200" baseline="0" dirty="0">
                <a:solidFill>
                  <a:schemeClr val="tx1"/>
                </a:solidFill>
                <a:latin typeface="Arial" pitchFamily="-107" charset="0"/>
                <a:ea typeface="+mn-ea"/>
                <a:cs typeface="+mn-cs"/>
              </a:rPr>
              <a:t>. The following types of</a:t>
            </a:r>
          </a:p>
          <a:p>
            <a:r>
              <a:rPr lang="en-US" sz="1200" b="0" kern="1200" baseline="0" dirty="0">
                <a:solidFill>
                  <a:schemeClr val="tx1"/>
                </a:solidFill>
                <a:latin typeface="Arial" pitchFamily="-107" charset="0"/>
                <a:ea typeface="+mn-ea"/>
                <a:cs typeface="+mn-cs"/>
              </a:rPr>
              <a:t>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Exposure</a:t>
            </a:r>
            <a:r>
              <a:rPr lang="en-US" sz="1200" b="0" kern="1200" baseline="0" dirty="0">
                <a:solidFill>
                  <a:schemeClr val="tx1"/>
                </a:solidFill>
                <a:latin typeface="Arial" pitchFamily="-107" charset="0"/>
                <a:ea typeface="+mn-ea"/>
                <a:cs typeface="+mn-cs"/>
              </a:rPr>
              <a:t>: This can be deliberate, as when an insider intentionally releases</a:t>
            </a:r>
          </a:p>
          <a:p>
            <a:r>
              <a:rPr lang="en-US" sz="1200" b="0" kern="1200" baseline="0" dirty="0">
                <a:solidFill>
                  <a:schemeClr val="tx1"/>
                </a:solidFill>
                <a:latin typeface="Arial" pitchFamily="-107" charset="0"/>
                <a:ea typeface="+mn-ea"/>
                <a:cs typeface="+mn-cs"/>
              </a:rPr>
              <a:t>sensitive information, such as credit card numbers, to an outsider. It can also</a:t>
            </a:r>
          </a:p>
          <a:p>
            <a:r>
              <a:rPr lang="en-US" sz="1200" b="0" kern="1200" baseline="0" dirty="0">
                <a:solidFill>
                  <a:schemeClr val="tx1"/>
                </a:solidFill>
                <a:latin typeface="Arial" pitchFamily="-107" charset="0"/>
                <a:ea typeface="+mn-ea"/>
                <a:cs typeface="+mn-cs"/>
              </a:rPr>
              <a:t>be the result of a human, hardware, or software error, which results in an entity</a:t>
            </a:r>
          </a:p>
          <a:p>
            <a:r>
              <a:rPr lang="en-US" sz="1200" b="0" kern="1200" baseline="0" dirty="0">
                <a:solidFill>
                  <a:schemeClr val="tx1"/>
                </a:solidFill>
                <a:latin typeface="Arial" pitchFamily="-107" charset="0"/>
                <a:ea typeface="+mn-ea"/>
                <a:cs typeface="+mn-cs"/>
              </a:rPr>
              <a:t>gaining unauthorized knowledge of sensitive data. There have been numerous</a:t>
            </a:r>
          </a:p>
          <a:p>
            <a:r>
              <a:rPr lang="en-US" sz="1200" b="0" kern="1200" baseline="0" dirty="0">
                <a:solidFill>
                  <a:schemeClr val="tx1"/>
                </a:solidFill>
                <a:latin typeface="Arial" pitchFamily="-107" charset="0"/>
                <a:ea typeface="+mn-ea"/>
                <a:cs typeface="+mn-cs"/>
              </a:rPr>
              <a:t>instances of this, such as universities accidentally posting student confidential</a:t>
            </a:r>
          </a:p>
          <a:p>
            <a:r>
              <a:rPr lang="en-US" sz="1200" b="0" kern="1200" baseline="0" dirty="0">
                <a:solidFill>
                  <a:schemeClr val="tx1"/>
                </a:solidFill>
                <a:latin typeface="Arial" pitchFamily="-107" charset="0"/>
                <a:ea typeface="+mn-ea"/>
                <a:cs typeface="+mn-cs"/>
              </a:rPr>
              <a:t>information on the Web.</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Interception</a:t>
            </a:r>
            <a:r>
              <a:rPr lang="en-US" sz="1200" b="0" kern="1200" baseline="0" dirty="0">
                <a:solidFill>
                  <a:schemeClr val="tx1"/>
                </a:solidFill>
                <a:latin typeface="Arial" pitchFamily="-107" charset="0"/>
                <a:ea typeface="+mn-ea"/>
                <a:cs typeface="+mn-cs"/>
              </a:rPr>
              <a:t>: Interception is a common attack in the context of communications.</a:t>
            </a:r>
          </a:p>
          <a:p>
            <a:r>
              <a:rPr lang="en-US" sz="1200" b="0" kern="1200" baseline="0" dirty="0">
                <a:solidFill>
                  <a:schemeClr val="tx1"/>
                </a:solidFill>
                <a:latin typeface="Arial" pitchFamily="-107" charset="0"/>
                <a:ea typeface="+mn-ea"/>
                <a:cs typeface="+mn-cs"/>
              </a:rPr>
              <a:t>On a shared local area network (LAN), such as a wireless LAN or a</a:t>
            </a:r>
          </a:p>
          <a:p>
            <a:r>
              <a:rPr lang="en-US" sz="1200" b="0" kern="1200" baseline="0" dirty="0">
                <a:solidFill>
                  <a:schemeClr val="tx1"/>
                </a:solidFill>
                <a:latin typeface="Arial" pitchFamily="-107" charset="0"/>
                <a:ea typeface="+mn-ea"/>
                <a:cs typeface="+mn-cs"/>
              </a:rPr>
              <a:t>broadcast Ethernet, any device attached to the LAN can receive a copy of</a:t>
            </a:r>
          </a:p>
          <a:p>
            <a:r>
              <a:rPr lang="en-US" sz="1200" b="0" kern="1200" baseline="0" dirty="0">
                <a:solidFill>
                  <a:schemeClr val="tx1"/>
                </a:solidFill>
                <a:latin typeface="Arial" pitchFamily="-107" charset="0"/>
                <a:ea typeface="+mn-ea"/>
                <a:cs typeface="+mn-cs"/>
              </a:rPr>
              <a:t>packets intended for another device. On the Internet, a determined hacker</a:t>
            </a:r>
          </a:p>
          <a:p>
            <a:r>
              <a:rPr lang="en-US" sz="1200" b="0" kern="1200" baseline="0" dirty="0">
                <a:solidFill>
                  <a:schemeClr val="tx1"/>
                </a:solidFill>
                <a:latin typeface="Arial" pitchFamily="-107" charset="0"/>
                <a:ea typeface="+mn-ea"/>
                <a:cs typeface="+mn-cs"/>
              </a:rPr>
              <a:t>can gain access to e-mail traffic and other data transfers. All of these situations</a:t>
            </a:r>
          </a:p>
          <a:p>
            <a:r>
              <a:rPr lang="en-US" sz="1200" b="0" kern="1200" baseline="0" dirty="0">
                <a:solidFill>
                  <a:schemeClr val="tx1"/>
                </a:solidFill>
                <a:latin typeface="Arial" pitchFamily="-107" charset="0"/>
                <a:ea typeface="+mn-ea"/>
                <a:cs typeface="+mn-cs"/>
              </a:rPr>
              <a:t>create the potential for unauthorized access to data.</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Inference</a:t>
            </a:r>
            <a:r>
              <a:rPr lang="en-US" sz="1200" b="0" kern="1200" baseline="0" dirty="0">
                <a:solidFill>
                  <a:schemeClr val="tx1"/>
                </a:solidFill>
                <a:latin typeface="Arial" pitchFamily="-107" charset="0"/>
                <a:ea typeface="+mn-ea"/>
                <a:cs typeface="+mn-cs"/>
              </a:rPr>
              <a:t>: An example of inference is known as traffic analysis, in which an</a:t>
            </a:r>
          </a:p>
          <a:p>
            <a:r>
              <a:rPr lang="en-US" sz="1200" b="0" kern="1200" baseline="0" dirty="0">
                <a:solidFill>
                  <a:schemeClr val="tx1"/>
                </a:solidFill>
                <a:latin typeface="Arial" pitchFamily="-107" charset="0"/>
                <a:ea typeface="+mn-ea"/>
                <a:cs typeface="+mn-cs"/>
              </a:rPr>
              <a:t>adversary is able to gain information from observing the pattern of traffic on</a:t>
            </a:r>
          </a:p>
          <a:p>
            <a:r>
              <a:rPr lang="en-US" sz="1200" b="0" kern="1200" baseline="0" dirty="0">
                <a:solidFill>
                  <a:schemeClr val="tx1"/>
                </a:solidFill>
                <a:latin typeface="Arial" pitchFamily="-107" charset="0"/>
                <a:ea typeface="+mn-ea"/>
                <a:cs typeface="+mn-cs"/>
              </a:rPr>
              <a:t>a network, such as the amount of traffic between particular pairs of hosts on</a:t>
            </a:r>
          </a:p>
          <a:p>
            <a:r>
              <a:rPr lang="en-US" sz="1200" b="0" kern="1200" baseline="0" dirty="0">
                <a:solidFill>
                  <a:schemeClr val="tx1"/>
                </a:solidFill>
                <a:latin typeface="Arial" pitchFamily="-107" charset="0"/>
                <a:ea typeface="+mn-ea"/>
                <a:cs typeface="+mn-cs"/>
              </a:rPr>
              <a:t>the network. Another example is the inference of detailed information from</a:t>
            </a:r>
          </a:p>
          <a:p>
            <a:r>
              <a:rPr lang="en-US" sz="1200" b="0" kern="1200" baseline="0" dirty="0">
                <a:solidFill>
                  <a:schemeClr val="tx1"/>
                </a:solidFill>
                <a:latin typeface="Arial" pitchFamily="-107" charset="0"/>
                <a:ea typeface="+mn-ea"/>
                <a:cs typeface="+mn-cs"/>
              </a:rPr>
              <a:t>a database by a user who has only limited access; this is accomplished by</a:t>
            </a:r>
          </a:p>
          <a:p>
            <a:r>
              <a:rPr lang="en-US" sz="1200" b="0" kern="1200" baseline="0" dirty="0">
                <a:solidFill>
                  <a:schemeClr val="tx1"/>
                </a:solidFill>
                <a:latin typeface="Arial" pitchFamily="-107" charset="0"/>
                <a:ea typeface="+mn-ea"/>
                <a:cs typeface="+mn-cs"/>
              </a:rPr>
              <a:t>repeated queries whose combined results enable inference.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Intrusion</a:t>
            </a:r>
            <a:r>
              <a:rPr lang="en-US" sz="1200" b="0" kern="1200" baseline="0" dirty="0">
                <a:solidFill>
                  <a:schemeClr val="tx1"/>
                </a:solidFill>
                <a:latin typeface="Arial" pitchFamily="-107" charset="0"/>
                <a:ea typeface="+mn-ea"/>
                <a:cs typeface="+mn-cs"/>
              </a:rPr>
              <a:t>: An example of intrusion is an adversary gaining unauthorized</a:t>
            </a:r>
          </a:p>
          <a:p>
            <a:r>
              <a:rPr lang="en-US" sz="1200" b="0" kern="1200" baseline="0" dirty="0">
                <a:solidFill>
                  <a:schemeClr val="tx1"/>
                </a:solidFill>
                <a:latin typeface="Arial" pitchFamily="-107" charset="0"/>
                <a:ea typeface="+mn-ea"/>
                <a:cs typeface="+mn-cs"/>
              </a:rPr>
              <a:t>access to sensitive data by overcoming the system’s access control protections.</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Deception is a threat to either system integrity or data integrity</a:t>
            </a:r>
            <a:r>
              <a:rPr lang="en-US" sz="1200" b="0" kern="1200" baseline="0" dirty="0">
                <a:solidFill>
                  <a:schemeClr val="tx1"/>
                </a:solidFill>
                <a:latin typeface="Arial" pitchFamily="-107" charset="0"/>
                <a:ea typeface="+mn-ea"/>
                <a:cs typeface="+mn-cs"/>
              </a:rPr>
              <a:t>. The following</a:t>
            </a:r>
          </a:p>
          <a:p>
            <a:r>
              <a:rPr lang="en-US" sz="1200" b="0" kern="1200" baseline="0" dirty="0">
                <a:solidFill>
                  <a:schemeClr val="tx1"/>
                </a:solidFill>
                <a:latin typeface="Arial" pitchFamily="-107" charset="0"/>
                <a:ea typeface="+mn-ea"/>
                <a:cs typeface="+mn-cs"/>
              </a:rPr>
              <a:t>types of 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One example of masquerade is an attempt by an unauthorized</a:t>
            </a:r>
          </a:p>
          <a:p>
            <a:r>
              <a:rPr lang="en-US" sz="1200" b="0" kern="1200" baseline="0" dirty="0">
                <a:solidFill>
                  <a:schemeClr val="tx1"/>
                </a:solidFill>
                <a:latin typeface="Arial" pitchFamily="-107" charset="0"/>
                <a:ea typeface="+mn-ea"/>
                <a:cs typeface="+mn-cs"/>
              </a:rPr>
              <a:t>user to gain access to a system by posing as an authorized user; this could</a:t>
            </a:r>
          </a:p>
          <a:p>
            <a:r>
              <a:rPr lang="en-US" sz="1200" b="0" kern="1200" baseline="0" dirty="0">
                <a:solidFill>
                  <a:schemeClr val="tx1"/>
                </a:solidFill>
                <a:latin typeface="Arial" pitchFamily="-107" charset="0"/>
                <a:ea typeface="+mn-ea"/>
                <a:cs typeface="+mn-cs"/>
              </a:rPr>
              <a:t>happen if the unauthorized user has learned another user’s logon ID and</a:t>
            </a:r>
          </a:p>
          <a:p>
            <a:r>
              <a:rPr lang="en-US" sz="1200" b="0" kern="1200" baseline="0" dirty="0">
                <a:solidFill>
                  <a:schemeClr val="tx1"/>
                </a:solidFill>
                <a:latin typeface="Arial" pitchFamily="-107" charset="0"/>
                <a:ea typeface="+mn-ea"/>
                <a:cs typeface="+mn-cs"/>
              </a:rPr>
              <a:t>password. Another example is malicious logic, such as a Trojan horse, that</a:t>
            </a:r>
          </a:p>
          <a:p>
            <a:r>
              <a:rPr lang="en-US" sz="1200" b="0" kern="1200" baseline="0" dirty="0">
                <a:solidFill>
                  <a:schemeClr val="tx1"/>
                </a:solidFill>
                <a:latin typeface="Arial" pitchFamily="-107" charset="0"/>
                <a:ea typeface="+mn-ea"/>
                <a:cs typeface="+mn-cs"/>
              </a:rPr>
              <a:t>appears to perform a useful or desirable function but actually gains unauthorized</a:t>
            </a:r>
          </a:p>
          <a:p>
            <a:r>
              <a:rPr lang="en-US" sz="1200" b="0" kern="1200" baseline="0" dirty="0">
                <a:solidFill>
                  <a:schemeClr val="tx1"/>
                </a:solidFill>
                <a:latin typeface="Arial" pitchFamily="-107" charset="0"/>
                <a:ea typeface="+mn-ea"/>
                <a:cs typeface="+mn-cs"/>
              </a:rPr>
              <a:t>access to system resources or tricks a user into executing other malicious</a:t>
            </a:r>
          </a:p>
          <a:p>
            <a:r>
              <a:rPr lang="en-US" sz="1200" b="0" kern="1200" baseline="0" dirty="0">
                <a:solidFill>
                  <a:schemeClr val="tx1"/>
                </a:solidFill>
                <a:latin typeface="Arial" pitchFamily="-107" charset="0"/>
                <a:ea typeface="+mn-ea"/>
                <a:cs typeface="+mn-cs"/>
              </a:rPr>
              <a:t>logic.</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Falsification</a:t>
            </a:r>
            <a:r>
              <a:rPr lang="en-US" sz="1200" b="0" kern="1200" baseline="0" dirty="0">
                <a:solidFill>
                  <a:schemeClr val="tx1"/>
                </a:solidFill>
                <a:latin typeface="Arial" pitchFamily="-107" charset="0"/>
                <a:ea typeface="+mn-ea"/>
                <a:cs typeface="+mn-cs"/>
              </a:rPr>
              <a:t>: This refers to the altering or replacing of valid data or the introduction</a:t>
            </a:r>
          </a:p>
          <a:p>
            <a:r>
              <a:rPr lang="en-US" sz="1200" b="0" kern="1200" baseline="0" dirty="0">
                <a:solidFill>
                  <a:schemeClr val="tx1"/>
                </a:solidFill>
                <a:latin typeface="Arial" pitchFamily="-107" charset="0"/>
                <a:ea typeface="+mn-ea"/>
                <a:cs typeface="+mn-cs"/>
              </a:rPr>
              <a:t>of false data into a file or database. For example, a student may alter</a:t>
            </a:r>
          </a:p>
          <a:p>
            <a:r>
              <a:rPr lang="en-US" sz="1200" b="0" kern="1200" baseline="0" dirty="0">
                <a:solidFill>
                  <a:schemeClr val="tx1"/>
                </a:solidFill>
                <a:latin typeface="Arial" pitchFamily="-107" charset="0"/>
                <a:ea typeface="+mn-ea"/>
                <a:cs typeface="+mn-cs"/>
              </a:rPr>
              <a:t>his or her grades on a school database.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Repudiation</a:t>
            </a:r>
            <a:r>
              <a:rPr lang="en-US" sz="1200" b="0" kern="1200" baseline="0" dirty="0">
                <a:solidFill>
                  <a:schemeClr val="tx1"/>
                </a:solidFill>
                <a:latin typeface="Arial" pitchFamily="-107" charset="0"/>
                <a:ea typeface="+mn-ea"/>
                <a:cs typeface="+mn-cs"/>
              </a:rPr>
              <a:t>: In this case, a user either denies sending data or a user denies</a:t>
            </a:r>
          </a:p>
          <a:p>
            <a:r>
              <a:rPr lang="en-US" sz="1200" b="0" kern="1200" baseline="0" dirty="0">
                <a:solidFill>
                  <a:schemeClr val="tx1"/>
                </a:solidFill>
                <a:latin typeface="Arial" pitchFamily="-107" charset="0"/>
                <a:ea typeface="+mn-ea"/>
                <a:cs typeface="+mn-cs"/>
              </a:rPr>
              <a:t>receiving or possessing the data.</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Disruption is a threat to availability or system integrity</a:t>
            </a:r>
            <a:r>
              <a:rPr lang="en-US" sz="1200" b="0" kern="1200" baseline="0" dirty="0">
                <a:solidFill>
                  <a:schemeClr val="tx1"/>
                </a:solidFill>
                <a:latin typeface="Arial" pitchFamily="-107" charset="0"/>
                <a:ea typeface="+mn-ea"/>
                <a:cs typeface="+mn-cs"/>
              </a:rPr>
              <a:t>. The following types of</a:t>
            </a:r>
          </a:p>
          <a:p>
            <a:r>
              <a:rPr lang="en-US" sz="1200" b="0" kern="1200" baseline="0" dirty="0">
                <a:solidFill>
                  <a:schemeClr val="tx1"/>
                </a:solidFill>
                <a:latin typeface="Arial" pitchFamily="-107" charset="0"/>
                <a:ea typeface="+mn-ea"/>
                <a:cs typeface="+mn-cs"/>
              </a:rPr>
              <a:t>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Incapacitation</a:t>
            </a:r>
            <a:r>
              <a:rPr lang="en-US" sz="1200" b="0" kern="1200" baseline="0" dirty="0">
                <a:solidFill>
                  <a:schemeClr val="tx1"/>
                </a:solidFill>
                <a:latin typeface="Arial" pitchFamily="-107" charset="0"/>
                <a:ea typeface="+mn-ea"/>
                <a:cs typeface="+mn-cs"/>
              </a:rPr>
              <a:t>: This is an attack on system availability. This could occur as a</a:t>
            </a:r>
          </a:p>
          <a:p>
            <a:r>
              <a:rPr lang="en-US" sz="1200" b="0" kern="1200" baseline="0" dirty="0">
                <a:solidFill>
                  <a:schemeClr val="tx1"/>
                </a:solidFill>
                <a:latin typeface="Arial" pitchFamily="-107" charset="0"/>
                <a:ea typeface="+mn-ea"/>
                <a:cs typeface="+mn-cs"/>
              </a:rPr>
              <a:t>result of physical destruction of or damage to system hardware. More typically,</a:t>
            </a:r>
          </a:p>
          <a:p>
            <a:r>
              <a:rPr lang="en-US" sz="1200" b="0" kern="1200" baseline="0" dirty="0">
                <a:solidFill>
                  <a:schemeClr val="tx1"/>
                </a:solidFill>
                <a:latin typeface="Arial" pitchFamily="-107" charset="0"/>
                <a:ea typeface="+mn-ea"/>
                <a:cs typeface="+mn-cs"/>
              </a:rPr>
              <a:t>malicious software, such as Trojan horses, viruses, or worms, could operate in</a:t>
            </a:r>
          </a:p>
          <a:p>
            <a:r>
              <a:rPr lang="en-US" sz="1200" b="0" kern="1200" baseline="0" dirty="0">
                <a:solidFill>
                  <a:schemeClr val="tx1"/>
                </a:solidFill>
                <a:latin typeface="Arial" pitchFamily="-107" charset="0"/>
                <a:ea typeface="+mn-ea"/>
                <a:cs typeface="+mn-cs"/>
              </a:rPr>
              <a:t>such a way as to disable a system or some of its services.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Corruption</a:t>
            </a:r>
            <a:r>
              <a:rPr lang="en-US" sz="1200" b="0" kern="1200" baseline="0" dirty="0">
                <a:solidFill>
                  <a:schemeClr val="tx1"/>
                </a:solidFill>
                <a:latin typeface="Arial" pitchFamily="-107" charset="0"/>
                <a:ea typeface="+mn-ea"/>
                <a:cs typeface="+mn-cs"/>
              </a:rPr>
              <a:t>: This is an attack on system integrity. Malicious software in this</a:t>
            </a:r>
          </a:p>
          <a:p>
            <a:r>
              <a:rPr lang="en-US" sz="1200" b="0" kern="1200" baseline="0" dirty="0">
                <a:solidFill>
                  <a:schemeClr val="tx1"/>
                </a:solidFill>
                <a:latin typeface="Arial" pitchFamily="-107" charset="0"/>
                <a:ea typeface="+mn-ea"/>
                <a:cs typeface="+mn-cs"/>
              </a:rPr>
              <a:t>context could operate in such a way that system resources or services function</a:t>
            </a:r>
          </a:p>
          <a:p>
            <a:r>
              <a:rPr lang="en-US" sz="1200" b="0" kern="1200" baseline="0" dirty="0">
                <a:solidFill>
                  <a:schemeClr val="tx1"/>
                </a:solidFill>
                <a:latin typeface="Arial" pitchFamily="-107" charset="0"/>
                <a:ea typeface="+mn-ea"/>
                <a:cs typeface="+mn-cs"/>
              </a:rPr>
              <a:t>in an unintended manner. Or a user could gain unauthorized access to a system</a:t>
            </a:r>
          </a:p>
          <a:p>
            <a:r>
              <a:rPr lang="en-US" sz="1200" b="0" kern="1200" baseline="0" dirty="0">
                <a:solidFill>
                  <a:schemeClr val="tx1"/>
                </a:solidFill>
                <a:latin typeface="Arial" pitchFamily="-107" charset="0"/>
                <a:ea typeface="+mn-ea"/>
                <a:cs typeface="+mn-cs"/>
              </a:rPr>
              <a:t>and modify some of its functions. An example of the latter is a user placing</a:t>
            </a:r>
          </a:p>
          <a:p>
            <a:r>
              <a:rPr lang="en-US" sz="1200" b="0" kern="1200" baseline="0" dirty="0">
                <a:solidFill>
                  <a:schemeClr val="tx1"/>
                </a:solidFill>
                <a:latin typeface="Arial" pitchFamily="-107" charset="0"/>
                <a:ea typeface="+mn-ea"/>
                <a:cs typeface="+mn-cs"/>
              </a:rPr>
              <a:t>backdoor logic in the system to provide subsequent access to a system and its</a:t>
            </a:r>
          </a:p>
          <a:p>
            <a:r>
              <a:rPr lang="en-US" sz="1200" b="0" kern="1200" baseline="0" dirty="0">
                <a:solidFill>
                  <a:schemeClr val="tx1"/>
                </a:solidFill>
                <a:latin typeface="Arial" pitchFamily="-107" charset="0"/>
                <a:ea typeface="+mn-ea"/>
                <a:cs typeface="+mn-cs"/>
              </a:rPr>
              <a:t>resources by other than the usual procedure.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Obstruction</a:t>
            </a:r>
            <a:r>
              <a:rPr lang="en-US" sz="1200" b="0" kern="1200" baseline="0" dirty="0">
                <a:solidFill>
                  <a:schemeClr val="tx1"/>
                </a:solidFill>
                <a:latin typeface="Arial" pitchFamily="-107" charset="0"/>
                <a:ea typeface="+mn-ea"/>
                <a:cs typeface="+mn-cs"/>
              </a:rPr>
              <a:t>: One way to obstruct system operation is to interfere with communications</a:t>
            </a:r>
          </a:p>
          <a:p>
            <a:r>
              <a:rPr lang="en-US" sz="1200" b="0" kern="1200" baseline="0" dirty="0">
                <a:solidFill>
                  <a:schemeClr val="tx1"/>
                </a:solidFill>
                <a:latin typeface="Arial" pitchFamily="-107" charset="0"/>
                <a:ea typeface="+mn-ea"/>
                <a:cs typeface="+mn-cs"/>
              </a:rPr>
              <a:t>by disabling communication links or altering communication</a:t>
            </a:r>
          </a:p>
          <a:p>
            <a:r>
              <a:rPr lang="en-US" sz="1200" b="0" kern="1200" baseline="0" dirty="0">
                <a:solidFill>
                  <a:schemeClr val="tx1"/>
                </a:solidFill>
                <a:latin typeface="Arial" pitchFamily="-107" charset="0"/>
                <a:ea typeface="+mn-ea"/>
                <a:cs typeface="+mn-cs"/>
              </a:rPr>
              <a:t>control information. Another way is to overload the system by placing excess</a:t>
            </a:r>
          </a:p>
          <a:p>
            <a:r>
              <a:rPr lang="en-US" sz="1200" b="0" kern="1200" baseline="0" dirty="0">
                <a:solidFill>
                  <a:schemeClr val="tx1"/>
                </a:solidFill>
                <a:latin typeface="Arial" pitchFamily="-107" charset="0"/>
                <a:ea typeface="+mn-ea"/>
                <a:cs typeface="+mn-cs"/>
              </a:rPr>
              <a:t>burden on communication traffic or processing resources.</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Usurpation is a threat to system integrity</a:t>
            </a:r>
            <a:r>
              <a:rPr lang="en-US" sz="1200" b="0" kern="1200" baseline="0" dirty="0">
                <a:solidFill>
                  <a:schemeClr val="tx1"/>
                </a:solidFill>
                <a:latin typeface="Arial" pitchFamily="-107" charset="0"/>
                <a:ea typeface="+mn-ea"/>
                <a:cs typeface="+mn-cs"/>
              </a:rPr>
              <a:t>. The following types of attacks can</a:t>
            </a:r>
          </a:p>
          <a:p>
            <a:r>
              <a:rPr lang="en-US" sz="1200" b="0" kern="1200" baseline="0" dirty="0">
                <a:solidFill>
                  <a:schemeClr val="tx1"/>
                </a:solidFill>
                <a:latin typeface="Arial" pitchFamily="-107" charset="0"/>
                <a:ea typeface="+mn-ea"/>
                <a:cs typeface="+mn-cs"/>
              </a:rPr>
              <a:t>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Misappropriation</a:t>
            </a:r>
            <a:r>
              <a:rPr lang="en-US" sz="1200" b="0" kern="1200" baseline="0" dirty="0">
                <a:solidFill>
                  <a:schemeClr val="tx1"/>
                </a:solidFill>
                <a:latin typeface="Arial" pitchFamily="-107" charset="0"/>
                <a:ea typeface="+mn-ea"/>
                <a:cs typeface="+mn-cs"/>
              </a:rPr>
              <a:t>: This can include theft of service. An example is a distributed</a:t>
            </a:r>
          </a:p>
          <a:p>
            <a:r>
              <a:rPr lang="en-US" sz="1200" b="0" kern="1200" baseline="0" dirty="0">
                <a:solidFill>
                  <a:schemeClr val="tx1"/>
                </a:solidFill>
                <a:latin typeface="Arial" pitchFamily="-107" charset="0"/>
                <a:ea typeface="+mn-ea"/>
                <a:cs typeface="+mn-cs"/>
              </a:rPr>
              <a:t>denial of service attack, when malicious software is installed on a number of hosts</a:t>
            </a:r>
          </a:p>
          <a:p>
            <a:r>
              <a:rPr lang="en-US" sz="1200" b="0" kern="1200" baseline="0" dirty="0">
                <a:solidFill>
                  <a:schemeClr val="tx1"/>
                </a:solidFill>
                <a:latin typeface="Arial" pitchFamily="-107" charset="0"/>
                <a:ea typeface="+mn-ea"/>
                <a:cs typeface="+mn-cs"/>
              </a:rPr>
              <a:t>to be used as platforms to launch traffic at a target host. In this case, the malicious</a:t>
            </a:r>
          </a:p>
          <a:p>
            <a:r>
              <a:rPr lang="en-US" sz="1200" b="0" kern="1200" baseline="0" dirty="0">
                <a:solidFill>
                  <a:schemeClr val="tx1"/>
                </a:solidFill>
                <a:latin typeface="Arial" pitchFamily="-107" charset="0"/>
                <a:ea typeface="+mn-ea"/>
                <a:cs typeface="+mn-cs"/>
              </a:rPr>
              <a:t>software makes unauthorized use of processor and operating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Misuse</a:t>
            </a:r>
            <a:r>
              <a:rPr lang="en-US" sz="1200" b="0" kern="1200" baseline="0" dirty="0">
                <a:solidFill>
                  <a:schemeClr val="tx1"/>
                </a:solidFill>
                <a:latin typeface="Arial" pitchFamily="-107" charset="0"/>
                <a:ea typeface="+mn-ea"/>
                <a:cs typeface="+mn-cs"/>
              </a:rPr>
              <a:t>: Misuse can occur by means of either malicious logic or a hacker that</a:t>
            </a:r>
          </a:p>
          <a:p>
            <a:r>
              <a:rPr lang="en-US" sz="1200" b="0" kern="1200" baseline="0" dirty="0">
                <a:solidFill>
                  <a:schemeClr val="tx1"/>
                </a:solidFill>
                <a:latin typeface="Arial" pitchFamily="-107" charset="0"/>
                <a:ea typeface="+mn-ea"/>
                <a:cs typeface="+mn-cs"/>
              </a:rPr>
              <a:t>has gained unauthorized access to a system. In either case, security functions</a:t>
            </a:r>
          </a:p>
          <a:p>
            <a:r>
              <a:rPr lang="en-US" sz="1200" b="0" kern="1200" baseline="0" dirty="0">
                <a:solidFill>
                  <a:schemeClr val="tx1"/>
                </a:solidFill>
                <a:latin typeface="Arial" pitchFamily="-107" charset="0"/>
                <a:ea typeface="+mn-ea"/>
                <a:cs typeface="+mn-cs"/>
              </a:rPr>
              <a:t>can be disabled or thwarted.</a:t>
            </a:r>
            <a:endParaRPr lang="en-US" b="0" dirty="0">
              <a:latin typeface="Times New Roman" pitchFamily="-107" charset="0"/>
            </a:endParaRP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a:t>
            </a:fld>
            <a:endParaRPr lang="en-US"/>
          </a:p>
        </p:txBody>
      </p:sp>
    </p:spTree>
    <p:extLst>
      <p:ext uri="{BB962C8B-B14F-4D97-AF65-F5344CB8AC3E}">
        <p14:creationId xmlns:p14="http://schemas.microsoft.com/office/powerpoint/2010/main" val="2360449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55C2102-1BEE-4B35-92BC-53C273C961FD}"/>
              </a:ext>
            </a:extLst>
          </p:cNvPr>
          <p:cNvSpPr>
            <a:spLocks noGrp="1"/>
          </p:cNvSpPr>
          <p:nvPr>
            <p:ph type="body" idx="1"/>
          </p:nvPr>
        </p:nvSpPr>
        <p:spPr/>
        <p:txBody>
          <a:bodyPr/>
          <a:lstStyle/>
          <a:p>
            <a:r>
              <a:rPr lang="en-US" sz="1200" kern="1200" baseline="0" dirty="0">
                <a:solidFill>
                  <a:schemeClr val="tx1"/>
                </a:solidFill>
                <a:latin typeface="Arial" pitchFamily="-107" charset="0"/>
                <a:ea typeface="+mn-ea"/>
                <a:cs typeface="+mn-cs"/>
              </a:rPr>
              <a:t>The assets of a computer system can be categorized as hardware, software, data,</a:t>
            </a:r>
          </a:p>
          <a:p>
            <a:r>
              <a:rPr lang="en-US" sz="1200" kern="1200" baseline="0" dirty="0">
                <a:solidFill>
                  <a:schemeClr val="tx1"/>
                </a:solidFill>
                <a:latin typeface="Arial" pitchFamily="-107" charset="0"/>
                <a:ea typeface="+mn-ea"/>
                <a:cs typeface="+mn-cs"/>
              </a:rPr>
              <a:t>and communication lines and networks. In this subsection, we briefly describe these</a:t>
            </a:r>
          </a:p>
          <a:p>
            <a:r>
              <a:rPr lang="en-US" sz="1200" kern="1200" baseline="0" dirty="0">
                <a:solidFill>
                  <a:schemeClr val="tx1"/>
                </a:solidFill>
                <a:latin typeface="Arial" pitchFamily="-107" charset="0"/>
                <a:ea typeface="+mn-ea"/>
                <a:cs typeface="+mn-cs"/>
              </a:rPr>
              <a:t>four categories and relate these to the concepts of integrity, confidentiality, and</a:t>
            </a:r>
          </a:p>
          <a:p>
            <a:r>
              <a:rPr lang="en-US" sz="1200" kern="1200" baseline="0" dirty="0">
                <a:solidFill>
                  <a:schemeClr val="tx1"/>
                </a:solidFill>
                <a:latin typeface="Arial" pitchFamily="-107" charset="0"/>
                <a:ea typeface="+mn-ea"/>
                <a:cs typeface="+mn-cs"/>
              </a:rPr>
              <a:t>availability introduced in Section 1.1 (see Figure 1.3 and Table 1.3 ).</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C949B22-A760-49BC-BF11-BE34A9E6B632}"/>
              </a:ext>
            </a:extLst>
          </p:cNvPr>
          <p:cNvSpPr>
            <a:spLocks noGrp="1"/>
          </p:cNvSpPr>
          <p:nvPr>
            <p:ph type="body" idx="1"/>
          </p:nvPr>
        </p:nvSpPr>
        <p:spPr/>
        <p:txBody>
          <a:bodyPr/>
          <a:lstStyle/>
          <a:p>
            <a:r>
              <a:rPr lang="en-US" sz="1200" b="1" i="1" kern="1200" baseline="0" dirty="0">
                <a:solidFill>
                  <a:schemeClr val="tx1"/>
                </a:solidFill>
                <a:latin typeface="Arial" pitchFamily="-107" charset="0"/>
                <a:ea typeface="+mn-ea"/>
                <a:cs typeface="+mn-cs"/>
              </a:rPr>
              <a:t>HARDWARE </a:t>
            </a:r>
            <a:r>
              <a:rPr lang="en-US" sz="1200" b="0" i="1" kern="1200" baseline="0" dirty="0">
                <a:solidFill>
                  <a:schemeClr val="tx1"/>
                </a:solidFill>
                <a:latin typeface="Arial" pitchFamily="-107" charset="0"/>
                <a:ea typeface="+mn-ea"/>
                <a:cs typeface="+mn-cs"/>
              </a:rPr>
              <a:t>A major threat to computer system hardware is the threat to</a:t>
            </a:r>
          </a:p>
          <a:p>
            <a:r>
              <a:rPr lang="en-US" sz="1200" b="0" kern="1200" baseline="0" dirty="0">
                <a:solidFill>
                  <a:schemeClr val="tx1"/>
                </a:solidFill>
                <a:latin typeface="Arial" pitchFamily="-107" charset="0"/>
                <a:ea typeface="+mn-ea"/>
                <a:cs typeface="+mn-cs"/>
              </a:rPr>
              <a:t>availability. Hardware is the most vulnerable to attack and the least susceptible to</a:t>
            </a:r>
          </a:p>
          <a:p>
            <a:r>
              <a:rPr lang="en-US" sz="1200" b="0" kern="1200" baseline="0" dirty="0">
                <a:solidFill>
                  <a:schemeClr val="tx1"/>
                </a:solidFill>
                <a:latin typeface="Arial" pitchFamily="-107" charset="0"/>
                <a:ea typeface="+mn-ea"/>
                <a:cs typeface="+mn-cs"/>
              </a:rPr>
              <a:t>automated controls. Threats include accidental and deliberate damage to equipment</a:t>
            </a:r>
          </a:p>
          <a:p>
            <a:r>
              <a:rPr lang="en-US" sz="1200" b="0" kern="1200" baseline="0" dirty="0">
                <a:solidFill>
                  <a:schemeClr val="tx1"/>
                </a:solidFill>
                <a:latin typeface="Arial" pitchFamily="-107" charset="0"/>
                <a:ea typeface="+mn-ea"/>
                <a:cs typeface="+mn-cs"/>
              </a:rPr>
              <a:t>as well as theft. The proliferation of personal computers and workstations and the</a:t>
            </a:r>
          </a:p>
          <a:p>
            <a:r>
              <a:rPr lang="en-US" sz="1200" b="0" kern="1200" baseline="0" dirty="0">
                <a:solidFill>
                  <a:schemeClr val="tx1"/>
                </a:solidFill>
                <a:latin typeface="Arial" pitchFamily="-107" charset="0"/>
                <a:ea typeface="+mn-ea"/>
                <a:cs typeface="+mn-cs"/>
              </a:rPr>
              <a:t>widespread use of LANs increase the potential for losses in this area. Theft of</a:t>
            </a:r>
          </a:p>
          <a:p>
            <a:r>
              <a:rPr lang="en-US" sz="1200" b="0" kern="1200" baseline="0" dirty="0">
                <a:solidFill>
                  <a:schemeClr val="tx1"/>
                </a:solidFill>
                <a:latin typeface="Arial" pitchFamily="-107" charset="0"/>
                <a:ea typeface="+mn-ea"/>
                <a:cs typeface="+mn-cs"/>
              </a:rPr>
              <a:t>USB drives can lead to loss of confidentiality. Physical and administrative</a:t>
            </a:r>
          </a:p>
          <a:p>
            <a:r>
              <a:rPr lang="en-US" sz="1200" b="0" kern="1200" baseline="0" dirty="0">
                <a:solidFill>
                  <a:schemeClr val="tx1"/>
                </a:solidFill>
                <a:latin typeface="Arial" pitchFamily="-107" charset="0"/>
                <a:ea typeface="+mn-ea"/>
                <a:cs typeface="+mn-cs"/>
              </a:rPr>
              <a:t>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1" i="1" kern="1200" baseline="0" dirty="0">
                <a:solidFill>
                  <a:schemeClr val="tx1"/>
                </a:solidFill>
                <a:latin typeface="Arial" pitchFamily="-107" charset="0"/>
                <a:ea typeface="+mn-ea"/>
                <a:cs typeface="+mn-cs"/>
              </a:rPr>
              <a:t>SOFTWARE</a:t>
            </a:r>
            <a:r>
              <a:rPr lang="en-US" sz="1200" b="0" i="1" kern="1200" baseline="0" dirty="0">
                <a:solidFill>
                  <a:schemeClr val="tx1"/>
                </a:solidFill>
                <a:latin typeface="Arial" pitchFamily="-107" charset="0"/>
                <a:ea typeface="+mn-ea"/>
                <a:cs typeface="+mn-cs"/>
              </a:rPr>
              <a:t> </a:t>
            </a:r>
            <a:r>
              <a:rPr lang="en-US" sz="1200" b="0" i="1" kern="1200" baseline="0" dirty="0" err="1">
                <a:solidFill>
                  <a:schemeClr val="tx1"/>
                </a:solidFill>
                <a:latin typeface="Arial" pitchFamily="-107" charset="0"/>
                <a:ea typeface="+mn-ea"/>
                <a:cs typeface="+mn-cs"/>
              </a:rPr>
              <a:t>Software</a:t>
            </a:r>
            <a:r>
              <a:rPr lang="en-US" sz="1200" b="0" i="1" kern="1200" baseline="0" dirty="0">
                <a:solidFill>
                  <a:schemeClr val="tx1"/>
                </a:solidFill>
                <a:latin typeface="Arial" pitchFamily="-107" charset="0"/>
                <a:ea typeface="+mn-ea"/>
                <a:cs typeface="+mn-cs"/>
              </a:rPr>
              <a:t> includes the operating system, utilities, and application</a:t>
            </a:r>
          </a:p>
          <a:p>
            <a:r>
              <a:rPr lang="en-US" sz="1200" b="0" kern="1200" baseline="0" dirty="0">
                <a:solidFill>
                  <a:schemeClr val="tx1"/>
                </a:solidFill>
                <a:latin typeface="Arial" pitchFamily="-107" charset="0"/>
                <a:ea typeface="+mn-ea"/>
                <a:cs typeface="+mn-cs"/>
              </a:rPr>
              <a:t>programs. A key threat to software is an attack on availability. Software, especially</a:t>
            </a:r>
          </a:p>
          <a:p>
            <a:r>
              <a:rPr lang="en-US" sz="1200" b="0" kern="1200" baseline="0" dirty="0">
                <a:solidFill>
                  <a:schemeClr val="tx1"/>
                </a:solidFill>
                <a:latin typeface="Arial" pitchFamily="-107" charset="0"/>
                <a:ea typeface="+mn-ea"/>
                <a:cs typeface="+mn-cs"/>
              </a:rPr>
              <a:t>application software, is often easy to delete. Software can also be altered or</a:t>
            </a:r>
          </a:p>
          <a:p>
            <a:r>
              <a:rPr lang="en-US" sz="1200" b="0" kern="1200" baseline="0" dirty="0">
                <a:solidFill>
                  <a:schemeClr val="tx1"/>
                </a:solidFill>
                <a:latin typeface="Arial" pitchFamily="-107" charset="0"/>
                <a:ea typeface="+mn-ea"/>
                <a:cs typeface="+mn-cs"/>
              </a:rPr>
              <a:t>damaged to render it useless. Careful software configuration management, which</a:t>
            </a:r>
          </a:p>
          <a:p>
            <a:r>
              <a:rPr lang="en-US" sz="1200" b="0" kern="1200" baseline="0" dirty="0">
                <a:solidFill>
                  <a:schemeClr val="tx1"/>
                </a:solidFill>
                <a:latin typeface="Arial" pitchFamily="-107" charset="0"/>
                <a:ea typeface="+mn-ea"/>
                <a:cs typeface="+mn-cs"/>
              </a:rPr>
              <a:t>includes making backups of the most recent version of software, can maintain high</a:t>
            </a:r>
          </a:p>
          <a:p>
            <a:r>
              <a:rPr lang="en-US" sz="1200" b="0" kern="1200" baseline="0" dirty="0">
                <a:solidFill>
                  <a:schemeClr val="tx1"/>
                </a:solidFill>
                <a:latin typeface="Arial" pitchFamily="-107" charset="0"/>
                <a:ea typeface="+mn-ea"/>
                <a:cs typeface="+mn-cs"/>
              </a:rPr>
              <a:t>availability. A more difficult problem to deal with is software modification that</a:t>
            </a:r>
          </a:p>
          <a:p>
            <a:r>
              <a:rPr lang="en-US" sz="1200" b="0" kern="1200" baseline="0" dirty="0">
                <a:solidFill>
                  <a:schemeClr val="tx1"/>
                </a:solidFill>
                <a:latin typeface="Arial" pitchFamily="-107" charset="0"/>
                <a:ea typeface="+mn-ea"/>
                <a:cs typeface="+mn-cs"/>
              </a:rPr>
              <a:t>results in a program that still functions but that behaves differently than before,</a:t>
            </a:r>
          </a:p>
          <a:p>
            <a:r>
              <a:rPr lang="en-US" sz="1200" b="0" kern="1200" baseline="0" dirty="0">
                <a:solidFill>
                  <a:schemeClr val="tx1"/>
                </a:solidFill>
                <a:latin typeface="Arial" pitchFamily="-107" charset="0"/>
                <a:ea typeface="+mn-ea"/>
                <a:cs typeface="+mn-cs"/>
              </a:rPr>
              <a:t>which is a threat to integrity/authenticity. Computer viruses and related attacks fall</a:t>
            </a:r>
          </a:p>
          <a:p>
            <a:r>
              <a:rPr lang="en-US" sz="1200" b="0" kern="1200" baseline="0" dirty="0">
                <a:solidFill>
                  <a:schemeClr val="tx1"/>
                </a:solidFill>
                <a:latin typeface="Arial" pitchFamily="-107" charset="0"/>
                <a:ea typeface="+mn-ea"/>
                <a:cs typeface="+mn-cs"/>
              </a:rPr>
              <a:t>into this category. A final problem is protection against software piracy. Although</a:t>
            </a:r>
          </a:p>
          <a:p>
            <a:r>
              <a:rPr lang="en-US" sz="1200" b="0" kern="1200" baseline="0" dirty="0">
                <a:solidFill>
                  <a:schemeClr val="tx1"/>
                </a:solidFill>
                <a:latin typeface="Arial" pitchFamily="-107" charset="0"/>
                <a:ea typeface="+mn-ea"/>
                <a:cs typeface="+mn-cs"/>
              </a:rPr>
              <a:t>certain countermeasures are available, by and large the problem of unauthorized</a:t>
            </a:r>
          </a:p>
          <a:p>
            <a:r>
              <a:rPr lang="en-US" sz="1200" b="0" kern="1200" baseline="0" dirty="0">
                <a:solidFill>
                  <a:schemeClr val="tx1"/>
                </a:solidFill>
                <a:latin typeface="Arial" pitchFamily="-107" charset="0"/>
                <a:ea typeface="+mn-ea"/>
                <a:cs typeface="+mn-cs"/>
              </a:rPr>
              <a:t>copying of software has not been solved.</a:t>
            </a:r>
          </a:p>
          <a:p>
            <a:endParaRPr lang="en-US" sz="1200" b="0" i="1" kern="1200" baseline="0" dirty="0">
              <a:solidFill>
                <a:schemeClr val="tx1"/>
              </a:solidFill>
              <a:latin typeface="Arial" pitchFamily="-107" charset="0"/>
              <a:ea typeface="+mn-ea"/>
              <a:cs typeface="+mn-cs"/>
            </a:endParaRPr>
          </a:p>
          <a:p>
            <a:r>
              <a:rPr lang="en-US" sz="1200" b="1" i="1" kern="1200" baseline="0" dirty="0">
                <a:solidFill>
                  <a:schemeClr val="tx1"/>
                </a:solidFill>
                <a:latin typeface="Arial" pitchFamily="-107" charset="0"/>
                <a:ea typeface="+mn-ea"/>
                <a:cs typeface="+mn-cs"/>
              </a:rPr>
              <a:t>DATA </a:t>
            </a:r>
            <a:r>
              <a:rPr lang="en-US" sz="1200" b="0" i="1" kern="1200" baseline="0" dirty="0">
                <a:solidFill>
                  <a:schemeClr val="tx1"/>
                </a:solidFill>
                <a:latin typeface="Arial" pitchFamily="-107" charset="0"/>
                <a:ea typeface="+mn-ea"/>
                <a:cs typeface="+mn-cs"/>
              </a:rPr>
              <a:t>Hardware and software security are typically concerns of computing center</a:t>
            </a:r>
          </a:p>
          <a:p>
            <a:r>
              <a:rPr lang="en-US" sz="1200" b="0" kern="1200" baseline="0" dirty="0">
                <a:solidFill>
                  <a:schemeClr val="tx1"/>
                </a:solidFill>
                <a:latin typeface="Arial" pitchFamily="-107" charset="0"/>
                <a:ea typeface="+mn-ea"/>
                <a:cs typeface="+mn-cs"/>
              </a:rPr>
              <a:t>professionals or individual concerns of personal computer users. A much more</a:t>
            </a:r>
          </a:p>
          <a:p>
            <a:r>
              <a:rPr lang="en-US" sz="1200" b="0" kern="1200" baseline="0" dirty="0">
                <a:solidFill>
                  <a:schemeClr val="tx1"/>
                </a:solidFill>
                <a:latin typeface="Arial" pitchFamily="-107" charset="0"/>
                <a:ea typeface="+mn-ea"/>
                <a:cs typeface="+mn-cs"/>
              </a:rPr>
              <a:t>widespread problem is data security, which involves files and other forms of data</a:t>
            </a:r>
          </a:p>
          <a:p>
            <a:r>
              <a:rPr lang="en-US" sz="1200" b="0" kern="1200" baseline="0" dirty="0">
                <a:solidFill>
                  <a:schemeClr val="tx1"/>
                </a:solidFill>
                <a:latin typeface="Arial" pitchFamily="-107" charset="0"/>
                <a:ea typeface="+mn-ea"/>
                <a:cs typeface="+mn-cs"/>
              </a:rPr>
              <a:t>controlled by individuals, groups, and business organizations.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Security concerns with respect to data are broad, encompassing availability,</a:t>
            </a:r>
          </a:p>
          <a:p>
            <a:r>
              <a:rPr lang="en-US" sz="1200" b="0" kern="1200" baseline="0" dirty="0">
                <a:solidFill>
                  <a:schemeClr val="tx1"/>
                </a:solidFill>
                <a:latin typeface="Arial" pitchFamily="-107" charset="0"/>
                <a:ea typeface="+mn-ea"/>
                <a:cs typeface="+mn-cs"/>
              </a:rPr>
              <a:t>secrecy, and integrity. In the case of availability, the concern is with the destruction</a:t>
            </a:r>
          </a:p>
          <a:p>
            <a:r>
              <a:rPr lang="en-US" sz="1200" b="0" kern="1200" baseline="0" dirty="0">
                <a:solidFill>
                  <a:schemeClr val="tx1"/>
                </a:solidFill>
                <a:latin typeface="Arial" pitchFamily="-107" charset="0"/>
                <a:ea typeface="+mn-ea"/>
                <a:cs typeface="+mn-cs"/>
              </a:rPr>
              <a:t>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a:t>
            </a:r>
          </a:p>
          <a:p>
            <a:r>
              <a:rPr lang="en-US" sz="1200" b="0" kern="1200" baseline="0" dirty="0">
                <a:solidFill>
                  <a:schemeClr val="tx1"/>
                </a:solidFill>
                <a:latin typeface="Arial" pitchFamily="-107" charset="0"/>
                <a:ea typeface="+mn-ea"/>
                <a:cs typeface="+mn-cs"/>
              </a:rPr>
              <a:t>databases, and this area has been the subject of perhaps more research and effort</a:t>
            </a:r>
          </a:p>
          <a:p>
            <a:r>
              <a:rPr lang="en-US" sz="1200" b="0" kern="1200" baseline="0" dirty="0">
                <a:solidFill>
                  <a:schemeClr val="tx1"/>
                </a:solidFill>
                <a:latin typeface="Arial" pitchFamily="-107" charset="0"/>
                <a:ea typeface="+mn-ea"/>
                <a:cs typeface="+mn-cs"/>
              </a:rPr>
              <a:t>than any other area of computer security. A less obvious threat to secrecy involves</a:t>
            </a:r>
          </a:p>
          <a:p>
            <a:r>
              <a:rPr lang="en-US" sz="1200" b="0" kern="1200" baseline="0" dirty="0">
                <a:solidFill>
                  <a:schemeClr val="tx1"/>
                </a:solidFill>
                <a:latin typeface="Arial" pitchFamily="-107" charset="0"/>
                <a:ea typeface="+mn-ea"/>
                <a:cs typeface="+mn-cs"/>
              </a:rPr>
              <a:t>the analysis of data and manifests itself in the use of so-called statistical databases,</a:t>
            </a:r>
          </a:p>
          <a:p>
            <a:r>
              <a:rPr lang="en-US" sz="1200" b="0" kern="1200" baseline="0" dirty="0">
                <a:solidFill>
                  <a:schemeClr val="tx1"/>
                </a:solidFill>
                <a:latin typeface="Arial" pitchFamily="-107" charset="0"/>
                <a:ea typeface="+mn-ea"/>
                <a:cs typeface="+mn-cs"/>
              </a:rPr>
              <a:t>which provide summary or aggregate information. Presumably, the existence of</a:t>
            </a:r>
          </a:p>
          <a:p>
            <a:r>
              <a:rPr lang="en-US" sz="1200" b="0" kern="1200" baseline="0" dirty="0">
                <a:solidFill>
                  <a:schemeClr val="tx1"/>
                </a:solidFill>
                <a:latin typeface="Arial" pitchFamily="-107" charset="0"/>
                <a:ea typeface="+mn-ea"/>
                <a:cs typeface="+mn-cs"/>
              </a:rPr>
              <a:t>aggregate information does not threaten the privacy of the individuals involved.</a:t>
            </a:r>
          </a:p>
          <a:p>
            <a:r>
              <a:rPr lang="en-US" sz="1200" b="0" kern="1200" baseline="0" dirty="0">
                <a:solidFill>
                  <a:schemeClr val="tx1"/>
                </a:solidFill>
                <a:latin typeface="Arial" pitchFamily="-107" charset="0"/>
                <a:ea typeface="+mn-ea"/>
                <a:cs typeface="+mn-cs"/>
              </a:rPr>
              <a:t>However, as the use of statistical databases grows, there is an increasing potential</a:t>
            </a:r>
          </a:p>
          <a:p>
            <a:r>
              <a:rPr lang="en-US" sz="1200" b="0" kern="1200" baseline="0" dirty="0">
                <a:solidFill>
                  <a:schemeClr val="tx1"/>
                </a:solidFill>
                <a:latin typeface="Arial" pitchFamily="-107" charset="0"/>
                <a:ea typeface="+mn-ea"/>
                <a:cs typeface="+mn-cs"/>
              </a:rPr>
              <a:t>for disclosure of personal information. In essence, characteristics of constituent</a:t>
            </a:r>
          </a:p>
          <a:p>
            <a:r>
              <a:rPr lang="en-US" sz="1200" b="0" kern="1200" baseline="0" dirty="0">
                <a:solidFill>
                  <a:schemeClr val="tx1"/>
                </a:solidFill>
                <a:latin typeface="Arial" pitchFamily="-107" charset="0"/>
                <a:ea typeface="+mn-ea"/>
                <a:cs typeface="+mn-cs"/>
              </a:rPr>
              <a:t>individuals may be identified through careful analysis. For example, if one table</a:t>
            </a:r>
          </a:p>
          <a:p>
            <a:r>
              <a:rPr lang="en-US" sz="1200" b="0" kern="1200" baseline="0" dirty="0">
                <a:solidFill>
                  <a:schemeClr val="tx1"/>
                </a:solidFill>
                <a:latin typeface="Arial" pitchFamily="-107" charset="0"/>
                <a:ea typeface="+mn-ea"/>
                <a:cs typeface="+mn-cs"/>
              </a:rPr>
              <a:t>records the aggregate of the incomes of respondents A, B, C, and D and another</a:t>
            </a:r>
          </a:p>
          <a:p>
            <a:r>
              <a:rPr lang="en-US" sz="1200" b="0" kern="1200" baseline="0" dirty="0">
                <a:solidFill>
                  <a:schemeClr val="tx1"/>
                </a:solidFill>
                <a:latin typeface="Arial" pitchFamily="-107" charset="0"/>
                <a:ea typeface="+mn-ea"/>
                <a:cs typeface="+mn-cs"/>
              </a:rPr>
              <a:t>records the aggregate of the incomes of A, B, C, D, and E, the difference between</a:t>
            </a:r>
          </a:p>
          <a:p>
            <a:r>
              <a:rPr lang="en-US" sz="1200" b="0" kern="1200" baseline="0" dirty="0">
                <a:solidFill>
                  <a:schemeClr val="tx1"/>
                </a:solidFill>
                <a:latin typeface="Arial" pitchFamily="-107" charset="0"/>
                <a:ea typeface="+mn-ea"/>
                <a:cs typeface="+mn-cs"/>
              </a:rPr>
              <a:t>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a:t>
            </a:r>
          </a:p>
          <a:p>
            <a:r>
              <a:rPr lang="en-US" sz="1200" b="0" kern="1200" baseline="0" dirty="0">
                <a:solidFill>
                  <a:schemeClr val="tx1"/>
                </a:solidFill>
                <a:latin typeface="Arial" pitchFamily="-107" charset="0"/>
                <a:ea typeface="+mn-ea"/>
                <a:cs typeface="+mn-cs"/>
              </a:rPr>
              <a:t>for consistency at different levels of aggregation requires access to individual units.</a:t>
            </a:r>
          </a:p>
          <a:p>
            <a:r>
              <a:rPr lang="en-US" sz="1200" b="0" kern="1200" baseline="0" dirty="0">
                <a:solidFill>
                  <a:schemeClr val="tx1"/>
                </a:solidFill>
                <a:latin typeface="Arial" pitchFamily="-107" charset="0"/>
                <a:ea typeface="+mn-ea"/>
                <a:cs typeface="+mn-cs"/>
              </a:rPr>
              <a:t>Thus, the individual units, which are the subject of privacy concerns, are available at</a:t>
            </a:r>
          </a:p>
          <a:p>
            <a:r>
              <a:rPr lang="en-US" sz="1200" b="0" kern="1200" baseline="0" dirty="0">
                <a:solidFill>
                  <a:schemeClr val="tx1"/>
                </a:solidFill>
                <a:latin typeface="Arial" pitchFamily="-107" charset="0"/>
                <a:ea typeface="+mn-ea"/>
                <a:cs typeface="+mn-cs"/>
              </a:rPr>
              <a:t>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a:t>
            </a:r>
          </a:p>
          <a:p>
            <a:r>
              <a:rPr lang="en-US" sz="1200" b="0" kern="1200" baseline="0" dirty="0">
                <a:solidFill>
                  <a:schemeClr val="tx1"/>
                </a:solidFill>
                <a:latin typeface="Arial" pitchFamily="-107" charset="0"/>
                <a:ea typeface="+mn-ea"/>
                <a:cs typeface="+mn-cs"/>
              </a:rPr>
              <a:t>to data files can have consequences ranging from minor to disastrous.</a:t>
            </a:r>
            <a:endParaRPr lang="en-US" b="0" dirty="0"/>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BD236CC-52B3-4111-B78E-A77575AA17E6}"/>
              </a:ext>
            </a:extLst>
          </p:cNvPr>
          <p:cNvSpPr>
            <a:spLocks noGrp="1"/>
          </p:cNvSpPr>
          <p:nvPr>
            <p:ph type="body" idx="1"/>
          </p:nvPr>
        </p:nvSpPr>
        <p:spPr/>
        <p:txBody>
          <a:bodyPr/>
          <a:lstStyle/>
          <a:p>
            <a:r>
              <a:rPr lang="en-US" sz="1200" b="1" i="1" kern="1200" baseline="0" dirty="0">
                <a:solidFill>
                  <a:schemeClr val="tx1"/>
                </a:solidFill>
                <a:latin typeface="Arial" pitchFamily="-107" charset="0"/>
                <a:ea typeface="+mn-ea"/>
                <a:cs typeface="+mn-cs"/>
              </a:rPr>
              <a:t>Network security attacks can be classified</a:t>
            </a:r>
          </a:p>
          <a:p>
            <a:r>
              <a:rPr lang="en-US" sz="1200" b="1" kern="1200" baseline="0" dirty="0">
                <a:solidFill>
                  <a:schemeClr val="tx1"/>
                </a:solidFill>
                <a:latin typeface="Arial" pitchFamily="-107" charset="0"/>
                <a:ea typeface="+mn-ea"/>
                <a:cs typeface="+mn-cs"/>
              </a:rPr>
              <a:t>as </a:t>
            </a:r>
            <a:r>
              <a:rPr lang="en-US" sz="1200" b="1" i="1" kern="1200" baseline="0" dirty="0">
                <a:solidFill>
                  <a:schemeClr val="tx1"/>
                </a:solidFill>
                <a:latin typeface="Arial" pitchFamily="-107" charset="0"/>
                <a:ea typeface="+mn-ea"/>
                <a:cs typeface="+mn-cs"/>
              </a:rPr>
              <a:t>passive attacks and active attacks </a:t>
            </a:r>
            <a:r>
              <a:rPr lang="en-US" sz="1200" b="0" i="1" kern="1200" baseline="0" dirty="0">
                <a:solidFill>
                  <a:schemeClr val="tx1"/>
                </a:solidFill>
                <a:latin typeface="Arial" pitchFamily="-107" charset="0"/>
                <a:ea typeface="+mn-ea"/>
                <a:cs typeface="+mn-cs"/>
              </a:rPr>
              <a:t>. A </a:t>
            </a:r>
            <a:r>
              <a:rPr lang="en-US" sz="1200" b="1" i="1" kern="1200" baseline="0" dirty="0">
                <a:solidFill>
                  <a:schemeClr val="tx1"/>
                </a:solidFill>
                <a:latin typeface="Arial" pitchFamily="-107" charset="0"/>
                <a:ea typeface="+mn-ea"/>
                <a:cs typeface="+mn-cs"/>
              </a:rPr>
              <a:t>passive attack </a:t>
            </a:r>
            <a:r>
              <a:rPr lang="en-US" sz="1200" b="0" i="1" kern="1200" baseline="0" dirty="0">
                <a:solidFill>
                  <a:schemeClr val="tx1"/>
                </a:solidFill>
                <a:latin typeface="Arial" pitchFamily="-107" charset="0"/>
                <a:ea typeface="+mn-ea"/>
                <a:cs typeface="+mn-cs"/>
              </a:rPr>
              <a:t>attempts to learn or make</a:t>
            </a:r>
          </a:p>
          <a:p>
            <a:r>
              <a:rPr lang="en-US" sz="1200" b="0" kern="1200" baseline="0" dirty="0">
                <a:solidFill>
                  <a:schemeClr val="tx1"/>
                </a:solidFill>
                <a:latin typeface="Arial" pitchFamily="-107" charset="0"/>
                <a:ea typeface="+mn-ea"/>
                <a:cs typeface="+mn-cs"/>
              </a:rPr>
              <a:t>use of information from the system but does not affect system resources. An </a:t>
            </a:r>
            <a:r>
              <a:rPr lang="en-US" sz="1200" b="1" kern="1200" baseline="0" dirty="0">
                <a:solidFill>
                  <a:schemeClr val="tx1"/>
                </a:solidFill>
                <a:latin typeface="Arial" pitchFamily="-107" charset="0"/>
                <a:ea typeface="+mn-ea"/>
                <a:cs typeface="+mn-cs"/>
              </a:rPr>
              <a:t>active</a:t>
            </a:r>
          </a:p>
          <a:p>
            <a:r>
              <a:rPr lang="en-US" sz="1200" b="1" kern="1200" baseline="0" dirty="0">
                <a:solidFill>
                  <a:schemeClr val="tx1"/>
                </a:solidFill>
                <a:latin typeface="Arial" pitchFamily="-107" charset="0"/>
                <a:ea typeface="+mn-ea"/>
                <a:cs typeface="+mn-cs"/>
              </a:rPr>
              <a:t>attack </a:t>
            </a:r>
            <a:r>
              <a:rPr lang="en-US" sz="1200" b="0" kern="1200" baseline="0" dirty="0">
                <a:solidFill>
                  <a:schemeClr val="tx1"/>
                </a:solidFill>
                <a:latin typeface="Arial" pitchFamily="-107" charset="0"/>
                <a:ea typeface="+mn-ea"/>
                <a:cs typeface="+mn-cs"/>
              </a:rPr>
              <a:t>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Passive attacks </a:t>
            </a:r>
            <a:r>
              <a:rPr lang="en-US" sz="1200" b="0" kern="1200" baseline="0" dirty="0">
                <a:solidFill>
                  <a:schemeClr val="tx1"/>
                </a:solidFill>
                <a:latin typeface="Arial" pitchFamily="-107" charset="0"/>
                <a:ea typeface="+mn-ea"/>
                <a:cs typeface="+mn-cs"/>
              </a:rPr>
              <a:t>are in the nature of eavesdropping on, or monitoring of,</a:t>
            </a:r>
          </a:p>
          <a:p>
            <a:r>
              <a:rPr lang="en-US" sz="1200" b="0" kern="1200" baseline="0" dirty="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a:solidFill>
                  <a:schemeClr val="tx1"/>
                </a:solidFill>
                <a:latin typeface="Arial" pitchFamily="-107" charset="0"/>
                <a:ea typeface="+mn-ea"/>
                <a:cs typeface="+mn-cs"/>
              </a:rPr>
              <a:t>Two types of passive attacks are release of message contents and traffic</a:t>
            </a:r>
          </a:p>
          <a:p>
            <a:r>
              <a:rPr lang="en-US" sz="1200" b="0" kern="1200" baseline="0" dirty="0">
                <a:solidFill>
                  <a:schemeClr val="tx1"/>
                </a:solidFill>
                <a:latin typeface="Arial" pitchFamily="-107" charset="0"/>
                <a:ea typeface="+mn-ea"/>
                <a:cs typeface="+mn-cs"/>
              </a:rPr>
              <a:t>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a:t>
            </a:r>
            <a:r>
              <a:rPr lang="en-US" sz="1200" b="1" kern="1200" baseline="0" dirty="0">
                <a:solidFill>
                  <a:schemeClr val="tx1"/>
                </a:solidFill>
                <a:latin typeface="Arial" pitchFamily="-107" charset="0"/>
                <a:ea typeface="+mn-ea"/>
                <a:cs typeface="+mn-cs"/>
              </a:rPr>
              <a:t>release of message contents </a:t>
            </a:r>
            <a:r>
              <a:rPr lang="en-US" sz="1200" b="0" kern="1200" baseline="0" dirty="0">
                <a:solidFill>
                  <a:schemeClr val="tx1"/>
                </a:solidFill>
                <a:latin typeface="Arial" pitchFamily="-107" charset="0"/>
                <a:ea typeface="+mn-ea"/>
                <a:cs typeface="+mn-cs"/>
              </a:rPr>
              <a:t>is easily understood. A telephone conversation,</a:t>
            </a:r>
          </a:p>
          <a:p>
            <a:r>
              <a:rPr lang="en-US" sz="1200" b="0" kern="1200" baseline="0" dirty="0">
                <a:solidFill>
                  <a:schemeClr val="tx1"/>
                </a:solidFill>
                <a:latin typeface="Arial" pitchFamily="-107" charset="0"/>
                <a:ea typeface="+mn-ea"/>
                <a:cs typeface="+mn-cs"/>
              </a:rPr>
              <a:t>an electronic mail message, and a transferred file may contain sensitive or</a:t>
            </a:r>
          </a:p>
          <a:p>
            <a:r>
              <a:rPr lang="en-US" sz="1200" b="0" kern="1200" baseline="0" dirty="0">
                <a:solidFill>
                  <a:schemeClr val="tx1"/>
                </a:solidFill>
                <a:latin typeface="Arial" pitchFamily="-107" charset="0"/>
                <a:ea typeface="+mn-ea"/>
                <a:cs typeface="+mn-cs"/>
              </a:rPr>
              <a:t>confidential information. We would like to prevent an opponent from learning the</a:t>
            </a:r>
          </a:p>
          <a:p>
            <a:r>
              <a:rPr lang="en-US" sz="1200" b="0" kern="1200" baseline="0" dirty="0">
                <a:solidFill>
                  <a:schemeClr val="tx1"/>
                </a:solidFill>
                <a:latin typeface="Arial" pitchFamily="-107" charset="0"/>
                <a:ea typeface="+mn-ea"/>
                <a:cs typeface="+mn-cs"/>
              </a:rPr>
              <a:t>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a:t>
            </a:r>
            <a:r>
              <a:rPr lang="en-US" sz="1200" b="1" kern="1200" baseline="0" dirty="0">
                <a:solidFill>
                  <a:schemeClr val="tx1"/>
                </a:solidFill>
                <a:latin typeface="Arial" pitchFamily="-107" charset="0"/>
                <a:ea typeface="+mn-ea"/>
                <a:cs typeface="+mn-cs"/>
              </a:rPr>
              <a:t>traffic analysis </a:t>
            </a:r>
            <a:r>
              <a:rPr lang="en-US" sz="1200" b="0" kern="1200" baseline="0" dirty="0">
                <a:solidFill>
                  <a:schemeClr val="tx1"/>
                </a:solidFill>
                <a:latin typeface="Arial" pitchFamily="-107" charset="0"/>
                <a:ea typeface="+mn-ea"/>
                <a:cs typeface="+mn-cs"/>
              </a:rPr>
              <a:t>, is subtler. Suppose that we</a:t>
            </a:r>
          </a:p>
          <a:p>
            <a:r>
              <a:rPr lang="en-US" sz="1200" b="0" kern="1200" baseline="0" dirty="0">
                <a:solidFill>
                  <a:schemeClr val="tx1"/>
                </a:solidFill>
                <a:latin typeface="Arial" pitchFamily="-107" charset="0"/>
                <a:ea typeface="+mn-ea"/>
                <a:cs typeface="+mn-cs"/>
              </a:rPr>
              <a:t>had a way of masking the contents of messages or other information traffic so that</a:t>
            </a:r>
          </a:p>
          <a:p>
            <a:r>
              <a:rPr lang="en-US" sz="1200" b="0" kern="1200" baseline="0" dirty="0">
                <a:solidFill>
                  <a:schemeClr val="tx1"/>
                </a:solidFill>
                <a:latin typeface="Arial" pitchFamily="-107" charset="0"/>
                <a:ea typeface="+mn-ea"/>
                <a:cs typeface="+mn-cs"/>
              </a:rPr>
              <a:t>opponents, even if they captured the message, could not extract the information</a:t>
            </a:r>
          </a:p>
          <a:p>
            <a:r>
              <a:rPr lang="en-US" sz="1200" b="0" kern="1200" baseline="0" dirty="0">
                <a:solidFill>
                  <a:schemeClr val="tx1"/>
                </a:solidFill>
                <a:latin typeface="Arial" pitchFamily="-107" charset="0"/>
                <a:ea typeface="+mn-ea"/>
                <a:cs typeface="+mn-cs"/>
              </a:rPr>
              <a:t>from the message. The common technique for masking contents is encryption. If we</a:t>
            </a:r>
          </a:p>
          <a:p>
            <a:r>
              <a:rPr lang="en-US" sz="1200" b="0" kern="1200" baseline="0" dirty="0">
                <a:solidFill>
                  <a:schemeClr val="tx1"/>
                </a:solidFill>
                <a:latin typeface="Arial" pitchFamily="-107" charset="0"/>
                <a:ea typeface="+mn-ea"/>
                <a:cs typeface="+mn-cs"/>
              </a:rPr>
              <a:t>had encryption protection in place, an opponent might still be able to observe the</a:t>
            </a:r>
          </a:p>
          <a:p>
            <a:r>
              <a:rPr lang="en-US" sz="1200" b="0" kern="1200" baseline="0" dirty="0">
                <a:solidFill>
                  <a:schemeClr val="tx1"/>
                </a:solidFill>
                <a:latin typeface="Arial" pitchFamily="-107" charset="0"/>
                <a:ea typeface="+mn-ea"/>
                <a:cs typeface="+mn-cs"/>
              </a:rPr>
              <a:t>pattern of these messages. The opponent could determine the location and identity</a:t>
            </a:r>
          </a:p>
          <a:p>
            <a:r>
              <a:rPr lang="en-US" sz="1200" b="0" kern="1200" baseline="0" dirty="0">
                <a:solidFill>
                  <a:schemeClr val="tx1"/>
                </a:solidFill>
                <a:latin typeface="Arial" pitchFamily="-107" charset="0"/>
                <a:ea typeface="+mn-ea"/>
                <a:cs typeface="+mn-cs"/>
              </a:rPr>
              <a:t>of communicating hosts and could observe the frequency and length of messages</a:t>
            </a:r>
          </a:p>
          <a:p>
            <a:r>
              <a:rPr lang="en-US" sz="1200" b="0" kern="1200" baseline="0" dirty="0">
                <a:solidFill>
                  <a:schemeClr val="tx1"/>
                </a:solidFill>
                <a:latin typeface="Arial" pitchFamily="-107" charset="0"/>
                <a:ea typeface="+mn-ea"/>
                <a:cs typeface="+mn-cs"/>
              </a:rPr>
              <a:t>being exchanged. This information might be useful in guessing the nature of the</a:t>
            </a:r>
          </a:p>
          <a:p>
            <a:r>
              <a:rPr lang="en-US" sz="1200" b="0" kern="1200" baseline="0" dirty="0">
                <a:solidFill>
                  <a:schemeClr val="tx1"/>
                </a:solidFill>
                <a:latin typeface="Arial" pitchFamily="-107" charset="0"/>
                <a:ea typeface="+mn-ea"/>
                <a:cs typeface="+mn-cs"/>
              </a:rPr>
              <a:t>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a:t>
            </a:r>
          </a:p>
          <a:p>
            <a:r>
              <a:rPr lang="en-US" sz="1200" b="0" kern="1200" baseline="0" dirty="0">
                <a:solidFill>
                  <a:schemeClr val="tx1"/>
                </a:solidFill>
                <a:latin typeface="Arial" pitchFamily="-107" charset="0"/>
                <a:ea typeface="+mn-ea"/>
                <a:cs typeface="+mn-cs"/>
              </a:rPr>
              <a:t>alteration of the data. Typically, the message traffic is sent and received in an</a:t>
            </a:r>
          </a:p>
          <a:p>
            <a:r>
              <a:rPr lang="en-US" sz="1200" b="0" kern="1200" baseline="0" dirty="0">
                <a:solidFill>
                  <a:schemeClr val="tx1"/>
                </a:solidFill>
                <a:latin typeface="Arial" pitchFamily="-107" charset="0"/>
                <a:ea typeface="+mn-ea"/>
                <a:cs typeface="+mn-cs"/>
              </a:rPr>
              <a:t>apparently normal fashion and neither the sender nor receiver is aware that a</a:t>
            </a:r>
          </a:p>
          <a:p>
            <a:r>
              <a:rPr lang="en-US" sz="1200" b="0" kern="1200" baseline="0" dirty="0">
                <a:solidFill>
                  <a:schemeClr val="tx1"/>
                </a:solidFill>
                <a:latin typeface="Arial" pitchFamily="-107" charset="0"/>
                <a:ea typeface="+mn-ea"/>
                <a:cs typeface="+mn-cs"/>
              </a:rPr>
              <a:t>third party has read the messages or observed the traffic pattern. However, it is</a:t>
            </a:r>
          </a:p>
          <a:p>
            <a:r>
              <a:rPr lang="en-US" sz="1200" b="0" kern="1200" baseline="0" dirty="0">
                <a:solidFill>
                  <a:schemeClr val="tx1"/>
                </a:solidFill>
                <a:latin typeface="Arial" pitchFamily="-107" charset="0"/>
                <a:ea typeface="+mn-ea"/>
                <a:cs typeface="+mn-cs"/>
              </a:rPr>
              <a:t>feasible to prevent the success of these attacks, usually by means of encryption.</a:t>
            </a:r>
          </a:p>
          <a:p>
            <a:r>
              <a:rPr lang="en-US" sz="1200" b="0" kern="1200" baseline="0" dirty="0">
                <a:solidFill>
                  <a:schemeClr val="tx1"/>
                </a:solidFill>
                <a:latin typeface="Arial" pitchFamily="-107" charset="0"/>
                <a:ea typeface="+mn-ea"/>
                <a:cs typeface="+mn-cs"/>
              </a:rPr>
              <a:t>Thus, the emphasis in dealing with passive attacks is on prevention rather than</a:t>
            </a:r>
          </a:p>
          <a:p>
            <a:r>
              <a:rPr lang="en-US" sz="1200" b="0" kern="1200" baseline="0" dirty="0">
                <a:solidFill>
                  <a:schemeClr val="tx1"/>
                </a:solidFill>
                <a:latin typeface="Arial" pitchFamily="-107" charset="0"/>
                <a:ea typeface="+mn-ea"/>
                <a:cs typeface="+mn-cs"/>
              </a:rPr>
              <a:t>detection.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Active attacks</a:t>
            </a:r>
            <a:r>
              <a:rPr lang="en-US" sz="1200" b="0" kern="1200" baseline="0" dirty="0">
                <a:solidFill>
                  <a:schemeClr val="tx1"/>
                </a:solidFill>
                <a:latin typeface="Arial" pitchFamily="-107" charset="0"/>
                <a:ea typeface="+mn-ea"/>
                <a:cs typeface="+mn-cs"/>
              </a:rPr>
              <a:t> involve some modification of the data stream or the creation</a:t>
            </a:r>
          </a:p>
          <a:p>
            <a:r>
              <a:rPr lang="en-US" sz="1200" b="0" kern="1200" baseline="0" dirty="0">
                <a:solidFill>
                  <a:schemeClr val="tx1"/>
                </a:solidFill>
                <a:latin typeface="Arial" pitchFamily="-107" charset="0"/>
                <a:ea typeface="+mn-ea"/>
                <a:cs typeface="+mn-cs"/>
              </a:rPr>
              <a:t>of a false stream and can be subdivided into four categories: replay, masquerade,</a:t>
            </a:r>
          </a:p>
          <a:p>
            <a:r>
              <a:rPr lang="en-US" sz="1200" b="0" kern="1200" baseline="0" dirty="0">
                <a:solidFill>
                  <a:schemeClr val="tx1"/>
                </a:solidFill>
                <a:latin typeface="Arial" pitchFamily="-107" charset="0"/>
                <a:ea typeface="+mn-ea"/>
                <a:cs typeface="+mn-cs"/>
              </a:rPr>
              <a:t>modification of messages, and denial of service.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Replay</a:t>
            </a:r>
            <a:r>
              <a:rPr lang="en-US" sz="1200" b="0" kern="1200" baseline="0" dirty="0">
                <a:solidFill>
                  <a:schemeClr val="tx1"/>
                </a:solidFill>
                <a:latin typeface="Arial" pitchFamily="-107" charset="0"/>
                <a:ea typeface="+mn-ea"/>
                <a:cs typeface="+mn-cs"/>
              </a:rPr>
              <a:t> involves the passive capture of a data unit and its subsequent retransmission</a:t>
            </a:r>
          </a:p>
          <a:p>
            <a:r>
              <a:rPr lang="en-US" sz="1200" b="0" kern="1200" baseline="0" dirty="0">
                <a:solidFill>
                  <a:schemeClr val="tx1"/>
                </a:solidFill>
                <a:latin typeface="Arial" pitchFamily="-107" charset="0"/>
                <a:ea typeface="+mn-ea"/>
                <a:cs typeface="+mn-cs"/>
              </a:rPr>
              <a:t>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takes place when one entity pretends to be a different entity. A</a:t>
            </a:r>
          </a:p>
          <a:p>
            <a:r>
              <a:rPr lang="en-US" sz="1200" b="0" kern="1200" baseline="0" dirty="0">
                <a:solidFill>
                  <a:schemeClr val="tx1"/>
                </a:solidFill>
                <a:latin typeface="Arial" pitchFamily="-107" charset="0"/>
                <a:ea typeface="+mn-ea"/>
                <a:cs typeface="+mn-cs"/>
              </a:rPr>
              <a:t>masquerade attack usually includes one of the other forms of active attack. For example,</a:t>
            </a:r>
          </a:p>
          <a:p>
            <a:r>
              <a:rPr lang="en-US" sz="1200" b="0" kern="1200" baseline="0" dirty="0">
                <a:solidFill>
                  <a:schemeClr val="tx1"/>
                </a:solidFill>
                <a:latin typeface="Arial" pitchFamily="-107" charset="0"/>
                <a:ea typeface="+mn-ea"/>
                <a:cs typeface="+mn-cs"/>
              </a:rPr>
              <a:t>authentication sequences can be captured and replayed after a valid authentication</a:t>
            </a:r>
          </a:p>
          <a:p>
            <a:r>
              <a:rPr lang="en-US" sz="1200" b="0" kern="1200" baseline="0" dirty="0">
                <a:solidFill>
                  <a:schemeClr val="tx1"/>
                </a:solidFill>
                <a:latin typeface="Arial" pitchFamily="-107" charset="0"/>
                <a:ea typeface="+mn-ea"/>
                <a:cs typeface="+mn-cs"/>
              </a:rPr>
              <a:t>sequence has taken place, thus enabling an authorized entity with few privileges</a:t>
            </a:r>
          </a:p>
          <a:p>
            <a:r>
              <a:rPr lang="en-US" sz="1200" b="0" kern="1200" baseline="0" dirty="0">
                <a:solidFill>
                  <a:schemeClr val="tx1"/>
                </a:solidFill>
                <a:latin typeface="Arial" pitchFamily="-107" charset="0"/>
                <a:ea typeface="+mn-ea"/>
                <a:cs typeface="+mn-cs"/>
              </a:rPr>
              <a:t>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a:t>
            </a:r>
          </a:p>
          <a:p>
            <a:r>
              <a:rPr lang="en-US" sz="1200" b="0" kern="1200" baseline="0" dirty="0">
                <a:solidFill>
                  <a:schemeClr val="tx1"/>
                </a:solidFill>
                <a:latin typeface="Arial" pitchFamily="-107" charset="0"/>
                <a:ea typeface="+mn-ea"/>
                <a:cs typeface="+mn-cs"/>
              </a:rPr>
              <a:t>message is altered, or that messages are delayed or reordered, to produce an</a:t>
            </a:r>
          </a:p>
          <a:p>
            <a:r>
              <a:rPr lang="en-US" sz="1200" b="0" kern="1200" baseline="0" dirty="0">
                <a:solidFill>
                  <a:schemeClr val="tx1"/>
                </a:solidFill>
                <a:latin typeface="Arial" pitchFamily="-107" charset="0"/>
                <a:ea typeface="+mn-ea"/>
                <a:cs typeface="+mn-cs"/>
              </a:rPr>
              <a:t>unauthorized effect. For example, a message stating, “Allow John Smith to read</a:t>
            </a:r>
          </a:p>
          <a:p>
            <a:r>
              <a:rPr lang="en-US" sz="1200" b="0" kern="1200" baseline="0" dirty="0">
                <a:solidFill>
                  <a:schemeClr val="tx1"/>
                </a:solidFill>
                <a:latin typeface="Arial" pitchFamily="-107" charset="0"/>
                <a:ea typeface="+mn-ea"/>
                <a:cs typeface="+mn-cs"/>
              </a:rPr>
              <a:t>confidential file accounts” is modified to say, “Allow Fred Brown to read confidential</a:t>
            </a:r>
          </a:p>
          <a:p>
            <a:r>
              <a:rPr lang="en-US" sz="1200" b="0" kern="1200" baseline="0" dirty="0">
                <a:solidFill>
                  <a:schemeClr val="tx1"/>
                </a:solidFill>
                <a:latin typeface="Arial" pitchFamily="-107" charset="0"/>
                <a:ea typeface="+mn-ea"/>
                <a:cs typeface="+mn-cs"/>
              </a:rPr>
              <a:t>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a:t>
            </a:r>
          </a:p>
          <a:p>
            <a:r>
              <a:rPr lang="en-US" sz="1200" b="0" kern="1200" baseline="0" dirty="0">
                <a:solidFill>
                  <a:schemeClr val="tx1"/>
                </a:solidFill>
                <a:latin typeface="Arial" pitchFamily="-107" charset="0"/>
                <a:ea typeface="+mn-ea"/>
                <a:cs typeface="+mn-cs"/>
              </a:rPr>
              <a:t>communications facilities. This attack may have a specific target; for example, an</a:t>
            </a:r>
          </a:p>
          <a:p>
            <a:r>
              <a:rPr lang="en-US" sz="1200" b="0" kern="1200" baseline="0" dirty="0">
                <a:solidFill>
                  <a:schemeClr val="tx1"/>
                </a:solidFill>
                <a:latin typeface="Arial" pitchFamily="-107" charset="0"/>
                <a:ea typeface="+mn-ea"/>
                <a:cs typeface="+mn-cs"/>
              </a:rPr>
              <a:t>entity may suppress all messages directed to a particular destination (e.g., the security</a:t>
            </a:r>
          </a:p>
          <a:p>
            <a:r>
              <a:rPr lang="en-US" sz="1200" b="0" kern="1200" baseline="0" dirty="0">
                <a:solidFill>
                  <a:schemeClr val="tx1"/>
                </a:solidFill>
                <a:latin typeface="Arial" pitchFamily="-107" charset="0"/>
                <a:ea typeface="+mn-ea"/>
                <a:cs typeface="+mn-cs"/>
              </a:rPr>
              <a:t>audit service). Another form of service denial is the disruption of an entire network,</a:t>
            </a:r>
          </a:p>
          <a:p>
            <a:r>
              <a:rPr lang="en-US" sz="1200" b="0" kern="1200" baseline="0" dirty="0">
                <a:solidFill>
                  <a:schemeClr val="tx1"/>
                </a:solidFill>
                <a:latin typeface="Arial" pitchFamily="-107" charset="0"/>
                <a:ea typeface="+mn-ea"/>
                <a:cs typeface="+mn-cs"/>
              </a:rPr>
              <a:t>either by disabling the network or by overloading it with messages so as to degrade</a:t>
            </a:r>
          </a:p>
          <a:p>
            <a:r>
              <a:rPr lang="en-US" sz="1200" b="0" kern="1200" baseline="0" dirty="0">
                <a:solidFill>
                  <a:schemeClr val="tx1"/>
                </a:solidFill>
                <a:latin typeface="Arial" pitchFamily="-107" charset="0"/>
                <a:ea typeface="+mn-ea"/>
                <a:cs typeface="+mn-cs"/>
              </a:rPr>
              <a:t>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a:t>
            </a:r>
          </a:p>
          <a:p>
            <a:r>
              <a:rPr lang="en-US" sz="1200" b="0" kern="1200" baseline="0" dirty="0">
                <a:solidFill>
                  <a:schemeClr val="tx1"/>
                </a:solidFill>
                <a:latin typeface="Arial" pitchFamily="-107" charset="0"/>
                <a:ea typeface="+mn-ea"/>
                <a:cs typeface="+mn-cs"/>
              </a:rPr>
              <a:t>passive attacks are difficult to detect, measures are available to prevent their</a:t>
            </a:r>
          </a:p>
          <a:p>
            <a:r>
              <a:rPr lang="en-US" sz="1200" b="0" kern="1200" baseline="0" dirty="0">
                <a:solidFill>
                  <a:schemeClr val="tx1"/>
                </a:solidFill>
                <a:latin typeface="Arial" pitchFamily="-107" charset="0"/>
                <a:ea typeface="+mn-ea"/>
                <a:cs typeface="+mn-cs"/>
              </a:rPr>
              <a:t>success. On the other hand, it is quite difficult to prevent active attacks absolutely,</a:t>
            </a:r>
          </a:p>
          <a:p>
            <a:r>
              <a:rPr lang="en-US" sz="1200" b="0" kern="1200" baseline="0" dirty="0">
                <a:solidFill>
                  <a:schemeClr val="tx1"/>
                </a:solidFill>
                <a:latin typeface="Arial" pitchFamily="-107" charset="0"/>
                <a:ea typeface="+mn-ea"/>
                <a:cs typeface="+mn-cs"/>
              </a:rPr>
              <a:t>because to do so would require physical protection of all communications facilities</a:t>
            </a:r>
          </a:p>
          <a:p>
            <a:r>
              <a:rPr lang="en-US" sz="1200" b="0" kern="1200" baseline="0" dirty="0">
                <a:solidFill>
                  <a:schemeClr val="tx1"/>
                </a:solidFill>
                <a:latin typeface="Arial" pitchFamily="-107" charset="0"/>
                <a:ea typeface="+mn-ea"/>
                <a:cs typeface="+mn-cs"/>
              </a:rPr>
              <a:t>and paths at all times. Instead, the goal is to detect them and to recover from any</a:t>
            </a:r>
          </a:p>
          <a:p>
            <a:r>
              <a:rPr lang="en-US" sz="1200" b="0" kern="1200" baseline="0" dirty="0">
                <a:solidFill>
                  <a:schemeClr val="tx1"/>
                </a:solidFill>
                <a:latin typeface="Arial" pitchFamily="-107" charset="0"/>
                <a:ea typeface="+mn-ea"/>
                <a:cs typeface="+mn-cs"/>
              </a:rPr>
              <a:t>disruption or delays caused by them. Because the detection has a deterrent effect, it</a:t>
            </a:r>
          </a:p>
          <a:p>
            <a:r>
              <a:rPr lang="en-US" sz="1200" b="0" kern="1200" baseline="0" dirty="0">
                <a:solidFill>
                  <a:schemeClr val="tx1"/>
                </a:solidFill>
                <a:latin typeface="Arial" pitchFamily="-107" charset="0"/>
                <a:ea typeface="+mn-ea"/>
                <a:cs typeface="+mn-cs"/>
              </a:rPr>
              <a:t>may also contribute to prevention.</a:t>
            </a:r>
            <a:endParaRPr lang="en-US" b="0" dirty="0">
              <a:latin typeface="Times New Roman" pitchFamily="-107" charset="0"/>
            </a:endParaRP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D725371-1AFF-44E8-8E5A-9A473FBBB32A}"/>
              </a:ext>
            </a:extLst>
          </p:cNvPr>
          <p:cNvSpPr>
            <a:spLocks noGrp="1"/>
          </p:cNvSpPr>
          <p:nvPr>
            <p:ph type="body" idx="1"/>
          </p:nvPr>
        </p:nvSpPr>
        <p:spPr/>
        <p:txBody>
          <a:bodyPr/>
          <a:lstStyle/>
          <a:p>
            <a:r>
              <a:rPr lang="en-US" sz="1200" kern="1200" baseline="0" dirty="0">
                <a:solidFill>
                  <a:schemeClr val="tx1"/>
                </a:solidFill>
                <a:latin typeface="Arial" pitchFamily="-107" charset="0"/>
                <a:ea typeface="+mn-ea"/>
                <a:cs typeface="+mn-cs"/>
              </a:rPr>
              <a:t>There are a number of ways of classifying and characterizing the countermeasures</a:t>
            </a:r>
          </a:p>
          <a:p>
            <a:r>
              <a:rPr lang="en-US" sz="1200" kern="1200" baseline="0" dirty="0">
                <a:solidFill>
                  <a:schemeClr val="tx1"/>
                </a:solidFill>
                <a:latin typeface="Arial" pitchFamily="-107" charset="0"/>
                <a:ea typeface="+mn-ea"/>
                <a:cs typeface="+mn-cs"/>
              </a:rPr>
              <a:t>that may be used to reduce vulnerabilities and deal with threats to system assets. It</a:t>
            </a:r>
          </a:p>
          <a:p>
            <a:r>
              <a:rPr lang="en-US" sz="1200" kern="1200" baseline="0" dirty="0">
                <a:solidFill>
                  <a:schemeClr val="tx1"/>
                </a:solidFill>
                <a:latin typeface="Arial" pitchFamily="-107" charset="0"/>
                <a:ea typeface="+mn-ea"/>
                <a:cs typeface="+mn-cs"/>
              </a:rPr>
              <a:t>will be useful for the presentation in the remainder of the book to look at several</a:t>
            </a:r>
          </a:p>
          <a:p>
            <a:r>
              <a:rPr lang="en-US" sz="1200" kern="1200" baseline="0" dirty="0">
                <a:solidFill>
                  <a:schemeClr val="tx1"/>
                </a:solidFill>
                <a:latin typeface="Arial" pitchFamily="-107" charset="0"/>
                <a:ea typeface="+mn-ea"/>
                <a:cs typeface="+mn-cs"/>
              </a:rPr>
              <a:t>approaches, which we do in this and the next two sections. In this section, we view</a:t>
            </a:r>
          </a:p>
          <a:p>
            <a:r>
              <a:rPr lang="en-US" sz="1200" kern="1200" baseline="0" dirty="0">
                <a:solidFill>
                  <a:schemeClr val="tx1"/>
                </a:solidFill>
                <a:latin typeface="Arial" pitchFamily="-107" charset="0"/>
                <a:ea typeface="+mn-ea"/>
                <a:cs typeface="+mn-cs"/>
              </a:rPr>
              <a:t>countermeasures in terms of functional requirements, and we follow the classification</a:t>
            </a:r>
          </a:p>
          <a:p>
            <a:r>
              <a:rPr lang="en-US" sz="1200" kern="1200" baseline="0" dirty="0">
                <a:solidFill>
                  <a:schemeClr val="tx1"/>
                </a:solidFill>
                <a:latin typeface="Arial" pitchFamily="-107" charset="0"/>
                <a:ea typeface="+mn-ea"/>
                <a:cs typeface="+mn-cs"/>
              </a:rPr>
              <a:t>defined in FIPS 200 ( </a:t>
            </a:r>
            <a:r>
              <a:rPr lang="en-US" sz="1200" i="1" kern="1200" baseline="0" dirty="0">
                <a:solidFill>
                  <a:schemeClr val="tx1"/>
                </a:solidFill>
                <a:latin typeface="Arial" pitchFamily="-107" charset="0"/>
                <a:ea typeface="+mn-ea"/>
                <a:cs typeface="+mn-cs"/>
              </a:rPr>
              <a:t>Minimum Security Requirements for Federal Information</a:t>
            </a:r>
          </a:p>
          <a:p>
            <a:r>
              <a:rPr lang="en-US" sz="1200" i="1" kern="1200" baseline="0" dirty="0">
                <a:solidFill>
                  <a:schemeClr val="tx1"/>
                </a:solidFill>
                <a:latin typeface="Arial" pitchFamily="-107" charset="0"/>
                <a:ea typeface="+mn-ea"/>
                <a:cs typeface="+mn-cs"/>
              </a:rPr>
              <a:t>and Information Systems ). This standard enumerates 17 security-related areas with</a:t>
            </a:r>
          </a:p>
          <a:p>
            <a:r>
              <a:rPr lang="en-US" sz="1200" kern="1200" baseline="0" dirty="0">
                <a:solidFill>
                  <a:schemeClr val="tx1"/>
                </a:solidFill>
                <a:latin typeface="Arial" pitchFamily="-107" charset="0"/>
                <a:ea typeface="+mn-ea"/>
                <a:cs typeface="+mn-cs"/>
              </a:rPr>
              <a:t>regard to protecting the confidentiality, integrity, and availability of information</a:t>
            </a:r>
          </a:p>
          <a:p>
            <a:r>
              <a:rPr lang="en-US" sz="1200" kern="1200" baseline="0" dirty="0">
                <a:solidFill>
                  <a:schemeClr val="tx1"/>
                </a:solidFill>
                <a:latin typeface="Arial" pitchFamily="-107" charset="0"/>
                <a:ea typeface="+mn-ea"/>
                <a:cs typeface="+mn-cs"/>
              </a:rPr>
              <a:t>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a:t>
            </a:r>
          </a:p>
          <a:p>
            <a:r>
              <a:rPr lang="en-US" sz="1200" kern="1200" baseline="0" dirty="0">
                <a:solidFill>
                  <a:schemeClr val="tx1"/>
                </a:solidFill>
                <a:latin typeface="Arial" pitchFamily="-107" charset="0"/>
                <a:ea typeface="+mn-ea"/>
                <a:cs typeface="+mn-cs"/>
              </a:rPr>
              <a:t>to security vulnerabilities and threats. Roughly, we can divide these</a:t>
            </a:r>
          </a:p>
          <a:p>
            <a:r>
              <a:rPr lang="en-US" sz="1200" kern="1200" baseline="0" dirty="0">
                <a:solidFill>
                  <a:schemeClr val="tx1"/>
                </a:solidFill>
                <a:latin typeface="Arial" pitchFamily="-107" charset="0"/>
                <a:ea typeface="+mn-ea"/>
                <a:cs typeface="+mn-cs"/>
              </a:rPr>
              <a:t>countermeasures into two categories: those that require computer security technical</a:t>
            </a:r>
          </a:p>
          <a:p>
            <a:r>
              <a:rPr lang="en-US" sz="1200" kern="1200" baseline="0" dirty="0">
                <a:solidFill>
                  <a:schemeClr val="tx1"/>
                </a:solidFill>
                <a:latin typeface="Arial" pitchFamily="-107" charset="0"/>
                <a:ea typeface="+mn-ea"/>
                <a:cs typeface="+mn-cs"/>
              </a:rPr>
              <a:t>measures (covered in this book in Parts One and Two), either hardware or</a:t>
            </a:r>
          </a:p>
          <a:p>
            <a:r>
              <a:rPr lang="en-US" sz="1200" kern="1200" baseline="0" dirty="0">
                <a:solidFill>
                  <a:schemeClr val="tx1"/>
                </a:solidFill>
                <a:latin typeface="Arial" pitchFamily="-107" charset="0"/>
                <a:ea typeface="+mn-ea"/>
                <a:cs typeface="+mn-cs"/>
              </a:rPr>
              <a:t>software, or both; and those that are fundamentally management issues (covered in</a:t>
            </a:r>
          </a:p>
          <a:p>
            <a:r>
              <a:rPr lang="en-US" sz="1200" kern="1200" baseline="0" dirty="0">
                <a:solidFill>
                  <a:schemeClr val="tx1"/>
                </a:solidFill>
                <a:latin typeface="Arial" pitchFamily="-107" charset="0"/>
                <a:ea typeface="+mn-ea"/>
                <a:cs typeface="+mn-cs"/>
              </a:rPr>
              <a:t>Part Three).</a:t>
            </a:r>
          </a:p>
          <a:p>
            <a:endParaRPr lang="en-US" sz="1200" kern="1200" baseline="0" dirty="0">
              <a:solidFill>
                <a:schemeClr val="tx1"/>
              </a:solidFill>
              <a:latin typeface="Arial" pitchFamily="-107" charset="0"/>
              <a:ea typeface="+mn-ea"/>
              <a:cs typeface="+mn-cs"/>
            </a:endParaRPr>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5C4D31D-CE2C-449F-9CDF-4D2DC223BC27}"/>
              </a:ext>
            </a:extLst>
          </p:cNvPr>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Each of the functional areas may involve both computer security technical measures</a:t>
            </a:r>
          </a:p>
          <a:p>
            <a:r>
              <a:rPr lang="en-US" sz="1200" kern="1200" dirty="0">
                <a:solidFill>
                  <a:schemeClr val="tx1"/>
                </a:solidFill>
                <a:effectLst/>
                <a:latin typeface="Arial" pitchFamily="-107" charset="0"/>
                <a:ea typeface="+mn-ea"/>
                <a:cs typeface="+mn-cs"/>
              </a:rPr>
              <a:t>and management measures. Functional areas that primarily require computer</a:t>
            </a:r>
          </a:p>
          <a:p>
            <a:r>
              <a:rPr lang="en-US" sz="1200" kern="1200" dirty="0">
                <a:solidFill>
                  <a:schemeClr val="tx1"/>
                </a:solidFill>
                <a:effectLst/>
                <a:latin typeface="Arial" pitchFamily="-107" charset="0"/>
                <a:ea typeface="+mn-ea"/>
                <a:cs typeface="+mn-cs"/>
              </a:rPr>
              <a:t>security technical measures include access control, identification and authentication,</a:t>
            </a:r>
          </a:p>
          <a:p>
            <a:r>
              <a:rPr lang="en-US" sz="1200" kern="1200" dirty="0">
                <a:solidFill>
                  <a:schemeClr val="tx1"/>
                </a:solidFill>
                <a:effectLst/>
                <a:latin typeface="Arial" pitchFamily="-107" charset="0"/>
                <a:ea typeface="+mn-ea"/>
                <a:cs typeface="+mn-cs"/>
              </a:rPr>
              <a:t>system and communication protection, and system and information integrity.</a:t>
            </a:r>
          </a:p>
          <a:p>
            <a:r>
              <a:rPr lang="en-US" sz="1200" kern="1200" dirty="0">
                <a:solidFill>
                  <a:schemeClr val="tx1"/>
                </a:solidFill>
                <a:effectLst/>
                <a:latin typeface="Arial" pitchFamily="-107" charset="0"/>
                <a:ea typeface="+mn-ea"/>
                <a:cs typeface="+mn-cs"/>
              </a:rPr>
              <a:t>Functional areas that primarily involve management controls and procedures include</a:t>
            </a:r>
          </a:p>
          <a:p>
            <a:r>
              <a:rPr lang="en-US" sz="1200" kern="1200" dirty="0">
                <a:solidFill>
                  <a:schemeClr val="tx1"/>
                </a:solidFill>
                <a:effectLst/>
                <a:latin typeface="Arial" pitchFamily="-107" charset="0"/>
                <a:ea typeface="+mn-ea"/>
                <a:cs typeface="+mn-cs"/>
              </a:rPr>
              <a:t>awareness and training; audit and accountability; certification, accreditation, and</a:t>
            </a:r>
          </a:p>
          <a:p>
            <a:r>
              <a:rPr lang="en-US" sz="1200" kern="1200" dirty="0">
                <a:solidFill>
                  <a:schemeClr val="tx1"/>
                </a:solidFill>
                <a:effectLst/>
                <a:latin typeface="Arial" pitchFamily="-107" charset="0"/>
                <a:ea typeface="+mn-ea"/>
                <a:cs typeface="+mn-cs"/>
              </a:rPr>
              <a:t>security assessments; contingency planning; maintenance; physical and environmental</a:t>
            </a:r>
          </a:p>
          <a:p>
            <a:r>
              <a:rPr lang="en-US" sz="1200" kern="1200" dirty="0">
                <a:solidFill>
                  <a:schemeClr val="tx1"/>
                </a:solidFill>
                <a:effectLst/>
                <a:latin typeface="Arial" pitchFamily="-107" charset="0"/>
                <a:ea typeface="+mn-ea"/>
                <a:cs typeface="+mn-cs"/>
              </a:rPr>
              <a:t>protection; planning; personnel security; risk assessment; and systems and services</a:t>
            </a:r>
          </a:p>
          <a:p>
            <a:r>
              <a:rPr lang="en-US" sz="1200" kern="1200" dirty="0">
                <a:solidFill>
                  <a:schemeClr val="tx1"/>
                </a:solidFill>
                <a:effectLst/>
                <a:latin typeface="Arial" pitchFamily="-107" charset="0"/>
                <a:ea typeface="+mn-ea"/>
                <a:cs typeface="+mn-cs"/>
              </a:rPr>
              <a:t>acquisition. Functional areas that overlap computer security technical measures and</a:t>
            </a:r>
          </a:p>
          <a:p>
            <a:r>
              <a:rPr lang="en-US" sz="1200" kern="1200" dirty="0">
                <a:solidFill>
                  <a:schemeClr val="tx1"/>
                </a:solidFill>
                <a:effectLst/>
                <a:latin typeface="Arial" pitchFamily="-107" charset="0"/>
                <a:ea typeface="+mn-ea"/>
                <a:cs typeface="+mn-cs"/>
              </a:rPr>
              <a:t>management controls include configuration management, incident response, and</a:t>
            </a:r>
          </a:p>
          <a:p>
            <a:r>
              <a:rPr lang="en-US" sz="1200" kern="1200" dirty="0">
                <a:solidFill>
                  <a:schemeClr val="tx1"/>
                </a:solidFill>
                <a:effectLst/>
                <a:latin typeface="Arial" pitchFamily="-107" charset="0"/>
                <a:ea typeface="+mn-ea"/>
                <a:cs typeface="+mn-cs"/>
              </a:rPr>
              <a:t>media protection.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Note the majority of the functional requirements areas in FIPS 200 are either</a:t>
            </a:r>
          </a:p>
          <a:p>
            <a:r>
              <a:rPr lang="en-US" sz="1200" kern="1200" dirty="0">
                <a:solidFill>
                  <a:schemeClr val="tx1"/>
                </a:solidFill>
                <a:effectLst/>
                <a:latin typeface="Arial" pitchFamily="-107" charset="0"/>
                <a:ea typeface="+mn-ea"/>
                <a:cs typeface="+mn-cs"/>
              </a:rPr>
              <a:t>primarily issues of management or at least have a significant management component,</a:t>
            </a:r>
          </a:p>
          <a:p>
            <a:r>
              <a:rPr lang="en-US" sz="1200" kern="1200" dirty="0">
                <a:solidFill>
                  <a:schemeClr val="tx1"/>
                </a:solidFill>
                <a:effectLst/>
                <a:latin typeface="Arial" pitchFamily="-107" charset="0"/>
                <a:ea typeface="+mn-ea"/>
                <a:cs typeface="+mn-cs"/>
              </a:rPr>
              <a:t>as opposed to purely software or hardware solutions. This may be new to</a:t>
            </a:r>
          </a:p>
          <a:p>
            <a:r>
              <a:rPr lang="en-US" sz="1200" kern="1200" dirty="0">
                <a:solidFill>
                  <a:schemeClr val="tx1"/>
                </a:solidFill>
                <a:effectLst/>
                <a:latin typeface="Arial" pitchFamily="-107" charset="0"/>
                <a:ea typeface="+mn-ea"/>
                <a:cs typeface="+mn-cs"/>
              </a:rPr>
              <a:t>some readers, and is not reflected in many of the books on computer and information</a:t>
            </a:r>
          </a:p>
          <a:p>
            <a:r>
              <a:rPr lang="en-US" sz="1200" kern="1200" dirty="0">
                <a:solidFill>
                  <a:schemeClr val="tx1"/>
                </a:solidFill>
                <a:effectLst/>
                <a:latin typeface="Arial" pitchFamily="-107" charset="0"/>
                <a:ea typeface="+mn-ea"/>
                <a:cs typeface="+mn-cs"/>
              </a:rPr>
              <a:t>security. But as one computer security expert observed, “If you think technology</a:t>
            </a:r>
          </a:p>
          <a:p>
            <a:r>
              <a:rPr lang="en-US" sz="1200" kern="1200" dirty="0">
                <a:solidFill>
                  <a:schemeClr val="tx1"/>
                </a:solidFill>
                <a:effectLst/>
                <a:latin typeface="Arial" pitchFamily="-107" charset="0"/>
                <a:ea typeface="+mn-ea"/>
                <a:cs typeface="+mn-cs"/>
              </a:rPr>
              <a:t>can solve your security problems, then you don’t understand the problems</a:t>
            </a:r>
          </a:p>
          <a:p>
            <a:r>
              <a:rPr lang="en-US" sz="1200" kern="1200" dirty="0">
                <a:solidFill>
                  <a:schemeClr val="tx1"/>
                </a:solidFill>
                <a:effectLst/>
                <a:latin typeface="Arial" pitchFamily="-107" charset="0"/>
                <a:ea typeface="+mn-ea"/>
                <a:cs typeface="+mn-cs"/>
              </a:rPr>
              <a:t>and you don’t understand the technology” [SCHN00]. This book reflects the need</a:t>
            </a:r>
          </a:p>
          <a:p>
            <a:r>
              <a:rPr lang="en-US" sz="1200" kern="1200" dirty="0">
                <a:solidFill>
                  <a:schemeClr val="tx1"/>
                </a:solidFill>
                <a:effectLst/>
                <a:latin typeface="Arial" pitchFamily="-107" charset="0"/>
                <a:ea typeface="+mn-ea"/>
                <a:cs typeface="+mn-cs"/>
              </a:rPr>
              <a:t> to combine technical and managerial approaches to achieve effective computer</a:t>
            </a:r>
          </a:p>
          <a:p>
            <a:r>
              <a:rPr lang="en-US" sz="1200" kern="1200" dirty="0">
                <a:solidFill>
                  <a:schemeClr val="tx1"/>
                </a:solidFill>
                <a:effectLst/>
                <a:latin typeface="Arial" pitchFamily="-107" charset="0"/>
                <a:ea typeface="+mn-ea"/>
                <a:cs typeface="+mn-cs"/>
              </a:rPr>
              <a:t>security.</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FIPS 200 </a:t>
            </a:r>
            <a:r>
              <a:rPr lang="en-US" sz="1200" kern="1200" dirty="0">
                <a:solidFill>
                  <a:schemeClr val="tx1"/>
                </a:solidFill>
                <a:effectLst/>
                <a:latin typeface="Arial" pitchFamily="-107" charset="0"/>
                <a:ea typeface="+mn-ea"/>
                <a:cs typeface="+mn-cs"/>
              </a:rPr>
              <a:t>provides a useful summary of the principal areas of concern, both</a:t>
            </a:r>
          </a:p>
          <a:p>
            <a:r>
              <a:rPr lang="en-US" sz="1200" kern="1200" dirty="0">
                <a:solidFill>
                  <a:schemeClr val="tx1"/>
                </a:solidFill>
                <a:effectLst/>
                <a:latin typeface="Arial" pitchFamily="-107" charset="0"/>
                <a:ea typeface="+mn-ea"/>
                <a:cs typeface="+mn-cs"/>
              </a:rPr>
              <a:t>technical and managerial, with respect to computer security. This book attempts to</a:t>
            </a:r>
          </a:p>
          <a:p>
            <a:r>
              <a:rPr lang="en-US" sz="1200" kern="1200" dirty="0">
                <a:solidFill>
                  <a:schemeClr val="tx1"/>
                </a:solidFill>
                <a:effectLst/>
                <a:latin typeface="Arial" pitchFamily="-107" charset="0"/>
                <a:ea typeface="+mn-ea"/>
                <a:cs typeface="+mn-cs"/>
              </a:rPr>
              <a:t>cover all of these areas.</a:t>
            </a:r>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CDF57BE-BFFE-4F94-8E46-35CC1BB87CA2}"/>
              </a:ext>
            </a:extLst>
          </p:cNvPr>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Despite years of research and development, it has not been possible to develop</a:t>
            </a:r>
          </a:p>
          <a:p>
            <a:r>
              <a:rPr lang="en-US" sz="1200" b="0" i="0" u="none" strike="noStrike" kern="1200" baseline="0" dirty="0">
                <a:solidFill>
                  <a:schemeClr val="tx1"/>
                </a:solidFill>
                <a:latin typeface="Arial" pitchFamily="-107" charset="0"/>
                <a:ea typeface="+mn-ea"/>
                <a:cs typeface="+mn-cs"/>
              </a:rPr>
              <a:t>security design and implementation techniques that systematically exclude security</a:t>
            </a:r>
          </a:p>
          <a:p>
            <a:r>
              <a:rPr lang="en-US" sz="1200" b="0" i="0" u="none" strike="noStrike" kern="1200" baseline="0" dirty="0">
                <a:solidFill>
                  <a:schemeClr val="tx1"/>
                </a:solidFill>
                <a:latin typeface="Arial" pitchFamily="-107" charset="0"/>
                <a:ea typeface="+mn-ea"/>
                <a:cs typeface="+mn-cs"/>
              </a:rPr>
              <a:t>flaws and prevent all unauthorized actions. In the absence of such foolproof techniques,</a:t>
            </a:r>
          </a:p>
          <a:p>
            <a:r>
              <a:rPr lang="en-US" sz="1200" b="0" i="0" u="none" strike="noStrike" kern="1200" baseline="0" dirty="0">
                <a:solidFill>
                  <a:schemeClr val="tx1"/>
                </a:solidFill>
                <a:latin typeface="Arial" pitchFamily="-107" charset="0"/>
                <a:ea typeface="+mn-ea"/>
                <a:cs typeface="+mn-cs"/>
              </a:rPr>
              <a:t>it is useful to have a set of widely agreed design principles that can guide</a:t>
            </a:r>
          </a:p>
          <a:p>
            <a:r>
              <a:rPr lang="en-US" sz="1200" b="0" i="0" u="none" strike="noStrike" kern="1200" baseline="0" dirty="0">
                <a:solidFill>
                  <a:schemeClr val="tx1"/>
                </a:solidFill>
                <a:latin typeface="Arial" pitchFamily="-107" charset="0"/>
                <a:ea typeface="+mn-ea"/>
                <a:cs typeface="+mn-cs"/>
              </a:rPr>
              <a:t>the development of protection mechanisms. The National Centers of Academic</a:t>
            </a:r>
          </a:p>
          <a:p>
            <a:r>
              <a:rPr lang="en-US" sz="1200" b="0" i="0" u="none" strike="noStrike" kern="1200" baseline="0" dirty="0">
                <a:solidFill>
                  <a:schemeClr val="tx1"/>
                </a:solidFill>
                <a:latin typeface="Arial" pitchFamily="-107" charset="0"/>
                <a:ea typeface="+mn-ea"/>
                <a:cs typeface="+mn-cs"/>
              </a:rPr>
              <a:t>Excellence in Information Assurance/Cyber Defense, which is jointly sponsored by</a:t>
            </a:r>
          </a:p>
          <a:p>
            <a:r>
              <a:rPr lang="en-US" sz="1200" b="0" i="0" u="none" strike="noStrike" kern="1200" baseline="0" dirty="0">
                <a:solidFill>
                  <a:schemeClr val="tx1"/>
                </a:solidFill>
                <a:latin typeface="Arial" pitchFamily="-107" charset="0"/>
                <a:ea typeface="+mn-ea"/>
                <a:cs typeface="+mn-cs"/>
              </a:rPr>
              <a:t>the U.S. National Security Agency and the U. S. Department of Homeland Security,</a:t>
            </a:r>
          </a:p>
          <a:p>
            <a:r>
              <a:rPr lang="en-US" sz="1200" b="0" i="0" u="none" strike="noStrike" kern="1200" baseline="0" dirty="0">
                <a:solidFill>
                  <a:schemeClr val="tx1"/>
                </a:solidFill>
                <a:latin typeface="Arial" pitchFamily="-107" charset="0"/>
                <a:ea typeface="+mn-ea"/>
                <a:cs typeface="+mn-cs"/>
              </a:rPr>
              <a:t>list the following as </a:t>
            </a:r>
            <a:r>
              <a:rPr lang="en-US" sz="1200" b="1" i="0" u="none" strike="noStrike" kern="1200" baseline="0" dirty="0">
                <a:solidFill>
                  <a:schemeClr val="tx1"/>
                </a:solidFill>
                <a:latin typeface="Arial" pitchFamily="-107" charset="0"/>
                <a:ea typeface="+mn-ea"/>
                <a:cs typeface="+mn-cs"/>
              </a:rPr>
              <a:t>fundamental security design principles </a:t>
            </a:r>
            <a:r>
              <a:rPr lang="en-US" sz="1200" b="0" i="0" u="none" strike="noStrike" kern="1200" baseline="0" dirty="0">
                <a:solidFill>
                  <a:schemeClr val="tx1"/>
                </a:solidFill>
                <a:latin typeface="Arial" pitchFamily="-107" charset="0"/>
                <a:ea typeface="+mn-ea"/>
                <a:cs typeface="+mn-cs"/>
              </a:rPr>
              <a:t>[NCAE13]:</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Economy of mechanism</a:t>
            </a:r>
          </a:p>
          <a:p>
            <a:r>
              <a:rPr lang="en-US" sz="1200" b="0" i="0" u="none" strike="noStrike" kern="1200" baseline="0" dirty="0">
                <a:solidFill>
                  <a:schemeClr val="tx1"/>
                </a:solidFill>
                <a:latin typeface="Arial" pitchFamily="-107" charset="0"/>
                <a:ea typeface="+mn-ea"/>
                <a:cs typeface="+mn-cs"/>
              </a:rPr>
              <a:t>• Fail-safe defaults</a:t>
            </a:r>
          </a:p>
          <a:p>
            <a:r>
              <a:rPr lang="en-US" sz="1200" b="0" i="0" u="none" strike="noStrike" kern="1200" baseline="0" dirty="0">
                <a:solidFill>
                  <a:schemeClr val="tx1"/>
                </a:solidFill>
                <a:latin typeface="Arial" pitchFamily="-107" charset="0"/>
                <a:ea typeface="+mn-ea"/>
                <a:cs typeface="+mn-cs"/>
              </a:rPr>
              <a:t>• Complete mediation</a:t>
            </a:r>
          </a:p>
          <a:p>
            <a:r>
              <a:rPr lang="en-US" sz="1200" b="0" i="0" u="none" strike="noStrike" kern="1200" baseline="0" dirty="0">
                <a:solidFill>
                  <a:schemeClr val="tx1"/>
                </a:solidFill>
                <a:latin typeface="Arial" pitchFamily="-107" charset="0"/>
                <a:ea typeface="+mn-ea"/>
                <a:cs typeface="+mn-cs"/>
              </a:rPr>
              <a:t>• Open design</a:t>
            </a:r>
          </a:p>
          <a:p>
            <a:r>
              <a:rPr lang="en-US" sz="1200" b="0" i="0" u="none" strike="noStrike" kern="1200" baseline="0" dirty="0">
                <a:solidFill>
                  <a:schemeClr val="tx1"/>
                </a:solidFill>
                <a:latin typeface="Arial" pitchFamily="-107" charset="0"/>
                <a:ea typeface="+mn-ea"/>
                <a:cs typeface="+mn-cs"/>
              </a:rPr>
              <a:t>• Separation of privilege</a:t>
            </a:r>
          </a:p>
          <a:p>
            <a:r>
              <a:rPr lang="en-US" sz="1200" b="0" i="0" u="none" strike="noStrike" kern="1200" baseline="0" dirty="0">
                <a:solidFill>
                  <a:schemeClr val="tx1"/>
                </a:solidFill>
                <a:latin typeface="Arial" pitchFamily="-107" charset="0"/>
                <a:ea typeface="+mn-ea"/>
                <a:cs typeface="+mn-cs"/>
              </a:rPr>
              <a:t>• Least privilege</a:t>
            </a:r>
          </a:p>
          <a:p>
            <a:r>
              <a:rPr lang="en-US" sz="1200" b="0" i="0" u="none" strike="noStrike" kern="1200" baseline="0" dirty="0">
                <a:solidFill>
                  <a:schemeClr val="tx1"/>
                </a:solidFill>
                <a:latin typeface="Arial" pitchFamily="-107" charset="0"/>
                <a:ea typeface="+mn-ea"/>
                <a:cs typeface="+mn-cs"/>
              </a:rPr>
              <a:t>• Least common mechanism</a:t>
            </a:r>
          </a:p>
          <a:p>
            <a:r>
              <a:rPr lang="en-US" sz="1200" b="0" i="0" u="none" strike="noStrike" kern="1200" baseline="0" dirty="0">
                <a:solidFill>
                  <a:schemeClr val="tx1"/>
                </a:solidFill>
                <a:latin typeface="Arial" pitchFamily="-107" charset="0"/>
                <a:ea typeface="+mn-ea"/>
                <a:cs typeface="+mn-cs"/>
              </a:rPr>
              <a:t>• Psychological acceptability</a:t>
            </a:r>
          </a:p>
          <a:p>
            <a:r>
              <a:rPr lang="en-US" sz="1200" b="0" i="0" u="none" strike="noStrike" kern="1200" baseline="0" dirty="0">
                <a:solidFill>
                  <a:schemeClr val="tx1"/>
                </a:solidFill>
                <a:latin typeface="Arial" pitchFamily="-107" charset="0"/>
                <a:ea typeface="+mn-ea"/>
                <a:cs typeface="+mn-cs"/>
              </a:rPr>
              <a:t>• Isolation</a:t>
            </a:r>
          </a:p>
          <a:p>
            <a:r>
              <a:rPr lang="en-US" sz="1200" b="0" i="0" u="none" strike="noStrike" kern="1200" baseline="0" dirty="0">
                <a:solidFill>
                  <a:schemeClr val="tx1"/>
                </a:solidFill>
                <a:latin typeface="Arial" pitchFamily="-107" charset="0"/>
                <a:ea typeface="+mn-ea"/>
                <a:cs typeface="+mn-cs"/>
              </a:rPr>
              <a:t>• Encapsulation</a:t>
            </a:r>
          </a:p>
          <a:p>
            <a:r>
              <a:rPr lang="en-US" sz="1200" b="0" i="0" u="none" strike="noStrike" kern="1200" baseline="0" dirty="0">
                <a:solidFill>
                  <a:schemeClr val="tx1"/>
                </a:solidFill>
                <a:latin typeface="Arial" pitchFamily="-107" charset="0"/>
                <a:ea typeface="+mn-ea"/>
                <a:cs typeface="+mn-cs"/>
              </a:rPr>
              <a:t>• Modularity</a:t>
            </a:r>
          </a:p>
          <a:p>
            <a:r>
              <a:rPr lang="en-US" sz="1200" b="0" i="0" u="none" strike="noStrike" kern="1200" baseline="0" dirty="0">
                <a:solidFill>
                  <a:schemeClr val="tx1"/>
                </a:solidFill>
                <a:latin typeface="Arial" pitchFamily="-107" charset="0"/>
                <a:ea typeface="+mn-ea"/>
                <a:cs typeface="+mn-cs"/>
              </a:rPr>
              <a:t>• Layering</a:t>
            </a:r>
          </a:p>
          <a:p>
            <a:r>
              <a:rPr lang="en-US" sz="1200" b="0" i="0" u="none" strike="noStrike" kern="1200" baseline="0" dirty="0">
                <a:solidFill>
                  <a:schemeClr val="tx1"/>
                </a:solidFill>
                <a:latin typeface="Arial" pitchFamily="-107" charset="0"/>
                <a:ea typeface="+mn-ea"/>
                <a:cs typeface="+mn-cs"/>
              </a:rPr>
              <a:t>• Least astonishment</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The first eight listed principles were first proposed in [SALT75] and have withstood</a:t>
            </a:r>
          </a:p>
          <a:p>
            <a:r>
              <a:rPr lang="en-US" sz="1200" kern="1200" dirty="0">
                <a:solidFill>
                  <a:schemeClr val="tx1"/>
                </a:solidFill>
                <a:effectLst/>
                <a:latin typeface="Arial" pitchFamily="-107" charset="0"/>
                <a:ea typeface="+mn-ea"/>
                <a:cs typeface="+mn-cs"/>
              </a:rPr>
              <a:t>the test of time.</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a:t>
            </a:fld>
            <a:endParaRPr lang="en-US"/>
          </a:p>
        </p:txBody>
      </p:sp>
    </p:spTree>
    <p:extLst>
      <p:ext uri="{BB962C8B-B14F-4D97-AF65-F5344CB8AC3E}">
        <p14:creationId xmlns:p14="http://schemas.microsoft.com/office/powerpoint/2010/main" val="3584172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4524CF1-67A9-4219-86BB-68D1ABC41D52}"/>
              </a:ext>
            </a:extLst>
          </p:cNvPr>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An </a:t>
            </a:r>
            <a:r>
              <a:rPr lang="en-US" sz="1200" b="1" i="0" u="none" strike="noStrike" kern="1200" baseline="0" dirty="0">
                <a:solidFill>
                  <a:schemeClr val="tx1"/>
                </a:solidFill>
                <a:latin typeface="Arial" pitchFamily="-107" charset="0"/>
                <a:ea typeface="+mn-ea"/>
                <a:cs typeface="+mn-cs"/>
              </a:rPr>
              <a:t>attack surface </a:t>
            </a:r>
            <a:r>
              <a:rPr lang="en-US" sz="1200" b="0" i="0" u="none" strike="noStrike" kern="1200" baseline="0" dirty="0">
                <a:solidFill>
                  <a:schemeClr val="tx1"/>
                </a:solidFill>
                <a:latin typeface="Arial" pitchFamily="-107" charset="0"/>
                <a:ea typeface="+mn-ea"/>
                <a:cs typeface="+mn-cs"/>
              </a:rPr>
              <a:t>consists of the reachable and exploitable vulnerabilities in a system</a:t>
            </a:r>
          </a:p>
          <a:p>
            <a:r>
              <a:rPr lang="en-US" sz="1200" b="0" i="0" u="none" strike="noStrike" kern="1200" baseline="0" dirty="0">
                <a:solidFill>
                  <a:schemeClr val="tx1"/>
                </a:solidFill>
                <a:latin typeface="Arial" pitchFamily="-107" charset="0"/>
                <a:ea typeface="+mn-ea"/>
                <a:cs typeface="+mn-cs"/>
              </a:rPr>
              <a:t>[BELL16, MANA11, HOWA03]. Examples of attack surfaces are the following:</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Open ports on outward facing Web and other servers, and code listening on</a:t>
            </a:r>
          </a:p>
          <a:p>
            <a:r>
              <a:rPr lang="en-US" sz="1200" b="0" i="0" u="none" strike="noStrike" kern="1200" baseline="0" dirty="0">
                <a:solidFill>
                  <a:schemeClr val="tx1"/>
                </a:solidFill>
                <a:latin typeface="Arial" pitchFamily="-107" charset="0"/>
                <a:ea typeface="+mn-ea"/>
                <a:cs typeface="+mn-cs"/>
              </a:rPr>
              <a:t>those ports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Services available on the inside of a firewall</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Code that processes incoming data, email, XML, office documents, and industry-specific</a:t>
            </a:r>
          </a:p>
          <a:p>
            <a:r>
              <a:rPr lang="en-US" sz="1200" b="0" i="0" u="none" strike="noStrike" kern="1200" baseline="0" dirty="0">
                <a:solidFill>
                  <a:schemeClr val="tx1"/>
                </a:solidFill>
                <a:latin typeface="Arial" pitchFamily="-107" charset="0"/>
                <a:ea typeface="+mn-ea"/>
                <a:cs typeface="+mn-cs"/>
              </a:rPr>
              <a:t>custom data exchange formats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Interfaces, SQL, and Web forms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An employee with access to sensitive information vulnerable to a social engineering</a:t>
            </a:r>
          </a:p>
          <a:p>
            <a:r>
              <a:rPr lang="en-US" sz="1200" b="0" i="0" u="none" strike="noStrike" kern="1200" baseline="0" dirty="0">
                <a:solidFill>
                  <a:schemeClr val="tx1"/>
                </a:solidFill>
                <a:latin typeface="Arial" pitchFamily="-107" charset="0"/>
                <a:ea typeface="+mn-ea"/>
                <a:cs typeface="+mn-cs"/>
              </a:rPr>
              <a:t>attack</a:t>
            </a:r>
            <a:endParaRPr lang="en-US" dirty="0"/>
          </a:p>
          <a:p>
            <a:endParaRPr lang="en-US" dirty="0"/>
          </a:p>
        </p:txBody>
      </p:sp>
    </p:spTree>
    <p:extLst>
      <p:ext uri="{BB962C8B-B14F-4D97-AF65-F5344CB8AC3E}">
        <p14:creationId xmlns:p14="http://schemas.microsoft.com/office/powerpoint/2010/main" val="4067415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9F58E85-7AC1-4600-A7EC-4841690E09FC}"/>
              </a:ext>
            </a:extLst>
          </p:cNvPr>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Attack surfaces can be categorized in the following way:</a:t>
            </a:r>
          </a:p>
          <a:p>
            <a:endParaRPr lang="en-US" sz="1200" b="0" i="0" u="none" strike="noStrike" kern="1200" baseline="0" dirty="0">
              <a:solidFill>
                <a:schemeClr val="tx1"/>
              </a:solidFill>
              <a:latin typeface="Arial" pitchFamily="-107" charset="0"/>
              <a:ea typeface="+mn-ea"/>
              <a:cs typeface="+mn-cs"/>
            </a:endParaRPr>
          </a:p>
          <a:p>
            <a:r>
              <a:rPr lang="en-US" sz="1200" b="1" i="0" u="none" strike="noStrike" kern="1200" baseline="0" dirty="0">
                <a:solidFill>
                  <a:schemeClr val="tx1"/>
                </a:solidFill>
                <a:latin typeface="Arial" pitchFamily="-107" charset="0"/>
                <a:ea typeface="+mn-ea"/>
                <a:cs typeface="+mn-cs"/>
              </a:rPr>
              <a:t>• Network attack surface</a:t>
            </a:r>
            <a:r>
              <a:rPr lang="en-US" sz="1200" b="0" i="0" u="none" strike="noStrike" kern="1200" baseline="0" dirty="0">
                <a:solidFill>
                  <a:schemeClr val="tx1"/>
                </a:solidFill>
                <a:latin typeface="Arial" pitchFamily="-107" charset="0"/>
                <a:ea typeface="+mn-ea"/>
                <a:cs typeface="+mn-cs"/>
              </a:rPr>
              <a:t>:  This category refers to vulnerabilities over an enterprise</a:t>
            </a:r>
          </a:p>
          <a:p>
            <a:r>
              <a:rPr lang="en-US" sz="1200" b="0" i="0" u="none" strike="noStrike" kern="1200" baseline="0" dirty="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Software attack surface</a:t>
            </a:r>
            <a:r>
              <a:rPr lang="en-US" sz="1200" b="0" i="0" u="none" strike="noStrike" kern="1200" baseline="0" dirty="0">
                <a:solidFill>
                  <a:schemeClr val="tx1"/>
                </a:solidFill>
                <a:latin typeface="Arial" pitchFamily="-107" charset="0"/>
                <a:ea typeface="+mn-ea"/>
                <a:cs typeface="+mn-cs"/>
              </a:rPr>
              <a:t>:  This refers to vulnerabilities in application, utility,</a:t>
            </a:r>
          </a:p>
          <a:p>
            <a:r>
              <a:rPr lang="en-US" sz="1200" b="0" i="0" u="none" strike="noStrike" kern="1200" baseline="0" dirty="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a:solidFill>
                  <a:schemeClr val="tx1"/>
                </a:solidFill>
                <a:latin typeface="Arial" pitchFamily="-107" charset="0"/>
                <a:ea typeface="+mn-ea"/>
                <a:cs typeface="+mn-cs"/>
              </a:rPr>
              <a:t>software.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Human attack surface</a:t>
            </a:r>
            <a:r>
              <a:rPr lang="en-US" sz="1200" b="0" i="0" u="none" strike="noStrike" kern="1200" baseline="0" dirty="0">
                <a:solidFill>
                  <a:schemeClr val="tx1"/>
                </a:solidFill>
                <a:latin typeface="Arial" pitchFamily="-107" charset="0"/>
                <a:ea typeface="+mn-ea"/>
                <a:cs typeface="+mn-cs"/>
              </a:rPr>
              <a:t>:  This category refers to vulnerabilities created by personnel</a:t>
            </a:r>
          </a:p>
          <a:p>
            <a:r>
              <a:rPr lang="en-US" sz="1200" b="0" i="0" u="none" strike="noStrike" kern="1200" baseline="0" dirty="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a:solidFill>
                  <a:schemeClr val="tx1"/>
                </a:solidFill>
                <a:latin typeface="Arial" pitchFamily="-107" charset="0"/>
                <a:ea typeface="+mn-ea"/>
                <a:cs typeface="+mn-cs"/>
              </a:rPr>
              <a:t>security measures or modifying the service or application.</a:t>
            </a: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E2FD9ED-AEAE-47BA-AA19-F795DD461F49}"/>
              </a:ext>
            </a:extLst>
          </p:cNvPr>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As illustrated in Figure 1.4, the use of layering, or defense in depth, and attack</a:t>
            </a:r>
          </a:p>
          <a:p>
            <a:r>
              <a:rPr lang="en-US" sz="1200" b="0" i="0" u="none" strike="noStrike" kern="1200" baseline="0" dirty="0">
                <a:solidFill>
                  <a:schemeClr val="tx1"/>
                </a:solidFill>
                <a:latin typeface="Arial" pitchFamily="-107" charset="0"/>
                <a:ea typeface="+mn-ea"/>
                <a:cs typeface="+mn-cs"/>
              </a:rPr>
              <a:t>surface reduction complement each other in mitigating security risk.</a:t>
            </a:r>
            <a:endParaRPr lang="en-US" dirty="0"/>
          </a:p>
          <a:p>
            <a:endParaRPr lang="en-US" dirty="0"/>
          </a:p>
        </p:txBody>
      </p:sp>
    </p:spTree>
    <p:extLst>
      <p:ext uri="{BB962C8B-B14F-4D97-AF65-F5344CB8AC3E}">
        <p14:creationId xmlns:p14="http://schemas.microsoft.com/office/powerpoint/2010/main" val="566949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D4FAE87-90F7-483B-B668-F8A6505A6169}"/>
              </a:ext>
            </a:extLst>
          </p:cNvPr>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An </a:t>
            </a:r>
            <a:r>
              <a:rPr lang="en-US" sz="1200" b="1" i="0" u="none" strike="noStrike" kern="1200" baseline="0" dirty="0">
                <a:solidFill>
                  <a:schemeClr val="tx1"/>
                </a:solidFill>
                <a:latin typeface="Arial" pitchFamily="-107" charset="0"/>
                <a:ea typeface="+mn-ea"/>
                <a:cs typeface="+mn-cs"/>
              </a:rPr>
              <a:t>attack tree </a:t>
            </a:r>
            <a:r>
              <a:rPr lang="en-US" sz="1200" b="0" i="0" u="none" strike="noStrike" kern="1200" baseline="0" dirty="0">
                <a:solidFill>
                  <a:schemeClr val="tx1"/>
                </a:solidFill>
                <a:latin typeface="Arial" pitchFamily="-107" charset="0"/>
                <a:ea typeface="+mn-ea"/>
                <a:cs typeface="+mn-cs"/>
              </a:rPr>
              <a:t>is a branching, hierarchical data structure that represents a set of</a:t>
            </a:r>
          </a:p>
          <a:p>
            <a:r>
              <a:rPr lang="en-US" sz="1200" b="0" i="0" u="none" strike="noStrike" kern="1200" baseline="0" dirty="0">
                <a:solidFill>
                  <a:schemeClr val="tx1"/>
                </a:solidFill>
                <a:latin typeface="Arial" pitchFamily="-107" charset="0"/>
                <a:ea typeface="+mn-ea"/>
                <a:cs typeface="+mn-cs"/>
              </a:rPr>
              <a:t>potential techniques for exploiting security vulnerabilities [MAUW05, MOOR01,</a:t>
            </a:r>
          </a:p>
          <a:p>
            <a:r>
              <a:rPr lang="en-US" sz="1200" b="0" i="0" u="none" strike="noStrike" kern="1200" baseline="0" dirty="0">
                <a:solidFill>
                  <a:schemeClr val="tx1"/>
                </a:solidFill>
                <a:latin typeface="Arial" pitchFamily="-107" charset="0"/>
                <a:ea typeface="+mn-ea"/>
                <a:cs typeface="+mn-cs"/>
              </a:rPr>
              <a:t>SCHN99]. The security incident that is the goal of the attack is represented as the</a:t>
            </a:r>
          </a:p>
          <a:p>
            <a:r>
              <a:rPr lang="en-US" sz="1200" b="0" i="0" u="none" strike="noStrike" kern="1200" baseline="0" dirty="0">
                <a:solidFill>
                  <a:schemeClr val="tx1"/>
                </a:solidFill>
                <a:latin typeface="Arial" pitchFamily="-107" charset="0"/>
                <a:ea typeface="+mn-ea"/>
                <a:cs typeface="+mn-cs"/>
              </a:rPr>
              <a:t>root node of the tree, and the ways that an attacker could reach that goal are iteratively</a:t>
            </a:r>
          </a:p>
          <a:p>
            <a:r>
              <a:rPr lang="en-US" sz="1200" b="0" i="0" u="none" strike="noStrike" kern="1200" baseline="0" dirty="0">
                <a:solidFill>
                  <a:schemeClr val="tx1"/>
                </a:solidFill>
                <a:latin typeface="Arial" pitchFamily="-107" charset="0"/>
                <a:ea typeface="+mn-ea"/>
                <a:cs typeface="+mn-cs"/>
              </a:rPr>
              <a:t>and incrementally represented as branches and subnodes of the tree. Each</a:t>
            </a:r>
          </a:p>
          <a:p>
            <a:r>
              <a:rPr lang="en-US" sz="1200" b="0" i="0" u="none" strike="noStrike" kern="1200" baseline="0" dirty="0">
                <a:solidFill>
                  <a:schemeClr val="tx1"/>
                </a:solidFill>
                <a:latin typeface="Arial" pitchFamily="-107" charset="0"/>
                <a:ea typeface="+mn-ea"/>
                <a:cs typeface="+mn-cs"/>
              </a:rPr>
              <a:t>subnode defines a subgoal, and each subgoal may have its own set of further subgoals,</a:t>
            </a:r>
          </a:p>
          <a:p>
            <a:r>
              <a:rPr lang="en-US" sz="1200" b="0" i="0" u="none" strike="noStrike" kern="1200" baseline="0" dirty="0">
                <a:solidFill>
                  <a:schemeClr val="tx1"/>
                </a:solidFill>
                <a:latin typeface="Arial" pitchFamily="-107" charset="0"/>
                <a:ea typeface="+mn-ea"/>
                <a:cs typeface="+mn-cs"/>
              </a:rPr>
              <a:t>etc. The final nodes on the paths outward from the root, i.e., the leaf nodes,</a:t>
            </a:r>
          </a:p>
          <a:p>
            <a:r>
              <a:rPr lang="en-US" sz="1200" b="0" i="0" u="none" strike="noStrike" kern="1200" baseline="0" dirty="0">
                <a:solidFill>
                  <a:schemeClr val="tx1"/>
                </a:solidFill>
                <a:latin typeface="Arial" pitchFamily="-107" charset="0"/>
                <a:ea typeface="+mn-ea"/>
                <a:cs typeface="+mn-cs"/>
              </a:rPr>
              <a:t>represent different ways to initiate an attack. Each node other than a leaf is either</a:t>
            </a:r>
          </a:p>
          <a:p>
            <a:r>
              <a:rPr lang="en-US" sz="1200" b="0" i="0" u="none" strike="noStrike" kern="1200" baseline="0" dirty="0">
                <a:solidFill>
                  <a:schemeClr val="tx1"/>
                </a:solidFill>
                <a:latin typeface="Arial" pitchFamily="-107" charset="0"/>
                <a:ea typeface="+mn-ea"/>
                <a:cs typeface="+mn-cs"/>
              </a:rPr>
              <a:t>an AND-node or an OR-node. To achieve the goal represented by an AND-node,</a:t>
            </a:r>
          </a:p>
          <a:p>
            <a:r>
              <a:rPr lang="en-US" sz="1200" b="0" i="0" u="none" strike="noStrike" kern="1200" baseline="0" dirty="0">
                <a:solidFill>
                  <a:schemeClr val="tx1"/>
                </a:solidFill>
                <a:latin typeface="Arial" pitchFamily="-107" charset="0"/>
                <a:ea typeface="+mn-ea"/>
                <a:cs typeface="+mn-cs"/>
              </a:rPr>
              <a:t>the subgoals represented by all of that node’s subnodes must be achieved; and for</a:t>
            </a:r>
          </a:p>
          <a:p>
            <a:r>
              <a:rPr lang="en-US" sz="1200" b="0" i="0" u="none" strike="noStrike" kern="1200" baseline="0" dirty="0">
                <a:solidFill>
                  <a:schemeClr val="tx1"/>
                </a:solidFill>
                <a:latin typeface="Arial" pitchFamily="-107" charset="0"/>
                <a:ea typeface="+mn-ea"/>
                <a:cs typeface="+mn-cs"/>
              </a:rPr>
              <a:t>an OR-node, at least one of the subgoals must be achieved. Branches can be labeled</a:t>
            </a:r>
          </a:p>
          <a:p>
            <a:r>
              <a:rPr lang="en-US" sz="1200" b="0" i="0" u="none" strike="noStrike" kern="1200" baseline="0" dirty="0">
                <a:solidFill>
                  <a:schemeClr val="tx1"/>
                </a:solidFill>
                <a:latin typeface="Arial" pitchFamily="-107" charset="0"/>
                <a:ea typeface="+mn-ea"/>
                <a:cs typeface="+mn-cs"/>
              </a:rPr>
              <a:t>with values representing difficulty, cost, or other attack attributes, so that alternative</a:t>
            </a:r>
          </a:p>
          <a:p>
            <a:r>
              <a:rPr lang="en-US" sz="1200" b="0" i="0" u="none" strike="noStrike" kern="1200" baseline="0" dirty="0">
                <a:solidFill>
                  <a:schemeClr val="tx1"/>
                </a:solidFill>
                <a:latin typeface="Arial" pitchFamily="-107" charset="0"/>
                <a:ea typeface="+mn-ea"/>
                <a:cs typeface="+mn-cs"/>
              </a:rPr>
              <a:t>attacks can be compared.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The motivation for the use of attack trees is to effectively exploit the information</a:t>
            </a:r>
          </a:p>
          <a:p>
            <a:r>
              <a:rPr lang="en-US" sz="1200" b="0" i="0" u="none" strike="noStrike" kern="1200" baseline="0" dirty="0">
                <a:solidFill>
                  <a:schemeClr val="tx1"/>
                </a:solidFill>
                <a:latin typeface="Arial" pitchFamily="-107" charset="0"/>
                <a:ea typeface="+mn-ea"/>
                <a:cs typeface="+mn-cs"/>
              </a:rPr>
              <a:t>available on attack patterns. Organizations such as CERT publish security</a:t>
            </a:r>
          </a:p>
          <a:p>
            <a:r>
              <a:rPr lang="en-US" sz="1200" b="0" i="0" u="none" strike="noStrike" kern="1200" baseline="0" dirty="0">
                <a:solidFill>
                  <a:schemeClr val="tx1"/>
                </a:solidFill>
                <a:latin typeface="Arial" pitchFamily="-107" charset="0"/>
                <a:ea typeface="+mn-ea"/>
                <a:cs typeface="+mn-cs"/>
              </a:rPr>
              <a:t>advisories that have enabled the development of a body of knowledge about both</a:t>
            </a:r>
          </a:p>
          <a:p>
            <a:r>
              <a:rPr lang="en-US" sz="1200" b="0" i="0" u="none" strike="noStrike" kern="1200" baseline="0" dirty="0">
                <a:solidFill>
                  <a:schemeClr val="tx1"/>
                </a:solidFill>
                <a:latin typeface="Arial" pitchFamily="-107" charset="0"/>
                <a:ea typeface="+mn-ea"/>
                <a:cs typeface="+mn-cs"/>
              </a:rPr>
              <a:t>general attack strategies and specific attack patterns. Security analysts can use the</a:t>
            </a:r>
          </a:p>
          <a:p>
            <a:r>
              <a:rPr lang="en-US" sz="1200" b="0" i="0" u="none" strike="noStrike" kern="1200" baseline="0" dirty="0">
                <a:solidFill>
                  <a:schemeClr val="tx1"/>
                </a:solidFill>
                <a:latin typeface="Arial" pitchFamily="-107" charset="0"/>
                <a:ea typeface="+mn-ea"/>
                <a:cs typeface="+mn-cs"/>
              </a:rPr>
              <a:t>attack tree to document security attacks in a structured form that reveals key vulnerabilities.</a:t>
            </a:r>
          </a:p>
          <a:p>
            <a:r>
              <a:rPr lang="en-US" sz="1200" b="0" i="0" u="none" strike="noStrike" kern="1200" baseline="0" dirty="0">
                <a:solidFill>
                  <a:schemeClr val="tx1"/>
                </a:solidFill>
                <a:latin typeface="Arial" pitchFamily="-107" charset="0"/>
                <a:ea typeface="+mn-ea"/>
                <a:cs typeface="+mn-cs"/>
              </a:rPr>
              <a:t>The attack tree can guide both the design of systems and applications,</a:t>
            </a:r>
          </a:p>
          <a:p>
            <a:r>
              <a:rPr lang="en-US" sz="1200" b="0" i="0" u="none" strike="noStrike" kern="1200" baseline="0" dirty="0">
                <a:solidFill>
                  <a:schemeClr val="tx1"/>
                </a:solidFill>
                <a:latin typeface="Arial" pitchFamily="-107" charset="0"/>
                <a:ea typeface="+mn-ea"/>
                <a:cs typeface="+mn-cs"/>
              </a:rPr>
              <a:t>and the choice and strength of countermeasures.</a:t>
            </a:r>
          </a:p>
          <a:p>
            <a:endParaRPr lang="en-US" dirty="0"/>
          </a:p>
        </p:txBody>
      </p:sp>
    </p:spTree>
    <p:extLst>
      <p:ext uri="{BB962C8B-B14F-4D97-AF65-F5344CB8AC3E}">
        <p14:creationId xmlns:p14="http://schemas.microsoft.com/office/powerpoint/2010/main" val="3298859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7EDE29C-DA4C-4E24-9AA1-3F59E4EAD82C}"/>
              </a:ext>
            </a:extLst>
          </p:cNvPr>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Figure 1.5, based on a figure in [DIMI07], is an example of an attack tree analysis</a:t>
            </a:r>
          </a:p>
          <a:p>
            <a:r>
              <a:rPr lang="en-US" sz="1200" kern="1200" dirty="0">
                <a:solidFill>
                  <a:schemeClr val="tx1"/>
                </a:solidFill>
                <a:effectLst/>
                <a:latin typeface="Arial" pitchFamily="-107" charset="0"/>
                <a:ea typeface="+mn-ea"/>
                <a:cs typeface="+mn-cs"/>
              </a:rPr>
              <a:t>for an Internet banking authentication application. The root of the tree is the objective</a:t>
            </a:r>
          </a:p>
          <a:p>
            <a:r>
              <a:rPr lang="en-US" sz="1200" kern="1200" dirty="0">
                <a:solidFill>
                  <a:schemeClr val="tx1"/>
                </a:solidFill>
                <a:effectLst/>
                <a:latin typeface="Arial" pitchFamily="-107" charset="0"/>
                <a:ea typeface="+mn-ea"/>
                <a:cs typeface="+mn-cs"/>
              </a:rPr>
              <a:t>of the attacker, which is to compromise a user’s account. The shaded boxes on the tree</a:t>
            </a:r>
          </a:p>
          <a:p>
            <a:r>
              <a:rPr lang="en-US" sz="1200" kern="1200" dirty="0">
                <a:solidFill>
                  <a:schemeClr val="tx1"/>
                </a:solidFill>
                <a:effectLst/>
                <a:latin typeface="Arial" pitchFamily="-107" charset="0"/>
                <a:ea typeface="+mn-ea"/>
                <a:cs typeface="+mn-cs"/>
              </a:rPr>
              <a:t>are the leaf nodes, which represent events that comprise the attacks. The white boxes</a:t>
            </a:r>
          </a:p>
          <a:p>
            <a:r>
              <a:rPr lang="en-US" sz="1200" kern="1200" dirty="0">
                <a:solidFill>
                  <a:schemeClr val="tx1"/>
                </a:solidFill>
                <a:effectLst/>
                <a:latin typeface="Arial" pitchFamily="-107" charset="0"/>
                <a:ea typeface="+mn-ea"/>
                <a:cs typeface="+mn-cs"/>
              </a:rPr>
              <a:t>are categories which consist of one or more specific attack events (leaf nodes). Note</a:t>
            </a:r>
          </a:p>
          <a:p>
            <a:r>
              <a:rPr lang="en-US" sz="1200" kern="1200" dirty="0">
                <a:solidFill>
                  <a:schemeClr val="tx1"/>
                </a:solidFill>
                <a:effectLst/>
                <a:latin typeface="Arial" pitchFamily="-107" charset="0"/>
                <a:ea typeface="+mn-ea"/>
                <a:cs typeface="+mn-cs"/>
              </a:rPr>
              <a:t>that in this tree, all the nodes other than leaf nodes are OR-nodes. The analysis used</a:t>
            </a:r>
          </a:p>
          <a:p>
            <a:r>
              <a:rPr lang="en-US" sz="1200" kern="1200" dirty="0">
                <a:solidFill>
                  <a:schemeClr val="tx1"/>
                </a:solidFill>
                <a:effectLst/>
                <a:latin typeface="Arial" pitchFamily="-107" charset="0"/>
                <a:ea typeface="+mn-ea"/>
                <a:cs typeface="+mn-cs"/>
              </a:rPr>
              <a:t>to generate this tree considered the three components involved in authentication: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terminal and user (UT/U):</a:t>
            </a:r>
            <a:r>
              <a:rPr lang="en-US" sz="1200" kern="1200" dirty="0">
                <a:solidFill>
                  <a:schemeClr val="tx1"/>
                </a:solidFill>
                <a:effectLst/>
                <a:latin typeface="Arial" pitchFamily="-107" charset="0"/>
                <a:ea typeface="+mn-ea"/>
                <a:cs typeface="+mn-cs"/>
              </a:rPr>
              <a:t>  These attacks target the user equipment,</a:t>
            </a:r>
          </a:p>
          <a:p>
            <a:r>
              <a:rPr lang="en-US" sz="1200" kern="1200" dirty="0">
                <a:solidFill>
                  <a:schemeClr val="tx1"/>
                </a:solidFill>
                <a:effectLst/>
                <a:latin typeface="Arial" pitchFamily="-107" charset="0"/>
                <a:ea typeface="+mn-ea"/>
                <a:cs typeface="+mn-cs"/>
              </a:rPr>
              <a:t>including the tokens that may be involved, such as smartcards or other password</a:t>
            </a:r>
          </a:p>
          <a:p>
            <a:r>
              <a:rPr lang="en-US" sz="1200" kern="1200" dirty="0">
                <a:solidFill>
                  <a:schemeClr val="tx1"/>
                </a:solidFill>
                <a:effectLst/>
                <a:latin typeface="Arial" pitchFamily="-107" charset="0"/>
                <a:ea typeface="+mn-ea"/>
                <a:cs typeface="+mn-cs"/>
              </a:rPr>
              <a:t>generators, as well as the actions of the user.</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Communications channel (CC)</a:t>
            </a:r>
            <a:r>
              <a:rPr lang="en-US" sz="1200" kern="1200" dirty="0">
                <a:solidFill>
                  <a:schemeClr val="tx1"/>
                </a:solidFill>
                <a:effectLst/>
                <a:latin typeface="Arial" pitchFamily="-107" charset="0"/>
                <a:ea typeface="+mn-ea"/>
                <a:cs typeface="+mn-cs"/>
              </a:rPr>
              <a:t>:  This type of attack focuses on communication</a:t>
            </a:r>
          </a:p>
          <a:p>
            <a:r>
              <a:rPr lang="en-US" sz="1200" kern="1200" dirty="0">
                <a:solidFill>
                  <a:schemeClr val="tx1"/>
                </a:solidFill>
                <a:effectLst/>
                <a:latin typeface="Arial" pitchFamily="-107" charset="0"/>
                <a:ea typeface="+mn-ea"/>
                <a:cs typeface="+mn-cs"/>
              </a:rPr>
              <a:t>links.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Internet banking server (IBS):</a:t>
            </a:r>
            <a:r>
              <a:rPr lang="en-US" sz="1200" kern="1200" dirty="0">
                <a:solidFill>
                  <a:schemeClr val="tx1"/>
                </a:solidFill>
                <a:effectLst/>
                <a:latin typeface="Arial" pitchFamily="-107" charset="0"/>
                <a:ea typeface="+mn-ea"/>
                <a:cs typeface="+mn-cs"/>
              </a:rPr>
              <a:t>  These types of attacks are offline attack against</a:t>
            </a:r>
          </a:p>
          <a:p>
            <a:r>
              <a:rPr lang="en-US" sz="1200" kern="1200" dirty="0">
                <a:solidFill>
                  <a:schemeClr val="tx1"/>
                </a:solidFill>
                <a:effectLst/>
                <a:latin typeface="Arial" pitchFamily="-107" charset="0"/>
                <a:ea typeface="+mn-ea"/>
                <a:cs typeface="+mn-cs"/>
              </a:rPr>
              <a:t>the servers that host the Internet banking application.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Five overall attack strategies can be identified, each of which exploits one or</a:t>
            </a:r>
          </a:p>
          <a:p>
            <a:r>
              <a:rPr lang="en-US" sz="1200" kern="1200" dirty="0">
                <a:solidFill>
                  <a:schemeClr val="tx1"/>
                </a:solidFill>
                <a:effectLst/>
                <a:latin typeface="Arial" pitchFamily="-107" charset="0"/>
                <a:ea typeface="+mn-ea"/>
                <a:cs typeface="+mn-cs"/>
              </a:rPr>
              <a:t>more of the three components. The five strategies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credential compromise:</a:t>
            </a:r>
            <a:r>
              <a:rPr lang="en-US" sz="1200" kern="1200" dirty="0">
                <a:solidFill>
                  <a:schemeClr val="tx1"/>
                </a:solidFill>
                <a:effectLst/>
                <a:latin typeface="Arial" pitchFamily="-107" charset="0"/>
                <a:ea typeface="+mn-ea"/>
                <a:cs typeface="+mn-cs"/>
              </a:rPr>
              <a:t>  This strategy can be used against many elements</a:t>
            </a:r>
          </a:p>
          <a:p>
            <a:r>
              <a:rPr lang="en-US" sz="1200" kern="1200" dirty="0">
                <a:solidFill>
                  <a:schemeClr val="tx1"/>
                </a:solidFill>
                <a:effectLst/>
                <a:latin typeface="Arial" pitchFamily="-107" charset="0"/>
                <a:ea typeface="+mn-ea"/>
                <a:cs typeface="+mn-cs"/>
              </a:rPr>
              <a:t>of the attack surface. There are procedural attacks, such as monitoring a user’s</a:t>
            </a:r>
          </a:p>
          <a:p>
            <a:r>
              <a:rPr lang="en-US" sz="1200" kern="1200" dirty="0">
                <a:solidFill>
                  <a:schemeClr val="tx1"/>
                </a:solidFill>
                <a:effectLst/>
                <a:latin typeface="Arial" pitchFamily="-107" charset="0"/>
                <a:ea typeface="+mn-ea"/>
                <a:cs typeface="+mn-cs"/>
              </a:rPr>
              <a:t>action to observe a PIN or other credential, or theft of the user’s token or</a:t>
            </a:r>
          </a:p>
          <a:p>
            <a:r>
              <a:rPr lang="en-US" sz="1200" kern="1200" dirty="0">
                <a:solidFill>
                  <a:schemeClr val="tx1"/>
                </a:solidFill>
                <a:effectLst/>
                <a:latin typeface="Arial" pitchFamily="-107" charset="0"/>
                <a:ea typeface="+mn-ea"/>
                <a:cs typeface="+mn-cs"/>
              </a:rPr>
              <a:t>handwritten notes. An adversary may also compromise token information using</a:t>
            </a:r>
          </a:p>
          <a:p>
            <a:r>
              <a:rPr lang="en-US" sz="1200" kern="1200" dirty="0">
                <a:solidFill>
                  <a:schemeClr val="tx1"/>
                </a:solidFill>
                <a:effectLst/>
                <a:latin typeface="Arial" pitchFamily="-107" charset="0"/>
                <a:ea typeface="+mn-ea"/>
                <a:cs typeface="+mn-cs"/>
              </a:rPr>
              <a:t>a variety of token attack tools, such as hacking the smartcard or using a brute</a:t>
            </a:r>
          </a:p>
          <a:p>
            <a:r>
              <a:rPr lang="en-US" sz="1200" kern="1200" dirty="0">
                <a:solidFill>
                  <a:schemeClr val="tx1"/>
                </a:solidFill>
                <a:effectLst/>
                <a:latin typeface="Arial" pitchFamily="-107" charset="0"/>
                <a:ea typeface="+mn-ea"/>
                <a:cs typeface="+mn-cs"/>
              </a:rPr>
              <a:t>force approach to guess the PIN. Another possible strategy is to embed malicious</a:t>
            </a:r>
          </a:p>
          <a:p>
            <a:r>
              <a:rPr lang="en-US" sz="1200" kern="1200" dirty="0">
                <a:solidFill>
                  <a:schemeClr val="tx1"/>
                </a:solidFill>
                <a:effectLst/>
                <a:latin typeface="Arial" pitchFamily="-107" charset="0"/>
                <a:ea typeface="+mn-ea"/>
                <a:cs typeface="+mn-cs"/>
              </a:rPr>
              <a:t>software to compromise the user’s login and password. An adversary may</a:t>
            </a:r>
          </a:p>
          <a:p>
            <a:r>
              <a:rPr lang="en-US" sz="1200" kern="1200" dirty="0">
                <a:solidFill>
                  <a:schemeClr val="tx1"/>
                </a:solidFill>
                <a:effectLst/>
                <a:latin typeface="Arial" pitchFamily="-107" charset="0"/>
                <a:ea typeface="+mn-ea"/>
                <a:cs typeface="+mn-cs"/>
              </a:rPr>
              <a:t>also attempt to obtain credential information via the communication channel</a:t>
            </a:r>
          </a:p>
          <a:p>
            <a:r>
              <a:rPr lang="en-US" sz="1200" kern="1200" dirty="0">
                <a:solidFill>
                  <a:schemeClr val="tx1"/>
                </a:solidFill>
                <a:effectLst/>
                <a:latin typeface="Arial" pitchFamily="-107" charset="0"/>
                <a:ea typeface="+mn-ea"/>
                <a:cs typeface="+mn-cs"/>
              </a:rPr>
              <a:t>(sniffing). Finally, an adversary may use various means to engage in communication</a:t>
            </a:r>
          </a:p>
          <a:p>
            <a:r>
              <a:rPr lang="en-US" sz="1200" kern="1200" dirty="0">
                <a:solidFill>
                  <a:schemeClr val="tx1"/>
                </a:solidFill>
                <a:effectLst/>
                <a:latin typeface="Arial" pitchFamily="-107" charset="0"/>
                <a:ea typeface="+mn-ea"/>
                <a:cs typeface="+mn-cs"/>
              </a:rPr>
              <a:t>with the target user, as shown in Figure 1.5.</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Injection of commands</a:t>
            </a:r>
            <a:r>
              <a:rPr lang="en-US" sz="1200" kern="1200" dirty="0">
                <a:solidFill>
                  <a:schemeClr val="tx1"/>
                </a:solidFill>
                <a:effectLst/>
                <a:latin typeface="Arial" pitchFamily="-107" charset="0"/>
                <a:ea typeface="+mn-ea"/>
                <a:cs typeface="+mn-cs"/>
              </a:rPr>
              <a:t>:  In this type of attack, the attacker is able to intercept</a:t>
            </a:r>
          </a:p>
          <a:p>
            <a:r>
              <a:rPr lang="en-US" sz="1200" kern="1200" dirty="0">
                <a:solidFill>
                  <a:schemeClr val="tx1"/>
                </a:solidFill>
                <a:effectLst/>
                <a:latin typeface="Arial" pitchFamily="-107" charset="0"/>
                <a:ea typeface="+mn-ea"/>
                <a:cs typeface="+mn-cs"/>
              </a:rPr>
              <a:t>communication between the UT and the IBS. Various schemes can be used to</a:t>
            </a:r>
          </a:p>
          <a:p>
            <a:r>
              <a:rPr lang="en-US" sz="1200" kern="1200" dirty="0">
                <a:solidFill>
                  <a:schemeClr val="tx1"/>
                </a:solidFill>
                <a:effectLst/>
                <a:latin typeface="Arial" pitchFamily="-107" charset="0"/>
                <a:ea typeface="+mn-ea"/>
                <a:cs typeface="+mn-cs"/>
              </a:rPr>
              <a:t>be able to impersonate the valid user and so gain access to the banking system.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credential guessing</a:t>
            </a:r>
            <a:r>
              <a:rPr lang="en-US" sz="1200" kern="1200" dirty="0">
                <a:solidFill>
                  <a:schemeClr val="tx1"/>
                </a:solidFill>
                <a:effectLst/>
                <a:latin typeface="Arial" pitchFamily="-107" charset="0"/>
                <a:ea typeface="+mn-ea"/>
                <a:cs typeface="+mn-cs"/>
              </a:rPr>
              <a:t>:  It is reported in [HILT06] that brute force</a:t>
            </a:r>
          </a:p>
          <a:p>
            <a:r>
              <a:rPr lang="en-US" sz="1200" kern="1200" dirty="0">
                <a:solidFill>
                  <a:schemeClr val="tx1"/>
                </a:solidFill>
                <a:effectLst/>
                <a:latin typeface="Arial" pitchFamily="-107" charset="0"/>
                <a:ea typeface="+mn-ea"/>
                <a:cs typeface="+mn-cs"/>
              </a:rPr>
              <a:t>attacks against some banking authentication schemes are feasible by sending</a:t>
            </a:r>
          </a:p>
          <a:p>
            <a:r>
              <a:rPr lang="en-US" sz="1200" kern="1200" dirty="0">
                <a:solidFill>
                  <a:schemeClr val="tx1"/>
                </a:solidFill>
                <a:effectLst/>
                <a:latin typeface="Arial" pitchFamily="-107" charset="0"/>
                <a:ea typeface="+mn-ea"/>
                <a:cs typeface="+mn-cs"/>
              </a:rPr>
              <a:t>random</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usernames and passwords. The attack mechanism is based on</a:t>
            </a:r>
          </a:p>
          <a:p>
            <a:r>
              <a:rPr lang="en-US" sz="1200" kern="1200" dirty="0">
                <a:solidFill>
                  <a:schemeClr val="tx1"/>
                </a:solidFill>
                <a:effectLst/>
                <a:latin typeface="Arial" pitchFamily="-107" charset="0"/>
                <a:ea typeface="+mn-ea"/>
                <a:cs typeface="+mn-cs"/>
              </a:rPr>
              <a:t>distributed zombie</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personal computers, hosting automated programs for</a:t>
            </a:r>
          </a:p>
          <a:p>
            <a:r>
              <a:rPr lang="en-US" sz="1200" kern="1200" dirty="0">
                <a:solidFill>
                  <a:schemeClr val="tx1"/>
                </a:solidFill>
                <a:effectLst/>
                <a:latin typeface="Arial" pitchFamily="-107" charset="0"/>
                <a:ea typeface="+mn-ea"/>
                <a:cs typeface="+mn-cs"/>
              </a:rPr>
              <a:t>username- or password-based calculation.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Security policy violation</a:t>
            </a:r>
            <a:r>
              <a:rPr lang="en-US" sz="1200" kern="1200" dirty="0">
                <a:solidFill>
                  <a:schemeClr val="tx1"/>
                </a:solidFill>
                <a:effectLst/>
                <a:latin typeface="Arial" pitchFamily="-107" charset="0"/>
                <a:ea typeface="+mn-ea"/>
                <a:cs typeface="+mn-cs"/>
              </a:rPr>
              <a:t>:  For example, violating the bank’s security policy in</a:t>
            </a:r>
          </a:p>
          <a:p>
            <a:r>
              <a:rPr lang="en-US" sz="1200" kern="1200" dirty="0">
                <a:solidFill>
                  <a:schemeClr val="tx1"/>
                </a:solidFill>
                <a:effectLst/>
                <a:latin typeface="Arial" pitchFamily="-107" charset="0"/>
                <a:ea typeface="+mn-ea"/>
                <a:cs typeface="+mn-cs"/>
              </a:rPr>
              <a:t>combination with weak access control and logging mechanisms, an employee</a:t>
            </a:r>
          </a:p>
          <a:p>
            <a:r>
              <a:rPr lang="en-US" sz="1200" kern="1200" dirty="0">
                <a:solidFill>
                  <a:schemeClr val="tx1"/>
                </a:solidFill>
                <a:effectLst/>
                <a:latin typeface="Arial" pitchFamily="-107" charset="0"/>
                <a:ea typeface="+mn-ea"/>
                <a:cs typeface="+mn-cs"/>
              </a:rPr>
              <a:t>may cause an internal security incident and expose a customer’s account.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 of known authenticated session</a:t>
            </a:r>
            <a:r>
              <a:rPr lang="en-US" sz="1200" kern="1200" dirty="0">
                <a:solidFill>
                  <a:schemeClr val="tx1"/>
                </a:solidFill>
                <a:effectLst/>
                <a:latin typeface="Arial" pitchFamily="-107" charset="0"/>
                <a:ea typeface="+mn-ea"/>
                <a:cs typeface="+mn-cs"/>
              </a:rPr>
              <a:t>:  This type of attack persuades or forces the</a:t>
            </a:r>
          </a:p>
          <a:p>
            <a:r>
              <a:rPr lang="en-US" sz="1200" kern="1200" dirty="0">
                <a:solidFill>
                  <a:schemeClr val="tx1"/>
                </a:solidFill>
                <a:effectLst/>
                <a:latin typeface="Arial" pitchFamily="-107" charset="0"/>
                <a:ea typeface="+mn-ea"/>
                <a:cs typeface="+mn-cs"/>
              </a:rPr>
              <a:t>user to connect to the IBS with a preset session ID. Once the user authenticates</a:t>
            </a:r>
          </a:p>
          <a:p>
            <a:r>
              <a:rPr lang="en-US" sz="1200" kern="1200" dirty="0">
                <a:solidFill>
                  <a:schemeClr val="tx1"/>
                </a:solidFill>
                <a:effectLst/>
                <a:latin typeface="Arial" pitchFamily="-107" charset="0"/>
                <a:ea typeface="+mn-ea"/>
                <a:cs typeface="+mn-cs"/>
              </a:rPr>
              <a:t>to the server, the attacker may utilize the known session ID to send packets to</a:t>
            </a:r>
          </a:p>
          <a:p>
            <a:r>
              <a:rPr lang="en-US" sz="1200" kern="1200" dirty="0">
                <a:solidFill>
                  <a:schemeClr val="tx1"/>
                </a:solidFill>
                <a:effectLst/>
                <a:latin typeface="Arial" pitchFamily="-107" charset="0"/>
                <a:ea typeface="+mn-ea"/>
                <a:cs typeface="+mn-cs"/>
              </a:rPr>
              <a:t>the IBS, spoofing the user’s identity.</a:t>
            </a:r>
            <a:endParaRPr lang="en-US" sz="1200" b="0" i="0" u="none" strike="noStrike" kern="1200" baseline="0" dirty="0">
              <a:solidFill>
                <a:schemeClr val="tx1"/>
              </a:solidFill>
              <a:latin typeface="Arial" pitchFamily="-107" charset="0"/>
              <a:ea typeface="+mn-ea"/>
              <a:cs typeface="+mn-cs"/>
            </a:endParaRP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Figure 1.5 provides a thorough view of the different types of attacks on an</a:t>
            </a:r>
          </a:p>
          <a:p>
            <a:r>
              <a:rPr lang="en-US" sz="1200" b="0" i="0" u="none" strike="noStrike" kern="1200" baseline="0" dirty="0">
                <a:solidFill>
                  <a:schemeClr val="tx1"/>
                </a:solidFill>
                <a:latin typeface="Arial" pitchFamily="-107" charset="0"/>
                <a:ea typeface="+mn-ea"/>
                <a:cs typeface="+mn-cs"/>
              </a:rPr>
              <a:t>Internet banking authentication application. Using this tree as a starting point, security</a:t>
            </a:r>
          </a:p>
          <a:p>
            <a:r>
              <a:rPr lang="en-US" sz="1200" b="0" i="0" u="none" strike="noStrike" kern="1200" baseline="0" dirty="0">
                <a:solidFill>
                  <a:schemeClr val="tx1"/>
                </a:solidFill>
                <a:latin typeface="Arial" pitchFamily="-107" charset="0"/>
                <a:ea typeface="+mn-ea"/>
                <a:cs typeface="+mn-cs"/>
              </a:rPr>
              <a:t>analysts can assess the risk of each attack and, using the design principles outlined</a:t>
            </a:r>
          </a:p>
          <a:p>
            <a:r>
              <a:rPr lang="en-US" sz="1200" b="0" i="0" u="none" strike="noStrike" kern="1200" baseline="0" dirty="0">
                <a:solidFill>
                  <a:schemeClr val="tx1"/>
                </a:solidFill>
                <a:latin typeface="Arial" pitchFamily="-107" charset="0"/>
                <a:ea typeface="+mn-ea"/>
                <a:cs typeface="+mn-cs"/>
              </a:rPr>
              <a:t>in the preceding section, design a comprehensive security facility. [DIMO07]</a:t>
            </a:r>
          </a:p>
          <a:p>
            <a:r>
              <a:rPr lang="en-US" sz="1200" b="0" i="0" u="none" strike="noStrike" kern="1200" baseline="0" dirty="0">
                <a:solidFill>
                  <a:schemeClr val="tx1"/>
                </a:solidFill>
                <a:latin typeface="Arial" pitchFamily="-107" charset="0"/>
                <a:ea typeface="+mn-ea"/>
                <a:cs typeface="+mn-cs"/>
              </a:rPr>
              <a:t>provides a good account of the results of this design effort.</a:t>
            </a:r>
            <a:endParaRPr lang="en-US" dirty="0"/>
          </a:p>
          <a:p>
            <a:endParaRPr lang="en-US" dirty="0"/>
          </a:p>
        </p:txBody>
      </p:sp>
    </p:spTree>
    <p:extLst>
      <p:ext uri="{BB962C8B-B14F-4D97-AF65-F5344CB8AC3E}">
        <p14:creationId xmlns:p14="http://schemas.microsoft.com/office/powerpoint/2010/main" val="41891019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928D3F0-A1DD-4017-A18B-DEE43996093C}"/>
              </a:ext>
            </a:extLst>
          </p:cNvPr>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The first step in devising security services and mechanisms is to develop a </a:t>
            </a:r>
            <a:r>
              <a:rPr lang="en-US" sz="1200" b="1" i="0" u="none" strike="noStrike" kern="1200" baseline="0" dirty="0">
                <a:solidFill>
                  <a:schemeClr val="tx1"/>
                </a:solidFill>
                <a:latin typeface="Arial" pitchFamily="-107" charset="0"/>
                <a:ea typeface="+mn-ea"/>
                <a:cs typeface="+mn-cs"/>
              </a:rPr>
              <a:t>security</a:t>
            </a:r>
          </a:p>
          <a:p>
            <a:r>
              <a:rPr lang="en-US" sz="1200" b="1" i="0" u="none" strike="noStrike" kern="1200" baseline="0" dirty="0">
                <a:solidFill>
                  <a:schemeClr val="tx1"/>
                </a:solidFill>
                <a:latin typeface="Arial" pitchFamily="-107" charset="0"/>
                <a:ea typeface="+mn-ea"/>
                <a:cs typeface="+mn-cs"/>
              </a:rPr>
              <a:t>policy</a:t>
            </a:r>
            <a:r>
              <a:rPr lang="en-US" sz="1200" b="0" i="0" u="none" strike="noStrike" kern="1200" baseline="0" dirty="0">
                <a:solidFill>
                  <a:schemeClr val="tx1"/>
                </a:solidFill>
                <a:latin typeface="Arial" pitchFamily="-107" charset="0"/>
                <a:ea typeface="+mn-ea"/>
                <a:cs typeface="+mn-cs"/>
              </a:rPr>
              <a:t>. Those involved with computer security use the term </a:t>
            </a:r>
            <a:r>
              <a:rPr lang="en-US" sz="1200" b="0" i="1" u="none" strike="noStrike" kern="1200" baseline="0" dirty="0">
                <a:solidFill>
                  <a:schemeClr val="tx1"/>
                </a:solidFill>
                <a:latin typeface="Arial" pitchFamily="-107" charset="0"/>
                <a:ea typeface="+mn-ea"/>
                <a:cs typeface="+mn-cs"/>
              </a:rPr>
              <a:t>security policy</a:t>
            </a:r>
            <a:r>
              <a:rPr lang="en-US" sz="1200" b="0" i="0" u="none" strike="noStrike" kern="1200" baseline="0" dirty="0">
                <a:solidFill>
                  <a:schemeClr val="tx1"/>
                </a:solidFill>
                <a:latin typeface="Arial" pitchFamily="-107" charset="0"/>
                <a:ea typeface="+mn-ea"/>
                <a:cs typeface="+mn-cs"/>
              </a:rPr>
              <a:t>  in</a:t>
            </a:r>
          </a:p>
          <a:p>
            <a:r>
              <a:rPr lang="en-US" sz="1200" b="0" i="0" u="none" strike="noStrike" kern="1200" baseline="0" dirty="0">
                <a:solidFill>
                  <a:schemeClr val="tx1"/>
                </a:solidFill>
                <a:latin typeface="Arial" pitchFamily="-107" charset="0"/>
                <a:ea typeface="+mn-ea"/>
                <a:cs typeface="+mn-cs"/>
              </a:rPr>
              <a:t> various ways. At the least, a security policy is an informal description of desired</a:t>
            </a:r>
          </a:p>
          <a:p>
            <a:r>
              <a:rPr lang="en-US" sz="1200" b="0" i="0" u="none" strike="noStrike" kern="1200" baseline="0" dirty="0">
                <a:solidFill>
                  <a:schemeClr val="tx1"/>
                </a:solidFill>
                <a:latin typeface="Arial" pitchFamily="-107" charset="0"/>
                <a:ea typeface="+mn-ea"/>
                <a:cs typeface="+mn-cs"/>
              </a:rPr>
              <a:t>system behavior [NRC91]. Such informal policies may reference requirements for</a:t>
            </a:r>
          </a:p>
          <a:p>
            <a:r>
              <a:rPr lang="en-US" sz="1200" b="0" i="0" u="none" strike="noStrike" kern="1200" baseline="0" dirty="0">
                <a:solidFill>
                  <a:schemeClr val="tx1"/>
                </a:solidFill>
                <a:latin typeface="Arial" pitchFamily="-107" charset="0"/>
                <a:ea typeface="+mn-ea"/>
                <a:cs typeface="+mn-cs"/>
              </a:rPr>
              <a:t>security, integrity, and availability. More usefully, a security policy is a formal statement</a:t>
            </a:r>
          </a:p>
          <a:p>
            <a:r>
              <a:rPr lang="en-US" sz="1200" b="0" i="0" u="none" strike="noStrike" kern="1200" baseline="0" dirty="0">
                <a:solidFill>
                  <a:schemeClr val="tx1"/>
                </a:solidFill>
                <a:latin typeface="Arial" pitchFamily="-107" charset="0"/>
                <a:ea typeface="+mn-ea"/>
                <a:cs typeface="+mn-cs"/>
              </a:rPr>
              <a:t>of rules and practices that specify or regulate how a system or organization</a:t>
            </a:r>
          </a:p>
          <a:p>
            <a:r>
              <a:rPr lang="en-US" sz="1200" b="0" i="0" u="none" strike="noStrike" kern="1200" baseline="0" dirty="0">
                <a:solidFill>
                  <a:schemeClr val="tx1"/>
                </a:solidFill>
                <a:latin typeface="Arial" pitchFamily="-107" charset="0"/>
                <a:ea typeface="+mn-ea"/>
                <a:cs typeface="+mn-cs"/>
              </a:rPr>
              <a:t>provides security services to protect sensitive and critical system resources (RFC</a:t>
            </a:r>
          </a:p>
          <a:p>
            <a:r>
              <a:rPr lang="en-US" sz="1200" b="0" i="0" u="none" strike="noStrike" kern="1200" baseline="0" dirty="0">
                <a:solidFill>
                  <a:schemeClr val="tx1"/>
                </a:solidFill>
                <a:latin typeface="Arial" pitchFamily="-107" charset="0"/>
                <a:ea typeface="+mn-ea"/>
                <a:cs typeface="+mn-cs"/>
              </a:rPr>
              <a:t>4949). Such a formal security policy lends itself to being enforced by the system’s</a:t>
            </a:r>
          </a:p>
          <a:p>
            <a:r>
              <a:rPr lang="en-US" sz="1200" b="0" i="0" u="none" strike="noStrike" kern="1200" baseline="0" dirty="0">
                <a:solidFill>
                  <a:schemeClr val="tx1"/>
                </a:solidFill>
                <a:latin typeface="Arial" pitchFamily="-107" charset="0"/>
                <a:ea typeface="+mn-ea"/>
                <a:cs typeface="+mn-cs"/>
              </a:rPr>
              <a:t>technical controls as well as its management and operational controls.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 developing a security policy, a security manager needs to consider the</a:t>
            </a:r>
          </a:p>
          <a:p>
            <a:r>
              <a:rPr lang="en-US" sz="1200" b="0" i="0" u="none" strike="noStrike" kern="1200" baseline="0" dirty="0">
                <a:solidFill>
                  <a:schemeClr val="tx1"/>
                </a:solidFill>
                <a:latin typeface="Arial" pitchFamily="-107" charset="0"/>
                <a:ea typeface="+mn-ea"/>
                <a:cs typeface="+mn-cs"/>
              </a:rPr>
              <a:t>following factors: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The value of the assets being protected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The vulnerabilities of the system</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Potential threats and the likelihood of attacks</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 Further, the manager must consider the following trade-offs: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Ease of use versus security</a:t>
            </a:r>
            <a:r>
              <a:rPr lang="en-US" sz="1200" kern="1200" dirty="0">
                <a:solidFill>
                  <a:schemeClr val="tx1"/>
                </a:solidFill>
                <a:effectLst/>
                <a:latin typeface="Arial" pitchFamily="-107" charset="0"/>
                <a:ea typeface="+mn-ea"/>
                <a:cs typeface="+mn-cs"/>
              </a:rPr>
              <a:t>:  Virtually all security measures involve some penalty</a:t>
            </a:r>
          </a:p>
          <a:p>
            <a:r>
              <a:rPr lang="en-US" sz="1200" kern="1200" dirty="0">
                <a:solidFill>
                  <a:schemeClr val="tx1"/>
                </a:solidFill>
                <a:effectLst/>
                <a:latin typeface="Arial" pitchFamily="-107" charset="0"/>
                <a:ea typeface="+mn-ea"/>
                <a:cs typeface="+mn-cs"/>
              </a:rPr>
              <a:t>in the area of ease of use. The following are some examples: Access control</a:t>
            </a:r>
          </a:p>
          <a:p>
            <a:r>
              <a:rPr lang="en-US" sz="1200" kern="1200" dirty="0">
                <a:solidFill>
                  <a:schemeClr val="tx1"/>
                </a:solidFill>
                <a:effectLst/>
                <a:latin typeface="Arial" pitchFamily="-107" charset="0"/>
                <a:ea typeface="+mn-ea"/>
                <a:cs typeface="+mn-cs"/>
              </a:rPr>
              <a:t>mechanisms require users to remember passwords and perhaps perform other</a:t>
            </a:r>
          </a:p>
          <a:p>
            <a:r>
              <a:rPr lang="en-US" sz="1200" kern="1200" dirty="0">
                <a:solidFill>
                  <a:schemeClr val="tx1"/>
                </a:solidFill>
                <a:effectLst/>
                <a:latin typeface="Arial" pitchFamily="-107" charset="0"/>
                <a:ea typeface="+mn-ea"/>
                <a:cs typeface="+mn-cs"/>
              </a:rPr>
              <a:t>access control actions. Firewalls and other network security measures may</a:t>
            </a:r>
          </a:p>
          <a:p>
            <a:r>
              <a:rPr lang="en-US" sz="1200" kern="1200" dirty="0">
                <a:solidFill>
                  <a:schemeClr val="tx1"/>
                </a:solidFill>
                <a:effectLst/>
                <a:latin typeface="Arial" pitchFamily="-107" charset="0"/>
                <a:ea typeface="+mn-ea"/>
                <a:cs typeface="+mn-cs"/>
              </a:rPr>
              <a:t>reduce available transmission capacity or slow response time. Virus-checking</a:t>
            </a:r>
          </a:p>
          <a:p>
            <a:r>
              <a:rPr lang="en-US" sz="1200" kern="1200" dirty="0">
                <a:solidFill>
                  <a:schemeClr val="tx1"/>
                </a:solidFill>
                <a:effectLst/>
                <a:latin typeface="Arial" pitchFamily="-107" charset="0"/>
                <a:ea typeface="+mn-ea"/>
                <a:cs typeface="+mn-cs"/>
              </a:rPr>
              <a:t>software reduces available processing power and introduces the possibility of</a:t>
            </a:r>
          </a:p>
          <a:p>
            <a:r>
              <a:rPr lang="en-US" sz="1200" kern="1200" dirty="0">
                <a:solidFill>
                  <a:schemeClr val="tx1"/>
                </a:solidFill>
                <a:effectLst/>
                <a:latin typeface="Arial" pitchFamily="-107" charset="0"/>
                <a:ea typeface="+mn-ea"/>
                <a:cs typeface="+mn-cs"/>
              </a:rPr>
              <a:t>system crashes or malfunctions due to improper interaction between the security</a:t>
            </a:r>
          </a:p>
          <a:p>
            <a:r>
              <a:rPr lang="en-US" sz="1200" kern="1200" dirty="0">
                <a:solidFill>
                  <a:schemeClr val="tx1"/>
                </a:solidFill>
                <a:effectLst/>
                <a:latin typeface="Arial" pitchFamily="-107" charset="0"/>
                <a:ea typeface="+mn-ea"/>
                <a:cs typeface="+mn-cs"/>
              </a:rPr>
              <a:t>software and the operating system.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Cost of security versus cost of failure and recovery</a:t>
            </a:r>
            <a:r>
              <a:rPr lang="en-US" sz="1200" kern="1200" dirty="0">
                <a:solidFill>
                  <a:schemeClr val="tx1"/>
                </a:solidFill>
                <a:effectLst/>
                <a:latin typeface="Arial" pitchFamily="-107" charset="0"/>
                <a:ea typeface="+mn-ea"/>
                <a:cs typeface="+mn-cs"/>
              </a:rPr>
              <a:t>:  In addition to ease of use</a:t>
            </a:r>
          </a:p>
          <a:p>
            <a:r>
              <a:rPr lang="en-US" sz="1200" kern="1200" dirty="0">
                <a:solidFill>
                  <a:schemeClr val="tx1"/>
                </a:solidFill>
                <a:effectLst/>
                <a:latin typeface="Arial" pitchFamily="-107" charset="0"/>
                <a:ea typeface="+mn-ea"/>
                <a:cs typeface="+mn-cs"/>
              </a:rPr>
              <a:t>and performance costs, there are direct monetary costs in implementing</a:t>
            </a:r>
          </a:p>
          <a:p>
            <a:r>
              <a:rPr lang="en-US" sz="1200" kern="1200" dirty="0">
                <a:solidFill>
                  <a:schemeClr val="tx1"/>
                </a:solidFill>
                <a:effectLst/>
                <a:latin typeface="Arial" pitchFamily="-107" charset="0"/>
                <a:ea typeface="+mn-ea"/>
                <a:cs typeface="+mn-cs"/>
              </a:rPr>
              <a:t>and</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maintaining security measures. All of these costs must be balanced against</a:t>
            </a:r>
          </a:p>
          <a:p>
            <a:r>
              <a:rPr lang="en-US" sz="1200" kern="1200" dirty="0">
                <a:solidFill>
                  <a:schemeClr val="tx1"/>
                </a:solidFill>
                <a:effectLst/>
                <a:latin typeface="Arial" pitchFamily="-107" charset="0"/>
                <a:ea typeface="+mn-ea"/>
                <a:cs typeface="+mn-cs"/>
              </a:rPr>
              <a:t>the cost of security failure and recovery if certain security measures are</a:t>
            </a:r>
          </a:p>
          <a:p>
            <a:r>
              <a:rPr lang="en-US" sz="1200" kern="1200" dirty="0">
                <a:solidFill>
                  <a:schemeClr val="tx1"/>
                </a:solidFill>
                <a:effectLst/>
                <a:latin typeface="Arial" pitchFamily="-107" charset="0"/>
                <a:ea typeface="+mn-ea"/>
                <a:cs typeface="+mn-cs"/>
              </a:rPr>
              <a:t>lacking. The cost of security failure and recovery must take into account not</a:t>
            </a:r>
          </a:p>
          <a:p>
            <a:r>
              <a:rPr lang="en-US" sz="1200" kern="1200" dirty="0">
                <a:solidFill>
                  <a:schemeClr val="tx1"/>
                </a:solidFill>
                <a:effectLst/>
                <a:latin typeface="Arial" pitchFamily="-107" charset="0"/>
                <a:ea typeface="+mn-ea"/>
                <a:cs typeface="+mn-cs"/>
              </a:rPr>
              <a:t>only the value of the assets being protected and the damages resulting from</a:t>
            </a:r>
          </a:p>
          <a:p>
            <a:r>
              <a:rPr lang="en-US" sz="1200" kern="1200" dirty="0">
                <a:solidFill>
                  <a:schemeClr val="tx1"/>
                </a:solidFill>
                <a:effectLst/>
                <a:latin typeface="Arial" pitchFamily="-107" charset="0"/>
                <a:ea typeface="+mn-ea"/>
                <a:cs typeface="+mn-cs"/>
              </a:rPr>
              <a:t>a security violation, but also the risk, which is the probability that a particular</a:t>
            </a:r>
          </a:p>
          <a:p>
            <a:r>
              <a:rPr lang="en-US" sz="1200" kern="1200" dirty="0">
                <a:solidFill>
                  <a:schemeClr val="tx1"/>
                </a:solidFill>
                <a:effectLst/>
                <a:latin typeface="Arial" pitchFamily="-107" charset="0"/>
                <a:ea typeface="+mn-ea"/>
                <a:cs typeface="+mn-cs"/>
              </a:rPr>
              <a:t>threat will exploit a particular vulnerability with a particular harmful</a:t>
            </a:r>
          </a:p>
          <a:p>
            <a:r>
              <a:rPr lang="en-US" sz="1200" kern="1200" dirty="0">
                <a:solidFill>
                  <a:schemeClr val="tx1"/>
                </a:solidFill>
                <a:effectLst/>
                <a:latin typeface="Arial" pitchFamily="-107" charset="0"/>
                <a:ea typeface="+mn-ea"/>
                <a:cs typeface="+mn-cs"/>
              </a:rPr>
              <a:t>result.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Security policy is thus a business decision, possibly influenced by legal</a:t>
            </a:r>
          </a:p>
          <a:p>
            <a:r>
              <a:rPr lang="en-US" sz="1200" kern="1200" dirty="0">
                <a:solidFill>
                  <a:schemeClr val="tx1"/>
                </a:solidFill>
                <a:effectLst/>
                <a:latin typeface="Arial" pitchFamily="-107" charset="0"/>
                <a:ea typeface="+mn-ea"/>
                <a:cs typeface="+mn-cs"/>
              </a:rPr>
              <a:t>requirements.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Security </a:t>
            </a:r>
            <a:r>
              <a:rPr lang="en-US" sz="1200" b="1" i="0" u="none" strike="noStrike" kern="1200" baseline="0" dirty="0">
                <a:solidFill>
                  <a:schemeClr val="tx1"/>
                </a:solidFill>
                <a:latin typeface="Arial" pitchFamily="-107" charset="0"/>
                <a:ea typeface="+mn-ea"/>
                <a:cs typeface="+mn-cs"/>
              </a:rPr>
              <a:t>implementation</a:t>
            </a:r>
            <a:r>
              <a:rPr lang="en-US" sz="1200" b="0" i="0" u="none" strike="noStrike" kern="1200" baseline="0" dirty="0">
                <a:solidFill>
                  <a:schemeClr val="tx1"/>
                </a:solidFill>
                <a:latin typeface="Arial" pitchFamily="-107" charset="0"/>
                <a:ea typeface="+mn-ea"/>
                <a:cs typeface="+mn-cs"/>
              </a:rPr>
              <a:t> involves four complementary courses of action:</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Prevention</a:t>
            </a:r>
            <a:r>
              <a:rPr lang="en-US" sz="1200" b="0" i="0" u="none" strike="noStrike" kern="1200" baseline="0" dirty="0">
                <a:solidFill>
                  <a:schemeClr val="tx1"/>
                </a:solidFill>
                <a:latin typeface="Arial" pitchFamily="-107" charset="0"/>
                <a:ea typeface="+mn-ea"/>
                <a:cs typeface="+mn-cs"/>
              </a:rPr>
              <a:t>:  An ideal security scheme is one in which no attack is successful.</a:t>
            </a:r>
          </a:p>
          <a:p>
            <a:r>
              <a:rPr lang="en-US" sz="1200" b="0" i="0" u="none" strike="noStrike" kern="1200" baseline="0" dirty="0">
                <a:solidFill>
                  <a:schemeClr val="tx1"/>
                </a:solidFill>
                <a:latin typeface="Arial" pitchFamily="-107" charset="0"/>
                <a:ea typeface="+mn-ea"/>
                <a:cs typeface="+mn-cs"/>
              </a:rPr>
              <a:t>Although this is not practical in all cases, there is a wide range of threats in</a:t>
            </a:r>
          </a:p>
          <a:p>
            <a:r>
              <a:rPr lang="en-US" sz="1200" b="0" i="0" u="none" strike="noStrike" kern="1200" baseline="0" dirty="0">
                <a:solidFill>
                  <a:schemeClr val="tx1"/>
                </a:solidFill>
                <a:latin typeface="Arial" pitchFamily="-107" charset="0"/>
                <a:ea typeface="+mn-ea"/>
                <a:cs typeface="+mn-cs"/>
              </a:rPr>
              <a:t>which prevention is a reasonable goal. For example, consider the transmission</a:t>
            </a:r>
          </a:p>
          <a:p>
            <a:r>
              <a:rPr lang="en-US" sz="1200" b="0" i="0" u="none" strike="noStrike" kern="1200" baseline="0" dirty="0">
                <a:solidFill>
                  <a:schemeClr val="tx1"/>
                </a:solidFill>
                <a:latin typeface="Arial" pitchFamily="-107" charset="0"/>
                <a:ea typeface="+mn-ea"/>
                <a:cs typeface="+mn-cs"/>
              </a:rPr>
              <a:t>of encrypted data. If a secure encryption algorithm is used, and if measures</a:t>
            </a:r>
          </a:p>
          <a:p>
            <a:r>
              <a:rPr lang="en-US" sz="1200" b="0" i="0" u="none" strike="noStrike" kern="1200" baseline="0" dirty="0">
                <a:solidFill>
                  <a:schemeClr val="tx1"/>
                </a:solidFill>
                <a:latin typeface="Arial" pitchFamily="-107" charset="0"/>
                <a:ea typeface="+mn-ea"/>
                <a:cs typeface="+mn-cs"/>
              </a:rPr>
              <a:t>are in place to prevent unauthorized access to encryption keys, then attacks on</a:t>
            </a:r>
          </a:p>
          <a:p>
            <a:r>
              <a:rPr lang="en-US" sz="1200" b="0" i="0" u="none" strike="noStrike" kern="1200" baseline="0" dirty="0">
                <a:solidFill>
                  <a:schemeClr val="tx1"/>
                </a:solidFill>
                <a:latin typeface="Arial" pitchFamily="-107" charset="0"/>
                <a:ea typeface="+mn-ea"/>
                <a:cs typeface="+mn-cs"/>
              </a:rPr>
              <a:t>confidentiality of the transmitted data will be prevented.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Detection</a:t>
            </a:r>
            <a:r>
              <a:rPr lang="en-US" sz="1200" b="0" i="0" u="none" strike="noStrike" kern="1200" baseline="0" dirty="0">
                <a:solidFill>
                  <a:schemeClr val="tx1"/>
                </a:solidFill>
                <a:latin typeface="Arial" pitchFamily="-107" charset="0"/>
                <a:ea typeface="+mn-ea"/>
                <a:cs typeface="+mn-cs"/>
              </a:rPr>
              <a:t>:  In a number of cases, absolute protection is not feasible, but it is</a:t>
            </a:r>
          </a:p>
          <a:p>
            <a:r>
              <a:rPr lang="en-US" sz="1200" b="0" i="0" u="none" strike="noStrike" kern="1200" baseline="0" dirty="0">
                <a:solidFill>
                  <a:schemeClr val="tx1"/>
                </a:solidFill>
                <a:latin typeface="Arial" pitchFamily="-107" charset="0"/>
                <a:ea typeface="+mn-ea"/>
                <a:cs typeface="+mn-cs"/>
              </a:rPr>
              <a:t>practical to detect security attacks. For example, there are intrusion detection</a:t>
            </a:r>
          </a:p>
          <a:p>
            <a:r>
              <a:rPr lang="en-US" sz="1200" b="0" i="0" u="none" strike="noStrike" kern="1200" baseline="0" dirty="0">
                <a:solidFill>
                  <a:schemeClr val="tx1"/>
                </a:solidFill>
                <a:latin typeface="Arial" pitchFamily="-107" charset="0"/>
                <a:ea typeface="+mn-ea"/>
                <a:cs typeface="+mn-cs"/>
              </a:rPr>
              <a:t>systems designed to detect the presence of unauthorized individuals logged</a:t>
            </a:r>
          </a:p>
          <a:p>
            <a:r>
              <a:rPr lang="en-US" sz="1200" b="0" i="0" u="none" strike="noStrike" kern="1200" baseline="0" dirty="0">
                <a:solidFill>
                  <a:schemeClr val="tx1"/>
                </a:solidFill>
                <a:latin typeface="Arial" pitchFamily="-107" charset="0"/>
                <a:ea typeface="+mn-ea"/>
                <a:cs typeface="+mn-cs"/>
              </a:rPr>
              <a:t>onto a system. Another example is detection of a denial of service attack, in</a:t>
            </a:r>
          </a:p>
          <a:p>
            <a:r>
              <a:rPr lang="en-US" sz="1200" b="0" i="0" u="none" strike="noStrike" kern="1200" baseline="0" dirty="0">
                <a:solidFill>
                  <a:schemeClr val="tx1"/>
                </a:solidFill>
                <a:latin typeface="Arial" pitchFamily="-107" charset="0"/>
                <a:ea typeface="+mn-ea"/>
                <a:cs typeface="+mn-cs"/>
              </a:rPr>
              <a:t> which communications or processing resources are consumed so that they are</a:t>
            </a:r>
          </a:p>
          <a:p>
            <a:r>
              <a:rPr lang="en-US" sz="1200" b="0" i="0" u="none" strike="noStrike" kern="1200" baseline="0" dirty="0">
                <a:solidFill>
                  <a:schemeClr val="tx1"/>
                </a:solidFill>
                <a:latin typeface="Arial" pitchFamily="-107" charset="0"/>
                <a:ea typeface="+mn-ea"/>
                <a:cs typeface="+mn-cs"/>
              </a:rPr>
              <a:t>unavailable to legitimate users.</a:t>
            </a:r>
          </a:p>
          <a:p>
            <a:endParaRPr lang="en-US" sz="1200" b="0" i="0" u="none" strike="noStrike" kern="1200" baseline="0" dirty="0">
              <a:solidFill>
                <a:schemeClr val="tx1"/>
              </a:solidFill>
              <a:latin typeface="Arial" pitchFamily="-107" charset="0"/>
              <a:ea typeface="+mn-ea"/>
              <a:cs typeface="+mn-cs"/>
            </a:endParaRPr>
          </a:p>
          <a:p>
            <a:r>
              <a:rPr lang="en-US" sz="1200" b="1" i="0" u="none" strike="noStrike" kern="1200" baseline="0" dirty="0">
                <a:solidFill>
                  <a:schemeClr val="tx1"/>
                </a:solidFill>
                <a:latin typeface="Arial" pitchFamily="-107" charset="0"/>
                <a:ea typeface="+mn-ea"/>
                <a:cs typeface="+mn-cs"/>
              </a:rPr>
              <a:t>• Response</a:t>
            </a:r>
            <a:r>
              <a:rPr lang="en-US" sz="1200" b="0" i="0" u="none" strike="noStrike" kern="1200" baseline="0" dirty="0">
                <a:solidFill>
                  <a:schemeClr val="tx1"/>
                </a:solidFill>
                <a:latin typeface="Arial" pitchFamily="-107" charset="0"/>
                <a:ea typeface="+mn-ea"/>
                <a:cs typeface="+mn-cs"/>
              </a:rPr>
              <a:t>:  If security mechanisms detect an ongoing attack, such as a denial of</a:t>
            </a:r>
          </a:p>
          <a:p>
            <a:r>
              <a:rPr lang="en-US" sz="1200" b="0" i="0" u="none" strike="noStrike" kern="1200" baseline="0" dirty="0">
                <a:solidFill>
                  <a:schemeClr val="tx1"/>
                </a:solidFill>
                <a:latin typeface="Arial" pitchFamily="-107" charset="0"/>
                <a:ea typeface="+mn-ea"/>
                <a:cs typeface="+mn-cs"/>
              </a:rPr>
              <a:t>service attack, the system may be able to respond in such a way as to halt the</a:t>
            </a:r>
          </a:p>
          <a:p>
            <a:r>
              <a:rPr lang="en-US" sz="1200" b="0" i="0" u="none" strike="noStrike" kern="1200" baseline="0" dirty="0">
                <a:solidFill>
                  <a:schemeClr val="tx1"/>
                </a:solidFill>
                <a:latin typeface="Arial" pitchFamily="-107" charset="0"/>
                <a:ea typeface="+mn-ea"/>
                <a:cs typeface="+mn-cs"/>
              </a:rPr>
              <a:t>attack and prevent further damage.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Recovery:</a:t>
            </a:r>
            <a:r>
              <a:rPr lang="en-US" sz="1200" b="0" i="0" u="none" strike="noStrike" kern="1200" baseline="0" dirty="0">
                <a:solidFill>
                  <a:schemeClr val="tx1"/>
                </a:solidFill>
                <a:latin typeface="Arial" pitchFamily="-107" charset="0"/>
                <a:ea typeface="+mn-ea"/>
                <a:cs typeface="+mn-cs"/>
              </a:rPr>
              <a:t>  An example of recovery is the use of backup systems, so that if data</a:t>
            </a:r>
          </a:p>
          <a:p>
            <a:r>
              <a:rPr lang="en-US" sz="1200" b="0" i="0" u="none" strike="noStrike" kern="1200" baseline="0" dirty="0">
                <a:solidFill>
                  <a:schemeClr val="tx1"/>
                </a:solidFill>
                <a:latin typeface="Arial" pitchFamily="-107" charset="0"/>
                <a:ea typeface="+mn-ea"/>
                <a:cs typeface="+mn-cs"/>
              </a:rPr>
              <a:t>integrity is compromised, a prior, correct copy of the data can be reloaded.</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 Those who are “consumers” of computer security services and mechanisms (e.g., system</a:t>
            </a:r>
          </a:p>
          <a:p>
            <a:r>
              <a:rPr lang="en-US" sz="1200" kern="1200" dirty="0">
                <a:solidFill>
                  <a:schemeClr val="tx1"/>
                </a:solidFill>
                <a:effectLst/>
                <a:latin typeface="Arial" pitchFamily="-107" charset="0"/>
                <a:ea typeface="+mn-ea"/>
                <a:cs typeface="+mn-cs"/>
              </a:rPr>
              <a:t>managers, vendors, customers, and end users) desire a belief that the security</a:t>
            </a:r>
          </a:p>
          <a:p>
            <a:r>
              <a:rPr lang="en-US" sz="1200" kern="1200" dirty="0">
                <a:solidFill>
                  <a:schemeClr val="tx1"/>
                </a:solidFill>
                <a:effectLst/>
                <a:latin typeface="Arial" pitchFamily="-107" charset="0"/>
                <a:ea typeface="+mn-ea"/>
                <a:cs typeface="+mn-cs"/>
              </a:rPr>
              <a:t>measures in place work as intended. That is, security consumers want to feel that the</a:t>
            </a:r>
          </a:p>
          <a:p>
            <a:r>
              <a:rPr lang="en-US" sz="1200" kern="1200" dirty="0">
                <a:solidFill>
                  <a:schemeClr val="tx1"/>
                </a:solidFill>
                <a:effectLst/>
                <a:latin typeface="Arial" pitchFamily="-107" charset="0"/>
                <a:ea typeface="+mn-ea"/>
                <a:cs typeface="+mn-cs"/>
              </a:rPr>
              <a:t>security infrastructure of their systems meet security requirements and enforce security</a:t>
            </a:r>
          </a:p>
          <a:p>
            <a:r>
              <a:rPr lang="en-US" sz="1200" kern="1200" dirty="0">
                <a:solidFill>
                  <a:schemeClr val="tx1"/>
                </a:solidFill>
                <a:effectLst/>
                <a:latin typeface="Arial" pitchFamily="-107" charset="0"/>
                <a:ea typeface="+mn-ea"/>
                <a:cs typeface="+mn-cs"/>
              </a:rPr>
              <a:t>policies. These considerations bring us to the concepts of assurance and evaluation.</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Assurance</a:t>
            </a:r>
            <a:r>
              <a:rPr lang="en-US" sz="1200" kern="1200" dirty="0">
                <a:solidFill>
                  <a:schemeClr val="tx1"/>
                </a:solidFill>
                <a:effectLst/>
                <a:latin typeface="Arial" pitchFamily="-107" charset="0"/>
                <a:ea typeface="+mn-ea"/>
                <a:cs typeface="+mn-cs"/>
              </a:rPr>
              <a:t> is an attribute of an information system that provides grounds for</a:t>
            </a:r>
          </a:p>
          <a:p>
            <a:r>
              <a:rPr lang="en-US" sz="1200" kern="1200" dirty="0">
                <a:solidFill>
                  <a:schemeClr val="tx1"/>
                </a:solidFill>
                <a:effectLst/>
                <a:latin typeface="Arial" pitchFamily="-107" charset="0"/>
                <a:ea typeface="+mn-ea"/>
                <a:cs typeface="+mn-cs"/>
              </a:rPr>
              <a:t>having confidence that the system operates such that the system’s security policy is</a:t>
            </a:r>
          </a:p>
          <a:p>
            <a:r>
              <a:rPr lang="en-US" sz="1200" kern="1200" dirty="0">
                <a:solidFill>
                  <a:schemeClr val="tx1"/>
                </a:solidFill>
                <a:effectLst/>
                <a:latin typeface="Arial" pitchFamily="-107" charset="0"/>
                <a:ea typeface="+mn-ea"/>
                <a:cs typeface="+mn-cs"/>
              </a:rPr>
              <a:t>enforced. This encompasses both system design and system implementation. Thus,</a:t>
            </a:r>
          </a:p>
          <a:p>
            <a:r>
              <a:rPr lang="en-US" sz="1200" kern="1200" dirty="0">
                <a:solidFill>
                  <a:schemeClr val="tx1"/>
                </a:solidFill>
                <a:effectLst/>
                <a:latin typeface="Arial" pitchFamily="-107" charset="0"/>
                <a:ea typeface="+mn-ea"/>
                <a:cs typeface="+mn-cs"/>
              </a:rPr>
              <a:t>assurance deals with the questions, “Does the security system design meet its requirements?”</a:t>
            </a:r>
          </a:p>
          <a:p>
            <a:r>
              <a:rPr lang="en-US" sz="1200" kern="1200" dirty="0">
                <a:solidFill>
                  <a:schemeClr val="tx1"/>
                </a:solidFill>
                <a:effectLst/>
                <a:latin typeface="Arial" pitchFamily="-107" charset="0"/>
                <a:ea typeface="+mn-ea"/>
                <a:cs typeface="+mn-cs"/>
              </a:rPr>
              <a:t>and “Does the security system implementation meet its specifications?”</a:t>
            </a:r>
          </a:p>
          <a:p>
            <a:r>
              <a:rPr lang="en-US" sz="1200" kern="1200" dirty="0">
                <a:solidFill>
                  <a:schemeClr val="tx1"/>
                </a:solidFill>
                <a:effectLst/>
                <a:latin typeface="Arial" pitchFamily="-107" charset="0"/>
                <a:ea typeface="+mn-ea"/>
                <a:cs typeface="+mn-cs"/>
              </a:rPr>
              <a:t>Assurance is expressed as a degree of confidence, not in terms of a formal proof that</a:t>
            </a:r>
          </a:p>
          <a:p>
            <a:r>
              <a:rPr lang="en-US" sz="1200" kern="1200" dirty="0">
                <a:solidFill>
                  <a:schemeClr val="tx1"/>
                </a:solidFill>
                <a:effectLst/>
                <a:latin typeface="Arial" pitchFamily="-107" charset="0"/>
                <a:ea typeface="+mn-ea"/>
                <a:cs typeface="+mn-cs"/>
              </a:rPr>
              <a:t>a design or implementation is correct. The state of the art in proving designs and</a:t>
            </a:r>
          </a:p>
          <a:p>
            <a:r>
              <a:rPr lang="en-US" sz="1200" kern="1200" dirty="0">
                <a:solidFill>
                  <a:schemeClr val="tx1"/>
                </a:solidFill>
                <a:effectLst/>
                <a:latin typeface="Arial" pitchFamily="-107" charset="0"/>
                <a:ea typeface="+mn-ea"/>
                <a:cs typeface="+mn-cs"/>
              </a:rPr>
              <a:t>implementations is such that it is not possible to provide absolute proof. Much work</a:t>
            </a:r>
          </a:p>
          <a:p>
            <a:r>
              <a:rPr lang="en-US" sz="1200" kern="1200" dirty="0">
                <a:solidFill>
                  <a:schemeClr val="tx1"/>
                </a:solidFill>
                <a:effectLst/>
                <a:latin typeface="Arial" pitchFamily="-107" charset="0"/>
                <a:ea typeface="+mn-ea"/>
                <a:cs typeface="+mn-cs"/>
              </a:rPr>
              <a:t>has been done in developing formal models that define requirements and characterize</a:t>
            </a:r>
          </a:p>
          <a:p>
            <a:r>
              <a:rPr lang="en-US" sz="1200" kern="1200" dirty="0">
                <a:solidFill>
                  <a:schemeClr val="tx1"/>
                </a:solidFill>
                <a:effectLst/>
                <a:latin typeface="Arial" pitchFamily="-107" charset="0"/>
                <a:ea typeface="+mn-ea"/>
                <a:cs typeface="+mn-cs"/>
              </a:rPr>
              <a:t>designs and implementations, together with logical and mathematical techniques</a:t>
            </a:r>
          </a:p>
          <a:p>
            <a:r>
              <a:rPr lang="en-US" sz="1200" kern="1200" dirty="0">
                <a:solidFill>
                  <a:schemeClr val="tx1"/>
                </a:solidFill>
                <a:effectLst/>
                <a:latin typeface="Arial" pitchFamily="-107" charset="0"/>
                <a:ea typeface="+mn-ea"/>
                <a:cs typeface="+mn-cs"/>
              </a:rPr>
              <a:t>for addressing these issues. But assurance is still a matter of degree.</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Evaluation</a:t>
            </a:r>
            <a:r>
              <a:rPr lang="en-US" sz="1200" kern="1200" dirty="0">
                <a:solidFill>
                  <a:schemeClr val="tx1"/>
                </a:solidFill>
                <a:effectLst/>
                <a:latin typeface="Arial" pitchFamily="-107" charset="0"/>
                <a:ea typeface="+mn-ea"/>
                <a:cs typeface="+mn-cs"/>
              </a:rPr>
              <a:t> is the process of examining a computer product or system with respect</a:t>
            </a:r>
          </a:p>
          <a:p>
            <a:r>
              <a:rPr lang="en-US" sz="1200" kern="1200" dirty="0">
                <a:solidFill>
                  <a:schemeClr val="tx1"/>
                </a:solidFill>
                <a:effectLst/>
                <a:latin typeface="Arial" pitchFamily="-107" charset="0"/>
                <a:ea typeface="+mn-ea"/>
                <a:cs typeface="+mn-cs"/>
              </a:rPr>
              <a:t>to certain criteria. Evaluation involves testing and may also involve formal analytic or</a:t>
            </a:r>
          </a:p>
          <a:p>
            <a:r>
              <a:rPr lang="en-US" sz="1200" kern="1200" dirty="0">
                <a:solidFill>
                  <a:schemeClr val="tx1"/>
                </a:solidFill>
                <a:effectLst/>
                <a:latin typeface="Arial" pitchFamily="-107" charset="0"/>
                <a:ea typeface="+mn-ea"/>
                <a:cs typeface="+mn-cs"/>
              </a:rPr>
              <a:t>mathematical techniques. The central thrust of work in this area is the development of</a:t>
            </a:r>
          </a:p>
          <a:p>
            <a:r>
              <a:rPr lang="en-US" sz="1200" kern="1200" dirty="0">
                <a:solidFill>
                  <a:schemeClr val="tx1"/>
                </a:solidFill>
                <a:effectLst/>
                <a:latin typeface="Arial" pitchFamily="-107" charset="0"/>
                <a:ea typeface="+mn-ea"/>
                <a:cs typeface="+mn-cs"/>
              </a:rPr>
              <a:t>evaluation criteria that can be applied to any security system (encompassing security services</a:t>
            </a:r>
          </a:p>
          <a:p>
            <a:r>
              <a:rPr lang="en-US" sz="1200" kern="1200" dirty="0">
                <a:solidFill>
                  <a:schemeClr val="tx1"/>
                </a:solidFill>
                <a:effectLst/>
                <a:latin typeface="Arial" pitchFamily="-107" charset="0"/>
                <a:ea typeface="+mn-ea"/>
                <a:cs typeface="+mn-cs"/>
              </a:rPr>
              <a:t>and mechanisms) and that are broadly supported for making product comparisons.</a:t>
            </a:r>
          </a:p>
          <a:p>
            <a:endParaRPr lang="en-US" dirty="0"/>
          </a:p>
        </p:txBody>
      </p:sp>
    </p:spTree>
    <p:extLst>
      <p:ext uri="{BB962C8B-B14F-4D97-AF65-F5344CB8AC3E}">
        <p14:creationId xmlns:p14="http://schemas.microsoft.com/office/powerpoint/2010/main" val="18039897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32A136A-38A0-419A-A0E4-71C220FC744A}"/>
              </a:ext>
            </a:extLst>
          </p:cNvPr>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dirty="0"/>
          </a:p>
        </p:txBody>
      </p:sp>
    </p:spTree>
    <p:extLst>
      <p:ext uri="{BB962C8B-B14F-4D97-AF65-F5344CB8AC3E}">
        <p14:creationId xmlns:p14="http://schemas.microsoft.com/office/powerpoint/2010/main" val="39689785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1FB9585-38D3-4D0A-A04E-A285869552D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07" charset="0"/>
              </a:rPr>
              <a:t>Chapter 1 summary.</a:t>
            </a:r>
          </a:p>
        </p:txBody>
      </p:sp>
    </p:spTree>
    <p:extLst>
      <p:ext uri="{BB962C8B-B14F-4D97-AF65-F5344CB8AC3E}">
        <p14:creationId xmlns:p14="http://schemas.microsoft.com/office/powerpoint/2010/main" val="20709940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38</a:t>
            </a:fld>
            <a:endParaRPr lang="en-US"/>
          </a:p>
        </p:txBody>
      </p:sp>
    </p:spTree>
    <p:extLst>
      <p:ext uri="{BB962C8B-B14F-4D97-AF65-F5344CB8AC3E}">
        <p14:creationId xmlns:p14="http://schemas.microsoft.com/office/powerpoint/2010/main" val="2008492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2874D3-CD32-432E-90AF-684E33DB2AA9}"/>
              </a:ext>
            </a:extLst>
          </p:cNvPr>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The NIST Internal/Interagency Report NISTIR 7298 (</a:t>
            </a:r>
            <a:r>
              <a:rPr lang="en-US" sz="1200" i="1" kern="1200" dirty="0">
                <a:solidFill>
                  <a:schemeClr val="tx1"/>
                </a:solidFill>
                <a:effectLst/>
                <a:latin typeface="Arial" pitchFamily="-107" charset="0"/>
                <a:ea typeface="+mn-ea"/>
                <a:cs typeface="+mn-cs"/>
              </a:rPr>
              <a:t>Glossary of Key Information</a:t>
            </a:r>
          </a:p>
          <a:p>
            <a:r>
              <a:rPr lang="en-US" sz="1200" i="1" kern="1200" dirty="0">
                <a:solidFill>
                  <a:schemeClr val="tx1"/>
                </a:solidFill>
                <a:effectLst/>
                <a:latin typeface="Arial" pitchFamily="-107" charset="0"/>
                <a:ea typeface="+mn-ea"/>
                <a:cs typeface="+mn-cs"/>
              </a:rPr>
              <a:t>Security Terms </a:t>
            </a:r>
            <a:r>
              <a:rPr lang="en-US" sz="1200" kern="1200" dirty="0">
                <a:solidFill>
                  <a:schemeClr val="tx1"/>
                </a:solidFill>
                <a:effectLst/>
                <a:latin typeface="Arial" pitchFamily="-107" charset="0"/>
                <a:ea typeface="+mn-ea"/>
                <a:cs typeface="+mn-cs"/>
              </a:rPr>
              <a:t>, May 2013) defines the term </a:t>
            </a:r>
            <a:r>
              <a:rPr lang="en-US" sz="1200" i="1" kern="1200" dirty="0">
                <a:solidFill>
                  <a:schemeClr val="tx1"/>
                </a:solidFill>
                <a:effectLst/>
                <a:latin typeface="Arial" pitchFamily="-107" charset="0"/>
                <a:ea typeface="+mn-ea"/>
                <a:cs typeface="+mn-cs"/>
              </a:rPr>
              <a:t>computer security</a:t>
            </a:r>
            <a:r>
              <a:rPr lang="en-US" sz="1200" kern="1200" dirty="0">
                <a:solidFill>
                  <a:schemeClr val="tx1"/>
                </a:solidFill>
                <a:effectLst/>
                <a:latin typeface="Arial" pitchFamily="-107" charset="0"/>
                <a:ea typeface="+mn-ea"/>
                <a:cs typeface="+mn-cs"/>
              </a:rPr>
              <a:t>  as follows:</a:t>
            </a:r>
          </a:p>
          <a:p>
            <a:endParaRPr lang="en-US" sz="1200" b="0" kern="1200" baseline="0" dirty="0">
              <a:solidFill>
                <a:schemeClr val="tx1"/>
              </a:solidFill>
              <a:latin typeface="Arial" pitchFamily="-107" charset="0"/>
              <a:ea typeface="+mn-ea"/>
              <a:cs typeface="+mn-cs"/>
            </a:endParaRP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Computer Security</a:t>
            </a:r>
            <a:r>
              <a:rPr lang="en-US" sz="1200" b="0" kern="1200" baseline="0" dirty="0">
                <a:solidFill>
                  <a:schemeClr val="tx1"/>
                </a:solidFill>
                <a:latin typeface="Arial" pitchFamily="-107" charset="0"/>
                <a:ea typeface="+mn-ea"/>
                <a:cs typeface="+mn-cs"/>
              </a:rPr>
              <a:t>: </a:t>
            </a:r>
            <a:r>
              <a:rPr lang="en-US" sz="1200" kern="1200" dirty="0">
                <a:solidFill>
                  <a:schemeClr val="tx1"/>
                </a:solidFill>
                <a:effectLst/>
                <a:latin typeface="Arial" pitchFamily="-107" charset="0"/>
                <a:ea typeface="+mn-ea"/>
                <a:cs typeface="+mn-cs"/>
              </a:rPr>
              <a:t> Measures and controls that ensure confidentiality, integrity,</a:t>
            </a:r>
          </a:p>
          <a:p>
            <a:r>
              <a:rPr lang="en-US" sz="1200" kern="1200" dirty="0">
                <a:solidFill>
                  <a:schemeClr val="tx1"/>
                </a:solidFill>
                <a:effectLst/>
                <a:latin typeface="Arial" pitchFamily="-107" charset="0"/>
                <a:ea typeface="+mn-ea"/>
                <a:cs typeface="+mn-cs"/>
              </a:rPr>
              <a:t>and availability of information system assets including hardware, software, firmware,</a:t>
            </a:r>
          </a:p>
          <a:p>
            <a:r>
              <a:rPr lang="en-US" sz="1200" kern="1200" dirty="0">
                <a:solidFill>
                  <a:schemeClr val="tx1"/>
                </a:solidFill>
                <a:effectLst/>
                <a:latin typeface="Arial" pitchFamily="-107" charset="0"/>
                <a:ea typeface="+mn-ea"/>
                <a:cs typeface="+mn-cs"/>
              </a:rPr>
              <a:t>and information being processed, stored, and communicated.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This definition introduces </a:t>
            </a:r>
            <a:r>
              <a:rPr lang="en-US" sz="1200" b="1" kern="1200" baseline="0" dirty="0">
                <a:solidFill>
                  <a:schemeClr val="tx1"/>
                </a:solidFill>
                <a:latin typeface="Arial" pitchFamily="-107" charset="0"/>
                <a:ea typeface="+mn-ea"/>
                <a:cs typeface="+mn-cs"/>
              </a:rPr>
              <a:t>three key objectives that are at the heart of computer</a:t>
            </a:r>
          </a:p>
          <a:p>
            <a:r>
              <a:rPr lang="en-US" sz="1200" b="1" kern="1200" baseline="0" dirty="0">
                <a:solidFill>
                  <a:schemeClr val="tx1"/>
                </a:solidFill>
                <a:latin typeface="Arial" pitchFamily="-107" charset="0"/>
                <a:ea typeface="+mn-ea"/>
                <a:cs typeface="+mn-cs"/>
              </a:rPr>
              <a:t>security</a:t>
            </a:r>
            <a:r>
              <a:rPr lang="en-US" sz="1200" b="0" kern="1200" baseline="0" dirty="0">
                <a:solidFill>
                  <a:schemeClr val="tx1"/>
                </a:solidFill>
                <a:latin typeface="Arial" pitchFamily="-107" charset="0"/>
                <a:ea typeface="+mn-ea"/>
                <a:cs typeface="+mn-cs"/>
              </a:rPr>
              <a: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Confidentiality</a:t>
            </a:r>
            <a:r>
              <a:rPr lang="en-US" sz="1200" b="0" kern="1200" baseline="0" dirty="0">
                <a:solidFill>
                  <a:schemeClr val="tx1"/>
                </a:solidFill>
                <a:latin typeface="Arial" pitchFamily="-107" charset="0"/>
                <a:ea typeface="+mn-ea"/>
                <a:cs typeface="+mn-cs"/>
              </a:rPr>
              <a:t>: This term covers two related concepts: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Data confidentiality : Assures that private or confidential information is</a:t>
            </a:r>
          </a:p>
          <a:p>
            <a:r>
              <a:rPr lang="en-US" sz="1200" b="0" kern="1200" baseline="0" dirty="0">
                <a:solidFill>
                  <a:schemeClr val="tx1"/>
                </a:solidFill>
                <a:latin typeface="Arial" pitchFamily="-107" charset="0"/>
                <a:ea typeface="+mn-ea"/>
                <a:cs typeface="+mn-cs"/>
              </a:rPr>
              <a:t>not made available or disclosed to unauthorized individuals.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Privacy : Assures that individuals control or influence what information</a:t>
            </a:r>
          </a:p>
          <a:p>
            <a:r>
              <a:rPr lang="en-US" sz="1200" b="0" kern="1200" baseline="0" dirty="0">
                <a:solidFill>
                  <a:schemeClr val="tx1"/>
                </a:solidFill>
                <a:latin typeface="Arial" pitchFamily="-107" charset="0"/>
                <a:ea typeface="+mn-ea"/>
                <a:cs typeface="+mn-cs"/>
              </a:rPr>
              <a:t>related to them may be collected and stored and by whom and to whom</a:t>
            </a:r>
          </a:p>
          <a:p>
            <a:r>
              <a:rPr lang="en-US" sz="1200" b="0" kern="1200" baseline="0" dirty="0">
                <a:solidFill>
                  <a:schemeClr val="tx1"/>
                </a:solidFill>
                <a:latin typeface="Arial" pitchFamily="-107" charset="0"/>
                <a:ea typeface="+mn-ea"/>
                <a:cs typeface="+mn-cs"/>
              </a:rPr>
              <a:t>that information may be disclosed.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Integrity</a:t>
            </a:r>
            <a:r>
              <a:rPr lang="en-US" sz="1200" b="0" kern="1200" baseline="0" dirty="0">
                <a:solidFill>
                  <a:schemeClr val="tx1"/>
                </a:solidFill>
                <a:latin typeface="Arial" pitchFamily="-107" charset="0"/>
                <a:ea typeface="+mn-ea"/>
                <a:cs typeface="+mn-cs"/>
              </a:rPr>
              <a:t>: This term covers two related concepts: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Data integrity : Assures that information and programs are changed only</a:t>
            </a:r>
          </a:p>
          <a:p>
            <a:r>
              <a:rPr lang="en-US" sz="1200" b="0" kern="1200" baseline="0" dirty="0">
                <a:solidFill>
                  <a:schemeClr val="tx1"/>
                </a:solidFill>
                <a:latin typeface="Arial" pitchFamily="-107" charset="0"/>
                <a:ea typeface="+mn-ea"/>
                <a:cs typeface="+mn-cs"/>
              </a:rPr>
              <a:t>in a specified and authorized manner.</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System integrity : Assures that a system performs its intended function in</a:t>
            </a:r>
          </a:p>
          <a:p>
            <a:r>
              <a:rPr lang="en-US" sz="1200" b="0" kern="1200" baseline="0" dirty="0">
                <a:solidFill>
                  <a:schemeClr val="tx1"/>
                </a:solidFill>
                <a:latin typeface="Arial" pitchFamily="-107" charset="0"/>
                <a:ea typeface="+mn-ea"/>
                <a:cs typeface="+mn-cs"/>
              </a:rPr>
              <a:t>an unimpaired manner, free from deliberate or inadvertent unauthorized</a:t>
            </a:r>
          </a:p>
          <a:p>
            <a:r>
              <a:rPr lang="en-US" sz="1200" b="0" kern="1200" baseline="0" dirty="0">
                <a:solidFill>
                  <a:schemeClr val="tx1"/>
                </a:solidFill>
                <a:latin typeface="Arial" pitchFamily="-107" charset="0"/>
                <a:ea typeface="+mn-ea"/>
                <a:cs typeface="+mn-cs"/>
              </a:rPr>
              <a:t>manipulation of the system.</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Availability</a:t>
            </a:r>
            <a:r>
              <a:rPr lang="en-US" sz="1200" b="0" kern="1200" baseline="0" dirty="0">
                <a:solidFill>
                  <a:schemeClr val="tx1"/>
                </a:solidFill>
                <a:latin typeface="Arial" pitchFamily="-107" charset="0"/>
                <a:ea typeface="+mn-ea"/>
                <a:cs typeface="+mn-cs"/>
              </a:rPr>
              <a:t>: Assures that systems work promptly and service is not denied to</a:t>
            </a:r>
          </a:p>
          <a:p>
            <a:r>
              <a:rPr lang="en-US" sz="1200" b="0" kern="1200" baseline="0" dirty="0">
                <a:solidFill>
                  <a:schemeClr val="tx1"/>
                </a:solidFill>
                <a:latin typeface="Arial" pitchFamily="-107" charset="0"/>
                <a:ea typeface="+mn-ea"/>
                <a:cs typeface="+mn-cs"/>
              </a:rPr>
              <a:t>authorized users.</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A9DA7A8-F64F-4A8C-90E5-1133B5464E39}"/>
              </a:ext>
            </a:extLst>
          </p:cNvPr>
          <p:cNvSpPr>
            <a:spLocks noGrp="1"/>
          </p:cNvSpPr>
          <p:nvPr>
            <p:ph type="body" idx="1"/>
          </p:nvPr>
        </p:nvSpPr>
        <p:spPr/>
        <p:txBody>
          <a:bodyPr/>
          <a:lstStyle/>
          <a:p>
            <a:r>
              <a:rPr lang="en-US" sz="1200" b="0" kern="1200" baseline="0" dirty="0">
                <a:solidFill>
                  <a:schemeClr val="tx1"/>
                </a:solidFill>
                <a:latin typeface="Arial" pitchFamily="-107" charset="0"/>
                <a:ea typeface="+mn-ea"/>
                <a:cs typeface="+mn-cs"/>
              </a:rPr>
              <a:t>FIPS 199 provides a useful characterization of </a:t>
            </a:r>
            <a:r>
              <a:rPr lang="en-US" sz="1200" b="1" kern="1200" baseline="0" dirty="0">
                <a:solidFill>
                  <a:schemeClr val="tx1"/>
                </a:solidFill>
                <a:latin typeface="Arial" pitchFamily="-107" charset="0"/>
                <a:ea typeface="+mn-ea"/>
                <a:cs typeface="+mn-cs"/>
              </a:rPr>
              <a:t>these three objectives </a:t>
            </a:r>
            <a:r>
              <a:rPr lang="en-US" sz="1200" b="0" kern="1200" baseline="0" dirty="0">
                <a:solidFill>
                  <a:schemeClr val="tx1"/>
                </a:solidFill>
                <a:latin typeface="Arial" pitchFamily="-107" charset="0"/>
                <a:ea typeface="+mn-ea"/>
                <a:cs typeface="+mn-cs"/>
              </a:rPr>
              <a:t>in terms of requirements</a:t>
            </a:r>
          </a:p>
          <a:p>
            <a:r>
              <a:rPr lang="en-US" sz="1200" b="0" kern="1200" baseline="0" dirty="0">
                <a:solidFill>
                  <a:schemeClr val="tx1"/>
                </a:solidFill>
                <a:latin typeface="Arial" pitchFamily="-107" charset="0"/>
                <a:ea typeface="+mn-ea"/>
                <a:cs typeface="+mn-cs"/>
              </a:rPr>
              <a:t>and the definition of a loss of security in each category: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Confidentiality</a:t>
            </a:r>
            <a:r>
              <a:rPr lang="en-US" sz="1200" b="0" kern="1200" baseline="0" dirty="0">
                <a:solidFill>
                  <a:schemeClr val="tx1"/>
                </a:solidFill>
                <a:latin typeface="Arial" pitchFamily="-107" charset="0"/>
                <a:ea typeface="+mn-ea"/>
                <a:cs typeface="+mn-cs"/>
              </a:rPr>
              <a:t>: Preserving authorized restrictions on information access</a:t>
            </a:r>
          </a:p>
          <a:p>
            <a:r>
              <a:rPr lang="en-US" sz="1200" b="0" kern="1200" baseline="0" dirty="0">
                <a:solidFill>
                  <a:schemeClr val="tx1"/>
                </a:solidFill>
                <a:latin typeface="Arial" pitchFamily="-107" charset="0"/>
                <a:ea typeface="+mn-ea"/>
                <a:cs typeface="+mn-cs"/>
              </a:rPr>
              <a:t>and disclosure, including means for protecting personal privacy and proprietary</a:t>
            </a:r>
          </a:p>
          <a:p>
            <a:r>
              <a:rPr lang="en-US" sz="1200" b="0" kern="1200" baseline="0" dirty="0">
                <a:solidFill>
                  <a:schemeClr val="tx1"/>
                </a:solidFill>
                <a:latin typeface="Arial" pitchFamily="-107" charset="0"/>
                <a:ea typeface="+mn-ea"/>
                <a:cs typeface="+mn-cs"/>
              </a:rPr>
              <a:t>information. A loss of confidentiality is the unauthorized disclosure of</a:t>
            </a:r>
          </a:p>
          <a:p>
            <a:r>
              <a:rPr lang="en-US" sz="1200" b="0" kern="1200" baseline="0" dirty="0">
                <a:solidFill>
                  <a:schemeClr val="tx1"/>
                </a:solidFill>
                <a:latin typeface="Arial" pitchFamily="-107" charset="0"/>
                <a:ea typeface="+mn-ea"/>
                <a:cs typeface="+mn-cs"/>
              </a:rPr>
              <a:t>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Integrity</a:t>
            </a:r>
            <a:r>
              <a:rPr lang="en-US" sz="1200" b="0" kern="1200" baseline="0" dirty="0">
                <a:solidFill>
                  <a:schemeClr val="tx1"/>
                </a:solidFill>
                <a:latin typeface="Arial" pitchFamily="-107" charset="0"/>
                <a:ea typeface="+mn-ea"/>
                <a:cs typeface="+mn-cs"/>
              </a:rPr>
              <a:t>: Guarding against improper information modification or destruction,</a:t>
            </a:r>
          </a:p>
          <a:p>
            <a:r>
              <a:rPr lang="en-US" sz="1200" b="0" kern="1200" baseline="0" dirty="0">
                <a:solidFill>
                  <a:schemeClr val="tx1"/>
                </a:solidFill>
                <a:latin typeface="Arial" pitchFamily="-107" charset="0"/>
                <a:ea typeface="+mn-ea"/>
                <a:cs typeface="+mn-cs"/>
              </a:rPr>
              <a:t>including ensuring information non-repudiation and authenticity. A loss of</a:t>
            </a:r>
          </a:p>
          <a:p>
            <a:r>
              <a:rPr lang="en-US" sz="1200" b="0" kern="1200" baseline="0" dirty="0">
                <a:solidFill>
                  <a:schemeClr val="tx1"/>
                </a:solidFill>
                <a:latin typeface="Arial" pitchFamily="-107" charset="0"/>
                <a:ea typeface="+mn-ea"/>
                <a:cs typeface="+mn-cs"/>
              </a:rPr>
              <a:t>integrity is the unauthorized modification or destruction of 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Availability</a:t>
            </a:r>
            <a:r>
              <a:rPr lang="en-US" sz="1200" b="0" kern="1200" baseline="0" dirty="0">
                <a:solidFill>
                  <a:schemeClr val="tx1"/>
                </a:solidFill>
                <a:latin typeface="Arial" pitchFamily="-107" charset="0"/>
                <a:ea typeface="+mn-ea"/>
                <a:cs typeface="+mn-cs"/>
              </a:rPr>
              <a:t>: Ensuring timely and reliable access to and use of information.</a:t>
            </a:r>
          </a:p>
          <a:p>
            <a:r>
              <a:rPr lang="en-US" sz="1200" b="0" kern="1200" baseline="0" dirty="0">
                <a:solidFill>
                  <a:schemeClr val="tx1"/>
                </a:solidFill>
                <a:latin typeface="Arial" pitchFamily="-107" charset="0"/>
                <a:ea typeface="+mn-ea"/>
                <a:cs typeface="+mn-cs"/>
              </a:rPr>
              <a:t>A loss of availability is the disruption of access to or use of information or an</a:t>
            </a:r>
          </a:p>
          <a:p>
            <a:r>
              <a:rPr lang="en-US" sz="1200" b="0" kern="1200" baseline="0" dirty="0">
                <a:solidFill>
                  <a:schemeClr val="tx1"/>
                </a:solidFill>
                <a:latin typeface="Arial" pitchFamily="-107" charset="0"/>
                <a:ea typeface="+mn-ea"/>
                <a:cs typeface="+mn-cs"/>
              </a:rPr>
              <a:t>information system.</a:t>
            </a:r>
          </a:p>
          <a:p>
            <a:endParaRPr lang="en-US" b="0" dirty="0">
              <a:latin typeface="Times New Roman" pitchFamily="-107" charset="0"/>
            </a:endParaRP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F671CC6-4270-4B2C-ABC4-D7DDAAE2D8D4}"/>
              </a:ext>
            </a:extLst>
          </p:cNvPr>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These three concepts form what is often referred to as the </a:t>
            </a:r>
            <a:r>
              <a:rPr lang="en-US" sz="1200" b="1" kern="1200" dirty="0">
                <a:solidFill>
                  <a:schemeClr val="tx1"/>
                </a:solidFill>
                <a:effectLst/>
                <a:latin typeface="Arial" pitchFamily="-107" charset="0"/>
                <a:ea typeface="+mn-ea"/>
                <a:cs typeface="+mn-cs"/>
              </a:rPr>
              <a:t>CIA triad</a:t>
            </a:r>
            <a:r>
              <a:rPr lang="en-US" sz="1200" kern="1200" dirty="0">
                <a:solidFill>
                  <a:schemeClr val="tx1"/>
                </a:solidFill>
                <a:effectLst/>
                <a:latin typeface="Arial" pitchFamily="-107" charset="0"/>
                <a:ea typeface="+mn-ea"/>
                <a:cs typeface="+mn-cs"/>
              </a:rPr>
              <a:t>. The three</a:t>
            </a:r>
          </a:p>
          <a:p>
            <a:r>
              <a:rPr lang="en-US" sz="1200" kern="1200" dirty="0">
                <a:solidFill>
                  <a:schemeClr val="tx1"/>
                </a:solidFill>
                <a:effectLst/>
                <a:latin typeface="Arial" pitchFamily="-107" charset="0"/>
                <a:ea typeface="+mn-ea"/>
                <a:cs typeface="+mn-cs"/>
              </a:rPr>
              <a:t>concepts embody the fundamental security objectives for both data and for information</a:t>
            </a:r>
          </a:p>
          <a:p>
            <a:r>
              <a:rPr lang="en-US" sz="1200" kern="1200" dirty="0">
                <a:solidFill>
                  <a:schemeClr val="tx1"/>
                </a:solidFill>
                <a:effectLst/>
                <a:latin typeface="Arial" pitchFamily="-107" charset="0"/>
                <a:ea typeface="+mn-ea"/>
                <a:cs typeface="+mn-cs"/>
              </a:rPr>
              <a:t>and computing services. For example, the NIST standard FIPS 199 (Standards for Security</a:t>
            </a:r>
          </a:p>
          <a:p>
            <a:r>
              <a:rPr lang="en-US" sz="1200" kern="1200" dirty="0">
                <a:solidFill>
                  <a:schemeClr val="tx1"/>
                </a:solidFill>
                <a:effectLst/>
                <a:latin typeface="Arial" pitchFamily="-107" charset="0"/>
                <a:ea typeface="+mn-ea"/>
                <a:cs typeface="+mn-cs"/>
              </a:rPr>
              <a:t>Categorization of Federal Information and Information Systems , February 2004) lists confidentiality,</a:t>
            </a:r>
          </a:p>
          <a:p>
            <a:r>
              <a:rPr lang="en-US" sz="1200" kern="1200" dirty="0">
                <a:solidFill>
                  <a:schemeClr val="tx1"/>
                </a:solidFill>
                <a:effectLst/>
                <a:latin typeface="Arial" pitchFamily="-107" charset="0"/>
                <a:ea typeface="+mn-ea"/>
                <a:cs typeface="+mn-cs"/>
              </a:rPr>
              <a:t>integrity, and availability as the three security objectives for information and</a:t>
            </a:r>
          </a:p>
          <a:p>
            <a:r>
              <a:rPr lang="en-US" sz="1200" kern="1200" dirty="0">
                <a:solidFill>
                  <a:schemeClr val="tx1"/>
                </a:solidFill>
                <a:effectLst/>
                <a:latin typeface="Arial" pitchFamily="-107" charset="0"/>
                <a:ea typeface="+mn-ea"/>
                <a:cs typeface="+mn-cs"/>
              </a:rPr>
              <a:t>for information systems. </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Although the use of the CIA triad to define security objectives is well established,</a:t>
            </a:r>
          </a:p>
          <a:p>
            <a:r>
              <a:rPr lang="en-US" sz="1200" kern="1200" dirty="0">
                <a:solidFill>
                  <a:schemeClr val="tx1"/>
                </a:solidFill>
                <a:effectLst/>
                <a:latin typeface="Arial" pitchFamily="-107" charset="0"/>
                <a:ea typeface="+mn-ea"/>
                <a:cs typeface="+mn-cs"/>
              </a:rPr>
              <a:t>some in the security field feel that additional concepts are needed to present a</a:t>
            </a:r>
          </a:p>
          <a:p>
            <a:r>
              <a:rPr lang="en-US" sz="1200" kern="1200" dirty="0">
                <a:solidFill>
                  <a:schemeClr val="tx1"/>
                </a:solidFill>
                <a:effectLst/>
                <a:latin typeface="Arial" pitchFamily="-107" charset="0"/>
                <a:ea typeface="+mn-ea"/>
                <a:cs typeface="+mn-cs"/>
              </a:rPr>
              <a:t>complete picture (see Figure 1.1).</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Two of the most commonly mentioned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Authenticity</a:t>
            </a:r>
            <a:r>
              <a:rPr lang="en-US" sz="1200" kern="1200" dirty="0">
                <a:solidFill>
                  <a:schemeClr val="tx1"/>
                </a:solidFill>
                <a:effectLst/>
                <a:latin typeface="Arial" pitchFamily="-107" charset="0"/>
                <a:ea typeface="+mn-ea"/>
                <a:cs typeface="+mn-cs"/>
              </a:rPr>
              <a:t>:  The property of being genuine and being able to be verified and</a:t>
            </a:r>
          </a:p>
          <a:p>
            <a:r>
              <a:rPr lang="en-US" sz="1200" kern="1200" dirty="0">
                <a:solidFill>
                  <a:schemeClr val="tx1"/>
                </a:solidFill>
                <a:effectLst/>
                <a:latin typeface="Arial" pitchFamily="-107" charset="0"/>
                <a:ea typeface="+mn-ea"/>
                <a:cs typeface="+mn-cs"/>
              </a:rPr>
              <a:t>trusted; confidence in the validity of a transmission, a message, or message</a:t>
            </a:r>
          </a:p>
          <a:p>
            <a:r>
              <a:rPr lang="en-US" sz="1200" kern="1200" dirty="0">
                <a:solidFill>
                  <a:schemeClr val="tx1"/>
                </a:solidFill>
                <a:effectLst/>
                <a:latin typeface="Arial" pitchFamily="-107" charset="0"/>
                <a:ea typeface="+mn-ea"/>
                <a:cs typeface="+mn-cs"/>
              </a:rPr>
              <a:t> originator. This means verifying that users are who they say they are and that</a:t>
            </a:r>
          </a:p>
          <a:p>
            <a:r>
              <a:rPr lang="en-US" sz="1200" kern="1200" dirty="0">
                <a:solidFill>
                  <a:schemeClr val="tx1"/>
                </a:solidFill>
                <a:effectLst/>
                <a:latin typeface="Arial" pitchFamily="-107" charset="0"/>
                <a:ea typeface="+mn-ea"/>
                <a:cs typeface="+mn-cs"/>
              </a:rPr>
              <a:t>each input arriving at the system came from a trusted source.</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Accountability</a:t>
            </a:r>
            <a:r>
              <a:rPr lang="en-US" sz="1200" kern="1200" dirty="0">
                <a:solidFill>
                  <a:schemeClr val="tx1"/>
                </a:solidFill>
                <a:effectLst/>
                <a:latin typeface="Arial" pitchFamily="-107" charset="0"/>
                <a:ea typeface="+mn-ea"/>
                <a:cs typeface="+mn-cs"/>
              </a:rPr>
              <a:t>:  The security goal that generates the requirement for actions</a:t>
            </a:r>
          </a:p>
          <a:p>
            <a:r>
              <a:rPr lang="en-US" sz="1200" kern="1200" dirty="0">
                <a:solidFill>
                  <a:schemeClr val="tx1"/>
                </a:solidFill>
                <a:effectLst/>
                <a:latin typeface="Arial" pitchFamily="-107" charset="0"/>
                <a:ea typeface="+mn-ea"/>
                <a:cs typeface="+mn-cs"/>
              </a:rPr>
              <a:t>of an entity to be traced uniquely to that entity. This supports nonrepudiation,</a:t>
            </a:r>
          </a:p>
          <a:p>
            <a:r>
              <a:rPr lang="en-US" sz="1200" kern="1200" dirty="0">
                <a:solidFill>
                  <a:schemeClr val="tx1"/>
                </a:solidFill>
                <a:effectLst/>
                <a:latin typeface="Arial" pitchFamily="-107" charset="0"/>
                <a:ea typeface="+mn-ea"/>
                <a:cs typeface="+mn-cs"/>
              </a:rPr>
              <a:t>deterrence, fault isolation, intrusion detection and prevention, and after-action</a:t>
            </a:r>
          </a:p>
          <a:p>
            <a:r>
              <a:rPr lang="en-US" sz="1200" kern="1200" dirty="0">
                <a:solidFill>
                  <a:schemeClr val="tx1"/>
                </a:solidFill>
                <a:effectLst/>
                <a:latin typeface="Arial" pitchFamily="-107" charset="0"/>
                <a:ea typeface="+mn-ea"/>
                <a:cs typeface="+mn-cs"/>
              </a:rPr>
              <a:t>recovery and legal action. Because truly secure systems are not yet an achievable</a:t>
            </a:r>
          </a:p>
          <a:p>
            <a:r>
              <a:rPr lang="en-US" sz="1200" kern="1200" dirty="0">
                <a:solidFill>
                  <a:schemeClr val="tx1"/>
                </a:solidFill>
                <a:effectLst/>
                <a:latin typeface="Arial" pitchFamily="-107" charset="0"/>
                <a:ea typeface="+mn-ea"/>
                <a:cs typeface="+mn-cs"/>
              </a:rPr>
              <a:t>goal, we must be able to trace a security breach to a responsible party.</a:t>
            </a:r>
          </a:p>
          <a:p>
            <a:r>
              <a:rPr lang="en-US" sz="1200" kern="1200" dirty="0">
                <a:solidFill>
                  <a:schemeClr val="tx1"/>
                </a:solidFill>
                <a:effectLst/>
                <a:latin typeface="Arial" pitchFamily="-107" charset="0"/>
                <a:ea typeface="+mn-ea"/>
                <a:cs typeface="+mn-cs"/>
              </a:rPr>
              <a:t>Systems must keep records of their activities to permit later forensic analysis</a:t>
            </a:r>
          </a:p>
          <a:p>
            <a:r>
              <a:rPr lang="en-US" sz="1200" kern="1200" dirty="0">
                <a:solidFill>
                  <a:schemeClr val="tx1"/>
                </a:solidFill>
                <a:effectLst/>
                <a:latin typeface="Arial" pitchFamily="-107" charset="0"/>
                <a:ea typeface="+mn-ea"/>
                <a:cs typeface="+mn-cs"/>
              </a:rPr>
              <a:t>to trace security breaches or to aid in transaction disputes.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Note that FIPS 199 includes authenticity under integrity.</a:t>
            </a:r>
          </a:p>
          <a:p>
            <a:endParaRPr lang="en-US" sz="1200" kern="1200" dirty="0">
              <a:solidFill>
                <a:schemeClr val="tx1"/>
              </a:solidFill>
              <a:effectLst/>
              <a:latin typeface="Arial" pitchFamily="-107" charset="0"/>
              <a:ea typeface="+mn-ea"/>
              <a:cs typeface="+mn-cs"/>
            </a:endParaRP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D4B974C-81BE-464E-A7E5-AC111B685956}"/>
              </a:ext>
            </a:extLst>
          </p:cNvPr>
          <p:cNvSpPr>
            <a:spLocks noGrp="1"/>
          </p:cNvSpPr>
          <p:nvPr>
            <p:ph type="body" idx="1"/>
          </p:nvPr>
        </p:nvSpPr>
        <p:spPr/>
        <p:txBody>
          <a:bodyPr/>
          <a:lstStyle/>
          <a:p>
            <a:r>
              <a:rPr lang="en-US" sz="1200" b="0" kern="1200" baseline="0" dirty="0">
                <a:solidFill>
                  <a:schemeClr val="tx1"/>
                </a:solidFill>
                <a:latin typeface="Arial" pitchFamily="-107" charset="0"/>
                <a:ea typeface="+mn-ea"/>
                <a:cs typeface="+mn-cs"/>
              </a:rPr>
              <a:t>Although the use of the CIA triad to define security objectives is well established,</a:t>
            </a:r>
          </a:p>
          <a:p>
            <a:r>
              <a:rPr lang="en-US" sz="1200" b="0" kern="1200" baseline="0" dirty="0">
                <a:solidFill>
                  <a:schemeClr val="tx1"/>
                </a:solidFill>
                <a:latin typeface="Arial" pitchFamily="-107" charset="0"/>
                <a:ea typeface="+mn-ea"/>
                <a:cs typeface="+mn-cs"/>
              </a:rPr>
              <a:t>some in the security field feel that </a:t>
            </a:r>
            <a:r>
              <a:rPr lang="en-US" sz="1200" b="1" kern="1200" baseline="0" dirty="0">
                <a:solidFill>
                  <a:schemeClr val="tx1"/>
                </a:solidFill>
                <a:latin typeface="Arial" pitchFamily="-107" charset="0"/>
                <a:ea typeface="+mn-ea"/>
                <a:cs typeface="+mn-cs"/>
              </a:rPr>
              <a:t>additional concepts </a:t>
            </a:r>
            <a:r>
              <a:rPr lang="en-US" sz="1200" b="0" kern="1200" baseline="0" dirty="0">
                <a:solidFill>
                  <a:schemeClr val="tx1"/>
                </a:solidFill>
                <a:latin typeface="Arial" pitchFamily="-107" charset="0"/>
                <a:ea typeface="+mn-ea"/>
                <a:cs typeface="+mn-cs"/>
              </a:rPr>
              <a:t>are needed to present</a:t>
            </a:r>
          </a:p>
          <a:p>
            <a:r>
              <a:rPr lang="en-US" sz="1200" b="0" kern="1200" baseline="0" dirty="0">
                <a:solidFill>
                  <a:schemeClr val="tx1"/>
                </a:solidFill>
                <a:latin typeface="Arial" pitchFamily="-107" charset="0"/>
                <a:ea typeface="+mn-ea"/>
                <a:cs typeface="+mn-cs"/>
              </a:rPr>
              <a:t>a complete picture. Two of the most commonly mentioned are as follows: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Authenticity</a:t>
            </a:r>
            <a:r>
              <a:rPr lang="en-US" sz="1200" b="0" kern="1200" baseline="0" dirty="0">
                <a:solidFill>
                  <a:schemeClr val="tx1"/>
                </a:solidFill>
                <a:latin typeface="Arial" pitchFamily="-107" charset="0"/>
                <a:ea typeface="+mn-ea"/>
                <a:cs typeface="+mn-cs"/>
              </a:rPr>
              <a:t>: The property of being genuine and being able to be verified and</a:t>
            </a:r>
          </a:p>
          <a:p>
            <a:r>
              <a:rPr lang="en-US" sz="1200" b="0" kern="1200" baseline="0" dirty="0">
                <a:solidFill>
                  <a:schemeClr val="tx1"/>
                </a:solidFill>
                <a:latin typeface="Arial" pitchFamily="-107" charset="0"/>
                <a:ea typeface="+mn-ea"/>
                <a:cs typeface="+mn-cs"/>
              </a:rPr>
              <a:t>trusted; confidence in the validity of a transmission, a message, or message</a:t>
            </a:r>
          </a:p>
          <a:p>
            <a:r>
              <a:rPr lang="en-US" sz="1200" b="0" kern="1200" baseline="0" dirty="0">
                <a:solidFill>
                  <a:schemeClr val="tx1"/>
                </a:solidFill>
                <a:latin typeface="Arial" pitchFamily="-107" charset="0"/>
                <a:ea typeface="+mn-ea"/>
                <a:cs typeface="+mn-cs"/>
              </a:rPr>
              <a:t>originator. This means verifying that users are who they say they are and that</a:t>
            </a:r>
          </a:p>
          <a:p>
            <a:r>
              <a:rPr lang="en-US" sz="1200" b="0" kern="1200" baseline="0" dirty="0">
                <a:solidFill>
                  <a:schemeClr val="tx1"/>
                </a:solidFill>
                <a:latin typeface="Arial" pitchFamily="-107" charset="0"/>
                <a:ea typeface="+mn-ea"/>
                <a:cs typeface="+mn-cs"/>
              </a:rPr>
              <a:t>each input arriving at the system came from a trusted source.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Accountability</a:t>
            </a:r>
            <a:r>
              <a:rPr lang="en-US" sz="1200" b="0" kern="1200" baseline="0" dirty="0">
                <a:solidFill>
                  <a:schemeClr val="tx1"/>
                </a:solidFill>
                <a:latin typeface="Arial" pitchFamily="-107" charset="0"/>
                <a:ea typeface="+mn-ea"/>
                <a:cs typeface="+mn-cs"/>
              </a:rPr>
              <a:t>: The security goal that generates the requirement for actions</a:t>
            </a:r>
          </a:p>
          <a:p>
            <a:r>
              <a:rPr lang="en-US" sz="1200" b="0" kern="1200" baseline="0" dirty="0">
                <a:solidFill>
                  <a:schemeClr val="tx1"/>
                </a:solidFill>
                <a:latin typeface="Arial" pitchFamily="-107" charset="0"/>
                <a:ea typeface="+mn-ea"/>
                <a:cs typeface="+mn-cs"/>
              </a:rPr>
              <a:t>of an entity to be traced uniquely to that entity. This supports nonrepudiation,</a:t>
            </a:r>
          </a:p>
          <a:p>
            <a:r>
              <a:rPr lang="en-US" sz="1200" b="0" kern="1200" baseline="0" dirty="0">
                <a:solidFill>
                  <a:schemeClr val="tx1"/>
                </a:solidFill>
                <a:latin typeface="Arial" pitchFamily="-107" charset="0"/>
                <a:ea typeface="+mn-ea"/>
                <a:cs typeface="+mn-cs"/>
              </a:rPr>
              <a:t>deterrence, fault isolation, intrusion detection and prevention, and after-action</a:t>
            </a:r>
          </a:p>
          <a:p>
            <a:r>
              <a:rPr lang="en-US" sz="1200" b="0" kern="1200" baseline="0" dirty="0">
                <a:solidFill>
                  <a:schemeClr val="tx1"/>
                </a:solidFill>
                <a:latin typeface="Arial" pitchFamily="-107" charset="0"/>
                <a:ea typeface="+mn-ea"/>
                <a:cs typeface="+mn-cs"/>
              </a:rPr>
              <a:t>recovery and legal action. Because truly secure systems aren’t yet an achievable</a:t>
            </a:r>
          </a:p>
          <a:p>
            <a:r>
              <a:rPr lang="en-US" sz="1200" b="0" kern="1200" baseline="0" dirty="0">
                <a:solidFill>
                  <a:schemeClr val="tx1"/>
                </a:solidFill>
                <a:latin typeface="Arial" pitchFamily="-107" charset="0"/>
                <a:ea typeface="+mn-ea"/>
                <a:cs typeface="+mn-cs"/>
              </a:rPr>
              <a:t>goal, we must be able to trace a security breach to a responsible party. Systems</a:t>
            </a:r>
          </a:p>
          <a:p>
            <a:r>
              <a:rPr lang="en-US" sz="1200" b="0" kern="1200" baseline="0" dirty="0">
                <a:solidFill>
                  <a:schemeClr val="tx1"/>
                </a:solidFill>
                <a:latin typeface="Arial" pitchFamily="-107" charset="0"/>
                <a:ea typeface="+mn-ea"/>
                <a:cs typeface="+mn-cs"/>
              </a:rPr>
              <a:t>must keep records of their activities to permit later forensic analysis to trace</a:t>
            </a:r>
          </a:p>
          <a:p>
            <a:r>
              <a:rPr lang="en-US" sz="1200" b="0" kern="1200" baseline="0" dirty="0">
                <a:solidFill>
                  <a:schemeClr val="tx1"/>
                </a:solidFill>
                <a:latin typeface="Arial" pitchFamily="-107" charset="0"/>
                <a:ea typeface="+mn-ea"/>
                <a:cs typeface="+mn-cs"/>
              </a:rPr>
              <a:t>security breaches or to aid in transaction disputes.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Note that FIPS 199 includes authenticity under integrity.</a:t>
            </a:r>
            <a:endParaRPr lang="en-US" b="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629AAD6-110B-4585-8301-39DC27434526}"/>
              </a:ext>
            </a:extLst>
          </p:cNvPr>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We use </a:t>
            </a:r>
            <a:r>
              <a:rPr lang="en-US" sz="1200" b="1" i="0" u="none" strike="noStrike" kern="1200" baseline="0" dirty="0">
                <a:solidFill>
                  <a:schemeClr val="tx1"/>
                </a:solidFill>
                <a:latin typeface="Arial" pitchFamily="-107" charset="0"/>
                <a:ea typeface="+mn-ea"/>
                <a:cs typeface="+mn-cs"/>
              </a:rPr>
              <a:t>three levels of impact </a:t>
            </a:r>
            <a:r>
              <a:rPr lang="en-US" sz="1200" b="0" i="0" u="none" strike="noStrike" kern="1200" baseline="0" dirty="0">
                <a:solidFill>
                  <a:schemeClr val="tx1"/>
                </a:solidFill>
                <a:latin typeface="Arial" pitchFamily="-107" charset="0"/>
                <a:ea typeface="+mn-ea"/>
                <a:cs typeface="+mn-cs"/>
              </a:rPr>
              <a:t>on organizations or</a:t>
            </a:r>
          </a:p>
          <a:p>
            <a:r>
              <a:rPr lang="en-US" sz="1200" b="0" i="0" u="none" strike="noStrike" kern="1200" baseline="0" dirty="0">
                <a:solidFill>
                  <a:schemeClr val="tx1"/>
                </a:solidFill>
                <a:latin typeface="Arial" pitchFamily="-107" charset="0"/>
                <a:ea typeface="+mn-ea"/>
                <a:cs typeface="+mn-cs"/>
              </a:rPr>
              <a:t>individuals should there be a breach of security (i.e., a loss of confidentiality, integrity,</a:t>
            </a:r>
          </a:p>
          <a:p>
            <a:r>
              <a:rPr lang="en-US" sz="1200" b="0" i="0" u="none" strike="noStrike" kern="1200" baseline="0" dirty="0">
                <a:solidFill>
                  <a:schemeClr val="tx1"/>
                </a:solidFill>
                <a:latin typeface="Arial" pitchFamily="-107" charset="0"/>
                <a:ea typeface="+mn-ea"/>
                <a:cs typeface="+mn-cs"/>
              </a:rPr>
              <a:t>or availability). These levels are defined in FIPS 199:</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Low</a:t>
            </a:r>
            <a:r>
              <a:rPr lang="en-US" sz="1200" b="0" i="0" u="none" strike="noStrike" kern="1200" baseline="0" dirty="0">
                <a:solidFill>
                  <a:schemeClr val="tx1"/>
                </a:solidFill>
                <a:latin typeface="Arial" pitchFamily="-107" charset="0"/>
                <a:ea typeface="+mn-ea"/>
                <a:cs typeface="+mn-cs"/>
              </a:rPr>
              <a:t>:  The loss could be expected to have a limited adverse effect on organizational</a:t>
            </a:r>
          </a:p>
          <a:p>
            <a:r>
              <a:rPr lang="en-US" sz="1200" b="0" i="0" u="none" strike="noStrike" kern="1200" baseline="0" dirty="0">
                <a:solidFill>
                  <a:schemeClr val="tx1"/>
                </a:solidFill>
                <a:latin typeface="Arial" pitchFamily="-107" charset="0"/>
                <a:ea typeface="+mn-ea"/>
                <a:cs typeface="+mn-cs"/>
              </a:rPr>
              <a:t>operations, organizational assets, or individuals. A limited adverse effect</a:t>
            </a:r>
          </a:p>
          <a:p>
            <a:r>
              <a:rPr lang="en-US" sz="1200" b="0" i="0" u="none" strike="noStrike" kern="1200" baseline="0" dirty="0">
                <a:solidFill>
                  <a:schemeClr val="tx1"/>
                </a:solidFill>
                <a:latin typeface="Arial" pitchFamily="-107" charset="0"/>
                <a:ea typeface="+mn-ea"/>
                <a:cs typeface="+mn-cs"/>
              </a:rPr>
              <a:t>means that, for example, the loss of confidentiality, integrity, or availability</a:t>
            </a:r>
          </a:p>
          <a:p>
            <a:r>
              <a:rPr lang="en-US" sz="1200" b="0" i="0" u="none" strike="noStrike" kern="1200" baseline="0" dirty="0">
                <a:solidFill>
                  <a:schemeClr val="tx1"/>
                </a:solidFill>
                <a:latin typeface="Arial" pitchFamily="-107" charset="0"/>
                <a:ea typeface="+mn-ea"/>
                <a:cs typeface="+mn-cs"/>
              </a:rPr>
              <a:t>might (i) cause a degradation in mission capability to an extent and duration</a:t>
            </a:r>
          </a:p>
          <a:p>
            <a:r>
              <a:rPr lang="en-US" sz="1200" b="0" i="0" u="none" strike="noStrike" kern="1200" baseline="0" dirty="0">
                <a:solidFill>
                  <a:schemeClr val="tx1"/>
                </a:solidFill>
                <a:latin typeface="Arial" pitchFamily="-107" charset="0"/>
                <a:ea typeface="+mn-ea"/>
                <a:cs typeface="+mn-cs"/>
              </a:rPr>
              <a:t>that the organization is able to perform its primary functions, but the effectiveness</a:t>
            </a:r>
          </a:p>
          <a:p>
            <a:r>
              <a:rPr lang="en-US" sz="1200" b="0" i="0" u="none" strike="noStrike" kern="1200" baseline="0" dirty="0">
                <a:solidFill>
                  <a:schemeClr val="tx1"/>
                </a:solidFill>
                <a:latin typeface="Arial" pitchFamily="-107" charset="0"/>
                <a:ea typeface="+mn-ea"/>
                <a:cs typeface="+mn-cs"/>
              </a:rPr>
              <a:t>of the functions is noticeably reduced; (ii) result in minor damage to</a:t>
            </a:r>
          </a:p>
          <a:p>
            <a:r>
              <a:rPr lang="en-US" sz="1200" b="0" i="0" u="none" strike="noStrike" kern="1200" baseline="0" dirty="0">
                <a:solidFill>
                  <a:schemeClr val="tx1"/>
                </a:solidFill>
                <a:latin typeface="Arial" pitchFamily="-107" charset="0"/>
                <a:ea typeface="+mn-ea"/>
                <a:cs typeface="+mn-cs"/>
              </a:rPr>
              <a:t>organizational assets; (iii) result in minor financial loss; or (iv) result in minor</a:t>
            </a:r>
          </a:p>
          <a:p>
            <a:r>
              <a:rPr lang="en-US" sz="1200" b="0" i="0" u="none" strike="noStrike" kern="1200" baseline="0" dirty="0">
                <a:solidFill>
                  <a:schemeClr val="tx1"/>
                </a:solidFill>
                <a:latin typeface="Arial" pitchFamily="-107" charset="0"/>
                <a:ea typeface="+mn-ea"/>
                <a:cs typeface="+mn-cs"/>
              </a:rPr>
              <a:t>harm to individuals.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Moderate</a:t>
            </a:r>
            <a:r>
              <a:rPr lang="en-US" sz="1200" b="0" i="0" u="none" strike="noStrike" kern="1200" baseline="0" dirty="0">
                <a:solidFill>
                  <a:schemeClr val="tx1"/>
                </a:solidFill>
                <a:latin typeface="Arial" pitchFamily="-107" charset="0"/>
                <a:ea typeface="+mn-ea"/>
                <a:cs typeface="+mn-cs"/>
              </a:rPr>
              <a:t>:  The loss could be expected to have a serious adverse effect on</a:t>
            </a:r>
          </a:p>
          <a:p>
            <a:r>
              <a:rPr lang="en-US" sz="1200" b="0" i="0" u="none" strike="noStrike" kern="1200" baseline="0" dirty="0">
                <a:solidFill>
                  <a:schemeClr val="tx1"/>
                </a:solidFill>
                <a:latin typeface="Arial" pitchFamily="-107" charset="0"/>
                <a:ea typeface="+mn-ea"/>
                <a:cs typeface="+mn-cs"/>
              </a:rPr>
              <a:t>organizational operations, organizational assets, or individuals. A serious</a:t>
            </a:r>
          </a:p>
          <a:p>
            <a:r>
              <a:rPr lang="en-US" sz="1200" b="0" i="0" u="none" strike="noStrike" kern="1200" baseline="0" dirty="0">
                <a:solidFill>
                  <a:schemeClr val="tx1"/>
                </a:solidFill>
                <a:latin typeface="Arial" pitchFamily="-107" charset="0"/>
                <a:ea typeface="+mn-ea"/>
                <a:cs typeface="+mn-cs"/>
              </a:rPr>
              <a:t>adverse effect means that, for example, the loss might (i) cause a significant</a:t>
            </a:r>
          </a:p>
          <a:p>
            <a:r>
              <a:rPr lang="en-US" sz="1200" b="0" i="0" u="none" strike="noStrike" kern="1200" baseline="0" dirty="0">
                <a:solidFill>
                  <a:schemeClr val="tx1"/>
                </a:solidFill>
                <a:latin typeface="Arial" pitchFamily="-107" charset="0"/>
                <a:ea typeface="+mn-ea"/>
                <a:cs typeface="+mn-cs"/>
              </a:rPr>
              <a:t>degradation in mission capability to an extent and duration that the organization</a:t>
            </a:r>
          </a:p>
          <a:p>
            <a:r>
              <a:rPr lang="en-US" sz="1200" b="0" i="0" u="none" strike="noStrike" kern="1200" baseline="0" dirty="0">
                <a:solidFill>
                  <a:schemeClr val="tx1"/>
                </a:solidFill>
                <a:latin typeface="Arial" pitchFamily="-107" charset="0"/>
                <a:ea typeface="+mn-ea"/>
                <a:cs typeface="+mn-cs"/>
              </a:rPr>
              <a:t>is able to perform its primary functions, but the effectiveness of the functions</a:t>
            </a:r>
          </a:p>
          <a:p>
            <a:r>
              <a:rPr lang="en-US" sz="1200" b="0" i="0" u="none" strike="noStrike" kern="1200" baseline="0" dirty="0">
                <a:solidFill>
                  <a:schemeClr val="tx1"/>
                </a:solidFill>
                <a:latin typeface="Arial" pitchFamily="-107" charset="0"/>
                <a:ea typeface="+mn-ea"/>
                <a:cs typeface="+mn-cs"/>
              </a:rPr>
              <a:t>is significantly reduced; (ii) result in significant damage to organizational</a:t>
            </a:r>
          </a:p>
          <a:p>
            <a:r>
              <a:rPr lang="en-US" sz="1200" b="0" i="0" u="none" strike="noStrike" kern="1200" baseline="0" dirty="0">
                <a:solidFill>
                  <a:schemeClr val="tx1"/>
                </a:solidFill>
                <a:latin typeface="Arial" pitchFamily="-107" charset="0"/>
                <a:ea typeface="+mn-ea"/>
                <a:cs typeface="+mn-cs"/>
              </a:rPr>
              <a:t>assets; (iii) result in significant financial loss; or (iv) result in significant harm</a:t>
            </a:r>
          </a:p>
          <a:p>
            <a:r>
              <a:rPr lang="en-US" sz="1200" b="0" i="0" u="none" strike="noStrike" kern="1200" baseline="0" dirty="0">
                <a:solidFill>
                  <a:schemeClr val="tx1"/>
                </a:solidFill>
                <a:latin typeface="Arial" pitchFamily="-107" charset="0"/>
                <a:ea typeface="+mn-ea"/>
                <a:cs typeface="+mn-cs"/>
              </a:rPr>
              <a:t>to individuals that does not involve loss of life or serious, life-threatening</a:t>
            </a:r>
          </a:p>
          <a:p>
            <a:r>
              <a:rPr lang="en-US" sz="1200" b="0" i="0" u="none" strike="noStrike" kern="1200" baseline="0" dirty="0">
                <a:solidFill>
                  <a:schemeClr val="tx1"/>
                </a:solidFill>
                <a:latin typeface="Arial" pitchFamily="-107" charset="0"/>
                <a:ea typeface="+mn-ea"/>
                <a:cs typeface="+mn-cs"/>
              </a:rPr>
              <a:t>injuries.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High</a:t>
            </a:r>
            <a:r>
              <a:rPr lang="en-US" sz="1200" b="0" i="0" u="none" strike="noStrike" kern="1200" baseline="0" dirty="0">
                <a:solidFill>
                  <a:schemeClr val="tx1"/>
                </a:solidFill>
                <a:latin typeface="Arial" pitchFamily="-107" charset="0"/>
                <a:ea typeface="+mn-ea"/>
                <a:cs typeface="+mn-cs"/>
              </a:rPr>
              <a:t>:  The loss could be expected to have a severe or catastrophic adverse</a:t>
            </a:r>
          </a:p>
          <a:p>
            <a:r>
              <a:rPr lang="en-US" sz="1200" b="0" i="0" u="none" strike="noStrike" kern="1200" baseline="0" dirty="0">
                <a:solidFill>
                  <a:schemeClr val="tx1"/>
                </a:solidFill>
                <a:latin typeface="Arial" pitchFamily="-107" charset="0"/>
                <a:ea typeface="+mn-ea"/>
                <a:cs typeface="+mn-cs"/>
              </a:rPr>
              <a:t>effect on organizational operations, organizational assets, or individuals. A</a:t>
            </a:r>
          </a:p>
          <a:p>
            <a:r>
              <a:rPr lang="en-US" sz="1200" b="0" i="0" u="none" strike="noStrike" kern="1200" baseline="0" dirty="0">
                <a:solidFill>
                  <a:schemeClr val="tx1"/>
                </a:solidFill>
                <a:latin typeface="Arial" pitchFamily="-107" charset="0"/>
                <a:ea typeface="+mn-ea"/>
                <a:cs typeface="+mn-cs"/>
              </a:rPr>
              <a:t>severe or catastrophic adverse effect means that, for example, the loss might</a:t>
            </a:r>
          </a:p>
          <a:p>
            <a:r>
              <a:rPr lang="en-US" sz="1200" b="0" i="0" u="none" strike="noStrike" kern="1200" baseline="0" dirty="0">
                <a:solidFill>
                  <a:schemeClr val="tx1"/>
                </a:solidFill>
                <a:latin typeface="Arial" pitchFamily="-107" charset="0"/>
                <a:ea typeface="+mn-ea"/>
                <a:cs typeface="+mn-cs"/>
              </a:rPr>
              <a:t>(i) cause a severe degradation in or loss of mission capability to an extent</a:t>
            </a:r>
          </a:p>
          <a:p>
            <a:r>
              <a:rPr lang="en-US" sz="1200" b="0" i="0" u="none" strike="noStrike" kern="1200" baseline="0" dirty="0">
                <a:solidFill>
                  <a:schemeClr val="tx1"/>
                </a:solidFill>
                <a:latin typeface="Arial" pitchFamily="-107" charset="0"/>
                <a:ea typeface="+mn-ea"/>
                <a:cs typeface="+mn-cs"/>
              </a:rPr>
              <a:t>and duration that the organization is not able to perform one or more of its</a:t>
            </a:r>
          </a:p>
          <a:p>
            <a:r>
              <a:rPr lang="en-US" sz="1200" b="0" i="0" u="none" strike="noStrike" kern="1200" baseline="0" dirty="0">
                <a:solidFill>
                  <a:schemeClr val="tx1"/>
                </a:solidFill>
                <a:latin typeface="Arial" pitchFamily="-107" charset="0"/>
                <a:ea typeface="+mn-ea"/>
                <a:cs typeface="+mn-cs"/>
              </a:rPr>
              <a:t>primary functions; (ii) result in major damage to organizational assets; (iii)</a:t>
            </a:r>
          </a:p>
          <a:p>
            <a:r>
              <a:rPr lang="en-US" sz="1200" b="0" i="0" u="none" strike="noStrike" kern="1200" baseline="0" dirty="0">
                <a:solidFill>
                  <a:schemeClr val="tx1"/>
                </a:solidFill>
                <a:latin typeface="Arial" pitchFamily="-107" charset="0"/>
                <a:ea typeface="+mn-ea"/>
                <a:cs typeface="+mn-cs"/>
              </a:rPr>
              <a:t>result in major financial loss; or (iv) result in severe or catastrophic harm to</a:t>
            </a:r>
          </a:p>
          <a:p>
            <a:r>
              <a:rPr lang="en-US" sz="1200" b="0" i="0" u="none" strike="noStrike" kern="1200" baseline="0" dirty="0">
                <a:solidFill>
                  <a:schemeClr val="tx1"/>
                </a:solidFill>
                <a:latin typeface="Arial" pitchFamily="-107" charset="0"/>
                <a:ea typeface="+mn-ea"/>
                <a:cs typeface="+mn-cs"/>
              </a:rPr>
              <a:t>individuals involving loss of life or serious life-threatening injuries.</a:t>
            </a:r>
            <a:endParaRPr lang="en-US" dirty="0"/>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3C5BB4B-00CD-40C5-8076-F52B166E5D3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FERPA: Family Education Right and Privacy Act</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E7E9-0BC0-4846-A55E-61C1A4DDE2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2BC4A8-A83B-F043-81A9-D7275D1B0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AEEE25-461E-C846-A7FA-485CE79E0960}"/>
              </a:ext>
            </a:extLst>
          </p:cNvPr>
          <p:cNvSpPr>
            <a:spLocks noGrp="1"/>
          </p:cNvSpPr>
          <p:nvPr>
            <p:ph type="dt" sz="half" idx="10"/>
          </p:nvPr>
        </p:nvSpPr>
        <p:spPr/>
        <p:txBody>
          <a:bodyPr/>
          <a:lstStyle/>
          <a:p>
            <a:fld id="{D0D1F24B-B509-48E8-9FE0-5FFEB286197B}" type="datetime1">
              <a:rPr lang="en-US" smtClean="0"/>
              <a:t>1/25/2021</a:t>
            </a:fld>
            <a:endParaRPr lang="en-US"/>
          </a:p>
        </p:txBody>
      </p:sp>
      <p:sp>
        <p:nvSpPr>
          <p:cNvPr id="5" name="Footer Placeholder 4">
            <a:extLst>
              <a:ext uri="{FF2B5EF4-FFF2-40B4-BE49-F238E27FC236}">
                <a16:creationId xmlns:a16="http://schemas.microsoft.com/office/drawing/2014/main" id="{112307CF-FF18-354C-9CB4-B91EED80C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22DE4-8706-D848-A951-1FDEA0EEA923}"/>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96403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C740-5376-3145-98D1-9FB49501A0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59ABE6-9994-624F-BF61-F0F74A9996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96551-0DA7-DB47-A410-8EBBA4D5336B}"/>
              </a:ext>
            </a:extLst>
          </p:cNvPr>
          <p:cNvSpPr>
            <a:spLocks noGrp="1"/>
          </p:cNvSpPr>
          <p:nvPr>
            <p:ph type="dt" sz="half" idx="10"/>
          </p:nvPr>
        </p:nvSpPr>
        <p:spPr/>
        <p:txBody>
          <a:bodyPr/>
          <a:lstStyle/>
          <a:p>
            <a:fld id="{0361B266-E873-40A9-A3BC-B354B91B58F7}" type="datetime1">
              <a:rPr lang="en-US" smtClean="0"/>
              <a:t>1/25/2021</a:t>
            </a:fld>
            <a:endParaRPr lang="en-US"/>
          </a:p>
        </p:txBody>
      </p:sp>
      <p:sp>
        <p:nvSpPr>
          <p:cNvPr id="5" name="Footer Placeholder 4">
            <a:extLst>
              <a:ext uri="{FF2B5EF4-FFF2-40B4-BE49-F238E27FC236}">
                <a16:creationId xmlns:a16="http://schemas.microsoft.com/office/drawing/2014/main" id="{7AD9EB04-5C0F-914E-A59A-8BBF00CEE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97087-27C2-044A-A140-AFFDA6B555A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86017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8573E8-F20C-8841-A635-97D2EBA5C2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62DDCD-04E2-A547-BAA6-4D0784B8B52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2152C-EAF1-A54D-9F09-5081EFD9EA6F}"/>
              </a:ext>
            </a:extLst>
          </p:cNvPr>
          <p:cNvSpPr>
            <a:spLocks noGrp="1"/>
          </p:cNvSpPr>
          <p:nvPr>
            <p:ph type="dt" sz="half" idx="10"/>
          </p:nvPr>
        </p:nvSpPr>
        <p:spPr/>
        <p:txBody>
          <a:bodyPr/>
          <a:lstStyle/>
          <a:p>
            <a:fld id="{040A87FD-28A5-4C19-AD21-B834AD8EB205}" type="datetime1">
              <a:rPr lang="en-US" smtClean="0"/>
              <a:t>1/25/2021</a:t>
            </a:fld>
            <a:endParaRPr lang="en-US"/>
          </a:p>
        </p:txBody>
      </p:sp>
      <p:sp>
        <p:nvSpPr>
          <p:cNvPr id="5" name="Footer Placeholder 4">
            <a:extLst>
              <a:ext uri="{FF2B5EF4-FFF2-40B4-BE49-F238E27FC236}">
                <a16:creationId xmlns:a16="http://schemas.microsoft.com/office/drawing/2014/main" id="{B9AF4DCD-E05C-6944-A86E-AD62BF82B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9B0FC-A628-8C49-AF49-C1720DDC1329}"/>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297344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6FBD-A116-8547-A3E4-44C989AEE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83636F-4A95-C041-98C5-6F3AED6356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E0DDE-3180-B04F-9447-F4C73D3120F7}"/>
              </a:ext>
            </a:extLst>
          </p:cNvPr>
          <p:cNvSpPr>
            <a:spLocks noGrp="1"/>
          </p:cNvSpPr>
          <p:nvPr>
            <p:ph type="dt" sz="half" idx="10"/>
          </p:nvPr>
        </p:nvSpPr>
        <p:spPr/>
        <p:txBody>
          <a:bodyPr/>
          <a:lstStyle/>
          <a:p>
            <a:fld id="{49121FBA-C071-4E4B-87E4-A0C96A36D4AC}" type="datetime1">
              <a:rPr lang="en-US" smtClean="0"/>
              <a:t>1/25/2021</a:t>
            </a:fld>
            <a:endParaRPr lang="en-US"/>
          </a:p>
        </p:txBody>
      </p:sp>
      <p:sp>
        <p:nvSpPr>
          <p:cNvPr id="5" name="Footer Placeholder 4">
            <a:extLst>
              <a:ext uri="{FF2B5EF4-FFF2-40B4-BE49-F238E27FC236}">
                <a16:creationId xmlns:a16="http://schemas.microsoft.com/office/drawing/2014/main" id="{66556443-5F8A-2547-9408-AF6B41908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42CE5-B615-014A-9D50-60268C7E091C}"/>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2620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EBB5-CDB7-334B-936E-497F1EFE35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ADED16-683B-5547-B9BE-28DBD77F5C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0BEDEAC-C181-0B4D-95E8-A4A77188D072}"/>
              </a:ext>
            </a:extLst>
          </p:cNvPr>
          <p:cNvSpPr>
            <a:spLocks noGrp="1"/>
          </p:cNvSpPr>
          <p:nvPr>
            <p:ph type="dt" sz="half" idx="10"/>
          </p:nvPr>
        </p:nvSpPr>
        <p:spPr/>
        <p:txBody>
          <a:bodyPr/>
          <a:lstStyle/>
          <a:p>
            <a:fld id="{FD1D936A-F7C1-458A-9A2B-C22AABDE2BE7}" type="datetime1">
              <a:rPr lang="en-US" smtClean="0"/>
              <a:t>1/25/2021</a:t>
            </a:fld>
            <a:endParaRPr lang="en-US"/>
          </a:p>
        </p:txBody>
      </p:sp>
      <p:sp>
        <p:nvSpPr>
          <p:cNvPr id="5" name="Footer Placeholder 4">
            <a:extLst>
              <a:ext uri="{FF2B5EF4-FFF2-40B4-BE49-F238E27FC236}">
                <a16:creationId xmlns:a16="http://schemas.microsoft.com/office/drawing/2014/main" id="{DAEC0123-8EB4-4440-BA4E-28FA6C6D7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523D2-E189-8043-993B-4535933B0D9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28109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3C9D-4395-024C-A9A6-CBC05C216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C1986-1B01-8B40-98F0-2FF5D7D21C0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F83290-18E9-6F41-A0DD-149DDB873E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3648C-9BAE-CA43-9B0E-CD547DC1554A}"/>
              </a:ext>
            </a:extLst>
          </p:cNvPr>
          <p:cNvSpPr>
            <a:spLocks noGrp="1"/>
          </p:cNvSpPr>
          <p:nvPr>
            <p:ph type="dt" sz="half" idx="10"/>
          </p:nvPr>
        </p:nvSpPr>
        <p:spPr/>
        <p:txBody>
          <a:bodyPr/>
          <a:lstStyle/>
          <a:p>
            <a:fld id="{BDA3CA98-01A3-4775-8E1A-A3BDF7F5390C}" type="datetime1">
              <a:rPr lang="en-US" smtClean="0"/>
              <a:t>1/25/2021</a:t>
            </a:fld>
            <a:endParaRPr lang="en-US"/>
          </a:p>
        </p:txBody>
      </p:sp>
      <p:sp>
        <p:nvSpPr>
          <p:cNvPr id="6" name="Footer Placeholder 5">
            <a:extLst>
              <a:ext uri="{FF2B5EF4-FFF2-40B4-BE49-F238E27FC236}">
                <a16:creationId xmlns:a16="http://schemas.microsoft.com/office/drawing/2014/main" id="{BECFFD49-DBFF-F24A-912B-1648AA1A5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9E173-4F6D-8742-963B-9778954EEDC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921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6C3D-6549-FA49-A20A-8712D85261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EE4D96-B174-C44E-8925-843153050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BBADF1-D5AB-6F49-B9B9-A59B10B6DC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D283EF-4686-444E-93F9-628023410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945A37-97AC-F24F-9E55-93D1693809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5CB054-9743-1D43-BDA0-43BE70C64954}"/>
              </a:ext>
            </a:extLst>
          </p:cNvPr>
          <p:cNvSpPr>
            <a:spLocks noGrp="1"/>
          </p:cNvSpPr>
          <p:nvPr>
            <p:ph type="dt" sz="half" idx="10"/>
          </p:nvPr>
        </p:nvSpPr>
        <p:spPr/>
        <p:txBody>
          <a:bodyPr/>
          <a:lstStyle/>
          <a:p>
            <a:fld id="{5807703F-0D1C-44DA-A3ED-259EE6849AEB}" type="datetime1">
              <a:rPr lang="en-US" smtClean="0"/>
              <a:t>1/25/2021</a:t>
            </a:fld>
            <a:endParaRPr lang="en-US"/>
          </a:p>
        </p:txBody>
      </p:sp>
      <p:sp>
        <p:nvSpPr>
          <p:cNvPr id="8" name="Footer Placeholder 7">
            <a:extLst>
              <a:ext uri="{FF2B5EF4-FFF2-40B4-BE49-F238E27FC236}">
                <a16:creationId xmlns:a16="http://schemas.microsoft.com/office/drawing/2014/main" id="{61F503E6-4F43-0F4B-9CC9-23A30069DE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8A6A29-744E-F44E-9C9F-7EB59A5A012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419927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2CF3-E406-8C46-BF0D-F879ABBC20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7E874E-06C3-8244-B3CA-3A3C4F85F74A}"/>
              </a:ext>
            </a:extLst>
          </p:cNvPr>
          <p:cNvSpPr>
            <a:spLocks noGrp="1"/>
          </p:cNvSpPr>
          <p:nvPr>
            <p:ph type="dt" sz="half" idx="10"/>
          </p:nvPr>
        </p:nvSpPr>
        <p:spPr/>
        <p:txBody>
          <a:bodyPr/>
          <a:lstStyle/>
          <a:p>
            <a:fld id="{6D1C7BF2-1E10-4D50-A5EA-6B451171F74C}" type="datetime1">
              <a:rPr lang="en-US" smtClean="0"/>
              <a:t>1/25/2021</a:t>
            </a:fld>
            <a:endParaRPr lang="en-US"/>
          </a:p>
        </p:txBody>
      </p:sp>
      <p:sp>
        <p:nvSpPr>
          <p:cNvPr id="4" name="Footer Placeholder 3">
            <a:extLst>
              <a:ext uri="{FF2B5EF4-FFF2-40B4-BE49-F238E27FC236}">
                <a16:creationId xmlns:a16="http://schemas.microsoft.com/office/drawing/2014/main" id="{8E7DAF3A-25B2-E84C-B5DD-23C26BE1B7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D46F29-6876-9246-8D36-308EFAEDD7FD}"/>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83705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9A4C2F-0E5B-384C-8251-08A977FB6486}"/>
              </a:ext>
            </a:extLst>
          </p:cNvPr>
          <p:cNvSpPr>
            <a:spLocks noGrp="1"/>
          </p:cNvSpPr>
          <p:nvPr>
            <p:ph type="dt" sz="half" idx="10"/>
          </p:nvPr>
        </p:nvSpPr>
        <p:spPr/>
        <p:txBody>
          <a:bodyPr/>
          <a:lstStyle/>
          <a:p>
            <a:fld id="{90C9A998-DEAC-4C01-A7EA-0AC253E7FBA9}" type="datetime1">
              <a:rPr lang="en-US" smtClean="0"/>
              <a:t>1/25/2021</a:t>
            </a:fld>
            <a:endParaRPr lang="en-US"/>
          </a:p>
        </p:txBody>
      </p:sp>
      <p:sp>
        <p:nvSpPr>
          <p:cNvPr id="3" name="Footer Placeholder 2">
            <a:extLst>
              <a:ext uri="{FF2B5EF4-FFF2-40B4-BE49-F238E27FC236}">
                <a16:creationId xmlns:a16="http://schemas.microsoft.com/office/drawing/2014/main" id="{A59A4B14-250F-6C48-9D0E-D656FA34B9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4FEAA7-805C-324A-8EF0-EE4607952F6B}"/>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4230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9F0C-B7E1-9D41-8871-3B48D9910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A703C2-A431-9147-8899-5DD01590E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9943CC-AEFC-D542-AF8B-561B8F8E5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6774C1-4496-B84A-A336-947FB9EE9E24}"/>
              </a:ext>
            </a:extLst>
          </p:cNvPr>
          <p:cNvSpPr>
            <a:spLocks noGrp="1"/>
          </p:cNvSpPr>
          <p:nvPr>
            <p:ph type="dt" sz="half" idx="10"/>
          </p:nvPr>
        </p:nvSpPr>
        <p:spPr/>
        <p:txBody>
          <a:bodyPr/>
          <a:lstStyle/>
          <a:p>
            <a:fld id="{B06C7F50-E058-4D3E-BDC5-E004E3751B86}" type="datetime1">
              <a:rPr lang="en-US" smtClean="0"/>
              <a:t>1/25/2021</a:t>
            </a:fld>
            <a:endParaRPr lang="en-US"/>
          </a:p>
        </p:txBody>
      </p:sp>
      <p:sp>
        <p:nvSpPr>
          <p:cNvPr id="6" name="Footer Placeholder 5">
            <a:extLst>
              <a:ext uri="{FF2B5EF4-FFF2-40B4-BE49-F238E27FC236}">
                <a16:creationId xmlns:a16="http://schemas.microsoft.com/office/drawing/2014/main" id="{82A17EA8-09B0-994D-B842-565CD1F65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5B334-F342-8C4F-9760-3243467B6510}"/>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355301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1561-EE37-D64C-AA33-4C605207C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9CB3C5-F19D-1C44-B5F9-611D4B1908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157CA5-FDEC-5B42-AEDA-6CA003C12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7B349A-6500-4E43-B12D-3581D6C05582}"/>
              </a:ext>
            </a:extLst>
          </p:cNvPr>
          <p:cNvSpPr>
            <a:spLocks noGrp="1"/>
          </p:cNvSpPr>
          <p:nvPr>
            <p:ph type="dt" sz="half" idx="10"/>
          </p:nvPr>
        </p:nvSpPr>
        <p:spPr/>
        <p:txBody>
          <a:bodyPr/>
          <a:lstStyle/>
          <a:p>
            <a:fld id="{0C7041F8-8333-4E45-B632-F4AB1A94AD07}" type="datetime1">
              <a:rPr lang="en-US" smtClean="0"/>
              <a:t>1/25/2021</a:t>
            </a:fld>
            <a:endParaRPr lang="en-US"/>
          </a:p>
        </p:txBody>
      </p:sp>
      <p:sp>
        <p:nvSpPr>
          <p:cNvPr id="6" name="Footer Placeholder 5">
            <a:extLst>
              <a:ext uri="{FF2B5EF4-FFF2-40B4-BE49-F238E27FC236}">
                <a16:creationId xmlns:a16="http://schemas.microsoft.com/office/drawing/2014/main" id="{E498E374-B561-B749-9C24-03A40A46D9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D176C9-3FB7-FE44-8C3B-6A68600D6F81}"/>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18126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B559E-4A24-9445-B87A-D5D26AECE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AEB4C-2318-F446-9B1F-4EB012E45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A79299-36C5-7048-BD06-8BDB10343F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13646-A0C0-4738-A27A-C7AAA96974DA}" type="datetime1">
              <a:rPr lang="en-US" smtClean="0"/>
              <a:t>1/25/2021</a:t>
            </a:fld>
            <a:endParaRPr lang="en-US"/>
          </a:p>
        </p:txBody>
      </p:sp>
      <p:sp>
        <p:nvSpPr>
          <p:cNvPr id="5" name="Footer Placeholder 4">
            <a:extLst>
              <a:ext uri="{FF2B5EF4-FFF2-40B4-BE49-F238E27FC236}">
                <a16:creationId xmlns:a16="http://schemas.microsoft.com/office/drawing/2014/main" id="{ABE50CAD-07AE-4646-9515-12BE2629C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0DECF1-3F80-504E-9CDE-8EB8715C6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24696-1CB8-624D-8AD2-4763EA174DEF}" type="slidenum">
              <a:rPr lang="en-US" smtClean="0"/>
              <a:t>‹#›</a:t>
            </a:fld>
            <a:endParaRPr lang="en-US"/>
          </a:p>
        </p:txBody>
      </p:sp>
    </p:spTree>
    <p:extLst>
      <p:ext uri="{BB962C8B-B14F-4D97-AF65-F5344CB8AC3E}">
        <p14:creationId xmlns:p14="http://schemas.microsoft.com/office/powerpoint/2010/main" val="2167148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g"/><Relationship Id="rId7" Type="http://schemas.openxmlformats.org/officeDocument/2006/relationships/diagramColors" Target="../diagrams/colors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g"/><Relationship Id="rId7" Type="http://schemas.openxmlformats.org/officeDocument/2006/relationships/diagramColors" Target="../diagrams/colors4.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g"/><Relationship Id="rId7" Type="http://schemas.openxmlformats.org/officeDocument/2006/relationships/diagramColors" Target="../diagrams/colors5.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g"/><Relationship Id="rId7" Type="http://schemas.openxmlformats.org/officeDocument/2006/relationships/diagramColors" Target="../diagrams/colors6.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523998"/>
            <a:ext cx="10604938" cy="4042093"/>
          </a:xfrm>
        </p:spPr>
        <p:txBody>
          <a:bodyPr>
            <a:normAutofit/>
          </a:bodyPr>
          <a:lstStyle/>
          <a:p>
            <a:r>
              <a:rPr lang="en-US" b="1" dirty="0">
                <a:latin typeface="+mn-lt"/>
              </a:rPr>
              <a:t>CECS 378 Section 04</a:t>
            </a:r>
            <a:br>
              <a:rPr lang="en-US" b="1" dirty="0">
                <a:latin typeface="+mn-lt"/>
              </a:rPr>
            </a:br>
            <a:br>
              <a:rPr lang="en-US" dirty="0">
                <a:effectLst/>
              </a:rPr>
            </a:br>
            <a:r>
              <a:rPr lang="en-US" sz="4000" b="1" dirty="0">
                <a:effectLst/>
                <a:latin typeface="+mn-lt"/>
              </a:rPr>
              <a:t>Lecture will start shortly…</a:t>
            </a: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 uri="{C183D7F6-B498-43B3-948B-1728B52AA6E4}">
                <adec:decorative xmlns:adec="http://schemas.microsoft.com/office/drawing/2017/decorative" val="1"/>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440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10</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349790" cy="4910757"/>
          </a:xfrm>
        </p:spPr>
        <p:txBody>
          <a:bodyPr>
            <a:noAutofit/>
          </a:bodyPr>
          <a:lstStyle/>
          <a:p>
            <a:r>
              <a:rPr lang="en-US" altLang="en-US" sz="3200" dirty="0"/>
              <a:t>A hospital patient’s allergy information (high integrity data): a doctor should be able to trust that the info is correct and current</a:t>
            </a:r>
          </a:p>
          <a:p>
            <a:pPr lvl="1"/>
            <a:r>
              <a:rPr lang="en-US" altLang="en-US" sz="2800" dirty="0"/>
              <a:t>If a nurse deliberately falsifies the data, the database should be restored to a trusted basis and the falsified information traced back to the person who did it</a:t>
            </a:r>
          </a:p>
          <a:p>
            <a:r>
              <a:rPr lang="en-US" altLang="en-US" sz="3200" dirty="0"/>
              <a:t>An online newsgroup registration data: moderate level of integrity</a:t>
            </a:r>
          </a:p>
          <a:p>
            <a:r>
              <a:rPr lang="en-US" altLang="en-US" sz="3200" dirty="0"/>
              <a:t>An example of low integrity requirement: anonymous online poll (inaccuracy is well understood)</a:t>
            </a:r>
          </a:p>
          <a:p>
            <a:pPr marL="0" indent="0" algn="r">
              <a:buNone/>
              <a:defRPr/>
            </a:pPr>
            <a:endParaRPr lang="en-US" altLang="en-US" sz="3200"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600" b="1" i="0" u="none" strike="noStrike" kern="1200" cap="none" spc="0" normalizeH="0" baseline="0" noProof="0" dirty="0">
                <a:ln>
                  <a:noFill/>
                </a:ln>
                <a:solidFill>
                  <a:schemeClr val="tx1"/>
                </a:solidFill>
                <a:effectLst/>
                <a:uLnTx/>
                <a:uFillTx/>
                <a:latin typeface="+mj-lt"/>
                <a:ea typeface="+mj-ea"/>
                <a:cs typeface="+mj-cs"/>
              </a:rPr>
              <a:t>Examples of Security Requirements: Integrity</a:t>
            </a:r>
          </a:p>
        </p:txBody>
      </p:sp>
    </p:spTree>
    <p:extLst>
      <p:ext uri="{BB962C8B-B14F-4D97-AF65-F5344CB8AC3E}">
        <p14:creationId xmlns:p14="http://schemas.microsoft.com/office/powerpoint/2010/main" val="2863870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11</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349790" cy="4910757"/>
          </a:xfrm>
        </p:spPr>
        <p:txBody>
          <a:bodyPr>
            <a:noAutofit/>
          </a:bodyPr>
          <a:lstStyle/>
          <a:p>
            <a:r>
              <a:rPr lang="en-US" altLang="en-US" sz="3200" dirty="0"/>
              <a:t>A system that provides authentication: high availability requirement </a:t>
            </a:r>
          </a:p>
          <a:p>
            <a:pPr lvl="1"/>
            <a:r>
              <a:rPr lang="en-US" altLang="en-US" sz="2800" dirty="0"/>
              <a:t>If customers cannot access resources, the loss of services could result in financial loss</a:t>
            </a:r>
          </a:p>
          <a:p>
            <a:r>
              <a:rPr lang="en-US" altLang="en-US" sz="3200" dirty="0"/>
              <a:t>A public website for a university: a moderate availability requirement; not critical but causes embarrassment</a:t>
            </a:r>
          </a:p>
          <a:p>
            <a:r>
              <a:rPr lang="en-US" altLang="en-US" sz="3200" dirty="0"/>
              <a:t>An online telephone directory lookup: a low availability requirement because unavailability is mostly annoyance (there are alternative sources)</a:t>
            </a:r>
          </a:p>
          <a:p>
            <a:pPr marL="0" indent="0" algn="r">
              <a:buNone/>
              <a:defRPr/>
            </a:pPr>
            <a:endParaRPr lang="en-US" altLang="en-US" sz="3200"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600" b="1" i="0" u="none" strike="noStrike" kern="1200" cap="none" spc="0" normalizeH="0" baseline="0" noProof="0" dirty="0">
                <a:ln>
                  <a:noFill/>
                </a:ln>
                <a:solidFill>
                  <a:schemeClr val="tx1"/>
                </a:solidFill>
                <a:effectLst/>
                <a:uLnTx/>
                <a:uFillTx/>
                <a:latin typeface="+mj-lt"/>
                <a:ea typeface="+mj-ea"/>
                <a:cs typeface="+mj-cs"/>
              </a:rPr>
              <a:t>Examples of Security Requirements: Availability</a:t>
            </a:r>
          </a:p>
        </p:txBody>
      </p:sp>
    </p:spTree>
    <p:extLst>
      <p:ext uri="{BB962C8B-B14F-4D97-AF65-F5344CB8AC3E}">
        <p14:creationId xmlns:p14="http://schemas.microsoft.com/office/powerpoint/2010/main" val="3737917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Computer Security Challenges</a:t>
            </a:r>
          </a:p>
        </p:txBody>
      </p:sp>
      <p:graphicFrame>
        <p:nvGraphicFramePr>
          <p:cNvPr id="14" name="Content Placeholder 2">
            <a:extLst>
              <a:ext uri="{FF2B5EF4-FFF2-40B4-BE49-F238E27FC236}">
                <a16:creationId xmlns:a16="http://schemas.microsoft.com/office/drawing/2014/main" id="{5E9AA339-8B6A-4CE1-9EBD-694E8E436A7A}"/>
              </a:ext>
            </a:extLst>
          </p:cNvPr>
          <p:cNvGraphicFramePr>
            <a:graphicFrameLocks noGrp="1"/>
          </p:cNvGraphicFramePr>
          <p:nvPr>
            <p:extLst>
              <p:ext uri="{D42A27DB-BD31-4B8C-83A1-F6EECF244321}">
                <p14:modId xmlns:p14="http://schemas.microsoft.com/office/powerpoint/2010/main" val="857770481"/>
              </p:ext>
            </p:extLst>
          </p:nvPr>
        </p:nvGraphicFramePr>
        <p:xfrm>
          <a:off x="590188" y="1171248"/>
          <a:ext cx="11120168" cy="50238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93531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13</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349790" cy="4910757"/>
          </a:xfrm>
        </p:spPr>
        <p:txBody>
          <a:bodyPr>
            <a:noAutofit/>
          </a:bodyPr>
          <a:lstStyle/>
          <a:p>
            <a:pPr>
              <a:defRPr/>
            </a:pPr>
            <a:r>
              <a:rPr lang="en-US" dirty="0"/>
              <a:t>Table 1.1 and Figure 1.2 show the relationship</a:t>
            </a:r>
          </a:p>
          <a:p>
            <a:pPr>
              <a:defRPr/>
            </a:pPr>
            <a:r>
              <a:rPr lang="en-US" dirty="0"/>
              <a:t>Systems resources</a:t>
            </a:r>
          </a:p>
          <a:p>
            <a:pPr lvl="1">
              <a:defRPr/>
            </a:pPr>
            <a:r>
              <a:rPr lang="en-US" dirty="0"/>
              <a:t>Hardware, software (OS, apps), data (users, system, database), communication facilities and network (LAN, bridges, routers, …)</a:t>
            </a:r>
          </a:p>
          <a:p>
            <a:pPr>
              <a:defRPr/>
            </a:pPr>
            <a:r>
              <a:rPr lang="en-US" dirty="0"/>
              <a:t>Our concern: vulnerability of these resources (corrupted, unavailable, leaky)</a:t>
            </a:r>
          </a:p>
          <a:p>
            <a:pPr>
              <a:defRPr/>
            </a:pPr>
            <a:r>
              <a:rPr lang="en-US" dirty="0"/>
              <a:t>Threats exploit vulnerabilities </a:t>
            </a:r>
          </a:p>
          <a:p>
            <a:pPr>
              <a:defRPr/>
            </a:pPr>
            <a:r>
              <a:rPr lang="en-US" dirty="0"/>
              <a:t>Attack is a threat that is carried out</a:t>
            </a:r>
          </a:p>
          <a:p>
            <a:pPr lvl="1">
              <a:defRPr/>
            </a:pPr>
            <a:r>
              <a:rPr lang="en-US" dirty="0"/>
              <a:t>Active or passive; from inside or from outside</a:t>
            </a:r>
          </a:p>
          <a:p>
            <a:pPr>
              <a:defRPr/>
            </a:pPr>
            <a:r>
              <a:rPr lang="en-US" dirty="0"/>
              <a:t>Countermeasures: actions taken to prevent, detect, recover &amp; minimize risks</a:t>
            </a:r>
          </a:p>
          <a:p>
            <a:pPr marL="0" indent="0" algn="r">
              <a:buNone/>
              <a:defRPr/>
            </a:pPr>
            <a:endParaRPr lang="en-US" altLang="en-US" sz="2600"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A Model for Computer Security</a:t>
            </a:r>
          </a:p>
        </p:txBody>
      </p:sp>
    </p:spTree>
    <p:extLst>
      <p:ext uri="{BB962C8B-B14F-4D97-AF65-F5344CB8AC3E}">
        <p14:creationId xmlns:p14="http://schemas.microsoft.com/office/powerpoint/2010/main" val="1801459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Computer Security Terminology</a:t>
            </a:r>
          </a:p>
        </p:txBody>
      </p:sp>
      <p:graphicFrame>
        <p:nvGraphicFramePr>
          <p:cNvPr id="14" name="Table 11">
            <a:extLst>
              <a:ext uri="{FF2B5EF4-FFF2-40B4-BE49-F238E27FC236}">
                <a16:creationId xmlns:a16="http://schemas.microsoft.com/office/drawing/2014/main" id="{5389537C-154A-43E1-8A5D-5E762AA47038}"/>
              </a:ext>
            </a:extLst>
          </p:cNvPr>
          <p:cNvGraphicFramePr>
            <a:graphicFrameLocks noGrp="1"/>
          </p:cNvGraphicFramePr>
          <p:nvPr>
            <p:ph idx="1"/>
            <p:extLst>
              <p:ext uri="{D42A27DB-BD31-4B8C-83A1-F6EECF244321}">
                <p14:modId xmlns:p14="http://schemas.microsoft.com/office/powerpoint/2010/main" val="2417910280"/>
              </p:ext>
            </p:extLst>
          </p:nvPr>
        </p:nvGraphicFramePr>
        <p:xfrm>
          <a:off x="609600" y="1156842"/>
          <a:ext cx="11068672" cy="5046455"/>
        </p:xfrm>
        <a:graphic>
          <a:graphicData uri="http://schemas.openxmlformats.org/drawingml/2006/table">
            <a:tbl>
              <a:tblPr firstRow="1" bandRow="1">
                <a:tableStyleId>{5C22544A-7EE6-4342-B048-85BDC9FD1C3A}</a:tableStyleId>
              </a:tblPr>
              <a:tblGrid>
                <a:gridCol w="2101516">
                  <a:extLst>
                    <a:ext uri="{9D8B030D-6E8A-4147-A177-3AD203B41FA5}">
                      <a16:colId xmlns:a16="http://schemas.microsoft.com/office/drawing/2014/main" val="3683274809"/>
                    </a:ext>
                  </a:extLst>
                </a:gridCol>
                <a:gridCol w="8967156">
                  <a:extLst>
                    <a:ext uri="{9D8B030D-6E8A-4147-A177-3AD203B41FA5}">
                      <a16:colId xmlns:a16="http://schemas.microsoft.com/office/drawing/2014/main" val="2866158817"/>
                    </a:ext>
                  </a:extLst>
                </a:gridCol>
              </a:tblGrid>
              <a:tr h="298695">
                <a:tc>
                  <a:txBody>
                    <a:bodyPr/>
                    <a:lstStyle/>
                    <a:p>
                      <a:r>
                        <a:rPr lang="en-US" sz="1400" dirty="0"/>
                        <a:t>Term</a:t>
                      </a:r>
                    </a:p>
                  </a:txBody>
                  <a:tcPr/>
                </a:tc>
                <a:tc>
                  <a:txBody>
                    <a:bodyPr/>
                    <a:lstStyle/>
                    <a:p>
                      <a:r>
                        <a:rPr lang="en-US" sz="1400" dirty="0"/>
                        <a:t>Definition</a:t>
                      </a:r>
                    </a:p>
                  </a:txBody>
                  <a:tcPr/>
                </a:tc>
                <a:extLst>
                  <a:ext uri="{0D108BD9-81ED-4DB2-BD59-A6C34878D82A}">
                    <a16:rowId xmlns:a16="http://schemas.microsoft.com/office/drawing/2014/main" val="2046826937"/>
                  </a:ext>
                </a:extLst>
              </a:tr>
              <a:tr h="423471">
                <a:tc>
                  <a:txBody>
                    <a:bodyPr/>
                    <a:lstStyle/>
                    <a:p>
                      <a:r>
                        <a:rPr lang="en-US" sz="1400" b="1" u="none" strike="noStrike" kern="1200" dirty="0">
                          <a:solidFill>
                            <a:schemeClr val="dk1"/>
                          </a:solidFill>
                          <a:effectLst/>
                          <a:latin typeface="+mn-lt"/>
                          <a:ea typeface="+mn-ea"/>
                          <a:cs typeface="+mn-cs"/>
                        </a:rPr>
                        <a:t>Adversary (threat agent)</a:t>
                      </a:r>
                      <a:endParaRPr lang="en-US" sz="1100" dirty="0"/>
                    </a:p>
                  </a:txBody>
                  <a:tcPr/>
                </a:tc>
                <a:tc>
                  <a:txBody>
                    <a:bodyPr/>
                    <a:lstStyle/>
                    <a:p>
                      <a:r>
                        <a:rPr lang="en-US" sz="1400" u="none" strike="noStrike" kern="1200" dirty="0">
                          <a:solidFill>
                            <a:schemeClr val="dk1"/>
                          </a:solidFill>
                          <a:effectLst/>
                          <a:latin typeface="+mn-lt"/>
                          <a:ea typeface="+mn-ea"/>
                          <a:cs typeface="+mn-cs"/>
                        </a:rPr>
                        <a:t>Individual, group, organization, or government that conducts or has the intent to conduct detrimental activities.</a:t>
                      </a:r>
                      <a:endParaRPr lang="en-US" sz="1400" dirty="0"/>
                    </a:p>
                  </a:txBody>
                  <a:tcPr/>
                </a:tc>
                <a:extLst>
                  <a:ext uri="{0D108BD9-81ED-4DB2-BD59-A6C34878D82A}">
                    <a16:rowId xmlns:a16="http://schemas.microsoft.com/office/drawing/2014/main" val="1852481972"/>
                  </a:ext>
                </a:extLst>
              </a:tr>
              <a:tr h="507781">
                <a:tc>
                  <a:txBody>
                    <a:bodyPr/>
                    <a:lstStyle/>
                    <a:p>
                      <a:r>
                        <a:rPr lang="en-US" sz="1400" b="1" u="none" strike="noStrike" kern="1200" dirty="0">
                          <a:solidFill>
                            <a:schemeClr val="dk1"/>
                          </a:solidFill>
                          <a:effectLst/>
                          <a:latin typeface="+mn-lt"/>
                          <a:ea typeface="+mn-ea"/>
                          <a:cs typeface="+mn-cs"/>
                        </a:rPr>
                        <a:t>Attack</a:t>
                      </a:r>
                      <a:endParaRPr lang="en-US" sz="1100" dirty="0"/>
                    </a:p>
                  </a:txBody>
                  <a:tcPr/>
                </a:tc>
                <a:tc>
                  <a:txBody>
                    <a:bodyPr/>
                    <a:lstStyle/>
                    <a:p>
                      <a:r>
                        <a:rPr lang="en-US" sz="1400" u="none" strike="noStrike" kern="1200" dirty="0">
                          <a:solidFill>
                            <a:schemeClr val="dk1"/>
                          </a:solidFill>
                          <a:effectLst/>
                          <a:latin typeface="+mn-lt"/>
                          <a:ea typeface="+mn-ea"/>
                          <a:cs typeface="+mn-cs"/>
                        </a:rPr>
                        <a:t>Any kind of malicious activity that attempts to collect, disrupt, deny, degrade, or destroy information system resources or the information itself.</a:t>
                      </a:r>
                      <a:endParaRPr lang="en-US" sz="1400" dirty="0"/>
                    </a:p>
                  </a:txBody>
                  <a:tcPr/>
                </a:tc>
                <a:extLst>
                  <a:ext uri="{0D108BD9-81ED-4DB2-BD59-A6C34878D82A}">
                    <a16:rowId xmlns:a16="http://schemas.microsoft.com/office/drawing/2014/main" val="626038711"/>
                  </a:ext>
                </a:extLst>
              </a:tr>
              <a:tr h="780078">
                <a:tc>
                  <a:txBody>
                    <a:bodyPr/>
                    <a:lstStyle/>
                    <a:p>
                      <a:r>
                        <a:rPr lang="en-US" sz="1400" b="1" u="none" strike="noStrike" kern="1200" dirty="0">
                          <a:solidFill>
                            <a:schemeClr val="dk1"/>
                          </a:solidFill>
                          <a:effectLst/>
                          <a:latin typeface="+mn-lt"/>
                          <a:ea typeface="+mn-ea"/>
                          <a:cs typeface="+mn-cs"/>
                        </a:rPr>
                        <a:t>Countermeasure</a:t>
                      </a:r>
                      <a:endParaRPr lang="en-US" sz="1100" dirty="0"/>
                    </a:p>
                  </a:txBody>
                  <a:tcPr/>
                </a:tc>
                <a:tc>
                  <a:txBody>
                    <a:bodyPr/>
                    <a:lstStyle/>
                    <a:p>
                      <a:r>
                        <a:rPr lang="en-US" sz="1400" u="none" strike="noStrike" kern="1200" dirty="0">
                          <a:solidFill>
                            <a:schemeClr val="dk1"/>
                          </a:solidFill>
                          <a:effectLst/>
                          <a:latin typeface="+mn-lt"/>
                          <a:ea typeface="+mn-ea"/>
                          <a:cs typeface="+mn-cs"/>
                        </a:rPr>
                        <a:t>A device or techniques that has as its objective the impairment of the operational effectiveness of undesirable or adversarial activity, or the prevention of espionage, sabotage, theft, or unauthorized access to or use of sensitive information or information systems.</a:t>
                      </a:r>
                      <a:endParaRPr lang="en-US" sz="1400" dirty="0"/>
                    </a:p>
                  </a:txBody>
                  <a:tcPr/>
                </a:tc>
                <a:extLst>
                  <a:ext uri="{0D108BD9-81ED-4DB2-BD59-A6C34878D82A}">
                    <a16:rowId xmlns:a16="http://schemas.microsoft.com/office/drawing/2014/main" val="1374603334"/>
                  </a:ext>
                </a:extLst>
              </a:tr>
              <a:tr h="601774">
                <a:tc>
                  <a:txBody>
                    <a:bodyPr/>
                    <a:lstStyle/>
                    <a:p>
                      <a:r>
                        <a:rPr lang="en-US" sz="1400" b="1" u="none" strike="noStrike" kern="1200" dirty="0">
                          <a:solidFill>
                            <a:schemeClr val="dk1"/>
                          </a:solidFill>
                          <a:effectLst/>
                          <a:latin typeface="+mn-lt"/>
                          <a:ea typeface="+mn-ea"/>
                          <a:cs typeface="+mn-cs"/>
                        </a:rPr>
                        <a:t>Risk</a:t>
                      </a:r>
                      <a:endParaRPr lang="en-US" sz="1100" dirty="0"/>
                    </a:p>
                  </a:txBody>
                  <a:tcPr/>
                </a:tc>
                <a:tc>
                  <a:txBody>
                    <a:bodyPr/>
                    <a:lstStyle/>
                    <a:p>
                      <a:r>
                        <a:rPr lang="en-US" sz="1400" u="none" strike="noStrike" kern="1200" dirty="0">
                          <a:solidFill>
                            <a:schemeClr val="dk1"/>
                          </a:solidFill>
                          <a:effectLst/>
                          <a:latin typeface="+mn-lt"/>
                          <a:ea typeface="+mn-ea"/>
                          <a:cs typeface="+mn-cs"/>
                        </a:rPr>
                        <a:t>A measure of the extent to which an entity is threatened by a potential circumstance or event, and typically a function of 1) the adverse impacts that would arise if the circumstance or event occurs; and 2) the likelihood of occurrence.</a:t>
                      </a:r>
                      <a:endParaRPr lang="en-US" sz="1400" dirty="0"/>
                    </a:p>
                  </a:txBody>
                  <a:tcPr/>
                </a:tc>
                <a:extLst>
                  <a:ext uri="{0D108BD9-81ED-4DB2-BD59-A6C34878D82A}">
                    <a16:rowId xmlns:a16="http://schemas.microsoft.com/office/drawing/2014/main" val="2473869008"/>
                  </a:ext>
                </a:extLst>
              </a:tr>
              <a:tr h="601774">
                <a:tc>
                  <a:txBody>
                    <a:bodyPr/>
                    <a:lstStyle/>
                    <a:p>
                      <a:r>
                        <a:rPr lang="en-US" sz="1400" b="1" u="none" strike="noStrike" kern="1200" dirty="0">
                          <a:solidFill>
                            <a:schemeClr val="dk1"/>
                          </a:solidFill>
                          <a:effectLst/>
                          <a:latin typeface="+mn-lt"/>
                          <a:ea typeface="+mn-ea"/>
                          <a:cs typeface="+mn-cs"/>
                        </a:rPr>
                        <a:t>Security Policy</a:t>
                      </a:r>
                      <a:endParaRPr lang="en-US" sz="1100" dirty="0"/>
                    </a:p>
                  </a:txBody>
                  <a:tcPr/>
                </a:tc>
                <a:tc>
                  <a:txBody>
                    <a:bodyPr/>
                    <a:lstStyle/>
                    <a:p>
                      <a:r>
                        <a:rPr lang="en-US" sz="1400" u="none" strike="noStrike" kern="1200" dirty="0">
                          <a:solidFill>
                            <a:schemeClr val="dk1"/>
                          </a:solidFill>
                          <a:effectLst/>
                          <a:latin typeface="+mn-lt"/>
                          <a:ea typeface="+mn-ea"/>
                          <a:cs typeface="+mn-cs"/>
                        </a:rPr>
                        <a:t>A set of criteria for the provision of security services. It defines and constrains the activities of a data processing facility in order to maintain a condition of security for systems and data.</a:t>
                      </a:r>
                      <a:endParaRPr lang="en-US" sz="1400" dirty="0"/>
                    </a:p>
                  </a:txBody>
                  <a:tcPr/>
                </a:tc>
                <a:extLst>
                  <a:ext uri="{0D108BD9-81ED-4DB2-BD59-A6C34878D82A}">
                    <a16:rowId xmlns:a16="http://schemas.microsoft.com/office/drawing/2014/main" val="3062600198"/>
                  </a:ext>
                </a:extLst>
              </a:tr>
              <a:tr h="507781">
                <a:tc>
                  <a:txBody>
                    <a:bodyPr/>
                    <a:lstStyle/>
                    <a:p>
                      <a:r>
                        <a:rPr lang="en-US" sz="1400" b="1" u="none" strike="noStrike" kern="1200" dirty="0">
                          <a:solidFill>
                            <a:schemeClr val="dk1"/>
                          </a:solidFill>
                          <a:effectLst/>
                          <a:latin typeface="+mn-lt"/>
                          <a:ea typeface="+mn-ea"/>
                          <a:cs typeface="+mn-cs"/>
                        </a:rPr>
                        <a:t>System Resource (Asset)</a:t>
                      </a:r>
                      <a:endParaRPr lang="en-US" sz="1100" dirty="0"/>
                    </a:p>
                  </a:txBody>
                  <a:tcPr/>
                </a:tc>
                <a:tc>
                  <a:txBody>
                    <a:bodyPr/>
                    <a:lstStyle/>
                    <a:p>
                      <a:r>
                        <a:rPr lang="en-US" sz="1400" u="none" strike="noStrike" kern="1200" dirty="0">
                          <a:solidFill>
                            <a:schemeClr val="dk1"/>
                          </a:solidFill>
                          <a:effectLst/>
                          <a:latin typeface="+mn-lt"/>
                          <a:ea typeface="+mn-ea"/>
                          <a:cs typeface="+mn-cs"/>
                        </a:rPr>
                        <a:t>A major application, general support system, high impact program, physical plant, mission critical system, personnel, equipment, or a logically related group of systems.</a:t>
                      </a:r>
                      <a:endParaRPr lang="en-US" sz="1400" dirty="0"/>
                    </a:p>
                  </a:txBody>
                  <a:tcPr/>
                </a:tc>
                <a:extLst>
                  <a:ext uri="{0D108BD9-81ED-4DB2-BD59-A6C34878D82A}">
                    <a16:rowId xmlns:a16="http://schemas.microsoft.com/office/drawing/2014/main" val="1952607739"/>
                  </a:ext>
                </a:extLst>
              </a:tr>
              <a:tr h="780078">
                <a:tc>
                  <a:txBody>
                    <a:bodyPr/>
                    <a:lstStyle/>
                    <a:p>
                      <a:r>
                        <a:rPr lang="en-US" sz="1400" b="1" u="none" strike="noStrike" kern="1200" dirty="0">
                          <a:solidFill>
                            <a:schemeClr val="dk1"/>
                          </a:solidFill>
                          <a:effectLst/>
                          <a:latin typeface="+mn-lt"/>
                          <a:ea typeface="+mn-ea"/>
                          <a:cs typeface="+mn-cs"/>
                        </a:rPr>
                        <a:t>Threat</a:t>
                      </a:r>
                      <a:endParaRPr lang="en-US" sz="1100" dirty="0"/>
                    </a:p>
                  </a:txBody>
                  <a:tcPr/>
                </a:tc>
                <a:tc>
                  <a:txBody>
                    <a:bodyPr/>
                    <a:lstStyle/>
                    <a:p>
                      <a:r>
                        <a:rPr lang="en-US" sz="1400" u="none" strike="noStrike" kern="1200" dirty="0">
                          <a:solidFill>
                            <a:schemeClr val="dk1"/>
                          </a:solidFill>
                          <a:effectLst/>
                          <a:latin typeface="+mn-lt"/>
                          <a:ea typeface="+mn-ea"/>
                          <a:cs typeface="+mn-cs"/>
                        </a:rPr>
                        <a:t>Any circumstance or event with the potential to adversely impact organizational operations (including mission, functions, image, or reputation), organizational assets, individuals, other organizations, or the Nation through an information system via unauthorized access, destruction, disclosure, modification of information, and/or denial of service.</a:t>
                      </a:r>
                      <a:endParaRPr lang="en-US" sz="1400" dirty="0"/>
                    </a:p>
                  </a:txBody>
                  <a:tcPr/>
                </a:tc>
                <a:extLst>
                  <a:ext uri="{0D108BD9-81ED-4DB2-BD59-A6C34878D82A}">
                    <a16:rowId xmlns:a16="http://schemas.microsoft.com/office/drawing/2014/main" val="232336319"/>
                  </a:ext>
                </a:extLst>
              </a:tr>
              <a:tr h="507781">
                <a:tc>
                  <a:txBody>
                    <a:bodyPr/>
                    <a:lstStyle/>
                    <a:p>
                      <a:r>
                        <a:rPr lang="en-US" sz="1400" b="1" u="none" strike="noStrike" kern="1200" dirty="0">
                          <a:solidFill>
                            <a:schemeClr val="dk1"/>
                          </a:solidFill>
                          <a:effectLst/>
                          <a:latin typeface="+mn-lt"/>
                          <a:ea typeface="+mn-ea"/>
                          <a:cs typeface="+mn-cs"/>
                        </a:rPr>
                        <a:t>Vulnerability</a:t>
                      </a:r>
                      <a:endParaRPr lang="en-US" sz="1100" dirty="0"/>
                    </a:p>
                  </a:txBody>
                  <a:tcPr/>
                </a:tc>
                <a:tc>
                  <a:txBody>
                    <a:bodyPr/>
                    <a:lstStyle/>
                    <a:p>
                      <a:r>
                        <a:rPr lang="en-US" sz="1400" u="none" strike="noStrike" kern="1200" dirty="0">
                          <a:solidFill>
                            <a:schemeClr val="dk1"/>
                          </a:solidFill>
                          <a:effectLst/>
                          <a:latin typeface="+mn-lt"/>
                          <a:ea typeface="+mn-ea"/>
                          <a:cs typeface="+mn-cs"/>
                        </a:rPr>
                        <a:t>Weakness in an information system, system security procedures, internal controls, or implementation that could be exploited or triggered by a threat source.</a:t>
                      </a:r>
                      <a:endParaRPr lang="en-US" sz="1400" dirty="0"/>
                    </a:p>
                  </a:txBody>
                  <a:tcPr/>
                </a:tc>
                <a:extLst>
                  <a:ext uri="{0D108BD9-81ED-4DB2-BD59-A6C34878D82A}">
                    <a16:rowId xmlns:a16="http://schemas.microsoft.com/office/drawing/2014/main" val="2213810121"/>
                  </a:ext>
                </a:extLst>
              </a:tr>
            </a:tbl>
          </a:graphicData>
        </a:graphic>
      </p:graphicFrame>
    </p:spTree>
    <p:extLst>
      <p:ext uri="{BB962C8B-B14F-4D97-AF65-F5344CB8AC3E}">
        <p14:creationId xmlns:p14="http://schemas.microsoft.com/office/powerpoint/2010/main" val="283499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Security Concepts and Relationships </a:t>
            </a:r>
          </a:p>
        </p:txBody>
      </p:sp>
      <p:pic>
        <p:nvPicPr>
          <p:cNvPr id="9" name="Picture 8">
            <a:extLst>
              <a:ext uri="{FF2B5EF4-FFF2-40B4-BE49-F238E27FC236}">
                <a16:creationId xmlns:a16="http://schemas.microsoft.com/office/drawing/2014/main" id="{B6CFD0CB-A2D8-4B57-9E50-320EBE684887}"/>
              </a:ext>
            </a:extLst>
          </p:cNvPr>
          <p:cNvPicPr>
            <a:picLocks noChangeAspect="1"/>
          </p:cNvPicPr>
          <p:nvPr/>
        </p:nvPicPr>
        <p:blipFill>
          <a:blip r:embed="rId4"/>
          <a:stretch>
            <a:fillRect/>
          </a:stretch>
        </p:blipFill>
        <p:spPr>
          <a:xfrm>
            <a:off x="2903622" y="1287015"/>
            <a:ext cx="6491287" cy="4875659"/>
          </a:xfrm>
          <a:prstGeom prst="rect">
            <a:avLst/>
          </a:prstGeom>
        </p:spPr>
      </p:pic>
    </p:spTree>
    <p:extLst>
      <p:ext uri="{BB962C8B-B14F-4D97-AF65-F5344CB8AC3E}">
        <p14:creationId xmlns:p14="http://schemas.microsoft.com/office/powerpoint/2010/main" val="3853711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Assets of a Computer System</a:t>
            </a:r>
          </a:p>
        </p:txBody>
      </p:sp>
      <p:graphicFrame>
        <p:nvGraphicFramePr>
          <p:cNvPr id="12" name="Content Placeholder 3">
            <a:extLst>
              <a:ext uri="{FF2B5EF4-FFF2-40B4-BE49-F238E27FC236}">
                <a16:creationId xmlns:a16="http://schemas.microsoft.com/office/drawing/2014/main" id="{95628CBB-5090-4A22-8643-67E8EC564E65}"/>
              </a:ext>
            </a:extLst>
          </p:cNvPr>
          <p:cNvGraphicFramePr>
            <a:graphicFrameLocks noGrp="1"/>
          </p:cNvGraphicFramePr>
          <p:nvPr>
            <p:extLst>
              <p:ext uri="{D42A27DB-BD31-4B8C-83A1-F6EECF244321}">
                <p14:modId xmlns:p14="http://schemas.microsoft.com/office/powerpoint/2010/main" val="2321623446"/>
              </p:ext>
            </p:extLst>
          </p:nvPr>
        </p:nvGraphicFramePr>
        <p:xfrm>
          <a:off x="1981200" y="1422693"/>
          <a:ext cx="8229600" cy="4525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05880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17</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349790" cy="4910757"/>
          </a:xfrm>
        </p:spPr>
        <p:txBody>
          <a:bodyPr>
            <a:noAutofit/>
          </a:bodyPr>
          <a:lstStyle/>
          <a:p>
            <a:pPr>
              <a:defRPr/>
            </a:pPr>
            <a:r>
              <a:rPr lang="en-US" sz="3600" dirty="0"/>
              <a:t>Categories of vulnerabilities</a:t>
            </a:r>
          </a:p>
          <a:p>
            <a:pPr lvl="1"/>
            <a:r>
              <a:rPr lang="en-US" sz="3200" dirty="0"/>
              <a:t>Corrupted (loss of integrity)</a:t>
            </a:r>
          </a:p>
          <a:p>
            <a:pPr lvl="1"/>
            <a:r>
              <a:rPr lang="en-US" sz="3200" dirty="0"/>
              <a:t>Leaky (loss of confidentiality)</a:t>
            </a:r>
          </a:p>
          <a:p>
            <a:pPr lvl="1"/>
            <a:r>
              <a:rPr lang="en-US" sz="3200" dirty="0"/>
              <a:t>Unavailable or very slow (loss of availability)</a:t>
            </a:r>
          </a:p>
          <a:p>
            <a:pPr>
              <a:defRPr/>
            </a:pPr>
            <a:r>
              <a:rPr lang="en-US" sz="3600" dirty="0"/>
              <a:t>Threats</a:t>
            </a:r>
          </a:p>
          <a:p>
            <a:pPr lvl="1"/>
            <a:r>
              <a:rPr lang="en-US" sz="3200" dirty="0"/>
              <a:t>Capable of exploiting vulnerabilities</a:t>
            </a:r>
          </a:p>
          <a:p>
            <a:pPr lvl="1"/>
            <a:r>
              <a:rPr lang="en-US" sz="3200" dirty="0"/>
              <a:t>Represent potential security harm to an asset</a:t>
            </a:r>
          </a:p>
          <a:p>
            <a:pPr>
              <a:defRPr/>
            </a:pPr>
            <a:r>
              <a:rPr lang="en-US" sz="3600" dirty="0"/>
              <a:t>Attacks (threats carried out)</a:t>
            </a:r>
          </a:p>
          <a:p>
            <a:pPr marL="0" indent="0" algn="r">
              <a:buNone/>
              <a:defRPr/>
            </a:pPr>
            <a:endParaRPr lang="en-US" altLang="en-US" sz="3200"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92085"/>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Vulnerabilities, Threats, &amp; Attacks</a:t>
            </a:r>
          </a:p>
        </p:txBody>
      </p:sp>
    </p:spTree>
    <p:extLst>
      <p:ext uri="{BB962C8B-B14F-4D97-AF65-F5344CB8AC3E}">
        <p14:creationId xmlns:p14="http://schemas.microsoft.com/office/powerpoint/2010/main" val="459095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Countermeasures</a:t>
            </a:r>
          </a:p>
        </p:txBody>
      </p:sp>
      <p:sp>
        <p:nvSpPr>
          <p:cNvPr id="15" name="Content Placeholder 2">
            <a:extLst>
              <a:ext uri="{FF2B5EF4-FFF2-40B4-BE49-F238E27FC236}">
                <a16:creationId xmlns:a16="http://schemas.microsoft.com/office/drawing/2014/main" id="{B9C5074C-28EE-4D8E-9653-09AE2E32F958}"/>
              </a:ext>
            </a:extLst>
          </p:cNvPr>
          <p:cNvSpPr>
            <a:spLocks noGrp="1"/>
          </p:cNvSpPr>
          <p:nvPr>
            <p:ph idx="1"/>
          </p:nvPr>
        </p:nvSpPr>
        <p:spPr>
          <a:xfrm>
            <a:off x="473242" y="1255299"/>
            <a:ext cx="11349790" cy="4910757"/>
          </a:xfrm>
        </p:spPr>
        <p:txBody>
          <a:bodyPr>
            <a:noAutofit/>
          </a:bodyPr>
          <a:lstStyle/>
          <a:p>
            <a:pPr>
              <a:defRPr/>
            </a:pPr>
            <a:r>
              <a:rPr lang="en-US" sz="3600" dirty="0"/>
              <a:t>Means used to deal with security attacks</a:t>
            </a:r>
          </a:p>
          <a:p>
            <a:pPr lvl="1"/>
            <a:r>
              <a:rPr lang="en-US" sz="3200" dirty="0"/>
              <a:t>Prevent</a:t>
            </a:r>
          </a:p>
          <a:p>
            <a:pPr lvl="1"/>
            <a:r>
              <a:rPr lang="en-US" sz="3200" dirty="0"/>
              <a:t>Detect</a:t>
            </a:r>
          </a:p>
          <a:p>
            <a:pPr lvl="1"/>
            <a:r>
              <a:rPr lang="en-US" sz="3200" dirty="0"/>
              <a:t>Recover</a:t>
            </a:r>
          </a:p>
          <a:p>
            <a:pPr>
              <a:defRPr/>
            </a:pPr>
            <a:r>
              <a:rPr lang="en-US" sz="3600" dirty="0"/>
              <a:t>Residual vulnerabilities may remain</a:t>
            </a:r>
          </a:p>
          <a:p>
            <a:pPr>
              <a:defRPr/>
            </a:pPr>
            <a:r>
              <a:rPr lang="en-US" sz="3600" dirty="0"/>
              <a:t>May itself introduce new vulnerabilities</a:t>
            </a:r>
          </a:p>
          <a:p>
            <a:pPr>
              <a:defRPr/>
            </a:pPr>
            <a:r>
              <a:rPr lang="en-US" sz="3600" dirty="0"/>
              <a:t>Goal is to minimize residual level of risk to the assets</a:t>
            </a:r>
          </a:p>
        </p:txBody>
      </p:sp>
    </p:spTree>
    <p:extLst>
      <p:ext uri="{BB962C8B-B14F-4D97-AF65-F5344CB8AC3E}">
        <p14:creationId xmlns:p14="http://schemas.microsoft.com/office/powerpoint/2010/main" val="2362367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Threat Consequences</a:t>
            </a:r>
          </a:p>
        </p:txBody>
      </p:sp>
      <p:pic>
        <p:nvPicPr>
          <p:cNvPr id="10" name="Picture 9">
            <a:extLst>
              <a:ext uri="{FF2B5EF4-FFF2-40B4-BE49-F238E27FC236}">
                <a16:creationId xmlns:a16="http://schemas.microsoft.com/office/drawing/2014/main" id="{EF25113C-3D87-4186-AE8E-47123EEDD9B5}"/>
              </a:ext>
            </a:extLst>
          </p:cNvPr>
          <p:cNvPicPr>
            <a:picLocks noChangeAspect="1"/>
          </p:cNvPicPr>
          <p:nvPr/>
        </p:nvPicPr>
        <p:blipFill>
          <a:blip r:embed="rId4"/>
          <a:stretch>
            <a:fillRect/>
          </a:stretch>
        </p:blipFill>
        <p:spPr>
          <a:xfrm>
            <a:off x="2756234" y="1141851"/>
            <a:ext cx="6134100" cy="5084352"/>
          </a:xfrm>
          <a:prstGeom prst="rect">
            <a:avLst/>
          </a:prstGeom>
        </p:spPr>
      </p:pic>
    </p:spTree>
    <p:extLst>
      <p:ext uri="{BB962C8B-B14F-4D97-AF65-F5344CB8AC3E}">
        <p14:creationId xmlns:p14="http://schemas.microsoft.com/office/powerpoint/2010/main" val="2524106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087627"/>
            <a:ext cx="10604938" cy="6179447"/>
          </a:xfrm>
        </p:spPr>
        <p:txBody>
          <a:bodyPr>
            <a:normAutofit fontScale="90000"/>
          </a:bodyPr>
          <a:lstStyle/>
          <a:p>
            <a:br>
              <a:rPr lang="en-US" b="1" dirty="0">
                <a:latin typeface="+mn-lt"/>
              </a:rPr>
            </a:br>
            <a:r>
              <a:rPr lang="en-US" b="1" dirty="0">
                <a:latin typeface="+mn-lt"/>
              </a:rPr>
              <a:t>Computing Security:</a:t>
            </a:r>
            <a:br>
              <a:rPr lang="en-US" b="1" dirty="0">
                <a:latin typeface="+mn-lt"/>
              </a:rPr>
            </a:br>
            <a:r>
              <a:rPr lang="en-US" b="1" dirty="0">
                <a:latin typeface="+mn-lt"/>
              </a:rPr>
              <a:t>Principles and Practice</a:t>
            </a:r>
            <a:br>
              <a:rPr lang="en-US" b="1" dirty="0">
                <a:latin typeface="+mn-lt"/>
              </a:rPr>
            </a:br>
            <a:br>
              <a:rPr lang="en-US" dirty="0">
                <a:effectLst/>
              </a:rPr>
            </a:br>
            <a:r>
              <a:rPr lang="en-US" sz="4000" b="1" dirty="0">
                <a:effectLst/>
                <a:latin typeface="+mn-lt"/>
              </a:rPr>
              <a:t>Chapter 1 - Overview</a:t>
            </a:r>
            <a:br>
              <a:rPr lang="en-US" sz="4000" dirty="0">
                <a:effectLst/>
                <a:latin typeface="+mn-lt"/>
              </a:rPr>
            </a:br>
            <a:r>
              <a:rPr lang="en-US" sz="3600" dirty="0">
                <a:effectLst/>
                <a:latin typeface="+mn-lt"/>
              </a:rPr>
              <a:t>January 25</a:t>
            </a:r>
            <a:r>
              <a:rPr lang="en-US" sz="3600" baseline="30000" dirty="0">
                <a:effectLst/>
                <a:latin typeface="+mn-lt"/>
              </a:rPr>
              <a:t>th</a:t>
            </a:r>
            <a:r>
              <a:rPr lang="en-US" sz="3600" dirty="0">
                <a:effectLst/>
                <a:latin typeface="+mn-lt"/>
              </a:rPr>
              <a:t>, 2021</a:t>
            </a:r>
            <a:br>
              <a:rPr lang="en-US" sz="4000" dirty="0"/>
            </a:br>
            <a:r>
              <a:rPr lang="en-US" sz="4000" dirty="0"/>
              <a:t> </a:t>
            </a:r>
            <a:br>
              <a:rPr lang="en-US" sz="4000" dirty="0">
                <a:effectLst/>
              </a:rPr>
            </a:br>
            <a:r>
              <a:rPr lang="en-US" sz="4000" b="1" i="1" dirty="0">
                <a:latin typeface="+mn-lt"/>
              </a:rPr>
              <a:t> CECS 378 - Spring 2021</a:t>
            </a:r>
            <a:br>
              <a:rPr lang="en-US" sz="4000" b="1" i="1" dirty="0">
                <a:latin typeface="+mn-lt"/>
              </a:rPr>
            </a:b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 uri="{C183D7F6-B498-43B3-948B-1728B52AA6E4}">
                <adec:decorative xmlns:adec="http://schemas.microsoft.com/office/drawing/2017/decorative" val="1"/>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010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The Scope of Computer Security</a:t>
            </a:r>
          </a:p>
        </p:txBody>
      </p:sp>
      <p:pic>
        <p:nvPicPr>
          <p:cNvPr id="3" name="Picture 2">
            <a:extLst>
              <a:ext uri="{FF2B5EF4-FFF2-40B4-BE49-F238E27FC236}">
                <a16:creationId xmlns:a16="http://schemas.microsoft.com/office/drawing/2014/main" id="{FAF5B694-701F-49A1-933A-EC606D780A68}"/>
              </a:ext>
            </a:extLst>
          </p:cNvPr>
          <p:cNvPicPr>
            <a:picLocks noChangeAspect="1"/>
          </p:cNvPicPr>
          <p:nvPr/>
        </p:nvPicPr>
        <p:blipFill>
          <a:blip r:embed="rId4"/>
          <a:stretch>
            <a:fillRect/>
          </a:stretch>
        </p:blipFill>
        <p:spPr>
          <a:xfrm>
            <a:off x="567241" y="1173953"/>
            <a:ext cx="7902993" cy="5026822"/>
          </a:xfrm>
          <a:prstGeom prst="rect">
            <a:avLst/>
          </a:prstGeom>
        </p:spPr>
      </p:pic>
      <p:pic>
        <p:nvPicPr>
          <p:cNvPr id="9" name="Picture 8">
            <a:extLst>
              <a:ext uri="{FF2B5EF4-FFF2-40B4-BE49-F238E27FC236}">
                <a16:creationId xmlns:a16="http://schemas.microsoft.com/office/drawing/2014/main" id="{1C5D3A5A-155E-43AE-B012-5C6DA5C6487E}"/>
              </a:ext>
            </a:extLst>
          </p:cNvPr>
          <p:cNvPicPr>
            <a:picLocks noChangeAspect="1"/>
          </p:cNvPicPr>
          <p:nvPr/>
        </p:nvPicPr>
        <p:blipFill>
          <a:blip r:embed="rId5"/>
          <a:stretch>
            <a:fillRect/>
          </a:stretch>
        </p:blipFill>
        <p:spPr>
          <a:xfrm>
            <a:off x="6775549" y="4758813"/>
            <a:ext cx="5057741" cy="846806"/>
          </a:xfrm>
          <a:prstGeom prst="rect">
            <a:avLst/>
          </a:prstGeom>
        </p:spPr>
      </p:pic>
    </p:spTree>
    <p:extLst>
      <p:ext uri="{BB962C8B-B14F-4D97-AF65-F5344CB8AC3E}">
        <p14:creationId xmlns:p14="http://schemas.microsoft.com/office/powerpoint/2010/main" val="239697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Examples of Threats</a:t>
            </a:r>
          </a:p>
        </p:txBody>
      </p:sp>
      <p:pic>
        <p:nvPicPr>
          <p:cNvPr id="2" name="Picture 1">
            <a:extLst>
              <a:ext uri="{FF2B5EF4-FFF2-40B4-BE49-F238E27FC236}">
                <a16:creationId xmlns:a16="http://schemas.microsoft.com/office/drawing/2014/main" id="{D4E480C6-ED91-4817-82E1-AAB0763784CF}"/>
              </a:ext>
            </a:extLst>
          </p:cNvPr>
          <p:cNvPicPr>
            <a:picLocks noChangeAspect="1"/>
          </p:cNvPicPr>
          <p:nvPr/>
        </p:nvPicPr>
        <p:blipFill>
          <a:blip r:embed="rId4"/>
          <a:stretch>
            <a:fillRect/>
          </a:stretch>
        </p:blipFill>
        <p:spPr>
          <a:xfrm>
            <a:off x="2342147" y="1208815"/>
            <a:ext cx="6849478" cy="4957241"/>
          </a:xfrm>
          <a:prstGeom prst="rect">
            <a:avLst/>
          </a:prstGeom>
        </p:spPr>
      </p:pic>
    </p:spTree>
    <p:extLst>
      <p:ext uri="{BB962C8B-B14F-4D97-AF65-F5344CB8AC3E}">
        <p14:creationId xmlns:p14="http://schemas.microsoft.com/office/powerpoint/2010/main" val="918858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Passive and Active Attacks</a:t>
            </a:r>
          </a:p>
        </p:txBody>
      </p:sp>
      <p:sp>
        <p:nvSpPr>
          <p:cNvPr id="10" name="Text Placeholder 1">
            <a:extLst>
              <a:ext uri="{FF2B5EF4-FFF2-40B4-BE49-F238E27FC236}">
                <a16:creationId xmlns:a16="http://schemas.microsoft.com/office/drawing/2014/main" id="{CB99848F-4649-487F-B4B7-AF32799D0E81}"/>
              </a:ext>
            </a:extLst>
          </p:cNvPr>
          <p:cNvSpPr>
            <a:spLocks noGrp="1"/>
          </p:cNvSpPr>
          <p:nvPr/>
        </p:nvSpPr>
        <p:spPr>
          <a:xfrm>
            <a:off x="1909065" y="1286274"/>
            <a:ext cx="4040188" cy="593193"/>
          </a:xfrm>
          <a:prstGeom prst="rect">
            <a:avLst/>
          </a:prstGeom>
          <a:solidFill>
            <a:schemeClr val="accent1"/>
          </a:solidFill>
        </p:spPr>
        <p:txBody>
          <a:bodyPr vert="horz" lIns="91440" tIns="45720" rIns="91440" bIns="45720" rtlCol="0" anchor="b">
            <a:noAutofit/>
          </a:bodyPr>
          <a:lstStyle>
            <a:lvl1pPr marL="0" indent="0" algn="ctr" defTabSz="914400" rtl="0" eaLnBrk="1" latinLnBrk="0" hangingPunct="1">
              <a:spcBef>
                <a:spcPct val="20000"/>
              </a:spcBef>
              <a:buFont typeface="Arial" pitchFamily="34" charset="0"/>
              <a:buNone/>
              <a:defRPr sz="2400" b="0" kern="1200">
                <a:solidFill>
                  <a:schemeClr val="tx1">
                    <a:lumMod val="50000"/>
                    <a:lumOff val="50000"/>
                  </a:schemeClr>
                </a:solidFill>
                <a:latin typeface="+mj-lt"/>
                <a:ea typeface="+mn-ea"/>
                <a:cs typeface="+mn-cs"/>
              </a:defRPr>
            </a:lvl1pPr>
            <a:lvl2pPr marL="457200" indent="0" algn="l" defTabSz="914400" rtl="0" eaLnBrk="1" latinLnBrk="0" hangingPunct="1">
              <a:spcBef>
                <a:spcPct val="20000"/>
              </a:spcBef>
              <a:buFont typeface="Courier New" pitchFamily="49" charset="0"/>
              <a:buNone/>
              <a:defRPr sz="2000" b="1" kern="1200">
                <a:solidFill>
                  <a:schemeClr val="tx1">
                    <a:lumMod val="50000"/>
                    <a:lumOff val="50000"/>
                  </a:schemeClr>
                </a:solidFill>
                <a:latin typeface="+mj-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lumMod val="50000"/>
                    <a:lumOff val="50000"/>
                  </a:schemeClr>
                </a:solidFill>
                <a:latin typeface="+mj-lt"/>
                <a:ea typeface="+mn-ea"/>
                <a:cs typeface="+mn-cs"/>
              </a:defRPr>
            </a:lvl3pPr>
            <a:lvl4pPr marL="13716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5pPr>
            <a:lvl6pPr marL="22860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7pPr>
            <a:lvl8pPr marL="32004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9pPr>
          </a:lstStyle>
          <a:p>
            <a:r>
              <a:rPr lang="en-US" dirty="0">
                <a:solidFill>
                  <a:schemeClr val="bg1"/>
                </a:solidFill>
              </a:rPr>
              <a:t>Passive Attack</a:t>
            </a:r>
          </a:p>
        </p:txBody>
      </p:sp>
      <p:sp>
        <p:nvSpPr>
          <p:cNvPr id="14" name="Text Placeholder 2">
            <a:extLst>
              <a:ext uri="{FF2B5EF4-FFF2-40B4-BE49-F238E27FC236}">
                <a16:creationId xmlns:a16="http://schemas.microsoft.com/office/drawing/2014/main" id="{E2CE25B7-E2CF-438B-AE53-15DF66D041E5}"/>
              </a:ext>
            </a:extLst>
          </p:cNvPr>
          <p:cNvSpPr>
            <a:spLocks noGrp="1"/>
          </p:cNvSpPr>
          <p:nvPr/>
        </p:nvSpPr>
        <p:spPr>
          <a:xfrm>
            <a:off x="6383904" y="1272582"/>
            <a:ext cx="3899031" cy="593193"/>
          </a:xfrm>
          <a:prstGeom prst="rect">
            <a:avLst/>
          </a:prstGeom>
          <a:solidFill>
            <a:schemeClr val="accent1"/>
          </a:solidFill>
        </p:spPr>
        <p:txBody>
          <a:bodyPr vert="horz" lIns="91440" tIns="45720" rIns="91440" bIns="45720" rtlCol="0" anchor="b">
            <a:noAutofit/>
          </a:bodyPr>
          <a:lstStyle>
            <a:lvl1pPr marL="0" indent="0" algn="ctr" defTabSz="914400" rtl="0" eaLnBrk="1" latinLnBrk="0" hangingPunct="1">
              <a:spcBef>
                <a:spcPct val="20000"/>
              </a:spcBef>
              <a:buFont typeface="Arial" pitchFamily="34" charset="0"/>
              <a:buNone/>
              <a:defRPr sz="2400" b="0" kern="1200">
                <a:solidFill>
                  <a:schemeClr val="tx1">
                    <a:lumMod val="50000"/>
                    <a:lumOff val="50000"/>
                  </a:schemeClr>
                </a:solidFill>
                <a:latin typeface="+mj-lt"/>
                <a:ea typeface="+mn-ea"/>
                <a:cs typeface="+mn-cs"/>
              </a:defRPr>
            </a:lvl1pPr>
            <a:lvl2pPr marL="457200" indent="0" algn="l" defTabSz="914400" rtl="0" eaLnBrk="1" latinLnBrk="0" hangingPunct="1">
              <a:spcBef>
                <a:spcPct val="20000"/>
              </a:spcBef>
              <a:buFont typeface="Courier New" pitchFamily="49" charset="0"/>
              <a:buNone/>
              <a:defRPr sz="2000" b="1" kern="1200">
                <a:solidFill>
                  <a:schemeClr val="tx1">
                    <a:lumMod val="50000"/>
                    <a:lumOff val="50000"/>
                  </a:schemeClr>
                </a:solidFill>
                <a:latin typeface="+mj-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lumMod val="50000"/>
                    <a:lumOff val="50000"/>
                  </a:schemeClr>
                </a:solidFill>
                <a:latin typeface="+mj-lt"/>
                <a:ea typeface="+mn-ea"/>
                <a:cs typeface="+mn-cs"/>
              </a:defRPr>
            </a:lvl3pPr>
            <a:lvl4pPr marL="13716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5pPr>
            <a:lvl6pPr marL="22860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7pPr>
            <a:lvl8pPr marL="32004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9pPr>
          </a:lstStyle>
          <a:p>
            <a:r>
              <a:rPr lang="en-US" dirty="0">
                <a:solidFill>
                  <a:schemeClr val="bg1"/>
                </a:solidFill>
              </a:rPr>
              <a:t>Active Attack</a:t>
            </a:r>
          </a:p>
        </p:txBody>
      </p:sp>
      <p:sp>
        <p:nvSpPr>
          <p:cNvPr id="15" name="Rectangle 14">
            <a:extLst>
              <a:ext uri="{FF2B5EF4-FFF2-40B4-BE49-F238E27FC236}">
                <a16:creationId xmlns:a16="http://schemas.microsoft.com/office/drawing/2014/main" id="{12B11FA8-64B0-4324-96AC-7701DD79FAE3}"/>
              </a:ext>
            </a:extLst>
          </p:cNvPr>
          <p:cNvSpPr>
            <a:spLocks noGrp="1" noChangeArrowheads="1"/>
          </p:cNvSpPr>
          <p:nvPr/>
        </p:nvSpPr>
        <p:spPr>
          <a:xfrm>
            <a:off x="1909065" y="1872350"/>
            <a:ext cx="4041648" cy="4110303"/>
          </a:xfrm>
          <a:prstGeom prst="rect">
            <a:avLst/>
          </a:prstGeom>
          <a:ln>
            <a:solidFill>
              <a:schemeClr val="accent1"/>
            </a:solidFill>
          </a:ln>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nSpc>
                <a:spcPct val="120000"/>
              </a:lnSpc>
              <a:spcAft>
                <a:spcPts val="600"/>
              </a:spcAft>
            </a:pPr>
            <a:r>
              <a:rPr lang="en-US" sz="2600" dirty="0">
                <a:solidFill>
                  <a:schemeClr val="tx1"/>
                </a:solidFill>
              </a:rPr>
              <a:t>Attempts to learn or make use of information from the system but does not affect system resources</a:t>
            </a:r>
          </a:p>
          <a:p>
            <a:pPr>
              <a:lnSpc>
                <a:spcPct val="120000"/>
              </a:lnSpc>
              <a:spcAft>
                <a:spcPts val="600"/>
              </a:spcAft>
            </a:pPr>
            <a:r>
              <a:rPr lang="en-US" sz="2600" dirty="0">
                <a:solidFill>
                  <a:schemeClr val="tx1"/>
                </a:solidFill>
              </a:rPr>
              <a:t>Eavesdropping on, or monitoring of, transmissions</a:t>
            </a:r>
          </a:p>
          <a:p>
            <a:pPr>
              <a:lnSpc>
                <a:spcPct val="120000"/>
              </a:lnSpc>
              <a:spcAft>
                <a:spcPts val="600"/>
              </a:spcAft>
            </a:pPr>
            <a:r>
              <a:rPr lang="en-US" sz="2600" dirty="0">
                <a:solidFill>
                  <a:schemeClr val="tx1"/>
                </a:solidFill>
              </a:rPr>
              <a:t>Goal of attacker is to obtain information that is being transmitted</a:t>
            </a:r>
          </a:p>
          <a:p>
            <a:pPr>
              <a:lnSpc>
                <a:spcPct val="120000"/>
              </a:lnSpc>
              <a:spcAft>
                <a:spcPts val="600"/>
              </a:spcAft>
            </a:pPr>
            <a:r>
              <a:rPr lang="en-US" sz="2600" dirty="0">
                <a:solidFill>
                  <a:schemeClr val="tx1"/>
                </a:solidFill>
              </a:rPr>
              <a:t>Two types:</a:t>
            </a:r>
          </a:p>
          <a:p>
            <a:pPr lvl="1">
              <a:lnSpc>
                <a:spcPct val="120000"/>
              </a:lnSpc>
              <a:spcAft>
                <a:spcPts val="600"/>
              </a:spcAft>
            </a:pPr>
            <a:r>
              <a:rPr lang="en-US" sz="2100" dirty="0">
                <a:solidFill>
                  <a:schemeClr val="tx1"/>
                </a:solidFill>
              </a:rPr>
              <a:t>Release of message contents</a:t>
            </a:r>
          </a:p>
          <a:p>
            <a:pPr lvl="1">
              <a:lnSpc>
                <a:spcPct val="120000"/>
              </a:lnSpc>
              <a:spcAft>
                <a:spcPts val="600"/>
              </a:spcAft>
            </a:pPr>
            <a:r>
              <a:rPr lang="en-US" sz="2100" dirty="0">
                <a:solidFill>
                  <a:schemeClr val="tx1"/>
                </a:solidFill>
              </a:rPr>
              <a:t>Traffic analysis</a:t>
            </a:r>
          </a:p>
        </p:txBody>
      </p:sp>
      <p:sp>
        <p:nvSpPr>
          <p:cNvPr id="16" name="Content Placeholder 3">
            <a:extLst>
              <a:ext uri="{FF2B5EF4-FFF2-40B4-BE49-F238E27FC236}">
                <a16:creationId xmlns:a16="http://schemas.microsoft.com/office/drawing/2014/main" id="{14A7F805-B892-4767-801D-1F5B5A363A74}"/>
              </a:ext>
            </a:extLst>
          </p:cNvPr>
          <p:cNvSpPr>
            <a:spLocks noGrp="1"/>
          </p:cNvSpPr>
          <p:nvPr/>
        </p:nvSpPr>
        <p:spPr>
          <a:xfrm>
            <a:off x="6383904" y="1872350"/>
            <a:ext cx="3898903" cy="4110303"/>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sz="2000" dirty="0">
                <a:solidFill>
                  <a:schemeClr val="tx1"/>
                </a:solidFill>
              </a:rPr>
              <a:t>Attempts to alter system resources or affect their operation</a:t>
            </a:r>
          </a:p>
          <a:p>
            <a:r>
              <a:rPr lang="en-US" sz="2000" dirty="0">
                <a:solidFill>
                  <a:schemeClr val="tx1"/>
                </a:solidFill>
              </a:rPr>
              <a:t>Involve some modification of the data stream or the creation of a false stream</a:t>
            </a:r>
          </a:p>
          <a:p>
            <a:r>
              <a:rPr lang="en-US" sz="2000" dirty="0">
                <a:solidFill>
                  <a:schemeClr val="tx1"/>
                </a:solidFill>
              </a:rPr>
              <a:t>Four categories:</a:t>
            </a:r>
          </a:p>
          <a:p>
            <a:pPr lvl="1"/>
            <a:r>
              <a:rPr lang="en-US" dirty="0">
                <a:solidFill>
                  <a:schemeClr val="tx1"/>
                </a:solidFill>
              </a:rPr>
              <a:t>Replay</a:t>
            </a:r>
          </a:p>
          <a:p>
            <a:pPr lvl="1"/>
            <a:r>
              <a:rPr lang="en-US" dirty="0">
                <a:solidFill>
                  <a:schemeClr val="tx1"/>
                </a:solidFill>
              </a:rPr>
              <a:t>Masquerade</a:t>
            </a:r>
          </a:p>
          <a:p>
            <a:pPr lvl="1"/>
            <a:r>
              <a:rPr lang="en-US" dirty="0">
                <a:solidFill>
                  <a:schemeClr val="tx1"/>
                </a:solidFill>
              </a:rPr>
              <a:t>Modification of messages</a:t>
            </a:r>
          </a:p>
          <a:p>
            <a:pPr lvl="1"/>
            <a:r>
              <a:rPr lang="en-US" dirty="0">
                <a:solidFill>
                  <a:schemeClr val="tx1"/>
                </a:solidFill>
              </a:rPr>
              <a:t>Denial of service</a:t>
            </a:r>
          </a:p>
        </p:txBody>
      </p:sp>
    </p:spTree>
    <p:extLst>
      <p:ext uri="{BB962C8B-B14F-4D97-AF65-F5344CB8AC3E}">
        <p14:creationId xmlns:p14="http://schemas.microsoft.com/office/powerpoint/2010/main" val="2348911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23</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349790" cy="4910757"/>
          </a:xfrm>
        </p:spPr>
        <p:txBody>
          <a:bodyPr>
            <a:noAutofit/>
          </a:bodyPr>
          <a:lstStyle/>
          <a:p>
            <a:pPr>
              <a:defRPr/>
            </a:pPr>
            <a:r>
              <a:rPr lang="en-US" altLang="en-US" sz="3200" dirty="0"/>
              <a:t>Technical measures</a:t>
            </a:r>
          </a:p>
          <a:p>
            <a:pPr lvl="1">
              <a:defRPr/>
            </a:pPr>
            <a:r>
              <a:rPr lang="en-US" altLang="en-US" sz="2800" dirty="0"/>
              <a:t>Access control; identification &amp; authentication; system &amp; communication protection; system &amp; information integrity</a:t>
            </a:r>
          </a:p>
          <a:p>
            <a:pPr>
              <a:defRPr/>
            </a:pPr>
            <a:r>
              <a:rPr lang="en-US" altLang="en-US" sz="3200" dirty="0"/>
              <a:t>Management controls and procedures </a:t>
            </a:r>
          </a:p>
          <a:p>
            <a:pPr lvl="1">
              <a:defRPr/>
            </a:pPr>
            <a:r>
              <a:rPr lang="en-US" altLang="en-US" sz="2800" dirty="0"/>
              <a:t>Awareness &amp; training; audit &amp; accountability; certification, accreditation, &amp; security assessments; contingency planning; maintenance; physical &amp; environmental protection; planning; personnel security; risk assessment; systems &amp; services acquisition</a:t>
            </a:r>
          </a:p>
          <a:p>
            <a:pPr>
              <a:defRPr/>
            </a:pPr>
            <a:r>
              <a:rPr lang="en-US" altLang="en-US" sz="3200" dirty="0"/>
              <a:t>Overlapping technical and management</a:t>
            </a:r>
          </a:p>
          <a:p>
            <a:pPr lvl="1">
              <a:defRPr/>
            </a:pPr>
            <a:r>
              <a:rPr lang="en-US" altLang="en-US" sz="2800" dirty="0"/>
              <a:t>Configuration management; incident response; media protection</a:t>
            </a:r>
          </a:p>
          <a:p>
            <a:pPr marL="0" indent="0" algn="r">
              <a:buNone/>
              <a:defRPr/>
            </a:pPr>
            <a:endParaRPr lang="en-US" altLang="en-US" sz="3200"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Security Functional Requirements</a:t>
            </a:r>
          </a:p>
        </p:txBody>
      </p:sp>
    </p:spTree>
    <p:extLst>
      <p:ext uri="{BB962C8B-B14F-4D97-AF65-F5344CB8AC3E}">
        <p14:creationId xmlns:p14="http://schemas.microsoft.com/office/powerpoint/2010/main" val="4239058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Technical Measures</a:t>
            </a:r>
          </a:p>
        </p:txBody>
      </p:sp>
      <p:graphicFrame>
        <p:nvGraphicFramePr>
          <p:cNvPr id="14" name="Table 11">
            <a:extLst>
              <a:ext uri="{FF2B5EF4-FFF2-40B4-BE49-F238E27FC236}">
                <a16:creationId xmlns:a16="http://schemas.microsoft.com/office/drawing/2014/main" id="{5389537C-154A-43E1-8A5D-5E762AA47038}"/>
              </a:ext>
            </a:extLst>
          </p:cNvPr>
          <p:cNvGraphicFramePr>
            <a:graphicFrameLocks noGrp="1"/>
          </p:cNvGraphicFramePr>
          <p:nvPr>
            <p:ph idx="1"/>
            <p:extLst>
              <p:ext uri="{D42A27DB-BD31-4B8C-83A1-F6EECF244321}">
                <p14:modId xmlns:p14="http://schemas.microsoft.com/office/powerpoint/2010/main" val="3551787006"/>
              </p:ext>
            </p:extLst>
          </p:nvPr>
        </p:nvGraphicFramePr>
        <p:xfrm>
          <a:off x="596069" y="1264742"/>
          <a:ext cx="11068672" cy="4785360"/>
        </p:xfrm>
        <a:graphic>
          <a:graphicData uri="http://schemas.openxmlformats.org/drawingml/2006/table">
            <a:tbl>
              <a:tblPr firstRow="1" bandRow="1">
                <a:tableStyleId>{5C22544A-7EE6-4342-B048-85BDC9FD1C3A}</a:tableStyleId>
              </a:tblPr>
              <a:tblGrid>
                <a:gridCol w="2101516">
                  <a:extLst>
                    <a:ext uri="{9D8B030D-6E8A-4147-A177-3AD203B41FA5}">
                      <a16:colId xmlns:a16="http://schemas.microsoft.com/office/drawing/2014/main" val="3683274809"/>
                    </a:ext>
                  </a:extLst>
                </a:gridCol>
                <a:gridCol w="8967156">
                  <a:extLst>
                    <a:ext uri="{9D8B030D-6E8A-4147-A177-3AD203B41FA5}">
                      <a16:colId xmlns:a16="http://schemas.microsoft.com/office/drawing/2014/main" val="2866158817"/>
                    </a:ext>
                  </a:extLst>
                </a:gridCol>
              </a:tblGrid>
              <a:tr h="298695">
                <a:tc>
                  <a:txBody>
                    <a:bodyPr/>
                    <a:lstStyle/>
                    <a:p>
                      <a:r>
                        <a:rPr lang="en-US" sz="1400" dirty="0"/>
                        <a:t>Term</a:t>
                      </a:r>
                    </a:p>
                  </a:txBody>
                  <a:tcPr/>
                </a:tc>
                <a:tc>
                  <a:txBody>
                    <a:bodyPr/>
                    <a:lstStyle/>
                    <a:p>
                      <a:r>
                        <a:rPr lang="en-US" sz="1400" dirty="0"/>
                        <a:t>Definition</a:t>
                      </a:r>
                    </a:p>
                  </a:txBody>
                  <a:tcPr/>
                </a:tc>
                <a:extLst>
                  <a:ext uri="{0D108BD9-81ED-4DB2-BD59-A6C34878D82A}">
                    <a16:rowId xmlns:a16="http://schemas.microsoft.com/office/drawing/2014/main" val="2046826937"/>
                  </a:ext>
                </a:extLst>
              </a:tr>
              <a:tr h="423471">
                <a:tc>
                  <a:txBody>
                    <a:bodyPr/>
                    <a:lstStyle/>
                    <a:p>
                      <a:r>
                        <a:rPr lang="en-US" sz="1800" b="1" kern="1200" dirty="0">
                          <a:solidFill>
                            <a:schemeClr val="dk1"/>
                          </a:solidFill>
                          <a:effectLst/>
                          <a:latin typeface="+mn-lt"/>
                          <a:ea typeface="+mn-ea"/>
                          <a:cs typeface="+mn-cs"/>
                        </a:rPr>
                        <a:t>Access control</a:t>
                      </a:r>
                      <a:endParaRPr lang="en-US" sz="1100" dirty="0"/>
                    </a:p>
                  </a:txBody>
                  <a:tcPr/>
                </a:tc>
                <a:tc>
                  <a:txBody>
                    <a:bodyPr/>
                    <a:lstStyle/>
                    <a:p>
                      <a:r>
                        <a:rPr lang="en-US" sz="1800" kern="1200" dirty="0">
                          <a:solidFill>
                            <a:schemeClr val="dk1"/>
                          </a:solidFill>
                          <a:effectLst/>
                          <a:latin typeface="+mn-lt"/>
                          <a:ea typeface="+mn-ea"/>
                          <a:cs typeface="+mn-cs"/>
                        </a:rPr>
                        <a:t>Limit information system access to authorized users, processes acting on behalf of authorized users, or devices (including other information systems) and to the types of transactions and functions that authorized users are permitted to exercise.</a:t>
                      </a:r>
                    </a:p>
                  </a:txBody>
                  <a:tcPr/>
                </a:tc>
                <a:extLst>
                  <a:ext uri="{0D108BD9-81ED-4DB2-BD59-A6C34878D82A}">
                    <a16:rowId xmlns:a16="http://schemas.microsoft.com/office/drawing/2014/main" val="1852481972"/>
                  </a:ext>
                </a:extLst>
              </a:tr>
              <a:tr h="507781">
                <a:tc>
                  <a:txBody>
                    <a:bodyPr/>
                    <a:lstStyle/>
                    <a:p>
                      <a:r>
                        <a:rPr lang="en-US" sz="1800" b="1" kern="1200" dirty="0">
                          <a:solidFill>
                            <a:schemeClr val="dk1"/>
                          </a:solidFill>
                          <a:effectLst/>
                          <a:latin typeface="+mn-lt"/>
                          <a:ea typeface="+mn-ea"/>
                          <a:cs typeface="+mn-cs"/>
                        </a:rPr>
                        <a:t>Identification and authentication</a:t>
                      </a:r>
                      <a:endParaRPr lang="en-US" sz="1100" dirty="0"/>
                    </a:p>
                  </a:txBody>
                  <a:tcPr/>
                </a:tc>
                <a:tc>
                  <a:txBody>
                    <a:bodyPr/>
                    <a:lstStyle/>
                    <a:p>
                      <a:r>
                        <a:rPr lang="en-US" sz="1800" kern="1200" dirty="0">
                          <a:solidFill>
                            <a:schemeClr val="dk1"/>
                          </a:solidFill>
                          <a:effectLst/>
                          <a:latin typeface="+mn-lt"/>
                          <a:ea typeface="+mn-ea"/>
                          <a:cs typeface="+mn-cs"/>
                        </a:rPr>
                        <a:t>Identify information system users, processes acting on behalf of users, or devices and authenticate (or verify) the identities of those users, processes, or devices, as a prerequisite to allowing access to organizational information systems.</a:t>
                      </a:r>
                    </a:p>
                  </a:txBody>
                  <a:tcPr/>
                </a:tc>
                <a:extLst>
                  <a:ext uri="{0D108BD9-81ED-4DB2-BD59-A6C34878D82A}">
                    <a16:rowId xmlns:a16="http://schemas.microsoft.com/office/drawing/2014/main" val="626038711"/>
                  </a:ext>
                </a:extLst>
              </a:tr>
              <a:tr h="780078">
                <a:tc>
                  <a:txBody>
                    <a:bodyPr/>
                    <a:lstStyle/>
                    <a:p>
                      <a:r>
                        <a:rPr lang="en-US" sz="1800" b="1" kern="1200" dirty="0">
                          <a:solidFill>
                            <a:schemeClr val="dk1"/>
                          </a:solidFill>
                          <a:effectLst/>
                          <a:latin typeface="+mn-lt"/>
                          <a:ea typeface="+mn-ea"/>
                          <a:cs typeface="+mn-cs"/>
                        </a:rPr>
                        <a:t>System and communications protection</a:t>
                      </a:r>
                      <a:endParaRPr lang="en-US" sz="1100" dirty="0"/>
                    </a:p>
                  </a:txBody>
                  <a:tcPr/>
                </a:tc>
                <a:tc>
                  <a:txBody>
                    <a:bodyPr/>
                    <a:lstStyle/>
                    <a:p>
                      <a:r>
                        <a:rPr lang="en-US" sz="1800" kern="1200" dirty="0">
                          <a:solidFill>
                            <a:schemeClr val="dk1"/>
                          </a:solidFill>
                          <a:effectLst/>
                          <a:latin typeface="+mn-lt"/>
                          <a:ea typeface="+mn-ea"/>
                          <a:cs typeface="+mn-cs"/>
                        </a:rPr>
                        <a:t>(i) Monitor, control, and protect organizational communications (i.e., information transmitted or received by organizational information systems) at the external boundaries and key internal boundaries of the information systems; and (ii) employ architectural designs, software development techniques, and systems engineering principles that promote effective information security within organizational information systems.</a:t>
                      </a:r>
                      <a:endParaRPr lang="en-US" sz="1400" dirty="0"/>
                    </a:p>
                  </a:txBody>
                  <a:tcPr/>
                </a:tc>
                <a:extLst>
                  <a:ext uri="{0D108BD9-81ED-4DB2-BD59-A6C34878D82A}">
                    <a16:rowId xmlns:a16="http://schemas.microsoft.com/office/drawing/2014/main" val="1374603334"/>
                  </a:ext>
                </a:extLst>
              </a:tr>
              <a:tr h="601774">
                <a:tc>
                  <a:txBody>
                    <a:bodyPr/>
                    <a:lstStyle/>
                    <a:p>
                      <a:r>
                        <a:rPr lang="en-US" sz="1800" b="1" kern="1200" dirty="0">
                          <a:solidFill>
                            <a:schemeClr val="dk1"/>
                          </a:solidFill>
                          <a:effectLst/>
                          <a:latin typeface="+mn-lt"/>
                          <a:ea typeface="+mn-ea"/>
                          <a:cs typeface="+mn-cs"/>
                        </a:rPr>
                        <a:t>System and information integrity</a:t>
                      </a:r>
                      <a:endParaRPr lang="en-US" sz="1100" dirty="0"/>
                    </a:p>
                  </a:txBody>
                  <a:tcPr/>
                </a:tc>
                <a:tc>
                  <a:txBody>
                    <a:bodyPr/>
                    <a:lstStyle/>
                    <a:p>
                      <a:r>
                        <a:rPr lang="en-US" sz="1800" kern="1200" dirty="0">
                          <a:solidFill>
                            <a:schemeClr val="dk1"/>
                          </a:solidFill>
                          <a:effectLst/>
                          <a:latin typeface="+mn-lt"/>
                          <a:ea typeface="+mn-ea"/>
                          <a:cs typeface="+mn-cs"/>
                        </a:rPr>
                        <a:t>(i) Identify, report, and correct information and information system flaws in a timely manner; (ii) provide protection from malicious code at appropriate locations within organizational information systems; and (iii) monitor information system security alerts and advisories and take appropriate actions in response.</a:t>
                      </a:r>
                      <a:endParaRPr lang="en-US" sz="1400" dirty="0"/>
                    </a:p>
                  </a:txBody>
                  <a:tcPr/>
                </a:tc>
                <a:extLst>
                  <a:ext uri="{0D108BD9-81ED-4DB2-BD59-A6C34878D82A}">
                    <a16:rowId xmlns:a16="http://schemas.microsoft.com/office/drawing/2014/main" val="2473869008"/>
                  </a:ext>
                </a:extLst>
              </a:tr>
            </a:tbl>
          </a:graphicData>
        </a:graphic>
      </p:graphicFrame>
    </p:spTree>
    <p:extLst>
      <p:ext uri="{BB962C8B-B14F-4D97-AF65-F5344CB8AC3E}">
        <p14:creationId xmlns:p14="http://schemas.microsoft.com/office/powerpoint/2010/main" val="1029585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Management Controls &amp; Procedures </a:t>
            </a:r>
          </a:p>
        </p:txBody>
      </p:sp>
      <p:graphicFrame>
        <p:nvGraphicFramePr>
          <p:cNvPr id="14" name="Table 11">
            <a:extLst>
              <a:ext uri="{FF2B5EF4-FFF2-40B4-BE49-F238E27FC236}">
                <a16:creationId xmlns:a16="http://schemas.microsoft.com/office/drawing/2014/main" id="{5389537C-154A-43E1-8A5D-5E762AA47038}"/>
              </a:ext>
            </a:extLst>
          </p:cNvPr>
          <p:cNvGraphicFramePr>
            <a:graphicFrameLocks noGrp="1"/>
          </p:cNvGraphicFramePr>
          <p:nvPr>
            <p:ph idx="1"/>
            <p:extLst>
              <p:ext uri="{D42A27DB-BD31-4B8C-83A1-F6EECF244321}">
                <p14:modId xmlns:p14="http://schemas.microsoft.com/office/powerpoint/2010/main" val="3263509474"/>
              </p:ext>
            </p:extLst>
          </p:nvPr>
        </p:nvGraphicFramePr>
        <p:xfrm>
          <a:off x="596069" y="1216616"/>
          <a:ext cx="11068672" cy="4968240"/>
        </p:xfrm>
        <a:graphic>
          <a:graphicData uri="http://schemas.openxmlformats.org/drawingml/2006/table">
            <a:tbl>
              <a:tblPr firstRow="1" bandRow="1">
                <a:tableStyleId>{5C22544A-7EE6-4342-B048-85BDC9FD1C3A}</a:tableStyleId>
              </a:tblPr>
              <a:tblGrid>
                <a:gridCol w="2101516">
                  <a:extLst>
                    <a:ext uri="{9D8B030D-6E8A-4147-A177-3AD203B41FA5}">
                      <a16:colId xmlns:a16="http://schemas.microsoft.com/office/drawing/2014/main" val="3683274809"/>
                    </a:ext>
                  </a:extLst>
                </a:gridCol>
                <a:gridCol w="8967156">
                  <a:extLst>
                    <a:ext uri="{9D8B030D-6E8A-4147-A177-3AD203B41FA5}">
                      <a16:colId xmlns:a16="http://schemas.microsoft.com/office/drawing/2014/main" val="2866158817"/>
                    </a:ext>
                  </a:extLst>
                </a:gridCol>
              </a:tblGrid>
              <a:tr h="298695">
                <a:tc>
                  <a:txBody>
                    <a:bodyPr/>
                    <a:lstStyle/>
                    <a:p>
                      <a:r>
                        <a:rPr lang="en-US" sz="1400" dirty="0"/>
                        <a:t>Term</a:t>
                      </a:r>
                    </a:p>
                  </a:txBody>
                  <a:tcPr/>
                </a:tc>
                <a:tc>
                  <a:txBody>
                    <a:bodyPr/>
                    <a:lstStyle/>
                    <a:p>
                      <a:r>
                        <a:rPr lang="en-US" sz="1400" dirty="0"/>
                        <a:t>Definition</a:t>
                      </a:r>
                    </a:p>
                  </a:txBody>
                  <a:tcPr/>
                </a:tc>
                <a:extLst>
                  <a:ext uri="{0D108BD9-81ED-4DB2-BD59-A6C34878D82A}">
                    <a16:rowId xmlns:a16="http://schemas.microsoft.com/office/drawing/2014/main" val="2046826937"/>
                  </a:ext>
                </a:extLst>
              </a:tr>
              <a:tr h="423471">
                <a:tc>
                  <a:txBody>
                    <a:bodyPr/>
                    <a:lstStyle/>
                    <a:p>
                      <a:r>
                        <a:rPr lang="en-US" sz="1800" b="1" kern="1200" dirty="0">
                          <a:solidFill>
                            <a:schemeClr val="dk1"/>
                          </a:solidFill>
                          <a:effectLst/>
                          <a:latin typeface="+mn-lt"/>
                          <a:ea typeface="+mn-ea"/>
                          <a:cs typeface="+mn-cs"/>
                        </a:rPr>
                        <a:t>Awareness and training</a:t>
                      </a:r>
                      <a:endParaRPr lang="en-US" sz="1100" dirty="0"/>
                    </a:p>
                  </a:txBody>
                  <a:tcPr/>
                </a:tc>
                <a:tc>
                  <a:txBody>
                    <a:bodyPr/>
                    <a:lstStyle/>
                    <a:p>
                      <a:r>
                        <a:rPr lang="en-US" sz="1800" kern="1200" dirty="0">
                          <a:solidFill>
                            <a:schemeClr val="dk1"/>
                          </a:solidFill>
                          <a:effectLst/>
                          <a:latin typeface="+mn-lt"/>
                          <a:ea typeface="+mn-ea"/>
                          <a:cs typeface="+mn-cs"/>
                        </a:rPr>
                        <a:t>(i) Ensure that managers and users of organizational information systems are made aware of the security risks associated with their activities and of the applicable laws, regulation, and policies related to the security of organizational information systems; and (ii) ensure that personnel are adequately trained to carry out their assigned information security-related duties and responsibilities.</a:t>
                      </a:r>
                    </a:p>
                  </a:txBody>
                  <a:tcPr/>
                </a:tc>
                <a:extLst>
                  <a:ext uri="{0D108BD9-81ED-4DB2-BD59-A6C34878D82A}">
                    <a16:rowId xmlns:a16="http://schemas.microsoft.com/office/drawing/2014/main" val="1852481972"/>
                  </a:ext>
                </a:extLst>
              </a:tr>
              <a:tr h="507781">
                <a:tc>
                  <a:txBody>
                    <a:bodyPr/>
                    <a:lstStyle/>
                    <a:p>
                      <a:r>
                        <a:rPr lang="en-US" sz="1800" b="1" kern="1200" dirty="0">
                          <a:solidFill>
                            <a:schemeClr val="dk1"/>
                          </a:solidFill>
                          <a:effectLst/>
                          <a:latin typeface="+mn-lt"/>
                          <a:ea typeface="+mn-ea"/>
                          <a:cs typeface="+mn-cs"/>
                        </a:rPr>
                        <a:t>Audit and accountability</a:t>
                      </a:r>
                      <a:endParaRPr lang="en-US" sz="1100" dirty="0"/>
                    </a:p>
                  </a:txBody>
                  <a:tcPr/>
                </a:tc>
                <a:tc>
                  <a:txBody>
                    <a:bodyPr/>
                    <a:lstStyle/>
                    <a:p>
                      <a:r>
                        <a:rPr lang="en-US" sz="1800" kern="1200" dirty="0">
                          <a:solidFill>
                            <a:schemeClr val="dk1"/>
                          </a:solidFill>
                          <a:effectLst/>
                          <a:latin typeface="+mn-lt"/>
                          <a:ea typeface="+mn-ea"/>
                          <a:cs typeface="+mn-cs"/>
                        </a:rPr>
                        <a:t>(i) Create, protect, and retain information system audit records to the extent needed to enable the monitoring, analysis, investigation, and reporting of unlawful, unauthorized, or inappropriate information system activity; and (ii) ensure that the actions of individual information system users can be uniquely traced to those users so they can be held accountable for their actions.</a:t>
                      </a:r>
                    </a:p>
                  </a:txBody>
                  <a:tcPr/>
                </a:tc>
                <a:extLst>
                  <a:ext uri="{0D108BD9-81ED-4DB2-BD59-A6C34878D82A}">
                    <a16:rowId xmlns:a16="http://schemas.microsoft.com/office/drawing/2014/main" val="626038711"/>
                  </a:ext>
                </a:extLst>
              </a:tr>
              <a:tr h="780078">
                <a:tc>
                  <a:txBody>
                    <a:bodyPr/>
                    <a:lstStyle/>
                    <a:p>
                      <a:r>
                        <a:rPr lang="en-US" sz="1800" b="1" kern="1200" dirty="0">
                          <a:solidFill>
                            <a:schemeClr val="dk1"/>
                          </a:solidFill>
                          <a:effectLst/>
                          <a:latin typeface="+mn-lt"/>
                          <a:ea typeface="+mn-ea"/>
                          <a:cs typeface="+mn-cs"/>
                        </a:rPr>
                        <a:t>Certification, accreditation, and security assessments</a:t>
                      </a:r>
                      <a:endParaRPr lang="en-US" sz="1100" dirty="0"/>
                    </a:p>
                  </a:txBody>
                  <a:tcPr/>
                </a:tc>
                <a:tc>
                  <a:txBody>
                    <a:bodyPr/>
                    <a:lstStyle/>
                    <a:p>
                      <a:r>
                        <a:rPr lang="en-US" sz="1800" kern="1200" dirty="0">
                          <a:solidFill>
                            <a:schemeClr val="dk1"/>
                          </a:solidFill>
                          <a:effectLst/>
                          <a:latin typeface="+mn-lt"/>
                          <a:ea typeface="+mn-ea"/>
                          <a:cs typeface="+mn-cs"/>
                        </a:rPr>
                        <a:t>(i) Periodically assess the security controls in organizational information systems to determine if the controls are effective in their application; (ii) develop and implement plans of action designed to correct deficiencies and reduce or eliminate vulnerabilities in organizational information systems; (iii) authorize the operation of organizational information systems and any associated information system connections; and (iv) monitor information system security controls on an ongoing basis to ensure the continued effectiveness of the controls.</a:t>
                      </a:r>
                      <a:endParaRPr lang="en-US" sz="1400" dirty="0"/>
                    </a:p>
                  </a:txBody>
                  <a:tcPr/>
                </a:tc>
                <a:extLst>
                  <a:ext uri="{0D108BD9-81ED-4DB2-BD59-A6C34878D82A}">
                    <a16:rowId xmlns:a16="http://schemas.microsoft.com/office/drawing/2014/main" val="1374603334"/>
                  </a:ext>
                </a:extLst>
              </a:tr>
            </a:tbl>
          </a:graphicData>
        </a:graphic>
      </p:graphicFrame>
    </p:spTree>
    <p:extLst>
      <p:ext uri="{BB962C8B-B14F-4D97-AF65-F5344CB8AC3E}">
        <p14:creationId xmlns:p14="http://schemas.microsoft.com/office/powerpoint/2010/main" val="1286553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99160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000" b="1" i="0" u="none" strike="noStrike" kern="1200" cap="none" spc="0" normalizeH="0" baseline="0" noProof="0" dirty="0">
                <a:ln>
                  <a:noFill/>
                </a:ln>
                <a:solidFill>
                  <a:schemeClr val="tx1"/>
                </a:solidFill>
                <a:effectLst/>
                <a:uLnTx/>
                <a:uFillTx/>
                <a:latin typeface="+mj-lt"/>
                <a:ea typeface="+mj-ea"/>
                <a:cs typeface="+mj-cs"/>
              </a:rPr>
              <a:t>Management Controls &amp; Procedures (Cont.) </a:t>
            </a:r>
          </a:p>
        </p:txBody>
      </p:sp>
      <p:graphicFrame>
        <p:nvGraphicFramePr>
          <p:cNvPr id="14" name="Table 11">
            <a:extLst>
              <a:ext uri="{FF2B5EF4-FFF2-40B4-BE49-F238E27FC236}">
                <a16:creationId xmlns:a16="http://schemas.microsoft.com/office/drawing/2014/main" id="{5389537C-154A-43E1-8A5D-5E762AA47038}"/>
              </a:ext>
            </a:extLst>
          </p:cNvPr>
          <p:cNvGraphicFramePr>
            <a:graphicFrameLocks noGrp="1"/>
          </p:cNvGraphicFramePr>
          <p:nvPr>
            <p:ph idx="1"/>
            <p:extLst>
              <p:ext uri="{D42A27DB-BD31-4B8C-83A1-F6EECF244321}">
                <p14:modId xmlns:p14="http://schemas.microsoft.com/office/powerpoint/2010/main" val="552415526"/>
              </p:ext>
            </p:extLst>
          </p:nvPr>
        </p:nvGraphicFramePr>
        <p:xfrm>
          <a:off x="596069" y="1344952"/>
          <a:ext cx="11068672" cy="4511040"/>
        </p:xfrm>
        <a:graphic>
          <a:graphicData uri="http://schemas.openxmlformats.org/drawingml/2006/table">
            <a:tbl>
              <a:tblPr firstRow="1" bandRow="1">
                <a:tableStyleId>{5C22544A-7EE6-4342-B048-85BDC9FD1C3A}</a:tableStyleId>
              </a:tblPr>
              <a:tblGrid>
                <a:gridCol w="2101516">
                  <a:extLst>
                    <a:ext uri="{9D8B030D-6E8A-4147-A177-3AD203B41FA5}">
                      <a16:colId xmlns:a16="http://schemas.microsoft.com/office/drawing/2014/main" val="3683274809"/>
                    </a:ext>
                  </a:extLst>
                </a:gridCol>
                <a:gridCol w="8967156">
                  <a:extLst>
                    <a:ext uri="{9D8B030D-6E8A-4147-A177-3AD203B41FA5}">
                      <a16:colId xmlns:a16="http://schemas.microsoft.com/office/drawing/2014/main" val="2866158817"/>
                    </a:ext>
                  </a:extLst>
                </a:gridCol>
              </a:tblGrid>
              <a:tr h="298695">
                <a:tc>
                  <a:txBody>
                    <a:bodyPr/>
                    <a:lstStyle/>
                    <a:p>
                      <a:r>
                        <a:rPr lang="en-US" sz="1400" dirty="0"/>
                        <a:t>Term</a:t>
                      </a:r>
                    </a:p>
                  </a:txBody>
                  <a:tcPr/>
                </a:tc>
                <a:tc>
                  <a:txBody>
                    <a:bodyPr/>
                    <a:lstStyle/>
                    <a:p>
                      <a:r>
                        <a:rPr lang="en-US" sz="1400" dirty="0"/>
                        <a:t>Definition</a:t>
                      </a:r>
                    </a:p>
                  </a:txBody>
                  <a:tcPr/>
                </a:tc>
                <a:extLst>
                  <a:ext uri="{0D108BD9-81ED-4DB2-BD59-A6C34878D82A}">
                    <a16:rowId xmlns:a16="http://schemas.microsoft.com/office/drawing/2014/main" val="2046826937"/>
                  </a:ext>
                </a:extLst>
              </a:tr>
              <a:tr h="423471">
                <a:tc>
                  <a:txBody>
                    <a:bodyPr/>
                    <a:lstStyle/>
                    <a:p>
                      <a:r>
                        <a:rPr lang="en-US" sz="1800" b="1" kern="1200" dirty="0">
                          <a:solidFill>
                            <a:schemeClr val="dk1"/>
                          </a:solidFill>
                          <a:effectLst/>
                          <a:latin typeface="+mn-lt"/>
                          <a:ea typeface="+mn-ea"/>
                          <a:cs typeface="+mn-cs"/>
                        </a:rPr>
                        <a:t>Contingency planning</a:t>
                      </a:r>
                      <a:endParaRPr lang="en-US" sz="1100" dirty="0"/>
                    </a:p>
                  </a:txBody>
                  <a:tcPr/>
                </a:tc>
                <a:tc>
                  <a:txBody>
                    <a:bodyPr/>
                    <a:lstStyle/>
                    <a:p>
                      <a:r>
                        <a:rPr lang="en-US" sz="1800" kern="1200" dirty="0">
                          <a:solidFill>
                            <a:schemeClr val="dk1"/>
                          </a:solidFill>
                          <a:effectLst/>
                          <a:latin typeface="+mn-lt"/>
                          <a:ea typeface="+mn-ea"/>
                          <a:cs typeface="+mn-cs"/>
                        </a:rPr>
                        <a:t>Establish, maintain, and implement plans for emergency response, backup operations, and post disaster recovery for organizational information systems to ensure the availability of critical information resources and continuity of operations in emergency situations.</a:t>
                      </a:r>
                    </a:p>
                  </a:txBody>
                  <a:tcPr/>
                </a:tc>
                <a:extLst>
                  <a:ext uri="{0D108BD9-81ED-4DB2-BD59-A6C34878D82A}">
                    <a16:rowId xmlns:a16="http://schemas.microsoft.com/office/drawing/2014/main" val="1852481972"/>
                  </a:ext>
                </a:extLst>
              </a:tr>
              <a:tr h="507781">
                <a:tc>
                  <a:txBody>
                    <a:bodyPr/>
                    <a:lstStyle/>
                    <a:p>
                      <a:r>
                        <a:rPr lang="en-US" sz="1800" b="1" kern="1200" dirty="0">
                          <a:solidFill>
                            <a:schemeClr val="dk1"/>
                          </a:solidFill>
                          <a:effectLst/>
                          <a:latin typeface="+mn-lt"/>
                          <a:ea typeface="+mn-ea"/>
                          <a:cs typeface="+mn-cs"/>
                        </a:rPr>
                        <a:t>Maintenance</a:t>
                      </a:r>
                      <a:endParaRPr lang="en-US" sz="1100" dirty="0"/>
                    </a:p>
                  </a:txBody>
                  <a:tcPr/>
                </a:tc>
                <a:tc>
                  <a:txBody>
                    <a:bodyPr/>
                    <a:lstStyle/>
                    <a:p>
                      <a:r>
                        <a:rPr lang="en-US" sz="1800" kern="1200" dirty="0">
                          <a:solidFill>
                            <a:schemeClr val="dk1"/>
                          </a:solidFill>
                          <a:effectLst/>
                          <a:latin typeface="+mn-lt"/>
                          <a:ea typeface="+mn-ea"/>
                          <a:cs typeface="+mn-cs"/>
                        </a:rPr>
                        <a:t>(i) Perform periodic and timely maintenance on organizational information systems; and (ii) provide effective controls on the tools, techniques, mechanisms, and personnel used to conduct information system maintenance.</a:t>
                      </a:r>
                    </a:p>
                  </a:txBody>
                  <a:tcPr/>
                </a:tc>
                <a:extLst>
                  <a:ext uri="{0D108BD9-81ED-4DB2-BD59-A6C34878D82A}">
                    <a16:rowId xmlns:a16="http://schemas.microsoft.com/office/drawing/2014/main" val="626038711"/>
                  </a:ext>
                </a:extLst>
              </a:tr>
              <a:tr h="780078">
                <a:tc>
                  <a:txBody>
                    <a:bodyPr/>
                    <a:lstStyle/>
                    <a:p>
                      <a:r>
                        <a:rPr lang="en-US" sz="1800" b="1" kern="1200" dirty="0">
                          <a:solidFill>
                            <a:schemeClr val="dk1"/>
                          </a:solidFill>
                          <a:effectLst/>
                          <a:latin typeface="+mn-lt"/>
                          <a:ea typeface="+mn-ea"/>
                          <a:cs typeface="+mn-cs"/>
                        </a:rPr>
                        <a:t>Physical and environmental protection</a:t>
                      </a:r>
                      <a:endParaRPr lang="en-US" sz="1100" dirty="0"/>
                    </a:p>
                  </a:txBody>
                  <a:tcPr/>
                </a:tc>
                <a:tc>
                  <a:txBody>
                    <a:bodyPr/>
                    <a:lstStyle/>
                    <a:p>
                      <a:r>
                        <a:rPr lang="en-US" sz="1800" kern="1200" dirty="0">
                          <a:solidFill>
                            <a:schemeClr val="dk1"/>
                          </a:solidFill>
                          <a:effectLst/>
                          <a:latin typeface="+mn-lt"/>
                          <a:ea typeface="+mn-ea"/>
                          <a:cs typeface="+mn-cs"/>
                        </a:rPr>
                        <a:t>(i) Limit physical access to information systems, equipment, and the respective operating environments to authorized individuals; (ii) protect the physical plant and support infrastructure for information systems; (iii) provide supporting utilities for information systems; (iv) protect information systems against environmental hazards; and (v) provide appropriate environmental controls in facilities containing information systems.</a:t>
                      </a:r>
                      <a:endParaRPr lang="en-US" sz="1400" dirty="0"/>
                    </a:p>
                  </a:txBody>
                  <a:tcPr/>
                </a:tc>
                <a:extLst>
                  <a:ext uri="{0D108BD9-81ED-4DB2-BD59-A6C34878D82A}">
                    <a16:rowId xmlns:a16="http://schemas.microsoft.com/office/drawing/2014/main" val="1374603334"/>
                  </a:ext>
                </a:extLst>
              </a:tr>
              <a:tr h="780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Planning</a:t>
                      </a:r>
                      <a:endParaRPr lang="en-US" sz="1100" dirty="0"/>
                    </a:p>
                  </a:txBody>
                  <a:tcPr/>
                </a:tc>
                <a:tc>
                  <a:txBody>
                    <a:bodyPr/>
                    <a:lstStyle/>
                    <a:p>
                      <a:r>
                        <a:rPr lang="en-US" sz="1800" kern="1200" dirty="0">
                          <a:solidFill>
                            <a:schemeClr val="dk1"/>
                          </a:solidFill>
                          <a:effectLst/>
                          <a:latin typeface="+mn-lt"/>
                          <a:ea typeface="+mn-ea"/>
                          <a:cs typeface="+mn-cs"/>
                        </a:rPr>
                        <a:t>Develop, document, periodically update, and implement security plans for organizational information systems that describe the security controls in place or planned for the information systems and the rules of behavior for individuals accessing the information systems.</a:t>
                      </a:r>
                      <a:endParaRPr lang="en-US" sz="1400" dirty="0"/>
                    </a:p>
                  </a:txBody>
                  <a:tcPr/>
                </a:tc>
                <a:extLst>
                  <a:ext uri="{0D108BD9-81ED-4DB2-BD59-A6C34878D82A}">
                    <a16:rowId xmlns:a16="http://schemas.microsoft.com/office/drawing/2014/main" val="4073161491"/>
                  </a:ext>
                </a:extLst>
              </a:tr>
            </a:tbl>
          </a:graphicData>
        </a:graphic>
      </p:graphicFrame>
    </p:spTree>
    <p:extLst>
      <p:ext uri="{BB962C8B-B14F-4D97-AF65-F5344CB8AC3E}">
        <p14:creationId xmlns:p14="http://schemas.microsoft.com/office/powerpoint/2010/main" val="4137377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99160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000" b="1" i="0" u="none" strike="noStrike" kern="1200" cap="none" spc="0" normalizeH="0" baseline="0" noProof="0" dirty="0">
                <a:ln>
                  <a:noFill/>
                </a:ln>
                <a:solidFill>
                  <a:schemeClr val="tx1"/>
                </a:solidFill>
                <a:effectLst/>
                <a:uLnTx/>
                <a:uFillTx/>
                <a:latin typeface="+mj-lt"/>
                <a:ea typeface="+mj-ea"/>
                <a:cs typeface="+mj-cs"/>
              </a:rPr>
              <a:t>Management Controls &amp; Procedures (Cont.) </a:t>
            </a:r>
          </a:p>
        </p:txBody>
      </p:sp>
      <p:graphicFrame>
        <p:nvGraphicFramePr>
          <p:cNvPr id="14" name="Table 11">
            <a:extLst>
              <a:ext uri="{FF2B5EF4-FFF2-40B4-BE49-F238E27FC236}">
                <a16:creationId xmlns:a16="http://schemas.microsoft.com/office/drawing/2014/main" id="{5389537C-154A-43E1-8A5D-5E762AA47038}"/>
              </a:ext>
            </a:extLst>
          </p:cNvPr>
          <p:cNvGraphicFramePr>
            <a:graphicFrameLocks noGrp="1"/>
          </p:cNvGraphicFramePr>
          <p:nvPr>
            <p:ph idx="1"/>
            <p:extLst>
              <p:ext uri="{D42A27DB-BD31-4B8C-83A1-F6EECF244321}">
                <p14:modId xmlns:p14="http://schemas.microsoft.com/office/powerpoint/2010/main" val="33569622"/>
              </p:ext>
            </p:extLst>
          </p:nvPr>
        </p:nvGraphicFramePr>
        <p:xfrm>
          <a:off x="596069" y="1344952"/>
          <a:ext cx="11068672" cy="4419600"/>
        </p:xfrm>
        <a:graphic>
          <a:graphicData uri="http://schemas.openxmlformats.org/drawingml/2006/table">
            <a:tbl>
              <a:tblPr firstRow="1" bandRow="1">
                <a:tableStyleId>{5C22544A-7EE6-4342-B048-85BDC9FD1C3A}</a:tableStyleId>
              </a:tblPr>
              <a:tblGrid>
                <a:gridCol w="2101516">
                  <a:extLst>
                    <a:ext uri="{9D8B030D-6E8A-4147-A177-3AD203B41FA5}">
                      <a16:colId xmlns:a16="http://schemas.microsoft.com/office/drawing/2014/main" val="3683274809"/>
                    </a:ext>
                  </a:extLst>
                </a:gridCol>
                <a:gridCol w="8967156">
                  <a:extLst>
                    <a:ext uri="{9D8B030D-6E8A-4147-A177-3AD203B41FA5}">
                      <a16:colId xmlns:a16="http://schemas.microsoft.com/office/drawing/2014/main" val="2866158817"/>
                    </a:ext>
                  </a:extLst>
                </a:gridCol>
              </a:tblGrid>
              <a:tr h="298695">
                <a:tc>
                  <a:txBody>
                    <a:bodyPr/>
                    <a:lstStyle/>
                    <a:p>
                      <a:r>
                        <a:rPr lang="en-US" sz="1400" dirty="0"/>
                        <a:t>Term</a:t>
                      </a:r>
                    </a:p>
                  </a:txBody>
                  <a:tcPr/>
                </a:tc>
                <a:tc>
                  <a:txBody>
                    <a:bodyPr/>
                    <a:lstStyle/>
                    <a:p>
                      <a:r>
                        <a:rPr lang="en-US" sz="1400" dirty="0"/>
                        <a:t>Definition</a:t>
                      </a:r>
                    </a:p>
                  </a:txBody>
                  <a:tcPr/>
                </a:tc>
                <a:extLst>
                  <a:ext uri="{0D108BD9-81ED-4DB2-BD59-A6C34878D82A}">
                    <a16:rowId xmlns:a16="http://schemas.microsoft.com/office/drawing/2014/main" val="2046826937"/>
                  </a:ext>
                </a:extLst>
              </a:tr>
              <a:tr h="423471">
                <a:tc>
                  <a:txBody>
                    <a:bodyPr/>
                    <a:lstStyle/>
                    <a:p>
                      <a:r>
                        <a:rPr lang="en-US" sz="1800" b="1" kern="1200" dirty="0">
                          <a:solidFill>
                            <a:schemeClr val="dk1"/>
                          </a:solidFill>
                          <a:effectLst/>
                          <a:latin typeface="+mn-lt"/>
                          <a:ea typeface="+mn-ea"/>
                          <a:cs typeface="+mn-cs"/>
                        </a:rPr>
                        <a:t>Personnel security</a:t>
                      </a:r>
                      <a:endParaRPr lang="en-US" sz="1100" dirty="0"/>
                    </a:p>
                  </a:txBody>
                  <a:tcPr/>
                </a:tc>
                <a:tc>
                  <a:txBody>
                    <a:bodyPr/>
                    <a:lstStyle/>
                    <a:p>
                      <a:r>
                        <a:rPr lang="en-US" sz="1800" kern="1200" dirty="0">
                          <a:solidFill>
                            <a:schemeClr val="dk1"/>
                          </a:solidFill>
                          <a:effectLst/>
                          <a:latin typeface="+mn-lt"/>
                          <a:ea typeface="+mn-ea"/>
                          <a:cs typeface="+mn-cs"/>
                        </a:rPr>
                        <a:t>(i) Ensure that individuals occupying positions of responsibility within organizations (including third-party service providers) are trustworthy and meet established security criteria for those positions; (ii) ensure that organizational information and information systems are protected during and after personnel actions such as terminations and transfers; and (iii) employ formal sanctions for personnel failing to comply with organizational security policies and procedures.</a:t>
                      </a:r>
                    </a:p>
                  </a:txBody>
                  <a:tcPr/>
                </a:tc>
                <a:extLst>
                  <a:ext uri="{0D108BD9-81ED-4DB2-BD59-A6C34878D82A}">
                    <a16:rowId xmlns:a16="http://schemas.microsoft.com/office/drawing/2014/main" val="1852481972"/>
                  </a:ext>
                </a:extLst>
              </a:tr>
              <a:tr h="507781">
                <a:tc>
                  <a:txBody>
                    <a:bodyPr/>
                    <a:lstStyle/>
                    <a:p>
                      <a:r>
                        <a:rPr lang="en-US" sz="1800" b="1" kern="1200" dirty="0">
                          <a:solidFill>
                            <a:schemeClr val="dk1"/>
                          </a:solidFill>
                          <a:effectLst/>
                          <a:latin typeface="+mn-lt"/>
                          <a:ea typeface="+mn-ea"/>
                          <a:cs typeface="+mn-cs"/>
                        </a:rPr>
                        <a:t>Risk assessment</a:t>
                      </a:r>
                      <a:endParaRPr lang="en-US" sz="1100" dirty="0"/>
                    </a:p>
                  </a:txBody>
                  <a:tcPr/>
                </a:tc>
                <a:tc>
                  <a:txBody>
                    <a:bodyPr/>
                    <a:lstStyle/>
                    <a:p>
                      <a:r>
                        <a:rPr lang="en-US" sz="1800" kern="1200" dirty="0">
                          <a:solidFill>
                            <a:schemeClr val="dk1"/>
                          </a:solidFill>
                          <a:effectLst/>
                          <a:latin typeface="+mn-lt"/>
                          <a:ea typeface="+mn-ea"/>
                          <a:cs typeface="+mn-cs"/>
                        </a:rPr>
                        <a:t>Periodically assess the risk to organizational operations (including mission, functions, image, or reputation), organizational assets, and individuals, resulting from the operation of organizational information systems and the associated processing, storage, or transmission of organizational information.</a:t>
                      </a:r>
                    </a:p>
                  </a:txBody>
                  <a:tcPr/>
                </a:tc>
                <a:extLst>
                  <a:ext uri="{0D108BD9-81ED-4DB2-BD59-A6C34878D82A}">
                    <a16:rowId xmlns:a16="http://schemas.microsoft.com/office/drawing/2014/main" val="626038711"/>
                  </a:ext>
                </a:extLst>
              </a:tr>
              <a:tr h="780078">
                <a:tc>
                  <a:txBody>
                    <a:bodyPr/>
                    <a:lstStyle/>
                    <a:p>
                      <a:r>
                        <a:rPr lang="en-US" sz="1800" b="1" kern="1200" dirty="0">
                          <a:solidFill>
                            <a:schemeClr val="dk1"/>
                          </a:solidFill>
                          <a:effectLst/>
                          <a:latin typeface="+mn-lt"/>
                          <a:ea typeface="+mn-ea"/>
                          <a:cs typeface="+mn-cs"/>
                        </a:rPr>
                        <a:t>Systems and services acquisition</a:t>
                      </a:r>
                      <a:endParaRPr lang="en-US" sz="1100" dirty="0"/>
                    </a:p>
                  </a:txBody>
                  <a:tcPr/>
                </a:tc>
                <a:tc>
                  <a:txBody>
                    <a:bodyPr/>
                    <a:lstStyle/>
                    <a:p>
                      <a:r>
                        <a:rPr lang="en-US" sz="1800" kern="1200" dirty="0">
                          <a:solidFill>
                            <a:schemeClr val="dk1"/>
                          </a:solidFill>
                          <a:effectLst/>
                          <a:latin typeface="+mn-lt"/>
                          <a:ea typeface="+mn-ea"/>
                          <a:cs typeface="+mn-cs"/>
                        </a:rPr>
                        <a:t>(i) Allocate sufficient resources to adequately protect organizational information systems; (ii) employ system development life cycle processes that incorporate information security considerations; (iii) employ software usage and installation restrictions; and (iv) ensure that third-party providers employ adequate security measures to protect information, applications, and/or services outsourced from the organization.</a:t>
                      </a:r>
                    </a:p>
                  </a:txBody>
                  <a:tcPr/>
                </a:tc>
                <a:extLst>
                  <a:ext uri="{0D108BD9-81ED-4DB2-BD59-A6C34878D82A}">
                    <a16:rowId xmlns:a16="http://schemas.microsoft.com/office/drawing/2014/main" val="1374603334"/>
                  </a:ext>
                </a:extLst>
              </a:tr>
            </a:tbl>
          </a:graphicData>
        </a:graphic>
      </p:graphicFrame>
    </p:spTree>
    <p:extLst>
      <p:ext uri="{BB962C8B-B14F-4D97-AF65-F5344CB8AC3E}">
        <p14:creationId xmlns:p14="http://schemas.microsoft.com/office/powerpoint/2010/main" val="2129861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Overlapping Technical and Management</a:t>
            </a:r>
          </a:p>
        </p:txBody>
      </p:sp>
      <p:graphicFrame>
        <p:nvGraphicFramePr>
          <p:cNvPr id="14" name="Table 11">
            <a:extLst>
              <a:ext uri="{FF2B5EF4-FFF2-40B4-BE49-F238E27FC236}">
                <a16:creationId xmlns:a16="http://schemas.microsoft.com/office/drawing/2014/main" id="{5389537C-154A-43E1-8A5D-5E762AA47038}"/>
              </a:ext>
            </a:extLst>
          </p:cNvPr>
          <p:cNvGraphicFramePr>
            <a:graphicFrameLocks noGrp="1"/>
          </p:cNvGraphicFramePr>
          <p:nvPr>
            <p:ph idx="1"/>
            <p:extLst>
              <p:ext uri="{D42A27DB-BD31-4B8C-83A1-F6EECF244321}">
                <p14:modId xmlns:p14="http://schemas.microsoft.com/office/powerpoint/2010/main" val="3199457797"/>
              </p:ext>
            </p:extLst>
          </p:nvPr>
        </p:nvGraphicFramePr>
        <p:xfrm>
          <a:off x="596069" y="1264742"/>
          <a:ext cx="11068672" cy="3596640"/>
        </p:xfrm>
        <a:graphic>
          <a:graphicData uri="http://schemas.openxmlformats.org/drawingml/2006/table">
            <a:tbl>
              <a:tblPr firstRow="1" bandRow="1">
                <a:tableStyleId>{5C22544A-7EE6-4342-B048-85BDC9FD1C3A}</a:tableStyleId>
              </a:tblPr>
              <a:tblGrid>
                <a:gridCol w="2101516">
                  <a:extLst>
                    <a:ext uri="{9D8B030D-6E8A-4147-A177-3AD203B41FA5}">
                      <a16:colId xmlns:a16="http://schemas.microsoft.com/office/drawing/2014/main" val="3683274809"/>
                    </a:ext>
                  </a:extLst>
                </a:gridCol>
                <a:gridCol w="8967156">
                  <a:extLst>
                    <a:ext uri="{9D8B030D-6E8A-4147-A177-3AD203B41FA5}">
                      <a16:colId xmlns:a16="http://schemas.microsoft.com/office/drawing/2014/main" val="2866158817"/>
                    </a:ext>
                  </a:extLst>
                </a:gridCol>
              </a:tblGrid>
              <a:tr h="298695">
                <a:tc>
                  <a:txBody>
                    <a:bodyPr/>
                    <a:lstStyle/>
                    <a:p>
                      <a:r>
                        <a:rPr lang="en-US" sz="1400" dirty="0"/>
                        <a:t>Term</a:t>
                      </a:r>
                    </a:p>
                  </a:txBody>
                  <a:tcPr/>
                </a:tc>
                <a:tc>
                  <a:txBody>
                    <a:bodyPr/>
                    <a:lstStyle/>
                    <a:p>
                      <a:r>
                        <a:rPr lang="en-US" sz="1400" dirty="0"/>
                        <a:t>Definition</a:t>
                      </a:r>
                    </a:p>
                  </a:txBody>
                  <a:tcPr/>
                </a:tc>
                <a:extLst>
                  <a:ext uri="{0D108BD9-81ED-4DB2-BD59-A6C34878D82A}">
                    <a16:rowId xmlns:a16="http://schemas.microsoft.com/office/drawing/2014/main" val="2046826937"/>
                  </a:ext>
                </a:extLst>
              </a:tr>
              <a:tr h="423471">
                <a:tc>
                  <a:txBody>
                    <a:bodyPr/>
                    <a:lstStyle/>
                    <a:p>
                      <a:r>
                        <a:rPr lang="en-US" sz="1800" b="1" kern="1200" dirty="0">
                          <a:solidFill>
                            <a:schemeClr val="dk1"/>
                          </a:solidFill>
                          <a:effectLst/>
                          <a:latin typeface="+mn-lt"/>
                          <a:ea typeface="+mn-ea"/>
                          <a:cs typeface="+mn-cs"/>
                        </a:rPr>
                        <a:t>Configuration management</a:t>
                      </a:r>
                      <a:endParaRPr lang="en-US" sz="1100" dirty="0"/>
                    </a:p>
                  </a:txBody>
                  <a:tcPr/>
                </a:tc>
                <a:tc>
                  <a:txBody>
                    <a:bodyPr/>
                    <a:lstStyle/>
                    <a:p>
                      <a:r>
                        <a:rPr lang="en-US" sz="1800" kern="1200" dirty="0">
                          <a:solidFill>
                            <a:schemeClr val="dk1"/>
                          </a:solidFill>
                          <a:effectLst/>
                          <a:latin typeface="+mn-lt"/>
                          <a:ea typeface="+mn-ea"/>
                          <a:cs typeface="+mn-cs"/>
                        </a:rPr>
                        <a:t>(i) Establish and maintain baseline configurations and inventories of organizational information systems (including hardware, software, firmware, and documentation) throughout the respective system development life cycles; and (ii) establish and enforce security configuration settings for information technology products employed in organizational information systems.</a:t>
                      </a:r>
                    </a:p>
                  </a:txBody>
                  <a:tcPr/>
                </a:tc>
                <a:extLst>
                  <a:ext uri="{0D108BD9-81ED-4DB2-BD59-A6C34878D82A}">
                    <a16:rowId xmlns:a16="http://schemas.microsoft.com/office/drawing/2014/main" val="1852481972"/>
                  </a:ext>
                </a:extLst>
              </a:tr>
              <a:tr h="507781">
                <a:tc>
                  <a:txBody>
                    <a:bodyPr/>
                    <a:lstStyle/>
                    <a:p>
                      <a:r>
                        <a:rPr lang="en-US" sz="1800" b="1" kern="1200" dirty="0">
                          <a:solidFill>
                            <a:schemeClr val="dk1"/>
                          </a:solidFill>
                          <a:effectLst/>
                          <a:latin typeface="+mn-lt"/>
                          <a:ea typeface="+mn-ea"/>
                          <a:cs typeface="+mn-cs"/>
                        </a:rPr>
                        <a:t>Incident response</a:t>
                      </a:r>
                      <a:endParaRPr lang="en-US" sz="1100" dirty="0"/>
                    </a:p>
                  </a:txBody>
                  <a:tcPr/>
                </a:tc>
                <a:tc>
                  <a:txBody>
                    <a:bodyPr/>
                    <a:lstStyle/>
                    <a:p>
                      <a:r>
                        <a:rPr lang="en-US" sz="1800" kern="1200" dirty="0">
                          <a:solidFill>
                            <a:schemeClr val="dk1"/>
                          </a:solidFill>
                          <a:effectLst/>
                          <a:latin typeface="+mn-lt"/>
                          <a:ea typeface="+mn-ea"/>
                          <a:cs typeface="+mn-cs"/>
                        </a:rPr>
                        <a:t>(i) Establish an operational incident handling capability for organizational information systems that includes adequate preparation, detection, analysis, containment, recovery, and user response activities; and (ii) track, document, and report incidents to appropriate organizational officials and/or authorities.</a:t>
                      </a:r>
                    </a:p>
                  </a:txBody>
                  <a:tcPr/>
                </a:tc>
                <a:extLst>
                  <a:ext uri="{0D108BD9-81ED-4DB2-BD59-A6C34878D82A}">
                    <a16:rowId xmlns:a16="http://schemas.microsoft.com/office/drawing/2014/main" val="626038711"/>
                  </a:ext>
                </a:extLst>
              </a:tr>
              <a:tr h="780078">
                <a:tc>
                  <a:txBody>
                    <a:bodyPr/>
                    <a:lstStyle/>
                    <a:p>
                      <a:r>
                        <a:rPr lang="en-US" sz="1800" b="1" kern="1200" dirty="0">
                          <a:solidFill>
                            <a:schemeClr val="dk1"/>
                          </a:solidFill>
                          <a:effectLst/>
                          <a:latin typeface="+mn-lt"/>
                          <a:ea typeface="+mn-ea"/>
                          <a:cs typeface="+mn-cs"/>
                        </a:rPr>
                        <a:t>Media protection</a:t>
                      </a:r>
                      <a:endParaRPr lang="en-US" sz="1100" dirty="0"/>
                    </a:p>
                  </a:txBody>
                  <a:tcPr/>
                </a:tc>
                <a:tc>
                  <a:txBody>
                    <a:bodyPr/>
                    <a:lstStyle/>
                    <a:p>
                      <a:r>
                        <a:rPr lang="en-US" sz="1800" kern="1200" dirty="0">
                          <a:solidFill>
                            <a:schemeClr val="dk1"/>
                          </a:solidFill>
                          <a:effectLst/>
                          <a:latin typeface="+mn-lt"/>
                          <a:ea typeface="+mn-ea"/>
                          <a:cs typeface="+mn-cs"/>
                        </a:rPr>
                        <a:t>(i) Protect information system media, both paper and digital; (ii) limit access to information on information system media to authorized users; and (iii) sanitize or destroy information system media before disposal or release for reuse.</a:t>
                      </a:r>
                    </a:p>
                  </a:txBody>
                  <a:tcPr/>
                </a:tc>
                <a:extLst>
                  <a:ext uri="{0D108BD9-81ED-4DB2-BD59-A6C34878D82A}">
                    <a16:rowId xmlns:a16="http://schemas.microsoft.com/office/drawing/2014/main" val="1374603334"/>
                  </a:ext>
                </a:extLst>
              </a:tr>
            </a:tbl>
          </a:graphicData>
        </a:graphic>
      </p:graphicFrame>
    </p:spTree>
    <p:extLst>
      <p:ext uri="{BB962C8B-B14F-4D97-AF65-F5344CB8AC3E}">
        <p14:creationId xmlns:p14="http://schemas.microsoft.com/office/powerpoint/2010/main" val="2138019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Fundamental Security Design Principles</a:t>
            </a:r>
          </a:p>
        </p:txBody>
      </p:sp>
      <p:graphicFrame>
        <p:nvGraphicFramePr>
          <p:cNvPr id="12" name="Content Placeholder 9">
            <a:extLst>
              <a:ext uri="{FF2B5EF4-FFF2-40B4-BE49-F238E27FC236}">
                <a16:creationId xmlns:a16="http://schemas.microsoft.com/office/drawing/2014/main" id="{4E26FDFE-BA33-4940-8B6D-6679FC4103FC}"/>
              </a:ext>
            </a:extLst>
          </p:cNvPr>
          <p:cNvGraphicFramePr>
            <a:graphicFrameLocks noGrp="1"/>
          </p:cNvGraphicFramePr>
          <p:nvPr>
            <p:extLst>
              <p:ext uri="{D42A27DB-BD31-4B8C-83A1-F6EECF244321}">
                <p14:modId xmlns:p14="http://schemas.microsoft.com/office/powerpoint/2010/main" val="2165516268"/>
              </p:ext>
            </p:extLst>
          </p:nvPr>
        </p:nvGraphicFramePr>
        <p:xfrm>
          <a:off x="1485398" y="1257363"/>
          <a:ext cx="8784976" cy="48245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3082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237114" cy="4873190"/>
          </a:xfrm>
        </p:spPr>
        <p:txBody>
          <a:bodyPr>
            <a:noAutofit/>
          </a:bodyPr>
          <a:lstStyle/>
          <a:p>
            <a:pPr eaLnBrk="1" hangingPunct="1"/>
            <a:r>
              <a:rPr lang="en-US" altLang="en-US" sz="3200" dirty="0"/>
              <a:t>Computer Security Concepts</a:t>
            </a:r>
          </a:p>
          <a:p>
            <a:pPr eaLnBrk="1" hangingPunct="1"/>
            <a:r>
              <a:rPr lang="en-US" altLang="en-US" sz="3200" dirty="0"/>
              <a:t>Threats, Attacks, and Assets</a:t>
            </a:r>
          </a:p>
          <a:p>
            <a:pPr eaLnBrk="1" hangingPunct="1"/>
            <a:r>
              <a:rPr lang="en-US" altLang="en-US" sz="3200" dirty="0"/>
              <a:t>Security Functional Requirements</a:t>
            </a:r>
          </a:p>
          <a:p>
            <a:pPr eaLnBrk="1" hangingPunct="1"/>
            <a:r>
              <a:rPr lang="en-US" altLang="en-US" sz="3200" dirty="0"/>
              <a:t>Fundamental Security Design Principles</a:t>
            </a:r>
          </a:p>
          <a:p>
            <a:pPr eaLnBrk="1" hangingPunct="1"/>
            <a:r>
              <a:rPr lang="en-US" altLang="en-US" sz="3200" dirty="0"/>
              <a:t>Attack Surfaces and Attack Trees</a:t>
            </a:r>
          </a:p>
          <a:p>
            <a:pPr eaLnBrk="1" hangingPunct="1"/>
            <a:r>
              <a:rPr lang="en-US" altLang="en-US" sz="3200" dirty="0"/>
              <a:t>Computer Security Strategy</a:t>
            </a:r>
          </a:p>
          <a:p>
            <a:pPr eaLnBrk="1" hangingPunct="1"/>
            <a:r>
              <a:rPr lang="en-US" altLang="en-US" sz="3200" dirty="0"/>
              <a:t>Standards</a:t>
            </a:r>
          </a:p>
          <a:p>
            <a:pPr eaLnBrk="1" hangingPunct="1"/>
            <a:r>
              <a:rPr lang="en-US" altLang="en-US" sz="3200" dirty="0"/>
              <a:t>Key Terms, Review Questions, and Problems</a:t>
            </a:r>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Chapter 1 Overview</a:t>
            </a:r>
          </a:p>
        </p:txBody>
      </p:sp>
    </p:spTree>
    <p:extLst>
      <p:ext uri="{BB962C8B-B14F-4D97-AF65-F5344CB8AC3E}">
        <p14:creationId xmlns:p14="http://schemas.microsoft.com/office/powerpoint/2010/main" val="1704486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Attack Surfaces</a:t>
            </a:r>
          </a:p>
        </p:txBody>
      </p:sp>
      <p:graphicFrame>
        <p:nvGraphicFramePr>
          <p:cNvPr id="16" name="Content Placeholder 3">
            <a:extLst>
              <a:ext uri="{FF2B5EF4-FFF2-40B4-BE49-F238E27FC236}">
                <a16:creationId xmlns:a16="http://schemas.microsoft.com/office/drawing/2014/main" id="{1917AD68-8D16-4481-87D1-7478F9C992A3}"/>
              </a:ext>
            </a:extLst>
          </p:cNvPr>
          <p:cNvGraphicFramePr>
            <a:graphicFrameLocks noGrp="1"/>
          </p:cNvGraphicFramePr>
          <p:nvPr>
            <p:extLst>
              <p:ext uri="{D42A27DB-BD31-4B8C-83A1-F6EECF244321}">
                <p14:modId xmlns:p14="http://schemas.microsoft.com/office/powerpoint/2010/main" val="2843216877"/>
              </p:ext>
            </p:extLst>
          </p:nvPr>
        </p:nvGraphicFramePr>
        <p:xfrm>
          <a:off x="1184244" y="1198726"/>
          <a:ext cx="9796944" cy="49685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31223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Attack Surface Categories</a:t>
            </a:r>
          </a:p>
        </p:txBody>
      </p:sp>
      <p:graphicFrame>
        <p:nvGraphicFramePr>
          <p:cNvPr id="10" name="Content Placeholder 9">
            <a:extLst>
              <a:ext uri="{FF2B5EF4-FFF2-40B4-BE49-F238E27FC236}">
                <a16:creationId xmlns:a16="http://schemas.microsoft.com/office/drawing/2014/main" id="{D5F419EA-1766-4995-947B-3EA6132F5A77}"/>
              </a:ext>
            </a:extLst>
          </p:cNvPr>
          <p:cNvGraphicFramePr>
            <a:graphicFrameLocks noGrp="1"/>
          </p:cNvGraphicFramePr>
          <p:nvPr>
            <p:extLst>
              <p:ext uri="{D42A27DB-BD31-4B8C-83A1-F6EECF244321}">
                <p14:modId xmlns:p14="http://schemas.microsoft.com/office/powerpoint/2010/main" val="480511102"/>
              </p:ext>
            </p:extLst>
          </p:nvPr>
        </p:nvGraphicFramePr>
        <p:xfrm>
          <a:off x="1692444" y="1303041"/>
          <a:ext cx="8686800" cy="47715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5138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Defense in Depth &amp; Attack Surface</a:t>
            </a:r>
          </a:p>
        </p:txBody>
      </p:sp>
      <p:pic>
        <p:nvPicPr>
          <p:cNvPr id="2" name="Picture 1">
            <a:extLst>
              <a:ext uri="{FF2B5EF4-FFF2-40B4-BE49-F238E27FC236}">
                <a16:creationId xmlns:a16="http://schemas.microsoft.com/office/drawing/2014/main" id="{36735519-BC6F-4871-B26B-10368CB1F9A5}"/>
              </a:ext>
            </a:extLst>
          </p:cNvPr>
          <p:cNvPicPr>
            <a:picLocks noChangeAspect="1"/>
          </p:cNvPicPr>
          <p:nvPr/>
        </p:nvPicPr>
        <p:blipFill>
          <a:blip r:embed="rId4"/>
          <a:stretch>
            <a:fillRect/>
          </a:stretch>
        </p:blipFill>
        <p:spPr>
          <a:xfrm>
            <a:off x="1388376" y="1207713"/>
            <a:ext cx="5012267" cy="4880365"/>
          </a:xfrm>
          <a:prstGeom prst="rect">
            <a:avLst/>
          </a:prstGeom>
        </p:spPr>
      </p:pic>
      <p:pic>
        <p:nvPicPr>
          <p:cNvPr id="3" name="Picture 2">
            <a:extLst>
              <a:ext uri="{FF2B5EF4-FFF2-40B4-BE49-F238E27FC236}">
                <a16:creationId xmlns:a16="http://schemas.microsoft.com/office/drawing/2014/main" id="{6414E64B-DA70-4CF7-8764-A881B80DAE9E}"/>
              </a:ext>
            </a:extLst>
          </p:cNvPr>
          <p:cNvPicPr>
            <a:picLocks noChangeAspect="1"/>
          </p:cNvPicPr>
          <p:nvPr/>
        </p:nvPicPr>
        <p:blipFill>
          <a:blip r:embed="rId5"/>
          <a:stretch>
            <a:fillRect/>
          </a:stretch>
        </p:blipFill>
        <p:spPr>
          <a:xfrm>
            <a:off x="6551805" y="3380763"/>
            <a:ext cx="4759878" cy="266394"/>
          </a:xfrm>
          <a:prstGeom prst="rect">
            <a:avLst/>
          </a:prstGeom>
        </p:spPr>
      </p:pic>
    </p:spTree>
    <p:extLst>
      <p:ext uri="{BB962C8B-B14F-4D97-AF65-F5344CB8AC3E}">
        <p14:creationId xmlns:p14="http://schemas.microsoft.com/office/powerpoint/2010/main" val="2437975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33</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349790" cy="4910757"/>
          </a:xfrm>
        </p:spPr>
        <p:txBody>
          <a:bodyPr>
            <a:noAutofit/>
          </a:bodyPr>
          <a:lstStyle/>
          <a:p>
            <a:r>
              <a:rPr lang="en-US" altLang="en-US" sz="3200" dirty="0"/>
              <a:t>A branching, hierarchical data structure that represents a set of potential vulnerabilities </a:t>
            </a:r>
          </a:p>
          <a:p>
            <a:r>
              <a:rPr lang="en-US" altLang="en-US" sz="3200" dirty="0"/>
              <a:t>Objective: to effectively exploit the info available on attack patterns</a:t>
            </a:r>
          </a:p>
          <a:p>
            <a:pPr lvl="1"/>
            <a:r>
              <a:rPr lang="en-US" altLang="en-US" sz="2800" dirty="0"/>
              <a:t>Published on CERT or similar forums</a:t>
            </a:r>
          </a:p>
          <a:p>
            <a:pPr lvl="1"/>
            <a:r>
              <a:rPr lang="en-US" altLang="en-US" sz="2800" dirty="0"/>
              <a:t>Security analysts can use the tree to guide design and strengthen countermeasures </a:t>
            </a:r>
          </a:p>
          <a:p>
            <a:pPr marL="0" indent="0" algn="r">
              <a:buNone/>
              <a:defRPr/>
            </a:pPr>
            <a:endParaRPr lang="en-US" altLang="en-US" sz="4000"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Attack Trees</a:t>
            </a:r>
          </a:p>
        </p:txBody>
      </p:sp>
    </p:spTree>
    <p:extLst>
      <p:ext uri="{BB962C8B-B14F-4D97-AF65-F5344CB8AC3E}">
        <p14:creationId xmlns:p14="http://schemas.microsoft.com/office/powerpoint/2010/main" val="2984572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An Example Attack Tree</a:t>
            </a:r>
          </a:p>
        </p:txBody>
      </p:sp>
      <p:pic>
        <p:nvPicPr>
          <p:cNvPr id="9" name="Picture 8">
            <a:extLst>
              <a:ext uri="{FF2B5EF4-FFF2-40B4-BE49-F238E27FC236}">
                <a16:creationId xmlns:a16="http://schemas.microsoft.com/office/drawing/2014/main" id="{ADE93066-6332-4FBC-A6B1-6C57A61B389D}"/>
              </a:ext>
            </a:extLst>
          </p:cNvPr>
          <p:cNvPicPr>
            <a:picLocks noChangeAspect="1"/>
          </p:cNvPicPr>
          <p:nvPr/>
        </p:nvPicPr>
        <p:blipFill>
          <a:blip r:embed="rId4"/>
          <a:stretch>
            <a:fillRect/>
          </a:stretch>
        </p:blipFill>
        <p:spPr>
          <a:xfrm>
            <a:off x="2194967" y="1174949"/>
            <a:ext cx="6062132" cy="4999884"/>
          </a:xfrm>
          <a:prstGeom prst="rect">
            <a:avLst/>
          </a:prstGeom>
        </p:spPr>
      </p:pic>
    </p:spTree>
    <p:extLst>
      <p:ext uri="{BB962C8B-B14F-4D97-AF65-F5344CB8AC3E}">
        <p14:creationId xmlns:p14="http://schemas.microsoft.com/office/powerpoint/2010/main" val="296819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35</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87567"/>
            <a:ext cx="11349790" cy="4910757"/>
          </a:xfrm>
        </p:spPr>
        <p:txBody>
          <a:bodyPr>
            <a:noAutofit/>
          </a:bodyPr>
          <a:lstStyle/>
          <a:p>
            <a:pPr>
              <a:defRPr/>
            </a:pPr>
            <a:r>
              <a:rPr lang="en-US" sz="3200" dirty="0"/>
              <a:t>An overall strategy for providing security</a:t>
            </a:r>
          </a:p>
          <a:p>
            <a:pPr lvl="1">
              <a:defRPr/>
            </a:pPr>
            <a:r>
              <a:rPr lang="en-US" sz="2800" b="1" dirty="0"/>
              <a:t>Policy</a:t>
            </a:r>
            <a:r>
              <a:rPr lang="en-US" sz="2800" dirty="0"/>
              <a:t> (specs): what security schemes are supposed to do</a:t>
            </a:r>
          </a:p>
          <a:p>
            <a:pPr lvl="2">
              <a:defRPr/>
            </a:pPr>
            <a:r>
              <a:rPr lang="en-US" sz="2400" dirty="0"/>
              <a:t>Assets and their values</a:t>
            </a:r>
          </a:p>
          <a:p>
            <a:pPr lvl="2">
              <a:defRPr/>
            </a:pPr>
            <a:r>
              <a:rPr lang="en-US" sz="2400" dirty="0"/>
              <a:t>Potential threats</a:t>
            </a:r>
          </a:p>
          <a:p>
            <a:pPr lvl="2">
              <a:defRPr/>
            </a:pPr>
            <a:r>
              <a:rPr lang="en-US" sz="2400" dirty="0"/>
              <a:t>Ease of use vs security</a:t>
            </a:r>
          </a:p>
          <a:p>
            <a:pPr lvl="2">
              <a:defRPr/>
            </a:pPr>
            <a:r>
              <a:rPr lang="en-US" sz="2400" dirty="0"/>
              <a:t>Cost of security vs cost of failure/recovery</a:t>
            </a:r>
          </a:p>
          <a:p>
            <a:pPr lvl="1">
              <a:defRPr/>
            </a:pPr>
            <a:r>
              <a:rPr lang="en-US" sz="2800" b="1" dirty="0"/>
              <a:t>Implementation/mechanism</a:t>
            </a:r>
            <a:r>
              <a:rPr lang="en-US" sz="2800" dirty="0"/>
              <a:t>: how to enforce</a:t>
            </a:r>
          </a:p>
          <a:p>
            <a:pPr lvl="2">
              <a:defRPr/>
            </a:pPr>
            <a:r>
              <a:rPr lang="en-US" sz="2400" dirty="0"/>
              <a:t>Prevention</a:t>
            </a:r>
          </a:p>
          <a:p>
            <a:pPr lvl="2">
              <a:defRPr/>
            </a:pPr>
            <a:r>
              <a:rPr lang="en-US" sz="2400" dirty="0"/>
              <a:t>Detection</a:t>
            </a:r>
          </a:p>
          <a:p>
            <a:pPr lvl="2">
              <a:defRPr/>
            </a:pPr>
            <a:r>
              <a:rPr lang="en-US" sz="2400" dirty="0"/>
              <a:t>Response</a:t>
            </a:r>
          </a:p>
          <a:p>
            <a:pPr lvl="2">
              <a:defRPr/>
            </a:pPr>
            <a:r>
              <a:rPr lang="en-US" sz="2400" dirty="0"/>
              <a:t>Recovery</a:t>
            </a:r>
          </a:p>
          <a:p>
            <a:pPr lvl="1">
              <a:defRPr/>
            </a:pPr>
            <a:r>
              <a:rPr lang="en-US" sz="2800" b="1" dirty="0"/>
              <a:t>Correctness/assurance</a:t>
            </a:r>
            <a:r>
              <a:rPr lang="en-US" sz="2800" dirty="0"/>
              <a:t>: does it really work (validation/review)</a:t>
            </a:r>
            <a:endParaRPr lang="en-US" altLang="en-US" sz="4400"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Computer Security Strategy</a:t>
            </a:r>
          </a:p>
        </p:txBody>
      </p:sp>
    </p:spTree>
    <p:extLst>
      <p:ext uri="{BB962C8B-B14F-4D97-AF65-F5344CB8AC3E}">
        <p14:creationId xmlns:p14="http://schemas.microsoft.com/office/powerpoint/2010/main" val="3824280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36</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53701"/>
            <a:ext cx="11349790" cy="4910757"/>
          </a:xfrm>
        </p:spPr>
        <p:txBody>
          <a:bodyPr>
            <a:noAutofit/>
          </a:bodyPr>
          <a:lstStyle/>
          <a:p>
            <a:r>
              <a:rPr lang="en-US" sz="2400" dirty="0"/>
              <a:t>Standards have been developed to cover management practices and the overall architecture of security mechanisms and services</a:t>
            </a:r>
          </a:p>
          <a:p>
            <a:r>
              <a:rPr lang="en-US" sz="2400" dirty="0"/>
              <a:t>The most important of these organizations are:</a:t>
            </a:r>
          </a:p>
          <a:p>
            <a:pPr lvl="1"/>
            <a:r>
              <a:rPr lang="en-US" sz="2000" b="1" dirty="0"/>
              <a:t>National Institute of Standards and Technology (NIST)</a:t>
            </a:r>
          </a:p>
          <a:p>
            <a:pPr lvl="2"/>
            <a:r>
              <a:rPr lang="en-US" sz="1800" dirty="0"/>
              <a:t>NIST is a U.S. federal agency that deals with measurement science, standards, and technology related to U.S. government use and to the promotion of U.S. private sector innovation</a:t>
            </a:r>
          </a:p>
          <a:p>
            <a:pPr lvl="1"/>
            <a:r>
              <a:rPr lang="en-US" sz="2000" b="1" dirty="0"/>
              <a:t>Internet Society (ISOC)</a:t>
            </a:r>
          </a:p>
          <a:p>
            <a:pPr lvl="2"/>
            <a:r>
              <a:rPr lang="en-US" sz="1800" dirty="0"/>
              <a:t>ISOC is a professional membership society that provides leadership in addressing issues that confront the future of the Internet, and is the organization home for the groups responsible for Internet infrastructure standards</a:t>
            </a:r>
          </a:p>
          <a:p>
            <a:pPr lvl="1"/>
            <a:r>
              <a:rPr lang="en-US" sz="2000" b="1" dirty="0"/>
              <a:t>International Telecommunication Union (ITU-T)</a:t>
            </a:r>
          </a:p>
          <a:p>
            <a:pPr lvl="2"/>
            <a:r>
              <a:rPr lang="en-US" sz="1800" dirty="0"/>
              <a:t>ITU is a United Nations agency in which governments and the private sector coordinate global telecom networks and services</a:t>
            </a:r>
          </a:p>
          <a:p>
            <a:pPr lvl="1"/>
            <a:r>
              <a:rPr lang="en-US" sz="2000" b="1" dirty="0"/>
              <a:t>International Organization for Standardization (ISO)</a:t>
            </a:r>
          </a:p>
          <a:p>
            <a:pPr lvl="2"/>
            <a:r>
              <a:rPr lang="en-US" sz="1800" dirty="0"/>
              <a:t>ISO is a nongovernmental organization whose work results in international agreements that are published as International Standards</a:t>
            </a:r>
          </a:p>
          <a:p>
            <a:pPr lvl="2"/>
            <a:endParaRPr lang="en-US" sz="1800" dirty="0"/>
          </a:p>
          <a:p>
            <a:pPr lvl="2"/>
            <a:endParaRPr lang="en-US" sz="1800" b="1"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Computer Security Standards</a:t>
            </a:r>
          </a:p>
        </p:txBody>
      </p:sp>
    </p:spTree>
    <p:extLst>
      <p:ext uri="{BB962C8B-B14F-4D97-AF65-F5344CB8AC3E}">
        <p14:creationId xmlns:p14="http://schemas.microsoft.com/office/powerpoint/2010/main" val="1713262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Summary</a:t>
            </a:r>
          </a:p>
        </p:txBody>
      </p:sp>
      <p:sp>
        <p:nvSpPr>
          <p:cNvPr id="10" name="Content Placeholder 2">
            <a:extLst>
              <a:ext uri="{FF2B5EF4-FFF2-40B4-BE49-F238E27FC236}">
                <a16:creationId xmlns:a16="http://schemas.microsoft.com/office/drawing/2014/main" id="{E6486158-5301-400C-A038-C1EFCB473E4C}"/>
              </a:ext>
            </a:extLst>
          </p:cNvPr>
          <p:cNvSpPr>
            <a:spLocks noGrp="1"/>
          </p:cNvSpPr>
          <p:nvPr>
            <p:ph idx="1"/>
          </p:nvPr>
        </p:nvSpPr>
        <p:spPr>
          <a:xfrm>
            <a:off x="473242" y="1255299"/>
            <a:ext cx="11349790" cy="4910757"/>
          </a:xfrm>
        </p:spPr>
        <p:txBody>
          <a:bodyPr>
            <a:noAutofit/>
          </a:bodyPr>
          <a:lstStyle/>
          <a:p>
            <a:r>
              <a:rPr lang="en-US" sz="3200" dirty="0"/>
              <a:t>Computer security concepts</a:t>
            </a:r>
          </a:p>
          <a:p>
            <a:r>
              <a:rPr lang="en-US" sz="3200" dirty="0"/>
              <a:t>Threats, attacks, and assets</a:t>
            </a:r>
          </a:p>
          <a:p>
            <a:r>
              <a:rPr lang="en-US" altLang="en-US" sz="3200" dirty="0"/>
              <a:t>Security functional requirements</a:t>
            </a:r>
          </a:p>
          <a:p>
            <a:r>
              <a:rPr lang="en-US" altLang="en-US" sz="3200" dirty="0"/>
              <a:t>Fundamental security design principles</a:t>
            </a:r>
          </a:p>
          <a:p>
            <a:r>
              <a:rPr lang="en-US" altLang="en-US" sz="3200" dirty="0"/>
              <a:t>Attack surfaces and attack trees</a:t>
            </a:r>
          </a:p>
          <a:p>
            <a:r>
              <a:rPr lang="en-US" altLang="en-US" sz="3200" dirty="0"/>
              <a:t>Computer security strategy</a:t>
            </a:r>
          </a:p>
          <a:p>
            <a:r>
              <a:rPr lang="en-US" altLang="en-US" sz="3200" dirty="0"/>
              <a:t>Standards</a:t>
            </a:r>
          </a:p>
          <a:p>
            <a:endParaRPr lang="en-US" altLang="en-US" sz="4000" dirty="0"/>
          </a:p>
        </p:txBody>
      </p:sp>
    </p:spTree>
    <p:extLst>
      <p:ext uri="{BB962C8B-B14F-4D97-AF65-F5344CB8AC3E}">
        <p14:creationId xmlns:p14="http://schemas.microsoft.com/office/powerpoint/2010/main" val="1134342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523998"/>
            <a:ext cx="10604938" cy="4042093"/>
          </a:xfrm>
        </p:spPr>
        <p:txBody>
          <a:bodyPr>
            <a:normAutofit/>
          </a:bodyPr>
          <a:lstStyle/>
          <a:p>
            <a:r>
              <a:rPr lang="en-US" b="1" dirty="0">
                <a:latin typeface="+mn-lt"/>
              </a:rPr>
              <a:t>CECS 378 Section 04</a:t>
            </a:r>
            <a:br>
              <a:rPr lang="en-US" b="1" dirty="0">
                <a:latin typeface="+mn-lt"/>
              </a:rPr>
            </a:br>
            <a:br>
              <a:rPr lang="en-US" dirty="0">
                <a:effectLst/>
              </a:rPr>
            </a:br>
            <a:r>
              <a:rPr lang="en-US" sz="4000" b="1" dirty="0">
                <a:effectLst/>
                <a:latin typeface="+mn-lt"/>
              </a:rPr>
              <a:t>Lab has begun, if you have a question please unmute yourself and use the audio within Zoom</a:t>
            </a: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 uri="{C183D7F6-B498-43B3-948B-1728B52AA6E4}">
                <adec:decorative xmlns:adec="http://schemas.microsoft.com/office/drawing/2017/decorative" val="1"/>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43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237114" cy="3112971"/>
          </a:xfrm>
        </p:spPr>
        <p:txBody>
          <a:bodyPr>
            <a:normAutofit/>
          </a:bodyPr>
          <a:lstStyle/>
          <a:p>
            <a:pPr>
              <a:defRPr/>
            </a:pPr>
            <a:r>
              <a:rPr lang="en-US" altLang="en-US" sz="3200" b="1" dirty="0"/>
              <a:t>Computer security:</a:t>
            </a:r>
            <a:r>
              <a:rPr lang="en-US" altLang="en-US" sz="3200" dirty="0"/>
              <a:t> The protection afforded to an automated information system in order to attain the applicable objectives of preserving the integrity, availability and confidentiality of information system resources (includes hardware, software, firmware, information/data, and telecommunications)</a:t>
            </a:r>
          </a:p>
          <a:p>
            <a:pPr marL="0" indent="0" algn="r">
              <a:buNone/>
              <a:defRPr/>
            </a:pPr>
            <a:r>
              <a:rPr lang="en-US" altLang="en-US" sz="3200" dirty="0"/>
              <a:t>NIST  1995</a:t>
            </a:r>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altLang="en-US" sz="4400" b="1" i="0" u="none" strike="noStrike" kern="1200" cap="none" spc="0" normalizeH="0" baseline="0" noProof="0" dirty="0">
                <a:ln>
                  <a:noFill/>
                </a:ln>
                <a:solidFill>
                  <a:schemeClr val="tx1"/>
                </a:solidFill>
                <a:effectLst/>
                <a:uLnTx/>
                <a:uFillTx/>
                <a:latin typeface="+mj-lt"/>
                <a:ea typeface="+mj-ea"/>
                <a:cs typeface="+mj-cs"/>
              </a:rPr>
              <a:t>A Definition of Computer Security</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690624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5</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237114" cy="4910757"/>
          </a:xfrm>
        </p:spPr>
        <p:txBody>
          <a:bodyPr>
            <a:noAutofit/>
          </a:bodyPr>
          <a:lstStyle/>
          <a:p>
            <a:pPr>
              <a:defRPr/>
            </a:pPr>
            <a:r>
              <a:rPr lang="en-US" sz="2600" b="1" dirty="0">
                <a:solidFill>
                  <a:srgbClr val="0070C0"/>
                </a:solidFill>
              </a:rPr>
              <a:t>Confidentiality</a:t>
            </a:r>
          </a:p>
          <a:p>
            <a:pPr lvl="1">
              <a:defRPr/>
            </a:pPr>
            <a:r>
              <a:rPr lang="en-US" sz="2600" b="1" dirty="0"/>
              <a:t>Data confidentiality</a:t>
            </a:r>
            <a:r>
              <a:rPr lang="en-US" sz="2600" dirty="0"/>
              <a:t>: Assures that confidential information is not disclosed to unauthorized individuals</a:t>
            </a:r>
          </a:p>
          <a:p>
            <a:pPr lvl="1">
              <a:defRPr/>
            </a:pPr>
            <a:r>
              <a:rPr lang="en-US" sz="2600" b="1" dirty="0"/>
              <a:t>Privacy</a:t>
            </a:r>
            <a:r>
              <a:rPr lang="en-US" sz="2600" dirty="0"/>
              <a:t>: Assures that individuals control or influence what information related to them may be collected and stored and by whom</a:t>
            </a:r>
          </a:p>
          <a:p>
            <a:pPr>
              <a:defRPr/>
            </a:pPr>
            <a:r>
              <a:rPr lang="en-US" sz="2600" b="1" dirty="0">
                <a:solidFill>
                  <a:srgbClr val="0070C0"/>
                </a:solidFill>
              </a:rPr>
              <a:t>Integrity</a:t>
            </a:r>
          </a:p>
          <a:p>
            <a:pPr lvl="1">
              <a:defRPr/>
            </a:pPr>
            <a:r>
              <a:rPr lang="en-US" sz="2600" b="1" dirty="0"/>
              <a:t>Data integrity</a:t>
            </a:r>
            <a:r>
              <a:rPr lang="en-US" sz="2600" dirty="0"/>
              <a:t>: assures that information and programs are changed only in a specified and authorized manner</a:t>
            </a:r>
          </a:p>
          <a:p>
            <a:pPr lvl="1">
              <a:defRPr/>
            </a:pPr>
            <a:r>
              <a:rPr lang="en-US" sz="2600" b="1" dirty="0"/>
              <a:t>System integrity</a:t>
            </a:r>
            <a:r>
              <a:rPr lang="en-US" sz="2600" dirty="0"/>
              <a:t>: Assures that a system performs its operations in an unimpaired manner</a:t>
            </a:r>
          </a:p>
          <a:p>
            <a:pPr>
              <a:defRPr/>
            </a:pPr>
            <a:r>
              <a:rPr lang="en-US" sz="2600" b="1" dirty="0">
                <a:solidFill>
                  <a:srgbClr val="0070C0"/>
                </a:solidFill>
              </a:rPr>
              <a:t>Availability</a:t>
            </a:r>
            <a:r>
              <a:rPr lang="en-US" sz="2600" dirty="0"/>
              <a:t>: assure that systems work promptly, and service is not denied to authorized users</a:t>
            </a:r>
          </a:p>
          <a:p>
            <a:pPr marL="0" indent="0" algn="r">
              <a:buNone/>
              <a:defRPr/>
            </a:pPr>
            <a:endParaRPr lang="en-US" altLang="en-US" sz="2600"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Three Key Objectives (the CIA Triad)</a:t>
            </a:r>
          </a:p>
        </p:txBody>
      </p:sp>
    </p:spTree>
    <p:extLst>
      <p:ext uri="{BB962C8B-B14F-4D97-AF65-F5344CB8AC3E}">
        <p14:creationId xmlns:p14="http://schemas.microsoft.com/office/powerpoint/2010/main" val="154791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Key Security Concepts</a:t>
            </a:r>
          </a:p>
        </p:txBody>
      </p:sp>
      <p:pic>
        <p:nvPicPr>
          <p:cNvPr id="10" name="Picture 9">
            <a:extLst>
              <a:ext uri="{FF2B5EF4-FFF2-40B4-BE49-F238E27FC236}">
                <a16:creationId xmlns:a16="http://schemas.microsoft.com/office/drawing/2014/main" id="{3D1366B5-180E-45B9-AB50-ECCA83278554}"/>
              </a:ext>
            </a:extLst>
          </p:cNvPr>
          <p:cNvPicPr>
            <a:picLocks noChangeAspect="1"/>
          </p:cNvPicPr>
          <p:nvPr/>
        </p:nvPicPr>
        <p:blipFill>
          <a:blip r:embed="rId4"/>
          <a:stretch>
            <a:fillRect/>
          </a:stretch>
        </p:blipFill>
        <p:spPr>
          <a:xfrm>
            <a:off x="2646947" y="1392012"/>
            <a:ext cx="7230583" cy="4736477"/>
          </a:xfrm>
          <a:prstGeom prst="rect">
            <a:avLst/>
          </a:prstGeom>
        </p:spPr>
      </p:pic>
    </p:spTree>
    <p:extLst>
      <p:ext uri="{BB962C8B-B14F-4D97-AF65-F5344CB8AC3E}">
        <p14:creationId xmlns:p14="http://schemas.microsoft.com/office/powerpoint/2010/main" val="3222326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7</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237114" cy="4910757"/>
          </a:xfrm>
        </p:spPr>
        <p:txBody>
          <a:bodyPr>
            <a:noAutofit/>
          </a:bodyPr>
          <a:lstStyle/>
          <a:p>
            <a:r>
              <a:rPr lang="en-US" altLang="en-US" b="1" dirty="0">
                <a:solidFill>
                  <a:srgbClr val="0070C0"/>
                </a:solidFill>
              </a:rPr>
              <a:t>Authenticity</a:t>
            </a:r>
            <a:r>
              <a:rPr lang="en-US" altLang="en-US" dirty="0"/>
              <a:t>: the property of being genuine and being able to be verified and trusted; confident in the validity of a transmission, or a message, or its originator</a:t>
            </a:r>
          </a:p>
          <a:p>
            <a:endParaRPr lang="en-US" altLang="en-US" dirty="0"/>
          </a:p>
          <a:p>
            <a:r>
              <a:rPr lang="en-US" altLang="en-US" b="1" dirty="0">
                <a:solidFill>
                  <a:srgbClr val="0070C0"/>
                </a:solidFill>
              </a:rPr>
              <a:t>Accountability</a:t>
            </a:r>
            <a:r>
              <a:rPr lang="en-US" altLang="en-US" dirty="0"/>
              <a:t>: generates the requirement for actions of an entity to be traced uniquely to that individual to support nonrepudiation, deference, fault isolation, etc.</a:t>
            </a:r>
          </a:p>
          <a:p>
            <a:pPr marL="0" indent="0" algn="r">
              <a:buNone/>
              <a:defRPr/>
            </a:pPr>
            <a:endParaRPr lang="en-US" alt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64168"/>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Other Concepts Complete Security Picture</a:t>
            </a:r>
          </a:p>
        </p:txBody>
      </p:sp>
    </p:spTree>
    <p:extLst>
      <p:ext uri="{BB962C8B-B14F-4D97-AF65-F5344CB8AC3E}">
        <p14:creationId xmlns:p14="http://schemas.microsoft.com/office/powerpoint/2010/main" val="1064370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64168"/>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Levels of Security Breach Impact</a:t>
            </a:r>
          </a:p>
        </p:txBody>
      </p:sp>
      <p:graphicFrame>
        <p:nvGraphicFramePr>
          <p:cNvPr id="17" name="Content Placeholder 1">
            <a:extLst>
              <a:ext uri="{FF2B5EF4-FFF2-40B4-BE49-F238E27FC236}">
                <a16:creationId xmlns:a16="http://schemas.microsoft.com/office/drawing/2014/main" id="{9185764D-0F28-47E7-8EDC-7B61492F14B5}"/>
              </a:ext>
            </a:extLst>
          </p:cNvPr>
          <p:cNvGraphicFramePr>
            <a:graphicFrameLocks noGrp="1"/>
          </p:cNvGraphicFramePr>
          <p:nvPr>
            <p:extLst>
              <p:ext uri="{D42A27DB-BD31-4B8C-83A1-F6EECF244321}">
                <p14:modId xmlns:p14="http://schemas.microsoft.com/office/powerpoint/2010/main" val="1374345308"/>
              </p:ext>
            </p:extLst>
          </p:nvPr>
        </p:nvGraphicFramePr>
        <p:xfrm>
          <a:off x="1981200" y="1455848"/>
          <a:ext cx="8229600" cy="44679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08485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9</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349790" cy="4910757"/>
          </a:xfrm>
        </p:spPr>
        <p:txBody>
          <a:bodyPr>
            <a:noAutofit/>
          </a:bodyPr>
          <a:lstStyle/>
          <a:p>
            <a:r>
              <a:rPr lang="en-US" altLang="en-US" sz="3200" dirty="0"/>
              <a:t>Student grade information is an asset whose confidentiality is considered to be very high</a:t>
            </a:r>
          </a:p>
          <a:p>
            <a:pPr lvl="1"/>
            <a:r>
              <a:rPr lang="en-US" altLang="en-US" sz="2800" dirty="0"/>
              <a:t>The US FERPA Act: grades should only be available to students, their parents, and their employers (when required for the job)</a:t>
            </a:r>
          </a:p>
          <a:p>
            <a:r>
              <a:rPr lang="en-US" altLang="en-US" sz="3200" dirty="0"/>
              <a:t>Student enrollment information: may have moderate confidentiality rating; less damage if enclosed</a:t>
            </a:r>
          </a:p>
          <a:p>
            <a:r>
              <a:rPr lang="en-US" altLang="en-US" sz="3200" dirty="0"/>
              <a:t>Directory information: low confidentiality rating; often available publicly </a:t>
            </a:r>
          </a:p>
          <a:p>
            <a:pPr marL="0" indent="0" algn="r">
              <a:buNone/>
              <a:defRPr/>
            </a:pPr>
            <a:endParaRPr lang="en-US" altLang="en-US" sz="3200"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3200" b="1" i="0" u="none" strike="noStrike" kern="1200" cap="none" spc="0" normalizeH="0" baseline="0" noProof="0" dirty="0">
                <a:ln>
                  <a:noFill/>
                </a:ln>
                <a:solidFill>
                  <a:schemeClr val="tx1"/>
                </a:solidFill>
                <a:effectLst/>
                <a:uLnTx/>
                <a:uFillTx/>
                <a:latin typeface="+mj-lt"/>
                <a:ea typeface="+mj-ea"/>
                <a:cs typeface="+mj-cs"/>
              </a:rPr>
              <a:t>Examples of Security Requirements:  Confidentiality</a:t>
            </a:r>
          </a:p>
        </p:txBody>
      </p:sp>
    </p:spTree>
    <p:extLst>
      <p:ext uri="{BB962C8B-B14F-4D97-AF65-F5344CB8AC3E}">
        <p14:creationId xmlns:p14="http://schemas.microsoft.com/office/powerpoint/2010/main" val="3634955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13982</TotalTime>
  <Words>10956</Words>
  <Application>Microsoft Office PowerPoint</Application>
  <PresentationFormat>Widescreen</PresentationFormat>
  <Paragraphs>1058</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Courier New</vt:lpstr>
      <vt:lpstr>Times New Roman</vt:lpstr>
      <vt:lpstr>Office Theme</vt:lpstr>
      <vt:lpstr>CECS 378 Section 04  Lecture will start shortly… </vt:lpstr>
      <vt:lpstr> Computing Security: Principles and Practice  Chapter 1 - Overview January 25th, 2021    CECS 378 - Spring 2021  </vt:lpstr>
      <vt:lpstr>Chapter 1 Overview</vt:lpstr>
      <vt:lpstr>A Definition of Computer Security</vt:lpstr>
      <vt:lpstr>Three Key Objectives (the CIA Triad)</vt:lpstr>
      <vt:lpstr>Key Security Concepts</vt:lpstr>
      <vt:lpstr>Other Concepts Complete Security Picture</vt:lpstr>
      <vt:lpstr>Levels of Security Breach Impact</vt:lpstr>
      <vt:lpstr>Examples of Security Requirements:  Confidentiality</vt:lpstr>
      <vt:lpstr>Examples of Security Requirements: Integrity</vt:lpstr>
      <vt:lpstr>Examples of Security Requirements: Availability</vt:lpstr>
      <vt:lpstr>Computer Security Challenges</vt:lpstr>
      <vt:lpstr>A Model for Computer Security</vt:lpstr>
      <vt:lpstr>Computer Security Terminology</vt:lpstr>
      <vt:lpstr>Security Concepts and Relationships </vt:lpstr>
      <vt:lpstr>Assets of a Computer System</vt:lpstr>
      <vt:lpstr>Vulnerabilities, Threats, &amp; Attacks</vt:lpstr>
      <vt:lpstr>Countermeasures</vt:lpstr>
      <vt:lpstr>Threat Consequences</vt:lpstr>
      <vt:lpstr>The Scope of Computer Security</vt:lpstr>
      <vt:lpstr>Examples of Threats</vt:lpstr>
      <vt:lpstr>Passive and Active Attacks</vt:lpstr>
      <vt:lpstr>Security Functional Requirements</vt:lpstr>
      <vt:lpstr>Technical Measures</vt:lpstr>
      <vt:lpstr>Management Controls &amp; Procedures </vt:lpstr>
      <vt:lpstr>Management Controls &amp; Procedures (Cont.) </vt:lpstr>
      <vt:lpstr>Management Controls &amp; Procedures (Cont.) </vt:lpstr>
      <vt:lpstr>Overlapping Technical and Management</vt:lpstr>
      <vt:lpstr>Fundamental Security Design Principles</vt:lpstr>
      <vt:lpstr>Attack Surfaces</vt:lpstr>
      <vt:lpstr>Attack Surface Categories</vt:lpstr>
      <vt:lpstr>Defense in Depth &amp; Attack Surface</vt:lpstr>
      <vt:lpstr>Attack Trees</vt:lpstr>
      <vt:lpstr>An Example Attack Tree</vt:lpstr>
      <vt:lpstr>Computer Security Strategy</vt:lpstr>
      <vt:lpstr>Computer Security Standards</vt:lpstr>
      <vt:lpstr>Summary</vt:lpstr>
      <vt:lpstr>CECS 378 Section 04  Lab has begun, if you have a question please unmute yourself and use the audio within Zoom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Murray Cappel</dc:creator>
  <cp:lastModifiedBy>Murray</cp:lastModifiedBy>
  <cp:revision>251</cp:revision>
  <dcterms:created xsi:type="dcterms:W3CDTF">2019-01-23T20:35:07Z</dcterms:created>
  <dcterms:modified xsi:type="dcterms:W3CDTF">2021-01-25T23:18:38Z</dcterms:modified>
</cp:coreProperties>
</file>