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6"/>
  </p:notesMasterIdLst>
  <p:sldIdLst>
    <p:sldId id="368" r:id="rId2"/>
    <p:sldId id="321" r:id="rId3"/>
    <p:sldId id="322" r:id="rId4"/>
    <p:sldId id="324" r:id="rId5"/>
    <p:sldId id="370" r:id="rId6"/>
    <p:sldId id="371" r:id="rId7"/>
    <p:sldId id="372" r:id="rId8"/>
    <p:sldId id="373" r:id="rId9"/>
    <p:sldId id="374" r:id="rId10"/>
    <p:sldId id="375" r:id="rId11"/>
    <p:sldId id="376" r:id="rId12"/>
    <p:sldId id="377" r:id="rId13"/>
    <p:sldId id="378" r:id="rId14"/>
    <p:sldId id="379" r:id="rId15"/>
    <p:sldId id="380" r:id="rId16"/>
    <p:sldId id="381" r:id="rId17"/>
    <p:sldId id="382" r:id="rId18"/>
    <p:sldId id="383" r:id="rId19"/>
    <p:sldId id="384" r:id="rId20"/>
    <p:sldId id="385" r:id="rId21"/>
    <p:sldId id="386" r:id="rId22"/>
    <p:sldId id="387" r:id="rId23"/>
    <p:sldId id="388" r:id="rId24"/>
    <p:sldId id="389" r:id="rId25"/>
    <p:sldId id="390" r:id="rId26"/>
    <p:sldId id="392" r:id="rId27"/>
    <p:sldId id="391" r:id="rId28"/>
    <p:sldId id="393" r:id="rId29"/>
    <p:sldId id="339" r:id="rId30"/>
    <p:sldId id="394" r:id="rId31"/>
    <p:sldId id="395" r:id="rId32"/>
    <p:sldId id="396" r:id="rId33"/>
    <p:sldId id="397" r:id="rId34"/>
    <p:sldId id="398" r:id="rId35"/>
    <p:sldId id="399" r:id="rId36"/>
    <p:sldId id="400" r:id="rId37"/>
    <p:sldId id="401" r:id="rId38"/>
    <p:sldId id="402" r:id="rId39"/>
    <p:sldId id="403" r:id="rId40"/>
    <p:sldId id="404" r:id="rId41"/>
    <p:sldId id="405" r:id="rId42"/>
    <p:sldId id="406" r:id="rId43"/>
    <p:sldId id="407" r:id="rId44"/>
    <p:sldId id="408" r:id="rId45"/>
    <p:sldId id="409" r:id="rId46"/>
    <p:sldId id="410" r:id="rId47"/>
    <p:sldId id="411" r:id="rId48"/>
    <p:sldId id="412" r:id="rId49"/>
    <p:sldId id="413" r:id="rId50"/>
    <p:sldId id="414" r:id="rId51"/>
    <p:sldId id="415" r:id="rId52"/>
    <p:sldId id="416" r:id="rId53"/>
    <p:sldId id="323" r:id="rId54"/>
    <p:sldId id="36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77" autoAdjust="0"/>
    <p:restoredTop sz="85403" autoAdjust="0"/>
  </p:normalViewPr>
  <p:slideViewPr>
    <p:cSldViewPr snapToGrid="0" snapToObjects="1">
      <p:cViewPr varScale="1">
        <p:scale>
          <a:sx n="97" d="100"/>
          <a:sy n="97" d="100"/>
        </p:scale>
        <p:origin x="9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559DBC-4B09-EC41-ACF8-E4F5617670E1}" type="doc">
      <dgm:prSet loTypeId="urn:microsoft.com/office/officeart/2009/3/layout/HorizontalOrganizationChart" loCatId="relationship" qsTypeId="urn:microsoft.com/office/officeart/2005/8/quickstyle/simple5" qsCatId="simple" csTypeId="urn:microsoft.com/office/officeart/2005/8/colors/accent1_2" csCatId="accent1" phldr="1"/>
      <dgm:spPr/>
      <dgm:t>
        <a:bodyPr/>
        <a:lstStyle/>
        <a:p>
          <a:endParaRPr lang="en-US"/>
        </a:p>
      </dgm:t>
    </dgm:pt>
    <dgm:pt modelId="{AA8FECDC-073B-0C4B-B246-EA78FC1E0915}">
      <dgm:prSet/>
      <dgm:spPr>
        <a:solidFill>
          <a:srgbClr val="0070C0"/>
        </a:solidFill>
      </dgm:spPr>
      <dgm:t>
        <a:bodyPr/>
        <a:lstStyle/>
        <a:p>
          <a:pPr rtl="0"/>
          <a:r>
            <a:rPr lang="en-US" dirty="0">
              <a:latin typeface="+mn-lt"/>
            </a:rPr>
            <a:t>NIST defines three service models, which can be viewed as nested service alternatives</a:t>
          </a:r>
        </a:p>
      </dgm:t>
    </dgm:pt>
    <dgm:pt modelId="{1531ED77-323D-BB49-B6EC-4ED82BC93A63}" type="parTrans" cxnId="{4244762C-2A17-BA48-9C4B-2121FACBF7F7}">
      <dgm:prSet/>
      <dgm:spPr/>
      <dgm:t>
        <a:bodyPr/>
        <a:lstStyle/>
        <a:p>
          <a:endParaRPr lang="en-US"/>
        </a:p>
      </dgm:t>
    </dgm:pt>
    <dgm:pt modelId="{B68815C4-E018-EC47-89B2-58636C8234B5}" type="sibTrans" cxnId="{4244762C-2A17-BA48-9C4B-2121FACBF7F7}">
      <dgm:prSet/>
      <dgm:spPr/>
      <dgm:t>
        <a:bodyPr/>
        <a:lstStyle/>
        <a:p>
          <a:endParaRPr lang="en-US"/>
        </a:p>
      </dgm:t>
    </dgm:pt>
    <dgm:pt modelId="{50F068D0-2A8B-D04E-A507-7824A2D9AE90}">
      <dgm:prSet/>
      <dgm:spPr>
        <a:solidFill>
          <a:schemeClr val="accent3">
            <a:lumMod val="75000"/>
          </a:schemeClr>
        </a:solidFill>
      </dgm:spPr>
      <dgm:t>
        <a:bodyPr/>
        <a:lstStyle/>
        <a:p>
          <a:pPr rtl="0"/>
          <a:r>
            <a:rPr lang="en-US" dirty="0">
              <a:latin typeface="+mn-lt"/>
            </a:rPr>
            <a:t>Software as a Service (SaaS)</a:t>
          </a:r>
        </a:p>
      </dgm:t>
    </dgm:pt>
    <dgm:pt modelId="{D60843EE-1696-5841-ABBD-F45CE453CEEC}" type="parTrans" cxnId="{83F45A30-A059-7F4F-8A1E-DE5AA62F21ED}">
      <dgm:prSet/>
      <dgm:spPr>
        <a:solidFill>
          <a:schemeClr val="accent6">
            <a:lumMod val="75000"/>
          </a:schemeClr>
        </a:solidFill>
        <a:ln>
          <a:solidFill>
            <a:schemeClr val="accent6">
              <a:lumMod val="75000"/>
            </a:schemeClr>
          </a:solidFill>
        </a:ln>
      </dgm:spPr>
      <dgm:t>
        <a:bodyPr/>
        <a:lstStyle/>
        <a:p>
          <a:endParaRPr lang="en-US"/>
        </a:p>
      </dgm:t>
    </dgm:pt>
    <dgm:pt modelId="{37DDF178-516D-A144-B526-DA5D95958443}" type="sibTrans" cxnId="{83F45A30-A059-7F4F-8A1E-DE5AA62F21ED}">
      <dgm:prSet/>
      <dgm:spPr/>
      <dgm:t>
        <a:bodyPr/>
        <a:lstStyle/>
        <a:p>
          <a:endParaRPr lang="en-US"/>
        </a:p>
      </dgm:t>
    </dgm:pt>
    <dgm:pt modelId="{B0070529-5712-7547-8DEC-E3E7B2B04FDF}">
      <dgm:prSet/>
      <dgm:spPr>
        <a:solidFill>
          <a:srgbClr val="00B050"/>
        </a:solidFill>
      </dgm:spPr>
      <dgm:t>
        <a:bodyPr/>
        <a:lstStyle/>
        <a:p>
          <a:pPr rtl="0"/>
          <a:r>
            <a:rPr lang="en-US" dirty="0">
              <a:latin typeface="+mn-lt"/>
            </a:rPr>
            <a:t>Platform as a Service (PaaS)</a:t>
          </a:r>
        </a:p>
      </dgm:t>
    </dgm:pt>
    <dgm:pt modelId="{84661DB4-703C-2346-964A-E654C27C829F}" type="parTrans" cxnId="{EDC41207-D8B4-594F-9571-E7FAFEF80D39}">
      <dgm:prSet/>
      <dgm:spPr>
        <a:ln>
          <a:solidFill>
            <a:schemeClr val="accent6">
              <a:lumMod val="75000"/>
            </a:schemeClr>
          </a:solidFill>
        </a:ln>
      </dgm:spPr>
      <dgm:t>
        <a:bodyPr/>
        <a:lstStyle/>
        <a:p>
          <a:endParaRPr lang="en-US"/>
        </a:p>
      </dgm:t>
    </dgm:pt>
    <dgm:pt modelId="{31609A10-E315-504F-90FA-3E11A3309B35}" type="sibTrans" cxnId="{EDC41207-D8B4-594F-9571-E7FAFEF80D39}">
      <dgm:prSet/>
      <dgm:spPr/>
      <dgm:t>
        <a:bodyPr/>
        <a:lstStyle/>
        <a:p>
          <a:endParaRPr lang="en-US"/>
        </a:p>
      </dgm:t>
    </dgm:pt>
    <dgm:pt modelId="{8BD69FD2-6128-CA4F-BB11-8B5115911B0A}">
      <dgm:prSet/>
      <dgm:spPr>
        <a:solidFill>
          <a:srgbClr val="7030A0"/>
        </a:solidFill>
      </dgm:spPr>
      <dgm:t>
        <a:bodyPr/>
        <a:lstStyle/>
        <a:p>
          <a:pPr rtl="0"/>
          <a:r>
            <a:rPr lang="en-US" dirty="0">
              <a:latin typeface="+mn-lt"/>
            </a:rPr>
            <a:t>Infrastructure as a Service (IaaS)</a:t>
          </a:r>
        </a:p>
      </dgm:t>
    </dgm:pt>
    <dgm:pt modelId="{761C2E78-E6CB-BA4C-BFB5-6A2E3C7C16E7}" type="parTrans" cxnId="{923C40BC-AFC3-A94A-89FE-28751110A153}">
      <dgm:prSet/>
      <dgm:spPr>
        <a:ln>
          <a:solidFill>
            <a:schemeClr val="accent6">
              <a:lumMod val="75000"/>
            </a:schemeClr>
          </a:solidFill>
        </a:ln>
      </dgm:spPr>
      <dgm:t>
        <a:bodyPr/>
        <a:lstStyle/>
        <a:p>
          <a:endParaRPr lang="en-US"/>
        </a:p>
      </dgm:t>
    </dgm:pt>
    <dgm:pt modelId="{415A80B5-E18A-7746-AB0C-A2D7A35CA640}" type="sibTrans" cxnId="{923C40BC-AFC3-A94A-89FE-28751110A153}">
      <dgm:prSet/>
      <dgm:spPr/>
      <dgm:t>
        <a:bodyPr/>
        <a:lstStyle/>
        <a:p>
          <a:endParaRPr lang="en-US"/>
        </a:p>
      </dgm:t>
    </dgm:pt>
    <dgm:pt modelId="{8F5C9D0F-6E58-494A-9E1A-B5892C17F00F}" type="pres">
      <dgm:prSet presAssocID="{E4559DBC-4B09-EC41-ACF8-E4F5617670E1}" presName="hierChild1" presStyleCnt="0">
        <dgm:presLayoutVars>
          <dgm:orgChart val="1"/>
          <dgm:chPref val="1"/>
          <dgm:dir/>
          <dgm:animOne val="branch"/>
          <dgm:animLvl val="lvl"/>
          <dgm:resizeHandles/>
        </dgm:presLayoutVars>
      </dgm:prSet>
      <dgm:spPr/>
    </dgm:pt>
    <dgm:pt modelId="{27AAA78A-2828-D24D-B9EC-B8E1AC696B88}" type="pres">
      <dgm:prSet presAssocID="{AA8FECDC-073B-0C4B-B246-EA78FC1E0915}" presName="hierRoot1" presStyleCnt="0">
        <dgm:presLayoutVars>
          <dgm:hierBranch val="init"/>
        </dgm:presLayoutVars>
      </dgm:prSet>
      <dgm:spPr/>
    </dgm:pt>
    <dgm:pt modelId="{E44F084E-3E5D-6241-8596-9BE274ECC48A}" type="pres">
      <dgm:prSet presAssocID="{AA8FECDC-073B-0C4B-B246-EA78FC1E0915}" presName="rootComposite1" presStyleCnt="0"/>
      <dgm:spPr/>
    </dgm:pt>
    <dgm:pt modelId="{E87E256C-61EE-D948-B7C8-018030B607D0}" type="pres">
      <dgm:prSet presAssocID="{AA8FECDC-073B-0C4B-B246-EA78FC1E0915}" presName="rootText1" presStyleLbl="node0" presStyleIdx="0" presStyleCnt="1">
        <dgm:presLayoutVars>
          <dgm:chPref val="3"/>
        </dgm:presLayoutVars>
      </dgm:prSet>
      <dgm:spPr/>
    </dgm:pt>
    <dgm:pt modelId="{1BA9C32B-1712-AC4C-A1CD-572BA337B275}" type="pres">
      <dgm:prSet presAssocID="{AA8FECDC-073B-0C4B-B246-EA78FC1E0915}" presName="rootConnector1" presStyleLbl="node1" presStyleIdx="0" presStyleCnt="0"/>
      <dgm:spPr/>
    </dgm:pt>
    <dgm:pt modelId="{1CDD542D-D81C-5843-B154-98D4C570DBB1}" type="pres">
      <dgm:prSet presAssocID="{AA8FECDC-073B-0C4B-B246-EA78FC1E0915}" presName="hierChild2" presStyleCnt="0"/>
      <dgm:spPr/>
    </dgm:pt>
    <dgm:pt modelId="{B7F6A272-8708-9949-B6DC-058C3DB317AD}" type="pres">
      <dgm:prSet presAssocID="{D60843EE-1696-5841-ABBD-F45CE453CEEC}" presName="Name64" presStyleLbl="parChTrans1D2" presStyleIdx="0" presStyleCnt="3"/>
      <dgm:spPr/>
    </dgm:pt>
    <dgm:pt modelId="{04AED87B-9569-4043-B291-23708753CFE2}" type="pres">
      <dgm:prSet presAssocID="{50F068D0-2A8B-D04E-A507-7824A2D9AE90}" presName="hierRoot2" presStyleCnt="0">
        <dgm:presLayoutVars>
          <dgm:hierBranch val="init"/>
        </dgm:presLayoutVars>
      </dgm:prSet>
      <dgm:spPr/>
    </dgm:pt>
    <dgm:pt modelId="{AE12D58D-7BB7-1E45-95EE-9742B79318E0}" type="pres">
      <dgm:prSet presAssocID="{50F068D0-2A8B-D04E-A507-7824A2D9AE90}" presName="rootComposite" presStyleCnt="0"/>
      <dgm:spPr/>
    </dgm:pt>
    <dgm:pt modelId="{7B4D2EC8-8C64-1548-AFF0-9D194B9DE549}" type="pres">
      <dgm:prSet presAssocID="{50F068D0-2A8B-D04E-A507-7824A2D9AE90}" presName="rootText" presStyleLbl="node2" presStyleIdx="0" presStyleCnt="3">
        <dgm:presLayoutVars>
          <dgm:chPref val="3"/>
        </dgm:presLayoutVars>
      </dgm:prSet>
      <dgm:spPr/>
    </dgm:pt>
    <dgm:pt modelId="{BC399174-CDE2-4046-969A-FAD8F37627A2}" type="pres">
      <dgm:prSet presAssocID="{50F068D0-2A8B-D04E-A507-7824A2D9AE90}" presName="rootConnector" presStyleLbl="node2" presStyleIdx="0" presStyleCnt="3"/>
      <dgm:spPr/>
    </dgm:pt>
    <dgm:pt modelId="{8FA5887E-8F5C-0D49-869A-0876627A9A3A}" type="pres">
      <dgm:prSet presAssocID="{50F068D0-2A8B-D04E-A507-7824A2D9AE90}" presName="hierChild4" presStyleCnt="0"/>
      <dgm:spPr/>
    </dgm:pt>
    <dgm:pt modelId="{8DAF75EF-1DB7-5E4B-A63B-0AE84A1FA815}" type="pres">
      <dgm:prSet presAssocID="{50F068D0-2A8B-D04E-A507-7824A2D9AE90}" presName="hierChild5" presStyleCnt="0"/>
      <dgm:spPr/>
    </dgm:pt>
    <dgm:pt modelId="{4587D084-CFC5-5E42-BAAA-AAA8DBDABFFF}" type="pres">
      <dgm:prSet presAssocID="{84661DB4-703C-2346-964A-E654C27C829F}" presName="Name64" presStyleLbl="parChTrans1D2" presStyleIdx="1" presStyleCnt="3"/>
      <dgm:spPr/>
    </dgm:pt>
    <dgm:pt modelId="{7855A843-D12E-E743-AF0C-730E768D9361}" type="pres">
      <dgm:prSet presAssocID="{B0070529-5712-7547-8DEC-E3E7B2B04FDF}" presName="hierRoot2" presStyleCnt="0">
        <dgm:presLayoutVars>
          <dgm:hierBranch val="init"/>
        </dgm:presLayoutVars>
      </dgm:prSet>
      <dgm:spPr/>
    </dgm:pt>
    <dgm:pt modelId="{C4633CFC-E512-B447-865B-5E96399F89DF}" type="pres">
      <dgm:prSet presAssocID="{B0070529-5712-7547-8DEC-E3E7B2B04FDF}" presName="rootComposite" presStyleCnt="0"/>
      <dgm:spPr/>
    </dgm:pt>
    <dgm:pt modelId="{1CC07AA2-DE9F-594D-9734-03835D885850}" type="pres">
      <dgm:prSet presAssocID="{B0070529-5712-7547-8DEC-E3E7B2B04FDF}" presName="rootText" presStyleLbl="node2" presStyleIdx="1" presStyleCnt="3">
        <dgm:presLayoutVars>
          <dgm:chPref val="3"/>
        </dgm:presLayoutVars>
      </dgm:prSet>
      <dgm:spPr/>
    </dgm:pt>
    <dgm:pt modelId="{1EACF643-7091-3449-ABB3-7FF443BC334F}" type="pres">
      <dgm:prSet presAssocID="{B0070529-5712-7547-8DEC-E3E7B2B04FDF}" presName="rootConnector" presStyleLbl="node2" presStyleIdx="1" presStyleCnt="3"/>
      <dgm:spPr/>
    </dgm:pt>
    <dgm:pt modelId="{8C07901C-67DA-754B-BCAC-9A999BF23573}" type="pres">
      <dgm:prSet presAssocID="{B0070529-5712-7547-8DEC-E3E7B2B04FDF}" presName="hierChild4" presStyleCnt="0"/>
      <dgm:spPr/>
    </dgm:pt>
    <dgm:pt modelId="{7CBFB50B-C254-D846-957F-C3AAF19AE6F6}" type="pres">
      <dgm:prSet presAssocID="{B0070529-5712-7547-8DEC-E3E7B2B04FDF}" presName="hierChild5" presStyleCnt="0"/>
      <dgm:spPr/>
    </dgm:pt>
    <dgm:pt modelId="{949657DC-3DE2-8C45-9831-B341364D6448}" type="pres">
      <dgm:prSet presAssocID="{761C2E78-E6CB-BA4C-BFB5-6A2E3C7C16E7}" presName="Name64" presStyleLbl="parChTrans1D2" presStyleIdx="2" presStyleCnt="3"/>
      <dgm:spPr/>
    </dgm:pt>
    <dgm:pt modelId="{795F20CF-0444-3743-9206-A9AA9CC0EC17}" type="pres">
      <dgm:prSet presAssocID="{8BD69FD2-6128-CA4F-BB11-8B5115911B0A}" presName="hierRoot2" presStyleCnt="0">
        <dgm:presLayoutVars>
          <dgm:hierBranch val="init"/>
        </dgm:presLayoutVars>
      </dgm:prSet>
      <dgm:spPr/>
    </dgm:pt>
    <dgm:pt modelId="{8192D28F-25E2-1A4C-8A39-4B360B07AE97}" type="pres">
      <dgm:prSet presAssocID="{8BD69FD2-6128-CA4F-BB11-8B5115911B0A}" presName="rootComposite" presStyleCnt="0"/>
      <dgm:spPr/>
    </dgm:pt>
    <dgm:pt modelId="{4054BDC4-2038-E445-8576-5AFCE9997923}" type="pres">
      <dgm:prSet presAssocID="{8BD69FD2-6128-CA4F-BB11-8B5115911B0A}" presName="rootText" presStyleLbl="node2" presStyleIdx="2" presStyleCnt="3">
        <dgm:presLayoutVars>
          <dgm:chPref val="3"/>
        </dgm:presLayoutVars>
      </dgm:prSet>
      <dgm:spPr/>
    </dgm:pt>
    <dgm:pt modelId="{7798161F-A239-3E49-B563-CD017A86BDA3}" type="pres">
      <dgm:prSet presAssocID="{8BD69FD2-6128-CA4F-BB11-8B5115911B0A}" presName="rootConnector" presStyleLbl="node2" presStyleIdx="2" presStyleCnt="3"/>
      <dgm:spPr/>
    </dgm:pt>
    <dgm:pt modelId="{DA0EDF0C-0727-E243-95C2-4586D4A44D95}" type="pres">
      <dgm:prSet presAssocID="{8BD69FD2-6128-CA4F-BB11-8B5115911B0A}" presName="hierChild4" presStyleCnt="0"/>
      <dgm:spPr/>
    </dgm:pt>
    <dgm:pt modelId="{5C47CB07-C81B-AC48-924F-3BCE47FCB98E}" type="pres">
      <dgm:prSet presAssocID="{8BD69FD2-6128-CA4F-BB11-8B5115911B0A}" presName="hierChild5" presStyleCnt="0"/>
      <dgm:spPr/>
    </dgm:pt>
    <dgm:pt modelId="{EE7DCDA7-250D-1542-BF35-4B1E645BFD04}" type="pres">
      <dgm:prSet presAssocID="{AA8FECDC-073B-0C4B-B246-EA78FC1E0915}" presName="hierChild3" presStyleCnt="0"/>
      <dgm:spPr/>
    </dgm:pt>
  </dgm:ptLst>
  <dgm:cxnLst>
    <dgm:cxn modelId="{15EFCA01-F2DB-0741-86C0-E3869ED2EC8A}" type="presOf" srcId="{D60843EE-1696-5841-ABBD-F45CE453CEEC}" destId="{B7F6A272-8708-9949-B6DC-058C3DB317AD}" srcOrd="0" destOrd="0" presId="urn:microsoft.com/office/officeart/2009/3/layout/HorizontalOrganizationChart"/>
    <dgm:cxn modelId="{59619903-27D8-7948-A901-DC6CD3D9ACB5}" type="presOf" srcId="{E4559DBC-4B09-EC41-ACF8-E4F5617670E1}" destId="{8F5C9D0F-6E58-494A-9E1A-B5892C17F00F}" srcOrd="0" destOrd="0" presId="urn:microsoft.com/office/officeart/2009/3/layout/HorizontalOrganizationChart"/>
    <dgm:cxn modelId="{99F8BD03-CE3F-5E4F-B51E-EF7D03434692}" type="presOf" srcId="{50F068D0-2A8B-D04E-A507-7824A2D9AE90}" destId="{BC399174-CDE2-4046-969A-FAD8F37627A2}" srcOrd="1" destOrd="0" presId="urn:microsoft.com/office/officeart/2009/3/layout/HorizontalOrganizationChart"/>
    <dgm:cxn modelId="{E0E65B06-434E-A846-B9DA-51D407CCAF45}" type="presOf" srcId="{8BD69FD2-6128-CA4F-BB11-8B5115911B0A}" destId="{7798161F-A239-3E49-B563-CD017A86BDA3}" srcOrd="1" destOrd="0" presId="urn:microsoft.com/office/officeart/2009/3/layout/HorizontalOrganizationChart"/>
    <dgm:cxn modelId="{EDC41207-D8B4-594F-9571-E7FAFEF80D39}" srcId="{AA8FECDC-073B-0C4B-B246-EA78FC1E0915}" destId="{B0070529-5712-7547-8DEC-E3E7B2B04FDF}" srcOrd="1" destOrd="0" parTransId="{84661DB4-703C-2346-964A-E654C27C829F}" sibTransId="{31609A10-E315-504F-90FA-3E11A3309B35}"/>
    <dgm:cxn modelId="{4244762C-2A17-BA48-9C4B-2121FACBF7F7}" srcId="{E4559DBC-4B09-EC41-ACF8-E4F5617670E1}" destId="{AA8FECDC-073B-0C4B-B246-EA78FC1E0915}" srcOrd="0" destOrd="0" parTransId="{1531ED77-323D-BB49-B6EC-4ED82BC93A63}" sibTransId="{B68815C4-E018-EC47-89B2-58636C8234B5}"/>
    <dgm:cxn modelId="{83F45A30-A059-7F4F-8A1E-DE5AA62F21ED}" srcId="{AA8FECDC-073B-0C4B-B246-EA78FC1E0915}" destId="{50F068D0-2A8B-D04E-A507-7824A2D9AE90}" srcOrd="0" destOrd="0" parTransId="{D60843EE-1696-5841-ABBD-F45CE453CEEC}" sibTransId="{37DDF178-516D-A144-B526-DA5D95958443}"/>
    <dgm:cxn modelId="{CF36E532-25C9-ED43-85D7-1CE4B233289C}" type="presOf" srcId="{B0070529-5712-7547-8DEC-E3E7B2B04FDF}" destId="{1EACF643-7091-3449-ABB3-7FF443BC334F}" srcOrd="1" destOrd="0" presId="urn:microsoft.com/office/officeart/2009/3/layout/HorizontalOrganizationChart"/>
    <dgm:cxn modelId="{CC033037-614B-BC4D-B32A-677F8AF364BB}" type="presOf" srcId="{50F068D0-2A8B-D04E-A507-7824A2D9AE90}" destId="{7B4D2EC8-8C64-1548-AFF0-9D194B9DE549}" srcOrd="0" destOrd="0" presId="urn:microsoft.com/office/officeart/2009/3/layout/HorizontalOrganizationChart"/>
    <dgm:cxn modelId="{58206C45-7685-2049-9460-17BD545981D8}" type="presOf" srcId="{761C2E78-E6CB-BA4C-BFB5-6A2E3C7C16E7}" destId="{949657DC-3DE2-8C45-9831-B341364D6448}" srcOrd="0" destOrd="0" presId="urn:microsoft.com/office/officeart/2009/3/layout/HorizontalOrganizationChart"/>
    <dgm:cxn modelId="{7B2BBD4B-FFCE-E345-BA78-464EEBFBD14E}" type="presOf" srcId="{AA8FECDC-073B-0C4B-B246-EA78FC1E0915}" destId="{1BA9C32B-1712-AC4C-A1CD-572BA337B275}" srcOrd="1" destOrd="0" presId="urn:microsoft.com/office/officeart/2009/3/layout/HorizontalOrganizationChart"/>
    <dgm:cxn modelId="{923C40BC-AFC3-A94A-89FE-28751110A153}" srcId="{AA8FECDC-073B-0C4B-B246-EA78FC1E0915}" destId="{8BD69FD2-6128-CA4F-BB11-8B5115911B0A}" srcOrd="2" destOrd="0" parTransId="{761C2E78-E6CB-BA4C-BFB5-6A2E3C7C16E7}" sibTransId="{415A80B5-E18A-7746-AB0C-A2D7A35CA640}"/>
    <dgm:cxn modelId="{9FCBB6BD-3762-9741-A778-01BD2A53BAAF}" type="presOf" srcId="{8BD69FD2-6128-CA4F-BB11-8B5115911B0A}" destId="{4054BDC4-2038-E445-8576-5AFCE9997923}" srcOrd="0" destOrd="0" presId="urn:microsoft.com/office/officeart/2009/3/layout/HorizontalOrganizationChart"/>
    <dgm:cxn modelId="{90B1BCDC-F577-5E4D-AC03-3964E7D82323}" type="presOf" srcId="{AA8FECDC-073B-0C4B-B246-EA78FC1E0915}" destId="{E87E256C-61EE-D948-B7C8-018030B607D0}" srcOrd="0" destOrd="0" presId="urn:microsoft.com/office/officeart/2009/3/layout/HorizontalOrganizationChart"/>
    <dgm:cxn modelId="{8979E7E7-15EF-A046-8667-29FC88BF7718}" type="presOf" srcId="{84661DB4-703C-2346-964A-E654C27C829F}" destId="{4587D084-CFC5-5E42-BAAA-AAA8DBDABFFF}" srcOrd="0" destOrd="0" presId="urn:microsoft.com/office/officeart/2009/3/layout/HorizontalOrganizationChart"/>
    <dgm:cxn modelId="{CD7400F5-AD75-AA4C-A0F8-D9B43554149C}" type="presOf" srcId="{B0070529-5712-7547-8DEC-E3E7B2B04FDF}" destId="{1CC07AA2-DE9F-594D-9734-03835D885850}" srcOrd="0" destOrd="0" presId="urn:microsoft.com/office/officeart/2009/3/layout/HorizontalOrganizationChart"/>
    <dgm:cxn modelId="{1FE6FF8D-4147-8349-8AA1-367702770E69}" type="presParOf" srcId="{8F5C9D0F-6E58-494A-9E1A-B5892C17F00F}" destId="{27AAA78A-2828-D24D-B9EC-B8E1AC696B88}" srcOrd="0" destOrd="0" presId="urn:microsoft.com/office/officeart/2009/3/layout/HorizontalOrganizationChart"/>
    <dgm:cxn modelId="{71A0905D-014B-D943-981D-12A6A4513364}" type="presParOf" srcId="{27AAA78A-2828-D24D-B9EC-B8E1AC696B88}" destId="{E44F084E-3E5D-6241-8596-9BE274ECC48A}" srcOrd="0" destOrd="0" presId="urn:microsoft.com/office/officeart/2009/3/layout/HorizontalOrganizationChart"/>
    <dgm:cxn modelId="{6A8B12B1-CF78-9F44-9676-1726F648442E}" type="presParOf" srcId="{E44F084E-3E5D-6241-8596-9BE274ECC48A}" destId="{E87E256C-61EE-D948-B7C8-018030B607D0}" srcOrd="0" destOrd="0" presId="urn:microsoft.com/office/officeart/2009/3/layout/HorizontalOrganizationChart"/>
    <dgm:cxn modelId="{C7E3830B-E26C-F545-8B6E-C4A78AADEC40}" type="presParOf" srcId="{E44F084E-3E5D-6241-8596-9BE274ECC48A}" destId="{1BA9C32B-1712-AC4C-A1CD-572BA337B275}" srcOrd="1" destOrd="0" presId="urn:microsoft.com/office/officeart/2009/3/layout/HorizontalOrganizationChart"/>
    <dgm:cxn modelId="{11BA4AF0-D9C2-4045-AC29-38CFEC4EC5A9}" type="presParOf" srcId="{27AAA78A-2828-D24D-B9EC-B8E1AC696B88}" destId="{1CDD542D-D81C-5843-B154-98D4C570DBB1}" srcOrd="1" destOrd="0" presId="urn:microsoft.com/office/officeart/2009/3/layout/HorizontalOrganizationChart"/>
    <dgm:cxn modelId="{CCD0CAF8-DBB3-9848-AEA2-3545C4A2542D}" type="presParOf" srcId="{1CDD542D-D81C-5843-B154-98D4C570DBB1}" destId="{B7F6A272-8708-9949-B6DC-058C3DB317AD}" srcOrd="0" destOrd="0" presId="urn:microsoft.com/office/officeart/2009/3/layout/HorizontalOrganizationChart"/>
    <dgm:cxn modelId="{A8C5B713-F3AF-CA46-B332-EF4429BA3D28}" type="presParOf" srcId="{1CDD542D-D81C-5843-B154-98D4C570DBB1}" destId="{04AED87B-9569-4043-B291-23708753CFE2}" srcOrd="1" destOrd="0" presId="urn:microsoft.com/office/officeart/2009/3/layout/HorizontalOrganizationChart"/>
    <dgm:cxn modelId="{03C610AD-35D3-ED49-9B2D-6F6F6985EE88}" type="presParOf" srcId="{04AED87B-9569-4043-B291-23708753CFE2}" destId="{AE12D58D-7BB7-1E45-95EE-9742B79318E0}" srcOrd="0" destOrd="0" presId="urn:microsoft.com/office/officeart/2009/3/layout/HorizontalOrganizationChart"/>
    <dgm:cxn modelId="{281F439C-6A46-6145-A886-512E690C4EC0}" type="presParOf" srcId="{AE12D58D-7BB7-1E45-95EE-9742B79318E0}" destId="{7B4D2EC8-8C64-1548-AFF0-9D194B9DE549}" srcOrd="0" destOrd="0" presId="urn:microsoft.com/office/officeart/2009/3/layout/HorizontalOrganizationChart"/>
    <dgm:cxn modelId="{6ABA9024-6AD9-3F44-8C1E-AF7CEBB3445A}" type="presParOf" srcId="{AE12D58D-7BB7-1E45-95EE-9742B79318E0}" destId="{BC399174-CDE2-4046-969A-FAD8F37627A2}" srcOrd="1" destOrd="0" presId="urn:microsoft.com/office/officeart/2009/3/layout/HorizontalOrganizationChart"/>
    <dgm:cxn modelId="{CF18709F-7445-F746-BFD3-03D78EA144CB}" type="presParOf" srcId="{04AED87B-9569-4043-B291-23708753CFE2}" destId="{8FA5887E-8F5C-0D49-869A-0876627A9A3A}" srcOrd="1" destOrd="0" presId="urn:microsoft.com/office/officeart/2009/3/layout/HorizontalOrganizationChart"/>
    <dgm:cxn modelId="{0002133C-4A86-B54D-B122-AB41E098615C}" type="presParOf" srcId="{04AED87B-9569-4043-B291-23708753CFE2}" destId="{8DAF75EF-1DB7-5E4B-A63B-0AE84A1FA815}" srcOrd="2" destOrd="0" presId="urn:microsoft.com/office/officeart/2009/3/layout/HorizontalOrganizationChart"/>
    <dgm:cxn modelId="{49825351-F2FD-D745-AE5C-FCA1CDE3D264}" type="presParOf" srcId="{1CDD542D-D81C-5843-B154-98D4C570DBB1}" destId="{4587D084-CFC5-5E42-BAAA-AAA8DBDABFFF}" srcOrd="2" destOrd="0" presId="urn:microsoft.com/office/officeart/2009/3/layout/HorizontalOrganizationChart"/>
    <dgm:cxn modelId="{86BEC39C-7E71-BA42-9DBB-E823FE1EACD7}" type="presParOf" srcId="{1CDD542D-D81C-5843-B154-98D4C570DBB1}" destId="{7855A843-D12E-E743-AF0C-730E768D9361}" srcOrd="3" destOrd="0" presId="urn:microsoft.com/office/officeart/2009/3/layout/HorizontalOrganizationChart"/>
    <dgm:cxn modelId="{7CAF868F-A33E-DB46-98AB-F37D5DA2B434}" type="presParOf" srcId="{7855A843-D12E-E743-AF0C-730E768D9361}" destId="{C4633CFC-E512-B447-865B-5E96399F89DF}" srcOrd="0" destOrd="0" presId="urn:microsoft.com/office/officeart/2009/3/layout/HorizontalOrganizationChart"/>
    <dgm:cxn modelId="{A98E992D-47E4-F24B-8935-78D1B78B6CB6}" type="presParOf" srcId="{C4633CFC-E512-B447-865B-5E96399F89DF}" destId="{1CC07AA2-DE9F-594D-9734-03835D885850}" srcOrd="0" destOrd="0" presId="urn:microsoft.com/office/officeart/2009/3/layout/HorizontalOrganizationChart"/>
    <dgm:cxn modelId="{8CD556A3-DB0D-744D-B849-199570422D0A}" type="presParOf" srcId="{C4633CFC-E512-B447-865B-5E96399F89DF}" destId="{1EACF643-7091-3449-ABB3-7FF443BC334F}" srcOrd="1" destOrd="0" presId="urn:microsoft.com/office/officeart/2009/3/layout/HorizontalOrganizationChart"/>
    <dgm:cxn modelId="{8D5966B1-18FC-4447-B684-583755CE8BD5}" type="presParOf" srcId="{7855A843-D12E-E743-AF0C-730E768D9361}" destId="{8C07901C-67DA-754B-BCAC-9A999BF23573}" srcOrd="1" destOrd="0" presId="urn:microsoft.com/office/officeart/2009/3/layout/HorizontalOrganizationChart"/>
    <dgm:cxn modelId="{9937C0DE-1C92-D34B-89D3-8538EFDF2728}" type="presParOf" srcId="{7855A843-D12E-E743-AF0C-730E768D9361}" destId="{7CBFB50B-C254-D846-957F-C3AAF19AE6F6}" srcOrd="2" destOrd="0" presId="urn:microsoft.com/office/officeart/2009/3/layout/HorizontalOrganizationChart"/>
    <dgm:cxn modelId="{B978D743-C4A0-864E-9C7C-EEBF3FED3855}" type="presParOf" srcId="{1CDD542D-D81C-5843-B154-98D4C570DBB1}" destId="{949657DC-3DE2-8C45-9831-B341364D6448}" srcOrd="4" destOrd="0" presId="urn:microsoft.com/office/officeart/2009/3/layout/HorizontalOrganizationChart"/>
    <dgm:cxn modelId="{DC5089EC-5BDB-AF4A-9D01-88610AB0B10E}" type="presParOf" srcId="{1CDD542D-D81C-5843-B154-98D4C570DBB1}" destId="{795F20CF-0444-3743-9206-A9AA9CC0EC17}" srcOrd="5" destOrd="0" presId="urn:microsoft.com/office/officeart/2009/3/layout/HorizontalOrganizationChart"/>
    <dgm:cxn modelId="{BA029112-8A62-744F-9BBA-A1610130A78E}" type="presParOf" srcId="{795F20CF-0444-3743-9206-A9AA9CC0EC17}" destId="{8192D28F-25E2-1A4C-8A39-4B360B07AE97}" srcOrd="0" destOrd="0" presId="urn:microsoft.com/office/officeart/2009/3/layout/HorizontalOrganizationChart"/>
    <dgm:cxn modelId="{EDFFC997-47CB-1942-8578-7C3C7B541018}" type="presParOf" srcId="{8192D28F-25E2-1A4C-8A39-4B360B07AE97}" destId="{4054BDC4-2038-E445-8576-5AFCE9997923}" srcOrd="0" destOrd="0" presId="urn:microsoft.com/office/officeart/2009/3/layout/HorizontalOrganizationChart"/>
    <dgm:cxn modelId="{D6A4EC53-F9A6-2849-A20E-D1E425C5F54B}" type="presParOf" srcId="{8192D28F-25E2-1A4C-8A39-4B360B07AE97}" destId="{7798161F-A239-3E49-B563-CD017A86BDA3}" srcOrd="1" destOrd="0" presId="urn:microsoft.com/office/officeart/2009/3/layout/HorizontalOrganizationChart"/>
    <dgm:cxn modelId="{65F04DD6-1A0C-0542-B6EC-65AABF5B4D13}" type="presParOf" srcId="{795F20CF-0444-3743-9206-A9AA9CC0EC17}" destId="{DA0EDF0C-0727-E243-95C2-4586D4A44D95}" srcOrd="1" destOrd="0" presId="urn:microsoft.com/office/officeart/2009/3/layout/HorizontalOrganizationChart"/>
    <dgm:cxn modelId="{C93D9957-9189-B146-8ED8-32A0EBDAC05E}" type="presParOf" srcId="{795F20CF-0444-3743-9206-A9AA9CC0EC17}" destId="{5C47CB07-C81B-AC48-924F-3BCE47FCB98E}" srcOrd="2" destOrd="0" presId="urn:microsoft.com/office/officeart/2009/3/layout/HorizontalOrganizationChart"/>
    <dgm:cxn modelId="{30ACE619-6C96-D041-921F-403376A1C03A}" type="presParOf" srcId="{27AAA78A-2828-D24D-B9EC-B8E1AC696B88}" destId="{EE7DCDA7-250D-1542-BF35-4B1E645BFD04}" srcOrd="2" destOrd="0" presId="urn:microsoft.com/office/officeart/2009/3/layout/Horizontal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B79D22E-3B08-7B46-91AB-9739B6F3E64A}"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93E90973-2CDE-034D-81F5-2861A590595E}">
      <dgm:prSet/>
      <dgm:spPr>
        <a:solidFill>
          <a:srgbClr val="7030A0"/>
        </a:solidFill>
      </dgm:spPr>
      <dgm:t>
        <a:bodyPr/>
        <a:lstStyle/>
        <a:p>
          <a:pPr rtl="0"/>
          <a:r>
            <a:rPr lang="en-US" dirty="0">
              <a:solidFill>
                <a:schemeClr val="bg1"/>
              </a:solidFill>
            </a:rPr>
            <a:t>Open-source software project of the </a:t>
          </a:r>
          <a:r>
            <a:rPr lang="en-US" baseline="0" dirty="0">
              <a:solidFill>
                <a:schemeClr val="bg1"/>
              </a:solidFill>
            </a:rPr>
            <a:t>OpenStack</a:t>
          </a:r>
          <a:r>
            <a:rPr lang="en-US" dirty="0">
              <a:solidFill>
                <a:schemeClr val="bg1"/>
              </a:solidFill>
            </a:rPr>
            <a:t> Foundation that aims to produce an open-source cloud operating system</a:t>
          </a:r>
        </a:p>
      </dgm:t>
    </dgm:pt>
    <dgm:pt modelId="{DBAD9728-3028-A240-AAB6-F1E8DC1302F1}" type="parTrans" cxnId="{EF414003-B6BC-B646-A681-3D6F952097A1}">
      <dgm:prSet/>
      <dgm:spPr/>
      <dgm:t>
        <a:bodyPr/>
        <a:lstStyle/>
        <a:p>
          <a:endParaRPr lang="en-US"/>
        </a:p>
      </dgm:t>
    </dgm:pt>
    <dgm:pt modelId="{DEC6B8FF-38F1-A249-A6D9-621835C8050F}" type="sibTrans" cxnId="{EF414003-B6BC-B646-A681-3D6F952097A1}">
      <dgm:prSet/>
      <dgm:spPr/>
      <dgm:t>
        <a:bodyPr/>
        <a:lstStyle/>
        <a:p>
          <a:endParaRPr lang="en-US"/>
        </a:p>
      </dgm:t>
    </dgm:pt>
    <dgm:pt modelId="{EE02C698-D911-9C45-9B72-C9FF564368F2}">
      <dgm:prSet/>
      <dgm:spPr>
        <a:solidFill>
          <a:schemeClr val="accent5">
            <a:lumMod val="75000"/>
          </a:schemeClr>
        </a:solidFill>
      </dgm:spPr>
      <dgm:t>
        <a:bodyPr/>
        <a:lstStyle/>
        <a:p>
          <a:pPr rtl="0"/>
          <a:r>
            <a:rPr lang="en-US" baseline="0" dirty="0">
              <a:solidFill>
                <a:schemeClr val="bg1"/>
              </a:solidFill>
            </a:rPr>
            <a:t>The principal objective is to enable creating and managing huge groups of virtual private servers in a cloud computing environment</a:t>
          </a:r>
        </a:p>
      </dgm:t>
    </dgm:pt>
    <dgm:pt modelId="{BD4F6816-D1A2-F54B-8D56-F71EF2FBB184}" type="parTrans" cxnId="{24CED1AF-F210-7A4E-B29D-922F1142ED48}">
      <dgm:prSet/>
      <dgm:spPr/>
      <dgm:t>
        <a:bodyPr/>
        <a:lstStyle/>
        <a:p>
          <a:endParaRPr lang="en-US"/>
        </a:p>
      </dgm:t>
    </dgm:pt>
    <dgm:pt modelId="{DEC6323C-7573-C943-9BDB-C34C0A2764E7}" type="sibTrans" cxnId="{24CED1AF-F210-7A4E-B29D-922F1142ED48}">
      <dgm:prSet/>
      <dgm:spPr/>
      <dgm:t>
        <a:bodyPr/>
        <a:lstStyle/>
        <a:p>
          <a:endParaRPr lang="en-US"/>
        </a:p>
      </dgm:t>
    </dgm:pt>
    <dgm:pt modelId="{DF2E7EB4-2872-994F-9DBA-94525123C1AF}">
      <dgm:prSet/>
      <dgm:spPr>
        <a:solidFill>
          <a:srgbClr val="7030A0"/>
        </a:solidFill>
      </dgm:spPr>
      <dgm:t>
        <a:bodyPr/>
        <a:lstStyle/>
        <a:p>
          <a:pPr rtl="0"/>
          <a:r>
            <a:rPr lang="en-US" baseline="0" dirty="0">
              <a:solidFill>
                <a:schemeClr val="bg1"/>
              </a:solidFill>
            </a:rPr>
            <a:t>OpenStack is embedded, to one degree or another, into data center infrastructure and cloud computing products</a:t>
          </a:r>
        </a:p>
      </dgm:t>
    </dgm:pt>
    <dgm:pt modelId="{6131EAED-0E56-714E-A921-AD7208C1459B}" type="parTrans" cxnId="{1C477773-7CAA-1742-8DF9-325C12D0E1F5}">
      <dgm:prSet/>
      <dgm:spPr/>
      <dgm:t>
        <a:bodyPr/>
        <a:lstStyle/>
        <a:p>
          <a:endParaRPr lang="en-US"/>
        </a:p>
      </dgm:t>
    </dgm:pt>
    <dgm:pt modelId="{5BB84691-09E1-4445-A3C4-B8700E5368FE}" type="sibTrans" cxnId="{1C477773-7CAA-1742-8DF9-325C12D0E1F5}">
      <dgm:prSet/>
      <dgm:spPr/>
      <dgm:t>
        <a:bodyPr/>
        <a:lstStyle/>
        <a:p>
          <a:endParaRPr lang="en-US"/>
        </a:p>
      </dgm:t>
    </dgm:pt>
    <dgm:pt modelId="{1327F495-3066-9147-AC9F-1BB3F341B0C5}">
      <dgm:prSet/>
      <dgm:spPr>
        <a:solidFill>
          <a:schemeClr val="accent5">
            <a:lumMod val="75000"/>
          </a:schemeClr>
        </a:solidFill>
      </dgm:spPr>
      <dgm:t>
        <a:bodyPr/>
        <a:lstStyle/>
        <a:p>
          <a:pPr rtl="0"/>
          <a:r>
            <a:rPr lang="en-US" baseline="0" dirty="0">
              <a:solidFill>
                <a:schemeClr val="bg1"/>
              </a:solidFill>
            </a:rPr>
            <a:t>It provides multi-tenant IaaS, and aims to meet the needs of public and private clouds, regardless of size, by being simple to implement and massively scalable</a:t>
          </a:r>
        </a:p>
      </dgm:t>
    </dgm:pt>
    <dgm:pt modelId="{7C36A4F4-A252-9D4C-8267-120F407983CD}" type="parTrans" cxnId="{12D5F961-FF81-EF46-9643-CA5A62F2F051}">
      <dgm:prSet/>
      <dgm:spPr/>
      <dgm:t>
        <a:bodyPr/>
        <a:lstStyle/>
        <a:p>
          <a:endParaRPr lang="en-US"/>
        </a:p>
      </dgm:t>
    </dgm:pt>
    <dgm:pt modelId="{BE28F3C4-2FF1-A146-930D-6D3206D177A1}" type="sibTrans" cxnId="{12D5F961-FF81-EF46-9643-CA5A62F2F051}">
      <dgm:prSet/>
      <dgm:spPr/>
      <dgm:t>
        <a:bodyPr/>
        <a:lstStyle/>
        <a:p>
          <a:endParaRPr lang="en-US"/>
        </a:p>
      </dgm:t>
    </dgm:pt>
    <dgm:pt modelId="{A8026B8F-7339-B047-ACD5-76FB59CD5F3B}" type="pres">
      <dgm:prSet presAssocID="{7B79D22E-3B08-7B46-91AB-9739B6F3E64A}" presName="linear" presStyleCnt="0">
        <dgm:presLayoutVars>
          <dgm:animLvl val="lvl"/>
          <dgm:resizeHandles val="exact"/>
        </dgm:presLayoutVars>
      </dgm:prSet>
      <dgm:spPr/>
    </dgm:pt>
    <dgm:pt modelId="{56B66208-C8D2-AD44-8669-BBD2892388CC}" type="pres">
      <dgm:prSet presAssocID="{93E90973-2CDE-034D-81F5-2861A590595E}" presName="parentText" presStyleLbl="node1" presStyleIdx="0" presStyleCnt="4">
        <dgm:presLayoutVars>
          <dgm:chMax val="0"/>
          <dgm:bulletEnabled val="1"/>
        </dgm:presLayoutVars>
      </dgm:prSet>
      <dgm:spPr/>
    </dgm:pt>
    <dgm:pt modelId="{C0DF90E0-79CE-B543-BE66-7F6B9DEEF730}" type="pres">
      <dgm:prSet presAssocID="{DEC6B8FF-38F1-A249-A6D9-621835C8050F}" presName="spacer" presStyleCnt="0"/>
      <dgm:spPr/>
    </dgm:pt>
    <dgm:pt modelId="{CBCF8962-914A-CB4E-824D-CA146FB8DAB5}" type="pres">
      <dgm:prSet presAssocID="{EE02C698-D911-9C45-9B72-C9FF564368F2}" presName="parentText" presStyleLbl="node1" presStyleIdx="1" presStyleCnt="4">
        <dgm:presLayoutVars>
          <dgm:chMax val="0"/>
          <dgm:bulletEnabled val="1"/>
        </dgm:presLayoutVars>
      </dgm:prSet>
      <dgm:spPr/>
    </dgm:pt>
    <dgm:pt modelId="{02E62E59-8C9C-9C4E-BF13-B763DD8CF225}" type="pres">
      <dgm:prSet presAssocID="{DEC6323C-7573-C943-9BDB-C34C0A2764E7}" presName="spacer" presStyleCnt="0"/>
      <dgm:spPr/>
    </dgm:pt>
    <dgm:pt modelId="{8776D49E-3E2A-284C-A09A-1EA011701D39}" type="pres">
      <dgm:prSet presAssocID="{DF2E7EB4-2872-994F-9DBA-94525123C1AF}" presName="parentText" presStyleLbl="node1" presStyleIdx="2" presStyleCnt="4">
        <dgm:presLayoutVars>
          <dgm:chMax val="0"/>
          <dgm:bulletEnabled val="1"/>
        </dgm:presLayoutVars>
      </dgm:prSet>
      <dgm:spPr/>
    </dgm:pt>
    <dgm:pt modelId="{142516A2-A339-744E-A383-D8ADCA0AEE55}" type="pres">
      <dgm:prSet presAssocID="{5BB84691-09E1-4445-A3C4-B8700E5368FE}" presName="spacer" presStyleCnt="0"/>
      <dgm:spPr/>
    </dgm:pt>
    <dgm:pt modelId="{EC729522-D2F4-B94E-BCCD-859E06F133A8}" type="pres">
      <dgm:prSet presAssocID="{1327F495-3066-9147-AC9F-1BB3F341B0C5}" presName="parentText" presStyleLbl="node1" presStyleIdx="3" presStyleCnt="4">
        <dgm:presLayoutVars>
          <dgm:chMax val="0"/>
          <dgm:bulletEnabled val="1"/>
        </dgm:presLayoutVars>
      </dgm:prSet>
      <dgm:spPr/>
    </dgm:pt>
  </dgm:ptLst>
  <dgm:cxnLst>
    <dgm:cxn modelId="{EF414003-B6BC-B646-A681-3D6F952097A1}" srcId="{7B79D22E-3B08-7B46-91AB-9739B6F3E64A}" destId="{93E90973-2CDE-034D-81F5-2861A590595E}" srcOrd="0" destOrd="0" parTransId="{DBAD9728-3028-A240-AAB6-F1E8DC1302F1}" sibTransId="{DEC6B8FF-38F1-A249-A6D9-621835C8050F}"/>
    <dgm:cxn modelId="{F349AE10-B9D8-5546-A9F2-BE2D094B8FA8}" type="presOf" srcId="{1327F495-3066-9147-AC9F-1BB3F341B0C5}" destId="{EC729522-D2F4-B94E-BCCD-859E06F133A8}" srcOrd="0" destOrd="0" presId="urn:microsoft.com/office/officeart/2005/8/layout/vList2"/>
    <dgm:cxn modelId="{12D5F961-FF81-EF46-9643-CA5A62F2F051}" srcId="{7B79D22E-3B08-7B46-91AB-9739B6F3E64A}" destId="{1327F495-3066-9147-AC9F-1BB3F341B0C5}" srcOrd="3" destOrd="0" parTransId="{7C36A4F4-A252-9D4C-8267-120F407983CD}" sibTransId="{BE28F3C4-2FF1-A146-930D-6D3206D177A1}"/>
    <dgm:cxn modelId="{1C477773-7CAA-1742-8DF9-325C12D0E1F5}" srcId="{7B79D22E-3B08-7B46-91AB-9739B6F3E64A}" destId="{DF2E7EB4-2872-994F-9DBA-94525123C1AF}" srcOrd="2" destOrd="0" parTransId="{6131EAED-0E56-714E-A921-AD7208C1459B}" sibTransId="{5BB84691-09E1-4445-A3C4-B8700E5368FE}"/>
    <dgm:cxn modelId="{7B869A75-3751-F44F-878C-7CD57A1034CF}" type="presOf" srcId="{DF2E7EB4-2872-994F-9DBA-94525123C1AF}" destId="{8776D49E-3E2A-284C-A09A-1EA011701D39}" srcOrd="0" destOrd="0" presId="urn:microsoft.com/office/officeart/2005/8/layout/vList2"/>
    <dgm:cxn modelId="{310F2A57-107B-5749-A606-FA7A836936B4}" type="presOf" srcId="{EE02C698-D911-9C45-9B72-C9FF564368F2}" destId="{CBCF8962-914A-CB4E-824D-CA146FB8DAB5}" srcOrd="0" destOrd="0" presId="urn:microsoft.com/office/officeart/2005/8/layout/vList2"/>
    <dgm:cxn modelId="{24CED1AF-F210-7A4E-B29D-922F1142ED48}" srcId="{7B79D22E-3B08-7B46-91AB-9739B6F3E64A}" destId="{EE02C698-D911-9C45-9B72-C9FF564368F2}" srcOrd="1" destOrd="0" parTransId="{BD4F6816-D1A2-F54B-8D56-F71EF2FBB184}" sibTransId="{DEC6323C-7573-C943-9BDB-C34C0A2764E7}"/>
    <dgm:cxn modelId="{A421CDB8-3123-8242-9783-C6E0B02D750C}" type="presOf" srcId="{7B79D22E-3B08-7B46-91AB-9739B6F3E64A}" destId="{A8026B8F-7339-B047-ACD5-76FB59CD5F3B}" srcOrd="0" destOrd="0" presId="urn:microsoft.com/office/officeart/2005/8/layout/vList2"/>
    <dgm:cxn modelId="{19BDD5D4-6A08-9D46-8CE1-0797DDC2A5A5}" type="presOf" srcId="{93E90973-2CDE-034D-81F5-2861A590595E}" destId="{56B66208-C8D2-AD44-8669-BBD2892388CC}" srcOrd="0" destOrd="0" presId="urn:microsoft.com/office/officeart/2005/8/layout/vList2"/>
    <dgm:cxn modelId="{6DD4F0AB-F8A2-A047-B2B9-338716E63435}" type="presParOf" srcId="{A8026B8F-7339-B047-ACD5-76FB59CD5F3B}" destId="{56B66208-C8D2-AD44-8669-BBD2892388CC}" srcOrd="0" destOrd="0" presId="urn:microsoft.com/office/officeart/2005/8/layout/vList2"/>
    <dgm:cxn modelId="{904AED4B-2EB2-B149-86C7-B260E1A528CB}" type="presParOf" srcId="{A8026B8F-7339-B047-ACD5-76FB59CD5F3B}" destId="{C0DF90E0-79CE-B543-BE66-7F6B9DEEF730}" srcOrd="1" destOrd="0" presId="urn:microsoft.com/office/officeart/2005/8/layout/vList2"/>
    <dgm:cxn modelId="{90D1B78D-6217-794B-8BA9-6E9BFD19F291}" type="presParOf" srcId="{A8026B8F-7339-B047-ACD5-76FB59CD5F3B}" destId="{CBCF8962-914A-CB4E-824D-CA146FB8DAB5}" srcOrd="2" destOrd="0" presId="urn:microsoft.com/office/officeart/2005/8/layout/vList2"/>
    <dgm:cxn modelId="{E85510CB-0AA6-2842-B49D-FE2BB64F7970}" type="presParOf" srcId="{A8026B8F-7339-B047-ACD5-76FB59CD5F3B}" destId="{02E62E59-8C9C-9C4E-BF13-B763DD8CF225}" srcOrd="3" destOrd="0" presId="urn:microsoft.com/office/officeart/2005/8/layout/vList2"/>
    <dgm:cxn modelId="{2D763F56-3299-3B43-AFFA-8033DE290DEF}" type="presParOf" srcId="{A8026B8F-7339-B047-ACD5-76FB59CD5F3B}" destId="{8776D49E-3E2A-284C-A09A-1EA011701D39}" srcOrd="4" destOrd="0" presId="urn:microsoft.com/office/officeart/2005/8/layout/vList2"/>
    <dgm:cxn modelId="{EC6BD5B7-9833-DD46-B748-2395EE723A48}" type="presParOf" srcId="{A8026B8F-7339-B047-ACD5-76FB59CD5F3B}" destId="{142516A2-A339-744E-A383-D8ADCA0AEE55}" srcOrd="5" destOrd="0" presId="urn:microsoft.com/office/officeart/2005/8/layout/vList2"/>
    <dgm:cxn modelId="{0DE46EF2-7163-3145-851D-430F0BDB2631}" type="presParOf" srcId="{A8026B8F-7339-B047-ACD5-76FB59CD5F3B}" destId="{EC729522-D2F4-B94E-BCCD-859E06F133A8}"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021E15E-BDE1-3F4A-A7CF-9CB0C82C3878}" type="doc">
      <dgm:prSet loTypeId="urn:microsoft.com/office/officeart/2008/layout/LinedList" loCatId="relationship" qsTypeId="urn:microsoft.com/office/officeart/2005/8/quickstyle/simple4" qsCatId="simple" csTypeId="urn:microsoft.com/office/officeart/2005/8/colors/accent1_2" csCatId="accent1" phldr="1"/>
      <dgm:spPr/>
      <dgm:t>
        <a:bodyPr/>
        <a:lstStyle/>
        <a:p>
          <a:endParaRPr lang="en-US"/>
        </a:p>
      </dgm:t>
    </dgm:pt>
    <dgm:pt modelId="{A6D3816E-0609-464E-9DC4-8D666FD66AB8}">
      <dgm:prSet custT="1"/>
      <dgm:spPr/>
      <dgm:t>
        <a:bodyPr/>
        <a:lstStyle/>
        <a:p>
          <a:pPr algn="l" rtl="0"/>
          <a:endParaRPr lang="en-US" sz="1800" dirty="0"/>
        </a:p>
        <a:p>
          <a:pPr algn="l" rtl="0"/>
          <a:endParaRPr lang="en-US" sz="1800" dirty="0"/>
        </a:p>
        <a:p>
          <a:pPr algn="l" rtl="0"/>
          <a:r>
            <a:rPr lang="en-US" sz="1800" dirty="0"/>
            <a:t>With reference to the end systems supported, the Internet has gone through roughly four generations of deployment culminating in the IoT:</a:t>
          </a:r>
        </a:p>
      </dgm:t>
    </dgm:pt>
    <dgm:pt modelId="{0829B9E0-A4DB-4E47-84E7-3123617CAA01}" type="parTrans" cxnId="{CF20A447-5E5B-FE4E-A0EC-6F1F9D0FD12B}">
      <dgm:prSet/>
      <dgm:spPr/>
      <dgm:t>
        <a:bodyPr/>
        <a:lstStyle/>
        <a:p>
          <a:endParaRPr lang="en-US"/>
        </a:p>
      </dgm:t>
    </dgm:pt>
    <dgm:pt modelId="{69F3CFEF-761C-C344-A11F-1004D09A0759}" type="sibTrans" cxnId="{CF20A447-5E5B-FE4E-A0EC-6F1F9D0FD12B}">
      <dgm:prSet/>
      <dgm:spPr/>
      <dgm:t>
        <a:bodyPr/>
        <a:lstStyle/>
        <a:p>
          <a:endParaRPr lang="en-US"/>
        </a:p>
      </dgm:t>
    </dgm:pt>
    <dgm:pt modelId="{AA9A9F58-3A1D-EF49-936A-BDF6E3A61410}">
      <dgm:prSet/>
      <dgm:spPr/>
      <dgm:t>
        <a:bodyPr/>
        <a:lstStyle/>
        <a:p>
          <a:pPr rtl="0"/>
          <a:r>
            <a:rPr lang="en-US" dirty="0"/>
            <a:t>Information technology (IT)</a:t>
          </a:r>
        </a:p>
      </dgm:t>
    </dgm:pt>
    <dgm:pt modelId="{D3E7D762-1E3D-6447-B5C5-16032DD19805}" type="parTrans" cxnId="{D75797EA-BB99-CA4B-91C9-D768B0EB1B6F}">
      <dgm:prSet/>
      <dgm:spPr/>
      <dgm:t>
        <a:bodyPr/>
        <a:lstStyle/>
        <a:p>
          <a:endParaRPr lang="en-US"/>
        </a:p>
      </dgm:t>
    </dgm:pt>
    <dgm:pt modelId="{C69E140F-BC2B-8A4A-B74E-C83A2190D195}" type="sibTrans" cxnId="{D75797EA-BB99-CA4B-91C9-D768B0EB1B6F}">
      <dgm:prSet/>
      <dgm:spPr/>
      <dgm:t>
        <a:bodyPr/>
        <a:lstStyle/>
        <a:p>
          <a:endParaRPr lang="en-US"/>
        </a:p>
      </dgm:t>
    </dgm:pt>
    <dgm:pt modelId="{C6761BF2-7B4B-CD44-A7B9-258BCE271075}">
      <dgm:prSet custT="1"/>
      <dgm:spPr/>
      <dgm:t>
        <a:bodyPr/>
        <a:lstStyle/>
        <a:p>
          <a:pPr rtl="0"/>
          <a:r>
            <a:rPr lang="en-US" sz="1400" dirty="0"/>
            <a:t>PCs, servers, routers, firewalls, and so on, bought as IT devices by enterprise IT people, primarily using wired connectivity</a:t>
          </a:r>
        </a:p>
      </dgm:t>
    </dgm:pt>
    <dgm:pt modelId="{01A03247-01C1-5B4F-9B10-DECA9390A344}" type="parTrans" cxnId="{BFDE85B0-AA32-7A4E-BD7E-A2D98009D30D}">
      <dgm:prSet/>
      <dgm:spPr/>
      <dgm:t>
        <a:bodyPr/>
        <a:lstStyle/>
        <a:p>
          <a:endParaRPr lang="en-US"/>
        </a:p>
      </dgm:t>
    </dgm:pt>
    <dgm:pt modelId="{8709741B-E69A-F844-810C-034170E71C23}" type="sibTrans" cxnId="{BFDE85B0-AA32-7A4E-BD7E-A2D98009D30D}">
      <dgm:prSet/>
      <dgm:spPr/>
      <dgm:t>
        <a:bodyPr/>
        <a:lstStyle/>
        <a:p>
          <a:endParaRPr lang="en-US"/>
        </a:p>
      </dgm:t>
    </dgm:pt>
    <dgm:pt modelId="{B53D81BE-122C-0840-B3FB-122AE8956129}">
      <dgm:prSet/>
      <dgm:spPr/>
      <dgm:t>
        <a:bodyPr/>
        <a:lstStyle/>
        <a:p>
          <a:pPr rtl="0"/>
          <a:r>
            <a:rPr lang="en-US" dirty="0"/>
            <a:t>Operational technology (OT)</a:t>
          </a:r>
        </a:p>
      </dgm:t>
    </dgm:pt>
    <dgm:pt modelId="{5571D8B8-864B-3447-B36F-CBE090F41D67}" type="parTrans" cxnId="{F5ACADDA-45A0-AC44-882F-AB8368A9412B}">
      <dgm:prSet/>
      <dgm:spPr/>
      <dgm:t>
        <a:bodyPr/>
        <a:lstStyle/>
        <a:p>
          <a:endParaRPr lang="en-US"/>
        </a:p>
      </dgm:t>
    </dgm:pt>
    <dgm:pt modelId="{C6116551-AA67-0E47-9795-E5C436A2D154}" type="sibTrans" cxnId="{F5ACADDA-45A0-AC44-882F-AB8368A9412B}">
      <dgm:prSet/>
      <dgm:spPr/>
      <dgm:t>
        <a:bodyPr/>
        <a:lstStyle/>
        <a:p>
          <a:endParaRPr lang="en-US"/>
        </a:p>
      </dgm:t>
    </dgm:pt>
    <dgm:pt modelId="{F5935844-FC1A-5F49-9D25-5488A343FB52}">
      <dgm:prSet custT="1"/>
      <dgm:spPr/>
      <dgm:t>
        <a:bodyPr/>
        <a:lstStyle/>
        <a:p>
          <a:pPr rtl="0"/>
          <a:r>
            <a:rPr lang="en-US" sz="1400" dirty="0"/>
            <a:t>Machines/appliances with embedded IT built by non-IT companies, such as medical machinery, SCADA, process control, and kiosks, bought as appliances by enterprise OT people, primarily using wired connectivity</a:t>
          </a:r>
        </a:p>
      </dgm:t>
    </dgm:pt>
    <dgm:pt modelId="{DCA9B058-0E2E-0E4A-AD94-2337AC2B3730}" type="parTrans" cxnId="{30313FE4-E9F8-8C46-AA7B-EB9F78512F2A}">
      <dgm:prSet/>
      <dgm:spPr/>
      <dgm:t>
        <a:bodyPr/>
        <a:lstStyle/>
        <a:p>
          <a:endParaRPr lang="en-US"/>
        </a:p>
      </dgm:t>
    </dgm:pt>
    <dgm:pt modelId="{7DACF4F3-2FCF-854A-BBB6-34147B17832F}" type="sibTrans" cxnId="{30313FE4-E9F8-8C46-AA7B-EB9F78512F2A}">
      <dgm:prSet/>
      <dgm:spPr/>
      <dgm:t>
        <a:bodyPr/>
        <a:lstStyle/>
        <a:p>
          <a:endParaRPr lang="en-US"/>
        </a:p>
      </dgm:t>
    </dgm:pt>
    <dgm:pt modelId="{5276B1B4-B387-9642-8F37-72727975A384}">
      <dgm:prSet/>
      <dgm:spPr/>
      <dgm:t>
        <a:bodyPr/>
        <a:lstStyle/>
        <a:p>
          <a:pPr rtl="0"/>
          <a:r>
            <a:rPr lang="en-US" dirty="0"/>
            <a:t>Personal technology</a:t>
          </a:r>
        </a:p>
      </dgm:t>
    </dgm:pt>
    <dgm:pt modelId="{6215F95F-4B8D-9044-8E6B-9DEABAC5C284}" type="parTrans" cxnId="{CE3ECC2E-4444-3C4B-9E3C-5FE4CEA80AAF}">
      <dgm:prSet/>
      <dgm:spPr/>
      <dgm:t>
        <a:bodyPr/>
        <a:lstStyle/>
        <a:p>
          <a:endParaRPr lang="en-US"/>
        </a:p>
      </dgm:t>
    </dgm:pt>
    <dgm:pt modelId="{D18C264D-1EAF-1841-A5D4-A67440B00896}" type="sibTrans" cxnId="{CE3ECC2E-4444-3C4B-9E3C-5FE4CEA80AAF}">
      <dgm:prSet/>
      <dgm:spPr/>
      <dgm:t>
        <a:bodyPr/>
        <a:lstStyle/>
        <a:p>
          <a:endParaRPr lang="en-US"/>
        </a:p>
      </dgm:t>
    </dgm:pt>
    <dgm:pt modelId="{731F3F68-9560-B84F-B45E-00698C715DEF}">
      <dgm:prSet custT="1"/>
      <dgm:spPr/>
      <dgm:t>
        <a:bodyPr/>
        <a:lstStyle/>
        <a:p>
          <a:pPr rtl="0"/>
          <a:r>
            <a:rPr lang="en-US" sz="1400" dirty="0"/>
            <a:t>Smartphones, tablets, and eBook readers bought as IT devices by consumers (employees) exclusively using wireless connectivity and often multiple forms of wireless connectivity</a:t>
          </a:r>
        </a:p>
      </dgm:t>
    </dgm:pt>
    <dgm:pt modelId="{FA2EEB0D-E6CC-A141-8527-BBBA02F918B5}" type="parTrans" cxnId="{0714EE6A-E544-B349-9B8B-7BEA1D807686}">
      <dgm:prSet/>
      <dgm:spPr/>
      <dgm:t>
        <a:bodyPr/>
        <a:lstStyle/>
        <a:p>
          <a:endParaRPr lang="en-US"/>
        </a:p>
      </dgm:t>
    </dgm:pt>
    <dgm:pt modelId="{096D31A9-BD97-C442-A191-E08353B83FA7}" type="sibTrans" cxnId="{0714EE6A-E544-B349-9B8B-7BEA1D807686}">
      <dgm:prSet/>
      <dgm:spPr/>
      <dgm:t>
        <a:bodyPr/>
        <a:lstStyle/>
        <a:p>
          <a:endParaRPr lang="en-US"/>
        </a:p>
      </dgm:t>
    </dgm:pt>
    <dgm:pt modelId="{715E4CD7-BAF9-9549-B289-53C0418F19AE}">
      <dgm:prSet/>
      <dgm:spPr/>
      <dgm:t>
        <a:bodyPr/>
        <a:lstStyle/>
        <a:p>
          <a:pPr rtl="0"/>
          <a:r>
            <a:rPr lang="en-US" dirty="0"/>
            <a:t>Sensor/actuator technology</a:t>
          </a:r>
        </a:p>
      </dgm:t>
    </dgm:pt>
    <dgm:pt modelId="{115A9381-842A-FC46-942B-21E44E705599}" type="parTrans" cxnId="{03475E05-53DA-3849-B8BB-1183750073AA}">
      <dgm:prSet/>
      <dgm:spPr/>
      <dgm:t>
        <a:bodyPr/>
        <a:lstStyle/>
        <a:p>
          <a:endParaRPr lang="en-US"/>
        </a:p>
      </dgm:t>
    </dgm:pt>
    <dgm:pt modelId="{5B7C98B9-F7BC-0F4F-9F99-E3041A24E9B8}" type="sibTrans" cxnId="{03475E05-53DA-3849-B8BB-1183750073AA}">
      <dgm:prSet/>
      <dgm:spPr/>
      <dgm:t>
        <a:bodyPr/>
        <a:lstStyle/>
        <a:p>
          <a:endParaRPr lang="en-US"/>
        </a:p>
      </dgm:t>
    </dgm:pt>
    <dgm:pt modelId="{114511AB-AEAB-5045-95FE-ECA4014DBBD1}">
      <dgm:prSet custT="1"/>
      <dgm:spPr/>
      <dgm:t>
        <a:bodyPr/>
        <a:lstStyle/>
        <a:p>
          <a:pPr rtl="0"/>
          <a:r>
            <a:rPr lang="en-US" sz="1400" dirty="0"/>
            <a:t>Single-purpose devices bought by consumers, IT and OT people exclusively using wireless connectivity, generally of a single form, as part of larger systems</a:t>
          </a:r>
        </a:p>
      </dgm:t>
    </dgm:pt>
    <dgm:pt modelId="{2686177C-CC61-6E47-865C-A1D1C1908728}" type="parTrans" cxnId="{F859F866-36AD-BC4F-A557-6E2723AA27CA}">
      <dgm:prSet/>
      <dgm:spPr/>
      <dgm:t>
        <a:bodyPr/>
        <a:lstStyle/>
        <a:p>
          <a:endParaRPr lang="en-US"/>
        </a:p>
      </dgm:t>
    </dgm:pt>
    <dgm:pt modelId="{4B38AAA6-5707-B24D-9A7D-09867A1C141B}" type="sibTrans" cxnId="{F859F866-36AD-BC4F-A557-6E2723AA27CA}">
      <dgm:prSet/>
      <dgm:spPr/>
      <dgm:t>
        <a:bodyPr/>
        <a:lstStyle/>
        <a:p>
          <a:endParaRPr lang="en-US"/>
        </a:p>
      </dgm:t>
    </dgm:pt>
    <dgm:pt modelId="{8CC92B24-3EDF-D147-BC2A-EC38DF207F1B}">
      <dgm:prSet custT="1"/>
      <dgm:spPr/>
      <dgm:t>
        <a:bodyPr/>
        <a:lstStyle/>
        <a:p>
          <a:pPr rtl="0"/>
          <a:endParaRPr lang="en-US" sz="1400" dirty="0"/>
        </a:p>
        <a:p>
          <a:pPr rtl="0"/>
          <a:r>
            <a:rPr lang="en-US" sz="2400" dirty="0"/>
            <a:t>It is the fourth generation that is usually thought of as the IoT, and which is marked by the use of billions of embedded devices</a:t>
          </a:r>
        </a:p>
      </dgm:t>
    </dgm:pt>
    <dgm:pt modelId="{CD30168B-6D51-E14C-9F79-530C04D4F18D}" type="parTrans" cxnId="{83D67893-3F1D-D842-9828-00765458BFA4}">
      <dgm:prSet/>
      <dgm:spPr/>
      <dgm:t>
        <a:bodyPr/>
        <a:lstStyle/>
        <a:p>
          <a:endParaRPr lang="en-US"/>
        </a:p>
      </dgm:t>
    </dgm:pt>
    <dgm:pt modelId="{FE4EBF31-C7C2-114B-8854-246497D0C643}" type="sibTrans" cxnId="{83D67893-3F1D-D842-9828-00765458BFA4}">
      <dgm:prSet/>
      <dgm:spPr/>
      <dgm:t>
        <a:bodyPr/>
        <a:lstStyle/>
        <a:p>
          <a:endParaRPr lang="en-US"/>
        </a:p>
      </dgm:t>
    </dgm:pt>
    <dgm:pt modelId="{9F9698E5-E928-4345-9305-9DBC4F926872}" type="pres">
      <dgm:prSet presAssocID="{1021E15E-BDE1-3F4A-A7CF-9CB0C82C3878}" presName="vert0" presStyleCnt="0">
        <dgm:presLayoutVars>
          <dgm:dir/>
          <dgm:animOne val="branch"/>
          <dgm:animLvl val="lvl"/>
        </dgm:presLayoutVars>
      </dgm:prSet>
      <dgm:spPr/>
    </dgm:pt>
    <dgm:pt modelId="{43C085DE-A349-D54C-B409-30CC608D3FD3}" type="pres">
      <dgm:prSet presAssocID="{A6D3816E-0609-464E-9DC4-8D666FD66AB8}" presName="thickLine" presStyleLbl="alignNode1" presStyleIdx="0" presStyleCnt="2"/>
      <dgm:spPr>
        <a:ln>
          <a:solidFill>
            <a:schemeClr val="accent3">
              <a:lumMod val="75000"/>
            </a:schemeClr>
          </a:solidFill>
        </a:ln>
      </dgm:spPr>
    </dgm:pt>
    <dgm:pt modelId="{CBE7900C-E2C5-D746-90E1-6A2AC0D26305}" type="pres">
      <dgm:prSet presAssocID="{A6D3816E-0609-464E-9DC4-8D666FD66AB8}" presName="horz1" presStyleCnt="0"/>
      <dgm:spPr/>
    </dgm:pt>
    <dgm:pt modelId="{FB3A94A0-56BF-3B4C-9B29-781487E46EF4}" type="pres">
      <dgm:prSet presAssocID="{A6D3816E-0609-464E-9DC4-8D666FD66AB8}" presName="tx1" presStyleLbl="revTx" presStyleIdx="0" presStyleCnt="10" custScaleX="101319"/>
      <dgm:spPr/>
    </dgm:pt>
    <dgm:pt modelId="{2A560E33-D773-0E40-9E06-86A5E0CCDDB7}" type="pres">
      <dgm:prSet presAssocID="{A6D3816E-0609-464E-9DC4-8D666FD66AB8}" presName="vert1" presStyleCnt="0"/>
      <dgm:spPr/>
    </dgm:pt>
    <dgm:pt modelId="{D35D42EB-54C3-DE46-928B-47139F9F8048}" type="pres">
      <dgm:prSet presAssocID="{AA9A9F58-3A1D-EF49-936A-BDF6E3A61410}" presName="vertSpace2a" presStyleCnt="0"/>
      <dgm:spPr/>
    </dgm:pt>
    <dgm:pt modelId="{558494E0-BD70-D145-B89B-067C355AF0F3}" type="pres">
      <dgm:prSet presAssocID="{AA9A9F58-3A1D-EF49-936A-BDF6E3A61410}" presName="horz2" presStyleCnt="0"/>
      <dgm:spPr/>
    </dgm:pt>
    <dgm:pt modelId="{645907CE-7FBF-F449-B6B1-C1F08E73C8C3}" type="pres">
      <dgm:prSet presAssocID="{AA9A9F58-3A1D-EF49-936A-BDF6E3A61410}" presName="horzSpace2" presStyleCnt="0"/>
      <dgm:spPr/>
    </dgm:pt>
    <dgm:pt modelId="{08188516-53D5-F745-9035-FA83501E5D64}" type="pres">
      <dgm:prSet presAssocID="{AA9A9F58-3A1D-EF49-936A-BDF6E3A61410}" presName="tx2" presStyleLbl="revTx" presStyleIdx="1" presStyleCnt="10" custScaleX="93889" custLinFactNeighborX="658" custLinFactNeighborY="2571"/>
      <dgm:spPr/>
    </dgm:pt>
    <dgm:pt modelId="{B3B98D53-DA91-5448-BE83-B25658075371}" type="pres">
      <dgm:prSet presAssocID="{AA9A9F58-3A1D-EF49-936A-BDF6E3A61410}" presName="vert2" presStyleCnt="0"/>
      <dgm:spPr/>
    </dgm:pt>
    <dgm:pt modelId="{28A89CF0-AE84-6F4D-BC63-EEBF2E96B0E9}" type="pres">
      <dgm:prSet presAssocID="{C6761BF2-7B4B-CD44-A7B9-258BCE271075}" presName="horz3" presStyleCnt="0"/>
      <dgm:spPr/>
    </dgm:pt>
    <dgm:pt modelId="{6EFFABDE-D634-1F4D-A558-A13268C525C9}" type="pres">
      <dgm:prSet presAssocID="{C6761BF2-7B4B-CD44-A7B9-258BCE271075}" presName="horzSpace3" presStyleCnt="0"/>
      <dgm:spPr/>
    </dgm:pt>
    <dgm:pt modelId="{55D3A881-0FE9-BA4B-9A3E-94DB210A0F4D}" type="pres">
      <dgm:prSet presAssocID="{C6761BF2-7B4B-CD44-A7B9-258BCE271075}" presName="tx3" presStyleLbl="revTx" presStyleIdx="2" presStyleCnt="10" custScaleX="103440" custLinFactNeighborX="1829"/>
      <dgm:spPr/>
    </dgm:pt>
    <dgm:pt modelId="{72042D94-A8C0-F94C-B277-85C4E104A338}" type="pres">
      <dgm:prSet presAssocID="{C6761BF2-7B4B-CD44-A7B9-258BCE271075}" presName="vert3" presStyleCnt="0"/>
      <dgm:spPr/>
    </dgm:pt>
    <dgm:pt modelId="{BE16249D-0D56-6F4D-8EAE-BDB78E583345}" type="pres">
      <dgm:prSet presAssocID="{AA9A9F58-3A1D-EF49-936A-BDF6E3A61410}" presName="thinLine2b" presStyleLbl="callout" presStyleIdx="0" presStyleCnt="4"/>
      <dgm:spPr/>
    </dgm:pt>
    <dgm:pt modelId="{025E7697-43D4-534D-B8B6-454E43F78DDF}" type="pres">
      <dgm:prSet presAssocID="{AA9A9F58-3A1D-EF49-936A-BDF6E3A61410}" presName="vertSpace2b" presStyleCnt="0"/>
      <dgm:spPr/>
    </dgm:pt>
    <dgm:pt modelId="{E854D90A-48E6-7845-BCA6-B2ADBEA1375A}" type="pres">
      <dgm:prSet presAssocID="{B53D81BE-122C-0840-B3FB-122AE8956129}" presName="horz2" presStyleCnt="0"/>
      <dgm:spPr/>
    </dgm:pt>
    <dgm:pt modelId="{BA171EB7-1F52-2A4D-ACCF-79B46048BBEE}" type="pres">
      <dgm:prSet presAssocID="{B53D81BE-122C-0840-B3FB-122AE8956129}" presName="horzSpace2" presStyleCnt="0"/>
      <dgm:spPr/>
    </dgm:pt>
    <dgm:pt modelId="{7C285CCB-41EE-0145-8FB7-F0C6F88990A7}" type="pres">
      <dgm:prSet presAssocID="{B53D81BE-122C-0840-B3FB-122AE8956129}" presName="tx2" presStyleLbl="revTx" presStyleIdx="3" presStyleCnt="10" custScaleX="95634" custLinFactNeighborX="1" custLinFactNeighborY="-3485"/>
      <dgm:spPr/>
    </dgm:pt>
    <dgm:pt modelId="{F12121D1-880C-5548-97C9-5D34665E5E89}" type="pres">
      <dgm:prSet presAssocID="{B53D81BE-122C-0840-B3FB-122AE8956129}" presName="vert2" presStyleCnt="0"/>
      <dgm:spPr/>
    </dgm:pt>
    <dgm:pt modelId="{C137E0EA-E003-124D-BF36-58A60CB4F2D8}" type="pres">
      <dgm:prSet presAssocID="{F5935844-FC1A-5F49-9D25-5488A343FB52}" presName="horz3" presStyleCnt="0"/>
      <dgm:spPr/>
    </dgm:pt>
    <dgm:pt modelId="{94F56425-08FF-C24E-B03C-AA7736EFD753}" type="pres">
      <dgm:prSet presAssocID="{F5935844-FC1A-5F49-9D25-5488A343FB52}" presName="horzSpace3" presStyleCnt="0"/>
      <dgm:spPr/>
    </dgm:pt>
    <dgm:pt modelId="{0CA3EDE5-C67C-1943-87FF-433D42F66274}" type="pres">
      <dgm:prSet presAssocID="{F5935844-FC1A-5F49-9D25-5488A343FB52}" presName="tx3" presStyleLbl="revTx" presStyleIdx="4" presStyleCnt="10" custScaleX="104367" custLinFactNeighborX="-252" custLinFactNeighborY="-3485"/>
      <dgm:spPr/>
    </dgm:pt>
    <dgm:pt modelId="{1E23658B-D377-174A-A51E-2D92150A63E3}" type="pres">
      <dgm:prSet presAssocID="{F5935844-FC1A-5F49-9D25-5488A343FB52}" presName="vert3" presStyleCnt="0"/>
      <dgm:spPr/>
    </dgm:pt>
    <dgm:pt modelId="{7F5BB396-8236-A248-91BB-991282275DF1}" type="pres">
      <dgm:prSet presAssocID="{B53D81BE-122C-0840-B3FB-122AE8956129}" presName="thinLine2b" presStyleLbl="callout" presStyleIdx="1" presStyleCnt="4"/>
      <dgm:spPr/>
    </dgm:pt>
    <dgm:pt modelId="{4BCA52BF-4A85-624F-B7B1-574EBB8770E9}" type="pres">
      <dgm:prSet presAssocID="{B53D81BE-122C-0840-B3FB-122AE8956129}" presName="vertSpace2b" presStyleCnt="0"/>
      <dgm:spPr/>
    </dgm:pt>
    <dgm:pt modelId="{E627FBB6-3588-B343-A10C-65942F6620D3}" type="pres">
      <dgm:prSet presAssocID="{5276B1B4-B387-9642-8F37-72727975A384}" presName="horz2" presStyleCnt="0"/>
      <dgm:spPr/>
    </dgm:pt>
    <dgm:pt modelId="{D1D7D093-633E-9942-A971-7250FAC1A0C2}" type="pres">
      <dgm:prSet presAssocID="{5276B1B4-B387-9642-8F37-72727975A384}" presName="horzSpace2" presStyleCnt="0"/>
      <dgm:spPr/>
    </dgm:pt>
    <dgm:pt modelId="{21644C45-D670-BD42-B188-1977F6BC5287}" type="pres">
      <dgm:prSet presAssocID="{5276B1B4-B387-9642-8F37-72727975A384}" presName="tx2" presStyleLbl="revTx" presStyleIdx="5" presStyleCnt="10" custScaleX="95635"/>
      <dgm:spPr/>
    </dgm:pt>
    <dgm:pt modelId="{A3516979-A1D5-4545-8BDD-97BBC16B99BF}" type="pres">
      <dgm:prSet presAssocID="{5276B1B4-B387-9642-8F37-72727975A384}" presName="vert2" presStyleCnt="0"/>
      <dgm:spPr/>
    </dgm:pt>
    <dgm:pt modelId="{3A0C35DA-093C-224C-8CC7-030218A7B0F0}" type="pres">
      <dgm:prSet presAssocID="{731F3F68-9560-B84F-B45E-00698C715DEF}" presName="horz3" presStyleCnt="0"/>
      <dgm:spPr/>
    </dgm:pt>
    <dgm:pt modelId="{85DF5D85-5519-054F-807C-09517E33B1A6}" type="pres">
      <dgm:prSet presAssocID="{731F3F68-9560-B84F-B45E-00698C715DEF}" presName="horzSpace3" presStyleCnt="0"/>
      <dgm:spPr/>
    </dgm:pt>
    <dgm:pt modelId="{74A83FA6-653B-5B4C-9B84-774D57EE2FB0}" type="pres">
      <dgm:prSet presAssocID="{731F3F68-9560-B84F-B45E-00698C715DEF}" presName="tx3" presStyleLbl="revTx" presStyleIdx="6" presStyleCnt="10" custScaleX="104365"/>
      <dgm:spPr/>
    </dgm:pt>
    <dgm:pt modelId="{EF653885-EFC8-AB4B-8B88-62315AB12EDC}" type="pres">
      <dgm:prSet presAssocID="{731F3F68-9560-B84F-B45E-00698C715DEF}" presName="vert3" presStyleCnt="0"/>
      <dgm:spPr/>
    </dgm:pt>
    <dgm:pt modelId="{4C3562C6-664E-0442-9C91-84E9E283CCFD}" type="pres">
      <dgm:prSet presAssocID="{5276B1B4-B387-9642-8F37-72727975A384}" presName="thinLine2b" presStyleLbl="callout" presStyleIdx="2" presStyleCnt="4"/>
      <dgm:spPr/>
    </dgm:pt>
    <dgm:pt modelId="{D37089C7-E9BA-AA4A-AE85-E7D7FC1A34BB}" type="pres">
      <dgm:prSet presAssocID="{5276B1B4-B387-9642-8F37-72727975A384}" presName="vertSpace2b" presStyleCnt="0"/>
      <dgm:spPr/>
    </dgm:pt>
    <dgm:pt modelId="{0B3C8F19-8D4A-9D45-B4B9-284F1AD62768}" type="pres">
      <dgm:prSet presAssocID="{715E4CD7-BAF9-9549-B289-53C0418F19AE}" presName="horz2" presStyleCnt="0"/>
      <dgm:spPr/>
    </dgm:pt>
    <dgm:pt modelId="{39D4805C-1662-144E-A168-2951876BAD11}" type="pres">
      <dgm:prSet presAssocID="{715E4CD7-BAF9-9549-B289-53C0418F19AE}" presName="horzSpace2" presStyleCnt="0"/>
      <dgm:spPr/>
    </dgm:pt>
    <dgm:pt modelId="{259A137E-F736-334B-8471-0B188359E9EE}" type="pres">
      <dgm:prSet presAssocID="{715E4CD7-BAF9-9549-B289-53C0418F19AE}" presName="tx2" presStyleLbl="revTx" presStyleIdx="7" presStyleCnt="10" custScaleX="93889"/>
      <dgm:spPr/>
    </dgm:pt>
    <dgm:pt modelId="{55739C18-61B4-6246-BA1E-A286C61FB349}" type="pres">
      <dgm:prSet presAssocID="{715E4CD7-BAF9-9549-B289-53C0418F19AE}" presName="vert2" presStyleCnt="0"/>
      <dgm:spPr/>
    </dgm:pt>
    <dgm:pt modelId="{FFA5F62A-A69F-DA40-A4A9-AD9AA8B81963}" type="pres">
      <dgm:prSet presAssocID="{114511AB-AEAB-5045-95FE-ECA4014DBBD1}" presName="horz3" presStyleCnt="0"/>
      <dgm:spPr/>
    </dgm:pt>
    <dgm:pt modelId="{CFFB6603-732A-6D4A-B6E1-ABA30D8D5832}" type="pres">
      <dgm:prSet presAssocID="{114511AB-AEAB-5045-95FE-ECA4014DBBD1}" presName="horzSpace3" presStyleCnt="0"/>
      <dgm:spPr/>
    </dgm:pt>
    <dgm:pt modelId="{DF4CBC8E-6F7E-5842-8AE1-1FEE4CADCE73}" type="pres">
      <dgm:prSet presAssocID="{114511AB-AEAB-5045-95FE-ECA4014DBBD1}" presName="tx3" presStyleLbl="revTx" presStyleIdx="8" presStyleCnt="10" custLinFactNeighborX="1217" custLinFactNeighborY="-374"/>
      <dgm:spPr/>
    </dgm:pt>
    <dgm:pt modelId="{32D22E1F-16E8-A14A-8D26-4F623D2F411E}" type="pres">
      <dgm:prSet presAssocID="{114511AB-AEAB-5045-95FE-ECA4014DBBD1}" presName="vert3" presStyleCnt="0"/>
      <dgm:spPr/>
    </dgm:pt>
    <dgm:pt modelId="{4F88B451-2D35-F248-A6BD-BF172C6A83CC}" type="pres">
      <dgm:prSet presAssocID="{715E4CD7-BAF9-9549-B289-53C0418F19AE}" presName="thinLine2b" presStyleLbl="callout" presStyleIdx="3" presStyleCnt="4"/>
      <dgm:spPr/>
    </dgm:pt>
    <dgm:pt modelId="{4CE3DE46-6832-CE4B-9745-2259FE262AFC}" type="pres">
      <dgm:prSet presAssocID="{715E4CD7-BAF9-9549-B289-53C0418F19AE}" presName="vertSpace2b" presStyleCnt="0"/>
      <dgm:spPr/>
    </dgm:pt>
    <dgm:pt modelId="{7E53E2E3-CD88-8444-86CC-D3490603D6D0}" type="pres">
      <dgm:prSet presAssocID="{8CC92B24-3EDF-D147-BC2A-EC38DF207F1B}" presName="thickLine" presStyleLbl="alignNode1" presStyleIdx="1" presStyleCnt="2"/>
      <dgm:spPr>
        <a:ln>
          <a:solidFill>
            <a:schemeClr val="accent3">
              <a:lumMod val="75000"/>
            </a:schemeClr>
          </a:solidFill>
        </a:ln>
      </dgm:spPr>
    </dgm:pt>
    <dgm:pt modelId="{DEC4D88A-882A-BF4D-BCFA-3080A308D119}" type="pres">
      <dgm:prSet presAssocID="{8CC92B24-3EDF-D147-BC2A-EC38DF207F1B}" presName="horz1" presStyleCnt="0"/>
      <dgm:spPr/>
    </dgm:pt>
    <dgm:pt modelId="{C1C59B97-8CD0-EA49-AF14-CFF22BE2BAFD}" type="pres">
      <dgm:prSet presAssocID="{8CC92B24-3EDF-D147-BC2A-EC38DF207F1B}" presName="tx1" presStyleLbl="revTx" presStyleIdx="9" presStyleCnt="10" custScaleX="500000" custScaleY="34188"/>
      <dgm:spPr/>
    </dgm:pt>
    <dgm:pt modelId="{79234FD1-4B2D-0A43-AD52-0C50891B7ABD}" type="pres">
      <dgm:prSet presAssocID="{8CC92B24-3EDF-D147-BC2A-EC38DF207F1B}" presName="vert1" presStyleCnt="0"/>
      <dgm:spPr/>
    </dgm:pt>
  </dgm:ptLst>
  <dgm:cxnLst>
    <dgm:cxn modelId="{03475E05-53DA-3849-B8BB-1183750073AA}" srcId="{A6D3816E-0609-464E-9DC4-8D666FD66AB8}" destId="{715E4CD7-BAF9-9549-B289-53C0418F19AE}" srcOrd="3" destOrd="0" parTransId="{115A9381-842A-FC46-942B-21E44E705599}" sibTransId="{5B7C98B9-F7BC-0F4F-9F99-E3041A24E9B8}"/>
    <dgm:cxn modelId="{CE3ECC2E-4444-3C4B-9E3C-5FE4CEA80AAF}" srcId="{A6D3816E-0609-464E-9DC4-8D666FD66AB8}" destId="{5276B1B4-B387-9642-8F37-72727975A384}" srcOrd="2" destOrd="0" parTransId="{6215F95F-4B8D-9044-8E6B-9DEABAC5C284}" sibTransId="{D18C264D-1EAF-1841-A5D4-A67440B00896}"/>
    <dgm:cxn modelId="{3F04072F-8716-ED4F-B356-6A9BF2DD15C6}" type="presOf" srcId="{715E4CD7-BAF9-9549-B289-53C0418F19AE}" destId="{259A137E-F736-334B-8471-0B188359E9EE}" srcOrd="0" destOrd="0" presId="urn:microsoft.com/office/officeart/2008/layout/LinedList"/>
    <dgm:cxn modelId="{4A0CD361-1CAC-6B42-B0D2-0AD8A3A31C43}" type="presOf" srcId="{1021E15E-BDE1-3F4A-A7CF-9CB0C82C3878}" destId="{9F9698E5-E928-4345-9305-9DBC4F926872}" srcOrd="0" destOrd="0" presId="urn:microsoft.com/office/officeart/2008/layout/LinedList"/>
    <dgm:cxn modelId="{51DE6E63-FDB9-9741-BD13-281FC850E3DA}" type="presOf" srcId="{731F3F68-9560-B84F-B45E-00698C715DEF}" destId="{74A83FA6-653B-5B4C-9B84-774D57EE2FB0}" srcOrd="0" destOrd="0" presId="urn:microsoft.com/office/officeart/2008/layout/LinedList"/>
    <dgm:cxn modelId="{F859F866-36AD-BC4F-A557-6E2723AA27CA}" srcId="{715E4CD7-BAF9-9549-B289-53C0418F19AE}" destId="{114511AB-AEAB-5045-95FE-ECA4014DBBD1}" srcOrd="0" destOrd="0" parTransId="{2686177C-CC61-6E47-865C-A1D1C1908728}" sibTransId="{4B38AAA6-5707-B24D-9A7D-09867A1C141B}"/>
    <dgm:cxn modelId="{CF20A447-5E5B-FE4E-A0EC-6F1F9D0FD12B}" srcId="{1021E15E-BDE1-3F4A-A7CF-9CB0C82C3878}" destId="{A6D3816E-0609-464E-9DC4-8D666FD66AB8}" srcOrd="0" destOrd="0" parTransId="{0829B9E0-A4DB-4E47-84E7-3123617CAA01}" sibTransId="{69F3CFEF-761C-C344-A11F-1004D09A0759}"/>
    <dgm:cxn modelId="{9C3B6A4A-ECAA-6540-A1E1-20B355352BCC}" type="presOf" srcId="{AA9A9F58-3A1D-EF49-936A-BDF6E3A61410}" destId="{08188516-53D5-F745-9035-FA83501E5D64}" srcOrd="0" destOrd="0" presId="urn:microsoft.com/office/officeart/2008/layout/LinedList"/>
    <dgm:cxn modelId="{0714EE6A-E544-B349-9B8B-7BEA1D807686}" srcId="{5276B1B4-B387-9642-8F37-72727975A384}" destId="{731F3F68-9560-B84F-B45E-00698C715DEF}" srcOrd="0" destOrd="0" parTransId="{FA2EEB0D-E6CC-A141-8527-BBBA02F918B5}" sibTransId="{096D31A9-BD97-C442-A191-E08353B83FA7}"/>
    <dgm:cxn modelId="{DD30A26C-DA1D-0440-A0EF-D6F69BD810ED}" type="presOf" srcId="{5276B1B4-B387-9642-8F37-72727975A384}" destId="{21644C45-D670-BD42-B188-1977F6BC5287}" srcOrd="0" destOrd="0" presId="urn:microsoft.com/office/officeart/2008/layout/LinedList"/>
    <dgm:cxn modelId="{457CB350-389A-1941-936B-BE7BBF9F2F48}" type="presOf" srcId="{B53D81BE-122C-0840-B3FB-122AE8956129}" destId="{7C285CCB-41EE-0145-8FB7-F0C6F88990A7}" srcOrd="0" destOrd="0" presId="urn:microsoft.com/office/officeart/2008/layout/LinedList"/>
    <dgm:cxn modelId="{E7D81653-B467-7C4F-8BFD-7D13CBDCD0AC}" type="presOf" srcId="{114511AB-AEAB-5045-95FE-ECA4014DBBD1}" destId="{DF4CBC8E-6F7E-5842-8AE1-1FEE4CADCE73}" srcOrd="0" destOrd="0" presId="urn:microsoft.com/office/officeart/2008/layout/LinedList"/>
    <dgm:cxn modelId="{7A75AA7B-BC5B-2F4F-A13B-946F07DB5082}" type="presOf" srcId="{8CC92B24-3EDF-D147-BC2A-EC38DF207F1B}" destId="{C1C59B97-8CD0-EA49-AF14-CFF22BE2BAFD}" srcOrd="0" destOrd="0" presId="urn:microsoft.com/office/officeart/2008/layout/LinedList"/>
    <dgm:cxn modelId="{B65CAB87-37EE-2D45-8F9B-3227B0ED8F23}" type="presOf" srcId="{A6D3816E-0609-464E-9DC4-8D666FD66AB8}" destId="{FB3A94A0-56BF-3B4C-9B29-781487E46EF4}" srcOrd="0" destOrd="0" presId="urn:microsoft.com/office/officeart/2008/layout/LinedList"/>
    <dgm:cxn modelId="{83D67893-3F1D-D842-9828-00765458BFA4}" srcId="{1021E15E-BDE1-3F4A-A7CF-9CB0C82C3878}" destId="{8CC92B24-3EDF-D147-BC2A-EC38DF207F1B}" srcOrd="1" destOrd="0" parTransId="{CD30168B-6D51-E14C-9F79-530C04D4F18D}" sibTransId="{FE4EBF31-C7C2-114B-8854-246497D0C643}"/>
    <dgm:cxn modelId="{76DEF9A3-6BF2-CC4D-B227-CE8DF24CE556}" type="presOf" srcId="{C6761BF2-7B4B-CD44-A7B9-258BCE271075}" destId="{55D3A881-0FE9-BA4B-9A3E-94DB210A0F4D}" srcOrd="0" destOrd="0" presId="urn:microsoft.com/office/officeart/2008/layout/LinedList"/>
    <dgm:cxn modelId="{BFDE85B0-AA32-7A4E-BD7E-A2D98009D30D}" srcId="{AA9A9F58-3A1D-EF49-936A-BDF6E3A61410}" destId="{C6761BF2-7B4B-CD44-A7B9-258BCE271075}" srcOrd="0" destOrd="0" parTransId="{01A03247-01C1-5B4F-9B10-DECA9390A344}" sibTransId="{8709741B-E69A-F844-810C-034170E71C23}"/>
    <dgm:cxn modelId="{75A4D5D0-EB81-8644-A81E-0FF7CF2C1A5F}" type="presOf" srcId="{F5935844-FC1A-5F49-9D25-5488A343FB52}" destId="{0CA3EDE5-C67C-1943-87FF-433D42F66274}" srcOrd="0" destOrd="0" presId="urn:microsoft.com/office/officeart/2008/layout/LinedList"/>
    <dgm:cxn modelId="{F5ACADDA-45A0-AC44-882F-AB8368A9412B}" srcId="{A6D3816E-0609-464E-9DC4-8D666FD66AB8}" destId="{B53D81BE-122C-0840-B3FB-122AE8956129}" srcOrd="1" destOrd="0" parTransId="{5571D8B8-864B-3447-B36F-CBE090F41D67}" sibTransId="{C6116551-AA67-0E47-9795-E5C436A2D154}"/>
    <dgm:cxn modelId="{30313FE4-E9F8-8C46-AA7B-EB9F78512F2A}" srcId="{B53D81BE-122C-0840-B3FB-122AE8956129}" destId="{F5935844-FC1A-5F49-9D25-5488A343FB52}" srcOrd="0" destOrd="0" parTransId="{DCA9B058-0E2E-0E4A-AD94-2337AC2B3730}" sibTransId="{7DACF4F3-2FCF-854A-BBB6-34147B17832F}"/>
    <dgm:cxn modelId="{D75797EA-BB99-CA4B-91C9-D768B0EB1B6F}" srcId="{A6D3816E-0609-464E-9DC4-8D666FD66AB8}" destId="{AA9A9F58-3A1D-EF49-936A-BDF6E3A61410}" srcOrd="0" destOrd="0" parTransId="{D3E7D762-1E3D-6447-B5C5-16032DD19805}" sibTransId="{C69E140F-BC2B-8A4A-B74E-C83A2190D195}"/>
    <dgm:cxn modelId="{6F1877E1-66CC-0445-BCAE-7C042D95E56A}" type="presParOf" srcId="{9F9698E5-E928-4345-9305-9DBC4F926872}" destId="{43C085DE-A349-D54C-B409-30CC608D3FD3}" srcOrd="0" destOrd="0" presId="urn:microsoft.com/office/officeart/2008/layout/LinedList"/>
    <dgm:cxn modelId="{71EF3660-D3DA-9C4B-87E9-1B24CFE7E96B}" type="presParOf" srcId="{9F9698E5-E928-4345-9305-9DBC4F926872}" destId="{CBE7900C-E2C5-D746-90E1-6A2AC0D26305}" srcOrd="1" destOrd="0" presId="urn:microsoft.com/office/officeart/2008/layout/LinedList"/>
    <dgm:cxn modelId="{7D75C7E4-6C5E-0849-A77F-C2608350820C}" type="presParOf" srcId="{CBE7900C-E2C5-D746-90E1-6A2AC0D26305}" destId="{FB3A94A0-56BF-3B4C-9B29-781487E46EF4}" srcOrd="0" destOrd="0" presId="urn:microsoft.com/office/officeart/2008/layout/LinedList"/>
    <dgm:cxn modelId="{E2E3F26F-75DA-6548-BBF8-EDC3EAF43324}" type="presParOf" srcId="{CBE7900C-E2C5-D746-90E1-6A2AC0D26305}" destId="{2A560E33-D773-0E40-9E06-86A5E0CCDDB7}" srcOrd="1" destOrd="0" presId="urn:microsoft.com/office/officeart/2008/layout/LinedList"/>
    <dgm:cxn modelId="{9F30399E-A155-814C-B505-29C5EAFDAF29}" type="presParOf" srcId="{2A560E33-D773-0E40-9E06-86A5E0CCDDB7}" destId="{D35D42EB-54C3-DE46-928B-47139F9F8048}" srcOrd="0" destOrd="0" presId="urn:microsoft.com/office/officeart/2008/layout/LinedList"/>
    <dgm:cxn modelId="{F83F7A4F-5F8A-C84B-A168-DC089A315546}" type="presParOf" srcId="{2A560E33-D773-0E40-9E06-86A5E0CCDDB7}" destId="{558494E0-BD70-D145-B89B-067C355AF0F3}" srcOrd="1" destOrd="0" presId="urn:microsoft.com/office/officeart/2008/layout/LinedList"/>
    <dgm:cxn modelId="{95B841EA-9613-9D43-9D31-DCB7C09FD182}" type="presParOf" srcId="{558494E0-BD70-D145-B89B-067C355AF0F3}" destId="{645907CE-7FBF-F449-B6B1-C1F08E73C8C3}" srcOrd="0" destOrd="0" presId="urn:microsoft.com/office/officeart/2008/layout/LinedList"/>
    <dgm:cxn modelId="{AF9F9902-0602-8941-9A9C-D548EFAC580C}" type="presParOf" srcId="{558494E0-BD70-D145-B89B-067C355AF0F3}" destId="{08188516-53D5-F745-9035-FA83501E5D64}" srcOrd="1" destOrd="0" presId="urn:microsoft.com/office/officeart/2008/layout/LinedList"/>
    <dgm:cxn modelId="{808C9B05-FCED-4548-B6FD-7256870A18A8}" type="presParOf" srcId="{558494E0-BD70-D145-B89B-067C355AF0F3}" destId="{B3B98D53-DA91-5448-BE83-B25658075371}" srcOrd="2" destOrd="0" presId="urn:microsoft.com/office/officeart/2008/layout/LinedList"/>
    <dgm:cxn modelId="{A07804B5-8D10-3E48-8EFF-5D9700ABD200}" type="presParOf" srcId="{B3B98D53-DA91-5448-BE83-B25658075371}" destId="{28A89CF0-AE84-6F4D-BC63-EEBF2E96B0E9}" srcOrd="0" destOrd="0" presId="urn:microsoft.com/office/officeart/2008/layout/LinedList"/>
    <dgm:cxn modelId="{6700B07E-13CB-3947-8ED8-142CF5A9A28B}" type="presParOf" srcId="{28A89CF0-AE84-6F4D-BC63-EEBF2E96B0E9}" destId="{6EFFABDE-D634-1F4D-A558-A13268C525C9}" srcOrd="0" destOrd="0" presId="urn:microsoft.com/office/officeart/2008/layout/LinedList"/>
    <dgm:cxn modelId="{E1CD4DD9-B4CA-9E46-942B-FA4EC308FA13}" type="presParOf" srcId="{28A89CF0-AE84-6F4D-BC63-EEBF2E96B0E9}" destId="{55D3A881-0FE9-BA4B-9A3E-94DB210A0F4D}" srcOrd="1" destOrd="0" presId="urn:microsoft.com/office/officeart/2008/layout/LinedList"/>
    <dgm:cxn modelId="{A7F75DA8-6544-3F45-90D8-99DFABA96AF1}" type="presParOf" srcId="{28A89CF0-AE84-6F4D-BC63-EEBF2E96B0E9}" destId="{72042D94-A8C0-F94C-B277-85C4E104A338}" srcOrd="2" destOrd="0" presId="urn:microsoft.com/office/officeart/2008/layout/LinedList"/>
    <dgm:cxn modelId="{99CDEAC5-1E3A-4E49-A8C1-3975EAAC822A}" type="presParOf" srcId="{2A560E33-D773-0E40-9E06-86A5E0CCDDB7}" destId="{BE16249D-0D56-6F4D-8EAE-BDB78E583345}" srcOrd="2" destOrd="0" presId="urn:microsoft.com/office/officeart/2008/layout/LinedList"/>
    <dgm:cxn modelId="{FE7CEE55-FE0C-0A4F-88A1-B821F779A556}" type="presParOf" srcId="{2A560E33-D773-0E40-9E06-86A5E0CCDDB7}" destId="{025E7697-43D4-534D-B8B6-454E43F78DDF}" srcOrd="3" destOrd="0" presId="urn:microsoft.com/office/officeart/2008/layout/LinedList"/>
    <dgm:cxn modelId="{8A6684E1-5572-EA40-A211-E06B6F02F85A}" type="presParOf" srcId="{2A560E33-D773-0E40-9E06-86A5E0CCDDB7}" destId="{E854D90A-48E6-7845-BCA6-B2ADBEA1375A}" srcOrd="4" destOrd="0" presId="urn:microsoft.com/office/officeart/2008/layout/LinedList"/>
    <dgm:cxn modelId="{91257E40-3860-2440-8F64-F18DB51878A0}" type="presParOf" srcId="{E854D90A-48E6-7845-BCA6-B2ADBEA1375A}" destId="{BA171EB7-1F52-2A4D-ACCF-79B46048BBEE}" srcOrd="0" destOrd="0" presId="urn:microsoft.com/office/officeart/2008/layout/LinedList"/>
    <dgm:cxn modelId="{DE4F6ADB-6BAD-4A4E-94E4-C2947AB51B79}" type="presParOf" srcId="{E854D90A-48E6-7845-BCA6-B2ADBEA1375A}" destId="{7C285CCB-41EE-0145-8FB7-F0C6F88990A7}" srcOrd="1" destOrd="0" presId="urn:microsoft.com/office/officeart/2008/layout/LinedList"/>
    <dgm:cxn modelId="{24A006FE-1EF5-B541-8E4A-E0C0E2BAEE65}" type="presParOf" srcId="{E854D90A-48E6-7845-BCA6-B2ADBEA1375A}" destId="{F12121D1-880C-5548-97C9-5D34665E5E89}" srcOrd="2" destOrd="0" presId="urn:microsoft.com/office/officeart/2008/layout/LinedList"/>
    <dgm:cxn modelId="{44AB0835-88B5-EE42-8DF9-60448FF164F6}" type="presParOf" srcId="{F12121D1-880C-5548-97C9-5D34665E5E89}" destId="{C137E0EA-E003-124D-BF36-58A60CB4F2D8}" srcOrd="0" destOrd="0" presId="urn:microsoft.com/office/officeart/2008/layout/LinedList"/>
    <dgm:cxn modelId="{A61BB1C1-2EE0-4B4D-8A0D-DF63F46544E2}" type="presParOf" srcId="{C137E0EA-E003-124D-BF36-58A60CB4F2D8}" destId="{94F56425-08FF-C24E-B03C-AA7736EFD753}" srcOrd="0" destOrd="0" presId="urn:microsoft.com/office/officeart/2008/layout/LinedList"/>
    <dgm:cxn modelId="{11BB6B15-C814-D448-BC44-786190864321}" type="presParOf" srcId="{C137E0EA-E003-124D-BF36-58A60CB4F2D8}" destId="{0CA3EDE5-C67C-1943-87FF-433D42F66274}" srcOrd="1" destOrd="0" presId="urn:microsoft.com/office/officeart/2008/layout/LinedList"/>
    <dgm:cxn modelId="{56F291F8-7CE7-F046-972F-6328B4C04520}" type="presParOf" srcId="{C137E0EA-E003-124D-BF36-58A60CB4F2D8}" destId="{1E23658B-D377-174A-A51E-2D92150A63E3}" srcOrd="2" destOrd="0" presId="urn:microsoft.com/office/officeart/2008/layout/LinedList"/>
    <dgm:cxn modelId="{63E523FC-732E-B645-ACA8-542F9FE54280}" type="presParOf" srcId="{2A560E33-D773-0E40-9E06-86A5E0CCDDB7}" destId="{7F5BB396-8236-A248-91BB-991282275DF1}" srcOrd="5" destOrd="0" presId="urn:microsoft.com/office/officeart/2008/layout/LinedList"/>
    <dgm:cxn modelId="{D563D6C9-F4DE-BA44-998C-DDA976DAD397}" type="presParOf" srcId="{2A560E33-D773-0E40-9E06-86A5E0CCDDB7}" destId="{4BCA52BF-4A85-624F-B7B1-574EBB8770E9}" srcOrd="6" destOrd="0" presId="urn:microsoft.com/office/officeart/2008/layout/LinedList"/>
    <dgm:cxn modelId="{2AE9EF24-E3B7-CC4B-AB76-BF994E2AE50E}" type="presParOf" srcId="{2A560E33-D773-0E40-9E06-86A5E0CCDDB7}" destId="{E627FBB6-3588-B343-A10C-65942F6620D3}" srcOrd="7" destOrd="0" presId="urn:microsoft.com/office/officeart/2008/layout/LinedList"/>
    <dgm:cxn modelId="{D5D78F26-8187-B047-A077-0E8DA38DB7E5}" type="presParOf" srcId="{E627FBB6-3588-B343-A10C-65942F6620D3}" destId="{D1D7D093-633E-9942-A971-7250FAC1A0C2}" srcOrd="0" destOrd="0" presId="urn:microsoft.com/office/officeart/2008/layout/LinedList"/>
    <dgm:cxn modelId="{8C05F1CF-98D7-234C-8A77-7ECC86F638F9}" type="presParOf" srcId="{E627FBB6-3588-B343-A10C-65942F6620D3}" destId="{21644C45-D670-BD42-B188-1977F6BC5287}" srcOrd="1" destOrd="0" presId="urn:microsoft.com/office/officeart/2008/layout/LinedList"/>
    <dgm:cxn modelId="{99BA5D1A-4253-D148-A5F3-49DE5859FB0D}" type="presParOf" srcId="{E627FBB6-3588-B343-A10C-65942F6620D3}" destId="{A3516979-A1D5-4545-8BDD-97BBC16B99BF}" srcOrd="2" destOrd="0" presId="urn:microsoft.com/office/officeart/2008/layout/LinedList"/>
    <dgm:cxn modelId="{76DEDBD3-E00F-A247-A10E-6689EA729929}" type="presParOf" srcId="{A3516979-A1D5-4545-8BDD-97BBC16B99BF}" destId="{3A0C35DA-093C-224C-8CC7-030218A7B0F0}" srcOrd="0" destOrd="0" presId="urn:microsoft.com/office/officeart/2008/layout/LinedList"/>
    <dgm:cxn modelId="{CB897FF2-DF27-314A-99A9-6A4D9F899030}" type="presParOf" srcId="{3A0C35DA-093C-224C-8CC7-030218A7B0F0}" destId="{85DF5D85-5519-054F-807C-09517E33B1A6}" srcOrd="0" destOrd="0" presId="urn:microsoft.com/office/officeart/2008/layout/LinedList"/>
    <dgm:cxn modelId="{7CF5D938-8F83-974C-98BF-69664481E344}" type="presParOf" srcId="{3A0C35DA-093C-224C-8CC7-030218A7B0F0}" destId="{74A83FA6-653B-5B4C-9B84-774D57EE2FB0}" srcOrd="1" destOrd="0" presId="urn:microsoft.com/office/officeart/2008/layout/LinedList"/>
    <dgm:cxn modelId="{F335DDAB-BD4F-5240-BF82-EDAC8E529E4E}" type="presParOf" srcId="{3A0C35DA-093C-224C-8CC7-030218A7B0F0}" destId="{EF653885-EFC8-AB4B-8B88-62315AB12EDC}" srcOrd="2" destOrd="0" presId="urn:microsoft.com/office/officeart/2008/layout/LinedList"/>
    <dgm:cxn modelId="{8EB79421-7205-CD48-9B4F-81C8E566DC7B}" type="presParOf" srcId="{2A560E33-D773-0E40-9E06-86A5E0CCDDB7}" destId="{4C3562C6-664E-0442-9C91-84E9E283CCFD}" srcOrd="8" destOrd="0" presId="urn:microsoft.com/office/officeart/2008/layout/LinedList"/>
    <dgm:cxn modelId="{995491A3-2CEA-184D-8E6B-EC13E0DC6141}" type="presParOf" srcId="{2A560E33-D773-0E40-9E06-86A5E0CCDDB7}" destId="{D37089C7-E9BA-AA4A-AE85-E7D7FC1A34BB}" srcOrd="9" destOrd="0" presId="urn:microsoft.com/office/officeart/2008/layout/LinedList"/>
    <dgm:cxn modelId="{843B6C2D-4356-F840-AF3E-4AB99F4AB9C2}" type="presParOf" srcId="{2A560E33-D773-0E40-9E06-86A5E0CCDDB7}" destId="{0B3C8F19-8D4A-9D45-B4B9-284F1AD62768}" srcOrd="10" destOrd="0" presId="urn:microsoft.com/office/officeart/2008/layout/LinedList"/>
    <dgm:cxn modelId="{D9711ADD-E548-9641-A5CD-49031ED1AC79}" type="presParOf" srcId="{0B3C8F19-8D4A-9D45-B4B9-284F1AD62768}" destId="{39D4805C-1662-144E-A168-2951876BAD11}" srcOrd="0" destOrd="0" presId="urn:microsoft.com/office/officeart/2008/layout/LinedList"/>
    <dgm:cxn modelId="{3549CB91-211A-504A-9C8D-946C786D6B76}" type="presParOf" srcId="{0B3C8F19-8D4A-9D45-B4B9-284F1AD62768}" destId="{259A137E-F736-334B-8471-0B188359E9EE}" srcOrd="1" destOrd="0" presId="urn:microsoft.com/office/officeart/2008/layout/LinedList"/>
    <dgm:cxn modelId="{9BDD406F-4452-2445-891E-8D075B6320FC}" type="presParOf" srcId="{0B3C8F19-8D4A-9D45-B4B9-284F1AD62768}" destId="{55739C18-61B4-6246-BA1E-A286C61FB349}" srcOrd="2" destOrd="0" presId="urn:microsoft.com/office/officeart/2008/layout/LinedList"/>
    <dgm:cxn modelId="{8811C27E-E7BB-DC49-9CD3-655A14C145F0}" type="presParOf" srcId="{55739C18-61B4-6246-BA1E-A286C61FB349}" destId="{FFA5F62A-A69F-DA40-A4A9-AD9AA8B81963}" srcOrd="0" destOrd="0" presId="urn:microsoft.com/office/officeart/2008/layout/LinedList"/>
    <dgm:cxn modelId="{722D91AD-6C65-7D44-A580-CC62FAE90DA8}" type="presParOf" srcId="{FFA5F62A-A69F-DA40-A4A9-AD9AA8B81963}" destId="{CFFB6603-732A-6D4A-B6E1-ABA30D8D5832}" srcOrd="0" destOrd="0" presId="urn:microsoft.com/office/officeart/2008/layout/LinedList"/>
    <dgm:cxn modelId="{BC791F2B-C890-8142-9ED0-E000407295D9}" type="presParOf" srcId="{FFA5F62A-A69F-DA40-A4A9-AD9AA8B81963}" destId="{DF4CBC8E-6F7E-5842-8AE1-1FEE4CADCE73}" srcOrd="1" destOrd="0" presId="urn:microsoft.com/office/officeart/2008/layout/LinedList"/>
    <dgm:cxn modelId="{B65294E4-2BCB-BB4D-8D40-C34E60C64688}" type="presParOf" srcId="{FFA5F62A-A69F-DA40-A4A9-AD9AA8B81963}" destId="{32D22E1F-16E8-A14A-8D26-4F623D2F411E}" srcOrd="2" destOrd="0" presId="urn:microsoft.com/office/officeart/2008/layout/LinedList"/>
    <dgm:cxn modelId="{BD2E3D37-0607-0140-B373-55E21680BDB6}" type="presParOf" srcId="{2A560E33-D773-0E40-9E06-86A5E0CCDDB7}" destId="{4F88B451-2D35-F248-A6BD-BF172C6A83CC}" srcOrd="11" destOrd="0" presId="urn:microsoft.com/office/officeart/2008/layout/LinedList"/>
    <dgm:cxn modelId="{CDD7D94C-13FE-1F40-8617-84A6AB978341}" type="presParOf" srcId="{2A560E33-D773-0E40-9E06-86A5E0CCDDB7}" destId="{4CE3DE46-6832-CE4B-9745-2259FE262AFC}" srcOrd="12" destOrd="0" presId="urn:microsoft.com/office/officeart/2008/layout/LinedList"/>
    <dgm:cxn modelId="{4EB49D27-1DA0-C44D-BBF3-62D2B5ABE9B5}" type="presParOf" srcId="{9F9698E5-E928-4345-9305-9DBC4F926872}" destId="{7E53E2E3-CD88-8444-86CC-D3490603D6D0}" srcOrd="2" destOrd="0" presId="urn:microsoft.com/office/officeart/2008/layout/LinedList"/>
    <dgm:cxn modelId="{D4FF8094-7741-5B48-922A-B120CF0F219F}" type="presParOf" srcId="{9F9698E5-E928-4345-9305-9DBC4F926872}" destId="{DEC4D88A-882A-BF4D-BCFA-3080A308D119}" srcOrd="3" destOrd="0" presId="urn:microsoft.com/office/officeart/2008/layout/LinedList"/>
    <dgm:cxn modelId="{89B2D60C-7675-EC40-BF51-05E10AAD9F08}" type="presParOf" srcId="{DEC4D88A-882A-BF4D-BCFA-3080A308D119}" destId="{C1C59B97-8CD0-EA49-AF14-CFF22BE2BAFD}" srcOrd="0" destOrd="0" presId="urn:microsoft.com/office/officeart/2008/layout/LinedList"/>
    <dgm:cxn modelId="{8095566C-DC4B-E54D-90A9-F198871278A1}" type="presParOf" srcId="{DEC4D88A-882A-BF4D-BCFA-3080A308D119}" destId="{79234FD1-4B2D-0A43-AD52-0C50891B7ABD}"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2E90B1C-68BA-8648-861B-3F9540BD603A}" type="doc">
      <dgm:prSet loTypeId="urn:microsoft.com/office/officeart/2009/3/layout/StepUpProcess" loCatId="list" qsTypeId="urn:microsoft.com/office/officeart/2005/8/quickstyle/simple4" qsCatId="simple" csTypeId="urn:microsoft.com/office/officeart/2005/8/colors/accent1_2" csCatId="accent1" phldr="1"/>
      <dgm:spPr/>
      <dgm:t>
        <a:bodyPr/>
        <a:lstStyle/>
        <a:p>
          <a:endParaRPr lang="en-US"/>
        </a:p>
      </dgm:t>
    </dgm:pt>
    <dgm:pt modelId="{75BC6600-36F2-8C45-9ED8-C904F5C5412E}">
      <dgm:prSet custT="1"/>
      <dgm:spPr/>
      <dgm:t>
        <a:bodyPr/>
        <a:lstStyle/>
        <a:p>
          <a:pPr rtl="0"/>
          <a:r>
            <a:rPr lang="en-US" sz="1800" dirty="0"/>
            <a:t>At the edge of a typical enterprise network is a network of IoT-enabled devices consisting of sensors and perhaps actuators</a:t>
          </a:r>
        </a:p>
      </dgm:t>
    </dgm:pt>
    <dgm:pt modelId="{BDAFEE0E-075E-954A-8801-738560366EFF}" type="parTrans" cxnId="{B3F3A0AE-5D29-B04A-A0B6-0EFD3AED47B1}">
      <dgm:prSet/>
      <dgm:spPr/>
      <dgm:t>
        <a:bodyPr/>
        <a:lstStyle/>
        <a:p>
          <a:endParaRPr lang="en-US"/>
        </a:p>
      </dgm:t>
    </dgm:pt>
    <dgm:pt modelId="{3D15D140-1585-B743-8660-C9E704AF649A}" type="sibTrans" cxnId="{B3F3A0AE-5D29-B04A-A0B6-0EFD3AED47B1}">
      <dgm:prSet/>
      <dgm:spPr/>
      <dgm:t>
        <a:bodyPr/>
        <a:lstStyle/>
        <a:p>
          <a:endParaRPr lang="en-US"/>
        </a:p>
      </dgm:t>
    </dgm:pt>
    <dgm:pt modelId="{1C848573-BB31-CA4A-A9B3-FEB2A13C8F9B}">
      <dgm:prSet custT="1"/>
      <dgm:spPr/>
      <dgm:t>
        <a:bodyPr/>
        <a:lstStyle/>
        <a:p>
          <a:pPr rtl="0"/>
          <a:r>
            <a:rPr lang="en-US" sz="1600" dirty="0"/>
            <a:t>These devices may communicate with one another</a:t>
          </a:r>
        </a:p>
      </dgm:t>
    </dgm:pt>
    <dgm:pt modelId="{375170AF-766F-9E4A-AA00-DFB732D3F3C9}" type="parTrans" cxnId="{9E712286-A168-C840-BD8B-7DCBFA4FEB1B}">
      <dgm:prSet/>
      <dgm:spPr/>
      <dgm:t>
        <a:bodyPr/>
        <a:lstStyle/>
        <a:p>
          <a:endParaRPr lang="en-US"/>
        </a:p>
      </dgm:t>
    </dgm:pt>
    <dgm:pt modelId="{D583004E-4223-7B4B-B6AA-0BCA2D1498D0}" type="sibTrans" cxnId="{9E712286-A168-C840-BD8B-7DCBFA4FEB1B}">
      <dgm:prSet/>
      <dgm:spPr/>
      <dgm:t>
        <a:bodyPr/>
        <a:lstStyle/>
        <a:p>
          <a:endParaRPr lang="en-US"/>
        </a:p>
      </dgm:t>
    </dgm:pt>
    <dgm:pt modelId="{D00B57BD-0CA3-874B-B8CB-3770E4B5828B}">
      <dgm:prSet custT="1"/>
      <dgm:spPr/>
      <dgm:t>
        <a:bodyPr/>
        <a:lstStyle/>
        <a:p>
          <a:pPr rtl="0"/>
          <a:r>
            <a:rPr lang="en-US" sz="1600" dirty="0"/>
            <a:t>A cluster of sensors may all transmit their data to one sensor that aggregates the data to be collected by a higher-level entity</a:t>
          </a:r>
        </a:p>
      </dgm:t>
    </dgm:pt>
    <dgm:pt modelId="{AB84B785-7197-C344-85CC-6C4E54CC192D}" type="parTrans" cxnId="{C1382150-F66E-4343-992A-7FECF96F2877}">
      <dgm:prSet/>
      <dgm:spPr/>
      <dgm:t>
        <a:bodyPr/>
        <a:lstStyle/>
        <a:p>
          <a:endParaRPr lang="en-US"/>
        </a:p>
      </dgm:t>
    </dgm:pt>
    <dgm:pt modelId="{618352C7-E006-4148-93CE-C36B06C23273}" type="sibTrans" cxnId="{C1382150-F66E-4343-992A-7FECF96F2877}">
      <dgm:prSet/>
      <dgm:spPr/>
      <dgm:t>
        <a:bodyPr/>
        <a:lstStyle/>
        <a:p>
          <a:endParaRPr lang="en-US"/>
        </a:p>
      </dgm:t>
    </dgm:pt>
    <dgm:pt modelId="{C7B52811-AA5B-9C4B-9A3D-54B8929DC96E}">
      <dgm:prSet custT="1"/>
      <dgm:spPr/>
      <dgm:t>
        <a:bodyPr/>
        <a:lstStyle/>
        <a:p>
          <a:pPr rtl="0"/>
          <a:r>
            <a:rPr lang="en-US" sz="1800" dirty="0"/>
            <a:t>A </a:t>
          </a:r>
          <a:r>
            <a:rPr lang="en-US" sz="1800" b="1" i="1" dirty="0"/>
            <a:t>gateway</a:t>
          </a:r>
          <a:r>
            <a:rPr lang="en-US" sz="1800" dirty="0"/>
            <a:t> interconnects the IoT-enabled devices with the higher-level communication networks</a:t>
          </a:r>
        </a:p>
      </dgm:t>
    </dgm:pt>
    <dgm:pt modelId="{D8C20795-A5D1-0141-907E-AEEDBAB7BEDD}" type="parTrans" cxnId="{AADB9680-B960-8748-A375-491E9F3D7C4E}">
      <dgm:prSet/>
      <dgm:spPr/>
      <dgm:t>
        <a:bodyPr/>
        <a:lstStyle/>
        <a:p>
          <a:endParaRPr lang="en-US"/>
        </a:p>
      </dgm:t>
    </dgm:pt>
    <dgm:pt modelId="{946A7A1B-6F5B-1747-9F28-7D8ADE87C1AF}" type="sibTrans" cxnId="{AADB9680-B960-8748-A375-491E9F3D7C4E}">
      <dgm:prSet/>
      <dgm:spPr/>
      <dgm:t>
        <a:bodyPr/>
        <a:lstStyle/>
        <a:p>
          <a:endParaRPr lang="en-US"/>
        </a:p>
      </dgm:t>
    </dgm:pt>
    <dgm:pt modelId="{D895FB36-5C61-A446-B4A6-0DD47E33302F}">
      <dgm:prSet custT="1"/>
      <dgm:spPr/>
      <dgm:t>
        <a:bodyPr/>
        <a:lstStyle/>
        <a:p>
          <a:pPr rtl="0"/>
          <a:r>
            <a:rPr lang="en-US" sz="1600" dirty="0"/>
            <a:t>It performs the necessary translation between the protocols used in the communication networks and those used by devices</a:t>
          </a:r>
        </a:p>
      </dgm:t>
    </dgm:pt>
    <dgm:pt modelId="{C5FC746A-F00D-8E4C-BEF4-D604F51B4668}" type="parTrans" cxnId="{998EA4D3-E442-EF4C-91E0-0B0E91BBF7FA}">
      <dgm:prSet/>
      <dgm:spPr/>
      <dgm:t>
        <a:bodyPr/>
        <a:lstStyle/>
        <a:p>
          <a:endParaRPr lang="en-US"/>
        </a:p>
      </dgm:t>
    </dgm:pt>
    <dgm:pt modelId="{60D24EAE-C187-824B-80AB-356D70A3D5B3}" type="sibTrans" cxnId="{998EA4D3-E442-EF4C-91E0-0B0E91BBF7FA}">
      <dgm:prSet/>
      <dgm:spPr/>
      <dgm:t>
        <a:bodyPr/>
        <a:lstStyle/>
        <a:p>
          <a:endParaRPr lang="en-US"/>
        </a:p>
      </dgm:t>
    </dgm:pt>
    <dgm:pt modelId="{9C47A3EC-6A68-5040-B9B6-2125085EA66F}">
      <dgm:prSet custT="1"/>
      <dgm:spPr/>
      <dgm:t>
        <a:bodyPr/>
        <a:lstStyle/>
        <a:p>
          <a:pPr rtl="0"/>
          <a:r>
            <a:rPr lang="en-US" sz="1600" dirty="0"/>
            <a:t>It may also perform a basic data aggregation function</a:t>
          </a:r>
        </a:p>
      </dgm:t>
    </dgm:pt>
    <dgm:pt modelId="{206EB283-A2BF-6949-96ED-88BE181E741E}" type="parTrans" cxnId="{278B1150-F5AF-2145-B16B-597B0FF12567}">
      <dgm:prSet/>
      <dgm:spPr/>
      <dgm:t>
        <a:bodyPr/>
        <a:lstStyle/>
        <a:p>
          <a:endParaRPr lang="en-US"/>
        </a:p>
      </dgm:t>
    </dgm:pt>
    <dgm:pt modelId="{998952D0-1726-2442-98DD-68993B93A35C}" type="sibTrans" cxnId="{278B1150-F5AF-2145-B16B-597B0FF12567}">
      <dgm:prSet/>
      <dgm:spPr/>
      <dgm:t>
        <a:bodyPr/>
        <a:lstStyle/>
        <a:p>
          <a:endParaRPr lang="en-US"/>
        </a:p>
      </dgm:t>
    </dgm:pt>
    <dgm:pt modelId="{D48C760D-CB46-BF46-A5A3-153A3A25A90F}" type="pres">
      <dgm:prSet presAssocID="{72E90B1C-68BA-8648-861B-3F9540BD603A}" presName="rootnode" presStyleCnt="0">
        <dgm:presLayoutVars>
          <dgm:chMax/>
          <dgm:chPref/>
          <dgm:dir/>
          <dgm:animLvl val="lvl"/>
        </dgm:presLayoutVars>
      </dgm:prSet>
      <dgm:spPr/>
    </dgm:pt>
    <dgm:pt modelId="{56E8565D-F449-774C-B581-21E2DD5326C3}" type="pres">
      <dgm:prSet presAssocID="{75BC6600-36F2-8C45-9ED8-C904F5C5412E}" presName="composite" presStyleCnt="0"/>
      <dgm:spPr/>
    </dgm:pt>
    <dgm:pt modelId="{06270063-B88A-854B-A0E7-13D607A156DC}" type="pres">
      <dgm:prSet presAssocID="{75BC6600-36F2-8C45-9ED8-C904F5C5412E}" presName="LShape" presStyleLbl="alignNode1" presStyleIdx="0" presStyleCnt="3"/>
      <dgm:spPr>
        <a:solidFill>
          <a:srgbClr val="7030A0"/>
        </a:solidFill>
        <a:ln>
          <a:solidFill>
            <a:schemeClr val="accent3">
              <a:lumMod val="50000"/>
            </a:schemeClr>
          </a:solidFill>
        </a:ln>
      </dgm:spPr>
    </dgm:pt>
    <dgm:pt modelId="{4C97231B-7526-EC4D-844F-DF38B1A13D3F}" type="pres">
      <dgm:prSet presAssocID="{75BC6600-36F2-8C45-9ED8-C904F5C5412E}" presName="ParentText" presStyleLbl="revTx" presStyleIdx="0" presStyleCnt="2" custScaleX="106878" custLinFactNeighborX="4288" custLinFactNeighborY="-388">
        <dgm:presLayoutVars>
          <dgm:chMax val="0"/>
          <dgm:chPref val="0"/>
          <dgm:bulletEnabled val="1"/>
        </dgm:presLayoutVars>
      </dgm:prSet>
      <dgm:spPr/>
    </dgm:pt>
    <dgm:pt modelId="{8286E07F-CE4D-B446-9FD4-DC83F9C1F9EC}" type="pres">
      <dgm:prSet presAssocID="{75BC6600-36F2-8C45-9ED8-C904F5C5412E}" presName="Triangle" presStyleLbl="alignNode1" presStyleIdx="1" presStyleCnt="3"/>
      <dgm:spPr>
        <a:solidFill>
          <a:schemeClr val="tx1"/>
        </a:solidFill>
        <a:ln>
          <a:solidFill>
            <a:schemeClr val="accent4">
              <a:lumMod val="75000"/>
            </a:schemeClr>
          </a:solidFill>
        </a:ln>
      </dgm:spPr>
    </dgm:pt>
    <dgm:pt modelId="{3BCE3DA1-84CF-BE43-B267-741B68C33C63}" type="pres">
      <dgm:prSet presAssocID="{3D15D140-1585-B743-8660-C9E704AF649A}" presName="sibTrans" presStyleCnt="0"/>
      <dgm:spPr/>
    </dgm:pt>
    <dgm:pt modelId="{EB024DBF-734F-D24A-AE5C-0272C70DCC58}" type="pres">
      <dgm:prSet presAssocID="{3D15D140-1585-B743-8660-C9E704AF649A}" presName="space" presStyleCnt="0"/>
      <dgm:spPr/>
    </dgm:pt>
    <dgm:pt modelId="{A12C432A-7073-1044-83B2-FA93F0ED294B}" type="pres">
      <dgm:prSet presAssocID="{C7B52811-AA5B-9C4B-9A3D-54B8929DC96E}" presName="composite" presStyleCnt="0"/>
      <dgm:spPr/>
    </dgm:pt>
    <dgm:pt modelId="{519B0E5D-0461-1A4A-A716-7B7927733B0A}" type="pres">
      <dgm:prSet presAssocID="{C7B52811-AA5B-9C4B-9A3D-54B8929DC96E}" presName="LShape" presStyleLbl="alignNode1" presStyleIdx="2" presStyleCnt="3"/>
      <dgm:spPr>
        <a:solidFill>
          <a:schemeClr val="accent5">
            <a:lumMod val="75000"/>
          </a:schemeClr>
        </a:solidFill>
        <a:ln>
          <a:solidFill>
            <a:schemeClr val="accent5">
              <a:lumMod val="50000"/>
            </a:schemeClr>
          </a:solidFill>
        </a:ln>
      </dgm:spPr>
    </dgm:pt>
    <dgm:pt modelId="{21CA97D6-E261-ED47-8F03-DD09FA13C073}" type="pres">
      <dgm:prSet presAssocID="{C7B52811-AA5B-9C4B-9A3D-54B8929DC96E}" presName="ParentText" presStyleLbl="revTx" presStyleIdx="1" presStyleCnt="2" custScaleY="136636" custLinFactNeighborX="4027" custLinFactNeighborY="20936">
        <dgm:presLayoutVars>
          <dgm:chMax val="0"/>
          <dgm:chPref val="0"/>
          <dgm:bulletEnabled val="1"/>
        </dgm:presLayoutVars>
      </dgm:prSet>
      <dgm:spPr/>
    </dgm:pt>
  </dgm:ptLst>
  <dgm:cxnLst>
    <dgm:cxn modelId="{6C06150C-1983-7440-8999-B80239B76506}" type="presOf" srcId="{72E90B1C-68BA-8648-861B-3F9540BD603A}" destId="{D48C760D-CB46-BF46-A5A3-153A3A25A90F}" srcOrd="0" destOrd="0" presId="urn:microsoft.com/office/officeart/2009/3/layout/StepUpProcess"/>
    <dgm:cxn modelId="{FE7BC420-008A-5D42-9708-52E852ED813F}" type="presOf" srcId="{D00B57BD-0CA3-874B-B8CB-3770E4B5828B}" destId="{4C97231B-7526-EC4D-844F-DF38B1A13D3F}" srcOrd="0" destOrd="2" presId="urn:microsoft.com/office/officeart/2009/3/layout/StepUpProcess"/>
    <dgm:cxn modelId="{278B1150-F5AF-2145-B16B-597B0FF12567}" srcId="{C7B52811-AA5B-9C4B-9A3D-54B8929DC96E}" destId="{9C47A3EC-6A68-5040-B9B6-2125085EA66F}" srcOrd="1" destOrd="0" parTransId="{206EB283-A2BF-6949-96ED-88BE181E741E}" sibTransId="{998952D0-1726-2442-98DD-68993B93A35C}"/>
    <dgm:cxn modelId="{C1382150-F66E-4343-992A-7FECF96F2877}" srcId="{75BC6600-36F2-8C45-9ED8-C904F5C5412E}" destId="{D00B57BD-0CA3-874B-B8CB-3770E4B5828B}" srcOrd="1" destOrd="0" parTransId="{AB84B785-7197-C344-85CC-6C4E54CC192D}" sibTransId="{618352C7-E006-4148-93CE-C36B06C23273}"/>
    <dgm:cxn modelId="{3BD87756-8160-164D-8199-41A2A39ABC49}" type="presOf" srcId="{75BC6600-36F2-8C45-9ED8-C904F5C5412E}" destId="{4C97231B-7526-EC4D-844F-DF38B1A13D3F}" srcOrd="0" destOrd="0" presId="urn:microsoft.com/office/officeart/2009/3/layout/StepUpProcess"/>
    <dgm:cxn modelId="{AADB9680-B960-8748-A375-491E9F3D7C4E}" srcId="{72E90B1C-68BA-8648-861B-3F9540BD603A}" destId="{C7B52811-AA5B-9C4B-9A3D-54B8929DC96E}" srcOrd="1" destOrd="0" parTransId="{D8C20795-A5D1-0141-907E-AEEDBAB7BEDD}" sibTransId="{946A7A1B-6F5B-1747-9F28-7D8ADE87C1AF}"/>
    <dgm:cxn modelId="{9E712286-A168-C840-BD8B-7DCBFA4FEB1B}" srcId="{75BC6600-36F2-8C45-9ED8-C904F5C5412E}" destId="{1C848573-BB31-CA4A-A9B3-FEB2A13C8F9B}" srcOrd="0" destOrd="0" parTransId="{375170AF-766F-9E4A-AA00-DFB732D3F3C9}" sibTransId="{D583004E-4223-7B4B-B6AA-0BCA2D1498D0}"/>
    <dgm:cxn modelId="{3BCC0A90-1BCE-1542-916F-F61309F58ABB}" type="presOf" srcId="{9C47A3EC-6A68-5040-B9B6-2125085EA66F}" destId="{21CA97D6-E261-ED47-8F03-DD09FA13C073}" srcOrd="0" destOrd="2" presId="urn:microsoft.com/office/officeart/2009/3/layout/StepUpProcess"/>
    <dgm:cxn modelId="{B3F3A0AE-5D29-B04A-A0B6-0EFD3AED47B1}" srcId="{72E90B1C-68BA-8648-861B-3F9540BD603A}" destId="{75BC6600-36F2-8C45-9ED8-C904F5C5412E}" srcOrd="0" destOrd="0" parTransId="{BDAFEE0E-075E-954A-8801-738560366EFF}" sibTransId="{3D15D140-1585-B743-8660-C9E704AF649A}"/>
    <dgm:cxn modelId="{998EA4D3-E442-EF4C-91E0-0B0E91BBF7FA}" srcId="{C7B52811-AA5B-9C4B-9A3D-54B8929DC96E}" destId="{D895FB36-5C61-A446-B4A6-0DD47E33302F}" srcOrd="0" destOrd="0" parTransId="{C5FC746A-F00D-8E4C-BEF4-D604F51B4668}" sibTransId="{60D24EAE-C187-824B-80AB-356D70A3D5B3}"/>
    <dgm:cxn modelId="{FCD057D4-380B-B24A-9C22-2CDDB7ED76A4}" type="presOf" srcId="{1C848573-BB31-CA4A-A9B3-FEB2A13C8F9B}" destId="{4C97231B-7526-EC4D-844F-DF38B1A13D3F}" srcOrd="0" destOrd="1" presId="urn:microsoft.com/office/officeart/2009/3/layout/StepUpProcess"/>
    <dgm:cxn modelId="{385FBDF4-9782-F747-A7CA-DED77FF6979E}" type="presOf" srcId="{C7B52811-AA5B-9C4B-9A3D-54B8929DC96E}" destId="{21CA97D6-E261-ED47-8F03-DD09FA13C073}" srcOrd="0" destOrd="0" presId="urn:microsoft.com/office/officeart/2009/3/layout/StepUpProcess"/>
    <dgm:cxn modelId="{34F89EF5-374E-2D43-976F-DA3764DB8020}" type="presOf" srcId="{D895FB36-5C61-A446-B4A6-0DD47E33302F}" destId="{21CA97D6-E261-ED47-8F03-DD09FA13C073}" srcOrd="0" destOrd="1" presId="urn:microsoft.com/office/officeart/2009/3/layout/StepUpProcess"/>
    <dgm:cxn modelId="{8DE6AF8D-D64F-4E41-BE15-733C2DDE7763}" type="presParOf" srcId="{D48C760D-CB46-BF46-A5A3-153A3A25A90F}" destId="{56E8565D-F449-774C-B581-21E2DD5326C3}" srcOrd="0" destOrd="0" presId="urn:microsoft.com/office/officeart/2009/3/layout/StepUpProcess"/>
    <dgm:cxn modelId="{34F701EC-4E95-4346-986E-0C05E48DBAFF}" type="presParOf" srcId="{56E8565D-F449-774C-B581-21E2DD5326C3}" destId="{06270063-B88A-854B-A0E7-13D607A156DC}" srcOrd="0" destOrd="0" presId="urn:microsoft.com/office/officeart/2009/3/layout/StepUpProcess"/>
    <dgm:cxn modelId="{59009C32-F504-F54E-991A-146B2C77D68F}" type="presParOf" srcId="{56E8565D-F449-774C-B581-21E2DD5326C3}" destId="{4C97231B-7526-EC4D-844F-DF38B1A13D3F}" srcOrd="1" destOrd="0" presId="urn:microsoft.com/office/officeart/2009/3/layout/StepUpProcess"/>
    <dgm:cxn modelId="{171170B0-B072-444C-BD8A-94DC42402ED3}" type="presParOf" srcId="{56E8565D-F449-774C-B581-21E2DD5326C3}" destId="{8286E07F-CE4D-B446-9FD4-DC83F9C1F9EC}" srcOrd="2" destOrd="0" presId="urn:microsoft.com/office/officeart/2009/3/layout/StepUpProcess"/>
    <dgm:cxn modelId="{C8F73F28-F187-8A45-81B3-088D2D4B0D15}" type="presParOf" srcId="{D48C760D-CB46-BF46-A5A3-153A3A25A90F}" destId="{3BCE3DA1-84CF-BE43-B267-741B68C33C63}" srcOrd="1" destOrd="0" presId="urn:microsoft.com/office/officeart/2009/3/layout/StepUpProcess"/>
    <dgm:cxn modelId="{1AA2AA79-02AB-9A46-929F-5F1BCB3CA8EE}" type="presParOf" srcId="{3BCE3DA1-84CF-BE43-B267-741B68C33C63}" destId="{EB024DBF-734F-D24A-AE5C-0272C70DCC58}" srcOrd="0" destOrd="0" presId="urn:microsoft.com/office/officeart/2009/3/layout/StepUpProcess"/>
    <dgm:cxn modelId="{99DF080F-3B77-A04D-828F-3DED3D2B49C2}" type="presParOf" srcId="{D48C760D-CB46-BF46-A5A3-153A3A25A90F}" destId="{A12C432A-7073-1044-83B2-FA93F0ED294B}" srcOrd="2" destOrd="0" presId="urn:microsoft.com/office/officeart/2009/3/layout/StepUpProcess"/>
    <dgm:cxn modelId="{9E2F7C4F-6EC5-504C-9B4D-418D345AC9D3}" type="presParOf" srcId="{A12C432A-7073-1044-83B2-FA93F0ED294B}" destId="{519B0E5D-0461-1A4A-A716-7B7927733B0A}" srcOrd="0" destOrd="0" presId="urn:microsoft.com/office/officeart/2009/3/layout/StepUpProcess"/>
    <dgm:cxn modelId="{0621AB25-E5D3-5D48-A1CD-0158B8DB4C89}" type="presParOf" srcId="{A12C432A-7073-1044-83B2-FA93F0ED294B}" destId="{21CA97D6-E261-ED47-8F03-DD09FA13C073}" srcOrd="1" destOrd="0" presId="urn:microsoft.com/office/officeart/2009/3/layout/StepUp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D76D8E8-172D-914B-8F9D-AF29A29F22A3}" type="doc">
      <dgm:prSet loTypeId="urn:microsoft.com/office/officeart/2005/8/layout/default#8" loCatId="list" qsTypeId="urn:microsoft.com/office/officeart/2005/8/quickstyle/simple4" qsCatId="simple" csTypeId="urn:microsoft.com/office/officeart/2005/8/colors/accent1_2" csCatId="accent1" phldr="1"/>
      <dgm:spPr/>
      <dgm:t>
        <a:bodyPr/>
        <a:lstStyle/>
        <a:p>
          <a:endParaRPr lang="en-US"/>
        </a:p>
      </dgm:t>
    </dgm:pt>
    <dgm:pt modelId="{40652C1C-59EE-7A40-8404-1F9D7AE286C2}">
      <dgm:prSet phldrT="[Text]" custT="1"/>
      <dgm:spPr>
        <a:solidFill>
          <a:srgbClr val="7030A0"/>
        </a:solidFill>
        <a:ln>
          <a:solidFill>
            <a:schemeClr val="tx1"/>
          </a:solidFill>
        </a:ln>
      </dgm:spPr>
      <dgm:t>
        <a:bodyPr/>
        <a:lstStyle/>
        <a:p>
          <a:endParaRPr lang="en-NZ" sz="1600" dirty="0">
            <a:solidFill>
              <a:schemeClr val="tx1"/>
            </a:solidFill>
          </a:endParaRPr>
        </a:p>
        <a:p>
          <a:r>
            <a:rPr lang="en-NZ" sz="1600" dirty="0">
              <a:solidFill>
                <a:schemeClr val="bg1"/>
              </a:solidFill>
            </a:rPr>
            <a:t>Evaluation</a:t>
          </a:r>
        </a:p>
        <a:p>
          <a:endParaRPr lang="en-US" sz="1600" dirty="0">
            <a:solidFill>
              <a:schemeClr val="bg1"/>
            </a:solidFill>
          </a:endParaRPr>
        </a:p>
      </dgm:t>
    </dgm:pt>
    <dgm:pt modelId="{9EF67A09-3331-CF47-BB5E-97CFC7AD5C13}" type="parTrans" cxnId="{F1F45759-69F0-AD45-B969-D0B41261AE31}">
      <dgm:prSet/>
      <dgm:spPr/>
      <dgm:t>
        <a:bodyPr/>
        <a:lstStyle/>
        <a:p>
          <a:endParaRPr lang="en-US"/>
        </a:p>
      </dgm:t>
    </dgm:pt>
    <dgm:pt modelId="{24AE5A46-01A8-8B46-9406-E0638F7DA9E9}" type="sibTrans" cxnId="{F1F45759-69F0-AD45-B969-D0B41261AE31}">
      <dgm:prSet/>
      <dgm:spPr/>
      <dgm:t>
        <a:bodyPr/>
        <a:lstStyle/>
        <a:p>
          <a:endParaRPr lang="en-US"/>
        </a:p>
      </dgm:t>
    </dgm:pt>
    <dgm:pt modelId="{4B9466A7-B96C-6F46-8DC1-A0DE46BB90ED}">
      <dgm:prSet custT="1"/>
      <dgm:spPr>
        <a:solidFill>
          <a:srgbClr val="FFC000"/>
        </a:solidFill>
        <a:ln>
          <a:solidFill>
            <a:schemeClr val="tx1"/>
          </a:solidFill>
        </a:ln>
      </dgm:spPr>
      <dgm:t>
        <a:bodyPr/>
        <a:lstStyle/>
        <a:p>
          <a:r>
            <a:rPr lang="en-NZ" sz="1600" dirty="0">
              <a:solidFill>
                <a:schemeClr val="tx1"/>
              </a:solidFill>
            </a:rPr>
            <a:t>Formatting</a:t>
          </a:r>
          <a:r>
            <a:rPr lang="en-NZ" sz="1300" dirty="0"/>
            <a:t> </a:t>
          </a:r>
        </a:p>
      </dgm:t>
    </dgm:pt>
    <dgm:pt modelId="{1E288986-1011-7E43-B7C3-DA9CA93E962E}" type="parTrans" cxnId="{CE0607E3-8790-7C47-95E8-572234B5A4C8}">
      <dgm:prSet/>
      <dgm:spPr/>
      <dgm:t>
        <a:bodyPr/>
        <a:lstStyle/>
        <a:p>
          <a:endParaRPr lang="en-US"/>
        </a:p>
      </dgm:t>
    </dgm:pt>
    <dgm:pt modelId="{EE7508FE-DFC2-D849-A6FD-44CDF9F3617E}" type="sibTrans" cxnId="{CE0607E3-8790-7C47-95E8-572234B5A4C8}">
      <dgm:prSet/>
      <dgm:spPr/>
      <dgm:t>
        <a:bodyPr/>
        <a:lstStyle/>
        <a:p>
          <a:endParaRPr lang="en-US"/>
        </a:p>
      </dgm:t>
    </dgm:pt>
    <dgm:pt modelId="{CA1E4D54-F241-6843-B693-B661D3859669}">
      <dgm:prSet custT="1"/>
      <dgm:spPr>
        <a:solidFill>
          <a:schemeClr val="accent5">
            <a:lumMod val="75000"/>
          </a:schemeClr>
        </a:solidFill>
        <a:ln>
          <a:solidFill>
            <a:schemeClr val="tx1"/>
          </a:solidFill>
        </a:ln>
      </dgm:spPr>
      <dgm:t>
        <a:bodyPr/>
        <a:lstStyle/>
        <a:p>
          <a:r>
            <a:rPr lang="en-NZ" sz="1400" dirty="0">
              <a:solidFill>
                <a:schemeClr val="bg1"/>
              </a:solidFill>
            </a:rPr>
            <a:t>Expanding/Decoding</a:t>
          </a:r>
        </a:p>
      </dgm:t>
    </dgm:pt>
    <dgm:pt modelId="{12D97EDD-A768-EA43-87DF-2AE5117450C2}" type="parTrans" cxnId="{5B8A2F5B-B39E-2D47-874A-04618712CD63}">
      <dgm:prSet/>
      <dgm:spPr/>
      <dgm:t>
        <a:bodyPr/>
        <a:lstStyle/>
        <a:p>
          <a:endParaRPr lang="en-US"/>
        </a:p>
      </dgm:t>
    </dgm:pt>
    <dgm:pt modelId="{7554E32A-3F15-F742-8463-B861A7240958}" type="sibTrans" cxnId="{5B8A2F5B-B39E-2D47-874A-04618712CD63}">
      <dgm:prSet/>
      <dgm:spPr/>
      <dgm:t>
        <a:bodyPr/>
        <a:lstStyle/>
        <a:p>
          <a:endParaRPr lang="en-US"/>
        </a:p>
      </dgm:t>
    </dgm:pt>
    <dgm:pt modelId="{8E1120D1-9D8C-3C4A-93B5-C5197750F14B}">
      <dgm:prSet custT="1"/>
      <dgm:spPr>
        <a:solidFill>
          <a:schemeClr val="accent6">
            <a:lumMod val="75000"/>
          </a:schemeClr>
        </a:solidFill>
        <a:ln>
          <a:solidFill>
            <a:schemeClr val="tx1"/>
          </a:solidFill>
        </a:ln>
      </dgm:spPr>
      <dgm:t>
        <a:bodyPr/>
        <a:lstStyle/>
        <a:p>
          <a:r>
            <a:rPr lang="en-NZ" sz="1200" dirty="0"/>
            <a:t>Distillation/Reduction</a:t>
          </a:r>
        </a:p>
      </dgm:t>
    </dgm:pt>
    <dgm:pt modelId="{D8321D75-2810-8F47-9AA4-AE468BB20395}" type="parTrans" cxnId="{52223553-404F-8143-85A5-C069AAF49EE4}">
      <dgm:prSet/>
      <dgm:spPr/>
      <dgm:t>
        <a:bodyPr/>
        <a:lstStyle/>
        <a:p>
          <a:endParaRPr lang="en-US"/>
        </a:p>
      </dgm:t>
    </dgm:pt>
    <dgm:pt modelId="{7C0E93ED-B58B-454C-82CE-43746C45DB29}" type="sibTrans" cxnId="{52223553-404F-8143-85A5-C069AAF49EE4}">
      <dgm:prSet/>
      <dgm:spPr/>
      <dgm:t>
        <a:bodyPr/>
        <a:lstStyle/>
        <a:p>
          <a:endParaRPr lang="en-US"/>
        </a:p>
      </dgm:t>
    </dgm:pt>
    <dgm:pt modelId="{564E92D3-A19F-4D4B-A939-5520557A9A98}">
      <dgm:prSet custT="1"/>
      <dgm:spPr>
        <a:solidFill>
          <a:schemeClr val="accent1">
            <a:lumMod val="50000"/>
          </a:schemeClr>
        </a:solidFill>
        <a:ln>
          <a:solidFill>
            <a:schemeClr val="tx1"/>
          </a:solidFill>
        </a:ln>
      </dgm:spPr>
      <dgm:t>
        <a:bodyPr/>
        <a:lstStyle/>
        <a:p>
          <a:r>
            <a:rPr lang="en-NZ" sz="1600" dirty="0"/>
            <a:t>Assessment</a:t>
          </a:r>
        </a:p>
      </dgm:t>
    </dgm:pt>
    <dgm:pt modelId="{A7052ACF-E7AF-4A44-8177-729267754E7B}" type="parTrans" cxnId="{78D15BF1-851D-CE40-B8A0-86024D4276F5}">
      <dgm:prSet/>
      <dgm:spPr/>
      <dgm:t>
        <a:bodyPr/>
        <a:lstStyle/>
        <a:p>
          <a:endParaRPr lang="en-US"/>
        </a:p>
      </dgm:t>
    </dgm:pt>
    <dgm:pt modelId="{C183B45C-4698-0742-B0FB-94D20B24FE42}" type="sibTrans" cxnId="{78D15BF1-851D-CE40-B8A0-86024D4276F5}">
      <dgm:prSet/>
      <dgm:spPr/>
      <dgm:t>
        <a:bodyPr/>
        <a:lstStyle/>
        <a:p>
          <a:endParaRPr lang="en-US"/>
        </a:p>
      </dgm:t>
    </dgm:pt>
    <dgm:pt modelId="{3A89320D-BAE7-1E4A-8EFF-A572B6824808}" type="pres">
      <dgm:prSet presAssocID="{3D76D8E8-172D-914B-8F9D-AF29A29F22A3}" presName="diagram" presStyleCnt="0">
        <dgm:presLayoutVars>
          <dgm:dir/>
          <dgm:resizeHandles val="exact"/>
        </dgm:presLayoutVars>
      </dgm:prSet>
      <dgm:spPr/>
    </dgm:pt>
    <dgm:pt modelId="{6A147748-17D6-2248-BE70-E5E35BFD35BF}" type="pres">
      <dgm:prSet presAssocID="{40652C1C-59EE-7A40-8404-1F9D7AE286C2}" presName="node" presStyleLbl="node1" presStyleIdx="0" presStyleCnt="5">
        <dgm:presLayoutVars>
          <dgm:bulletEnabled val="1"/>
        </dgm:presLayoutVars>
      </dgm:prSet>
      <dgm:spPr/>
    </dgm:pt>
    <dgm:pt modelId="{F684CCB8-9623-E34D-A373-FB99CF076A91}" type="pres">
      <dgm:prSet presAssocID="{24AE5A46-01A8-8B46-9406-E0638F7DA9E9}" presName="sibTrans" presStyleCnt="0"/>
      <dgm:spPr/>
    </dgm:pt>
    <dgm:pt modelId="{E89FB18B-418C-D447-A2FE-E87A83D3B6C2}" type="pres">
      <dgm:prSet presAssocID="{4B9466A7-B96C-6F46-8DC1-A0DE46BB90ED}" presName="node" presStyleLbl="node1" presStyleIdx="1" presStyleCnt="5">
        <dgm:presLayoutVars>
          <dgm:bulletEnabled val="1"/>
        </dgm:presLayoutVars>
      </dgm:prSet>
      <dgm:spPr/>
    </dgm:pt>
    <dgm:pt modelId="{C3E38BEB-629F-2D4E-B14D-1F35A1F39BCC}" type="pres">
      <dgm:prSet presAssocID="{EE7508FE-DFC2-D849-A6FD-44CDF9F3617E}" presName="sibTrans" presStyleCnt="0"/>
      <dgm:spPr/>
    </dgm:pt>
    <dgm:pt modelId="{EAE49CCB-537B-1A49-86E5-B4EBBEB55279}" type="pres">
      <dgm:prSet presAssocID="{CA1E4D54-F241-6843-B693-B661D3859669}" presName="node" presStyleLbl="node1" presStyleIdx="2" presStyleCnt="5">
        <dgm:presLayoutVars>
          <dgm:bulletEnabled val="1"/>
        </dgm:presLayoutVars>
      </dgm:prSet>
      <dgm:spPr/>
    </dgm:pt>
    <dgm:pt modelId="{44790106-7688-A045-8F36-B9BA08C01563}" type="pres">
      <dgm:prSet presAssocID="{7554E32A-3F15-F742-8463-B861A7240958}" presName="sibTrans" presStyleCnt="0"/>
      <dgm:spPr/>
    </dgm:pt>
    <dgm:pt modelId="{8A104961-5BB4-3145-9E46-9DF0E8A93D72}" type="pres">
      <dgm:prSet presAssocID="{8E1120D1-9D8C-3C4A-93B5-C5197750F14B}" presName="node" presStyleLbl="node1" presStyleIdx="3" presStyleCnt="5">
        <dgm:presLayoutVars>
          <dgm:bulletEnabled val="1"/>
        </dgm:presLayoutVars>
      </dgm:prSet>
      <dgm:spPr/>
    </dgm:pt>
    <dgm:pt modelId="{117D40C6-9D6B-064E-8BE3-7493ED71D138}" type="pres">
      <dgm:prSet presAssocID="{7C0E93ED-B58B-454C-82CE-43746C45DB29}" presName="sibTrans" presStyleCnt="0"/>
      <dgm:spPr/>
    </dgm:pt>
    <dgm:pt modelId="{6C334D89-74AD-9F43-8320-0C868F383DBA}" type="pres">
      <dgm:prSet presAssocID="{564E92D3-A19F-4D4B-A939-5520557A9A98}" presName="node" presStyleLbl="node1" presStyleIdx="4" presStyleCnt="5">
        <dgm:presLayoutVars>
          <dgm:bulletEnabled val="1"/>
        </dgm:presLayoutVars>
      </dgm:prSet>
      <dgm:spPr/>
    </dgm:pt>
  </dgm:ptLst>
  <dgm:cxnLst>
    <dgm:cxn modelId="{5B8A2F5B-B39E-2D47-874A-04618712CD63}" srcId="{3D76D8E8-172D-914B-8F9D-AF29A29F22A3}" destId="{CA1E4D54-F241-6843-B693-B661D3859669}" srcOrd="2" destOrd="0" parTransId="{12D97EDD-A768-EA43-87DF-2AE5117450C2}" sibTransId="{7554E32A-3F15-F742-8463-B861A7240958}"/>
    <dgm:cxn modelId="{BFB7A442-BD30-144C-B76F-FC6FB4A73F4E}" type="presOf" srcId="{4B9466A7-B96C-6F46-8DC1-A0DE46BB90ED}" destId="{E89FB18B-418C-D447-A2FE-E87A83D3B6C2}" srcOrd="0" destOrd="0" presId="urn:microsoft.com/office/officeart/2005/8/layout/default#8"/>
    <dgm:cxn modelId="{93498548-A701-8745-BC56-C46583D5ADD6}" type="presOf" srcId="{3D76D8E8-172D-914B-8F9D-AF29A29F22A3}" destId="{3A89320D-BAE7-1E4A-8EFF-A572B6824808}" srcOrd="0" destOrd="0" presId="urn:microsoft.com/office/officeart/2005/8/layout/default#8"/>
    <dgm:cxn modelId="{52223553-404F-8143-85A5-C069AAF49EE4}" srcId="{3D76D8E8-172D-914B-8F9D-AF29A29F22A3}" destId="{8E1120D1-9D8C-3C4A-93B5-C5197750F14B}" srcOrd="3" destOrd="0" parTransId="{D8321D75-2810-8F47-9AA4-AE468BB20395}" sibTransId="{7C0E93ED-B58B-454C-82CE-43746C45DB29}"/>
    <dgm:cxn modelId="{F1F45759-69F0-AD45-B969-D0B41261AE31}" srcId="{3D76D8E8-172D-914B-8F9D-AF29A29F22A3}" destId="{40652C1C-59EE-7A40-8404-1F9D7AE286C2}" srcOrd="0" destOrd="0" parTransId="{9EF67A09-3331-CF47-BB5E-97CFC7AD5C13}" sibTransId="{24AE5A46-01A8-8B46-9406-E0638F7DA9E9}"/>
    <dgm:cxn modelId="{9B004192-C938-E04C-9EBF-83076570A94F}" type="presOf" srcId="{564E92D3-A19F-4D4B-A939-5520557A9A98}" destId="{6C334D89-74AD-9F43-8320-0C868F383DBA}" srcOrd="0" destOrd="0" presId="urn:microsoft.com/office/officeart/2005/8/layout/default#8"/>
    <dgm:cxn modelId="{81CD55CB-D1DA-F049-B42F-A43A7A6076E8}" type="presOf" srcId="{CA1E4D54-F241-6843-B693-B661D3859669}" destId="{EAE49CCB-537B-1A49-86E5-B4EBBEB55279}" srcOrd="0" destOrd="0" presId="urn:microsoft.com/office/officeart/2005/8/layout/default#8"/>
    <dgm:cxn modelId="{3C2217CD-27D6-274F-A88F-A64006D1F2A9}" type="presOf" srcId="{40652C1C-59EE-7A40-8404-1F9D7AE286C2}" destId="{6A147748-17D6-2248-BE70-E5E35BFD35BF}" srcOrd="0" destOrd="0" presId="urn:microsoft.com/office/officeart/2005/8/layout/default#8"/>
    <dgm:cxn modelId="{CE0607E3-8790-7C47-95E8-572234B5A4C8}" srcId="{3D76D8E8-172D-914B-8F9D-AF29A29F22A3}" destId="{4B9466A7-B96C-6F46-8DC1-A0DE46BB90ED}" srcOrd="1" destOrd="0" parTransId="{1E288986-1011-7E43-B7C3-DA9CA93E962E}" sibTransId="{EE7508FE-DFC2-D849-A6FD-44CDF9F3617E}"/>
    <dgm:cxn modelId="{B0F99BEE-FD0B-2D45-8060-C3B191269F42}" type="presOf" srcId="{8E1120D1-9D8C-3C4A-93B5-C5197750F14B}" destId="{8A104961-5BB4-3145-9E46-9DF0E8A93D72}" srcOrd="0" destOrd="0" presId="urn:microsoft.com/office/officeart/2005/8/layout/default#8"/>
    <dgm:cxn modelId="{78D15BF1-851D-CE40-B8A0-86024D4276F5}" srcId="{3D76D8E8-172D-914B-8F9D-AF29A29F22A3}" destId="{564E92D3-A19F-4D4B-A939-5520557A9A98}" srcOrd="4" destOrd="0" parTransId="{A7052ACF-E7AF-4A44-8177-729267754E7B}" sibTransId="{C183B45C-4698-0742-B0FB-94D20B24FE42}"/>
    <dgm:cxn modelId="{5971B404-E270-CF4C-9FF0-4D839CD2C4FA}" type="presParOf" srcId="{3A89320D-BAE7-1E4A-8EFF-A572B6824808}" destId="{6A147748-17D6-2248-BE70-E5E35BFD35BF}" srcOrd="0" destOrd="0" presId="urn:microsoft.com/office/officeart/2005/8/layout/default#8"/>
    <dgm:cxn modelId="{D934A584-5D76-B149-9693-F745E38A1493}" type="presParOf" srcId="{3A89320D-BAE7-1E4A-8EFF-A572B6824808}" destId="{F684CCB8-9623-E34D-A373-FB99CF076A91}" srcOrd="1" destOrd="0" presId="urn:microsoft.com/office/officeart/2005/8/layout/default#8"/>
    <dgm:cxn modelId="{9C2B7CA6-C701-1542-BE3B-B900B7798F96}" type="presParOf" srcId="{3A89320D-BAE7-1E4A-8EFF-A572B6824808}" destId="{E89FB18B-418C-D447-A2FE-E87A83D3B6C2}" srcOrd="2" destOrd="0" presId="urn:microsoft.com/office/officeart/2005/8/layout/default#8"/>
    <dgm:cxn modelId="{98AE02C4-33A5-F141-9390-4A047F3AE839}" type="presParOf" srcId="{3A89320D-BAE7-1E4A-8EFF-A572B6824808}" destId="{C3E38BEB-629F-2D4E-B14D-1F35A1F39BCC}" srcOrd="3" destOrd="0" presId="urn:microsoft.com/office/officeart/2005/8/layout/default#8"/>
    <dgm:cxn modelId="{504E7F5A-F181-774D-9B45-05130D8B8B4A}" type="presParOf" srcId="{3A89320D-BAE7-1E4A-8EFF-A572B6824808}" destId="{EAE49CCB-537B-1A49-86E5-B4EBBEB55279}" srcOrd="4" destOrd="0" presId="urn:microsoft.com/office/officeart/2005/8/layout/default#8"/>
    <dgm:cxn modelId="{5BAB37C0-EA11-E344-BEE6-D6AC1CAB3D9F}" type="presParOf" srcId="{3A89320D-BAE7-1E4A-8EFF-A572B6824808}" destId="{44790106-7688-A045-8F36-B9BA08C01563}" srcOrd="5" destOrd="0" presId="urn:microsoft.com/office/officeart/2005/8/layout/default#8"/>
    <dgm:cxn modelId="{B76035EA-926B-E646-B01E-67A84448F33A}" type="presParOf" srcId="{3A89320D-BAE7-1E4A-8EFF-A572B6824808}" destId="{8A104961-5BB4-3145-9E46-9DF0E8A93D72}" srcOrd="6" destOrd="0" presId="urn:microsoft.com/office/officeart/2005/8/layout/default#8"/>
    <dgm:cxn modelId="{41FACD52-31AB-2A4A-8564-7A39C77497B3}" type="presParOf" srcId="{3A89320D-BAE7-1E4A-8EFF-A572B6824808}" destId="{117D40C6-9D6B-064E-8BE3-7493ED71D138}" srcOrd="7" destOrd="0" presId="urn:microsoft.com/office/officeart/2005/8/layout/default#8"/>
    <dgm:cxn modelId="{00E1B650-0EE8-E748-A15A-3935D38F9269}" type="presParOf" srcId="{3A89320D-BAE7-1E4A-8EFF-A572B6824808}" destId="{6C334D89-74AD-9F43-8320-0C868F383DBA}" srcOrd="8" destOrd="0" presId="urn:microsoft.com/office/officeart/2005/8/layout/default#8"/>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83B5F0C-A40A-204F-99B2-7379392C28E8}" type="doc">
      <dgm:prSet loTypeId="urn:microsoft.com/office/officeart/2005/8/layout/bProcess3" loCatId="relationship" qsTypeId="urn:microsoft.com/office/officeart/2005/8/quickstyle/simple4" qsCatId="simple" csTypeId="urn:microsoft.com/office/officeart/2005/8/colors/accent1_2" csCatId="accent1" phldr="1"/>
      <dgm:spPr/>
      <dgm:t>
        <a:bodyPr/>
        <a:lstStyle/>
        <a:p>
          <a:endParaRPr lang="en-US"/>
        </a:p>
      </dgm:t>
    </dgm:pt>
    <dgm:pt modelId="{56C00399-C42C-7242-A6C0-24178D9188C5}">
      <dgm:prSet custT="1"/>
      <dgm:spPr>
        <a:solidFill>
          <a:schemeClr val="accent5">
            <a:lumMod val="75000"/>
          </a:schemeClr>
        </a:solidFill>
      </dgm:spPr>
      <dgm:t>
        <a:bodyPr/>
        <a:lstStyle/>
        <a:p>
          <a:pPr rtl="0"/>
          <a:r>
            <a:rPr lang="en-US" sz="1400" dirty="0"/>
            <a:t>There is a crisis point with regard to the security of embedded systems, including IoT devices</a:t>
          </a:r>
        </a:p>
      </dgm:t>
    </dgm:pt>
    <dgm:pt modelId="{0CF8899E-5550-0048-B870-5D37E4CC7AA3}" type="parTrans" cxnId="{AA8FA6EF-D51C-E542-A5E1-AD5F2F20275C}">
      <dgm:prSet/>
      <dgm:spPr/>
      <dgm:t>
        <a:bodyPr/>
        <a:lstStyle/>
        <a:p>
          <a:endParaRPr lang="en-US"/>
        </a:p>
      </dgm:t>
    </dgm:pt>
    <dgm:pt modelId="{BBC3695F-4F41-6143-A9C7-D55881FDD5BE}" type="sibTrans" cxnId="{AA8FA6EF-D51C-E542-A5E1-AD5F2F20275C}">
      <dgm:prSet/>
      <dgm:spPr>
        <a:ln>
          <a:solidFill>
            <a:schemeClr val="tx1"/>
          </a:solidFill>
        </a:ln>
      </dgm:spPr>
      <dgm:t>
        <a:bodyPr/>
        <a:lstStyle/>
        <a:p>
          <a:endParaRPr lang="en-US">
            <a:highlight>
              <a:srgbClr val="000000"/>
            </a:highlight>
          </a:endParaRPr>
        </a:p>
      </dgm:t>
    </dgm:pt>
    <dgm:pt modelId="{7C53F405-A7F2-A144-84F3-9634F4D369C2}">
      <dgm:prSet custT="1"/>
      <dgm:spPr>
        <a:solidFill>
          <a:srgbClr val="00B050"/>
        </a:solidFill>
      </dgm:spPr>
      <dgm:t>
        <a:bodyPr/>
        <a:lstStyle/>
        <a:p>
          <a:pPr rtl="0"/>
          <a:r>
            <a:rPr lang="en-US" sz="1400" dirty="0"/>
            <a:t>The embedded devices are riddled with vulnerabilities and there is no good way to patch them</a:t>
          </a:r>
        </a:p>
      </dgm:t>
    </dgm:pt>
    <dgm:pt modelId="{B6A17837-813A-2145-88E1-C4CBF2451BBC}" type="parTrans" cxnId="{089AF623-2DFA-AE40-B16B-46705EEDF42C}">
      <dgm:prSet/>
      <dgm:spPr/>
      <dgm:t>
        <a:bodyPr/>
        <a:lstStyle/>
        <a:p>
          <a:endParaRPr lang="en-US"/>
        </a:p>
      </dgm:t>
    </dgm:pt>
    <dgm:pt modelId="{F03E8D7B-DDB6-C44D-A232-AF35C3C04CF7}" type="sibTrans" cxnId="{089AF623-2DFA-AE40-B16B-46705EEDF42C}">
      <dgm:prSet/>
      <dgm:spPr>
        <a:ln>
          <a:solidFill>
            <a:schemeClr val="tx1"/>
          </a:solidFill>
        </a:ln>
      </dgm:spPr>
      <dgm:t>
        <a:bodyPr/>
        <a:lstStyle/>
        <a:p>
          <a:endParaRPr lang="en-US"/>
        </a:p>
      </dgm:t>
    </dgm:pt>
    <dgm:pt modelId="{384F4272-057F-944C-A41D-8533CA375C09}">
      <dgm:prSet custT="1"/>
      <dgm:spPr>
        <a:solidFill>
          <a:srgbClr val="7030A0"/>
        </a:solidFill>
      </dgm:spPr>
      <dgm:t>
        <a:bodyPr/>
        <a:lstStyle/>
        <a:p>
          <a:pPr rtl="0"/>
          <a:r>
            <a:rPr lang="en-US" sz="1400" dirty="0"/>
            <a:t>Chip manufacturers have strong incentives to produce their product as quickly and cheaply as possible</a:t>
          </a:r>
        </a:p>
      </dgm:t>
    </dgm:pt>
    <dgm:pt modelId="{A187F2EC-0FDF-3946-967C-66DA50D292A0}" type="parTrans" cxnId="{7894B437-D68D-1346-A3AD-200002B7C218}">
      <dgm:prSet/>
      <dgm:spPr/>
      <dgm:t>
        <a:bodyPr/>
        <a:lstStyle/>
        <a:p>
          <a:endParaRPr lang="en-US"/>
        </a:p>
      </dgm:t>
    </dgm:pt>
    <dgm:pt modelId="{365332BA-6EA5-7A48-9787-FCBFA233FFE8}" type="sibTrans" cxnId="{7894B437-D68D-1346-A3AD-200002B7C218}">
      <dgm:prSet/>
      <dgm:spPr>
        <a:ln>
          <a:solidFill>
            <a:schemeClr val="tx1"/>
          </a:solidFill>
        </a:ln>
      </dgm:spPr>
      <dgm:t>
        <a:bodyPr/>
        <a:lstStyle/>
        <a:p>
          <a:endParaRPr lang="en-US"/>
        </a:p>
      </dgm:t>
    </dgm:pt>
    <dgm:pt modelId="{2FE79CF4-80F9-EE43-BE40-E2E6A7BDFE26}">
      <dgm:prSet custT="1"/>
      <dgm:spPr>
        <a:solidFill>
          <a:srgbClr val="FF0000"/>
        </a:solidFill>
      </dgm:spPr>
      <dgm:t>
        <a:bodyPr/>
        <a:lstStyle/>
        <a:p>
          <a:pPr rtl="0"/>
          <a:r>
            <a:rPr lang="en-US" sz="1400" dirty="0"/>
            <a:t>The device manufacturers focus is the functionality of the device itself</a:t>
          </a:r>
        </a:p>
      </dgm:t>
    </dgm:pt>
    <dgm:pt modelId="{EBF21B61-54FA-374C-AFFE-CEEDD4B105F1}" type="parTrans" cxnId="{F1A06D46-08C4-B44B-8457-4BF6F6079A5E}">
      <dgm:prSet/>
      <dgm:spPr/>
      <dgm:t>
        <a:bodyPr/>
        <a:lstStyle/>
        <a:p>
          <a:endParaRPr lang="en-US"/>
        </a:p>
      </dgm:t>
    </dgm:pt>
    <dgm:pt modelId="{2B658C31-ACE7-5C49-8BA3-04644FA9858C}" type="sibTrans" cxnId="{F1A06D46-08C4-B44B-8457-4BF6F6079A5E}">
      <dgm:prSet/>
      <dgm:spPr>
        <a:ln>
          <a:solidFill>
            <a:schemeClr val="tx1"/>
          </a:solidFill>
        </a:ln>
      </dgm:spPr>
      <dgm:t>
        <a:bodyPr/>
        <a:lstStyle/>
        <a:p>
          <a:endParaRPr lang="en-US"/>
        </a:p>
      </dgm:t>
    </dgm:pt>
    <dgm:pt modelId="{42EF99F4-7D54-B343-801F-056298B1D8E7}">
      <dgm:prSet custT="1"/>
      <dgm:spPr>
        <a:solidFill>
          <a:schemeClr val="accent5">
            <a:lumMod val="75000"/>
          </a:schemeClr>
        </a:solidFill>
      </dgm:spPr>
      <dgm:t>
        <a:bodyPr/>
        <a:lstStyle/>
        <a:p>
          <a:pPr rtl="0"/>
          <a:r>
            <a:rPr lang="en-US" sz="1400" dirty="0"/>
            <a:t>The end user may have no means of patching the system or, if so, little information about when and how to patch</a:t>
          </a:r>
        </a:p>
      </dgm:t>
    </dgm:pt>
    <dgm:pt modelId="{BF57EAC6-2B3B-3046-A82A-9A6B95B16889}" type="parTrans" cxnId="{ED1021AB-E216-C34B-A078-140332A95E98}">
      <dgm:prSet/>
      <dgm:spPr/>
      <dgm:t>
        <a:bodyPr/>
        <a:lstStyle/>
        <a:p>
          <a:endParaRPr lang="en-US"/>
        </a:p>
      </dgm:t>
    </dgm:pt>
    <dgm:pt modelId="{636C6498-2440-7E4C-86A4-8B7EDE152007}" type="sibTrans" cxnId="{ED1021AB-E216-C34B-A078-140332A95E98}">
      <dgm:prSet/>
      <dgm:spPr>
        <a:ln>
          <a:solidFill>
            <a:schemeClr val="tx1"/>
          </a:solidFill>
        </a:ln>
      </dgm:spPr>
      <dgm:t>
        <a:bodyPr/>
        <a:lstStyle/>
        <a:p>
          <a:endParaRPr lang="en-US"/>
        </a:p>
      </dgm:t>
    </dgm:pt>
    <dgm:pt modelId="{4F3009E6-3EFC-E94B-9F78-95FD6021849A}">
      <dgm:prSet custT="1"/>
      <dgm:spPr>
        <a:solidFill>
          <a:srgbClr val="FF0000"/>
        </a:solidFill>
      </dgm:spPr>
      <dgm:t>
        <a:bodyPr/>
        <a:lstStyle/>
        <a:p>
          <a:pPr rtl="0"/>
          <a:r>
            <a:rPr lang="en-US" sz="1400" dirty="0"/>
            <a:t>The result is that the hundreds of millions of Internet-connected devices in the IoT are vulnerable to attack</a:t>
          </a:r>
        </a:p>
      </dgm:t>
    </dgm:pt>
    <dgm:pt modelId="{6F31BAEE-179E-0148-94EB-D0B1483F88FF}" type="parTrans" cxnId="{D9799EC3-9EB5-694C-88E5-F5308A20E80E}">
      <dgm:prSet/>
      <dgm:spPr/>
      <dgm:t>
        <a:bodyPr/>
        <a:lstStyle/>
        <a:p>
          <a:endParaRPr lang="en-US"/>
        </a:p>
      </dgm:t>
    </dgm:pt>
    <dgm:pt modelId="{A529CABF-C309-7140-9EFA-21D4490CE067}" type="sibTrans" cxnId="{D9799EC3-9EB5-694C-88E5-F5308A20E80E}">
      <dgm:prSet/>
      <dgm:spPr>
        <a:ln>
          <a:solidFill>
            <a:schemeClr val="tx1"/>
          </a:solidFill>
        </a:ln>
      </dgm:spPr>
      <dgm:t>
        <a:bodyPr/>
        <a:lstStyle/>
        <a:p>
          <a:endParaRPr lang="en-US"/>
        </a:p>
      </dgm:t>
    </dgm:pt>
    <dgm:pt modelId="{A07A0D77-00A1-C440-BE59-B47F8F3D532C}">
      <dgm:prSet custT="1"/>
      <dgm:spPr>
        <a:solidFill>
          <a:srgbClr val="7030A0"/>
        </a:solidFill>
      </dgm:spPr>
      <dgm:t>
        <a:bodyPr/>
        <a:lstStyle/>
        <a:p>
          <a:pPr rtl="0"/>
          <a:r>
            <a:rPr lang="en-US" sz="1400" dirty="0"/>
            <a:t>This is certainly a problem with sensors, allowing attackers to insert false data into the network</a:t>
          </a:r>
        </a:p>
      </dgm:t>
    </dgm:pt>
    <dgm:pt modelId="{66D4B38A-2069-B54C-B870-FE5A6125AF3F}" type="parTrans" cxnId="{57C6866C-31DC-C042-932E-4BE810F9FE40}">
      <dgm:prSet/>
      <dgm:spPr/>
      <dgm:t>
        <a:bodyPr/>
        <a:lstStyle/>
        <a:p>
          <a:endParaRPr lang="en-US"/>
        </a:p>
      </dgm:t>
    </dgm:pt>
    <dgm:pt modelId="{0337B5C4-9FD1-4447-B967-4D0D7E121F1D}" type="sibTrans" cxnId="{57C6866C-31DC-C042-932E-4BE810F9FE40}">
      <dgm:prSet/>
      <dgm:spPr>
        <a:ln>
          <a:solidFill>
            <a:schemeClr val="tx1"/>
          </a:solidFill>
        </a:ln>
      </dgm:spPr>
      <dgm:t>
        <a:bodyPr/>
        <a:lstStyle/>
        <a:p>
          <a:endParaRPr lang="en-US"/>
        </a:p>
      </dgm:t>
    </dgm:pt>
    <dgm:pt modelId="{38006ED0-E66C-714F-B678-1796D60D1E35}">
      <dgm:prSet custT="1"/>
      <dgm:spPr>
        <a:solidFill>
          <a:srgbClr val="00B050"/>
        </a:solidFill>
      </dgm:spPr>
      <dgm:t>
        <a:bodyPr/>
        <a:lstStyle/>
        <a:p>
          <a:pPr rtl="0"/>
          <a:r>
            <a:rPr lang="en-US" sz="1400" dirty="0"/>
            <a:t>It is potentially a graver threat with actuators, where the attacker can affect the operation of machinery and other devices</a:t>
          </a:r>
        </a:p>
      </dgm:t>
    </dgm:pt>
    <dgm:pt modelId="{F8955909-382B-664A-864F-13454E7DED2F}" type="parTrans" cxnId="{F2A0F55A-1F65-0C4F-901C-A4ED5141D384}">
      <dgm:prSet/>
      <dgm:spPr/>
      <dgm:t>
        <a:bodyPr/>
        <a:lstStyle/>
        <a:p>
          <a:endParaRPr lang="en-US"/>
        </a:p>
      </dgm:t>
    </dgm:pt>
    <dgm:pt modelId="{E557DBB4-57A8-FD47-BBAB-592DDFB2D910}" type="sibTrans" cxnId="{F2A0F55A-1F65-0C4F-901C-A4ED5141D384}">
      <dgm:prSet/>
      <dgm:spPr/>
      <dgm:t>
        <a:bodyPr/>
        <a:lstStyle/>
        <a:p>
          <a:endParaRPr lang="en-US"/>
        </a:p>
      </dgm:t>
    </dgm:pt>
    <dgm:pt modelId="{44E1A018-21F4-A743-8ED2-175AA6FE3B35}" type="pres">
      <dgm:prSet presAssocID="{383B5F0C-A40A-204F-99B2-7379392C28E8}" presName="Name0" presStyleCnt="0">
        <dgm:presLayoutVars>
          <dgm:dir/>
          <dgm:resizeHandles val="exact"/>
        </dgm:presLayoutVars>
      </dgm:prSet>
      <dgm:spPr/>
    </dgm:pt>
    <dgm:pt modelId="{C0587EE4-50EF-4E4A-967E-377C9DD87772}" type="pres">
      <dgm:prSet presAssocID="{56C00399-C42C-7242-A6C0-24178D9188C5}" presName="node" presStyleLbl="node1" presStyleIdx="0" presStyleCnt="8">
        <dgm:presLayoutVars>
          <dgm:bulletEnabled val="1"/>
        </dgm:presLayoutVars>
      </dgm:prSet>
      <dgm:spPr/>
    </dgm:pt>
    <dgm:pt modelId="{AAEBBE7C-484D-C545-AC5C-5E2F64FE89D9}" type="pres">
      <dgm:prSet presAssocID="{BBC3695F-4F41-6143-A9C7-D55881FDD5BE}" presName="sibTrans" presStyleLbl="sibTrans1D1" presStyleIdx="0" presStyleCnt="7"/>
      <dgm:spPr/>
    </dgm:pt>
    <dgm:pt modelId="{68F76D4F-B1F1-6042-8D6C-261DCEE19F3D}" type="pres">
      <dgm:prSet presAssocID="{BBC3695F-4F41-6143-A9C7-D55881FDD5BE}" presName="connectorText" presStyleLbl="sibTrans1D1" presStyleIdx="0" presStyleCnt="7"/>
      <dgm:spPr/>
    </dgm:pt>
    <dgm:pt modelId="{D11FD7E8-20B8-1348-A6B0-4C48F2C8190D}" type="pres">
      <dgm:prSet presAssocID="{7C53F405-A7F2-A144-84F3-9634F4D369C2}" presName="node" presStyleLbl="node1" presStyleIdx="1" presStyleCnt="8">
        <dgm:presLayoutVars>
          <dgm:bulletEnabled val="1"/>
        </dgm:presLayoutVars>
      </dgm:prSet>
      <dgm:spPr/>
    </dgm:pt>
    <dgm:pt modelId="{B697B80E-9ECE-B546-8154-8D4CC0ADB67D}" type="pres">
      <dgm:prSet presAssocID="{F03E8D7B-DDB6-C44D-A232-AF35C3C04CF7}" presName="sibTrans" presStyleLbl="sibTrans1D1" presStyleIdx="1" presStyleCnt="7"/>
      <dgm:spPr/>
    </dgm:pt>
    <dgm:pt modelId="{5FA2F537-ADD3-EF4D-8230-0EAB52B86DD0}" type="pres">
      <dgm:prSet presAssocID="{F03E8D7B-DDB6-C44D-A232-AF35C3C04CF7}" presName="connectorText" presStyleLbl="sibTrans1D1" presStyleIdx="1" presStyleCnt="7"/>
      <dgm:spPr/>
    </dgm:pt>
    <dgm:pt modelId="{0D7C0E2D-96D5-6746-A731-944A61123940}" type="pres">
      <dgm:prSet presAssocID="{384F4272-057F-944C-A41D-8533CA375C09}" presName="node" presStyleLbl="node1" presStyleIdx="2" presStyleCnt="8">
        <dgm:presLayoutVars>
          <dgm:bulletEnabled val="1"/>
        </dgm:presLayoutVars>
      </dgm:prSet>
      <dgm:spPr/>
    </dgm:pt>
    <dgm:pt modelId="{5838F89F-5721-E848-87A1-C0202CC5C673}" type="pres">
      <dgm:prSet presAssocID="{365332BA-6EA5-7A48-9787-FCBFA233FFE8}" presName="sibTrans" presStyleLbl="sibTrans1D1" presStyleIdx="2" presStyleCnt="7"/>
      <dgm:spPr/>
    </dgm:pt>
    <dgm:pt modelId="{1612510F-EFD1-8148-A5F1-0985397E77A1}" type="pres">
      <dgm:prSet presAssocID="{365332BA-6EA5-7A48-9787-FCBFA233FFE8}" presName="connectorText" presStyleLbl="sibTrans1D1" presStyleIdx="2" presStyleCnt="7"/>
      <dgm:spPr/>
    </dgm:pt>
    <dgm:pt modelId="{EF492357-151A-F04A-A378-87885EAEA01D}" type="pres">
      <dgm:prSet presAssocID="{2FE79CF4-80F9-EE43-BE40-E2E6A7BDFE26}" presName="node" presStyleLbl="node1" presStyleIdx="3" presStyleCnt="8">
        <dgm:presLayoutVars>
          <dgm:bulletEnabled val="1"/>
        </dgm:presLayoutVars>
      </dgm:prSet>
      <dgm:spPr/>
    </dgm:pt>
    <dgm:pt modelId="{5CCDD107-8B18-8742-8173-DA66A6D0F5BB}" type="pres">
      <dgm:prSet presAssocID="{2B658C31-ACE7-5C49-8BA3-04644FA9858C}" presName="sibTrans" presStyleLbl="sibTrans1D1" presStyleIdx="3" presStyleCnt="7"/>
      <dgm:spPr/>
    </dgm:pt>
    <dgm:pt modelId="{53117A24-DF0B-8C42-83EE-7C9D132F03E4}" type="pres">
      <dgm:prSet presAssocID="{2B658C31-ACE7-5C49-8BA3-04644FA9858C}" presName="connectorText" presStyleLbl="sibTrans1D1" presStyleIdx="3" presStyleCnt="7"/>
      <dgm:spPr/>
    </dgm:pt>
    <dgm:pt modelId="{CA47B404-E886-AC43-8FBD-0998400C909E}" type="pres">
      <dgm:prSet presAssocID="{42EF99F4-7D54-B343-801F-056298B1D8E7}" presName="node" presStyleLbl="node1" presStyleIdx="4" presStyleCnt="8">
        <dgm:presLayoutVars>
          <dgm:bulletEnabled val="1"/>
        </dgm:presLayoutVars>
      </dgm:prSet>
      <dgm:spPr/>
    </dgm:pt>
    <dgm:pt modelId="{6EFD8F3A-091D-394C-9AF6-B0867E480D17}" type="pres">
      <dgm:prSet presAssocID="{636C6498-2440-7E4C-86A4-8B7EDE152007}" presName="sibTrans" presStyleLbl="sibTrans1D1" presStyleIdx="4" presStyleCnt="7"/>
      <dgm:spPr/>
    </dgm:pt>
    <dgm:pt modelId="{21B2CA88-09AB-744A-A7CC-2091406BAC9C}" type="pres">
      <dgm:prSet presAssocID="{636C6498-2440-7E4C-86A4-8B7EDE152007}" presName="connectorText" presStyleLbl="sibTrans1D1" presStyleIdx="4" presStyleCnt="7"/>
      <dgm:spPr/>
    </dgm:pt>
    <dgm:pt modelId="{C6A14374-6845-DD48-AA27-14F24CCB9856}" type="pres">
      <dgm:prSet presAssocID="{4F3009E6-3EFC-E94B-9F78-95FD6021849A}" presName="node" presStyleLbl="node1" presStyleIdx="5" presStyleCnt="8">
        <dgm:presLayoutVars>
          <dgm:bulletEnabled val="1"/>
        </dgm:presLayoutVars>
      </dgm:prSet>
      <dgm:spPr/>
    </dgm:pt>
    <dgm:pt modelId="{1B624C9D-4BFB-AE4A-8AF0-79D1DF7E5C69}" type="pres">
      <dgm:prSet presAssocID="{A529CABF-C309-7140-9EFA-21D4490CE067}" presName="sibTrans" presStyleLbl="sibTrans1D1" presStyleIdx="5" presStyleCnt="7"/>
      <dgm:spPr/>
    </dgm:pt>
    <dgm:pt modelId="{C199FBF9-210F-044A-BAB5-0A80B2D9E8A9}" type="pres">
      <dgm:prSet presAssocID="{A529CABF-C309-7140-9EFA-21D4490CE067}" presName="connectorText" presStyleLbl="sibTrans1D1" presStyleIdx="5" presStyleCnt="7"/>
      <dgm:spPr/>
    </dgm:pt>
    <dgm:pt modelId="{315B50F6-9B3A-8145-A362-48175EC5560C}" type="pres">
      <dgm:prSet presAssocID="{A07A0D77-00A1-C440-BE59-B47F8F3D532C}" presName="node" presStyleLbl="node1" presStyleIdx="6" presStyleCnt="8">
        <dgm:presLayoutVars>
          <dgm:bulletEnabled val="1"/>
        </dgm:presLayoutVars>
      </dgm:prSet>
      <dgm:spPr/>
    </dgm:pt>
    <dgm:pt modelId="{93930572-E0CD-2043-875C-D62CB2C686F7}" type="pres">
      <dgm:prSet presAssocID="{0337B5C4-9FD1-4447-B967-4D0D7E121F1D}" presName="sibTrans" presStyleLbl="sibTrans1D1" presStyleIdx="6" presStyleCnt="7"/>
      <dgm:spPr/>
    </dgm:pt>
    <dgm:pt modelId="{2EF39439-DA9D-B54A-92B7-285CF5AC3EF2}" type="pres">
      <dgm:prSet presAssocID="{0337B5C4-9FD1-4447-B967-4D0D7E121F1D}" presName="connectorText" presStyleLbl="sibTrans1D1" presStyleIdx="6" presStyleCnt="7"/>
      <dgm:spPr/>
    </dgm:pt>
    <dgm:pt modelId="{A60E6DE8-C815-494B-A5FD-B63A6E5F1C75}" type="pres">
      <dgm:prSet presAssocID="{38006ED0-E66C-714F-B678-1796D60D1E35}" presName="node" presStyleLbl="node1" presStyleIdx="7" presStyleCnt="8">
        <dgm:presLayoutVars>
          <dgm:bulletEnabled val="1"/>
        </dgm:presLayoutVars>
      </dgm:prSet>
      <dgm:spPr/>
    </dgm:pt>
  </dgm:ptLst>
  <dgm:cxnLst>
    <dgm:cxn modelId="{357A8907-7742-FB4C-AB2B-B5324FA4A17E}" type="presOf" srcId="{BBC3695F-4F41-6143-A9C7-D55881FDD5BE}" destId="{68F76D4F-B1F1-6042-8D6C-261DCEE19F3D}" srcOrd="1" destOrd="0" presId="urn:microsoft.com/office/officeart/2005/8/layout/bProcess3"/>
    <dgm:cxn modelId="{DB12140F-58E1-4440-AB39-F19F8C69163B}" type="presOf" srcId="{A529CABF-C309-7140-9EFA-21D4490CE067}" destId="{C199FBF9-210F-044A-BAB5-0A80B2D9E8A9}" srcOrd="1" destOrd="0" presId="urn:microsoft.com/office/officeart/2005/8/layout/bProcess3"/>
    <dgm:cxn modelId="{42B05610-4772-714E-844A-8F6449534CB2}" type="presOf" srcId="{A07A0D77-00A1-C440-BE59-B47F8F3D532C}" destId="{315B50F6-9B3A-8145-A362-48175EC5560C}" srcOrd="0" destOrd="0" presId="urn:microsoft.com/office/officeart/2005/8/layout/bProcess3"/>
    <dgm:cxn modelId="{9EA44B18-0B5E-AC42-867A-F492D78A40CC}" type="presOf" srcId="{BBC3695F-4F41-6143-A9C7-D55881FDD5BE}" destId="{AAEBBE7C-484D-C545-AC5C-5E2F64FE89D9}" srcOrd="0" destOrd="0" presId="urn:microsoft.com/office/officeart/2005/8/layout/bProcess3"/>
    <dgm:cxn modelId="{089AF623-2DFA-AE40-B16B-46705EEDF42C}" srcId="{383B5F0C-A40A-204F-99B2-7379392C28E8}" destId="{7C53F405-A7F2-A144-84F3-9634F4D369C2}" srcOrd="1" destOrd="0" parTransId="{B6A17837-813A-2145-88E1-C4CBF2451BBC}" sibTransId="{F03E8D7B-DDB6-C44D-A232-AF35C3C04CF7}"/>
    <dgm:cxn modelId="{EEED8127-BF0C-814C-B996-526479F09703}" type="presOf" srcId="{383B5F0C-A40A-204F-99B2-7379392C28E8}" destId="{44E1A018-21F4-A743-8ED2-175AA6FE3B35}" srcOrd="0" destOrd="0" presId="urn:microsoft.com/office/officeart/2005/8/layout/bProcess3"/>
    <dgm:cxn modelId="{16DD0230-6997-9746-BEF9-E0EAF369AFF8}" type="presOf" srcId="{0337B5C4-9FD1-4447-B967-4D0D7E121F1D}" destId="{93930572-E0CD-2043-875C-D62CB2C686F7}" srcOrd="0" destOrd="0" presId="urn:microsoft.com/office/officeart/2005/8/layout/bProcess3"/>
    <dgm:cxn modelId="{29A71B32-9085-574C-9B57-D8CB7174536F}" type="presOf" srcId="{384F4272-057F-944C-A41D-8533CA375C09}" destId="{0D7C0E2D-96D5-6746-A731-944A61123940}" srcOrd="0" destOrd="0" presId="urn:microsoft.com/office/officeart/2005/8/layout/bProcess3"/>
    <dgm:cxn modelId="{44E25F36-381F-0E41-B99A-A0A7B0CC96CA}" type="presOf" srcId="{4F3009E6-3EFC-E94B-9F78-95FD6021849A}" destId="{C6A14374-6845-DD48-AA27-14F24CCB9856}" srcOrd="0" destOrd="0" presId="urn:microsoft.com/office/officeart/2005/8/layout/bProcess3"/>
    <dgm:cxn modelId="{7894B437-D68D-1346-A3AD-200002B7C218}" srcId="{383B5F0C-A40A-204F-99B2-7379392C28E8}" destId="{384F4272-057F-944C-A41D-8533CA375C09}" srcOrd="2" destOrd="0" parTransId="{A187F2EC-0FDF-3946-967C-66DA50D292A0}" sibTransId="{365332BA-6EA5-7A48-9787-FCBFA233FFE8}"/>
    <dgm:cxn modelId="{F1A06D46-08C4-B44B-8457-4BF6F6079A5E}" srcId="{383B5F0C-A40A-204F-99B2-7379392C28E8}" destId="{2FE79CF4-80F9-EE43-BE40-E2E6A7BDFE26}" srcOrd="3" destOrd="0" parTransId="{EBF21B61-54FA-374C-AFFE-CEEDD4B105F1}" sibTransId="{2B658C31-ACE7-5C49-8BA3-04644FA9858C}"/>
    <dgm:cxn modelId="{57C6866C-31DC-C042-932E-4BE810F9FE40}" srcId="{383B5F0C-A40A-204F-99B2-7379392C28E8}" destId="{A07A0D77-00A1-C440-BE59-B47F8F3D532C}" srcOrd="6" destOrd="0" parTransId="{66D4B38A-2069-B54C-B870-FE5A6125AF3F}" sibTransId="{0337B5C4-9FD1-4447-B967-4D0D7E121F1D}"/>
    <dgm:cxn modelId="{DA91B276-1F62-264B-B1E8-2E4607761A98}" type="presOf" srcId="{0337B5C4-9FD1-4447-B967-4D0D7E121F1D}" destId="{2EF39439-DA9D-B54A-92B7-285CF5AC3EF2}" srcOrd="1" destOrd="0" presId="urn:microsoft.com/office/officeart/2005/8/layout/bProcess3"/>
    <dgm:cxn modelId="{ED0A3E79-5D64-B943-878C-69A71918FED1}" type="presOf" srcId="{F03E8D7B-DDB6-C44D-A232-AF35C3C04CF7}" destId="{B697B80E-9ECE-B546-8154-8D4CC0ADB67D}" srcOrd="0" destOrd="0" presId="urn:microsoft.com/office/officeart/2005/8/layout/bProcess3"/>
    <dgm:cxn modelId="{F2A0F55A-1F65-0C4F-901C-A4ED5141D384}" srcId="{383B5F0C-A40A-204F-99B2-7379392C28E8}" destId="{38006ED0-E66C-714F-B678-1796D60D1E35}" srcOrd="7" destOrd="0" parTransId="{F8955909-382B-664A-864F-13454E7DED2F}" sibTransId="{E557DBB4-57A8-FD47-BBAB-592DDFB2D910}"/>
    <dgm:cxn modelId="{C1818C9A-08C5-0147-80E8-6EB923EEB844}" type="presOf" srcId="{2B658C31-ACE7-5C49-8BA3-04644FA9858C}" destId="{5CCDD107-8B18-8742-8173-DA66A6D0F5BB}" srcOrd="0" destOrd="0" presId="urn:microsoft.com/office/officeart/2005/8/layout/bProcess3"/>
    <dgm:cxn modelId="{03F390A0-1AFF-A94A-BA12-D54B2189D8EC}" type="presOf" srcId="{636C6498-2440-7E4C-86A4-8B7EDE152007}" destId="{21B2CA88-09AB-744A-A7CC-2091406BAC9C}" srcOrd="1" destOrd="0" presId="urn:microsoft.com/office/officeart/2005/8/layout/bProcess3"/>
    <dgm:cxn modelId="{ED1021AB-E216-C34B-A078-140332A95E98}" srcId="{383B5F0C-A40A-204F-99B2-7379392C28E8}" destId="{42EF99F4-7D54-B343-801F-056298B1D8E7}" srcOrd="4" destOrd="0" parTransId="{BF57EAC6-2B3B-3046-A82A-9A6B95B16889}" sibTransId="{636C6498-2440-7E4C-86A4-8B7EDE152007}"/>
    <dgm:cxn modelId="{487216B0-1ABF-5E48-9D20-535864E7A477}" type="presOf" srcId="{38006ED0-E66C-714F-B678-1796D60D1E35}" destId="{A60E6DE8-C815-494B-A5FD-B63A6E5F1C75}" srcOrd="0" destOrd="0" presId="urn:microsoft.com/office/officeart/2005/8/layout/bProcess3"/>
    <dgm:cxn modelId="{37087DB5-7D75-6846-AFBE-027039F3D765}" type="presOf" srcId="{2B658C31-ACE7-5C49-8BA3-04644FA9858C}" destId="{53117A24-DF0B-8C42-83EE-7C9D132F03E4}" srcOrd="1" destOrd="0" presId="urn:microsoft.com/office/officeart/2005/8/layout/bProcess3"/>
    <dgm:cxn modelId="{D9799EC3-9EB5-694C-88E5-F5308A20E80E}" srcId="{383B5F0C-A40A-204F-99B2-7379392C28E8}" destId="{4F3009E6-3EFC-E94B-9F78-95FD6021849A}" srcOrd="5" destOrd="0" parTransId="{6F31BAEE-179E-0148-94EB-D0B1483F88FF}" sibTransId="{A529CABF-C309-7140-9EFA-21D4490CE067}"/>
    <dgm:cxn modelId="{1945CAC3-B920-0948-8EC2-F44CD5E03BE1}" type="presOf" srcId="{A529CABF-C309-7140-9EFA-21D4490CE067}" destId="{1B624C9D-4BFB-AE4A-8AF0-79D1DF7E5C69}" srcOrd="0" destOrd="0" presId="urn:microsoft.com/office/officeart/2005/8/layout/bProcess3"/>
    <dgm:cxn modelId="{0735F4CA-651B-DE40-9D29-2731BBE50A6E}" type="presOf" srcId="{42EF99F4-7D54-B343-801F-056298B1D8E7}" destId="{CA47B404-E886-AC43-8FBD-0998400C909E}" srcOrd="0" destOrd="0" presId="urn:microsoft.com/office/officeart/2005/8/layout/bProcess3"/>
    <dgm:cxn modelId="{3D886CD4-0E39-E442-A96F-F04A64902F8F}" type="presOf" srcId="{636C6498-2440-7E4C-86A4-8B7EDE152007}" destId="{6EFD8F3A-091D-394C-9AF6-B0867E480D17}" srcOrd="0" destOrd="0" presId="urn:microsoft.com/office/officeart/2005/8/layout/bProcess3"/>
    <dgm:cxn modelId="{096494D9-0118-0048-B437-01A06DB85AAF}" type="presOf" srcId="{56C00399-C42C-7242-A6C0-24178D9188C5}" destId="{C0587EE4-50EF-4E4A-967E-377C9DD87772}" srcOrd="0" destOrd="0" presId="urn:microsoft.com/office/officeart/2005/8/layout/bProcess3"/>
    <dgm:cxn modelId="{00A0D2DF-D57D-C343-A6F7-A6F0EDE20E19}" type="presOf" srcId="{7C53F405-A7F2-A144-84F3-9634F4D369C2}" destId="{D11FD7E8-20B8-1348-A6B0-4C48F2C8190D}" srcOrd="0" destOrd="0" presId="urn:microsoft.com/office/officeart/2005/8/layout/bProcess3"/>
    <dgm:cxn modelId="{A034A1E0-6DE1-DB4B-955C-6EECEBF73F70}" type="presOf" srcId="{F03E8D7B-DDB6-C44D-A232-AF35C3C04CF7}" destId="{5FA2F537-ADD3-EF4D-8230-0EAB52B86DD0}" srcOrd="1" destOrd="0" presId="urn:microsoft.com/office/officeart/2005/8/layout/bProcess3"/>
    <dgm:cxn modelId="{1E1AFFEB-97D7-3F45-8C8E-62674E21BA6B}" type="presOf" srcId="{365332BA-6EA5-7A48-9787-FCBFA233FFE8}" destId="{1612510F-EFD1-8148-A5F1-0985397E77A1}" srcOrd="1" destOrd="0" presId="urn:microsoft.com/office/officeart/2005/8/layout/bProcess3"/>
    <dgm:cxn modelId="{464D52ED-86AB-334C-ACED-2BE4B9F86E26}" type="presOf" srcId="{365332BA-6EA5-7A48-9787-FCBFA233FFE8}" destId="{5838F89F-5721-E848-87A1-C0202CC5C673}" srcOrd="0" destOrd="0" presId="urn:microsoft.com/office/officeart/2005/8/layout/bProcess3"/>
    <dgm:cxn modelId="{AA8FA6EF-D51C-E542-A5E1-AD5F2F20275C}" srcId="{383B5F0C-A40A-204F-99B2-7379392C28E8}" destId="{56C00399-C42C-7242-A6C0-24178D9188C5}" srcOrd="0" destOrd="0" parTransId="{0CF8899E-5550-0048-B870-5D37E4CC7AA3}" sibTransId="{BBC3695F-4F41-6143-A9C7-D55881FDD5BE}"/>
    <dgm:cxn modelId="{AC3B92F4-9451-334D-9B57-76CC2A5C046B}" type="presOf" srcId="{2FE79CF4-80F9-EE43-BE40-E2E6A7BDFE26}" destId="{EF492357-151A-F04A-A378-87885EAEA01D}" srcOrd="0" destOrd="0" presId="urn:microsoft.com/office/officeart/2005/8/layout/bProcess3"/>
    <dgm:cxn modelId="{21AFE228-95AE-A04B-88DC-5DCCF88BE93D}" type="presParOf" srcId="{44E1A018-21F4-A743-8ED2-175AA6FE3B35}" destId="{C0587EE4-50EF-4E4A-967E-377C9DD87772}" srcOrd="0" destOrd="0" presId="urn:microsoft.com/office/officeart/2005/8/layout/bProcess3"/>
    <dgm:cxn modelId="{AED6A730-6DB6-614D-8F3B-17F83A7081EC}" type="presParOf" srcId="{44E1A018-21F4-A743-8ED2-175AA6FE3B35}" destId="{AAEBBE7C-484D-C545-AC5C-5E2F64FE89D9}" srcOrd="1" destOrd="0" presId="urn:microsoft.com/office/officeart/2005/8/layout/bProcess3"/>
    <dgm:cxn modelId="{C1F11D83-DA34-2B4F-9FE4-68E7B0CC0EA7}" type="presParOf" srcId="{AAEBBE7C-484D-C545-AC5C-5E2F64FE89D9}" destId="{68F76D4F-B1F1-6042-8D6C-261DCEE19F3D}" srcOrd="0" destOrd="0" presId="urn:microsoft.com/office/officeart/2005/8/layout/bProcess3"/>
    <dgm:cxn modelId="{6C0C9622-E410-6B45-8608-689EE0CD2B04}" type="presParOf" srcId="{44E1A018-21F4-A743-8ED2-175AA6FE3B35}" destId="{D11FD7E8-20B8-1348-A6B0-4C48F2C8190D}" srcOrd="2" destOrd="0" presId="urn:microsoft.com/office/officeart/2005/8/layout/bProcess3"/>
    <dgm:cxn modelId="{D0F94917-461A-1D45-873E-CFEA7A059E27}" type="presParOf" srcId="{44E1A018-21F4-A743-8ED2-175AA6FE3B35}" destId="{B697B80E-9ECE-B546-8154-8D4CC0ADB67D}" srcOrd="3" destOrd="0" presId="urn:microsoft.com/office/officeart/2005/8/layout/bProcess3"/>
    <dgm:cxn modelId="{E166A710-3DFF-3A40-8B4C-F70CB1F1856D}" type="presParOf" srcId="{B697B80E-9ECE-B546-8154-8D4CC0ADB67D}" destId="{5FA2F537-ADD3-EF4D-8230-0EAB52B86DD0}" srcOrd="0" destOrd="0" presId="urn:microsoft.com/office/officeart/2005/8/layout/bProcess3"/>
    <dgm:cxn modelId="{36A15D36-F911-FF43-A423-0DC0688C3117}" type="presParOf" srcId="{44E1A018-21F4-A743-8ED2-175AA6FE3B35}" destId="{0D7C0E2D-96D5-6746-A731-944A61123940}" srcOrd="4" destOrd="0" presId="urn:microsoft.com/office/officeart/2005/8/layout/bProcess3"/>
    <dgm:cxn modelId="{AB888749-93CD-B141-B5BD-5A57F8BE5CD2}" type="presParOf" srcId="{44E1A018-21F4-A743-8ED2-175AA6FE3B35}" destId="{5838F89F-5721-E848-87A1-C0202CC5C673}" srcOrd="5" destOrd="0" presId="urn:microsoft.com/office/officeart/2005/8/layout/bProcess3"/>
    <dgm:cxn modelId="{9CBB7897-1434-BA4F-AE61-1D7AA4AE9CA6}" type="presParOf" srcId="{5838F89F-5721-E848-87A1-C0202CC5C673}" destId="{1612510F-EFD1-8148-A5F1-0985397E77A1}" srcOrd="0" destOrd="0" presId="urn:microsoft.com/office/officeart/2005/8/layout/bProcess3"/>
    <dgm:cxn modelId="{D5517ED9-5F86-8941-92C1-50337D0EBB8D}" type="presParOf" srcId="{44E1A018-21F4-A743-8ED2-175AA6FE3B35}" destId="{EF492357-151A-F04A-A378-87885EAEA01D}" srcOrd="6" destOrd="0" presId="urn:microsoft.com/office/officeart/2005/8/layout/bProcess3"/>
    <dgm:cxn modelId="{2CCE7420-E5FE-774F-9E07-85F4C8191C1F}" type="presParOf" srcId="{44E1A018-21F4-A743-8ED2-175AA6FE3B35}" destId="{5CCDD107-8B18-8742-8173-DA66A6D0F5BB}" srcOrd="7" destOrd="0" presId="urn:microsoft.com/office/officeart/2005/8/layout/bProcess3"/>
    <dgm:cxn modelId="{9FC91528-8A40-F44D-B1FD-843A7235D9F6}" type="presParOf" srcId="{5CCDD107-8B18-8742-8173-DA66A6D0F5BB}" destId="{53117A24-DF0B-8C42-83EE-7C9D132F03E4}" srcOrd="0" destOrd="0" presId="urn:microsoft.com/office/officeart/2005/8/layout/bProcess3"/>
    <dgm:cxn modelId="{2A117F31-2D2A-2C43-8ACE-7760734D30C0}" type="presParOf" srcId="{44E1A018-21F4-A743-8ED2-175AA6FE3B35}" destId="{CA47B404-E886-AC43-8FBD-0998400C909E}" srcOrd="8" destOrd="0" presId="urn:microsoft.com/office/officeart/2005/8/layout/bProcess3"/>
    <dgm:cxn modelId="{1A5ACAA3-914B-FE4F-B5F6-FD746CE880A2}" type="presParOf" srcId="{44E1A018-21F4-A743-8ED2-175AA6FE3B35}" destId="{6EFD8F3A-091D-394C-9AF6-B0867E480D17}" srcOrd="9" destOrd="0" presId="urn:microsoft.com/office/officeart/2005/8/layout/bProcess3"/>
    <dgm:cxn modelId="{966ED831-0A7E-3D42-8267-E7218D7CEDF0}" type="presParOf" srcId="{6EFD8F3A-091D-394C-9AF6-B0867E480D17}" destId="{21B2CA88-09AB-744A-A7CC-2091406BAC9C}" srcOrd="0" destOrd="0" presId="urn:microsoft.com/office/officeart/2005/8/layout/bProcess3"/>
    <dgm:cxn modelId="{F55E3BDB-4354-5040-AEAD-8A9C33FF6752}" type="presParOf" srcId="{44E1A018-21F4-A743-8ED2-175AA6FE3B35}" destId="{C6A14374-6845-DD48-AA27-14F24CCB9856}" srcOrd="10" destOrd="0" presId="urn:microsoft.com/office/officeart/2005/8/layout/bProcess3"/>
    <dgm:cxn modelId="{EC89A915-A567-D941-B84F-7EC273E80063}" type="presParOf" srcId="{44E1A018-21F4-A743-8ED2-175AA6FE3B35}" destId="{1B624C9D-4BFB-AE4A-8AF0-79D1DF7E5C69}" srcOrd="11" destOrd="0" presId="urn:microsoft.com/office/officeart/2005/8/layout/bProcess3"/>
    <dgm:cxn modelId="{F2D85DC7-9CAB-E84A-A420-2112DE2D74FE}" type="presParOf" srcId="{1B624C9D-4BFB-AE4A-8AF0-79D1DF7E5C69}" destId="{C199FBF9-210F-044A-BAB5-0A80B2D9E8A9}" srcOrd="0" destOrd="0" presId="urn:microsoft.com/office/officeart/2005/8/layout/bProcess3"/>
    <dgm:cxn modelId="{B77AED86-A58E-A04C-AC0C-8A7627AE8C6F}" type="presParOf" srcId="{44E1A018-21F4-A743-8ED2-175AA6FE3B35}" destId="{315B50F6-9B3A-8145-A362-48175EC5560C}" srcOrd="12" destOrd="0" presId="urn:microsoft.com/office/officeart/2005/8/layout/bProcess3"/>
    <dgm:cxn modelId="{DAA77AC8-17CD-8D43-9A79-724D9A90A5DF}" type="presParOf" srcId="{44E1A018-21F4-A743-8ED2-175AA6FE3B35}" destId="{93930572-E0CD-2043-875C-D62CB2C686F7}" srcOrd="13" destOrd="0" presId="urn:microsoft.com/office/officeart/2005/8/layout/bProcess3"/>
    <dgm:cxn modelId="{8A718DDD-F28F-5F4D-A1C7-428EF93D4CB0}" type="presParOf" srcId="{93930572-E0CD-2043-875C-D62CB2C686F7}" destId="{2EF39439-DA9D-B54A-92B7-285CF5AC3EF2}" srcOrd="0" destOrd="0" presId="urn:microsoft.com/office/officeart/2005/8/layout/bProcess3"/>
    <dgm:cxn modelId="{A9295E8B-E477-CE44-AA88-263B124AC28A}" type="presParOf" srcId="{44E1A018-21F4-A743-8ED2-175AA6FE3B35}" destId="{A60E6DE8-C815-494B-A5FD-B63A6E5F1C75}" srcOrd="14" destOrd="0" presId="urn:microsoft.com/office/officeart/2005/8/layout/bProcess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CE08D24-52C7-0249-A161-44AD71F30067}" type="doc">
      <dgm:prSet loTypeId="urn:microsoft.com/office/officeart/2008/layout/RadialCluster" loCatId="relationship" qsTypeId="urn:microsoft.com/office/officeart/2005/8/quickstyle/simple4" qsCatId="simple" csTypeId="urn:microsoft.com/office/officeart/2005/8/colors/accent1_2" csCatId="accent1" phldr="1"/>
      <dgm:spPr/>
      <dgm:t>
        <a:bodyPr/>
        <a:lstStyle/>
        <a:p>
          <a:endParaRPr lang="en-US"/>
        </a:p>
      </dgm:t>
    </dgm:pt>
    <dgm:pt modelId="{48174700-9676-FD4F-BAA9-3055010C5515}">
      <dgm:prSet custT="1"/>
      <dgm:spPr>
        <a:solidFill>
          <a:srgbClr val="FFC000"/>
        </a:solidFill>
      </dgm:spPr>
      <dgm:t>
        <a:bodyPr/>
        <a:lstStyle/>
        <a:p>
          <a:pPr rtl="0"/>
          <a:r>
            <a:rPr lang="en-US" sz="1600" dirty="0">
              <a:solidFill>
                <a:schemeClr val="tx1"/>
              </a:solidFill>
            </a:rPr>
            <a:t>MiniSec is designed to meet the following requirements:</a:t>
          </a:r>
        </a:p>
      </dgm:t>
    </dgm:pt>
    <dgm:pt modelId="{86A42762-D4AC-8B44-AE76-BB5AEB834394}" type="parTrans" cxnId="{333CB6BB-484D-AD4A-A62C-DBC80AFE6A0C}">
      <dgm:prSet/>
      <dgm:spPr/>
      <dgm:t>
        <a:bodyPr/>
        <a:lstStyle/>
        <a:p>
          <a:endParaRPr lang="en-US"/>
        </a:p>
      </dgm:t>
    </dgm:pt>
    <dgm:pt modelId="{16835F0B-944B-F249-AB39-484CF0E8B86E}" type="sibTrans" cxnId="{333CB6BB-484D-AD4A-A62C-DBC80AFE6A0C}">
      <dgm:prSet/>
      <dgm:spPr/>
      <dgm:t>
        <a:bodyPr/>
        <a:lstStyle/>
        <a:p>
          <a:endParaRPr lang="en-US"/>
        </a:p>
      </dgm:t>
    </dgm:pt>
    <dgm:pt modelId="{03AEAB0E-D646-7E40-9E64-DB137DC1FBE6}">
      <dgm:prSet custT="1"/>
      <dgm:spPr>
        <a:solidFill>
          <a:srgbClr val="00B050"/>
        </a:solidFill>
      </dgm:spPr>
      <dgm:t>
        <a:bodyPr/>
        <a:lstStyle/>
        <a:p>
          <a:pPr rtl="0"/>
          <a:r>
            <a:rPr lang="en-US" sz="1600" dirty="0"/>
            <a:t>Data authentication</a:t>
          </a:r>
        </a:p>
      </dgm:t>
    </dgm:pt>
    <dgm:pt modelId="{E65AA31A-D3E2-AF48-936A-FA8FEE9488E2}" type="parTrans" cxnId="{67A14F17-E4EC-8845-A207-AA9793274B50}">
      <dgm:prSet/>
      <dgm:spPr>
        <a:ln>
          <a:solidFill>
            <a:schemeClr val="accent4">
              <a:lumMod val="60000"/>
              <a:lumOff val="40000"/>
            </a:schemeClr>
          </a:solidFill>
        </a:ln>
      </dgm:spPr>
      <dgm:t>
        <a:bodyPr/>
        <a:lstStyle/>
        <a:p>
          <a:endParaRPr lang="en-US"/>
        </a:p>
      </dgm:t>
    </dgm:pt>
    <dgm:pt modelId="{A36448BB-0864-6045-98BE-B11830A8C23F}" type="sibTrans" cxnId="{67A14F17-E4EC-8845-A207-AA9793274B50}">
      <dgm:prSet/>
      <dgm:spPr/>
      <dgm:t>
        <a:bodyPr/>
        <a:lstStyle/>
        <a:p>
          <a:endParaRPr lang="en-US"/>
        </a:p>
      </dgm:t>
    </dgm:pt>
    <dgm:pt modelId="{C1F4E917-7C15-BD4D-BB84-4BB40D2287AC}">
      <dgm:prSet custT="1"/>
      <dgm:spPr>
        <a:solidFill>
          <a:srgbClr val="7030A0"/>
        </a:solidFill>
      </dgm:spPr>
      <dgm:t>
        <a:bodyPr/>
        <a:lstStyle/>
        <a:p>
          <a:pPr rtl="0"/>
          <a:r>
            <a:rPr lang="en-US" sz="1600" dirty="0"/>
            <a:t>Confidentiality</a:t>
          </a:r>
        </a:p>
      </dgm:t>
    </dgm:pt>
    <dgm:pt modelId="{E0374C4C-D665-AC4E-AFA0-522293C7B653}" type="parTrans" cxnId="{D592D728-7370-BC43-BF04-08BCCA5A371E}">
      <dgm:prSet/>
      <dgm:spPr>
        <a:ln>
          <a:solidFill>
            <a:schemeClr val="accent4">
              <a:lumMod val="60000"/>
              <a:lumOff val="40000"/>
            </a:schemeClr>
          </a:solidFill>
        </a:ln>
      </dgm:spPr>
      <dgm:t>
        <a:bodyPr/>
        <a:lstStyle/>
        <a:p>
          <a:endParaRPr lang="en-US"/>
        </a:p>
      </dgm:t>
    </dgm:pt>
    <dgm:pt modelId="{D178A1F7-24DE-F941-8D97-FB6ED541E347}" type="sibTrans" cxnId="{D592D728-7370-BC43-BF04-08BCCA5A371E}">
      <dgm:prSet/>
      <dgm:spPr/>
      <dgm:t>
        <a:bodyPr/>
        <a:lstStyle/>
        <a:p>
          <a:endParaRPr lang="en-US"/>
        </a:p>
      </dgm:t>
    </dgm:pt>
    <dgm:pt modelId="{F116F867-56E5-254B-8074-958BA41170F3}">
      <dgm:prSet custT="1"/>
      <dgm:spPr>
        <a:solidFill>
          <a:schemeClr val="accent5">
            <a:lumMod val="75000"/>
          </a:schemeClr>
        </a:solidFill>
      </dgm:spPr>
      <dgm:t>
        <a:bodyPr/>
        <a:lstStyle/>
        <a:p>
          <a:pPr rtl="0"/>
          <a:r>
            <a:rPr lang="en-US" sz="1600" dirty="0"/>
            <a:t>Replay protection</a:t>
          </a:r>
        </a:p>
      </dgm:t>
    </dgm:pt>
    <dgm:pt modelId="{EA019BEF-4127-414A-B6B6-8BA9FF644105}" type="parTrans" cxnId="{54EC2B3F-B313-844D-926B-8A48C7115FDE}">
      <dgm:prSet/>
      <dgm:spPr>
        <a:ln>
          <a:solidFill>
            <a:schemeClr val="accent4">
              <a:lumMod val="60000"/>
              <a:lumOff val="40000"/>
            </a:schemeClr>
          </a:solidFill>
        </a:ln>
      </dgm:spPr>
      <dgm:t>
        <a:bodyPr/>
        <a:lstStyle/>
        <a:p>
          <a:endParaRPr lang="en-US"/>
        </a:p>
      </dgm:t>
    </dgm:pt>
    <dgm:pt modelId="{FF83957F-E5B9-9647-B70C-2ADA9BE90769}" type="sibTrans" cxnId="{54EC2B3F-B313-844D-926B-8A48C7115FDE}">
      <dgm:prSet/>
      <dgm:spPr/>
      <dgm:t>
        <a:bodyPr/>
        <a:lstStyle/>
        <a:p>
          <a:endParaRPr lang="en-US"/>
        </a:p>
      </dgm:t>
    </dgm:pt>
    <dgm:pt modelId="{2FEB2FEF-30B7-1543-81CE-FA42510AFD4B}">
      <dgm:prSet/>
      <dgm:spPr>
        <a:solidFill>
          <a:srgbClr val="00B050"/>
        </a:solidFill>
      </dgm:spPr>
      <dgm:t>
        <a:bodyPr/>
        <a:lstStyle/>
        <a:p>
          <a:pPr rtl="0"/>
          <a:r>
            <a:rPr lang="en-US" dirty="0"/>
            <a:t>Freshness</a:t>
          </a:r>
        </a:p>
      </dgm:t>
    </dgm:pt>
    <dgm:pt modelId="{D731430A-6152-5E40-9092-B27D4CCAB3CF}" type="parTrans" cxnId="{30E4449C-DBDE-EE4A-912E-6C95D192965E}">
      <dgm:prSet/>
      <dgm:spPr>
        <a:ln>
          <a:solidFill>
            <a:schemeClr val="accent4">
              <a:lumMod val="60000"/>
              <a:lumOff val="40000"/>
            </a:schemeClr>
          </a:solidFill>
        </a:ln>
      </dgm:spPr>
      <dgm:t>
        <a:bodyPr/>
        <a:lstStyle/>
        <a:p>
          <a:endParaRPr lang="en-US"/>
        </a:p>
      </dgm:t>
    </dgm:pt>
    <dgm:pt modelId="{31D253E2-2B0E-D145-A834-AF6E1253CCE5}" type="sibTrans" cxnId="{30E4449C-DBDE-EE4A-912E-6C95D192965E}">
      <dgm:prSet/>
      <dgm:spPr/>
      <dgm:t>
        <a:bodyPr/>
        <a:lstStyle/>
        <a:p>
          <a:endParaRPr lang="en-US"/>
        </a:p>
      </dgm:t>
    </dgm:pt>
    <dgm:pt modelId="{12A51A3D-D93F-704C-8D75-2A63DF2D6DC2}">
      <dgm:prSet/>
      <dgm:spPr>
        <a:solidFill>
          <a:srgbClr val="7030A0"/>
        </a:solidFill>
      </dgm:spPr>
      <dgm:t>
        <a:bodyPr/>
        <a:lstStyle/>
        <a:p>
          <a:pPr rtl="0"/>
          <a:r>
            <a:rPr lang="en-US" dirty="0"/>
            <a:t>Low energy overhead</a:t>
          </a:r>
        </a:p>
      </dgm:t>
    </dgm:pt>
    <dgm:pt modelId="{2B827861-A1EA-344F-A364-83628EFE5650}" type="parTrans" cxnId="{D61614DB-5612-4A41-9A4D-44FFE8A128EB}">
      <dgm:prSet/>
      <dgm:spPr>
        <a:ln>
          <a:solidFill>
            <a:schemeClr val="accent4">
              <a:lumMod val="60000"/>
              <a:lumOff val="40000"/>
            </a:schemeClr>
          </a:solidFill>
        </a:ln>
      </dgm:spPr>
      <dgm:t>
        <a:bodyPr/>
        <a:lstStyle/>
        <a:p>
          <a:endParaRPr lang="en-US"/>
        </a:p>
      </dgm:t>
    </dgm:pt>
    <dgm:pt modelId="{6FF34FEE-DB9C-A64C-84F1-BA490160BCBF}" type="sibTrans" cxnId="{D61614DB-5612-4A41-9A4D-44FFE8A128EB}">
      <dgm:prSet/>
      <dgm:spPr/>
      <dgm:t>
        <a:bodyPr/>
        <a:lstStyle/>
        <a:p>
          <a:endParaRPr lang="en-US"/>
        </a:p>
      </dgm:t>
    </dgm:pt>
    <dgm:pt modelId="{C3A3A62D-DDBC-BE4E-BE44-2C108DEC1A67}">
      <dgm:prSet/>
      <dgm:spPr>
        <a:solidFill>
          <a:schemeClr val="accent5">
            <a:lumMod val="75000"/>
          </a:schemeClr>
        </a:solidFill>
      </dgm:spPr>
      <dgm:t>
        <a:bodyPr/>
        <a:lstStyle/>
        <a:p>
          <a:pPr rtl="0"/>
          <a:r>
            <a:rPr lang="en-US" dirty="0"/>
            <a:t>Resilient to lost messages</a:t>
          </a:r>
        </a:p>
      </dgm:t>
    </dgm:pt>
    <dgm:pt modelId="{1D0BF922-7717-7A41-B1CD-4B3628D73DCA}" type="parTrans" cxnId="{C203C00B-3BBF-8F4D-9355-93B740D48A88}">
      <dgm:prSet/>
      <dgm:spPr>
        <a:ln>
          <a:solidFill>
            <a:schemeClr val="accent4">
              <a:lumMod val="60000"/>
              <a:lumOff val="40000"/>
            </a:schemeClr>
          </a:solidFill>
        </a:ln>
      </dgm:spPr>
      <dgm:t>
        <a:bodyPr/>
        <a:lstStyle/>
        <a:p>
          <a:endParaRPr lang="en-US"/>
        </a:p>
      </dgm:t>
    </dgm:pt>
    <dgm:pt modelId="{1B0334D1-95E3-8F4E-AC10-EAE919AC00A1}" type="sibTrans" cxnId="{C203C00B-3BBF-8F4D-9355-93B740D48A88}">
      <dgm:prSet/>
      <dgm:spPr/>
      <dgm:t>
        <a:bodyPr/>
        <a:lstStyle/>
        <a:p>
          <a:endParaRPr lang="en-US"/>
        </a:p>
      </dgm:t>
    </dgm:pt>
    <dgm:pt modelId="{1ABFD5D9-F035-D04F-9577-C0528290B849}" type="pres">
      <dgm:prSet presAssocID="{2CE08D24-52C7-0249-A161-44AD71F30067}" presName="Name0" presStyleCnt="0">
        <dgm:presLayoutVars>
          <dgm:chMax val="1"/>
          <dgm:chPref val="1"/>
          <dgm:dir/>
          <dgm:animOne val="branch"/>
          <dgm:animLvl val="lvl"/>
        </dgm:presLayoutVars>
      </dgm:prSet>
      <dgm:spPr/>
    </dgm:pt>
    <dgm:pt modelId="{DCFBE582-1C9D-E64E-8C8B-57246DAE6708}" type="pres">
      <dgm:prSet presAssocID="{48174700-9676-FD4F-BAA9-3055010C5515}" presName="singleCycle" presStyleCnt="0"/>
      <dgm:spPr/>
    </dgm:pt>
    <dgm:pt modelId="{D5CCB01E-D27E-6E49-B41B-7755BDF555AD}" type="pres">
      <dgm:prSet presAssocID="{48174700-9676-FD4F-BAA9-3055010C5515}" presName="singleCenter" presStyleLbl="node1" presStyleIdx="0" presStyleCnt="7">
        <dgm:presLayoutVars>
          <dgm:chMax val="7"/>
          <dgm:chPref val="7"/>
        </dgm:presLayoutVars>
      </dgm:prSet>
      <dgm:spPr/>
    </dgm:pt>
    <dgm:pt modelId="{F602F78E-421F-D147-88E4-5968DAEC88DB}" type="pres">
      <dgm:prSet presAssocID="{E65AA31A-D3E2-AF48-936A-FA8FEE9488E2}" presName="Name56" presStyleLbl="parChTrans1D2" presStyleIdx="0" presStyleCnt="6"/>
      <dgm:spPr/>
    </dgm:pt>
    <dgm:pt modelId="{EF291C9A-748F-5848-A20C-089F02ECBAD5}" type="pres">
      <dgm:prSet presAssocID="{03AEAB0E-D646-7E40-9E64-DB137DC1FBE6}" presName="text0" presStyleLbl="node1" presStyleIdx="1" presStyleCnt="7" custScaleX="199005" custScaleY="62867">
        <dgm:presLayoutVars>
          <dgm:bulletEnabled val="1"/>
        </dgm:presLayoutVars>
      </dgm:prSet>
      <dgm:spPr/>
    </dgm:pt>
    <dgm:pt modelId="{6F754CD0-EA8D-484E-9861-5FD29F9609F0}" type="pres">
      <dgm:prSet presAssocID="{E0374C4C-D665-AC4E-AFA0-522293C7B653}" presName="Name56" presStyleLbl="parChTrans1D2" presStyleIdx="1" presStyleCnt="6"/>
      <dgm:spPr/>
    </dgm:pt>
    <dgm:pt modelId="{7ADE6FE9-84E0-7D4B-A9BD-1A182EED8E8B}" type="pres">
      <dgm:prSet presAssocID="{C1F4E917-7C15-BD4D-BB84-4BB40D2287AC}" presName="text0" presStyleLbl="node1" presStyleIdx="2" presStyleCnt="7" custScaleX="152357">
        <dgm:presLayoutVars>
          <dgm:bulletEnabled val="1"/>
        </dgm:presLayoutVars>
      </dgm:prSet>
      <dgm:spPr/>
    </dgm:pt>
    <dgm:pt modelId="{7D491C9C-BA01-334F-B75D-BAD48405A1F1}" type="pres">
      <dgm:prSet presAssocID="{EA019BEF-4127-414A-B6B6-8BA9FF644105}" presName="Name56" presStyleLbl="parChTrans1D2" presStyleIdx="2" presStyleCnt="6"/>
      <dgm:spPr/>
    </dgm:pt>
    <dgm:pt modelId="{6DA16969-A6C7-0443-8D55-5023C009B494}" type="pres">
      <dgm:prSet presAssocID="{F116F867-56E5-254B-8074-958BA41170F3}" presName="text0" presStyleLbl="node1" presStyleIdx="3" presStyleCnt="7" custScaleX="124230">
        <dgm:presLayoutVars>
          <dgm:bulletEnabled val="1"/>
        </dgm:presLayoutVars>
      </dgm:prSet>
      <dgm:spPr/>
    </dgm:pt>
    <dgm:pt modelId="{7AFBAE00-092E-944A-8C1A-7929534ABD19}" type="pres">
      <dgm:prSet presAssocID="{D731430A-6152-5E40-9092-B27D4CCAB3CF}" presName="Name56" presStyleLbl="parChTrans1D2" presStyleIdx="3" presStyleCnt="6"/>
      <dgm:spPr/>
    </dgm:pt>
    <dgm:pt modelId="{8391E7DE-A824-EC48-AA0E-FB8BA907FFD3}" type="pres">
      <dgm:prSet presAssocID="{2FEB2FEF-30B7-1543-81CE-FA42510AFD4B}" presName="text0" presStyleLbl="node1" presStyleIdx="4" presStyleCnt="7" custScaleX="110558">
        <dgm:presLayoutVars>
          <dgm:bulletEnabled val="1"/>
        </dgm:presLayoutVars>
      </dgm:prSet>
      <dgm:spPr/>
    </dgm:pt>
    <dgm:pt modelId="{BD3C5287-23FE-1249-9588-7F4957D8869E}" type="pres">
      <dgm:prSet presAssocID="{2B827861-A1EA-344F-A364-83628EFE5650}" presName="Name56" presStyleLbl="parChTrans1D2" presStyleIdx="4" presStyleCnt="6"/>
      <dgm:spPr/>
    </dgm:pt>
    <dgm:pt modelId="{298F3FD5-97BD-4440-80BA-6B71B7CA6A48}" type="pres">
      <dgm:prSet presAssocID="{12A51A3D-D93F-704C-8D75-2A63DF2D6DC2}" presName="text0" presStyleLbl="node1" presStyleIdx="5" presStyleCnt="7">
        <dgm:presLayoutVars>
          <dgm:bulletEnabled val="1"/>
        </dgm:presLayoutVars>
      </dgm:prSet>
      <dgm:spPr/>
    </dgm:pt>
    <dgm:pt modelId="{8A4A763E-12BD-3242-92AE-F4A43627A8DF}" type="pres">
      <dgm:prSet presAssocID="{1D0BF922-7717-7A41-B1CD-4B3628D73DCA}" presName="Name56" presStyleLbl="parChTrans1D2" presStyleIdx="5" presStyleCnt="6"/>
      <dgm:spPr/>
    </dgm:pt>
    <dgm:pt modelId="{50A237DB-2BBE-904A-9D0F-3D226FB5CCE4}" type="pres">
      <dgm:prSet presAssocID="{C3A3A62D-DDBC-BE4E-BE44-2C108DEC1A67}" presName="text0" presStyleLbl="node1" presStyleIdx="6" presStyleCnt="7">
        <dgm:presLayoutVars>
          <dgm:bulletEnabled val="1"/>
        </dgm:presLayoutVars>
      </dgm:prSet>
      <dgm:spPr/>
    </dgm:pt>
  </dgm:ptLst>
  <dgm:cxnLst>
    <dgm:cxn modelId="{1D4F2B0A-D623-8841-8A74-EB0316F98627}" type="presOf" srcId="{03AEAB0E-D646-7E40-9E64-DB137DC1FBE6}" destId="{EF291C9A-748F-5848-A20C-089F02ECBAD5}" srcOrd="0" destOrd="0" presId="urn:microsoft.com/office/officeart/2008/layout/RadialCluster"/>
    <dgm:cxn modelId="{C203C00B-3BBF-8F4D-9355-93B740D48A88}" srcId="{48174700-9676-FD4F-BAA9-3055010C5515}" destId="{C3A3A62D-DDBC-BE4E-BE44-2C108DEC1A67}" srcOrd="5" destOrd="0" parTransId="{1D0BF922-7717-7A41-B1CD-4B3628D73DCA}" sibTransId="{1B0334D1-95E3-8F4E-AC10-EAE919AC00A1}"/>
    <dgm:cxn modelId="{608A0F13-585B-714C-8396-4464571CB811}" type="presOf" srcId="{C3A3A62D-DDBC-BE4E-BE44-2C108DEC1A67}" destId="{50A237DB-2BBE-904A-9D0F-3D226FB5CCE4}" srcOrd="0" destOrd="0" presId="urn:microsoft.com/office/officeart/2008/layout/RadialCluster"/>
    <dgm:cxn modelId="{67A14F17-E4EC-8845-A207-AA9793274B50}" srcId="{48174700-9676-FD4F-BAA9-3055010C5515}" destId="{03AEAB0E-D646-7E40-9E64-DB137DC1FBE6}" srcOrd="0" destOrd="0" parTransId="{E65AA31A-D3E2-AF48-936A-FA8FEE9488E2}" sibTransId="{A36448BB-0864-6045-98BE-B11830A8C23F}"/>
    <dgm:cxn modelId="{D592D728-7370-BC43-BF04-08BCCA5A371E}" srcId="{48174700-9676-FD4F-BAA9-3055010C5515}" destId="{C1F4E917-7C15-BD4D-BB84-4BB40D2287AC}" srcOrd="1" destOrd="0" parTransId="{E0374C4C-D665-AC4E-AFA0-522293C7B653}" sibTransId="{D178A1F7-24DE-F941-8D97-FB6ED541E347}"/>
    <dgm:cxn modelId="{54EC2B3F-B313-844D-926B-8A48C7115FDE}" srcId="{48174700-9676-FD4F-BAA9-3055010C5515}" destId="{F116F867-56E5-254B-8074-958BA41170F3}" srcOrd="2" destOrd="0" parTransId="{EA019BEF-4127-414A-B6B6-8BA9FF644105}" sibTransId="{FF83957F-E5B9-9647-B70C-2ADA9BE90769}"/>
    <dgm:cxn modelId="{B477B945-C07E-0640-B812-EBC0C9921457}" type="presOf" srcId="{EA019BEF-4127-414A-B6B6-8BA9FF644105}" destId="{7D491C9C-BA01-334F-B75D-BAD48405A1F1}" srcOrd="0" destOrd="0" presId="urn:microsoft.com/office/officeart/2008/layout/RadialCluster"/>
    <dgm:cxn modelId="{30E4449C-DBDE-EE4A-912E-6C95D192965E}" srcId="{48174700-9676-FD4F-BAA9-3055010C5515}" destId="{2FEB2FEF-30B7-1543-81CE-FA42510AFD4B}" srcOrd="3" destOrd="0" parTransId="{D731430A-6152-5E40-9092-B27D4CCAB3CF}" sibTransId="{31D253E2-2B0E-D145-A834-AF6E1253CCE5}"/>
    <dgm:cxn modelId="{BFD9309F-2D3F-C144-8A96-A49F68BF10E3}" type="presOf" srcId="{D731430A-6152-5E40-9092-B27D4CCAB3CF}" destId="{7AFBAE00-092E-944A-8C1A-7929534ABD19}" srcOrd="0" destOrd="0" presId="urn:microsoft.com/office/officeart/2008/layout/RadialCluster"/>
    <dgm:cxn modelId="{2FD2D69F-3F42-B840-8709-7ECCFCAFDE7B}" type="presOf" srcId="{2FEB2FEF-30B7-1543-81CE-FA42510AFD4B}" destId="{8391E7DE-A824-EC48-AA0E-FB8BA907FFD3}" srcOrd="0" destOrd="0" presId="urn:microsoft.com/office/officeart/2008/layout/RadialCluster"/>
    <dgm:cxn modelId="{9E838DAE-4AF0-E149-9A45-FE38567BAAE4}" type="presOf" srcId="{48174700-9676-FD4F-BAA9-3055010C5515}" destId="{D5CCB01E-D27E-6E49-B41B-7755BDF555AD}" srcOrd="0" destOrd="0" presId="urn:microsoft.com/office/officeart/2008/layout/RadialCluster"/>
    <dgm:cxn modelId="{96DDD4B7-2CFB-C54A-9915-F2B14E2D1FB5}" type="presOf" srcId="{12A51A3D-D93F-704C-8D75-2A63DF2D6DC2}" destId="{298F3FD5-97BD-4440-80BA-6B71B7CA6A48}" srcOrd="0" destOrd="0" presId="urn:microsoft.com/office/officeart/2008/layout/RadialCluster"/>
    <dgm:cxn modelId="{333CB6BB-484D-AD4A-A62C-DBC80AFE6A0C}" srcId="{2CE08D24-52C7-0249-A161-44AD71F30067}" destId="{48174700-9676-FD4F-BAA9-3055010C5515}" srcOrd="0" destOrd="0" parTransId="{86A42762-D4AC-8B44-AE76-BB5AEB834394}" sibTransId="{16835F0B-944B-F249-AB39-484CF0E8B86E}"/>
    <dgm:cxn modelId="{C0EFC8CA-D756-A14F-B4E5-19BC261F7C84}" type="presOf" srcId="{C1F4E917-7C15-BD4D-BB84-4BB40D2287AC}" destId="{7ADE6FE9-84E0-7D4B-A9BD-1A182EED8E8B}" srcOrd="0" destOrd="0" presId="urn:microsoft.com/office/officeart/2008/layout/RadialCluster"/>
    <dgm:cxn modelId="{647C38CF-F2D6-3740-A18F-59CFB8401E69}" type="presOf" srcId="{2B827861-A1EA-344F-A364-83628EFE5650}" destId="{BD3C5287-23FE-1249-9588-7F4957D8869E}" srcOrd="0" destOrd="0" presId="urn:microsoft.com/office/officeart/2008/layout/RadialCluster"/>
    <dgm:cxn modelId="{255F9DD9-1426-B948-B147-08648B0DA47A}" type="presOf" srcId="{F116F867-56E5-254B-8074-958BA41170F3}" destId="{6DA16969-A6C7-0443-8D55-5023C009B494}" srcOrd="0" destOrd="0" presId="urn:microsoft.com/office/officeart/2008/layout/RadialCluster"/>
    <dgm:cxn modelId="{9CE9ABD9-6F68-8E47-93BC-AA4B98E54C18}" type="presOf" srcId="{E65AA31A-D3E2-AF48-936A-FA8FEE9488E2}" destId="{F602F78E-421F-D147-88E4-5968DAEC88DB}" srcOrd="0" destOrd="0" presId="urn:microsoft.com/office/officeart/2008/layout/RadialCluster"/>
    <dgm:cxn modelId="{D61614DB-5612-4A41-9A4D-44FFE8A128EB}" srcId="{48174700-9676-FD4F-BAA9-3055010C5515}" destId="{12A51A3D-D93F-704C-8D75-2A63DF2D6DC2}" srcOrd="4" destOrd="0" parTransId="{2B827861-A1EA-344F-A364-83628EFE5650}" sibTransId="{6FF34FEE-DB9C-A64C-84F1-BA490160BCBF}"/>
    <dgm:cxn modelId="{152ACFDE-EEBD-6C4A-9109-E14E231BB707}" type="presOf" srcId="{2CE08D24-52C7-0249-A161-44AD71F30067}" destId="{1ABFD5D9-F035-D04F-9577-C0528290B849}" srcOrd="0" destOrd="0" presId="urn:microsoft.com/office/officeart/2008/layout/RadialCluster"/>
    <dgm:cxn modelId="{E2B4EAEC-6590-E549-A2AD-E314754DECAE}" type="presOf" srcId="{1D0BF922-7717-7A41-B1CD-4B3628D73DCA}" destId="{8A4A763E-12BD-3242-92AE-F4A43627A8DF}" srcOrd="0" destOrd="0" presId="urn:microsoft.com/office/officeart/2008/layout/RadialCluster"/>
    <dgm:cxn modelId="{320A2CFF-6A57-1E42-9383-F4C92664F6BA}" type="presOf" srcId="{E0374C4C-D665-AC4E-AFA0-522293C7B653}" destId="{6F754CD0-EA8D-484E-9861-5FD29F9609F0}" srcOrd="0" destOrd="0" presId="urn:microsoft.com/office/officeart/2008/layout/RadialCluster"/>
    <dgm:cxn modelId="{BDFED873-D47F-5748-8320-41F02FBFB4F3}" type="presParOf" srcId="{1ABFD5D9-F035-D04F-9577-C0528290B849}" destId="{DCFBE582-1C9D-E64E-8C8B-57246DAE6708}" srcOrd="0" destOrd="0" presId="urn:microsoft.com/office/officeart/2008/layout/RadialCluster"/>
    <dgm:cxn modelId="{C99EA789-4FFB-0F41-AB51-67660F4A3248}" type="presParOf" srcId="{DCFBE582-1C9D-E64E-8C8B-57246DAE6708}" destId="{D5CCB01E-D27E-6E49-B41B-7755BDF555AD}" srcOrd="0" destOrd="0" presId="urn:microsoft.com/office/officeart/2008/layout/RadialCluster"/>
    <dgm:cxn modelId="{4AFFB7C9-06F1-0F4A-9416-7A434ABB09EF}" type="presParOf" srcId="{DCFBE582-1C9D-E64E-8C8B-57246DAE6708}" destId="{F602F78E-421F-D147-88E4-5968DAEC88DB}" srcOrd="1" destOrd="0" presId="urn:microsoft.com/office/officeart/2008/layout/RadialCluster"/>
    <dgm:cxn modelId="{50199B7F-1F43-0649-86FD-E0F049131DFE}" type="presParOf" srcId="{DCFBE582-1C9D-E64E-8C8B-57246DAE6708}" destId="{EF291C9A-748F-5848-A20C-089F02ECBAD5}" srcOrd="2" destOrd="0" presId="urn:microsoft.com/office/officeart/2008/layout/RadialCluster"/>
    <dgm:cxn modelId="{EB72AEB5-F5D6-F64C-B81A-98313B4F66B2}" type="presParOf" srcId="{DCFBE582-1C9D-E64E-8C8B-57246DAE6708}" destId="{6F754CD0-EA8D-484E-9861-5FD29F9609F0}" srcOrd="3" destOrd="0" presId="urn:microsoft.com/office/officeart/2008/layout/RadialCluster"/>
    <dgm:cxn modelId="{7A14F41C-DBBA-6440-8F53-E2177CB5978D}" type="presParOf" srcId="{DCFBE582-1C9D-E64E-8C8B-57246DAE6708}" destId="{7ADE6FE9-84E0-7D4B-A9BD-1A182EED8E8B}" srcOrd="4" destOrd="0" presId="urn:microsoft.com/office/officeart/2008/layout/RadialCluster"/>
    <dgm:cxn modelId="{AC62FF46-E04F-B54B-8E75-F1AD1EB237D3}" type="presParOf" srcId="{DCFBE582-1C9D-E64E-8C8B-57246DAE6708}" destId="{7D491C9C-BA01-334F-B75D-BAD48405A1F1}" srcOrd="5" destOrd="0" presId="urn:microsoft.com/office/officeart/2008/layout/RadialCluster"/>
    <dgm:cxn modelId="{F8782CAA-6808-2D46-BA5E-2C5B68365F07}" type="presParOf" srcId="{DCFBE582-1C9D-E64E-8C8B-57246DAE6708}" destId="{6DA16969-A6C7-0443-8D55-5023C009B494}" srcOrd="6" destOrd="0" presId="urn:microsoft.com/office/officeart/2008/layout/RadialCluster"/>
    <dgm:cxn modelId="{61B39771-6659-934D-8F0C-0BD6C75C9913}" type="presParOf" srcId="{DCFBE582-1C9D-E64E-8C8B-57246DAE6708}" destId="{7AFBAE00-092E-944A-8C1A-7929534ABD19}" srcOrd="7" destOrd="0" presId="urn:microsoft.com/office/officeart/2008/layout/RadialCluster"/>
    <dgm:cxn modelId="{B9FD646C-3CD5-AE47-A832-2790B23E2035}" type="presParOf" srcId="{DCFBE582-1C9D-E64E-8C8B-57246DAE6708}" destId="{8391E7DE-A824-EC48-AA0E-FB8BA907FFD3}" srcOrd="8" destOrd="0" presId="urn:microsoft.com/office/officeart/2008/layout/RadialCluster"/>
    <dgm:cxn modelId="{5B426644-5CA9-D140-8F4A-7A5833FC5BC6}" type="presParOf" srcId="{DCFBE582-1C9D-E64E-8C8B-57246DAE6708}" destId="{BD3C5287-23FE-1249-9588-7F4957D8869E}" srcOrd="9" destOrd="0" presId="urn:microsoft.com/office/officeart/2008/layout/RadialCluster"/>
    <dgm:cxn modelId="{9FD742BF-FC2C-7245-B411-876F3C2FB6B1}" type="presParOf" srcId="{DCFBE582-1C9D-E64E-8C8B-57246DAE6708}" destId="{298F3FD5-97BD-4440-80BA-6B71B7CA6A48}" srcOrd="10" destOrd="0" presId="urn:microsoft.com/office/officeart/2008/layout/RadialCluster"/>
    <dgm:cxn modelId="{1FF920E4-8B8C-B946-AE56-EE6BB5BDCCFB}" type="presParOf" srcId="{DCFBE582-1C9D-E64E-8C8B-57246DAE6708}" destId="{8A4A763E-12BD-3242-92AE-F4A43627A8DF}" srcOrd="11" destOrd="0" presId="urn:microsoft.com/office/officeart/2008/layout/RadialCluster"/>
    <dgm:cxn modelId="{5AAFED6A-3399-AF48-B214-3FC20CA23148}" type="presParOf" srcId="{DCFBE582-1C9D-E64E-8C8B-57246DAE6708}" destId="{50A237DB-2BBE-904A-9D0F-3D226FB5CCE4}" srcOrd="12" destOrd="0" presId="urn:microsoft.com/office/officeart/2008/layout/Radial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28DB19-C5C1-9141-90E2-2B0A07276A34}" type="doc">
      <dgm:prSet loTypeId="urn:microsoft.com/office/officeart/2005/8/layout/process1" loCatId="process" qsTypeId="urn:microsoft.com/office/officeart/2005/8/quickstyle/simple5" qsCatId="simple" csTypeId="urn:microsoft.com/office/officeart/2005/8/colors/accent1_2" csCatId="accent1" phldr="1"/>
      <dgm:spPr/>
      <dgm:t>
        <a:bodyPr/>
        <a:lstStyle/>
        <a:p>
          <a:endParaRPr lang="en-US"/>
        </a:p>
      </dgm:t>
    </dgm:pt>
    <dgm:pt modelId="{2CD577BA-0552-0F43-BF9F-C66DFCA8517B}">
      <dgm:prSet custT="1"/>
      <dgm:spPr>
        <a:solidFill>
          <a:schemeClr val="accent5">
            <a:lumMod val="75000"/>
          </a:schemeClr>
        </a:solidFill>
      </dgm:spPr>
      <dgm:t>
        <a:bodyPr/>
        <a:lstStyle/>
        <a:p>
          <a:pPr rtl="0"/>
          <a:r>
            <a:rPr lang="en-US" sz="1800" dirty="0">
              <a:solidFill>
                <a:schemeClr val="bg1"/>
              </a:solidFill>
            </a:rPr>
            <a:t>SaaS provides service to customers in the form of software, specifically application software, running on and accessible in the cloud</a:t>
          </a:r>
        </a:p>
      </dgm:t>
    </dgm:pt>
    <dgm:pt modelId="{87694CFB-4BF0-6943-ADF3-2C29D37C66E5}" type="parTrans" cxnId="{6A78AC92-9753-EB49-B9D6-7BE249C13A11}">
      <dgm:prSet/>
      <dgm:spPr/>
      <dgm:t>
        <a:bodyPr/>
        <a:lstStyle/>
        <a:p>
          <a:endParaRPr lang="en-US"/>
        </a:p>
      </dgm:t>
    </dgm:pt>
    <dgm:pt modelId="{7E0EBFD7-A7BE-D843-BAE2-A5A6F501A9F0}" type="sibTrans" cxnId="{6A78AC92-9753-EB49-B9D6-7BE249C13A11}">
      <dgm:prSet/>
      <dgm:spPr>
        <a:solidFill>
          <a:schemeClr val="tx1"/>
        </a:solidFill>
      </dgm:spPr>
      <dgm:t>
        <a:bodyPr/>
        <a:lstStyle/>
        <a:p>
          <a:endParaRPr lang="en-US"/>
        </a:p>
      </dgm:t>
    </dgm:pt>
    <dgm:pt modelId="{02EA7B4A-9374-A544-AE91-36F9A7966217}">
      <dgm:prSet custT="1"/>
      <dgm:spPr>
        <a:solidFill>
          <a:srgbClr val="00B050"/>
        </a:solidFill>
      </dgm:spPr>
      <dgm:t>
        <a:bodyPr/>
        <a:lstStyle/>
        <a:p>
          <a:pPr rtl="0"/>
          <a:r>
            <a:rPr lang="en-US" sz="1400" dirty="0">
              <a:solidFill>
                <a:schemeClr val="bg1"/>
              </a:solidFill>
            </a:rPr>
            <a:t>It enables the customer to use the cloud provider’s applications running on the provider’s cloud infrastructure</a:t>
          </a:r>
        </a:p>
      </dgm:t>
    </dgm:pt>
    <dgm:pt modelId="{7EF0DDE6-A91B-D94E-8BC4-D72AE7635368}" type="parTrans" cxnId="{4CBAC1DE-B21C-4B45-A864-E140D0C252D7}">
      <dgm:prSet/>
      <dgm:spPr/>
      <dgm:t>
        <a:bodyPr/>
        <a:lstStyle/>
        <a:p>
          <a:endParaRPr lang="en-US"/>
        </a:p>
      </dgm:t>
    </dgm:pt>
    <dgm:pt modelId="{D07BA35A-1BC1-BC49-BAA9-6A802C5C2C27}" type="sibTrans" cxnId="{4CBAC1DE-B21C-4B45-A864-E140D0C252D7}">
      <dgm:prSet/>
      <dgm:spPr>
        <a:solidFill>
          <a:schemeClr val="tx1"/>
        </a:solidFill>
      </dgm:spPr>
      <dgm:t>
        <a:bodyPr/>
        <a:lstStyle/>
        <a:p>
          <a:endParaRPr lang="en-US"/>
        </a:p>
      </dgm:t>
    </dgm:pt>
    <dgm:pt modelId="{D9AE5EF6-1AAB-6B4B-A786-DAEEE81AD6A6}">
      <dgm:prSet custT="1"/>
      <dgm:spPr>
        <a:solidFill>
          <a:srgbClr val="00B050"/>
        </a:solidFill>
      </dgm:spPr>
      <dgm:t>
        <a:bodyPr/>
        <a:lstStyle/>
        <a:p>
          <a:pPr rtl="0"/>
          <a:r>
            <a:rPr lang="en-US" sz="1200" dirty="0">
              <a:solidFill>
                <a:schemeClr val="bg1"/>
              </a:solidFill>
            </a:rPr>
            <a:t>The applications are accessible from various client devices through a simple interface, such as a Web browser</a:t>
          </a:r>
        </a:p>
      </dgm:t>
    </dgm:pt>
    <dgm:pt modelId="{D1528D1C-4180-F548-B1B8-1A2DFA37F9DF}" type="parTrans" cxnId="{8BBCF23B-8D51-774B-A521-7F5CC46BCC9D}">
      <dgm:prSet/>
      <dgm:spPr/>
      <dgm:t>
        <a:bodyPr/>
        <a:lstStyle/>
        <a:p>
          <a:endParaRPr lang="en-US"/>
        </a:p>
      </dgm:t>
    </dgm:pt>
    <dgm:pt modelId="{2CA8154D-B147-094F-A38F-E62089E0FADC}" type="sibTrans" cxnId="{8BBCF23B-8D51-774B-A521-7F5CC46BCC9D}">
      <dgm:prSet/>
      <dgm:spPr/>
      <dgm:t>
        <a:bodyPr/>
        <a:lstStyle/>
        <a:p>
          <a:endParaRPr lang="en-US"/>
        </a:p>
      </dgm:t>
    </dgm:pt>
    <dgm:pt modelId="{5BD05091-D712-DC47-B59F-7E3649935269}">
      <dgm:prSet custT="1"/>
      <dgm:spPr>
        <a:solidFill>
          <a:srgbClr val="00B050"/>
        </a:solidFill>
      </dgm:spPr>
      <dgm:t>
        <a:bodyPr/>
        <a:lstStyle/>
        <a:p>
          <a:pPr rtl="0"/>
          <a:r>
            <a:rPr lang="en-US" sz="1200" dirty="0">
              <a:solidFill>
                <a:schemeClr val="bg1"/>
              </a:solidFill>
            </a:rPr>
            <a:t>Instead of obtaining desktop and server licenses for software products it uses, an enterprise obtains the same functions from the cloud service</a:t>
          </a:r>
        </a:p>
      </dgm:t>
    </dgm:pt>
    <dgm:pt modelId="{120575A4-854F-6245-9607-2D2DB6CC2C9A}" type="parTrans" cxnId="{B297D3B0-3CA3-FE4D-92C4-5A97704E61A5}">
      <dgm:prSet/>
      <dgm:spPr/>
      <dgm:t>
        <a:bodyPr/>
        <a:lstStyle/>
        <a:p>
          <a:endParaRPr lang="en-US"/>
        </a:p>
      </dgm:t>
    </dgm:pt>
    <dgm:pt modelId="{A3027212-2B38-C74F-9E35-D05AE057E9A4}" type="sibTrans" cxnId="{B297D3B0-3CA3-FE4D-92C4-5A97704E61A5}">
      <dgm:prSet/>
      <dgm:spPr/>
      <dgm:t>
        <a:bodyPr/>
        <a:lstStyle/>
        <a:p>
          <a:endParaRPr lang="en-US"/>
        </a:p>
      </dgm:t>
    </dgm:pt>
    <dgm:pt modelId="{5BF1CA56-5B36-DE44-8589-602BE81354A0}">
      <dgm:prSet custT="1"/>
      <dgm:spPr>
        <a:solidFill>
          <a:srgbClr val="FFC000"/>
        </a:solidFill>
      </dgm:spPr>
      <dgm:t>
        <a:bodyPr/>
        <a:lstStyle/>
        <a:p>
          <a:pPr rtl="0"/>
          <a:r>
            <a:rPr lang="en-US" sz="1400" baseline="0" dirty="0">
              <a:solidFill>
                <a:schemeClr val="tx1"/>
              </a:solidFill>
            </a:rPr>
            <a:t>The use of SaaS avoids the complexity of software installation, maintenance, upgrades, and patches</a:t>
          </a:r>
        </a:p>
      </dgm:t>
    </dgm:pt>
    <dgm:pt modelId="{637760C4-3989-2D49-8E47-6E401539A5B6}" type="parTrans" cxnId="{184E233D-4F91-8F4C-84DB-F1E89B0D7232}">
      <dgm:prSet/>
      <dgm:spPr/>
      <dgm:t>
        <a:bodyPr/>
        <a:lstStyle/>
        <a:p>
          <a:endParaRPr lang="en-US"/>
        </a:p>
      </dgm:t>
    </dgm:pt>
    <dgm:pt modelId="{206F4C95-2460-C048-A564-5D439F1DA180}" type="sibTrans" cxnId="{184E233D-4F91-8F4C-84DB-F1E89B0D7232}">
      <dgm:prSet/>
      <dgm:spPr>
        <a:solidFill>
          <a:schemeClr val="tx1"/>
        </a:solidFill>
      </dgm:spPr>
      <dgm:t>
        <a:bodyPr/>
        <a:lstStyle/>
        <a:p>
          <a:endParaRPr lang="en-US"/>
        </a:p>
      </dgm:t>
    </dgm:pt>
    <dgm:pt modelId="{DC0B6E49-7146-7E4A-BC9B-8CBB3C43DD06}">
      <dgm:prSet custT="1"/>
      <dgm:spPr>
        <a:solidFill>
          <a:srgbClr val="7030A0"/>
        </a:solidFill>
      </dgm:spPr>
      <dgm:t>
        <a:bodyPr/>
        <a:lstStyle/>
        <a:p>
          <a:pPr rtl="0"/>
          <a:r>
            <a:rPr lang="en-US" sz="1400" dirty="0">
              <a:solidFill>
                <a:schemeClr val="bg1"/>
              </a:solidFill>
            </a:rPr>
            <a:t>Examples of this service are Google Gmail, Microsoft 365, Salesforce, Citrix GoToMeeting, and Cisco WebEx </a:t>
          </a:r>
        </a:p>
      </dgm:t>
    </dgm:pt>
    <dgm:pt modelId="{1E7474EA-0D02-ED42-9DB9-EF471B1E2837}" type="parTrans" cxnId="{9EE596A7-785E-834C-9A6B-DEAC9F779F8E}">
      <dgm:prSet/>
      <dgm:spPr/>
      <dgm:t>
        <a:bodyPr/>
        <a:lstStyle/>
        <a:p>
          <a:endParaRPr lang="en-US"/>
        </a:p>
      </dgm:t>
    </dgm:pt>
    <dgm:pt modelId="{083B9C5E-072C-AB4F-9D96-084ECA4CB094}" type="sibTrans" cxnId="{9EE596A7-785E-834C-9A6B-DEAC9F779F8E}">
      <dgm:prSet/>
      <dgm:spPr/>
      <dgm:t>
        <a:bodyPr/>
        <a:lstStyle/>
        <a:p>
          <a:endParaRPr lang="en-US"/>
        </a:p>
      </dgm:t>
    </dgm:pt>
    <dgm:pt modelId="{25B300D2-00C3-DB43-8E58-CFCBA9B5B955}" type="pres">
      <dgm:prSet presAssocID="{0B28DB19-C5C1-9141-90E2-2B0A07276A34}" presName="Name0" presStyleCnt="0">
        <dgm:presLayoutVars>
          <dgm:dir/>
          <dgm:resizeHandles val="exact"/>
        </dgm:presLayoutVars>
      </dgm:prSet>
      <dgm:spPr/>
    </dgm:pt>
    <dgm:pt modelId="{8E3D4398-A08F-B248-871C-C91F6E13F834}" type="pres">
      <dgm:prSet presAssocID="{2CD577BA-0552-0F43-BF9F-C66DFCA8517B}" presName="node" presStyleLbl="node1" presStyleIdx="0" presStyleCnt="4" custScaleX="94205" custScaleY="196620">
        <dgm:presLayoutVars>
          <dgm:bulletEnabled val="1"/>
        </dgm:presLayoutVars>
      </dgm:prSet>
      <dgm:spPr/>
    </dgm:pt>
    <dgm:pt modelId="{861475B7-5802-B241-A8CF-C23F7C7AF827}" type="pres">
      <dgm:prSet presAssocID="{7E0EBFD7-A7BE-D843-BAE2-A5A6F501A9F0}" presName="sibTrans" presStyleLbl="sibTrans2D1" presStyleIdx="0" presStyleCnt="3"/>
      <dgm:spPr/>
    </dgm:pt>
    <dgm:pt modelId="{12BAFC70-BF0F-4245-92F1-C0B9F817EBF8}" type="pres">
      <dgm:prSet presAssocID="{7E0EBFD7-A7BE-D843-BAE2-A5A6F501A9F0}" presName="connectorText" presStyleLbl="sibTrans2D1" presStyleIdx="0" presStyleCnt="3"/>
      <dgm:spPr/>
    </dgm:pt>
    <dgm:pt modelId="{5E06882C-B0C3-3B44-8FAC-BFC70CF684F2}" type="pres">
      <dgm:prSet presAssocID="{02EA7B4A-9374-A544-AE91-36F9A7966217}" presName="node" presStyleLbl="node1" presStyleIdx="1" presStyleCnt="4" custScaleX="100402" custScaleY="184882" custLinFactNeighborX="7709">
        <dgm:presLayoutVars>
          <dgm:bulletEnabled val="1"/>
        </dgm:presLayoutVars>
      </dgm:prSet>
      <dgm:spPr/>
    </dgm:pt>
    <dgm:pt modelId="{6E55B9C0-005E-914A-8EE0-4DACA41CE373}" type="pres">
      <dgm:prSet presAssocID="{D07BA35A-1BC1-BC49-BAA9-6A802C5C2C27}" presName="sibTrans" presStyleLbl="sibTrans2D1" presStyleIdx="1" presStyleCnt="3"/>
      <dgm:spPr/>
    </dgm:pt>
    <dgm:pt modelId="{8DF90F4B-D37F-B44E-B3E6-290343C3AB4F}" type="pres">
      <dgm:prSet presAssocID="{D07BA35A-1BC1-BC49-BAA9-6A802C5C2C27}" presName="connectorText" presStyleLbl="sibTrans2D1" presStyleIdx="1" presStyleCnt="3"/>
      <dgm:spPr/>
    </dgm:pt>
    <dgm:pt modelId="{D120BA99-1505-3644-B33C-C6A94FBCBB71}" type="pres">
      <dgm:prSet presAssocID="{5BF1CA56-5B36-DE44-8589-602BE81354A0}" presName="node" presStyleLbl="node1" presStyleIdx="2" presStyleCnt="4" custScaleX="74085" custScaleY="149666">
        <dgm:presLayoutVars>
          <dgm:bulletEnabled val="1"/>
        </dgm:presLayoutVars>
      </dgm:prSet>
      <dgm:spPr/>
    </dgm:pt>
    <dgm:pt modelId="{8B0211F3-B5D8-CC4F-B043-9A339F4CA9FB}" type="pres">
      <dgm:prSet presAssocID="{206F4C95-2460-C048-A564-5D439F1DA180}" presName="sibTrans" presStyleLbl="sibTrans2D1" presStyleIdx="2" presStyleCnt="3"/>
      <dgm:spPr/>
    </dgm:pt>
    <dgm:pt modelId="{C7112D19-DA39-6140-A844-12E4F6F3D1B4}" type="pres">
      <dgm:prSet presAssocID="{206F4C95-2460-C048-A564-5D439F1DA180}" presName="connectorText" presStyleLbl="sibTrans2D1" presStyleIdx="2" presStyleCnt="3"/>
      <dgm:spPr/>
    </dgm:pt>
    <dgm:pt modelId="{A71D6A92-F723-A949-9B91-0CBCEAA4128A}" type="pres">
      <dgm:prSet presAssocID="{DC0B6E49-7146-7E4A-BC9B-8CBB3C43DD06}" presName="node" presStyleLbl="node1" presStyleIdx="3" presStyleCnt="4" custScaleX="70269" custScaleY="161404">
        <dgm:presLayoutVars>
          <dgm:bulletEnabled val="1"/>
        </dgm:presLayoutVars>
      </dgm:prSet>
      <dgm:spPr/>
    </dgm:pt>
  </dgm:ptLst>
  <dgm:cxnLst>
    <dgm:cxn modelId="{C6905B19-588B-1045-A534-DFCB7585F0B1}" type="presOf" srcId="{0B28DB19-C5C1-9141-90E2-2B0A07276A34}" destId="{25B300D2-00C3-DB43-8E58-CFCBA9B5B955}" srcOrd="0" destOrd="0" presId="urn:microsoft.com/office/officeart/2005/8/layout/process1"/>
    <dgm:cxn modelId="{33564B24-9B81-5A40-94CA-59D164AFDE2E}" type="presOf" srcId="{2CD577BA-0552-0F43-BF9F-C66DFCA8517B}" destId="{8E3D4398-A08F-B248-871C-C91F6E13F834}" srcOrd="0" destOrd="0" presId="urn:microsoft.com/office/officeart/2005/8/layout/process1"/>
    <dgm:cxn modelId="{C245F128-D947-5747-B5D8-225DBFCCFA24}" type="presOf" srcId="{D9AE5EF6-1AAB-6B4B-A786-DAEEE81AD6A6}" destId="{5E06882C-B0C3-3B44-8FAC-BFC70CF684F2}" srcOrd="0" destOrd="1" presId="urn:microsoft.com/office/officeart/2005/8/layout/process1"/>
    <dgm:cxn modelId="{36D3952A-908B-D743-80CF-33B60C45F70D}" type="presOf" srcId="{5BD05091-D712-DC47-B59F-7E3649935269}" destId="{5E06882C-B0C3-3B44-8FAC-BFC70CF684F2}" srcOrd="0" destOrd="2" presId="urn:microsoft.com/office/officeart/2005/8/layout/process1"/>
    <dgm:cxn modelId="{469D7C30-25C5-F54D-91C2-63AB4409AB08}" type="presOf" srcId="{DC0B6E49-7146-7E4A-BC9B-8CBB3C43DD06}" destId="{A71D6A92-F723-A949-9B91-0CBCEAA4128A}" srcOrd="0" destOrd="0" presId="urn:microsoft.com/office/officeart/2005/8/layout/process1"/>
    <dgm:cxn modelId="{8BBCF23B-8D51-774B-A521-7F5CC46BCC9D}" srcId="{02EA7B4A-9374-A544-AE91-36F9A7966217}" destId="{D9AE5EF6-1AAB-6B4B-A786-DAEEE81AD6A6}" srcOrd="0" destOrd="0" parTransId="{D1528D1C-4180-F548-B1B8-1A2DFA37F9DF}" sibTransId="{2CA8154D-B147-094F-A38F-E62089E0FADC}"/>
    <dgm:cxn modelId="{184E233D-4F91-8F4C-84DB-F1E89B0D7232}" srcId="{0B28DB19-C5C1-9141-90E2-2B0A07276A34}" destId="{5BF1CA56-5B36-DE44-8589-602BE81354A0}" srcOrd="2" destOrd="0" parTransId="{637760C4-3989-2D49-8E47-6E401539A5B6}" sibTransId="{206F4C95-2460-C048-A564-5D439F1DA180}"/>
    <dgm:cxn modelId="{61405464-D5C1-6842-920A-ED72BDC6C32B}" type="presOf" srcId="{206F4C95-2460-C048-A564-5D439F1DA180}" destId="{C7112D19-DA39-6140-A844-12E4F6F3D1B4}" srcOrd="1" destOrd="0" presId="urn:microsoft.com/office/officeart/2005/8/layout/process1"/>
    <dgm:cxn modelId="{C018316A-9814-ED4F-BDD5-FCBBB6DBA29C}" type="presOf" srcId="{7E0EBFD7-A7BE-D843-BAE2-A5A6F501A9F0}" destId="{861475B7-5802-B241-A8CF-C23F7C7AF827}" srcOrd="0" destOrd="0" presId="urn:microsoft.com/office/officeart/2005/8/layout/process1"/>
    <dgm:cxn modelId="{E4DD9F6C-CB1B-8A46-87AB-4077217D4DCC}" type="presOf" srcId="{D07BA35A-1BC1-BC49-BAA9-6A802C5C2C27}" destId="{6E55B9C0-005E-914A-8EE0-4DACA41CE373}" srcOrd="0" destOrd="0" presId="urn:microsoft.com/office/officeart/2005/8/layout/process1"/>
    <dgm:cxn modelId="{D4988B7E-F711-F64D-923F-2934324A9F20}" type="presOf" srcId="{7E0EBFD7-A7BE-D843-BAE2-A5A6F501A9F0}" destId="{12BAFC70-BF0F-4245-92F1-C0B9F817EBF8}" srcOrd="1" destOrd="0" presId="urn:microsoft.com/office/officeart/2005/8/layout/process1"/>
    <dgm:cxn modelId="{FB0C3384-F7EC-9049-B634-D17900FDDBA3}" type="presOf" srcId="{206F4C95-2460-C048-A564-5D439F1DA180}" destId="{8B0211F3-B5D8-CC4F-B043-9A339F4CA9FB}" srcOrd="0" destOrd="0" presId="urn:microsoft.com/office/officeart/2005/8/layout/process1"/>
    <dgm:cxn modelId="{6A78AC92-9753-EB49-B9D6-7BE249C13A11}" srcId="{0B28DB19-C5C1-9141-90E2-2B0A07276A34}" destId="{2CD577BA-0552-0F43-BF9F-C66DFCA8517B}" srcOrd="0" destOrd="0" parTransId="{87694CFB-4BF0-6943-ADF3-2C29D37C66E5}" sibTransId="{7E0EBFD7-A7BE-D843-BAE2-A5A6F501A9F0}"/>
    <dgm:cxn modelId="{496D8697-2A16-314C-9E4C-F069462230C3}" type="presOf" srcId="{5BF1CA56-5B36-DE44-8589-602BE81354A0}" destId="{D120BA99-1505-3644-B33C-C6A94FBCBB71}" srcOrd="0" destOrd="0" presId="urn:microsoft.com/office/officeart/2005/8/layout/process1"/>
    <dgm:cxn modelId="{9EE596A7-785E-834C-9A6B-DEAC9F779F8E}" srcId="{0B28DB19-C5C1-9141-90E2-2B0A07276A34}" destId="{DC0B6E49-7146-7E4A-BC9B-8CBB3C43DD06}" srcOrd="3" destOrd="0" parTransId="{1E7474EA-0D02-ED42-9DB9-EF471B1E2837}" sibTransId="{083B9C5E-072C-AB4F-9D96-084ECA4CB094}"/>
    <dgm:cxn modelId="{D4EADAAA-DC2C-9041-B38E-059786254F7C}" type="presOf" srcId="{02EA7B4A-9374-A544-AE91-36F9A7966217}" destId="{5E06882C-B0C3-3B44-8FAC-BFC70CF684F2}" srcOrd="0" destOrd="0" presId="urn:microsoft.com/office/officeart/2005/8/layout/process1"/>
    <dgm:cxn modelId="{B297D3B0-3CA3-FE4D-92C4-5A97704E61A5}" srcId="{02EA7B4A-9374-A544-AE91-36F9A7966217}" destId="{5BD05091-D712-DC47-B59F-7E3649935269}" srcOrd="1" destOrd="0" parTransId="{120575A4-854F-6245-9607-2D2DB6CC2C9A}" sibTransId="{A3027212-2B38-C74F-9E35-D05AE057E9A4}"/>
    <dgm:cxn modelId="{4CBAC1DE-B21C-4B45-A864-E140D0C252D7}" srcId="{0B28DB19-C5C1-9141-90E2-2B0A07276A34}" destId="{02EA7B4A-9374-A544-AE91-36F9A7966217}" srcOrd="1" destOrd="0" parTransId="{7EF0DDE6-A91B-D94E-8BC4-D72AE7635368}" sibTransId="{D07BA35A-1BC1-BC49-BAA9-6A802C5C2C27}"/>
    <dgm:cxn modelId="{E52E1FFE-A484-BA42-8B2A-7271967F1912}" type="presOf" srcId="{D07BA35A-1BC1-BC49-BAA9-6A802C5C2C27}" destId="{8DF90F4B-D37F-B44E-B3E6-290343C3AB4F}" srcOrd="1" destOrd="0" presId="urn:microsoft.com/office/officeart/2005/8/layout/process1"/>
    <dgm:cxn modelId="{EDDD54A1-2CA1-874F-ACD8-450A48B01DE4}" type="presParOf" srcId="{25B300D2-00C3-DB43-8E58-CFCBA9B5B955}" destId="{8E3D4398-A08F-B248-871C-C91F6E13F834}" srcOrd="0" destOrd="0" presId="urn:microsoft.com/office/officeart/2005/8/layout/process1"/>
    <dgm:cxn modelId="{9B13F508-D86B-F946-8238-73A4EBDF499C}" type="presParOf" srcId="{25B300D2-00C3-DB43-8E58-CFCBA9B5B955}" destId="{861475B7-5802-B241-A8CF-C23F7C7AF827}" srcOrd="1" destOrd="0" presId="urn:microsoft.com/office/officeart/2005/8/layout/process1"/>
    <dgm:cxn modelId="{E53439D0-6FBE-B945-9635-868890CD0A71}" type="presParOf" srcId="{861475B7-5802-B241-A8CF-C23F7C7AF827}" destId="{12BAFC70-BF0F-4245-92F1-C0B9F817EBF8}" srcOrd="0" destOrd="0" presId="urn:microsoft.com/office/officeart/2005/8/layout/process1"/>
    <dgm:cxn modelId="{F61308E7-674A-3043-A2F4-63124B78044C}" type="presParOf" srcId="{25B300D2-00C3-DB43-8E58-CFCBA9B5B955}" destId="{5E06882C-B0C3-3B44-8FAC-BFC70CF684F2}" srcOrd="2" destOrd="0" presId="urn:microsoft.com/office/officeart/2005/8/layout/process1"/>
    <dgm:cxn modelId="{A142CE45-B08D-0240-8461-2B88CBE3D008}" type="presParOf" srcId="{25B300D2-00C3-DB43-8E58-CFCBA9B5B955}" destId="{6E55B9C0-005E-914A-8EE0-4DACA41CE373}" srcOrd="3" destOrd="0" presId="urn:microsoft.com/office/officeart/2005/8/layout/process1"/>
    <dgm:cxn modelId="{34CC00FC-02B1-BF4A-B91D-BA9002103852}" type="presParOf" srcId="{6E55B9C0-005E-914A-8EE0-4DACA41CE373}" destId="{8DF90F4B-D37F-B44E-B3E6-290343C3AB4F}" srcOrd="0" destOrd="0" presId="urn:microsoft.com/office/officeart/2005/8/layout/process1"/>
    <dgm:cxn modelId="{51D98129-3139-9240-8383-29356EB01F29}" type="presParOf" srcId="{25B300D2-00C3-DB43-8E58-CFCBA9B5B955}" destId="{D120BA99-1505-3644-B33C-C6A94FBCBB71}" srcOrd="4" destOrd="0" presId="urn:microsoft.com/office/officeart/2005/8/layout/process1"/>
    <dgm:cxn modelId="{2F4786B6-A7EE-594E-9685-BC6E00A7E133}" type="presParOf" srcId="{25B300D2-00C3-DB43-8E58-CFCBA9B5B955}" destId="{8B0211F3-B5D8-CC4F-B043-9A339F4CA9FB}" srcOrd="5" destOrd="0" presId="urn:microsoft.com/office/officeart/2005/8/layout/process1"/>
    <dgm:cxn modelId="{D48F7FF9-B53E-A940-9D9C-A5FB227D1291}" type="presParOf" srcId="{8B0211F3-B5D8-CC4F-B043-9A339F4CA9FB}" destId="{C7112D19-DA39-6140-A844-12E4F6F3D1B4}" srcOrd="0" destOrd="0" presId="urn:microsoft.com/office/officeart/2005/8/layout/process1"/>
    <dgm:cxn modelId="{9B8CD0BF-2829-304D-BC8E-B7DDD3881C39}" type="presParOf" srcId="{25B300D2-00C3-DB43-8E58-CFCBA9B5B955}" destId="{A71D6A92-F723-A949-9B91-0CBCEAA4128A}"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003F1C-504B-AB47-899B-85475D884F0F}" type="doc">
      <dgm:prSet loTypeId="urn:microsoft.com/office/officeart/2005/8/layout/default" loCatId="relationship" qsTypeId="urn:microsoft.com/office/officeart/2005/8/quickstyle/3D3" qsCatId="3D" csTypeId="urn:microsoft.com/office/officeart/2005/8/colors/accent6_2" csCatId="accent6" phldr="1"/>
      <dgm:spPr/>
      <dgm:t>
        <a:bodyPr/>
        <a:lstStyle/>
        <a:p>
          <a:endParaRPr lang="en-US"/>
        </a:p>
      </dgm:t>
    </dgm:pt>
    <dgm:pt modelId="{7DE970C1-BE38-5648-B818-572376F54F25}">
      <dgm:prSet custT="1"/>
      <dgm:spPr>
        <a:solidFill>
          <a:srgbClr val="7030A0"/>
        </a:solidFill>
        <a:ln>
          <a:noFill/>
        </a:ln>
      </dgm:spPr>
      <dgm:t>
        <a:bodyPr/>
        <a:lstStyle/>
        <a:p>
          <a:pPr rtl="0"/>
          <a:r>
            <a:rPr lang="en-US" sz="1300" dirty="0">
              <a:solidFill>
                <a:schemeClr val="bg1"/>
              </a:solidFill>
            </a:rPr>
            <a:t>A PaaS cloud provides service to customers in the form of a platform on which the </a:t>
          </a:r>
          <a:r>
            <a:rPr lang="en-US" sz="1400" dirty="0">
              <a:solidFill>
                <a:schemeClr val="bg1"/>
              </a:solidFill>
            </a:rPr>
            <a:t>customer’s</a:t>
          </a:r>
          <a:r>
            <a:rPr lang="en-US" sz="1300" dirty="0">
              <a:solidFill>
                <a:schemeClr val="bg1"/>
              </a:solidFill>
            </a:rPr>
            <a:t> applications can run</a:t>
          </a:r>
        </a:p>
      </dgm:t>
    </dgm:pt>
    <dgm:pt modelId="{DC81F919-279B-8B43-96FF-3E3AFFC08A89}" type="parTrans" cxnId="{54B367D4-07C4-2D42-8406-CA04259F3B33}">
      <dgm:prSet/>
      <dgm:spPr/>
      <dgm:t>
        <a:bodyPr/>
        <a:lstStyle/>
        <a:p>
          <a:endParaRPr lang="en-US"/>
        </a:p>
      </dgm:t>
    </dgm:pt>
    <dgm:pt modelId="{912F298D-EEFB-0648-9FB5-8506BE17C840}" type="sibTrans" cxnId="{54B367D4-07C4-2D42-8406-CA04259F3B33}">
      <dgm:prSet/>
      <dgm:spPr/>
      <dgm:t>
        <a:bodyPr/>
        <a:lstStyle/>
        <a:p>
          <a:endParaRPr lang="en-US"/>
        </a:p>
      </dgm:t>
    </dgm:pt>
    <dgm:pt modelId="{C3F70D3A-478C-5C49-A1D5-DA52EA3076EA}">
      <dgm:prSet custT="1"/>
      <dgm:spPr>
        <a:solidFill>
          <a:schemeClr val="accent5">
            <a:lumMod val="75000"/>
          </a:schemeClr>
        </a:solidFill>
      </dgm:spPr>
      <dgm:t>
        <a:bodyPr/>
        <a:lstStyle/>
        <a:p>
          <a:pPr rtl="0"/>
          <a:r>
            <a:rPr lang="en-US" sz="1400" dirty="0">
              <a:solidFill>
                <a:schemeClr val="bg1"/>
              </a:solidFill>
            </a:rPr>
            <a:t>PaaS enables the customer to deploy onto the cloud infrastructure customer-created or acquired applications</a:t>
          </a:r>
        </a:p>
      </dgm:t>
    </dgm:pt>
    <dgm:pt modelId="{AB42B18F-BF02-2C49-970B-E49CC1EF4101}" type="parTrans" cxnId="{578404AA-5D39-4140-BFEE-7A6644E479F1}">
      <dgm:prSet/>
      <dgm:spPr/>
      <dgm:t>
        <a:bodyPr/>
        <a:lstStyle/>
        <a:p>
          <a:endParaRPr lang="en-US"/>
        </a:p>
      </dgm:t>
    </dgm:pt>
    <dgm:pt modelId="{001B6391-A0FB-D040-BF04-774B2E11ED92}" type="sibTrans" cxnId="{578404AA-5D39-4140-BFEE-7A6644E479F1}">
      <dgm:prSet/>
      <dgm:spPr/>
      <dgm:t>
        <a:bodyPr/>
        <a:lstStyle/>
        <a:p>
          <a:endParaRPr lang="en-US"/>
        </a:p>
      </dgm:t>
    </dgm:pt>
    <dgm:pt modelId="{CD00AD0B-6B6C-DD42-84D6-736DB3BAAE8E}">
      <dgm:prSet custT="1"/>
      <dgm:spPr>
        <a:solidFill>
          <a:srgbClr val="7030A0"/>
        </a:solidFill>
      </dgm:spPr>
      <dgm:t>
        <a:bodyPr/>
        <a:lstStyle/>
        <a:p>
          <a:pPr rtl="0"/>
          <a:r>
            <a:rPr lang="en-US" sz="1400" dirty="0">
              <a:solidFill>
                <a:schemeClr val="bg1"/>
              </a:solidFill>
            </a:rPr>
            <a:t>A PaaS cloud provides useful software building blocks, plus a number of development tools, such as programming language tools, run-time environments, and other tools that assist in deploying new applications</a:t>
          </a:r>
        </a:p>
      </dgm:t>
    </dgm:pt>
    <dgm:pt modelId="{0C1CD322-5A19-D74D-84D9-7C8D8C4C067B}" type="parTrans" cxnId="{7A991D66-8650-AE43-BBBF-8F75948DCB9B}">
      <dgm:prSet/>
      <dgm:spPr/>
      <dgm:t>
        <a:bodyPr/>
        <a:lstStyle/>
        <a:p>
          <a:endParaRPr lang="en-US"/>
        </a:p>
      </dgm:t>
    </dgm:pt>
    <dgm:pt modelId="{07E5B70C-AA4D-AC48-8876-EAEE6325A040}" type="sibTrans" cxnId="{7A991D66-8650-AE43-BBBF-8F75948DCB9B}">
      <dgm:prSet/>
      <dgm:spPr/>
      <dgm:t>
        <a:bodyPr/>
        <a:lstStyle/>
        <a:p>
          <a:endParaRPr lang="en-US"/>
        </a:p>
      </dgm:t>
    </dgm:pt>
    <dgm:pt modelId="{F4EDFC44-1FFD-7344-A5A1-CD745D6C7E7E}">
      <dgm:prSet custT="1"/>
      <dgm:spPr>
        <a:solidFill>
          <a:srgbClr val="0070C0"/>
        </a:solidFill>
      </dgm:spPr>
      <dgm:t>
        <a:bodyPr/>
        <a:lstStyle/>
        <a:p>
          <a:pPr rtl="0"/>
          <a:r>
            <a:rPr lang="en-US" sz="1400" dirty="0">
              <a:solidFill>
                <a:schemeClr val="bg1"/>
              </a:solidFill>
            </a:rPr>
            <a:t>In effect, PaaS is an operating system in the cloud</a:t>
          </a:r>
        </a:p>
      </dgm:t>
    </dgm:pt>
    <dgm:pt modelId="{B1D07047-1DB0-574E-8613-32C90E2AAF70}" type="parTrans" cxnId="{610A0734-0777-474E-9787-D3580157FDF8}">
      <dgm:prSet/>
      <dgm:spPr/>
      <dgm:t>
        <a:bodyPr/>
        <a:lstStyle/>
        <a:p>
          <a:endParaRPr lang="en-US"/>
        </a:p>
      </dgm:t>
    </dgm:pt>
    <dgm:pt modelId="{EBF77404-4A56-5C42-B9DE-C6D171893FF6}" type="sibTrans" cxnId="{610A0734-0777-474E-9787-D3580157FDF8}">
      <dgm:prSet/>
      <dgm:spPr/>
      <dgm:t>
        <a:bodyPr/>
        <a:lstStyle/>
        <a:p>
          <a:endParaRPr lang="en-US"/>
        </a:p>
      </dgm:t>
    </dgm:pt>
    <dgm:pt modelId="{92CFE7A3-582E-C646-BE59-C351A416FE4C}">
      <dgm:prSet custT="1"/>
      <dgm:spPr>
        <a:solidFill>
          <a:srgbClr val="7030A0"/>
        </a:solidFill>
      </dgm:spPr>
      <dgm:t>
        <a:bodyPr/>
        <a:lstStyle/>
        <a:p>
          <a:pPr rtl="0"/>
          <a:r>
            <a:rPr lang="en-US" sz="1400" dirty="0">
              <a:solidFill>
                <a:schemeClr val="bg1"/>
              </a:solidFill>
            </a:rPr>
            <a:t>It is useful for an organization that wants to develop new or tailored applications while paying for the needed computing resources only as needed, and only for as long as needed</a:t>
          </a:r>
        </a:p>
      </dgm:t>
    </dgm:pt>
    <dgm:pt modelId="{B18C26CA-C92C-A743-A8C2-C53E8286EFD1}" type="parTrans" cxnId="{E8002ECA-965E-C241-BBF1-D09937AFCB5F}">
      <dgm:prSet/>
      <dgm:spPr/>
      <dgm:t>
        <a:bodyPr/>
        <a:lstStyle/>
        <a:p>
          <a:endParaRPr lang="en-US"/>
        </a:p>
      </dgm:t>
    </dgm:pt>
    <dgm:pt modelId="{CD9607DD-966C-E74E-A1DA-9C9C11C128DF}" type="sibTrans" cxnId="{E8002ECA-965E-C241-BBF1-D09937AFCB5F}">
      <dgm:prSet/>
      <dgm:spPr/>
      <dgm:t>
        <a:bodyPr/>
        <a:lstStyle/>
        <a:p>
          <a:endParaRPr lang="en-US"/>
        </a:p>
      </dgm:t>
    </dgm:pt>
    <dgm:pt modelId="{6847076C-1BA5-9E49-A077-6E5811795106}">
      <dgm:prSet custT="1"/>
      <dgm:spPr>
        <a:solidFill>
          <a:schemeClr val="accent5">
            <a:lumMod val="75000"/>
          </a:schemeClr>
        </a:solidFill>
      </dgm:spPr>
      <dgm:t>
        <a:bodyPr/>
        <a:lstStyle/>
        <a:p>
          <a:pPr rtl="0"/>
          <a:r>
            <a:rPr lang="en-US" sz="1400" dirty="0">
              <a:solidFill>
                <a:schemeClr val="bg1"/>
              </a:solidFill>
            </a:rPr>
            <a:t>Examples of PaaS include AppEngine, Engine Yard, Heroku, Microsoft Azure, Force.com, and Apache Stratos</a:t>
          </a:r>
        </a:p>
      </dgm:t>
    </dgm:pt>
    <dgm:pt modelId="{2C487987-0376-3A49-BC00-F5655835AFDA}" type="parTrans" cxnId="{9B47F97F-F5F7-3C47-8D62-A24EB36DA279}">
      <dgm:prSet/>
      <dgm:spPr/>
      <dgm:t>
        <a:bodyPr/>
        <a:lstStyle/>
        <a:p>
          <a:endParaRPr lang="en-US"/>
        </a:p>
      </dgm:t>
    </dgm:pt>
    <dgm:pt modelId="{911A8C30-15E2-5444-A9D4-D0EAFA320C5A}" type="sibTrans" cxnId="{9B47F97F-F5F7-3C47-8D62-A24EB36DA279}">
      <dgm:prSet/>
      <dgm:spPr/>
      <dgm:t>
        <a:bodyPr/>
        <a:lstStyle/>
        <a:p>
          <a:endParaRPr lang="en-US"/>
        </a:p>
      </dgm:t>
    </dgm:pt>
    <dgm:pt modelId="{51583BF4-30FA-F24A-98F8-7D63FC9BE09C}" type="pres">
      <dgm:prSet presAssocID="{F7003F1C-504B-AB47-899B-85475D884F0F}" presName="diagram" presStyleCnt="0">
        <dgm:presLayoutVars>
          <dgm:dir/>
          <dgm:resizeHandles val="exact"/>
        </dgm:presLayoutVars>
      </dgm:prSet>
      <dgm:spPr/>
    </dgm:pt>
    <dgm:pt modelId="{DC54BE65-DC52-5943-883D-3F20876A6A27}" type="pres">
      <dgm:prSet presAssocID="{7DE970C1-BE38-5648-B818-572376F54F25}" presName="node" presStyleLbl="node1" presStyleIdx="0" presStyleCnt="6">
        <dgm:presLayoutVars>
          <dgm:bulletEnabled val="1"/>
        </dgm:presLayoutVars>
      </dgm:prSet>
      <dgm:spPr/>
    </dgm:pt>
    <dgm:pt modelId="{46ABA9B2-62A5-1A40-8C15-A1F68E635C06}" type="pres">
      <dgm:prSet presAssocID="{912F298D-EEFB-0648-9FB5-8506BE17C840}" presName="sibTrans" presStyleCnt="0"/>
      <dgm:spPr/>
    </dgm:pt>
    <dgm:pt modelId="{238B0642-1BB8-4140-AFF4-84DCB0C2FD3F}" type="pres">
      <dgm:prSet presAssocID="{C3F70D3A-478C-5C49-A1D5-DA52EA3076EA}" presName="node" presStyleLbl="node1" presStyleIdx="1" presStyleCnt="6">
        <dgm:presLayoutVars>
          <dgm:bulletEnabled val="1"/>
        </dgm:presLayoutVars>
      </dgm:prSet>
      <dgm:spPr/>
    </dgm:pt>
    <dgm:pt modelId="{8986F4CA-C121-344E-A3CD-53C74434C38F}" type="pres">
      <dgm:prSet presAssocID="{001B6391-A0FB-D040-BF04-774B2E11ED92}" presName="sibTrans" presStyleCnt="0"/>
      <dgm:spPr/>
    </dgm:pt>
    <dgm:pt modelId="{BEDCEE0F-096D-994B-97C2-464E45771A02}" type="pres">
      <dgm:prSet presAssocID="{CD00AD0B-6B6C-DD42-84D6-736DB3BAAE8E}" presName="node" presStyleLbl="node1" presStyleIdx="2" presStyleCnt="6">
        <dgm:presLayoutVars>
          <dgm:bulletEnabled val="1"/>
        </dgm:presLayoutVars>
      </dgm:prSet>
      <dgm:spPr/>
    </dgm:pt>
    <dgm:pt modelId="{7AFEFE08-6C8B-D542-8F44-21C02BB70C7E}" type="pres">
      <dgm:prSet presAssocID="{07E5B70C-AA4D-AC48-8876-EAEE6325A040}" presName="sibTrans" presStyleCnt="0"/>
      <dgm:spPr/>
    </dgm:pt>
    <dgm:pt modelId="{2BB00C28-D131-5345-B453-0513D6229EC9}" type="pres">
      <dgm:prSet presAssocID="{F4EDFC44-1FFD-7344-A5A1-CD745D6C7E7E}" presName="node" presStyleLbl="node1" presStyleIdx="3" presStyleCnt="6">
        <dgm:presLayoutVars>
          <dgm:bulletEnabled val="1"/>
        </dgm:presLayoutVars>
      </dgm:prSet>
      <dgm:spPr/>
    </dgm:pt>
    <dgm:pt modelId="{869E763A-BE3B-554D-882B-8280389DF4BB}" type="pres">
      <dgm:prSet presAssocID="{EBF77404-4A56-5C42-B9DE-C6D171893FF6}" presName="sibTrans" presStyleCnt="0"/>
      <dgm:spPr/>
    </dgm:pt>
    <dgm:pt modelId="{57733E80-FC2C-B341-B1F6-B5CBC4455452}" type="pres">
      <dgm:prSet presAssocID="{92CFE7A3-582E-C646-BE59-C351A416FE4C}" presName="node" presStyleLbl="node1" presStyleIdx="4" presStyleCnt="6">
        <dgm:presLayoutVars>
          <dgm:bulletEnabled val="1"/>
        </dgm:presLayoutVars>
      </dgm:prSet>
      <dgm:spPr/>
    </dgm:pt>
    <dgm:pt modelId="{5B8E3FF6-A374-C744-859B-337AE1DB1208}" type="pres">
      <dgm:prSet presAssocID="{CD9607DD-966C-E74E-A1DA-9C9C11C128DF}" presName="sibTrans" presStyleCnt="0"/>
      <dgm:spPr/>
    </dgm:pt>
    <dgm:pt modelId="{B1C140D9-FE1D-0447-86EE-2B0B8441E746}" type="pres">
      <dgm:prSet presAssocID="{6847076C-1BA5-9E49-A077-6E5811795106}" presName="node" presStyleLbl="node1" presStyleIdx="5" presStyleCnt="6">
        <dgm:presLayoutVars>
          <dgm:bulletEnabled val="1"/>
        </dgm:presLayoutVars>
      </dgm:prSet>
      <dgm:spPr/>
    </dgm:pt>
  </dgm:ptLst>
  <dgm:cxnLst>
    <dgm:cxn modelId="{68320B24-82B9-E943-8B1E-4CC8C821E54F}" type="presOf" srcId="{7DE970C1-BE38-5648-B818-572376F54F25}" destId="{DC54BE65-DC52-5943-883D-3F20876A6A27}" srcOrd="0" destOrd="0" presId="urn:microsoft.com/office/officeart/2005/8/layout/default"/>
    <dgm:cxn modelId="{610A0734-0777-474E-9787-D3580157FDF8}" srcId="{F7003F1C-504B-AB47-899B-85475D884F0F}" destId="{F4EDFC44-1FFD-7344-A5A1-CD745D6C7E7E}" srcOrd="3" destOrd="0" parTransId="{B1D07047-1DB0-574E-8613-32C90E2AAF70}" sibTransId="{EBF77404-4A56-5C42-B9DE-C6D171893FF6}"/>
    <dgm:cxn modelId="{7A991D66-8650-AE43-BBBF-8F75948DCB9B}" srcId="{F7003F1C-504B-AB47-899B-85475D884F0F}" destId="{CD00AD0B-6B6C-DD42-84D6-736DB3BAAE8E}" srcOrd="2" destOrd="0" parTransId="{0C1CD322-5A19-D74D-84D9-7C8D8C4C067B}" sibTransId="{07E5B70C-AA4D-AC48-8876-EAEE6325A040}"/>
    <dgm:cxn modelId="{99311D4D-2110-0E46-A6EA-16BFE7B46D02}" type="presOf" srcId="{F7003F1C-504B-AB47-899B-85475D884F0F}" destId="{51583BF4-30FA-F24A-98F8-7D63FC9BE09C}" srcOrd="0" destOrd="0" presId="urn:microsoft.com/office/officeart/2005/8/layout/default"/>
    <dgm:cxn modelId="{9B47F97F-F5F7-3C47-8D62-A24EB36DA279}" srcId="{F7003F1C-504B-AB47-899B-85475D884F0F}" destId="{6847076C-1BA5-9E49-A077-6E5811795106}" srcOrd="5" destOrd="0" parTransId="{2C487987-0376-3A49-BC00-F5655835AFDA}" sibTransId="{911A8C30-15E2-5444-A9D4-D0EAFA320C5A}"/>
    <dgm:cxn modelId="{F128E3A3-677B-754A-B53C-853330AC21AC}" type="presOf" srcId="{C3F70D3A-478C-5C49-A1D5-DA52EA3076EA}" destId="{238B0642-1BB8-4140-AFF4-84DCB0C2FD3F}" srcOrd="0" destOrd="0" presId="urn:microsoft.com/office/officeart/2005/8/layout/default"/>
    <dgm:cxn modelId="{578404AA-5D39-4140-BFEE-7A6644E479F1}" srcId="{F7003F1C-504B-AB47-899B-85475D884F0F}" destId="{C3F70D3A-478C-5C49-A1D5-DA52EA3076EA}" srcOrd="1" destOrd="0" parTransId="{AB42B18F-BF02-2C49-970B-E49CC1EF4101}" sibTransId="{001B6391-A0FB-D040-BF04-774B2E11ED92}"/>
    <dgm:cxn modelId="{06D5EFAD-F3F5-4A49-B6BC-13F7EC9D8721}" type="presOf" srcId="{F4EDFC44-1FFD-7344-A5A1-CD745D6C7E7E}" destId="{2BB00C28-D131-5345-B453-0513D6229EC9}" srcOrd="0" destOrd="0" presId="urn:microsoft.com/office/officeart/2005/8/layout/default"/>
    <dgm:cxn modelId="{524CB8BD-548D-D144-8063-DE16177C8693}" type="presOf" srcId="{CD00AD0B-6B6C-DD42-84D6-736DB3BAAE8E}" destId="{BEDCEE0F-096D-994B-97C2-464E45771A02}" srcOrd="0" destOrd="0" presId="urn:microsoft.com/office/officeart/2005/8/layout/default"/>
    <dgm:cxn modelId="{E8002ECA-965E-C241-BBF1-D09937AFCB5F}" srcId="{F7003F1C-504B-AB47-899B-85475D884F0F}" destId="{92CFE7A3-582E-C646-BE59-C351A416FE4C}" srcOrd="4" destOrd="0" parTransId="{B18C26CA-C92C-A743-A8C2-C53E8286EFD1}" sibTransId="{CD9607DD-966C-E74E-A1DA-9C9C11C128DF}"/>
    <dgm:cxn modelId="{54B367D4-07C4-2D42-8406-CA04259F3B33}" srcId="{F7003F1C-504B-AB47-899B-85475D884F0F}" destId="{7DE970C1-BE38-5648-B818-572376F54F25}" srcOrd="0" destOrd="0" parTransId="{DC81F919-279B-8B43-96FF-3E3AFFC08A89}" sibTransId="{912F298D-EEFB-0648-9FB5-8506BE17C840}"/>
    <dgm:cxn modelId="{188796F3-1D44-D14E-8B91-E4736C76DD22}" type="presOf" srcId="{6847076C-1BA5-9E49-A077-6E5811795106}" destId="{B1C140D9-FE1D-0447-86EE-2B0B8441E746}" srcOrd="0" destOrd="0" presId="urn:microsoft.com/office/officeart/2005/8/layout/default"/>
    <dgm:cxn modelId="{ECB895FB-BFA7-124E-96E3-802178710397}" type="presOf" srcId="{92CFE7A3-582E-C646-BE59-C351A416FE4C}" destId="{57733E80-FC2C-B341-B1F6-B5CBC4455452}" srcOrd="0" destOrd="0" presId="urn:microsoft.com/office/officeart/2005/8/layout/default"/>
    <dgm:cxn modelId="{0975C6D0-DBCC-6D43-BC70-13990009A5B7}" type="presParOf" srcId="{51583BF4-30FA-F24A-98F8-7D63FC9BE09C}" destId="{DC54BE65-DC52-5943-883D-3F20876A6A27}" srcOrd="0" destOrd="0" presId="urn:microsoft.com/office/officeart/2005/8/layout/default"/>
    <dgm:cxn modelId="{79016048-E10A-E347-A674-46D095C85BC6}" type="presParOf" srcId="{51583BF4-30FA-F24A-98F8-7D63FC9BE09C}" destId="{46ABA9B2-62A5-1A40-8C15-A1F68E635C06}" srcOrd="1" destOrd="0" presId="urn:microsoft.com/office/officeart/2005/8/layout/default"/>
    <dgm:cxn modelId="{166147DC-E5A0-5B4F-9F51-3FC491544F39}" type="presParOf" srcId="{51583BF4-30FA-F24A-98F8-7D63FC9BE09C}" destId="{238B0642-1BB8-4140-AFF4-84DCB0C2FD3F}" srcOrd="2" destOrd="0" presId="urn:microsoft.com/office/officeart/2005/8/layout/default"/>
    <dgm:cxn modelId="{CCC5919F-B346-0E48-9FC6-E37B8FF60510}" type="presParOf" srcId="{51583BF4-30FA-F24A-98F8-7D63FC9BE09C}" destId="{8986F4CA-C121-344E-A3CD-53C74434C38F}" srcOrd="3" destOrd="0" presId="urn:microsoft.com/office/officeart/2005/8/layout/default"/>
    <dgm:cxn modelId="{A8197AF8-C5BE-804D-90D2-DDAC3B17F6A3}" type="presParOf" srcId="{51583BF4-30FA-F24A-98F8-7D63FC9BE09C}" destId="{BEDCEE0F-096D-994B-97C2-464E45771A02}" srcOrd="4" destOrd="0" presId="urn:microsoft.com/office/officeart/2005/8/layout/default"/>
    <dgm:cxn modelId="{D3444AB7-51E1-344F-8B9D-11D54B8D9F71}" type="presParOf" srcId="{51583BF4-30FA-F24A-98F8-7D63FC9BE09C}" destId="{7AFEFE08-6C8B-D542-8F44-21C02BB70C7E}" srcOrd="5" destOrd="0" presId="urn:microsoft.com/office/officeart/2005/8/layout/default"/>
    <dgm:cxn modelId="{BDFA04A3-18DC-514A-9CF8-011C3B82FC76}" type="presParOf" srcId="{51583BF4-30FA-F24A-98F8-7D63FC9BE09C}" destId="{2BB00C28-D131-5345-B453-0513D6229EC9}" srcOrd="6" destOrd="0" presId="urn:microsoft.com/office/officeart/2005/8/layout/default"/>
    <dgm:cxn modelId="{F3BC4FBA-6B2C-F248-849A-4C69F5D97E4D}" type="presParOf" srcId="{51583BF4-30FA-F24A-98F8-7D63FC9BE09C}" destId="{869E763A-BE3B-554D-882B-8280389DF4BB}" srcOrd="7" destOrd="0" presId="urn:microsoft.com/office/officeart/2005/8/layout/default"/>
    <dgm:cxn modelId="{2C2582C3-0A9F-3C4D-8A0C-2D12B809956D}" type="presParOf" srcId="{51583BF4-30FA-F24A-98F8-7D63FC9BE09C}" destId="{57733E80-FC2C-B341-B1F6-B5CBC4455452}" srcOrd="8" destOrd="0" presId="urn:microsoft.com/office/officeart/2005/8/layout/default"/>
    <dgm:cxn modelId="{00BE0D8F-ABDA-6345-AE67-BEB07601BB5C}" type="presParOf" srcId="{51583BF4-30FA-F24A-98F8-7D63FC9BE09C}" destId="{5B8E3FF6-A374-C744-859B-337AE1DB1208}" srcOrd="9" destOrd="0" presId="urn:microsoft.com/office/officeart/2005/8/layout/default"/>
    <dgm:cxn modelId="{EBEE58E0-70F1-E143-BA79-BF58427D0270}" type="presParOf" srcId="{51583BF4-30FA-F24A-98F8-7D63FC9BE09C}" destId="{B1C140D9-FE1D-0447-86EE-2B0B8441E746}"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7FB55C-6CC9-9A4B-BB43-C666F71083D6}" type="doc">
      <dgm:prSet loTypeId="urn:microsoft.com/office/officeart/2005/8/layout/default" loCatId="relationship" qsTypeId="urn:microsoft.com/office/officeart/2005/8/quickstyle/simple4" qsCatId="simple" csTypeId="urn:microsoft.com/office/officeart/2005/8/colors/accent1_2" csCatId="accent1" phldr="1"/>
      <dgm:spPr/>
      <dgm:t>
        <a:bodyPr/>
        <a:lstStyle/>
        <a:p>
          <a:endParaRPr lang="en-US"/>
        </a:p>
      </dgm:t>
    </dgm:pt>
    <dgm:pt modelId="{651136CC-D8F5-A546-A00C-E632C38A4C1C}">
      <dgm:prSet custT="1"/>
      <dgm:spPr>
        <a:solidFill>
          <a:srgbClr val="7030A0"/>
        </a:solidFill>
      </dgm:spPr>
      <dgm:t>
        <a:bodyPr/>
        <a:lstStyle/>
        <a:p>
          <a:pPr rtl="0"/>
          <a:r>
            <a:rPr lang="en-US" sz="1400" dirty="0">
              <a:solidFill>
                <a:schemeClr val="bg1"/>
              </a:solidFill>
            </a:rPr>
            <a:t>With IaaS, the customer has access to the resources of the underlying cloud infrastructure</a:t>
          </a:r>
        </a:p>
      </dgm:t>
    </dgm:pt>
    <dgm:pt modelId="{7F62662A-99F7-BF4C-80B1-A0C1D871D044}" type="parTrans" cxnId="{08DAA97B-CD64-8743-90B3-1A4BB2A92A3C}">
      <dgm:prSet/>
      <dgm:spPr/>
      <dgm:t>
        <a:bodyPr/>
        <a:lstStyle/>
        <a:p>
          <a:endParaRPr lang="en-US"/>
        </a:p>
      </dgm:t>
    </dgm:pt>
    <dgm:pt modelId="{962DDBE5-552F-F64E-BB53-F1326533C1B1}" type="sibTrans" cxnId="{08DAA97B-CD64-8743-90B3-1A4BB2A92A3C}">
      <dgm:prSet/>
      <dgm:spPr/>
      <dgm:t>
        <a:bodyPr/>
        <a:lstStyle/>
        <a:p>
          <a:endParaRPr lang="en-US"/>
        </a:p>
      </dgm:t>
    </dgm:pt>
    <dgm:pt modelId="{6720DEB5-BBAA-8946-95E2-C0F07A29498A}">
      <dgm:prSet custT="1"/>
      <dgm:spPr>
        <a:solidFill>
          <a:schemeClr val="accent5">
            <a:lumMod val="75000"/>
          </a:schemeClr>
        </a:solidFill>
      </dgm:spPr>
      <dgm:t>
        <a:bodyPr/>
        <a:lstStyle/>
        <a:p>
          <a:pPr rtl="0"/>
          <a:r>
            <a:rPr lang="en-US" sz="1400" dirty="0">
              <a:solidFill>
                <a:schemeClr val="bg1"/>
              </a:solidFill>
            </a:rPr>
            <a:t>The cloud service user does not manage or control the resources of the underlying cloud infrastructure, but has control over operating systems, deployed applications, and possibly limited control of select networking components</a:t>
          </a:r>
        </a:p>
      </dgm:t>
    </dgm:pt>
    <dgm:pt modelId="{AEC656A7-C63C-394E-9655-9E0690E1E547}" type="parTrans" cxnId="{1E12B596-36B7-BF40-A2F7-358E1CA41B53}">
      <dgm:prSet/>
      <dgm:spPr/>
      <dgm:t>
        <a:bodyPr/>
        <a:lstStyle/>
        <a:p>
          <a:endParaRPr lang="en-US"/>
        </a:p>
      </dgm:t>
    </dgm:pt>
    <dgm:pt modelId="{2F7E8785-12E2-9845-B2AA-9531C6A5F092}" type="sibTrans" cxnId="{1E12B596-36B7-BF40-A2F7-358E1CA41B53}">
      <dgm:prSet/>
      <dgm:spPr/>
      <dgm:t>
        <a:bodyPr/>
        <a:lstStyle/>
        <a:p>
          <a:endParaRPr lang="en-US"/>
        </a:p>
      </dgm:t>
    </dgm:pt>
    <dgm:pt modelId="{E0988F88-9355-A447-91F5-2AF540F9BA25}">
      <dgm:prSet custT="1"/>
      <dgm:spPr>
        <a:solidFill>
          <a:srgbClr val="7030A0"/>
        </a:solidFill>
      </dgm:spPr>
      <dgm:t>
        <a:bodyPr/>
        <a:lstStyle/>
        <a:p>
          <a:pPr rtl="0"/>
          <a:r>
            <a:rPr lang="en-US" sz="1400" dirty="0">
              <a:solidFill>
                <a:schemeClr val="bg1"/>
              </a:solidFill>
            </a:rPr>
            <a:t>IaaS provides virtual machines and other virtualized hardware and operating systems</a:t>
          </a:r>
        </a:p>
      </dgm:t>
    </dgm:pt>
    <dgm:pt modelId="{63639ADF-E4E3-E041-B571-22FD724495E1}" type="parTrans" cxnId="{D194ECD2-2430-814B-93E4-1BC7EEA27AB2}">
      <dgm:prSet/>
      <dgm:spPr/>
      <dgm:t>
        <a:bodyPr/>
        <a:lstStyle/>
        <a:p>
          <a:endParaRPr lang="en-US"/>
        </a:p>
      </dgm:t>
    </dgm:pt>
    <dgm:pt modelId="{8D031F54-EFAA-4743-BCA6-396B8E4F5E89}" type="sibTrans" cxnId="{D194ECD2-2430-814B-93E4-1BC7EEA27AB2}">
      <dgm:prSet/>
      <dgm:spPr/>
      <dgm:t>
        <a:bodyPr/>
        <a:lstStyle/>
        <a:p>
          <a:endParaRPr lang="en-US"/>
        </a:p>
      </dgm:t>
    </dgm:pt>
    <dgm:pt modelId="{962CC831-C191-AA41-9BC9-A8FA7A9733F6}">
      <dgm:prSet custT="1"/>
      <dgm:spPr>
        <a:solidFill>
          <a:schemeClr val="accent5">
            <a:lumMod val="75000"/>
          </a:schemeClr>
        </a:solidFill>
      </dgm:spPr>
      <dgm:t>
        <a:bodyPr/>
        <a:lstStyle/>
        <a:p>
          <a:pPr rtl="0"/>
          <a:r>
            <a:rPr lang="en-US" sz="1400" dirty="0">
              <a:solidFill>
                <a:schemeClr val="bg1"/>
              </a:solidFill>
            </a:rPr>
            <a:t>IaaS offers the customer processing, storage, networks, and other fundamental computing resources so the customer is able to deploy and run arbitrary software, which can include operating systems and applications</a:t>
          </a:r>
        </a:p>
      </dgm:t>
    </dgm:pt>
    <dgm:pt modelId="{DD052B32-E848-C345-99E3-E54A5A8EEDAA}" type="parTrans" cxnId="{08E26DBD-ABB8-9E40-9C70-8BCD85B1C8F9}">
      <dgm:prSet/>
      <dgm:spPr/>
      <dgm:t>
        <a:bodyPr/>
        <a:lstStyle/>
        <a:p>
          <a:endParaRPr lang="en-US"/>
        </a:p>
      </dgm:t>
    </dgm:pt>
    <dgm:pt modelId="{5336326C-BBFB-4B48-8793-25354CE71ECA}" type="sibTrans" cxnId="{08E26DBD-ABB8-9E40-9C70-8BCD85B1C8F9}">
      <dgm:prSet/>
      <dgm:spPr/>
      <dgm:t>
        <a:bodyPr/>
        <a:lstStyle/>
        <a:p>
          <a:endParaRPr lang="en-US"/>
        </a:p>
      </dgm:t>
    </dgm:pt>
    <dgm:pt modelId="{D366780F-4EB1-0E4B-A0C5-3789576A2E0C}">
      <dgm:prSet custT="1"/>
      <dgm:spPr>
        <a:solidFill>
          <a:srgbClr val="7030A0"/>
        </a:solidFill>
      </dgm:spPr>
      <dgm:t>
        <a:bodyPr/>
        <a:lstStyle/>
        <a:p>
          <a:pPr rtl="0"/>
          <a:r>
            <a:rPr lang="en-US" sz="1400" dirty="0">
              <a:solidFill>
                <a:schemeClr val="bg1"/>
              </a:solidFill>
            </a:rPr>
            <a:t>IaaS enables customers to combine basic computing services, such as number crunching and data storage, to build highly adaptable computer systems</a:t>
          </a:r>
        </a:p>
      </dgm:t>
    </dgm:pt>
    <dgm:pt modelId="{79583FBC-E268-CB43-BE41-8414FADD20A6}" type="parTrans" cxnId="{4CE45204-EAD6-2E44-ABD7-9E1B6190AB06}">
      <dgm:prSet/>
      <dgm:spPr/>
      <dgm:t>
        <a:bodyPr/>
        <a:lstStyle/>
        <a:p>
          <a:endParaRPr lang="en-US"/>
        </a:p>
      </dgm:t>
    </dgm:pt>
    <dgm:pt modelId="{D23548CC-8739-7C49-97FE-AF5CF156BBC3}" type="sibTrans" cxnId="{4CE45204-EAD6-2E44-ABD7-9E1B6190AB06}">
      <dgm:prSet/>
      <dgm:spPr/>
      <dgm:t>
        <a:bodyPr/>
        <a:lstStyle/>
        <a:p>
          <a:endParaRPr lang="en-US"/>
        </a:p>
      </dgm:t>
    </dgm:pt>
    <dgm:pt modelId="{6B7D4D30-D763-2C4E-B8EA-B878BC3931B7}">
      <dgm:prSet custT="1"/>
      <dgm:spPr>
        <a:solidFill>
          <a:schemeClr val="accent5">
            <a:lumMod val="75000"/>
          </a:schemeClr>
        </a:solidFill>
      </dgm:spPr>
      <dgm:t>
        <a:bodyPr/>
        <a:lstStyle/>
        <a:p>
          <a:pPr rtl="0"/>
          <a:r>
            <a:rPr lang="en-US" sz="1400" dirty="0">
              <a:solidFill>
                <a:schemeClr val="bg1"/>
              </a:solidFill>
            </a:rPr>
            <a:t>Examples of IaaS are Amazon Elastic Compute Cloud, Microsoft Windows Azure, Google Compute Engine, and Rackspace</a:t>
          </a:r>
        </a:p>
      </dgm:t>
    </dgm:pt>
    <dgm:pt modelId="{4E753059-FCCB-C74E-8733-0F05B52DA3A1}" type="parTrans" cxnId="{3284B4BB-20EF-A441-8B0E-DAFD36E25400}">
      <dgm:prSet/>
      <dgm:spPr/>
      <dgm:t>
        <a:bodyPr/>
        <a:lstStyle/>
        <a:p>
          <a:endParaRPr lang="en-US"/>
        </a:p>
      </dgm:t>
    </dgm:pt>
    <dgm:pt modelId="{DE453AB7-0E3F-4240-AC8C-1CC76964214E}" type="sibTrans" cxnId="{3284B4BB-20EF-A441-8B0E-DAFD36E25400}">
      <dgm:prSet/>
      <dgm:spPr/>
      <dgm:t>
        <a:bodyPr/>
        <a:lstStyle/>
        <a:p>
          <a:endParaRPr lang="en-US"/>
        </a:p>
      </dgm:t>
    </dgm:pt>
    <dgm:pt modelId="{610FC320-C3C7-8C47-AFD5-98EB381ABBD3}" type="pres">
      <dgm:prSet presAssocID="{007FB55C-6CC9-9A4B-BB43-C666F71083D6}" presName="diagram" presStyleCnt="0">
        <dgm:presLayoutVars>
          <dgm:dir/>
          <dgm:resizeHandles val="exact"/>
        </dgm:presLayoutVars>
      </dgm:prSet>
      <dgm:spPr/>
    </dgm:pt>
    <dgm:pt modelId="{DFA26268-06D2-6F4D-81BB-FCA982F3260E}" type="pres">
      <dgm:prSet presAssocID="{651136CC-D8F5-A546-A00C-E632C38A4C1C}" presName="node" presStyleLbl="node1" presStyleIdx="0" presStyleCnt="6">
        <dgm:presLayoutVars>
          <dgm:bulletEnabled val="1"/>
        </dgm:presLayoutVars>
      </dgm:prSet>
      <dgm:spPr/>
    </dgm:pt>
    <dgm:pt modelId="{E778095A-0E5B-BA49-9905-7858FDBED6CE}" type="pres">
      <dgm:prSet presAssocID="{962DDBE5-552F-F64E-BB53-F1326533C1B1}" presName="sibTrans" presStyleCnt="0"/>
      <dgm:spPr/>
    </dgm:pt>
    <dgm:pt modelId="{6FA7CAFA-97AA-C142-9EA1-8B84378AECDA}" type="pres">
      <dgm:prSet presAssocID="{6720DEB5-BBAA-8946-95E2-C0F07A29498A}" presName="node" presStyleLbl="node1" presStyleIdx="1" presStyleCnt="6">
        <dgm:presLayoutVars>
          <dgm:bulletEnabled val="1"/>
        </dgm:presLayoutVars>
      </dgm:prSet>
      <dgm:spPr/>
    </dgm:pt>
    <dgm:pt modelId="{D538E713-8E7B-FF4B-A27E-9BB1D4022523}" type="pres">
      <dgm:prSet presAssocID="{2F7E8785-12E2-9845-B2AA-9531C6A5F092}" presName="sibTrans" presStyleCnt="0"/>
      <dgm:spPr/>
    </dgm:pt>
    <dgm:pt modelId="{D36B5A50-559A-D64C-BDF1-2D4166497462}" type="pres">
      <dgm:prSet presAssocID="{E0988F88-9355-A447-91F5-2AF540F9BA25}" presName="node" presStyleLbl="node1" presStyleIdx="2" presStyleCnt="6">
        <dgm:presLayoutVars>
          <dgm:bulletEnabled val="1"/>
        </dgm:presLayoutVars>
      </dgm:prSet>
      <dgm:spPr/>
    </dgm:pt>
    <dgm:pt modelId="{ED034941-9706-9349-AAD3-884686EC0CD2}" type="pres">
      <dgm:prSet presAssocID="{8D031F54-EFAA-4743-BCA6-396B8E4F5E89}" presName="sibTrans" presStyleCnt="0"/>
      <dgm:spPr/>
    </dgm:pt>
    <dgm:pt modelId="{19C92E21-D1E2-DE49-842C-36433288F40E}" type="pres">
      <dgm:prSet presAssocID="{962CC831-C191-AA41-9BC9-A8FA7A9733F6}" presName="node" presStyleLbl="node1" presStyleIdx="3" presStyleCnt="6">
        <dgm:presLayoutVars>
          <dgm:bulletEnabled val="1"/>
        </dgm:presLayoutVars>
      </dgm:prSet>
      <dgm:spPr/>
    </dgm:pt>
    <dgm:pt modelId="{AA359DDA-FA19-3D4A-A7BB-CE77369E1EFC}" type="pres">
      <dgm:prSet presAssocID="{5336326C-BBFB-4B48-8793-25354CE71ECA}" presName="sibTrans" presStyleCnt="0"/>
      <dgm:spPr/>
    </dgm:pt>
    <dgm:pt modelId="{E796E426-B2E1-9E40-A27F-39EA4B5659D2}" type="pres">
      <dgm:prSet presAssocID="{D366780F-4EB1-0E4B-A0C5-3789576A2E0C}" presName="node" presStyleLbl="node1" presStyleIdx="4" presStyleCnt="6">
        <dgm:presLayoutVars>
          <dgm:bulletEnabled val="1"/>
        </dgm:presLayoutVars>
      </dgm:prSet>
      <dgm:spPr/>
    </dgm:pt>
    <dgm:pt modelId="{8469D7C9-576C-8749-A23E-E19175EB572E}" type="pres">
      <dgm:prSet presAssocID="{D23548CC-8739-7C49-97FE-AF5CF156BBC3}" presName="sibTrans" presStyleCnt="0"/>
      <dgm:spPr/>
    </dgm:pt>
    <dgm:pt modelId="{AE601BA4-BD1B-B648-8A1D-3F4C706B7346}" type="pres">
      <dgm:prSet presAssocID="{6B7D4D30-D763-2C4E-B8EA-B878BC3931B7}" presName="node" presStyleLbl="node1" presStyleIdx="5" presStyleCnt="6">
        <dgm:presLayoutVars>
          <dgm:bulletEnabled val="1"/>
        </dgm:presLayoutVars>
      </dgm:prSet>
      <dgm:spPr/>
    </dgm:pt>
  </dgm:ptLst>
  <dgm:cxnLst>
    <dgm:cxn modelId="{E92B6804-B531-4C43-A170-4C6CD59F7A6B}" type="presOf" srcId="{651136CC-D8F5-A546-A00C-E632C38A4C1C}" destId="{DFA26268-06D2-6F4D-81BB-FCA982F3260E}" srcOrd="0" destOrd="0" presId="urn:microsoft.com/office/officeart/2005/8/layout/default"/>
    <dgm:cxn modelId="{4CE45204-EAD6-2E44-ABD7-9E1B6190AB06}" srcId="{007FB55C-6CC9-9A4B-BB43-C666F71083D6}" destId="{D366780F-4EB1-0E4B-A0C5-3789576A2E0C}" srcOrd="4" destOrd="0" parTransId="{79583FBC-E268-CB43-BE41-8414FADD20A6}" sibTransId="{D23548CC-8739-7C49-97FE-AF5CF156BBC3}"/>
    <dgm:cxn modelId="{48797804-555E-B444-8D23-CD6CEFC2DF2D}" type="presOf" srcId="{D366780F-4EB1-0E4B-A0C5-3789576A2E0C}" destId="{E796E426-B2E1-9E40-A27F-39EA4B5659D2}" srcOrd="0" destOrd="0" presId="urn:microsoft.com/office/officeart/2005/8/layout/default"/>
    <dgm:cxn modelId="{E56E4F27-FCB8-0E48-9719-B67314BA046A}" type="presOf" srcId="{007FB55C-6CC9-9A4B-BB43-C666F71083D6}" destId="{610FC320-C3C7-8C47-AFD5-98EB381ABBD3}" srcOrd="0" destOrd="0" presId="urn:microsoft.com/office/officeart/2005/8/layout/default"/>
    <dgm:cxn modelId="{2E509451-8087-A940-B0A3-543247D44C05}" type="presOf" srcId="{962CC831-C191-AA41-9BC9-A8FA7A9733F6}" destId="{19C92E21-D1E2-DE49-842C-36433288F40E}" srcOrd="0" destOrd="0" presId="urn:microsoft.com/office/officeart/2005/8/layout/default"/>
    <dgm:cxn modelId="{08DAA97B-CD64-8743-90B3-1A4BB2A92A3C}" srcId="{007FB55C-6CC9-9A4B-BB43-C666F71083D6}" destId="{651136CC-D8F5-A546-A00C-E632C38A4C1C}" srcOrd="0" destOrd="0" parTransId="{7F62662A-99F7-BF4C-80B1-A0C1D871D044}" sibTransId="{962DDBE5-552F-F64E-BB53-F1326533C1B1}"/>
    <dgm:cxn modelId="{34983E81-008A-9249-B446-4CA0950D9F74}" type="presOf" srcId="{E0988F88-9355-A447-91F5-2AF540F9BA25}" destId="{D36B5A50-559A-D64C-BDF1-2D4166497462}" srcOrd="0" destOrd="0" presId="urn:microsoft.com/office/officeart/2005/8/layout/default"/>
    <dgm:cxn modelId="{1E12B596-36B7-BF40-A2F7-358E1CA41B53}" srcId="{007FB55C-6CC9-9A4B-BB43-C666F71083D6}" destId="{6720DEB5-BBAA-8946-95E2-C0F07A29498A}" srcOrd="1" destOrd="0" parTransId="{AEC656A7-C63C-394E-9655-9E0690E1E547}" sibTransId="{2F7E8785-12E2-9845-B2AA-9531C6A5F092}"/>
    <dgm:cxn modelId="{FDDBA49E-AE4A-EA4F-8C25-226E2B4BC8F9}" type="presOf" srcId="{6B7D4D30-D763-2C4E-B8EA-B878BC3931B7}" destId="{AE601BA4-BD1B-B648-8A1D-3F4C706B7346}" srcOrd="0" destOrd="0" presId="urn:microsoft.com/office/officeart/2005/8/layout/default"/>
    <dgm:cxn modelId="{3284B4BB-20EF-A441-8B0E-DAFD36E25400}" srcId="{007FB55C-6CC9-9A4B-BB43-C666F71083D6}" destId="{6B7D4D30-D763-2C4E-B8EA-B878BC3931B7}" srcOrd="5" destOrd="0" parTransId="{4E753059-FCCB-C74E-8733-0F05B52DA3A1}" sibTransId="{DE453AB7-0E3F-4240-AC8C-1CC76964214E}"/>
    <dgm:cxn modelId="{08E26DBD-ABB8-9E40-9C70-8BCD85B1C8F9}" srcId="{007FB55C-6CC9-9A4B-BB43-C666F71083D6}" destId="{962CC831-C191-AA41-9BC9-A8FA7A9733F6}" srcOrd="3" destOrd="0" parTransId="{DD052B32-E848-C345-99E3-E54A5A8EEDAA}" sibTransId="{5336326C-BBFB-4B48-8793-25354CE71ECA}"/>
    <dgm:cxn modelId="{851051BE-FA5A-AB4B-A553-07131A4CA1BC}" type="presOf" srcId="{6720DEB5-BBAA-8946-95E2-C0F07A29498A}" destId="{6FA7CAFA-97AA-C142-9EA1-8B84378AECDA}" srcOrd="0" destOrd="0" presId="urn:microsoft.com/office/officeart/2005/8/layout/default"/>
    <dgm:cxn modelId="{D194ECD2-2430-814B-93E4-1BC7EEA27AB2}" srcId="{007FB55C-6CC9-9A4B-BB43-C666F71083D6}" destId="{E0988F88-9355-A447-91F5-2AF540F9BA25}" srcOrd="2" destOrd="0" parTransId="{63639ADF-E4E3-E041-B571-22FD724495E1}" sibTransId="{8D031F54-EFAA-4743-BCA6-396B8E4F5E89}"/>
    <dgm:cxn modelId="{044171B3-B906-6F49-9FCF-571A81D570F0}" type="presParOf" srcId="{610FC320-C3C7-8C47-AFD5-98EB381ABBD3}" destId="{DFA26268-06D2-6F4D-81BB-FCA982F3260E}" srcOrd="0" destOrd="0" presId="urn:microsoft.com/office/officeart/2005/8/layout/default"/>
    <dgm:cxn modelId="{B873114A-4DE8-0B45-AF10-E09D0588228F}" type="presParOf" srcId="{610FC320-C3C7-8C47-AFD5-98EB381ABBD3}" destId="{E778095A-0E5B-BA49-9905-7858FDBED6CE}" srcOrd="1" destOrd="0" presId="urn:microsoft.com/office/officeart/2005/8/layout/default"/>
    <dgm:cxn modelId="{E63C434C-1BCB-3545-B003-639F97C1CDE4}" type="presParOf" srcId="{610FC320-C3C7-8C47-AFD5-98EB381ABBD3}" destId="{6FA7CAFA-97AA-C142-9EA1-8B84378AECDA}" srcOrd="2" destOrd="0" presId="urn:microsoft.com/office/officeart/2005/8/layout/default"/>
    <dgm:cxn modelId="{31086E35-0DD0-8F4D-9837-CB345BBF5FA0}" type="presParOf" srcId="{610FC320-C3C7-8C47-AFD5-98EB381ABBD3}" destId="{D538E713-8E7B-FF4B-A27E-9BB1D4022523}" srcOrd="3" destOrd="0" presId="urn:microsoft.com/office/officeart/2005/8/layout/default"/>
    <dgm:cxn modelId="{EFDFDE89-CFC4-5240-AAB0-B6DD6C7BBA0D}" type="presParOf" srcId="{610FC320-C3C7-8C47-AFD5-98EB381ABBD3}" destId="{D36B5A50-559A-D64C-BDF1-2D4166497462}" srcOrd="4" destOrd="0" presId="urn:microsoft.com/office/officeart/2005/8/layout/default"/>
    <dgm:cxn modelId="{55FDE0A5-2E82-DF4F-BF79-86E5E289E6D3}" type="presParOf" srcId="{610FC320-C3C7-8C47-AFD5-98EB381ABBD3}" destId="{ED034941-9706-9349-AAD3-884686EC0CD2}" srcOrd="5" destOrd="0" presId="urn:microsoft.com/office/officeart/2005/8/layout/default"/>
    <dgm:cxn modelId="{8E8132D7-CA73-9249-BB72-7667DF78EF83}" type="presParOf" srcId="{610FC320-C3C7-8C47-AFD5-98EB381ABBD3}" destId="{19C92E21-D1E2-DE49-842C-36433288F40E}" srcOrd="6" destOrd="0" presId="urn:microsoft.com/office/officeart/2005/8/layout/default"/>
    <dgm:cxn modelId="{A0A0FD0E-78EF-8F4B-BC71-066DCD50AB9A}" type="presParOf" srcId="{610FC320-C3C7-8C47-AFD5-98EB381ABBD3}" destId="{AA359DDA-FA19-3D4A-A7BB-CE77369E1EFC}" srcOrd="7" destOrd="0" presId="urn:microsoft.com/office/officeart/2005/8/layout/default"/>
    <dgm:cxn modelId="{4FB14F1B-9EB6-CE41-A2A1-8033D0DD94E1}" type="presParOf" srcId="{610FC320-C3C7-8C47-AFD5-98EB381ABBD3}" destId="{E796E426-B2E1-9E40-A27F-39EA4B5659D2}" srcOrd="8" destOrd="0" presId="urn:microsoft.com/office/officeart/2005/8/layout/default"/>
    <dgm:cxn modelId="{ED956187-EEAA-0645-9196-31621777D857}" type="presParOf" srcId="{610FC320-C3C7-8C47-AFD5-98EB381ABBD3}" destId="{8469D7C9-576C-8749-A23E-E19175EB572E}" srcOrd="9" destOrd="0" presId="urn:microsoft.com/office/officeart/2005/8/layout/default"/>
    <dgm:cxn modelId="{5AB209BB-CB2E-BF43-8B8F-E05242BA8012}" type="presParOf" srcId="{610FC320-C3C7-8C47-AFD5-98EB381ABBD3}" destId="{AE601BA4-BD1B-B648-8A1D-3F4C706B7346}"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BCF04D-4D34-8744-A3C1-83D47F47D3C8}" type="doc">
      <dgm:prSet loTypeId="urn:microsoft.com/office/officeart/2005/8/layout/matrix1" loCatId="matrix" qsTypeId="urn:microsoft.com/office/officeart/2005/8/quickstyle/simple4" qsCatId="simple" csTypeId="urn:microsoft.com/office/officeart/2005/8/colors/accent1_2" csCatId="accent1" phldr="1"/>
      <dgm:spPr/>
      <dgm:t>
        <a:bodyPr/>
        <a:lstStyle/>
        <a:p>
          <a:endParaRPr lang="en-US"/>
        </a:p>
      </dgm:t>
    </dgm:pt>
    <dgm:pt modelId="{7C6114EE-574F-DB4D-932A-37B9E4F4C68C}">
      <dgm:prSet/>
      <dgm:spPr>
        <a:solidFill>
          <a:schemeClr val="bg1">
            <a:lumMod val="65000"/>
          </a:schemeClr>
        </a:solidFill>
      </dgm:spPr>
      <dgm:t>
        <a:bodyPr/>
        <a:lstStyle/>
        <a:p>
          <a:pPr rtl="0"/>
          <a:r>
            <a:rPr lang="en-US" dirty="0">
              <a:solidFill>
                <a:schemeClr val="bg1"/>
              </a:solidFill>
            </a:rPr>
            <a:t>The four most prominent deployment models for cloud computing are:</a:t>
          </a:r>
          <a:endParaRPr lang="en-NZ" dirty="0">
            <a:solidFill>
              <a:schemeClr val="bg1"/>
            </a:solidFill>
          </a:endParaRPr>
        </a:p>
      </dgm:t>
    </dgm:pt>
    <dgm:pt modelId="{A6A067EA-E5EC-1847-A1F6-8BDEC64FC64C}" type="parTrans" cxnId="{35514309-F0B0-F54D-AA15-C44CBC950EA5}">
      <dgm:prSet/>
      <dgm:spPr/>
      <dgm:t>
        <a:bodyPr/>
        <a:lstStyle/>
        <a:p>
          <a:endParaRPr lang="en-US"/>
        </a:p>
      </dgm:t>
    </dgm:pt>
    <dgm:pt modelId="{884DD7F4-DDAC-C947-9C57-C63CF5A8218C}" type="sibTrans" cxnId="{35514309-F0B0-F54D-AA15-C44CBC950EA5}">
      <dgm:prSet/>
      <dgm:spPr/>
      <dgm:t>
        <a:bodyPr/>
        <a:lstStyle/>
        <a:p>
          <a:endParaRPr lang="en-US"/>
        </a:p>
      </dgm:t>
    </dgm:pt>
    <dgm:pt modelId="{E5A7389E-B413-ED4D-92CD-1BAB5ED11823}">
      <dgm:prSet/>
      <dgm:spPr>
        <a:solidFill>
          <a:schemeClr val="tx1"/>
        </a:solidFill>
      </dgm:spPr>
      <dgm:t>
        <a:bodyPr/>
        <a:lstStyle/>
        <a:p>
          <a:pPr rtl="0"/>
          <a:r>
            <a:rPr lang="en-US" dirty="0"/>
            <a:t>Public cloud</a:t>
          </a:r>
        </a:p>
      </dgm:t>
    </dgm:pt>
    <dgm:pt modelId="{617B6324-21E4-E349-BFC0-235B9D23A06C}" type="parTrans" cxnId="{E6563F7C-E185-854F-A927-2307A3D520DA}">
      <dgm:prSet/>
      <dgm:spPr/>
      <dgm:t>
        <a:bodyPr/>
        <a:lstStyle/>
        <a:p>
          <a:endParaRPr lang="en-US"/>
        </a:p>
      </dgm:t>
    </dgm:pt>
    <dgm:pt modelId="{3C0E5E3E-2C5F-9B40-97A7-6EDC48589ACB}" type="sibTrans" cxnId="{E6563F7C-E185-854F-A927-2307A3D520DA}">
      <dgm:prSet/>
      <dgm:spPr/>
      <dgm:t>
        <a:bodyPr/>
        <a:lstStyle/>
        <a:p>
          <a:endParaRPr lang="en-US"/>
        </a:p>
      </dgm:t>
    </dgm:pt>
    <dgm:pt modelId="{6CD26887-49BF-EF40-8709-0A7587F75878}">
      <dgm:prSet/>
      <dgm:spPr>
        <a:solidFill>
          <a:srgbClr val="7030A0"/>
        </a:solidFill>
      </dgm:spPr>
      <dgm:t>
        <a:bodyPr/>
        <a:lstStyle/>
        <a:p>
          <a:pPr rtl="0"/>
          <a:r>
            <a:rPr lang="en-US" dirty="0"/>
            <a:t>Community cloud</a:t>
          </a:r>
        </a:p>
      </dgm:t>
    </dgm:pt>
    <dgm:pt modelId="{39C7AB9C-A67E-1A40-B82E-14904CEC92CD}" type="parTrans" cxnId="{4D95AD33-1687-644E-82A1-05772D7156AB}">
      <dgm:prSet/>
      <dgm:spPr/>
      <dgm:t>
        <a:bodyPr/>
        <a:lstStyle/>
        <a:p>
          <a:endParaRPr lang="en-US"/>
        </a:p>
      </dgm:t>
    </dgm:pt>
    <dgm:pt modelId="{ABF0DD0A-61EF-444E-9A31-7246593F01DA}" type="sibTrans" cxnId="{4D95AD33-1687-644E-82A1-05772D7156AB}">
      <dgm:prSet/>
      <dgm:spPr/>
      <dgm:t>
        <a:bodyPr/>
        <a:lstStyle/>
        <a:p>
          <a:endParaRPr lang="en-US"/>
        </a:p>
      </dgm:t>
    </dgm:pt>
    <dgm:pt modelId="{B4087624-6E4A-B246-92E0-84B4A92A421A}">
      <dgm:prSet/>
      <dgm:spPr>
        <a:solidFill>
          <a:srgbClr val="0070C0"/>
        </a:solidFill>
      </dgm:spPr>
      <dgm:t>
        <a:bodyPr/>
        <a:lstStyle/>
        <a:p>
          <a:pPr rtl="0"/>
          <a:r>
            <a:rPr lang="en-US" dirty="0"/>
            <a:t>Private cloud</a:t>
          </a:r>
        </a:p>
      </dgm:t>
    </dgm:pt>
    <dgm:pt modelId="{205E565D-94A5-3048-BB1D-4F44AAF07453}" type="parTrans" cxnId="{47D436F2-EB2C-274F-B90F-0B79AD951C6C}">
      <dgm:prSet/>
      <dgm:spPr/>
      <dgm:t>
        <a:bodyPr/>
        <a:lstStyle/>
        <a:p>
          <a:endParaRPr lang="en-US"/>
        </a:p>
      </dgm:t>
    </dgm:pt>
    <dgm:pt modelId="{9542FCF3-72B5-2748-8C24-527D62443213}" type="sibTrans" cxnId="{47D436F2-EB2C-274F-B90F-0B79AD951C6C}">
      <dgm:prSet/>
      <dgm:spPr/>
      <dgm:t>
        <a:bodyPr/>
        <a:lstStyle/>
        <a:p>
          <a:endParaRPr lang="en-US"/>
        </a:p>
      </dgm:t>
    </dgm:pt>
    <dgm:pt modelId="{33E0770C-EA24-994F-9CB5-8FF80A88DB1A}">
      <dgm:prSet/>
      <dgm:spPr>
        <a:solidFill>
          <a:srgbClr val="FF0000"/>
        </a:solidFill>
      </dgm:spPr>
      <dgm:t>
        <a:bodyPr/>
        <a:lstStyle/>
        <a:p>
          <a:pPr rtl="0"/>
          <a:r>
            <a:rPr lang="en-US" dirty="0"/>
            <a:t>Hybrid cloud</a:t>
          </a:r>
        </a:p>
      </dgm:t>
    </dgm:pt>
    <dgm:pt modelId="{DC2F4ADC-8395-6746-A1AD-9A8151CCF979}" type="parTrans" cxnId="{A739261F-B07A-3E46-8E34-B61A6BCBC7F5}">
      <dgm:prSet/>
      <dgm:spPr/>
      <dgm:t>
        <a:bodyPr/>
        <a:lstStyle/>
        <a:p>
          <a:endParaRPr lang="en-US"/>
        </a:p>
      </dgm:t>
    </dgm:pt>
    <dgm:pt modelId="{211E9603-536A-0E4A-A10A-E5A4E8381BA8}" type="sibTrans" cxnId="{A739261F-B07A-3E46-8E34-B61A6BCBC7F5}">
      <dgm:prSet/>
      <dgm:spPr/>
      <dgm:t>
        <a:bodyPr/>
        <a:lstStyle/>
        <a:p>
          <a:endParaRPr lang="en-US"/>
        </a:p>
      </dgm:t>
    </dgm:pt>
    <dgm:pt modelId="{DB12C74C-9195-704D-BB6D-E05EE1A56193}" type="pres">
      <dgm:prSet presAssocID="{59BCF04D-4D34-8744-A3C1-83D47F47D3C8}" presName="diagram" presStyleCnt="0">
        <dgm:presLayoutVars>
          <dgm:chMax val="1"/>
          <dgm:dir/>
          <dgm:animLvl val="ctr"/>
          <dgm:resizeHandles val="exact"/>
        </dgm:presLayoutVars>
      </dgm:prSet>
      <dgm:spPr/>
    </dgm:pt>
    <dgm:pt modelId="{AD7710A8-3F8A-9B4C-A4BF-0A94256E39F2}" type="pres">
      <dgm:prSet presAssocID="{59BCF04D-4D34-8744-A3C1-83D47F47D3C8}" presName="matrix" presStyleCnt="0"/>
      <dgm:spPr/>
    </dgm:pt>
    <dgm:pt modelId="{BEC8978F-8427-944E-8D20-D74B6757C7B3}" type="pres">
      <dgm:prSet presAssocID="{59BCF04D-4D34-8744-A3C1-83D47F47D3C8}" presName="tile1" presStyleLbl="node1" presStyleIdx="0" presStyleCnt="4" custScaleX="80952" custScaleY="68421" custLinFactNeighborX="-9524" custLinFactNeighborY="-5263"/>
      <dgm:spPr/>
    </dgm:pt>
    <dgm:pt modelId="{51CB9D00-D968-BB41-AD00-04E6D5F4BF72}" type="pres">
      <dgm:prSet presAssocID="{59BCF04D-4D34-8744-A3C1-83D47F47D3C8}" presName="tile1text" presStyleLbl="node1" presStyleIdx="0" presStyleCnt="4">
        <dgm:presLayoutVars>
          <dgm:chMax val="0"/>
          <dgm:chPref val="0"/>
          <dgm:bulletEnabled val="1"/>
        </dgm:presLayoutVars>
      </dgm:prSet>
      <dgm:spPr/>
    </dgm:pt>
    <dgm:pt modelId="{B264DF74-41D2-784D-8904-55087CE6959A}" type="pres">
      <dgm:prSet presAssocID="{59BCF04D-4D34-8744-A3C1-83D47F47D3C8}" presName="tile2" presStyleLbl="node1" presStyleIdx="1" presStyleCnt="4" custScaleX="77143" custScaleY="70175" custLinFactNeighborX="10476" custLinFactNeighborY="-3947"/>
      <dgm:spPr/>
    </dgm:pt>
    <dgm:pt modelId="{C4A56C44-C310-0C4F-A0B2-BE4C2AA92ECE}" type="pres">
      <dgm:prSet presAssocID="{59BCF04D-4D34-8744-A3C1-83D47F47D3C8}" presName="tile2text" presStyleLbl="node1" presStyleIdx="1" presStyleCnt="4">
        <dgm:presLayoutVars>
          <dgm:chMax val="0"/>
          <dgm:chPref val="0"/>
          <dgm:bulletEnabled val="1"/>
        </dgm:presLayoutVars>
      </dgm:prSet>
      <dgm:spPr/>
    </dgm:pt>
    <dgm:pt modelId="{70CFBC4C-9DEC-C54A-A87B-1185E106B10D}" type="pres">
      <dgm:prSet presAssocID="{59BCF04D-4D34-8744-A3C1-83D47F47D3C8}" presName="tile3" presStyleLbl="node1" presStyleIdx="2" presStyleCnt="4" custScaleX="83809" custScaleY="74561" custLinFactNeighborX="-9285" custLinFactNeighborY="12938"/>
      <dgm:spPr/>
    </dgm:pt>
    <dgm:pt modelId="{DBDC76B1-5249-9A4E-8074-1033D51CC9FF}" type="pres">
      <dgm:prSet presAssocID="{59BCF04D-4D34-8744-A3C1-83D47F47D3C8}" presName="tile3text" presStyleLbl="node1" presStyleIdx="2" presStyleCnt="4">
        <dgm:presLayoutVars>
          <dgm:chMax val="0"/>
          <dgm:chPref val="0"/>
          <dgm:bulletEnabled val="1"/>
        </dgm:presLayoutVars>
      </dgm:prSet>
      <dgm:spPr/>
    </dgm:pt>
    <dgm:pt modelId="{2F0A53AE-E2B4-FE42-9DA9-102D7F8FD411}" type="pres">
      <dgm:prSet presAssocID="{59BCF04D-4D34-8744-A3C1-83D47F47D3C8}" presName="tile4" presStyleLbl="node1" presStyleIdx="3" presStyleCnt="4" custScaleX="79049" custScaleY="81578" custLinFactNeighborX="6192" custLinFactNeighborY="17543"/>
      <dgm:spPr/>
    </dgm:pt>
    <dgm:pt modelId="{3B680247-44D6-4E48-BC68-A523C02EBE20}" type="pres">
      <dgm:prSet presAssocID="{59BCF04D-4D34-8744-A3C1-83D47F47D3C8}" presName="tile4text" presStyleLbl="node1" presStyleIdx="3" presStyleCnt="4">
        <dgm:presLayoutVars>
          <dgm:chMax val="0"/>
          <dgm:chPref val="0"/>
          <dgm:bulletEnabled val="1"/>
        </dgm:presLayoutVars>
      </dgm:prSet>
      <dgm:spPr/>
    </dgm:pt>
    <dgm:pt modelId="{E1915940-5B0E-5C40-8390-9810E2D8B090}" type="pres">
      <dgm:prSet presAssocID="{59BCF04D-4D34-8744-A3C1-83D47F47D3C8}" presName="centerTile" presStyleLbl="fgShp" presStyleIdx="0" presStyleCnt="1" custScaleX="104762" custScaleY="147368">
        <dgm:presLayoutVars>
          <dgm:chMax val="0"/>
          <dgm:chPref val="0"/>
        </dgm:presLayoutVars>
      </dgm:prSet>
      <dgm:spPr/>
    </dgm:pt>
  </dgm:ptLst>
  <dgm:cxnLst>
    <dgm:cxn modelId="{35514309-F0B0-F54D-AA15-C44CBC950EA5}" srcId="{59BCF04D-4D34-8744-A3C1-83D47F47D3C8}" destId="{7C6114EE-574F-DB4D-932A-37B9E4F4C68C}" srcOrd="0" destOrd="0" parTransId="{A6A067EA-E5EC-1847-A1F6-8BDEC64FC64C}" sibTransId="{884DD7F4-DDAC-C947-9C57-C63CF5A8218C}"/>
    <dgm:cxn modelId="{DD09A40B-518F-1E4C-8CE1-B0515CF1E9D7}" type="presOf" srcId="{B4087624-6E4A-B246-92E0-84B4A92A421A}" destId="{DBDC76B1-5249-9A4E-8074-1033D51CC9FF}" srcOrd="1" destOrd="0" presId="urn:microsoft.com/office/officeart/2005/8/layout/matrix1"/>
    <dgm:cxn modelId="{A739261F-B07A-3E46-8E34-B61A6BCBC7F5}" srcId="{7C6114EE-574F-DB4D-932A-37B9E4F4C68C}" destId="{33E0770C-EA24-994F-9CB5-8FF80A88DB1A}" srcOrd="3" destOrd="0" parTransId="{DC2F4ADC-8395-6746-A1AD-9A8151CCF979}" sibTransId="{211E9603-536A-0E4A-A10A-E5A4E8381BA8}"/>
    <dgm:cxn modelId="{4D95AD33-1687-644E-82A1-05772D7156AB}" srcId="{7C6114EE-574F-DB4D-932A-37B9E4F4C68C}" destId="{6CD26887-49BF-EF40-8709-0A7587F75878}" srcOrd="1" destOrd="0" parTransId="{39C7AB9C-A67E-1A40-B82E-14904CEC92CD}" sibTransId="{ABF0DD0A-61EF-444E-9A31-7246593F01DA}"/>
    <dgm:cxn modelId="{3592415E-0853-934E-91EF-D5E5A0000719}" type="presOf" srcId="{7C6114EE-574F-DB4D-932A-37B9E4F4C68C}" destId="{E1915940-5B0E-5C40-8390-9810E2D8B090}" srcOrd="0" destOrd="0" presId="urn:microsoft.com/office/officeart/2005/8/layout/matrix1"/>
    <dgm:cxn modelId="{E6563F7C-E185-854F-A927-2307A3D520DA}" srcId="{7C6114EE-574F-DB4D-932A-37B9E4F4C68C}" destId="{E5A7389E-B413-ED4D-92CD-1BAB5ED11823}" srcOrd="0" destOrd="0" parTransId="{617B6324-21E4-E349-BFC0-235B9D23A06C}" sibTransId="{3C0E5E3E-2C5F-9B40-97A7-6EDC48589ACB}"/>
    <dgm:cxn modelId="{5647EC84-FCC7-7642-ADB5-8C2549FFDD8D}" type="presOf" srcId="{33E0770C-EA24-994F-9CB5-8FF80A88DB1A}" destId="{2F0A53AE-E2B4-FE42-9DA9-102D7F8FD411}" srcOrd="0" destOrd="0" presId="urn:microsoft.com/office/officeart/2005/8/layout/matrix1"/>
    <dgm:cxn modelId="{5A82498A-7D39-804E-8E9E-48BC0621B133}" type="presOf" srcId="{59BCF04D-4D34-8744-A3C1-83D47F47D3C8}" destId="{DB12C74C-9195-704D-BB6D-E05EE1A56193}" srcOrd="0" destOrd="0" presId="urn:microsoft.com/office/officeart/2005/8/layout/matrix1"/>
    <dgm:cxn modelId="{CA8AD2A4-1F60-F649-880B-BB6BAD8864B6}" type="presOf" srcId="{6CD26887-49BF-EF40-8709-0A7587F75878}" destId="{B264DF74-41D2-784D-8904-55087CE6959A}" srcOrd="0" destOrd="0" presId="urn:microsoft.com/office/officeart/2005/8/layout/matrix1"/>
    <dgm:cxn modelId="{4CF881B9-E0CB-ED4C-B174-869AF4885F48}" type="presOf" srcId="{33E0770C-EA24-994F-9CB5-8FF80A88DB1A}" destId="{3B680247-44D6-4E48-BC68-A523C02EBE20}" srcOrd="1" destOrd="0" presId="urn:microsoft.com/office/officeart/2005/8/layout/matrix1"/>
    <dgm:cxn modelId="{1B2CFDC2-0E57-C944-9061-51680A1FB97D}" type="presOf" srcId="{E5A7389E-B413-ED4D-92CD-1BAB5ED11823}" destId="{BEC8978F-8427-944E-8D20-D74B6757C7B3}" srcOrd="0" destOrd="0" presId="urn:microsoft.com/office/officeart/2005/8/layout/matrix1"/>
    <dgm:cxn modelId="{B53F1FD7-F8A6-A747-8A3F-F82432BC9A2A}" type="presOf" srcId="{B4087624-6E4A-B246-92E0-84B4A92A421A}" destId="{70CFBC4C-9DEC-C54A-A87B-1185E106B10D}" srcOrd="0" destOrd="0" presId="urn:microsoft.com/office/officeart/2005/8/layout/matrix1"/>
    <dgm:cxn modelId="{D1E695E4-E929-FE4F-BF1C-3062D069E95F}" type="presOf" srcId="{6CD26887-49BF-EF40-8709-0A7587F75878}" destId="{C4A56C44-C310-0C4F-A0B2-BE4C2AA92ECE}" srcOrd="1" destOrd="0" presId="urn:microsoft.com/office/officeart/2005/8/layout/matrix1"/>
    <dgm:cxn modelId="{AEF601ED-5594-A04B-BC14-C52292084C9D}" type="presOf" srcId="{E5A7389E-B413-ED4D-92CD-1BAB5ED11823}" destId="{51CB9D00-D968-BB41-AD00-04E6D5F4BF72}" srcOrd="1" destOrd="0" presId="urn:microsoft.com/office/officeart/2005/8/layout/matrix1"/>
    <dgm:cxn modelId="{47D436F2-EB2C-274F-B90F-0B79AD951C6C}" srcId="{7C6114EE-574F-DB4D-932A-37B9E4F4C68C}" destId="{B4087624-6E4A-B246-92E0-84B4A92A421A}" srcOrd="2" destOrd="0" parTransId="{205E565D-94A5-3048-BB1D-4F44AAF07453}" sibTransId="{9542FCF3-72B5-2748-8C24-527D62443213}"/>
    <dgm:cxn modelId="{BCCA80CD-CE52-684C-9EE3-F42949376B6A}" type="presParOf" srcId="{DB12C74C-9195-704D-BB6D-E05EE1A56193}" destId="{AD7710A8-3F8A-9B4C-A4BF-0A94256E39F2}" srcOrd="0" destOrd="0" presId="urn:microsoft.com/office/officeart/2005/8/layout/matrix1"/>
    <dgm:cxn modelId="{98736463-1066-8C42-9A93-732FF2D5FF97}" type="presParOf" srcId="{AD7710A8-3F8A-9B4C-A4BF-0A94256E39F2}" destId="{BEC8978F-8427-944E-8D20-D74B6757C7B3}" srcOrd="0" destOrd="0" presId="urn:microsoft.com/office/officeart/2005/8/layout/matrix1"/>
    <dgm:cxn modelId="{DEC9E2B4-D618-6340-94BA-A43A7C93CCB1}" type="presParOf" srcId="{AD7710A8-3F8A-9B4C-A4BF-0A94256E39F2}" destId="{51CB9D00-D968-BB41-AD00-04E6D5F4BF72}" srcOrd="1" destOrd="0" presId="urn:microsoft.com/office/officeart/2005/8/layout/matrix1"/>
    <dgm:cxn modelId="{AF82758F-EDD4-3E41-818A-BD096010E2F3}" type="presParOf" srcId="{AD7710A8-3F8A-9B4C-A4BF-0A94256E39F2}" destId="{B264DF74-41D2-784D-8904-55087CE6959A}" srcOrd="2" destOrd="0" presId="urn:microsoft.com/office/officeart/2005/8/layout/matrix1"/>
    <dgm:cxn modelId="{82D21E4D-A882-BF41-AC63-9ED333E3389F}" type="presParOf" srcId="{AD7710A8-3F8A-9B4C-A4BF-0A94256E39F2}" destId="{C4A56C44-C310-0C4F-A0B2-BE4C2AA92ECE}" srcOrd="3" destOrd="0" presId="urn:microsoft.com/office/officeart/2005/8/layout/matrix1"/>
    <dgm:cxn modelId="{C570EAA1-9A7D-A849-911F-3AEA2F11CA1C}" type="presParOf" srcId="{AD7710A8-3F8A-9B4C-A4BF-0A94256E39F2}" destId="{70CFBC4C-9DEC-C54A-A87B-1185E106B10D}" srcOrd="4" destOrd="0" presId="urn:microsoft.com/office/officeart/2005/8/layout/matrix1"/>
    <dgm:cxn modelId="{0FE7F1A5-21F0-C645-966B-B09618D01B0C}" type="presParOf" srcId="{AD7710A8-3F8A-9B4C-A4BF-0A94256E39F2}" destId="{DBDC76B1-5249-9A4E-8074-1033D51CC9FF}" srcOrd="5" destOrd="0" presId="urn:microsoft.com/office/officeart/2005/8/layout/matrix1"/>
    <dgm:cxn modelId="{098A1D9B-3488-7548-8BB8-14D5D73C9700}" type="presParOf" srcId="{AD7710A8-3F8A-9B4C-A4BF-0A94256E39F2}" destId="{2F0A53AE-E2B4-FE42-9DA9-102D7F8FD411}" srcOrd="6" destOrd="0" presId="urn:microsoft.com/office/officeart/2005/8/layout/matrix1"/>
    <dgm:cxn modelId="{10715514-0089-A446-9327-48DCD3100131}" type="presParOf" srcId="{AD7710A8-3F8A-9B4C-A4BF-0A94256E39F2}" destId="{3B680247-44D6-4E48-BC68-A523C02EBE20}" srcOrd="7" destOrd="0" presId="urn:microsoft.com/office/officeart/2005/8/layout/matrix1"/>
    <dgm:cxn modelId="{C669ECE3-6FF6-D947-B3B3-A70A691CF9EE}" type="presParOf" srcId="{DB12C74C-9195-704D-BB6D-E05EE1A56193}" destId="{E1915940-5B0E-5C40-8390-9810E2D8B090}" srcOrd="1" destOrd="0" presId="urn:microsoft.com/office/officeart/2005/8/layout/matrix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54EA22D-A2A3-4040-BE7B-32E6710E99D2}" type="doc">
      <dgm:prSet loTypeId="urn:microsoft.com/office/officeart/2008/layout/VerticalCurvedList" loCatId="relationship" qsTypeId="urn:microsoft.com/office/officeart/2005/8/quickstyle/simple4" qsCatId="simple" csTypeId="urn:microsoft.com/office/officeart/2005/8/colors/accent1_2" csCatId="accent1" phldr="1"/>
      <dgm:spPr/>
      <dgm:t>
        <a:bodyPr/>
        <a:lstStyle/>
        <a:p>
          <a:endParaRPr lang="en-US"/>
        </a:p>
      </dgm:t>
    </dgm:pt>
    <dgm:pt modelId="{521ABDA9-E7B8-9F40-984A-D07138A628D5}">
      <dgm:prSet custT="1"/>
      <dgm:spPr>
        <a:solidFill>
          <a:srgbClr val="7030A0"/>
        </a:solidFill>
        <a:ln>
          <a:solidFill>
            <a:schemeClr val="accent3">
              <a:lumMod val="50000"/>
            </a:schemeClr>
          </a:solidFill>
        </a:ln>
      </dgm:spPr>
      <dgm:t>
        <a:bodyPr/>
        <a:lstStyle/>
        <a:p>
          <a:pPr rtl="0"/>
          <a:r>
            <a:rPr lang="en-US" sz="1200" dirty="0">
              <a:solidFill>
                <a:schemeClr val="bg1"/>
              </a:solidFill>
            </a:rPr>
            <a:t>A private cloud is implemented within the internal IT environment of the organization</a:t>
          </a:r>
        </a:p>
      </dgm:t>
    </dgm:pt>
    <dgm:pt modelId="{F17A1D0C-FBE0-1D40-9621-C5D6E003BD5B}" type="parTrans" cxnId="{9DFC864D-F116-8240-88D5-82970BB36EFD}">
      <dgm:prSet/>
      <dgm:spPr/>
      <dgm:t>
        <a:bodyPr/>
        <a:lstStyle/>
        <a:p>
          <a:endParaRPr lang="en-US"/>
        </a:p>
      </dgm:t>
    </dgm:pt>
    <dgm:pt modelId="{FACF125C-3098-4046-94D8-B0BE80F3852F}" type="sibTrans" cxnId="{9DFC864D-F116-8240-88D5-82970BB36EFD}">
      <dgm:prSet/>
      <dgm:spPr>
        <a:ln>
          <a:solidFill>
            <a:schemeClr val="accent4">
              <a:lumMod val="60000"/>
              <a:lumOff val="40000"/>
            </a:schemeClr>
          </a:solidFill>
        </a:ln>
      </dgm:spPr>
      <dgm:t>
        <a:bodyPr/>
        <a:lstStyle/>
        <a:p>
          <a:endParaRPr lang="en-US"/>
        </a:p>
      </dgm:t>
    </dgm:pt>
    <dgm:pt modelId="{AB95CAD6-4071-7649-B65B-6A00F775866E}">
      <dgm:prSet custT="1"/>
      <dgm:spPr>
        <a:solidFill>
          <a:schemeClr val="accent5">
            <a:lumMod val="75000"/>
          </a:schemeClr>
        </a:solidFill>
        <a:ln>
          <a:solidFill>
            <a:schemeClr val="accent3">
              <a:lumMod val="50000"/>
            </a:schemeClr>
          </a:solidFill>
        </a:ln>
      </dgm:spPr>
      <dgm:t>
        <a:bodyPr/>
        <a:lstStyle/>
        <a:p>
          <a:pPr rtl="0"/>
          <a:r>
            <a:rPr lang="en-US" sz="1200" dirty="0">
              <a:solidFill>
                <a:schemeClr val="bg1"/>
              </a:solidFill>
            </a:rPr>
            <a:t>The organization may choose to manage the cloud in house or contract the management function to a third party</a:t>
          </a:r>
        </a:p>
      </dgm:t>
    </dgm:pt>
    <dgm:pt modelId="{C3410B47-5E58-1A42-99B6-432FF895E034}" type="parTrans" cxnId="{AEC3E246-113A-AA40-A203-064F6B23D0BF}">
      <dgm:prSet/>
      <dgm:spPr/>
      <dgm:t>
        <a:bodyPr/>
        <a:lstStyle/>
        <a:p>
          <a:endParaRPr lang="en-US"/>
        </a:p>
      </dgm:t>
    </dgm:pt>
    <dgm:pt modelId="{314A236A-476F-9646-B86B-71460A6C9D62}" type="sibTrans" cxnId="{AEC3E246-113A-AA40-A203-064F6B23D0BF}">
      <dgm:prSet/>
      <dgm:spPr/>
      <dgm:t>
        <a:bodyPr/>
        <a:lstStyle/>
        <a:p>
          <a:endParaRPr lang="en-US"/>
        </a:p>
      </dgm:t>
    </dgm:pt>
    <dgm:pt modelId="{3CEFACDA-1209-EE46-A383-4165D208EF02}">
      <dgm:prSet custT="1"/>
      <dgm:spPr>
        <a:solidFill>
          <a:srgbClr val="7030A0"/>
        </a:solidFill>
        <a:ln>
          <a:solidFill>
            <a:schemeClr val="accent3">
              <a:lumMod val="50000"/>
            </a:schemeClr>
          </a:solidFill>
        </a:ln>
      </dgm:spPr>
      <dgm:t>
        <a:bodyPr/>
        <a:lstStyle/>
        <a:p>
          <a:pPr rtl="0"/>
          <a:r>
            <a:rPr lang="en-US" sz="1200" dirty="0">
              <a:solidFill>
                <a:schemeClr val="bg1"/>
              </a:solidFill>
            </a:rPr>
            <a:t>The cloud servers and storage devices may exist on premise or off premise</a:t>
          </a:r>
        </a:p>
      </dgm:t>
    </dgm:pt>
    <dgm:pt modelId="{FB8EE04B-B573-6047-A5CC-FC75512DF6D9}" type="parTrans" cxnId="{11C6CF29-E46E-3643-9ECF-3BB8AF4477FA}">
      <dgm:prSet/>
      <dgm:spPr/>
      <dgm:t>
        <a:bodyPr/>
        <a:lstStyle/>
        <a:p>
          <a:endParaRPr lang="en-US"/>
        </a:p>
      </dgm:t>
    </dgm:pt>
    <dgm:pt modelId="{6782C10E-99B3-7640-B44E-E8587691B2AC}" type="sibTrans" cxnId="{11C6CF29-E46E-3643-9ECF-3BB8AF4477FA}">
      <dgm:prSet/>
      <dgm:spPr/>
      <dgm:t>
        <a:bodyPr/>
        <a:lstStyle/>
        <a:p>
          <a:endParaRPr lang="en-US"/>
        </a:p>
      </dgm:t>
    </dgm:pt>
    <dgm:pt modelId="{8AAFC4FF-B54A-8E4D-90BD-D1FCBEDC7607}">
      <dgm:prSet custT="1"/>
      <dgm:spPr>
        <a:solidFill>
          <a:schemeClr val="accent5">
            <a:lumMod val="75000"/>
          </a:schemeClr>
        </a:solidFill>
        <a:ln>
          <a:solidFill>
            <a:schemeClr val="accent3">
              <a:lumMod val="50000"/>
            </a:schemeClr>
          </a:solidFill>
        </a:ln>
      </dgm:spPr>
      <dgm:t>
        <a:bodyPr/>
        <a:lstStyle/>
        <a:p>
          <a:pPr rtl="0"/>
          <a:r>
            <a:rPr lang="en-US" sz="1200" dirty="0">
              <a:solidFill>
                <a:schemeClr val="bg1"/>
              </a:solidFill>
            </a:rPr>
            <a:t>Private clouds can deliver IaaS internally to employees or business units through an intranet or the Internet via a virtual private network (VPN), as well as software or storage as services to its branch offices</a:t>
          </a:r>
        </a:p>
      </dgm:t>
    </dgm:pt>
    <dgm:pt modelId="{8846FF8F-12E5-994E-96C5-48992F2E9B80}" type="parTrans" cxnId="{15891BA0-E346-5F41-97CD-502B65FF4EFC}">
      <dgm:prSet/>
      <dgm:spPr/>
      <dgm:t>
        <a:bodyPr/>
        <a:lstStyle/>
        <a:p>
          <a:endParaRPr lang="en-US"/>
        </a:p>
      </dgm:t>
    </dgm:pt>
    <dgm:pt modelId="{AB781BC4-67CE-FE4B-8A76-88DE38303EA1}" type="sibTrans" cxnId="{15891BA0-E346-5F41-97CD-502B65FF4EFC}">
      <dgm:prSet/>
      <dgm:spPr/>
      <dgm:t>
        <a:bodyPr/>
        <a:lstStyle/>
        <a:p>
          <a:endParaRPr lang="en-US"/>
        </a:p>
      </dgm:t>
    </dgm:pt>
    <dgm:pt modelId="{B6BA8E33-9296-A14D-84A2-63B5D1D03FF6}">
      <dgm:prSet custT="1"/>
      <dgm:spPr>
        <a:solidFill>
          <a:schemeClr val="accent3">
            <a:lumMod val="75000"/>
          </a:schemeClr>
        </a:solidFill>
        <a:ln>
          <a:solidFill>
            <a:schemeClr val="accent3">
              <a:lumMod val="50000"/>
            </a:schemeClr>
          </a:solidFill>
        </a:ln>
      </dgm:spPr>
      <dgm:t>
        <a:bodyPr/>
        <a:lstStyle/>
        <a:p>
          <a:pPr rtl="0"/>
          <a:r>
            <a:rPr lang="en-US" sz="1200" dirty="0">
              <a:solidFill>
                <a:schemeClr val="bg1"/>
              </a:solidFill>
            </a:rPr>
            <a:t>Examples of services delivered through the private cloud include database on demand, email on demand, and storage on demand</a:t>
          </a:r>
        </a:p>
      </dgm:t>
    </dgm:pt>
    <dgm:pt modelId="{82AADEAA-82B2-344F-BDB8-36FF9DA27641}" type="parTrans" cxnId="{975E738F-DD12-8A4F-BC30-30694DA55641}">
      <dgm:prSet/>
      <dgm:spPr/>
      <dgm:t>
        <a:bodyPr/>
        <a:lstStyle/>
        <a:p>
          <a:endParaRPr lang="en-US"/>
        </a:p>
      </dgm:t>
    </dgm:pt>
    <dgm:pt modelId="{20214CB1-DC2D-814B-957E-A37735895760}" type="sibTrans" cxnId="{975E738F-DD12-8A4F-BC30-30694DA55641}">
      <dgm:prSet/>
      <dgm:spPr/>
      <dgm:t>
        <a:bodyPr/>
        <a:lstStyle/>
        <a:p>
          <a:endParaRPr lang="en-US"/>
        </a:p>
      </dgm:t>
    </dgm:pt>
    <dgm:pt modelId="{5369155D-7937-3341-8189-6159BCD2FCA7}">
      <dgm:prSet custT="1"/>
      <dgm:spPr>
        <a:solidFill>
          <a:schemeClr val="accent5">
            <a:lumMod val="75000"/>
          </a:schemeClr>
        </a:solidFill>
        <a:ln>
          <a:solidFill>
            <a:schemeClr val="accent3">
              <a:lumMod val="50000"/>
            </a:schemeClr>
          </a:solidFill>
        </a:ln>
      </dgm:spPr>
      <dgm:t>
        <a:bodyPr/>
        <a:lstStyle/>
        <a:p>
          <a:pPr rtl="0"/>
          <a:r>
            <a:rPr lang="en-US" sz="1200">
              <a:solidFill>
                <a:schemeClr val="bg1"/>
              </a:solidFill>
            </a:rPr>
            <a:t>A key motivation for opting for a private cloud is security</a:t>
          </a:r>
        </a:p>
      </dgm:t>
    </dgm:pt>
    <dgm:pt modelId="{D7EEE98F-5C85-1045-83A6-E8CEE19AF797}" type="parTrans" cxnId="{5849BB8D-2A66-A547-8FA7-78975626AC52}">
      <dgm:prSet/>
      <dgm:spPr/>
      <dgm:t>
        <a:bodyPr/>
        <a:lstStyle/>
        <a:p>
          <a:endParaRPr lang="en-US"/>
        </a:p>
      </dgm:t>
    </dgm:pt>
    <dgm:pt modelId="{BE96AFF0-92C1-E943-83E9-4565BEB75CC9}" type="sibTrans" cxnId="{5849BB8D-2A66-A547-8FA7-78975626AC52}">
      <dgm:prSet/>
      <dgm:spPr/>
      <dgm:t>
        <a:bodyPr/>
        <a:lstStyle/>
        <a:p>
          <a:endParaRPr lang="en-US"/>
        </a:p>
      </dgm:t>
    </dgm:pt>
    <dgm:pt modelId="{FE3F31F1-E174-624E-815C-4FD2176D7AE1}">
      <dgm:prSet custT="1"/>
      <dgm:spPr>
        <a:solidFill>
          <a:schemeClr val="accent3">
            <a:lumMod val="75000"/>
          </a:schemeClr>
        </a:solidFill>
        <a:ln>
          <a:solidFill>
            <a:schemeClr val="accent3">
              <a:lumMod val="50000"/>
            </a:schemeClr>
          </a:solidFill>
        </a:ln>
      </dgm:spPr>
      <dgm:t>
        <a:bodyPr/>
        <a:lstStyle/>
        <a:p>
          <a:pPr rtl="0"/>
          <a:r>
            <a:rPr lang="en-US" sz="1200" dirty="0">
              <a:solidFill>
                <a:schemeClr val="bg1"/>
              </a:solidFill>
            </a:rPr>
            <a:t>Other benefits include easy resource sharing and rapid deployment to organizational entities</a:t>
          </a:r>
        </a:p>
      </dgm:t>
    </dgm:pt>
    <dgm:pt modelId="{E145BD4E-EB1E-8A47-8281-BFB2D19F53C6}" type="parTrans" cxnId="{A5460445-44D4-3340-9FD5-787A30D7099F}">
      <dgm:prSet/>
      <dgm:spPr/>
      <dgm:t>
        <a:bodyPr/>
        <a:lstStyle/>
        <a:p>
          <a:endParaRPr lang="en-US"/>
        </a:p>
      </dgm:t>
    </dgm:pt>
    <dgm:pt modelId="{B7E4B43C-691D-4140-A2D6-0588333AC328}" type="sibTrans" cxnId="{A5460445-44D4-3340-9FD5-787A30D7099F}">
      <dgm:prSet/>
      <dgm:spPr/>
      <dgm:t>
        <a:bodyPr/>
        <a:lstStyle/>
        <a:p>
          <a:endParaRPr lang="en-US"/>
        </a:p>
      </dgm:t>
    </dgm:pt>
    <dgm:pt modelId="{8A736514-5E96-3C4B-BAEC-76EB0757A9AB}" type="pres">
      <dgm:prSet presAssocID="{654EA22D-A2A3-4040-BE7B-32E6710E99D2}" presName="Name0" presStyleCnt="0">
        <dgm:presLayoutVars>
          <dgm:chMax val="7"/>
          <dgm:chPref val="7"/>
          <dgm:dir/>
        </dgm:presLayoutVars>
      </dgm:prSet>
      <dgm:spPr/>
    </dgm:pt>
    <dgm:pt modelId="{DCD11CCF-A716-7449-A1AD-8425FAAC9C95}" type="pres">
      <dgm:prSet presAssocID="{654EA22D-A2A3-4040-BE7B-32E6710E99D2}" presName="Name1" presStyleCnt="0"/>
      <dgm:spPr/>
    </dgm:pt>
    <dgm:pt modelId="{42AF3FDA-21D8-774D-BD9D-DCD4D34913B8}" type="pres">
      <dgm:prSet presAssocID="{654EA22D-A2A3-4040-BE7B-32E6710E99D2}" presName="cycle" presStyleCnt="0"/>
      <dgm:spPr/>
    </dgm:pt>
    <dgm:pt modelId="{FEA198F1-575D-5543-907A-E3142E822AE2}" type="pres">
      <dgm:prSet presAssocID="{654EA22D-A2A3-4040-BE7B-32E6710E99D2}" presName="srcNode" presStyleLbl="node1" presStyleIdx="0" presStyleCnt="7"/>
      <dgm:spPr/>
    </dgm:pt>
    <dgm:pt modelId="{8D07F5AB-8580-F64D-9BD0-718E853BA993}" type="pres">
      <dgm:prSet presAssocID="{654EA22D-A2A3-4040-BE7B-32E6710E99D2}" presName="conn" presStyleLbl="parChTrans1D2" presStyleIdx="0" presStyleCnt="1"/>
      <dgm:spPr/>
    </dgm:pt>
    <dgm:pt modelId="{7A9917BC-843D-7443-A56E-9A3C5F9823A6}" type="pres">
      <dgm:prSet presAssocID="{654EA22D-A2A3-4040-BE7B-32E6710E99D2}" presName="extraNode" presStyleLbl="node1" presStyleIdx="0" presStyleCnt="7"/>
      <dgm:spPr/>
    </dgm:pt>
    <dgm:pt modelId="{40B9FA8D-9287-4C41-9D1B-01C6B091BB91}" type="pres">
      <dgm:prSet presAssocID="{654EA22D-A2A3-4040-BE7B-32E6710E99D2}" presName="dstNode" presStyleLbl="node1" presStyleIdx="0" presStyleCnt="7"/>
      <dgm:spPr/>
    </dgm:pt>
    <dgm:pt modelId="{DF0E217F-C59C-0145-A11C-76659BD52597}" type="pres">
      <dgm:prSet presAssocID="{521ABDA9-E7B8-9F40-984A-D07138A628D5}" presName="text_1" presStyleLbl="node1" presStyleIdx="0" presStyleCnt="7" custScaleY="118957">
        <dgm:presLayoutVars>
          <dgm:bulletEnabled val="1"/>
        </dgm:presLayoutVars>
      </dgm:prSet>
      <dgm:spPr/>
    </dgm:pt>
    <dgm:pt modelId="{7BE93F8C-F614-A648-AB56-9D3EB77006D9}" type="pres">
      <dgm:prSet presAssocID="{521ABDA9-E7B8-9F40-984A-D07138A628D5}" presName="accent_1" presStyleCnt="0"/>
      <dgm:spPr/>
    </dgm:pt>
    <dgm:pt modelId="{99823A4E-A7F0-4D4E-9B50-5474597EDA80}" type="pres">
      <dgm:prSet presAssocID="{521ABDA9-E7B8-9F40-984A-D07138A628D5}" presName="accentRepeatNode" presStyleLbl="solidFgAcc1" presStyleIdx="0" presStyleCnt="7"/>
      <dgm:spPr>
        <a:ln>
          <a:solidFill>
            <a:schemeClr val="accent3">
              <a:lumMod val="50000"/>
            </a:schemeClr>
          </a:solidFill>
        </a:ln>
      </dgm:spPr>
    </dgm:pt>
    <dgm:pt modelId="{CDD64F03-F2F4-EB4B-BA29-96DF5FC673DA}" type="pres">
      <dgm:prSet presAssocID="{AB95CAD6-4071-7649-B65B-6A00F775866E}" presName="text_2" presStyleLbl="node1" presStyleIdx="1" presStyleCnt="7" custScaleY="118957">
        <dgm:presLayoutVars>
          <dgm:bulletEnabled val="1"/>
        </dgm:presLayoutVars>
      </dgm:prSet>
      <dgm:spPr/>
    </dgm:pt>
    <dgm:pt modelId="{EFB143B1-A2E5-DC43-AD9B-27424E9BA113}" type="pres">
      <dgm:prSet presAssocID="{AB95CAD6-4071-7649-B65B-6A00F775866E}" presName="accent_2" presStyleCnt="0"/>
      <dgm:spPr/>
    </dgm:pt>
    <dgm:pt modelId="{C917C496-719B-334D-8BD3-FF4A0217149E}" type="pres">
      <dgm:prSet presAssocID="{AB95CAD6-4071-7649-B65B-6A00F775866E}" presName="accentRepeatNode" presStyleLbl="solidFgAcc1" presStyleIdx="1" presStyleCnt="7"/>
      <dgm:spPr>
        <a:ln>
          <a:solidFill>
            <a:schemeClr val="accent5">
              <a:lumMod val="50000"/>
            </a:schemeClr>
          </a:solidFill>
        </a:ln>
      </dgm:spPr>
    </dgm:pt>
    <dgm:pt modelId="{99DC885A-D074-644B-9EB6-79F451B3FCDD}" type="pres">
      <dgm:prSet presAssocID="{3CEFACDA-1209-EE46-A383-4165D208EF02}" presName="text_3" presStyleLbl="node1" presStyleIdx="2" presStyleCnt="7" custScaleY="118957">
        <dgm:presLayoutVars>
          <dgm:bulletEnabled val="1"/>
        </dgm:presLayoutVars>
      </dgm:prSet>
      <dgm:spPr/>
    </dgm:pt>
    <dgm:pt modelId="{510A0CB5-724F-DE40-A88B-3F52BA14CF86}" type="pres">
      <dgm:prSet presAssocID="{3CEFACDA-1209-EE46-A383-4165D208EF02}" presName="accent_3" presStyleCnt="0"/>
      <dgm:spPr/>
    </dgm:pt>
    <dgm:pt modelId="{FAEAAF1A-9374-0040-A892-074F1B7B6AA3}" type="pres">
      <dgm:prSet presAssocID="{3CEFACDA-1209-EE46-A383-4165D208EF02}" presName="accentRepeatNode" presStyleLbl="solidFgAcc1" presStyleIdx="2" presStyleCnt="7"/>
      <dgm:spPr>
        <a:ln>
          <a:solidFill>
            <a:schemeClr val="accent3">
              <a:lumMod val="50000"/>
            </a:schemeClr>
          </a:solidFill>
        </a:ln>
      </dgm:spPr>
    </dgm:pt>
    <dgm:pt modelId="{1C0DCBA4-A6F2-6B47-AFB4-386E03C76524}" type="pres">
      <dgm:prSet presAssocID="{8AAFC4FF-B54A-8E4D-90BD-D1FCBEDC7607}" presName="text_4" presStyleLbl="node1" presStyleIdx="3" presStyleCnt="7" custScaleY="118957">
        <dgm:presLayoutVars>
          <dgm:bulletEnabled val="1"/>
        </dgm:presLayoutVars>
      </dgm:prSet>
      <dgm:spPr/>
    </dgm:pt>
    <dgm:pt modelId="{17AED640-01A6-A64D-A9E9-E182CB02C2CA}" type="pres">
      <dgm:prSet presAssocID="{8AAFC4FF-B54A-8E4D-90BD-D1FCBEDC7607}" presName="accent_4" presStyleCnt="0"/>
      <dgm:spPr/>
    </dgm:pt>
    <dgm:pt modelId="{7D7DB488-B6E6-1842-82E9-9FD05468299C}" type="pres">
      <dgm:prSet presAssocID="{8AAFC4FF-B54A-8E4D-90BD-D1FCBEDC7607}" presName="accentRepeatNode" presStyleLbl="solidFgAcc1" presStyleIdx="3" presStyleCnt="7"/>
      <dgm:spPr>
        <a:ln>
          <a:solidFill>
            <a:schemeClr val="accent5">
              <a:lumMod val="50000"/>
            </a:schemeClr>
          </a:solidFill>
        </a:ln>
      </dgm:spPr>
    </dgm:pt>
    <dgm:pt modelId="{E1178FA2-409B-6548-AA51-11DB3C0AD185}" type="pres">
      <dgm:prSet presAssocID="{B6BA8E33-9296-A14D-84A2-63B5D1D03FF6}" presName="text_5" presStyleLbl="node1" presStyleIdx="4" presStyleCnt="7" custScaleY="118957">
        <dgm:presLayoutVars>
          <dgm:bulletEnabled val="1"/>
        </dgm:presLayoutVars>
      </dgm:prSet>
      <dgm:spPr/>
    </dgm:pt>
    <dgm:pt modelId="{F384ED54-CD17-1844-A13B-B4E7C0F4B87C}" type="pres">
      <dgm:prSet presAssocID="{B6BA8E33-9296-A14D-84A2-63B5D1D03FF6}" presName="accent_5" presStyleCnt="0"/>
      <dgm:spPr/>
    </dgm:pt>
    <dgm:pt modelId="{29F9AD3C-0963-6B4B-A7FD-8607C861F655}" type="pres">
      <dgm:prSet presAssocID="{B6BA8E33-9296-A14D-84A2-63B5D1D03FF6}" presName="accentRepeatNode" presStyleLbl="solidFgAcc1" presStyleIdx="4" presStyleCnt="7"/>
      <dgm:spPr>
        <a:ln>
          <a:solidFill>
            <a:schemeClr val="accent3">
              <a:lumMod val="50000"/>
            </a:schemeClr>
          </a:solidFill>
        </a:ln>
      </dgm:spPr>
    </dgm:pt>
    <dgm:pt modelId="{5552A845-A47E-A24E-91B8-DC6E9921E1F8}" type="pres">
      <dgm:prSet presAssocID="{5369155D-7937-3341-8189-6159BCD2FCA7}" presName="text_6" presStyleLbl="node1" presStyleIdx="5" presStyleCnt="7" custScaleY="118957">
        <dgm:presLayoutVars>
          <dgm:bulletEnabled val="1"/>
        </dgm:presLayoutVars>
      </dgm:prSet>
      <dgm:spPr/>
    </dgm:pt>
    <dgm:pt modelId="{937584D1-A8C8-6B48-B1F0-1A3CFDA0B8EA}" type="pres">
      <dgm:prSet presAssocID="{5369155D-7937-3341-8189-6159BCD2FCA7}" presName="accent_6" presStyleCnt="0"/>
      <dgm:spPr/>
    </dgm:pt>
    <dgm:pt modelId="{3C01D4E9-D380-DD4C-9CE0-E8A1F73D385D}" type="pres">
      <dgm:prSet presAssocID="{5369155D-7937-3341-8189-6159BCD2FCA7}" presName="accentRepeatNode" presStyleLbl="solidFgAcc1" presStyleIdx="5" presStyleCnt="7"/>
      <dgm:spPr>
        <a:ln>
          <a:solidFill>
            <a:schemeClr val="accent5">
              <a:lumMod val="50000"/>
            </a:schemeClr>
          </a:solidFill>
        </a:ln>
      </dgm:spPr>
    </dgm:pt>
    <dgm:pt modelId="{990192F8-8046-F646-BF5A-1A65D2A2C8D0}" type="pres">
      <dgm:prSet presAssocID="{FE3F31F1-E174-624E-815C-4FD2176D7AE1}" presName="text_7" presStyleLbl="node1" presStyleIdx="6" presStyleCnt="7" custScaleY="118957">
        <dgm:presLayoutVars>
          <dgm:bulletEnabled val="1"/>
        </dgm:presLayoutVars>
      </dgm:prSet>
      <dgm:spPr/>
    </dgm:pt>
    <dgm:pt modelId="{A8981243-5EEF-3545-926D-786AAD8BBEE2}" type="pres">
      <dgm:prSet presAssocID="{FE3F31F1-E174-624E-815C-4FD2176D7AE1}" presName="accent_7" presStyleCnt="0"/>
      <dgm:spPr/>
    </dgm:pt>
    <dgm:pt modelId="{47C666F9-4C73-F045-A627-CEE7DA5C7B7E}" type="pres">
      <dgm:prSet presAssocID="{FE3F31F1-E174-624E-815C-4FD2176D7AE1}" presName="accentRepeatNode" presStyleLbl="solidFgAcc1" presStyleIdx="6" presStyleCnt="7"/>
      <dgm:spPr>
        <a:ln>
          <a:solidFill>
            <a:schemeClr val="accent3">
              <a:lumMod val="50000"/>
            </a:schemeClr>
          </a:solidFill>
        </a:ln>
      </dgm:spPr>
    </dgm:pt>
  </dgm:ptLst>
  <dgm:cxnLst>
    <dgm:cxn modelId="{11C6CF29-E46E-3643-9ECF-3BB8AF4477FA}" srcId="{654EA22D-A2A3-4040-BE7B-32E6710E99D2}" destId="{3CEFACDA-1209-EE46-A383-4165D208EF02}" srcOrd="2" destOrd="0" parTransId="{FB8EE04B-B573-6047-A5CC-FC75512DF6D9}" sibTransId="{6782C10E-99B3-7640-B44E-E8587691B2AC}"/>
    <dgm:cxn modelId="{6F69AB3D-D349-4D42-821E-98497E09E77E}" type="presOf" srcId="{521ABDA9-E7B8-9F40-984A-D07138A628D5}" destId="{DF0E217F-C59C-0145-A11C-76659BD52597}" srcOrd="0" destOrd="0" presId="urn:microsoft.com/office/officeart/2008/layout/VerticalCurvedList"/>
    <dgm:cxn modelId="{CE119B3F-6E7C-064F-A9EC-F147433B8D24}" type="presOf" srcId="{B6BA8E33-9296-A14D-84A2-63B5D1D03FF6}" destId="{E1178FA2-409B-6548-AA51-11DB3C0AD185}" srcOrd="0" destOrd="0" presId="urn:microsoft.com/office/officeart/2008/layout/VerticalCurvedList"/>
    <dgm:cxn modelId="{A5460445-44D4-3340-9FD5-787A30D7099F}" srcId="{654EA22D-A2A3-4040-BE7B-32E6710E99D2}" destId="{FE3F31F1-E174-624E-815C-4FD2176D7AE1}" srcOrd="6" destOrd="0" parTransId="{E145BD4E-EB1E-8A47-8281-BFB2D19F53C6}" sibTransId="{B7E4B43C-691D-4140-A2D6-0588333AC328}"/>
    <dgm:cxn modelId="{AEC3E246-113A-AA40-A203-064F6B23D0BF}" srcId="{654EA22D-A2A3-4040-BE7B-32E6710E99D2}" destId="{AB95CAD6-4071-7649-B65B-6A00F775866E}" srcOrd="1" destOrd="0" parTransId="{C3410B47-5E58-1A42-99B6-432FF895E034}" sibTransId="{314A236A-476F-9646-B86B-71460A6C9D62}"/>
    <dgm:cxn modelId="{9DFC864D-F116-8240-88D5-82970BB36EFD}" srcId="{654EA22D-A2A3-4040-BE7B-32E6710E99D2}" destId="{521ABDA9-E7B8-9F40-984A-D07138A628D5}" srcOrd="0" destOrd="0" parTransId="{F17A1D0C-FBE0-1D40-9621-C5D6E003BD5B}" sibTransId="{FACF125C-3098-4046-94D8-B0BE80F3852F}"/>
    <dgm:cxn modelId="{5C70E36E-2FFA-6F43-ACDB-E4B30F1E5D18}" type="presOf" srcId="{FE3F31F1-E174-624E-815C-4FD2176D7AE1}" destId="{990192F8-8046-F646-BF5A-1A65D2A2C8D0}" srcOrd="0" destOrd="0" presId="urn:microsoft.com/office/officeart/2008/layout/VerticalCurvedList"/>
    <dgm:cxn modelId="{C5CEE350-5EEB-B848-A78B-F61C3CCBEEED}" type="presOf" srcId="{3CEFACDA-1209-EE46-A383-4165D208EF02}" destId="{99DC885A-D074-644B-9EB6-79F451B3FCDD}" srcOrd="0" destOrd="0" presId="urn:microsoft.com/office/officeart/2008/layout/VerticalCurvedList"/>
    <dgm:cxn modelId="{5849BB8D-2A66-A547-8FA7-78975626AC52}" srcId="{654EA22D-A2A3-4040-BE7B-32E6710E99D2}" destId="{5369155D-7937-3341-8189-6159BCD2FCA7}" srcOrd="5" destOrd="0" parTransId="{D7EEE98F-5C85-1045-83A6-E8CEE19AF797}" sibTransId="{BE96AFF0-92C1-E943-83E9-4565BEB75CC9}"/>
    <dgm:cxn modelId="{975E738F-DD12-8A4F-BC30-30694DA55641}" srcId="{654EA22D-A2A3-4040-BE7B-32E6710E99D2}" destId="{B6BA8E33-9296-A14D-84A2-63B5D1D03FF6}" srcOrd="4" destOrd="0" parTransId="{82AADEAA-82B2-344F-BDB8-36FF9DA27641}" sibTransId="{20214CB1-DC2D-814B-957E-A37735895760}"/>
    <dgm:cxn modelId="{15891BA0-E346-5F41-97CD-502B65FF4EFC}" srcId="{654EA22D-A2A3-4040-BE7B-32E6710E99D2}" destId="{8AAFC4FF-B54A-8E4D-90BD-D1FCBEDC7607}" srcOrd="3" destOrd="0" parTransId="{8846FF8F-12E5-994E-96C5-48992F2E9B80}" sibTransId="{AB781BC4-67CE-FE4B-8A76-88DE38303EA1}"/>
    <dgm:cxn modelId="{DED6C6AB-51A3-584E-B280-85FCDD72D3DF}" type="presOf" srcId="{AB95CAD6-4071-7649-B65B-6A00F775866E}" destId="{CDD64F03-F2F4-EB4B-BA29-96DF5FC673DA}" srcOrd="0" destOrd="0" presId="urn:microsoft.com/office/officeart/2008/layout/VerticalCurvedList"/>
    <dgm:cxn modelId="{A8F988C7-4BDC-AF41-A01E-60E3359B646D}" type="presOf" srcId="{654EA22D-A2A3-4040-BE7B-32E6710E99D2}" destId="{8A736514-5E96-3C4B-BAEC-76EB0757A9AB}" srcOrd="0" destOrd="0" presId="urn:microsoft.com/office/officeart/2008/layout/VerticalCurvedList"/>
    <dgm:cxn modelId="{0A4952DC-800C-E242-BE4A-E9086E634FDC}" type="presOf" srcId="{8AAFC4FF-B54A-8E4D-90BD-D1FCBEDC7607}" destId="{1C0DCBA4-A6F2-6B47-AFB4-386E03C76524}" srcOrd="0" destOrd="0" presId="urn:microsoft.com/office/officeart/2008/layout/VerticalCurvedList"/>
    <dgm:cxn modelId="{EE7C44F6-E1CE-E84B-86F5-81615E128FCB}" type="presOf" srcId="{5369155D-7937-3341-8189-6159BCD2FCA7}" destId="{5552A845-A47E-A24E-91B8-DC6E9921E1F8}" srcOrd="0" destOrd="0" presId="urn:microsoft.com/office/officeart/2008/layout/VerticalCurvedList"/>
    <dgm:cxn modelId="{8BAF29FD-B6FA-E345-9F5C-C12581AFFEAA}" type="presOf" srcId="{FACF125C-3098-4046-94D8-B0BE80F3852F}" destId="{8D07F5AB-8580-F64D-9BD0-718E853BA993}" srcOrd="0" destOrd="0" presId="urn:microsoft.com/office/officeart/2008/layout/VerticalCurvedList"/>
    <dgm:cxn modelId="{436105D8-40FA-FA40-80D6-908ACF68AB99}" type="presParOf" srcId="{8A736514-5E96-3C4B-BAEC-76EB0757A9AB}" destId="{DCD11CCF-A716-7449-A1AD-8425FAAC9C95}" srcOrd="0" destOrd="0" presId="urn:microsoft.com/office/officeart/2008/layout/VerticalCurvedList"/>
    <dgm:cxn modelId="{BA5A09FA-D499-234B-B1BB-23328F7EE196}" type="presParOf" srcId="{DCD11CCF-A716-7449-A1AD-8425FAAC9C95}" destId="{42AF3FDA-21D8-774D-BD9D-DCD4D34913B8}" srcOrd="0" destOrd="0" presId="urn:microsoft.com/office/officeart/2008/layout/VerticalCurvedList"/>
    <dgm:cxn modelId="{9BCC44C0-0889-D646-80B7-FBD68F96853E}" type="presParOf" srcId="{42AF3FDA-21D8-774D-BD9D-DCD4D34913B8}" destId="{FEA198F1-575D-5543-907A-E3142E822AE2}" srcOrd="0" destOrd="0" presId="urn:microsoft.com/office/officeart/2008/layout/VerticalCurvedList"/>
    <dgm:cxn modelId="{6B56B668-8DDD-4D44-ABB8-DCC213B599AD}" type="presParOf" srcId="{42AF3FDA-21D8-774D-BD9D-DCD4D34913B8}" destId="{8D07F5AB-8580-F64D-9BD0-718E853BA993}" srcOrd="1" destOrd="0" presId="urn:microsoft.com/office/officeart/2008/layout/VerticalCurvedList"/>
    <dgm:cxn modelId="{5E573BB0-9F46-2C48-9CE7-8A9BCE1FC1D9}" type="presParOf" srcId="{42AF3FDA-21D8-774D-BD9D-DCD4D34913B8}" destId="{7A9917BC-843D-7443-A56E-9A3C5F9823A6}" srcOrd="2" destOrd="0" presId="urn:microsoft.com/office/officeart/2008/layout/VerticalCurvedList"/>
    <dgm:cxn modelId="{AF373927-53EE-3344-A638-CCBBD81692A9}" type="presParOf" srcId="{42AF3FDA-21D8-774D-BD9D-DCD4D34913B8}" destId="{40B9FA8D-9287-4C41-9D1B-01C6B091BB91}" srcOrd="3" destOrd="0" presId="urn:microsoft.com/office/officeart/2008/layout/VerticalCurvedList"/>
    <dgm:cxn modelId="{91E0B69B-8062-5D40-A8CC-CDE773E1447A}" type="presParOf" srcId="{DCD11CCF-A716-7449-A1AD-8425FAAC9C95}" destId="{DF0E217F-C59C-0145-A11C-76659BD52597}" srcOrd="1" destOrd="0" presId="urn:microsoft.com/office/officeart/2008/layout/VerticalCurvedList"/>
    <dgm:cxn modelId="{3969E241-1109-BE45-AB20-551482D4337A}" type="presParOf" srcId="{DCD11CCF-A716-7449-A1AD-8425FAAC9C95}" destId="{7BE93F8C-F614-A648-AB56-9D3EB77006D9}" srcOrd="2" destOrd="0" presId="urn:microsoft.com/office/officeart/2008/layout/VerticalCurvedList"/>
    <dgm:cxn modelId="{75D36F6C-91D9-6F4F-AC93-314B75888C79}" type="presParOf" srcId="{7BE93F8C-F614-A648-AB56-9D3EB77006D9}" destId="{99823A4E-A7F0-4D4E-9B50-5474597EDA80}" srcOrd="0" destOrd="0" presId="urn:microsoft.com/office/officeart/2008/layout/VerticalCurvedList"/>
    <dgm:cxn modelId="{73AB0B25-4C8F-C34A-853E-762138117F2F}" type="presParOf" srcId="{DCD11CCF-A716-7449-A1AD-8425FAAC9C95}" destId="{CDD64F03-F2F4-EB4B-BA29-96DF5FC673DA}" srcOrd="3" destOrd="0" presId="urn:microsoft.com/office/officeart/2008/layout/VerticalCurvedList"/>
    <dgm:cxn modelId="{FB099ACF-28F6-B64A-97EF-114EE935B318}" type="presParOf" srcId="{DCD11CCF-A716-7449-A1AD-8425FAAC9C95}" destId="{EFB143B1-A2E5-DC43-AD9B-27424E9BA113}" srcOrd="4" destOrd="0" presId="urn:microsoft.com/office/officeart/2008/layout/VerticalCurvedList"/>
    <dgm:cxn modelId="{4032713A-2C76-E34B-A5FB-9528BA1D0804}" type="presParOf" srcId="{EFB143B1-A2E5-DC43-AD9B-27424E9BA113}" destId="{C917C496-719B-334D-8BD3-FF4A0217149E}" srcOrd="0" destOrd="0" presId="urn:microsoft.com/office/officeart/2008/layout/VerticalCurvedList"/>
    <dgm:cxn modelId="{92D3AE3F-6B86-5F4C-8750-1F702B540387}" type="presParOf" srcId="{DCD11CCF-A716-7449-A1AD-8425FAAC9C95}" destId="{99DC885A-D074-644B-9EB6-79F451B3FCDD}" srcOrd="5" destOrd="0" presId="urn:microsoft.com/office/officeart/2008/layout/VerticalCurvedList"/>
    <dgm:cxn modelId="{216B1285-9AAE-4240-8164-84ED772F1CAB}" type="presParOf" srcId="{DCD11CCF-A716-7449-A1AD-8425FAAC9C95}" destId="{510A0CB5-724F-DE40-A88B-3F52BA14CF86}" srcOrd="6" destOrd="0" presId="urn:microsoft.com/office/officeart/2008/layout/VerticalCurvedList"/>
    <dgm:cxn modelId="{F164DB24-BEDF-0C45-9F40-D4A3A63E5002}" type="presParOf" srcId="{510A0CB5-724F-DE40-A88B-3F52BA14CF86}" destId="{FAEAAF1A-9374-0040-A892-074F1B7B6AA3}" srcOrd="0" destOrd="0" presId="urn:microsoft.com/office/officeart/2008/layout/VerticalCurvedList"/>
    <dgm:cxn modelId="{A91E612E-8AE0-1447-8683-E3C23AA44A2C}" type="presParOf" srcId="{DCD11CCF-A716-7449-A1AD-8425FAAC9C95}" destId="{1C0DCBA4-A6F2-6B47-AFB4-386E03C76524}" srcOrd="7" destOrd="0" presId="urn:microsoft.com/office/officeart/2008/layout/VerticalCurvedList"/>
    <dgm:cxn modelId="{6A0E53E5-6830-2D45-8857-F6158845F143}" type="presParOf" srcId="{DCD11CCF-A716-7449-A1AD-8425FAAC9C95}" destId="{17AED640-01A6-A64D-A9E9-E182CB02C2CA}" srcOrd="8" destOrd="0" presId="urn:microsoft.com/office/officeart/2008/layout/VerticalCurvedList"/>
    <dgm:cxn modelId="{E76EDDC3-4253-B548-8C40-87ED7C8562DA}" type="presParOf" srcId="{17AED640-01A6-A64D-A9E9-E182CB02C2CA}" destId="{7D7DB488-B6E6-1842-82E9-9FD05468299C}" srcOrd="0" destOrd="0" presId="urn:microsoft.com/office/officeart/2008/layout/VerticalCurvedList"/>
    <dgm:cxn modelId="{DEFBBA64-8BC8-944A-B8BF-C87DE50FE6E2}" type="presParOf" srcId="{DCD11CCF-A716-7449-A1AD-8425FAAC9C95}" destId="{E1178FA2-409B-6548-AA51-11DB3C0AD185}" srcOrd="9" destOrd="0" presId="urn:microsoft.com/office/officeart/2008/layout/VerticalCurvedList"/>
    <dgm:cxn modelId="{8D6F178F-5653-0E4C-89F3-59566E879218}" type="presParOf" srcId="{DCD11CCF-A716-7449-A1AD-8425FAAC9C95}" destId="{F384ED54-CD17-1844-A13B-B4E7C0F4B87C}" srcOrd="10" destOrd="0" presId="urn:microsoft.com/office/officeart/2008/layout/VerticalCurvedList"/>
    <dgm:cxn modelId="{0F46602E-03C5-B143-8C5A-89BBBFE14859}" type="presParOf" srcId="{F384ED54-CD17-1844-A13B-B4E7C0F4B87C}" destId="{29F9AD3C-0963-6B4B-A7FD-8607C861F655}" srcOrd="0" destOrd="0" presId="urn:microsoft.com/office/officeart/2008/layout/VerticalCurvedList"/>
    <dgm:cxn modelId="{39D18B0B-5CD3-374E-AAC3-C8FF49A5232F}" type="presParOf" srcId="{DCD11CCF-A716-7449-A1AD-8425FAAC9C95}" destId="{5552A845-A47E-A24E-91B8-DC6E9921E1F8}" srcOrd="11" destOrd="0" presId="urn:microsoft.com/office/officeart/2008/layout/VerticalCurvedList"/>
    <dgm:cxn modelId="{95624A42-A3A8-F249-B5BA-E942BF76F0B3}" type="presParOf" srcId="{DCD11CCF-A716-7449-A1AD-8425FAAC9C95}" destId="{937584D1-A8C8-6B48-B1F0-1A3CFDA0B8EA}" srcOrd="12" destOrd="0" presId="urn:microsoft.com/office/officeart/2008/layout/VerticalCurvedList"/>
    <dgm:cxn modelId="{56BB3CE5-1D8B-5A40-A241-6668CB6B7FF1}" type="presParOf" srcId="{937584D1-A8C8-6B48-B1F0-1A3CFDA0B8EA}" destId="{3C01D4E9-D380-DD4C-9CE0-E8A1F73D385D}" srcOrd="0" destOrd="0" presId="urn:microsoft.com/office/officeart/2008/layout/VerticalCurvedList"/>
    <dgm:cxn modelId="{6208220F-A09D-864A-AF23-086D62F083E5}" type="presParOf" srcId="{DCD11CCF-A716-7449-A1AD-8425FAAC9C95}" destId="{990192F8-8046-F646-BF5A-1A65D2A2C8D0}" srcOrd="13" destOrd="0" presId="urn:microsoft.com/office/officeart/2008/layout/VerticalCurvedList"/>
    <dgm:cxn modelId="{03A3D447-1DF7-4146-80E0-760872B3B2B1}" type="presParOf" srcId="{DCD11CCF-A716-7449-A1AD-8425FAAC9C95}" destId="{A8981243-5EEF-3545-926D-786AAD8BBEE2}" srcOrd="14" destOrd="0" presId="urn:microsoft.com/office/officeart/2008/layout/VerticalCurvedList"/>
    <dgm:cxn modelId="{B5A7A19B-251B-5A4D-9FA8-82C8E802AEC6}" type="presParOf" srcId="{A8981243-5EEF-3545-926D-786AAD8BBEE2}" destId="{47C666F9-4C73-F045-A627-CEE7DA5C7B7E}"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CB6C6F0-DFD8-C341-AD6F-8546C8031E0F}"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F5CB13E1-BEE4-AF46-B8F6-3BA22321BBA4}">
      <dgm:prSet/>
      <dgm:spPr>
        <a:ln>
          <a:solidFill>
            <a:schemeClr val="accent3">
              <a:lumMod val="50000"/>
            </a:schemeClr>
          </a:solidFill>
        </a:ln>
      </dgm:spPr>
      <dgm:t>
        <a:bodyPr/>
        <a:lstStyle/>
        <a:p>
          <a:pPr rtl="0"/>
          <a:r>
            <a:rPr lang="en-US" dirty="0"/>
            <a:t>A community cloud shares characteristics of private and public clouds</a:t>
          </a:r>
        </a:p>
      </dgm:t>
    </dgm:pt>
    <dgm:pt modelId="{0C825692-8BF6-6545-A603-D851C2707652}" type="parTrans" cxnId="{5B61A3AB-FBB0-1B42-8926-F177CECCF279}">
      <dgm:prSet/>
      <dgm:spPr/>
      <dgm:t>
        <a:bodyPr/>
        <a:lstStyle/>
        <a:p>
          <a:endParaRPr lang="en-US"/>
        </a:p>
      </dgm:t>
    </dgm:pt>
    <dgm:pt modelId="{8AEC2193-B01B-474C-A98E-DA09955E6EA6}" type="sibTrans" cxnId="{5B61A3AB-FBB0-1B42-8926-F177CECCF279}">
      <dgm:prSet/>
      <dgm:spPr/>
      <dgm:t>
        <a:bodyPr/>
        <a:lstStyle/>
        <a:p>
          <a:endParaRPr lang="en-US"/>
        </a:p>
      </dgm:t>
    </dgm:pt>
    <dgm:pt modelId="{10D2ED29-C382-664F-9EA3-3AB67E36DD2F}">
      <dgm:prSet/>
      <dgm:spPr/>
      <dgm:t>
        <a:bodyPr/>
        <a:lstStyle/>
        <a:p>
          <a:pPr rtl="0"/>
          <a:r>
            <a:rPr lang="en-US" dirty="0"/>
            <a:t>Has restricted access like a private cloud</a:t>
          </a:r>
        </a:p>
      </dgm:t>
    </dgm:pt>
    <dgm:pt modelId="{90E244C9-6536-5747-9195-0FB2424C80F0}" type="parTrans" cxnId="{BBE6B532-5236-D940-B2D3-D2E8498081D9}">
      <dgm:prSet/>
      <dgm:spPr/>
      <dgm:t>
        <a:bodyPr/>
        <a:lstStyle/>
        <a:p>
          <a:endParaRPr lang="en-US"/>
        </a:p>
      </dgm:t>
    </dgm:pt>
    <dgm:pt modelId="{EACE6468-0579-7C46-BDF7-0A5783A03892}" type="sibTrans" cxnId="{BBE6B532-5236-D940-B2D3-D2E8498081D9}">
      <dgm:prSet/>
      <dgm:spPr/>
      <dgm:t>
        <a:bodyPr/>
        <a:lstStyle/>
        <a:p>
          <a:endParaRPr lang="en-US"/>
        </a:p>
      </dgm:t>
    </dgm:pt>
    <dgm:pt modelId="{2B3BD1FC-4910-064C-9AAE-6557D45915A9}">
      <dgm:prSet/>
      <dgm:spPr/>
      <dgm:t>
        <a:bodyPr/>
        <a:lstStyle/>
        <a:p>
          <a:pPr rtl="0"/>
          <a:r>
            <a:rPr lang="en-US" dirty="0"/>
            <a:t>The cloud resources are shared among a number of independent organizations like a public cloud</a:t>
          </a:r>
        </a:p>
      </dgm:t>
    </dgm:pt>
    <dgm:pt modelId="{7DEC04D5-8856-3F4E-B21C-20AE5BB9E992}" type="parTrans" cxnId="{3945093A-5EEB-0C4A-9DB1-022CE2D887B7}">
      <dgm:prSet/>
      <dgm:spPr/>
      <dgm:t>
        <a:bodyPr/>
        <a:lstStyle/>
        <a:p>
          <a:endParaRPr lang="en-US"/>
        </a:p>
      </dgm:t>
    </dgm:pt>
    <dgm:pt modelId="{0F9000D7-1203-8045-93BF-11782C4F56DF}" type="sibTrans" cxnId="{3945093A-5EEB-0C4A-9DB1-022CE2D887B7}">
      <dgm:prSet/>
      <dgm:spPr/>
      <dgm:t>
        <a:bodyPr/>
        <a:lstStyle/>
        <a:p>
          <a:endParaRPr lang="en-US"/>
        </a:p>
      </dgm:t>
    </dgm:pt>
    <dgm:pt modelId="{DDD5F9DC-6449-9343-9122-1DD739B3CD4A}">
      <dgm:prSet/>
      <dgm:spPr>
        <a:ln>
          <a:solidFill>
            <a:schemeClr val="accent3">
              <a:lumMod val="50000"/>
            </a:schemeClr>
          </a:solidFill>
        </a:ln>
      </dgm:spPr>
      <dgm:t>
        <a:bodyPr/>
        <a:lstStyle/>
        <a:p>
          <a:pPr rtl="0"/>
          <a:r>
            <a:rPr lang="en-US" dirty="0"/>
            <a:t>The organizations that share the community cloud have similar requirements and, typically, a need to exchange data with each other</a:t>
          </a:r>
        </a:p>
      </dgm:t>
    </dgm:pt>
    <dgm:pt modelId="{88A76235-374A-7443-8867-E4678522844F}" type="parTrans" cxnId="{61AC539D-947C-A649-9E6F-03BD74B8A568}">
      <dgm:prSet/>
      <dgm:spPr/>
      <dgm:t>
        <a:bodyPr/>
        <a:lstStyle/>
        <a:p>
          <a:endParaRPr lang="en-US"/>
        </a:p>
      </dgm:t>
    </dgm:pt>
    <dgm:pt modelId="{F9314851-6C0F-7E42-A8D8-7979BBDA18A6}" type="sibTrans" cxnId="{61AC539D-947C-A649-9E6F-03BD74B8A568}">
      <dgm:prSet/>
      <dgm:spPr/>
      <dgm:t>
        <a:bodyPr/>
        <a:lstStyle/>
        <a:p>
          <a:endParaRPr lang="en-US"/>
        </a:p>
      </dgm:t>
    </dgm:pt>
    <dgm:pt modelId="{B0751A98-7A82-7541-A634-B3D027BBFF18}">
      <dgm:prSet/>
      <dgm:spPr/>
      <dgm:t>
        <a:bodyPr/>
        <a:lstStyle/>
        <a:p>
          <a:pPr rtl="0"/>
          <a:r>
            <a:rPr lang="en-US"/>
            <a:t>An example would be the health care industry</a:t>
          </a:r>
        </a:p>
      </dgm:t>
    </dgm:pt>
    <dgm:pt modelId="{74C6B9CF-853D-384E-A8F9-13A4BE783C88}" type="parTrans" cxnId="{20672E10-8621-8D48-910C-FE1376A1AF57}">
      <dgm:prSet/>
      <dgm:spPr/>
      <dgm:t>
        <a:bodyPr/>
        <a:lstStyle/>
        <a:p>
          <a:endParaRPr lang="en-US"/>
        </a:p>
      </dgm:t>
    </dgm:pt>
    <dgm:pt modelId="{6F3321BF-3D9E-A749-A010-103343605EBB}" type="sibTrans" cxnId="{20672E10-8621-8D48-910C-FE1376A1AF57}">
      <dgm:prSet/>
      <dgm:spPr/>
      <dgm:t>
        <a:bodyPr/>
        <a:lstStyle/>
        <a:p>
          <a:endParaRPr lang="en-US"/>
        </a:p>
      </dgm:t>
    </dgm:pt>
    <dgm:pt modelId="{EDA13420-9962-8D46-8CF8-875B881F03E0}">
      <dgm:prSet/>
      <dgm:spPr>
        <a:ln>
          <a:solidFill>
            <a:schemeClr val="accent3">
              <a:lumMod val="50000"/>
            </a:schemeClr>
          </a:solidFill>
        </a:ln>
      </dgm:spPr>
      <dgm:t>
        <a:bodyPr/>
        <a:lstStyle/>
        <a:p>
          <a:pPr rtl="0"/>
          <a:r>
            <a:rPr lang="en-US" dirty="0"/>
            <a:t>The cloud infrastructure may be managed by the participating organizations or a third party, and may exist on premise or off premise</a:t>
          </a:r>
        </a:p>
      </dgm:t>
    </dgm:pt>
    <dgm:pt modelId="{06F9BE70-8D6E-7B42-BFCD-A26EBCAEED07}" type="parTrans" cxnId="{F2B17A2D-B792-344B-BEDD-68AC24132401}">
      <dgm:prSet/>
      <dgm:spPr/>
      <dgm:t>
        <a:bodyPr/>
        <a:lstStyle/>
        <a:p>
          <a:endParaRPr lang="en-US"/>
        </a:p>
      </dgm:t>
    </dgm:pt>
    <dgm:pt modelId="{4F0332B8-8BBB-FA4B-B672-E23DE6BE4431}" type="sibTrans" cxnId="{F2B17A2D-B792-344B-BEDD-68AC24132401}">
      <dgm:prSet/>
      <dgm:spPr/>
      <dgm:t>
        <a:bodyPr/>
        <a:lstStyle/>
        <a:p>
          <a:endParaRPr lang="en-US"/>
        </a:p>
      </dgm:t>
    </dgm:pt>
    <dgm:pt modelId="{2E326B2F-503C-2343-B63F-4D7A5FD01923}">
      <dgm:prSet/>
      <dgm:spPr/>
      <dgm:t>
        <a:bodyPr/>
        <a:lstStyle/>
        <a:p>
          <a:pPr rtl="0"/>
          <a:r>
            <a:rPr lang="en-US" dirty="0"/>
            <a:t>In this deployment model, the costs are spread over fewer users than a public cloud so only some of the cost savings potential of cloud computing are realized</a:t>
          </a:r>
        </a:p>
      </dgm:t>
    </dgm:pt>
    <dgm:pt modelId="{00822E25-075E-1041-B80B-DF5CAA645A85}" type="parTrans" cxnId="{774DB029-DFE8-7A41-88E7-6F4A74E0C94A}">
      <dgm:prSet/>
      <dgm:spPr/>
      <dgm:t>
        <a:bodyPr/>
        <a:lstStyle/>
        <a:p>
          <a:endParaRPr lang="en-US"/>
        </a:p>
      </dgm:t>
    </dgm:pt>
    <dgm:pt modelId="{B96762B9-80CB-0545-B246-CA3A6AE5321F}" type="sibTrans" cxnId="{774DB029-DFE8-7A41-88E7-6F4A74E0C94A}">
      <dgm:prSet/>
      <dgm:spPr/>
      <dgm:t>
        <a:bodyPr/>
        <a:lstStyle/>
        <a:p>
          <a:endParaRPr lang="en-US"/>
        </a:p>
      </dgm:t>
    </dgm:pt>
    <dgm:pt modelId="{8FFCE8C9-328D-0445-B1B4-8D78B47C7511}" type="pres">
      <dgm:prSet presAssocID="{BCB6C6F0-DFD8-C341-AD6F-8546C8031E0F}" presName="Name0" presStyleCnt="0">
        <dgm:presLayoutVars>
          <dgm:chMax val="7"/>
          <dgm:dir/>
          <dgm:animLvl val="lvl"/>
          <dgm:resizeHandles val="exact"/>
        </dgm:presLayoutVars>
      </dgm:prSet>
      <dgm:spPr/>
    </dgm:pt>
    <dgm:pt modelId="{07B2B26F-8D6F-C64C-BA3C-35B1521C8942}" type="pres">
      <dgm:prSet presAssocID="{F5CB13E1-BEE4-AF46-B8F6-3BA22321BBA4}" presName="circle1" presStyleLbl="node1" presStyleIdx="0" presStyleCnt="3"/>
      <dgm:spPr>
        <a:solidFill>
          <a:schemeClr val="accent5">
            <a:lumMod val="75000"/>
          </a:schemeClr>
        </a:solidFill>
        <a:ln>
          <a:solidFill>
            <a:schemeClr val="accent4">
              <a:lumMod val="60000"/>
              <a:lumOff val="40000"/>
            </a:schemeClr>
          </a:solidFill>
        </a:ln>
      </dgm:spPr>
    </dgm:pt>
    <dgm:pt modelId="{D72310CD-C498-A34B-A6E9-32A661904A29}" type="pres">
      <dgm:prSet presAssocID="{F5CB13E1-BEE4-AF46-B8F6-3BA22321BBA4}" presName="space" presStyleCnt="0"/>
      <dgm:spPr/>
    </dgm:pt>
    <dgm:pt modelId="{E71396BD-FE0B-5840-BC1D-CAB2060590DF}" type="pres">
      <dgm:prSet presAssocID="{F5CB13E1-BEE4-AF46-B8F6-3BA22321BBA4}" presName="rect1" presStyleLbl="alignAcc1" presStyleIdx="0" presStyleCnt="3"/>
      <dgm:spPr/>
    </dgm:pt>
    <dgm:pt modelId="{7D14431E-2193-894F-A1A2-BB7872C6F71F}" type="pres">
      <dgm:prSet presAssocID="{DDD5F9DC-6449-9343-9122-1DD739B3CD4A}" presName="vertSpace2" presStyleLbl="node1" presStyleIdx="0" presStyleCnt="3"/>
      <dgm:spPr/>
    </dgm:pt>
    <dgm:pt modelId="{8AD71716-F6FD-4046-817D-D74560606C7B}" type="pres">
      <dgm:prSet presAssocID="{DDD5F9DC-6449-9343-9122-1DD739B3CD4A}" presName="circle2" presStyleLbl="node1" presStyleIdx="1" presStyleCnt="3"/>
      <dgm:spPr>
        <a:solidFill>
          <a:srgbClr val="7030A0"/>
        </a:solidFill>
        <a:ln>
          <a:solidFill>
            <a:schemeClr val="accent4">
              <a:lumMod val="60000"/>
              <a:lumOff val="40000"/>
            </a:schemeClr>
          </a:solidFill>
        </a:ln>
      </dgm:spPr>
    </dgm:pt>
    <dgm:pt modelId="{B0688CD4-5EC8-1544-B4AC-F5738DC6DBFE}" type="pres">
      <dgm:prSet presAssocID="{DDD5F9DC-6449-9343-9122-1DD739B3CD4A}" presName="rect2" presStyleLbl="alignAcc1" presStyleIdx="1" presStyleCnt="3"/>
      <dgm:spPr/>
    </dgm:pt>
    <dgm:pt modelId="{A8211658-6776-7E4C-B3A2-A23C96B5C988}" type="pres">
      <dgm:prSet presAssocID="{EDA13420-9962-8D46-8CF8-875B881F03E0}" presName="vertSpace3" presStyleLbl="node1" presStyleIdx="1" presStyleCnt="3"/>
      <dgm:spPr/>
    </dgm:pt>
    <dgm:pt modelId="{2BE50796-CDB9-604F-927F-BFF3C0F8F2A7}" type="pres">
      <dgm:prSet presAssocID="{EDA13420-9962-8D46-8CF8-875B881F03E0}" presName="circle3" presStyleLbl="node1" presStyleIdx="2" presStyleCnt="3"/>
      <dgm:spPr>
        <a:solidFill>
          <a:srgbClr val="00B050"/>
        </a:solidFill>
        <a:ln>
          <a:solidFill>
            <a:schemeClr val="tx1"/>
          </a:solidFill>
        </a:ln>
      </dgm:spPr>
    </dgm:pt>
    <dgm:pt modelId="{9F0532EA-3D18-2745-9118-5851E7D58C36}" type="pres">
      <dgm:prSet presAssocID="{EDA13420-9962-8D46-8CF8-875B881F03E0}" presName="rect3" presStyleLbl="alignAcc1" presStyleIdx="2" presStyleCnt="3"/>
      <dgm:spPr/>
    </dgm:pt>
    <dgm:pt modelId="{77398E18-36F0-9D4A-A887-093530C24D72}" type="pres">
      <dgm:prSet presAssocID="{F5CB13E1-BEE4-AF46-B8F6-3BA22321BBA4}" presName="rect1ParTx" presStyleLbl="alignAcc1" presStyleIdx="2" presStyleCnt="3">
        <dgm:presLayoutVars>
          <dgm:chMax val="1"/>
          <dgm:bulletEnabled val="1"/>
        </dgm:presLayoutVars>
      </dgm:prSet>
      <dgm:spPr/>
    </dgm:pt>
    <dgm:pt modelId="{9A731493-EF9C-D347-8881-905F63227B23}" type="pres">
      <dgm:prSet presAssocID="{F5CB13E1-BEE4-AF46-B8F6-3BA22321BBA4}" presName="rect1ChTx" presStyleLbl="alignAcc1" presStyleIdx="2" presStyleCnt="3">
        <dgm:presLayoutVars>
          <dgm:bulletEnabled val="1"/>
        </dgm:presLayoutVars>
      </dgm:prSet>
      <dgm:spPr/>
    </dgm:pt>
    <dgm:pt modelId="{33D31908-7F48-5C4F-86DB-94577D1FAB7C}" type="pres">
      <dgm:prSet presAssocID="{DDD5F9DC-6449-9343-9122-1DD739B3CD4A}" presName="rect2ParTx" presStyleLbl="alignAcc1" presStyleIdx="2" presStyleCnt="3">
        <dgm:presLayoutVars>
          <dgm:chMax val="1"/>
          <dgm:bulletEnabled val="1"/>
        </dgm:presLayoutVars>
      </dgm:prSet>
      <dgm:spPr/>
    </dgm:pt>
    <dgm:pt modelId="{05B69566-D5CF-D548-B24E-DA8A28CAE521}" type="pres">
      <dgm:prSet presAssocID="{DDD5F9DC-6449-9343-9122-1DD739B3CD4A}" presName="rect2ChTx" presStyleLbl="alignAcc1" presStyleIdx="2" presStyleCnt="3">
        <dgm:presLayoutVars>
          <dgm:bulletEnabled val="1"/>
        </dgm:presLayoutVars>
      </dgm:prSet>
      <dgm:spPr/>
    </dgm:pt>
    <dgm:pt modelId="{239C1BF1-2420-1C46-8F9A-6657D424CB6D}" type="pres">
      <dgm:prSet presAssocID="{EDA13420-9962-8D46-8CF8-875B881F03E0}" presName="rect3ParTx" presStyleLbl="alignAcc1" presStyleIdx="2" presStyleCnt="3">
        <dgm:presLayoutVars>
          <dgm:chMax val="1"/>
          <dgm:bulletEnabled val="1"/>
        </dgm:presLayoutVars>
      </dgm:prSet>
      <dgm:spPr/>
    </dgm:pt>
    <dgm:pt modelId="{F52594F7-2A74-0140-AF46-50DC4EAA14B2}" type="pres">
      <dgm:prSet presAssocID="{EDA13420-9962-8D46-8CF8-875B881F03E0}" presName="rect3ChTx" presStyleLbl="alignAcc1" presStyleIdx="2" presStyleCnt="3">
        <dgm:presLayoutVars>
          <dgm:bulletEnabled val="1"/>
        </dgm:presLayoutVars>
      </dgm:prSet>
      <dgm:spPr/>
    </dgm:pt>
  </dgm:ptLst>
  <dgm:cxnLst>
    <dgm:cxn modelId="{20672E10-8621-8D48-910C-FE1376A1AF57}" srcId="{DDD5F9DC-6449-9343-9122-1DD739B3CD4A}" destId="{B0751A98-7A82-7541-A634-B3D027BBFF18}" srcOrd="0" destOrd="0" parTransId="{74C6B9CF-853D-384E-A8F9-13A4BE783C88}" sibTransId="{6F3321BF-3D9E-A749-A010-103343605EBB}"/>
    <dgm:cxn modelId="{BD16D612-FC76-CC42-95E8-516AAC0FF962}" type="presOf" srcId="{10D2ED29-C382-664F-9EA3-3AB67E36DD2F}" destId="{9A731493-EF9C-D347-8881-905F63227B23}" srcOrd="0" destOrd="0" presId="urn:microsoft.com/office/officeart/2005/8/layout/target3"/>
    <dgm:cxn modelId="{774DB029-DFE8-7A41-88E7-6F4A74E0C94A}" srcId="{EDA13420-9962-8D46-8CF8-875B881F03E0}" destId="{2E326B2F-503C-2343-B63F-4D7A5FD01923}" srcOrd="0" destOrd="0" parTransId="{00822E25-075E-1041-B80B-DF5CAA645A85}" sibTransId="{B96762B9-80CB-0545-B246-CA3A6AE5321F}"/>
    <dgm:cxn modelId="{F2B17A2D-B792-344B-BEDD-68AC24132401}" srcId="{BCB6C6F0-DFD8-C341-AD6F-8546C8031E0F}" destId="{EDA13420-9962-8D46-8CF8-875B881F03E0}" srcOrd="2" destOrd="0" parTransId="{06F9BE70-8D6E-7B42-BFCD-A26EBCAEED07}" sibTransId="{4F0332B8-8BBB-FA4B-B672-E23DE6BE4431}"/>
    <dgm:cxn modelId="{BBE6B532-5236-D940-B2D3-D2E8498081D9}" srcId="{F5CB13E1-BEE4-AF46-B8F6-3BA22321BBA4}" destId="{10D2ED29-C382-664F-9EA3-3AB67E36DD2F}" srcOrd="0" destOrd="0" parTransId="{90E244C9-6536-5747-9195-0FB2424C80F0}" sibTransId="{EACE6468-0579-7C46-BDF7-0A5783A03892}"/>
    <dgm:cxn modelId="{DF73C237-C165-9F42-8557-44F14B511BD7}" type="presOf" srcId="{2E326B2F-503C-2343-B63F-4D7A5FD01923}" destId="{F52594F7-2A74-0140-AF46-50DC4EAA14B2}" srcOrd="0" destOrd="0" presId="urn:microsoft.com/office/officeart/2005/8/layout/target3"/>
    <dgm:cxn modelId="{3945093A-5EEB-0C4A-9DB1-022CE2D887B7}" srcId="{F5CB13E1-BEE4-AF46-B8F6-3BA22321BBA4}" destId="{2B3BD1FC-4910-064C-9AAE-6557D45915A9}" srcOrd="1" destOrd="0" parTransId="{7DEC04D5-8856-3F4E-B21C-20AE5BB9E992}" sibTransId="{0F9000D7-1203-8045-93BF-11782C4F56DF}"/>
    <dgm:cxn modelId="{6F9C5443-A1CC-7548-BC3F-A0B07FE4B175}" type="presOf" srcId="{F5CB13E1-BEE4-AF46-B8F6-3BA22321BBA4}" destId="{E71396BD-FE0B-5840-BC1D-CAB2060590DF}" srcOrd="0" destOrd="0" presId="urn:microsoft.com/office/officeart/2005/8/layout/target3"/>
    <dgm:cxn modelId="{39662C51-BE80-F145-84BD-5E18E731EC34}" type="presOf" srcId="{DDD5F9DC-6449-9343-9122-1DD739B3CD4A}" destId="{33D31908-7F48-5C4F-86DB-94577D1FAB7C}" srcOrd="1" destOrd="0" presId="urn:microsoft.com/office/officeart/2005/8/layout/target3"/>
    <dgm:cxn modelId="{337DCB7E-88BB-7F4B-AB9E-6DF501A3D28C}" type="presOf" srcId="{2B3BD1FC-4910-064C-9AAE-6557D45915A9}" destId="{9A731493-EF9C-D347-8881-905F63227B23}" srcOrd="0" destOrd="1" presId="urn:microsoft.com/office/officeart/2005/8/layout/target3"/>
    <dgm:cxn modelId="{B23E1481-BC7B-C041-98C9-596C88D09D71}" type="presOf" srcId="{B0751A98-7A82-7541-A634-B3D027BBFF18}" destId="{05B69566-D5CF-D548-B24E-DA8A28CAE521}" srcOrd="0" destOrd="0" presId="urn:microsoft.com/office/officeart/2005/8/layout/target3"/>
    <dgm:cxn modelId="{9F53518F-3AA6-EC4C-825E-177E5F972235}" type="presOf" srcId="{EDA13420-9962-8D46-8CF8-875B881F03E0}" destId="{9F0532EA-3D18-2745-9118-5851E7D58C36}" srcOrd="0" destOrd="0" presId="urn:microsoft.com/office/officeart/2005/8/layout/target3"/>
    <dgm:cxn modelId="{61AC539D-947C-A649-9E6F-03BD74B8A568}" srcId="{BCB6C6F0-DFD8-C341-AD6F-8546C8031E0F}" destId="{DDD5F9DC-6449-9343-9122-1DD739B3CD4A}" srcOrd="1" destOrd="0" parTransId="{88A76235-374A-7443-8867-E4678522844F}" sibTransId="{F9314851-6C0F-7E42-A8D8-7979BBDA18A6}"/>
    <dgm:cxn modelId="{09912AA2-D0E7-334A-BF46-2CFB0265F58E}" type="presOf" srcId="{BCB6C6F0-DFD8-C341-AD6F-8546C8031E0F}" destId="{8FFCE8C9-328D-0445-B1B4-8D78B47C7511}" srcOrd="0" destOrd="0" presId="urn:microsoft.com/office/officeart/2005/8/layout/target3"/>
    <dgm:cxn modelId="{5B61A3AB-FBB0-1B42-8926-F177CECCF279}" srcId="{BCB6C6F0-DFD8-C341-AD6F-8546C8031E0F}" destId="{F5CB13E1-BEE4-AF46-B8F6-3BA22321BBA4}" srcOrd="0" destOrd="0" parTransId="{0C825692-8BF6-6545-A603-D851C2707652}" sibTransId="{8AEC2193-B01B-474C-A98E-DA09955E6EA6}"/>
    <dgm:cxn modelId="{DB6B25AD-6456-8B4D-9FE1-710591806556}" type="presOf" srcId="{DDD5F9DC-6449-9343-9122-1DD739B3CD4A}" destId="{B0688CD4-5EC8-1544-B4AC-F5738DC6DBFE}" srcOrd="0" destOrd="0" presId="urn:microsoft.com/office/officeart/2005/8/layout/target3"/>
    <dgm:cxn modelId="{79BCA1B8-CA8C-7741-A37C-D7C4AC6C2C9C}" type="presOf" srcId="{F5CB13E1-BEE4-AF46-B8F6-3BA22321BBA4}" destId="{77398E18-36F0-9D4A-A887-093530C24D72}" srcOrd="1" destOrd="0" presId="urn:microsoft.com/office/officeart/2005/8/layout/target3"/>
    <dgm:cxn modelId="{7678E9E0-2B88-9B44-9124-393E3ADB7608}" type="presOf" srcId="{EDA13420-9962-8D46-8CF8-875B881F03E0}" destId="{239C1BF1-2420-1C46-8F9A-6657D424CB6D}" srcOrd="1" destOrd="0" presId="urn:microsoft.com/office/officeart/2005/8/layout/target3"/>
    <dgm:cxn modelId="{EC61CBA8-0FFC-B846-BC70-0DC124D8A72A}" type="presParOf" srcId="{8FFCE8C9-328D-0445-B1B4-8D78B47C7511}" destId="{07B2B26F-8D6F-C64C-BA3C-35B1521C8942}" srcOrd="0" destOrd="0" presId="urn:microsoft.com/office/officeart/2005/8/layout/target3"/>
    <dgm:cxn modelId="{91FE6165-E20B-8F49-A302-305B82BBF4CF}" type="presParOf" srcId="{8FFCE8C9-328D-0445-B1B4-8D78B47C7511}" destId="{D72310CD-C498-A34B-A6E9-32A661904A29}" srcOrd="1" destOrd="0" presId="urn:microsoft.com/office/officeart/2005/8/layout/target3"/>
    <dgm:cxn modelId="{0781DCE1-B8FB-FB46-98F2-252D50BDCD68}" type="presParOf" srcId="{8FFCE8C9-328D-0445-B1B4-8D78B47C7511}" destId="{E71396BD-FE0B-5840-BC1D-CAB2060590DF}" srcOrd="2" destOrd="0" presId="urn:microsoft.com/office/officeart/2005/8/layout/target3"/>
    <dgm:cxn modelId="{9F6787BA-ED28-9E4D-8BA2-FC6E97305A10}" type="presParOf" srcId="{8FFCE8C9-328D-0445-B1B4-8D78B47C7511}" destId="{7D14431E-2193-894F-A1A2-BB7872C6F71F}" srcOrd="3" destOrd="0" presId="urn:microsoft.com/office/officeart/2005/8/layout/target3"/>
    <dgm:cxn modelId="{15E8C46D-F840-0D4E-8551-EFE8895DC3BF}" type="presParOf" srcId="{8FFCE8C9-328D-0445-B1B4-8D78B47C7511}" destId="{8AD71716-F6FD-4046-817D-D74560606C7B}" srcOrd="4" destOrd="0" presId="urn:microsoft.com/office/officeart/2005/8/layout/target3"/>
    <dgm:cxn modelId="{90AB0A0C-97E5-EF40-AA63-C6D695158CC1}" type="presParOf" srcId="{8FFCE8C9-328D-0445-B1B4-8D78B47C7511}" destId="{B0688CD4-5EC8-1544-B4AC-F5738DC6DBFE}" srcOrd="5" destOrd="0" presId="urn:microsoft.com/office/officeart/2005/8/layout/target3"/>
    <dgm:cxn modelId="{F0B1F5CE-9D52-8F4D-94BE-B28B8DB59146}" type="presParOf" srcId="{8FFCE8C9-328D-0445-B1B4-8D78B47C7511}" destId="{A8211658-6776-7E4C-B3A2-A23C96B5C988}" srcOrd="6" destOrd="0" presId="urn:microsoft.com/office/officeart/2005/8/layout/target3"/>
    <dgm:cxn modelId="{00977C8D-E859-0849-8BDC-4B784E5225C3}" type="presParOf" srcId="{8FFCE8C9-328D-0445-B1B4-8D78B47C7511}" destId="{2BE50796-CDB9-604F-927F-BFF3C0F8F2A7}" srcOrd="7" destOrd="0" presId="urn:microsoft.com/office/officeart/2005/8/layout/target3"/>
    <dgm:cxn modelId="{DEFE4BAA-F184-AA45-B311-316FC341F37A}" type="presParOf" srcId="{8FFCE8C9-328D-0445-B1B4-8D78B47C7511}" destId="{9F0532EA-3D18-2745-9118-5851E7D58C36}" srcOrd="8" destOrd="0" presId="urn:microsoft.com/office/officeart/2005/8/layout/target3"/>
    <dgm:cxn modelId="{C77D686F-7C9E-C64E-8930-4144B0EEDE5E}" type="presParOf" srcId="{8FFCE8C9-328D-0445-B1B4-8D78B47C7511}" destId="{77398E18-36F0-9D4A-A887-093530C24D72}" srcOrd="9" destOrd="0" presId="urn:microsoft.com/office/officeart/2005/8/layout/target3"/>
    <dgm:cxn modelId="{E1C004A6-29EE-4748-84AB-39D65B90A112}" type="presParOf" srcId="{8FFCE8C9-328D-0445-B1B4-8D78B47C7511}" destId="{9A731493-EF9C-D347-8881-905F63227B23}" srcOrd="10" destOrd="0" presId="urn:microsoft.com/office/officeart/2005/8/layout/target3"/>
    <dgm:cxn modelId="{9E028888-6A66-E346-BEF5-3AE706DB4F94}" type="presParOf" srcId="{8FFCE8C9-328D-0445-B1B4-8D78B47C7511}" destId="{33D31908-7F48-5C4F-86DB-94577D1FAB7C}" srcOrd="11" destOrd="0" presId="urn:microsoft.com/office/officeart/2005/8/layout/target3"/>
    <dgm:cxn modelId="{B3A328FD-1961-6C41-BDC2-98BFCA8ED76F}" type="presParOf" srcId="{8FFCE8C9-328D-0445-B1B4-8D78B47C7511}" destId="{05B69566-D5CF-D548-B24E-DA8A28CAE521}" srcOrd="12" destOrd="0" presId="urn:microsoft.com/office/officeart/2005/8/layout/target3"/>
    <dgm:cxn modelId="{719DB6C6-EC19-5848-95E8-BC68325767C4}" type="presParOf" srcId="{8FFCE8C9-328D-0445-B1B4-8D78B47C7511}" destId="{239C1BF1-2420-1C46-8F9A-6657D424CB6D}" srcOrd="13" destOrd="0" presId="urn:microsoft.com/office/officeart/2005/8/layout/target3"/>
    <dgm:cxn modelId="{66F95E5C-DAB9-D449-974C-7C72FB8C5C0B}" type="presParOf" srcId="{8FFCE8C9-328D-0445-B1B4-8D78B47C7511}" destId="{F52594F7-2A74-0140-AF46-50DC4EAA14B2}" srcOrd="14" destOrd="0" presId="urn:microsoft.com/office/officeart/2005/8/layout/targe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3316448-6614-7E4A-BDD8-9712AD7F7BA7}"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FDE04B6D-13F7-2B45-9AB9-EE1AFF0BDFF0}">
      <dgm:prSet/>
      <dgm:spPr>
        <a:solidFill>
          <a:srgbClr val="7030A0"/>
        </a:solidFill>
        <a:ln>
          <a:solidFill>
            <a:schemeClr val="tx1"/>
          </a:solidFill>
        </a:ln>
      </dgm:spPr>
      <dgm:t>
        <a:bodyPr/>
        <a:lstStyle/>
        <a:p>
          <a:pPr rtl="0"/>
          <a:r>
            <a:rPr lang="en-US" dirty="0"/>
            <a:t>NIST developed the reference architecture with the following objectives in mind:</a:t>
          </a:r>
        </a:p>
      </dgm:t>
    </dgm:pt>
    <dgm:pt modelId="{8DA4B90B-B502-C84B-9193-C3BD2CBB8A34}" type="parTrans" cxnId="{66480DD2-D4DC-0F4E-A7E4-A22B872013F6}">
      <dgm:prSet/>
      <dgm:spPr/>
      <dgm:t>
        <a:bodyPr/>
        <a:lstStyle/>
        <a:p>
          <a:endParaRPr lang="en-US"/>
        </a:p>
      </dgm:t>
    </dgm:pt>
    <dgm:pt modelId="{5F4C8B44-22ED-8345-805D-B25BC5AAA55A}" type="sibTrans" cxnId="{66480DD2-D4DC-0F4E-A7E4-A22B872013F6}">
      <dgm:prSet/>
      <dgm:spPr/>
      <dgm:t>
        <a:bodyPr/>
        <a:lstStyle/>
        <a:p>
          <a:endParaRPr lang="en-US"/>
        </a:p>
      </dgm:t>
    </dgm:pt>
    <dgm:pt modelId="{B76CA70B-E5CD-BC40-9A4D-6B30D83F929C}">
      <dgm:prSet/>
      <dgm:spPr>
        <a:ln>
          <a:solidFill>
            <a:schemeClr val="accent3">
              <a:lumMod val="50000"/>
            </a:schemeClr>
          </a:solidFill>
        </a:ln>
      </dgm:spPr>
      <dgm:t>
        <a:bodyPr/>
        <a:lstStyle/>
        <a:p>
          <a:pPr rtl="0"/>
          <a:r>
            <a:rPr lang="en-US"/>
            <a:t>To illustrate and understand the various cloud services in the context of an overall cloud computing conceptual model</a:t>
          </a:r>
        </a:p>
      </dgm:t>
    </dgm:pt>
    <dgm:pt modelId="{7CAF353E-DA35-D946-8E16-28239D742987}" type="parTrans" cxnId="{CB9C57C6-AD03-274D-8E42-C2C375FAAD23}">
      <dgm:prSet/>
      <dgm:spPr/>
      <dgm:t>
        <a:bodyPr/>
        <a:lstStyle/>
        <a:p>
          <a:endParaRPr lang="en-US"/>
        </a:p>
      </dgm:t>
    </dgm:pt>
    <dgm:pt modelId="{75C99111-81D3-6C40-8D2E-F0F35BFF74E5}" type="sibTrans" cxnId="{CB9C57C6-AD03-274D-8E42-C2C375FAAD23}">
      <dgm:prSet/>
      <dgm:spPr/>
      <dgm:t>
        <a:bodyPr/>
        <a:lstStyle/>
        <a:p>
          <a:endParaRPr lang="en-US"/>
        </a:p>
      </dgm:t>
    </dgm:pt>
    <dgm:pt modelId="{10A8185D-B2C0-BD42-B690-C3809F7F65A4}">
      <dgm:prSet/>
      <dgm:spPr>
        <a:ln>
          <a:solidFill>
            <a:schemeClr val="accent3">
              <a:lumMod val="50000"/>
            </a:schemeClr>
          </a:solidFill>
        </a:ln>
      </dgm:spPr>
      <dgm:t>
        <a:bodyPr/>
        <a:lstStyle/>
        <a:p>
          <a:pPr rtl="0"/>
          <a:r>
            <a:rPr lang="en-US"/>
            <a:t>To provide a technical reference for CSCs to understand, discuss, categorize, and compare cloud services</a:t>
          </a:r>
        </a:p>
      </dgm:t>
    </dgm:pt>
    <dgm:pt modelId="{495C90D9-F2EE-F847-85DA-B2C4E66FD88A}" type="parTrans" cxnId="{26FF885D-19A0-5F4E-83FA-00BF5D9ABC2E}">
      <dgm:prSet/>
      <dgm:spPr/>
      <dgm:t>
        <a:bodyPr/>
        <a:lstStyle/>
        <a:p>
          <a:endParaRPr lang="en-US"/>
        </a:p>
      </dgm:t>
    </dgm:pt>
    <dgm:pt modelId="{A522F497-1E60-0F47-A72E-0189EB216530}" type="sibTrans" cxnId="{26FF885D-19A0-5F4E-83FA-00BF5D9ABC2E}">
      <dgm:prSet/>
      <dgm:spPr/>
      <dgm:t>
        <a:bodyPr/>
        <a:lstStyle/>
        <a:p>
          <a:endParaRPr lang="en-US"/>
        </a:p>
      </dgm:t>
    </dgm:pt>
    <dgm:pt modelId="{FD03B51A-AB37-F544-B4D9-1736906E7B6E}">
      <dgm:prSet/>
      <dgm:spPr>
        <a:ln>
          <a:solidFill>
            <a:schemeClr val="accent3">
              <a:lumMod val="50000"/>
            </a:schemeClr>
          </a:solidFill>
        </a:ln>
      </dgm:spPr>
      <dgm:t>
        <a:bodyPr/>
        <a:lstStyle/>
        <a:p>
          <a:pPr rtl="0"/>
          <a:r>
            <a:rPr lang="en-US"/>
            <a:t>To facilitate the analysis of candidate standards for security, interoperability, and portability and reference implementations</a:t>
          </a:r>
        </a:p>
      </dgm:t>
    </dgm:pt>
    <dgm:pt modelId="{35744F9C-839F-E44D-B87A-E5CB3A5F042B}" type="parTrans" cxnId="{4489B491-3A8F-C647-935D-FD52313FF38D}">
      <dgm:prSet/>
      <dgm:spPr/>
      <dgm:t>
        <a:bodyPr/>
        <a:lstStyle/>
        <a:p>
          <a:endParaRPr lang="en-US"/>
        </a:p>
      </dgm:t>
    </dgm:pt>
    <dgm:pt modelId="{2D61F4EA-961A-4C49-93DB-AAEA41A1A59B}" type="sibTrans" cxnId="{4489B491-3A8F-C647-935D-FD52313FF38D}">
      <dgm:prSet/>
      <dgm:spPr/>
      <dgm:t>
        <a:bodyPr/>
        <a:lstStyle/>
        <a:p>
          <a:endParaRPr lang="en-US"/>
        </a:p>
      </dgm:t>
    </dgm:pt>
    <dgm:pt modelId="{F6F24972-ACD8-4E49-BC0F-C05F0F349145}" type="pres">
      <dgm:prSet presAssocID="{E3316448-6614-7E4A-BDD8-9712AD7F7BA7}" presName="Name0" presStyleCnt="0">
        <dgm:presLayoutVars>
          <dgm:chMax val="3"/>
          <dgm:chPref val="1"/>
          <dgm:dir/>
          <dgm:animLvl val="lvl"/>
          <dgm:resizeHandles/>
        </dgm:presLayoutVars>
      </dgm:prSet>
      <dgm:spPr/>
    </dgm:pt>
    <dgm:pt modelId="{92154293-0240-6E4B-B3BA-F4E2DFAD311C}" type="pres">
      <dgm:prSet presAssocID="{E3316448-6614-7E4A-BDD8-9712AD7F7BA7}" presName="outerBox" presStyleCnt="0"/>
      <dgm:spPr/>
    </dgm:pt>
    <dgm:pt modelId="{7C56E7F0-352C-D148-98BB-098E187EA6C8}" type="pres">
      <dgm:prSet presAssocID="{E3316448-6614-7E4A-BDD8-9712AD7F7BA7}" presName="outerBoxParent" presStyleLbl="node1" presStyleIdx="0" presStyleCnt="1"/>
      <dgm:spPr/>
    </dgm:pt>
    <dgm:pt modelId="{B3E95817-DCE8-0A4A-80F2-204BF55DC5A2}" type="pres">
      <dgm:prSet presAssocID="{E3316448-6614-7E4A-BDD8-9712AD7F7BA7}" presName="outerBoxChildren" presStyleCnt="0"/>
      <dgm:spPr/>
    </dgm:pt>
    <dgm:pt modelId="{6AA9DDBA-ED37-4842-A7A3-5AB949A6CD81}" type="pres">
      <dgm:prSet presAssocID="{B76CA70B-E5CD-BC40-9A4D-6B30D83F929C}" presName="oChild" presStyleLbl="fgAcc1" presStyleIdx="0" presStyleCnt="3">
        <dgm:presLayoutVars>
          <dgm:bulletEnabled val="1"/>
        </dgm:presLayoutVars>
      </dgm:prSet>
      <dgm:spPr/>
    </dgm:pt>
    <dgm:pt modelId="{74FAEA25-304D-E840-AF8A-CAB0D16886EC}" type="pres">
      <dgm:prSet presAssocID="{75C99111-81D3-6C40-8D2E-F0F35BFF74E5}" presName="outerSibTrans" presStyleCnt="0"/>
      <dgm:spPr/>
    </dgm:pt>
    <dgm:pt modelId="{3E5A83EC-9534-0A47-8DCA-629C1C69D468}" type="pres">
      <dgm:prSet presAssocID="{10A8185D-B2C0-BD42-B690-C3809F7F65A4}" presName="oChild" presStyleLbl="fgAcc1" presStyleIdx="1" presStyleCnt="3">
        <dgm:presLayoutVars>
          <dgm:bulletEnabled val="1"/>
        </dgm:presLayoutVars>
      </dgm:prSet>
      <dgm:spPr/>
    </dgm:pt>
    <dgm:pt modelId="{4972289D-F1CB-9344-8A8D-65A3672611DA}" type="pres">
      <dgm:prSet presAssocID="{A522F497-1E60-0F47-A72E-0189EB216530}" presName="outerSibTrans" presStyleCnt="0"/>
      <dgm:spPr/>
    </dgm:pt>
    <dgm:pt modelId="{5EFDD3F6-E693-2B4A-A1E1-1C39C83F1326}" type="pres">
      <dgm:prSet presAssocID="{FD03B51A-AB37-F544-B4D9-1736906E7B6E}" presName="oChild" presStyleLbl="fgAcc1" presStyleIdx="2" presStyleCnt="3">
        <dgm:presLayoutVars>
          <dgm:bulletEnabled val="1"/>
        </dgm:presLayoutVars>
      </dgm:prSet>
      <dgm:spPr/>
    </dgm:pt>
  </dgm:ptLst>
  <dgm:cxnLst>
    <dgm:cxn modelId="{9607D104-BB13-6A4A-8569-40173780C79A}" type="presOf" srcId="{FDE04B6D-13F7-2B45-9AB9-EE1AFF0BDFF0}" destId="{7C56E7F0-352C-D148-98BB-098E187EA6C8}" srcOrd="0" destOrd="0" presId="urn:microsoft.com/office/officeart/2005/8/layout/target2"/>
    <dgm:cxn modelId="{26FF885D-19A0-5F4E-83FA-00BF5D9ABC2E}" srcId="{FDE04B6D-13F7-2B45-9AB9-EE1AFF0BDFF0}" destId="{10A8185D-B2C0-BD42-B690-C3809F7F65A4}" srcOrd="1" destOrd="0" parTransId="{495C90D9-F2EE-F847-85DA-B2C4E66FD88A}" sibTransId="{A522F497-1E60-0F47-A72E-0189EB216530}"/>
    <dgm:cxn modelId="{51307B77-BFC4-1243-B9B7-13D1D9D8C56E}" type="presOf" srcId="{10A8185D-B2C0-BD42-B690-C3809F7F65A4}" destId="{3E5A83EC-9534-0A47-8DCA-629C1C69D468}" srcOrd="0" destOrd="0" presId="urn:microsoft.com/office/officeart/2005/8/layout/target2"/>
    <dgm:cxn modelId="{AC4F7A8B-886D-5041-AA57-0A35B24E3556}" type="presOf" srcId="{B76CA70B-E5CD-BC40-9A4D-6B30D83F929C}" destId="{6AA9DDBA-ED37-4842-A7A3-5AB949A6CD81}" srcOrd="0" destOrd="0" presId="urn:microsoft.com/office/officeart/2005/8/layout/target2"/>
    <dgm:cxn modelId="{9217818D-5564-2E40-A4C1-4DC8BC5E0D32}" type="presOf" srcId="{E3316448-6614-7E4A-BDD8-9712AD7F7BA7}" destId="{F6F24972-ACD8-4E49-BC0F-C05F0F349145}" srcOrd="0" destOrd="0" presId="urn:microsoft.com/office/officeart/2005/8/layout/target2"/>
    <dgm:cxn modelId="{4489B491-3A8F-C647-935D-FD52313FF38D}" srcId="{FDE04B6D-13F7-2B45-9AB9-EE1AFF0BDFF0}" destId="{FD03B51A-AB37-F544-B4D9-1736906E7B6E}" srcOrd="2" destOrd="0" parTransId="{35744F9C-839F-E44D-B87A-E5CB3A5F042B}" sibTransId="{2D61F4EA-961A-4C49-93DB-AAEA41A1A59B}"/>
    <dgm:cxn modelId="{CB9C57C6-AD03-274D-8E42-C2C375FAAD23}" srcId="{FDE04B6D-13F7-2B45-9AB9-EE1AFF0BDFF0}" destId="{B76CA70B-E5CD-BC40-9A4D-6B30D83F929C}" srcOrd="0" destOrd="0" parTransId="{7CAF353E-DA35-D946-8E16-28239D742987}" sibTransId="{75C99111-81D3-6C40-8D2E-F0F35BFF74E5}"/>
    <dgm:cxn modelId="{66480DD2-D4DC-0F4E-A7E4-A22B872013F6}" srcId="{E3316448-6614-7E4A-BDD8-9712AD7F7BA7}" destId="{FDE04B6D-13F7-2B45-9AB9-EE1AFF0BDFF0}" srcOrd="0" destOrd="0" parTransId="{8DA4B90B-B502-C84B-9193-C3BD2CBB8A34}" sibTransId="{5F4C8B44-22ED-8345-805D-B25BC5AAA55A}"/>
    <dgm:cxn modelId="{13E76ED6-F8EF-1747-8A34-B871ED19E47E}" type="presOf" srcId="{FD03B51A-AB37-F544-B4D9-1736906E7B6E}" destId="{5EFDD3F6-E693-2B4A-A1E1-1C39C83F1326}" srcOrd="0" destOrd="0" presId="urn:microsoft.com/office/officeart/2005/8/layout/target2"/>
    <dgm:cxn modelId="{D016C423-BB21-1A48-8858-4A49C09A241B}" type="presParOf" srcId="{F6F24972-ACD8-4E49-BC0F-C05F0F349145}" destId="{92154293-0240-6E4B-B3BA-F4E2DFAD311C}" srcOrd="0" destOrd="0" presId="urn:microsoft.com/office/officeart/2005/8/layout/target2"/>
    <dgm:cxn modelId="{AD858A67-8056-C840-9179-28EB9225B41F}" type="presParOf" srcId="{92154293-0240-6E4B-B3BA-F4E2DFAD311C}" destId="{7C56E7F0-352C-D148-98BB-098E187EA6C8}" srcOrd="0" destOrd="0" presId="urn:microsoft.com/office/officeart/2005/8/layout/target2"/>
    <dgm:cxn modelId="{A850B98C-597C-2343-8315-B25877471EA0}" type="presParOf" srcId="{92154293-0240-6E4B-B3BA-F4E2DFAD311C}" destId="{B3E95817-DCE8-0A4A-80F2-204BF55DC5A2}" srcOrd="1" destOrd="0" presId="urn:microsoft.com/office/officeart/2005/8/layout/target2"/>
    <dgm:cxn modelId="{1CAFC7C1-58BC-424F-8434-738BF64AF166}" type="presParOf" srcId="{B3E95817-DCE8-0A4A-80F2-204BF55DC5A2}" destId="{6AA9DDBA-ED37-4842-A7A3-5AB949A6CD81}" srcOrd="0" destOrd="0" presId="urn:microsoft.com/office/officeart/2005/8/layout/target2"/>
    <dgm:cxn modelId="{17391608-57E7-D943-AD94-B168D0FAACCC}" type="presParOf" srcId="{B3E95817-DCE8-0A4A-80F2-204BF55DC5A2}" destId="{74FAEA25-304D-E840-AF8A-CAB0D16886EC}" srcOrd="1" destOrd="0" presId="urn:microsoft.com/office/officeart/2005/8/layout/target2"/>
    <dgm:cxn modelId="{1FE12D00-3BAC-8B43-A5B2-7B85BAEE5CFA}" type="presParOf" srcId="{B3E95817-DCE8-0A4A-80F2-204BF55DC5A2}" destId="{3E5A83EC-9534-0A47-8DCA-629C1C69D468}" srcOrd="2" destOrd="0" presId="urn:microsoft.com/office/officeart/2005/8/layout/target2"/>
    <dgm:cxn modelId="{CAB7DB4E-4029-DC4E-9A75-6FC5AB0ADDFD}" type="presParOf" srcId="{B3E95817-DCE8-0A4A-80F2-204BF55DC5A2}" destId="{4972289D-F1CB-9344-8A8D-65A3672611DA}" srcOrd="3" destOrd="0" presId="urn:microsoft.com/office/officeart/2005/8/layout/target2"/>
    <dgm:cxn modelId="{A257D003-CAA6-A84E-B1E8-C7FAA4390D4C}" type="presParOf" srcId="{B3E95817-DCE8-0A4A-80F2-204BF55DC5A2}" destId="{5EFDD3F6-E693-2B4A-A1E1-1C39C83F1326}" srcOrd="4" destOrd="0" presId="urn:microsoft.com/office/officeart/2005/8/layout/targe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8A86BC4-D146-9E42-AAE2-F230F1D72B15}" type="doc">
      <dgm:prSet loTypeId="urn:microsoft.com/office/officeart/2005/8/layout/venn1" loCatId="relationship" qsTypeId="urn:microsoft.com/office/officeart/2005/8/quickstyle/3D1" qsCatId="3D" csTypeId="urn:microsoft.com/office/officeart/2005/8/colors/colorful4" csCatId="colorful" phldr="1"/>
      <dgm:spPr/>
      <dgm:t>
        <a:bodyPr/>
        <a:lstStyle/>
        <a:p>
          <a:endParaRPr lang="en-US"/>
        </a:p>
      </dgm:t>
    </dgm:pt>
    <dgm:pt modelId="{E3A37495-5A35-6147-A934-EA04BFC5A5D1}">
      <dgm:prSet custT="1"/>
      <dgm:spPr/>
      <dgm:t>
        <a:bodyPr/>
        <a:lstStyle/>
        <a:p>
          <a:pPr rtl="0"/>
          <a:r>
            <a:rPr lang="en-US" sz="1400" dirty="0"/>
            <a:t>The threat of data compromise increases in the cloud, due to the number of, and interactions between, risks and challenges that are either unique to the cloud or more dangerous because of the architectural or operational characteristics of the cloud environment</a:t>
          </a:r>
        </a:p>
      </dgm:t>
    </dgm:pt>
    <dgm:pt modelId="{974015C9-59F5-3544-A7C9-AD2FBD7B3C0F}" type="parTrans" cxnId="{139EB84A-73FC-2749-A106-FE4F0FD4CDE1}">
      <dgm:prSet/>
      <dgm:spPr/>
      <dgm:t>
        <a:bodyPr/>
        <a:lstStyle/>
        <a:p>
          <a:endParaRPr lang="en-US"/>
        </a:p>
      </dgm:t>
    </dgm:pt>
    <dgm:pt modelId="{D4633B89-25C8-4F47-856D-122E6BAC8BC8}" type="sibTrans" cxnId="{139EB84A-73FC-2749-A106-FE4F0FD4CDE1}">
      <dgm:prSet/>
      <dgm:spPr/>
      <dgm:t>
        <a:bodyPr/>
        <a:lstStyle/>
        <a:p>
          <a:endParaRPr lang="en-US"/>
        </a:p>
      </dgm:t>
    </dgm:pt>
    <dgm:pt modelId="{0D0534D7-1B88-554E-B6E8-61CAD4C0F781}">
      <dgm:prSet custT="1"/>
      <dgm:spPr/>
      <dgm:t>
        <a:bodyPr/>
        <a:lstStyle/>
        <a:p>
          <a:pPr rtl="0"/>
          <a:r>
            <a:rPr lang="en-US" sz="1400" dirty="0"/>
            <a:t>Data must be secured while at rest, in transit, and in use, and access to the data must be controlled</a:t>
          </a:r>
        </a:p>
      </dgm:t>
    </dgm:pt>
    <dgm:pt modelId="{ACC4C760-5133-7142-ACB9-8B62CAFB80DE}" type="parTrans" cxnId="{966CF07D-BF45-4F4F-9EB5-C0A97A539480}">
      <dgm:prSet/>
      <dgm:spPr/>
      <dgm:t>
        <a:bodyPr/>
        <a:lstStyle/>
        <a:p>
          <a:endParaRPr lang="en-US"/>
        </a:p>
      </dgm:t>
    </dgm:pt>
    <dgm:pt modelId="{67B37E20-5B82-3046-911A-F73E45F5D252}" type="sibTrans" cxnId="{966CF07D-BF45-4F4F-9EB5-C0A97A539480}">
      <dgm:prSet/>
      <dgm:spPr/>
      <dgm:t>
        <a:bodyPr/>
        <a:lstStyle/>
        <a:p>
          <a:endParaRPr lang="en-US"/>
        </a:p>
      </dgm:t>
    </dgm:pt>
    <dgm:pt modelId="{52497B25-8118-954E-B347-9432F8CA6842}">
      <dgm:prSet custT="1"/>
      <dgm:spPr/>
      <dgm:t>
        <a:bodyPr/>
        <a:lstStyle/>
        <a:p>
          <a:pPr rtl="0"/>
          <a:r>
            <a:rPr lang="en-US" sz="1400" dirty="0"/>
            <a:t>The client can employ encryption to protect data in transit, though this involves key management responsibilities for the CSP</a:t>
          </a:r>
        </a:p>
      </dgm:t>
    </dgm:pt>
    <dgm:pt modelId="{2BFAFD42-862D-2240-913C-A6FE07A95667}" type="parTrans" cxnId="{AAAF9538-770B-3D4B-BE72-3E1EC13A6A5C}">
      <dgm:prSet/>
      <dgm:spPr/>
      <dgm:t>
        <a:bodyPr/>
        <a:lstStyle/>
        <a:p>
          <a:endParaRPr lang="en-US"/>
        </a:p>
      </dgm:t>
    </dgm:pt>
    <dgm:pt modelId="{024BD00B-8E75-7F46-86F1-3C69C525B6B8}" type="sibTrans" cxnId="{AAAF9538-770B-3D4B-BE72-3E1EC13A6A5C}">
      <dgm:prSet/>
      <dgm:spPr/>
      <dgm:t>
        <a:bodyPr/>
        <a:lstStyle/>
        <a:p>
          <a:endParaRPr lang="en-US"/>
        </a:p>
      </dgm:t>
    </dgm:pt>
    <dgm:pt modelId="{1A8A4C85-088B-754E-B1FC-A2DA7F44DE22}">
      <dgm:prSet custT="1"/>
      <dgm:spPr/>
      <dgm:t>
        <a:bodyPr/>
        <a:lstStyle/>
        <a:p>
          <a:pPr rtl="0"/>
          <a:r>
            <a:rPr lang="en-US" sz="1400" dirty="0"/>
            <a:t>The client can enforce access control techniques, but CSP is involved to some extent depending on the service model used</a:t>
          </a:r>
        </a:p>
      </dgm:t>
    </dgm:pt>
    <dgm:pt modelId="{3AD5B92D-E343-7946-A93F-04DE78515B51}" type="parTrans" cxnId="{85A7907D-B748-A346-A96A-08116DB7968C}">
      <dgm:prSet/>
      <dgm:spPr/>
      <dgm:t>
        <a:bodyPr/>
        <a:lstStyle/>
        <a:p>
          <a:endParaRPr lang="en-US"/>
        </a:p>
      </dgm:t>
    </dgm:pt>
    <dgm:pt modelId="{E976A8A5-38FD-C340-9A74-AFA9E3E456AF}" type="sibTrans" cxnId="{85A7907D-B748-A346-A96A-08116DB7968C}">
      <dgm:prSet/>
      <dgm:spPr/>
      <dgm:t>
        <a:bodyPr/>
        <a:lstStyle/>
        <a:p>
          <a:endParaRPr lang="en-US"/>
        </a:p>
      </dgm:t>
    </dgm:pt>
    <dgm:pt modelId="{B3578584-D681-AD43-83C9-93D4801725C5}">
      <dgm:prSet custT="1"/>
      <dgm:spPr/>
      <dgm:t>
        <a:bodyPr/>
        <a:lstStyle/>
        <a:p>
          <a:pPr rtl="0"/>
          <a:r>
            <a:rPr lang="en-US" sz="1400" dirty="0"/>
            <a:t>For data at rest, the ideal security measure is for the client to encrypt the database and only store encrypted data in the cloud, with the CSP having no access to the encryption key</a:t>
          </a:r>
        </a:p>
      </dgm:t>
    </dgm:pt>
    <dgm:pt modelId="{8FBB6971-F247-304B-B61B-9094B8B0EA6F}" type="parTrans" cxnId="{042B036B-2ECB-CB49-B2FA-EC2A30A9FC9A}">
      <dgm:prSet/>
      <dgm:spPr/>
      <dgm:t>
        <a:bodyPr/>
        <a:lstStyle/>
        <a:p>
          <a:endParaRPr lang="en-US"/>
        </a:p>
      </dgm:t>
    </dgm:pt>
    <dgm:pt modelId="{A28B458D-7229-674D-8003-A8F51A0E386B}" type="sibTrans" cxnId="{042B036B-2ECB-CB49-B2FA-EC2A30A9FC9A}">
      <dgm:prSet/>
      <dgm:spPr/>
      <dgm:t>
        <a:bodyPr/>
        <a:lstStyle/>
        <a:p>
          <a:endParaRPr lang="en-US"/>
        </a:p>
      </dgm:t>
    </dgm:pt>
    <dgm:pt modelId="{EE29A0C8-7B3B-D948-99B4-82EB7422C1FB}">
      <dgm:prSet custT="1"/>
      <dgm:spPr/>
      <dgm:t>
        <a:bodyPr/>
        <a:lstStyle/>
        <a:p>
          <a:pPr rtl="0"/>
          <a:r>
            <a:rPr lang="en-US" sz="1400" dirty="0"/>
            <a:t>Even with these precautions, corruption and other denial-of-service attacks remain a risk</a:t>
          </a:r>
        </a:p>
      </dgm:t>
    </dgm:pt>
    <dgm:pt modelId="{D8410885-DCA8-F846-A4D1-52E6E7BB408D}" type="parTrans" cxnId="{CB2C6FF6-773A-5C48-AD27-17C960F3E4FB}">
      <dgm:prSet/>
      <dgm:spPr/>
      <dgm:t>
        <a:bodyPr/>
        <a:lstStyle/>
        <a:p>
          <a:endParaRPr lang="en-US"/>
        </a:p>
      </dgm:t>
    </dgm:pt>
    <dgm:pt modelId="{163DEB4E-605E-B749-850E-4C4E3D9A6DA7}" type="sibTrans" cxnId="{CB2C6FF6-773A-5C48-AD27-17C960F3E4FB}">
      <dgm:prSet/>
      <dgm:spPr/>
      <dgm:t>
        <a:bodyPr/>
        <a:lstStyle/>
        <a:p>
          <a:endParaRPr lang="en-US"/>
        </a:p>
      </dgm:t>
    </dgm:pt>
    <dgm:pt modelId="{7B707AE2-4C20-6444-B429-BF51A6214A0C}" type="pres">
      <dgm:prSet presAssocID="{C8A86BC4-D146-9E42-AAE2-F230F1D72B15}" presName="compositeShape" presStyleCnt="0">
        <dgm:presLayoutVars>
          <dgm:chMax val="7"/>
          <dgm:dir/>
          <dgm:resizeHandles val="exact"/>
        </dgm:presLayoutVars>
      </dgm:prSet>
      <dgm:spPr/>
    </dgm:pt>
    <dgm:pt modelId="{29A817A0-C4CA-3D47-A8CB-F0B3F12C7AA5}" type="pres">
      <dgm:prSet presAssocID="{E3A37495-5A35-6147-A934-EA04BFC5A5D1}" presName="circ1" presStyleLbl="vennNode1" presStyleIdx="0" presStyleCnt="6"/>
      <dgm:spPr/>
    </dgm:pt>
    <dgm:pt modelId="{EE65F713-2992-6C4E-8DCF-3782EBD6E290}" type="pres">
      <dgm:prSet presAssocID="{E3A37495-5A35-6147-A934-EA04BFC5A5D1}" presName="circ1Tx" presStyleLbl="revTx" presStyleIdx="0" presStyleCnt="0" custScaleX="198860" custScaleY="99920">
        <dgm:presLayoutVars>
          <dgm:chMax val="0"/>
          <dgm:chPref val="0"/>
          <dgm:bulletEnabled val="1"/>
        </dgm:presLayoutVars>
      </dgm:prSet>
      <dgm:spPr/>
    </dgm:pt>
    <dgm:pt modelId="{C7D712C5-9F87-7648-A70C-FAB9B331172E}" type="pres">
      <dgm:prSet presAssocID="{0D0534D7-1B88-554E-B6E8-61CAD4C0F781}" presName="circ2" presStyleLbl="vennNode1" presStyleIdx="1" presStyleCnt="6"/>
      <dgm:spPr/>
    </dgm:pt>
    <dgm:pt modelId="{DB70DB71-0B2D-E040-9E7B-D5D5F87AC1E6}" type="pres">
      <dgm:prSet presAssocID="{0D0534D7-1B88-554E-B6E8-61CAD4C0F781}" presName="circ2Tx" presStyleLbl="revTx" presStyleIdx="0" presStyleCnt="0" custLinFactNeighborX="1896" custLinFactNeighborY="16682">
        <dgm:presLayoutVars>
          <dgm:chMax val="0"/>
          <dgm:chPref val="0"/>
          <dgm:bulletEnabled val="1"/>
        </dgm:presLayoutVars>
      </dgm:prSet>
      <dgm:spPr/>
    </dgm:pt>
    <dgm:pt modelId="{F1B01E82-D429-404C-9C33-619EF8DCAED7}" type="pres">
      <dgm:prSet presAssocID="{52497B25-8118-954E-B347-9432F8CA6842}" presName="circ3" presStyleLbl="vennNode1" presStyleIdx="2" presStyleCnt="6"/>
      <dgm:spPr/>
    </dgm:pt>
    <dgm:pt modelId="{13B3436D-0CB0-D346-972D-4420C12A97AF}" type="pres">
      <dgm:prSet presAssocID="{52497B25-8118-954E-B347-9432F8CA6842}" presName="circ3Tx" presStyleLbl="revTx" presStyleIdx="0" presStyleCnt="0" custScaleX="133301" custLinFactNeighborX="16627" custLinFactNeighborY="-7988">
        <dgm:presLayoutVars>
          <dgm:chMax val="0"/>
          <dgm:chPref val="0"/>
          <dgm:bulletEnabled val="1"/>
        </dgm:presLayoutVars>
      </dgm:prSet>
      <dgm:spPr/>
    </dgm:pt>
    <dgm:pt modelId="{C0DB69AA-8C52-0D48-A548-B2E40F4B461F}" type="pres">
      <dgm:prSet presAssocID="{1A8A4C85-088B-754E-B1FC-A2DA7F44DE22}" presName="circ4" presStyleLbl="vennNode1" presStyleIdx="3" presStyleCnt="6"/>
      <dgm:spPr/>
    </dgm:pt>
    <dgm:pt modelId="{4EEBDF23-A8E0-6040-9A31-F5E1708E2096}" type="pres">
      <dgm:prSet presAssocID="{1A8A4C85-088B-754E-B1FC-A2DA7F44DE22}" presName="circ4Tx" presStyleLbl="revTx" presStyleIdx="0" presStyleCnt="0" custScaleX="143755">
        <dgm:presLayoutVars>
          <dgm:chMax val="0"/>
          <dgm:chPref val="0"/>
          <dgm:bulletEnabled val="1"/>
        </dgm:presLayoutVars>
      </dgm:prSet>
      <dgm:spPr/>
    </dgm:pt>
    <dgm:pt modelId="{9DECB9C1-7B29-C648-9301-E9BCA216BC5E}" type="pres">
      <dgm:prSet presAssocID="{B3578584-D681-AD43-83C9-93D4801725C5}" presName="circ5" presStyleLbl="vennNode1" presStyleIdx="4" presStyleCnt="6"/>
      <dgm:spPr/>
    </dgm:pt>
    <dgm:pt modelId="{30B1E571-AE94-0344-B436-7566C88C2A97}" type="pres">
      <dgm:prSet presAssocID="{B3578584-D681-AD43-83C9-93D4801725C5}" presName="circ5Tx" presStyleLbl="revTx" presStyleIdx="0" presStyleCnt="0" custScaleX="140982" custLinFactNeighborX="-19966" custLinFactNeighborY="-2461">
        <dgm:presLayoutVars>
          <dgm:chMax val="0"/>
          <dgm:chPref val="0"/>
          <dgm:bulletEnabled val="1"/>
        </dgm:presLayoutVars>
      </dgm:prSet>
      <dgm:spPr/>
    </dgm:pt>
    <dgm:pt modelId="{C4603A6F-67D9-1C49-B194-512705741A5D}" type="pres">
      <dgm:prSet presAssocID="{EE29A0C8-7B3B-D948-99B4-82EB7422C1FB}" presName="circ6" presStyleLbl="vennNode1" presStyleIdx="5" presStyleCnt="6"/>
      <dgm:spPr/>
    </dgm:pt>
    <dgm:pt modelId="{AADA031D-FAE4-F74C-90C3-E09497E38B3E}" type="pres">
      <dgm:prSet presAssocID="{EE29A0C8-7B3B-D948-99B4-82EB7422C1FB}" presName="circ6Tx" presStyleLbl="revTx" presStyleIdx="0" presStyleCnt="0" custScaleX="123330" custLinFactNeighborX="-10770" custLinFactNeighborY="9402">
        <dgm:presLayoutVars>
          <dgm:chMax val="0"/>
          <dgm:chPref val="0"/>
          <dgm:bulletEnabled val="1"/>
        </dgm:presLayoutVars>
      </dgm:prSet>
      <dgm:spPr/>
    </dgm:pt>
  </dgm:ptLst>
  <dgm:cxnLst>
    <dgm:cxn modelId="{CBF0CF04-FCF7-854F-BC45-3211D458E7F0}" type="presOf" srcId="{E3A37495-5A35-6147-A934-EA04BFC5A5D1}" destId="{EE65F713-2992-6C4E-8DCF-3782EBD6E290}" srcOrd="0" destOrd="0" presId="urn:microsoft.com/office/officeart/2005/8/layout/venn1"/>
    <dgm:cxn modelId="{1CF63208-E6D8-3A4D-9812-7C827DEAE51D}" type="presOf" srcId="{C8A86BC4-D146-9E42-AAE2-F230F1D72B15}" destId="{7B707AE2-4C20-6444-B429-BF51A6214A0C}" srcOrd="0" destOrd="0" presId="urn:microsoft.com/office/officeart/2005/8/layout/venn1"/>
    <dgm:cxn modelId="{E62C231B-7317-284E-9458-2D51A7D7DC28}" type="presOf" srcId="{B3578584-D681-AD43-83C9-93D4801725C5}" destId="{30B1E571-AE94-0344-B436-7566C88C2A97}" srcOrd="0" destOrd="0" presId="urn:microsoft.com/office/officeart/2005/8/layout/venn1"/>
    <dgm:cxn modelId="{AAAF9538-770B-3D4B-BE72-3E1EC13A6A5C}" srcId="{C8A86BC4-D146-9E42-AAE2-F230F1D72B15}" destId="{52497B25-8118-954E-B347-9432F8CA6842}" srcOrd="2" destOrd="0" parTransId="{2BFAFD42-862D-2240-913C-A6FE07A95667}" sibTransId="{024BD00B-8E75-7F46-86F1-3C69C525B6B8}"/>
    <dgm:cxn modelId="{139EB84A-73FC-2749-A106-FE4F0FD4CDE1}" srcId="{C8A86BC4-D146-9E42-AAE2-F230F1D72B15}" destId="{E3A37495-5A35-6147-A934-EA04BFC5A5D1}" srcOrd="0" destOrd="0" parTransId="{974015C9-59F5-3544-A7C9-AD2FBD7B3C0F}" sibTransId="{D4633B89-25C8-4F47-856D-122E6BAC8BC8}"/>
    <dgm:cxn modelId="{042B036B-2ECB-CB49-B2FA-EC2A30A9FC9A}" srcId="{C8A86BC4-D146-9E42-AAE2-F230F1D72B15}" destId="{B3578584-D681-AD43-83C9-93D4801725C5}" srcOrd="4" destOrd="0" parTransId="{8FBB6971-F247-304B-B61B-9094B8B0EA6F}" sibTransId="{A28B458D-7229-674D-8003-A8F51A0E386B}"/>
    <dgm:cxn modelId="{7C63FE6E-D21A-1044-A1C4-3C65F6F95B06}" type="presOf" srcId="{EE29A0C8-7B3B-D948-99B4-82EB7422C1FB}" destId="{AADA031D-FAE4-F74C-90C3-E09497E38B3E}" srcOrd="0" destOrd="0" presId="urn:microsoft.com/office/officeart/2005/8/layout/venn1"/>
    <dgm:cxn modelId="{609A254F-2D61-6441-A6A1-F8AEE8BD55B8}" type="presOf" srcId="{52497B25-8118-954E-B347-9432F8CA6842}" destId="{13B3436D-0CB0-D346-972D-4420C12A97AF}" srcOrd="0" destOrd="0" presId="urn:microsoft.com/office/officeart/2005/8/layout/venn1"/>
    <dgm:cxn modelId="{85A7907D-B748-A346-A96A-08116DB7968C}" srcId="{C8A86BC4-D146-9E42-AAE2-F230F1D72B15}" destId="{1A8A4C85-088B-754E-B1FC-A2DA7F44DE22}" srcOrd="3" destOrd="0" parTransId="{3AD5B92D-E343-7946-A93F-04DE78515B51}" sibTransId="{E976A8A5-38FD-C340-9A74-AFA9E3E456AF}"/>
    <dgm:cxn modelId="{966CF07D-BF45-4F4F-9EB5-C0A97A539480}" srcId="{C8A86BC4-D146-9E42-AAE2-F230F1D72B15}" destId="{0D0534D7-1B88-554E-B6E8-61CAD4C0F781}" srcOrd="1" destOrd="0" parTransId="{ACC4C760-5133-7142-ACB9-8B62CAFB80DE}" sibTransId="{67B37E20-5B82-3046-911A-F73E45F5D252}"/>
    <dgm:cxn modelId="{0988D0A3-B078-0349-862A-0E97F884230E}" type="presOf" srcId="{1A8A4C85-088B-754E-B1FC-A2DA7F44DE22}" destId="{4EEBDF23-A8E0-6040-9A31-F5E1708E2096}" srcOrd="0" destOrd="0" presId="urn:microsoft.com/office/officeart/2005/8/layout/venn1"/>
    <dgm:cxn modelId="{B59616DF-35D4-9243-8856-FCA0904ABEA8}" type="presOf" srcId="{0D0534D7-1B88-554E-B6E8-61CAD4C0F781}" destId="{DB70DB71-0B2D-E040-9E7B-D5D5F87AC1E6}" srcOrd="0" destOrd="0" presId="urn:microsoft.com/office/officeart/2005/8/layout/venn1"/>
    <dgm:cxn modelId="{CB2C6FF6-773A-5C48-AD27-17C960F3E4FB}" srcId="{C8A86BC4-D146-9E42-AAE2-F230F1D72B15}" destId="{EE29A0C8-7B3B-D948-99B4-82EB7422C1FB}" srcOrd="5" destOrd="0" parTransId="{D8410885-DCA8-F846-A4D1-52E6E7BB408D}" sibTransId="{163DEB4E-605E-B749-850E-4C4E3D9A6DA7}"/>
    <dgm:cxn modelId="{96669DC5-433F-0B40-B8B4-22E1367C8CCA}" type="presParOf" srcId="{7B707AE2-4C20-6444-B429-BF51A6214A0C}" destId="{29A817A0-C4CA-3D47-A8CB-F0B3F12C7AA5}" srcOrd="0" destOrd="0" presId="urn:microsoft.com/office/officeart/2005/8/layout/venn1"/>
    <dgm:cxn modelId="{3208E08C-58E7-E149-862E-FD8AF93E304C}" type="presParOf" srcId="{7B707AE2-4C20-6444-B429-BF51A6214A0C}" destId="{EE65F713-2992-6C4E-8DCF-3782EBD6E290}" srcOrd="1" destOrd="0" presId="urn:microsoft.com/office/officeart/2005/8/layout/venn1"/>
    <dgm:cxn modelId="{98740BD5-5616-3040-9786-1B266C367FE7}" type="presParOf" srcId="{7B707AE2-4C20-6444-B429-BF51A6214A0C}" destId="{C7D712C5-9F87-7648-A70C-FAB9B331172E}" srcOrd="2" destOrd="0" presId="urn:microsoft.com/office/officeart/2005/8/layout/venn1"/>
    <dgm:cxn modelId="{73A64EEF-8BFA-FB48-83D9-7AD8819B307A}" type="presParOf" srcId="{7B707AE2-4C20-6444-B429-BF51A6214A0C}" destId="{DB70DB71-0B2D-E040-9E7B-D5D5F87AC1E6}" srcOrd="3" destOrd="0" presId="urn:microsoft.com/office/officeart/2005/8/layout/venn1"/>
    <dgm:cxn modelId="{77D12E96-DB47-884C-B2D7-1C3447EC73C8}" type="presParOf" srcId="{7B707AE2-4C20-6444-B429-BF51A6214A0C}" destId="{F1B01E82-D429-404C-9C33-619EF8DCAED7}" srcOrd="4" destOrd="0" presId="urn:microsoft.com/office/officeart/2005/8/layout/venn1"/>
    <dgm:cxn modelId="{2F1D5EC7-AF80-2345-947D-2F3C292967EB}" type="presParOf" srcId="{7B707AE2-4C20-6444-B429-BF51A6214A0C}" destId="{13B3436D-0CB0-D346-972D-4420C12A97AF}" srcOrd="5" destOrd="0" presId="urn:microsoft.com/office/officeart/2005/8/layout/venn1"/>
    <dgm:cxn modelId="{E19CCEF6-00FD-E445-A303-EC8D024295CB}" type="presParOf" srcId="{7B707AE2-4C20-6444-B429-BF51A6214A0C}" destId="{C0DB69AA-8C52-0D48-A548-B2E40F4B461F}" srcOrd="6" destOrd="0" presId="urn:microsoft.com/office/officeart/2005/8/layout/venn1"/>
    <dgm:cxn modelId="{06344C17-0DCA-9746-A92F-7A8E5CB692A2}" type="presParOf" srcId="{7B707AE2-4C20-6444-B429-BF51A6214A0C}" destId="{4EEBDF23-A8E0-6040-9A31-F5E1708E2096}" srcOrd="7" destOrd="0" presId="urn:microsoft.com/office/officeart/2005/8/layout/venn1"/>
    <dgm:cxn modelId="{9E153FA9-7319-5246-979C-1FD1F74A5754}" type="presParOf" srcId="{7B707AE2-4C20-6444-B429-BF51A6214A0C}" destId="{9DECB9C1-7B29-C648-9301-E9BCA216BC5E}" srcOrd="8" destOrd="0" presId="urn:microsoft.com/office/officeart/2005/8/layout/venn1"/>
    <dgm:cxn modelId="{1E15FC06-BAAF-5847-9B28-C3F7AED01772}" type="presParOf" srcId="{7B707AE2-4C20-6444-B429-BF51A6214A0C}" destId="{30B1E571-AE94-0344-B436-7566C88C2A97}" srcOrd="9" destOrd="0" presId="urn:microsoft.com/office/officeart/2005/8/layout/venn1"/>
    <dgm:cxn modelId="{82322EAA-DEF0-7F40-9E47-A7162591EF0F}" type="presParOf" srcId="{7B707AE2-4C20-6444-B429-BF51A6214A0C}" destId="{C4603A6F-67D9-1C49-B194-512705741A5D}" srcOrd="10" destOrd="0" presId="urn:microsoft.com/office/officeart/2005/8/layout/venn1"/>
    <dgm:cxn modelId="{66045DCB-6064-9849-AB96-3985B09E2915}" type="presParOf" srcId="{7B707AE2-4C20-6444-B429-BF51A6214A0C}" destId="{AADA031D-FAE4-F74C-90C3-E09497E38B3E}" srcOrd="11"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9657DC-3DE2-8C45-9831-B341364D6448}">
      <dsp:nvSpPr>
        <dsp:cNvPr id="0" name=""/>
        <dsp:cNvSpPr/>
      </dsp:nvSpPr>
      <dsp:spPr>
        <a:xfrm>
          <a:off x="3867326" y="2419411"/>
          <a:ext cx="772634" cy="1661164"/>
        </a:xfrm>
        <a:custGeom>
          <a:avLst/>
          <a:gdLst/>
          <a:ahLst/>
          <a:cxnLst/>
          <a:rect l="0" t="0" r="0" b="0"/>
          <a:pathLst>
            <a:path>
              <a:moveTo>
                <a:pt x="0" y="0"/>
              </a:moveTo>
              <a:lnTo>
                <a:pt x="386317" y="0"/>
              </a:lnTo>
              <a:lnTo>
                <a:pt x="386317" y="1661164"/>
              </a:lnTo>
              <a:lnTo>
                <a:pt x="772634" y="1661164"/>
              </a:lnTo>
            </a:path>
          </a:pathLst>
        </a:custGeom>
        <a:noFill/>
        <a:ln w="12700" cap="flat" cmpd="sng" algn="ctr">
          <a:solidFill>
            <a:schemeClr val="accent6">
              <a:lumMod val="75000"/>
            </a:schemeClr>
          </a:solidFill>
          <a:prstDash val="solid"/>
          <a:miter lim="800000"/>
        </a:ln>
        <a:effectLst/>
      </dsp:spPr>
      <dsp:style>
        <a:lnRef idx="2">
          <a:scrgbClr r="0" g="0" b="0"/>
        </a:lnRef>
        <a:fillRef idx="0">
          <a:scrgbClr r="0" g="0" b="0"/>
        </a:fillRef>
        <a:effectRef idx="0">
          <a:scrgbClr r="0" g="0" b="0"/>
        </a:effectRef>
        <a:fontRef idx="minor"/>
      </dsp:style>
    </dsp:sp>
    <dsp:sp modelId="{4587D084-CFC5-5E42-BAAA-AAA8DBDABFFF}">
      <dsp:nvSpPr>
        <dsp:cNvPr id="0" name=""/>
        <dsp:cNvSpPr/>
      </dsp:nvSpPr>
      <dsp:spPr>
        <a:xfrm>
          <a:off x="3867326" y="2373691"/>
          <a:ext cx="772634" cy="91440"/>
        </a:xfrm>
        <a:custGeom>
          <a:avLst/>
          <a:gdLst/>
          <a:ahLst/>
          <a:cxnLst/>
          <a:rect l="0" t="0" r="0" b="0"/>
          <a:pathLst>
            <a:path>
              <a:moveTo>
                <a:pt x="0" y="45720"/>
              </a:moveTo>
              <a:lnTo>
                <a:pt x="772634" y="45720"/>
              </a:lnTo>
            </a:path>
          </a:pathLst>
        </a:custGeom>
        <a:noFill/>
        <a:ln w="12700" cap="flat" cmpd="sng" algn="ctr">
          <a:solidFill>
            <a:schemeClr val="accent6">
              <a:lumMod val="75000"/>
            </a:schemeClr>
          </a:solidFill>
          <a:prstDash val="solid"/>
          <a:miter lim="800000"/>
        </a:ln>
        <a:effectLst/>
      </dsp:spPr>
      <dsp:style>
        <a:lnRef idx="2">
          <a:scrgbClr r="0" g="0" b="0"/>
        </a:lnRef>
        <a:fillRef idx="0">
          <a:scrgbClr r="0" g="0" b="0"/>
        </a:fillRef>
        <a:effectRef idx="0">
          <a:scrgbClr r="0" g="0" b="0"/>
        </a:effectRef>
        <a:fontRef idx="minor"/>
      </dsp:style>
    </dsp:sp>
    <dsp:sp modelId="{B7F6A272-8708-9949-B6DC-058C3DB317AD}">
      <dsp:nvSpPr>
        <dsp:cNvPr id="0" name=""/>
        <dsp:cNvSpPr/>
      </dsp:nvSpPr>
      <dsp:spPr>
        <a:xfrm>
          <a:off x="3867326" y="758247"/>
          <a:ext cx="772634" cy="1661164"/>
        </a:xfrm>
        <a:custGeom>
          <a:avLst/>
          <a:gdLst/>
          <a:ahLst/>
          <a:cxnLst/>
          <a:rect l="0" t="0" r="0" b="0"/>
          <a:pathLst>
            <a:path>
              <a:moveTo>
                <a:pt x="0" y="1661164"/>
              </a:moveTo>
              <a:lnTo>
                <a:pt x="386317" y="1661164"/>
              </a:lnTo>
              <a:lnTo>
                <a:pt x="386317" y="0"/>
              </a:lnTo>
              <a:lnTo>
                <a:pt x="772634" y="0"/>
              </a:lnTo>
            </a:path>
          </a:pathLst>
        </a:custGeom>
        <a:noFill/>
        <a:ln w="12700" cap="flat" cmpd="sng" algn="ctr">
          <a:solidFill>
            <a:schemeClr val="accent6">
              <a:lumMod val="75000"/>
            </a:schemeClr>
          </a:solidFill>
          <a:prstDash val="solid"/>
          <a:miter lim="800000"/>
        </a:ln>
        <a:effectLst/>
      </dsp:spPr>
      <dsp:style>
        <a:lnRef idx="2">
          <a:scrgbClr r="0" g="0" b="0"/>
        </a:lnRef>
        <a:fillRef idx="0">
          <a:scrgbClr r="0" g="0" b="0"/>
        </a:fillRef>
        <a:effectRef idx="0">
          <a:scrgbClr r="0" g="0" b="0"/>
        </a:effectRef>
        <a:fontRef idx="minor"/>
      </dsp:style>
    </dsp:sp>
    <dsp:sp modelId="{E87E256C-61EE-D948-B7C8-018030B607D0}">
      <dsp:nvSpPr>
        <dsp:cNvPr id="0" name=""/>
        <dsp:cNvSpPr/>
      </dsp:nvSpPr>
      <dsp:spPr>
        <a:xfrm>
          <a:off x="4153" y="1830277"/>
          <a:ext cx="3863172" cy="1178267"/>
        </a:xfrm>
        <a:prstGeom prst="rect">
          <a:avLst/>
        </a:prstGeom>
        <a:solidFill>
          <a:srgbClr val="0070C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rtl="0">
            <a:lnSpc>
              <a:spcPct val="90000"/>
            </a:lnSpc>
            <a:spcBef>
              <a:spcPct val="0"/>
            </a:spcBef>
            <a:spcAft>
              <a:spcPct val="35000"/>
            </a:spcAft>
            <a:buNone/>
          </a:pPr>
          <a:r>
            <a:rPr lang="en-US" sz="2500" kern="1200" dirty="0">
              <a:latin typeface="+mn-lt"/>
            </a:rPr>
            <a:t>NIST defines three service models, which can be viewed as nested service alternatives</a:t>
          </a:r>
        </a:p>
      </dsp:txBody>
      <dsp:txXfrm>
        <a:off x="4153" y="1830277"/>
        <a:ext cx="3863172" cy="1178267"/>
      </dsp:txXfrm>
    </dsp:sp>
    <dsp:sp modelId="{7B4D2EC8-8C64-1548-AFF0-9D194B9DE549}">
      <dsp:nvSpPr>
        <dsp:cNvPr id="0" name=""/>
        <dsp:cNvSpPr/>
      </dsp:nvSpPr>
      <dsp:spPr>
        <a:xfrm>
          <a:off x="4639961" y="169113"/>
          <a:ext cx="3863172" cy="1178267"/>
        </a:xfrm>
        <a:prstGeom prst="rect">
          <a:avLst/>
        </a:prstGeom>
        <a:solidFill>
          <a:schemeClr val="accent3">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rtl="0">
            <a:lnSpc>
              <a:spcPct val="90000"/>
            </a:lnSpc>
            <a:spcBef>
              <a:spcPct val="0"/>
            </a:spcBef>
            <a:spcAft>
              <a:spcPct val="35000"/>
            </a:spcAft>
            <a:buNone/>
          </a:pPr>
          <a:r>
            <a:rPr lang="en-US" sz="2500" kern="1200" dirty="0">
              <a:latin typeface="+mn-lt"/>
            </a:rPr>
            <a:t>Software as a Service (SaaS)</a:t>
          </a:r>
        </a:p>
      </dsp:txBody>
      <dsp:txXfrm>
        <a:off x="4639961" y="169113"/>
        <a:ext cx="3863172" cy="1178267"/>
      </dsp:txXfrm>
    </dsp:sp>
    <dsp:sp modelId="{1CC07AA2-DE9F-594D-9734-03835D885850}">
      <dsp:nvSpPr>
        <dsp:cNvPr id="0" name=""/>
        <dsp:cNvSpPr/>
      </dsp:nvSpPr>
      <dsp:spPr>
        <a:xfrm>
          <a:off x="4639961" y="1830277"/>
          <a:ext cx="3863172" cy="1178267"/>
        </a:xfrm>
        <a:prstGeom prst="rect">
          <a:avLst/>
        </a:prstGeom>
        <a:solidFill>
          <a:srgbClr val="00B05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rtl="0">
            <a:lnSpc>
              <a:spcPct val="90000"/>
            </a:lnSpc>
            <a:spcBef>
              <a:spcPct val="0"/>
            </a:spcBef>
            <a:spcAft>
              <a:spcPct val="35000"/>
            </a:spcAft>
            <a:buNone/>
          </a:pPr>
          <a:r>
            <a:rPr lang="en-US" sz="2500" kern="1200" dirty="0">
              <a:latin typeface="+mn-lt"/>
            </a:rPr>
            <a:t>Platform as a Service (PaaS)</a:t>
          </a:r>
        </a:p>
      </dsp:txBody>
      <dsp:txXfrm>
        <a:off x="4639961" y="1830277"/>
        <a:ext cx="3863172" cy="1178267"/>
      </dsp:txXfrm>
    </dsp:sp>
    <dsp:sp modelId="{4054BDC4-2038-E445-8576-5AFCE9997923}">
      <dsp:nvSpPr>
        <dsp:cNvPr id="0" name=""/>
        <dsp:cNvSpPr/>
      </dsp:nvSpPr>
      <dsp:spPr>
        <a:xfrm>
          <a:off x="4639961" y="3491441"/>
          <a:ext cx="3863172" cy="1178267"/>
        </a:xfrm>
        <a:prstGeom prst="rect">
          <a:avLst/>
        </a:prstGeom>
        <a:solidFill>
          <a:srgbClr val="7030A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rtl="0">
            <a:lnSpc>
              <a:spcPct val="90000"/>
            </a:lnSpc>
            <a:spcBef>
              <a:spcPct val="0"/>
            </a:spcBef>
            <a:spcAft>
              <a:spcPct val="35000"/>
            </a:spcAft>
            <a:buNone/>
          </a:pPr>
          <a:r>
            <a:rPr lang="en-US" sz="2500" kern="1200" dirty="0">
              <a:latin typeface="+mn-lt"/>
            </a:rPr>
            <a:t>Infrastructure as a Service (IaaS)</a:t>
          </a:r>
        </a:p>
      </dsp:txBody>
      <dsp:txXfrm>
        <a:off x="4639961" y="3491441"/>
        <a:ext cx="3863172" cy="117826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66208-C8D2-AD44-8669-BBD2892388CC}">
      <dsp:nvSpPr>
        <dsp:cNvPr id="0" name=""/>
        <dsp:cNvSpPr/>
      </dsp:nvSpPr>
      <dsp:spPr>
        <a:xfrm>
          <a:off x="0" y="16234"/>
          <a:ext cx="8229600" cy="1118812"/>
        </a:xfrm>
        <a:prstGeom prst="round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solidFill>
                <a:schemeClr val="bg1"/>
              </a:solidFill>
            </a:rPr>
            <a:t>Open-source software project of the </a:t>
          </a:r>
          <a:r>
            <a:rPr lang="en-US" sz="2000" kern="1200" baseline="0" dirty="0">
              <a:solidFill>
                <a:schemeClr val="bg1"/>
              </a:solidFill>
            </a:rPr>
            <a:t>OpenStack</a:t>
          </a:r>
          <a:r>
            <a:rPr lang="en-US" sz="2000" kern="1200" dirty="0">
              <a:solidFill>
                <a:schemeClr val="bg1"/>
              </a:solidFill>
            </a:rPr>
            <a:t> Foundation that aims to produce an open-source cloud operating system</a:t>
          </a:r>
        </a:p>
      </dsp:txBody>
      <dsp:txXfrm>
        <a:off x="54616" y="70850"/>
        <a:ext cx="8120368" cy="1009580"/>
      </dsp:txXfrm>
    </dsp:sp>
    <dsp:sp modelId="{CBCF8962-914A-CB4E-824D-CA146FB8DAB5}">
      <dsp:nvSpPr>
        <dsp:cNvPr id="0" name=""/>
        <dsp:cNvSpPr/>
      </dsp:nvSpPr>
      <dsp:spPr>
        <a:xfrm>
          <a:off x="0" y="1192647"/>
          <a:ext cx="8229600" cy="1118812"/>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baseline="0" dirty="0">
              <a:solidFill>
                <a:schemeClr val="bg1"/>
              </a:solidFill>
            </a:rPr>
            <a:t>The principal objective is to enable creating and managing huge groups of virtual private servers in a cloud computing environment</a:t>
          </a:r>
        </a:p>
      </dsp:txBody>
      <dsp:txXfrm>
        <a:off x="54616" y="1247263"/>
        <a:ext cx="8120368" cy="1009580"/>
      </dsp:txXfrm>
    </dsp:sp>
    <dsp:sp modelId="{8776D49E-3E2A-284C-A09A-1EA011701D39}">
      <dsp:nvSpPr>
        <dsp:cNvPr id="0" name=""/>
        <dsp:cNvSpPr/>
      </dsp:nvSpPr>
      <dsp:spPr>
        <a:xfrm>
          <a:off x="0" y="2369060"/>
          <a:ext cx="8229600" cy="1118812"/>
        </a:xfrm>
        <a:prstGeom prst="round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baseline="0" dirty="0">
              <a:solidFill>
                <a:schemeClr val="bg1"/>
              </a:solidFill>
            </a:rPr>
            <a:t>OpenStack is embedded, to one degree or another, into data center infrastructure and cloud computing products</a:t>
          </a:r>
        </a:p>
      </dsp:txBody>
      <dsp:txXfrm>
        <a:off x="54616" y="2423676"/>
        <a:ext cx="8120368" cy="1009580"/>
      </dsp:txXfrm>
    </dsp:sp>
    <dsp:sp modelId="{EC729522-D2F4-B94E-BCCD-859E06F133A8}">
      <dsp:nvSpPr>
        <dsp:cNvPr id="0" name=""/>
        <dsp:cNvSpPr/>
      </dsp:nvSpPr>
      <dsp:spPr>
        <a:xfrm>
          <a:off x="0" y="3545472"/>
          <a:ext cx="8229600" cy="1118812"/>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baseline="0" dirty="0">
              <a:solidFill>
                <a:schemeClr val="bg1"/>
              </a:solidFill>
            </a:rPr>
            <a:t>It provides multi-tenant IaaS, and aims to meet the needs of public and private clouds, regardless of size, by being simple to implement and massively scalable</a:t>
          </a:r>
        </a:p>
      </dsp:txBody>
      <dsp:txXfrm>
        <a:off x="54616" y="3600088"/>
        <a:ext cx="8120368" cy="10095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085DE-A349-D54C-B409-30CC608D3FD3}">
      <dsp:nvSpPr>
        <dsp:cNvPr id="0" name=""/>
        <dsp:cNvSpPr/>
      </dsp:nvSpPr>
      <dsp:spPr>
        <a:xfrm>
          <a:off x="0" y="353"/>
          <a:ext cx="11150852"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3">
              <a:lumMod val="7500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B3A94A0-56BF-3B4C-9B29-781487E46EF4}">
      <dsp:nvSpPr>
        <dsp:cNvPr id="0" name=""/>
        <dsp:cNvSpPr/>
      </dsp:nvSpPr>
      <dsp:spPr>
        <a:xfrm>
          <a:off x="0" y="353"/>
          <a:ext cx="2252966" cy="37027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endParaRPr lang="en-US" sz="1800" kern="1200" dirty="0"/>
        </a:p>
        <a:p>
          <a:pPr marL="0" lvl="0" indent="0" algn="l" defTabSz="800100" rtl="0">
            <a:lnSpc>
              <a:spcPct val="90000"/>
            </a:lnSpc>
            <a:spcBef>
              <a:spcPct val="0"/>
            </a:spcBef>
            <a:spcAft>
              <a:spcPct val="35000"/>
            </a:spcAft>
            <a:buNone/>
          </a:pPr>
          <a:endParaRPr lang="en-US" sz="1800" kern="1200" dirty="0"/>
        </a:p>
        <a:p>
          <a:pPr marL="0" lvl="0" indent="0" algn="l" defTabSz="800100" rtl="0">
            <a:lnSpc>
              <a:spcPct val="90000"/>
            </a:lnSpc>
            <a:spcBef>
              <a:spcPct val="0"/>
            </a:spcBef>
            <a:spcAft>
              <a:spcPct val="35000"/>
            </a:spcAft>
            <a:buNone/>
          </a:pPr>
          <a:r>
            <a:rPr lang="en-US" sz="1800" kern="1200" dirty="0"/>
            <a:t>With reference to the end systems supported, the Internet has gone through roughly four generations of deployment culminating in the IoT:</a:t>
          </a:r>
        </a:p>
      </dsp:txBody>
      <dsp:txXfrm>
        <a:off x="0" y="353"/>
        <a:ext cx="2252966" cy="3702713"/>
      </dsp:txXfrm>
    </dsp:sp>
    <dsp:sp modelId="{08188516-53D5-F745-9035-FA83501E5D64}">
      <dsp:nvSpPr>
        <dsp:cNvPr id="0" name=""/>
        <dsp:cNvSpPr/>
      </dsp:nvSpPr>
      <dsp:spPr>
        <a:xfrm>
          <a:off x="2449971" y="66261"/>
          <a:ext cx="4018919" cy="87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n-US" sz="2600" kern="1200" dirty="0"/>
            <a:t>Information technology (IT)</a:t>
          </a:r>
        </a:p>
      </dsp:txBody>
      <dsp:txXfrm>
        <a:off x="2449971" y="66261"/>
        <a:ext cx="4018919" cy="870535"/>
      </dsp:txXfrm>
    </dsp:sp>
    <dsp:sp modelId="{55D3A881-0FE9-BA4B-9A3E-94DB210A0F4D}">
      <dsp:nvSpPr>
        <dsp:cNvPr id="0" name=""/>
        <dsp:cNvSpPr/>
      </dsp:nvSpPr>
      <dsp:spPr>
        <a:xfrm>
          <a:off x="6683721" y="43879"/>
          <a:ext cx="4427749" cy="87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dirty="0"/>
            <a:t>PCs, servers, routers, firewalls, and so on, bought as IT devices by enterprise IT people, primarily using wired connectivity</a:t>
          </a:r>
        </a:p>
      </dsp:txBody>
      <dsp:txXfrm>
        <a:off x="6683721" y="43879"/>
        <a:ext cx="4427749" cy="870535"/>
      </dsp:txXfrm>
    </dsp:sp>
    <dsp:sp modelId="{BE16249D-0D56-6F4D-8EAE-BDB78E583345}">
      <dsp:nvSpPr>
        <dsp:cNvPr id="0" name=""/>
        <dsp:cNvSpPr/>
      </dsp:nvSpPr>
      <dsp:spPr>
        <a:xfrm>
          <a:off x="2252966" y="914415"/>
          <a:ext cx="889454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7C285CCB-41EE-0145-8FB7-F0C6F88990A7}">
      <dsp:nvSpPr>
        <dsp:cNvPr id="0" name=""/>
        <dsp:cNvSpPr/>
      </dsp:nvSpPr>
      <dsp:spPr>
        <a:xfrm>
          <a:off x="2419785" y="927604"/>
          <a:ext cx="4093613" cy="87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n-US" sz="2600" kern="1200" dirty="0"/>
            <a:t>Operational technology (OT)</a:t>
          </a:r>
        </a:p>
      </dsp:txBody>
      <dsp:txXfrm>
        <a:off x="2419785" y="927604"/>
        <a:ext cx="4093613" cy="870535"/>
      </dsp:txXfrm>
    </dsp:sp>
    <dsp:sp modelId="{0CA3EDE5-C67C-1943-87FF-433D42F66274}">
      <dsp:nvSpPr>
        <dsp:cNvPr id="0" name=""/>
        <dsp:cNvSpPr/>
      </dsp:nvSpPr>
      <dsp:spPr>
        <a:xfrm>
          <a:off x="6669339" y="927604"/>
          <a:ext cx="4467430" cy="87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dirty="0"/>
            <a:t>Machines/appliances with embedded IT built by non-IT companies, such as medical machinery, SCADA, process control, and kiosks, bought as appliances by enterprise OT people, primarily using wired connectivity</a:t>
          </a:r>
        </a:p>
      </dsp:txBody>
      <dsp:txXfrm>
        <a:off x="6669339" y="927604"/>
        <a:ext cx="4467430" cy="870535"/>
      </dsp:txXfrm>
    </dsp:sp>
    <dsp:sp modelId="{7F5BB396-8236-A248-91BB-991282275DF1}">
      <dsp:nvSpPr>
        <dsp:cNvPr id="0" name=""/>
        <dsp:cNvSpPr/>
      </dsp:nvSpPr>
      <dsp:spPr>
        <a:xfrm>
          <a:off x="2252966" y="1828477"/>
          <a:ext cx="889454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21644C45-D670-BD42-B188-1977F6BC5287}">
      <dsp:nvSpPr>
        <dsp:cNvPr id="0" name=""/>
        <dsp:cNvSpPr/>
      </dsp:nvSpPr>
      <dsp:spPr>
        <a:xfrm>
          <a:off x="2419739" y="1872004"/>
          <a:ext cx="4093656" cy="87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n-US" sz="2600" kern="1200" dirty="0"/>
            <a:t>Personal technology</a:t>
          </a:r>
        </a:p>
      </dsp:txBody>
      <dsp:txXfrm>
        <a:off x="2419739" y="1872004"/>
        <a:ext cx="4093656" cy="870535"/>
      </dsp:txXfrm>
    </dsp:sp>
    <dsp:sp modelId="{74A83FA6-653B-5B4C-9B84-774D57EE2FB0}">
      <dsp:nvSpPr>
        <dsp:cNvPr id="0" name=""/>
        <dsp:cNvSpPr/>
      </dsp:nvSpPr>
      <dsp:spPr>
        <a:xfrm>
          <a:off x="6680168" y="1872004"/>
          <a:ext cx="4467344" cy="87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dirty="0"/>
            <a:t>Smartphones, tablets, and eBook readers bought as IT devices by consumers (employees) exclusively using wireless connectivity and often multiple forms of wireless connectivity</a:t>
          </a:r>
        </a:p>
      </dsp:txBody>
      <dsp:txXfrm>
        <a:off x="6680168" y="1872004"/>
        <a:ext cx="4467344" cy="870535"/>
      </dsp:txXfrm>
    </dsp:sp>
    <dsp:sp modelId="{4C3562C6-664E-0442-9C91-84E9E283CCFD}">
      <dsp:nvSpPr>
        <dsp:cNvPr id="0" name=""/>
        <dsp:cNvSpPr/>
      </dsp:nvSpPr>
      <dsp:spPr>
        <a:xfrm>
          <a:off x="2252966" y="2742540"/>
          <a:ext cx="889454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259A137E-F736-334B-8471-0B188359E9EE}">
      <dsp:nvSpPr>
        <dsp:cNvPr id="0" name=""/>
        <dsp:cNvSpPr/>
      </dsp:nvSpPr>
      <dsp:spPr>
        <a:xfrm>
          <a:off x="2419739" y="2786066"/>
          <a:ext cx="4018919" cy="87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en-US" sz="2600" kern="1200" dirty="0"/>
            <a:t>Sensor/actuator technology</a:t>
          </a:r>
        </a:p>
      </dsp:txBody>
      <dsp:txXfrm>
        <a:off x="2419739" y="2786066"/>
        <a:ext cx="4018919" cy="870535"/>
      </dsp:txXfrm>
    </dsp:sp>
    <dsp:sp modelId="{DF4CBC8E-6F7E-5842-8AE1-1FEE4CADCE73}">
      <dsp:nvSpPr>
        <dsp:cNvPr id="0" name=""/>
        <dsp:cNvSpPr/>
      </dsp:nvSpPr>
      <dsp:spPr>
        <a:xfrm>
          <a:off x="6657524" y="2782810"/>
          <a:ext cx="4280500" cy="87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dirty="0"/>
            <a:t>Single-purpose devices bought by consumers, IT and OT people exclusively using wireless connectivity, generally of a single form, as part of larger systems</a:t>
          </a:r>
        </a:p>
      </dsp:txBody>
      <dsp:txXfrm>
        <a:off x="6657524" y="2782810"/>
        <a:ext cx="4280500" cy="870535"/>
      </dsp:txXfrm>
    </dsp:sp>
    <dsp:sp modelId="{4F88B451-2D35-F248-A6BD-BF172C6A83CC}">
      <dsp:nvSpPr>
        <dsp:cNvPr id="0" name=""/>
        <dsp:cNvSpPr/>
      </dsp:nvSpPr>
      <dsp:spPr>
        <a:xfrm>
          <a:off x="2252966" y="3656602"/>
          <a:ext cx="889454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7E53E2E3-CD88-8444-86CC-D3490603D6D0}">
      <dsp:nvSpPr>
        <dsp:cNvPr id="0" name=""/>
        <dsp:cNvSpPr/>
      </dsp:nvSpPr>
      <dsp:spPr>
        <a:xfrm>
          <a:off x="0" y="3703067"/>
          <a:ext cx="11150852"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3">
              <a:lumMod val="7500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1C59B97-8CD0-EA49-AF14-CFF22BE2BAFD}">
      <dsp:nvSpPr>
        <dsp:cNvPr id="0" name=""/>
        <dsp:cNvSpPr/>
      </dsp:nvSpPr>
      <dsp:spPr>
        <a:xfrm>
          <a:off x="0" y="3703067"/>
          <a:ext cx="11150852" cy="1265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endParaRPr lang="en-US" sz="1400" kern="1200" dirty="0"/>
        </a:p>
        <a:p>
          <a:pPr marL="0" lvl="0" indent="0" algn="l" defTabSz="622300" rtl="0">
            <a:lnSpc>
              <a:spcPct val="90000"/>
            </a:lnSpc>
            <a:spcBef>
              <a:spcPct val="0"/>
            </a:spcBef>
            <a:spcAft>
              <a:spcPct val="35000"/>
            </a:spcAft>
            <a:buNone/>
          </a:pPr>
          <a:r>
            <a:rPr lang="en-US" sz="2400" kern="1200" dirty="0"/>
            <a:t>It is the fourth generation that is usually thought of as the IoT, and which is marked by the use of billions of embedded devices</a:t>
          </a:r>
        </a:p>
      </dsp:txBody>
      <dsp:txXfrm>
        <a:off x="0" y="3703067"/>
        <a:ext cx="11150852" cy="126588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270063-B88A-854B-A0E7-13D607A156DC}">
      <dsp:nvSpPr>
        <dsp:cNvPr id="0" name=""/>
        <dsp:cNvSpPr/>
      </dsp:nvSpPr>
      <dsp:spPr>
        <a:xfrm rot="5400000">
          <a:off x="2044245" y="971581"/>
          <a:ext cx="2202444" cy="3664818"/>
        </a:xfrm>
        <a:prstGeom prst="corner">
          <a:avLst>
            <a:gd name="adj1" fmla="val 16120"/>
            <a:gd name="adj2" fmla="val 16110"/>
          </a:avLst>
        </a:prstGeom>
        <a:solidFill>
          <a:srgbClr val="7030A0"/>
        </a:solidFill>
        <a:ln w="6350" cap="flat" cmpd="sng" algn="ctr">
          <a:solidFill>
            <a:schemeClr val="accent3">
              <a:lumMod val="5000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C97231B-7526-EC4D-844F-DF38B1A13D3F}">
      <dsp:nvSpPr>
        <dsp:cNvPr id="0" name=""/>
        <dsp:cNvSpPr/>
      </dsp:nvSpPr>
      <dsp:spPr>
        <a:xfrm>
          <a:off x="1704692" y="2055319"/>
          <a:ext cx="3536185" cy="2900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t>At the edge of a typical enterprise network is a network of IoT-enabled devices consisting of sensors and perhaps actuators</a:t>
          </a:r>
        </a:p>
        <a:p>
          <a:pPr marL="171450" lvl="1" indent="-171450" algn="l" defTabSz="711200" rtl="0">
            <a:lnSpc>
              <a:spcPct val="90000"/>
            </a:lnSpc>
            <a:spcBef>
              <a:spcPct val="0"/>
            </a:spcBef>
            <a:spcAft>
              <a:spcPct val="15000"/>
            </a:spcAft>
            <a:buChar char="•"/>
          </a:pPr>
          <a:r>
            <a:rPr lang="en-US" sz="1600" kern="1200" dirty="0"/>
            <a:t>These devices may communicate with one another</a:t>
          </a:r>
        </a:p>
        <a:p>
          <a:pPr marL="171450" lvl="1" indent="-171450" algn="l" defTabSz="711200" rtl="0">
            <a:lnSpc>
              <a:spcPct val="90000"/>
            </a:lnSpc>
            <a:spcBef>
              <a:spcPct val="0"/>
            </a:spcBef>
            <a:spcAft>
              <a:spcPct val="15000"/>
            </a:spcAft>
            <a:buChar char="•"/>
          </a:pPr>
          <a:r>
            <a:rPr lang="en-US" sz="1600" kern="1200" dirty="0"/>
            <a:t>A cluster of sensors may all transmit their data to one sensor that aggregates the data to be collected by a higher-level entity</a:t>
          </a:r>
        </a:p>
      </dsp:txBody>
      <dsp:txXfrm>
        <a:off x="1704692" y="2055319"/>
        <a:ext cx="3536185" cy="2900198"/>
      </dsp:txXfrm>
    </dsp:sp>
    <dsp:sp modelId="{8286E07F-CE4D-B446-9FD4-DC83F9C1F9EC}">
      <dsp:nvSpPr>
        <dsp:cNvPr id="0" name=""/>
        <dsp:cNvSpPr/>
      </dsp:nvSpPr>
      <dsp:spPr>
        <a:xfrm>
          <a:off x="4360953" y="701773"/>
          <a:ext cx="624267" cy="624267"/>
        </a:xfrm>
        <a:prstGeom prst="triangle">
          <a:avLst>
            <a:gd name="adj" fmla="val 100000"/>
          </a:avLst>
        </a:prstGeom>
        <a:solidFill>
          <a:schemeClr val="tx1"/>
        </a:solidFill>
        <a:ln w="6350" cap="flat" cmpd="sng" algn="ctr">
          <a:solidFill>
            <a:schemeClr val="accent4">
              <a:lumMod val="7500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19B0E5D-0461-1A4A-A716-7B7927733B0A}">
      <dsp:nvSpPr>
        <dsp:cNvPr id="0" name=""/>
        <dsp:cNvSpPr/>
      </dsp:nvSpPr>
      <dsp:spPr>
        <a:xfrm rot="5400000">
          <a:off x="6208423" y="-561951"/>
          <a:ext cx="2202444" cy="3664818"/>
        </a:xfrm>
        <a:prstGeom prst="corner">
          <a:avLst>
            <a:gd name="adj1" fmla="val 16120"/>
            <a:gd name="adj2" fmla="val 16110"/>
          </a:avLst>
        </a:prstGeom>
        <a:solidFill>
          <a:schemeClr val="accent5">
            <a:lumMod val="75000"/>
          </a:schemeClr>
        </a:solidFill>
        <a:ln w="6350" cap="flat" cmpd="sng" algn="ctr">
          <a:solidFill>
            <a:schemeClr val="accent5">
              <a:lumMod val="5000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1CA97D6-E261-ED47-8F03-DD09FA13C073}">
      <dsp:nvSpPr>
        <dsp:cNvPr id="0" name=""/>
        <dsp:cNvSpPr/>
      </dsp:nvSpPr>
      <dsp:spPr>
        <a:xfrm>
          <a:off x="5974019" y="608966"/>
          <a:ext cx="3308618" cy="3962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dirty="0"/>
            <a:t>A </a:t>
          </a:r>
          <a:r>
            <a:rPr lang="en-US" sz="1800" b="1" i="1" kern="1200" dirty="0"/>
            <a:t>gateway</a:t>
          </a:r>
          <a:r>
            <a:rPr lang="en-US" sz="1800" kern="1200" dirty="0"/>
            <a:t> interconnects the IoT-enabled devices with the higher-level communication networks</a:t>
          </a:r>
        </a:p>
        <a:p>
          <a:pPr marL="171450" lvl="1" indent="-171450" algn="l" defTabSz="711200" rtl="0">
            <a:lnSpc>
              <a:spcPct val="90000"/>
            </a:lnSpc>
            <a:spcBef>
              <a:spcPct val="0"/>
            </a:spcBef>
            <a:spcAft>
              <a:spcPct val="15000"/>
            </a:spcAft>
            <a:buChar char="•"/>
          </a:pPr>
          <a:r>
            <a:rPr lang="en-US" sz="1600" kern="1200" dirty="0"/>
            <a:t>It performs the necessary translation between the protocols used in the communication networks and those used by devices</a:t>
          </a:r>
        </a:p>
        <a:p>
          <a:pPr marL="171450" lvl="1" indent="-171450" algn="l" defTabSz="711200" rtl="0">
            <a:lnSpc>
              <a:spcPct val="90000"/>
            </a:lnSpc>
            <a:spcBef>
              <a:spcPct val="0"/>
            </a:spcBef>
            <a:spcAft>
              <a:spcPct val="15000"/>
            </a:spcAft>
            <a:buChar char="•"/>
          </a:pPr>
          <a:r>
            <a:rPr lang="en-US" sz="1600" kern="1200" dirty="0"/>
            <a:t>It may also perform a basic data aggregation function</a:t>
          </a:r>
        </a:p>
      </dsp:txBody>
      <dsp:txXfrm>
        <a:off x="5974019" y="608966"/>
        <a:ext cx="3308618" cy="396271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47748-17D6-2248-BE70-E5E35BFD35BF}">
      <dsp:nvSpPr>
        <dsp:cNvPr id="0" name=""/>
        <dsp:cNvSpPr/>
      </dsp:nvSpPr>
      <dsp:spPr>
        <a:xfrm>
          <a:off x="3002" y="223479"/>
          <a:ext cx="1625735" cy="975441"/>
        </a:xfrm>
        <a:prstGeom prst="rect">
          <a:avLst/>
        </a:prstGeom>
        <a:solidFill>
          <a:srgbClr val="7030A0"/>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NZ" sz="1600" kern="1200" dirty="0">
            <a:solidFill>
              <a:schemeClr val="tx1"/>
            </a:solidFill>
          </a:endParaRPr>
        </a:p>
        <a:p>
          <a:pPr marL="0" lvl="0" indent="0" algn="ctr" defTabSz="711200">
            <a:lnSpc>
              <a:spcPct val="90000"/>
            </a:lnSpc>
            <a:spcBef>
              <a:spcPct val="0"/>
            </a:spcBef>
            <a:spcAft>
              <a:spcPct val="35000"/>
            </a:spcAft>
            <a:buNone/>
          </a:pPr>
          <a:r>
            <a:rPr lang="en-NZ" sz="1600" kern="1200" dirty="0">
              <a:solidFill>
                <a:schemeClr val="bg1"/>
              </a:solidFill>
            </a:rPr>
            <a:t>Evaluation</a:t>
          </a:r>
        </a:p>
        <a:p>
          <a:pPr marL="0" lvl="0" indent="0" algn="ctr" defTabSz="711200">
            <a:lnSpc>
              <a:spcPct val="90000"/>
            </a:lnSpc>
            <a:spcBef>
              <a:spcPct val="0"/>
            </a:spcBef>
            <a:spcAft>
              <a:spcPct val="35000"/>
            </a:spcAft>
            <a:buNone/>
          </a:pPr>
          <a:endParaRPr lang="en-US" sz="1600" kern="1200" dirty="0">
            <a:solidFill>
              <a:schemeClr val="bg1"/>
            </a:solidFill>
          </a:endParaRPr>
        </a:p>
      </dsp:txBody>
      <dsp:txXfrm>
        <a:off x="3002" y="223479"/>
        <a:ext cx="1625735" cy="975441"/>
      </dsp:txXfrm>
    </dsp:sp>
    <dsp:sp modelId="{E89FB18B-418C-D447-A2FE-E87A83D3B6C2}">
      <dsp:nvSpPr>
        <dsp:cNvPr id="0" name=""/>
        <dsp:cNvSpPr/>
      </dsp:nvSpPr>
      <dsp:spPr>
        <a:xfrm>
          <a:off x="1791311" y="223479"/>
          <a:ext cx="1625735" cy="975441"/>
        </a:xfrm>
        <a:prstGeom prst="rect">
          <a:avLst/>
        </a:prstGeom>
        <a:solidFill>
          <a:srgbClr val="FFC000"/>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NZ" sz="1600" kern="1200" dirty="0">
              <a:solidFill>
                <a:schemeClr val="tx1"/>
              </a:solidFill>
            </a:rPr>
            <a:t>Formatting</a:t>
          </a:r>
          <a:r>
            <a:rPr lang="en-NZ" sz="1300" kern="1200" dirty="0"/>
            <a:t> </a:t>
          </a:r>
        </a:p>
      </dsp:txBody>
      <dsp:txXfrm>
        <a:off x="1791311" y="223479"/>
        <a:ext cx="1625735" cy="975441"/>
      </dsp:txXfrm>
    </dsp:sp>
    <dsp:sp modelId="{EAE49CCB-537B-1A49-86E5-B4EBBEB55279}">
      <dsp:nvSpPr>
        <dsp:cNvPr id="0" name=""/>
        <dsp:cNvSpPr/>
      </dsp:nvSpPr>
      <dsp:spPr>
        <a:xfrm>
          <a:off x="3579620" y="223479"/>
          <a:ext cx="1625735" cy="975441"/>
        </a:xfrm>
        <a:prstGeom prst="rect">
          <a:avLst/>
        </a:prstGeom>
        <a:solidFill>
          <a:schemeClr val="accent5">
            <a:lumMod val="75000"/>
          </a:schemeClr>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NZ" sz="1400" kern="1200" dirty="0">
              <a:solidFill>
                <a:schemeClr val="bg1"/>
              </a:solidFill>
            </a:rPr>
            <a:t>Expanding/Decoding</a:t>
          </a:r>
        </a:p>
      </dsp:txBody>
      <dsp:txXfrm>
        <a:off x="3579620" y="223479"/>
        <a:ext cx="1625735" cy="975441"/>
      </dsp:txXfrm>
    </dsp:sp>
    <dsp:sp modelId="{8A104961-5BB4-3145-9E46-9DF0E8A93D72}">
      <dsp:nvSpPr>
        <dsp:cNvPr id="0" name=""/>
        <dsp:cNvSpPr/>
      </dsp:nvSpPr>
      <dsp:spPr>
        <a:xfrm>
          <a:off x="5367929" y="223479"/>
          <a:ext cx="1625735" cy="975441"/>
        </a:xfrm>
        <a:prstGeom prst="rect">
          <a:avLst/>
        </a:prstGeom>
        <a:solidFill>
          <a:schemeClr val="accent6">
            <a:lumMod val="75000"/>
          </a:schemeClr>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NZ" sz="1200" kern="1200" dirty="0"/>
            <a:t>Distillation/Reduction</a:t>
          </a:r>
        </a:p>
      </dsp:txBody>
      <dsp:txXfrm>
        <a:off x="5367929" y="223479"/>
        <a:ext cx="1625735" cy="975441"/>
      </dsp:txXfrm>
    </dsp:sp>
    <dsp:sp modelId="{6C334D89-74AD-9F43-8320-0C868F383DBA}">
      <dsp:nvSpPr>
        <dsp:cNvPr id="0" name=""/>
        <dsp:cNvSpPr/>
      </dsp:nvSpPr>
      <dsp:spPr>
        <a:xfrm>
          <a:off x="7156238" y="223479"/>
          <a:ext cx="1625735" cy="975441"/>
        </a:xfrm>
        <a:prstGeom prst="rect">
          <a:avLst/>
        </a:prstGeom>
        <a:solidFill>
          <a:schemeClr val="accent1">
            <a:lumMod val="50000"/>
          </a:schemeClr>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NZ" sz="1600" kern="1200" dirty="0"/>
            <a:t>Assessment</a:t>
          </a:r>
        </a:p>
      </dsp:txBody>
      <dsp:txXfrm>
        <a:off x="7156238" y="223479"/>
        <a:ext cx="1625735" cy="97544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BBE7C-484D-C545-AC5C-5E2F64FE89D9}">
      <dsp:nvSpPr>
        <dsp:cNvPr id="0" name=""/>
        <dsp:cNvSpPr/>
      </dsp:nvSpPr>
      <dsp:spPr>
        <a:xfrm>
          <a:off x="2443347" y="612289"/>
          <a:ext cx="471446" cy="91440"/>
        </a:xfrm>
        <a:custGeom>
          <a:avLst/>
          <a:gdLst/>
          <a:ahLst/>
          <a:cxnLst/>
          <a:rect l="0" t="0" r="0" b="0"/>
          <a:pathLst>
            <a:path>
              <a:moveTo>
                <a:pt x="0" y="45720"/>
              </a:moveTo>
              <a:lnTo>
                <a:pt x="471446" y="45720"/>
              </a:lnTo>
            </a:path>
          </a:pathLst>
        </a:custGeom>
        <a:noFill/>
        <a:ln w="6350" cap="flat" cmpd="sng" algn="ctr">
          <a:solidFill>
            <a:schemeClr val="tx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highlight>
              <a:srgbClr val="000000"/>
            </a:highlight>
          </a:endParaRPr>
        </a:p>
      </dsp:txBody>
      <dsp:txXfrm>
        <a:off x="2666519" y="655496"/>
        <a:ext cx="25102" cy="5025"/>
      </dsp:txXfrm>
    </dsp:sp>
    <dsp:sp modelId="{C0587EE4-50EF-4E4A-967E-377C9DD87772}">
      <dsp:nvSpPr>
        <dsp:cNvPr id="0" name=""/>
        <dsp:cNvSpPr/>
      </dsp:nvSpPr>
      <dsp:spPr>
        <a:xfrm>
          <a:off x="262335" y="3165"/>
          <a:ext cx="2182811" cy="1309687"/>
        </a:xfrm>
        <a:prstGeom prst="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US" sz="1400" kern="1200" dirty="0"/>
            <a:t>There is a crisis point with regard to the security of embedded systems, including IoT devices</a:t>
          </a:r>
        </a:p>
      </dsp:txBody>
      <dsp:txXfrm>
        <a:off x="262335" y="3165"/>
        <a:ext cx="2182811" cy="1309687"/>
      </dsp:txXfrm>
    </dsp:sp>
    <dsp:sp modelId="{B697B80E-9ECE-B546-8154-8D4CC0ADB67D}">
      <dsp:nvSpPr>
        <dsp:cNvPr id="0" name=""/>
        <dsp:cNvSpPr/>
      </dsp:nvSpPr>
      <dsp:spPr>
        <a:xfrm>
          <a:off x="5128205" y="612289"/>
          <a:ext cx="471446" cy="91440"/>
        </a:xfrm>
        <a:custGeom>
          <a:avLst/>
          <a:gdLst/>
          <a:ahLst/>
          <a:cxnLst/>
          <a:rect l="0" t="0" r="0" b="0"/>
          <a:pathLst>
            <a:path>
              <a:moveTo>
                <a:pt x="0" y="45720"/>
              </a:moveTo>
              <a:lnTo>
                <a:pt x="471446" y="45720"/>
              </a:lnTo>
            </a:path>
          </a:pathLst>
        </a:custGeom>
        <a:noFill/>
        <a:ln w="6350" cap="flat" cmpd="sng" algn="ctr">
          <a:solidFill>
            <a:schemeClr val="tx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51378" y="655496"/>
        <a:ext cx="25102" cy="5025"/>
      </dsp:txXfrm>
    </dsp:sp>
    <dsp:sp modelId="{D11FD7E8-20B8-1348-A6B0-4C48F2C8190D}">
      <dsp:nvSpPr>
        <dsp:cNvPr id="0" name=""/>
        <dsp:cNvSpPr/>
      </dsp:nvSpPr>
      <dsp:spPr>
        <a:xfrm>
          <a:off x="2947194" y="3165"/>
          <a:ext cx="2182811" cy="1309687"/>
        </a:xfrm>
        <a:prstGeom prst="rect">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US" sz="1400" kern="1200" dirty="0"/>
            <a:t>The embedded devices are riddled with vulnerabilities and there is no good way to patch them</a:t>
          </a:r>
        </a:p>
      </dsp:txBody>
      <dsp:txXfrm>
        <a:off x="2947194" y="3165"/>
        <a:ext cx="2182811" cy="1309687"/>
      </dsp:txXfrm>
    </dsp:sp>
    <dsp:sp modelId="{5838F89F-5721-E848-87A1-C0202CC5C673}">
      <dsp:nvSpPr>
        <dsp:cNvPr id="0" name=""/>
        <dsp:cNvSpPr/>
      </dsp:nvSpPr>
      <dsp:spPr>
        <a:xfrm>
          <a:off x="1353741" y="1311053"/>
          <a:ext cx="5369717" cy="471446"/>
        </a:xfrm>
        <a:custGeom>
          <a:avLst/>
          <a:gdLst/>
          <a:ahLst/>
          <a:cxnLst/>
          <a:rect l="0" t="0" r="0" b="0"/>
          <a:pathLst>
            <a:path>
              <a:moveTo>
                <a:pt x="5369717" y="0"/>
              </a:moveTo>
              <a:lnTo>
                <a:pt x="5369717" y="252823"/>
              </a:lnTo>
              <a:lnTo>
                <a:pt x="0" y="252823"/>
              </a:lnTo>
              <a:lnTo>
                <a:pt x="0" y="471446"/>
              </a:lnTo>
            </a:path>
          </a:pathLst>
        </a:custGeom>
        <a:noFill/>
        <a:ln w="6350" cap="flat" cmpd="sng" algn="ctr">
          <a:solidFill>
            <a:schemeClr val="tx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03771" y="1544263"/>
        <a:ext cx="269656" cy="5025"/>
      </dsp:txXfrm>
    </dsp:sp>
    <dsp:sp modelId="{0D7C0E2D-96D5-6746-A731-944A61123940}">
      <dsp:nvSpPr>
        <dsp:cNvPr id="0" name=""/>
        <dsp:cNvSpPr/>
      </dsp:nvSpPr>
      <dsp:spPr>
        <a:xfrm>
          <a:off x="5632052" y="3165"/>
          <a:ext cx="2182811" cy="1309687"/>
        </a:xfrm>
        <a:prstGeom prst="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US" sz="1400" kern="1200" dirty="0"/>
            <a:t>Chip manufacturers have strong incentives to produce their product as quickly and cheaply as possible</a:t>
          </a:r>
        </a:p>
      </dsp:txBody>
      <dsp:txXfrm>
        <a:off x="5632052" y="3165"/>
        <a:ext cx="2182811" cy="1309687"/>
      </dsp:txXfrm>
    </dsp:sp>
    <dsp:sp modelId="{5CCDD107-8B18-8742-8173-DA66A6D0F5BB}">
      <dsp:nvSpPr>
        <dsp:cNvPr id="0" name=""/>
        <dsp:cNvSpPr/>
      </dsp:nvSpPr>
      <dsp:spPr>
        <a:xfrm>
          <a:off x="2443347" y="2424023"/>
          <a:ext cx="471446" cy="91440"/>
        </a:xfrm>
        <a:custGeom>
          <a:avLst/>
          <a:gdLst/>
          <a:ahLst/>
          <a:cxnLst/>
          <a:rect l="0" t="0" r="0" b="0"/>
          <a:pathLst>
            <a:path>
              <a:moveTo>
                <a:pt x="0" y="45720"/>
              </a:moveTo>
              <a:lnTo>
                <a:pt x="471446" y="45720"/>
              </a:lnTo>
            </a:path>
          </a:pathLst>
        </a:custGeom>
        <a:noFill/>
        <a:ln w="6350" cap="flat" cmpd="sng" algn="ctr">
          <a:solidFill>
            <a:schemeClr val="tx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6519" y="2467230"/>
        <a:ext cx="25102" cy="5025"/>
      </dsp:txXfrm>
    </dsp:sp>
    <dsp:sp modelId="{EF492357-151A-F04A-A378-87885EAEA01D}">
      <dsp:nvSpPr>
        <dsp:cNvPr id="0" name=""/>
        <dsp:cNvSpPr/>
      </dsp:nvSpPr>
      <dsp:spPr>
        <a:xfrm>
          <a:off x="262335" y="1814899"/>
          <a:ext cx="2182811" cy="1309687"/>
        </a:xfrm>
        <a:prstGeom prst="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US" sz="1400" kern="1200" dirty="0"/>
            <a:t>The device manufacturers focus is the functionality of the device itself</a:t>
          </a:r>
        </a:p>
      </dsp:txBody>
      <dsp:txXfrm>
        <a:off x="262335" y="1814899"/>
        <a:ext cx="2182811" cy="1309687"/>
      </dsp:txXfrm>
    </dsp:sp>
    <dsp:sp modelId="{6EFD8F3A-091D-394C-9AF6-B0867E480D17}">
      <dsp:nvSpPr>
        <dsp:cNvPr id="0" name=""/>
        <dsp:cNvSpPr/>
      </dsp:nvSpPr>
      <dsp:spPr>
        <a:xfrm>
          <a:off x="5128205" y="2424023"/>
          <a:ext cx="471446" cy="91440"/>
        </a:xfrm>
        <a:custGeom>
          <a:avLst/>
          <a:gdLst/>
          <a:ahLst/>
          <a:cxnLst/>
          <a:rect l="0" t="0" r="0" b="0"/>
          <a:pathLst>
            <a:path>
              <a:moveTo>
                <a:pt x="0" y="45720"/>
              </a:moveTo>
              <a:lnTo>
                <a:pt x="471446" y="45720"/>
              </a:lnTo>
            </a:path>
          </a:pathLst>
        </a:custGeom>
        <a:noFill/>
        <a:ln w="6350" cap="flat" cmpd="sng" algn="ctr">
          <a:solidFill>
            <a:schemeClr val="tx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51378" y="2467230"/>
        <a:ext cx="25102" cy="5025"/>
      </dsp:txXfrm>
    </dsp:sp>
    <dsp:sp modelId="{CA47B404-E886-AC43-8FBD-0998400C909E}">
      <dsp:nvSpPr>
        <dsp:cNvPr id="0" name=""/>
        <dsp:cNvSpPr/>
      </dsp:nvSpPr>
      <dsp:spPr>
        <a:xfrm>
          <a:off x="2947194" y="1814899"/>
          <a:ext cx="2182811" cy="1309687"/>
        </a:xfrm>
        <a:prstGeom prst="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US" sz="1400" kern="1200" dirty="0"/>
            <a:t>The end user may have no means of patching the system or, if so, little information about when and how to patch</a:t>
          </a:r>
        </a:p>
      </dsp:txBody>
      <dsp:txXfrm>
        <a:off x="2947194" y="1814899"/>
        <a:ext cx="2182811" cy="1309687"/>
      </dsp:txXfrm>
    </dsp:sp>
    <dsp:sp modelId="{1B624C9D-4BFB-AE4A-8AF0-79D1DF7E5C69}">
      <dsp:nvSpPr>
        <dsp:cNvPr id="0" name=""/>
        <dsp:cNvSpPr/>
      </dsp:nvSpPr>
      <dsp:spPr>
        <a:xfrm>
          <a:off x="1353741" y="3122787"/>
          <a:ext cx="5369717" cy="471446"/>
        </a:xfrm>
        <a:custGeom>
          <a:avLst/>
          <a:gdLst/>
          <a:ahLst/>
          <a:cxnLst/>
          <a:rect l="0" t="0" r="0" b="0"/>
          <a:pathLst>
            <a:path>
              <a:moveTo>
                <a:pt x="5369717" y="0"/>
              </a:moveTo>
              <a:lnTo>
                <a:pt x="5369717" y="252823"/>
              </a:lnTo>
              <a:lnTo>
                <a:pt x="0" y="252823"/>
              </a:lnTo>
              <a:lnTo>
                <a:pt x="0" y="471446"/>
              </a:lnTo>
            </a:path>
          </a:pathLst>
        </a:custGeom>
        <a:noFill/>
        <a:ln w="6350" cap="flat" cmpd="sng" algn="ctr">
          <a:solidFill>
            <a:schemeClr val="tx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03771" y="3355997"/>
        <a:ext cx="269656" cy="5025"/>
      </dsp:txXfrm>
    </dsp:sp>
    <dsp:sp modelId="{C6A14374-6845-DD48-AA27-14F24CCB9856}">
      <dsp:nvSpPr>
        <dsp:cNvPr id="0" name=""/>
        <dsp:cNvSpPr/>
      </dsp:nvSpPr>
      <dsp:spPr>
        <a:xfrm>
          <a:off x="5632052" y="1814899"/>
          <a:ext cx="2182811" cy="1309687"/>
        </a:xfrm>
        <a:prstGeom prst="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US" sz="1400" kern="1200" dirty="0"/>
            <a:t>The result is that the hundreds of millions of Internet-connected devices in the IoT are vulnerable to attack</a:t>
          </a:r>
        </a:p>
      </dsp:txBody>
      <dsp:txXfrm>
        <a:off x="5632052" y="1814899"/>
        <a:ext cx="2182811" cy="1309687"/>
      </dsp:txXfrm>
    </dsp:sp>
    <dsp:sp modelId="{93930572-E0CD-2043-875C-D62CB2C686F7}">
      <dsp:nvSpPr>
        <dsp:cNvPr id="0" name=""/>
        <dsp:cNvSpPr/>
      </dsp:nvSpPr>
      <dsp:spPr>
        <a:xfrm>
          <a:off x="2443347" y="4235757"/>
          <a:ext cx="471446" cy="91440"/>
        </a:xfrm>
        <a:custGeom>
          <a:avLst/>
          <a:gdLst/>
          <a:ahLst/>
          <a:cxnLst/>
          <a:rect l="0" t="0" r="0" b="0"/>
          <a:pathLst>
            <a:path>
              <a:moveTo>
                <a:pt x="0" y="45720"/>
              </a:moveTo>
              <a:lnTo>
                <a:pt x="471446" y="45720"/>
              </a:lnTo>
            </a:path>
          </a:pathLst>
        </a:custGeom>
        <a:noFill/>
        <a:ln w="6350" cap="flat" cmpd="sng" algn="ctr">
          <a:solidFill>
            <a:schemeClr val="tx1"/>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6519" y="4278964"/>
        <a:ext cx="25102" cy="5025"/>
      </dsp:txXfrm>
    </dsp:sp>
    <dsp:sp modelId="{315B50F6-9B3A-8145-A362-48175EC5560C}">
      <dsp:nvSpPr>
        <dsp:cNvPr id="0" name=""/>
        <dsp:cNvSpPr/>
      </dsp:nvSpPr>
      <dsp:spPr>
        <a:xfrm>
          <a:off x="262335" y="3626633"/>
          <a:ext cx="2182811" cy="1309687"/>
        </a:xfrm>
        <a:prstGeom prst="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US" sz="1400" kern="1200" dirty="0"/>
            <a:t>This is certainly a problem with sensors, allowing attackers to insert false data into the network</a:t>
          </a:r>
        </a:p>
      </dsp:txBody>
      <dsp:txXfrm>
        <a:off x="262335" y="3626633"/>
        <a:ext cx="2182811" cy="1309687"/>
      </dsp:txXfrm>
    </dsp:sp>
    <dsp:sp modelId="{A60E6DE8-C815-494B-A5FD-B63A6E5F1C75}">
      <dsp:nvSpPr>
        <dsp:cNvPr id="0" name=""/>
        <dsp:cNvSpPr/>
      </dsp:nvSpPr>
      <dsp:spPr>
        <a:xfrm>
          <a:off x="2947194" y="3626633"/>
          <a:ext cx="2182811" cy="1309687"/>
        </a:xfrm>
        <a:prstGeom prst="rect">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rtl="0">
            <a:lnSpc>
              <a:spcPct val="90000"/>
            </a:lnSpc>
            <a:spcBef>
              <a:spcPct val="0"/>
            </a:spcBef>
            <a:spcAft>
              <a:spcPct val="35000"/>
            </a:spcAft>
            <a:buNone/>
          </a:pPr>
          <a:r>
            <a:rPr lang="en-US" sz="1400" kern="1200" dirty="0"/>
            <a:t>It is potentially a graver threat with actuators, where the attacker can affect the operation of machinery and other devices</a:t>
          </a:r>
        </a:p>
      </dsp:txBody>
      <dsp:txXfrm>
        <a:off x="2947194" y="3626633"/>
        <a:ext cx="2182811" cy="130968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CCB01E-D27E-6E49-B41B-7755BDF555AD}">
      <dsp:nvSpPr>
        <dsp:cNvPr id="0" name=""/>
        <dsp:cNvSpPr/>
      </dsp:nvSpPr>
      <dsp:spPr>
        <a:xfrm>
          <a:off x="2783261" y="1643155"/>
          <a:ext cx="1487733" cy="1487733"/>
        </a:xfrm>
        <a:prstGeom prst="roundRect">
          <a:avLst/>
        </a:prstGeom>
        <a:solidFill>
          <a:srgbClr val="FFC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rtl="0">
            <a:lnSpc>
              <a:spcPct val="90000"/>
            </a:lnSpc>
            <a:spcBef>
              <a:spcPct val="0"/>
            </a:spcBef>
            <a:spcAft>
              <a:spcPct val="35000"/>
            </a:spcAft>
            <a:buNone/>
          </a:pPr>
          <a:r>
            <a:rPr lang="en-US" sz="1600" kern="1200" dirty="0">
              <a:solidFill>
                <a:schemeClr val="tx1"/>
              </a:solidFill>
            </a:rPr>
            <a:t>MiniSec is designed to meet the following requirements:</a:t>
          </a:r>
        </a:p>
      </dsp:txBody>
      <dsp:txXfrm>
        <a:off x="2855886" y="1715780"/>
        <a:ext cx="1342483" cy="1342483"/>
      </dsp:txXfrm>
    </dsp:sp>
    <dsp:sp modelId="{F602F78E-421F-D147-88E4-5968DAEC88DB}">
      <dsp:nvSpPr>
        <dsp:cNvPr id="0" name=""/>
        <dsp:cNvSpPr/>
      </dsp:nvSpPr>
      <dsp:spPr>
        <a:xfrm rot="16200000">
          <a:off x="3065354" y="1181381"/>
          <a:ext cx="923549" cy="0"/>
        </a:xfrm>
        <a:custGeom>
          <a:avLst/>
          <a:gdLst/>
          <a:ahLst/>
          <a:cxnLst/>
          <a:rect l="0" t="0" r="0" b="0"/>
          <a:pathLst>
            <a:path>
              <a:moveTo>
                <a:pt x="0" y="0"/>
              </a:moveTo>
              <a:lnTo>
                <a:pt x="923549" y="0"/>
              </a:lnTo>
            </a:path>
          </a:pathLst>
        </a:custGeom>
        <a:noFill/>
        <a:ln w="6350" cap="flat" cmpd="sng" algn="ctr">
          <a:solidFill>
            <a:schemeClr val="accent4">
              <a:lumMod val="60000"/>
              <a:lumOff val="40000"/>
            </a:schemeClr>
          </a:solidFill>
          <a:prstDash val="solid"/>
          <a:miter lim="800000"/>
        </a:ln>
        <a:effectLst/>
      </dsp:spPr>
      <dsp:style>
        <a:lnRef idx="1">
          <a:scrgbClr r="0" g="0" b="0"/>
        </a:lnRef>
        <a:fillRef idx="0">
          <a:scrgbClr r="0" g="0" b="0"/>
        </a:fillRef>
        <a:effectRef idx="0">
          <a:scrgbClr r="0" g="0" b="0"/>
        </a:effectRef>
        <a:fontRef idx="minor"/>
      </dsp:style>
    </dsp:sp>
    <dsp:sp modelId="{EF291C9A-748F-5848-A20C-089F02ECBAD5}">
      <dsp:nvSpPr>
        <dsp:cNvPr id="0" name=""/>
        <dsp:cNvSpPr/>
      </dsp:nvSpPr>
      <dsp:spPr>
        <a:xfrm>
          <a:off x="2535306" y="92959"/>
          <a:ext cx="1983645" cy="626646"/>
        </a:xfrm>
        <a:prstGeom prst="roundRect">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rtl="0">
            <a:lnSpc>
              <a:spcPct val="90000"/>
            </a:lnSpc>
            <a:spcBef>
              <a:spcPct val="0"/>
            </a:spcBef>
            <a:spcAft>
              <a:spcPct val="35000"/>
            </a:spcAft>
            <a:buNone/>
          </a:pPr>
          <a:r>
            <a:rPr lang="en-US" sz="1600" kern="1200" dirty="0"/>
            <a:t>Data authentication</a:t>
          </a:r>
        </a:p>
      </dsp:txBody>
      <dsp:txXfrm>
        <a:off x="2565896" y="123549"/>
        <a:ext cx="1922465" cy="565466"/>
      </dsp:txXfrm>
    </dsp:sp>
    <dsp:sp modelId="{6F754CD0-EA8D-484E-9861-5FD29F9609F0}">
      <dsp:nvSpPr>
        <dsp:cNvPr id="0" name=""/>
        <dsp:cNvSpPr/>
      </dsp:nvSpPr>
      <dsp:spPr>
        <a:xfrm rot="19800000">
          <a:off x="4254584" y="1896302"/>
          <a:ext cx="244993" cy="0"/>
        </a:xfrm>
        <a:custGeom>
          <a:avLst/>
          <a:gdLst/>
          <a:ahLst/>
          <a:cxnLst/>
          <a:rect l="0" t="0" r="0" b="0"/>
          <a:pathLst>
            <a:path>
              <a:moveTo>
                <a:pt x="0" y="0"/>
              </a:moveTo>
              <a:lnTo>
                <a:pt x="244993" y="0"/>
              </a:lnTo>
            </a:path>
          </a:pathLst>
        </a:custGeom>
        <a:noFill/>
        <a:ln w="6350" cap="flat" cmpd="sng" algn="ctr">
          <a:solidFill>
            <a:schemeClr val="accent4">
              <a:lumMod val="60000"/>
              <a:lumOff val="40000"/>
            </a:schemeClr>
          </a:solidFill>
          <a:prstDash val="solid"/>
          <a:miter lim="800000"/>
        </a:ln>
        <a:effectLst/>
      </dsp:spPr>
      <dsp:style>
        <a:lnRef idx="1">
          <a:scrgbClr r="0" g="0" b="0"/>
        </a:lnRef>
        <a:fillRef idx="0">
          <a:scrgbClr r="0" g="0" b="0"/>
        </a:fillRef>
        <a:effectRef idx="0">
          <a:scrgbClr r="0" g="0" b="0"/>
        </a:effectRef>
        <a:fontRef idx="minor"/>
      </dsp:style>
    </dsp:sp>
    <dsp:sp modelId="{7ADE6FE9-84E0-7D4B-A9BD-1A182EED8E8B}">
      <dsp:nvSpPr>
        <dsp:cNvPr id="0" name=""/>
        <dsp:cNvSpPr/>
      </dsp:nvSpPr>
      <dsp:spPr>
        <a:xfrm>
          <a:off x="4483166" y="898262"/>
          <a:ext cx="1518666" cy="996781"/>
        </a:xfrm>
        <a:prstGeom prst="round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rtl="0">
            <a:lnSpc>
              <a:spcPct val="90000"/>
            </a:lnSpc>
            <a:spcBef>
              <a:spcPct val="0"/>
            </a:spcBef>
            <a:spcAft>
              <a:spcPct val="35000"/>
            </a:spcAft>
            <a:buNone/>
          </a:pPr>
          <a:r>
            <a:rPr lang="en-US" sz="1600" kern="1200" dirty="0"/>
            <a:t>Confidentiality</a:t>
          </a:r>
        </a:p>
      </dsp:txBody>
      <dsp:txXfrm>
        <a:off x="4531825" y="946921"/>
        <a:ext cx="1421348" cy="899463"/>
      </dsp:txXfrm>
    </dsp:sp>
    <dsp:sp modelId="{7D491C9C-BA01-334F-B75D-BAD48405A1F1}">
      <dsp:nvSpPr>
        <dsp:cNvPr id="0" name=""/>
        <dsp:cNvSpPr/>
      </dsp:nvSpPr>
      <dsp:spPr>
        <a:xfrm rot="1800000">
          <a:off x="4243741" y="2918210"/>
          <a:ext cx="406861" cy="0"/>
        </a:xfrm>
        <a:custGeom>
          <a:avLst/>
          <a:gdLst/>
          <a:ahLst/>
          <a:cxnLst/>
          <a:rect l="0" t="0" r="0" b="0"/>
          <a:pathLst>
            <a:path>
              <a:moveTo>
                <a:pt x="0" y="0"/>
              </a:moveTo>
              <a:lnTo>
                <a:pt x="406861" y="0"/>
              </a:lnTo>
            </a:path>
          </a:pathLst>
        </a:custGeom>
        <a:noFill/>
        <a:ln w="6350" cap="flat" cmpd="sng" algn="ctr">
          <a:solidFill>
            <a:schemeClr val="accent4">
              <a:lumMod val="60000"/>
              <a:lumOff val="40000"/>
            </a:schemeClr>
          </a:solidFill>
          <a:prstDash val="solid"/>
          <a:miter lim="800000"/>
        </a:ln>
        <a:effectLst/>
      </dsp:spPr>
      <dsp:style>
        <a:lnRef idx="1">
          <a:scrgbClr r="0" g="0" b="0"/>
        </a:lnRef>
        <a:fillRef idx="0">
          <a:scrgbClr r="0" g="0" b="0"/>
        </a:fillRef>
        <a:effectRef idx="0">
          <a:scrgbClr r="0" g="0" b="0"/>
        </a:effectRef>
        <a:fontRef idx="minor"/>
      </dsp:style>
    </dsp:sp>
    <dsp:sp modelId="{6DA16969-A6C7-0443-8D55-5023C009B494}">
      <dsp:nvSpPr>
        <dsp:cNvPr id="0" name=""/>
        <dsp:cNvSpPr/>
      </dsp:nvSpPr>
      <dsp:spPr>
        <a:xfrm>
          <a:off x="4623348" y="2879001"/>
          <a:ext cx="1238301" cy="996781"/>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rtl="0">
            <a:lnSpc>
              <a:spcPct val="90000"/>
            </a:lnSpc>
            <a:spcBef>
              <a:spcPct val="0"/>
            </a:spcBef>
            <a:spcAft>
              <a:spcPct val="35000"/>
            </a:spcAft>
            <a:buNone/>
          </a:pPr>
          <a:r>
            <a:rPr lang="en-US" sz="1600" kern="1200" dirty="0"/>
            <a:t>Replay protection</a:t>
          </a:r>
        </a:p>
      </dsp:txBody>
      <dsp:txXfrm>
        <a:off x="4672007" y="2927660"/>
        <a:ext cx="1140983" cy="899463"/>
      </dsp:txXfrm>
    </dsp:sp>
    <dsp:sp modelId="{7AFBAE00-092E-944A-8C1A-7929534ABD19}">
      <dsp:nvSpPr>
        <dsp:cNvPr id="0" name=""/>
        <dsp:cNvSpPr/>
      </dsp:nvSpPr>
      <dsp:spPr>
        <a:xfrm rot="5400000">
          <a:off x="3157887" y="3500130"/>
          <a:ext cx="738481" cy="0"/>
        </a:xfrm>
        <a:custGeom>
          <a:avLst/>
          <a:gdLst/>
          <a:ahLst/>
          <a:cxnLst/>
          <a:rect l="0" t="0" r="0" b="0"/>
          <a:pathLst>
            <a:path>
              <a:moveTo>
                <a:pt x="0" y="0"/>
              </a:moveTo>
              <a:lnTo>
                <a:pt x="738481" y="0"/>
              </a:lnTo>
            </a:path>
          </a:pathLst>
        </a:custGeom>
        <a:noFill/>
        <a:ln w="6350" cap="flat" cmpd="sng" algn="ctr">
          <a:solidFill>
            <a:schemeClr val="accent4">
              <a:lumMod val="60000"/>
              <a:lumOff val="40000"/>
            </a:schemeClr>
          </a:solidFill>
          <a:prstDash val="solid"/>
          <a:miter lim="800000"/>
        </a:ln>
        <a:effectLst/>
      </dsp:spPr>
      <dsp:style>
        <a:lnRef idx="1">
          <a:scrgbClr r="0" g="0" b="0"/>
        </a:lnRef>
        <a:fillRef idx="0">
          <a:scrgbClr r="0" g="0" b="0"/>
        </a:fillRef>
        <a:effectRef idx="0">
          <a:scrgbClr r="0" g="0" b="0"/>
        </a:effectRef>
        <a:fontRef idx="minor"/>
      </dsp:style>
    </dsp:sp>
    <dsp:sp modelId="{8391E7DE-A824-EC48-AA0E-FB8BA907FFD3}">
      <dsp:nvSpPr>
        <dsp:cNvPr id="0" name=""/>
        <dsp:cNvSpPr/>
      </dsp:nvSpPr>
      <dsp:spPr>
        <a:xfrm>
          <a:off x="2976117" y="3869371"/>
          <a:ext cx="1102021" cy="996781"/>
        </a:xfrm>
        <a:prstGeom prst="roundRect">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rtl="0">
            <a:lnSpc>
              <a:spcPct val="90000"/>
            </a:lnSpc>
            <a:spcBef>
              <a:spcPct val="0"/>
            </a:spcBef>
            <a:spcAft>
              <a:spcPct val="35000"/>
            </a:spcAft>
            <a:buNone/>
          </a:pPr>
          <a:r>
            <a:rPr lang="en-US" sz="1600" kern="1200" dirty="0"/>
            <a:t>Freshness</a:t>
          </a:r>
        </a:p>
      </dsp:txBody>
      <dsp:txXfrm>
        <a:off x="3024776" y="3918030"/>
        <a:ext cx="1004703" cy="899463"/>
      </dsp:txXfrm>
    </dsp:sp>
    <dsp:sp modelId="{BD3C5287-23FE-1249-9588-7F4957D8869E}">
      <dsp:nvSpPr>
        <dsp:cNvPr id="0" name=""/>
        <dsp:cNvSpPr/>
      </dsp:nvSpPr>
      <dsp:spPr>
        <a:xfrm rot="9000000">
          <a:off x="2273553" y="2953070"/>
          <a:ext cx="546303" cy="0"/>
        </a:xfrm>
        <a:custGeom>
          <a:avLst/>
          <a:gdLst/>
          <a:ahLst/>
          <a:cxnLst/>
          <a:rect l="0" t="0" r="0" b="0"/>
          <a:pathLst>
            <a:path>
              <a:moveTo>
                <a:pt x="0" y="0"/>
              </a:moveTo>
              <a:lnTo>
                <a:pt x="546303" y="0"/>
              </a:lnTo>
            </a:path>
          </a:pathLst>
        </a:custGeom>
        <a:noFill/>
        <a:ln w="6350" cap="flat" cmpd="sng" algn="ctr">
          <a:solidFill>
            <a:schemeClr val="accent4">
              <a:lumMod val="60000"/>
              <a:lumOff val="40000"/>
            </a:schemeClr>
          </a:solidFill>
          <a:prstDash val="solid"/>
          <a:miter lim="800000"/>
        </a:ln>
        <a:effectLst/>
      </dsp:spPr>
      <dsp:style>
        <a:lnRef idx="1">
          <a:scrgbClr r="0" g="0" b="0"/>
        </a:lnRef>
        <a:fillRef idx="0">
          <a:scrgbClr r="0" g="0" b="0"/>
        </a:fillRef>
        <a:effectRef idx="0">
          <a:scrgbClr r="0" g="0" b="0"/>
        </a:effectRef>
        <a:fontRef idx="minor"/>
      </dsp:style>
    </dsp:sp>
    <dsp:sp modelId="{298F3FD5-97BD-4440-80BA-6B71B7CA6A48}">
      <dsp:nvSpPr>
        <dsp:cNvPr id="0" name=""/>
        <dsp:cNvSpPr/>
      </dsp:nvSpPr>
      <dsp:spPr>
        <a:xfrm>
          <a:off x="1313367" y="2879001"/>
          <a:ext cx="996781" cy="996781"/>
        </a:xfrm>
        <a:prstGeom prst="round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rtl="0">
            <a:lnSpc>
              <a:spcPct val="90000"/>
            </a:lnSpc>
            <a:spcBef>
              <a:spcPct val="0"/>
            </a:spcBef>
            <a:spcAft>
              <a:spcPct val="35000"/>
            </a:spcAft>
            <a:buNone/>
          </a:pPr>
          <a:r>
            <a:rPr lang="en-US" sz="1600" kern="1200" dirty="0"/>
            <a:t>Low energy overhead</a:t>
          </a:r>
        </a:p>
      </dsp:txBody>
      <dsp:txXfrm>
        <a:off x="1362026" y="2927660"/>
        <a:ext cx="899463" cy="899463"/>
      </dsp:txXfrm>
    </dsp:sp>
    <dsp:sp modelId="{8A4A763E-12BD-3242-92AE-F4A43627A8DF}">
      <dsp:nvSpPr>
        <dsp:cNvPr id="0" name=""/>
        <dsp:cNvSpPr/>
      </dsp:nvSpPr>
      <dsp:spPr>
        <a:xfrm rot="12600000">
          <a:off x="2273553" y="1820975"/>
          <a:ext cx="546303" cy="0"/>
        </a:xfrm>
        <a:custGeom>
          <a:avLst/>
          <a:gdLst/>
          <a:ahLst/>
          <a:cxnLst/>
          <a:rect l="0" t="0" r="0" b="0"/>
          <a:pathLst>
            <a:path>
              <a:moveTo>
                <a:pt x="0" y="0"/>
              </a:moveTo>
              <a:lnTo>
                <a:pt x="546303" y="0"/>
              </a:lnTo>
            </a:path>
          </a:pathLst>
        </a:custGeom>
        <a:noFill/>
        <a:ln w="6350" cap="flat" cmpd="sng" algn="ctr">
          <a:solidFill>
            <a:schemeClr val="accent4">
              <a:lumMod val="60000"/>
              <a:lumOff val="40000"/>
            </a:schemeClr>
          </a:solidFill>
          <a:prstDash val="solid"/>
          <a:miter lim="800000"/>
        </a:ln>
        <a:effectLst/>
      </dsp:spPr>
      <dsp:style>
        <a:lnRef idx="1">
          <a:scrgbClr r="0" g="0" b="0"/>
        </a:lnRef>
        <a:fillRef idx="0">
          <a:scrgbClr r="0" g="0" b="0"/>
        </a:fillRef>
        <a:effectRef idx="0">
          <a:scrgbClr r="0" g="0" b="0"/>
        </a:effectRef>
        <a:fontRef idx="minor"/>
      </dsp:style>
    </dsp:sp>
    <dsp:sp modelId="{50A237DB-2BBE-904A-9D0F-3D226FB5CCE4}">
      <dsp:nvSpPr>
        <dsp:cNvPr id="0" name=""/>
        <dsp:cNvSpPr/>
      </dsp:nvSpPr>
      <dsp:spPr>
        <a:xfrm>
          <a:off x="1313367" y="898262"/>
          <a:ext cx="996781" cy="996781"/>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rtl="0">
            <a:lnSpc>
              <a:spcPct val="90000"/>
            </a:lnSpc>
            <a:spcBef>
              <a:spcPct val="0"/>
            </a:spcBef>
            <a:spcAft>
              <a:spcPct val="35000"/>
            </a:spcAft>
            <a:buNone/>
          </a:pPr>
          <a:r>
            <a:rPr lang="en-US" sz="1600" kern="1200" dirty="0"/>
            <a:t>Resilient to lost messages</a:t>
          </a:r>
        </a:p>
      </dsp:txBody>
      <dsp:txXfrm>
        <a:off x="1362026" y="946921"/>
        <a:ext cx="899463" cy="8994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D4398-A08F-B248-871C-C91F6E13F834}">
      <dsp:nvSpPr>
        <dsp:cNvPr id="0" name=""/>
        <dsp:cNvSpPr/>
      </dsp:nvSpPr>
      <dsp:spPr>
        <a:xfrm>
          <a:off x="2253" y="0"/>
          <a:ext cx="1831813" cy="4824536"/>
        </a:xfrm>
        <a:prstGeom prst="roundRect">
          <a:avLst>
            <a:gd name="adj" fmla="val 10000"/>
          </a:avLst>
        </a:prstGeom>
        <a:solidFill>
          <a:schemeClr val="accent5">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bg1"/>
              </a:solidFill>
            </a:rPr>
            <a:t>SaaS provides service to customers in the form of software, specifically application software, running on and accessible in the cloud</a:t>
          </a:r>
        </a:p>
      </dsp:txBody>
      <dsp:txXfrm>
        <a:off x="55905" y="53652"/>
        <a:ext cx="1724509" cy="4717232"/>
      </dsp:txXfrm>
    </dsp:sp>
    <dsp:sp modelId="{861475B7-5802-B241-A8CF-C23F7C7AF827}">
      <dsp:nvSpPr>
        <dsp:cNvPr id="0" name=""/>
        <dsp:cNvSpPr/>
      </dsp:nvSpPr>
      <dsp:spPr>
        <a:xfrm>
          <a:off x="2043507" y="2171150"/>
          <a:ext cx="444012" cy="482235"/>
        </a:xfrm>
        <a:prstGeom prst="rightArrow">
          <a:avLst>
            <a:gd name="adj1" fmla="val 60000"/>
            <a:gd name="adj2" fmla="val 50000"/>
          </a:avLst>
        </a:prstGeom>
        <a:solidFill>
          <a:schemeClr val="tx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043507" y="2267597"/>
        <a:ext cx="310808" cy="289341"/>
      </dsp:txXfrm>
    </dsp:sp>
    <dsp:sp modelId="{5E06882C-B0C3-3B44-8FAC-BFC70CF684F2}">
      <dsp:nvSpPr>
        <dsp:cNvPr id="0" name=""/>
        <dsp:cNvSpPr/>
      </dsp:nvSpPr>
      <dsp:spPr>
        <a:xfrm>
          <a:off x="2671827" y="144009"/>
          <a:ext cx="1952314" cy="4536516"/>
        </a:xfrm>
        <a:prstGeom prst="roundRect">
          <a:avLst>
            <a:gd name="adj" fmla="val 10000"/>
          </a:avLst>
        </a:prstGeom>
        <a:solidFill>
          <a:srgbClr val="00B05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US" sz="1400" kern="1200" dirty="0">
              <a:solidFill>
                <a:schemeClr val="bg1"/>
              </a:solidFill>
            </a:rPr>
            <a:t>It enables the customer to use the cloud provider’s applications running on the provider’s cloud infrastructure</a:t>
          </a:r>
        </a:p>
        <a:p>
          <a:pPr marL="114300" lvl="1" indent="-114300" algn="l" defTabSz="533400" rtl="0">
            <a:lnSpc>
              <a:spcPct val="90000"/>
            </a:lnSpc>
            <a:spcBef>
              <a:spcPct val="0"/>
            </a:spcBef>
            <a:spcAft>
              <a:spcPct val="15000"/>
            </a:spcAft>
            <a:buChar char="•"/>
          </a:pPr>
          <a:r>
            <a:rPr lang="en-US" sz="1200" kern="1200" dirty="0">
              <a:solidFill>
                <a:schemeClr val="bg1"/>
              </a:solidFill>
            </a:rPr>
            <a:t>The applications are accessible from various client devices through a simple interface, such as a Web browser</a:t>
          </a:r>
        </a:p>
        <a:p>
          <a:pPr marL="114300" lvl="1" indent="-114300" algn="l" defTabSz="533400" rtl="0">
            <a:lnSpc>
              <a:spcPct val="90000"/>
            </a:lnSpc>
            <a:spcBef>
              <a:spcPct val="0"/>
            </a:spcBef>
            <a:spcAft>
              <a:spcPct val="15000"/>
            </a:spcAft>
            <a:buChar char="•"/>
          </a:pPr>
          <a:r>
            <a:rPr lang="en-US" sz="1200" kern="1200" dirty="0">
              <a:solidFill>
                <a:schemeClr val="bg1"/>
              </a:solidFill>
            </a:rPr>
            <a:t>Instead of obtaining desktop and server licenses for software products it uses, an enterprise obtains the same functions from the cloud service</a:t>
          </a:r>
        </a:p>
      </dsp:txBody>
      <dsp:txXfrm>
        <a:off x="2729008" y="201190"/>
        <a:ext cx="1837952" cy="4422154"/>
      </dsp:txXfrm>
    </dsp:sp>
    <dsp:sp modelId="{6E55B9C0-005E-914A-8EE0-4DACA41CE373}">
      <dsp:nvSpPr>
        <dsp:cNvPr id="0" name=""/>
        <dsp:cNvSpPr/>
      </dsp:nvSpPr>
      <dsp:spPr>
        <a:xfrm>
          <a:off x="4803600" y="2171150"/>
          <a:ext cx="380454" cy="482235"/>
        </a:xfrm>
        <a:prstGeom prst="rightArrow">
          <a:avLst>
            <a:gd name="adj1" fmla="val 60000"/>
            <a:gd name="adj2" fmla="val 50000"/>
          </a:avLst>
        </a:prstGeom>
        <a:solidFill>
          <a:schemeClr val="tx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803600" y="2267597"/>
        <a:ext cx="266318" cy="289341"/>
      </dsp:txXfrm>
    </dsp:sp>
    <dsp:sp modelId="{D120BA99-1505-3644-B33C-C6A94FBCBB71}">
      <dsp:nvSpPr>
        <dsp:cNvPr id="0" name=""/>
        <dsp:cNvSpPr/>
      </dsp:nvSpPr>
      <dsp:spPr>
        <a:xfrm>
          <a:off x="5341979" y="576063"/>
          <a:ext cx="1440580" cy="3672408"/>
        </a:xfrm>
        <a:prstGeom prst="roundRect">
          <a:avLst>
            <a:gd name="adj" fmla="val 10000"/>
          </a:avLst>
        </a:prstGeom>
        <a:solidFill>
          <a:srgbClr val="FFC00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baseline="0" dirty="0">
              <a:solidFill>
                <a:schemeClr val="tx1"/>
              </a:solidFill>
            </a:rPr>
            <a:t>The use of SaaS avoids the complexity of software installation, maintenance, upgrades, and patches</a:t>
          </a:r>
        </a:p>
      </dsp:txBody>
      <dsp:txXfrm>
        <a:off x="5384172" y="618256"/>
        <a:ext cx="1356194" cy="3588022"/>
      </dsp:txXfrm>
    </dsp:sp>
    <dsp:sp modelId="{8B0211F3-B5D8-CC4F-B043-9A339F4CA9FB}">
      <dsp:nvSpPr>
        <dsp:cNvPr id="0" name=""/>
        <dsp:cNvSpPr/>
      </dsp:nvSpPr>
      <dsp:spPr>
        <a:xfrm>
          <a:off x="6977010" y="2171150"/>
          <a:ext cx="412233" cy="482235"/>
        </a:xfrm>
        <a:prstGeom prst="rightArrow">
          <a:avLst>
            <a:gd name="adj1" fmla="val 60000"/>
            <a:gd name="adj2" fmla="val 50000"/>
          </a:avLst>
        </a:prstGeom>
        <a:solidFill>
          <a:schemeClr val="tx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977010" y="2267597"/>
        <a:ext cx="288563" cy="289341"/>
      </dsp:txXfrm>
    </dsp:sp>
    <dsp:sp modelId="{A71D6A92-F723-A949-9B91-0CBCEAA4128A}">
      <dsp:nvSpPr>
        <dsp:cNvPr id="0" name=""/>
        <dsp:cNvSpPr/>
      </dsp:nvSpPr>
      <dsp:spPr>
        <a:xfrm>
          <a:off x="7560359" y="432053"/>
          <a:ext cx="1366378" cy="3960428"/>
        </a:xfrm>
        <a:prstGeom prst="roundRect">
          <a:avLst>
            <a:gd name="adj" fmla="val 10000"/>
          </a:avLst>
        </a:prstGeom>
        <a:solidFill>
          <a:srgbClr val="7030A0"/>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rPr>
            <a:t>Examples of this service are Google Gmail, Microsoft 365, Salesforce, Citrix GoToMeeting, and Cisco WebEx </a:t>
          </a:r>
        </a:p>
      </dsp:txBody>
      <dsp:txXfrm>
        <a:off x="7600379" y="472073"/>
        <a:ext cx="1286338" cy="38803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4BE65-DC52-5943-883D-3F20876A6A27}">
      <dsp:nvSpPr>
        <dsp:cNvPr id="0" name=""/>
        <dsp:cNvSpPr/>
      </dsp:nvSpPr>
      <dsp:spPr>
        <a:xfrm>
          <a:off x="0" y="653845"/>
          <a:ext cx="2814484" cy="1688690"/>
        </a:xfrm>
        <a:prstGeom prst="rect">
          <a:avLst/>
        </a:prstGeom>
        <a:solidFill>
          <a:srgbClr val="7030A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solidFill>
                <a:schemeClr val="bg1"/>
              </a:solidFill>
            </a:rPr>
            <a:t>A PaaS cloud provides service to customers in the form of a platform on which the </a:t>
          </a:r>
          <a:r>
            <a:rPr lang="en-US" sz="1400" kern="1200" dirty="0">
              <a:solidFill>
                <a:schemeClr val="bg1"/>
              </a:solidFill>
            </a:rPr>
            <a:t>customer’s</a:t>
          </a:r>
          <a:r>
            <a:rPr lang="en-US" sz="1300" kern="1200" dirty="0">
              <a:solidFill>
                <a:schemeClr val="bg1"/>
              </a:solidFill>
            </a:rPr>
            <a:t> applications can run</a:t>
          </a:r>
        </a:p>
      </dsp:txBody>
      <dsp:txXfrm>
        <a:off x="0" y="653845"/>
        <a:ext cx="2814484" cy="1688690"/>
      </dsp:txXfrm>
    </dsp:sp>
    <dsp:sp modelId="{238B0642-1BB8-4140-AFF4-84DCB0C2FD3F}">
      <dsp:nvSpPr>
        <dsp:cNvPr id="0" name=""/>
        <dsp:cNvSpPr/>
      </dsp:nvSpPr>
      <dsp:spPr>
        <a:xfrm>
          <a:off x="3095932" y="653845"/>
          <a:ext cx="2814484" cy="1688690"/>
        </a:xfrm>
        <a:prstGeom prst="rect">
          <a:avLst/>
        </a:prstGeom>
        <a:solidFill>
          <a:schemeClr val="accent5">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rPr>
            <a:t>PaaS enables the customer to deploy onto the cloud infrastructure customer-created or acquired applications</a:t>
          </a:r>
        </a:p>
      </dsp:txBody>
      <dsp:txXfrm>
        <a:off x="3095932" y="653845"/>
        <a:ext cx="2814484" cy="1688690"/>
      </dsp:txXfrm>
    </dsp:sp>
    <dsp:sp modelId="{BEDCEE0F-096D-994B-97C2-464E45771A02}">
      <dsp:nvSpPr>
        <dsp:cNvPr id="0" name=""/>
        <dsp:cNvSpPr/>
      </dsp:nvSpPr>
      <dsp:spPr>
        <a:xfrm>
          <a:off x="6191864" y="653845"/>
          <a:ext cx="2814484" cy="1688690"/>
        </a:xfrm>
        <a:prstGeom prst="rect">
          <a:avLst/>
        </a:prstGeom>
        <a:solidFill>
          <a:srgbClr val="7030A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rPr>
            <a:t>A PaaS cloud provides useful software building blocks, plus a number of development tools, such as programming language tools, run-time environments, and other tools that assist in deploying new applications</a:t>
          </a:r>
        </a:p>
      </dsp:txBody>
      <dsp:txXfrm>
        <a:off x="6191864" y="653845"/>
        <a:ext cx="2814484" cy="1688690"/>
      </dsp:txXfrm>
    </dsp:sp>
    <dsp:sp modelId="{2BB00C28-D131-5345-B453-0513D6229EC9}">
      <dsp:nvSpPr>
        <dsp:cNvPr id="0" name=""/>
        <dsp:cNvSpPr/>
      </dsp:nvSpPr>
      <dsp:spPr>
        <a:xfrm>
          <a:off x="0" y="2623984"/>
          <a:ext cx="2814484" cy="1688690"/>
        </a:xfrm>
        <a:prstGeom prst="rect">
          <a:avLst/>
        </a:prstGeom>
        <a:solidFill>
          <a:srgbClr val="0070C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rPr>
            <a:t>In effect, PaaS is an operating system in the cloud</a:t>
          </a:r>
        </a:p>
      </dsp:txBody>
      <dsp:txXfrm>
        <a:off x="0" y="2623984"/>
        <a:ext cx="2814484" cy="1688690"/>
      </dsp:txXfrm>
    </dsp:sp>
    <dsp:sp modelId="{57733E80-FC2C-B341-B1F6-B5CBC4455452}">
      <dsp:nvSpPr>
        <dsp:cNvPr id="0" name=""/>
        <dsp:cNvSpPr/>
      </dsp:nvSpPr>
      <dsp:spPr>
        <a:xfrm>
          <a:off x="3095932" y="2623984"/>
          <a:ext cx="2814484" cy="1688690"/>
        </a:xfrm>
        <a:prstGeom prst="rect">
          <a:avLst/>
        </a:prstGeom>
        <a:solidFill>
          <a:srgbClr val="7030A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rPr>
            <a:t>It is useful for an organization that wants to develop new or tailored applications while paying for the needed computing resources only as needed, and only for as long as needed</a:t>
          </a:r>
        </a:p>
      </dsp:txBody>
      <dsp:txXfrm>
        <a:off x="3095932" y="2623984"/>
        <a:ext cx="2814484" cy="1688690"/>
      </dsp:txXfrm>
    </dsp:sp>
    <dsp:sp modelId="{B1C140D9-FE1D-0447-86EE-2B0B8441E746}">
      <dsp:nvSpPr>
        <dsp:cNvPr id="0" name=""/>
        <dsp:cNvSpPr/>
      </dsp:nvSpPr>
      <dsp:spPr>
        <a:xfrm>
          <a:off x="6191864" y="2623984"/>
          <a:ext cx="2814484" cy="1688690"/>
        </a:xfrm>
        <a:prstGeom prst="rect">
          <a:avLst/>
        </a:prstGeom>
        <a:solidFill>
          <a:schemeClr val="accent5">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rPr>
            <a:t>Examples of PaaS include AppEngine, Engine Yard, Heroku, Microsoft Azure, Force.com, and Apache Stratos</a:t>
          </a:r>
        </a:p>
      </dsp:txBody>
      <dsp:txXfrm>
        <a:off x="6191864" y="2623984"/>
        <a:ext cx="2814484" cy="16886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26268-06D2-6F4D-81BB-FCA982F3260E}">
      <dsp:nvSpPr>
        <dsp:cNvPr id="0" name=""/>
        <dsp:cNvSpPr/>
      </dsp:nvSpPr>
      <dsp:spPr>
        <a:xfrm>
          <a:off x="0" y="786119"/>
          <a:ext cx="2925096" cy="1755058"/>
        </a:xfrm>
        <a:prstGeom prst="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rPr>
            <a:t>With IaaS, the customer has access to the resources of the underlying cloud infrastructure</a:t>
          </a:r>
        </a:p>
      </dsp:txBody>
      <dsp:txXfrm>
        <a:off x="0" y="786119"/>
        <a:ext cx="2925096" cy="1755058"/>
      </dsp:txXfrm>
    </dsp:sp>
    <dsp:sp modelId="{6FA7CAFA-97AA-C142-9EA1-8B84378AECDA}">
      <dsp:nvSpPr>
        <dsp:cNvPr id="0" name=""/>
        <dsp:cNvSpPr/>
      </dsp:nvSpPr>
      <dsp:spPr>
        <a:xfrm>
          <a:off x="3217606" y="786119"/>
          <a:ext cx="2925096" cy="1755058"/>
        </a:xfrm>
        <a:prstGeom prst="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rPr>
            <a:t>The cloud service user does not manage or control the resources of the underlying cloud infrastructure, but has control over operating systems, deployed applications, and possibly limited control of select networking components</a:t>
          </a:r>
        </a:p>
      </dsp:txBody>
      <dsp:txXfrm>
        <a:off x="3217606" y="786119"/>
        <a:ext cx="2925096" cy="1755058"/>
      </dsp:txXfrm>
    </dsp:sp>
    <dsp:sp modelId="{D36B5A50-559A-D64C-BDF1-2D4166497462}">
      <dsp:nvSpPr>
        <dsp:cNvPr id="0" name=""/>
        <dsp:cNvSpPr/>
      </dsp:nvSpPr>
      <dsp:spPr>
        <a:xfrm>
          <a:off x="6435213" y="786119"/>
          <a:ext cx="2925096" cy="1755058"/>
        </a:xfrm>
        <a:prstGeom prst="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rPr>
            <a:t>IaaS provides virtual machines and other virtualized hardware and operating systems</a:t>
          </a:r>
        </a:p>
      </dsp:txBody>
      <dsp:txXfrm>
        <a:off x="6435213" y="786119"/>
        <a:ext cx="2925096" cy="1755058"/>
      </dsp:txXfrm>
    </dsp:sp>
    <dsp:sp modelId="{19C92E21-D1E2-DE49-842C-36433288F40E}">
      <dsp:nvSpPr>
        <dsp:cNvPr id="0" name=""/>
        <dsp:cNvSpPr/>
      </dsp:nvSpPr>
      <dsp:spPr>
        <a:xfrm>
          <a:off x="0" y="2833687"/>
          <a:ext cx="2925096" cy="1755058"/>
        </a:xfrm>
        <a:prstGeom prst="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rPr>
            <a:t>IaaS offers the customer processing, storage, networks, and other fundamental computing resources so the customer is able to deploy and run arbitrary software, which can include operating systems and applications</a:t>
          </a:r>
        </a:p>
      </dsp:txBody>
      <dsp:txXfrm>
        <a:off x="0" y="2833687"/>
        <a:ext cx="2925096" cy="1755058"/>
      </dsp:txXfrm>
    </dsp:sp>
    <dsp:sp modelId="{E796E426-B2E1-9E40-A27F-39EA4B5659D2}">
      <dsp:nvSpPr>
        <dsp:cNvPr id="0" name=""/>
        <dsp:cNvSpPr/>
      </dsp:nvSpPr>
      <dsp:spPr>
        <a:xfrm>
          <a:off x="3217606" y="2833687"/>
          <a:ext cx="2925096" cy="1755058"/>
        </a:xfrm>
        <a:prstGeom prst="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rPr>
            <a:t>IaaS enables customers to combine basic computing services, such as number crunching and data storage, to build highly adaptable computer systems</a:t>
          </a:r>
        </a:p>
      </dsp:txBody>
      <dsp:txXfrm>
        <a:off x="3217606" y="2833687"/>
        <a:ext cx="2925096" cy="1755058"/>
      </dsp:txXfrm>
    </dsp:sp>
    <dsp:sp modelId="{AE601BA4-BD1B-B648-8A1D-3F4C706B7346}">
      <dsp:nvSpPr>
        <dsp:cNvPr id="0" name=""/>
        <dsp:cNvSpPr/>
      </dsp:nvSpPr>
      <dsp:spPr>
        <a:xfrm>
          <a:off x="6435213" y="2833687"/>
          <a:ext cx="2925096" cy="1755058"/>
        </a:xfrm>
        <a:prstGeom prst="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bg1"/>
              </a:solidFill>
            </a:rPr>
            <a:t>Examples of IaaS are Amazon Elastic Compute Cloud, Microsoft Windows Azure, Google Compute Engine, and Rackspace</a:t>
          </a:r>
        </a:p>
      </dsp:txBody>
      <dsp:txXfrm>
        <a:off x="6435213" y="2833687"/>
        <a:ext cx="2925096" cy="17550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8978F-8427-944E-8D20-D74B6757C7B3}">
      <dsp:nvSpPr>
        <dsp:cNvPr id="0" name=""/>
        <dsp:cNvSpPr/>
      </dsp:nvSpPr>
      <dsp:spPr>
        <a:xfrm rot="16200000">
          <a:off x="923898" y="-709598"/>
          <a:ext cx="1485898" cy="3238484"/>
        </a:xfrm>
        <a:prstGeom prst="round1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t>Public cloud</a:t>
          </a:r>
        </a:p>
      </dsp:txBody>
      <dsp:txXfrm rot="5400000">
        <a:off x="47606" y="166694"/>
        <a:ext cx="3238484" cy="1114424"/>
      </dsp:txXfrm>
    </dsp:sp>
    <dsp:sp modelId="{B264DF74-41D2-784D-8904-55087CE6959A}">
      <dsp:nvSpPr>
        <dsp:cNvPr id="0" name=""/>
        <dsp:cNvSpPr/>
      </dsp:nvSpPr>
      <dsp:spPr>
        <a:xfrm>
          <a:off x="4914894" y="176228"/>
          <a:ext cx="3086105" cy="1523990"/>
        </a:xfrm>
        <a:prstGeom prst="round1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t>Community cloud</a:t>
          </a:r>
        </a:p>
      </dsp:txBody>
      <dsp:txXfrm>
        <a:off x="4914894" y="176228"/>
        <a:ext cx="3086105" cy="1142992"/>
      </dsp:txXfrm>
    </dsp:sp>
    <dsp:sp modelId="{70CFBC4C-9DEC-C54A-A87B-1185E106B10D}">
      <dsp:nvSpPr>
        <dsp:cNvPr id="0" name=""/>
        <dsp:cNvSpPr/>
      </dsp:nvSpPr>
      <dsp:spPr>
        <a:xfrm rot="10800000">
          <a:off x="20" y="2666994"/>
          <a:ext cx="3352779" cy="1619241"/>
        </a:xfrm>
        <a:prstGeom prst="round1Rect">
          <a:avLst/>
        </a:prstGeom>
        <a:solidFill>
          <a:srgbClr val="0070C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t>Private cloud</a:t>
          </a:r>
        </a:p>
      </dsp:txBody>
      <dsp:txXfrm rot="10800000">
        <a:off x="20" y="3071804"/>
        <a:ext cx="3352779" cy="1214430"/>
      </dsp:txXfrm>
    </dsp:sp>
    <dsp:sp modelId="{2F0A53AE-E2B4-FE42-9DA9-102D7F8FD411}">
      <dsp:nvSpPr>
        <dsp:cNvPr id="0" name=""/>
        <dsp:cNvSpPr/>
      </dsp:nvSpPr>
      <dsp:spPr>
        <a:xfrm rot="5400000">
          <a:off x="5410252" y="1876407"/>
          <a:ext cx="1771629" cy="3162355"/>
        </a:xfrm>
        <a:prstGeom prst="round1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en-US" sz="1800" kern="1200" dirty="0"/>
            <a:t>Hybrid cloud</a:t>
          </a:r>
        </a:p>
      </dsp:txBody>
      <dsp:txXfrm rot="-5400000">
        <a:off x="4714889" y="3014677"/>
        <a:ext cx="3162355" cy="1328722"/>
      </dsp:txXfrm>
    </dsp:sp>
    <dsp:sp modelId="{E1915940-5B0E-5C40-8390-9810E2D8B090}">
      <dsp:nvSpPr>
        <dsp:cNvPr id="0" name=""/>
        <dsp:cNvSpPr/>
      </dsp:nvSpPr>
      <dsp:spPr>
        <a:xfrm>
          <a:off x="2743198" y="1371602"/>
          <a:ext cx="2514602" cy="1600195"/>
        </a:xfrm>
        <a:prstGeom prst="roundRect">
          <a:avLst/>
        </a:prstGeom>
        <a:solidFill>
          <a:schemeClr val="bg1">
            <a:lumMod val="65000"/>
          </a:schemeClr>
        </a:solidFill>
        <a:ln>
          <a:noFill/>
        </a:ln>
        <a:effectLst/>
      </dsp:spPr>
      <dsp:style>
        <a:lnRef idx="0">
          <a:scrgbClr r="0" g="0" b="0"/>
        </a:lnRef>
        <a:fillRef idx="3">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bg1"/>
              </a:solidFill>
            </a:rPr>
            <a:t>The four most prominent deployment models for cloud computing are:</a:t>
          </a:r>
          <a:endParaRPr lang="en-NZ" sz="1800" kern="1200" dirty="0">
            <a:solidFill>
              <a:schemeClr val="bg1"/>
            </a:solidFill>
          </a:endParaRPr>
        </a:p>
      </dsp:txBody>
      <dsp:txXfrm>
        <a:off x="2821313" y="1449717"/>
        <a:ext cx="2358372" cy="14439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7F5AB-8580-F64D-9BD0-718E853BA993}">
      <dsp:nvSpPr>
        <dsp:cNvPr id="0" name=""/>
        <dsp:cNvSpPr/>
      </dsp:nvSpPr>
      <dsp:spPr>
        <a:xfrm>
          <a:off x="-5881905" y="-900718"/>
          <a:ext cx="7006776" cy="7006776"/>
        </a:xfrm>
        <a:prstGeom prst="blockArc">
          <a:avLst>
            <a:gd name="adj1" fmla="val 18900000"/>
            <a:gd name="adj2" fmla="val 2700000"/>
            <a:gd name="adj3" fmla="val 308"/>
          </a:avLst>
        </a:prstGeom>
        <a:noFill/>
        <a:ln w="6350" cap="flat" cmpd="sng" algn="ctr">
          <a:solidFill>
            <a:schemeClr val="accent4">
              <a:lumMod val="60000"/>
              <a:lumOff val="40000"/>
            </a:schemeClr>
          </a:solidFill>
          <a:prstDash val="solid"/>
          <a:miter lim="800000"/>
        </a:ln>
        <a:effectLst/>
      </dsp:spPr>
      <dsp:style>
        <a:lnRef idx="1">
          <a:scrgbClr r="0" g="0" b="0"/>
        </a:lnRef>
        <a:fillRef idx="0">
          <a:scrgbClr r="0" g="0" b="0"/>
        </a:fillRef>
        <a:effectRef idx="0">
          <a:scrgbClr r="0" g="0" b="0"/>
        </a:effectRef>
        <a:fontRef idx="minor"/>
      </dsp:style>
    </dsp:sp>
    <dsp:sp modelId="{DF0E217F-C59C-0145-A11C-76659BD52597}">
      <dsp:nvSpPr>
        <dsp:cNvPr id="0" name=""/>
        <dsp:cNvSpPr/>
      </dsp:nvSpPr>
      <dsp:spPr>
        <a:xfrm>
          <a:off x="365154" y="191795"/>
          <a:ext cx="8072642" cy="562739"/>
        </a:xfrm>
        <a:prstGeom prst="rect">
          <a:avLst/>
        </a:prstGeom>
        <a:solidFill>
          <a:srgbClr val="7030A0"/>
        </a:solidFill>
        <a:ln>
          <a:solidFill>
            <a:schemeClr val="accent3">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75492"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chemeClr val="bg1"/>
              </a:solidFill>
            </a:rPr>
            <a:t>A private cloud is implemented within the internal IT environment of the organization</a:t>
          </a:r>
        </a:p>
      </dsp:txBody>
      <dsp:txXfrm>
        <a:off x="365154" y="191795"/>
        <a:ext cx="8072642" cy="562739"/>
      </dsp:txXfrm>
    </dsp:sp>
    <dsp:sp modelId="{99823A4E-A7F0-4D4E-9B50-5474597EDA80}">
      <dsp:nvSpPr>
        <dsp:cNvPr id="0" name=""/>
        <dsp:cNvSpPr/>
      </dsp:nvSpPr>
      <dsp:spPr>
        <a:xfrm>
          <a:off x="69491" y="177502"/>
          <a:ext cx="591326" cy="591326"/>
        </a:xfrm>
        <a:prstGeom prst="ellipse">
          <a:avLst/>
        </a:prstGeom>
        <a:solidFill>
          <a:schemeClr val="lt1">
            <a:hueOff val="0"/>
            <a:satOff val="0"/>
            <a:lumOff val="0"/>
            <a:alphaOff val="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sp>
    <dsp:sp modelId="{CDD64F03-F2F4-EB4B-BA29-96DF5FC673DA}">
      <dsp:nvSpPr>
        <dsp:cNvPr id="0" name=""/>
        <dsp:cNvSpPr/>
      </dsp:nvSpPr>
      <dsp:spPr>
        <a:xfrm>
          <a:off x="793554" y="901804"/>
          <a:ext cx="7644242" cy="562739"/>
        </a:xfrm>
        <a:prstGeom prst="rect">
          <a:avLst/>
        </a:prstGeom>
        <a:solidFill>
          <a:schemeClr val="accent5">
            <a:lumMod val="75000"/>
          </a:schemeClr>
        </a:solidFill>
        <a:ln>
          <a:solidFill>
            <a:schemeClr val="accent3">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75492"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chemeClr val="bg1"/>
              </a:solidFill>
            </a:rPr>
            <a:t>The organization may choose to manage the cloud in house or contract the management function to a third party</a:t>
          </a:r>
        </a:p>
      </dsp:txBody>
      <dsp:txXfrm>
        <a:off x="793554" y="901804"/>
        <a:ext cx="7644242" cy="562739"/>
      </dsp:txXfrm>
    </dsp:sp>
    <dsp:sp modelId="{C917C496-719B-334D-8BD3-FF4A0217149E}">
      <dsp:nvSpPr>
        <dsp:cNvPr id="0" name=""/>
        <dsp:cNvSpPr/>
      </dsp:nvSpPr>
      <dsp:spPr>
        <a:xfrm>
          <a:off x="497890" y="887510"/>
          <a:ext cx="591326" cy="591326"/>
        </a:xfrm>
        <a:prstGeom prst="ellipse">
          <a:avLst/>
        </a:prstGeom>
        <a:solidFill>
          <a:schemeClr val="lt1">
            <a:hueOff val="0"/>
            <a:satOff val="0"/>
            <a:lumOff val="0"/>
            <a:alphaOff val="0"/>
          </a:schemeClr>
        </a:solidFill>
        <a:ln w="6350" cap="flat" cmpd="sng" algn="ctr">
          <a:solidFill>
            <a:schemeClr val="accent5">
              <a:lumMod val="50000"/>
            </a:schemeClr>
          </a:solidFill>
          <a:prstDash val="solid"/>
          <a:miter lim="800000"/>
        </a:ln>
        <a:effectLst/>
      </dsp:spPr>
      <dsp:style>
        <a:lnRef idx="1">
          <a:scrgbClr r="0" g="0" b="0"/>
        </a:lnRef>
        <a:fillRef idx="1">
          <a:scrgbClr r="0" g="0" b="0"/>
        </a:fillRef>
        <a:effectRef idx="0">
          <a:scrgbClr r="0" g="0" b="0"/>
        </a:effectRef>
        <a:fontRef idx="minor"/>
      </dsp:style>
    </dsp:sp>
    <dsp:sp modelId="{99DC885A-D074-644B-9EB6-79F451B3FCDD}">
      <dsp:nvSpPr>
        <dsp:cNvPr id="0" name=""/>
        <dsp:cNvSpPr/>
      </dsp:nvSpPr>
      <dsp:spPr>
        <a:xfrm>
          <a:off x="1028314" y="1611291"/>
          <a:ext cx="7409481" cy="562739"/>
        </a:xfrm>
        <a:prstGeom prst="rect">
          <a:avLst/>
        </a:prstGeom>
        <a:solidFill>
          <a:srgbClr val="7030A0"/>
        </a:solidFill>
        <a:ln>
          <a:solidFill>
            <a:schemeClr val="accent3">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75492"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chemeClr val="bg1"/>
              </a:solidFill>
            </a:rPr>
            <a:t>The cloud servers and storage devices may exist on premise or off premise</a:t>
          </a:r>
        </a:p>
      </dsp:txBody>
      <dsp:txXfrm>
        <a:off x="1028314" y="1611291"/>
        <a:ext cx="7409481" cy="562739"/>
      </dsp:txXfrm>
    </dsp:sp>
    <dsp:sp modelId="{FAEAAF1A-9374-0040-A892-074F1B7B6AA3}">
      <dsp:nvSpPr>
        <dsp:cNvPr id="0" name=""/>
        <dsp:cNvSpPr/>
      </dsp:nvSpPr>
      <dsp:spPr>
        <a:xfrm>
          <a:off x="732651" y="1596998"/>
          <a:ext cx="591326" cy="591326"/>
        </a:xfrm>
        <a:prstGeom prst="ellipse">
          <a:avLst/>
        </a:prstGeom>
        <a:solidFill>
          <a:schemeClr val="lt1">
            <a:hueOff val="0"/>
            <a:satOff val="0"/>
            <a:lumOff val="0"/>
            <a:alphaOff val="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sp>
    <dsp:sp modelId="{1C0DCBA4-A6F2-6B47-AFB4-386E03C76524}">
      <dsp:nvSpPr>
        <dsp:cNvPr id="0" name=""/>
        <dsp:cNvSpPr/>
      </dsp:nvSpPr>
      <dsp:spPr>
        <a:xfrm>
          <a:off x="1103271" y="2321300"/>
          <a:ext cx="7334524" cy="562739"/>
        </a:xfrm>
        <a:prstGeom prst="rect">
          <a:avLst/>
        </a:prstGeom>
        <a:solidFill>
          <a:schemeClr val="accent5">
            <a:lumMod val="75000"/>
          </a:schemeClr>
        </a:solidFill>
        <a:ln>
          <a:solidFill>
            <a:schemeClr val="accent3">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75492"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chemeClr val="bg1"/>
              </a:solidFill>
            </a:rPr>
            <a:t>Private clouds can deliver IaaS internally to employees or business units through an intranet or the Internet via a virtual private network (VPN), as well as software or storage as services to its branch offices</a:t>
          </a:r>
        </a:p>
      </dsp:txBody>
      <dsp:txXfrm>
        <a:off x="1103271" y="2321300"/>
        <a:ext cx="7334524" cy="562739"/>
      </dsp:txXfrm>
    </dsp:sp>
    <dsp:sp modelId="{7D7DB488-B6E6-1842-82E9-9FD05468299C}">
      <dsp:nvSpPr>
        <dsp:cNvPr id="0" name=""/>
        <dsp:cNvSpPr/>
      </dsp:nvSpPr>
      <dsp:spPr>
        <a:xfrm>
          <a:off x="807608" y="2307006"/>
          <a:ext cx="591326" cy="591326"/>
        </a:xfrm>
        <a:prstGeom prst="ellipse">
          <a:avLst/>
        </a:prstGeom>
        <a:solidFill>
          <a:schemeClr val="lt1">
            <a:hueOff val="0"/>
            <a:satOff val="0"/>
            <a:lumOff val="0"/>
            <a:alphaOff val="0"/>
          </a:schemeClr>
        </a:solidFill>
        <a:ln w="6350" cap="flat" cmpd="sng" algn="ctr">
          <a:solidFill>
            <a:schemeClr val="accent5">
              <a:lumMod val="50000"/>
            </a:schemeClr>
          </a:solidFill>
          <a:prstDash val="solid"/>
          <a:miter lim="800000"/>
        </a:ln>
        <a:effectLst/>
      </dsp:spPr>
      <dsp:style>
        <a:lnRef idx="1">
          <a:scrgbClr r="0" g="0" b="0"/>
        </a:lnRef>
        <a:fillRef idx="1">
          <a:scrgbClr r="0" g="0" b="0"/>
        </a:fillRef>
        <a:effectRef idx="0">
          <a:scrgbClr r="0" g="0" b="0"/>
        </a:effectRef>
        <a:fontRef idx="minor"/>
      </dsp:style>
    </dsp:sp>
    <dsp:sp modelId="{E1178FA2-409B-6548-AA51-11DB3C0AD185}">
      <dsp:nvSpPr>
        <dsp:cNvPr id="0" name=""/>
        <dsp:cNvSpPr/>
      </dsp:nvSpPr>
      <dsp:spPr>
        <a:xfrm>
          <a:off x="1028314" y="3031308"/>
          <a:ext cx="7409481" cy="562739"/>
        </a:xfrm>
        <a:prstGeom prst="rect">
          <a:avLst/>
        </a:prstGeom>
        <a:solidFill>
          <a:schemeClr val="accent3">
            <a:lumMod val="75000"/>
          </a:schemeClr>
        </a:solidFill>
        <a:ln>
          <a:solidFill>
            <a:schemeClr val="accent3">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75492"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chemeClr val="bg1"/>
              </a:solidFill>
            </a:rPr>
            <a:t>Examples of services delivered through the private cloud include database on demand, email on demand, and storage on demand</a:t>
          </a:r>
        </a:p>
      </dsp:txBody>
      <dsp:txXfrm>
        <a:off x="1028314" y="3031308"/>
        <a:ext cx="7409481" cy="562739"/>
      </dsp:txXfrm>
    </dsp:sp>
    <dsp:sp modelId="{29F9AD3C-0963-6B4B-A7FD-8607C861F655}">
      <dsp:nvSpPr>
        <dsp:cNvPr id="0" name=""/>
        <dsp:cNvSpPr/>
      </dsp:nvSpPr>
      <dsp:spPr>
        <a:xfrm>
          <a:off x="732651" y="3017015"/>
          <a:ext cx="591326" cy="591326"/>
        </a:xfrm>
        <a:prstGeom prst="ellipse">
          <a:avLst/>
        </a:prstGeom>
        <a:solidFill>
          <a:schemeClr val="lt1">
            <a:hueOff val="0"/>
            <a:satOff val="0"/>
            <a:lumOff val="0"/>
            <a:alphaOff val="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sp>
    <dsp:sp modelId="{5552A845-A47E-A24E-91B8-DC6E9921E1F8}">
      <dsp:nvSpPr>
        <dsp:cNvPr id="0" name=""/>
        <dsp:cNvSpPr/>
      </dsp:nvSpPr>
      <dsp:spPr>
        <a:xfrm>
          <a:off x="793554" y="3740796"/>
          <a:ext cx="7644242" cy="562739"/>
        </a:xfrm>
        <a:prstGeom prst="rect">
          <a:avLst/>
        </a:prstGeom>
        <a:solidFill>
          <a:schemeClr val="accent5">
            <a:lumMod val="75000"/>
          </a:schemeClr>
        </a:solidFill>
        <a:ln>
          <a:solidFill>
            <a:schemeClr val="accent3">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75492"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a:solidFill>
                <a:schemeClr val="bg1"/>
              </a:solidFill>
            </a:rPr>
            <a:t>A key motivation for opting for a private cloud is security</a:t>
          </a:r>
        </a:p>
      </dsp:txBody>
      <dsp:txXfrm>
        <a:off x="793554" y="3740796"/>
        <a:ext cx="7644242" cy="562739"/>
      </dsp:txXfrm>
    </dsp:sp>
    <dsp:sp modelId="{3C01D4E9-D380-DD4C-9CE0-E8A1F73D385D}">
      <dsp:nvSpPr>
        <dsp:cNvPr id="0" name=""/>
        <dsp:cNvSpPr/>
      </dsp:nvSpPr>
      <dsp:spPr>
        <a:xfrm>
          <a:off x="497890" y="3726502"/>
          <a:ext cx="591326" cy="591326"/>
        </a:xfrm>
        <a:prstGeom prst="ellipse">
          <a:avLst/>
        </a:prstGeom>
        <a:solidFill>
          <a:schemeClr val="lt1">
            <a:hueOff val="0"/>
            <a:satOff val="0"/>
            <a:lumOff val="0"/>
            <a:alphaOff val="0"/>
          </a:schemeClr>
        </a:solidFill>
        <a:ln w="6350" cap="flat" cmpd="sng" algn="ctr">
          <a:solidFill>
            <a:schemeClr val="accent5">
              <a:lumMod val="50000"/>
            </a:schemeClr>
          </a:solidFill>
          <a:prstDash val="solid"/>
          <a:miter lim="800000"/>
        </a:ln>
        <a:effectLst/>
      </dsp:spPr>
      <dsp:style>
        <a:lnRef idx="1">
          <a:scrgbClr r="0" g="0" b="0"/>
        </a:lnRef>
        <a:fillRef idx="1">
          <a:scrgbClr r="0" g="0" b="0"/>
        </a:fillRef>
        <a:effectRef idx="0">
          <a:scrgbClr r="0" g="0" b="0"/>
        </a:effectRef>
        <a:fontRef idx="minor"/>
      </dsp:style>
    </dsp:sp>
    <dsp:sp modelId="{990192F8-8046-F646-BF5A-1A65D2A2C8D0}">
      <dsp:nvSpPr>
        <dsp:cNvPr id="0" name=""/>
        <dsp:cNvSpPr/>
      </dsp:nvSpPr>
      <dsp:spPr>
        <a:xfrm>
          <a:off x="365154" y="4450804"/>
          <a:ext cx="8072642" cy="562739"/>
        </a:xfrm>
        <a:prstGeom prst="rect">
          <a:avLst/>
        </a:prstGeom>
        <a:solidFill>
          <a:schemeClr val="accent3">
            <a:lumMod val="75000"/>
          </a:schemeClr>
        </a:solidFill>
        <a:ln>
          <a:solidFill>
            <a:schemeClr val="accent3">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75492" tIns="30480" rIns="30480" bIns="30480" numCol="1" spcCol="1270" anchor="ctr" anchorCtr="0">
          <a:noAutofit/>
        </a:bodyPr>
        <a:lstStyle/>
        <a:p>
          <a:pPr marL="0" lvl="0" indent="0" algn="l" defTabSz="533400" rtl="0">
            <a:lnSpc>
              <a:spcPct val="90000"/>
            </a:lnSpc>
            <a:spcBef>
              <a:spcPct val="0"/>
            </a:spcBef>
            <a:spcAft>
              <a:spcPct val="35000"/>
            </a:spcAft>
            <a:buNone/>
          </a:pPr>
          <a:r>
            <a:rPr lang="en-US" sz="1200" kern="1200" dirty="0">
              <a:solidFill>
                <a:schemeClr val="bg1"/>
              </a:solidFill>
            </a:rPr>
            <a:t>Other benefits include easy resource sharing and rapid deployment to organizational entities</a:t>
          </a:r>
        </a:p>
      </dsp:txBody>
      <dsp:txXfrm>
        <a:off x="365154" y="4450804"/>
        <a:ext cx="8072642" cy="562739"/>
      </dsp:txXfrm>
    </dsp:sp>
    <dsp:sp modelId="{47C666F9-4C73-F045-A627-CEE7DA5C7B7E}">
      <dsp:nvSpPr>
        <dsp:cNvPr id="0" name=""/>
        <dsp:cNvSpPr/>
      </dsp:nvSpPr>
      <dsp:spPr>
        <a:xfrm>
          <a:off x="69491" y="4436511"/>
          <a:ext cx="591326" cy="591326"/>
        </a:xfrm>
        <a:prstGeom prst="ellipse">
          <a:avLst/>
        </a:prstGeom>
        <a:solidFill>
          <a:schemeClr val="lt1">
            <a:hueOff val="0"/>
            <a:satOff val="0"/>
            <a:lumOff val="0"/>
            <a:alphaOff val="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B2B26F-8D6F-C64C-BA3C-35B1521C8942}">
      <dsp:nvSpPr>
        <dsp:cNvPr id="0" name=""/>
        <dsp:cNvSpPr/>
      </dsp:nvSpPr>
      <dsp:spPr>
        <a:xfrm>
          <a:off x="0" y="0"/>
          <a:ext cx="4894762" cy="4894762"/>
        </a:xfrm>
        <a:prstGeom prst="pie">
          <a:avLst>
            <a:gd name="adj1" fmla="val 5400000"/>
            <a:gd name="adj2" fmla="val 16200000"/>
          </a:avLst>
        </a:prstGeom>
        <a:solidFill>
          <a:schemeClr val="accent5">
            <a:lumMod val="75000"/>
          </a:schemeClr>
        </a:solidFill>
        <a:ln>
          <a:solidFill>
            <a:schemeClr val="accent4">
              <a:lumMod val="60000"/>
              <a:lumOff val="40000"/>
            </a:schemeClr>
          </a:solidFill>
        </a:ln>
        <a:effectLst/>
      </dsp:spPr>
      <dsp:style>
        <a:lnRef idx="0">
          <a:scrgbClr r="0" g="0" b="0"/>
        </a:lnRef>
        <a:fillRef idx="3">
          <a:scrgbClr r="0" g="0" b="0"/>
        </a:fillRef>
        <a:effectRef idx="2">
          <a:scrgbClr r="0" g="0" b="0"/>
        </a:effectRef>
        <a:fontRef idx="minor">
          <a:schemeClr val="lt1"/>
        </a:fontRef>
      </dsp:style>
    </dsp:sp>
    <dsp:sp modelId="{E71396BD-FE0B-5840-BC1D-CAB2060590DF}">
      <dsp:nvSpPr>
        <dsp:cNvPr id="0" name=""/>
        <dsp:cNvSpPr/>
      </dsp:nvSpPr>
      <dsp:spPr>
        <a:xfrm>
          <a:off x="2447381" y="0"/>
          <a:ext cx="6531124" cy="4894762"/>
        </a:xfrm>
        <a:prstGeom prst="rect">
          <a:avLst/>
        </a:prstGeom>
        <a:solidFill>
          <a:schemeClr val="lt1">
            <a:alpha val="90000"/>
            <a:hueOff val="0"/>
            <a:satOff val="0"/>
            <a:lumOff val="0"/>
            <a:alphaOff val="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A community cloud shares characteristics of private and public clouds</a:t>
          </a:r>
        </a:p>
      </dsp:txBody>
      <dsp:txXfrm>
        <a:off x="2447381" y="0"/>
        <a:ext cx="3265562" cy="1468432"/>
      </dsp:txXfrm>
    </dsp:sp>
    <dsp:sp modelId="{8AD71716-F6FD-4046-817D-D74560606C7B}">
      <dsp:nvSpPr>
        <dsp:cNvPr id="0" name=""/>
        <dsp:cNvSpPr/>
      </dsp:nvSpPr>
      <dsp:spPr>
        <a:xfrm>
          <a:off x="856585" y="1468432"/>
          <a:ext cx="3181592" cy="3181592"/>
        </a:xfrm>
        <a:prstGeom prst="pie">
          <a:avLst>
            <a:gd name="adj1" fmla="val 5400000"/>
            <a:gd name="adj2" fmla="val 16200000"/>
          </a:avLst>
        </a:prstGeom>
        <a:solidFill>
          <a:srgbClr val="7030A0"/>
        </a:solidFill>
        <a:ln>
          <a:solidFill>
            <a:schemeClr val="accent4">
              <a:lumMod val="60000"/>
              <a:lumOff val="40000"/>
            </a:schemeClr>
          </a:solidFill>
        </a:ln>
        <a:effectLst/>
      </dsp:spPr>
      <dsp:style>
        <a:lnRef idx="0">
          <a:scrgbClr r="0" g="0" b="0"/>
        </a:lnRef>
        <a:fillRef idx="3">
          <a:scrgbClr r="0" g="0" b="0"/>
        </a:fillRef>
        <a:effectRef idx="2">
          <a:scrgbClr r="0" g="0" b="0"/>
        </a:effectRef>
        <a:fontRef idx="minor">
          <a:schemeClr val="lt1"/>
        </a:fontRef>
      </dsp:style>
    </dsp:sp>
    <dsp:sp modelId="{B0688CD4-5EC8-1544-B4AC-F5738DC6DBFE}">
      <dsp:nvSpPr>
        <dsp:cNvPr id="0" name=""/>
        <dsp:cNvSpPr/>
      </dsp:nvSpPr>
      <dsp:spPr>
        <a:xfrm>
          <a:off x="2447381" y="1468432"/>
          <a:ext cx="6531124" cy="3181592"/>
        </a:xfrm>
        <a:prstGeom prst="rect">
          <a:avLst/>
        </a:prstGeom>
        <a:solidFill>
          <a:schemeClr val="lt1">
            <a:alpha val="90000"/>
            <a:hueOff val="0"/>
            <a:satOff val="0"/>
            <a:lumOff val="0"/>
            <a:alphaOff val="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The organizations that share the community cloud have similar requirements and, typically, a need to exchange data with each other</a:t>
          </a:r>
        </a:p>
      </dsp:txBody>
      <dsp:txXfrm>
        <a:off x="2447381" y="1468432"/>
        <a:ext cx="3265562" cy="1468427"/>
      </dsp:txXfrm>
    </dsp:sp>
    <dsp:sp modelId="{2BE50796-CDB9-604F-927F-BFF3C0F8F2A7}">
      <dsp:nvSpPr>
        <dsp:cNvPr id="0" name=""/>
        <dsp:cNvSpPr/>
      </dsp:nvSpPr>
      <dsp:spPr>
        <a:xfrm>
          <a:off x="1713167" y="2936859"/>
          <a:ext cx="1468427" cy="1468427"/>
        </a:xfrm>
        <a:prstGeom prst="pie">
          <a:avLst>
            <a:gd name="adj1" fmla="val 5400000"/>
            <a:gd name="adj2" fmla="val 16200000"/>
          </a:avLst>
        </a:prstGeom>
        <a:solidFill>
          <a:srgbClr val="00B050"/>
        </a:solidFill>
        <a:ln>
          <a:solidFill>
            <a:schemeClr val="tx1"/>
          </a:solidFill>
        </a:ln>
        <a:effectLst/>
      </dsp:spPr>
      <dsp:style>
        <a:lnRef idx="0">
          <a:scrgbClr r="0" g="0" b="0"/>
        </a:lnRef>
        <a:fillRef idx="3">
          <a:scrgbClr r="0" g="0" b="0"/>
        </a:fillRef>
        <a:effectRef idx="2">
          <a:scrgbClr r="0" g="0" b="0"/>
        </a:effectRef>
        <a:fontRef idx="minor">
          <a:schemeClr val="lt1"/>
        </a:fontRef>
      </dsp:style>
    </dsp:sp>
    <dsp:sp modelId="{9F0532EA-3D18-2745-9118-5851E7D58C36}">
      <dsp:nvSpPr>
        <dsp:cNvPr id="0" name=""/>
        <dsp:cNvSpPr/>
      </dsp:nvSpPr>
      <dsp:spPr>
        <a:xfrm>
          <a:off x="2447381" y="2936859"/>
          <a:ext cx="6531124" cy="1468427"/>
        </a:xfrm>
        <a:prstGeom prst="rect">
          <a:avLst/>
        </a:prstGeom>
        <a:solidFill>
          <a:schemeClr val="lt1">
            <a:alpha val="90000"/>
            <a:hueOff val="0"/>
            <a:satOff val="0"/>
            <a:lumOff val="0"/>
            <a:alphaOff val="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The cloud infrastructure may be managed by the participating organizations or a third party, and may exist on premise or off premise</a:t>
          </a:r>
        </a:p>
      </dsp:txBody>
      <dsp:txXfrm>
        <a:off x="2447381" y="2936859"/>
        <a:ext cx="3265562" cy="1468427"/>
      </dsp:txXfrm>
    </dsp:sp>
    <dsp:sp modelId="{9A731493-EF9C-D347-8881-905F63227B23}">
      <dsp:nvSpPr>
        <dsp:cNvPr id="0" name=""/>
        <dsp:cNvSpPr/>
      </dsp:nvSpPr>
      <dsp:spPr>
        <a:xfrm>
          <a:off x="5712943" y="0"/>
          <a:ext cx="3265562" cy="1468432"/>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t>Has restricted access like a private cloud</a:t>
          </a:r>
        </a:p>
        <a:p>
          <a:pPr marL="171450" lvl="1" indent="-171450" algn="l" defTabSz="755650" rtl="0">
            <a:lnSpc>
              <a:spcPct val="90000"/>
            </a:lnSpc>
            <a:spcBef>
              <a:spcPct val="0"/>
            </a:spcBef>
            <a:spcAft>
              <a:spcPct val="15000"/>
            </a:spcAft>
            <a:buChar char="•"/>
          </a:pPr>
          <a:r>
            <a:rPr lang="en-US" sz="1700" kern="1200" dirty="0"/>
            <a:t>The cloud resources are shared among a number of independent organizations like a public cloud</a:t>
          </a:r>
        </a:p>
      </dsp:txBody>
      <dsp:txXfrm>
        <a:off x="5712943" y="0"/>
        <a:ext cx="3265562" cy="1468432"/>
      </dsp:txXfrm>
    </dsp:sp>
    <dsp:sp modelId="{05B69566-D5CF-D548-B24E-DA8A28CAE521}">
      <dsp:nvSpPr>
        <dsp:cNvPr id="0" name=""/>
        <dsp:cNvSpPr/>
      </dsp:nvSpPr>
      <dsp:spPr>
        <a:xfrm>
          <a:off x="5712943" y="1468432"/>
          <a:ext cx="3265562" cy="1468427"/>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71450" lvl="1" indent="-171450" algn="l" defTabSz="755650" rtl="0">
            <a:lnSpc>
              <a:spcPct val="90000"/>
            </a:lnSpc>
            <a:spcBef>
              <a:spcPct val="0"/>
            </a:spcBef>
            <a:spcAft>
              <a:spcPct val="15000"/>
            </a:spcAft>
            <a:buChar char="•"/>
          </a:pPr>
          <a:r>
            <a:rPr lang="en-US" sz="1700" kern="1200"/>
            <a:t>An example would be the health care industry</a:t>
          </a:r>
        </a:p>
      </dsp:txBody>
      <dsp:txXfrm>
        <a:off x="5712943" y="1468432"/>
        <a:ext cx="3265562" cy="1468427"/>
      </dsp:txXfrm>
    </dsp:sp>
    <dsp:sp modelId="{F52594F7-2A74-0140-AF46-50DC4EAA14B2}">
      <dsp:nvSpPr>
        <dsp:cNvPr id="0" name=""/>
        <dsp:cNvSpPr/>
      </dsp:nvSpPr>
      <dsp:spPr>
        <a:xfrm>
          <a:off x="5712943" y="2936859"/>
          <a:ext cx="3265562" cy="1468427"/>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t>In this deployment model, the costs are spread over fewer users than a public cloud so only some of the cost savings potential of cloud computing are realized</a:t>
          </a:r>
        </a:p>
      </dsp:txBody>
      <dsp:txXfrm>
        <a:off x="5712943" y="2936859"/>
        <a:ext cx="3265562" cy="14684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6E7F0-352C-D148-98BB-098E187EA6C8}">
      <dsp:nvSpPr>
        <dsp:cNvPr id="0" name=""/>
        <dsp:cNvSpPr/>
      </dsp:nvSpPr>
      <dsp:spPr>
        <a:xfrm>
          <a:off x="0" y="0"/>
          <a:ext cx="8229600" cy="4343400"/>
        </a:xfrm>
        <a:prstGeom prst="roundRect">
          <a:avLst>
            <a:gd name="adj" fmla="val 8500"/>
          </a:avLst>
        </a:prstGeom>
        <a:solidFill>
          <a:srgbClr val="7030A0"/>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2681446" numCol="1" spcCol="1270" anchor="t" anchorCtr="0">
          <a:noAutofit/>
        </a:bodyPr>
        <a:lstStyle/>
        <a:p>
          <a:pPr marL="0" lvl="0" indent="0" algn="l" defTabSz="1555750" rtl="0">
            <a:lnSpc>
              <a:spcPct val="90000"/>
            </a:lnSpc>
            <a:spcBef>
              <a:spcPct val="0"/>
            </a:spcBef>
            <a:spcAft>
              <a:spcPct val="35000"/>
            </a:spcAft>
            <a:buNone/>
          </a:pPr>
          <a:r>
            <a:rPr lang="en-US" sz="3500" kern="1200" dirty="0"/>
            <a:t>NIST developed the reference architecture with the following objectives in mind:</a:t>
          </a:r>
        </a:p>
      </dsp:txBody>
      <dsp:txXfrm>
        <a:off x="108132" y="108132"/>
        <a:ext cx="8013336" cy="4127136"/>
      </dsp:txXfrm>
    </dsp:sp>
    <dsp:sp modelId="{6AA9DDBA-ED37-4842-A7A3-5AB949A6CD81}">
      <dsp:nvSpPr>
        <dsp:cNvPr id="0" name=""/>
        <dsp:cNvSpPr/>
      </dsp:nvSpPr>
      <dsp:spPr>
        <a:xfrm>
          <a:off x="205740" y="1954530"/>
          <a:ext cx="2576772" cy="1954530"/>
        </a:xfrm>
        <a:prstGeom prst="roundRect">
          <a:avLst>
            <a:gd name="adj" fmla="val 10500"/>
          </a:avLst>
        </a:prstGeom>
        <a:solidFill>
          <a:schemeClr val="lt1">
            <a:alpha val="90000"/>
            <a:hueOff val="0"/>
            <a:satOff val="0"/>
            <a:lumOff val="0"/>
            <a:alphaOff val="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To illustrate and understand the various cloud services in the context of an overall cloud computing conceptual model</a:t>
          </a:r>
        </a:p>
      </dsp:txBody>
      <dsp:txXfrm>
        <a:off x="265849" y="2014639"/>
        <a:ext cx="2456554" cy="1834312"/>
      </dsp:txXfrm>
    </dsp:sp>
    <dsp:sp modelId="{3E5A83EC-9534-0A47-8DCA-629C1C69D468}">
      <dsp:nvSpPr>
        <dsp:cNvPr id="0" name=""/>
        <dsp:cNvSpPr/>
      </dsp:nvSpPr>
      <dsp:spPr>
        <a:xfrm>
          <a:off x="2823198" y="1954530"/>
          <a:ext cx="2576772" cy="1954530"/>
        </a:xfrm>
        <a:prstGeom prst="roundRect">
          <a:avLst>
            <a:gd name="adj" fmla="val 10500"/>
          </a:avLst>
        </a:prstGeom>
        <a:solidFill>
          <a:schemeClr val="lt1">
            <a:alpha val="90000"/>
            <a:hueOff val="0"/>
            <a:satOff val="0"/>
            <a:lumOff val="0"/>
            <a:alphaOff val="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To provide a technical reference for CSCs to understand, discuss, categorize, and compare cloud services</a:t>
          </a:r>
        </a:p>
      </dsp:txBody>
      <dsp:txXfrm>
        <a:off x="2883307" y="2014639"/>
        <a:ext cx="2456554" cy="1834312"/>
      </dsp:txXfrm>
    </dsp:sp>
    <dsp:sp modelId="{5EFDD3F6-E693-2B4A-A1E1-1C39C83F1326}">
      <dsp:nvSpPr>
        <dsp:cNvPr id="0" name=""/>
        <dsp:cNvSpPr/>
      </dsp:nvSpPr>
      <dsp:spPr>
        <a:xfrm>
          <a:off x="5440657" y="1954530"/>
          <a:ext cx="2576772" cy="1954530"/>
        </a:xfrm>
        <a:prstGeom prst="roundRect">
          <a:avLst>
            <a:gd name="adj" fmla="val 10500"/>
          </a:avLst>
        </a:prstGeom>
        <a:solidFill>
          <a:schemeClr val="lt1">
            <a:alpha val="90000"/>
            <a:hueOff val="0"/>
            <a:satOff val="0"/>
            <a:lumOff val="0"/>
            <a:alphaOff val="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To facilitate the analysis of candidate standards for security, interoperability, and portability and reference implementations</a:t>
          </a:r>
        </a:p>
      </dsp:txBody>
      <dsp:txXfrm>
        <a:off x="5500766" y="2014639"/>
        <a:ext cx="2456554" cy="18343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817A0-C4CA-3D47-A8CB-F0B3F12C7AA5}">
      <dsp:nvSpPr>
        <dsp:cNvPr id="0" name=""/>
        <dsp:cNvSpPr/>
      </dsp:nvSpPr>
      <dsp:spPr>
        <a:xfrm>
          <a:off x="3825896" y="1166707"/>
          <a:ext cx="1563328" cy="1563328"/>
        </a:xfrm>
        <a:prstGeom prst="ellipse">
          <a:avLst/>
        </a:prstGeom>
        <a:solidFill>
          <a:schemeClr val="accent4">
            <a:alpha val="50000"/>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EE65F713-2992-6C4E-8DCF-3782EBD6E290}">
      <dsp:nvSpPr>
        <dsp:cNvPr id="0" name=""/>
        <dsp:cNvSpPr/>
      </dsp:nvSpPr>
      <dsp:spPr>
        <a:xfrm>
          <a:off x="2664538" y="212"/>
          <a:ext cx="3886044" cy="106367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The threat of data compromise increases in the cloud, due to the number of, and interactions between, risks and challenges that are either unique to the cloud or more dangerous because of the architectural or operational characteristics of the cloud environment</a:t>
          </a:r>
        </a:p>
      </dsp:txBody>
      <dsp:txXfrm>
        <a:off x="2664538" y="212"/>
        <a:ext cx="3886044" cy="1063671"/>
      </dsp:txXfrm>
    </dsp:sp>
    <dsp:sp modelId="{C7D712C5-9F87-7648-A70C-FAB9B331172E}">
      <dsp:nvSpPr>
        <dsp:cNvPr id="0" name=""/>
        <dsp:cNvSpPr/>
      </dsp:nvSpPr>
      <dsp:spPr>
        <a:xfrm>
          <a:off x="4333327" y="1459705"/>
          <a:ext cx="1563328" cy="1563328"/>
        </a:xfrm>
        <a:prstGeom prst="ellipse">
          <a:avLst/>
        </a:prstGeom>
        <a:solidFill>
          <a:schemeClr val="accent4">
            <a:alpha val="50000"/>
            <a:hueOff val="1960178"/>
            <a:satOff val="-8155"/>
            <a:lumOff val="1922"/>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DB70DB71-0B2D-E040-9E7B-D5D5F87AC1E6}">
      <dsp:nvSpPr>
        <dsp:cNvPr id="0" name=""/>
        <dsp:cNvSpPr/>
      </dsp:nvSpPr>
      <dsp:spPr>
        <a:xfrm>
          <a:off x="6047714" y="1208115"/>
          <a:ext cx="1851893" cy="116590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Data must be secured while at rest, in transit, and in use, and access to the data must be controlled</a:t>
          </a:r>
        </a:p>
      </dsp:txBody>
      <dsp:txXfrm>
        <a:off x="6047714" y="1208115"/>
        <a:ext cx="1851893" cy="1165906"/>
      </dsp:txXfrm>
    </dsp:sp>
    <dsp:sp modelId="{F1B01E82-D429-404C-9C33-619EF8DCAED7}">
      <dsp:nvSpPr>
        <dsp:cNvPr id="0" name=""/>
        <dsp:cNvSpPr/>
      </dsp:nvSpPr>
      <dsp:spPr>
        <a:xfrm>
          <a:off x="4333327" y="2045700"/>
          <a:ext cx="1563328" cy="1563328"/>
        </a:xfrm>
        <a:prstGeom prst="ellipse">
          <a:avLst/>
        </a:prstGeom>
        <a:solidFill>
          <a:schemeClr val="accent4">
            <a:alpha val="50000"/>
            <a:hueOff val="3920356"/>
            <a:satOff val="-16311"/>
            <a:lumOff val="3843"/>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13B3436D-0CB0-D346-972D-4420C12A97AF}">
      <dsp:nvSpPr>
        <dsp:cNvPr id="0" name=""/>
        <dsp:cNvSpPr/>
      </dsp:nvSpPr>
      <dsp:spPr>
        <a:xfrm>
          <a:off x="6012167" y="2648275"/>
          <a:ext cx="2468592" cy="130277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The client can employ encryption to protect data in transit, though this involves key management responsibilities for the CSP</a:t>
          </a:r>
        </a:p>
      </dsp:txBody>
      <dsp:txXfrm>
        <a:off x="6012167" y="2648275"/>
        <a:ext cx="2468592" cy="1302774"/>
      </dsp:txXfrm>
    </dsp:sp>
    <dsp:sp modelId="{C0DB69AA-8C52-0D48-A548-B2E40F4B461F}">
      <dsp:nvSpPr>
        <dsp:cNvPr id="0" name=""/>
        <dsp:cNvSpPr/>
      </dsp:nvSpPr>
      <dsp:spPr>
        <a:xfrm>
          <a:off x="3825896" y="2339204"/>
          <a:ext cx="1563328" cy="1563328"/>
        </a:xfrm>
        <a:prstGeom prst="ellipse">
          <a:avLst/>
        </a:prstGeom>
        <a:solidFill>
          <a:schemeClr val="accent4">
            <a:alpha val="50000"/>
            <a:hueOff val="5880535"/>
            <a:satOff val="-24466"/>
            <a:lumOff val="5765"/>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4EEBDF23-A8E0-6040-9A31-F5E1708E2096}">
      <dsp:nvSpPr>
        <dsp:cNvPr id="0" name=""/>
        <dsp:cNvSpPr/>
      </dsp:nvSpPr>
      <dsp:spPr>
        <a:xfrm>
          <a:off x="3202958" y="4004423"/>
          <a:ext cx="2809204" cy="106452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The client can enforce access control techniques, but CSP is involved to some extent depending on the service model used</a:t>
          </a:r>
        </a:p>
      </dsp:txBody>
      <dsp:txXfrm>
        <a:off x="3202958" y="4004423"/>
        <a:ext cx="2809204" cy="1064523"/>
      </dsp:txXfrm>
    </dsp:sp>
    <dsp:sp modelId="{9DECB9C1-7B29-C648-9301-E9BCA216BC5E}">
      <dsp:nvSpPr>
        <dsp:cNvPr id="0" name=""/>
        <dsp:cNvSpPr/>
      </dsp:nvSpPr>
      <dsp:spPr>
        <a:xfrm>
          <a:off x="3318465" y="2045700"/>
          <a:ext cx="1563328" cy="1563328"/>
        </a:xfrm>
        <a:prstGeom prst="ellipse">
          <a:avLst/>
        </a:prstGeom>
        <a:solidFill>
          <a:schemeClr val="accent4">
            <a:alpha val="50000"/>
            <a:hueOff val="7840713"/>
            <a:satOff val="-32622"/>
            <a:lumOff val="7686"/>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30B1E571-AE94-0344-B436-7566C88C2A97}">
      <dsp:nvSpPr>
        <dsp:cNvPr id="0" name=""/>
        <dsp:cNvSpPr/>
      </dsp:nvSpPr>
      <dsp:spPr>
        <a:xfrm>
          <a:off x="601405" y="2720279"/>
          <a:ext cx="2610836" cy="130277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For data at rest, the ideal security measure is for the client to encrypt the database and only store encrypted data in the cloud, with the CSP having no access to the encryption key</a:t>
          </a:r>
        </a:p>
      </dsp:txBody>
      <dsp:txXfrm>
        <a:off x="601405" y="2720279"/>
        <a:ext cx="2610836" cy="1302774"/>
      </dsp:txXfrm>
    </dsp:sp>
    <dsp:sp modelId="{C4603A6F-67D9-1C49-B194-512705741A5D}">
      <dsp:nvSpPr>
        <dsp:cNvPr id="0" name=""/>
        <dsp:cNvSpPr/>
      </dsp:nvSpPr>
      <dsp:spPr>
        <a:xfrm>
          <a:off x="3318465" y="1459705"/>
          <a:ext cx="1563328" cy="1563328"/>
        </a:xfrm>
        <a:prstGeom prst="ellipse">
          <a:avLst/>
        </a:prstGeom>
        <a:solidFill>
          <a:schemeClr val="accent4">
            <a:alpha val="50000"/>
            <a:hueOff val="9800891"/>
            <a:satOff val="-40777"/>
            <a:lumOff val="9608"/>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1">
          <a:scrgbClr r="0" g="0" b="0"/>
        </a:fillRef>
        <a:effectRef idx="1">
          <a:scrgbClr r="0" g="0" b="0"/>
        </a:effectRef>
        <a:fontRef idx="minor">
          <a:schemeClr val="tx1"/>
        </a:fontRef>
      </dsp:style>
    </dsp:sp>
    <dsp:sp modelId="{AADA031D-FAE4-F74C-90C3-E09497E38B3E}">
      <dsp:nvSpPr>
        <dsp:cNvPr id="0" name=""/>
        <dsp:cNvSpPr/>
      </dsp:nvSpPr>
      <dsp:spPr>
        <a:xfrm>
          <a:off x="935153" y="1136105"/>
          <a:ext cx="2283940" cy="130277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22300" rtl="0">
            <a:lnSpc>
              <a:spcPct val="90000"/>
            </a:lnSpc>
            <a:spcBef>
              <a:spcPct val="0"/>
            </a:spcBef>
            <a:spcAft>
              <a:spcPct val="35000"/>
            </a:spcAft>
            <a:buNone/>
          </a:pPr>
          <a:r>
            <a:rPr lang="en-US" sz="1400" kern="1200" dirty="0"/>
            <a:t>Even with these precautions, corruption and other denial-of-service attacks remain a risk</a:t>
          </a:r>
        </a:p>
      </dsp:txBody>
      <dsp:txXfrm>
        <a:off x="935153" y="1136105"/>
        <a:ext cx="2283940" cy="1302774"/>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8">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12932-8756-BB40-A308-A2F26892FD58}" type="datetimeFigureOut">
              <a:rPr lang="en-US" smtClean="0"/>
              <a:t>5/3/2021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C5394-9113-4247-88E1-EDCC4540E72A}" type="slidenum">
              <a:rPr lang="en-US" smtClean="0"/>
              <a:t>‹#›</a:t>
            </a:fld>
            <a:endParaRPr lang="en-US"/>
          </a:p>
        </p:txBody>
      </p:sp>
    </p:spTree>
    <p:extLst>
      <p:ext uri="{BB962C8B-B14F-4D97-AF65-F5344CB8AC3E}">
        <p14:creationId xmlns:p14="http://schemas.microsoft.com/office/powerpoint/2010/main" val="246071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a:t>
            </a:fld>
            <a:endParaRPr lang="en-US"/>
          </a:p>
        </p:txBody>
      </p:sp>
    </p:spTree>
    <p:extLst>
      <p:ext uri="{BB962C8B-B14F-4D97-AF65-F5344CB8AC3E}">
        <p14:creationId xmlns:p14="http://schemas.microsoft.com/office/powerpoint/2010/main" val="2360449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Figure 13.2 compares the functions implemented by the cloud service provider</a:t>
            </a:r>
          </a:p>
          <a:p>
            <a:r>
              <a:rPr lang="en-US" sz="1200" kern="1200" dirty="0">
                <a:solidFill>
                  <a:schemeClr val="tx1"/>
                </a:solidFill>
                <a:effectLst/>
                <a:latin typeface="+mn-lt"/>
                <a:ea typeface="+mn-ea"/>
                <a:cs typeface="+mn-cs"/>
              </a:rPr>
              <a:t>for the three service models.</a:t>
            </a:r>
          </a:p>
          <a:p>
            <a:endParaRPr lang="en-US" sz="1200" kern="1200" dirty="0">
              <a:solidFill>
                <a:schemeClr val="tx1"/>
              </a:solidFill>
              <a:effectLst/>
              <a:latin typeface="Arial" pitchFamily="-109" charset="0"/>
              <a:ea typeface="+mn-ea"/>
              <a:cs typeface="+mn-cs"/>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10</a:t>
            </a:fld>
            <a:endParaRPr lang="en-US"/>
          </a:p>
        </p:txBody>
      </p:sp>
    </p:spTree>
    <p:extLst>
      <p:ext uri="{BB962C8B-B14F-4D97-AF65-F5344CB8AC3E}">
        <p14:creationId xmlns:p14="http://schemas.microsoft.com/office/powerpoint/2010/main" val="363123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is an increasingly prominent trend in many organizations to move a substantial</a:t>
            </a:r>
          </a:p>
          <a:p>
            <a:r>
              <a:rPr lang="en-US" sz="1200" kern="1200" dirty="0">
                <a:solidFill>
                  <a:schemeClr val="tx1"/>
                </a:solidFill>
                <a:effectLst/>
                <a:latin typeface="+mn-lt"/>
                <a:ea typeface="+mn-ea"/>
                <a:cs typeface="+mn-cs"/>
              </a:rPr>
              <a:t>portion or even all information technology (IT) operations to enterprise cloud</a:t>
            </a:r>
          </a:p>
          <a:p>
            <a:r>
              <a:rPr lang="en-US" sz="1200" kern="1200" dirty="0">
                <a:solidFill>
                  <a:schemeClr val="tx1"/>
                </a:solidFill>
                <a:effectLst/>
                <a:latin typeface="+mn-lt"/>
                <a:ea typeface="+mn-ea"/>
                <a:cs typeface="+mn-cs"/>
              </a:rPr>
              <a:t>computing. The organization is faced with a range of choices as to cloud ownership</a:t>
            </a:r>
          </a:p>
          <a:p>
            <a:r>
              <a:rPr lang="en-US" sz="1200" kern="1200" dirty="0">
                <a:solidFill>
                  <a:schemeClr val="tx1"/>
                </a:solidFill>
                <a:effectLst/>
                <a:latin typeface="+mn-lt"/>
                <a:ea typeface="+mn-ea"/>
                <a:cs typeface="+mn-cs"/>
              </a:rPr>
              <a:t>and management. In</a:t>
            </a:r>
            <a:r>
              <a:rPr lang="en-US" sz="1200" kern="1200" baseline="0" dirty="0">
                <a:solidFill>
                  <a:schemeClr val="tx1"/>
                </a:solidFill>
                <a:effectLst/>
                <a:latin typeface="+mn-lt"/>
                <a:ea typeface="+mn-ea"/>
                <a:cs typeface="+mn-cs"/>
              </a:rPr>
              <a:t> this subsection</a:t>
            </a:r>
            <a:r>
              <a:rPr lang="en-US" sz="1200" kern="1200" dirty="0">
                <a:solidFill>
                  <a:schemeClr val="tx1"/>
                </a:solidFill>
                <a:effectLst/>
                <a:latin typeface="+mn-lt"/>
                <a:ea typeface="+mn-ea"/>
                <a:cs typeface="+mn-cs"/>
              </a:rPr>
              <a:t>, we look at the four most prominent deployment models for</a:t>
            </a:r>
          </a:p>
          <a:p>
            <a:r>
              <a:rPr lang="en-US" sz="1200" kern="1200" dirty="0">
                <a:solidFill>
                  <a:schemeClr val="tx1"/>
                </a:solidFill>
                <a:effectLst/>
                <a:latin typeface="+mn-lt"/>
                <a:ea typeface="+mn-ea"/>
                <a:cs typeface="+mn-cs"/>
              </a:rPr>
              <a:t>cloud computing.</a:t>
            </a:r>
          </a:p>
          <a:p>
            <a:endParaRPr lang="en-US" sz="1200" kern="1200" dirty="0">
              <a:solidFill>
                <a:schemeClr val="tx1"/>
              </a:solidFill>
              <a:effectLst/>
              <a:latin typeface="Arial" pitchFamily="-109" charset="0"/>
              <a:ea typeface="+mn-ea"/>
              <a:cs typeface="+mn-cs"/>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11</a:t>
            </a:fld>
            <a:endParaRPr lang="en-US"/>
          </a:p>
        </p:txBody>
      </p:sp>
    </p:spTree>
    <p:extLst>
      <p:ext uri="{BB962C8B-B14F-4D97-AF65-F5344CB8AC3E}">
        <p14:creationId xmlns:p14="http://schemas.microsoft.com/office/powerpoint/2010/main" val="1684627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public cloud infrastructure is made available to the general public or a large industry </a:t>
            </a:r>
          </a:p>
          <a:p>
            <a:r>
              <a:rPr lang="en-US" sz="1200" kern="1200" dirty="0">
                <a:solidFill>
                  <a:schemeClr val="tx1"/>
                </a:solidFill>
                <a:effectLst/>
                <a:latin typeface="+mn-lt"/>
                <a:ea typeface="+mn-ea"/>
                <a:cs typeface="+mn-cs"/>
              </a:rPr>
              <a:t>group, and is owned by an organization selling cloud services.  The cloud provider is </a:t>
            </a:r>
          </a:p>
          <a:p>
            <a:r>
              <a:rPr lang="en-US" sz="1200" kern="1200" dirty="0">
                <a:solidFill>
                  <a:schemeClr val="tx1"/>
                </a:solidFill>
                <a:effectLst/>
                <a:latin typeface="+mn-lt"/>
                <a:ea typeface="+mn-ea"/>
                <a:cs typeface="+mn-cs"/>
              </a:rPr>
              <a:t>responsible both for the cloud infrastructure and for the control of data and operations </a:t>
            </a:r>
          </a:p>
          <a:p>
            <a:r>
              <a:rPr lang="en-US" sz="1200" kern="1200" dirty="0">
                <a:solidFill>
                  <a:schemeClr val="tx1"/>
                </a:solidFill>
                <a:effectLst/>
                <a:latin typeface="+mn-lt"/>
                <a:ea typeface="+mn-ea"/>
                <a:cs typeface="+mn-cs"/>
              </a:rPr>
              <a:t>within the cloud. A public cloud may be owned, managed, and operated by a business, </a:t>
            </a:r>
          </a:p>
          <a:p>
            <a:r>
              <a:rPr lang="en-US" sz="1200" kern="1200" dirty="0">
                <a:solidFill>
                  <a:schemeClr val="tx1"/>
                </a:solidFill>
                <a:effectLst/>
                <a:latin typeface="+mn-lt"/>
                <a:ea typeface="+mn-ea"/>
                <a:cs typeface="+mn-cs"/>
              </a:rPr>
              <a:t>academic, or government organization, or some combination of them. It exists on the </a:t>
            </a:r>
          </a:p>
          <a:p>
            <a:r>
              <a:rPr lang="en-US" sz="1200" kern="1200" dirty="0">
                <a:solidFill>
                  <a:schemeClr val="tx1"/>
                </a:solidFill>
                <a:effectLst/>
                <a:latin typeface="+mn-lt"/>
                <a:ea typeface="+mn-ea"/>
                <a:cs typeface="+mn-cs"/>
              </a:rPr>
              <a:t>premises of the cloud service provider.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 public cloud model, all major components are outside the enterprise firewall,</a:t>
            </a:r>
          </a:p>
          <a:p>
            <a:r>
              <a:rPr lang="en-US" sz="1200" kern="1200" dirty="0">
                <a:solidFill>
                  <a:schemeClr val="tx1"/>
                </a:solidFill>
                <a:effectLst/>
                <a:latin typeface="+mn-lt"/>
                <a:ea typeface="+mn-ea"/>
                <a:cs typeface="+mn-cs"/>
              </a:rPr>
              <a:t>located in a multitenant infrastructure. Applications and storage are made</a:t>
            </a:r>
          </a:p>
          <a:p>
            <a:r>
              <a:rPr lang="en-US" sz="1200" kern="1200" dirty="0">
                <a:solidFill>
                  <a:schemeClr val="tx1"/>
                </a:solidFill>
                <a:effectLst/>
                <a:latin typeface="+mn-lt"/>
                <a:ea typeface="+mn-ea"/>
                <a:cs typeface="+mn-cs"/>
              </a:rPr>
              <a:t>available over the Internet via secured IP, and can be free or offered at a pay-per-usage</a:t>
            </a:r>
          </a:p>
          <a:p>
            <a:r>
              <a:rPr lang="en-US" sz="1200" kern="1200" dirty="0">
                <a:solidFill>
                  <a:schemeClr val="tx1"/>
                </a:solidFill>
                <a:effectLst/>
                <a:latin typeface="+mn-lt"/>
                <a:ea typeface="+mn-ea"/>
                <a:cs typeface="+mn-cs"/>
              </a:rPr>
              <a:t>fee. This type of cloud supplies easy-to-use consumer-type services, such as:</a:t>
            </a:r>
          </a:p>
          <a:p>
            <a:r>
              <a:rPr lang="en-US" sz="1200" kern="1200" dirty="0">
                <a:solidFill>
                  <a:schemeClr val="tx1"/>
                </a:solidFill>
                <a:effectLst/>
                <a:latin typeface="+mn-lt"/>
                <a:ea typeface="+mn-ea"/>
                <a:cs typeface="+mn-cs"/>
              </a:rPr>
              <a:t>Amazon and Google on-demand Web applications or capacity; Yahoo mail; and</a:t>
            </a:r>
          </a:p>
          <a:p>
            <a:r>
              <a:rPr lang="en-US" sz="1200" kern="1200" dirty="0">
                <a:solidFill>
                  <a:schemeClr val="tx1"/>
                </a:solidFill>
                <a:effectLst/>
                <a:latin typeface="+mn-lt"/>
                <a:ea typeface="+mn-ea"/>
                <a:cs typeface="+mn-cs"/>
              </a:rPr>
              <a:t>Facebook or LinkedIn social media providing free storage for photographs. While</a:t>
            </a:r>
          </a:p>
          <a:p>
            <a:r>
              <a:rPr lang="en-US" sz="1200" kern="1200" dirty="0">
                <a:solidFill>
                  <a:schemeClr val="tx1"/>
                </a:solidFill>
                <a:effectLst/>
                <a:latin typeface="+mn-lt"/>
                <a:ea typeface="+mn-ea"/>
                <a:cs typeface="+mn-cs"/>
              </a:rPr>
              <a:t>public clouds are inexpensive and scale to meet needs, they typically provide no or</a:t>
            </a:r>
          </a:p>
          <a:p>
            <a:r>
              <a:rPr lang="en-US" sz="1200" kern="1200" dirty="0">
                <a:solidFill>
                  <a:schemeClr val="tx1"/>
                </a:solidFill>
                <a:effectLst/>
                <a:latin typeface="+mn-lt"/>
                <a:ea typeface="+mn-ea"/>
                <a:cs typeface="+mn-cs"/>
              </a:rPr>
              <a:t>lower SLAs and may not offer the guarantees against data loss or corruption found</a:t>
            </a:r>
          </a:p>
          <a:p>
            <a:r>
              <a:rPr lang="en-US" sz="1200" kern="1200" dirty="0">
                <a:solidFill>
                  <a:schemeClr val="tx1"/>
                </a:solidFill>
                <a:effectLst/>
                <a:latin typeface="+mn-lt"/>
                <a:ea typeface="+mn-ea"/>
                <a:cs typeface="+mn-cs"/>
              </a:rPr>
              <a:t>with private or hybrid cloud offerings. The public cloud is appropriate for CSCs</a:t>
            </a:r>
          </a:p>
          <a:p>
            <a:r>
              <a:rPr lang="en-US" sz="1200" kern="1200" dirty="0">
                <a:solidFill>
                  <a:schemeClr val="tx1"/>
                </a:solidFill>
                <a:effectLst/>
                <a:latin typeface="+mn-lt"/>
                <a:ea typeface="+mn-ea"/>
                <a:cs typeface="+mn-cs"/>
              </a:rPr>
              <a:t>and entities not requiring the same levels of service that are expected within the</a:t>
            </a:r>
          </a:p>
          <a:p>
            <a:r>
              <a:rPr lang="en-US" sz="1200" kern="1200" dirty="0">
                <a:solidFill>
                  <a:schemeClr val="tx1"/>
                </a:solidFill>
                <a:effectLst/>
                <a:latin typeface="+mn-lt"/>
                <a:ea typeface="+mn-ea"/>
                <a:cs typeface="+mn-cs"/>
              </a:rPr>
              <a:t>firewall. Also, the public IaaS clouds do not necessarily provide for restrictions and</a:t>
            </a:r>
          </a:p>
          <a:p>
            <a:r>
              <a:rPr lang="en-US" sz="1200" kern="1200" dirty="0">
                <a:solidFill>
                  <a:schemeClr val="tx1"/>
                </a:solidFill>
                <a:effectLst/>
                <a:latin typeface="+mn-lt"/>
                <a:ea typeface="+mn-ea"/>
                <a:cs typeface="+mn-cs"/>
              </a:rPr>
              <a:t>compliance with privacy laws, which remain the responsibility of the subscriber or</a:t>
            </a:r>
          </a:p>
          <a:p>
            <a:r>
              <a:rPr lang="en-US" sz="1200" kern="1200" dirty="0">
                <a:solidFill>
                  <a:schemeClr val="tx1"/>
                </a:solidFill>
                <a:effectLst/>
                <a:latin typeface="+mn-lt"/>
                <a:ea typeface="+mn-ea"/>
                <a:cs typeface="+mn-cs"/>
              </a:rPr>
              <a:t>corporate end user. In many public clouds, the focus is on the CSC and small and</a:t>
            </a:r>
          </a:p>
          <a:p>
            <a:r>
              <a:rPr lang="en-US" sz="1200" kern="1200" dirty="0">
                <a:solidFill>
                  <a:schemeClr val="tx1"/>
                </a:solidFill>
                <a:effectLst/>
                <a:latin typeface="+mn-lt"/>
                <a:ea typeface="+mn-ea"/>
                <a:cs typeface="+mn-cs"/>
              </a:rPr>
              <a:t>medium sized businesses where pay-per-use pricing is available, often equating to</a:t>
            </a:r>
          </a:p>
          <a:p>
            <a:r>
              <a:rPr lang="en-US" sz="1200" kern="1200" dirty="0">
                <a:solidFill>
                  <a:schemeClr val="tx1"/>
                </a:solidFill>
                <a:effectLst/>
                <a:latin typeface="+mn-lt"/>
                <a:ea typeface="+mn-ea"/>
                <a:cs typeface="+mn-cs"/>
              </a:rPr>
              <a:t>pennies per gigabyte. Examples of services here might be picture and music sharing,</a:t>
            </a:r>
          </a:p>
          <a:p>
            <a:r>
              <a:rPr lang="en-US" sz="1200" kern="1200" dirty="0">
                <a:solidFill>
                  <a:schemeClr val="tx1"/>
                </a:solidFill>
                <a:effectLst/>
                <a:latin typeface="+mn-lt"/>
                <a:ea typeface="+mn-ea"/>
                <a:cs typeface="+mn-cs"/>
              </a:rPr>
              <a:t>laptop backup, or file sharing.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major advantage of the public cloud is cost. A subscribing organization only</a:t>
            </a:r>
          </a:p>
          <a:p>
            <a:r>
              <a:rPr lang="en-US" sz="1200" kern="1200" dirty="0">
                <a:solidFill>
                  <a:schemeClr val="tx1"/>
                </a:solidFill>
                <a:effectLst/>
                <a:latin typeface="+mn-lt"/>
                <a:ea typeface="+mn-ea"/>
                <a:cs typeface="+mn-cs"/>
              </a:rPr>
              <a:t>pays for the services and resources it needs and can adjust these as needed. Further,</a:t>
            </a:r>
          </a:p>
          <a:p>
            <a:r>
              <a:rPr lang="en-US" sz="1200" kern="1200" dirty="0">
                <a:solidFill>
                  <a:schemeClr val="tx1"/>
                </a:solidFill>
                <a:effectLst/>
                <a:latin typeface="+mn-lt"/>
                <a:ea typeface="+mn-ea"/>
                <a:cs typeface="+mn-cs"/>
              </a:rPr>
              <a:t>the subscriber has greatly reduced management overhead. The principal concern is</a:t>
            </a:r>
          </a:p>
          <a:p>
            <a:r>
              <a:rPr lang="en-US" sz="1200" kern="1200" dirty="0">
                <a:solidFill>
                  <a:schemeClr val="tx1"/>
                </a:solidFill>
                <a:effectLst/>
                <a:latin typeface="+mn-lt"/>
                <a:ea typeface="+mn-ea"/>
                <a:cs typeface="+mn-cs"/>
              </a:rPr>
              <a:t>security. However, there are a number of public cloud providers that have demonstrated</a:t>
            </a:r>
          </a:p>
          <a:p>
            <a:r>
              <a:rPr lang="en-US" sz="1200" kern="1200" dirty="0">
                <a:solidFill>
                  <a:schemeClr val="tx1"/>
                </a:solidFill>
                <a:effectLst/>
                <a:latin typeface="+mn-lt"/>
                <a:ea typeface="+mn-ea"/>
                <a:cs typeface="+mn-cs"/>
              </a:rPr>
              <a:t>strong security controls and, in fact, such providers may have more resources</a:t>
            </a:r>
          </a:p>
          <a:p>
            <a:r>
              <a:rPr lang="en-US" sz="1200" kern="1200" dirty="0">
                <a:solidFill>
                  <a:schemeClr val="tx1"/>
                </a:solidFill>
                <a:effectLst/>
                <a:latin typeface="+mn-lt"/>
                <a:ea typeface="+mn-ea"/>
                <a:cs typeface="+mn-cs"/>
              </a:rPr>
              <a:t>and expertise to devote to security that would be available in a private cloud.</a:t>
            </a:r>
          </a:p>
        </p:txBody>
      </p:sp>
      <p:sp>
        <p:nvSpPr>
          <p:cNvPr id="4" name="Slide Number Placeholder 3"/>
          <p:cNvSpPr>
            <a:spLocks noGrp="1"/>
          </p:cNvSpPr>
          <p:nvPr>
            <p:ph type="sldNum" sz="quarter" idx="5"/>
          </p:nvPr>
        </p:nvSpPr>
        <p:spPr/>
        <p:txBody>
          <a:bodyPr/>
          <a:lstStyle/>
          <a:p>
            <a:fld id="{BF2C5394-9113-4247-88E1-EDCC4540E72A}" type="slidenum">
              <a:rPr lang="en-US" smtClean="0"/>
              <a:t>12</a:t>
            </a:fld>
            <a:endParaRPr lang="en-US"/>
          </a:p>
        </p:txBody>
      </p:sp>
    </p:spTree>
    <p:extLst>
      <p:ext uri="{BB962C8B-B14F-4D97-AF65-F5344CB8AC3E}">
        <p14:creationId xmlns:p14="http://schemas.microsoft.com/office/powerpoint/2010/main" val="2363022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private cloud is implemented within the internal IT environment of the organization. </a:t>
            </a:r>
          </a:p>
          <a:p>
            <a:r>
              <a:rPr lang="en-US" sz="1200" kern="1200" dirty="0">
                <a:solidFill>
                  <a:schemeClr val="tx1"/>
                </a:solidFill>
                <a:effectLst/>
                <a:latin typeface="+mn-lt"/>
                <a:ea typeface="+mn-ea"/>
                <a:cs typeface="+mn-cs"/>
              </a:rPr>
              <a:t>The organization may choose to manage the cloud in house or contract the management </a:t>
            </a:r>
          </a:p>
          <a:p>
            <a:r>
              <a:rPr lang="en-US" sz="1200" kern="1200" dirty="0">
                <a:solidFill>
                  <a:schemeClr val="tx1"/>
                </a:solidFill>
                <a:effectLst/>
                <a:latin typeface="+mn-lt"/>
                <a:ea typeface="+mn-ea"/>
                <a:cs typeface="+mn-cs"/>
              </a:rPr>
              <a:t>function to a third party. Additionally, the cloud servers and storage devices may exist on </a:t>
            </a:r>
          </a:p>
          <a:p>
            <a:r>
              <a:rPr lang="en-US" sz="1200" kern="1200" dirty="0">
                <a:solidFill>
                  <a:schemeClr val="tx1"/>
                </a:solidFill>
                <a:effectLst/>
                <a:latin typeface="+mn-lt"/>
                <a:ea typeface="+mn-ea"/>
                <a:cs typeface="+mn-cs"/>
              </a:rPr>
              <a:t>premise or off premise.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Private clouds can deliver IaaS internally to employees or business units through</a:t>
            </a:r>
          </a:p>
          <a:p>
            <a:r>
              <a:rPr lang="en-US" sz="1200" kern="1200" dirty="0">
                <a:solidFill>
                  <a:schemeClr val="tx1"/>
                </a:solidFill>
                <a:effectLst/>
                <a:latin typeface="+mn-lt"/>
                <a:ea typeface="+mn-ea"/>
                <a:cs typeface="+mn-cs"/>
              </a:rPr>
              <a:t>an intranet or the Internet via a virtual private network (VPN), as well as software</a:t>
            </a:r>
          </a:p>
          <a:p>
            <a:r>
              <a:rPr lang="en-US" sz="1200" kern="1200" dirty="0">
                <a:solidFill>
                  <a:schemeClr val="tx1"/>
                </a:solidFill>
                <a:effectLst/>
                <a:latin typeface="+mn-lt"/>
                <a:ea typeface="+mn-ea"/>
                <a:cs typeface="+mn-cs"/>
              </a:rPr>
              <a:t>(applications) or storage as services to its branch offices. In both cases, private clouds</a:t>
            </a:r>
          </a:p>
          <a:p>
            <a:r>
              <a:rPr lang="en-US" sz="1200" kern="1200" dirty="0">
                <a:solidFill>
                  <a:schemeClr val="tx1"/>
                </a:solidFill>
                <a:effectLst/>
                <a:latin typeface="+mn-lt"/>
                <a:ea typeface="+mn-ea"/>
                <a:cs typeface="+mn-cs"/>
              </a:rPr>
              <a:t>are a way to leverage existing infrastructure, and deliver and chargeback for bundled</a:t>
            </a:r>
          </a:p>
          <a:p>
            <a:r>
              <a:rPr lang="en-US" sz="1200" kern="1200" dirty="0">
                <a:solidFill>
                  <a:schemeClr val="tx1"/>
                </a:solidFill>
                <a:effectLst/>
                <a:latin typeface="+mn-lt"/>
                <a:ea typeface="+mn-ea"/>
                <a:cs typeface="+mn-cs"/>
              </a:rPr>
              <a:t>or complete services from the privacy of the organization’s network. Examples of</a:t>
            </a:r>
          </a:p>
          <a:p>
            <a:r>
              <a:rPr lang="en-US" sz="1200" kern="1200" dirty="0">
                <a:solidFill>
                  <a:schemeClr val="tx1"/>
                </a:solidFill>
                <a:effectLst/>
                <a:latin typeface="+mn-lt"/>
                <a:ea typeface="+mn-ea"/>
                <a:cs typeface="+mn-cs"/>
              </a:rPr>
              <a:t>services delivered through the private cloud include database on demand, email on</a:t>
            </a:r>
          </a:p>
          <a:p>
            <a:r>
              <a:rPr lang="en-US" sz="1200" kern="1200" dirty="0">
                <a:solidFill>
                  <a:schemeClr val="tx1"/>
                </a:solidFill>
                <a:effectLst/>
                <a:latin typeface="+mn-lt"/>
                <a:ea typeface="+mn-ea"/>
                <a:cs typeface="+mn-cs"/>
              </a:rPr>
              <a:t>demand, and storage on demand.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key motivation for opting for a private cloud is security. A private cloud</a:t>
            </a:r>
          </a:p>
          <a:p>
            <a:r>
              <a:rPr lang="en-US" sz="1200" kern="1200" dirty="0">
                <a:solidFill>
                  <a:schemeClr val="tx1"/>
                </a:solidFill>
                <a:effectLst/>
                <a:latin typeface="+mn-lt"/>
                <a:ea typeface="+mn-ea"/>
                <a:cs typeface="+mn-cs"/>
              </a:rPr>
              <a:t>infrastructure offers tighter controls over the geographic location of data storage</a:t>
            </a:r>
          </a:p>
          <a:p>
            <a:r>
              <a:rPr lang="en-US" sz="1200" kern="1200" dirty="0">
                <a:solidFill>
                  <a:schemeClr val="tx1"/>
                </a:solidFill>
                <a:effectLst/>
                <a:latin typeface="+mn-lt"/>
                <a:ea typeface="+mn-ea"/>
                <a:cs typeface="+mn-cs"/>
              </a:rPr>
              <a:t>and other aspects of security. Other benefits include easy resource sharing and rapid</a:t>
            </a:r>
          </a:p>
          <a:p>
            <a:r>
              <a:rPr lang="en-US" sz="1200" kern="1200" dirty="0">
                <a:solidFill>
                  <a:schemeClr val="tx1"/>
                </a:solidFill>
                <a:effectLst/>
                <a:latin typeface="+mn-lt"/>
                <a:ea typeface="+mn-ea"/>
                <a:cs typeface="+mn-cs"/>
              </a:rPr>
              <a:t>deployment to organizational entities.</a:t>
            </a:r>
          </a:p>
        </p:txBody>
      </p:sp>
      <p:sp>
        <p:nvSpPr>
          <p:cNvPr id="4" name="Slide Number Placeholder 3"/>
          <p:cNvSpPr>
            <a:spLocks noGrp="1"/>
          </p:cNvSpPr>
          <p:nvPr>
            <p:ph type="sldNum" sz="quarter" idx="5"/>
          </p:nvPr>
        </p:nvSpPr>
        <p:spPr/>
        <p:txBody>
          <a:bodyPr/>
          <a:lstStyle/>
          <a:p>
            <a:fld id="{BF2C5394-9113-4247-88E1-EDCC4540E72A}" type="slidenum">
              <a:rPr lang="en-US" smtClean="0"/>
              <a:t>13</a:t>
            </a:fld>
            <a:endParaRPr lang="en-US"/>
          </a:p>
        </p:txBody>
      </p:sp>
    </p:spTree>
    <p:extLst>
      <p:ext uri="{BB962C8B-B14F-4D97-AF65-F5344CB8AC3E}">
        <p14:creationId xmlns:p14="http://schemas.microsoft.com/office/powerpoint/2010/main" val="1243403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community cloud shares characteristics of private and public clouds. Like a private cloud, </a:t>
            </a:r>
          </a:p>
          <a:p>
            <a:r>
              <a:rPr lang="en-US" sz="1200" kern="1200" dirty="0">
                <a:solidFill>
                  <a:schemeClr val="tx1"/>
                </a:solidFill>
                <a:effectLst/>
                <a:latin typeface="+mn-lt"/>
                <a:ea typeface="+mn-ea"/>
                <a:cs typeface="+mn-cs"/>
              </a:rPr>
              <a:t>a community cloud has restricted access. Like a public cloud, the cloud resources are shared </a:t>
            </a:r>
          </a:p>
          <a:p>
            <a:r>
              <a:rPr lang="en-US" sz="1200" kern="1200" dirty="0">
                <a:solidFill>
                  <a:schemeClr val="tx1"/>
                </a:solidFill>
                <a:effectLst/>
                <a:latin typeface="+mn-lt"/>
                <a:ea typeface="+mn-ea"/>
                <a:cs typeface="+mn-cs"/>
              </a:rPr>
              <a:t>among a number of independent organizations.  The organizations that share the community </a:t>
            </a:r>
          </a:p>
          <a:p>
            <a:r>
              <a:rPr lang="en-US" sz="1200" kern="1200" dirty="0">
                <a:solidFill>
                  <a:schemeClr val="tx1"/>
                </a:solidFill>
                <a:effectLst/>
                <a:latin typeface="+mn-lt"/>
                <a:ea typeface="+mn-ea"/>
                <a:cs typeface="+mn-cs"/>
              </a:rPr>
              <a:t>cloud have similar requirements and, typically, a need to exchange data with each other. One </a:t>
            </a:r>
          </a:p>
          <a:p>
            <a:r>
              <a:rPr lang="en-US" sz="1200" kern="1200" dirty="0">
                <a:solidFill>
                  <a:schemeClr val="tx1"/>
                </a:solidFill>
                <a:effectLst/>
                <a:latin typeface="+mn-lt"/>
                <a:ea typeface="+mn-ea"/>
                <a:cs typeface="+mn-cs"/>
              </a:rPr>
              <a:t>example of an industry that is employing the community cloud concept is the health care industry. </a:t>
            </a:r>
          </a:p>
          <a:p>
            <a:r>
              <a:rPr lang="en-US" sz="1200" kern="1200" dirty="0">
                <a:solidFill>
                  <a:schemeClr val="tx1"/>
                </a:solidFill>
                <a:effectLst/>
                <a:latin typeface="+mn-lt"/>
                <a:ea typeface="+mn-ea"/>
                <a:cs typeface="+mn-cs"/>
              </a:rPr>
              <a:t>A community cloud can be implemented to comply with government privacy and other regulations.</a:t>
            </a:r>
          </a:p>
          <a:p>
            <a:r>
              <a:rPr lang="en-US" sz="1200" kern="1200" dirty="0">
                <a:solidFill>
                  <a:schemeClr val="tx1"/>
                </a:solidFill>
                <a:effectLst/>
                <a:latin typeface="+mn-lt"/>
                <a:ea typeface="+mn-ea"/>
                <a:cs typeface="+mn-cs"/>
              </a:rPr>
              <a:t>The community participants can exchange data in a controlled fashion.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cloud infrastructure may be managed by the participating organizations</a:t>
            </a:r>
          </a:p>
          <a:p>
            <a:r>
              <a:rPr lang="en-US" sz="1200" kern="1200" dirty="0">
                <a:solidFill>
                  <a:schemeClr val="tx1"/>
                </a:solidFill>
                <a:effectLst/>
                <a:latin typeface="+mn-lt"/>
                <a:ea typeface="+mn-ea"/>
                <a:cs typeface="+mn-cs"/>
              </a:rPr>
              <a:t>or a third party and may exist on premise or off premise. In this deployment</a:t>
            </a:r>
          </a:p>
          <a:p>
            <a:r>
              <a:rPr lang="en-US" sz="1200" kern="1200" dirty="0">
                <a:solidFill>
                  <a:schemeClr val="tx1"/>
                </a:solidFill>
                <a:effectLst/>
                <a:latin typeface="+mn-lt"/>
                <a:ea typeface="+mn-ea"/>
                <a:cs typeface="+mn-cs"/>
              </a:rPr>
              <a:t>model, the costs are spread over fewer users than a public cloud (but more than</a:t>
            </a:r>
          </a:p>
          <a:p>
            <a:r>
              <a:rPr lang="en-US" sz="1200" kern="1200" dirty="0">
                <a:solidFill>
                  <a:schemeClr val="tx1"/>
                </a:solidFill>
                <a:effectLst/>
                <a:latin typeface="+mn-lt"/>
                <a:ea typeface="+mn-ea"/>
                <a:cs typeface="+mn-cs"/>
              </a:rPr>
              <a:t>a private cloud), so only some of the cost savings potential of cloud computing</a:t>
            </a:r>
          </a:p>
          <a:p>
            <a:r>
              <a:rPr lang="en-US" sz="1200" kern="1200" dirty="0">
                <a:solidFill>
                  <a:schemeClr val="tx1"/>
                </a:solidFill>
                <a:effectLst/>
                <a:latin typeface="+mn-lt"/>
                <a:ea typeface="+mn-ea"/>
                <a:cs typeface="+mn-cs"/>
              </a:rPr>
              <a:t>are realized.</a:t>
            </a:r>
          </a:p>
        </p:txBody>
      </p:sp>
      <p:sp>
        <p:nvSpPr>
          <p:cNvPr id="4" name="Slide Number Placeholder 3"/>
          <p:cNvSpPr>
            <a:spLocks noGrp="1"/>
          </p:cNvSpPr>
          <p:nvPr>
            <p:ph type="sldNum" sz="quarter" idx="5"/>
          </p:nvPr>
        </p:nvSpPr>
        <p:spPr/>
        <p:txBody>
          <a:bodyPr/>
          <a:lstStyle/>
          <a:p>
            <a:fld id="{BF2C5394-9113-4247-88E1-EDCC4540E72A}" type="slidenum">
              <a:rPr lang="en-US" smtClean="0"/>
              <a:t>14</a:t>
            </a:fld>
            <a:endParaRPr lang="en-US"/>
          </a:p>
        </p:txBody>
      </p:sp>
    </p:spTree>
    <p:extLst>
      <p:ext uri="{BB962C8B-B14F-4D97-AF65-F5344CB8AC3E}">
        <p14:creationId xmlns:p14="http://schemas.microsoft.com/office/powerpoint/2010/main" val="4202924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hybrid cloud infrastructure is a composition of two or more clouds (private, community, or public) </a:t>
            </a:r>
          </a:p>
          <a:p>
            <a:r>
              <a:rPr lang="en-US" sz="1200" kern="1200" dirty="0">
                <a:solidFill>
                  <a:schemeClr val="tx1"/>
                </a:solidFill>
                <a:effectLst/>
                <a:latin typeface="+mn-lt"/>
                <a:ea typeface="+mn-ea"/>
                <a:cs typeface="+mn-cs"/>
              </a:rPr>
              <a:t>that remain unique entities but are bound together by standardized or proprietary technology that enables </a:t>
            </a:r>
          </a:p>
          <a:p>
            <a:r>
              <a:rPr lang="en-US" sz="1200" kern="1200" dirty="0">
                <a:solidFill>
                  <a:schemeClr val="tx1"/>
                </a:solidFill>
                <a:effectLst/>
                <a:latin typeface="+mn-lt"/>
                <a:ea typeface="+mn-ea"/>
                <a:cs typeface="+mn-cs"/>
              </a:rPr>
              <a:t>data and application portability (e.g., cloud bursting for load balancing between clouds). With a hybrid</a:t>
            </a:r>
          </a:p>
          <a:p>
            <a:r>
              <a:rPr lang="en-US" sz="1200" kern="1200" dirty="0">
                <a:solidFill>
                  <a:schemeClr val="tx1"/>
                </a:solidFill>
                <a:effectLst/>
                <a:latin typeface="+mn-lt"/>
                <a:ea typeface="+mn-ea"/>
                <a:cs typeface="+mn-cs"/>
              </a:rPr>
              <a:t>cloud solution, sensitive information can be placed in a private area of the cloud, and less sensitive data can </a:t>
            </a:r>
          </a:p>
          <a:p>
            <a:r>
              <a:rPr lang="en-US" sz="1200" kern="1200" dirty="0">
                <a:solidFill>
                  <a:schemeClr val="tx1"/>
                </a:solidFill>
                <a:effectLst/>
                <a:latin typeface="+mn-lt"/>
                <a:ea typeface="+mn-ea"/>
                <a:cs typeface="+mn-cs"/>
              </a:rPr>
              <a:t>take advantage of the benefits of the public cloud.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hybrid public/private cloud solution can be particularly attractive for smaller</a:t>
            </a:r>
          </a:p>
          <a:p>
            <a:r>
              <a:rPr lang="en-US" sz="1200" kern="1200" dirty="0">
                <a:solidFill>
                  <a:schemeClr val="tx1"/>
                </a:solidFill>
                <a:effectLst/>
                <a:latin typeface="+mn-lt"/>
                <a:ea typeface="+mn-ea"/>
                <a:cs typeface="+mn-cs"/>
              </a:rPr>
              <a:t>businesses. Many applications for which security concerns are less can be offloaded</a:t>
            </a:r>
          </a:p>
          <a:p>
            <a:r>
              <a:rPr lang="en-US" sz="1200" kern="1200" dirty="0">
                <a:solidFill>
                  <a:schemeClr val="tx1"/>
                </a:solidFill>
                <a:effectLst/>
                <a:latin typeface="+mn-lt"/>
                <a:ea typeface="+mn-ea"/>
                <a:cs typeface="+mn-cs"/>
              </a:rPr>
              <a:t>at considerable cost savings without committing the organization to moving more</a:t>
            </a:r>
          </a:p>
          <a:p>
            <a:r>
              <a:rPr lang="en-US" sz="1200" kern="1200" dirty="0">
                <a:solidFill>
                  <a:schemeClr val="tx1"/>
                </a:solidFill>
                <a:effectLst/>
                <a:latin typeface="+mn-lt"/>
                <a:ea typeface="+mn-ea"/>
                <a:cs typeface="+mn-cs"/>
              </a:rPr>
              <a:t>sensitive data and applications to the public cloud.</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15</a:t>
            </a:fld>
            <a:endParaRPr lang="en-US"/>
          </a:p>
        </p:txBody>
      </p:sp>
    </p:spTree>
    <p:extLst>
      <p:ext uri="{BB962C8B-B14F-4D97-AF65-F5344CB8AC3E}">
        <p14:creationId xmlns:p14="http://schemas.microsoft.com/office/powerpoint/2010/main" val="2777452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Table 13.1 lists some of the relative strengths and weaknesses of the four cloud deployment models.</a:t>
            </a:r>
          </a:p>
        </p:txBody>
      </p:sp>
      <p:sp>
        <p:nvSpPr>
          <p:cNvPr id="4" name="Slide Number Placeholder 3"/>
          <p:cNvSpPr>
            <a:spLocks noGrp="1"/>
          </p:cNvSpPr>
          <p:nvPr>
            <p:ph type="sldNum" sz="quarter" idx="5"/>
          </p:nvPr>
        </p:nvSpPr>
        <p:spPr/>
        <p:txBody>
          <a:bodyPr/>
          <a:lstStyle/>
          <a:p>
            <a:fld id="{BF2C5394-9113-4247-88E1-EDCC4540E72A}" type="slidenum">
              <a:rPr lang="en-US" smtClean="0"/>
              <a:t>16</a:t>
            </a:fld>
            <a:endParaRPr lang="en-US"/>
          </a:p>
        </p:txBody>
      </p:sp>
    </p:spTree>
    <p:extLst>
      <p:ext uri="{BB962C8B-B14F-4D97-AF65-F5344CB8AC3E}">
        <p14:creationId xmlns:p14="http://schemas.microsoft.com/office/powerpoint/2010/main" val="1826191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NIST SP 500-292 (</a:t>
            </a:r>
            <a:r>
              <a:rPr lang="en-US" sz="1200" i="1" kern="1200" dirty="0">
                <a:solidFill>
                  <a:schemeClr val="tx1"/>
                </a:solidFill>
                <a:effectLst/>
                <a:latin typeface="+mn-lt"/>
                <a:ea typeface="+mn-ea"/>
                <a:cs typeface="+mn-cs"/>
              </a:rPr>
              <a:t>NIST Cloud Computing Reference Architecture</a:t>
            </a:r>
            <a:r>
              <a:rPr lang="en-US" sz="1200" i="0" kern="1200" dirty="0">
                <a:solidFill>
                  <a:schemeClr val="tx1"/>
                </a:solidFill>
                <a:effectLst/>
                <a:latin typeface="+mn-lt"/>
                <a:ea typeface="+mn-ea"/>
                <a:cs typeface="+mn-cs"/>
              </a:rPr>
              <a:t>,</a:t>
            </a:r>
            <a:r>
              <a:rPr lang="en-US" sz="1200" i="0" kern="1200" baseline="0" dirty="0">
                <a:solidFill>
                  <a:schemeClr val="tx1"/>
                </a:solidFill>
                <a:effectLst/>
                <a:latin typeface="+mn-lt"/>
                <a:ea typeface="+mn-ea"/>
                <a:cs typeface="+mn-cs"/>
              </a:rPr>
              <a:t> September 2011</a:t>
            </a:r>
            <a:r>
              <a:rPr lang="en-US" sz="1200" kern="1200" dirty="0">
                <a:solidFill>
                  <a:schemeClr val="tx1"/>
                </a:solidFill>
                <a:effectLst/>
                <a:latin typeface="+mn-lt"/>
                <a:ea typeface="+mn-ea"/>
                <a:cs typeface="+mn-cs"/>
              </a:rPr>
              <a:t>) establishes reference</a:t>
            </a:r>
          </a:p>
          <a:p>
            <a:r>
              <a:rPr lang="en-US" sz="1200" kern="1200" dirty="0">
                <a:solidFill>
                  <a:schemeClr val="tx1"/>
                </a:solidFill>
                <a:effectLst/>
                <a:latin typeface="+mn-lt"/>
                <a:ea typeface="+mn-ea"/>
                <a:cs typeface="+mn-cs"/>
              </a:rPr>
              <a:t>architecture, described as follows:</a:t>
            </a:r>
          </a:p>
          <a:p>
            <a:endParaRPr lang="en-US" sz="1200" b="0" i="0" kern="1200" baseline="0" dirty="0">
              <a:solidFill>
                <a:schemeClr val="tx1"/>
              </a:solidFill>
              <a:latin typeface="+mn-lt"/>
              <a:ea typeface="+mn-ea"/>
              <a:cs typeface="+mn-cs"/>
            </a:endParaRPr>
          </a:p>
          <a:p>
            <a:r>
              <a:rPr lang="en-US" sz="1200" kern="1200" dirty="0">
                <a:solidFill>
                  <a:schemeClr val="tx1"/>
                </a:solidFill>
                <a:effectLst/>
                <a:latin typeface="+mn-lt"/>
                <a:ea typeface="+mn-ea"/>
                <a:cs typeface="+mn-cs"/>
              </a:rPr>
              <a:t>The NIST cloud computing reference architecture focuses on the requirements</a:t>
            </a:r>
          </a:p>
          <a:p>
            <a:r>
              <a:rPr lang="en-US" sz="1200" kern="1200" dirty="0">
                <a:solidFill>
                  <a:schemeClr val="tx1"/>
                </a:solidFill>
                <a:effectLst/>
                <a:latin typeface="+mn-lt"/>
                <a:ea typeface="+mn-ea"/>
                <a:cs typeface="+mn-cs"/>
              </a:rPr>
              <a:t>of “what” cloud services provide, not a “how to” design solution and implementation.</a:t>
            </a:r>
          </a:p>
          <a:p>
            <a:r>
              <a:rPr lang="en-US" sz="1200" kern="1200" dirty="0">
                <a:solidFill>
                  <a:schemeClr val="tx1"/>
                </a:solidFill>
                <a:effectLst/>
                <a:latin typeface="+mn-lt"/>
                <a:ea typeface="+mn-ea"/>
                <a:cs typeface="+mn-cs"/>
              </a:rPr>
              <a:t>The reference architecture is intended to facilitate the understanding of</a:t>
            </a:r>
          </a:p>
          <a:p>
            <a:r>
              <a:rPr lang="en-US" sz="1200" kern="1200" dirty="0">
                <a:solidFill>
                  <a:schemeClr val="tx1"/>
                </a:solidFill>
                <a:effectLst/>
                <a:latin typeface="+mn-lt"/>
                <a:ea typeface="+mn-ea"/>
                <a:cs typeface="+mn-cs"/>
              </a:rPr>
              <a:t>the operational intricacies in cloud computing. It does not represent the system</a:t>
            </a:r>
          </a:p>
          <a:p>
            <a:r>
              <a:rPr lang="en-US" sz="1200" kern="1200" dirty="0">
                <a:solidFill>
                  <a:schemeClr val="tx1"/>
                </a:solidFill>
                <a:effectLst/>
                <a:latin typeface="+mn-lt"/>
                <a:ea typeface="+mn-ea"/>
                <a:cs typeface="+mn-cs"/>
              </a:rPr>
              <a:t>architecture of a specific cloud computing system; instead, it is a tool for describing,</a:t>
            </a:r>
          </a:p>
          <a:p>
            <a:r>
              <a:rPr lang="en-US" sz="1200" kern="1200" dirty="0">
                <a:solidFill>
                  <a:schemeClr val="tx1"/>
                </a:solidFill>
                <a:effectLst/>
                <a:latin typeface="+mn-lt"/>
                <a:ea typeface="+mn-ea"/>
                <a:cs typeface="+mn-cs"/>
              </a:rPr>
              <a:t>discussing, and developing a system-specific architecture using a common framework</a:t>
            </a:r>
          </a:p>
          <a:p>
            <a:r>
              <a:rPr lang="en-US" sz="1200" kern="1200" dirty="0">
                <a:solidFill>
                  <a:schemeClr val="tx1"/>
                </a:solidFill>
                <a:effectLst/>
                <a:latin typeface="+mn-lt"/>
                <a:ea typeface="+mn-ea"/>
                <a:cs typeface="+mn-cs"/>
              </a:rPr>
              <a:t>of reference.</a:t>
            </a:r>
          </a:p>
        </p:txBody>
      </p:sp>
      <p:sp>
        <p:nvSpPr>
          <p:cNvPr id="4" name="Slide Number Placeholder 3"/>
          <p:cNvSpPr>
            <a:spLocks noGrp="1"/>
          </p:cNvSpPr>
          <p:nvPr>
            <p:ph type="sldNum" sz="quarter" idx="5"/>
          </p:nvPr>
        </p:nvSpPr>
        <p:spPr/>
        <p:txBody>
          <a:bodyPr/>
          <a:lstStyle/>
          <a:p>
            <a:fld id="{BF2C5394-9113-4247-88E1-EDCC4540E72A}" type="slidenum">
              <a:rPr lang="en-US" smtClean="0"/>
              <a:t>17</a:t>
            </a:fld>
            <a:endParaRPr lang="en-US"/>
          </a:p>
        </p:txBody>
      </p:sp>
    </p:spTree>
    <p:extLst>
      <p:ext uri="{BB962C8B-B14F-4D97-AF65-F5344CB8AC3E}">
        <p14:creationId xmlns:p14="http://schemas.microsoft.com/office/powerpoint/2010/main" val="1182072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NIST developed the reference architecture with the following objectives in</a:t>
            </a:r>
          </a:p>
          <a:p>
            <a:r>
              <a:rPr lang="en-US" sz="1200" kern="1200" dirty="0">
                <a:solidFill>
                  <a:schemeClr val="tx1"/>
                </a:solidFill>
                <a:effectLst/>
                <a:latin typeface="+mn-lt"/>
                <a:ea typeface="+mn-ea"/>
                <a:cs typeface="+mn-cs"/>
              </a:rPr>
              <a:t>mind: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To illustrate and understand the various cloud services in the context of an</a:t>
            </a:r>
          </a:p>
          <a:p>
            <a:r>
              <a:rPr lang="en-US" sz="1200" kern="1200" dirty="0">
                <a:solidFill>
                  <a:schemeClr val="tx1"/>
                </a:solidFill>
                <a:effectLst/>
                <a:latin typeface="+mn-lt"/>
                <a:ea typeface="+mn-ea"/>
                <a:cs typeface="+mn-cs"/>
              </a:rPr>
              <a:t>overall cloud computing conceptual model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To provide a technical reference for CSCs to understand, discuss, categorize,</a:t>
            </a:r>
          </a:p>
          <a:p>
            <a:r>
              <a:rPr lang="en-US" sz="1200" kern="1200" dirty="0">
                <a:solidFill>
                  <a:schemeClr val="tx1"/>
                </a:solidFill>
                <a:effectLst/>
                <a:latin typeface="+mn-lt"/>
                <a:ea typeface="+mn-ea"/>
                <a:cs typeface="+mn-cs"/>
              </a:rPr>
              <a:t>and compare cloud services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To facilitate the analysis of candidate standards for security, interoperability,</a:t>
            </a:r>
          </a:p>
          <a:p>
            <a:r>
              <a:rPr lang="en-US" sz="1200" kern="1200" dirty="0">
                <a:solidFill>
                  <a:schemeClr val="tx1"/>
                </a:solidFill>
                <a:effectLst/>
                <a:latin typeface="+mn-lt"/>
                <a:ea typeface="+mn-ea"/>
                <a:cs typeface="+mn-cs"/>
              </a:rPr>
              <a:t>and portability and reference implementations.</a:t>
            </a:r>
          </a:p>
        </p:txBody>
      </p:sp>
      <p:sp>
        <p:nvSpPr>
          <p:cNvPr id="4" name="Slide Number Placeholder 3"/>
          <p:cNvSpPr>
            <a:spLocks noGrp="1"/>
          </p:cNvSpPr>
          <p:nvPr>
            <p:ph type="sldNum" sz="quarter" idx="5"/>
          </p:nvPr>
        </p:nvSpPr>
        <p:spPr/>
        <p:txBody>
          <a:bodyPr/>
          <a:lstStyle/>
          <a:p>
            <a:fld id="{BF2C5394-9113-4247-88E1-EDCC4540E72A}" type="slidenum">
              <a:rPr lang="en-US" smtClean="0"/>
              <a:t>18</a:t>
            </a:fld>
            <a:endParaRPr lang="en-US"/>
          </a:p>
        </p:txBody>
      </p:sp>
    </p:spTree>
    <p:extLst>
      <p:ext uri="{BB962C8B-B14F-4D97-AF65-F5344CB8AC3E}">
        <p14:creationId xmlns:p14="http://schemas.microsoft.com/office/powerpoint/2010/main" val="1231839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reference architecture, depicted in Figure 13.3, defines five major actors in</a:t>
            </a:r>
          </a:p>
          <a:p>
            <a:r>
              <a:rPr lang="en-US" sz="1200" kern="1200" dirty="0">
                <a:solidFill>
                  <a:schemeClr val="tx1"/>
                </a:solidFill>
                <a:effectLst/>
                <a:latin typeface="+mn-lt"/>
                <a:ea typeface="+mn-ea"/>
                <a:cs typeface="+mn-cs"/>
              </a:rPr>
              <a:t>terms of the roles and responsibilities: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service consumer</a:t>
            </a:r>
            <a:r>
              <a:rPr lang="en-US" sz="1200" kern="1200" dirty="0">
                <a:solidFill>
                  <a:schemeClr val="tx1"/>
                </a:solidFill>
                <a:effectLst/>
                <a:latin typeface="+mn-lt"/>
                <a:ea typeface="+mn-ea"/>
                <a:cs typeface="+mn-cs"/>
              </a:rPr>
              <a:t> (CSC):  A person or organization that maintains a business</a:t>
            </a:r>
          </a:p>
          <a:p>
            <a:r>
              <a:rPr lang="en-US" sz="1200" kern="1200" dirty="0">
                <a:solidFill>
                  <a:schemeClr val="tx1"/>
                </a:solidFill>
                <a:effectLst/>
                <a:latin typeface="+mn-lt"/>
                <a:ea typeface="+mn-ea"/>
                <a:cs typeface="+mn-cs"/>
              </a:rPr>
              <a:t>relationship with, and uses service from, cloud providers.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service provider </a:t>
            </a:r>
            <a:r>
              <a:rPr lang="en-US" sz="1200" kern="1200" dirty="0">
                <a:solidFill>
                  <a:schemeClr val="tx1"/>
                </a:solidFill>
                <a:effectLst/>
                <a:latin typeface="+mn-lt"/>
                <a:ea typeface="+mn-ea"/>
                <a:cs typeface="+mn-cs"/>
              </a:rPr>
              <a:t>(CSP):  A person, organization, or entity responsible for</a:t>
            </a:r>
          </a:p>
          <a:p>
            <a:r>
              <a:rPr lang="en-US" sz="1200" kern="1200" dirty="0">
                <a:solidFill>
                  <a:schemeClr val="tx1"/>
                </a:solidFill>
                <a:effectLst/>
                <a:latin typeface="+mn-lt"/>
                <a:ea typeface="+mn-ea"/>
                <a:cs typeface="+mn-cs"/>
              </a:rPr>
              <a:t>making a service available to interested parties.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auditor</a:t>
            </a:r>
            <a:r>
              <a:rPr lang="en-US" sz="1200" kern="1200" dirty="0">
                <a:solidFill>
                  <a:schemeClr val="tx1"/>
                </a:solidFill>
                <a:effectLst/>
                <a:latin typeface="+mn-lt"/>
                <a:ea typeface="+mn-ea"/>
                <a:cs typeface="+mn-cs"/>
              </a:rPr>
              <a:t>:  A party that can conduct independent assessment of cloud services,</a:t>
            </a:r>
          </a:p>
          <a:p>
            <a:r>
              <a:rPr lang="en-US" sz="1200" kern="1200" dirty="0">
                <a:solidFill>
                  <a:schemeClr val="tx1"/>
                </a:solidFill>
                <a:effectLst/>
                <a:latin typeface="+mn-lt"/>
                <a:ea typeface="+mn-ea"/>
                <a:cs typeface="+mn-cs"/>
              </a:rPr>
              <a:t>information system operations, performance, and security of the cloud</a:t>
            </a:r>
          </a:p>
          <a:p>
            <a:r>
              <a:rPr lang="en-US" sz="1200" kern="1200" dirty="0">
                <a:solidFill>
                  <a:schemeClr val="tx1"/>
                </a:solidFill>
                <a:effectLst/>
                <a:latin typeface="+mn-lt"/>
                <a:ea typeface="+mn-ea"/>
                <a:cs typeface="+mn-cs"/>
              </a:rPr>
              <a:t>implementation.</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broker</a:t>
            </a:r>
            <a:r>
              <a:rPr lang="en-US" sz="1200" kern="1200" dirty="0">
                <a:solidFill>
                  <a:schemeClr val="tx1"/>
                </a:solidFill>
                <a:effectLst/>
                <a:latin typeface="+mn-lt"/>
                <a:ea typeface="+mn-ea"/>
                <a:cs typeface="+mn-cs"/>
              </a:rPr>
              <a:t>:  An entity that manages the use, performance, and delivery of</a:t>
            </a:r>
          </a:p>
          <a:p>
            <a:r>
              <a:rPr lang="en-US" sz="1200" kern="1200" dirty="0">
                <a:solidFill>
                  <a:schemeClr val="tx1"/>
                </a:solidFill>
                <a:effectLst/>
                <a:latin typeface="+mn-lt"/>
                <a:ea typeface="+mn-ea"/>
                <a:cs typeface="+mn-cs"/>
              </a:rPr>
              <a:t>cloud services and negotiates relationships between CSPs and cloud consumers.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Cloud carrier:</a:t>
            </a:r>
            <a:r>
              <a:rPr lang="en-US" sz="1200" kern="1200" dirty="0">
                <a:solidFill>
                  <a:schemeClr val="tx1"/>
                </a:solidFill>
                <a:effectLst/>
                <a:latin typeface="+mn-lt"/>
                <a:ea typeface="+mn-ea"/>
                <a:cs typeface="+mn-cs"/>
              </a:rPr>
              <a:t>  An intermediary that provides connectivity and transport of</a:t>
            </a:r>
          </a:p>
          <a:p>
            <a:r>
              <a:rPr lang="en-US" sz="1200" kern="1200" dirty="0">
                <a:solidFill>
                  <a:schemeClr val="tx1"/>
                </a:solidFill>
                <a:effectLst/>
                <a:latin typeface="+mn-lt"/>
                <a:ea typeface="+mn-ea"/>
                <a:cs typeface="+mn-cs"/>
              </a:rPr>
              <a:t>cloud services from CSPs to cloud consumers.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The roles of the cloud consumer and provider have already been discussed.</a:t>
            </a:r>
          </a:p>
          <a:p>
            <a:r>
              <a:rPr lang="en-US" sz="1200" kern="1200" dirty="0">
                <a:solidFill>
                  <a:schemeClr val="tx1"/>
                </a:solidFill>
                <a:effectLst/>
                <a:latin typeface="+mn-lt"/>
                <a:ea typeface="+mn-ea"/>
                <a:cs typeface="+mn-cs"/>
              </a:rPr>
              <a:t>To summarize, a </a:t>
            </a:r>
            <a:r>
              <a:rPr lang="en-US" sz="1200" b="1" kern="1200" dirty="0">
                <a:solidFill>
                  <a:schemeClr val="tx1"/>
                </a:solidFill>
                <a:effectLst/>
                <a:latin typeface="+mn-lt"/>
                <a:ea typeface="+mn-ea"/>
                <a:cs typeface="+mn-cs"/>
              </a:rPr>
              <a:t>cloud service provider</a:t>
            </a:r>
            <a:r>
              <a:rPr lang="en-US" sz="1200" kern="1200" dirty="0">
                <a:solidFill>
                  <a:schemeClr val="tx1"/>
                </a:solidFill>
                <a:effectLst/>
                <a:latin typeface="+mn-lt"/>
                <a:ea typeface="+mn-ea"/>
                <a:cs typeface="+mn-cs"/>
              </a:rPr>
              <a:t>  can provide one or more of the cloud services</a:t>
            </a:r>
          </a:p>
          <a:p>
            <a:r>
              <a:rPr lang="en-US" sz="1200" kern="1200" dirty="0">
                <a:solidFill>
                  <a:schemeClr val="tx1"/>
                </a:solidFill>
                <a:effectLst/>
                <a:latin typeface="+mn-lt"/>
                <a:ea typeface="+mn-ea"/>
                <a:cs typeface="+mn-cs"/>
              </a:rPr>
              <a:t>to meet IT and business requirements of </a:t>
            </a:r>
            <a:r>
              <a:rPr lang="en-US" sz="1200" b="1" kern="1200" dirty="0">
                <a:solidFill>
                  <a:schemeClr val="tx1"/>
                </a:solidFill>
                <a:effectLst/>
                <a:latin typeface="+mn-lt"/>
                <a:ea typeface="+mn-ea"/>
                <a:cs typeface="+mn-cs"/>
              </a:rPr>
              <a:t>cloud service consumers </a:t>
            </a:r>
            <a:r>
              <a:rPr lang="en-US" sz="1200" kern="1200" dirty="0">
                <a:solidFill>
                  <a:schemeClr val="tx1"/>
                </a:solidFill>
                <a:effectLst/>
                <a:latin typeface="+mn-lt"/>
                <a:ea typeface="+mn-ea"/>
                <a:cs typeface="+mn-cs"/>
              </a:rPr>
              <a:t>. For each of the</a:t>
            </a:r>
          </a:p>
          <a:p>
            <a:r>
              <a:rPr lang="en-US" sz="1200" kern="1200" dirty="0">
                <a:solidFill>
                  <a:schemeClr val="tx1"/>
                </a:solidFill>
                <a:effectLst/>
                <a:latin typeface="+mn-lt"/>
                <a:ea typeface="+mn-ea"/>
                <a:cs typeface="+mn-cs"/>
              </a:rPr>
              <a:t>three service models (SaaS, PaaS, IaaS), the CSP provides the storage and processing</a:t>
            </a:r>
          </a:p>
          <a:p>
            <a:r>
              <a:rPr lang="en-US" sz="1200" kern="1200" dirty="0">
                <a:solidFill>
                  <a:schemeClr val="tx1"/>
                </a:solidFill>
                <a:effectLst/>
                <a:latin typeface="+mn-lt"/>
                <a:ea typeface="+mn-ea"/>
                <a:cs typeface="+mn-cs"/>
              </a:rPr>
              <a:t>facilities needed to support that service model, together with a cloud interface</a:t>
            </a:r>
          </a:p>
          <a:p>
            <a:r>
              <a:rPr lang="en-US" sz="1200" kern="1200" dirty="0">
                <a:solidFill>
                  <a:schemeClr val="tx1"/>
                </a:solidFill>
                <a:effectLst/>
                <a:latin typeface="+mn-lt"/>
                <a:ea typeface="+mn-ea"/>
                <a:cs typeface="+mn-cs"/>
              </a:rPr>
              <a:t>for cloud service consumers. For SaaS, the CSP deploys, configures, maintains, and</a:t>
            </a:r>
          </a:p>
          <a:p>
            <a:r>
              <a:rPr lang="en-US" sz="1200" kern="1200" dirty="0">
                <a:solidFill>
                  <a:schemeClr val="tx1"/>
                </a:solidFill>
                <a:effectLst/>
                <a:latin typeface="+mn-lt"/>
                <a:ea typeface="+mn-ea"/>
                <a:cs typeface="+mn-cs"/>
              </a:rPr>
              <a:t>updates the operation of the software applications on a cloud infrastructure so that</a:t>
            </a:r>
          </a:p>
          <a:p>
            <a:r>
              <a:rPr lang="en-US" sz="1200" kern="1200" dirty="0">
                <a:solidFill>
                  <a:schemeClr val="tx1"/>
                </a:solidFill>
                <a:effectLst/>
                <a:latin typeface="+mn-lt"/>
                <a:ea typeface="+mn-ea"/>
                <a:cs typeface="+mn-cs"/>
              </a:rPr>
              <a:t>the services are provisioned at the expected service levels to cloud consumers. The</a:t>
            </a:r>
          </a:p>
          <a:p>
            <a:r>
              <a:rPr lang="en-US" sz="1200" kern="1200" dirty="0">
                <a:solidFill>
                  <a:schemeClr val="tx1"/>
                </a:solidFill>
                <a:effectLst/>
                <a:latin typeface="+mn-lt"/>
                <a:ea typeface="+mn-ea"/>
                <a:cs typeface="+mn-cs"/>
              </a:rPr>
              <a:t>consumers of SaaS can be organizations that provide their members with access to</a:t>
            </a:r>
          </a:p>
          <a:p>
            <a:r>
              <a:rPr lang="en-US" sz="1200" kern="1200" dirty="0">
                <a:solidFill>
                  <a:schemeClr val="tx1"/>
                </a:solidFill>
                <a:effectLst/>
                <a:latin typeface="+mn-lt"/>
                <a:ea typeface="+mn-ea"/>
                <a:cs typeface="+mn-cs"/>
              </a:rPr>
              <a:t>software applications, end users who directly use software applications, or software</a:t>
            </a:r>
          </a:p>
          <a:p>
            <a:r>
              <a:rPr lang="en-US" sz="1200" kern="1200" dirty="0">
                <a:solidFill>
                  <a:schemeClr val="tx1"/>
                </a:solidFill>
                <a:effectLst/>
                <a:latin typeface="+mn-lt"/>
                <a:ea typeface="+mn-ea"/>
                <a:cs typeface="+mn-cs"/>
              </a:rPr>
              <a:t>application administrators who configure applications for end users.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PaaS, the CSP manages the computing infrastructure for the platform and</a:t>
            </a:r>
          </a:p>
          <a:p>
            <a:r>
              <a:rPr lang="en-US" sz="1200" kern="1200" dirty="0">
                <a:solidFill>
                  <a:schemeClr val="tx1"/>
                </a:solidFill>
                <a:effectLst/>
                <a:latin typeface="+mn-lt"/>
                <a:ea typeface="+mn-ea"/>
                <a:cs typeface="+mn-cs"/>
              </a:rPr>
              <a:t>runs the cloud software that provides the components of the platform, such as runtime</a:t>
            </a:r>
          </a:p>
          <a:p>
            <a:r>
              <a:rPr lang="en-US" sz="1200" kern="1200" dirty="0">
                <a:solidFill>
                  <a:schemeClr val="tx1"/>
                </a:solidFill>
                <a:effectLst/>
                <a:latin typeface="+mn-lt"/>
                <a:ea typeface="+mn-ea"/>
                <a:cs typeface="+mn-cs"/>
              </a:rPr>
              <a:t>software execution stacks, databases, and other middleware components. Cloud</a:t>
            </a:r>
          </a:p>
          <a:p>
            <a:r>
              <a:rPr lang="en-US" sz="1200" kern="1200" dirty="0">
                <a:solidFill>
                  <a:schemeClr val="tx1"/>
                </a:solidFill>
                <a:effectLst/>
                <a:latin typeface="+mn-lt"/>
                <a:ea typeface="+mn-ea"/>
                <a:cs typeface="+mn-cs"/>
              </a:rPr>
              <a:t>consumers of PaaS can employ the tools and execution resources provided by CSPs</a:t>
            </a:r>
          </a:p>
          <a:p>
            <a:r>
              <a:rPr lang="en-US" sz="1200" kern="1200" dirty="0">
                <a:solidFill>
                  <a:schemeClr val="tx1"/>
                </a:solidFill>
                <a:effectLst/>
                <a:latin typeface="+mn-lt"/>
                <a:ea typeface="+mn-ea"/>
                <a:cs typeface="+mn-cs"/>
              </a:rPr>
              <a:t>to develop, test, deploy, and manage the applications hosted in a cloud environment.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IaaS, the CSP acquires the physical computing resources underlying the</a:t>
            </a:r>
          </a:p>
          <a:p>
            <a:r>
              <a:rPr lang="en-US" sz="1200" kern="1200" dirty="0">
                <a:solidFill>
                  <a:schemeClr val="tx1"/>
                </a:solidFill>
                <a:effectLst/>
                <a:latin typeface="+mn-lt"/>
                <a:ea typeface="+mn-ea"/>
                <a:cs typeface="+mn-cs"/>
              </a:rPr>
              <a:t>service, including the servers, networks, storage, and hosting infrastructure. The IaaS</a:t>
            </a:r>
          </a:p>
          <a:p>
            <a:r>
              <a:rPr lang="en-US" sz="1200" kern="1200" dirty="0">
                <a:solidFill>
                  <a:schemeClr val="tx1"/>
                </a:solidFill>
                <a:effectLst/>
                <a:latin typeface="+mn-lt"/>
                <a:ea typeface="+mn-ea"/>
                <a:cs typeface="+mn-cs"/>
              </a:rPr>
              <a:t>CSC in turn uses these computing resources, such as a virtual machine, for their fundamental</a:t>
            </a:r>
          </a:p>
          <a:p>
            <a:r>
              <a:rPr lang="en-US" sz="1200" kern="1200" dirty="0">
                <a:solidFill>
                  <a:schemeClr val="tx1"/>
                </a:solidFill>
                <a:effectLst/>
                <a:latin typeface="+mn-lt"/>
                <a:ea typeface="+mn-ea"/>
                <a:cs typeface="+mn-cs"/>
              </a:rPr>
              <a:t>computing needs.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cloud carrier</a:t>
            </a:r>
            <a:r>
              <a:rPr lang="en-US" sz="1200" kern="1200" dirty="0">
                <a:solidFill>
                  <a:schemeClr val="tx1"/>
                </a:solidFill>
                <a:effectLst/>
                <a:latin typeface="+mn-lt"/>
                <a:ea typeface="+mn-ea"/>
                <a:cs typeface="+mn-cs"/>
              </a:rPr>
              <a:t> is a networking facility that provides connectivity and transport</a:t>
            </a:r>
          </a:p>
          <a:p>
            <a:r>
              <a:rPr lang="en-US" sz="1200" kern="1200" dirty="0">
                <a:solidFill>
                  <a:schemeClr val="tx1"/>
                </a:solidFill>
                <a:effectLst/>
                <a:latin typeface="+mn-lt"/>
                <a:ea typeface="+mn-ea"/>
                <a:cs typeface="+mn-cs"/>
              </a:rPr>
              <a:t>of cloud services between cloud consumers and CSPs. Typically, a CSP will set</a:t>
            </a:r>
          </a:p>
          <a:p>
            <a:r>
              <a:rPr lang="en-US" sz="1200" kern="1200" dirty="0">
                <a:solidFill>
                  <a:schemeClr val="tx1"/>
                </a:solidFill>
                <a:effectLst/>
                <a:latin typeface="+mn-lt"/>
                <a:ea typeface="+mn-ea"/>
                <a:cs typeface="+mn-cs"/>
              </a:rPr>
              <a:t>up service level agreements (SLAs) with a cloud carrier to provide services consistent</a:t>
            </a:r>
          </a:p>
          <a:p>
            <a:r>
              <a:rPr lang="en-US" sz="1200" kern="1200" dirty="0">
                <a:solidFill>
                  <a:schemeClr val="tx1"/>
                </a:solidFill>
                <a:effectLst/>
                <a:latin typeface="+mn-lt"/>
                <a:ea typeface="+mn-ea"/>
                <a:cs typeface="+mn-cs"/>
              </a:rPr>
              <a:t>with the level of SLAs offered to cloud consumers, and may require the cloud carrier</a:t>
            </a:r>
          </a:p>
          <a:p>
            <a:r>
              <a:rPr lang="en-US" sz="1200" kern="1200" dirty="0">
                <a:solidFill>
                  <a:schemeClr val="tx1"/>
                </a:solidFill>
                <a:effectLst/>
                <a:latin typeface="+mn-lt"/>
                <a:ea typeface="+mn-ea"/>
                <a:cs typeface="+mn-cs"/>
              </a:rPr>
              <a:t>to provide dedicated and secure connections between cloud consumers and CSPs.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cloud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broker </a:t>
            </a:r>
            <a:r>
              <a:rPr lang="en-US" sz="1200" kern="1200" dirty="0">
                <a:solidFill>
                  <a:schemeClr val="tx1"/>
                </a:solidFill>
                <a:effectLst/>
                <a:latin typeface="+mn-lt"/>
                <a:ea typeface="+mn-ea"/>
                <a:cs typeface="+mn-cs"/>
              </a:rPr>
              <a:t> is useful when cloud services are too complex for a cloud consumer</a:t>
            </a:r>
          </a:p>
          <a:p>
            <a:r>
              <a:rPr lang="en-US" sz="1200" kern="1200" dirty="0">
                <a:solidFill>
                  <a:schemeClr val="tx1"/>
                </a:solidFill>
                <a:effectLst/>
                <a:latin typeface="+mn-lt"/>
                <a:ea typeface="+mn-ea"/>
                <a:cs typeface="+mn-cs"/>
              </a:rPr>
              <a:t>to easily manage. A cloud broker can offer three areas of support: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Service intermediation:</a:t>
            </a:r>
            <a:r>
              <a:rPr lang="en-US" sz="1200" kern="1200" dirty="0">
                <a:solidFill>
                  <a:schemeClr val="tx1"/>
                </a:solidFill>
                <a:effectLst/>
                <a:latin typeface="+mn-lt"/>
                <a:ea typeface="+mn-ea"/>
                <a:cs typeface="+mn-cs"/>
              </a:rPr>
              <a:t>  These are value-added services, such as identity management,</a:t>
            </a:r>
          </a:p>
          <a:p>
            <a:r>
              <a:rPr lang="en-US" sz="1200" kern="1200" dirty="0">
                <a:solidFill>
                  <a:schemeClr val="tx1"/>
                </a:solidFill>
                <a:effectLst/>
                <a:latin typeface="+mn-lt"/>
                <a:ea typeface="+mn-ea"/>
                <a:cs typeface="+mn-cs"/>
              </a:rPr>
              <a:t>performance reporting, and enhanced security.</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Service aggregation:</a:t>
            </a:r>
            <a:r>
              <a:rPr lang="en-US" sz="1200" kern="1200" dirty="0">
                <a:solidFill>
                  <a:schemeClr val="tx1"/>
                </a:solidFill>
                <a:effectLst/>
                <a:latin typeface="+mn-lt"/>
                <a:ea typeface="+mn-ea"/>
                <a:cs typeface="+mn-cs"/>
              </a:rPr>
              <a:t>  The broker combines multiple cloud services to meet consumer</a:t>
            </a:r>
          </a:p>
          <a:p>
            <a:r>
              <a:rPr lang="en-US" sz="1200" kern="1200" dirty="0">
                <a:solidFill>
                  <a:schemeClr val="tx1"/>
                </a:solidFill>
                <a:effectLst/>
                <a:latin typeface="+mn-lt"/>
                <a:ea typeface="+mn-ea"/>
                <a:cs typeface="+mn-cs"/>
              </a:rPr>
              <a:t>needs not specifically addressed by a single CSP, or to optimize performance</a:t>
            </a:r>
          </a:p>
          <a:p>
            <a:r>
              <a:rPr lang="en-US" sz="1200" kern="1200" dirty="0">
                <a:solidFill>
                  <a:schemeClr val="tx1"/>
                </a:solidFill>
                <a:effectLst/>
                <a:latin typeface="+mn-lt"/>
                <a:ea typeface="+mn-ea"/>
                <a:cs typeface="+mn-cs"/>
              </a:rPr>
              <a:t>or minimize cost.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Service arbitrage:</a:t>
            </a:r>
            <a:r>
              <a:rPr lang="en-US" sz="1200" kern="1200" dirty="0">
                <a:solidFill>
                  <a:schemeClr val="tx1"/>
                </a:solidFill>
                <a:effectLst/>
                <a:latin typeface="+mn-lt"/>
                <a:ea typeface="+mn-ea"/>
                <a:cs typeface="+mn-cs"/>
              </a:rPr>
              <a:t>  This is similar to service aggregation except that the services</a:t>
            </a:r>
          </a:p>
          <a:p>
            <a:r>
              <a:rPr lang="en-US" sz="1200" kern="1200" dirty="0">
                <a:solidFill>
                  <a:schemeClr val="tx1"/>
                </a:solidFill>
                <a:effectLst/>
                <a:latin typeface="+mn-lt"/>
                <a:ea typeface="+mn-ea"/>
                <a:cs typeface="+mn-cs"/>
              </a:rPr>
              <a:t>being aggregated are not fixed. Service arbitrage means a broker has the flexibility</a:t>
            </a:r>
          </a:p>
          <a:p>
            <a:r>
              <a:rPr lang="en-US" sz="1200" kern="1200" dirty="0">
                <a:solidFill>
                  <a:schemeClr val="tx1"/>
                </a:solidFill>
                <a:effectLst/>
                <a:latin typeface="+mn-lt"/>
                <a:ea typeface="+mn-ea"/>
                <a:cs typeface="+mn-cs"/>
              </a:rPr>
              <a:t>to choose services from multiple agencies. The cloud broker, for example,</a:t>
            </a:r>
          </a:p>
          <a:p>
            <a:r>
              <a:rPr lang="en-US" sz="1200" kern="1200" dirty="0">
                <a:solidFill>
                  <a:schemeClr val="tx1"/>
                </a:solidFill>
                <a:effectLst/>
                <a:latin typeface="+mn-lt"/>
                <a:ea typeface="+mn-ea"/>
                <a:cs typeface="+mn-cs"/>
              </a:rPr>
              <a:t>can use a credit-scoring service to measure and select an agency with the best</a:t>
            </a:r>
          </a:p>
          <a:p>
            <a:r>
              <a:rPr lang="en-US" sz="1200" kern="1200" dirty="0">
                <a:solidFill>
                  <a:schemeClr val="tx1"/>
                </a:solidFill>
                <a:effectLst/>
                <a:latin typeface="+mn-lt"/>
                <a:ea typeface="+mn-ea"/>
                <a:cs typeface="+mn-cs"/>
              </a:rPr>
              <a:t>score.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a:t>
            </a:r>
            <a:r>
              <a:rPr lang="en-US" sz="1200" b="1" kern="1200" dirty="0">
                <a:solidFill>
                  <a:schemeClr val="tx1"/>
                </a:solidFill>
                <a:effectLst/>
                <a:latin typeface="+mn-lt"/>
                <a:ea typeface="+mn-ea"/>
                <a:cs typeface="+mn-cs"/>
              </a:rPr>
              <a:t>cloud auditor </a:t>
            </a:r>
            <a:r>
              <a:rPr lang="en-US" sz="1200" kern="1200" dirty="0">
                <a:solidFill>
                  <a:schemeClr val="tx1"/>
                </a:solidFill>
                <a:effectLst/>
                <a:latin typeface="+mn-lt"/>
                <a:ea typeface="+mn-ea"/>
                <a:cs typeface="+mn-cs"/>
              </a:rPr>
              <a:t>can evaluate the services provided by a CSP in terms of security</a:t>
            </a:r>
          </a:p>
          <a:p>
            <a:r>
              <a:rPr lang="en-US" sz="1200" kern="1200" dirty="0">
                <a:solidFill>
                  <a:schemeClr val="tx1"/>
                </a:solidFill>
                <a:effectLst/>
                <a:latin typeface="+mn-lt"/>
                <a:ea typeface="+mn-ea"/>
                <a:cs typeface="+mn-cs"/>
              </a:rPr>
              <a:t>controls, privacy impact, performance, and so on. The auditor is an independent entity</a:t>
            </a:r>
          </a:p>
          <a:p>
            <a:r>
              <a:rPr lang="en-US" sz="1200" kern="1200" dirty="0">
                <a:solidFill>
                  <a:schemeClr val="tx1"/>
                </a:solidFill>
                <a:effectLst/>
                <a:latin typeface="+mn-lt"/>
                <a:ea typeface="+mn-ea"/>
                <a:cs typeface="+mn-cs"/>
              </a:rPr>
              <a:t>that can assure that the CSP conforms to a set of standards.</a:t>
            </a:r>
          </a:p>
        </p:txBody>
      </p:sp>
      <p:sp>
        <p:nvSpPr>
          <p:cNvPr id="4" name="Slide Number Placeholder 3"/>
          <p:cNvSpPr>
            <a:spLocks noGrp="1"/>
          </p:cNvSpPr>
          <p:nvPr>
            <p:ph type="sldNum" sz="quarter" idx="5"/>
          </p:nvPr>
        </p:nvSpPr>
        <p:spPr/>
        <p:txBody>
          <a:bodyPr/>
          <a:lstStyle/>
          <a:p>
            <a:fld id="{BF2C5394-9113-4247-88E1-EDCC4540E72A}" type="slidenum">
              <a:rPr lang="en-US" smtClean="0"/>
              <a:t>19</a:t>
            </a:fld>
            <a:endParaRPr lang="en-US"/>
          </a:p>
        </p:txBody>
      </p:sp>
    </p:spTree>
    <p:extLst>
      <p:ext uri="{BB962C8B-B14F-4D97-AF65-F5344CB8AC3E}">
        <p14:creationId xmlns:p14="http://schemas.microsoft.com/office/powerpoint/2010/main" val="984351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a:t>
            </a:fld>
            <a:endParaRPr lang="en-US"/>
          </a:p>
        </p:txBody>
      </p:sp>
    </p:spTree>
    <p:extLst>
      <p:ext uri="{BB962C8B-B14F-4D97-AF65-F5344CB8AC3E}">
        <p14:creationId xmlns:p14="http://schemas.microsoft.com/office/powerpoint/2010/main" val="2360449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Figure 13.4 illustrates the interactions between the actors. A cloud consumer</a:t>
            </a:r>
          </a:p>
          <a:p>
            <a:r>
              <a:rPr lang="en-US" sz="1200" kern="1200" dirty="0">
                <a:solidFill>
                  <a:schemeClr val="tx1"/>
                </a:solidFill>
                <a:effectLst/>
                <a:latin typeface="+mn-lt"/>
                <a:ea typeface="+mn-ea"/>
                <a:cs typeface="+mn-cs"/>
              </a:rPr>
              <a:t>may request cloud services from a cloud provider directly or via a cloud broker. A</a:t>
            </a:r>
          </a:p>
          <a:p>
            <a:r>
              <a:rPr lang="en-US" sz="1200" kern="1200" dirty="0">
                <a:solidFill>
                  <a:schemeClr val="tx1"/>
                </a:solidFill>
                <a:effectLst/>
                <a:latin typeface="+mn-lt"/>
                <a:ea typeface="+mn-ea"/>
                <a:cs typeface="+mn-cs"/>
              </a:rPr>
              <a:t>cloud auditor conducts independent audits and may contact the others to collect</a:t>
            </a:r>
          </a:p>
          <a:p>
            <a:r>
              <a:rPr lang="en-US" sz="1200" kern="1200" dirty="0">
                <a:solidFill>
                  <a:schemeClr val="tx1"/>
                </a:solidFill>
                <a:effectLst/>
                <a:latin typeface="+mn-lt"/>
                <a:ea typeface="+mn-ea"/>
                <a:cs typeface="+mn-cs"/>
              </a:rPr>
              <a:t>necessary information. This figure shows that cloud networking issues involve three</a:t>
            </a:r>
          </a:p>
          <a:p>
            <a:r>
              <a:rPr lang="en-US" sz="1200" kern="1200" dirty="0">
                <a:solidFill>
                  <a:schemeClr val="tx1"/>
                </a:solidFill>
                <a:effectLst/>
                <a:latin typeface="+mn-lt"/>
                <a:ea typeface="+mn-ea"/>
                <a:cs typeface="+mn-cs"/>
              </a:rPr>
              <a:t>separate types of networks. For a cloud producer, the network architecture is that of</a:t>
            </a:r>
          </a:p>
          <a:p>
            <a:r>
              <a:rPr lang="en-US" sz="1200" kern="1200" dirty="0">
                <a:solidFill>
                  <a:schemeClr val="tx1"/>
                </a:solidFill>
                <a:effectLst/>
                <a:latin typeface="+mn-lt"/>
                <a:ea typeface="+mn-ea"/>
                <a:cs typeface="+mn-cs"/>
              </a:rPr>
              <a:t>a typical large datacenter, which consists of racks of high-performance servers and</a:t>
            </a:r>
          </a:p>
          <a:p>
            <a:r>
              <a:rPr lang="en-US" sz="1200" kern="1200" dirty="0">
                <a:solidFill>
                  <a:schemeClr val="tx1"/>
                </a:solidFill>
                <a:effectLst/>
                <a:latin typeface="+mn-lt"/>
                <a:ea typeface="+mn-ea"/>
                <a:cs typeface="+mn-cs"/>
              </a:rPr>
              <a:t>storage devices, interconnected with high-speed top-of-rack Ethernet switches. The</a:t>
            </a:r>
          </a:p>
          <a:p>
            <a:r>
              <a:rPr lang="en-US" sz="1200" kern="1200" dirty="0">
                <a:solidFill>
                  <a:schemeClr val="tx1"/>
                </a:solidFill>
                <a:effectLst/>
                <a:latin typeface="+mn-lt"/>
                <a:ea typeface="+mn-ea"/>
                <a:cs typeface="+mn-cs"/>
              </a:rPr>
              <a:t> concerns in this context focus on virtual machine placement and movement, load</a:t>
            </a:r>
          </a:p>
          <a:p>
            <a:r>
              <a:rPr lang="en-US" sz="1200" kern="1200" dirty="0">
                <a:solidFill>
                  <a:schemeClr val="tx1"/>
                </a:solidFill>
                <a:effectLst/>
                <a:latin typeface="+mn-lt"/>
                <a:ea typeface="+mn-ea"/>
                <a:cs typeface="+mn-cs"/>
              </a:rPr>
              <a:t>balancing, and availability issues. The enterprise network is likely to have a quite</a:t>
            </a:r>
          </a:p>
          <a:p>
            <a:r>
              <a:rPr lang="en-US" sz="1200" kern="1200" dirty="0">
                <a:solidFill>
                  <a:schemeClr val="tx1"/>
                </a:solidFill>
                <a:effectLst/>
                <a:latin typeface="+mn-lt"/>
                <a:ea typeface="+mn-ea"/>
                <a:cs typeface="+mn-cs"/>
              </a:rPr>
              <a:t>different architecture, typically including a number of LANs, servers, workstations,</a:t>
            </a:r>
          </a:p>
          <a:p>
            <a:r>
              <a:rPr lang="en-US" sz="1200" kern="1200" dirty="0">
                <a:solidFill>
                  <a:schemeClr val="tx1"/>
                </a:solidFill>
                <a:effectLst/>
                <a:latin typeface="+mn-lt"/>
                <a:ea typeface="+mn-ea"/>
                <a:cs typeface="+mn-cs"/>
              </a:rPr>
              <a:t>PCs, and mobile devices, with a broad range of network performance, security, and</a:t>
            </a:r>
          </a:p>
          <a:p>
            <a:r>
              <a:rPr lang="en-US" sz="1200" kern="1200" dirty="0">
                <a:solidFill>
                  <a:schemeClr val="tx1"/>
                </a:solidFill>
                <a:effectLst/>
                <a:latin typeface="+mn-lt"/>
                <a:ea typeface="+mn-ea"/>
                <a:cs typeface="+mn-cs"/>
              </a:rPr>
              <a:t>management issues. The concern of both producer and consumer with respect to the</a:t>
            </a:r>
          </a:p>
          <a:p>
            <a:r>
              <a:rPr lang="en-US" sz="1200" kern="1200" dirty="0">
                <a:solidFill>
                  <a:schemeClr val="tx1"/>
                </a:solidFill>
                <a:effectLst/>
                <a:latin typeface="+mn-lt"/>
                <a:ea typeface="+mn-ea"/>
                <a:cs typeface="+mn-cs"/>
              </a:rPr>
              <a:t>cloud carrier, which is shared with many users, is the ability to create virtual networks,</a:t>
            </a:r>
          </a:p>
          <a:p>
            <a:r>
              <a:rPr lang="en-US" sz="1200" kern="1200" dirty="0">
                <a:solidFill>
                  <a:schemeClr val="tx1"/>
                </a:solidFill>
                <a:effectLst/>
                <a:latin typeface="+mn-lt"/>
                <a:ea typeface="+mn-ea"/>
                <a:cs typeface="+mn-cs"/>
              </a:rPr>
              <a:t>with appropriate SLA and security guarantees.</a:t>
            </a:r>
          </a:p>
        </p:txBody>
      </p:sp>
      <p:sp>
        <p:nvSpPr>
          <p:cNvPr id="4" name="Slide Number Placeholder 3"/>
          <p:cNvSpPr>
            <a:spLocks noGrp="1"/>
          </p:cNvSpPr>
          <p:nvPr>
            <p:ph type="sldNum" sz="quarter" idx="5"/>
          </p:nvPr>
        </p:nvSpPr>
        <p:spPr/>
        <p:txBody>
          <a:bodyPr/>
          <a:lstStyle/>
          <a:p>
            <a:fld id="{BF2C5394-9113-4247-88E1-EDCC4540E72A}" type="slidenum">
              <a:rPr lang="en-US" smtClean="0"/>
              <a:t>20</a:t>
            </a:fld>
            <a:endParaRPr lang="en-US"/>
          </a:p>
        </p:txBody>
      </p:sp>
    </p:spTree>
    <p:extLst>
      <p:ext uri="{BB962C8B-B14F-4D97-AF65-F5344CB8AC3E}">
        <p14:creationId xmlns:p14="http://schemas.microsoft.com/office/powerpoint/2010/main" val="3173435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There are numerous aspects to cloud security and numerous approaches to providing</a:t>
            </a:r>
          </a:p>
          <a:p>
            <a:r>
              <a:rPr lang="en-US" sz="1200" kern="1200" dirty="0">
                <a:solidFill>
                  <a:schemeClr val="tx1"/>
                </a:solidFill>
                <a:effectLst/>
                <a:latin typeface="Arial" pitchFamily="-109" charset="0"/>
                <a:ea typeface="+mn-ea"/>
                <a:cs typeface="+mn-cs"/>
              </a:rPr>
              <a:t>cloud security measures. A good example of the scope of cloud security concerns and</a:t>
            </a:r>
          </a:p>
          <a:p>
            <a:r>
              <a:rPr lang="en-US" sz="1200" kern="1200" dirty="0">
                <a:solidFill>
                  <a:schemeClr val="tx1"/>
                </a:solidFill>
                <a:effectLst/>
                <a:latin typeface="Arial" pitchFamily="-109" charset="0"/>
                <a:ea typeface="+mn-ea"/>
                <a:cs typeface="+mn-cs"/>
              </a:rPr>
              <a:t>issues is seen in the NIST guidelines for cloud security, specified in NIST SP 800-144</a:t>
            </a:r>
          </a:p>
          <a:p>
            <a:r>
              <a:rPr lang="en-US" sz="1200" kern="1200" dirty="0">
                <a:solidFill>
                  <a:schemeClr val="tx1"/>
                </a:solidFill>
                <a:effectLst/>
                <a:latin typeface="Arial" pitchFamily="-109" charset="0"/>
                <a:ea typeface="+mn-ea"/>
                <a:cs typeface="+mn-cs"/>
              </a:rPr>
              <a:t>(Guidelines on Security and Privacy in Public Cloud Computing , December 2011)</a:t>
            </a:r>
          </a:p>
          <a:p>
            <a:r>
              <a:rPr lang="en-US" sz="1200" kern="1200" dirty="0">
                <a:solidFill>
                  <a:schemeClr val="tx1"/>
                </a:solidFill>
                <a:effectLst/>
                <a:latin typeface="Arial" pitchFamily="-109" charset="0"/>
                <a:ea typeface="+mn-ea"/>
                <a:cs typeface="+mn-cs"/>
              </a:rPr>
              <a:t>and listed in Table 13.2. Thus, a full discussion of cloud security is well beyond the</a:t>
            </a:r>
          </a:p>
          <a:p>
            <a:r>
              <a:rPr lang="en-US" sz="1200" kern="1200" dirty="0">
                <a:solidFill>
                  <a:schemeClr val="tx1"/>
                </a:solidFill>
                <a:effectLst/>
                <a:latin typeface="Arial" pitchFamily="-109" charset="0"/>
                <a:ea typeface="+mn-ea"/>
                <a:cs typeface="+mn-cs"/>
              </a:rPr>
              <a:t>scope of this chapter.</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21</a:t>
            </a:fld>
            <a:endParaRPr lang="en-US"/>
          </a:p>
        </p:txBody>
      </p:sp>
    </p:spTree>
    <p:extLst>
      <p:ext uri="{BB962C8B-B14F-4D97-AF65-F5344CB8AC3E}">
        <p14:creationId xmlns:p14="http://schemas.microsoft.com/office/powerpoint/2010/main" val="4017841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22</a:t>
            </a:fld>
            <a:endParaRPr lang="en-US"/>
          </a:p>
        </p:txBody>
      </p:sp>
    </p:spTree>
    <p:extLst>
      <p:ext uri="{BB962C8B-B14F-4D97-AF65-F5344CB8AC3E}">
        <p14:creationId xmlns:p14="http://schemas.microsoft.com/office/powerpoint/2010/main" val="25942157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Security is important to any computing infrastructure. Companies go to great lengths</a:t>
            </a:r>
          </a:p>
          <a:p>
            <a:r>
              <a:rPr lang="en-US" sz="1200" kern="1200" dirty="0">
                <a:solidFill>
                  <a:schemeClr val="tx1"/>
                </a:solidFill>
                <a:effectLst/>
                <a:latin typeface="Arial" pitchFamily="-109" charset="0"/>
                <a:ea typeface="+mn-ea"/>
                <a:cs typeface="+mn-cs"/>
              </a:rPr>
              <a:t>to secure on-premises computing systems, so it is not surprising that security looms as</a:t>
            </a:r>
          </a:p>
          <a:p>
            <a:r>
              <a:rPr lang="en-US" sz="1200" kern="1200" dirty="0">
                <a:solidFill>
                  <a:schemeClr val="tx1"/>
                </a:solidFill>
                <a:effectLst/>
                <a:latin typeface="Arial" pitchFamily="-109" charset="0"/>
                <a:ea typeface="+mn-ea"/>
                <a:cs typeface="+mn-cs"/>
              </a:rPr>
              <a:t>a major consideration when augmenting or replacing on-premises systems with cloud</a:t>
            </a:r>
          </a:p>
          <a:p>
            <a:r>
              <a:rPr lang="en-US" sz="1200" kern="1200" dirty="0">
                <a:solidFill>
                  <a:schemeClr val="tx1"/>
                </a:solidFill>
                <a:effectLst/>
                <a:latin typeface="Arial" pitchFamily="-109" charset="0"/>
                <a:ea typeface="+mn-ea"/>
                <a:cs typeface="+mn-cs"/>
              </a:rPr>
              <a:t>services. Allaying security concerns is frequently a prerequisite for further discussions</a:t>
            </a:r>
          </a:p>
          <a:p>
            <a:r>
              <a:rPr lang="en-US" sz="1200" kern="1200" dirty="0">
                <a:solidFill>
                  <a:schemeClr val="tx1"/>
                </a:solidFill>
                <a:effectLst/>
                <a:latin typeface="Arial" pitchFamily="-109" charset="0"/>
                <a:ea typeface="+mn-ea"/>
                <a:cs typeface="+mn-cs"/>
              </a:rPr>
              <a:t>about migrating part or all of an organization’s computing architecture to the cloud.</a:t>
            </a:r>
          </a:p>
          <a:p>
            <a:r>
              <a:rPr lang="en-US" sz="1200" kern="1200" dirty="0">
                <a:solidFill>
                  <a:schemeClr val="tx1"/>
                </a:solidFill>
                <a:effectLst/>
                <a:latin typeface="Arial" pitchFamily="-109" charset="0"/>
                <a:ea typeface="+mn-ea"/>
                <a:cs typeface="+mn-cs"/>
              </a:rPr>
              <a:t>Availability is another major concern.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Generally speaking, such questions only arise when businesses contemplating</a:t>
            </a:r>
          </a:p>
          <a:p>
            <a:r>
              <a:rPr lang="en-US" sz="1200" kern="1200" dirty="0">
                <a:solidFill>
                  <a:schemeClr val="tx1"/>
                </a:solidFill>
                <a:effectLst/>
                <a:latin typeface="Arial" pitchFamily="-109" charset="0"/>
                <a:ea typeface="+mn-ea"/>
                <a:cs typeface="+mn-cs"/>
              </a:rPr>
              <a:t>moving core transaction processing, such as enterprise resource planning (ERP)</a:t>
            </a:r>
          </a:p>
          <a:p>
            <a:r>
              <a:rPr lang="en-US" sz="1200" kern="1200" dirty="0">
                <a:solidFill>
                  <a:schemeClr val="tx1"/>
                </a:solidFill>
                <a:effectLst/>
                <a:latin typeface="Arial" pitchFamily="-109" charset="0"/>
                <a:ea typeface="+mn-ea"/>
                <a:cs typeface="+mn-cs"/>
              </a:rPr>
              <a:t>systems, and other mission critical applications to the cloud. Companies have traditionally</a:t>
            </a:r>
          </a:p>
          <a:p>
            <a:r>
              <a:rPr lang="en-US" sz="1200" kern="1200" dirty="0">
                <a:solidFill>
                  <a:schemeClr val="tx1"/>
                </a:solidFill>
                <a:effectLst/>
                <a:latin typeface="Arial" pitchFamily="-109" charset="0"/>
                <a:ea typeface="+mn-ea"/>
                <a:cs typeface="+mn-cs"/>
              </a:rPr>
              <a:t>demonstrated less concern about migrating high maintenance applications</a:t>
            </a:r>
          </a:p>
          <a:p>
            <a:r>
              <a:rPr lang="en-US" sz="1200" kern="1200" dirty="0">
                <a:solidFill>
                  <a:schemeClr val="tx1"/>
                </a:solidFill>
                <a:effectLst/>
                <a:latin typeface="Arial" pitchFamily="-109" charset="0"/>
                <a:ea typeface="+mn-ea"/>
                <a:cs typeface="+mn-cs"/>
              </a:rPr>
              <a:t>such as e-mail and payroll to cloud service providers, even though such applications</a:t>
            </a:r>
          </a:p>
          <a:p>
            <a:r>
              <a:rPr lang="en-US" sz="1200" kern="1200" dirty="0">
                <a:solidFill>
                  <a:schemeClr val="tx1"/>
                </a:solidFill>
                <a:effectLst/>
                <a:latin typeface="Arial" pitchFamily="-109" charset="0"/>
                <a:ea typeface="+mn-ea"/>
                <a:cs typeface="+mn-cs"/>
              </a:rPr>
              <a:t>hold sensitive information.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Auditability is another concern for many organizations. For example, in the U.S.,</a:t>
            </a:r>
          </a:p>
          <a:p>
            <a:r>
              <a:rPr lang="en-US" sz="1200" kern="1200" dirty="0">
                <a:solidFill>
                  <a:schemeClr val="tx1"/>
                </a:solidFill>
                <a:effectLst/>
                <a:latin typeface="Arial" pitchFamily="-109" charset="0"/>
                <a:ea typeface="+mn-ea"/>
                <a:cs typeface="+mn-cs"/>
              </a:rPr>
              <a:t>many organizations must comply with Sarbanes-Oxley and/or Health and Human</a:t>
            </a:r>
          </a:p>
          <a:p>
            <a:r>
              <a:rPr lang="en-US" sz="1200" kern="1200" dirty="0">
                <a:solidFill>
                  <a:schemeClr val="tx1"/>
                </a:solidFill>
                <a:effectLst/>
                <a:latin typeface="Arial" pitchFamily="-109" charset="0"/>
                <a:ea typeface="+mn-ea"/>
                <a:cs typeface="+mn-cs"/>
              </a:rPr>
              <a:t>Services Health Insurance Portability and Accountability Act (HIPAA) regulations.</a:t>
            </a:r>
          </a:p>
          <a:p>
            <a:r>
              <a:rPr lang="en-US" sz="1200" kern="1200" dirty="0">
                <a:solidFill>
                  <a:schemeClr val="tx1"/>
                </a:solidFill>
                <a:effectLst/>
                <a:latin typeface="Arial" pitchFamily="-109" charset="0"/>
                <a:ea typeface="+mn-ea"/>
                <a:cs typeface="+mn-cs"/>
              </a:rPr>
              <a:t>The auditability of their data must be ensured whether it is stored on premises or</a:t>
            </a:r>
          </a:p>
          <a:p>
            <a:r>
              <a:rPr lang="en-US" sz="1200" kern="1200" dirty="0">
                <a:solidFill>
                  <a:schemeClr val="tx1"/>
                </a:solidFill>
                <a:effectLst/>
                <a:latin typeface="Arial" pitchFamily="-109" charset="0"/>
                <a:ea typeface="+mn-ea"/>
                <a:cs typeface="+mn-cs"/>
              </a:rPr>
              <a:t>moved to the cloud.</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Before moving critical infrastructure to the cloud, businesses should perform due</a:t>
            </a:r>
          </a:p>
          <a:p>
            <a:r>
              <a:rPr lang="en-US" sz="1200" kern="1200" dirty="0">
                <a:solidFill>
                  <a:schemeClr val="tx1"/>
                </a:solidFill>
                <a:effectLst/>
                <a:latin typeface="Arial" pitchFamily="-109" charset="0"/>
                <a:ea typeface="+mn-ea"/>
                <a:cs typeface="+mn-cs"/>
              </a:rPr>
              <a:t>diligence on security threats both from outside and inside the cloud. Many of the security</a:t>
            </a:r>
          </a:p>
          <a:p>
            <a:r>
              <a:rPr lang="en-US" sz="1200" kern="1200" dirty="0">
                <a:solidFill>
                  <a:schemeClr val="tx1"/>
                </a:solidFill>
                <a:effectLst/>
                <a:latin typeface="Arial" pitchFamily="-109" charset="0"/>
                <a:ea typeface="+mn-ea"/>
                <a:cs typeface="+mn-cs"/>
              </a:rPr>
              <a:t>issues associated with protecting clouds from outside threats are similar to those that</a:t>
            </a:r>
          </a:p>
          <a:p>
            <a:r>
              <a:rPr lang="en-US" sz="1200" kern="1200" dirty="0">
                <a:solidFill>
                  <a:schemeClr val="tx1"/>
                </a:solidFill>
                <a:effectLst/>
                <a:latin typeface="Arial" pitchFamily="-109" charset="0"/>
                <a:ea typeface="+mn-ea"/>
                <a:cs typeface="+mn-cs"/>
              </a:rPr>
              <a:t>have traditionally faced centralized data centers. In the cloud, however, responsibility for</a:t>
            </a:r>
          </a:p>
          <a:p>
            <a:r>
              <a:rPr lang="en-US" sz="1200" kern="1200" dirty="0">
                <a:solidFill>
                  <a:schemeClr val="tx1"/>
                </a:solidFill>
                <a:effectLst/>
                <a:latin typeface="Arial" pitchFamily="-109" charset="0"/>
                <a:ea typeface="+mn-ea"/>
                <a:cs typeface="+mn-cs"/>
              </a:rPr>
              <a:t>assuring adequate security is frequently shared among users, vendors, and any third-party</a:t>
            </a:r>
          </a:p>
          <a:p>
            <a:r>
              <a:rPr lang="en-US" sz="1200" kern="1200" dirty="0">
                <a:solidFill>
                  <a:schemeClr val="tx1"/>
                </a:solidFill>
                <a:effectLst/>
                <a:latin typeface="Arial" pitchFamily="-109" charset="0"/>
                <a:ea typeface="+mn-ea"/>
                <a:cs typeface="+mn-cs"/>
              </a:rPr>
              <a:t>firms that users rely on for security-sensitive software or configurations. Cloud users are</a:t>
            </a:r>
          </a:p>
          <a:p>
            <a:r>
              <a:rPr lang="en-US" sz="1200" kern="1200" dirty="0">
                <a:solidFill>
                  <a:schemeClr val="tx1"/>
                </a:solidFill>
                <a:effectLst/>
                <a:latin typeface="Arial" pitchFamily="-109" charset="0"/>
                <a:ea typeface="+mn-ea"/>
                <a:cs typeface="+mn-cs"/>
              </a:rPr>
              <a:t>responsible for application-level security. Cloud vendors are responsible for physical</a:t>
            </a:r>
          </a:p>
          <a:p>
            <a:r>
              <a:rPr lang="en-US" sz="1200" kern="1200" dirty="0">
                <a:solidFill>
                  <a:schemeClr val="tx1"/>
                </a:solidFill>
                <a:effectLst/>
                <a:latin typeface="Arial" pitchFamily="-109" charset="0"/>
                <a:ea typeface="+mn-ea"/>
                <a:cs typeface="+mn-cs"/>
              </a:rPr>
              <a:t>security and some software security such as enforcing external firewall policies. Security</a:t>
            </a:r>
          </a:p>
          <a:p>
            <a:r>
              <a:rPr lang="en-US" sz="1200" kern="1200" dirty="0">
                <a:solidFill>
                  <a:schemeClr val="tx1"/>
                </a:solidFill>
                <a:effectLst/>
                <a:latin typeface="Arial" pitchFamily="-109" charset="0"/>
                <a:ea typeface="+mn-ea"/>
                <a:cs typeface="+mn-cs"/>
              </a:rPr>
              <a:t>for intermediate layers of the software stack is shared between users and vendors.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A security risk that should not be overlooked by companies considering a</a:t>
            </a:r>
          </a:p>
          <a:p>
            <a:r>
              <a:rPr lang="en-US" sz="1200" kern="1200" dirty="0">
                <a:solidFill>
                  <a:schemeClr val="tx1"/>
                </a:solidFill>
                <a:effectLst/>
                <a:latin typeface="Arial" pitchFamily="-109" charset="0"/>
                <a:ea typeface="+mn-ea"/>
                <a:cs typeface="+mn-cs"/>
              </a:rPr>
              <a:t>migration to the cloud is that posed by sharing vendor resources with other cloud</a:t>
            </a:r>
          </a:p>
          <a:p>
            <a:r>
              <a:rPr lang="en-US" sz="1200" kern="1200" dirty="0">
                <a:solidFill>
                  <a:schemeClr val="tx1"/>
                </a:solidFill>
                <a:effectLst/>
                <a:latin typeface="Arial" pitchFamily="-109" charset="0"/>
                <a:ea typeface="+mn-ea"/>
                <a:cs typeface="+mn-cs"/>
              </a:rPr>
              <a:t>users. Cloud providers must guard against theft or denial-of-service attacks by their</a:t>
            </a:r>
          </a:p>
          <a:p>
            <a:r>
              <a:rPr lang="en-US" sz="1200" kern="1200" dirty="0">
                <a:solidFill>
                  <a:schemeClr val="tx1"/>
                </a:solidFill>
                <a:effectLst/>
                <a:latin typeface="Arial" pitchFamily="-109" charset="0"/>
                <a:ea typeface="+mn-ea"/>
                <a:cs typeface="+mn-cs"/>
              </a:rPr>
              <a:t>users and users need to be protected from one another. Virtualization can be a powerful</a:t>
            </a:r>
          </a:p>
          <a:p>
            <a:r>
              <a:rPr lang="en-US" sz="1200" kern="1200" dirty="0">
                <a:solidFill>
                  <a:schemeClr val="tx1"/>
                </a:solidFill>
                <a:effectLst/>
                <a:latin typeface="Arial" pitchFamily="-109" charset="0"/>
                <a:ea typeface="+mn-ea"/>
                <a:cs typeface="+mn-cs"/>
              </a:rPr>
              <a:t>mechanism for addressing these potential risks because it protects against most</a:t>
            </a:r>
          </a:p>
          <a:p>
            <a:r>
              <a:rPr lang="en-US" sz="1200" kern="1200" dirty="0">
                <a:solidFill>
                  <a:schemeClr val="tx1"/>
                </a:solidFill>
                <a:effectLst/>
                <a:latin typeface="Arial" pitchFamily="-109" charset="0"/>
                <a:ea typeface="+mn-ea"/>
                <a:cs typeface="+mn-cs"/>
              </a:rPr>
              <a:t>attempts by users to attack one another or the provider’s infrastructure. However,</a:t>
            </a:r>
          </a:p>
          <a:p>
            <a:r>
              <a:rPr lang="en-US" sz="1200" kern="1200" dirty="0">
                <a:solidFill>
                  <a:schemeClr val="tx1"/>
                </a:solidFill>
                <a:effectLst/>
                <a:latin typeface="Arial" pitchFamily="-109" charset="0"/>
                <a:ea typeface="+mn-ea"/>
                <a:cs typeface="+mn-cs"/>
              </a:rPr>
              <a:t>not all resources are virtualized, and not all virtualization environments are bug free.</a:t>
            </a:r>
          </a:p>
          <a:p>
            <a:r>
              <a:rPr lang="en-US" sz="1200" kern="1200" dirty="0">
                <a:solidFill>
                  <a:schemeClr val="tx1"/>
                </a:solidFill>
                <a:effectLst/>
                <a:latin typeface="Arial" pitchFamily="-109" charset="0"/>
                <a:ea typeface="+mn-ea"/>
                <a:cs typeface="+mn-cs"/>
              </a:rPr>
              <a:t>Incorrect virtualization may allow user code to access to sensitive portions of the provider’s</a:t>
            </a:r>
          </a:p>
          <a:p>
            <a:r>
              <a:rPr lang="en-US" sz="1200" kern="1200" dirty="0">
                <a:solidFill>
                  <a:schemeClr val="tx1"/>
                </a:solidFill>
                <a:effectLst/>
                <a:latin typeface="Arial" pitchFamily="-109" charset="0"/>
                <a:ea typeface="+mn-ea"/>
                <a:cs typeface="+mn-cs"/>
              </a:rPr>
              <a:t>infrastructure or the resources of other users. Once again, these security issues</a:t>
            </a:r>
          </a:p>
          <a:p>
            <a:r>
              <a:rPr lang="en-US" sz="1200" kern="1200" dirty="0">
                <a:solidFill>
                  <a:schemeClr val="tx1"/>
                </a:solidFill>
                <a:effectLst/>
                <a:latin typeface="Arial" pitchFamily="-109" charset="0"/>
                <a:ea typeface="+mn-ea"/>
                <a:cs typeface="+mn-cs"/>
              </a:rPr>
              <a:t>are not unique to the cloud and are similar to those involved in managing non-cloud</a:t>
            </a:r>
          </a:p>
          <a:p>
            <a:r>
              <a:rPr lang="en-US" sz="1200" kern="1200" dirty="0">
                <a:solidFill>
                  <a:schemeClr val="tx1"/>
                </a:solidFill>
                <a:effectLst/>
                <a:latin typeface="Arial" pitchFamily="-109" charset="0"/>
                <a:ea typeface="+mn-ea"/>
                <a:cs typeface="+mn-cs"/>
              </a:rPr>
              <a:t>data centers, where different applications need to be protected from one another.</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Another security concern that businesses should consider is the extent to which</a:t>
            </a:r>
          </a:p>
          <a:p>
            <a:r>
              <a:rPr lang="en-US" sz="1200" kern="1200" dirty="0">
                <a:solidFill>
                  <a:schemeClr val="tx1"/>
                </a:solidFill>
                <a:effectLst/>
                <a:latin typeface="Arial" pitchFamily="-109" charset="0"/>
                <a:ea typeface="+mn-ea"/>
                <a:cs typeface="+mn-cs"/>
              </a:rPr>
              <a:t>subscribers are protected against the provider, especially in the area of inadvertent data</a:t>
            </a:r>
          </a:p>
          <a:p>
            <a:r>
              <a:rPr lang="en-US" sz="1200" kern="1200" dirty="0">
                <a:solidFill>
                  <a:schemeClr val="tx1"/>
                </a:solidFill>
                <a:effectLst/>
                <a:latin typeface="Arial" pitchFamily="-109" charset="0"/>
                <a:ea typeface="+mn-ea"/>
                <a:cs typeface="+mn-cs"/>
              </a:rPr>
              <a:t>loss. For example, in the event of provider infrastructure improvements, what happens to</a:t>
            </a:r>
          </a:p>
          <a:p>
            <a:r>
              <a:rPr lang="en-US" sz="1200" kern="1200" dirty="0">
                <a:solidFill>
                  <a:schemeClr val="tx1"/>
                </a:solidFill>
                <a:effectLst/>
                <a:latin typeface="Arial" pitchFamily="-109" charset="0"/>
                <a:ea typeface="+mn-ea"/>
                <a:cs typeface="+mn-cs"/>
              </a:rPr>
              <a:t>hardware that is retired or replaced? It is easy to imagine a hard disk being disposed of</a:t>
            </a:r>
          </a:p>
          <a:p>
            <a:r>
              <a:rPr lang="en-US" sz="1200" kern="1200" dirty="0">
                <a:solidFill>
                  <a:schemeClr val="tx1"/>
                </a:solidFill>
                <a:effectLst/>
                <a:latin typeface="Arial" pitchFamily="-109" charset="0"/>
                <a:ea typeface="+mn-ea"/>
                <a:cs typeface="+mn-cs"/>
              </a:rPr>
              <a:t>without being properly wiped clean of subscriber data. It is also easy to imagine permissions</a:t>
            </a:r>
          </a:p>
          <a:p>
            <a:r>
              <a:rPr lang="en-US" sz="1200" kern="1200" dirty="0">
                <a:solidFill>
                  <a:schemeClr val="tx1"/>
                </a:solidFill>
                <a:effectLst/>
                <a:latin typeface="Arial" pitchFamily="-109" charset="0"/>
                <a:ea typeface="+mn-ea"/>
                <a:cs typeface="+mn-cs"/>
              </a:rPr>
              <a:t>bugs or errors that make subscriber data visible to unauthorized users. User-level</a:t>
            </a:r>
          </a:p>
          <a:p>
            <a:r>
              <a:rPr lang="en-US" sz="1200" kern="1200" dirty="0">
                <a:solidFill>
                  <a:schemeClr val="tx1"/>
                </a:solidFill>
                <a:effectLst/>
                <a:latin typeface="Arial" pitchFamily="-109" charset="0"/>
                <a:ea typeface="+mn-ea"/>
                <a:cs typeface="+mn-cs"/>
              </a:rPr>
              <a:t>encryption may be an important self-help mechanism for subscribers, but businesses</a:t>
            </a:r>
          </a:p>
          <a:p>
            <a:r>
              <a:rPr lang="en-US" sz="1200" kern="1200" dirty="0">
                <a:solidFill>
                  <a:schemeClr val="tx1"/>
                </a:solidFill>
                <a:effectLst/>
                <a:latin typeface="Arial" pitchFamily="-109" charset="0"/>
                <a:ea typeface="+mn-ea"/>
                <a:cs typeface="+mn-cs"/>
              </a:rPr>
              <a:t>should ensure that other protections are in place to avoid inadvertent data loss.</a:t>
            </a:r>
          </a:p>
        </p:txBody>
      </p:sp>
      <p:sp>
        <p:nvSpPr>
          <p:cNvPr id="4" name="Slide Number Placeholder 3"/>
          <p:cNvSpPr>
            <a:spLocks noGrp="1"/>
          </p:cNvSpPr>
          <p:nvPr>
            <p:ph type="sldNum" sz="quarter" idx="5"/>
          </p:nvPr>
        </p:nvSpPr>
        <p:spPr/>
        <p:txBody>
          <a:bodyPr/>
          <a:lstStyle/>
          <a:p>
            <a:fld id="{BF2C5394-9113-4247-88E1-EDCC4540E72A}" type="slidenum">
              <a:rPr lang="en-US" smtClean="0"/>
              <a:t>23</a:t>
            </a:fld>
            <a:endParaRPr lang="en-US"/>
          </a:p>
        </p:txBody>
      </p:sp>
    </p:spTree>
    <p:extLst>
      <p:ext uri="{BB962C8B-B14F-4D97-AF65-F5344CB8AC3E}">
        <p14:creationId xmlns:p14="http://schemas.microsoft.com/office/powerpoint/2010/main" val="3301461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Numerous documents have been developed to guide business thinking about the</a:t>
            </a:r>
          </a:p>
          <a:p>
            <a:r>
              <a:rPr lang="en-US" sz="1200" kern="1200" dirty="0">
                <a:solidFill>
                  <a:schemeClr val="tx1"/>
                </a:solidFill>
                <a:effectLst/>
                <a:latin typeface="Arial" pitchFamily="-109" charset="0"/>
                <a:ea typeface="+mn-ea"/>
                <a:cs typeface="+mn-cs"/>
              </a:rPr>
              <a:t>security issues associated with cloud computing. In addition to NIST SP 800-144,</a:t>
            </a:r>
          </a:p>
          <a:p>
            <a:r>
              <a:rPr lang="en-US" sz="1200" kern="1200" dirty="0">
                <a:solidFill>
                  <a:schemeClr val="tx1"/>
                </a:solidFill>
                <a:effectLst/>
                <a:latin typeface="Arial" pitchFamily="-109" charset="0"/>
                <a:ea typeface="+mn-ea"/>
                <a:cs typeface="+mn-cs"/>
              </a:rPr>
              <a:t>which provides overall guidance, there is also NIST SP 800-146 (Cloud Computing</a:t>
            </a:r>
          </a:p>
          <a:p>
            <a:r>
              <a:rPr lang="en-US" sz="1200" kern="1200" dirty="0">
                <a:solidFill>
                  <a:schemeClr val="tx1"/>
                </a:solidFill>
                <a:effectLst/>
                <a:latin typeface="Arial" pitchFamily="-109" charset="0"/>
                <a:ea typeface="+mn-ea"/>
                <a:cs typeface="+mn-cs"/>
              </a:rPr>
              <a:t>Synopsis and Recommendations , May 2012). NIST’s recommendations systematically</a:t>
            </a:r>
          </a:p>
          <a:p>
            <a:r>
              <a:rPr lang="en-US" sz="1200" kern="1200" dirty="0">
                <a:solidFill>
                  <a:schemeClr val="tx1"/>
                </a:solidFill>
                <a:effectLst/>
                <a:latin typeface="Arial" pitchFamily="-109" charset="0"/>
                <a:ea typeface="+mn-ea"/>
                <a:cs typeface="+mn-cs"/>
              </a:rPr>
              <a:t>consider each of the major types of cloud services consumed by businesses, including</a:t>
            </a:r>
          </a:p>
          <a:p>
            <a:r>
              <a:rPr lang="en-US" sz="1200" kern="1200" dirty="0">
                <a:solidFill>
                  <a:schemeClr val="tx1"/>
                </a:solidFill>
                <a:effectLst/>
                <a:latin typeface="Arial" pitchFamily="-109" charset="0"/>
                <a:ea typeface="+mn-ea"/>
                <a:cs typeface="+mn-cs"/>
              </a:rPr>
              <a:t>SaaS, IaaS, and PaaS. While security issues vary somewhat depending on the type of</a:t>
            </a:r>
          </a:p>
          <a:p>
            <a:r>
              <a:rPr lang="en-US" sz="1200" kern="1200" dirty="0">
                <a:solidFill>
                  <a:schemeClr val="tx1"/>
                </a:solidFill>
                <a:effectLst/>
                <a:latin typeface="Arial" pitchFamily="-109" charset="0"/>
                <a:ea typeface="+mn-ea"/>
                <a:cs typeface="+mn-cs"/>
              </a:rPr>
              <a:t>cloud service, there are multiple NIST recommendations that are independent of service</a:t>
            </a:r>
          </a:p>
          <a:p>
            <a:r>
              <a:rPr lang="en-US" sz="1200" kern="1200" dirty="0">
                <a:solidFill>
                  <a:schemeClr val="tx1"/>
                </a:solidFill>
                <a:effectLst/>
                <a:latin typeface="Arial" pitchFamily="-109" charset="0"/>
                <a:ea typeface="+mn-ea"/>
                <a:cs typeface="+mn-cs"/>
              </a:rPr>
              <a:t>type. Not surprisingly, NIST recommends selecting cloud providers that support</a:t>
            </a:r>
          </a:p>
          <a:p>
            <a:r>
              <a:rPr lang="en-US" sz="1200" kern="1200" dirty="0">
                <a:solidFill>
                  <a:schemeClr val="tx1"/>
                </a:solidFill>
                <a:effectLst/>
                <a:latin typeface="Arial" pitchFamily="-109" charset="0"/>
                <a:ea typeface="+mn-ea"/>
                <a:cs typeface="+mn-cs"/>
              </a:rPr>
              <a:t>strong encryption, have appropriate redundancy mechanisms in place, employ authentication</a:t>
            </a:r>
          </a:p>
          <a:p>
            <a:r>
              <a:rPr lang="en-US" sz="1200" kern="1200" dirty="0">
                <a:solidFill>
                  <a:schemeClr val="tx1"/>
                </a:solidFill>
                <a:effectLst/>
                <a:latin typeface="Arial" pitchFamily="-109" charset="0"/>
                <a:ea typeface="+mn-ea"/>
                <a:cs typeface="+mn-cs"/>
              </a:rPr>
              <a:t>mechanisms, and offer subscribers sufficient visibility about mechanisms used</a:t>
            </a:r>
          </a:p>
          <a:p>
            <a:r>
              <a:rPr lang="en-US" sz="1200" kern="1200" dirty="0">
                <a:solidFill>
                  <a:schemeClr val="tx1"/>
                </a:solidFill>
                <a:effectLst/>
                <a:latin typeface="Arial" pitchFamily="-109" charset="0"/>
                <a:ea typeface="+mn-ea"/>
                <a:cs typeface="+mn-cs"/>
              </a:rPr>
              <a:t>to protect subscribers from other subscribers and the provider. NIST SP 800-146 also</a:t>
            </a:r>
          </a:p>
          <a:p>
            <a:r>
              <a:rPr lang="en-US" sz="1200" kern="1200" dirty="0">
                <a:solidFill>
                  <a:schemeClr val="tx1"/>
                </a:solidFill>
                <a:effectLst/>
                <a:latin typeface="Arial" pitchFamily="-109" charset="0"/>
                <a:ea typeface="+mn-ea"/>
                <a:cs typeface="+mn-cs"/>
              </a:rPr>
              <a:t>lists the overall security controls that are relevant in a cloud computing environment</a:t>
            </a:r>
          </a:p>
          <a:p>
            <a:r>
              <a:rPr lang="en-US" sz="1200" kern="1200" dirty="0">
                <a:solidFill>
                  <a:schemeClr val="tx1"/>
                </a:solidFill>
                <a:effectLst/>
                <a:latin typeface="Arial" pitchFamily="-109" charset="0"/>
                <a:ea typeface="+mn-ea"/>
                <a:cs typeface="+mn-cs"/>
              </a:rPr>
              <a:t>and that must be assigned to the different cloud actors. These are listed in Table 13.3.</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As more businesses incorporate cloud services into their enterprise network</a:t>
            </a:r>
          </a:p>
          <a:p>
            <a:r>
              <a:rPr lang="en-US" sz="1200" kern="1200" dirty="0">
                <a:solidFill>
                  <a:schemeClr val="tx1"/>
                </a:solidFill>
                <a:effectLst/>
                <a:latin typeface="Arial" pitchFamily="-109" charset="0"/>
                <a:ea typeface="+mn-ea"/>
                <a:cs typeface="+mn-cs"/>
              </a:rPr>
              <a:t>infrastructures, cloud computing security will persist as an important issue. Examples</a:t>
            </a:r>
          </a:p>
          <a:p>
            <a:r>
              <a:rPr lang="en-US" sz="1200" kern="1200" dirty="0">
                <a:solidFill>
                  <a:schemeClr val="tx1"/>
                </a:solidFill>
                <a:effectLst/>
                <a:latin typeface="Arial" pitchFamily="-109" charset="0"/>
                <a:ea typeface="+mn-ea"/>
                <a:cs typeface="+mn-cs"/>
              </a:rPr>
              <a:t>of cloud computing security failures have the potential to have a chilling effect on</a:t>
            </a:r>
          </a:p>
          <a:p>
            <a:r>
              <a:rPr lang="en-US" sz="1200" kern="1200" dirty="0">
                <a:solidFill>
                  <a:schemeClr val="tx1"/>
                </a:solidFill>
                <a:effectLst/>
                <a:latin typeface="Arial" pitchFamily="-109" charset="0"/>
                <a:ea typeface="+mn-ea"/>
                <a:cs typeface="+mn-cs"/>
              </a:rPr>
              <a:t>business interest in cloud services. This is inspiring service providers to be serious</a:t>
            </a:r>
          </a:p>
          <a:p>
            <a:r>
              <a:rPr lang="en-US" sz="1200" kern="1200" dirty="0">
                <a:solidFill>
                  <a:schemeClr val="tx1"/>
                </a:solidFill>
                <a:effectLst/>
                <a:latin typeface="Arial" pitchFamily="-109" charset="0"/>
                <a:ea typeface="+mn-ea"/>
                <a:cs typeface="+mn-cs"/>
              </a:rPr>
              <a:t>about incorporating security mechanisms that will allay concerns of potential subscribers.</a:t>
            </a:r>
          </a:p>
          <a:p>
            <a:r>
              <a:rPr lang="en-US" sz="1200" kern="1200" dirty="0">
                <a:solidFill>
                  <a:schemeClr val="tx1"/>
                </a:solidFill>
                <a:effectLst/>
                <a:latin typeface="Arial" pitchFamily="-109" charset="0"/>
                <a:ea typeface="+mn-ea"/>
                <a:cs typeface="+mn-cs"/>
              </a:rPr>
              <a:t>Some service providers have moved their operations to Tier 4 data centers</a:t>
            </a:r>
          </a:p>
          <a:p>
            <a:r>
              <a:rPr lang="en-US" sz="1200" kern="1200" dirty="0">
                <a:solidFill>
                  <a:schemeClr val="tx1"/>
                </a:solidFill>
                <a:effectLst/>
                <a:latin typeface="Arial" pitchFamily="-109" charset="0"/>
                <a:ea typeface="+mn-ea"/>
                <a:cs typeface="+mn-cs"/>
              </a:rPr>
              <a:t>(see Section 5.8) to address user concerns about availability and redundancy. As so</a:t>
            </a:r>
          </a:p>
          <a:p>
            <a:r>
              <a:rPr lang="en-US" sz="1200" kern="1200" dirty="0">
                <a:solidFill>
                  <a:schemeClr val="tx1"/>
                </a:solidFill>
                <a:effectLst/>
                <a:latin typeface="Arial" pitchFamily="-109" charset="0"/>
                <a:ea typeface="+mn-ea"/>
                <a:cs typeface="+mn-cs"/>
              </a:rPr>
              <a:t>many businesses remain reluctant to embrace cloud computing in a big way, cloud</a:t>
            </a:r>
          </a:p>
          <a:p>
            <a:r>
              <a:rPr lang="en-US" sz="1200" kern="1200" dirty="0">
                <a:solidFill>
                  <a:schemeClr val="tx1"/>
                </a:solidFill>
                <a:effectLst/>
                <a:latin typeface="Arial" pitchFamily="-109" charset="0"/>
                <a:ea typeface="+mn-ea"/>
                <a:cs typeface="+mn-cs"/>
              </a:rPr>
              <a:t>service providers will have to continue to work hard to convince potential customers</a:t>
            </a:r>
          </a:p>
          <a:p>
            <a:r>
              <a:rPr lang="en-US" sz="1200" kern="1200" dirty="0">
                <a:solidFill>
                  <a:schemeClr val="tx1"/>
                </a:solidFill>
                <a:effectLst/>
                <a:latin typeface="Arial" pitchFamily="-109" charset="0"/>
                <a:ea typeface="+mn-ea"/>
                <a:cs typeface="+mn-cs"/>
              </a:rPr>
              <a:t>that computing support for core business processes and mission critical applications</a:t>
            </a:r>
          </a:p>
          <a:p>
            <a:r>
              <a:rPr lang="en-US" sz="1200" kern="1200" dirty="0">
                <a:solidFill>
                  <a:schemeClr val="tx1"/>
                </a:solidFill>
                <a:effectLst/>
                <a:latin typeface="Arial" pitchFamily="-109" charset="0"/>
                <a:ea typeface="+mn-ea"/>
                <a:cs typeface="+mn-cs"/>
              </a:rPr>
              <a:t>can be moved safely and securely to the cloud.</a:t>
            </a:r>
          </a:p>
        </p:txBody>
      </p:sp>
      <p:sp>
        <p:nvSpPr>
          <p:cNvPr id="4" name="Slide Number Placeholder 3"/>
          <p:cNvSpPr>
            <a:spLocks noGrp="1"/>
          </p:cNvSpPr>
          <p:nvPr>
            <p:ph type="sldNum" sz="quarter" idx="5"/>
          </p:nvPr>
        </p:nvSpPr>
        <p:spPr/>
        <p:txBody>
          <a:bodyPr/>
          <a:lstStyle/>
          <a:p>
            <a:fld id="{BF2C5394-9113-4247-88E1-EDCC4540E72A}" type="slidenum">
              <a:rPr lang="en-US" smtClean="0"/>
              <a:t>24</a:t>
            </a:fld>
            <a:endParaRPr lang="en-US"/>
          </a:p>
        </p:txBody>
      </p:sp>
    </p:spTree>
    <p:extLst>
      <p:ext uri="{BB962C8B-B14F-4D97-AF65-F5344CB8AC3E}">
        <p14:creationId xmlns:p14="http://schemas.microsoft.com/office/powerpoint/2010/main" val="40420364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In general terms, security controls in cloud computing are similar to the security</a:t>
            </a:r>
          </a:p>
          <a:p>
            <a:r>
              <a:rPr lang="en-US" sz="1200" kern="1200" dirty="0">
                <a:solidFill>
                  <a:schemeClr val="tx1"/>
                </a:solidFill>
                <a:effectLst/>
                <a:latin typeface="Arial" pitchFamily="-109" charset="0"/>
                <a:ea typeface="+mn-ea"/>
                <a:cs typeface="+mn-cs"/>
              </a:rPr>
              <a:t>controls in any IT environment. However, because of the operational models and</a:t>
            </a:r>
          </a:p>
          <a:p>
            <a:r>
              <a:rPr lang="en-US" sz="1200" kern="1200" dirty="0">
                <a:solidFill>
                  <a:schemeClr val="tx1"/>
                </a:solidFill>
                <a:effectLst/>
                <a:latin typeface="Arial" pitchFamily="-109" charset="0"/>
                <a:ea typeface="+mn-ea"/>
                <a:cs typeface="+mn-cs"/>
              </a:rPr>
              <a:t>technologies used to enable cloud service; cloud computing may present risks that</a:t>
            </a:r>
          </a:p>
          <a:p>
            <a:r>
              <a:rPr lang="en-US" sz="1200" kern="1200" dirty="0">
                <a:solidFill>
                  <a:schemeClr val="tx1"/>
                </a:solidFill>
                <a:effectLst/>
                <a:latin typeface="Arial" pitchFamily="-109" charset="0"/>
                <a:ea typeface="+mn-ea"/>
                <a:cs typeface="+mn-cs"/>
              </a:rPr>
              <a:t>are specific to the cloud environment. The essential concept in this regard is that</a:t>
            </a:r>
          </a:p>
          <a:p>
            <a:r>
              <a:rPr lang="en-US" sz="1200" kern="1200" dirty="0">
                <a:solidFill>
                  <a:schemeClr val="tx1"/>
                </a:solidFill>
                <a:effectLst/>
                <a:latin typeface="Arial" pitchFamily="-109" charset="0"/>
                <a:ea typeface="+mn-ea"/>
                <a:cs typeface="+mn-cs"/>
              </a:rPr>
              <a:t>while the enterprise loses a substantial amount of control over resources, services,</a:t>
            </a:r>
          </a:p>
          <a:p>
            <a:r>
              <a:rPr lang="en-US" sz="1200" kern="1200" dirty="0">
                <a:solidFill>
                  <a:schemeClr val="tx1"/>
                </a:solidFill>
                <a:effectLst/>
                <a:latin typeface="Arial" pitchFamily="-109" charset="0"/>
                <a:ea typeface="+mn-ea"/>
                <a:cs typeface="+mn-cs"/>
              </a:rPr>
              <a:t>and applications, it must maintain accountability for security and privacy policies.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The Cloud Security Alliance [CSA13] lists the following as the top cloud-specific</a:t>
            </a:r>
          </a:p>
          <a:p>
            <a:r>
              <a:rPr lang="en-US" sz="1200" kern="1200" dirty="0">
                <a:solidFill>
                  <a:schemeClr val="tx1"/>
                </a:solidFill>
                <a:effectLst/>
                <a:latin typeface="Arial" pitchFamily="-109" charset="0"/>
                <a:ea typeface="+mn-ea"/>
                <a:cs typeface="+mn-cs"/>
              </a:rPr>
              <a:t>security threats: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Abuse and nefarious use of cloud computing:</a:t>
            </a:r>
            <a:r>
              <a:rPr lang="en-US" sz="1200" kern="1200" dirty="0">
                <a:solidFill>
                  <a:schemeClr val="tx1"/>
                </a:solidFill>
                <a:effectLst/>
                <a:latin typeface="Arial" pitchFamily="-109" charset="0"/>
                <a:ea typeface="+mn-ea"/>
                <a:cs typeface="+mn-cs"/>
              </a:rPr>
              <a:t>  For many CSPs, it is relatively</a:t>
            </a:r>
          </a:p>
          <a:p>
            <a:r>
              <a:rPr lang="en-US" sz="1200" kern="1200" dirty="0">
                <a:solidFill>
                  <a:schemeClr val="tx1"/>
                </a:solidFill>
                <a:effectLst/>
                <a:latin typeface="Arial" pitchFamily="-109" charset="0"/>
                <a:ea typeface="+mn-ea"/>
                <a:cs typeface="+mn-cs"/>
              </a:rPr>
              <a:t>easy to register and begin using cloud services, some even offering free limited</a:t>
            </a:r>
          </a:p>
          <a:p>
            <a:r>
              <a:rPr lang="en-US" sz="1200" kern="1200" dirty="0">
                <a:solidFill>
                  <a:schemeClr val="tx1"/>
                </a:solidFill>
                <a:effectLst/>
                <a:latin typeface="Arial" pitchFamily="-109" charset="0"/>
                <a:ea typeface="+mn-ea"/>
                <a:cs typeface="+mn-cs"/>
              </a:rPr>
              <a:t>trial periods. This enables attackers to get inside the cloud to conduct various</a:t>
            </a:r>
          </a:p>
          <a:p>
            <a:r>
              <a:rPr lang="en-US" sz="1200" kern="1200" dirty="0">
                <a:solidFill>
                  <a:schemeClr val="tx1"/>
                </a:solidFill>
                <a:effectLst/>
                <a:latin typeface="Arial" pitchFamily="-109" charset="0"/>
                <a:ea typeface="+mn-ea"/>
                <a:cs typeface="+mn-cs"/>
              </a:rPr>
              <a:t>attacks, such as spamming, malicious code attacks, and denial of service. PaaS</a:t>
            </a:r>
          </a:p>
          <a:p>
            <a:r>
              <a:rPr lang="en-US" sz="1200" kern="1200" dirty="0">
                <a:solidFill>
                  <a:schemeClr val="tx1"/>
                </a:solidFill>
                <a:effectLst/>
                <a:latin typeface="Arial" pitchFamily="-109" charset="0"/>
                <a:ea typeface="+mn-ea"/>
                <a:cs typeface="+mn-cs"/>
              </a:rPr>
              <a:t>providers have traditionally suffered most from this kind of attacks; however,</a:t>
            </a:r>
          </a:p>
          <a:p>
            <a:r>
              <a:rPr lang="en-US" sz="1200" kern="1200" dirty="0">
                <a:solidFill>
                  <a:schemeClr val="tx1"/>
                </a:solidFill>
                <a:effectLst/>
                <a:latin typeface="Arial" pitchFamily="-109" charset="0"/>
                <a:ea typeface="+mn-ea"/>
                <a:cs typeface="+mn-cs"/>
              </a:rPr>
              <a:t>recent evidence shows that hackers have begun to target IaaS vendors as well.</a:t>
            </a:r>
          </a:p>
          <a:p>
            <a:r>
              <a:rPr lang="en-US" sz="1200" kern="1200" dirty="0">
                <a:solidFill>
                  <a:schemeClr val="tx1"/>
                </a:solidFill>
                <a:effectLst/>
                <a:latin typeface="Arial" pitchFamily="-109" charset="0"/>
                <a:ea typeface="+mn-ea"/>
                <a:cs typeface="+mn-cs"/>
              </a:rPr>
              <a:t>The burden is on the CSP to protect against such attacks, but cloud service</a:t>
            </a:r>
          </a:p>
          <a:p>
            <a:r>
              <a:rPr lang="en-US" sz="1200" kern="1200" dirty="0">
                <a:solidFill>
                  <a:schemeClr val="tx1"/>
                </a:solidFill>
                <a:effectLst/>
                <a:latin typeface="Arial" pitchFamily="-109" charset="0"/>
                <a:ea typeface="+mn-ea"/>
                <a:cs typeface="+mn-cs"/>
              </a:rPr>
              <a:t>clients must monitor activity with respect to their data and resources to detect</a:t>
            </a:r>
          </a:p>
          <a:p>
            <a:r>
              <a:rPr lang="en-US" sz="1200" kern="1200" dirty="0">
                <a:solidFill>
                  <a:schemeClr val="tx1"/>
                </a:solidFill>
                <a:effectLst/>
                <a:latin typeface="Arial" pitchFamily="-109" charset="0"/>
                <a:ea typeface="+mn-ea"/>
                <a:cs typeface="+mn-cs"/>
              </a:rPr>
              <a:t>any malicious behavior.</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(1) stricter initial registration and validation</a:t>
            </a:r>
          </a:p>
          <a:p>
            <a:r>
              <a:rPr lang="en-US" sz="1200" kern="1200" dirty="0">
                <a:solidFill>
                  <a:schemeClr val="tx1"/>
                </a:solidFill>
                <a:effectLst/>
                <a:latin typeface="Arial" pitchFamily="-109" charset="0"/>
                <a:ea typeface="+mn-ea"/>
                <a:cs typeface="+mn-cs"/>
              </a:rPr>
              <a:t>processes; (2) enhanced credit card fraud monitoring and coordination; (3) comprehensive</a:t>
            </a:r>
          </a:p>
          <a:p>
            <a:r>
              <a:rPr lang="en-US" sz="1200" kern="1200" dirty="0">
                <a:solidFill>
                  <a:schemeClr val="tx1"/>
                </a:solidFill>
                <a:effectLst/>
                <a:latin typeface="Arial" pitchFamily="-109" charset="0"/>
                <a:ea typeface="+mn-ea"/>
                <a:cs typeface="+mn-cs"/>
              </a:rPr>
              <a:t>inspection of customer network traffic; and (4) monitoring public</a:t>
            </a:r>
          </a:p>
          <a:p>
            <a:r>
              <a:rPr lang="en-US" sz="1200" kern="1200" dirty="0">
                <a:solidFill>
                  <a:schemeClr val="tx1"/>
                </a:solidFill>
                <a:effectLst/>
                <a:latin typeface="Arial" pitchFamily="-109" charset="0"/>
                <a:ea typeface="+mn-ea"/>
                <a:cs typeface="+mn-cs"/>
              </a:rPr>
              <a:t>blacklists for one’s own network blocks.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Insecure interfaces and APIs:</a:t>
            </a:r>
            <a:r>
              <a:rPr lang="en-US" sz="1200" kern="1200" dirty="0">
                <a:solidFill>
                  <a:schemeClr val="tx1"/>
                </a:solidFill>
                <a:effectLst/>
                <a:latin typeface="Arial" pitchFamily="-109" charset="0"/>
                <a:ea typeface="+mn-ea"/>
                <a:cs typeface="+mn-cs"/>
              </a:rPr>
              <a:t>  CSPs expose a set of software interfaces or APIs</a:t>
            </a:r>
          </a:p>
          <a:p>
            <a:r>
              <a:rPr lang="en-US" sz="1200" kern="1200" dirty="0">
                <a:solidFill>
                  <a:schemeClr val="tx1"/>
                </a:solidFill>
                <a:effectLst/>
                <a:latin typeface="Arial" pitchFamily="-109" charset="0"/>
                <a:ea typeface="+mn-ea"/>
                <a:cs typeface="+mn-cs"/>
              </a:rPr>
              <a:t>that customers use to manage and interact with cloud services. The security and</a:t>
            </a:r>
          </a:p>
          <a:p>
            <a:r>
              <a:rPr lang="en-US" sz="1200" kern="1200" dirty="0">
                <a:solidFill>
                  <a:schemeClr val="tx1"/>
                </a:solidFill>
                <a:effectLst/>
                <a:latin typeface="Arial" pitchFamily="-109" charset="0"/>
                <a:ea typeface="+mn-ea"/>
                <a:cs typeface="+mn-cs"/>
              </a:rPr>
              <a:t>availability of general cloud services is dependent upon the security of these</a:t>
            </a:r>
          </a:p>
          <a:p>
            <a:r>
              <a:rPr lang="en-US" sz="1200" kern="1200" dirty="0">
                <a:solidFill>
                  <a:schemeClr val="tx1"/>
                </a:solidFill>
                <a:effectLst/>
                <a:latin typeface="Arial" pitchFamily="-109" charset="0"/>
                <a:ea typeface="+mn-ea"/>
                <a:cs typeface="+mn-cs"/>
              </a:rPr>
              <a:t>basic APIs. From authentication and access control to encryption and activity</a:t>
            </a:r>
          </a:p>
          <a:p>
            <a:r>
              <a:rPr lang="en-US" sz="1200" kern="1200" dirty="0">
                <a:solidFill>
                  <a:schemeClr val="tx1"/>
                </a:solidFill>
                <a:effectLst/>
                <a:latin typeface="Arial" pitchFamily="-109" charset="0"/>
                <a:ea typeface="+mn-ea"/>
                <a:cs typeface="+mn-cs"/>
              </a:rPr>
              <a:t>monitoring, these interfaces must be designed to protect against both accidental</a:t>
            </a:r>
          </a:p>
          <a:p>
            <a:r>
              <a:rPr lang="en-US" sz="1200" kern="1200" dirty="0">
                <a:solidFill>
                  <a:schemeClr val="tx1"/>
                </a:solidFill>
                <a:effectLst/>
                <a:latin typeface="Arial" pitchFamily="-109" charset="0"/>
                <a:ea typeface="+mn-ea"/>
                <a:cs typeface="+mn-cs"/>
              </a:rPr>
              <a:t>and malicious attempts to circumvent policy.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(1) analyzing the security model of CSP interfaces;</a:t>
            </a:r>
          </a:p>
          <a:p>
            <a:r>
              <a:rPr lang="en-US" sz="1200" kern="1200" dirty="0">
                <a:solidFill>
                  <a:schemeClr val="tx1"/>
                </a:solidFill>
                <a:effectLst/>
                <a:latin typeface="Arial" pitchFamily="-109" charset="0"/>
                <a:ea typeface="+mn-ea"/>
                <a:cs typeface="+mn-cs"/>
              </a:rPr>
              <a:t>(2) ensuring that strong authentication and access controls are implemented</a:t>
            </a:r>
          </a:p>
          <a:p>
            <a:r>
              <a:rPr lang="en-US" sz="1200" kern="1200" dirty="0">
                <a:solidFill>
                  <a:schemeClr val="tx1"/>
                </a:solidFill>
                <a:effectLst/>
                <a:latin typeface="Arial" pitchFamily="-109" charset="0"/>
                <a:ea typeface="+mn-ea"/>
                <a:cs typeface="+mn-cs"/>
              </a:rPr>
              <a:t>in concert with encrypted transmission; and (3) understanding the</a:t>
            </a:r>
          </a:p>
          <a:p>
            <a:r>
              <a:rPr lang="en-US" sz="1200" kern="1200" dirty="0">
                <a:solidFill>
                  <a:schemeClr val="tx1"/>
                </a:solidFill>
                <a:effectLst/>
                <a:latin typeface="Arial" pitchFamily="-109" charset="0"/>
                <a:ea typeface="+mn-ea"/>
                <a:cs typeface="+mn-cs"/>
              </a:rPr>
              <a:t>dependency chain associated with the API.</a:t>
            </a:r>
          </a:p>
        </p:txBody>
      </p:sp>
      <p:sp>
        <p:nvSpPr>
          <p:cNvPr id="4" name="Slide Number Placeholder 3"/>
          <p:cNvSpPr>
            <a:spLocks noGrp="1"/>
          </p:cNvSpPr>
          <p:nvPr>
            <p:ph type="sldNum" sz="quarter" idx="5"/>
          </p:nvPr>
        </p:nvSpPr>
        <p:spPr/>
        <p:txBody>
          <a:bodyPr/>
          <a:lstStyle/>
          <a:p>
            <a:fld id="{BF2C5394-9113-4247-88E1-EDCC4540E72A}" type="slidenum">
              <a:rPr lang="en-US" smtClean="0"/>
              <a:t>25</a:t>
            </a:fld>
            <a:endParaRPr lang="en-US"/>
          </a:p>
        </p:txBody>
      </p:sp>
    </p:spTree>
    <p:extLst>
      <p:ext uri="{BB962C8B-B14F-4D97-AF65-F5344CB8AC3E}">
        <p14:creationId xmlns:p14="http://schemas.microsoft.com/office/powerpoint/2010/main" val="12621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itchFamily="-109" charset="0"/>
                <a:ea typeface="+mn-ea"/>
                <a:cs typeface="+mn-cs"/>
              </a:rPr>
              <a:t>• Malicious insiders:</a:t>
            </a:r>
            <a:r>
              <a:rPr lang="en-US" sz="1200" kern="1200" dirty="0">
                <a:solidFill>
                  <a:schemeClr val="tx1"/>
                </a:solidFill>
                <a:effectLst/>
                <a:latin typeface="Arial" pitchFamily="-109" charset="0"/>
                <a:ea typeface="+mn-ea"/>
                <a:cs typeface="+mn-cs"/>
              </a:rPr>
              <a:t>  Under the cloud computing paradigm, an organization relinquishes</a:t>
            </a:r>
          </a:p>
          <a:p>
            <a:r>
              <a:rPr lang="en-US" sz="1200" kern="1200" dirty="0">
                <a:solidFill>
                  <a:schemeClr val="tx1"/>
                </a:solidFill>
                <a:effectLst/>
                <a:latin typeface="Arial" pitchFamily="-109" charset="0"/>
                <a:ea typeface="+mn-ea"/>
                <a:cs typeface="+mn-cs"/>
              </a:rPr>
              <a:t>direct control over many aspects of security and, in doing so, confers</a:t>
            </a:r>
          </a:p>
          <a:p>
            <a:r>
              <a:rPr lang="en-US" sz="1200" kern="1200" dirty="0">
                <a:solidFill>
                  <a:schemeClr val="tx1"/>
                </a:solidFill>
                <a:effectLst/>
                <a:latin typeface="Arial" pitchFamily="-109" charset="0"/>
                <a:ea typeface="+mn-ea"/>
                <a:cs typeface="+mn-cs"/>
              </a:rPr>
              <a:t>an unprecedented level of trust onto the CSP. One grave concern is the risk of</a:t>
            </a:r>
          </a:p>
          <a:p>
            <a:r>
              <a:rPr lang="en-US" sz="1200" kern="1200" dirty="0">
                <a:solidFill>
                  <a:schemeClr val="tx1"/>
                </a:solidFill>
                <a:effectLst/>
                <a:latin typeface="Arial" pitchFamily="-109" charset="0"/>
                <a:ea typeface="+mn-ea"/>
                <a:cs typeface="+mn-cs"/>
              </a:rPr>
              <a:t>malicious insider activity. Cloud architectures necessitate certain roles that are</a:t>
            </a:r>
          </a:p>
          <a:p>
            <a:r>
              <a:rPr lang="en-US" sz="1200" kern="1200" dirty="0">
                <a:solidFill>
                  <a:schemeClr val="tx1"/>
                </a:solidFill>
                <a:effectLst/>
                <a:latin typeface="Arial" pitchFamily="-109" charset="0"/>
                <a:ea typeface="+mn-ea"/>
                <a:cs typeface="+mn-cs"/>
              </a:rPr>
              <a:t>extremely high risk. Examples include CSP system administrators and managed</a:t>
            </a:r>
          </a:p>
          <a:p>
            <a:r>
              <a:rPr lang="en-US" sz="1200" kern="1200" dirty="0">
                <a:solidFill>
                  <a:schemeClr val="tx1"/>
                </a:solidFill>
                <a:effectLst/>
                <a:latin typeface="Arial" pitchFamily="-109" charset="0"/>
                <a:ea typeface="+mn-ea"/>
                <a:cs typeface="+mn-cs"/>
              </a:rPr>
              <a:t>security service providers.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the following: (1) enforce strict supply chain</a:t>
            </a:r>
          </a:p>
          <a:p>
            <a:r>
              <a:rPr lang="en-US" sz="1200" kern="1200" dirty="0">
                <a:solidFill>
                  <a:schemeClr val="tx1"/>
                </a:solidFill>
                <a:effectLst/>
                <a:latin typeface="Arial" pitchFamily="-109" charset="0"/>
                <a:ea typeface="+mn-ea"/>
                <a:cs typeface="+mn-cs"/>
              </a:rPr>
              <a:t>management and conduct a comprehensive supplier assessment; (2) specify</a:t>
            </a:r>
          </a:p>
          <a:p>
            <a:r>
              <a:rPr lang="en-US" sz="1200" kern="1200" dirty="0">
                <a:solidFill>
                  <a:schemeClr val="tx1"/>
                </a:solidFill>
                <a:effectLst/>
                <a:latin typeface="Arial" pitchFamily="-109" charset="0"/>
                <a:ea typeface="+mn-ea"/>
                <a:cs typeface="+mn-cs"/>
              </a:rPr>
              <a:t>human resource requirements as part of legal contract; (3) require transparency</a:t>
            </a:r>
          </a:p>
          <a:p>
            <a:r>
              <a:rPr lang="en-US" sz="1200" kern="1200" dirty="0">
                <a:solidFill>
                  <a:schemeClr val="tx1"/>
                </a:solidFill>
                <a:effectLst/>
                <a:latin typeface="Arial" pitchFamily="-109" charset="0"/>
                <a:ea typeface="+mn-ea"/>
                <a:cs typeface="+mn-cs"/>
              </a:rPr>
              <a:t>into overall information security and management practices, as well as</a:t>
            </a:r>
          </a:p>
          <a:p>
            <a:r>
              <a:rPr lang="en-US" sz="1200" kern="1200" dirty="0">
                <a:solidFill>
                  <a:schemeClr val="tx1"/>
                </a:solidFill>
                <a:effectLst/>
                <a:latin typeface="Arial" pitchFamily="-109" charset="0"/>
                <a:ea typeface="+mn-ea"/>
                <a:cs typeface="+mn-cs"/>
              </a:rPr>
              <a:t>compliance reporting; and (4) determine security breach notification processes.</a:t>
            </a:r>
          </a:p>
          <a:p>
            <a:pPr marL="171450" indent="-171450">
              <a:buFont typeface="Arial" charset="0"/>
              <a:buChar char="•"/>
            </a:pPr>
            <a:endParaRPr lang="en-US" sz="1200" b="0" kern="1200" dirty="0">
              <a:solidFill>
                <a:schemeClr val="tx1"/>
              </a:solidFill>
              <a:effectLst/>
              <a:latin typeface="Arial" pitchFamily="-109" charset="0"/>
              <a:ea typeface="+mn-ea"/>
              <a:cs typeface="+mn-cs"/>
            </a:endParaRPr>
          </a:p>
          <a:p>
            <a:pPr marL="171450" indent="-171450">
              <a:buFont typeface="Arial" charset="0"/>
              <a:buChar char="•"/>
            </a:pPr>
            <a:r>
              <a:rPr lang="en-US" sz="1200" b="1" kern="1200" dirty="0">
                <a:solidFill>
                  <a:schemeClr val="tx1"/>
                </a:solidFill>
                <a:effectLst/>
                <a:latin typeface="Arial" pitchFamily="-109" charset="0"/>
                <a:ea typeface="+mn-ea"/>
                <a:cs typeface="+mn-cs"/>
              </a:rPr>
              <a:t>Shared technology issues: </a:t>
            </a:r>
            <a:r>
              <a:rPr lang="en-US" sz="1200" kern="1200" dirty="0">
                <a:solidFill>
                  <a:schemeClr val="tx1"/>
                </a:solidFill>
                <a:effectLst/>
                <a:latin typeface="Arial" pitchFamily="-109" charset="0"/>
                <a:ea typeface="+mn-ea"/>
                <a:cs typeface="+mn-cs"/>
              </a:rPr>
              <a:t>IaaS vendors deliver their services in a scalable way</a:t>
            </a:r>
          </a:p>
          <a:p>
            <a:r>
              <a:rPr lang="en-US" sz="1200" kern="1200" dirty="0">
                <a:solidFill>
                  <a:schemeClr val="tx1"/>
                </a:solidFill>
                <a:effectLst/>
                <a:latin typeface="Arial" pitchFamily="-109" charset="0"/>
                <a:ea typeface="+mn-ea"/>
                <a:cs typeface="+mn-cs"/>
              </a:rPr>
              <a:t>by sharing infrastructure. Often, the underlying components that make up this</a:t>
            </a:r>
          </a:p>
          <a:p>
            <a:r>
              <a:rPr lang="en-US" sz="1200" kern="1200" dirty="0">
                <a:solidFill>
                  <a:schemeClr val="tx1"/>
                </a:solidFill>
                <a:effectLst/>
                <a:latin typeface="Arial" pitchFamily="-109" charset="0"/>
                <a:ea typeface="+mn-ea"/>
                <a:cs typeface="+mn-cs"/>
              </a:rPr>
              <a:t>infrastructure (CPU caches, GPUs, etc.) were not designed to offer strong isolation</a:t>
            </a:r>
          </a:p>
          <a:p>
            <a:r>
              <a:rPr lang="en-US" sz="1200" kern="1200" dirty="0">
                <a:solidFill>
                  <a:schemeClr val="tx1"/>
                </a:solidFill>
                <a:effectLst/>
                <a:latin typeface="Arial" pitchFamily="-109" charset="0"/>
                <a:ea typeface="+mn-ea"/>
                <a:cs typeface="+mn-cs"/>
              </a:rPr>
              <a:t>properties for a multi-tenant architecture. CSPs typically approach this risk</a:t>
            </a:r>
          </a:p>
          <a:p>
            <a:r>
              <a:rPr lang="en-US" sz="1200" kern="1200" dirty="0">
                <a:solidFill>
                  <a:schemeClr val="tx1"/>
                </a:solidFill>
                <a:effectLst/>
                <a:latin typeface="Arial" pitchFamily="-109" charset="0"/>
                <a:ea typeface="+mn-ea"/>
                <a:cs typeface="+mn-cs"/>
              </a:rPr>
              <a:t>by using isolated VMs for individual clients. This approach is still vulnerable to</a:t>
            </a:r>
          </a:p>
          <a:p>
            <a:r>
              <a:rPr lang="en-US" sz="1200" kern="1200" dirty="0">
                <a:solidFill>
                  <a:schemeClr val="tx1"/>
                </a:solidFill>
                <a:effectLst/>
                <a:latin typeface="Arial" pitchFamily="-109" charset="0"/>
                <a:ea typeface="+mn-ea"/>
                <a:cs typeface="+mn-cs"/>
              </a:rPr>
              <a:t>attack, by both insiders and outsiders, and so can only be a part of an overall</a:t>
            </a:r>
          </a:p>
          <a:p>
            <a:r>
              <a:rPr lang="en-US" sz="1200" kern="1200" dirty="0">
                <a:solidFill>
                  <a:schemeClr val="tx1"/>
                </a:solidFill>
                <a:effectLst/>
                <a:latin typeface="Arial" pitchFamily="-109" charset="0"/>
                <a:ea typeface="+mn-ea"/>
                <a:cs typeface="+mn-cs"/>
              </a:rPr>
              <a:t>security strategy.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the following: (1) implement security best practices</a:t>
            </a:r>
          </a:p>
          <a:p>
            <a:r>
              <a:rPr lang="en-US" sz="1200" kern="1200" dirty="0">
                <a:solidFill>
                  <a:schemeClr val="tx1"/>
                </a:solidFill>
                <a:effectLst/>
                <a:latin typeface="Arial" pitchFamily="-109" charset="0"/>
                <a:ea typeface="+mn-ea"/>
                <a:cs typeface="+mn-cs"/>
              </a:rPr>
              <a:t>for installation/configuration; (2) monitor environment for unauthorized</a:t>
            </a:r>
          </a:p>
          <a:p>
            <a:r>
              <a:rPr lang="en-US" sz="1200" kern="1200" dirty="0">
                <a:solidFill>
                  <a:schemeClr val="tx1"/>
                </a:solidFill>
                <a:effectLst/>
                <a:latin typeface="Arial" pitchFamily="-109" charset="0"/>
                <a:ea typeface="+mn-ea"/>
                <a:cs typeface="+mn-cs"/>
              </a:rPr>
              <a:t>changes/activity; (3) promote strong authentication and access control for</a:t>
            </a:r>
          </a:p>
          <a:p>
            <a:r>
              <a:rPr lang="en-US" sz="1200" kern="1200" dirty="0">
                <a:solidFill>
                  <a:schemeClr val="tx1"/>
                </a:solidFill>
                <a:effectLst/>
                <a:latin typeface="Arial" pitchFamily="-109" charset="0"/>
                <a:ea typeface="+mn-ea"/>
                <a:cs typeface="+mn-cs"/>
              </a:rPr>
              <a:t>administrative access and operations; (4) enforce SLAs for patching and vulnerability</a:t>
            </a:r>
          </a:p>
          <a:p>
            <a:r>
              <a:rPr lang="en-US" sz="1200" kern="1200" dirty="0">
                <a:solidFill>
                  <a:schemeClr val="tx1"/>
                </a:solidFill>
                <a:effectLst/>
                <a:latin typeface="Arial" pitchFamily="-109" charset="0"/>
                <a:ea typeface="+mn-ea"/>
                <a:cs typeface="+mn-cs"/>
              </a:rPr>
              <a:t>remediation; and (5) conduct vulnerability scanning and configuration</a:t>
            </a:r>
          </a:p>
          <a:p>
            <a:r>
              <a:rPr lang="en-US" sz="1200" kern="1200" dirty="0">
                <a:solidFill>
                  <a:schemeClr val="tx1"/>
                </a:solidFill>
                <a:effectLst/>
                <a:latin typeface="Arial" pitchFamily="-109" charset="0"/>
                <a:ea typeface="+mn-ea"/>
                <a:cs typeface="+mn-cs"/>
              </a:rPr>
              <a:t>audits.</a:t>
            </a:r>
          </a:p>
        </p:txBody>
      </p:sp>
      <p:sp>
        <p:nvSpPr>
          <p:cNvPr id="4" name="Slide Number Placeholder 3"/>
          <p:cNvSpPr>
            <a:spLocks noGrp="1"/>
          </p:cNvSpPr>
          <p:nvPr>
            <p:ph type="sldNum" sz="quarter" idx="5"/>
          </p:nvPr>
        </p:nvSpPr>
        <p:spPr/>
        <p:txBody>
          <a:bodyPr/>
          <a:lstStyle/>
          <a:p>
            <a:fld id="{BF2C5394-9113-4247-88E1-EDCC4540E72A}" type="slidenum">
              <a:rPr lang="en-US" smtClean="0"/>
              <a:t>26</a:t>
            </a:fld>
            <a:endParaRPr lang="en-US"/>
          </a:p>
        </p:txBody>
      </p:sp>
    </p:spTree>
    <p:extLst>
      <p:ext uri="{BB962C8B-B14F-4D97-AF65-F5344CB8AC3E}">
        <p14:creationId xmlns:p14="http://schemas.microsoft.com/office/powerpoint/2010/main" val="2187486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itchFamily="-109" charset="0"/>
                <a:ea typeface="+mn-ea"/>
                <a:cs typeface="+mn-cs"/>
              </a:rPr>
              <a:t>• Data loss or leakage</a:t>
            </a:r>
            <a:r>
              <a:rPr lang="en-US" sz="1200" kern="1200" dirty="0">
                <a:solidFill>
                  <a:schemeClr val="tx1"/>
                </a:solidFill>
                <a:effectLst/>
                <a:latin typeface="Arial" pitchFamily="-109" charset="0"/>
                <a:ea typeface="+mn-ea"/>
                <a:cs typeface="+mn-cs"/>
              </a:rPr>
              <a:t>:  For many clients, the most devastating impact from a</a:t>
            </a:r>
          </a:p>
          <a:p>
            <a:r>
              <a:rPr lang="en-US" sz="1200" kern="1200" dirty="0">
                <a:solidFill>
                  <a:schemeClr val="tx1"/>
                </a:solidFill>
                <a:effectLst/>
                <a:latin typeface="Arial" pitchFamily="-109" charset="0"/>
                <a:ea typeface="+mn-ea"/>
                <a:cs typeface="+mn-cs"/>
              </a:rPr>
              <a:t>security breach is the loss or leakage of data. We will address this issue in the</a:t>
            </a:r>
          </a:p>
          <a:p>
            <a:r>
              <a:rPr lang="en-US" sz="1200" kern="1200" dirty="0">
                <a:solidFill>
                  <a:schemeClr val="tx1"/>
                </a:solidFill>
                <a:effectLst/>
                <a:latin typeface="Arial" pitchFamily="-109" charset="0"/>
                <a:ea typeface="+mn-ea"/>
                <a:cs typeface="+mn-cs"/>
              </a:rPr>
              <a:t>next section.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the following: (1) implement strong API access</a:t>
            </a:r>
          </a:p>
          <a:p>
            <a:r>
              <a:rPr lang="en-US" sz="1200" kern="1200" dirty="0">
                <a:solidFill>
                  <a:schemeClr val="tx1"/>
                </a:solidFill>
                <a:effectLst/>
                <a:latin typeface="Arial" pitchFamily="-109" charset="0"/>
                <a:ea typeface="+mn-ea"/>
                <a:cs typeface="+mn-cs"/>
              </a:rPr>
              <a:t>control; (2) encrypt and protect integrity of data in transit and at rest; (3) analyze</a:t>
            </a:r>
          </a:p>
          <a:p>
            <a:r>
              <a:rPr lang="en-US" sz="1200" kern="1200" dirty="0">
                <a:solidFill>
                  <a:schemeClr val="tx1"/>
                </a:solidFill>
                <a:effectLst/>
                <a:latin typeface="Arial" pitchFamily="-109" charset="0"/>
                <a:ea typeface="+mn-ea"/>
                <a:cs typeface="+mn-cs"/>
              </a:rPr>
              <a:t>data protection at both design and run time; and (4) implement strong key</a:t>
            </a:r>
          </a:p>
          <a:p>
            <a:r>
              <a:rPr lang="en-US" sz="1200" kern="1200" dirty="0">
                <a:solidFill>
                  <a:schemeClr val="tx1"/>
                </a:solidFill>
                <a:effectLst/>
                <a:latin typeface="Arial" pitchFamily="-109" charset="0"/>
                <a:ea typeface="+mn-ea"/>
                <a:cs typeface="+mn-cs"/>
              </a:rPr>
              <a:t>generation, storage and management, and destruction practices.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Account or service hijacking:</a:t>
            </a:r>
            <a:r>
              <a:rPr lang="en-US" sz="1200" kern="1200" dirty="0">
                <a:solidFill>
                  <a:schemeClr val="tx1"/>
                </a:solidFill>
                <a:effectLst/>
                <a:latin typeface="Arial" pitchFamily="-109" charset="0"/>
                <a:ea typeface="+mn-ea"/>
                <a:cs typeface="+mn-cs"/>
              </a:rPr>
              <a:t>  Account and service hijacking, usually with stolen</a:t>
            </a:r>
          </a:p>
          <a:p>
            <a:r>
              <a:rPr lang="en-US" sz="1200" kern="1200" dirty="0">
                <a:solidFill>
                  <a:schemeClr val="tx1"/>
                </a:solidFill>
                <a:effectLst/>
                <a:latin typeface="Arial" pitchFamily="-109" charset="0"/>
                <a:ea typeface="+mn-ea"/>
                <a:cs typeface="+mn-cs"/>
              </a:rPr>
              <a:t>credentials, remains a top threat. With stolen credentials, attackers can often</a:t>
            </a:r>
          </a:p>
          <a:p>
            <a:r>
              <a:rPr lang="en-US" sz="1200" kern="1200" dirty="0">
                <a:solidFill>
                  <a:schemeClr val="tx1"/>
                </a:solidFill>
                <a:effectLst/>
                <a:latin typeface="Arial" pitchFamily="-109" charset="0"/>
                <a:ea typeface="+mn-ea"/>
                <a:cs typeface="+mn-cs"/>
              </a:rPr>
              <a:t>access critical areas of deployed cloud computing services, allowing them to</a:t>
            </a:r>
          </a:p>
          <a:p>
            <a:r>
              <a:rPr lang="en-US" sz="1200" kern="1200" dirty="0">
                <a:solidFill>
                  <a:schemeClr val="tx1"/>
                </a:solidFill>
                <a:effectLst/>
                <a:latin typeface="Arial" pitchFamily="-109" charset="0"/>
                <a:ea typeface="+mn-ea"/>
                <a:cs typeface="+mn-cs"/>
              </a:rPr>
              <a:t>compromise the confidentiality, integrity, and availability of those services.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the following: (1) prohibit the sharing of account</a:t>
            </a:r>
          </a:p>
          <a:p>
            <a:r>
              <a:rPr lang="en-US" sz="1200" kern="1200" dirty="0">
                <a:solidFill>
                  <a:schemeClr val="tx1"/>
                </a:solidFill>
                <a:effectLst/>
                <a:latin typeface="Arial" pitchFamily="-109" charset="0"/>
                <a:ea typeface="+mn-ea"/>
                <a:cs typeface="+mn-cs"/>
              </a:rPr>
              <a:t>credentials between users and services; (2) leverage strong two-factor authentication</a:t>
            </a:r>
          </a:p>
          <a:p>
            <a:r>
              <a:rPr lang="en-US" sz="1200" kern="1200" dirty="0">
                <a:solidFill>
                  <a:schemeClr val="tx1"/>
                </a:solidFill>
                <a:effectLst/>
                <a:latin typeface="Arial" pitchFamily="-109" charset="0"/>
                <a:ea typeface="+mn-ea"/>
                <a:cs typeface="+mn-cs"/>
              </a:rPr>
              <a:t>techniques where possible; (3) employ proactive monitoring  to detect</a:t>
            </a:r>
          </a:p>
          <a:p>
            <a:r>
              <a:rPr lang="en-US" sz="1200" kern="1200" dirty="0">
                <a:solidFill>
                  <a:schemeClr val="tx1"/>
                </a:solidFill>
                <a:effectLst/>
                <a:latin typeface="Arial" pitchFamily="-109" charset="0"/>
                <a:ea typeface="+mn-ea"/>
                <a:cs typeface="+mn-cs"/>
              </a:rPr>
              <a:t>unauthorized activity; and (4) understand CSP security policies and SLAs.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Unknown risk profile:</a:t>
            </a:r>
            <a:r>
              <a:rPr lang="en-US" sz="1200" kern="1200" dirty="0">
                <a:solidFill>
                  <a:schemeClr val="tx1"/>
                </a:solidFill>
                <a:effectLst/>
                <a:latin typeface="Arial" pitchFamily="-109" charset="0"/>
                <a:ea typeface="+mn-ea"/>
                <a:cs typeface="+mn-cs"/>
              </a:rPr>
              <a:t>  In using cloud infrastructures, the client necessarily cedes</a:t>
            </a:r>
          </a:p>
          <a:p>
            <a:r>
              <a:rPr lang="en-US" sz="1200" kern="1200" dirty="0">
                <a:solidFill>
                  <a:schemeClr val="tx1"/>
                </a:solidFill>
                <a:effectLst/>
                <a:latin typeface="Arial" pitchFamily="-109" charset="0"/>
                <a:ea typeface="+mn-ea"/>
                <a:cs typeface="+mn-cs"/>
              </a:rPr>
              <a:t>control to the cloud provider on a number of issues that may affect security.</a:t>
            </a:r>
          </a:p>
          <a:p>
            <a:r>
              <a:rPr lang="en-US" sz="1200" kern="1200" dirty="0">
                <a:solidFill>
                  <a:schemeClr val="tx1"/>
                </a:solidFill>
                <a:effectLst/>
                <a:latin typeface="Arial" pitchFamily="-109" charset="0"/>
                <a:ea typeface="+mn-ea"/>
                <a:cs typeface="+mn-cs"/>
              </a:rPr>
              <a:t>Thus, the client must pay attention to and clearly define the roles and responsibilities</a:t>
            </a:r>
          </a:p>
          <a:p>
            <a:r>
              <a:rPr lang="en-US" sz="1200" kern="1200" dirty="0">
                <a:solidFill>
                  <a:schemeClr val="tx1"/>
                </a:solidFill>
                <a:effectLst/>
                <a:latin typeface="Arial" pitchFamily="-109" charset="0"/>
                <a:ea typeface="+mn-ea"/>
                <a:cs typeface="+mn-cs"/>
              </a:rPr>
              <a:t>involved for managing risks. For example, employees may deploy applications</a:t>
            </a:r>
          </a:p>
          <a:p>
            <a:r>
              <a:rPr lang="en-US" sz="1200" kern="1200" dirty="0">
                <a:solidFill>
                  <a:schemeClr val="tx1"/>
                </a:solidFill>
                <a:effectLst/>
                <a:latin typeface="Arial" pitchFamily="-109" charset="0"/>
                <a:ea typeface="+mn-ea"/>
                <a:cs typeface="+mn-cs"/>
              </a:rPr>
              <a:t>and data resources at the CSP without observing the normal policies</a:t>
            </a:r>
          </a:p>
          <a:p>
            <a:r>
              <a:rPr lang="en-US" sz="1200" kern="1200" dirty="0">
                <a:solidFill>
                  <a:schemeClr val="tx1"/>
                </a:solidFill>
                <a:effectLst/>
                <a:latin typeface="Arial" pitchFamily="-109" charset="0"/>
                <a:ea typeface="+mn-ea"/>
                <a:cs typeface="+mn-cs"/>
              </a:rPr>
              <a:t>and procedures for privacy, security, and oversight.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Countermeasures include (1) disclosure of applicable logs and data; (2)</a:t>
            </a:r>
          </a:p>
          <a:p>
            <a:r>
              <a:rPr lang="en-US" sz="1200" kern="1200" dirty="0">
                <a:solidFill>
                  <a:schemeClr val="tx1"/>
                </a:solidFill>
                <a:effectLst/>
                <a:latin typeface="Arial" pitchFamily="-109" charset="0"/>
                <a:ea typeface="+mn-ea"/>
                <a:cs typeface="+mn-cs"/>
              </a:rPr>
              <a:t>partial/full disclosure of infrastructure details (e.g., patch levels and firewalls);</a:t>
            </a:r>
          </a:p>
          <a:p>
            <a:r>
              <a:rPr lang="en-US" sz="1200" kern="1200" dirty="0">
                <a:solidFill>
                  <a:schemeClr val="tx1"/>
                </a:solidFill>
                <a:effectLst/>
                <a:latin typeface="Arial" pitchFamily="-109" charset="0"/>
                <a:ea typeface="+mn-ea"/>
                <a:cs typeface="+mn-cs"/>
              </a:rPr>
              <a:t>and (3) monitoring and alerting on necessary information.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Similar lists have been developed by the European Network and Information</a:t>
            </a:r>
          </a:p>
          <a:p>
            <a:r>
              <a:rPr lang="en-US" sz="1200" kern="1200" dirty="0">
                <a:solidFill>
                  <a:schemeClr val="tx1"/>
                </a:solidFill>
                <a:effectLst/>
                <a:latin typeface="Arial" pitchFamily="-109" charset="0"/>
                <a:ea typeface="+mn-ea"/>
                <a:cs typeface="+mn-cs"/>
              </a:rPr>
              <a:t>Security Agency [ENIS09] and NIST SP 800-144.</a:t>
            </a:r>
          </a:p>
        </p:txBody>
      </p:sp>
      <p:sp>
        <p:nvSpPr>
          <p:cNvPr id="4" name="Slide Number Placeholder 3"/>
          <p:cNvSpPr>
            <a:spLocks noGrp="1"/>
          </p:cNvSpPr>
          <p:nvPr>
            <p:ph type="sldNum" sz="quarter" idx="5"/>
          </p:nvPr>
        </p:nvSpPr>
        <p:spPr/>
        <p:txBody>
          <a:bodyPr/>
          <a:lstStyle/>
          <a:p>
            <a:fld id="{BF2C5394-9113-4247-88E1-EDCC4540E72A}" type="slidenum">
              <a:rPr lang="en-US" smtClean="0"/>
              <a:t>27</a:t>
            </a:fld>
            <a:endParaRPr lang="en-US"/>
          </a:p>
        </p:txBody>
      </p:sp>
    </p:spTree>
    <p:extLst>
      <p:ext uri="{BB962C8B-B14F-4D97-AF65-F5344CB8AC3E}">
        <p14:creationId xmlns:p14="http://schemas.microsoft.com/office/powerpoint/2010/main" val="1802182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There are many ways to compromise data. Deletion or alteration of records without</a:t>
            </a:r>
          </a:p>
          <a:p>
            <a:r>
              <a:rPr lang="en-US" sz="1200" kern="1200" dirty="0">
                <a:solidFill>
                  <a:schemeClr val="tx1"/>
                </a:solidFill>
                <a:effectLst/>
                <a:latin typeface="Arial" pitchFamily="-109" charset="0"/>
                <a:ea typeface="+mn-ea"/>
                <a:cs typeface="+mn-cs"/>
              </a:rPr>
              <a:t>a backup of the original content is an obvious example. Unlinking a record from a</a:t>
            </a:r>
          </a:p>
          <a:p>
            <a:r>
              <a:rPr lang="en-US" sz="1200" kern="1200" dirty="0">
                <a:solidFill>
                  <a:schemeClr val="tx1"/>
                </a:solidFill>
                <a:effectLst/>
                <a:latin typeface="Arial" pitchFamily="-109" charset="0"/>
                <a:ea typeface="+mn-ea"/>
                <a:cs typeface="+mn-cs"/>
              </a:rPr>
              <a:t>larger context may render it unrecoverable, as can storage on unreliable media. Loss</a:t>
            </a:r>
          </a:p>
          <a:p>
            <a:r>
              <a:rPr lang="en-US" sz="1200" kern="1200" dirty="0">
                <a:solidFill>
                  <a:schemeClr val="tx1"/>
                </a:solidFill>
                <a:effectLst/>
                <a:latin typeface="Arial" pitchFamily="-109" charset="0"/>
                <a:ea typeface="+mn-ea"/>
                <a:cs typeface="+mn-cs"/>
              </a:rPr>
              <a:t>of an encoding key may result in effective destruction. Finally, unauthorized parties</a:t>
            </a:r>
          </a:p>
          <a:p>
            <a:r>
              <a:rPr lang="en-US" sz="1200" kern="1200" dirty="0">
                <a:solidFill>
                  <a:schemeClr val="tx1"/>
                </a:solidFill>
                <a:effectLst/>
                <a:latin typeface="Arial" pitchFamily="-109" charset="0"/>
                <a:ea typeface="+mn-ea"/>
                <a:cs typeface="+mn-cs"/>
              </a:rPr>
              <a:t>must be prevented from gaining access to sensitive data.</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The threat of data compromise increases in the cloud, due to the number of,</a:t>
            </a:r>
          </a:p>
          <a:p>
            <a:r>
              <a:rPr lang="en-US" sz="1200" kern="1200" dirty="0">
                <a:solidFill>
                  <a:schemeClr val="tx1"/>
                </a:solidFill>
                <a:effectLst/>
                <a:latin typeface="Arial" pitchFamily="-109" charset="0"/>
                <a:ea typeface="+mn-ea"/>
                <a:cs typeface="+mn-cs"/>
              </a:rPr>
              <a:t>and interactions between, risks and challenges that are either unique to the cloud</a:t>
            </a:r>
          </a:p>
          <a:p>
            <a:r>
              <a:rPr lang="en-US" sz="1200" kern="1200" dirty="0">
                <a:solidFill>
                  <a:schemeClr val="tx1"/>
                </a:solidFill>
                <a:effectLst/>
                <a:latin typeface="Arial" pitchFamily="-109" charset="0"/>
                <a:ea typeface="+mn-ea"/>
                <a:cs typeface="+mn-cs"/>
              </a:rPr>
              <a:t>or more dangerous because of the architectural or operational characteristics of the</a:t>
            </a:r>
          </a:p>
          <a:p>
            <a:r>
              <a:rPr lang="en-US" sz="1200" kern="1200" dirty="0">
                <a:solidFill>
                  <a:schemeClr val="tx1"/>
                </a:solidFill>
                <a:effectLst/>
                <a:latin typeface="Arial" pitchFamily="-109" charset="0"/>
                <a:ea typeface="+mn-ea"/>
                <a:cs typeface="+mn-cs"/>
              </a:rPr>
              <a:t>cloud environment.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Data must be secured while at rest, in transit, and in use, and access to the</a:t>
            </a:r>
          </a:p>
          <a:p>
            <a:r>
              <a:rPr lang="en-US" sz="1200" kern="1200" dirty="0">
                <a:solidFill>
                  <a:schemeClr val="tx1"/>
                </a:solidFill>
                <a:effectLst/>
                <a:latin typeface="Arial" pitchFamily="-109" charset="0"/>
                <a:ea typeface="+mn-ea"/>
                <a:cs typeface="+mn-cs"/>
              </a:rPr>
              <a:t>data must be controlled. The client can employ encryption to protect data in transit,</a:t>
            </a:r>
          </a:p>
          <a:p>
            <a:r>
              <a:rPr lang="en-US" sz="1200" kern="1200" dirty="0">
                <a:solidFill>
                  <a:schemeClr val="tx1"/>
                </a:solidFill>
                <a:effectLst/>
                <a:latin typeface="Arial" pitchFamily="-109" charset="0"/>
                <a:ea typeface="+mn-ea"/>
                <a:cs typeface="+mn-cs"/>
              </a:rPr>
              <a:t>though this involves key management responsibilities for the CSP. The client can</a:t>
            </a:r>
          </a:p>
          <a:p>
            <a:r>
              <a:rPr lang="en-US" sz="1200" kern="1200" dirty="0">
                <a:solidFill>
                  <a:schemeClr val="tx1"/>
                </a:solidFill>
                <a:effectLst/>
                <a:latin typeface="Arial" pitchFamily="-109" charset="0"/>
                <a:ea typeface="+mn-ea"/>
                <a:cs typeface="+mn-cs"/>
              </a:rPr>
              <a:t>enforce access control techniques, but, again, the CSP is involved to some extent</a:t>
            </a:r>
          </a:p>
          <a:p>
            <a:r>
              <a:rPr lang="en-US" sz="1200" kern="1200" dirty="0">
                <a:solidFill>
                  <a:schemeClr val="tx1"/>
                </a:solidFill>
                <a:effectLst/>
                <a:latin typeface="Arial" pitchFamily="-109" charset="0"/>
                <a:ea typeface="+mn-ea"/>
                <a:cs typeface="+mn-cs"/>
              </a:rPr>
              <a:t>depending on the service model used.</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For data at rest, the ideal security measure is for the client to encrypt the</a:t>
            </a:r>
          </a:p>
          <a:p>
            <a:r>
              <a:rPr lang="en-US" sz="1200" kern="1200" dirty="0">
                <a:solidFill>
                  <a:schemeClr val="tx1"/>
                </a:solidFill>
                <a:effectLst/>
                <a:latin typeface="Arial" pitchFamily="-109" charset="0"/>
                <a:ea typeface="+mn-ea"/>
                <a:cs typeface="+mn-cs"/>
              </a:rPr>
              <a:t>database and only store encrypted data in the cloud, with the CSP having no access</a:t>
            </a:r>
          </a:p>
          <a:p>
            <a:r>
              <a:rPr lang="en-US" sz="1200" kern="1200" dirty="0">
                <a:solidFill>
                  <a:schemeClr val="tx1"/>
                </a:solidFill>
                <a:effectLst/>
                <a:latin typeface="Arial" pitchFamily="-109" charset="0"/>
                <a:ea typeface="+mn-ea"/>
                <a:cs typeface="+mn-cs"/>
              </a:rPr>
              <a:t>to the encryption key. So long as the key remains secure, the CSP has no ability to</a:t>
            </a:r>
          </a:p>
          <a:p>
            <a:r>
              <a:rPr lang="en-US" sz="1200" kern="1200" dirty="0">
                <a:solidFill>
                  <a:schemeClr val="tx1"/>
                </a:solidFill>
                <a:effectLst/>
                <a:latin typeface="Arial" pitchFamily="-109" charset="0"/>
                <a:ea typeface="+mn-ea"/>
                <a:cs typeface="+mn-cs"/>
              </a:rPr>
              <a:t>decipher the data, although corruption and other denial-of-service attacks remain</a:t>
            </a:r>
          </a:p>
          <a:p>
            <a:r>
              <a:rPr lang="en-US" sz="1200" kern="1200" dirty="0">
                <a:solidFill>
                  <a:schemeClr val="tx1"/>
                </a:solidFill>
                <a:effectLst/>
                <a:latin typeface="Arial" pitchFamily="-109" charset="0"/>
                <a:ea typeface="+mn-ea"/>
                <a:cs typeface="+mn-cs"/>
              </a:rPr>
              <a:t>a risk. The model depicted in Figure 5.9 works equally well when the data is stored</a:t>
            </a:r>
          </a:p>
          <a:p>
            <a:r>
              <a:rPr lang="en-US" sz="1200" kern="1200" dirty="0">
                <a:solidFill>
                  <a:schemeClr val="tx1"/>
                </a:solidFill>
                <a:effectLst/>
                <a:latin typeface="Arial" pitchFamily="-109" charset="0"/>
                <a:ea typeface="+mn-ea"/>
                <a:cs typeface="+mn-cs"/>
              </a:rPr>
              <a:t>in a cloud.</a:t>
            </a:r>
          </a:p>
        </p:txBody>
      </p:sp>
      <p:sp>
        <p:nvSpPr>
          <p:cNvPr id="4" name="Slide Number Placeholder 3"/>
          <p:cNvSpPr>
            <a:spLocks noGrp="1"/>
          </p:cNvSpPr>
          <p:nvPr>
            <p:ph type="sldNum" sz="quarter" idx="5"/>
          </p:nvPr>
        </p:nvSpPr>
        <p:spPr/>
        <p:txBody>
          <a:bodyPr/>
          <a:lstStyle/>
          <a:p>
            <a:fld id="{BF2C5394-9113-4247-88E1-EDCC4540E72A}" type="slidenum">
              <a:rPr lang="en-US" smtClean="0"/>
              <a:t>28</a:t>
            </a:fld>
            <a:endParaRPr lang="en-US"/>
          </a:p>
        </p:txBody>
      </p:sp>
    </p:spTree>
    <p:extLst>
      <p:ext uri="{BB962C8B-B14F-4D97-AF65-F5344CB8AC3E}">
        <p14:creationId xmlns:p14="http://schemas.microsoft.com/office/powerpoint/2010/main" val="35511329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Database environments used in cloud computing can vary significantly. Some</a:t>
            </a:r>
          </a:p>
          <a:p>
            <a:r>
              <a:rPr lang="en-US" sz="1200" kern="1200" dirty="0">
                <a:solidFill>
                  <a:schemeClr val="tx1"/>
                </a:solidFill>
                <a:effectLst/>
                <a:latin typeface="Arial" pitchFamily="-109" charset="0"/>
                <a:ea typeface="+mn-ea"/>
                <a:cs typeface="+mn-cs"/>
              </a:rPr>
              <a:t>providers support a </a:t>
            </a:r>
            <a:r>
              <a:rPr lang="en-US" sz="1200" b="1" kern="1200" dirty="0">
                <a:solidFill>
                  <a:schemeClr val="tx1"/>
                </a:solidFill>
                <a:effectLst/>
                <a:latin typeface="Arial" pitchFamily="-109" charset="0"/>
                <a:ea typeface="+mn-ea"/>
                <a:cs typeface="+mn-cs"/>
              </a:rPr>
              <a:t>multi-instance model </a:t>
            </a:r>
            <a:r>
              <a:rPr lang="en-US" sz="1200" kern="1200" dirty="0">
                <a:solidFill>
                  <a:schemeClr val="tx1"/>
                </a:solidFill>
                <a:effectLst/>
                <a:latin typeface="Arial" pitchFamily="-109" charset="0"/>
                <a:ea typeface="+mn-ea"/>
                <a:cs typeface="+mn-cs"/>
              </a:rPr>
              <a:t>, which provide a unique DBMS running on</a:t>
            </a:r>
          </a:p>
          <a:p>
            <a:r>
              <a:rPr lang="en-US" sz="1200" kern="1200" dirty="0">
                <a:solidFill>
                  <a:schemeClr val="tx1"/>
                </a:solidFill>
                <a:effectLst/>
                <a:latin typeface="Arial" pitchFamily="-109" charset="0"/>
                <a:ea typeface="+mn-ea"/>
                <a:cs typeface="+mn-cs"/>
              </a:rPr>
              <a:t>a VM instance for each cloud subscriber. This gives the subscriber complete control</a:t>
            </a:r>
          </a:p>
          <a:p>
            <a:r>
              <a:rPr lang="en-US" sz="1200" kern="1200" dirty="0">
                <a:solidFill>
                  <a:schemeClr val="tx1"/>
                </a:solidFill>
                <a:effectLst/>
                <a:latin typeface="Arial" pitchFamily="-109" charset="0"/>
                <a:ea typeface="+mn-ea"/>
                <a:cs typeface="+mn-cs"/>
              </a:rPr>
              <a:t>over role definition, user authorization, and other administrative tasks related to</a:t>
            </a:r>
          </a:p>
          <a:p>
            <a:r>
              <a:rPr lang="en-US" sz="1200" kern="1200" dirty="0">
                <a:solidFill>
                  <a:schemeClr val="tx1"/>
                </a:solidFill>
                <a:effectLst/>
                <a:latin typeface="Arial" pitchFamily="-109" charset="0"/>
                <a:ea typeface="+mn-ea"/>
                <a:cs typeface="+mn-cs"/>
              </a:rPr>
              <a:t>security. Other providers support a </a:t>
            </a:r>
            <a:r>
              <a:rPr lang="en-US" sz="1200" b="1" kern="1200" dirty="0">
                <a:solidFill>
                  <a:schemeClr val="tx1"/>
                </a:solidFill>
                <a:effectLst/>
                <a:latin typeface="Arial" pitchFamily="-109" charset="0"/>
                <a:ea typeface="+mn-ea"/>
                <a:cs typeface="+mn-cs"/>
              </a:rPr>
              <a:t>multi-tenant model</a:t>
            </a:r>
            <a:r>
              <a:rPr lang="en-US" sz="1200" kern="1200" dirty="0">
                <a:solidFill>
                  <a:schemeClr val="tx1"/>
                </a:solidFill>
                <a:effectLst/>
                <a:latin typeface="Arial" pitchFamily="-109" charset="0"/>
                <a:ea typeface="+mn-ea"/>
                <a:cs typeface="+mn-cs"/>
              </a:rPr>
              <a:t>, which provides a predefined</a:t>
            </a:r>
          </a:p>
          <a:p>
            <a:r>
              <a:rPr lang="en-US" sz="1200" kern="1200" dirty="0">
                <a:solidFill>
                  <a:schemeClr val="tx1"/>
                </a:solidFill>
                <a:effectLst/>
                <a:latin typeface="Arial" pitchFamily="-109" charset="0"/>
                <a:ea typeface="+mn-ea"/>
                <a:cs typeface="+mn-cs"/>
              </a:rPr>
              <a:t>environment for the cloud subscriber that is shared with other tenants, typically</a:t>
            </a:r>
          </a:p>
          <a:p>
            <a:r>
              <a:rPr lang="en-US" sz="1200" kern="1200" dirty="0">
                <a:solidFill>
                  <a:schemeClr val="tx1"/>
                </a:solidFill>
                <a:effectLst/>
                <a:latin typeface="Arial" pitchFamily="-109" charset="0"/>
                <a:ea typeface="+mn-ea"/>
                <a:cs typeface="+mn-cs"/>
              </a:rPr>
              <a:t>through tagging data with a subscriber identifier. Tagging gives the appearance of</a:t>
            </a:r>
          </a:p>
          <a:p>
            <a:r>
              <a:rPr lang="en-US" sz="1200" kern="1200" dirty="0">
                <a:solidFill>
                  <a:schemeClr val="tx1"/>
                </a:solidFill>
                <a:effectLst/>
                <a:latin typeface="Arial" pitchFamily="-109" charset="0"/>
                <a:ea typeface="+mn-ea"/>
                <a:cs typeface="+mn-cs"/>
              </a:rPr>
              <a:t>exclusive use of the instance, but relies on the cloud provider to establish and maintain</a:t>
            </a:r>
          </a:p>
          <a:p>
            <a:r>
              <a:rPr lang="en-US" sz="1200" kern="1200" dirty="0">
                <a:solidFill>
                  <a:schemeClr val="tx1"/>
                </a:solidFill>
                <a:effectLst/>
                <a:latin typeface="Arial" pitchFamily="-109" charset="0"/>
                <a:ea typeface="+mn-ea"/>
                <a:cs typeface="+mn-cs"/>
              </a:rPr>
              <a:t>a sound secure database environment.</a:t>
            </a:r>
          </a:p>
        </p:txBody>
      </p:sp>
      <p:sp>
        <p:nvSpPr>
          <p:cNvPr id="4" name="Slide Number Placeholder 3"/>
          <p:cNvSpPr>
            <a:spLocks noGrp="1"/>
          </p:cNvSpPr>
          <p:nvPr>
            <p:ph type="sldNum" sz="quarter" idx="5"/>
          </p:nvPr>
        </p:nvSpPr>
        <p:spPr/>
        <p:txBody>
          <a:bodyPr/>
          <a:lstStyle/>
          <a:p>
            <a:fld id="{BF2C5394-9113-4247-88E1-EDCC4540E72A}" type="slidenum">
              <a:rPr lang="en-US" smtClean="0"/>
              <a:t>29</a:t>
            </a:fld>
            <a:endParaRPr lang="en-US"/>
          </a:p>
        </p:txBody>
      </p:sp>
    </p:spTree>
    <p:extLst>
      <p:ext uri="{BB962C8B-B14F-4D97-AF65-F5344CB8AC3E}">
        <p14:creationId xmlns:p14="http://schemas.microsoft.com/office/powerpoint/2010/main" val="3255617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The two most significant developments in computing in recent years are cloud computing</a:t>
            </a:r>
          </a:p>
          <a:p>
            <a:r>
              <a:rPr lang="en-US" sz="1200" kern="1200" dirty="0">
                <a:solidFill>
                  <a:schemeClr val="tx1"/>
                </a:solidFill>
                <a:effectLst/>
                <a:latin typeface="Arial" pitchFamily="-109" charset="0"/>
                <a:ea typeface="+mn-ea"/>
                <a:cs typeface="+mn-cs"/>
              </a:rPr>
              <a:t>and the Internet of Things (IoT). In both cases, security measures tailored to the specific</a:t>
            </a:r>
          </a:p>
          <a:p>
            <a:r>
              <a:rPr lang="en-US" sz="1200" kern="1200" dirty="0">
                <a:solidFill>
                  <a:schemeClr val="tx1"/>
                </a:solidFill>
                <a:effectLst/>
                <a:latin typeface="Arial" pitchFamily="-109" charset="0"/>
                <a:ea typeface="+mn-ea"/>
                <a:cs typeface="+mn-cs"/>
              </a:rPr>
              <a:t>requirements of these environments are evolving. This chapter begins with an overview</a:t>
            </a:r>
          </a:p>
          <a:p>
            <a:r>
              <a:rPr lang="en-US" sz="1200" kern="1200" dirty="0">
                <a:solidFill>
                  <a:schemeClr val="tx1"/>
                </a:solidFill>
                <a:effectLst/>
                <a:latin typeface="Arial" pitchFamily="-109" charset="0"/>
                <a:ea typeface="+mn-ea"/>
                <a:cs typeface="+mn-cs"/>
              </a:rPr>
              <a:t>of the concepts of cloud computing, followed by a discussion of cloud security. Then the</a:t>
            </a:r>
          </a:p>
          <a:p>
            <a:r>
              <a:rPr lang="en-US" sz="1200" kern="1200" dirty="0">
                <a:solidFill>
                  <a:schemeClr val="tx1"/>
                </a:solidFill>
                <a:effectLst/>
                <a:latin typeface="Arial" pitchFamily="-109" charset="0"/>
                <a:ea typeface="+mn-ea"/>
                <a:cs typeface="+mn-cs"/>
              </a:rPr>
              <a:t>chapter examines the concepts of IoT and closes with a discussion of IoT security.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For further detail on the material on cloud computing and IoT in Sections 13.1</a:t>
            </a:r>
          </a:p>
          <a:p>
            <a:r>
              <a:rPr lang="en-US" sz="1200" kern="1200" dirty="0">
                <a:solidFill>
                  <a:schemeClr val="tx1"/>
                </a:solidFill>
                <a:effectLst/>
                <a:latin typeface="Arial" pitchFamily="-109" charset="0"/>
                <a:ea typeface="+mn-ea"/>
                <a:cs typeface="+mn-cs"/>
              </a:rPr>
              <a:t>and 13.4, see [STAL16a].</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3</a:t>
            </a:fld>
            <a:endParaRPr lang="en-US"/>
          </a:p>
        </p:txBody>
      </p:sp>
    </p:spTree>
    <p:extLst>
      <p:ext uri="{BB962C8B-B14F-4D97-AF65-F5344CB8AC3E}">
        <p14:creationId xmlns:p14="http://schemas.microsoft.com/office/powerpoint/2010/main" val="3584172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Beyond the protection and isolation of data, the cloud service provider (CSP)</a:t>
            </a:r>
          </a:p>
          <a:p>
            <a:r>
              <a:rPr lang="en-US" sz="1200" kern="1200" dirty="0">
                <a:solidFill>
                  <a:schemeClr val="tx1"/>
                </a:solidFill>
                <a:effectLst/>
                <a:latin typeface="Arial" pitchFamily="-109" charset="0"/>
                <a:ea typeface="+mn-ea"/>
                <a:cs typeface="+mn-cs"/>
              </a:rPr>
              <a:t>needs to address the broader security considerations for the protection of its assets.</a:t>
            </a:r>
          </a:p>
          <a:p>
            <a:r>
              <a:rPr lang="en-US" sz="1200" kern="1200" dirty="0">
                <a:solidFill>
                  <a:schemeClr val="tx1"/>
                </a:solidFill>
                <a:effectLst/>
                <a:latin typeface="Arial" pitchFamily="-109" charset="0"/>
                <a:ea typeface="+mn-ea"/>
                <a:cs typeface="+mn-cs"/>
              </a:rPr>
              <a:t>Figure 13.5a, adapted from [ENIS15], suggests a categorization of these assets for</a:t>
            </a:r>
          </a:p>
          <a:p>
            <a:r>
              <a:rPr lang="en-US" sz="1200" kern="1200" dirty="0">
                <a:solidFill>
                  <a:schemeClr val="tx1"/>
                </a:solidFill>
                <a:effectLst/>
                <a:latin typeface="Arial" pitchFamily="-109" charset="0"/>
                <a:ea typeface="+mn-ea"/>
                <a:cs typeface="+mn-cs"/>
              </a:rPr>
              <a:t>the three cloud service models. The bottom two layers shown in the figure include</a:t>
            </a:r>
          </a:p>
          <a:p>
            <a:r>
              <a:rPr lang="en-US" sz="1200" kern="1200" dirty="0">
                <a:solidFill>
                  <a:schemeClr val="tx1"/>
                </a:solidFill>
                <a:effectLst/>
                <a:latin typeface="Arial" pitchFamily="-109" charset="0"/>
                <a:ea typeface="+mn-ea"/>
                <a:cs typeface="+mn-cs"/>
              </a:rPr>
              <a:t>organization and facilities. Organization denotes the human resources and the policies</a:t>
            </a:r>
          </a:p>
          <a:p>
            <a:r>
              <a:rPr lang="en-US" sz="1200" kern="1200" dirty="0">
                <a:solidFill>
                  <a:schemeClr val="tx1"/>
                </a:solidFill>
                <a:effectLst/>
                <a:latin typeface="Arial" pitchFamily="-109" charset="0"/>
                <a:ea typeface="+mn-ea"/>
                <a:cs typeface="+mn-cs"/>
              </a:rPr>
              <a:t>and procedures for maintaining the facilities and supporting the delivery of the</a:t>
            </a:r>
          </a:p>
          <a:p>
            <a:r>
              <a:rPr lang="en-US" sz="1200" kern="1200" dirty="0">
                <a:solidFill>
                  <a:schemeClr val="tx1"/>
                </a:solidFill>
                <a:effectLst/>
                <a:latin typeface="Arial" pitchFamily="-109" charset="0"/>
                <a:ea typeface="+mn-ea"/>
                <a:cs typeface="+mn-cs"/>
              </a:rPr>
              <a:t>services. Facilities denote the physical structures and supplies such as networks, cooling,</a:t>
            </a:r>
          </a:p>
          <a:p>
            <a:r>
              <a:rPr lang="en-US" sz="1200" kern="1200" dirty="0">
                <a:solidFill>
                  <a:schemeClr val="tx1"/>
                </a:solidFill>
                <a:effectLst/>
                <a:latin typeface="Arial" pitchFamily="-109" charset="0"/>
                <a:ea typeface="+mn-ea"/>
                <a:cs typeface="+mn-cs"/>
              </a:rPr>
              <a:t>and power supply. Above these levels are the assets specific to the provision of</a:t>
            </a:r>
          </a:p>
          <a:p>
            <a:r>
              <a:rPr lang="en-US" sz="1200" kern="1200" dirty="0">
                <a:solidFill>
                  <a:schemeClr val="tx1"/>
                </a:solidFill>
                <a:effectLst/>
                <a:latin typeface="Arial" pitchFamily="-109" charset="0"/>
                <a:ea typeface="+mn-ea"/>
                <a:cs typeface="+mn-cs"/>
              </a:rPr>
              <a:t>services. For IaaS, the CSP maintains a hypervisor and/or OS on each of its servers, as</a:t>
            </a:r>
          </a:p>
          <a:p>
            <a:r>
              <a:rPr lang="en-US" sz="1200" kern="1200" dirty="0">
                <a:solidFill>
                  <a:schemeClr val="tx1"/>
                </a:solidFill>
                <a:effectLst/>
                <a:latin typeface="Arial" pitchFamily="-109" charset="0"/>
                <a:ea typeface="+mn-ea"/>
                <a:cs typeface="+mn-cs"/>
              </a:rPr>
              <a:t>well as the networking software for interconnection of CSP servers and connection</a:t>
            </a:r>
          </a:p>
          <a:p>
            <a:r>
              <a:rPr lang="en-US" sz="1200" kern="1200" dirty="0">
                <a:solidFill>
                  <a:schemeClr val="tx1"/>
                </a:solidFill>
                <a:effectLst/>
                <a:latin typeface="Arial" pitchFamily="-109" charset="0"/>
                <a:ea typeface="+mn-ea"/>
                <a:cs typeface="+mn-cs"/>
              </a:rPr>
              <a:t>to cloud service consumers (CSCs). Added to these assets for PaaS are the libraries,</a:t>
            </a:r>
          </a:p>
          <a:p>
            <a:r>
              <a:rPr lang="en-US" sz="1200" kern="1200" dirty="0">
                <a:solidFill>
                  <a:schemeClr val="tx1"/>
                </a:solidFill>
                <a:effectLst/>
                <a:latin typeface="Arial" pitchFamily="-109" charset="0"/>
                <a:ea typeface="+mn-ea"/>
                <a:cs typeface="+mn-cs"/>
              </a:rPr>
              <a:t>middleware, and other software to support CSC applications. For SaaS, the CSP also</a:t>
            </a:r>
          </a:p>
          <a:p>
            <a:r>
              <a:rPr lang="en-US" sz="1200" kern="1200" dirty="0">
                <a:solidFill>
                  <a:schemeClr val="tx1"/>
                </a:solidFill>
                <a:effectLst/>
                <a:latin typeface="Arial" pitchFamily="-109" charset="0"/>
                <a:ea typeface="+mn-ea"/>
                <a:cs typeface="+mn-cs"/>
              </a:rPr>
              <a:t>has application software assets for CSC use.</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Figure 13.5b suggests key security tasks that are the responsibility of the CSP</a:t>
            </a:r>
          </a:p>
          <a:p>
            <a:r>
              <a:rPr lang="en-US" sz="1200" kern="1200" dirty="0">
                <a:solidFill>
                  <a:schemeClr val="tx1"/>
                </a:solidFill>
                <a:effectLst/>
                <a:latin typeface="Arial" pitchFamily="-109" charset="0"/>
                <a:ea typeface="+mn-ea"/>
                <a:cs typeface="+mn-cs"/>
              </a:rPr>
              <a:t>and of the CSC. The lowest level of the diagram has to do with organizational issues</a:t>
            </a:r>
          </a:p>
          <a:p>
            <a:r>
              <a:rPr lang="en-US" sz="1200" kern="1200" dirty="0">
                <a:solidFill>
                  <a:schemeClr val="tx1"/>
                </a:solidFill>
                <a:effectLst/>
                <a:latin typeface="Arial" pitchFamily="-109" charset="0"/>
                <a:ea typeface="+mn-ea"/>
                <a:cs typeface="+mn-cs"/>
              </a:rPr>
              <a:t>related to the management of its supplies and facilities. These issues will be dealt with</a:t>
            </a:r>
          </a:p>
          <a:p>
            <a:r>
              <a:rPr lang="en-US" sz="1200" kern="1200" dirty="0">
                <a:solidFill>
                  <a:schemeClr val="tx1"/>
                </a:solidFill>
                <a:effectLst/>
                <a:latin typeface="Arial" pitchFamily="-109" charset="0"/>
                <a:ea typeface="+mn-ea"/>
                <a:cs typeface="+mn-cs"/>
              </a:rPr>
              <a:t>in Chapters 14, 15, and 17. The next level of Figure 13.5b covers the physical security</a:t>
            </a:r>
          </a:p>
          <a:p>
            <a:r>
              <a:rPr lang="en-US" sz="1200" kern="1200" dirty="0">
                <a:solidFill>
                  <a:schemeClr val="tx1"/>
                </a:solidFill>
                <a:effectLst/>
                <a:latin typeface="Arial" pitchFamily="-109" charset="0"/>
                <a:ea typeface="+mn-ea"/>
                <a:cs typeface="+mn-cs"/>
              </a:rPr>
              <a:t>of the facility, a topic covered in Chapter 16. Above that, depending on the service</a:t>
            </a:r>
          </a:p>
          <a:p>
            <a:r>
              <a:rPr lang="en-US" sz="1200" kern="1200" dirty="0">
                <a:solidFill>
                  <a:schemeClr val="tx1"/>
                </a:solidFill>
                <a:effectLst/>
                <a:latin typeface="Arial" pitchFamily="-109" charset="0"/>
                <a:ea typeface="+mn-ea"/>
                <a:cs typeface="+mn-cs"/>
              </a:rPr>
              <a:t>model, the CSP is responsible for the security of a range of software capabilities;</a:t>
            </a:r>
          </a:p>
          <a:p>
            <a:r>
              <a:rPr lang="en-US" sz="1200" kern="1200" dirty="0">
                <a:solidFill>
                  <a:schemeClr val="tx1"/>
                </a:solidFill>
                <a:effectLst/>
                <a:latin typeface="Arial" pitchFamily="-109" charset="0"/>
                <a:ea typeface="+mn-ea"/>
                <a:cs typeface="+mn-cs"/>
              </a:rPr>
              <a:t>security measures in the area were addressed in Chapters 11 and 12.</a:t>
            </a:r>
          </a:p>
        </p:txBody>
      </p:sp>
      <p:sp>
        <p:nvSpPr>
          <p:cNvPr id="4" name="Slide Number Placeholder 3"/>
          <p:cNvSpPr>
            <a:spLocks noGrp="1"/>
          </p:cNvSpPr>
          <p:nvPr>
            <p:ph type="sldNum" sz="quarter" idx="5"/>
          </p:nvPr>
        </p:nvSpPr>
        <p:spPr/>
        <p:txBody>
          <a:bodyPr/>
          <a:lstStyle/>
          <a:p>
            <a:fld id="{BF2C5394-9113-4247-88E1-EDCC4540E72A}" type="slidenum">
              <a:rPr lang="en-US" smtClean="0"/>
              <a:t>30</a:t>
            </a:fld>
            <a:endParaRPr lang="en-US"/>
          </a:p>
        </p:txBody>
      </p:sp>
    </p:spTree>
    <p:extLst>
      <p:ext uri="{BB962C8B-B14F-4D97-AF65-F5344CB8AC3E}">
        <p14:creationId xmlns:p14="http://schemas.microsoft.com/office/powerpoint/2010/main" val="447430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The term </a:t>
            </a:r>
            <a:r>
              <a:rPr lang="en-US" sz="1200" b="1" kern="1200" dirty="0">
                <a:solidFill>
                  <a:schemeClr val="tx1"/>
                </a:solidFill>
                <a:effectLst/>
                <a:latin typeface="Arial" pitchFamily="-109" charset="0"/>
                <a:ea typeface="+mn-ea"/>
                <a:cs typeface="+mn-cs"/>
              </a:rPr>
              <a:t>security as a service</a:t>
            </a:r>
            <a:r>
              <a:rPr lang="en-US" sz="1200" kern="1200" dirty="0">
                <a:solidFill>
                  <a:schemeClr val="tx1"/>
                </a:solidFill>
                <a:effectLst/>
                <a:latin typeface="Arial" pitchFamily="-109" charset="0"/>
                <a:ea typeface="+mn-ea"/>
                <a:cs typeface="+mn-cs"/>
              </a:rPr>
              <a:t> has generally meant a package of security services</a:t>
            </a:r>
          </a:p>
          <a:p>
            <a:r>
              <a:rPr lang="en-US" sz="1200" kern="1200" dirty="0">
                <a:solidFill>
                  <a:schemeClr val="tx1"/>
                </a:solidFill>
                <a:effectLst/>
                <a:latin typeface="Arial" pitchFamily="-109" charset="0"/>
                <a:ea typeface="+mn-ea"/>
                <a:cs typeface="+mn-cs"/>
              </a:rPr>
              <a:t>offered by a service provider that offloads much of the security responsibility from</a:t>
            </a:r>
          </a:p>
          <a:p>
            <a:r>
              <a:rPr lang="en-US" sz="1200" kern="1200" dirty="0">
                <a:solidFill>
                  <a:schemeClr val="tx1"/>
                </a:solidFill>
                <a:effectLst/>
                <a:latin typeface="Arial" pitchFamily="-109" charset="0"/>
                <a:ea typeface="+mn-ea"/>
                <a:cs typeface="+mn-cs"/>
              </a:rPr>
              <a:t>an enterprise to the security service provider. Among the services typically provided</a:t>
            </a:r>
          </a:p>
          <a:p>
            <a:r>
              <a:rPr lang="en-US" sz="1200" kern="1200" dirty="0">
                <a:solidFill>
                  <a:schemeClr val="tx1"/>
                </a:solidFill>
                <a:effectLst/>
                <a:latin typeface="Arial" pitchFamily="-109" charset="0"/>
                <a:ea typeface="+mn-ea"/>
                <a:cs typeface="+mn-cs"/>
              </a:rPr>
              <a:t>are authentication, anti-virus, antimalware/spyware, intrusion detection, and security</a:t>
            </a:r>
          </a:p>
          <a:p>
            <a:r>
              <a:rPr lang="en-US" sz="1200" kern="1200" dirty="0">
                <a:solidFill>
                  <a:schemeClr val="tx1"/>
                </a:solidFill>
                <a:effectLst/>
                <a:latin typeface="Arial" pitchFamily="-109" charset="0"/>
                <a:ea typeface="+mn-ea"/>
                <a:cs typeface="+mn-cs"/>
              </a:rPr>
              <a:t>event management. In the context of cloud computing, cloud security as a service,</a:t>
            </a:r>
          </a:p>
          <a:p>
            <a:r>
              <a:rPr lang="en-US" sz="1200" kern="1200" dirty="0">
                <a:solidFill>
                  <a:schemeClr val="tx1"/>
                </a:solidFill>
                <a:effectLst/>
                <a:latin typeface="Arial" pitchFamily="-109" charset="0"/>
                <a:ea typeface="+mn-ea"/>
                <a:cs typeface="+mn-cs"/>
              </a:rPr>
              <a:t>designated SecaaS, is a segment of the SaaS offering of a CSP.</a:t>
            </a:r>
          </a:p>
          <a:p>
            <a:endParaRPr lang="en-US" dirty="0"/>
          </a:p>
          <a:p>
            <a:r>
              <a:rPr lang="en-US" sz="1200" kern="1200" dirty="0">
                <a:solidFill>
                  <a:schemeClr val="tx1"/>
                </a:solidFill>
                <a:effectLst/>
                <a:latin typeface="Arial" pitchFamily="-109" charset="0"/>
                <a:ea typeface="+mn-ea"/>
                <a:cs typeface="+mn-cs"/>
              </a:rPr>
              <a:t> The CSA defines SecaaS as the provision of security applications and services</a:t>
            </a:r>
          </a:p>
          <a:p>
            <a:r>
              <a:rPr lang="en-US" sz="1200" kern="1200" dirty="0">
                <a:solidFill>
                  <a:schemeClr val="tx1"/>
                </a:solidFill>
                <a:effectLst/>
                <a:latin typeface="Arial" pitchFamily="-109" charset="0"/>
                <a:ea typeface="+mn-ea"/>
                <a:cs typeface="+mn-cs"/>
              </a:rPr>
              <a:t>via the cloud either to cloud-based infrastructure and software, or from the cloud to</a:t>
            </a:r>
          </a:p>
          <a:p>
            <a:r>
              <a:rPr lang="en-US" sz="1200" kern="1200" dirty="0">
                <a:solidFill>
                  <a:schemeClr val="tx1"/>
                </a:solidFill>
                <a:effectLst/>
                <a:latin typeface="Arial" pitchFamily="-109" charset="0"/>
                <a:ea typeface="+mn-ea"/>
                <a:cs typeface="+mn-cs"/>
              </a:rPr>
              <a:t>the customers’ on-premise systems [CSA11]. The CSA has identified the following</a:t>
            </a:r>
          </a:p>
          <a:p>
            <a:r>
              <a:rPr lang="en-US" sz="1200" kern="1200" dirty="0">
                <a:solidFill>
                  <a:schemeClr val="tx1"/>
                </a:solidFill>
                <a:effectLst/>
                <a:latin typeface="Arial" pitchFamily="-109" charset="0"/>
                <a:ea typeface="+mn-ea"/>
                <a:cs typeface="+mn-cs"/>
              </a:rPr>
              <a:t>SecaaS categories of service:</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Identity and access management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Data loss prevention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Web security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E-mail security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Security assessments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Intrusion management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Security information and event management</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Encryption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Business continuity and disaster recovery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Network security</a:t>
            </a:r>
          </a:p>
        </p:txBody>
      </p:sp>
      <p:sp>
        <p:nvSpPr>
          <p:cNvPr id="4" name="Slide Number Placeholder 3"/>
          <p:cNvSpPr>
            <a:spLocks noGrp="1"/>
          </p:cNvSpPr>
          <p:nvPr>
            <p:ph type="sldNum" sz="quarter" idx="5"/>
          </p:nvPr>
        </p:nvSpPr>
        <p:spPr/>
        <p:txBody>
          <a:bodyPr/>
          <a:lstStyle/>
          <a:p>
            <a:fld id="{BF2C5394-9113-4247-88E1-EDCC4540E72A}" type="slidenum">
              <a:rPr lang="en-US" smtClean="0"/>
              <a:t>31</a:t>
            </a:fld>
            <a:endParaRPr lang="en-US"/>
          </a:p>
        </p:txBody>
      </p:sp>
    </p:spTree>
    <p:extLst>
      <p:ext uri="{BB962C8B-B14F-4D97-AF65-F5344CB8AC3E}">
        <p14:creationId xmlns:p14="http://schemas.microsoft.com/office/powerpoint/2010/main" val="19286193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In this section, we examine these categories with a focus on security of the</a:t>
            </a:r>
          </a:p>
          <a:p>
            <a:r>
              <a:rPr lang="en-US" sz="1200" kern="1200" dirty="0">
                <a:solidFill>
                  <a:schemeClr val="tx1"/>
                </a:solidFill>
                <a:effectLst/>
                <a:latin typeface="Arial" pitchFamily="-109" charset="0"/>
                <a:ea typeface="+mn-ea"/>
                <a:cs typeface="+mn-cs"/>
              </a:rPr>
              <a:t>cloud-based infrastructure and services (see Figure 13.6).</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Identity and access management </a:t>
            </a:r>
            <a:r>
              <a:rPr lang="en-US" sz="1200" kern="1200" dirty="0">
                <a:solidFill>
                  <a:schemeClr val="tx1"/>
                </a:solidFill>
                <a:effectLst/>
                <a:latin typeface="Arial" pitchFamily="-109" charset="0"/>
                <a:ea typeface="+mn-ea"/>
                <a:cs typeface="+mn-cs"/>
              </a:rPr>
              <a:t>(IAM) includes people, processes, and systems</a:t>
            </a:r>
          </a:p>
          <a:p>
            <a:r>
              <a:rPr lang="en-US" sz="1200" kern="1200" dirty="0">
                <a:solidFill>
                  <a:schemeClr val="tx1"/>
                </a:solidFill>
                <a:effectLst/>
                <a:latin typeface="Arial" pitchFamily="-109" charset="0"/>
                <a:ea typeface="+mn-ea"/>
                <a:cs typeface="+mn-cs"/>
              </a:rPr>
              <a:t>that are used to manage access to enterprise resources by assuring that the identity</a:t>
            </a:r>
          </a:p>
          <a:p>
            <a:r>
              <a:rPr lang="en-US" sz="1200" kern="1200" dirty="0">
                <a:solidFill>
                  <a:schemeClr val="tx1"/>
                </a:solidFill>
                <a:effectLst/>
                <a:latin typeface="Arial" pitchFamily="-109" charset="0"/>
                <a:ea typeface="+mn-ea"/>
                <a:cs typeface="+mn-cs"/>
              </a:rPr>
              <a:t>of an entity is verified, then granting the correct level of access based on this assured</a:t>
            </a:r>
          </a:p>
          <a:p>
            <a:r>
              <a:rPr lang="en-US" sz="1200" kern="1200" dirty="0">
                <a:solidFill>
                  <a:schemeClr val="tx1"/>
                </a:solidFill>
                <a:effectLst/>
                <a:latin typeface="Arial" pitchFamily="-109" charset="0"/>
                <a:ea typeface="+mn-ea"/>
                <a:cs typeface="+mn-cs"/>
              </a:rPr>
              <a:t>identity. One aspect of identity management is identity provisioning, which has to do</a:t>
            </a:r>
          </a:p>
          <a:p>
            <a:r>
              <a:rPr lang="en-US" sz="1200" kern="1200" dirty="0">
                <a:solidFill>
                  <a:schemeClr val="tx1"/>
                </a:solidFill>
                <a:effectLst/>
                <a:latin typeface="Arial" pitchFamily="-109" charset="0"/>
                <a:ea typeface="+mn-ea"/>
                <a:cs typeface="+mn-cs"/>
              </a:rPr>
              <a:t>with providing access to identified users and subsequently deprovisioning, or denying</a:t>
            </a:r>
          </a:p>
          <a:p>
            <a:r>
              <a:rPr lang="en-US" sz="1200" kern="1200" dirty="0">
                <a:solidFill>
                  <a:schemeClr val="tx1"/>
                </a:solidFill>
                <a:effectLst/>
                <a:latin typeface="Arial" pitchFamily="-109" charset="0"/>
                <a:ea typeface="+mn-ea"/>
                <a:cs typeface="+mn-cs"/>
              </a:rPr>
              <a:t> access, to users when the client enterprise designates such users as no longer having</a:t>
            </a:r>
          </a:p>
          <a:p>
            <a:r>
              <a:rPr lang="en-US" sz="1200" kern="1200" dirty="0">
                <a:solidFill>
                  <a:schemeClr val="tx1"/>
                </a:solidFill>
                <a:effectLst/>
                <a:latin typeface="Arial" pitchFamily="-109" charset="0"/>
                <a:ea typeface="+mn-ea"/>
                <a:cs typeface="+mn-cs"/>
              </a:rPr>
              <a:t>access to enterprise resources in the cloud. Among other requirements, the cloud</a:t>
            </a:r>
          </a:p>
          <a:p>
            <a:r>
              <a:rPr lang="en-US" sz="1200" kern="1200" dirty="0">
                <a:solidFill>
                  <a:schemeClr val="tx1"/>
                </a:solidFill>
                <a:effectLst/>
                <a:latin typeface="Arial" pitchFamily="-109" charset="0"/>
                <a:ea typeface="+mn-ea"/>
                <a:cs typeface="+mn-cs"/>
              </a:rPr>
              <a:t>service provider must be able to exchange identity attributes with the enterprise’s</a:t>
            </a:r>
          </a:p>
          <a:p>
            <a:r>
              <a:rPr lang="en-US" sz="1200" kern="1200" dirty="0">
                <a:solidFill>
                  <a:schemeClr val="tx1"/>
                </a:solidFill>
                <a:effectLst/>
                <a:latin typeface="Arial" pitchFamily="-109" charset="0"/>
                <a:ea typeface="+mn-ea"/>
                <a:cs typeface="+mn-cs"/>
              </a:rPr>
              <a:t>chosen identity provider.</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The access management portion of IAM involves authentication and access</a:t>
            </a:r>
          </a:p>
          <a:p>
            <a:r>
              <a:rPr lang="en-US" sz="1200" kern="1200" dirty="0">
                <a:solidFill>
                  <a:schemeClr val="tx1"/>
                </a:solidFill>
                <a:effectLst/>
                <a:latin typeface="Arial" pitchFamily="-109" charset="0"/>
                <a:ea typeface="+mn-ea"/>
                <a:cs typeface="+mn-cs"/>
              </a:rPr>
              <a:t>control services. For example, the CSP must be able to authenticate users in a trustworthy</a:t>
            </a:r>
          </a:p>
          <a:p>
            <a:r>
              <a:rPr lang="en-US" sz="1200" kern="1200" dirty="0">
                <a:solidFill>
                  <a:schemeClr val="tx1"/>
                </a:solidFill>
                <a:effectLst/>
                <a:latin typeface="Arial" pitchFamily="-109" charset="0"/>
                <a:ea typeface="+mn-ea"/>
                <a:cs typeface="+mn-cs"/>
              </a:rPr>
              <a:t>manner. The access control requirements in SPI environments include establishing</a:t>
            </a:r>
          </a:p>
          <a:p>
            <a:r>
              <a:rPr lang="en-US" sz="1200" kern="1200" dirty="0">
                <a:solidFill>
                  <a:schemeClr val="tx1"/>
                </a:solidFill>
                <a:effectLst/>
                <a:latin typeface="Arial" pitchFamily="-109" charset="0"/>
                <a:ea typeface="+mn-ea"/>
                <a:cs typeface="+mn-cs"/>
              </a:rPr>
              <a:t>trusted user profile and policy information, using it to control access within</a:t>
            </a:r>
          </a:p>
          <a:p>
            <a:r>
              <a:rPr lang="en-US" sz="1200" kern="1200" dirty="0">
                <a:solidFill>
                  <a:schemeClr val="tx1"/>
                </a:solidFill>
                <a:effectLst/>
                <a:latin typeface="Arial" pitchFamily="-109" charset="0"/>
                <a:ea typeface="+mn-ea"/>
                <a:cs typeface="+mn-cs"/>
              </a:rPr>
              <a:t>the cloud service and doing this in an auditable way.</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Data loss prevention </a:t>
            </a:r>
            <a:r>
              <a:rPr lang="en-US" sz="1200" kern="1200" dirty="0">
                <a:solidFill>
                  <a:schemeClr val="tx1"/>
                </a:solidFill>
                <a:effectLst/>
                <a:latin typeface="Arial" pitchFamily="-109" charset="0"/>
                <a:ea typeface="+mn-ea"/>
                <a:cs typeface="+mn-cs"/>
              </a:rPr>
              <a:t>(DLP)  is the monitoring, protecting, and verifying the</a:t>
            </a:r>
          </a:p>
          <a:p>
            <a:r>
              <a:rPr lang="en-US" sz="1200" kern="1200" dirty="0">
                <a:solidFill>
                  <a:schemeClr val="tx1"/>
                </a:solidFill>
                <a:effectLst/>
                <a:latin typeface="Arial" pitchFamily="-109" charset="0"/>
                <a:ea typeface="+mn-ea"/>
                <a:cs typeface="+mn-cs"/>
              </a:rPr>
              <a:t>security of data at rest, in motion, and in use. Much of DLP can be implemented by</a:t>
            </a:r>
          </a:p>
          <a:p>
            <a:r>
              <a:rPr lang="en-US" sz="1200" kern="1200" dirty="0">
                <a:solidFill>
                  <a:schemeClr val="tx1"/>
                </a:solidFill>
                <a:effectLst/>
                <a:latin typeface="Arial" pitchFamily="-109" charset="0"/>
                <a:ea typeface="+mn-ea"/>
                <a:cs typeface="+mn-cs"/>
              </a:rPr>
              <a:t>the cloud client, such as discussed in previously in this section (Data Protection in the</a:t>
            </a:r>
          </a:p>
          <a:p>
            <a:r>
              <a:rPr lang="en-US" sz="1200" kern="1200" dirty="0">
                <a:solidFill>
                  <a:schemeClr val="tx1"/>
                </a:solidFill>
                <a:effectLst/>
                <a:latin typeface="Arial" pitchFamily="-109" charset="0"/>
                <a:ea typeface="+mn-ea"/>
                <a:cs typeface="+mn-cs"/>
              </a:rPr>
              <a:t>Cloud). The CSP can also provide DLP services, such as implementing rules about</a:t>
            </a:r>
          </a:p>
          <a:p>
            <a:r>
              <a:rPr lang="en-US" sz="1200" kern="1200" dirty="0">
                <a:solidFill>
                  <a:schemeClr val="tx1"/>
                </a:solidFill>
                <a:effectLst/>
                <a:latin typeface="Arial" pitchFamily="-109" charset="0"/>
                <a:ea typeface="+mn-ea"/>
                <a:cs typeface="+mn-cs"/>
              </a:rPr>
              <a:t>what functions can be performed on data in various contexts.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Web security</a:t>
            </a:r>
            <a:r>
              <a:rPr lang="en-US" sz="1200" kern="1200" dirty="0">
                <a:solidFill>
                  <a:schemeClr val="tx1"/>
                </a:solidFill>
                <a:effectLst/>
                <a:latin typeface="Arial" pitchFamily="-109" charset="0"/>
                <a:ea typeface="+mn-ea"/>
                <a:cs typeface="+mn-cs"/>
              </a:rPr>
              <a:t> is real-time protection offered either on premise through software/</a:t>
            </a:r>
          </a:p>
          <a:p>
            <a:r>
              <a:rPr lang="en-US" sz="1200" kern="1200" dirty="0">
                <a:solidFill>
                  <a:schemeClr val="tx1"/>
                </a:solidFill>
                <a:effectLst/>
                <a:latin typeface="Arial" pitchFamily="-109" charset="0"/>
                <a:ea typeface="+mn-ea"/>
                <a:cs typeface="+mn-cs"/>
              </a:rPr>
              <a:t>appliance installation or via the cloud by proxying or redirecting Web traffic to</a:t>
            </a:r>
          </a:p>
          <a:p>
            <a:r>
              <a:rPr lang="en-US" sz="1200" kern="1200" dirty="0">
                <a:solidFill>
                  <a:schemeClr val="tx1"/>
                </a:solidFill>
                <a:effectLst/>
                <a:latin typeface="Arial" pitchFamily="-109" charset="0"/>
                <a:ea typeface="+mn-ea"/>
                <a:cs typeface="+mn-cs"/>
              </a:rPr>
              <a:t>the CSP. This provides an added layer of protection on top of things like antiviruses</a:t>
            </a:r>
          </a:p>
          <a:p>
            <a:r>
              <a:rPr lang="en-US" sz="1200" kern="1200" dirty="0">
                <a:solidFill>
                  <a:schemeClr val="tx1"/>
                </a:solidFill>
                <a:effectLst/>
                <a:latin typeface="Arial" pitchFamily="-109" charset="0"/>
                <a:ea typeface="+mn-ea"/>
                <a:cs typeface="+mn-cs"/>
              </a:rPr>
              <a:t>to prevent malware from entering the enterprise via activities such as Web browsing.</a:t>
            </a:r>
          </a:p>
          <a:p>
            <a:r>
              <a:rPr lang="en-US" sz="1200" kern="1200" dirty="0">
                <a:solidFill>
                  <a:schemeClr val="tx1"/>
                </a:solidFill>
                <a:effectLst/>
                <a:latin typeface="Arial" pitchFamily="-109" charset="0"/>
                <a:ea typeface="+mn-ea"/>
                <a:cs typeface="+mn-cs"/>
              </a:rPr>
              <a:t>In addition to protecting against malware, a cloud-based Web security service</a:t>
            </a:r>
          </a:p>
          <a:p>
            <a:r>
              <a:rPr lang="en-US" sz="1200" kern="1200" dirty="0">
                <a:solidFill>
                  <a:schemeClr val="tx1"/>
                </a:solidFill>
                <a:effectLst/>
                <a:latin typeface="Arial" pitchFamily="-109" charset="0"/>
                <a:ea typeface="+mn-ea"/>
                <a:cs typeface="+mn-cs"/>
              </a:rPr>
              <a:t>might include usage policy enforcement, data backup, traffic control, and Web access</a:t>
            </a:r>
          </a:p>
          <a:p>
            <a:r>
              <a:rPr lang="en-US" sz="1200" kern="1200" dirty="0">
                <a:solidFill>
                  <a:schemeClr val="tx1"/>
                </a:solidFill>
                <a:effectLst/>
                <a:latin typeface="Arial" pitchFamily="-109" charset="0"/>
                <a:ea typeface="+mn-ea"/>
                <a:cs typeface="+mn-cs"/>
              </a:rPr>
              <a:t>control.</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A CSP may provide a Web-based e-mail service, for which security measures</a:t>
            </a:r>
          </a:p>
          <a:p>
            <a:r>
              <a:rPr lang="en-US" sz="1200" kern="1200" dirty="0">
                <a:solidFill>
                  <a:schemeClr val="tx1"/>
                </a:solidFill>
                <a:effectLst/>
                <a:latin typeface="Arial" pitchFamily="-109" charset="0"/>
                <a:ea typeface="+mn-ea"/>
                <a:cs typeface="+mn-cs"/>
              </a:rPr>
              <a:t>are needed. </a:t>
            </a:r>
            <a:r>
              <a:rPr lang="en-US" sz="1200" b="1" kern="1200" dirty="0">
                <a:solidFill>
                  <a:schemeClr val="tx1"/>
                </a:solidFill>
                <a:effectLst/>
                <a:latin typeface="Arial" pitchFamily="-109" charset="0"/>
                <a:ea typeface="+mn-ea"/>
                <a:cs typeface="+mn-cs"/>
              </a:rPr>
              <a:t>E-mail security </a:t>
            </a:r>
            <a:r>
              <a:rPr lang="en-US" sz="1200" kern="1200" dirty="0">
                <a:solidFill>
                  <a:schemeClr val="tx1"/>
                </a:solidFill>
                <a:effectLst/>
                <a:latin typeface="Arial" pitchFamily="-109" charset="0"/>
                <a:ea typeface="+mn-ea"/>
                <a:cs typeface="+mn-cs"/>
              </a:rPr>
              <a:t>provides control over inbound and outbound e-mail, protecting</a:t>
            </a:r>
          </a:p>
          <a:p>
            <a:r>
              <a:rPr lang="en-US" sz="1200" kern="1200" dirty="0">
                <a:solidFill>
                  <a:schemeClr val="tx1"/>
                </a:solidFill>
                <a:effectLst/>
                <a:latin typeface="Arial" pitchFamily="-109" charset="0"/>
                <a:ea typeface="+mn-ea"/>
                <a:cs typeface="+mn-cs"/>
              </a:rPr>
              <a:t>the organization from phishing, malicious attachments, enforcing corporate</a:t>
            </a:r>
          </a:p>
          <a:p>
            <a:r>
              <a:rPr lang="en-US" sz="1200" kern="1200" dirty="0">
                <a:solidFill>
                  <a:schemeClr val="tx1"/>
                </a:solidFill>
                <a:effectLst/>
                <a:latin typeface="Arial" pitchFamily="-109" charset="0"/>
                <a:ea typeface="+mn-ea"/>
                <a:cs typeface="+mn-cs"/>
              </a:rPr>
              <a:t>polices such as acceptable use and spam prevention. The CSP may also incorporate</a:t>
            </a:r>
          </a:p>
          <a:p>
            <a:r>
              <a:rPr lang="en-US" sz="1200" kern="1200" dirty="0">
                <a:solidFill>
                  <a:schemeClr val="tx1"/>
                </a:solidFill>
                <a:effectLst/>
                <a:latin typeface="Arial" pitchFamily="-109" charset="0"/>
                <a:ea typeface="+mn-ea"/>
                <a:cs typeface="+mn-cs"/>
              </a:rPr>
              <a:t>digital signatures on all e-mail clients and provide optional e-mail encryption.</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Security assessments</a:t>
            </a:r>
            <a:r>
              <a:rPr lang="en-US" sz="1200" b="0" kern="1200" baseline="0" dirty="0">
                <a:solidFill>
                  <a:schemeClr val="tx1"/>
                </a:solidFill>
                <a:effectLst/>
                <a:latin typeface="Arial" pitchFamily="-109" charset="0"/>
                <a:ea typeface="+mn-ea"/>
                <a:cs typeface="+mn-cs"/>
              </a:rPr>
              <a:t> </a:t>
            </a:r>
            <a:r>
              <a:rPr lang="en-US" sz="1200" kern="1200" dirty="0">
                <a:solidFill>
                  <a:schemeClr val="tx1"/>
                </a:solidFill>
                <a:effectLst/>
                <a:latin typeface="Arial" pitchFamily="-109" charset="0"/>
                <a:ea typeface="+mn-ea"/>
                <a:cs typeface="+mn-cs"/>
              </a:rPr>
              <a:t>are third-part audits of cloud services. While this service</a:t>
            </a:r>
          </a:p>
          <a:p>
            <a:r>
              <a:rPr lang="en-US" sz="1200" kern="1200" dirty="0">
                <a:solidFill>
                  <a:schemeClr val="tx1"/>
                </a:solidFill>
                <a:effectLst/>
                <a:latin typeface="Arial" pitchFamily="-109" charset="0"/>
                <a:ea typeface="+mn-ea"/>
                <a:cs typeface="+mn-cs"/>
              </a:rPr>
              <a:t>is outside the province of the CSP, the CSP can provide tools and access points to</a:t>
            </a:r>
          </a:p>
          <a:p>
            <a:r>
              <a:rPr lang="en-US" sz="1200" kern="1200" dirty="0">
                <a:solidFill>
                  <a:schemeClr val="tx1"/>
                </a:solidFill>
                <a:effectLst/>
                <a:latin typeface="Arial" pitchFamily="-109" charset="0"/>
                <a:ea typeface="+mn-ea"/>
                <a:cs typeface="+mn-cs"/>
              </a:rPr>
              <a:t>facilitate various assessment activities.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Intrusion management</a:t>
            </a:r>
            <a:r>
              <a:rPr lang="en-US" sz="1200" kern="1200" dirty="0">
                <a:solidFill>
                  <a:schemeClr val="tx1"/>
                </a:solidFill>
                <a:effectLst/>
                <a:latin typeface="Arial" pitchFamily="-109" charset="0"/>
                <a:ea typeface="+mn-ea"/>
                <a:cs typeface="+mn-cs"/>
              </a:rPr>
              <a:t> encompasses intrusion detection, prevention, and</a:t>
            </a:r>
          </a:p>
          <a:p>
            <a:r>
              <a:rPr lang="en-US" sz="1200" kern="1200" dirty="0">
                <a:solidFill>
                  <a:schemeClr val="tx1"/>
                </a:solidFill>
                <a:effectLst/>
                <a:latin typeface="Arial" pitchFamily="-109" charset="0"/>
                <a:ea typeface="+mn-ea"/>
                <a:cs typeface="+mn-cs"/>
              </a:rPr>
              <a:t>response. The core of this service is the implementation of intrusion detection systems</a:t>
            </a:r>
          </a:p>
          <a:p>
            <a:r>
              <a:rPr lang="en-US" sz="1200" kern="1200" dirty="0">
                <a:solidFill>
                  <a:schemeClr val="tx1"/>
                </a:solidFill>
                <a:effectLst/>
                <a:latin typeface="Arial" pitchFamily="-109" charset="0"/>
                <a:ea typeface="+mn-ea"/>
                <a:cs typeface="+mn-cs"/>
              </a:rPr>
              <a:t>(IDSs) and intrusion prevention systems (IPSs) at entry points to the cloud and on</a:t>
            </a:r>
          </a:p>
          <a:p>
            <a:r>
              <a:rPr lang="en-US" sz="1200" kern="1200" dirty="0">
                <a:solidFill>
                  <a:schemeClr val="tx1"/>
                </a:solidFill>
                <a:effectLst/>
                <a:latin typeface="Arial" pitchFamily="-109" charset="0"/>
                <a:ea typeface="+mn-ea"/>
                <a:cs typeface="+mn-cs"/>
              </a:rPr>
              <a:t>servers in the cloud. An IDS is a set of automated tools designed to detect unauthorized</a:t>
            </a:r>
          </a:p>
          <a:p>
            <a:r>
              <a:rPr lang="en-US" sz="1200" kern="1200" dirty="0">
                <a:solidFill>
                  <a:schemeClr val="tx1"/>
                </a:solidFill>
                <a:effectLst/>
                <a:latin typeface="Arial" pitchFamily="-109" charset="0"/>
                <a:ea typeface="+mn-ea"/>
                <a:cs typeface="+mn-cs"/>
              </a:rPr>
              <a:t>access to a host system. An IPS incorporates IDS functionality and in addition</a:t>
            </a:r>
          </a:p>
          <a:p>
            <a:r>
              <a:rPr lang="en-US" sz="1200" kern="1200" dirty="0">
                <a:solidFill>
                  <a:schemeClr val="tx1"/>
                </a:solidFill>
                <a:effectLst/>
                <a:latin typeface="Arial" pitchFamily="-109" charset="0"/>
                <a:ea typeface="+mn-ea"/>
                <a:cs typeface="+mn-cs"/>
              </a:rPr>
              <a:t>includes mechanisms designed to block traffic from intruders.</a:t>
            </a:r>
          </a:p>
          <a:p>
            <a:endParaRPr lang="en-US" sz="1200" b="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Security information and event management (SIEM) </a:t>
            </a:r>
            <a:r>
              <a:rPr lang="en-US" sz="1200" kern="1200" dirty="0">
                <a:solidFill>
                  <a:schemeClr val="tx1"/>
                </a:solidFill>
                <a:effectLst/>
                <a:latin typeface="Arial" pitchFamily="-109" charset="0"/>
                <a:ea typeface="+mn-ea"/>
                <a:cs typeface="+mn-cs"/>
              </a:rPr>
              <a:t>aggregates (via push or</a:t>
            </a:r>
          </a:p>
          <a:p>
            <a:r>
              <a:rPr lang="en-US" sz="1200" kern="1200" dirty="0">
                <a:solidFill>
                  <a:schemeClr val="tx1"/>
                </a:solidFill>
                <a:effectLst/>
                <a:latin typeface="Arial" pitchFamily="-109" charset="0"/>
                <a:ea typeface="+mn-ea"/>
                <a:cs typeface="+mn-cs"/>
              </a:rPr>
              <a:t>pull mechanisms) log and event data from virtual and real networks, applications, and</a:t>
            </a:r>
          </a:p>
          <a:p>
            <a:r>
              <a:rPr lang="en-US" sz="1200" kern="1200" dirty="0">
                <a:solidFill>
                  <a:schemeClr val="tx1"/>
                </a:solidFill>
                <a:effectLst/>
                <a:latin typeface="Arial" pitchFamily="-109" charset="0"/>
                <a:ea typeface="+mn-ea"/>
                <a:cs typeface="+mn-cs"/>
              </a:rPr>
              <a:t>systems. This information is then correlated and analyzed to provide real-time reporting</a:t>
            </a:r>
          </a:p>
          <a:p>
            <a:r>
              <a:rPr lang="en-US" sz="1200" kern="1200" dirty="0">
                <a:solidFill>
                  <a:schemeClr val="tx1"/>
                </a:solidFill>
                <a:effectLst/>
                <a:latin typeface="Arial" pitchFamily="-109" charset="0"/>
                <a:ea typeface="+mn-ea"/>
                <a:cs typeface="+mn-cs"/>
              </a:rPr>
              <a:t>and alerting on information/events that may require intervention or other type</a:t>
            </a:r>
          </a:p>
          <a:p>
            <a:r>
              <a:rPr lang="en-US" sz="1200" kern="1200" dirty="0">
                <a:solidFill>
                  <a:schemeClr val="tx1"/>
                </a:solidFill>
                <a:effectLst/>
                <a:latin typeface="Arial" pitchFamily="-109" charset="0"/>
                <a:ea typeface="+mn-ea"/>
                <a:cs typeface="+mn-cs"/>
              </a:rPr>
              <a:t>of response. The CSP typically provides an integrated service that can put together</a:t>
            </a:r>
          </a:p>
          <a:p>
            <a:r>
              <a:rPr lang="en-US" sz="1200" kern="1200" dirty="0">
                <a:solidFill>
                  <a:schemeClr val="tx1"/>
                </a:solidFill>
                <a:effectLst/>
                <a:latin typeface="Arial" pitchFamily="-109" charset="0"/>
                <a:ea typeface="+mn-ea"/>
                <a:cs typeface="+mn-cs"/>
              </a:rPr>
              <a:t>information from a variety of sources both within the cloud and within the client</a:t>
            </a:r>
          </a:p>
          <a:p>
            <a:r>
              <a:rPr lang="en-US" sz="1200" kern="1200" dirty="0">
                <a:solidFill>
                  <a:schemeClr val="tx1"/>
                </a:solidFill>
                <a:effectLst/>
                <a:latin typeface="Arial" pitchFamily="-109" charset="0"/>
                <a:ea typeface="+mn-ea"/>
                <a:cs typeface="+mn-cs"/>
              </a:rPr>
              <a:t>enterprise network.</a:t>
            </a:r>
          </a:p>
          <a:p>
            <a:r>
              <a:rPr lang="en-US" sz="1200" kern="1200" dirty="0">
                <a:solidFill>
                  <a:schemeClr val="tx1"/>
                </a:solidFill>
                <a:effectLst/>
                <a:latin typeface="Arial" pitchFamily="-109" charset="0"/>
                <a:ea typeface="+mn-ea"/>
                <a:cs typeface="+mn-cs"/>
              </a:rPr>
              <a:t> </a:t>
            </a:r>
          </a:p>
          <a:p>
            <a:r>
              <a:rPr lang="en-US" sz="1200" b="1" kern="1200" dirty="0">
                <a:solidFill>
                  <a:schemeClr val="tx1"/>
                </a:solidFill>
                <a:effectLst/>
                <a:latin typeface="Arial" pitchFamily="-109" charset="0"/>
                <a:ea typeface="+mn-ea"/>
                <a:cs typeface="+mn-cs"/>
              </a:rPr>
              <a:t>Encryption</a:t>
            </a:r>
            <a:r>
              <a:rPr lang="en-US" sz="1200" kern="1200" dirty="0">
                <a:solidFill>
                  <a:schemeClr val="tx1"/>
                </a:solidFill>
                <a:effectLst/>
                <a:latin typeface="Arial" pitchFamily="-109" charset="0"/>
                <a:ea typeface="+mn-ea"/>
                <a:cs typeface="+mn-cs"/>
              </a:rPr>
              <a:t> is a pervasive service that can be provided for data at rest in the</a:t>
            </a:r>
          </a:p>
          <a:p>
            <a:r>
              <a:rPr lang="en-US" sz="1200" kern="1200" dirty="0">
                <a:solidFill>
                  <a:schemeClr val="tx1"/>
                </a:solidFill>
                <a:effectLst/>
                <a:latin typeface="Arial" pitchFamily="-109" charset="0"/>
                <a:ea typeface="+mn-ea"/>
                <a:cs typeface="+mn-cs"/>
              </a:rPr>
              <a:t>cloud, e-mail traffic, client-specific network management information, and identity</a:t>
            </a:r>
          </a:p>
          <a:p>
            <a:r>
              <a:rPr lang="en-US" sz="1200" kern="1200" dirty="0">
                <a:solidFill>
                  <a:schemeClr val="tx1"/>
                </a:solidFill>
                <a:effectLst/>
                <a:latin typeface="Arial" pitchFamily="-109" charset="0"/>
                <a:ea typeface="+mn-ea"/>
                <a:cs typeface="+mn-cs"/>
              </a:rPr>
              <a:t>information. Encryption services provided by the CSP involve a range of complex</a:t>
            </a:r>
          </a:p>
          <a:p>
            <a:r>
              <a:rPr lang="en-US" sz="1200" kern="1200" dirty="0">
                <a:solidFill>
                  <a:schemeClr val="tx1"/>
                </a:solidFill>
                <a:effectLst/>
                <a:latin typeface="Arial" pitchFamily="-109" charset="0"/>
                <a:ea typeface="+mn-ea"/>
                <a:cs typeface="+mn-cs"/>
              </a:rPr>
              <a:t>issues, including key management, how to implement virtual private network (VPN)</a:t>
            </a:r>
          </a:p>
          <a:p>
            <a:r>
              <a:rPr lang="en-US" sz="1200" kern="1200" dirty="0">
                <a:solidFill>
                  <a:schemeClr val="tx1"/>
                </a:solidFill>
                <a:effectLst/>
                <a:latin typeface="Arial" pitchFamily="-109" charset="0"/>
                <a:ea typeface="+mn-ea"/>
                <a:cs typeface="+mn-cs"/>
              </a:rPr>
              <a:t>services in the cloud, application encryption, and data content access.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Business continuity and disaster recovery </a:t>
            </a:r>
            <a:r>
              <a:rPr lang="en-US" sz="1200" kern="1200" dirty="0">
                <a:solidFill>
                  <a:schemeClr val="tx1"/>
                </a:solidFill>
                <a:effectLst/>
                <a:latin typeface="Arial" pitchFamily="-109" charset="0"/>
                <a:ea typeface="+mn-ea"/>
                <a:cs typeface="+mn-cs"/>
              </a:rPr>
              <a:t>comprise measures and mechanisms</a:t>
            </a:r>
          </a:p>
          <a:p>
            <a:r>
              <a:rPr lang="en-US" sz="1200" kern="1200" dirty="0">
                <a:solidFill>
                  <a:schemeClr val="tx1"/>
                </a:solidFill>
                <a:effectLst/>
                <a:latin typeface="Arial" pitchFamily="-109" charset="0"/>
                <a:ea typeface="+mn-ea"/>
                <a:cs typeface="+mn-cs"/>
              </a:rPr>
              <a:t>to ensure operational resiliency in the event of any service interruptions. This is an</a:t>
            </a:r>
          </a:p>
          <a:p>
            <a:r>
              <a:rPr lang="en-US" sz="1200" kern="1200" dirty="0">
                <a:solidFill>
                  <a:schemeClr val="tx1"/>
                </a:solidFill>
                <a:effectLst/>
                <a:latin typeface="Arial" pitchFamily="-109" charset="0"/>
                <a:ea typeface="+mn-ea"/>
                <a:cs typeface="+mn-cs"/>
              </a:rPr>
              <a:t>area where the CSP, because of economies of scale, can offer obvious benefits to a</a:t>
            </a:r>
          </a:p>
          <a:p>
            <a:r>
              <a:rPr lang="en-US" sz="1200" kern="1200" dirty="0">
                <a:solidFill>
                  <a:schemeClr val="tx1"/>
                </a:solidFill>
                <a:effectLst/>
                <a:latin typeface="Arial" pitchFamily="-109" charset="0"/>
                <a:ea typeface="+mn-ea"/>
                <a:cs typeface="+mn-cs"/>
              </a:rPr>
              <a:t>cloud service client. The CSP can provide backup at multiple locations, with reliable</a:t>
            </a:r>
          </a:p>
          <a:p>
            <a:r>
              <a:rPr lang="en-US" sz="1200" kern="1200" dirty="0">
                <a:solidFill>
                  <a:schemeClr val="tx1"/>
                </a:solidFill>
                <a:effectLst/>
                <a:latin typeface="Arial" pitchFamily="-109" charset="0"/>
                <a:ea typeface="+mn-ea"/>
                <a:cs typeface="+mn-cs"/>
              </a:rPr>
              <a:t>failover and disaster recovery facilities. This service must include a flexible infrastructure,</a:t>
            </a:r>
          </a:p>
          <a:p>
            <a:r>
              <a:rPr lang="en-US" sz="1200" kern="1200" dirty="0">
                <a:solidFill>
                  <a:schemeClr val="tx1"/>
                </a:solidFill>
                <a:effectLst/>
                <a:latin typeface="Arial" pitchFamily="-109" charset="0"/>
                <a:ea typeface="+mn-ea"/>
                <a:cs typeface="+mn-cs"/>
              </a:rPr>
              <a:t>redundancy of functions and hardware, monitored operations, geographically</a:t>
            </a:r>
          </a:p>
          <a:p>
            <a:r>
              <a:rPr lang="en-US" sz="1200" kern="1200" dirty="0">
                <a:solidFill>
                  <a:schemeClr val="tx1"/>
                </a:solidFill>
                <a:effectLst/>
                <a:latin typeface="Arial" pitchFamily="-109" charset="0"/>
                <a:ea typeface="+mn-ea"/>
                <a:cs typeface="+mn-cs"/>
              </a:rPr>
              <a:t>distributed data centers, and network survivability.</a:t>
            </a:r>
          </a:p>
          <a:p>
            <a:r>
              <a:rPr lang="en-US" sz="1200" kern="1200" dirty="0">
                <a:solidFill>
                  <a:schemeClr val="tx1"/>
                </a:solidFill>
                <a:effectLst/>
                <a:latin typeface="Arial" pitchFamily="-109" charset="0"/>
                <a:ea typeface="+mn-ea"/>
                <a:cs typeface="+mn-cs"/>
              </a:rPr>
              <a:t> </a:t>
            </a:r>
          </a:p>
          <a:p>
            <a:r>
              <a:rPr lang="en-US" sz="1200" b="1" kern="1200" dirty="0">
                <a:solidFill>
                  <a:schemeClr val="tx1"/>
                </a:solidFill>
                <a:effectLst/>
                <a:latin typeface="Arial" pitchFamily="-109" charset="0"/>
                <a:ea typeface="+mn-ea"/>
                <a:cs typeface="+mn-cs"/>
              </a:rPr>
              <a:t>Network security </a:t>
            </a:r>
            <a:r>
              <a:rPr lang="en-US" sz="1200" kern="1200" dirty="0">
                <a:solidFill>
                  <a:schemeClr val="tx1"/>
                </a:solidFill>
                <a:effectLst/>
                <a:latin typeface="Arial" pitchFamily="-109" charset="0"/>
                <a:ea typeface="+mn-ea"/>
                <a:cs typeface="+mn-cs"/>
              </a:rPr>
              <a:t>consists of security services that allocate access, distribute,</a:t>
            </a:r>
          </a:p>
          <a:p>
            <a:r>
              <a:rPr lang="en-US" sz="1200" kern="1200" dirty="0">
                <a:solidFill>
                  <a:schemeClr val="tx1"/>
                </a:solidFill>
                <a:effectLst/>
                <a:latin typeface="Arial" pitchFamily="-109" charset="0"/>
                <a:ea typeface="+mn-ea"/>
                <a:cs typeface="+mn-cs"/>
              </a:rPr>
              <a:t>monitor, and protect the underlying resource services. Services include perimeter and</a:t>
            </a:r>
          </a:p>
          <a:p>
            <a:r>
              <a:rPr lang="en-US" sz="1200" kern="1200" dirty="0">
                <a:solidFill>
                  <a:schemeClr val="tx1"/>
                </a:solidFill>
                <a:effectLst/>
                <a:latin typeface="Arial" pitchFamily="-109" charset="0"/>
                <a:ea typeface="+mn-ea"/>
                <a:cs typeface="+mn-cs"/>
              </a:rPr>
              <a:t>server firewalls and denial-of-service protection. Many of the other services listed in</a:t>
            </a:r>
          </a:p>
          <a:p>
            <a:r>
              <a:rPr lang="en-US" sz="1200" kern="1200" dirty="0">
                <a:solidFill>
                  <a:schemeClr val="tx1"/>
                </a:solidFill>
                <a:effectLst/>
                <a:latin typeface="Arial" pitchFamily="-109" charset="0"/>
                <a:ea typeface="+mn-ea"/>
                <a:cs typeface="+mn-cs"/>
              </a:rPr>
              <a:t>this section, including intrusion management, identity and access management, data</a:t>
            </a:r>
          </a:p>
          <a:p>
            <a:r>
              <a:rPr lang="en-US" sz="1200" kern="1200" dirty="0">
                <a:solidFill>
                  <a:schemeClr val="tx1"/>
                </a:solidFill>
                <a:effectLst/>
                <a:latin typeface="Arial" pitchFamily="-109" charset="0"/>
                <a:ea typeface="+mn-ea"/>
                <a:cs typeface="+mn-cs"/>
              </a:rPr>
              <a:t>loss protection, and Web security, also contribute to the network security service.</a:t>
            </a:r>
          </a:p>
        </p:txBody>
      </p:sp>
      <p:sp>
        <p:nvSpPr>
          <p:cNvPr id="4" name="Slide Number Placeholder 3"/>
          <p:cNvSpPr>
            <a:spLocks noGrp="1"/>
          </p:cNvSpPr>
          <p:nvPr>
            <p:ph type="sldNum" sz="quarter" idx="5"/>
          </p:nvPr>
        </p:nvSpPr>
        <p:spPr/>
        <p:txBody>
          <a:bodyPr/>
          <a:lstStyle/>
          <a:p>
            <a:fld id="{BF2C5394-9113-4247-88E1-EDCC4540E72A}" type="slidenum">
              <a:rPr lang="en-US" smtClean="0"/>
              <a:t>32</a:t>
            </a:fld>
            <a:endParaRPr lang="en-US"/>
          </a:p>
        </p:txBody>
      </p:sp>
    </p:spTree>
    <p:extLst>
      <p:ext uri="{BB962C8B-B14F-4D97-AF65-F5344CB8AC3E}">
        <p14:creationId xmlns:p14="http://schemas.microsoft.com/office/powerpoint/2010/main" val="21284302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This section provides an overview of an open-source security module that is part</a:t>
            </a:r>
          </a:p>
          <a:p>
            <a:r>
              <a:rPr lang="en-US" sz="1200" kern="1200" dirty="0">
                <a:solidFill>
                  <a:schemeClr val="tx1"/>
                </a:solidFill>
                <a:effectLst/>
                <a:latin typeface="Arial" pitchFamily="-109" charset="0"/>
                <a:ea typeface="+mn-ea"/>
                <a:cs typeface="+mn-cs"/>
              </a:rPr>
              <a:t>of the OpenStack cloud OS. OpenStack is an open-source software project of the</a:t>
            </a:r>
          </a:p>
          <a:p>
            <a:r>
              <a:rPr lang="en-US" sz="1200" kern="1200" dirty="0">
                <a:solidFill>
                  <a:schemeClr val="tx1"/>
                </a:solidFill>
                <a:effectLst/>
                <a:latin typeface="Arial" pitchFamily="-109" charset="0"/>
                <a:ea typeface="+mn-ea"/>
                <a:cs typeface="+mn-cs"/>
              </a:rPr>
              <a:t>OpenStack Foundation that aims to produce an open-source cloud operating system</a:t>
            </a:r>
          </a:p>
          <a:p>
            <a:r>
              <a:rPr lang="en-US" sz="1200" kern="1200" dirty="0">
                <a:solidFill>
                  <a:schemeClr val="tx1"/>
                </a:solidFill>
                <a:effectLst/>
                <a:latin typeface="Arial" pitchFamily="-109" charset="0"/>
                <a:ea typeface="+mn-ea"/>
                <a:cs typeface="+mn-cs"/>
              </a:rPr>
              <a:t>[ROSA14, SEFR12]. The principal objective is to enable creating and managing</a:t>
            </a:r>
          </a:p>
          <a:p>
            <a:r>
              <a:rPr lang="en-US" sz="1200" kern="1200" dirty="0">
                <a:solidFill>
                  <a:schemeClr val="tx1"/>
                </a:solidFill>
                <a:effectLst/>
                <a:latin typeface="Arial" pitchFamily="-109" charset="0"/>
                <a:ea typeface="+mn-ea"/>
                <a:cs typeface="+mn-cs"/>
              </a:rPr>
              <a:t>huge groups of virtual private servers in a cloud computing environment. OpenStack</a:t>
            </a:r>
          </a:p>
          <a:p>
            <a:r>
              <a:rPr lang="en-US" sz="1200" kern="1200" dirty="0">
                <a:solidFill>
                  <a:schemeClr val="tx1"/>
                </a:solidFill>
                <a:effectLst/>
                <a:latin typeface="Arial" pitchFamily="-109" charset="0"/>
                <a:ea typeface="+mn-ea"/>
                <a:cs typeface="+mn-cs"/>
              </a:rPr>
              <a:t>is embedded, to one degree or another, into data center infrastructure and cloud</a:t>
            </a:r>
          </a:p>
          <a:p>
            <a:r>
              <a:rPr lang="en-US" sz="1200" kern="1200" dirty="0">
                <a:solidFill>
                  <a:schemeClr val="tx1"/>
                </a:solidFill>
                <a:effectLst/>
                <a:latin typeface="Arial" pitchFamily="-109" charset="0"/>
                <a:ea typeface="+mn-ea"/>
                <a:cs typeface="+mn-cs"/>
              </a:rPr>
              <a:t>computing products offered by Cisco, IBM, Hewlett-Packard, and other vendors. It</a:t>
            </a:r>
          </a:p>
          <a:p>
            <a:r>
              <a:rPr lang="en-US" sz="1200" kern="1200" dirty="0">
                <a:solidFill>
                  <a:schemeClr val="tx1"/>
                </a:solidFill>
                <a:effectLst/>
                <a:latin typeface="Arial" pitchFamily="-109" charset="0"/>
                <a:ea typeface="+mn-ea"/>
                <a:cs typeface="+mn-cs"/>
              </a:rPr>
              <a:t>provides multi-tenant IaaS, and aims to meets the needs of public and private clouds</a:t>
            </a:r>
          </a:p>
          <a:p>
            <a:r>
              <a:rPr lang="en-US" sz="1200" kern="1200" dirty="0">
                <a:solidFill>
                  <a:schemeClr val="tx1"/>
                </a:solidFill>
                <a:effectLst/>
                <a:latin typeface="Arial" pitchFamily="-109" charset="0"/>
                <a:ea typeface="+mn-ea"/>
                <a:cs typeface="+mn-cs"/>
              </a:rPr>
              <a:t>regardless of size, by being simple to implement and massively scalable.</a:t>
            </a:r>
          </a:p>
          <a:p>
            <a:endParaRPr lang="en-US" sz="1200" kern="1200" dirty="0">
              <a:solidFill>
                <a:schemeClr val="tx1"/>
              </a:solidFill>
              <a:effectLst/>
              <a:latin typeface="Arial" pitchFamily="-109" charset="0"/>
              <a:ea typeface="+mn-ea"/>
              <a:cs typeface="+mn-cs"/>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33</a:t>
            </a:fld>
            <a:endParaRPr lang="en-US"/>
          </a:p>
        </p:txBody>
      </p:sp>
    </p:spTree>
    <p:extLst>
      <p:ext uri="{BB962C8B-B14F-4D97-AF65-F5344CB8AC3E}">
        <p14:creationId xmlns:p14="http://schemas.microsoft.com/office/powerpoint/2010/main" val="5193508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The OpenStack OS consists of a number of independent modules, each of</a:t>
            </a:r>
          </a:p>
          <a:p>
            <a:r>
              <a:rPr lang="en-US" sz="1200" kern="1200" dirty="0">
                <a:solidFill>
                  <a:schemeClr val="tx1"/>
                </a:solidFill>
                <a:effectLst/>
                <a:latin typeface="Arial" pitchFamily="-109" charset="0"/>
                <a:ea typeface="+mn-ea"/>
                <a:cs typeface="+mn-cs"/>
              </a:rPr>
              <a:t>which has a project name and a functional name. The modular structure is easy to</a:t>
            </a:r>
          </a:p>
          <a:p>
            <a:r>
              <a:rPr lang="en-US" sz="1200" kern="1200" dirty="0">
                <a:solidFill>
                  <a:schemeClr val="tx1"/>
                </a:solidFill>
                <a:effectLst/>
                <a:latin typeface="Arial" pitchFamily="-109" charset="0"/>
                <a:ea typeface="+mn-ea"/>
                <a:cs typeface="+mn-cs"/>
              </a:rPr>
              <a:t>scale out and provides a commonly used set of core services. Typically, the components</a:t>
            </a:r>
          </a:p>
          <a:p>
            <a:r>
              <a:rPr lang="en-US" sz="1200" kern="1200" dirty="0">
                <a:solidFill>
                  <a:schemeClr val="tx1"/>
                </a:solidFill>
                <a:effectLst/>
                <a:latin typeface="Arial" pitchFamily="-109" charset="0"/>
                <a:ea typeface="+mn-ea"/>
                <a:cs typeface="+mn-cs"/>
              </a:rPr>
              <a:t>are configured together to provide a comprehensive IaaS capability. However,</a:t>
            </a:r>
          </a:p>
          <a:p>
            <a:r>
              <a:rPr lang="en-US" sz="1200" kern="1200" dirty="0">
                <a:solidFill>
                  <a:schemeClr val="tx1"/>
                </a:solidFill>
                <a:effectLst/>
                <a:latin typeface="Arial" pitchFamily="-109" charset="0"/>
                <a:ea typeface="+mn-ea"/>
                <a:cs typeface="+mn-cs"/>
              </a:rPr>
              <a:t>the modular design is such that the components are generally capable of being used</a:t>
            </a:r>
          </a:p>
          <a:p>
            <a:r>
              <a:rPr lang="en-US" sz="1200" kern="1200" dirty="0">
                <a:solidFill>
                  <a:schemeClr val="tx1"/>
                </a:solidFill>
                <a:effectLst/>
                <a:latin typeface="Arial" pitchFamily="-109" charset="0"/>
                <a:ea typeface="+mn-ea"/>
                <a:cs typeface="+mn-cs"/>
              </a:rPr>
              <a:t>independently.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The security module for OpenStack is Keystone. Keystone provides the shared</a:t>
            </a:r>
          </a:p>
          <a:p>
            <a:r>
              <a:rPr lang="en-US" sz="1200" kern="1200" dirty="0">
                <a:solidFill>
                  <a:schemeClr val="tx1"/>
                </a:solidFill>
                <a:effectLst/>
                <a:latin typeface="Arial" pitchFamily="-109" charset="0"/>
                <a:ea typeface="+mn-ea"/>
                <a:cs typeface="+mn-cs"/>
              </a:rPr>
              <a:t>security services essential for a functioning cloud computing infrastructure. It provides</a:t>
            </a:r>
          </a:p>
          <a:p>
            <a:r>
              <a:rPr lang="en-US" sz="1200" kern="1200" dirty="0">
                <a:solidFill>
                  <a:schemeClr val="tx1"/>
                </a:solidFill>
                <a:effectLst/>
                <a:latin typeface="Arial" pitchFamily="-109" charset="0"/>
                <a:ea typeface="+mn-ea"/>
                <a:cs typeface="+mn-cs"/>
              </a:rPr>
              <a:t>the following main services:</a:t>
            </a:r>
          </a:p>
          <a:p>
            <a:endParaRPr lang="en-US" sz="1200" b="1"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Identity:</a:t>
            </a:r>
            <a:r>
              <a:rPr lang="en-US" sz="1200" kern="1200" dirty="0">
                <a:solidFill>
                  <a:schemeClr val="tx1"/>
                </a:solidFill>
                <a:effectLst/>
                <a:latin typeface="Arial" pitchFamily="-109" charset="0"/>
                <a:ea typeface="+mn-ea"/>
                <a:cs typeface="+mn-cs"/>
              </a:rPr>
              <a:t>  This is user information authentication. This information defines a</a:t>
            </a:r>
          </a:p>
          <a:p>
            <a:r>
              <a:rPr lang="en-US" sz="1200" kern="1200" dirty="0">
                <a:solidFill>
                  <a:schemeClr val="tx1"/>
                </a:solidFill>
                <a:effectLst/>
                <a:latin typeface="Arial" pitchFamily="-109" charset="0"/>
                <a:ea typeface="+mn-ea"/>
                <a:cs typeface="+mn-cs"/>
              </a:rPr>
              <a:t>user’s role and permissions within a project, and is the basis for a role-based</a:t>
            </a:r>
          </a:p>
          <a:p>
            <a:r>
              <a:rPr lang="en-US" sz="1200" kern="1200" dirty="0">
                <a:solidFill>
                  <a:schemeClr val="tx1"/>
                </a:solidFill>
                <a:effectLst/>
                <a:latin typeface="Arial" pitchFamily="-109" charset="0"/>
                <a:ea typeface="+mn-ea"/>
                <a:cs typeface="+mn-cs"/>
              </a:rPr>
              <a:t>access control (RBAC) mechanism. Keystone supports multiple methods of</a:t>
            </a:r>
          </a:p>
          <a:p>
            <a:r>
              <a:rPr lang="en-US" sz="1200" kern="1200" dirty="0">
                <a:solidFill>
                  <a:schemeClr val="tx1"/>
                </a:solidFill>
                <a:effectLst/>
                <a:latin typeface="Arial" pitchFamily="-109" charset="0"/>
                <a:ea typeface="+mn-ea"/>
                <a:cs typeface="+mn-cs"/>
              </a:rPr>
              <a:t>authentication, including user name and password, Lightweight Directory</a:t>
            </a:r>
          </a:p>
          <a:p>
            <a:r>
              <a:rPr lang="en-US" sz="1200" kern="1200" dirty="0">
                <a:solidFill>
                  <a:schemeClr val="tx1"/>
                </a:solidFill>
                <a:effectLst/>
                <a:latin typeface="Arial" pitchFamily="-109" charset="0"/>
                <a:ea typeface="+mn-ea"/>
                <a:cs typeface="+mn-cs"/>
              </a:rPr>
              <a:t>Access Protocol (LDAP), and a means of configuring external authentication</a:t>
            </a:r>
          </a:p>
          <a:p>
            <a:r>
              <a:rPr lang="en-US" sz="1200" kern="1200" dirty="0">
                <a:solidFill>
                  <a:schemeClr val="tx1"/>
                </a:solidFill>
                <a:effectLst/>
                <a:latin typeface="Arial" pitchFamily="-109" charset="0"/>
                <a:ea typeface="+mn-ea"/>
                <a:cs typeface="+mn-cs"/>
              </a:rPr>
              <a:t>methods supplied by the CSC.</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Token:</a:t>
            </a:r>
            <a:r>
              <a:rPr lang="en-US" sz="1200" kern="1200" dirty="0">
                <a:solidFill>
                  <a:schemeClr val="tx1"/>
                </a:solidFill>
                <a:effectLst/>
                <a:latin typeface="Arial" pitchFamily="-109" charset="0"/>
                <a:ea typeface="+mn-ea"/>
                <a:cs typeface="+mn-cs"/>
              </a:rPr>
              <a:t>  After authentication, a token is assigned and used for access control.</a:t>
            </a:r>
          </a:p>
          <a:p>
            <a:r>
              <a:rPr lang="en-US" sz="1200" kern="1200" dirty="0">
                <a:solidFill>
                  <a:schemeClr val="tx1"/>
                </a:solidFill>
                <a:effectLst/>
                <a:latin typeface="Arial" pitchFamily="-109" charset="0"/>
                <a:ea typeface="+mn-ea"/>
                <a:cs typeface="+mn-cs"/>
              </a:rPr>
              <a:t>OpenStack services retain tokens and use them to query Keystone during</a:t>
            </a:r>
          </a:p>
          <a:p>
            <a:r>
              <a:rPr lang="en-US" sz="1200" kern="1200" dirty="0">
                <a:solidFill>
                  <a:schemeClr val="tx1"/>
                </a:solidFill>
                <a:effectLst/>
                <a:latin typeface="Arial" pitchFamily="-109" charset="0"/>
                <a:ea typeface="+mn-ea"/>
                <a:cs typeface="+mn-cs"/>
              </a:rPr>
              <a:t>operations.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Service catalog</a:t>
            </a:r>
            <a:r>
              <a:rPr lang="en-US" sz="1200" kern="1200" dirty="0">
                <a:solidFill>
                  <a:schemeClr val="tx1"/>
                </a:solidFill>
                <a:effectLst/>
                <a:latin typeface="Arial" pitchFamily="-109" charset="0"/>
                <a:ea typeface="+mn-ea"/>
                <a:cs typeface="+mn-cs"/>
              </a:rPr>
              <a:t>:  OpenStack service endpoints are registered with Keystone to</a:t>
            </a:r>
          </a:p>
          <a:p>
            <a:r>
              <a:rPr lang="en-US" sz="1200" kern="1200" dirty="0">
                <a:solidFill>
                  <a:schemeClr val="tx1"/>
                </a:solidFill>
                <a:effectLst/>
                <a:latin typeface="Arial" pitchFamily="-109" charset="0"/>
                <a:ea typeface="+mn-ea"/>
                <a:cs typeface="+mn-cs"/>
              </a:rPr>
              <a:t>create a service catalog. A client for a service connects to Keystone and determines</a:t>
            </a:r>
          </a:p>
          <a:p>
            <a:r>
              <a:rPr lang="en-US" sz="1200" kern="1200" dirty="0">
                <a:solidFill>
                  <a:schemeClr val="tx1"/>
                </a:solidFill>
                <a:effectLst/>
                <a:latin typeface="Arial" pitchFamily="-109" charset="0"/>
                <a:ea typeface="+mn-ea"/>
                <a:cs typeface="+mn-cs"/>
              </a:rPr>
              <a:t>an endpoint to call based on the returned catalog.</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Policies</a:t>
            </a:r>
            <a:r>
              <a:rPr lang="en-US" sz="1200" kern="1200" dirty="0">
                <a:solidFill>
                  <a:schemeClr val="tx1"/>
                </a:solidFill>
                <a:effectLst/>
                <a:latin typeface="Arial" pitchFamily="-109" charset="0"/>
                <a:ea typeface="+mn-ea"/>
                <a:cs typeface="+mn-cs"/>
              </a:rPr>
              <a:t>:  This service enforces different user access levels. Each OpenStack</a:t>
            </a:r>
          </a:p>
          <a:p>
            <a:r>
              <a:rPr lang="en-US" sz="1200" kern="1200" dirty="0">
                <a:solidFill>
                  <a:schemeClr val="tx1"/>
                </a:solidFill>
                <a:effectLst/>
                <a:latin typeface="Arial" pitchFamily="-109" charset="0"/>
                <a:ea typeface="+mn-ea"/>
                <a:cs typeface="+mn-cs"/>
              </a:rPr>
              <a:t>service defines the access policies for its resources in an associated policy file.</a:t>
            </a:r>
          </a:p>
          <a:p>
            <a:r>
              <a:rPr lang="en-US" sz="1200" kern="1200" dirty="0">
                <a:solidFill>
                  <a:schemeClr val="tx1"/>
                </a:solidFill>
                <a:effectLst/>
                <a:latin typeface="Arial" pitchFamily="-109" charset="0"/>
                <a:ea typeface="+mn-ea"/>
                <a:cs typeface="+mn-cs"/>
              </a:rPr>
              <a:t>A resource, for example, could be API access, the ability to attach to a volume,</a:t>
            </a:r>
          </a:p>
          <a:p>
            <a:r>
              <a:rPr lang="en-US" sz="1200" kern="1200" dirty="0">
                <a:solidFill>
                  <a:schemeClr val="tx1"/>
                </a:solidFill>
                <a:effectLst/>
                <a:latin typeface="Arial" pitchFamily="-109" charset="0"/>
                <a:ea typeface="+mn-ea"/>
                <a:cs typeface="+mn-cs"/>
              </a:rPr>
              <a:t>or to fire up instances. These policies can be modified or updated by the cloud</a:t>
            </a:r>
          </a:p>
          <a:p>
            <a:r>
              <a:rPr lang="en-US" sz="1200" kern="1200" dirty="0">
                <a:solidFill>
                  <a:schemeClr val="tx1"/>
                </a:solidFill>
                <a:effectLst/>
                <a:latin typeface="Arial" pitchFamily="-109" charset="0"/>
                <a:ea typeface="+mn-ea"/>
                <a:cs typeface="+mn-cs"/>
              </a:rPr>
              <a:t>administrator to control the access to the various resources.</a:t>
            </a:r>
          </a:p>
        </p:txBody>
      </p:sp>
      <p:sp>
        <p:nvSpPr>
          <p:cNvPr id="4" name="Slide Number Placeholder 3"/>
          <p:cNvSpPr>
            <a:spLocks noGrp="1"/>
          </p:cNvSpPr>
          <p:nvPr>
            <p:ph type="sldNum" sz="quarter" idx="5"/>
          </p:nvPr>
        </p:nvSpPr>
        <p:spPr/>
        <p:txBody>
          <a:bodyPr/>
          <a:lstStyle/>
          <a:p>
            <a:fld id="{BF2C5394-9113-4247-88E1-EDCC4540E72A}" type="slidenum">
              <a:rPr lang="en-US" smtClean="0"/>
              <a:t>34</a:t>
            </a:fld>
            <a:endParaRPr lang="en-US"/>
          </a:p>
        </p:txBody>
      </p:sp>
    </p:spTree>
    <p:extLst>
      <p:ext uri="{BB962C8B-B14F-4D97-AF65-F5344CB8AC3E}">
        <p14:creationId xmlns:p14="http://schemas.microsoft.com/office/powerpoint/2010/main" val="27078876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Figure 13.7 illustrates the way in which Keystone interacts with other Open-</a:t>
            </a:r>
          </a:p>
          <a:p>
            <a:r>
              <a:rPr lang="en-US" sz="1200" kern="1200" dirty="0">
                <a:solidFill>
                  <a:schemeClr val="tx1"/>
                </a:solidFill>
                <a:effectLst/>
                <a:latin typeface="Arial" pitchFamily="-109" charset="0"/>
                <a:ea typeface="+mn-ea"/>
                <a:cs typeface="+mn-cs"/>
              </a:rPr>
              <a:t>Stack components to launch a new VM. </a:t>
            </a:r>
            <a:r>
              <a:rPr lang="en-US" sz="1200" b="1" kern="1200" dirty="0">
                <a:solidFill>
                  <a:schemeClr val="tx1"/>
                </a:solidFill>
                <a:effectLst/>
                <a:latin typeface="Arial" pitchFamily="-109" charset="0"/>
                <a:ea typeface="+mn-ea"/>
                <a:cs typeface="+mn-cs"/>
              </a:rPr>
              <a:t>Nova</a:t>
            </a:r>
            <a:r>
              <a:rPr lang="en-US" sz="1200" kern="1200" dirty="0">
                <a:solidFill>
                  <a:schemeClr val="tx1"/>
                </a:solidFill>
                <a:effectLst/>
                <a:latin typeface="Arial" pitchFamily="-109" charset="0"/>
                <a:ea typeface="+mn-ea"/>
                <a:cs typeface="+mn-cs"/>
              </a:rPr>
              <a:t> is the management software module</a:t>
            </a:r>
          </a:p>
          <a:p>
            <a:r>
              <a:rPr lang="en-US" sz="1200" kern="1200" dirty="0">
                <a:solidFill>
                  <a:schemeClr val="tx1"/>
                </a:solidFill>
                <a:effectLst/>
                <a:latin typeface="Arial" pitchFamily="-109" charset="0"/>
                <a:ea typeface="+mn-ea"/>
                <a:cs typeface="+mn-cs"/>
              </a:rPr>
              <a:t>that controls VMs within the IaaS cloud computing platform. It manages the lifecycle</a:t>
            </a:r>
          </a:p>
          <a:p>
            <a:r>
              <a:rPr lang="en-US" sz="1200" kern="1200" dirty="0">
                <a:solidFill>
                  <a:schemeClr val="tx1"/>
                </a:solidFill>
                <a:effectLst/>
                <a:latin typeface="Arial" pitchFamily="-109" charset="0"/>
                <a:ea typeface="+mn-ea"/>
                <a:cs typeface="+mn-cs"/>
              </a:rPr>
              <a:t>of compute instances in an OpenStack environment. Responsibilities include spawning,</a:t>
            </a:r>
          </a:p>
          <a:p>
            <a:r>
              <a:rPr lang="en-US" sz="1200" kern="1200" dirty="0">
                <a:solidFill>
                  <a:schemeClr val="tx1"/>
                </a:solidFill>
                <a:effectLst/>
                <a:latin typeface="Arial" pitchFamily="-109" charset="0"/>
                <a:ea typeface="+mn-ea"/>
                <a:cs typeface="+mn-cs"/>
              </a:rPr>
              <a:t>scheduling, and decommissioning of machines on demand. Thus, Nova enables</a:t>
            </a:r>
          </a:p>
          <a:p>
            <a:r>
              <a:rPr lang="en-US" sz="1200" kern="1200" dirty="0">
                <a:solidFill>
                  <a:schemeClr val="tx1"/>
                </a:solidFill>
                <a:effectLst/>
                <a:latin typeface="Arial" pitchFamily="-109" charset="0"/>
                <a:ea typeface="+mn-ea"/>
                <a:cs typeface="+mn-cs"/>
              </a:rPr>
              <a:t>enterprises and service providers to offer on-demand computing resources by provisioning</a:t>
            </a:r>
          </a:p>
          <a:p>
            <a:r>
              <a:rPr lang="en-US" sz="1200" kern="1200" dirty="0">
                <a:solidFill>
                  <a:schemeClr val="tx1"/>
                </a:solidFill>
                <a:effectLst/>
                <a:latin typeface="Arial" pitchFamily="-109" charset="0"/>
                <a:ea typeface="+mn-ea"/>
                <a:cs typeface="+mn-cs"/>
              </a:rPr>
              <a:t>and managing large networks of VMs. </a:t>
            </a:r>
            <a:r>
              <a:rPr lang="en-US" sz="1200" b="1" kern="1200" dirty="0">
                <a:solidFill>
                  <a:schemeClr val="tx1"/>
                </a:solidFill>
                <a:effectLst/>
                <a:latin typeface="Arial" pitchFamily="-109" charset="0"/>
                <a:ea typeface="+mn-ea"/>
                <a:cs typeface="+mn-cs"/>
              </a:rPr>
              <a:t>Glance</a:t>
            </a:r>
            <a:r>
              <a:rPr lang="en-US" sz="1200" kern="1200" dirty="0">
                <a:solidFill>
                  <a:schemeClr val="tx1"/>
                </a:solidFill>
                <a:effectLst/>
                <a:latin typeface="Arial" pitchFamily="-109" charset="0"/>
                <a:ea typeface="+mn-ea"/>
                <a:cs typeface="+mn-cs"/>
              </a:rPr>
              <a:t> is a lookup and retrieval</a:t>
            </a:r>
          </a:p>
          <a:p>
            <a:r>
              <a:rPr lang="en-US" sz="1200" kern="1200" dirty="0">
                <a:solidFill>
                  <a:schemeClr val="tx1"/>
                </a:solidFill>
                <a:effectLst/>
                <a:latin typeface="Arial" pitchFamily="-109" charset="0"/>
                <a:ea typeface="+mn-ea"/>
                <a:cs typeface="+mn-cs"/>
              </a:rPr>
              <a:t>system for VM disk images. It provides services for discovering, registering, and</a:t>
            </a:r>
          </a:p>
          <a:p>
            <a:r>
              <a:rPr lang="en-US" sz="1200" kern="1200" dirty="0">
                <a:solidFill>
                  <a:schemeClr val="tx1"/>
                </a:solidFill>
                <a:effectLst/>
                <a:latin typeface="Arial" pitchFamily="-109" charset="0"/>
                <a:ea typeface="+mn-ea"/>
                <a:cs typeface="+mn-cs"/>
              </a:rPr>
              <a:t>retrieving virtual images through an API. </a:t>
            </a:r>
            <a:r>
              <a:rPr lang="en-US" sz="1200" b="1" kern="1200" dirty="0">
                <a:solidFill>
                  <a:schemeClr val="tx1"/>
                </a:solidFill>
                <a:effectLst/>
                <a:latin typeface="Arial" pitchFamily="-109" charset="0"/>
                <a:ea typeface="+mn-ea"/>
                <a:cs typeface="+mn-cs"/>
              </a:rPr>
              <a:t>Swift</a:t>
            </a:r>
            <a:r>
              <a:rPr lang="en-US" sz="1200" kern="1200" dirty="0">
                <a:solidFill>
                  <a:schemeClr val="tx1"/>
                </a:solidFill>
                <a:effectLst/>
                <a:latin typeface="Arial" pitchFamily="-109" charset="0"/>
                <a:ea typeface="+mn-ea"/>
                <a:cs typeface="+mn-cs"/>
              </a:rPr>
              <a:t> is a distributed object store that</a:t>
            </a:r>
          </a:p>
          <a:p>
            <a:r>
              <a:rPr lang="en-US" sz="1200" kern="1200" dirty="0">
                <a:solidFill>
                  <a:schemeClr val="tx1"/>
                </a:solidFill>
                <a:effectLst/>
                <a:latin typeface="Arial" pitchFamily="-109" charset="0"/>
                <a:ea typeface="+mn-ea"/>
                <a:cs typeface="+mn-cs"/>
              </a:rPr>
              <a:t>creates a redundant and scalable storage space of up to multiple petabytes of data.</a:t>
            </a:r>
          </a:p>
          <a:p>
            <a:r>
              <a:rPr lang="en-US" sz="1200" kern="1200" dirty="0">
                <a:solidFill>
                  <a:schemeClr val="tx1"/>
                </a:solidFill>
                <a:effectLst/>
                <a:latin typeface="Arial" pitchFamily="-109" charset="0"/>
                <a:ea typeface="+mn-ea"/>
                <a:cs typeface="+mn-cs"/>
              </a:rPr>
              <a:t>Object storage does not present a traditional file system, but rather a distributed</a:t>
            </a:r>
          </a:p>
          <a:p>
            <a:r>
              <a:rPr lang="en-US" sz="1200" kern="1200" dirty="0">
                <a:solidFill>
                  <a:schemeClr val="tx1"/>
                </a:solidFill>
                <a:effectLst/>
                <a:latin typeface="Arial" pitchFamily="-109" charset="0"/>
                <a:ea typeface="+mn-ea"/>
                <a:cs typeface="+mn-cs"/>
              </a:rPr>
              <a:t>storage system for static data such as VM images, photo storage, e-mail storage,</a:t>
            </a:r>
          </a:p>
          <a:p>
            <a:r>
              <a:rPr lang="en-US" sz="1200" kern="1200" dirty="0">
                <a:solidFill>
                  <a:schemeClr val="tx1"/>
                </a:solidFill>
                <a:effectLst/>
                <a:latin typeface="Arial" pitchFamily="-109" charset="0"/>
                <a:ea typeface="+mn-ea"/>
                <a:cs typeface="+mn-cs"/>
              </a:rPr>
              <a:t>backups, and archives.</a:t>
            </a:r>
          </a:p>
        </p:txBody>
      </p:sp>
      <p:sp>
        <p:nvSpPr>
          <p:cNvPr id="4" name="Slide Number Placeholder 3"/>
          <p:cNvSpPr>
            <a:spLocks noGrp="1"/>
          </p:cNvSpPr>
          <p:nvPr>
            <p:ph type="sldNum" sz="quarter" idx="5"/>
          </p:nvPr>
        </p:nvSpPr>
        <p:spPr/>
        <p:txBody>
          <a:bodyPr/>
          <a:lstStyle/>
          <a:p>
            <a:fld id="{BF2C5394-9113-4247-88E1-EDCC4540E72A}" type="slidenum">
              <a:rPr lang="en-US" smtClean="0"/>
              <a:t>35</a:t>
            </a:fld>
            <a:endParaRPr lang="en-US"/>
          </a:p>
        </p:txBody>
      </p:sp>
    </p:spTree>
    <p:extLst>
      <p:ext uri="{BB962C8B-B14F-4D97-AF65-F5344CB8AC3E}">
        <p14:creationId xmlns:p14="http://schemas.microsoft.com/office/powerpoint/2010/main" val="27768370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Internet of Things is the latest </a:t>
            </a:r>
            <a:r>
              <a:rPr lang="en-US" sz="1200" kern="1200" dirty="0">
                <a:solidFill>
                  <a:schemeClr val="tx1"/>
                </a:solidFill>
                <a:effectLst/>
                <a:latin typeface="+mn-lt"/>
                <a:ea typeface="+mn-ea"/>
                <a:cs typeface="+mn-cs"/>
              </a:rPr>
              <a:t>development in the long and continuing revolution</a:t>
            </a:r>
          </a:p>
          <a:p>
            <a:r>
              <a:rPr lang="en-US" sz="1200" kern="1200" dirty="0">
                <a:solidFill>
                  <a:schemeClr val="tx1"/>
                </a:solidFill>
                <a:effectLst/>
                <a:latin typeface="+mn-lt"/>
                <a:ea typeface="+mn-ea"/>
                <a:cs typeface="+mn-cs"/>
              </a:rPr>
              <a:t>of computing and communications. Its size, ubiquity, and influence on everyday</a:t>
            </a:r>
          </a:p>
          <a:p>
            <a:r>
              <a:rPr lang="en-US" sz="1200" kern="1200" dirty="0">
                <a:solidFill>
                  <a:schemeClr val="tx1"/>
                </a:solidFill>
                <a:effectLst/>
                <a:latin typeface="+mn-lt"/>
                <a:ea typeface="+mn-ea"/>
                <a:cs typeface="+mn-cs"/>
              </a:rPr>
              <a:t>lives, business, and government dwarf any technical advance that has gone before.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Internet of Things (IoT) </a:t>
            </a:r>
            <a:r>
              <a:rPr lang="en-US" sz="1200" kern="1200" dirty="0">
                <a:solidFill>
                  <a:schemeClr val="tx1"/>
                </a:solidFill>
                <a:effectLst/>
                <a:latin typeface="+mn-lt"/>
                <a:ea typeface="+mn-ea"/>
                <a:cs typeface="+mn-cs"/>
              </a:rPr>
              <a:t>is a term that refers to the expanding interconnection</a:t>
            </a:r>
          </a:p>
          <a:p>
            <a:r>
              <a:rPr lang="en-US" sz="1200" kern="1200" dirty="0">
                <a:solidFill>
                  <a:schemeClr val="tx1"/>
                </a:solidFill>
                <a:effectLst/>
                <a:latin typeface="+mn-lt"/>
                <a:ea typeface="+mn-ea"/>
                <a:cs typeface="+mn-cs"/>
              </a:rPr>
              <a:t>of smart devices, ranging from appliances to tiny sensors. A dominant theme</a:t>
            </a:r>
          </a:p>
          <a:p>
            <a:r>
              <a:rPr lang="en-US" sz="1200" kern="1200" dirty="0">
                <a:solidFill>
                  <a:schemeClr val="tx1"/>
                </a:solidFill>
                <a:effectLst/>
                <a:latin typeface="+mn-lt"/>
                <a:ea typeface="+mn-ea"/>
                <a:cs typeface="+mn-cs"/>
              </a:rPr>
              <a:t>is the embedding of short-range mobile transceivers into a wide array of gadgets</a:t>
            </a:r>
          </a:p>
          <a:p>
            <a:r>
              <a:rPr lang="en-US" sz="1200" kern="1200" dirty="0">
                <a:solidFill>
                  <a:schemeClr val="tx1"/>
                </a:solidFill>
                <a:effectLst/>
                <a:latin typeface="+mn-lt"/>
                <a:ea typeface="+mn-ea"/>
                <a:cs typeface="+mn-cs"/>
              </a:rPr>
              <a:t>and everyday items, enabling new forms of communication between people and</a:t>
            </a:r>
          </a:p>
          <a:p>
            <a:r>
              <a:rPr lang="en-US" sz="1200" kern="1200" dirty="0">
                <a:solidFill>
                  <a:schemeClr val="tx1"/>
                </a:solidFill>
                <a:effectLst/>
                <a:latin typeface="+mn-lt"/>
                <a:ea typeface="+mn-ea"/>
                <a:cs typeface="+mn-cs"/>
              </a:rPr>
              <a:t>things, and between things themselves. The Internet now supports the interconnection</a:t>
            </a:r>
          </a:p>
          <a:p>
            <a:r>
              <a:rPr lang="en-US" sz="1200" kern="1200" dirty="0">
                <a:solidFill>
                  <a:schemeClr val="tx1"/>
                </a:solidFill>
                <a:effectLst/>
                <a:latin typeface="+mn-lt"/>
                <a:ea typeface="+mn-ea"/>
                <a:cs typeface="+mn-cs"/>
              </a:rPr>
              <a:t>of billions of industrial and personal objects, usually through cloud systems.</a:t>
            </a:r>
          </a:p>
          <a:p>
            <a:r>
              <a:rPr lang="en-US" sz="1200" kern="1200" dirty="0">
                <a:solidFill>
                  <a:schemeClr val="tx1"/>
                </a:solidFill>
                <a:effectLst/>
                <a:latin typeface="+mn-lt"/>
                <a:ea typeface="+mn-ea"/>
                <a:cs typeface="+mn-cs"/>
              </a:rPr>
              <a:t>The objects deliver sensor information, act on their environment, and in some</a:t>
            </a:r>
          </a:p>
          <a:p>
            <a:r>
              <a:rPr lang="en-US" sz="1200" kern="1200" dirty="0">
                <a:solidFill>
                  <a:schemeClr val="tx1"/>
                </a:solidFill>
                <a:effectLst/>
                <a:latin typeface="+mn-lt"/>
                <a:ea typeface="+mn-ea"/>
                <a:cs typeface="+mn-cs"/>
              </a:rPr>
              <a:t>cases modify themselves, to create overall management of a larger system, like a</a:t>
            </a:r>
          </a:p>
          <a:p>
            <a:r>
              <a:rPr lang="en-US" sz="1200" kern="1200" dirty="0">
                <a:solidFill>
                  <a:schemeClr val="tx1"/>
                </a:solidFill>
                <a:effectLst/>
                <a:latin typeface="+mn-lt"/>
                <a:ea typeface="+mn-ea"/>
                <a:cs typeface="+mn-cs"/>
              </a:rPr>
              <a:t>factory or city.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IoT is primarily driven by deeply embedded devices. These devices are low-bandwidth,</a:t>
            </a:r>
          </a:p>
          <a:p>
            <a:r>
              <a:rPr lang="en-US" sz="1200" kern="1200" dirty="0">
                <a:solidFill>
                  <a:schemeClr val="tx1"/>
                </a:solidFill>
                <a:effectLst/>
                <a:latin typeface="+mn-lt"/>
                <a:ea typeface="+mn-ea"/>
                <a:cs typeface="+mn-cs"/>
              </a:rPr>
              <a:t>low-repetition data capture, and low-bandwidth data-usage appliances</a:t>
            </a:r>
          </a:p>
          <a:p>
            <a:r>
              <a:rPr lang="en-US" sz="1200" kern="1200" dirty="0">
                <a:solidFill>
                  <a:schemeClr val="tx1"/>
                </a:solidFill>
                <a:effectLst/>
                <a:latin typeface="+mn-lt"/>
                <a:ea typeface="+mn-ea"/>
                <a:cs typeface="+mn-cs"/>
              </a:rPr>
              <a:t>that communicate with each other and provide data via user interfaces. Embedded</a:t>
            </a:r>
          </a:p>
          <a:p>
            <a:r>
              <a:rPr lang="en-US" sz="1200" kern="1200" dirty="0">
                <a:solidFill>
                  <a:schemeClr val="tx1"/>
                </a:solidFill>
                <a:effectLst/>
                <a:latin typeface="+mn-lt"/>
                <a:ea typeface="+mn-ea"/>
                <a:cs typeface="+mn-cs"/>
              </a:rPr>
              <a:t>appliances, such as high-resolution video security cameras, video VoIP phones, and a</a:t>
            </a:r>
          </a:p>
          <a:p>
            <a:r>
              <a:rPr lang="en-US" sz="1200" kern="1200" dirty="0">
                <a:solidFill>
                  <a:schemeClr val="tx1"/>
                </a:solidFill>
                <a:effectLst/>
                <a:latin typeface="+mn-lt"/>
                <a:ea typeface="+mn-ea"/>
                <a:cs typeface="+mn-cs"/>
              </a:rPr>
              <a:t>handful of others, require high-bandwidth streaming capabilities. Yet countless products</a:t>
            </a:r>
          </a:p>
          <a:p>
            <a:r>
              <a:rPr lang="en-US" sz="1200" kern="1200" dirty="0">
                <a:solidFill>
                  <a:schemeClr val="tx1"/>
                </a:solidFill>
                <a:effectLst/>
                <a:latin typeface="+mn-lt"/>
                <a:ea typeface="+mn-ea"/>
                <a:cs typeface="+mn-cs"/>
              </a:rPr>
              <a:t>simply require packets of data to be intermittently delivered.</a:t>
            </a:r>
          </a:p>
        </p:txBody>
      </p:sp>
      <p:sp>
        <p:nvSpPr>
          <p:cNvPr id="4" name="Slide Number Placeholder 3"/>
          <p:cNvSpPr>
            <a:spLocks noGrp="1"/>
          </p:cNvSpPr>
          <p:nvPr>
            <p:ph type="sldNum" sz="quarter" idx="5"/>
          </p:nvPr>
        </p:nvSpPr>
        <p:spPr/>
        <p:txBody>
          <a:bodyPr/>
          <a:lstStyle/>
          <a:p>
            <a:fld id="{BF2C5394-9113-4247-88E1-EDCC4540E72A}" type="slidenum">
              <a:rPr lang="en-US" smtClean="0"/>
              <a:t>36</a:t>
            </a:fld>
            <a:endParaRPr lang="en-US"/>
          </a:p>
        </p:txBody>
      </p:sp>
    </p:spTree>
    <p:extLst>
      <p:ext uri="{BB962C8B-B14F-4D97-AF65-F5344CB8AC3E}">
        <p14:creationId xmlns:p14="http://schemas.microsoft.com/office/powerpoint/2010/main" val="3212230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With reference to the end systems supported, the Internet has gone through roughly</a:t>
            </a:r>
          </a:p>
          <a:p>
            <a:r>
              <a:rPr lang="en-US" sz="1200" kern="1200" dirty="0">
                <a:solidFill>
                  <a:schemeClr val="tx1"/>
                </a:solidFill>
                <a:effectLst/>
                <a:latin typeface="+mn-lt"/>
                <a:ea typeface="+mn-ea"/>
                <a:cs typeface="+mn-cs"/>
              </a:rPr>
              <a:t>four generations of deployment culminating in the IoT:</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1. Information technology (IT): </a:t>
            </a:r>
            <a:r>
              <a:rPr lang="en-US" sz="1200" kern="1200" dirty="0">
                <a:solidFill>
                  <a:schemeClr val="tx1"/>
                </a:solidFill>
                <a:effectLst/>
                <a:latin typeface="+mn-lt"/>
                <a:ea typeface="+mn-ea"/>
                <a:cs typeface="+mn-cs"/>
              </a:rPr>
              <a:t>PCs, servers, routers, firewalls, and so on, bought</a:t>
            </a:r>
          </a:p>
          <a:p>
            <a:r>
              <a:rPr lang="en-US" sz="1200" kern="1200" dirty="0">
                <a:solidFill>
                  <a:schemeClr val="tx1"/>
                </a:solidFill>
                <a:effectLst/>
                <a:latin typeface="+mn-lt"/>
                <a:ea typeface="+mn-ea"/>
                <a:cs typeface="+mn-cs"/>
              </a:rPr>
              <a:t>as IT devices by enterprise IT people, primarily using wired connectivity.</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2. Operational technology (OT): </a:t>
            </a:r>
            <a:r>
              <a:rPr lang="en-US" sz="1200" kern="1200" dirty="0">
                <a:solidFill>
                  <a:schemeClr val="tx1"/>
                </a:solidFill>
                <a:effectLst/>
                <a:latin typeface="+mn-lt"/>
                <a:ea typeface="+mn-ea"/>
                <a:cs typeface="+mn-cs"/>
              </a:rPr>
              <a:t>Machines/appliances with embedded IT built</a:t>
            </a:r>
          </a:p>
          <a:p>
            <a:r>
              <a:rPr lang="en-US" sz="1200" kern="1200" dirty="0">
                <a:solidFill>
                  <a:schemeClr val="tx1"/>
                </a:solidFill>
                <a:effectLst/>
                <a:latin typeface="+mn-lt"/>
                <a:ea typeface="+mn-ea"/>
                <a:cs typeface="+mn-cs"/>
              </a:rPr>
              <a:t>by non-IT companies, such as medical machinery, SCADA (supervisory control</a:t>
            </a:r>
          </a:p>
          <a:p>
            <a:r>
              <a:rPr lang="en-US" sz="1200" kern="1200" dirty="0">
                <a:solidFill>
                  <a:schemeClr val="tx1"/>
                </a:solidFill>
                <a:effectLst/>
                <a:latin typeface="+mn-lt"/>
                <a:ea typeface="+mn-ea"/>
                <a:cs typeface="+mn-cs"/>
              </a:rPr>
              <a:t>and data acquisition), process control, and kiosks, bought as appliances by</a:t>
            </a:r>
          </a:p>
          <a:p>
            <a:r>
              <a:rPr lang="en-US" sz="1200" kern="1200" dirty="0">
                <a:solidFill>
                  <a:schemeClr val="tx1"/>
                </a:solidFill>
                <a:effectLst/>
                <a:latin typeface="+mn-lt"/>
                <a:ea typeface="+mn-ea"/>
                <a:cs typeface="+mn-cs"/>
              </a:rPr>
              <a:t>enterprise OT people, primarily using wired connectivity.</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3. Personal technology: </a:t>
            </a:r>
            <a:r>
              <a:rPr lang="en-US" sz="1200" kern="1200" dirty="0">
                <a:solidFill>
                  <a:schemeClr val="tx1"/>
                </a:solidFill>
                <a:effectLst/>
                <a:latin typeface="+mn-lt"/>
                <a:ea typeface="+mn-ea"/>
                <a:cs typeface="+mn-cs"/>
              </a:rPr>
              <a:t>Smartphones, tablets, and eBook readers bought as IT</a:t>
            </a:r>
          </a:p>
          <a:p>
            <a:r>
              <a:rPr lang="en-US" sz="1200" kern="1200" dirty="0">
                <a:solidFill>
                  <a:schemeClr val="tx1"/>
                </a:solidFill>
                <a:effectLst/>
                <a:latin typeface="+mn-lt"/>
                <a:ea typeface="+mn-ea"/>
                <a:cs typeface="+mn-cs"/>
              </a:rPr>
              <a:t>devices by consumers (employees) exclusively using wireless connectivity and</a:t>
            </a:r>
          </a:p>
          <a:p>
            <a:r>
              <a:rPr lang="en-US" sz="1200" kern="1200" dirty="0">
                <a:solidFill>
                  <a:schemeClr val="tx1"/>
                </a:solidFill>
                <a:effectLst/>
                <a:latin typeface="+mn-lt"/>
                <a:ea typeface="+mn-ea"/>
                <a:cs typeface="+mn-cs"/>
              </a:rPr>
              <a:t>often multiple forms of wireless connectivity.</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4. Sensor/actuator technology: </a:t>
            </a:r>
            <a:r>
              <a:rPr lang="en-US" sz="1200" kern="1200" dirty="0">
                <a:solidFill>
                  <a:schemeClr val="tx1"/>
                </a:solidFill>
                <a:effectLst/>
                <a:latin typeface="+mn-lt"/>
                <a:ea typeface="+mn-ea"/>
                <a:cs typeface="+mn-cs"/>
              </a:rPr>
              <a:t>Single-purpose devices bought by consumers, IT,</a:t>
            </a:r>
          </a:p>
          <a:p>
            <a:r>
              <a:rPr lang="en-US" sz="1200" kern="1200" dirty="0">
                <a:solidFill>
                  <a:schemeClr val="tx1"/>
                </a:solidFill>
                <a:effectLst/>
                <a:latin typeface="+mn-lt"/>
                <a:ea typeface="+mn-ea"/>
                <a:cs typeface="+mn-cs"/>
              </a:rPr>
              <a:t>and OT people exclusively using wireless connectivity, generally of a single</a:t>
            </a:r>
          </a:p>
          <a:p>
            <a:r>
              <a:rPr lang="en-US" sz="1200" kern="1200" dirty="0">
                <a:solidFill>
                  <a:schemeClr val="tx1"/>
                </a:solidFill>
                <a:effectLst/>
                <a:latin typeface="+mn-lt"/>
                <a:ea typeface="+mn-ea"/>
                <a:cs typeface="+mn-cs"/>
              </a:rPr>
              <a:t>form, as part of larger systems.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Arial" pitchFamily="-109" charset="0"/>
                <a:ea typeface="+mn-ea"/>
                <a:cs typeface="+mn-cs"/>
              </a:rPr>
              <a:t>The fourth generation is usually thought of as the IoT, and which is marked by</a:t>
            </a:r>
          </a:p>
          <a:p>
            <a:r>
              <a:rPr lang="en-US" sz="1200" kern="1200" dirty="0">
                <a:solidFill>
                  <a:schemeClr val="tx1"/>
                </a:solidFill>
                <a:effectLst/>
                <a:latin typeface="Arial" pitchFamily="-109" charset="0"/>
                <a:ea typeface="+mn-ea"/>
                <a:cs typeface="+mn-cs"/>
              </a:rPr>
              <a:t>using billions of embedded devices.</a:t>
            </a:r>
          </a:p>
        </p:txBody>
      </p:sp>
      <p:sp>
        <p:nvSpPr>
          <p:cNvPr id="4" name="Slide Number Placeholder 3"/>
          <p:cNvSpPr>
            <a:spLocks noGrp="1"/>
          </p:cNvSpPr>
          <p:nvPr>
            <p:ph type="sldNum" sz="quarter" idx="5"/>
          </p:nvPr>
        </p:nvSpPr>
        <p:spPr/>
        <p:txBody>
          <a:bodyPr/>
          <a:lstStyle/>
          <a:p>
            <a:fld id="{BF2C5394-9113-4247-88E1-EDCC4540E72A}" type="slidenum">
              <a:rPr lang="en-US" smtClean="0"/>
              <a:t>37</a:t>
            </a:fld>
            <a:endParaRPr lang="en-US"/>
          </a:p>
        </p:txBody>
      </p:sp>
    </p:spTree>
    <p:extLst>
      <p:ext uri="{BB962C8B-B14F-4D97-AF65-F5344CB8AC3E}">
        <p14:creationId xmlns:p14="http://schemas.microsoft.com/office/powerpoint/2010/main" val="502197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 The key components of an IoT-enabled device are the following (see Figure 13.8):</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Sensor:</a:t>
            </a:r>
            <a:r>
              <a:rPr lang="en-US" sz="1200" kern="1200" dirty="0">
                <a:solidFill>
                  <a:schemeClr val="tx1"/>
                </a:solidFill>
                <a:effectLst/>
                <a:latin typeface="Arial" pitchFamily="-109" charset="0"/>
                <a:ea typeface="+mn-ea"/>
                <a:cs typeface="+mn-cs"/>
              </a:rPr>
              <a:t>  A sensor measures some parameter of a physical, chemical, or biological</a:t>
            </a:r>
          </a:p>
          <a:p>
            <a:r>
              <a:rPr lang="en-US" sz="1200" kern="1200" dirty="0">
                <a:solidFill>
                  <a:schemeClr val="tx1"/>
                </a:solidFill>
                <a:effectLst/>
                <a:latin typeface="Arial" pitchFamily="-109" charset="0"/>
                <a:ea typeface="+mn-ea"/>
                <a:cs typeface="+mn-cs"/>
              </a:rPr>
              <a:t>entity and delivers an electronic signal proportional to the observed</a:t>
            </a:r>
          </a:p>
          <a:p>
            <a:r>
              <a:rPr lang="en-US" sz="1200" kern="1200" dirty="0">
                <a:solidFill>
                  <a:schemeClr val="tx1"/>
                </a:solidFill>
                <a:effectLst/>
                <a:latin typeface="Arial" pitchFamily="-109" charset="0"/>
                <a:ea typeface="+mn-ea"/>
                <a:cs typeface="+mn-cs"/>
              </a:rPr>
              <a:t>characteristic, either in the form of an analog voltage level or a digital signal.</a:t>
            </a:r>
          </a:p>
          <a:p>
            <a:r>
              <a:rPr lang="en-US" sz="1200" kern="1200" dirty="0">
                <a:solidFill>
                  <a:schemeClr val="tx1"/>
                </a:solidFill>
                <a:effectLst/>
                <a:latin typeface="Arial" pitchFamily="-109" charset="0"/>
                <a:ea typeface="+mn-ea"/>
                <a:cs typeface="+mn-cs"/>
              </a:rPr>
              <a:t>In both cases, the sensor output is typically input to a microcontroller or other</a:t>
            </a:r>
          </a:p>
          <a:p>
            <a:r>
              <a:rPr lang="en-US" sz="1200" kern="1200" dirty="0">
                <a:solidFill>
                  <a:schemeClr val="tx1"/>
                </a:solidFill>
                <a:effectLst/>
                <a:latin typeface="Arial" pitchFamily="-109" charset="0"/>
                <a:ea typeface="+mn-ea"/>
                <a:cs typeface="+mn-cs"/>
              </a:rPr>
              <a:t>management element.</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Actuator</a:t>
            </a:r>
            <a:r>
              <a:rPr lang="en-US" sz="1200" kern="1200" dirty="0">
                <a:solidFill>
                  <a:schemeClr val="tx1"/>
                </a:solidFill>
                <a:effectLst/>
                <a:latin typeface="Arial" pitchFamily="-109" charset="0"/>
                <a:ea typeface="+mn-ea"/>
                <a:cs typeface="+mn-cs"/>
              </a:rPr>
              <a:t>:  An actuator receives an electronic signal from a controller and</a:t>
            </a:r>
          </a:p>
          <a:p>
            <a:r>
              <a:rPr lang="en-US" sz="1200" kern="1200" dirty="0">
                <a:solidFill>
                  <a:schemeClr val="tx1"/>
                </a:solidFill>
                <a:effectLst/>
                <a:latin typeface="Arial" pitchFamily="-109" charset="0"/>
                <a:ea typeface="+mn-ea"/>
                <a:cs typeface="+mn-cs"/>
              </a:rPr>
              <a:t>responds by interacting with its environment to produce an effect on some</a:t>
            </a:r>
          </a:p>
          <a:p>
            <a:r>
              <a:rPr lang="en-US" sz="1200" kern="1200" dirty="0">
                <a:solidFill>
                  <a:schemeClr val="tx1"/>
                </a:solidFill>
                <a:effectLst/>
                <a:latin typeface="Arial" pitchFamily="-109" charset="0"/>
                <a:ea typeface="+mn-ea"/>
                <a:cs typeface="+mn-cs"/>
              </a:rPr>
              <a:t>parameter of a physical, chemical, or biological entity.</a:t>
            </a:r>
          </a:p>
          <a:p>
            <a:endParaRPr lang="en-US" sz="1200" b="1"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Microcontroller:</a:t>
            </a:r>
            <a:r>
              <a:rPr lang="en-US" sz="1200" kern="1200" dirty="0">
                <a:solidFill>
                  <a:schemeClr val="tx1"/>
                </a:solidFill>
                <a:effectLst/>
                <a:latin typeface="Arial" pitchFamily="-109" charset="0"/>
                <a:ea typeface="+mn-ea"/>
                <a:cs typeface="+mn-cs"/>
              </a:rPr>
              <a:t>  The “smart” in a smart device is provided by a deeply embedded</a:t>
            </a:r>
          </a:p>
          <a:p>
            <a:r>
              <a:rPr lang="en-US" sz="1200" kern="1200" dirty="0">
                <a:solidFill>
                  <a:schemeClr val="tx1"/>
                </a:solidFill>
                <a:effectLst/>
                <a:latin typeface="Arial" pitchFamily="-109" charset="0"/>
                <a:ea typeface="+mn-ea"/>
                <a:cs typeface="+mn-cs"/>
              </a:rPr>
              <a:t>microcontroller.</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Transceiver:</a:t>
            </a:r>
            <a:r>
              <a:rPr lang="en-US" sz="1200" kern="1200" dirty="0">
                <a:solidFill>
                  <a:schemeClr val="tx1"/>
                </a:solidFill>
                <a:effectLst/>
                <a:latin typeface="Arial" pitchFamily="-109" charset="0"/>
                <a:ea typeface="+mn-ea"/>
                <a:cs typeface="+mn-cs"/>
              </a:rPr>
              <a:t>  A transceiver contains the electronics needed to transmit and</a:t>
            </a:r>
          </a:p>
          <a:p>
            <a:r>
              <a:rPr lang="en-US" sz="1200" kern="1200" dirty="0">
                <a:solidFill>
                  <a:schemeClr val="tx1"/>
                </a:solidFill>
                <a:effectLst/>
                <a:latin typeface="Arial" pitchFamily="-109" charset="0"/>
                <a:ea typeface="+mn-ea"/>
                <a:cs typeface="+mn-cs"/>
              </a:rPr>
              <a:t>receive data. Most IoT devices contain a wireless transceiver, capable of communication</a:t>
            </a:r>
          </a:p>
          <a:p>
            <a:r>
              <a:rPr lang="en-US" sz="1200" kern="1200" dirty="0">
                <a:solidFill>
                  <a:schemeClr val="tx1"/>
                </a:solidFill>
                <a:effectLst/>
                <a:latin typeface="Arial" pitchFamily="-109" charset="0"/>
                <a:ea typeface="+mn-ea"/>
                <a:cs typeface="+mn-cs"/>
              </a:rPr>
              <a:t>using Wi-Fi, ZigBee, or some other wireless scheme.</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Radio-frequency Identification (RFID):</a:t>
            </a:r>
            <a:r>
              <a:rPr lang="en-US" sz="1200" kern="1200" dirty="0">
                <a:solidFill>
                  <a:schemeClr val="tx1"/>
                </a:solidFill>
                <a:effectLst/>
                <a:latin typeface="Arial" pitchFamily="-109" charset="0"/>
                <a:ea typeface="+mn-ea"/>
                <a:cs typeface="+mn-cs"/>
              </a:rPr>
              <a:t>  (RFID) technology, which uses radio</a:t>
            </a:r>
          </a:p>
          <a:p>
            <a:r>
              <a:rPr lang="en-US" sz="1200" kern="1200" dirty="0">
                <a:solidFill>
                  <a:schemeClr val="tx1"/>
                </a:solidFill>
                <a:effectLst/>
                <a:latin typeface="Arial" pitchFamily="-109" charset="0"/>
                <a:ea typeface="+mn-ea"/>
                <a:cs typeface="+mn-cs"/>
              </a:rPr>
              <a:t>waves to identify items, is increasingly becoming an enabling technology for IoT.</a:t>
            </a:r>
          </a:p>
          <a:p>
            <a:r>
              <a:rPr lang="en-US" sz="1200" kern="1200" dirty="0">
                <a:solidFill>
                  <a:schemeClr val="tx1"/>
                </a:solidFill>
                <a:effectLst/>
                <a:latin typeface="Arial" pitchFamily="-109" charset="0"/>
                <a:ea typeface="+mn-ea"/>
                <a:cs typeface="+mn-cs"/>
              </a:rPr>
              <a:t>The main elements of an RFID system are tags and readers. RFID tags are small</a:t>
            </a:r>
          </a:p>
          <a:p>
            <a:r>
              <a:rPr lang="en-US" sz="1200" kern="1200" dirty="0">
                <a:solidFill>
                  <a:schemeClr val="tx1"/>
                </a:solidFill>
                <a:effectLst/>
                <a:latin typeface="Arial" pitchFamily="-109" charset="0"/>
                <a:ea typeface="+mn-ea"/>
                <a:cs typeface="+mn-cs"/>
              </a:rPr>
              <a:t>programmable devices used for object, animal, and human tracking. They come</a:t>
            </a:r>
          </a:p>
          <a:p>
            <a:r>
              <a:rPr lang="en-US" sz="1200" kern="1200" dirty="0">
                <a:solidFill>
                  <a:schemeClr val="tx1"/>
                </a:solidFill>
                <a:effectLst/>
                <a:latin typeface="Arial" pitchFamily="-109" charset="0"/>
                <a:ea typeface="+mn-ea"/>
                <a:cs typeface="+mn-cs"/>
              </a:rPr>
              <a:t>in a variety of shapes, sizes, functionalities, and costs. RFID readers acquire and</a:t>
            </a:r>
          </a:p>
          <a:p>
            <a:r>
              <a:rPr lang="en-US" sz="1200" kern="1200" dirty="0">
                <a:solidFill>
                  <a:schemeClr val="tx1"/>
                </a:solidFill>
                <a:effectLst/>
                <a:latin typeface="Arial" pitchFamily="-109" charset="0"/>
                <a:ea typeface="+mn-ea"/>
                <a:cs typeface="+mn-cs"/>
              </a:rPr>
              <a:t>sometimes rewrite information stored on RFID tags that come within operating</a:t>
            </a:r>
          </a:p>
          <a:p>
            <a:r>
              <a:rPr lang="en-US" sz="1200" kern="1200" dirty="0">
                <a:solidFill>
                  <a:schemeClr val="tx1"/>
                </a:solidFill>
                <a:effectLst/>
                <a:latin typeface="Arial" pitchFamily="-109" charset="0"/>
                <a:ea typeface="+mn-ea"/>
                <a:cs typeface="+mn-cs"/>
              </a:rPr>
              <a:t>range (a few inches up to several feet). Readers are usually connected to a computer</a:t>
            </a:r>
          </a:p>
          <a:p>
            <a:r>
              <a:rPr lang="en-US" sz="1200" kern="1200" dirty="0">
                <a:solidFill>
                  <a:schemeClr val="tx1"/>
                </a:solidFill>
                <a:effectLst/>
                <a:latin typeface="Arial" pitchFamily="-109" charset="0"/>
                <a:ea typeface="+mn-ea"/>
                <a:cs typeface="+mn-cs"/>
              </a:rPr>
              <a:t>system that records and formats the acquired information for further uses.</a:t>
            </a:r>
          </a:p>
        </p:txBody>
      </p:sp>
      <p:sp>
        <p:nvSpPr>
          <p:cNvPr id="4" name="Slide Number Placeholder 3"/>
          <p:cNvSpPr>
            <a:spLocks noGrp="1"/>
          </p:cNvSpPr>
          <p:nvPr>
            <p:ph type="sldNum" sz="quarter" idx="5"/>
          </p:nvPr>
        </p:nvSpPr>
        <p:spPr/>
        <p:txBody>
          <a:bodyPr/>
          <a:lstStyle/>
          <a:p>
            <a:fld id="{BF2C5394-9113-4247-88E1-EDCC4540E72A}" type="slidenum">
              <a:rPr lang="en-US" smtClean="0"/>
              <a:t>38</a:t>
            </a:fld>
            <a:endParaRPr lang="en-US"/>
          </a:p>
        </p:txBody>
      </p:sp>
    </p:spTree>
    <p:extLst>
      <p:ext uri="{BB962C8B-B14F-4D97-AF65-F5344CB8AC3E}">
        <p14:creationId xmlns:p14="http://schemas.microsoft.com/office/powerpoint/2010/main" val="35841588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To better understand the function of an IoT, it is useful to view it in the context of a</a:t>
            </a:r>
          </a:p>
          <a:p>
            <a:r>
              <a:rPr lang="en-US" sz="1200" kern="1200" dirty="0">
                <a:solidFill>
                  <a:schemeClr val="tx1"/>
                </a:solidFill>
                <a:effectLst/>
                <a:latin typeface="Arial" pitchFamily="-109" charset="0"/>
                <a:ea typeface="+mn-ea"/>
                <a:cs typeface="+mn-cs"/>
              </a:rPr>
              <a:t>complete enterprise network that includes third-party networking and cloud computing</a:t>
            </a:r>
          </a:p>
          <a:p>
            <a:r>
              <a:rPr lang="en-US" sz="1200" kern="1200" dirty="0">
                <a:solidFill>
                  <a:schemeClr val="tx1"/>
                </a:solidFill>
                <a:effectLst/>
                <a:latin typeface="Arial" pitchFamily="-109" charset="0"/>
                <a:ea typeface="+mn-ea"/>
                <a:cs typeface="+mn-cs"/>
              </a:rPr>
              <a:t>elements. Figure 13.9 provides an overview illustration.</a:t>
            </a:r>
          </a:p>
          <a:p>
            <a:endParaRPr lang="en-US" sz="1200" kern="1200" dirty="0">
              <a:solidFill>
                <a:schemeClr val="tx1"/>
              </a:solidFill>
              <a:effectLst/>
              <a:latin typeface="Arial" pitchFamily="-109" charset="0"/>
              <a:ea typeface="+mn-ea"/>
              <a:cs typeface="+mn-cs"/>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39</a:t>
            </a:fld>
            <a:endParaRPr lang="en-US"/>
          </a:p>
        </p:txBody>
      </p:sp>
    </p:spTree>
    <p:extLst>
      <p:ext uri="{BB962C8B-B14F-4D97-AF65-F5344CB8AC3E}">
        <p14:creationId xmlns:p14="http://schemas.microsoft.com/office/powerpoint/2010/main" val="2193238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NIST defines cloud computing, in NIST SP-800-145 (The NIST Definition of Cloud</a:t>
            </a:r>
          </a:p>
          <a:p>
            <a:r>
              <a:rPr lang="en-US" sz="1200" kern="1200" dirty="0">
                <a:solidFill>
                  <a:schemeClr val="tx1"/>
                </a:solidFill>
                <a:effectLst/>
                <a:latin typeface="+mn-lt"/>
                <a:ea typeface="+mn-ea"/>
                <a:cs typeface="+mn-cs"/>
              </a:rPr>
              <a:t>Computing ) as follows: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Cloud computing: A model for enabling ubiquitous, convenient, on-demand network</a:t>
            </a:r>
          </a:p>
          <a:p>
            <a:r>
              <a:rPr lang="en-US" sz="1200" kern="1200" dirty="0">
                <a:solidFill>
                  <a:schemeClr val="tx1"/>
                </a:solidFill>
                <a:effectLst/>
                <a:latin typeface="+mn-lt"/>
                <a:ea typeface="+mn-ea"/>
                <a:cs typeface="+mn-cs"/>
              </a:rPr>
              <a:t>access to a shared pool of configurable computing resources (e.g., networks,</a:t>
            </a:r>
          </a:p>
          <a:p>
            <a:r>
              <a:rPr lang="en-US" sz="1200" kern="1200" dirty="0">
                <a:solidFill>
                  <a:schemeClr val="tx1"/>
                </a:solidFill>
                <a:effectLst/>
                <a:latin typeface="+mn-lt"/>
                <a:ea typeface="+mn-ea"/>
                <a:cs typeface="+mn-cs"/>
              </a:rPr>
              <a:t>servers, storage, applications, and services) that can be rapidly provisioned and</a:t>
            </a:r>
          </a:p>
          <a:p>
            <a:r>
              <a:rPr lang="en-US" sz="1200" kern="1200" dirty="0">
                <a:solidFill>
                  <a:schemeClr val="tx1"/>
                </a:solidFill>
                <a:effectLst/>
                <a:latin typeface="+mn-lt"/>
                <a:ea typeface="+mn-ea"/>
                <a:cs typeface="+mn-cs"/>
              </a:rPr>
              <a:t>released with minimal management effort or service provider interaction. This</a:t>
            </a:r>
          </a:p>
          <a:p>
            <a:r>
              <a:rPr lang="en-US" sz="1200" kern="1200" dirty="0">
                <a:solidFill>
                  <a:schemeClr val="tx1"/>
                </a:solidFill>
                <a:effectLst/>
                <a:latin typeface="+mn-lt"/>
                <a:ea typeface="+mn-ea"/>
                <a:cs typeface="+mn-cs"/>
              </a:rPr>
              <a:t>cloud model promotes availability and is composed of five essential characteristics,</a:t>
            </a:r>
          </a:p>
          <a:p>
            <a:r>
              <a:rPr lang="en-US" sz="1200" kern="1200" dirty="0">
                <a:solidFill>
                  <a:schemeClr val="tx1"/>
                </a:solidFill>
                <a:effectLst/>
                <a:latin typeface="+mn-lt"/>
                <a:ea typeface="+mn-ea"/>
                <a:cs typeface="+mn-cs"/>
              </a:rPr>
              <a:t>three service models, and four deployment models.</a:t>
            </a:r>
          </a:p>
          <a:p>
            <a:endParaRPr lang="en-US" sz="1200"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4</a:t>
            </a:fld>
            <a:endParaRPr lang="en-US"/>
          </a:p>
        </p:txBody>
      </p:sp>
    </p:spTree>
    <p:extLst>
      <p:ext uri="{BB962C8B-B14F-4D97-AF65-F5344CB8AC3E}">
        <p14:creationId xmlns:p14="http://schemas.microsoft.com/office/powerpoint/2010/main" val="40926062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At the edge of a typical enterprise network is a network of IoT-enabled devices,</a:t>
            </a:r>
          </a:p>
          <a:p>
            <a:r>
              <a:rPr lang="en-US" sz="1200" kern="1200" dirty="0">
                <a:solidFill>
                  <a:schemeClr val="tx1"/>
                </a:solidFill>
                <a:effectLst/>
                <a:latin typeface="+mn-lt"/>
                <a:ea typeface="+mn-ea"/>
                <a:cs typeface="+mn-cs"/>
              </a:rPr>
              <a:t>consisting of sensors and perhaps actuators. These devices may communicate with</a:t>
            </a:r>
          </a:p>
          <a:p>
            <a:r>
              <a:rPr lang="en-US" sz="1200" kern="1200" dirty="0">
                <a:solidFill>
                  <a:schemeClr val="tx1"/>
                </a:solidFill>
                <a:effectLst/>
                <a:latin typeface="+mn-lt"/>
                <a:ea typeface="+mn-ea"/>
                <a:cs typeface="+mn-cs"/>
              </a:rPr>
              <a:t>one another. For example, a cluster of sensors may all transmit their data to one</a:t>
            </a:r>
          </a:p>
          <a:p>
            <a:r>
              <a:rPr lang="en-US" sz="1200" kern="1200" dirty="0">
                <a:solidFill>
                  <a:schemeClr val="tx1"/>
                </a:solidFill>
                <a:effectLst/>
                <a:latin typeface="+mn-lt"/>
                <a:ea typeface="+mn-ea"/>
                <a:cs typeface="+mn-cs"/>
              </a:rPr>
              <a:t>sensor that aggregates the data to be collected by a higher-level entity. At this</a:t>
            </a:r>
          </a:p>
          <a:p>
            <a:r>
              <a:rPr lang="en-US" sz="1200" kern="1200" dirty="0">
                <a:solidFill>
                  <a:schemeClr val="tx1"/>
                </a:solidFill>
                <a:effectLst/>
                <a:latin typeface="+mn-lt"/>
                <a:ea typeface="+mn-ea"/>
                <a:cs typeface="+mn-cs"/>
              </a:rPr>
              <a:t>level also there may also be a number of </a:t>
            </a:r>
            <a:r>
              <a:rPr lang="en-US" sz="1200" b="1" kern="1200" dirty="0">
                <a:solidFill>
                  <a:schemeClr val="tx1"/>
                </a:solidFill>
                <a:effectLst/>
                <a:latin typeface="+mn-lt"/>
                <a:ea typeface="+mn-ea"/>
                <a:cs typeface="+mn-cs"/>
              </a:rPr>
              <a:t>gateways</a:t>
            </a:r>
            <a:r>
              <a:rPr lang="en-US" sz="1200" kern="1200" dirty="0">
                <a:solidFill>
                  <a:schemeClr val="tx1"/>
                </a:solidFill>
                <a:effectLst/>
                <a:latin typeface="+mn-lt"/>
                <a:ea typeface="+mn-ea"/>
                <a:cs typeface="+mn-cs"/>
              </a:rPr>
              <a:t>. A gateway interconnects the</a:t>
            </a:r>
          </a:p>
          <a:p>
            <a:r>
              <a:rPr lang="en-US" sz="1200" kern="1200" dirty="0">
                <a:solidFill>
                  <a:schemeClr val="tx1"/>
                </a:solidFill>
                <a:effectLst/>
                <a:latin typeface="+mn-lt"/>
                <a:ea typeface="+mn-ea"/>
                <a:cs typeface="+mn-cs"/>
              </a:rPr>
              <a:t>IoT-enabled devices with the higher-level communication networks. It performs</a:t>
            </a:r>
          </a:p>
          <a:p>
            <a:r>
              <a:rPr lang="en-US" sz="1200" kern="1200" dirty="0">
                <a:solidFill>
                  <a:schemeClr val="tx1"/>
                </a:solidFill>
                <a:effectLst/>
                <a:latin typeface="+mn-lt"/>
                <a:ea typeface="+mn-ea"/>
                <a:cs typeface="+mn-cs"/>
              </a:rPr>
              <a:t>the necessary translation between the protocols used in the communication networks</a:t>
            </a:r>
          </a:p>
          <a:p>
            <a:r>
              <a:rPr lang="en-US" sz="1200" kern="1200" dirty="0">
                <a:solidFill>
                  <a:schemeClr val="tx1"/>
                </a:solidFill>
                <a:effectLst/>
                <a:latin typeface="+mn-lt"/>
                <a:ea typeface="+mn-ea"/>
                <a:cs typeface="+mn-cs"/>
              </a:rPr>
              <a:t>and those used by devices. A gateway may also perform a basic data aggregation</a:t>
            </a:r>
          </a:p>
          <a:p>
            <a:r>
              <a:rPr lang="en-US" sz="1200" kern="1200" dirty="0">
                <a:solidFill>
                  <a:schemeClr val="tx1"/>
                </a:solidFill>
                <a:effectLst/>
                <a:latin typeface="+mn-lt"/>
                <a:ea typeface="+mn-ea"/>
                <a:cs typeface="+mn-cs"/>
              </a:rPr>
              <a:t>function.</a:t>
            </a:r>
          </a:p>
        </p:txBody>
      </p:sp>
      <p:sp>
        <p:nvSpPr>
          <p:cNvPr id="4" name="Slide Number Placeholder 3"/>
          <p:cNvSpPr>
            <a:spLocks noGrp="1"/>
          </p:cNvSpPr>
          <p:nvPr>
            <p:ph type="sldNum" sz="quarter" idx="5"/>
          </p:nvPr>
        </p:nvSpPr>
        <p:spPr/>
        <p:txBody>
          <a:bodyPr/>
          <a:lstStyle/>
          <a:p>
            <a:fld id="{BF2C5394-9113-4247-88E1-EDCC4540E72A}" type="slidenum">
              <a:rPr lang="en-US" smtClean="0"/>
              <a:t>40</a:t>
            </a:fld>
            <a:endParaRPr lang="en-US"/>
          </a:p>
        </p:txBody>
      </p:sp>
    </p:spTree>
    <p:extLst>
      <p:ext uri="{BB962C8B-B14F-4D97-AF65-F5344CB8AC3E}">
        <p14:creationId xmlns:p14="http://schemas.microsoft.com/office/powerpoint/2010/main" val="37000101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many IoT deployments, massive amounts of data may be generated by a distributed</a:t>
            </a:r>
          </a:p>
          <a:p>
            <a:r>
              <a:rPr lang="en-US" sz="1200" kern="1200" dirty="0">
                <a:solidFill>
                  <a:schemeClr val="tx1"/>
                </a:solidFill>
                <a:effectLst/>
                <a:latin typeface="+mn-lt"/>
                <a:ea typeface="+mn-ea"/>
                <a:cs typeface="+mn-cs"/>
              </a:rPr>
              <a:t>network of sensors. For example, offshore oil fields and refineries can generate</a:t>
            </a:r>
          </a:p>
          <a:p>
            <a:r>
              <a:rPr lang="en-US" sz="1200" kern="1200" dirty="0">
                <a:solidFill>
                  <a:schemeClr val="tx1"/>
                </a:solidFill>
                <a:effectLst/>
                <a:latin typeface="+mn-lt"/>
                <a:ea typeface="+mn-ea"/>
                <a:cs typeface="+mn-cs"/>
              </a:rPr>
              <a:t>a terabyte of data per day. An airplane can create multiple terabytes of data per</a:t>
            </a:r>
          </a:p>
          <a:p>
            <a:r>
              <a:rPr lang="en-US" sz="1200" kern="1200" dirty="0">
                <a:solidFill>
                  <a:schemeClr val="tx1"/>
                </a:solidFill>
                <a:effectLst/>
                <a:latin typeface="+mn-lt"/>
                <a:ea typeface="+mn-ea"/>
                <a:cs typeface="+mn-cs"/>
              </a:rPr>
              <a:t>hour. Rather than store all of that data permanently (or at least for a long period) in</a:t>
            </a:r>
          </a:p>
          <a:p>
            <a:r>
              <a:rPr lang="en-US" sz="1200" kern="1200" dirty="0">
                <a:solidFill>
                  <a:schemeClr val="tx1"/>
                </a:solidFill>
                <a:effectLst/>
                <a:latin typeface="+mn-lt"/>
                <a:ea typeface="+mn-ea"/>
                <a:cs typeface="+mn-cs"/>
              </a:rPr>
              <a:t>central storage accessible to IoT applications, it is often desirable to do as much data</a:t>
            </a:r>
          </a:p>
          <a:p>
            <a:r>
              <a:rPr lang="en-US" sz="1200" kern="1200" dirty="0">
                <a:solidFill>
                  <a:schemeClr val="tx1"/>
                </a:solidFill>
                <a:effectLst/>
                <a:latin typeface="+mn-lt"/>
                <a:ea typeface="+mn-ea"/>
                <a:cs typeface="+mn-cs"/>
              </a:rPr>
              <a:t>processing close to the sensors as possible. Thus, the purpose of what is sometimes</a:t>
            </a:r>
          </a:p>
          <a:p>
            <a:r>
              <a:rPr lang="en-US" sz="1200" kern="1200" dirty="0">
                <a:solidFill>
                  <a:schemeClr val="tx1"/>
                </a:solidFill>
                <a:effectLst/>
                <a:latin typeface="+mn-lt"/>
                <a:ea typeface="+mn-ea"/>
                <a:cs typeface="+mn-cs"/>
              </a:rPr>
              <a:t>referred to as the edge computing level is to convert network data flows into information</a:t>
            </a:r>
          </a:p>
          <a:p>
            <a:r>
              <a:rPr lang="en-US" sz="1200" kern="1200" dirty="0">
                <a:solidFill>
                  <a:schemeClr val="tx1"/>
                </a:solidFill>
                <a:effectLst/>
                <a:latin typeface="+mn-lt"/>
                <a:ea typeface="+mn-ea"/>
                <a:cs typeface="+mn-cs"/>
              </a:rPr>
              <a:t>that is suitable for storage and higher-level processing. Processing elements</a:t>
            </a:r>
          </a:p>
          <a:p>
            <a:r>
              <a:rPr lang="en-US" sz="1200" kern="1200" dirty="0">
                <a:solidFill>
                  <a:schemeClr val="tx1"/>
                </a:solidFill>
                <a:effectLst/>
                <a:latin typeface="+mn-lt"/>
                <a:ea typeface="+mn-ea"/>
                <a:cs typeface="+mn-cs"/>
              </a:rPr>
              <a:t>at these level may deal with high volumes of data and perform data transformation</a:t>
            </a:r>
          </a:p>
          <a:p>
            <a:r>
              <a:rPr lang="en-US" sz="1200" kern="1200" dirty="0">
                <a:solidFill>
                  <a:schemeClr val="tx1"/>
                </a:solidFill>
                <a:effectLst/>
                <a:latin typeface="+mn-lt"/>
                <a:ea typeface="+mn-ea"/>
                <a:cs typeface="+mn-cs"/>
              </a:rPr>
              <a:t>operations, resulting in the storage of much lower volumes of data. The following are</a:t>
            </a:r>
          </a:p>
          <a:p>
            <a:r>
              <a:rPr lang="en-US" sz="1200" kern="1200" dirty="0">
                <a:solidFill>
                  <a:schemeClr val="tx1"/>
                </a:solidFill>
                <a:effectLst/>
                <a:latin typeface="+mn-lt"/>
                <a:ea typeface="+mn-ea"/>
                <a:cs typeface="+mn-cs"/>
              </a:rPr>
              <a:t>examples of fog computing operations: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Evaluation </a:t>
            </a:r>
            <a:r>
              <a:rPr lang="en-US" sz="1200" kern="1200" dirty="0">
                <a:solidFill>
                  <a:schemeClr val="tx1"/>
                </a:solidFill>
                <a:effectLst/>
                <a:latin typeface="+mn-lt"/>
                <a:ea typeface="+mn-ea"/>
                <a:cs typeface="+mn-cs"/>
              </a:rPr>
              <a:t>: Evaluating data for criteria as to whether it should be processed</a:t>
            </a:r>
          </a:p>
          <a:p>
            <a:r>
              <a:rPr lang="en-US" sz="1200" kern="1200" dirty="0">
                <a:solidFill>
                  <a:schemeClr val="tx1"/>
                </a:solidFill>
                <a:effectLst/>
                <a:latin typeface="+mn-lt"/>
                <a:ea typeface="+mn-ea"/>
                <a:cs typeface="+mn-cs"/>
              </a:rPr>
              <a:t>at a higher level.</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Formatting </a:t>
            </a:r>
            <a:r>
              <a:rPr lang="en-US" sz="1200" kern="1200" dirty="0">
                <a:solidFill>
                  <a:schemeClr val="tx1"/>
                </a:solidFill>
                <a:effectLst/>
                <a:latin typeface="+mn-lt"/>
                <a:ea typeface="+mn-ea"/>
                <a:cs typeface="+mn-cs"/>
              </a:rPr>
              <a:t>: Reformatting data for consistent higher-level processing.</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Expanding/decoding </a:t>
            </a:r>
            <a:r>
              <a:rPr lang="en-US" sz="1200" kern="1200" dirty="0">
                <a:solidFill>
                  <a:schemeClr val="tx1"/>
                </a:solidFill>
                <a:effectLst/>
                <a:latin typeface="+mn-lt"/>
                <a:ea typeface="+mn-ea"/>
                <a:cs typeface="+mn-cs"/>
              </a:rPr>
              <a:t>: Handling cryptic data with additional context (such as</a:t>
            </a:r>
          </a:p>
          <a:p>
            <a:r>
              <a:rPr lang="en-US" sz="1200" kern="1200" dirty="0">
                <a:solidFill>
                  <a:schemeClr val="tx1"/>
                </a:solidFill>
                <a:effectLst/>
                <a:latin typeface="+mn-lt"/>
                <a:ea typeface="+mn-ea"/>
                <a:cs typeface="+mn-cs"/>
              </a:rPr>
              <a:t>the origin).</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Distillation/reduction </a:t>
            </a:r>
            <a:r>
              <a:rPr lang="en-US" sz="1200" kern="1200" dirty="0">
                <a:solidFill>
                  <a:schemeClr val="tx1"/>
                </a:solidFill>
                <a:effectLst/>
                <a:latin typeface="+mn-lt"/>
                <a:ea typeface="+mn-ea"/>
                <a:cs typeface="+mn-cs"/>
              </a:rPr>
              <a:t>: Reducing and/or summarizing data to minimize the</a:t>
            </a:r>
          </a:p>
          <a:p>
            <a:r>
              <a:rPr lang="en-US" sz="1200" kern="1200" dirty="0">
                <a:solidFill>
                  <a:schemeClr val="tx1"/>
                </a:solidFill>
                <a:effectLst/>
                <a:latin typeface="+mn-lt"/>
                <a:ea typeface="+mn-ea"/>
                <a:cs typeface="+mn-cs"/>
              </a:rPr>
              <a:t>impact of data and traffic on the network and higher-level processing systems.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Assessment </a:t>
            </a:r>
            <a:r>
              <a:rPr lang="en-US" sz="1200" kern="1200" dirty="0">
                <a:solidFill>
                  <a:schemeClr val="tx1"/>
                </a:solidFill>
                <a:effectLst/>
                <a:latin typeface="+mn-lt"/>
                <a:ea typeface="+mn-ea"/>
                <a:cs typeface="+mn-cs"/>
              </a:rPr>
              <a:t>: Determining whether data represents a threshold or alert; this</a:t>
            </a:r>
          </a:p>
          <a:p>
            <a:r>
              <a:rPr lang="en-US" sz="1200" kern="1200" dirty="0">
                <a:solidFill>
                  <a:schemeClr val="tx1"/>
                </a:solidFill>
                <a:effectLst/>
                <a:latin typeface="+mn-lt"/>
                <a:ea typeface="+mn-ea"/>
                <a:cs typeface="+mn-cs"/>
              </a:rPr>
              <a:t>could include redirecting data to additional destinations.</a:t>
            </a:r>
          </a:p>
        </p:txBody>
      </p:sp>
      <p:sp>
        <p:nvSpPr>
          <p:cNvPr id="4" name="Slide Number Placeholder 3"/>
          <p:cNvSpPr>
            <a:spLocks noGrp="1"/>
          </p:cNvSpPr>
          <p:nvPr>
            <p:ph type="sldNum" sz="quarter" idx="5"/>
          </p:nvPr>
        </p:nvSpPr>
        <p:spPr/>
        <p:txBody>
          <a:bodyPr/>
          <a:lstStyle/>
          <a:p>
            <a:fld id="{BF2C5394-9113-4247-88E1-EDCC4540E72A}" type="slidenum">
              <a:rPr lang="en-US" smtClean="0"/>
              <a:t>41</a:t>
            </a:fld>
            <a:endParaRPr lang="en-US"/>
          </a:p>
        </p:txBody>
      </p:sp>
    </p:spTree>
    <p:extLst>
      <p:ext uri="{BB962C8B-B14F-4D97-AF65-F5344CB8AC3E}">
        <p14:creationId xmlns:p14="http://schemas.microsoft.com/office/powerpoint/2010/main" val="36250964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Generally, fog computing devices they are deployed physically near the edge</a:t>
            </a:r>
          </a:p>
          <a:p>
            <a:r>
              <a:rPr lang="en-US" sz="1200" kern="1200" dirty="0">
                <a:solidFill>
                  <a:schemeClr val="tx1"/>
                </a:solidFill>
                <a:effectLst/>
                <a:latin typeface="+mn-lt"/>
                <a:ea typeface="+mn-ea"/>
                <a:cs typeface="+mn-cs"/>
              </a:rPr>
              <a:t>of the IoT network; that is, near the sensors and other data-generating devices. Thus,</a:t>
            </a:r>
          </a:p>
          <a:p>
            <a:r>
              <a:rPr lang="en-US" sz="1200" kern="1200" dirty="0">
                <a:solidFill>
                  <a:schemeClr val="tx1"/>
                </a:solidFill>
                <a:effectLst/>
                <a:latin typeface="+mn-lt"/>
                <a:ea typeface="+mn-ea"/>
                <a:cs typeface="+mn-cs"/>
              </a:rPr>
              <a:t>some of the basic processing of large volumes of generated data is offloaded and</a:t>
            </a:r>
          </a:p>
          <a:p>
            <a:r>
              <a:rPr lang="en-US" sz="1200" kern="1200" dirty="0">
                <a:solidFill>
                  <a:schemeClr val="tx1"/>
                </a:solidFill>
                <a:effectLst/>
                <a:latin typeface="+mn-lt"/>
                <a:ea typeface="+mn-ea"/>
                <a:cs typeface="+mn-cs"/>
              </a:rPr>
              <a:t>outsourced from IoT application software located at the center.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Fog computing and fog services are expected to be a distinguishing characteristic</a:t>
            </a:r>
          </a:p>
          <a:p>
            <a:r>
              <a:rPr lang="en-US" sz="1200" kern="1200" dirty="0">
                <a:solidFill>
                  <a:schemeClr val="tx1"/>
                </a:solidFill>
                <a:effectLst/>
                <a:latin typeface="+mn-lt"/>
                <a:ea typeface="+mn-ea"/>
                <a:cs typeface="+mn-cs"/>
              </a:rPr>
              <a:t>of the IoT. Fog computing represents an opposite trend in modern networking</a:t>
            </a:r>
          </a:p>
          <a:p>
            <a:r>
              <a:rPr lang="en-US" sz="1200" kern="1200" dirty="0">
                <a:solidFill>
                  <a:schemeClr val="tx1"/>
                </a:solidFill>
                <a:effectLst/>
                <a:latin typeface="+mn-lt"/>
                <a:ea typeface="+mn-ea"/>
                <a:cs typeface="+mn-cs"/>
              </a:rPr>
              <a:t>from cloud computing. With cloud computing, massive, centralized storage and processing</a:t>
            </a:r>
          </a:p>
          <a:p>
            <a:r>
              <a:rPr lang="en-US" sz="1200" kern="1200" dirty="0">
                <a:solidFill>
                  <a:schemeClr val="tx1"/>
                </a:solidFill>
                <a:effectLst/>
                <a:latin typeface="+mn-lt"/>
                <a:ea typeface="+mn-ea"/>
                <a:cs typeface="+mn-cs"/>
              </a:rPr>
              <a:t>resources are made available to distributed customers over cloud networking</a:t>
            </a:r>
          </a:p>
          <a:p>
            <a:r>
              <a:rPr lang="en-US" sz="1200" kern="1200" dirty="0">
                <a:solidFill>
                  <a:schemeClr val="tx1"/>
                </a:solidFill>
                <a:effectLst/>
                <a:latin typeface="+mn-lt"/>
                <a:ea typeface="+mn-ea"/>
                <a:cs typeface="+mn-cs"/>
              </a:rPr>
              <a:t>facilities to a relatively small number of users. With fog computing, massive numbers</a:t>
            </a:r>
          </a:p>
          <a:p>
            <a:r>
              <a:rPr lang="en-US" sz="1200" kern="1200" dirty="0">
                <a:solidFill>
                  <a:schemeClr val="tx1"/>
                </a:solidFill>
                <a:effectLst/>
                <a:latin typeface="+mn-lt"/>
                <a:ea typeface="+mn-ea"/>
                <a:cs typeface="+mn-cs"/>
              </a:rPr>
              <a:t>of individual smart objects are interconnected with fog networking facilities that</a:t>
            </a:r>
          </a:p>
          <a:p>
            <a:r>
              <a:rPr lang="en-US" sz="1200" kern="1200" dirty="0">
                <a:solidFill>
                  <a:schemeClr val="tx1"/>
                </a:solidFill>
                <a:effectLst/>
                <a:latin typeface="+mn-lt"/>
                <a:ea typeface="+mn-ea"/>
                <a:cs typeface="+mn-cs"/>
              </a:rPr>
              <a:t>provide processing and storage resources close to the edge devices in an IoT. Fog</a:t>
            </a:r>
          </a:p>
          <a:p>
            <a:r>
              <a:rPr lang="en-US" sz="1200" kern="1200" dirty="0">
                <a:solidFill>
                  <a:schemeClr val="tx1"/>
                </a:solidFill>
                <a:effectLst/>
                <a:latin typeface="+mn-lt"/>
                <a:ea typeface="+mn-ea"/>
                <a:cs typeface="+mn-cs"/>
              </a:rPr>
              <a:t>computing addresses the challenges raised by the activity of thousands or millions of</a:t>
            </a:r>
          </a:p>
          <a:p>
            <a:r>
              <a:rPr lang="en-US" sz="1200" kern="1200" dirty="0">
                <a:solidFill>
                  <a:schemeClr val="tx1"/>
                </a:solidFill>
                <a:effectLst/>
                <a:latin typeface="+mn-lt"/>
                <a:ea typeface="+mn-ea"/>
                <a:cs typeface="+mn-cs"/>
              </a:rPr>
              <a:t>smart devices, including security, privacy, network capacity constraints, and latency</a:t>
            </a:r>
          </a:p>
          <a:p>
            <a:r>
              <a:rPr lang="en-US" sz="1200" kern="1200" dirty="0">
                <a:solidFill>
                  <a:schemeClr val="tx1"/>
                </a:solidFill>
                <a:effectLst/>
                <a:latin typeface="+mn-lt"/>
                <a:ea typeface="+mn-ea"/>
                <a:cs typeface="+mn-cs"/>
              </a:rPr>
              <a:t>requirements. The term fog computing  is inspired by the fact that fog tends to hover</a:t>
            </a:r>
          </a:p>
          <a:p>
            <a:r>
              <a:rPr lang="en-US" sz="1200" kern="1200" dirty="0">
                <a:solidFill>
                  <a:schemeClr val="tx1"/>
                </a:solidFill>
                <a:effectLst/>
                <a:latin typeface="+mn-lt"/>
                <a:ea typeface="+mn-ea"/>
                <a:cs typeface="+mn-cs"/>
              </a:rPr>
              <a:t>low to the ground, whereas clouds are high in the sky.</a:t>
            </a:r>
          </a:p>
        </p:txBody>
      </p:sp>
      <p:sp>
        <p:nvSpPr>
          <p:cNvPr id="4" name="Slide Number Placeholder 3"/>
          <p:cNvSpPr>
            <a:spLocks noGrp="1"/>
          </p:cNvSpPr>
          <p:nvPr>
            <p:ph type="sldNum" sz="quarter" idx="5"/>
          </p:nvPr>
        </p:nvSpPr>
        <p:spPr/>
        <p:txBody>
          <a:bodyPr/>
          <a:lstStyle/>
          <a:p>
            <a:fld id="{BF2C5394-9113-4247-88E1-EDCC4540E72A}" type="slidenum">
              <a:rPr lang="en-US" smtClean="0"/>
              <a:t>42</a:t>
            </a:fld>
            <a:endParaRPr lang="en-US"/>
          </a:p>
        </p:txBody>
      </p:sp>
    </p:spTree>
    <p:extLst>
      <p:ext uri="{BB962C8B-B14F-4D97-AF65-F5344CB8AC3E}">
        <p14:creationId xmlns:p14="http://schemas.microsoft.com/office/powerpoint/2010/main" val="30328518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core network, also referred to as a </a:t>
            </a:r>
            <a:r>
              <a:rPr lang="en-US" sz="1200" b="1" kern="1200" dirty="0">
                <a:solidFill>
                  <a:schemeClr val="tx1"/>
                </a:solidFill>
                <a:effectLst/>
                <a:latin typeface="+mn-lt"/>
                <a:ea typeface="+mn-ea"/>
                <a:cs typeface="+mn-cs"/>
              </a:rPr>
              <a:t>backbone network</a:t>
            </a:r>
            <a:r>
              <a:rPr lang="en-US" sz="1200" b="0" kern="1200" dirty="0">
                <a:solidFill>
                  <a:schemeClr val="tx1"/>
                </a:solidFill>
                <a:effectLst/>
                <a:latin typeface="+mn-lt"/>
                <a:ea typeface="+mn-ea"/>
                <a:cs typeface="+mn-cs"/>
              </a:rPr>
              <a:t>, connects geographically</a:t>
            </a:r>
          </a:p>
          <a:p>
            <a:r>
              <a:rPr lang="en-US" sz="1200" b="0" kern="1200" dirty="0">
                <a:solidFill>
                  <a:schemeClr val="tx1"/>
                </a:solidFill>
                <a:effectLst/>
                <a:latin typeface="+mn-lt"/>
                <a:ea typeface="+mn-ea"/>
                <a:cs typeface="+mn-cs"/>
              </a:rPr>
              <a:t>dispersed fog networks as well as providing access to other </a:t>
            </a:r>
            <a:r>
              <a:rPr lang="en-US" sz="1200" kern="1200" dirty="0">
                <a:solidFill>
                  <a:schemeClr val="tx1"/>
                </a:solidFill>
                <a:effectLst/>
                <a:latin typeface="+mn-lt"/>
                <a:ea typeface="+mn-ea"/>
                <a:cs typeface="+mn-cs"/>
              </a:rPr>
              <a:t>networks that are not part</a:t>
            </a:r>
          </a:p>
          <a:p>
            <a:r>
              <a:rPr lang="en-US" sz="1200" kern="1200" dirty="0">
                <a:solidFill>
                  <a:schemeClr val="tx1"/>
                </a:solidFill>
                <a:effectLst/>
                <a:latin typeface="+mn-lt"/>
                <a:ea typeface="+mn-ea"/>
                <a:cs typeface="+mn-cs"/>
              </a:rPr>
              <a:t>of the enterprise network. Typically, the core network will use very high-performance</a:t>
            </a:r>
          </a:p>
          <a:p>
            <a:r>
              <a:rPr lang="en-US" sz="1200" kern="1200" dirty="0">
                <a:solidFill>
                  <a:schemeClr val="tx1"/>
                </a:solidFill>
                <a:effectLst/>
                <a:latin typeface="+mn-lt"/>
                <a:ea typeface="+mn-ea"/>
                <a:cs typeface="+mn-cs"/>
              </a:rPr>
              <a:t>routers, high-capacity transmission lines, and multiple interconnected routers for</a:t>
            </a:r>
          </a:p>
          <a:p>
            <a:r>
              <a:rPr lang="en-US" sz="1200" kern="1200" dirty="0">
                <a:solidFill>
                  <a:schemeClr val="tx1"/>
                </a:solidFill>
                <a:effectLst/>
                <a:latin typeface="+mn-lt"/>
                <a:ea typeface="+mn-ea"/>
                <a:cs typeface="+mn-cs"/>
              </a:rPr>
              <a:t>increased redundancy and capacity. The core network may also connect to high-performance,</a:t>
            </a:r>
          </a:p>
          <a:p>
            <a:r>
              <a:rPr lang="en-US" sz="1200" kern="1200" dirty="0">
                <a:solidFill>
                  <a:schemeClr val="tx1"/>
                </a:solidFill>
                <a:effectLst/>
                <a:latin typeface="+mn-lt"/>
                <a:ea typeface="+mn-ea"/>
                <a:cs typeface="+mn-cs"/>
              </a:rPr>
              <a:t>high-capacity servers such as large database servers and private cloud  facilities. Some of the </a:t>
            </a:r>
          </a:p>
          <a:p>
            <a:r>
              <a:rPr lang="en-US" sz="1200" kern="1200" dirty="0">
                <a:solidFill>
                  <a:schemeClr val="tx1"/>
                </a:solidFill>
                <a:effectLst/>
                <a:latin typeface="+mn-lt"/>
                <a:ea typeface="+mn-ea"/>
                <a:cs typeface="+mn-cs"/>
              </a:rPr>
              <a:t>core routers may be purely internal, providing redundancy and additional capacity without serving </a:t>
            </a:r>
          </a:p>
          <a:p>
            <a:r>
              <a:rPr lang="en-US" sz="1200" kern="1200" dirty="0">
                <a:solidFill>
                  <a:schemeClr val="tx1"/>
                </a:solidFill>
                <a:effectLst/>
                <a:latin typeface="+mn-lt"/>
                <a:ea typeface="+mn-ea"/>
                <a:cs typeface="+mn-cs"/>
              </a:rPr>
              <a:t>as edge routers.</a:t>
            </a:r>
          </a:p>
        </p:txBody>
      </p:sp>
      <p:sp>
        <p:nvSpPr>
          <p:cNvPr id="4" name="Slide Number Placeholder 3"/>
          <p:cNvSpPr>
            <a:spLocks noGrp="1"/>
          </p:cNvSpPr>
          <p:nvPr>
            <p:ph type="sldNum" sz="quarter" idx="5"/>
          </p:nvPr>
        </p:nvSpPr>
        <p:spPr/>
        <p:txBody>
          <a:bodyPr/>
          <a:lstStyle/>
          <a:p>
            <a:fld id="{BF2C5394-9113-4247-88E1-EDCC4540E72A}" type="slidenum">
              <a:rPr lang="en-US" smtClean="0"/>
              <a:t>43</a:t>
            </a:fld>
            <a:endParaRPr lang="en-US"/>
          </a:p>
        </p:txBody>
      </p:sp>
    </p:spTree>
    <p:extLst>
      <p:ext uri="{BB962C8B-B14F-4D97-AF65-F5344CB8AC3E}">
        <p14:creationId xmlns:p14="http://schemas.microsoft.com/office/powerpoint/2010/main" val="38750110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The cloud network provides storage and processing capabilities for the massive</a:t>
            </a:r>
          </a:p>
          <a:p>
            <a:r>
              <a:rPr lang="en-US" sz="1200" kern="1200" dirty="0">
                <a:solidFill>
                  <a:schemeClr val="tx1"/>
                </a:solidFill>
                <a:effectLst/>
                <a:latin typeface="Arial" pitchFamily="-109" charset="0"/>
                <a:ea typeface="+mn-ea"/>
                <a:cs typeface="+mn-cs"/>
              </a:rPr>
              <a:t>amounts of aggregated data that originate in IoT-enabled devices at the edge.</a:t>
            </a:r>
          </a:p>
          <a:p>
            <a:r>
              <a:rPr lang="en-US" sz="1200" kern="1200" dirty="0">
                <a:solidFill>
                  <a:schemeClr val="tx1"/>
                </a:solidFill>
                <a:effectLst/>
                <a:latin typeface="Arial" pitchFamily="-109" charset="0"/>
                <a:ea typeface="+mn-ea"/>
                <a:cs typeface="+mn-cs"/>
              </a:rPr>
              <a:t>Cloud servers also host the applications that (1) interact with and manage the IoT</a:t>
            </a:r>
          </a:p>
          <a:p>
            <a:r>
              <a:rPr lang="en-US" sz="1200" kern="1200" dirty="0">
                <a:solidFill>
                  <a:schemeClr val="tx1"/>
                </a:solidFill>
                <a:effectLst/>
                <a:latin typeface="Arial" pitchFamily="-109" charset="0"/>
                <a:ea typeface="+mn-ea"/>
                <a:cs typeface="+mn-cs"/>
              </a:rPr>
              <a:t>devices, and (2) analyze the IoT-generated data.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Table 13.4 compares cloud and fog computing.</a:t>
            </a:r>
          </a:p>
        </p:txBody>
      </p:sp>
      <p:sp>
        <p:nvSpPr>
          <p:cNvPr id="4" name="Slide Number Placeholder 3"/>
          <p:cNvSpPr>
            <a:spLocks noGrp="1"/>
          </p:cNvSpPr>
          <p:nvPr>
            <p:ph type="sldNum" sz="quarter" idx="5"/>
          </p:nvPr>
        </p:nvSpPr>
        <p:spPr/>
        <p:txBody>
          <a:bodyPr/>
          <a:lstStyle/>
          <a:p>
            <a:fld id="{BF2C5394-9113-4247-88E1-EDCC4540E72A}" type="slidenum">
              <a:rPr lang="en-US" smtClean="0"/>
              <a:t>44</a:t>
            </a:fld>
            <a:endParaRPr lang="en-US"/>
          </a:p>
        </p:txBody>
      </p:sp>
    </p:spTree>
    <p:extLst>
      <p:ext uri="{BB962C8B-B14F-4D97-AF65-F5344CB8AC3E}">
        <p14:creationId xmlns:p14="http://schemas.microsoft.com/office/powerpoint/2010/main" val="35806253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IoT is perhaps the most complex and undeveloped area of network security. To</a:t>
            </a:r>
          </a:p>
          <a:p>
            <a:r>
              <a:rPr lang="en-US" sz="1200" kern="1200" dirty="0">
                <a:solidFill>
                  <a:schemeClr val="tx1"/>
                </a:solidFill>
                <a:effectLst/>
                <a:latin typeface="Arial" pitchFamily="-109" charset="0"/>
                <a:ea typeface="+mn-ea"/>
                <a:cs typeface="+mn-cs"/>
              </a:rPr>
              <a:t>see this, consider Figure 13.10, which shows the main elements of interest for IoT</a:t>
            </a:r>
          </a:p>
          <a:p>
            <a:r>
              <a:rPr lang="en-US" sz="1200" kern="1200" dirty="0">
                <a:solidFill>
                  <a:schemeClr val="tx1"/>
                </a:solidFill>
                <a:effectLst/>
                <a:latin typeface="Arial" pitchFamily="-109" charset="0"/>
                <a:ea typeface="+mn-ea"/>
                <a:cs typeface="+mn-cs"/>
              </a:rPr>
              <a:t>security. At the center of the network are the application platforms, data storage</a:t>
            </a:r>
          </a:p>
          <a:p>
            <a:r>
              <a:rPr lang="en-US" sz="1200" kern="1200" dirty="0">
                <a:solidFill>
                  <a:schemeClr val="tx1"/>
                </a:solidFill>
                <a:effectLst/>
                <a:latin typeface="Arial" pitchFamily="-109" charset="0"/>
                <a:ea typeface="+mn-ea"/>
                <a:cs typeface="+mn-cs"/>
              </a:rPr>
              <a:t>servers, and network and security management systems. These central systems</a:t>
            </a:r>
          </a:p>
          <a:p>
            <a:r>
              <a:rPr lang="en-US" sz="1200" kern="1200" dirty="0">
                <a:solidFill>
                  <a:schemeClr val="tx1"/>
                </a:solidFill>
                <a:effectLst/>
                <a:latin typeface="Arial" pitchFamily="-109" charset="0"/>
                <a:ea typeface="+mn-ea"/>
                <a:cs typeface="+mn-cs"/>
              </a:rPr>
              <a:t>gather data from sensors, send control signals to actuators, and are responsible</a:t>
            </a:r>
          </a:p>
          <a:p>
            <a:r>
              <a:rPr lang="en-US" sz="1200" kern="1200" dirty="0">
                <a:solidFill>
                  <a:schemeClr val="tx1"/>
                </a:solidFill>
                <a:effectLst/>
                <a:latin typeface="Arial" pitchFamily="-109" charset="0"/>
                <a:ea typeface="+mn-ea"/>
                <a:cs typeface="+mn-cs"/>
              </a:rPr>
              <a:t>for managing the IoT devices and their communication networks. At the edge of</a:t>
            </a:r>
          </a:p>
          <a:p>
            <a:r>
              <a:rPr lang="en-US" sz="1200" kern="1200" dirty="0">
                <a:solidFill>
                  <a:schemeClr val="tx1"/>
                </a:solidFill>
                <a:effectLst/>
                <a:latin typeface="Arial" pitchFamily="-109" charset="0"/>
                <a:ea typeface="+mn-ea"/>
                <a:cs typeface="+mn-cs"/>
              </a:rPr>
              <a:t>the network are IoT-enabled devices, some of which are quite simple constrained</a:t>
            </a:r>
          </a:p>
          <a:p>
            <a:r>
              <a:rPr lang="en-US" sz="1200" kern="1200" dirty="0">
                <a:solidFill>
                  <a:schemeClr val="tx1"/>
                </a:solidFill>
                <a:effectLst/>
                <a:latin typeface="Arial" pitchFamily="-109" charset="0"/>
                <a:ea typeface="+mn-ea"/>
                <a:cs typeface="+mn-cs"/>
              </a:rPr>
              <a:t>devices, and some of which are more intelligent unconstrained devices. As well,</a:t>
            </a:r>
          </a:p>
          <a:p>
            <a:r>
              <a:rPr lang="en-US" sz="1200" kern="1200" dirty="0">
                <a:solidFill>
                  <a:schemeClr val="tx1"/>
                </a:solidFill>
                <a:effectLst/>
                <a:latin typeface="Arial" pitchFamily="-109" charset="0"/>
                <a:ea typeface="+mn-ea"/>
                <a:cs typeface="+mn-cs"/>
              </a:rPr>
              <a:t>gateways may perform protocol conversion and other networking service on behalf</a:t>
            </a:r>
          </a:p>
          <a:p>
            <a:r>
              <a:rPr lang="en-US" sz="1200" kern="1200" dirty="0">
                <a:solidFill>
                  <a:schemeClr val="tx1"/>
                </a:solidFill>
                <a:effectLst/>
                <a:latin typeface="Arial" pitchFamily="-109" charset="0"/>
                <a:ea typeface="+mn-ea"/>
                <a:cs typeface="+mn-cs"/>
              </a:rPr>
              <a:t>of IoT devices.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Figure 13.10 illustrates a number of typical scenarios for interconnection and</a:t>
            </a:r>
          </a:p>
          <a:p>
            <a:r>
              <a:rPr lang="en-US" sz="1200" kern="1200" dirty="0">
                <a:solidFill>
                  <a:schemeClr val="tx1"/>
                </a:solidFill>
                <a:effectLst/>
                <a:latin typeface="Arial" pitchFamily="-109" charset="0"/>
                <a:ea typeface="+mn-ea"/>
                <a:cs typeface="+mn-cs"/>
              </a:rPr>
              <a:t>the inclusion of security features. The shading in Figure 13.10 indicates the systems</a:t>
            </a:r>
          </a:p>
          <a:p>
            <a:r>
              <a:rPr lang="en-US" sz="1200" kern="1200" dirty="0">
                <a:solidFill>
                  <a:schemeClr val="tx1"/>
                </a:solidFill>
                <a:effectLst/>
                <a:latin typeface="Arial" pitchFamily="-109" charset="0"/>
                <a:ea typeface="+mn-ea"/>
                <a:cs typeface="+mn-cs"/>
              </a:rPr>
              <a:t>that support at least some of these functions. Typically, gateways will implement</a:t>
            </a:r>
          </a:p>
          <a:p>
            <a:r>
              <a:rPr lang="en-US" sz="1200" kern="1200" dirty="0">
                <a:solidFill>
                  <a:schemeClr val="tx1"/>
                </a:solidFill>
                <a:effectLst/>
                <a:latin typeface="Arial" pitchFamily="-109" charset="0"/>
                <a:ea typeface="+mn-ea"/>
                <a:cs typeface="+mn-cs"/>
              </a:rPr>
              <a:t>secure functions, such as TLS and IPsec. Unconstrained devices may or may not</a:t>
            </a:r>
          </a:p>
          <a:p>
            <a:r>
              <a:rPr lang="en-US" sz="1200" kern="1200" dirty="0">
                <a:solidFill>
                  <a:schemeClr val="tx1"/>
                </a:solidFill>
                <a:effectLst/>
                <a:latin typeface="Arial" pitchFamily="-109" charset="0"/>
                <a:ea typeface="+mn-ea"/>
                <a:cs typeface="+mn-cs"/>
              </a:rPr>
              <a:t>implement some security capability. Constrained devices generally have limited or no</a:t>
            </a:r>
          </a:p>
          <a:p>
            <a:r>
              <a:rPr lang="en-US" sz="1200" kern="1200" dirty="0">
                <a:solidFill>
                  <a:schemeClr val="tx1"/>
                </a:solidFill>
                <a:effectLst/>
                <a:latin typeface="Arial" pitchFamily="-109" charset="0"/>
                <a:ea typeface="+mn-ea"/>
                <a:cs typeface="+mn-cs"/>
              </a:rPr>
              <a:t>security features. As suggested in the figure, gateway devices can provide secure communication</a:t>
            </a:r>
          </a:p>
          <a:p>
            <a:r>
              <a:rPr lang="en-US" sz="1200" kern="1200" dirty="0">
                <a:solidFill>
                  <a:schemeClr val="tx1"/>
                </a:solidFill>
                <a:effectLst/>
                <a:latin typeface="Arial" pitchFamily="-109" charset="0"/>
                <a:ea typeface="+mn-ea"/>
                <a:cs typeface="+mn-cs"/>
              </a:rPr>
              <a:t>between the gateway and the devices at the center, such as application</a:t>
            </a:r>
          </a:p>
          <a:p>
            <a:r>
              <a:rPr lang="en-US" sz="1200" kern="1200" dirty="0">
                <a:solidFill>
                  <a:schemeClr val="tx1"/>
                </a:solidFill>
                <a:effectLst/>
                <a:latin typeface="Arial" pitchFamily="-109" charset="0"/>
                <a:ea typeface="+mn-ea"/>
                <a:cs typeface="+mn-cs"/>
              </a:rPr>
              <a:t>platforms and management platforms. However, any constrained or unconstrained</a:t>
            </a:r>
          </a:p>
          <a:p>
            <a:r>
              <a:rPr lang="en-US" sz="1200" kern="1200" dirty="0">
                <a:solidFill>
                  <a:schemeClr val="tx1"/>
                </a:solidFill>
                <a:effectLst/>
                <a:latin typeface="Arial" pitchFamily="-109" charset="0"/>
                <a:ea typeface="+mn-ea"/>
                <a:cs typeface="+mn-cs"/>
              </a:rPr>
              <a:t>devices attached to the gateway are outside the zone of security established between</a:t>
            </a:r>
          </a:p>
          <a:p>
            <a:r>
              <a:rPr lang="en-US" sz="1200" kern="1200" dirty="0">
                <a:solidFill>
                  <a:schemeClr val="tx1"/>
                </a:solidFill>
                <a:effectLst/>
                <a:latin typeface="Arial" pitchFamily="-109" charset="0"/>
                <a:ea typeface="+mn-ea"/>
                <a:cs typeface="+mn-cs"/>
              </a:rPr>
              <a:t>the gateway and the central systems. As shown, unconstrained devices can communicate</a:t>
            </a:r>
          </a:p>
          <a:p>
            <a:r>
              <a:rPr lang="en-US" sz="1200" kern="1200" dirty="0">
                <a:solidFill>
                  <a:schemeClr val="tx1"/>
                </a:solidFill>
                <a:effectLst/>
                <a:latin typeface="Arial" pitchFamily="-109" charset="0"/>
                <a:ea typeface="+mn-ea"/>
                <a:cs typeface="+mn-cs"/>
              </a:rPr>
              <a:t>directly with the center and support security functions. However, constrained</a:t>
            </a:r>
          </a:p>
          <a:p>
            <a:r>
              <a:rPr lang="en-US" sz="1200" kern="1200" dirty="0">
                <a:solidFill>
                  <a:schemeClr val="tx1"/>
                </a:solidFill>
                <a:effectLst/>
                <a:latin typeface="Arial" pitchFamily="-109" charset="0"/>
                <a:ea typeface="+mn-ea"/>
                <a:cs typeface="+mn-cs"/>
              </a:rPr>
              <a:t>devices that are not connected to gateways have no secure communications with</a:t>
            </a:r>
          </a:p>
          <a:p>
            <a:r>
              <a:rPr lang="en-US" sz="1200" kern="1200" dirty="0">
                <a:solidFill>
                  <a:schemeClr val="tx1"/>
                </a:solidFill>
                <a:effectLst/>
                <a:latin typeface="Arial" pitchFamily="-109" charset="0"/>
                <a:ea typeface="+mn-ea"/>
                <a:cs typeface="+mn-cs"/>
              </a:rPr>
              <a:t>central devices.</a:t>
            </a:r>
          </a:p>
        </p:txBody>
      </p:sp>
      <p:sp>
        <p:nvSpPr>
          <p:cNvPr id="4" name="Slide Number Placeholder 3"/>
          <p:cNvSpPr>
            <a:spLocks noGrp="1"/>
          </p:cNvSpPr>
          <p:nvPr>
            <p:ph type="sldNum" sz="quarter" idx="5"/>
          </p:nvPr>
        </p:nvSpPr>
        <p:spPr/>
        <p:txBody>
          <a:bodyPr/>
          <a:lstStyle/>
          <a:p>
            <a:fld id="{BF2C5394-9113-4247-88E1-EDCC4540E72A}" type="slidenum">
              <a:rPr lang="en-US" smtClean="0"/>
              <a:t>45</a:t>
            </a:fld>
            <a:endParaRPr lang="en-US"/>
          </a:p>
        </p:txBody>
      </p:sp>
    </p:spTree>
    <p:extLst>
      <p:ext uri="{BB962C8B-B14F-4D97-AF65-F5344CB8AC3E}">
        <p14:creationId xmlns:p14="http://schemas.microsoft.com/office/powerpoint/2010/main" val="405092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In an often-quoted 2014 article, security expert Bruce </a:t>
            </a:r>
            <a:r>
              <a:rPr lang="en-US" sz="1200" kern="1200" dirty="0" err="1">
                <a:solidFill>
                  <a:schemeClr val="tx1"/>
                </a:solidFill>
                <a:effectLst/>
                <a:latin typeface="Arial" pitchFamily="-109" charset="0"/>
                <a:ea typeface="+mn-ea"/>
                <a:cs typeface="+mn-cs"/>
              </a:rPr>
              <a:t>Schneier</a:t>
            </a:r>
            <a:r>
              <a:rPr lang="en-US" sz="1200" kern="1200" dirty="0">
                <a:solidFill>
                  <a:schemeClr val="tx1"/>
                </a:solidFill>
                <a:effectLst/>
                <a:latin typeface="Arial" pitchFamily="-109" charset="0"/>
                <a:ea typeface="+mn-ea"/>
                <a:cs typeface="+mn-cs"/>
              </a:rPr>
              <a:t> stated that we are at</a:t>
            </a:r>
          </a:p>
          <a:p>
            <a:r>
              <a:rPr lang="en-US" sz="1200" kern="1200" dirty="0">
                <a:solidFill>
                  <a:schemeClr val="tx1"/>
                </a:solidFill>
                <a:effectLst/>
                <a:latin typeface="Arial" pitchFamily="-109" charset="0"/>
                <a:ea typeface="+mn-ea"/>
                <a:cs typeface="+mn-cs"/>
              </a:rPr>
              <a:t>a crisis point with regard to the security of embedded systems, including IoT devices</a:t>
            </a:r>
          </a:p>
          <a:p>
            <a:r>
              <a:rPr lang="en-US" sz="1200" kern="1200" dirty="0">
                <a:solidFill>
                  <a:schemeClr val="tx1"/>
                </a:solidFill>
                <a:effectLst/>
                <a:latin typeface="Arial" pitchFamily="-109" charset="0"/>
                <a:ea typeface="+mn-ea"/>
                <a:cs typeface="+mn-cs"/>
              </a:rPr>
              <a:t>[SCHN14]. The embedded devices are riddled with vulnerabilities and there is no</a:t>
            </a:r>
          </a:p>
          <a:p>
            <a:r>
              <a:rPr lang="en-US" sz="1200" kern="1200" dirty="0">
                <a:solidFill>
                  <a:schemeClr val="tx1"/>
                </a:solidFill>
                <a:effectLst/>
                <a:latin typeface="Arial" pitchFamily="-109" charset="0"/>
                <a:ea typeface="+mn-ea"/>
                <a:cs typeface="+mn-cs"/>
              </a:rPr>
              <a:t>good way to patch them. The chip manufacturers have strong incentives to produce</a:t>
            </a:r>
          </a:p>
          <a:p>
            <a:r>
              <a:rPr lang="en-US" sz="1200" kern="1200" dirty="0">
                <a:solidFill>
                  <a:schemeClr val="tx1"/>
                </a:solidFill>
                <a:effectLst/>
                <a:latin typeface="Arial" pitchFamily="-109" charset="0"/>
                <a:ea typeface="+mn-ea"/>
                <a:cs typeface="+mn-cs"/>
              </a:rPr>
              <a:t>their product with its firmware and software as quickly and cheaply as possible. The</a:t>
            </a:r>
          </a:p>
          <a:p>
            <a:r>
              <a:rPr lang="en-US" sz="1200" kern="1200" dirty="0">
                <a:solidFill>
                  <a:schemeClr val="tx1"/>
                </a:solidFill>
                <a:effectLst/>
                <a:latin typeface="Arial" pitchFamily="-109" charset="0"/>
                <a:ea typeface="+mn-ea"/>
                <a:cs typeface="+mn-cs"/>
              </a:rPr>
              <a:t>device manufacturers choose a chip based on price and features and do very little</a:t>
            </a:r>
          </a:p>
          <a:p>
            <a:r>
              <a:rPr lang="en-US" sz="1200" kern="1200" dirty="0">
                <a:solidFill>
                  <a:schemeClr val="tx1"/>
                </a:solidFill>
                <a:effectLst/>
                <a:latin typeface="Arial" pitchFamily="-109" charset="0"/>
                <a:ea typeface="+mn-ea"/>
                <a:cs typeface="+mn-cs"/>
              </a:rPr>
              <a:t>if anything to the chip software and firmware. Their focus is the functionality of</a:t>
            </a:r>
          </a:p>
          <a:p>
            <a:r>
              <a:rPr lang="en-US" sz="1200" kern="1200" dirty="0">
                <a:solidFill>
                  <a:schemeClr val="tx1"/>
                </a:solidFill>
                <a:effectLst/>
                <a:latin typeface="Arial" pitchFamily="-109" charset="0"/>
                <a:ea typeface="+mn-ea"/>
                <a:cs typeface="+mn-cs"/>
              </a:rPr>
              <a:t>the device itself. The end user may have no means of patching the system or, if so, little</a:t>
            </a:r>
          </a:p>
          <a:p>
            <a:r>
              <a:rPr lang="en-US" sz="1200" kern="1200" dirty="0">
                <a:solidFill>
                  <a:schemeClr val="tx1"/>
                </a:solidFill>
                <a:effectLst/>
                <a:latin typeface="Arial" pitchFamily="-109" charset="0"/>
                <a:ea typeface="+mn-ea"/>
                <a:cs typeface="+mn-cs"/>
              </a:rPr>
              <a:t>information about when and how to patch. The result is that the hundreds of millions</a:t>
            </a:r>
          </a:p>
          <a:p>
            <a:r>
              <a:rPr lang="en-US" sz="1200" kern="1200" dirty="0">
                <a:solidFill>
                  <a:schemeClr val="tx1"/>
                </a:solidFill>
                <a:effectLst/>
                <a:latin typeface="Arial" pitchFamily="-109" charset="0"/>
                <a:ea typeface="+mn-ea"/>
                <a:cs typeface="+mn-cs"/>
              </a:rPr>
              <a:t>of Internet-connected devices in the IoT are vulnerable to attack. This is certainly a</a:t>
            </a:r>
          </a:p>
          <a:p>
            <a:r>
              <a:rPr lang="en-US" sz="1200" kern="1200" dirty="0">
                <a:solidFill>
                  <a:schemeClr val="tx1"/>
                </a:solidFill>
                <a:effectLst/>
                <a:latin typeface="Arial" pitchFamily="-109" charset="0"/>
                <a:ea typeface="+mn-ea"/>
                <a:cs typeface="+mn-cs"/>
              </a:rPr>
              <a:t>problem with sensors, allowing attackers to insert false data into the network. It is</a:t>
            </a:r>
          </a:p>
          <a:p>
            <a:r>
              <a:rPr lang="en-US" sz="1200" kern="1200" dirty="0">
                <a:solidFill>
                  <a:schemeClr val="tx1"/>
                </a:solidFill>
                <a:effectLst/>
                <a:latin typeface="Arial" pitchFamily="-109" charset="0"/>
                <a:ea typeface="+mn-ea"/>
                <a:cs typeface="+mn-cs"/>
              </a:rPr>
              <a:t>potentially a graver threat with actuators, where the attacker can affect the operation</a:t>
            </a:r>
          </a:p>
          <a:p>
            <a:r>
              <a:rPr lang="en-US" sz="1200" kern="1200" dirty="0">
                <a:solidFill>
                  <a:schemeClr val="tx1"/>
                </a:solidFill>
                <a:effectLst/>
                <a:latin typeface="Arial" pitchFamily="-109" charset="0"/>
                <a:ea typeface="+mn-ea"/>
                <a:cs typeface="+mn-cs"/>
              </a:rPr>
              <a:t>of machinery and other devices.</a:t>
            </a:r>
          </a:p>
        </p:txBody>
      </p:sp>
      <p:sp>
        <p:nvSpPr>
          <p:cNvPr id="4" name="Slide Number Placeholder 3"/>
          <p:cNvSpPr>
            <a:spLocks noGrp="1"/>
          </p:cNvSpPr>
          <p:nvPr>
            <p:ph type="sldNum" sz="quarter" idx="5"/>
          </p:nvPr>
        </p:nvSpPr>
        <p:spPr/>
        <p:txBody>
          <a:bodyPr/>
          <a:lstStyle/>
          <a:p>
            <a:fld id="{BF2C5394-9113-4247-88E1-EDCC4540E72A}" type="slidenum">
              <a:rPr lang="en-US" smtClean="0"/>
              <a:t>46</a:t>
            </a:fld>
            <a:endParaRPr lang="en-US"/>
          </a:p>
        </p:txBody>
      </p:sp>
    </p:spTree>
    <p:extLst>
      <p:ext uri="{BB962C8B-B14F-4D97-AF65-F5344CB8AC3E}">
        <p14:creationId xmlns:p14="http://schemas.microsoft.com/office/powerpoint/2010/main" val="23032858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ITU-T Recommendation Y.2066 (</a:t>
            </a:r>
            <a:r>
              <a:rPr lang="en-US" sz="1200" i="1" kern="1200" dirty="0">
                <a:solidFill>
                  <a:schemeClr val="tx1"/>
                </a:solidFill>
                <a:effectLst/>
                <a:latin typeface="Arial" pitchFamily="-109" charset="0"/>
                <a:ea typeface="+mn-ea"/>
                <a:cs typeface="+mn-cs"/>
              </a:rPr>
              <a:t>Common Requirements of the Internet of Things</a:t>
            </a:r>
            <a:r>
              <a:rPr lang="en-US" sz="1200" kern="1200" dirty="0">
                <a:solidFill>
                  <a:schemeClr val="tx1"/>
                </a:solidFill>
                <a:effectLst/>
                <a:latin typeface="Arial" pitchFamily="-109" charset="0"/>
                <a:ea typeface="+mn-ea"/>
                <a:cs typeface="+mn-cs"/>
              </a:rPr>
              <a:t>,</a:t>
            </a:r>
          </a:p>
          <a:p>
            <a:r>
              <a:rPr lang="en-US" sz="1200" kern="1200" dirty="0">
                <a:solidFill>
                  <a:schemeClr val="tx1"/>
                </a:solidFill>
                <a:effectLst/>
                <a:latin typeface="Arial" pitchFamily="-109" charset="0"/>
                <a:ea typeface="+mn-ea"/>
                <a:cs typeface="+mn-cs"/>
              </a:rPr>
              <a:t>June 2014) includes a list of security requirements for the IoT. This list is a useful</a:t>
            </a:r>
          </a:p>
          <a:p>
            <a:r>
              <a:rPr lang="en-US" sz="1200" kern="1200" dirty="0">
                <a:solidFill>
                  <a:schemeClr val="tx1"/>
                </a:solidFill>
                <a:effectLst/>
                <a:latin typeface="Arial" pitchFamily="-109" charset="0"/>
                <a:ea typeface="+mn-ea"/>
                <a:cs typeface="+mn-cs"/>
              </a:rPr>
              <a:t>baseline for understanding the scope of security implementation needed for an</a:t>
            </a:r>
          </a:p>
          <a:p>
            <a:r>
              <a:rPr lang="en-US" sz="1200" kern="1200" dirty="0">
                <a:solidFill>
                  <a:schemeClr val="tx1"/>
                </a:solidFill>
                <a:effectLst/>
                <a:latin typeface="Arial" pitchFamily="-109" charset="0"/>
                <a:ea typeface="+mn-ea"/>
                <a:cs typeface="+mn-cs"/>
              </a:rPr>
              <a:t>IoT deployment. The requirements are defined as being the functional requirements</a:t>
            </a:r>
          </a:p>
          <a:p>
            <a:r>
              <a:rPr lang="en-US" sz="1200" kern="1200" dirty="0">
                <a:solidFill>
                  <a:schemeClr val="tx1"/>
                </a:solidFill>
                <a:effectLst/>
                <a:latin typeface="Arial" pitchFamily="-109" charset="0"/>
                <a:ea typeface="+mn-ea"/>
                <a:cs typeface="+mn-cs"/>
              </a:rPr>
              <a:t> during capturing, storing, transferring, aggregating, and processing the data of things,</a:t>
            </a:r>
          </a:p>
          <a:p>
            <a:r>
              <a:rPr lang="en-US" sz="1200" kern="1200" dirty="0">
                <a:solidFill>
                  <a:schemeClr val="tx1"/>
                </a:solidFill>
                <a:effectLst/>
                <a:latin typeface="Arial" pitchFamily="-109" charset="0"/>
                <a:ea typeface="+mn-ea"/>
                <a:cs typeface="+mn-cs"/>
              </a:rPr>
              <a:t>as well as to the provision of services which involve things. These requirements are</a:t>
            </a:r>
          </a:p>
          <a:p>
            <a:r>
              <a:rPr lang="en-US" sz="1200" kern="1200" dirty="0">
                <a:solidFill>
                  <a:schemeClr val="tx1"/>
                </a:solidFill>
                <a:effectLst/>
                <a:latin typeface="Arial" pitchFamily="-109" charset="0"/>
                <a:ea typeface="+mn-ea"/>
                <a:cs typeface="+mn-cs"/>
              </a:rPr>
              <a:t>related to all the IoT actors. The requirements are the following:</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Communication security:</a:t>
            </a:r>
            <a:r>
              <a:rPr lang="en-US" sz="1200" kern="1200" dirty="0">
                <a:solidFill>
                  <a:schemeClr val="tx1"/>
                </a:solidFill>
                <a:effectLst/>
                <a:latin typeface="Arial" pitchFamily="-109" charset="0"/>
                <a:ea typeface="+mn-ea"/>
                <a:cs typeface="+mn-cs"/>
              </a:rPr>
              <a:t>  Secure, trusted, and privacy protected communication</a:t>
            </a:r>
          </a:p>
          <a:p>
            <a:r>
              <a:rPr lang="en-US" sz="1200" kern="1200" dirty="0">
                <a:solidFill>
                  <a:schemeClr val="tx1"/>
                </a:solidFill>
                <a:effectLst/>
                <a:latin typeface="Arial" pitchFamily="-109" charset="0"/>
                <a:ea typeface="+mn-ea"/>
                <a:cs typeface="+mn-cs"/>
              </a:rPr>
              <a:t>capability is required, so unauthorized access to the content of data can be</a:t>
            </a:r>
          </a:p>
          <a:p>
            <a:r>
              <a:rPr lang="en-US" sz="1200" kern="1200" dirty="0">
                <a:solidFill>
                  <a:schemeClr val="tx1"/>
                </a:solidFill>
                <a:effectLst/>
                <a:latin typeface="Arial" pitchFamily="-109" charset="0"/>
                <a:ea typeface="+mn-ea"/>
                <a:cs typeface="+mn-cs"/>
              </a:rPr>
              <a:t>prohibited, integrity of data can be guaranteed and privacy-related content of</a:t>
            </a:r>
          </a:p>
          <a:p>
            <a:r>
              <a:rPr lang="en-US" sz="1200" kern="1200" dirty="0">
                <a:solidFill>
                  <a:schemeClr val="tx1"/>
                </a:solidFill>
                <a:effectLst/>
                <a:latin typeface="Arial" pitchFamily="-109" charset="0"/>
                <a:ea typeface="+mn-ea"/>
                <a:cs typeface="+mn-cs"/>
              </a:rPr>
              <a:t>data can be protected during data transmission or transfer in IoT.</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Data management security:</a:t>
            </a:r>
            <a:r>
              <a:rPr lang="en-US" sz="1200" kern="1200" dirty="0">
                <a:solidFill>
                  <a:schemeClr val="tx1"/>
                </a:solidFill>
                <a:effectLst/>
                <a:latin typeface="Arial" pitchFamily="-109" charset="0"/>
                <a:ea typeface="+mn-ea"/>
                <a:cs typeface="+mn-cs"/>
              </a:rPr>
              <a:t>  Secure, trusted, and privacy protected data management</a:t>
            </a:r>
          </a:p>
          <a:p>
            <a:r>
              <a:rPr lang="en-US" sz="1200" kern="1200" dirty="0">
                <a:solidFill>
                  <a:schemeClr val="tx1"/>
                </a:solidFill>
                <a:effectLst/>
                <a:latin typeface="Arial" pitchFamily="-109" charset="0"/>
                <a:ea typeface="+mn-ea"/>
                <a:cs typeface="+mn-cs"/>
              </a:rPr>
              <a:t>capability is required, so unauthorized access to the content of data can</a:t>
            </a:r>
          </a:p>
          <a:p>
            <a:r>
              <a:rPr lang="en-US" sz="1200" kern="1200" dirty="0">
                <a:solidFill>
                  <a:schemeClr val="tx1"/>
                </a:solidFill>
                <a:effectLst/>
                <a:latin typeface="Arial" pitchFamily="-109" charset="0"/>
                <a:ea typeface="+mn-ea"/>
                <a:cs typeface="+mn-cs"/>
              </a:rPr>
              <a:t>be prohibited, integrity of data can be guaranteed, and privacy-related content</a:t>
            </a:r>
          </a:p>
          <a:p>
            <a:r>
              <a:rPr lang="en-US" sz="1200" kern="1200" dirty="0">
                <a:solidFill>
                  <a:schemeClr val="tx1"/>
                </a:solidFill>
                <a:effectLst/>
                <a:latin typeface="Arial" pitchFamily="-109" charset="0"/>
                <a:ea typeface="+mn-ea"/>
                <a:cs typeface="+mn-cs"/>
              </a:rPr>
              <a:t>of data can be protected when storing or processing data in IoT.</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Service provision security:</a:t>
            </a:r>
            <a:r>
              <a:rPr lang="en-US" sz="1200" kern="1200" dirty="0">
                <a:solidFill>
                  <a:schemeClr val="tx1"/>
                </a:solidFill>
                <a:effectLst/>
                <a:latin typeface="Arial" pitchFamily="-109" charset="0"/>
                <a:ea typeface="+mn-ea"/>
                <a:cs typeface="+mn-cs"/>
              </a:rPr>
              <a:t>  Secure, trusted, and privacy protected service provision</a:t>
            </a:r>
          </a:p>
          <a:p>
            <a:r>
              <a:rPr lang="en-US" sz="1200" kern="1200" dirty="0">
                <a:solidFill>
                  <a:schemeClr val="tx1"/>
                </a:solidFill>
                <a:effectLst/>
                <a:latin typeface="Arial" pitchFamily="-109" charset="0"/>
                <a:ea typeface="+mn-ea"/>
                <a:cs typeface="+mn-cs"/>
              </a:rPr>
              <a:t>capability is required, so unauthorized access to service and fraudulent</a:t>
            </a:r>
          </a:p>
          <a:p>
            <a:r>
              <a:rPr lang="en-US" sz="1200" kern="1200" dirty="0">
                <a:solidFill>
                  <a:schemeClr val="tx1"/>
                </a:solidFill>
                <a:effectLst/>
                <a:latin typeface="Arial" pitchFamily="-109" charset="0"/>
                <a:ea typeface="+mn-ea"/>
                <a:cs typeface="+mn-cs"/>
              </a:rPr>
              <a:t>service provision can be prohibited and privacy information related to IoT users</a:t>
            </a:r>
          </a:p>
          <a:p>
            <a:r>
              <a:rPr lang="en-US" sz="1200" kern="1200" dirty="0">
                <a:solidFill>
                  <a:schemeClr val="tx1"/>
                </a:solidFill>
                <a:effectLst/>
                <a:latin typeface="Arial" pitchFamily="-109" charset="0"/>
                <a:ea typeface="+mn-ea"/>
                <a:cs typeface="+mn-cs"/>
              </a:rPr>
              <a:t>can be protected.</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Integration of security policies and techniques:</a:t>
            </a:r>
            <a:r>
              <a:rPr lang="en-US" sz="1200" kern="1200" dirty="0">
                <a:solidFill>
                  <a:schemeClr val="tx1"/>
                </a:solidFill>
                <a:effectLst/>
                <a:latin typeface="Arial" pitchFamily="-109" charset="0"/>
                <a:ea typeface="+mn-ea"/>
                <a:cs typeface="+mn-cs"/>
              </a:rPr>
              <a:t>  The ability to integrate different</a:t>
            </a:r>
          </a:p>
          <a:p>
            <a:r>
              <a:rPr lang="en-US" sz="1200" kern="1200" dirty="0">
                <a:solidFill>
                  <a:schemeClr val="tx1"/>
                </a:solidFill>
                <a:effectLst/>
                <a:latin typeface="Arial" pitchFamily="-109" charset="0"/>
                <a:ea typeface="+mn-ea"/>
                <a:cs typeface="+mn-cs"/>
              </a:rPr>
              <a:t>security policies and techniques is required, so as to ensure a consistent security</a:t>
            </a:r>
          </a:p>
          <a:p>
            <a:r>
              <a:rPr lang="en-US" sz="1200" kern="1200" dirty="0">
                <a:solidFill>
                  <a:schemeClr val="tx1"/>
                </a:solidFill>
                <a:effectLst/>
                <a:latin typeface="Arial" pitchFamily="-109" charset="0"/>
                <a:ea typeface="+mn-ea"/>
                <a:cs typeface="+mn-cs"/>
              </a:rPr>
              <a:t>control over the variety of devices and user networks in IoT.</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Mutual authentication and authorization</a:t>
            </a:r>
            <a:r>
              <a:rPr lang="en-US" sz="1200" kern="1200" dirty="0">
                <a:solidFill>
                  <a:schemeClr val="tx1"/>
                </a:solidFill>
                <a:effectLst/>
                <a:latin typeface="Arial" pitchFamily="-109" charset="0"/>
                <a:ea typeface="+mn-ea"/>
                <a:cs typeface="+mn-cs"/>
              </a:rPr>
              <a:t>:  Before a device (or an IoT user) can</a:t>
            </a:r>
          </a:p>
          <a:p>
            <a:r>
              <a:rPr lang="en-US" sz="1200" kern="1200" dirty="0">
                <a:solidFill>
                  <a:schemeClr val="tx1"/>
                </a:solidFill>
                <a:effectLst/>
                <a:latin typeface="Arial" pitchFamily="-109" charset="0"/>
                <a:ea typeface="+mn-ea"/>
                <a:cs typeface="+mn-cs"/>
              </a:rPr>
              <a:t>access the IoT, mutual authentication and authorization between the device</a:t>
            </a:r>
          </a:p>
          <a:p>
            <a:r>
              <a:rPr lang="en-US" sz="1200" kern="1200" dirty="0">
                <a:solidFill>
                  <a:schemeClr val="tx1"/>
                </a:solidFill>
                <a:effectLst/>
                <a:latin typeface="Arial" pitchFamily="-109" charset="0"/>
                <a:ea typeface="+mn-ea"/>
                <a:cs typeface="+mn-cs"/>
              </a:rPr>
              <a:t>(or the IoT user) and IoT is required to be performed according to predefined</a:t>
            </a:r>
          </a:p>
          <a:p>
            <a:r>
              <a:rPr lang="en-US" sz="1200" kern="1200" dirty="0">
                <a:solidFill>
                  <a:schemeClr val="tx1"/>
                </a:solidFill>
                <a:effectLst/>
                <a:latin typeface="Arial" pitchFamily="-109" charset="0"/>
                <a:ea typeface="+mn-ea"/>
                <a:cs typeface="+mn-cs"/>
              </a:rPr>
              <a:t>security policies</a:t>
            </a:r>
          </a:p>
          <a:p>
            <a:r>
              <a:rPr lang="en-US" sz="1200" kern="1200" dirty="0">
                <a:solidFill>
                  <a:schemeClr val="tx1"/>
                </a:solidFill>
                <a:effectLst/>
                <a:latin typeface="Arial" pitchFamily="-109" charset="0"/>
                <a:ea typeface="+mn-ea"/>
                <a:cs typeface="+mn-cs"/>
              </a:rPr>
              <a:t>.</a:t>
            </a:r>
          </a:p>
          <a:p>
            <a:r>
              <a:rPr lang="en-US" sz="1200" b="1" kern="1200" dirty="0">
                <a:solidFill>
                  <a:schemeClr val="tx1"/>
                </a:solidFill>
                <a:effectLst/>
                <a:latin typeface="Arial" pitchFamily="-109" charset="0"/>
                <a:ea typeface="+mn-ea"/>
                <a:cs typeface="+mn-cs"/>
              </a:rPr>
              <a:t>• Security audit:</a:t>
            </a:r>
            <a:r>
              <a:rPr lang="en-US" sz="1200" kern="1200" dirty="0">
                <a:solidFill>
                  <a:schemeClr val="tx1"/>
                </a:solidFill>
                <a:effectLst/>
                <a:latin typeface="Arial" pitchFamily="-109" charset="0"/>
                <a:ea typeface="+mn-ea"/>
                <a:cs typeface="+mn-cs"/>
              </a:rPr>
              <a:t>  Security audit is required to be supported in IoT. Any data</a:t>
            </a:r>
          </a:p>
          <a:p>
            <a:r>
              <a:rPr lang="en-US" sz="1200" kern="1200" dirty="0">
                <a:solidFill>
                  <a:schemeClr val="tx1"/>
                </a:solidFill>
                <a:effectLst/>
                <a:latin typeface="Arial" pitchFamily="-109" charset="0"/>
                <a:ea typeface="+mn-ea"/>
                <a:cs typeface="+mn-cs"/>
              </a:rPr>
              <a:t>access or attempt to access IoT applications are required to be fully transparent,</a:t>
            </a:r>
          </a:p>
          <a:p>
            <a:r>
              <a:rPr lang="en-US" sz="1200" kern="1200" dirty="0">
                <a:solidFill>
                  <a:schemeClr val="tx1"/>
                </a:solidFill>
                <a:effectLst/>
                <a:latin typeface="Arial" pitchFamily="-109" charset="0"/>
                <a:ea typeface="+mn-ea"/>
                <a:cs typeface="+mn-cs"/>
              </a:rPr>
              <a:t>traceable and reproducible according to appropriate regulation and laws.</a:t>
            </a:r>
          </a:p>
          <a:p>
            <a:r>
              <a:rPr lang="en-US" sz="1200" kern="1200" dirty="0">
                <a:solidFill>
                  <a:schemeClr val="tx1"/>
                </a:solidFill>
                <a:effectLst/>
                <a:latin typeface="Arial" pitchFamily="-109" charset="0"/>
                <a:ea typeface="+mn-ea"/>
                <a:cs typeface="+mn-cs"/>
              </a:rPr>
              <a:t>In particular, IoT is required to support security audit for data transmission,</a:t>
            </a:r>
          </a:p>
          <a:p>
            <a:r>
              <a:rPr lang="en-US" sz="1200" kern="1200" dirty="0">
                <a:solidFill>
                  <a:schemeClr val="tx1"/>
                </a:solidFill>
                <a:effectLst/>
                <a:latin typeface="Arial" pitchFamily="-109" charset="0"/>
                <a:ea typeface="+mn-ea"/>
                <a:cs typeface="+mn-cs"/>
              </a:rPr>
              <a:t>storage, processing, and application access.</a:t>
            </a:r>
          </a:p>
          <a:p>
            <a:endParaRPr lang="en-US" sz="1200" kern="1200" dirty="0">
              <a:solidFill>
                <a:schemeClr val="tx1"/>
              </a:solidFill>
              <a:effectLst/>
              <a:latin typeface="Arial" pitchFamily="-109" charset="0"/>
              <a:ea typeface="+mn-ea"/>
              <a:cs typeface="+mn-cs"/>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47</a:t>
            </a:fld>
            <a:endParaRPr lang="en-US"/>
          </a:p>
        </p:txBody>
      </p:sp>
    </p:spTree>
    <p:extLst>
      <p:ext uri="{BB962C8B-B14F-4D97-AF65-F5344CB8AC3E}">
        <p14:creationId xmlns:p14="http://schemas.microsoft.com/office/powerpoint/2010/main" val="42380126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A key element in providing security in an IoT deployment is the gateway. ITU-T</a:t>
            </a:r>
          </a:p>
          <a:p>
            <a:r>
              <a:rPr lang="en-US" sz="1200" kern="1200" dirty="0">
                <a:solidFill>
                  <a:schemeClr val="tx1"/>
                </a:solidFill>
                <a:effectLst/>
                <a:latin typeface="Arial" pitchFamily="-109" charset="0"/>
                <a:ea typeface="+mn-ea"/>
                <a:cs typeface="+mn-cs"/>
              </a:rPr>
              <a:t>Recommendation Y.2067 (</a:t>
            </a:r>
            <a:r>
              <a:rPr lang="en-US" sz="1200" i="1" kern="1200" dirty="0">
                <a:solidFill>
                  <a:schemeClr val="tx1"/>
                </a:solidFill>
                <a:effectLst/>
                <a:latin typeface="Arial" pitchFamily="-109" charset="0"/>
                <a:ea typeface="+mn-ea"/>
                <a:cs typeface="+mn-cs"/>
              </a:rPr>
              <a:t>Common Requirements and Capabilities of a Gateway for</a:t>
            </a:r>
          </a:p>
          <a:p>
            <a:r>
              <a:rPr lang="en-US" sz="1200" i="1" kern="1200" dirty="0">
                <a:solidFill>
                  <a:schemeClr val="tx1"/>
                </a:solidFill>
                <a:effectLst/>
                <a:latin typeface="Arial" pitchFamily="-109" charset="0"/>
                <a:ea typeface="+mn-ea"/>
                <a:cs typeface="+mn-cs"/>
              </a:rPr>
              <a:t>Internet of Things Applications</a:t>
            </a:r>
            <a:r>
              <a:rPr lang="en-US" sz="1200" kern="1200" dirty="0">
                <a:solidFill>
                  <a:schemeClr val="tx1"/>
                </a:solidFill>
                <a:effectLst/>
                <a:latin typeface="Arial" pitchFamily="-109" charset="0"/>
                <a:ea typeface="+mn-ea"/>
                <a:cs typeface="+mn-cs"/>
              </a:rPr>
              <a:t>, June 2014) details </a:t>
            </a:r>
            <a:r>
              <a:rPr lang="en-US" sz="1200" b="1" kern="1200" dirty="0">
                <a:solidFill>
                  <a:schemeClr val="tx1"/>
                </a:solidFill>
                <a:effectLst/>
                <a:latin typeface="Arial" pitchFamily="-109" charset="0"/>
                <a:ea typeface="+mn-ea"/>
                <a:cs typeface="+mn-cs"/>
              </a:rPr>
              <a:t>specific security functions that</a:t>
            </a:r>
          </a:p>
          <a:p>
            <a:r>
              <a:rPr lang="en-US" sz="1200" b="1" kern="1200" dirty="0">
                <a:solidFill>
                  <a:schemeClr val="tx1"/>
                </a:solidFill>
                <a:effectLst/>
                <a:latin typeface="Arial" pitchFamily="-109" charset="0"/>
                <a:ea typeface="+mn-ea"/>
                <a:cs typeface="+mn-cs"/>
              </a:rPr>
              <a:t>the gateway should implement</a:t>
            </a:r>
            <a:r>
              <a:rPr lang="en-US" sz="1200" kern="1200" dirty="0">
                <a:solidFill>
                  <a:schemeClr val="tx1"/>
                </a:solidFill>
                <a:effectLst/>
                <a:latin typeface="Arial" pitchFamily="-109" charset="0"/>
                <a:ea typeface="+mn-ea"/>
                <a:cs typeface="+mn-cs"/>
              </a:rPr>
              <a:t>, some of which are illustrated in Figure 13.11. These</a:t>
            </a:r>
          </a:p>
          <a:p>
            <a:r>
              <a:rPr lang="en-US" sz="1200" kern="1200" dirty="0">
                <a:solidFill>
                  <a:schemeClr val="tx1"/>
                </a:solidFill>
                <a:effectLst/>
                <a:latin typeface="Arial" pitchFamily="-109" charset="0"/>
                <a:ea typeface="+mn-ea"/>
                <a:cs typeface="+mn-cs"/>
              </a:rPr>
              <a:t>consist of the following:</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Support identification of each access to the connected devices.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Support authentication with devices. Based on application requirements and</a:t>
            </a:r>
          </a:p>
          <a:p>
            <a:r>
              <a:rPr lang="en-US" sz="1200" kern="1200" dirty="0">
                <a:solidFill>
                  <a:schemeClr val="tx1"/>
                </a:solidFill>
                <a:effectLst/>
                <a:latin typeface="Arial" pitchFamily="-109" charset="0"/>
                <a:ea typeface="+mn-ea"/>
                <a:cs typeface="+mn-cs"/>
              </a:rPr>
              <a:t>device capabilities, it is required to support mutual or one-way authentication</a:t>
            </a:r>
          </a:p>
          <a:p>
            <a:r>
              <a:rPr lang="en-US" sz="1200" kern="1200" dirty="0">
                <a:solidFill>
                  <a:schemeClr val="tx1"/>
                </a:solidFill>
                <a:effectLst/>
                <a:latin typeface="Arial" pitchFamily="-109" charset="0"/>
                <a:ea typeface="+mn-ea"/>
                <a:cs typeface="+mn-cs"/>
              </a:rPr>
              <a:t>with devices. With one-way authentication, either the device authenticates itself</a:t>
            </a:r>
          </a:p>
          <a:p>
            <a:r>
              <a:rPr lang="en-US" sz="1200" kern="1200" dirty="0">
                <a:solidFill>
                  <a:schemeClr val="tx1"/>
                </a:solidFill>
                <a:effectLst/>
                <a:latin typeface="Arial" pitchFamily="-109" charset="0"/>
                <a:ea typeface="+mn-ea"/>
                <a:cs typeface="+mn-cs"/>
              </a:rPr>
              <a:t>to the gateway or the gateway authenticates itself to the device, but not both.</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Support mutual authentication with applications.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Support the security of the data that are stored in devices and the gateway,</a:t>
            </a:r>
          </a:p>
          <a:p>
            <a:r>
              <a:rPr lang="en-US" sz="1200" kern="1200" dirty="0">
                <a:solidFill>
                  <a:schemeClr val="tx1"/>
                </a:solidFill>
                <a:effectLst/>
                <a:latin typeface="Arial" pitchFamily="-109" charset="0"/>
                <a:ea typeface="+mn-ea"/>
                <a:cs typeface="+mn-cs"/>
              </a:rPr>
              <a:t>or transferred between the gateway and devices, or transferred between the</a:t>
            </a:r>
          </a:p>
          <a:p>
            <a:r>
              <a:rPr lang="en-US" sz="1200" kern="1200" dirty="0">
                <a:solidFill>
                  <a:schemeClr val="tx1"/>
                </a:solidFill>
                <a:effectLst/>
                <a:latin typeface="Arial" pitchFamily="-109" charset="0"/>
                <a:ea typeface="+mn-ea"/>
                <a:cs typeface="+mn-cs"/>
              </a:rPr>
              <a:t>gateway and applications. Support the security of these data based on security</a:t>
            </a:r>
          </a:p>
          <a:p>
            <a:r>
              <a:rPr lang="en-US" sz="1200" kern="1200" dirty="0">
                <a:solidFill>
                  <a:schemeClr val="tx1"/>
                </a:solidFill>
                <a:effectLst/>
                <a:latin typeface="Arial" pitchFamily="-109" charset="0"/>
                <a:ea typeface="+mn-ea"/>
                <a:cs typeface="+mn-cs"/>
              </a:rPr>
              <a:t>levels.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Support mechanisms to protect privacy for devices and the gateway.</a:t>
            </a:r>
          </a:p>
          <a:p>
            <a:endParaRPr lang="en-US" dirty="0"/>
          </a:p>
          <a:p>
            <a:r>
              <a:rPr lang="en-US" sz="1200" kern="1200" dirty="0">
                <a:solidFill>
                  <a:schemeClr val="tx1"/>
                </a:solidFill>
                <a:effectLst/>
                <a:latin typeface="Arial" pitchFamily="-109" charset="0"/>
                <a:ea typeface="+mn-ea"/>
                <a:cs typeface="+mn-cs"/>
              </a:rPr>
              <a:t>•  Support self-diagnosis and self-repair as well as remote maintenance.</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  Support firmware and software update.</a:t>
            </a:r>
          </a:p>
          <a:p>
            <a:br>
              <a:rPr lang="en-US" sz="1200" kern="1200" dirty="0">
                <a:solidFill>
                  <a:schemeClr val="tx1"/>
                </a:solidFill>
                <a:effectLst/>
                <a:latin typeface="Arial" pitchFamily="-109" charset="0"/>
                <a:ea typeface="+mn-ea"/>
                <a:cs typeface="+mn-cs"/>
              </a:rPr>
            </a:br>
            <a:r>
              <a:rPr lang="en-US" sz="1200" kern="1200" dirty="0">
                <a:solidFill>
                  <a:schemeClr val="tx1"/>
                </a:solidFill>
                <a:effectLst/>
                <a:latin typeface="Arial" pitchFamily="-109" charset="0"/>
                <a:ea typeface="+mn-ea"/>
                <a:cs typeface="+mn-cs"/>
              </a:rPr>
              <a:t>•  Support auto configuration or configuration by applications. The gateway is</a:t>
            </a:r>
          </a:p>
          <a:p>
            <a:r>
              <a:rPr lang="en-US" sz="1200" kern="1200" dirty="0">
                <a:solidFill>
                  <a:schemeClr val="tx1"/>
                </a:solidFill>
                <a:effectLst/>
                <a:latin typeface="Arial" pitchFamily="-109" charset="0"/>
                <a:ea typeface="+mn-ea"/>
                <a:cs typeface="+mn-cs"/>
              </a:rPr>
              <a:t>required to support multiple configuration modes, for example, remote and</a:t>
            </a:r>
          </a:p>
          <a:p>
            <a:r>
              <a:rPr lang="en-US" sz="1200" kern="1200" dirty="0">
                <a:solidFill>
                  <a:schemeClr val="tx1"/>
                </a:solidFill>
                <a:effectLst/>
                <a:latin typeface="Arial" pitchFamily="-109" charset="0"/>
                <a:ea typeface="+mn-ea"/>
                <a:cs typeface="+mn-cs"/>
              </a:rPr>
              <a:t>local configuration, automatic and manual configuration, and dynamic configuration</a:t>
            </a:r>
          </a:p>
          <a:p>
            <a:r>
              <a:rPr lang="en-US" sz="1200" kern="1200" dirty="0">
                <a:solidFill>
                  <a:schemeClr val="tx1"/>
                </a:solidFill>
                <a:effectLst/>
                <a:latin typeface="Arial" pitchFamily="-109" charset="0"/>
                <a:ea typeface="+mn-ea"/>
                <a:cs typeface="+mn-cs"/>
              </a:rPr>
              <a:t>based on policies.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Some of these requirements may be difficult to achieve when they involve providing</a:t>
            </a:r>
          </a:p>
          <a:p>
            <a:r>
              <a:rPr lang="en-US" sz="1200" kern="1200" dirty="0">
                <a:solidFill>
                  <a:schemeClr val="tx1"/>
                </a:solidFill>
                <a:effectLst/>
                <a:latin typeface="Arial" pitchFamily="-109" charset="0"/>
                <a:ea typeface="+mn-ea"/>
                <a:cs typeface="+mn-cs"/>
              </a:rPr>
              <a:t>security services for constrained devices. For example, the gateway should</a:t>
            </a:r>
          </a:p>
          <a:p>
            <a:r>
              <a:rPr lang="en-US" sz="1200" kern="1200" dirty="0">
                <a:solidFill>
                  <a:schemeClr val="tx1"/>
                </a:solidFill>
                <a:effectLst/>
                <a:latin typeface="Arial" pitchFamily="-109" charset="0"/>
                <a:ea typeface="+mn-ea"/>
                <a:cs typeface="+mn-cs"/>
              </a:rPr>
              <a:t>support security of data stored in devices. Without encryption capability at the constrained</a:t>
            </a:r>
          </a:p>
          <a:p>
            <a:r>
              <a:rPr lang="en-US" sz="1200" kern="1200" dirty="0">
                <a:solidFill>
                  <a:schemeClr val="tx1"/>
                </a:solidFill>
                <a:effectLst/>
                <a:latin typeface="Arial" pitchFamily="-109" charset="0"/>
                <a:ea typeface="+mn-ea"/>
                <a:cs typeface="+mn-cs"/>
              </a:rPr>
              <a:t>device, this may be impractical to achieve.</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Note the Y.2067 requirements make a number of references to privacy requirements.</a:t>
            </a:r>
          </a:p>
          <a:p>
            <a:r>
              <a:rPr lang="en-US" sz="1200" kern="1200" dirty="0">
                <a:solidFill>
                  <a:schemeClr val="tx1"/>
                </a:solidFill>
                <a:effectLst/>
                <a:latin typeface="Arial" pitchFamily="-109" charset="0"/>
                <a:ea typeface="+mn-ea"/>
                <a:cs typeface="+mn-cs"/>
              </a:rPr>
              <a:t>Privacy is an area of growing concern with the widespread deployment of</a:t>
            </a:r>
          </a:p>
          <a:p>
            <a:r>
              <a:rPr lang="en-US" sz="1200" kern="1200" dirty="0">
                <a:solidFill>
                  <a:schemeClr val="tx1"/>
                </a:solidFill>
                <a:effectLst/>
                <a:latin typeface="Arial" pitchFamily="-109" charset="0"/>
                <a:ea typeface="+mn-ea"/>
                <a:cs typeface="+mn-cs"/>
              </a:rPr>
              <a:t>IoT-enabled things in homes, retail outlets, and vehicles and humans. As more things</a:t>
            </a:r>
          </a:p>
          <a:p>
            <a:r>
              <a:rPr lang="en-US" sz="1200" kern="1200" dirty="0">
                <a:solidFill>
                  <a:schemeClr val="tx1"/>
                </a:solidFill>
                <a:effectLst/>
                <a:latin typeface="Arial" pitchFamily="-109" charset="0"/>
                <a:ea typeface="+mn-ea"/>
                <a:cs typeface="+mn-cs"/>
              </a:rPr>
              <a:t>are interconnected, governments and private enterprises will collect massive amounts</a:t>
            </a:r>
          </a:p>
          <a:p>
            <a:r>
              <a:rPr lang="en-US" sz="1200" kern="1200" dirty="0">
                <a:solidFill>
                  <a:schemeClr val="tx1"/>
                </a:solidFill>
                <a:effectLst/>
                <a:latin typeface="Arial" pitchFamily="-109" charset="0"/>
                <a:ea typeface="+mn-ea"/>
                <a:cs typeface="+mn-cs"/>
              </a:rPr>
              <a:t>of data about individuals, including medical information, location and movement</a:t>
            </a:r>
          </a:p>
          <a:p>
            <a:r>
              <a:rPr lang="en-US" sz="1200" kern="1200" dirty="0">
                <a:solidFill>
                  <a:schemeClr val="tx1"/>
                </a:solidFill>
                <a:effectLst/>
                <a:latin typeface="Arial" pitchFamily="-109" charset="0"/>
                <a:ea typeface="+mn-ea"/>
                <a:cs typeface="+mn-cs"/>
              </a:rPr>
              <a:t>information, and application usage.</a:t>
            </a:r>
          </a:p>
        </p:txBody>
      </p:sp>
      <p:sp>
        <p:nvSpPr>
          <p:cNvPr id="4" name="Slide Number Placeholder 3"/>
          <p:cNvSpPr>
            <a:spLocks noGrp="1"/>
          </p:cNvSpPr>
          <p:nvPr>
            <p:ph type="sldNum" sz="quarter" idx="5"/>
          </p:nvPr>
        </p:nvSpPr>
        <p:spPr/>
        <p:txBody>
          <a:bodyPr/>
          <a:lstStyle/>
          <a:p>
            <a:fld id="{BF2C5394-9113-4247-88E1-EDCC4540E72A}" type="slidenum">
              <a:rPr lang="en-US" smtClean="0"/>
              <a:t>48</a:t>
            </a:fld>
            <a:endParaRPr lang="en-US"/>
          </a:p>
        </p:txBody>
      </p:sp>
    </p:spTree>
    <p:extLst>
      <p:ext uri="{BB962C8B-B14F-4D97-AF65-F5344CB8AC3E}">
        <p14:creationId xmlns:p14="http://schemas.microsoft.com/office/powerpoint/2010/main" val="23509567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Cisco has developed a framework for IoT security [FRAH15] that serves as a useful</a:t>
            </a:r>
          </a:p>
          <a:p>
            <a:r>
              <a:rPr lang="en-US" sz="1200" kern="1200" dirty="0">
                <a:solidFill>
                  <a:schemeClr val="tx1"/>
                </a:solidFill>
                <a:effectLst/>
                <a:latin typeface="Arial" pitchFamily="-109" charset="0"/>
                <a:ea typeface="+mn-ea"/>
                <a:cs typeface="+mn-cs"/>
              </a:rPr>
              <a:t>guide to the security requirements for IoT. Figure 13.12 illustrates the security</a:t>
            </a:r>
          </a:p>
          <a:p>
            <a:r>
              <a:rPr lang="en-US" sz="1200" kern="1200" dirty="0">
                <a:solidFill>
                  <a:schemeClr val="tx1"/>
                </a:solidFill>
                <a:effectLst/>
                <a:latin typeface="Arial" pitchFamily="-109" charset="0"/>
                <a:ea typeface="+mn-ea"/>
                <a:cs typeface="+mn-cs"/>
              </a:rPr>
              <a:t>environment related to the logical structure of an IoT. The IoT model is a simplified</a:t>
            </a:r>
          </a:p>
          <a:p>
            <a:r>
              <a:rPr lang="en-US" sz="1200" kern="1200" dirty="0">
                <a:solidFill>
                  <a:schemeClr val="tx1"/>
                </a:solidFill>
                <a:effectLst/>
                <a:latin typeface="Arial" pitchFamily="-109" charset="0"/>
                <a:ea typeface="+mn-ea"/>
                <a:cs typeface="+mn-cs"/>
              </a:rPr>
              <a:t>version of the World Forum IoT Reference Model. It consists of the following levels:</a:t>
            </a:r>
          </a:p>
          <a:p>
            <a:endParaRPr lang="en-US" sz="1200" b="1"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Smart objects/embedded systems:</a:t>
            </a:r>
            <a:r>
              <a:rPr lang="en-US" sz="1200" kern="1200" dirty="0">
                <a:solidFill>
                  <a:schemeClr val="tx1"/>
                </a:solidFill>
                <a:effectLst/>
                <a:latin typeface="Arial" pitchFamily="-109" charset="0"/>
                <a:ea typeface="+mn-ea"/>
                <a:cs typeface="+mn-cs"/>
              </a:rPr>
              <a:t>  Consists of sensors, actuators, and other embedded</a:t>
            </a:r>
          </a:p>
          <a:p>
            <a:r>
              <a:rPr lang="en-US" sz="1200" kern="1200" dirty="0">
                <a:solidFill>
                  <a:schemeClr val="tx1"/>
                </a:solidFill>
                <a:effectLst/>
                <a:latin typeface="Arial" pitchFamily="-109" charset="0"/>
                <a:ea typeface="+mn-ea"/>
                <a:cs typeface="+mn-cs"/>
              </a:rPr>
              <a:t>systems at the edge of the network. This is the most vulnerable part of an</a:t>
            </a:r>
          </a:p>
          <a:p>
            <a:r>
              <a:rPr lang="en-US" sz="1200" kern="1200" dirty="0">
                <a:solidFill>
                  <a:schemeClr val="tx1"/>
                </a:solidFill>
                <a:effectLst/>
                <a:latin typeface="Arial" pitchFamily="-109" charset="0"/>
                <a:ea typeface="+mn-ea"/>
                <a:cs typeface="+mn-cs"/>
              </a:rPr>
              <a:t>IoT. The devices may not be in a physically secure environment and may need to</a:t>
            </a:r>
          </a:p>
          <a:p>
            <a:r>
              <a:rPr lang="en-US" sz="1200" kern="1200" dirty="0">
                <a:solidFill>
                  <a:schemeClr val="tx1"/>
                </a:solidFill>
                <a:effectLst/>
                <a:latin typeface="Arial" pitchFamily="-109" charset="0"/>
                <a:ea typeface="+mn-ea"/>
                <a:cs typeface="+mn-cs"/>
              </a:rPr>
              <a:t>function for years. Availability is certainly an issue. Network managers also need</a:t>
            </a:r>
          </a:p>
          <a:p>
            <a:r>
              <a:rPr lang="en-US" sz="1200" kern="1200" dirty="0">
                <a:solidFill>
                  <a:schemeClr val="tx1"/>
                </a:solidFill>
                <a:effectLst/>
                <a:latin typeface="Arial" pitchFamily="-109" charset="0"/>
                <a:ea typeface="+mn-ea"/>
                <a:cs typeface="+mn-cs"/>
              </a:rPr>
              <a:t>to be concerned about the authenticity and integrity of the data generated by</a:t>
            </a:r>
          </a:p>
          <a:p>
            <a:r>
              <a:rPr lang="en-US" sz="1200" kern="1200" dirty="0">
                <a:solidFill>
                  <a:schemeClr val="tx1"/>
                </a:solidFill>
                <a:effectLst/>
                <a:latin typeface="Arial" pitchFamily="-109" charset="0"/>
                <a:ea typeface="+mn-ea"/>
                <a:cs typeface="+mn-cs"/>
              </a:rPr>
              <a:t>sensors and about protecting actuators and other smart devices from unauthorized</a:t>
            </a:r>
          </a:p>
          <a:p>
            <a:r>
              <a:rPr lang="en-US" sz="1200" kern="1200" dirty="0">
                <a:solidFill>
                  <a:schemeClr val="tx1"/>
                </a:solidFill>
                <a:effectLst/>
                <a:latin typeface="Arial" pitchFamily="-109" charset="0"/>
                <a:ea typeface="+mn-ea"/>
                <a:cs typeface="+mn-cs"/>
              </a:rPr>
              <a:t>use. Privacy and protection from eavesdropping may also be requirements.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Fog/edge network: </a:t>
            </a:r>
            <a:r>
              <a:rPr lang="en-US" sz="1200" kern="1200" dirty="0">
                <a:solidFill>
                  <a:schemeClr val="tx1"/>
                </a:solidFill>
                <a:effectLst/>
                <a:latin typeface="Arial" pitchFamily="-109" charset="0"/>
                <a:ea typeface="+mn-ea"/>
                <a:cs typeface="+mn-cs"/>
              </a:rPr>
              <a:t> This level is concerned with the wired and wireless interconnection</a:t>
            </a:r>
          </a:p>
          <a:p>
            <a:r>
              <a:rPr lang="en-US" sz="1200" kern="1200" dirty="0">
                <a:solidFill>
                  <a:schemeClr val="tx1"/>
                </a:solidFill>
                <a:effectLst/>
                <a:latin typeface="Arial" pitchFamily="-109" charset="0"/>
                <a:ea typeface="+mn-ea"/>
                <a:cs typeface="+mn-cs"/>
              </a:rPr>
              <a:t>of IoT devices. In addition, a certain amount of data processing</a:t>
            </a:r>
          </a:p>
          <a:p>
            <a:r>
              <a:rPr lang="en-US" sz="1200" kern="1200" dirty="0">
                <a:solidFill>
                  <a:schemeClr val="tx1"/>
                </a:solidFill>
                <a:effectLst/>
                <a:latin typeface="Arial" pitchFamily="-109" charset="0"/>
                <a:ea typeface="+mn-ea"/>
                <a:cs typeface="+mn-cs"/>
              </a:rPr>
              <a:t>and consolidation may be done at this level. A key issue of concern is the wide</a:t>
            </a:r>
          </a:p>
          <a:p>
            <a:r>
              <a:rPr lang="en-US" sz="1200" kern="1200" dirty="0">
                <a:solidFill>
                  <a:schemeClr val="tx1"/>
                </a:solidFill>
                <a:effectLst/>
                <a:latin typeface="Arial" pitchFamily="-109" charset="0"/>
                <a:ea typeface="+mn-ea"/>
                <a:cs typeface="+mn-cs"/>
              </a:rPr>
              <a:t>variety of network technologies and protocols used by the various IoT devices</a:t>
            </a:r>
          </a:p>
          <a:p>
            <a:r>
              <a:rPr lang="en-US" sz="1200" kern="1200" dirty="0">
                <a:solidFill>
                  <a:schemeClr val="tx1"/>
                </a:solidFill>
                <a:effectLst/>
                <a:latin typeface="Arial" pitchFamily="-109" charset="0"/>
                <a:ea typeface="+mn-ea"/>
                <a:cs typeface="+mn-cs"/>
              </a:rPr>
              <a:t>and the need to develop and enforce a uniform security policy.</a:t>
            </a:r>
          </a:p>
          <a:p>
            <a:endParaRPr lang="en-US" sz="1200" b="1"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Core network:</a:t>
            </a:r>
            <a:r>
              <a:rPr lang="en-US" sz="1200" kern="1200" dirty="0">
                <a:solidFill>
                  <a:schemeClr val="tx1"/>
                </a:solidFill>
                <a:effectLst/>
                <a:latin typeface="Arial" pitchFamily="-109" charset="0"/>
                <a:ea typeface="+mn-ea"/>
                <a:cs typeface="+mn-cs"/>
              </a:rPr>
              <a:t>  The core network level provides data paths between network</a:t>
            </a:r>
          </a:p>
          <a:p>
            <a:r>
              <a:rPr lang="en-US" sz="1200" kern="1200" dirty="0">
                <a:solidFill>
                  <a:schemeClr val="tx1"/>
                </a:solidFill>
                <a:effectLst/>
                <a:latin typeface="Arial" pitchFamily="-109" charset="0"/>
                <a:ea typeface="+mn-ea"/>
                <a:cs typeface="+mn-cs"/>
              </a:rPr>
              <a:t>center platforms and the IoT devices. The security issues here are those confronted</a:t>
            </a:r>
          </a:p>
          <a:p>
            <a:r>
              <a:rPr lang="en-US" sz="1200" kern="1200" dirty="0">
                <a:solidFill>
                  <a:schemeClr val="tx1"/>
                </a:solidFill>
                <a:effectLst/>
                <a:latin typeface="Arial" pitchFamily="-109" charset="0"/>
                <a:ea typeface="+mn-ea"/>
                <a:cs typeface="+mn-cs"/>
              </a:rPr>
              <a:t>in traditional core networks. However, the vast number of endpoints to</a:t>
            </a:r>
          </a:p>
          <a:p>
            <a:r>
              <a:rPr lang="en-US" sz="1200" kern="1200" dirty="0">
                <a:solidFill>
                  <a:schemeClr val="tx1"/>
                </a:solidFill>
                <a:effectLst/>
                <a:latin typeface="Arial" pitchFamily="-109" charset="0"/>
                <a:ea typeface="+mn-ea"/>
                <a:cs typeface="+mn-cs"/>
              </a:rPr>
              <a:t>interact with and manage creates a substantial security burden.</a:t>
            </a:r>
          </a:p>
          <a:p>
            <a:endParaRPr lang="en-US" sz="1200" b="1"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Data center/cloud:</a:t>
            </a:r>
            <a:r>
              <a:rPr lang="en-US" sz="1200" kern="1200" dirty="0">
                <a:solidFill>
                  <a:schemeClr val="tx1"/>
                </a:solidFill>
                <a:effectLst/>
                <a:latin typeface="Arial" pitchFamily="-109" charset="0"/>
                <a:ea typeface="+mn-ea"/>
                <a:cs typeface="+mn-cs"/>
              </a:rPr>
              <a:t>  This level contains the application, data storage, and network</a:t>
            </a:r>
          </a:p>
          <a:p>
            <a:r>
              <a:rPr lang="en-US" sz="1200" kern="1200" dirty="0">
                <a:solidFill>
                  <a:schemeClr val="tx1"/>
                </a:solidFill>
                <a:effectLst/>
                <a:latin typeface="Arial" pitchFamily="-109" charset="0"/>
                <a:ea typeface="+mn-ea"/>
                <a:cs typeface="+mn-cs"/>
              </a:rPr>
              <a:t>management platforms. IoT does not introduce any new security issues at</a:t>
            </a:r>
          </a:p>
          <a:p>
            <a:r>
              <a:rPr lang="en-US" sz="1200" kern="1200" dirty="0">
                <a:solidFill>
                  <a:schemeClr val="tx1"/>
                </a:solidFill>
                <a:effectLst/>
                <a:latin typeface="Arial" pitchFamily="-109" charset="0"/>
                <a:ea typeface="+mn-ea"/>
                <a:cs typeface="+mn-cs"/>
              </a:rPr>
              <a:t>this level, other than the necessity of dealing with huge numbers of individual</a:t>
            </a:r>
          </a:p>
          <a:p>
            <a:r>
              <a:rPr lang="en-US" sz="1200" kern="1200" dirty="0">
                <a:solidFill>
                  <a:schemeClr val="tx1"/>
                </a:solidFill>
                <a:effectLst/>
                <a:latin typeface="Arial" pitchFamily="-109" charset="0"/>
                <a:ea typeface="+mn-ea"/>
                <a:cs typeface="+mn-cs"/>
              </a:rPr>
              <a:t>endpoints.</a:t>
            </a:r>
          </a:p>
          <a:p>
            <a:endParaRPr lang="en-US" dirty="0"/>
          </a:p>
          <a:p>
            <a:r>
              <a:rPr lang="en-US" sz="1200" kern="1200" dirty="0">
                <a:solidFill>
                  <a:schemeClr val="tx1"/>
                </a:solidFill>
                <a:effectLst/>
                <a:latin typeface="Arial" pitchFamily="-109" charset="0"/>
                <a:ea typeface="+mn-ea"/>
                <a:cs typeface="+mn-cs"/>
              </a:rPr>
              <a:t> Within this four-level architecture, the Cisco model defines four general security</a:t>
            </a:r>
          </a:p>
          <a:p>
            <a:r>
              <a:rPr lang="en-US" sz="1200" kern="1200" dirty="0">
                <a:solidFill>
                  <a:schemeClr val="tx1"/>
                </a:solidFill>
                <a:effectLst/>
                <a:latin typeface="Arial" pitchFamily="-109" charset="0"/>
                <a:ea typeface="+mn-ea"/>
                <a:cs typeface="+mn-cs"/>
              </a:rPr>
              <a:t>capabilities that span multiple levels: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Role-based security</a:t>
            </a:r>
            <a:r>
              <a:rPr lang="en-US" sz="1200" kern="1200" dirty="0">
                <a:solidFill>
                  <a:schemeClr val="tx1"/>
                </a:solidFill>
                <a:effectLst/>
                <a:latin typeface="Arial" pitchFamily="-109" charset="0"/>
                <a:ea typeface="+mn-ea"/>
                <a:cs typeface="+mn-cs"/>
              </a:rPr>
              <a:t>:  RBAC systems assign access rights to roles instead of</a:t>
            </a:r>
          </a:p>
          <a:p>
            <a:r>
              <a:rPr lang="en-US" sz="1200" kern="1200" dirty="0">
                <a:solidFill>
                  <a:schemeClr val="tx1"/>
                </a:solidFill>
                <a:effectLst/>
                <a:latin typeface="Arial" pitchFamily="-109" charset="0"/>
                <a:ea typeface="+mn-ea"/>
                <a:cs typeface="+mn-cs"/>
              </a:rPr>
              <a:t>individual users. In turn, users are assigned to different roles, either statically</a:t>
            </a:r>
          </a:p>
          <a:p>
            <a:r>
              <a:rPr lang="en-US" sz="1200" kern="1200" dirty="0">
                <a:solidFill>
                  <a:schemeClr val="tx1"/>
                </a:solidFill>
                <a:effectLst/>
                <a:latin typeface="Arial" pitchFamily="-109" charset="0"/>
                <a:ea typeface="+mn-ea"/>
                <a:cs typeface="+mn-cs"/>
              </a:rPr>
              <a:t> or dynamically, according to their responsibilities. RBAC enjoys widespread</a:t>
            </a:r>
          </a:p>
          <a:p>
            <a:r>
              <a:rPr lang="en-US" sz="1200" kern="1200" dirty="0">
                <a:solidFill>
                  <a:schemeClr val="tx1"/>
                </a:solidFill>
                <a:effectLst/>
                <a:latin typeface="Arial" pitchFamily="-109" charset="0"/>
                <a:ea typeface="+mn-ea"/>
                <a:cs typeface="+mn-cs"/>
              </a:rPr>
              <a:t>commercial use in cloud and enterprise systems and is a well-understood tool</a:t>
            </a:r>
          </a:p>
          <a:p>
            <a:r>
              <a:rPr lang="en-US" sz="1200" kern="1200" dirty="0">
                <a:solidFill>
                  <a:schemeClr val="tx1"/>
                </a:solidFill>
                <a:effectLst/>
                <a:latin typeface="Arial" pitchFamily="-109" charset="0"/>
                <a:ea typeface="+mn-ea"/>
                <a:cs typeface="+mn-cs"/>
              </a:rPr>
              <a:t>that can be used to manage access to IoT devices and the data they generate.</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Anti-tamper and detection:</a:t>
            </a:r>
            <a:r>
              <a:rPr lang="en-US" sz="1200" kern="1200" dirty="0">
                <a:solidFill>
                  <a:schemeClr val="tx1"/>
                </a:solidFill>
                <a:effectLst/>
                <a:latin typeface="Arial" pitchFamily="-109" charset="0"/>
                <a:ea typeface="+mn-ea"/>
                <a:cs typeface="+mn-cs"/>
              </a:rPr>
              <a:t>  This function is particularly important at the device</a:t>
            </a:r>
          </a:p>
          <a:p>
            <a:r>
              <a:rPr lang="en-US" sz="1200" kern="1200" dirty="0">
                <a:solidFill>
                  <a:schemeClr val="tx1"/>
                </a:solidFill>
                <a:effectLst/>
                <a:latin typeface="Arial" pitchFamily="-109" charset="0"/>
                <a:ea typeface="+mn-ea"/>
                <a:cs typeface="+mn-cs"/>
              </a:rPr>
              <a:t>and fog network levels but also extends to the core network level. All of these</a:t>
            </a:r>
          </a:p>
          <a:p>
            <a:r>
              <a:rPr lang="en-US" sz="1200" kern="1200" dirty="0">
                <a:solidFill>
                  <a:schemeClr val="tx1"/>
                </a:solidFill>
                <a:effectLst/>
                <a:latin typeface="Arial" pitchFamily="-109" charset="0"/>
                <a:ea typeface="+mn-ea"/>
                <a:cs typeface="+mn-cs"/>
              </a:rPr>
              <a:t>levels may involve components that are physically outside the area of the enterprise</a:t>
            </a:r>
          </a:p>
          <a:p>
            <a:r>
              <a:rPr lang="en-US" sz="1200" kern="1200" dirty="0">
                <a:solidFill>
                  <a:schemeClr val="tx1"/>
                </a:solidFill>
                <a:effectLst/>
                <a:latin typeface="Arial" pitchFamily="-109" charset="0"/>
                <a:ea typeface="+mn-ea"/>
                <a:cs typeface="+mn-cs"/>
              </a:rPr>
              <a:t>that is protected by physical security measures.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Data protection and confidentiality:</a:t>
            </a:r>
            <a:r>
              <a:rPr lang="en-US" sz="1200" kern="1200" dirty="0">
                <a:solidFill>
                  <a:schemeClr val="tx1"/>
                </a:solidFill>
                <a:effectLst/>
                <a:latin typeface="Arial" pitchFamily="-109" charset="0"/>
                <a:ea typeface="+mn-ea"/>
                <a:cs typeface="+mn-cs"/>
              </a:rPr>
              <a:t>  These functions extend to all level of the</a:t>
            </a:r>
          </a:p>
          <a:p>
            <a:r>
              <a:rPr lang="en-US" sz="1200" kern="1200" dirty="0">
                <a:solidFill>
                  <a:schemeClr val="tx1"/>
                </a:solidFill>
                <a:effectLst/>
                <a:latin typeface="Arial" pitchFamily="-109" charset="0"/>
                <a:ea typeface="+mn-ea"/>
                <a:cs typeface="+mn-cs"/>
              </a:rPr>
              <a:t>architecture.</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Internet protocol protection:</a:t>
            </a:r>
            <a:r>
              <a:rPr lang="en-US" sz="1200" kern="1200" dirty="0">
                <a:solidFill>
                  <a:schemeClr val="tx1"/>
                </a:solidFill>
                <a:effectLst/>
                <a:latin typeface="Arial" pitchFamily="-109" charset="0"/>
                <a:ea typeface="+mn-ea"/>
                <a:cs typeface="+mn-cs"/>
              </a:rPr>
              <a:t>  Protection of data in motion from eavesdropping</a:t>
            </a:r>
          </a:p>
          <a:p>
            <a:r>
              <a:rPr lang="en-US" sz="1200" kern="1200" dirty="0">
                <a:solidFill>
                  <a:schemeClr val="tx1"/>
                </a:solidFill>
                <a:effectLst/>
                <a:latin typeface="Arial" pitchFamily="-109" charset="0"/>
                <a:ea typeface="+mn-ea"/>
                <a:cs typeface="+mn-cs"/>
              </a:rPr>
              <a:t>and snooping is essential between all levels.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Figure 13.12 maps specific security functional areas across the four layers of</a:t>
            </a:r>
          </a:p>
          <a:p>
            <a:r>
              <a:rPr lang="en-US" sz="1200" kern="1200" dirty="0">
                <a:solidFill>
                  <a:schemeClr val="tx1"/>
                </a:solidFill>
                <a:effectLst/>
                <a:latin typeface="Arial" pitchFamily="-109" charset="0"/>
                <a:ea typeface="+mn-ea"/>
                <a:cs typeface="+mn-cs"/>
              </a:rPr>
              <a:t>the IoT model.</a:t>
            </a:r>
          </a:p>
        </p:txBody>
      </p:sp>
      <p:sp>
        <p:nvSpPr>
          <p:cNvPr id="4" name="Slide Number Placeholder 3"/>
          <p:cNvSpPr>
            <a:spLocks noGrp="1"/>
          </p:cNvSpPr>
          <p:nvPr>
            <p:ph type="sldNum" sz="quarter" idx="5"/>
          </p:nvPr>
        </p:nvSpPr>
        <p:spPr/>
        <p:txBody>
          <a:bodyPr/>
          <a:lstStyle/>
          <a:p>
            <a:fld id="{BF2C5394-9113-4247-88E1-EDCC4540E72A}" type="slidenum">
              <a:rPr lang="en-US" smtClean="0"/>
              <a:t>49</a:t>
            </a:fld>
            <a:endParaRPr lang="en-US"/>
          </a:p>
        </p:txBody>
      </p:sp>
    </p:spTree>
    <p:extLst>
      <p:ext uri="{BB962C8B-B14F-4D97-AF65-F5344CB8AC3E}">
        <p14:creationId xmlns:p14="http://schemas.microsoft.com/office/powerpoint/2010/main" val="2303328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definition refers to various models and characteristics, whose relationship</a:t>
            </a:r>
          </a:p>
          <a:p>
            <a:r>
              <a:rPr lang="en-US" sz="1200" kern="1200" dirty="0">
                <a:solidFill>
                  <a:schemeClr val="tx1"/>
                </a:solidFill>
                <a:effectLst/>
                <a:latin typeface="+mn-lt"/>
                <a:ea typeface="+mn-ea"/>
                <a:cs typeface="+mn-cs"/>
              </a:rPr>
              <a:t>is illustrated in Figure 13.1. The essential characteristics of cloud computing include</a:t>
            </a:r>
          </a:p>
          <a:p>
            <a:r>
              <a:rPr lang="en-US" sz="1200" kern="1200" dirty="0">
                <a:solidFill>
                  <a:schemeClr val="tx1"/>
                </a:solidFill>
                <a:effectLst/>
                <a:latin typeface="+mn-lt"/>
                <a:ea typeface="+mn-ea"/>
                <a:cs typeface="+mn-cs"/>
              </a:rPr>
              <a:t>the following: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Broad network access: </a:t>
            </a:r>
            <a:r>
              <a:rPr lang="en-US" sz="1200" kern="1200" dirty="0">
                <a:solidFill>
                  <a:schemeClr val="tx1"/>
                </a:solidFill>
                <a:effectLst/>
                <a:latin typeface="+mn-lt"/>
                <a:ea typeface="+mn-ea"/>
                <a:cs typeface="+mn-cs"/>
              </a:rPr>
              <a:t> Capabilities are available over the network and accessed</a:t>
            </a:r>
          </a:p>
          <a:p>
            <a:r>
              <a:rPr lang="en-US" sz="1200" kern="1200" dirty="0">
                <a:solidFill>
                  <a:schemeClr val="tx1"/>
                </a:solidFill>
                <a:effectLst/>
                <a:latin typeface="+mn-lt"/>
                <a:ea typeface="+mn-ea"/>
                <a:cs typeface="+mn-cs"/>
              </a:rPr>
              <a:t>through standard mechanisms that promote use by heterogeneous thin or thick</a:t>
            </a:r>
          </a:p>
          <a:p>
            <a:r>
              <a:rPr lang="en-US" sz="1200" kern="1200" dirty="0">
                <a:solidFill>
                  <a:schemeClr val="tx1"/>
                </a:solidFill>
                <a:effectLst/>
                <a:latin typeface="+mn-lt"/>
                <a:ea typeface="+mn-ea"/>
                <a:cs typeface="+mn-cs"/>
              </a:rPr>
              <a:t>client platforms (e.g., mobile phones, laptops, and tablets) as well as other traditional</a:t>
            </a:r>
          </a:p>
          <a:p>
            <a:r>
              <a:rPr lang="en-US" sz="1200" kern="1200" dirty="0">
                <a:solidFill>
                  <a:schemeClr val="tx1"/>
                </a:solidFill>
                <a:effectLst/>
                <a:latin typeface="+mn-lt"/>
                <a:ea typeface="+mn-ea"/>
                <a:cs typeface="+mn-cs"/>
              </a:rPr>
              <a:t>or cloud-based software services.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Rapid elasticity:</a:t>
            </a:r>
            <a:r>
              <a:rPr lang="en-US" sz="1200" kern="1200" dirty="0">
                <a:solidFill>
                  <a:schemeClr val="tx1"/>
                </a:solidFill>
                <a:effectLst/>
                <a:latin typeface="+mn-lt"/>
                <a:ea typeface="+mn-ea"/>
                <a:cs typeface="+mn-cs"/>
              </a:rPr>
              <a:t>  Cloud computing gives you the ability to expand and reduce</a:t>
            </a:r>
          </a:p>
          <a:p>
            <a:r>
              <a:rPr lang="en-US" sz="1200" kern="1200" dirty="0">
                <a:solidFill>
                  <a:schemeClr val="tx1"/>
                </a:solidFill>
                <a:effectLst/>
                <a:latin typeface="+mn-lt"/>
                <a:ea typeface="+mn-ea"/>
                <a:cs typeface="+mn-cs"/>
              </a:rPr>
              <a:t>resources according to your specific service requirement. For example, you may</a:t>
            </a:r>
          </a:p>
          <a:p>
            <a:r>
              <a:rPr lang="en-US" sz="1200" kern="1200" dirty="0">
                <a:solidFill>
                  <a:schemeClr val="tx1"/>
                </a:solidFill>
                <a:effectLst/>
                <a:latin typeface="+mn-lt"/>
                <a:ea typeface="+mn-ea"/>
                <a:cs typeface="+mn-cs"/>
              </a:rPr>
              <a:t>need a large number of server resources for the duration of a specific task. You</a:t>
            </a:r>
          </a:p>
          <a:p>
            <a:r>
              <a:rPr lang="en-US" sz="1200" kern="1200" dirty="0">
                <a:solidFill>
                  <a:schemeClr val="tx1"/>
                </a:solidFill>
                <a:effectLst/>
                <a:latin typeface="+mn-lt"/>
                <a:ea typeface="+mn-ea"/>
                <a:cs typeface="+mn-cs"/>
              </a:rPr>
              <a:t>can then release these resources upon completion of the task.</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Measured service:</a:t>
            </a:r>
            <a:r>
              <a:rPr lang="en-US" sz="1200" kern="1200" dirty="0">
                <a:solidFill>
                  <a:schemeClr val="tx1"/>
                </a:solidFill>
                <a:effectLst/>
                <a:latin typeface="+mn-lt"/>
                <a:ea typeface="+mn-ea"/>
                <a:cs typeface="+mn-cs"/>
              </a:rPr>
              <a:t>  Cloud systems automatically control and optimize resource</a:t>
            </a:r>
          </a:p>
          <a:p>
            <a:r>
              <a:rPr lang="en-US" sz="1200" kern="1200" dirty="0">
                <a:solidFill>
                  <a:schemeClr val="tx1"/>
                </a:solidFill>
                <a:effectLst/>
                <a:latin typeface="+mn-lt"/>
                <a:ea typeface="+mn-ea"/>
                <a:cs typeface="+mn-cs"/>
              </a:rPr>
              <a:t>use by leveraging a metering capability at some level of abstraction appropriate</a:t>
            </a:r>
          </a:p>
          <a:p>
            <a:r>
              <a:rPr lang="en-US" sz="1200" kern="1200" dirty="0">
                <a:solidFill>
                  <a:schemeClr val="tx1"/>
                </a:solidFill>
                <a:effectLst/>
                <a:latin typeface="+mn-lt"/>
                <a:ea typeface="+mn-ea"/>
                <a:cs typeface="+mn-cs"/>
              </a:rPr>
              <a:t>to the type of service (e.g., storage, processing, bandwidth, and active user</a:t>
            </a:r>
          </a:p>
          <a:p>
            <a:r>
              <a:rPr lang="en-US" sz="1200" kern="1200" dirty="0">
                <a:solidFill>
                  <a:schemeClr val="tx1"/>
                </a:solidFill>
                <a:effectLst/>
                <a:latin typeface="+mn-lt"/>
                <a:ea typeface="+mn-ea"/>
                <a:cs typeface="+mn-cs"/>
              </a:rPr>
              <a:t>accounts). Resource usage can be monitored, controlled, and reported, providing</a:t>
            </a:r>
          </a:p>
          <a:p>
            <a:r>
              <a:rPr lang="en-US" sz="1200" kern="1200" dirty="0">
                <a:solidFill>
                  <a:schemeClr val="tx1"/>
                </a:solidFill>
                <a:effectLst/>
                <a:latin typeface="+mn-lt"/>
                <a:ea typeface="+mn-ea"/>
                <a:cs typeface="+mn-cs"/>
              </a:rPr>
              <a:t>transparency for both the provider and consumer of the utilized service.</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On-demand self-service:</a:t>
            </a:r>
            <a:r>
              <a:rPr lang="en-US" sz="1200" kern="1200" dirty="0">
                <a:solidFill>
                  <a:schemeClr val="tx1"/>
                </a:solidFill>
                <a:effectLst/>
                <a:latin typeface="+mn-lt"/>
                <a:ea typeface="+mn-ea"/>
                <a:cs typeface="+mn-cs"/>
              </a:rPr>
              <a:t>  A cloud service consumer (CSC) can unilaterally</a:t>
            </a:r>
          </a:p>
          <a:p>
            <a:r>
              <a:rPr lang="en-US" sz="1200" kern="1200" dirty="0">
                <a:solidFill>
                  <a:schemeClr val="tx1"/>
                </a:solidFill>
                <a:effectLst/>
                <a:latin typeface="+mn-lt"/>
                <a:ea typeface="+mn-ea"/>
                <a:cs typeface="+mn-cs"/>
              </a:rPr>
              <a:t>provision computing capabilities, such as server time and network storage, as</a:t>
            </a:r>
          </a:p>
          <a:p>
            <a:r>
              <a:rPr lang="en-US" sz="1200" kern="1200" dirty="0">
                <a:solidFill>
                  <a:schemeClr val="tx1"/>
                </a:solidFill>
                <a:effectLst/>
                <a:latin typeface="+mn-lt"/>
                <a:ea typeface="+mn-ea"/>
                <a:cs typeface="+mn-cs"/>
              </a:rPr>
              <a:t>needed automatically without requiring human interaction with each service</a:t>
            </a:r>
          </a:p>
          <a:p>
            <a:r>
              <a:rPr lang="en-US" sz="1200" kern="1200" dirty="0">
                <a:solidFill>
                  <a:schemeClr val="tx1"/>
                </a:solidFill>
                <a:effectLst/>
                <a:latin typeface="+mn-lt"/>
                <a:ea typeface="+mn-ea"/>
                <a:cs typeface="+mn-cs"/>
              </a:rPr>
              <a:t>provider. Because the service is on demand, the resources are not permanent</a:t>
            </a:r>
          </a:p>
          <a:p>
            <a:r>
              <a:rPr lang="en-US" sz="1200" kern="1200" dirty="0">
                <a:solidFill>
                  <a:schemeClr val="tx1"/>
                </a:solidFill>
                <a:effectLst/>
                <a:latin typeface="+mn-lt"/>
                <a:ea typeface="+mn-ea"/>
                <a:cs typeface="+mn-cs"/>
              </a:rPr>
              <a:t>parts of</a:t>
            </a:r>
            <a:r>
              <a:rPr lang="en-US" sz="1200" kern="1200" baseline="0" dirty="0">
                <a:solidFill>
                  <a:schemeClr val="tx1"/>
                </a:solidFill>
                <a:effectLst/>
                <a:latin typeface="+mn-lt"/>
                <a:ea typeface="+mn-ea"/>
                <a:cs typeface="+mn-cs"/>
              </a:rPr>
              <a:t> the consumer’s </a:t>
            </a:r>
            <a:r>
              <a:rPr lang="en-US" sz="1200" kern="1200" dirty="0">
                <a:solidFill>
                  <a:schemeClr val="tx1"/>
                </a:solidFill>
                <a:effectLst/>
                <a:latin typeface="+mn-lt"/>
                <a:ea typeface="+mn-ea"/>
                <a:cs typeface="+mn-cs"/>
              </a:rPr>
              <a:t>IT infrastructure.</a:t>
            </a:r>
          </a:p>
          <a:p>
            <a:endParaRPr lang="en-US" sz="1200" kern="1200" dirty="0">
              <a:solidFill>
                <a:schemeClr val="tx1"/>
              </a:solidFill>
              <a:effectLst/>
              <a:latin typeface="+mn-lt"/>
              <a:ea typeface="+mn-ea"/>
              <a:cs typeface="+mn-cs"/>
            </a:endParaRPr>
          </a:p>
          <a:p>
            <a:pPr marL="171450" indent="-171450">
              <a:buFont typeface="Arial" charset="0"/>
              <a:buChar char="•"/>
            </a:pP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Resource pooling: </a:t>
            </a:r>
            <a:r>
              <a:rPr lang="en-US" sz="1200" kern="1200" dirty="0">
                <a:solidFill>
                  <a:schemeClr val="tx1"/>
                </a:solidFill>
                <a:effectLst/>
                <a:latin typeface="+mn-lt"/>
                <a:ea typeface="+mn-ea"/>
                <a:cs typeface="+mn-cs"/>
              </a:rPr>
              <a:t>The provider’s computing resources are pooled to serve</a:t>
            </a:r>
          </a:p>
          <a:p>
            <a:r>
              <a:rPr lang="en-US" sz="1200" kern="1200" dirty="0">
                <a:solidFill>
                  <a:schemeClr val="tx1"/>
                </a:solidFill>
                <a:effectLst/>
                <a:latin typeface="+mn-lt"/>
                <a:ea typeface="+mn-ea"/>
                <a:cs typeface="+mn-cs"/>
              </a:rPr>
              <a:t>multiple CSCs using a multitenant model, with different physical and virtual</a:t>
            </a:r>
          </a:p>
          <a:p>
            <a:r>
              <a:rPr lang="en-US" sz="1200" kern="1200" dirty="0">
                <a:solidFill>
                  <a:schemeClr val="tx1"/>
                </a:solidFill>
                <a:effectLst/>
                <a:latin typeface="+mn-lt"/>
                <a:ea typeface="+mn-ea"/>
                <a:cs typeface="+mn-cs"/>
              </a:rPr>
              <a:t>resources dynamically assigned and reassigned according to consumer demand.</a:t>
            </a:r>
          </a:p>
          <a:p>
            <a:r>
              <a:rPr lang="en-US" sz="1200" kern="1200" dirty="0">
                <a:solidFill>
                  <a:schemeClr val="tx1"/>
                </a:solidFill>
                <a:effectLst/>
                <a:latin typeface="+mn-lt"/>
                <a:ea typeface="+mn-ea"/>
                <a:cs typeface="+mn-cs"/>
              </a:rPr>
              <a:t>There is a degree of location independence, in that the CSC generally has no</a:t>
            </a:r>
          </a:p>
          <a:p>
            <a:r>
              <a:rPr lang="en-US" sz="1200" kern="1200" dirty="0">
                <a:solidFill>
                  <a:schemeClr val="tx1"/>
                </a:solidFill>
                <a:effectLst/>
                <a:latin typeface="+mn-lt"/>
                <a:ea typeface="+mn-ea"/>
                <a:cs typeface="+mn-cs"/>
              </a:rPr>
              <a:t>control or knowledge of the exact location of the provided resources, but may</a:t>
            </a:r>
          </a:p>
          <a:p>
            <a:r>
              <a:rPr lang="en-US" sz="1200" kern="1200" dirty="0">
                <a:solidFill>
                  <a:schemeClr val="tx1"/>
                </a:solidFill>
                <a:effectLst/>
                <a:latin typeface="+mn-lt"/>
                <a:ea typeface="+mn-ea"/>
                <a:cs typeface="+mn-cs"/>
              </a:rPr>
              <a:t>be able to specify location at a higher level of abstraction (e.g., country, state,</a:t>
            </a:r>
          </a:p>
          <a:p>
            <a:r>
              <a:rPr lang="en-US" sz="1200" kern="1200" dirty="0">
                <a:solidFill>
                  <a:schemeClr val="tx1"/>
                </a:solidFill>
                <a:effectLst/>
                <a:latin typeface="+mn-lt"/>
                <a:ea typeface="+mn-ea"/>
                <a:cs typeface="+mn-cs"/>
              </a:rPr>
              <a:t>or datacenter). Examples of resources include storage, processing, memory,</a:t>
            </a:r>
          </a:p>
          <a:p>
            <a:r>
              <a:rPr lang="en-US" sz="1200" kern="1200" dirty="0">
                <a:solidFill>
                  <a:schemeClr val="tx1"/>
                </a:solidFill>
                <a:effectLst/>
                <a:latin typeface="+mn-lt"/>
                <a:ea typeface="+mn-ea"/>
                <a:cs typeface="+mn-cs"/>
              </a:rPr>
              <a:t>network</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bandwidth, and virtual machines (VMs). Even private clouds tend to</a:t>
            </a:r>
          </a:p>
          <a:p>
            <a:r>
              <a:rPr lang="en-US" sz="1200" kern="1200" dirty="0">
                <a:solidFill>
                  <a:schemeClr val="tx1"/>
                </a:solidFill>
                <a:effectLst/>
                <a:latin typeface="+mn-lt"/>
                <a:ea typeface="+mn-ea"/>
                <a:cs typeface="+mn-cs"/>
              </a:rPr>
              <a:t>pool resources between different parts of the same organization.</a:t>
            </a:r>
          </a:p>
        </p:txBody>
      </p:sp>
      <p:sp>
        <p:nvSpPr>
          <p:cNvPr id="4" name="Slide Number Placeholder 3"/>
          <p:cNvSpPr>
            <a:spLocks noGrp="1"/>
          </p:cNvSpPr>
          <p:nvPr>
            <p:ph type="sldNum" sz="quarter" idx="5"/>
          </p:nvPr>
        </p:nvSpPr>
        <p:spPr/>
        <p:txBody>
          <a:bodyPr/>
          <a:lstStyle/>
          <a:p>
            <a:fld id="{BF2C5394-9113-4247-88E1-EDCC4540E72A}" type="slidenum">
              <a:rPr lang="en-US" smtClean="0"/>
              <a:t>5</a:t>
            </a:fld>
            <a:endParaRPr lang="en-US"/>
          </a:p>
        </p:txBody>
      </p:sp>
    </p:spTree>
    <p:extLst>
      <p:ext uri="{BB962C8B-B14F-4D97-AF65-F5344CB8AC3E}">
        <p14:creationId xmlns:p14="http://schemas.microsoft.com/office/powerpoint/2010/main" val="11269138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pitchFamily="-109" charset="0"/>
                <a:ea typeface="+mn-ea"/>
                <a:cs typeface="+mn-cs"/>
              </a:rPr>
              <a:t>[FRAH15] also proposes a secure IoT framework that defines the</a:t>
            </a:r>
          </a:p>
          <a:p>
            <a:r>
              <a:rPr lang="en-US" sz="1200" b="0" kern="1200" dirty="0">
                <a:solidFill>
                  <a:schemeClr val="tx1"/>
                </a:solidFill>
                <a:effectLst/>
                <a:latin typeface="Arial" pitchFamily="-109" charset="0"/>
                <a:ea typeface="+mn-ea"/>
                <a:cs typeface="+mn-cs"/>
              </a:rPr>
              <a:t>components of a security facility for an IoT that encompasses all the levels, as shown</a:t>
            </a:r>
          </a:p>
          <a:p>
            <a:r>
              <a:rPr lang="en-US" sz="1200" b="0" kern="1200" dirty="0">
                <a:solidFill>
                  <a:schemeClr val="tx1"/>
                </a:solidFill>
                <a:effectLst/>
                <a:latin typeface="Arial" pitchFamily="-109" charset="0"/>
                <a:ea typeface="+mn-ea"/>
                <a:cs typeface="+mn-cs"/>
              </a:rPr>
              <a:t>in Figure 13.13. The four components are:</a:t>
            </a:r>
          </a:p>
          <a:p>
            <a:endParaRPr lang="en-US" sz="1200" b="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Authentication: </a:t>
            </a:r>
            <a:r>
              <a:rPr lang="en-US" sz="1200" b="0" kern="1200" dirty="0">
                <a:solidFill>
                  <a:schemeClr val="tx1"/>
                </a:solidFill>
                <a:effectLst/>
                <a:latin typeface="Arial" pitchFamily="-109" charset="0"/>
                <a:ea typeface="+mn-ea"/>
                <a:cs typeface="+mn-cs"/>
              </a:rPr>
              <a:t>Encompasses the elements that initiate the determination of</a:t>
            </a:r>
          </a:p>
          <a:p>
            <a:r>
              <a:rPr lang="en-US" sz="1200" b="0" kern="1200" dirty="0">
                <a:solidFill>
                  <a:schemeClr val="tx1"/>
                </a:solidFill>
                <a:effectLst/>
                <a:latin typeface="Arial" pitchFamily="-109" charset="0"/>
                <a:ea typeface="+mn-ea"/>
                <a:cs typeface="+mn-cs"/>
              </a:rPr>
              <a:t>access by first identifying the IoT devices. In contrast to typical enterprise network</a:t>
            </a:r>
          </a:p>
          <a:p>
            <a:r>
              <a:rPr lang="en-US" sz="1200" b="0" kern="1200" dirty="0">
                <a:solidFill>
                  <a:schemeClr val="tx1"/>
                </a:solidFill>
                <a:effectLst/>
                <a:latin typeface="Arial" pitchFamily="-109" charset="0"/>
                <a:ea typeface="+mn-ea"/>
                <a:cs typeface="+mn-cs"/>
              </a:rPr>
              <a:t>devices, which may be identified by a human credential (e.g., username</a:t>
            </a:r>
          </a:p>
          <a:p>
            <a:r>
              <a:rPr lang="en-US" sz="1200" b="0" kern="1200" dirty="0">
                <a:solidFill>
                  <a:schemeClr val="tx1"/>
                </a:solidFill>
                <a:effectLst/>
                <a:latin typeface="Arial" pitchFamily="-109" charset="0"/>
                <a:ea typeface="+mn-ea"/>
                <a:cs typeface="+mn-cs"/>
              </a:rPr>
              <a:t>and password or token), the IoT endpoints must be fingerprinted by means</a:t>
            </a:r>
          </a:p>
          <a:p>
            <a:r>
              <a:rPr lang="en-US" sz="1200" b="0" kern="1200" dirty="0">
                <a:solidFill>
                  <a:schemeClr val="tx1"/>
                </a:solidFill>
                <a:effectLst/>
                <a:latin typeface="Arial" pitchFamily="-109" charset="0"/>
                <a:ea typeface="+mn-ea"/>
                <a:cs typeface="+mn-cs"/>
              </a:rPr>
              <a:t>that do not require human interaction. Such identifiers include RFID, x.509</a:t>
            </a:r>
          </a:p>
          <a:p>
            <a:r>
              <a:rPr lang="en-US" sz="1200" b="0" kern="1200" dirty="0">
                <a:solidFill>
                  <a:schemeClr val="tx1"/>
                </a:solidFill>
                <a:effectLst/>
                <a:latin typeface="Arial" pitchFamily="-109" charset="0"/>
                <a:ea typeface="+mn-ea"/>
                <a:cs typeface="+mn-cs"/>
              </a:rPr>
              <a:t>certificates, or the MAC address of the endpoint.</a:t>
            </a:r>
          </a:p>
          <a:p>
            <a:endParaRPr lang="en-US" sz="1200" b="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Authorization: </a:t>
            </a:r>
            <a:r>
              <a:rPr lang="en-US" sz="1200" b="0" kern="1200" dirty="0">
                <a:solidFill>
                  <a:schemeClr val="tx1"/>
                </a:solidFill>
                <a:effectLst/>
                <a:latin typeface="Arial" pitchFamily="-109" charset="0"/>
                <a:ea typeface="+mn-ea"/>
                <a:cs typeface="+mn-cs"/>
              </a:rPr>
              <a:t>Controls a device’s access throughout the network fabric. This</a:t>
            </a:r>
          </a:p>
          <a:p>
            <a:r>
              <a:rPr lang="en-US" sz="1200" b="0" kern="1200" dirty="0">
                <a:solidFill>
                  <a:schemeClr val="tx1"/>
                </a:solidFill>
                <a:effectLst/>
                <a:latin typeface="Arial" pitchFamily="-109" charset="0"/>
                <a:ea typeface="+mn-ea"/>
                <a:cs typeface="+mn-cs"/>
              </a:rPr>
              <a:t>element encompasses access control. Together with the authentication layer,</a:t>
            </a:r>
          </a:p>
          <a:p>
            <a:r>
              <a:rPr lang="en-US" sz="1200" b="0" kern="1200" dirty="0">
                <a:solidFill>
                  <a:schemeClr val="tx1"/>
                </a:solidFill>
                <a:effectLst/>
                <a:latin typeface="Arial" pitchFamily="-109" charset="0"/>
                <a:ea typeface="+mn-ea"/>
                <a:cs typeface="+mn-cs"/>
              </a:rPr>
              <a:t>it establishes the necessary parameters to enable the exchange of information</a:t>
            </a:r>
          </a:p>
          <a:p>
            <a:r>
              <a:rPr lang="en-US" sz="1200" kern="1200" dirty="0">
                <a:solidFill>
                  <a:schemeClr val="tx1"/>
                </a:solidFill>
                <a:effectLst/>
                <a:latin typeface="Arial" pitchFamily="-109" charset="0"/>
                <a:ea typeface="+mn-ea"/>
                <a:cs typeface="+mn-cs"/>
              </a:rPr>
              <a:t> between devices and between devices and application platforms and enables</a:t>
            </a:r>
          </a:p>
          <a:p>
            <a:r>
              <a:rPr lang="en-US" sz="1200" kern="1200" dirty="0">
                <a:solidFill>
                  <a:schemeClr val="tx1"/>
                </a:solidFill>
                <a:effectLst/>
                <a:latin typeface="Arial" pitchFamily="-109" charset="0"/>
                <a:ea typeface="+mn-ea"/>
                <a:cs typeface="+mn-cs"/>
              </a:rPr>
              <a:t>IoT-related services to be performed.</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Network enforced policy:</a:t>
            </a:r>
            <a:r>
              <a:rPr lang="en-US" sz="1200" kern="1200" dirty="0">
                <a:solidFill>
                  <a:schemeClr val="tx1"/>
                </a:solidFill>
                <a:effectLst/>
                <a:latin typeface="Arial" pitchFamily="-109" charset="0"/>
                <a:ea typeface="+mn-ea"/>
                <a:cs typeface="+mn-cs"/>
              </a:rPr>
              <a:t>  Encompasses all elements that route and transport</a:t>
            </a:r>
          </a:p>
          <a:p>
            <a:r>
              <a:rPr lang="en-US" sz="1200" kern="1200" dirty="0">
                <a:solidFill>
                  <a:schemeClr val="tx1"/>
                </a:solidFill>
                <a:effectLst/>
                <a:latin typeface="Arial" pitchFamily="-109" charset="0"/>
                <a:ea typeface="+mn-ea"/>
                <a:cs typeface="+mn-cs"/>
              </a:rPr>
              <a:t>endpoint traffic securely over the infrastructure, whether control, management,</a:t>
            </a:r>
          </a:p>
          <a:p>
            <a:r>
              <a:rPr lang="en-US" sz="1200" kern="1200" dirty="0">
                <a:solidFill>
                  <a:schemeClr val="tx1"/>
                </a:solidFill>
                <a:effectLst/>
                <a:latin typeface="Arial" pitchFamily="-109" charset="0"/>
                <a:ea typeface="+mn-ea"/>
                <a:cs typeface="+mn-cs"/>
              </a:rPr>
              <a:t>or actual data traffic.</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Secure analytics, including visibility and control:</a:t>
            </a:r>
            <a:r>
              <a:rPr lang="en-US" sz="1200" kern="1200" dirty="0">
                <a:solidFill>
                  <a:schemeClr val="tx1"/>
                </a:solidFill>
                <a:effectLst/>
                <a:latin typeface="Arial" pitchFamily="-109" charset="0"/>
                <a:ea typeface="+mn-ea"/>
                <a:cs typeface="+mn-cs"/>
              </a:rPr>
              <a:t>  This component includes all the</a:t>
            </a:r>
          </a:p>
          <a:p>
            <a:r>
              <a:rPr lang="en-US" sz="1200" kern="1200" dirty="0">
                <a:solidFill>
                  <a:schemeClr val="tx1"/>
                </a:solidFill>
                <a:effectLst/>
                <a:latin typeface="Arial" pitchFamily="-109" charset="0"/>
                <a:ea typeface="+mn-ea"/>
                <a:cs typeface="+mn-cs"/>
              </a:rPr>
              <a:t>functions required for central management of IoT devices. This involves, firstly,</a:t>
            </a:r>
          </a:p>
          <a:p>
            <a:r>
              <a:rPr lang="en-US" sz="1200" kern="1200" dirty="0">
                <a:solidFill>
                  <a:schemeClr val="tx1"/>
                </a:solidFill>
                <a:effectLst/>
                <a:latin typeface="Arial" pitchFamily="-109" charset="0"/>
                <a:ea typeface="+mn-ea"/>
                <a:cs typeface="+mn-cs"/>
              </a:rPr>
              <a:t>visibility of IoT devices, which simply means that central management services</a:t>
            </a:r>
          </a:p>
          <a:p>
            <a:r>
              <a:rPr lang="en-US" sz="1200" kern="1200" dirty="0">
                <a:solidFill>
                  <a:schemeClr val="tx1"/>
                </a:solidFill>
                <a:effectLst/>
                <a:latin typeface="Arial" pitchFamily="-109" charset="0"/>
                <a:ea typeface="+mn-ea"/>
                <a:cs typeface="+mn-cs"/>
              </a:rPr>
              <a:t>are securely aware of the distributed IoT device collection, including identity</a:t>
            </a:r>
          </a:p>
          <a:p>
            <a:r>
              <a:rPr lang="en-US" sz="1200" kern="1200" dirty="0">
                <a:solidFill>
                  <a:schemeClr val="tx1"/>
                </a:solidFill>
                <a:effectLst/>
                <a:latin typeface="Arial" pitchFamily="-109" charset="0"/>
                <a:ea typeface="+mn-ea"/>
                <a:cs typeface="+mn-cs"/>
              </a:rPr>
              <a:t>and attributes of each device. Building on this visibility is the ability to exert</a:t>
            </a:r>
          </a:p>
          <a:p>
            <a:r>
              <a:rPr lang="en-US" sz="1200" kern="1200" dirty="0">
                <a:solidFill>
                  <a:schemeClr val="tx1"/>
                </a:solidFill>
                <a:effectLst/>
                <a:latin typeface="Arial" pitchFamily="-109" charset="0"/>
                <a:ea typeface="+mn-ea"/>
                <a:cs typeface="+mn-cs"/>
              </a:rPr>
              <a:t>control, including configuration, patch updates, and threat countermeasures.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An important concept related to this framework is that of trust relationship. In</a:t>
            </a:r>
          </a:p>
          <a:p>
            <a:r>
              <a:rPr lang="en-US" sz="1200" kern="1200" dirty="0">
                <a:solidFill>
                  <a:schemeClr val="tx1"/>
                </a:solidFill>
                <a:effectLst/>
                <a:latin typeface="Arial" pitchFamily="-109" charset="0"/>
                <a:ea typeface="+mn-ea"/>
                <a:cs typeface="+mn-cs"/>
              </a:rPr>
              <a:t>this context, trust relationship refers to the ability of the two partners to an exchange to</a:t>
            </a:r>
          </a:p>
          <a:p>
            <a:r>
              <a:rPr lang="en-US" sz="1200" kern="1200" dirty="0">
                <a:solidFill>
                  <a:schemeClr val="tx1"/>
                </a:solidFill>
                <a:effectLst/>
                <a:latin typeface="Arial" pitchFamily="-109" charset="0"/>
                <a:ea typeface="+mn-ea"/>
                <a:cs typeface="+mn-cs"/>
              </a:rPr>
              <a:t>have confidence in the identity and access rights of the other. The authentication component</a:t>
            </a:r>
          </a:p>
          <a:p>
            <a:r>
              <a:rPr lang="en-US" sz="1200" kern="1200" dirty="0">
                <a:solidFill>
                  <a:schemeClr val="tx1"/>
                </a:solidFill>
                <a:effectLst/>
                <a:latin typeface="Arial" pitchFamily="-109" charset="0"/>
                <a:ea typeface="+mn-ea"/>
                <a:cs typeface="+mn-cs"/>
              </a:rPr>
              <a:t>of the trust framework provides a basic level of trust, which is expanded with the</a:t>
            </a:r>
          </a:p>
          <a:p>
            <a:r>
              <a:rPr lang="en-US" sz="1200" kern="1200" dirty="0">
                <a:solidFill>
                  <a:schemeClr val="tx1"/>
                </a:solidFill>
                <a:effectLst/>
                <a:latin typeface="Arial" pitchFamily="-109" charset="0"/>
                <a:ea typeface="+mn-ea"/>
                <a:cs typeface="+mn-cs"/>
              </a:rPr>
              <a:t>authorization component. [FRAH15] gives the example that a car may establish a trust</a:t>
            </a:r>
          </a:p>
          <a:p>
            <a:r>
              <a:rPr lang="en-US" sz="1200" kern="1200" dirty="0">
                <a:solidFill>
                  <a:schemeClr val="tx1"/>
                </a:solidFill>
                <a:effectLst/>
                <a:latin typeface="Arial" pitchFamily="-109" charset="0"/>
                <a:ea typeface="+mn-ea"/>
                <a:cs typeface="+mn-cs"/>
              </a:rPr>
              <a:t>relationship with another car from the same vendor. That trust relationship, however,</a:t>
            </a:r>
          </a:p>
          <a:p>
            <a:r>
              <a:rPr lang="en-US" sz="1200" kern="1200" dirty="0">
                <a:solidFill>
                  <a:schemeClr val="tx1"/>
                </a:solidFill>
                <a:effectLst/>
                <a:latin typeface="Arial" pitchFamily="-109" charset="0"/>
                <a:ea typeface="+mn-ea"/>
                <a:cs typeface="+mn-cs"/>
              </a:rPr>
              <a:t>may only allow cars to exchange their safety capabilities. When a trusted relationship</a:t>
            </a:r>
          </a:p>
          <a:p>
            <a:r>
              <a:rPr lang="en-US" sz="1200" kern="1200" dirty="0">
                <a:solidFill>
                  <a:schemeClr val="tx1"/>
                </a:solidFill>
                <a:effectLst/>
                <a:latin typeface="Arial" pitchFamily="-109" charset="0"/>
                <a:ea typeface="+mn-ea"/>
                <a:cs typeface="+mn-cs"/>
              </a:rPr>
              <a:t>is established between the same car and its dealer’s network, the car may be allowed to</a:t>
            </a:r>
          </a:p>
          <a:p>
            <a:r>
              <a:rPr lang="en-US" sz="1200" kern="1200" dirty="0">
                <a:solidFill>
                  <a:schemeClr val="tx1"/>
                </a:solidFill>
                <a:effectLst/>
                <a:latin typeface="Arial" pitchFamily="-109" charset="0"/>
                <a:ea typeface="+mn-ea"/>
                <a:cs typeface="+mn-cs"/>
              </a:rPr>
              <a:t>share additional information such as its odometer reading and last maintenance record.</a:t>
            </a:r>
          </a:p>
        </p:txBody>
      </p:sp>
      <p:sp>
        <p:nvSpPr>
          <p:cNvPr id="4" name="Slide Number Placeholder 3"/>
          <p:cNvSpPr>
            <a:spLocks noGrp="1"/>
          </p:cNvSpPr>
          <p:nvPr>
            <p:ph type="sldNum" sz="quarter" idx="5"/>
          </p:nvPr>
        </p:nvSpPr>
        <p:spPr/>
        <p:txBody>
          <a:bodyPr/>
          <a:lstStyle/>
          <a:p>
            <a:fld id="{BF2C5394-9113-4247-88E1-EDCC4540E72A}" type="slidenum">
              <a:rPr lang="en-US" smtClean="0"/>
              <a:t>50</a:t>
            </a:fld>
            <a:endParaRPr lang="en-US"/>
          </a:p>
        </p:txBody>
      </p:sp>
    </p:spTree>
    <p:extLst>
      <p:ext uri="{BB962C8B-B14F-4D97-AF65-F5344CB8AC3E}">
        <p14:creationId xmlns:p14="http://schemas.microsoft.com/office/powerpoint/2010/main" val="19276724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This section provides an overview of MiniSec, an open-source security module that is</a:t>
            </a:r>
          </a:p>
          <a:p>
            <a:r>
              <a:rPr lang="en-US" sz="1200" kern="1200" dirty="0">
                <a:solidFill>
                  <a:schemeClr val="tx1"/>
                </a:solidFill>
                <a:effectLst/>
                <a:latin typeface="Arial" pitchFamily="-109" charset="0"/>
                <a:ea typeface="+mn-ea"/>
                <a:cs typeface="+mn-cs"/>
              </a:rPr>
              <a:t>part of the TinyOS operating system. TinyOS is designed for small embedded systems</a:t>
            </a:r>
          </a:p>
          <a:p>
            <a:r>
              <a:rPr lang="en-US" sz="1200" kern="1200" dirty="0">
                <a:solidFill>
                  <a:schemeClr val="tx1"/>
                </a:solidFill>
                <a:effectLst/>
                <a:latin typeface="Arial" pitchFamily="-109" charset="0"/>
                <a:ea typeface="+mn-ea"/>
                <a:cs typeface="+mn-cs"/>
              </a:rPr>
              <a:t>with tight requirements on memory, processing time, real-time response, and power</a:t>
            </a:r>
          </a:p>
          <a:p>
            <a:r>
              <a:rPr lang="en-US" sz="1200" kern="1200" dirty="0">
                <a:solidFill>
                  <a:schemeClr val="tx1"/>
                </a:solidFill>
                <a:effectLst/>
                <a:latin typeface="Arial" pitchFamily="-109" charset="0"/>
                <a:ea typeface="+mn-ea"/>
                <a:cs typeface="+mn-cs"/>
              </a:rPr>
              <a:t>consumption. TinyOS takes the process of streamlining quite far, resulting in a very</a:t>
            </a:r>
          </a:p>
          <a:p>
            <a:r>
              <a:rPr lang="en-US" sz="1200" kern="1200" dirty="0">
                <a:solidFill>
                  <a:schemeClr val="tx1"/>
                </a:solidFill>
                <a:effectLst/>
                <a:latin typeface="Arial" pitchFamily="-109" charset="0"/>
                <a:ea typeface="+mn-ea"/>
                <a:cs typeface="+mn-cs"/>
              </a:rPr>
              <a:t>minimal OS for embedded systems, with a typical configuration requiring 48 KB</a:t>
            </a:r>
          </a:p>
          <a:p>
            <a:r>
              <a:rPr lang="en-US" sz="1200" kern="1200" dirty="0">
                <a:solidFill>
                  <a:schemeClr val="tx1"/>
                </a:solidFill>
                <a:effectLst/>
                <a:latin typeface="Arial" pitchFamily="-109" charset="0"/>
                <a:ea typeface="+mn-ea"/>
                <a:cs typeface="+mn-cs"/>
              </a:rPr>
              <a:t>of code and 10 KB of RAM [LEVI12]. The main application of TinyOS is wireless</a:t>
            </a:r>
          </a:p>
          <a:p>
            <a:r>
              <a:rPr lang="en-US" sz="1200" kern="1200" dirty="0">
                <a:solidFill>
                  <a:schemeClr val="tx1"/>
                </a:solidFill>
                <a:effectLst/>
                <a:latin typeface="Arial" pitchFamily="-109" charset="0"/>
                <a:ea typeface="+mn-ea"/>
                <a:cs typeface="+mn-cs"/>
              </a:rPr>
              <a:t>sensor networks, and it has become the de facto OS for such networks. With sensor</a:t>
            </a:r>
          </a:p>
          <a:p>
            <a:r>
              <a:rPr lang="en-US" sz="1200" kern="1200" dirty="0">
                <a:solidFill>
                  <a:schemeClr val="tx1"/>
                </a:solidFill>
                <a:effectLst/>
                <a:latin typeface="Arial" pitchFamily="-109" charset="0"/>
                <a:ea typeface="+mn-ea"/>
                <a:cs typeface="+mn-cs"/>
              </a:rPr>
              <a:t>networks the primary security concerns relate to wireless communications. MiniSec</a:t>
            </a:r>
          </a:p>
          <a:p>
            <a:r>
              <a:rPr lang="en-US" sz="1200" kern="1200" dirty="0">
                <a:solidFill>
                  <a:schemeClr val="tx1"/>
                </a:solidFill>
                <a:effectLst/>
                <a:latin typeface="Arial" pitchFamily="-109" charset="0"/>
                <a:ea typeface="+mn-ea"/>
                <a:cs typeface="+mn-cs"/>
              </a:rPr>
              <a:t>is designed to be a link-level module that offers a high level of security, while simultaneously</a:t>
            </a:r>
          </a:p>
          <a:p>
            <a:r>
              <a:rPr lang="en-US" sz="1200" kern="1200" dirty="0">
                <a:solidFill>
                  <a:schemeClr val="tx1"/>
                </a:solidFill>
                <a:effectLst/>
                <a:latin typeface="Arial" pitchFamily="-109" charset="0"/>
                <a:ea typeface="+mn-ea"/>
                <a:cs typeface="+mn-cs"/>
              </a:rPr>
              <a:t>keeping energy consumption low and using very little memory [LUK07].</a:t>
            </a:r>
          </a:p>
          <a:p>
            <a:r>
              <a:rPr lang="en-US" sz="1200" kern="1200" dirty="0">
                <a:solidFill>
                  <a:schemeClr val="tx1"/>
                </a:solidFill>
                <a:effectLst/>
                <a:latin typeface="Arial" pitchFamily="-109" charset="0"/>
                <a:ea typeface="+mn-ea"/>
                <a:cs typeface="+mn-cs"/>
              </a:rPr>
              <a:t>MiniSec provides confidentiality, authentication, and replay protection.</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MiniSec has two operating modes, one tailored for single-source communication,</a:t>
            </a:r>
          </a:p>
          <a:p>
            <a:r>
              <a:rPr lang="en-US" sz="1200" kern="1200" dirty="0">
                <a:solidFill>
                  <a:schemeClr val="tx1"/>
                </a:solidFill>
                <a:effectLst/>
                <a:latin typeface="Arial" pitchFamily="-109" charset="0"/>
                <a:ea typeface="+mn-ea"/>
                <a:cs typeface="+mn-cs"/>
              </a:rPr>
              <a:t>and another tailored for multi-source broadcast communication. The latter does</a:t>
            </a:r>
          </a:p>
          <a:p>
            <a:r>
              <a:rPr lang="en-US" sz="1200" kern="1200" dirty="0">
                <a:solidFill>
                  <a:schemeClr val="tx1"/>
                </a:solidFill>
                <a:effectLst/>
                <a:latin typeface="Arial" pitchFamily="-109" charset="0"/>
                <a:ea typeface="+mn-ea"/>
                <a:cs typeface="+mn-cs"/>
              </a:rPr>
              <a:t>not require per-sender state for replay protection and thus scales to large networks.</a:t>
            </a:r>
          </a:p>
          <a:p>
            <a:r>
              <a:rPr lang="en-US" sz="1200" kern="1200" dirty="0">
                <a:solidFill>
                  <a:schemeClr val="tx1"/>
                </a:solidFill>
                <a:effectLst/>
                <a:latin typeface="Arial" pitchFamily="-109" charset="0"/>
                <a:ea typeface="+mn-ea"/>
                <a:cs typeface="+mn-cs"/>
              </a:rPr>
              <a:t>MiniSec is designed to meet the following requirements: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Data authentication:</a:t>
            </a:r>
            <a:r>
              <a:rPr lang="en-US" sz="1200" kern="1200" dirty="0">
                <a:solidFill>
                  <a:schemeClr val="tx1"/>
                </a:solidFill>
                <a:effectLst/>
                <a:latin typeface="Arial" pitchFamily="-109" charset="0"/>
                <a:ea typeface="+mn-ea"/>
                <a:cs typeface="+mn-cs"/>
              </a:rPr>
              <a:t>  Enables a legitimate node to verify whether a message</a:t>
            </a:r>
          </a:p>
          <a:p>
            <a:r>
              <a:rPr lang="en-US" sz="1200" kern="1200" dirty="0">
                <a:solidFill>
                  <a:schemeClr val="tx1"/>
                </a:solidFill>
                <a:effectLst/>
                <a:latin typeface="Arial" pitchFamily="-109" charset="0"/>
                <a:ea typeface="+mn-ea"/>
                <a:cs typeface="+mn-cs"/>
              </a:rPr>
              <a:t>originated from another legitimate node (i.e., a node with which it shares a</a:t>
            </a:r>
          </a:p>
          <a:p>
            <a:r>
              <a:rPr lang="en-US" sz="1200" kern="1200" dirty="0">
                <a:solidFill>
                  <a:schemeClr val="tx1"/>
                </a:solidFill>
                <a:effectLst/>
                <a:latin typeface="Arial" pitchFamily="-109" charset="0"/>
                <a:ea typeface="+mn-ea"/>
                <a:cs typeface="+mn-cs"/>
              </a:rPr>
              <a:t>secret key) and was unchanged during transmission.</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Confidentiality:</a:t>
            </a:r>
            <a:r>
              <a:rPr lang="en-US" sz="1200" kern="1200" dirty="0">
                <a:solidFill>
                  <a:schemeClr val="tx1"/>
                </a:solidFill>
                <a:effectLst/>
                <a:latin typeface="Arial" pitchFamily="-109" charset="0"/>
                <a:ea typeface="+mn-ea"/>
                <a:cs typeface="+mn-cs"/>
              </a:rPr>
              <a:t>  A basic requirement for any secure communications system.</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Replay protection:</a:t>
            </a:r>
            <a:r>
              <a:rPr lang="en-US" sz="1200" kern="1200" dirty="0">
                <a:solidFill>
                  <a:schemeClr val="tx1"/>
                </a:solidFill>
                <a:effectLst/>
                <a:latin typeface="Arial" pitchFamily="-109" charset="0"/>
                <a:ea typeface="+mn-ea"/>
                <a:cs typeface="+mn-cs"/>
              </a:rPr>
              <a:t>  Prevents an attacker from successfully recording a packet</a:t>
            </a:r>
          </a:p>
          <a:p>
            <a:r>
              <a:rPr lang="en-US" sz="1200" kern="1200" dirty="0">
                <a:solidFill>
                  <a:schemeClr val="tx1"/>
                </a:solidFill>
                <a:effectLst/>
                <a:latin typeface="Arial" pitchFamily="-109" charset="0"/>
                <a:ea typeface="+mn-ea"/>
                <a:cs typeface="+mn-cs"/>
              </a:rPr>
              <a:t>and replaying it at a later time.</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Freshness:</a:t>
            </a:r>
            <a:r>
              <a:rPr lang="en-US" sz="1200" kern="1200" dirty="0">
                <a:solidFill>
                  <a:schemeClr val="tx1"/>
                </a:solidFill>
                <a:effectLst/>
                <a:latin typeface="Arial" pitchFamily="-109" charset="0"/>
                <a:ea typeface="+mn-ea"/>
                <a:cs typeface="+mn-cs"/>
              </a:rPr>
              <a:t>  Because sensor nodes often stream time-varying measurements,</a:t>
            </a:r>
          </a:p>
          <a:p>
            <a:r>
              <a:rPr lang="en-US" sz="1200" kern="1200" dirty="0">
                <a:solidFill>
                  <a:schemeClr val="tx1"/>
                </a:solidFill>
                <a:effectLst/>
                <a:latin typeface="Arial" pitchFamily="-109" charset="0"/>
                <a:ea typeface="+mn-ea"/>
                <a:cs typeface="+mn-cs"/>
              </a:rPr>
              <a:t>providing guarantee of message freshness is an important property. There are</a:t>
            </a:r>
          </a:p>
          <a:p>
            <a:r>
              <a:rPr lang="en-US" sz="1200" kern="1200" dirty="0">
                <a:solidFill>
                  <a:schemeClr val="tx1"/>
                </a:solidFill>
                <a:effectLst/>
                <a:latin typeface="Arial" pitchFamily="-109" charset="0"/>
                <a:ea typeface="+mn-ea"/>
                <a:cs typeface="+mn-cs"/>
              </a:rPr>
              <a:t> two types of freshness: Strong and weak. MiniSec provides a mechanism to</a:t>
            </a:r>
          </a:p>
          <a:p>
            <a:r>
              <a:rPr lang="en-US" sz="1200" kern="1200" dirty="0">
                <a:solidFill>
                  <a:schemeClr val="tx1"/>
                </a:solidFill>
                <a:effectLst/>
                <a:latin typeface="Arial" pitchFamily="-109" charset="0"/>
                <a:ea typeface="+mn-ea"/>
                <a:cs typeface="+mn-cs"/>
              </a:rPr>
              <a:t>guarantee weak freshness, where a receiver can determine a partial ordering</a:t>
            </a:r>
          </a:p>
          <a:p>
            <a:r>
              <a:rPr lang="en-US" sz="1200" kern="1200" dirty="0">
                <a:solidFill>
                  <a:schemeClr val="tx1"/>
                </a:solidFill>
                <a:effectLst/>
                <a:latin typeface="Arial" pitchFamily="-109" charset="0"/>
                <a:ea typeface="+mn-ea"/>
                <a:cs typeface="+mn-cs"/>
              </a:rPr>
              <a:t>over received messages without a local reference time point.</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Low energy overhead:</a:t>
            </a:r>
            <a:r>
              <a:rPr lang="en-US" sz="1200" kern="1200" dirty="0">
                <a:solidFill>
                  <a:schemeClr val="tx1"/>
                </a:solidFill>
                <a:effectLst/>
                <a:latin typeface="Arial" pitchFamily="-109" charset="0"/>
                <a:ea typeface="+mn-ea"/>
                <a:cs typeface="+mn-cs"/>
              </a:rPr>
              <a:t>  This is achieved by minimizing communication overhead</a:t>
            </a:r>
          </a:p>
          <a:p>
            <a:r>
              <a:rPr lang="en-US" sz="1200" kern="1200" dirty="0">
                <a:solidFill>
                  <a:schemeClr val="tx1"/>
                </a:solidFill>
                <a:effectLst/>
                <a:latin typeface="Arial" pitchFamily="-109" charset="0"/>
                <a:ea typeface="+mn-ea"/>
                <a:cs typeface="+mn-cs"/>
              </a:rPr>
              <a:t>and by using only symmetric encryption.</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Resilient to lost messages</a:t>
            </a:r>
            <a:r>
              <a:rPr lang="en-US" sz="1200" kern="1200" dirty="0">
                <a:solidFill>
                  <a:schemeClr val="tx1"/>
                </a:solidFill>
                <a:effectLst/>
                <a:latin typeface="Arial" pitchFamily="-109" charset="0"/>
                <a:ea typeface="+mn-ea"/>
                <a:cs typeface="+mn-cs"/>
              </a:rPr>
              <a:t>:  The relatively high occurrence of dropped packets</a:t>
            </a:r>
          </a:p>
          <a:p>
            <a:r>
              <a:rPr lang="en-US" sz="1200" kern="1200" dirty="0">
                <a:solidFill>
                  <a:schemeClr val="tx1"/>
                </a:solidFill>
                <a:effectLst/>
                <a:latin typeface="Arial" pitchFamily="-109" charset="0"/>
                <a:ea typeface="+mn-ea"/>
                <a:cs typeface="+mn-cs"/>
              </a:rPr>
              <a:t>in wireless sensor networks requires a design that can tolerate high message</a:t>
            </a:r>
          </a:p>
          <a:p>
            <a:r>
              <a:rPr lang="en-US" sz="1200" kern="1200" dirty="0">
                <a:solidFill>
                  <a:schemeClr val="tx1"/>
                </a:solidFill>
                <a:effectLst/>
                <a:latin typeface="Arial" pitchFamily="-109" charset="0"/>
                <a:ea typeface="+mn-ea"/>
                <a:cs typeface="+mn-cs"/>
              </a:rPr>
              <a:t>loss rates.</a:t>
            </a:r>
          </a:p>
        </p:txBody>
      </p:sp>
      <p:sp>
        <p:nvSpPr>
          <p:cNvPr id="4" name="Slide Number Placeholder 3"/>
          <p:cNvSpPr>
            <a:spLocks noGrp="1"/>
          </p:cNvSpPr>
          <p:nvPr>
            <p:ph type="sldNum" sz="quarter" idx="5"/>
          </p:nvPr>
        </p:nvSpPr>
        <p:spPr/>
        <p:txBody>
          <a:bodyPr/>
          <a:lstStyle/>
          <a:p>
            <a:fld id="{BF2C5394-9113-4247-88E1-EDCC4540E72A}" type="slidenum">
              <a:rPr lang="en-US" smtClean="0"/>
              <a:t>51</a:t>
            </a:fld>
            <a:endParaRPr lang="en-US"/>
          </a:p>
        </p:txBody>
      </p:sp>
    </p:spTree>
    <p:extLst>
      <p:ext uri="{BB962C8B-B14F-4D97-AF65-F5344CB8AC3E}">
        <p14:creationId xmlns:p14="http://schemas.microsoft.com/office/powerpoint/2010/main" val="31200423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9" charset="0"/>
                <a:ea typeface="+mn-ea"/>
                <a:cs typeface="+mn-cs"/>
              </a:rPr>
              <a:t>MiniSec is designed to meet the following requirements:</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Data authentication:</a:t>
            </a:r>
            <a:r>
              <a:rPr lang="en-US" sz="1200" kern="1200" dirty="0">
                <a:solidFill>
                  <a:schemeClr val="tx1"/>
                </a:solidFill>
                <a:effectLst/>
                <a:latin typeface="Arial" pitchFamily="-109" charset="0"/>
                <a:ea typeface="+mn-ea"/>
                <a:cs typeface="+mn-cs"/>
              </a:rPr>
              <a:t>  Enables a legitimate node to verify whether a message</a:t>
            </a:r>
          </a:p>
          <a:p>
            <a:r>
              <a:rPr lang="en-US" sz="1200" kern="1200" dirty="0">
                <a:solidFill>
                  <a:schemeClr val="tx1"/>
                </a:solidFill>
                <a:effectLst/>
                <a:latin typeface="Arial" pitchFamily="-109" charset="0"/>
                <a:ea typeface="+mn-ea"/>
                <a:cs typeface="+mn-cs"/>
              </a:rPr>
              <a:t>originated from another legitimate node (i.e., a node with which it shares a</a:t>
            </a:r>
          </a:p>
          <a:p>
            <a:r>
              <a:rPr lang="en-US" sz="1200" kern="1200" dirty="0">
                <a:solidFill>
                  <a:schemeClr val="tx1"/>
                </a:solidFill>
                <a:effectLst/>
                <a:latin typeface="Arial" pitchFamily="-109" charset="0"/>
                <a:ea typeface="+mn-ea"/>
                <a:cs typeface="+mn-cs"/>
              </a:rPr>
              <a:t>secret key) and was unchanged during transmission.</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Confidentiality:</a:t>
            </a:r>
            <a:r>
              <a:rPr lang="en-US" sz="1200" kern="1200" dirty="0">
                <a:solidFill>
                  <a:schemeClr val="tx1"/>
                </a:solidFill>
                <a:effectLst/>
                <a:latin typeface="Arial" pitchFamily="-109" charset="0"/>
                <a:ea typeface="+mn-ea"/>
                <a:cs typeface="+mn-cs"/>
              </a:rPr>
              <a:t>  A basic requirement for any secure communications system.</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Replay protection:</a:t>
            </a:r>
            <a:r>
              <a:rPr lang="en-US" sz="1200" kern="1200" dirty="0">
                <a:solidFill>
                  <a:schemeClr val="tx1"/>
                </a:solidFill>
                <a:effectLst/>
                <a:latin typeface="Arial" pitchFamily="-109" charset="0"/>
                <a:ea typeface="+mn-ea"/>
                <a:cs typeface="+mn-cs"/>
              </a:rPr>
              <a:t>  Prevents an attacker from successfully recording a packet</a:t>
            </a:r>
          </a:p>
          <a:p>
            <a:r>
              <a:rPr lang="en-US" sz="1200" kern="1200" dirty="0">
                <a:solidFill>
                  <a:schemeClr val="tx1"/>
                </a:solidFill>
                <a:effectLst/>
                <a:latin typeface="Arial" pitchFamily="-109" charset="0"/>
                <a:ea typeface="+mn-ea"/>
                <a:cs typeface="+mn-cs"/>
              </a:rPr>
              <a:t>and replaying it at a later time.</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Freshness:</a:t>
            </a:r>
            <a:r>
              <a:rPr lang="en-US" sz="1200" kern="1200" dirty="0">
                <a:solidFill>
                  <a:schemeClr val="tx1"/>
                </a:solidFill>
                <a:effectLst/>
                <a:latin typeface="Arial" pitchFamily="-109" charset="0"/>
                <a:ea typeface="+mn-ea"/>
                <a:cs typeface="+mn-cs"/>
              </a:rPr>
              <a:t>  Because sensor nodes often stream time-varying measurements,</a:t>
            </a:r>
          </a:p>
          <a:p>
            <a:r>
              <a:rPr lang="en-US" sz="1200" kern="1200" dirty="0">
                <a:solidFill>
                  <a:schemeClr val="tx1"/>
                </a:solidFill>
                <a:effectLst/>
                <a:latin typeface="Arial" pitchFamily="-109" charset="0"/>
                <a:ea typeface="+mn-ea"/>
                <a:cs typeface="+mn-cs"/>
              </a:rPr>
              <a:t>providing guarantee of message freshness is an important property. There are</a:t>
            </a:r>
          </a:p>
          <a:p>
            <a:r>
              <a:rPr lang="en-US" sz="1200" kern="1200" dirty="0">
                <a:solidFill>
                  <a:schemeClr val="tx1"/>
                </a:solidFill>
                <a:effectLst/>
                <a:latin typeface="Arial" pitchFamily="-109" charset="0"/>
                <a:ea typeface="+mn-ea"/>
                <a:cs typeface="+mn-cs"/>
              </a:rPr>
              <a:t>two types of freshness: Strong and weak. MiniSec provides a mechanism to</a:t>
            </a:r>
          </a:p>
          <a:p>
            <a:r>
              <a:rPr lang="en-US" sz="1200" kern="1200" dirty="0">
                <a:solidFill>
                  <a:schemeClr val="tx1"/>
                </a:solidFill>
                <a:effectLst/>
                <a:latin typeface="Arial" pitchFamily="-109" charset="0"/>
                <a:ea typeface="+mn-ea"/>
                <a:cs typeface="+mn-cs"/>
              </a:rPr>
              <a:t>guarantee weak freshness, where a receiver can determine a partial ordering</a:t>
            </a:r>
          </a:p>
          <a:p>
            <a:r>
              <a:rPr lang="en-US" sz="1200" kern="1200" dirty="0">
                <a:solidFill>
                  <a:schemeClr val="tx1"/>
                </a:solidFill>
                <a:effectLst/>
                <a:latin typeface="Arial" pitchFamily="-109" charset="0"/>
                <a:ea typeface="+mn-ea"/>
                <a:cs typeface="+mn-cs"/>
              </a:rPr>
              <a:t>over received messages without a local reference time point.</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Low energy overhead:</a:t>
            </a:r>
            <a:r>
              <a:rPr lang="en-US" sz="1200" kern="1200" dirty="0">
                <a:solidFill>
                  <a:schemeClr val="tx1"/>
                </a:solidFill>
                <a:effectLst/>
                <a:latin typeface="Arial" pitchFamily="-109" charset="0"/>
                <a:ea typeface="+mn-ea"/>
                <a:cs typeface="+mn-cs"/>
              </a:rPr>
              <a:t>  This is achieved by minimizing communication overhead</a:t>
            </a:r>
          </a:p>
          <a:p>
            <a:r>
              <a:rPr lang="en-US" sz="1200" kern="1200" dirty="0">
                <a:solidFill>
                  <a:schemeClr val="tx1"/>
                </a:solidFill>
                <a:effectLst/>
                <a:latin typeface="Arial" pitchFamily="-109" charset="0"/>
                <a:ea typeface="+mn-ea"/>
                <a:cs typeface="+mn-cs"/>
              </a:rPr>
              <a:t>and by using only symmetric encryption.</a:t>
            </a:r>
          </a:p>
          <a:p>
            <a:endParaRPr lang="en-US" sz="1200" kern="1200" dirty="0">
              <a:solidFill>
                <a:schemeClr val="tx1"/>
              </a:solidFill>
              <a:effectLst/>
              <a:latin typeface="Arial" pitchFamily="-109" charset="0"/>
              <a:ea typeface="+mn-ea"/>
              <a:cs typeface="+mn-cs"/>
            </a:endParaRPr>
          </a:p>
          <a:p>
            <a:r>
              <a:rPr lang="en-US" sz="1200" b="1" kern="1200" dirty="0">
                <a:solidFill>
                  <a:schemeClr val="tx1"/>
                </a:solidFill>
                <a:effectLst/>
                <a:latin typeface="Arial" pitchFamily="-109" charset="0"/>
                <a:ea typeface="+mn-ea"/>
                <a:cs typeface="+mn-cs"/>
              </a:rPr>
              <a:t>• Resilient to lost messages</a:t>
            </a:r>
            <a:r>
              <a:rPr lang="en-US" sz="1200" kern="1200" dirty="0">
                <a:solidFill>
                  <a:schemeClr val="tx1"/>
                </a:solidFill>
                <a:effectLst/>
                <a:latin typeface="Arial" pitchFamily="-109" charset="0"/>
                <a:ea typeface="+mn-ea"/>
                <a:cs typeface="+mn-cs"/>
              </a:rPr>
              <a:t>:  The relatively high occurrence of dropped packets</a:t>
            </a:r>
          </a:p>
          <a:p>
            <a:r>
              <a:rPr lang="en-US" sz="1200" kern="1200" dirty="0">
                <a:solidFill>
                  <a:schemeClr val="tx1"/>
                </a:solidFill>
                <a:effectLst/>
                <a:latin typeface="Arial" pitchFamily="-109" charset="0"/>
                <a:ea typeface="+mn-ea"/>
                <a:cs typeface="+mn-cs"/>
              </a:rPr>
              <a:t>in wireless sensor networks requires a design that can tolerate high message</a:t>
            </a:r>
          </a:p>
          <a:p>
            <a:r>
              <a:rPr lang="en-US" sz="1200" kern="1200" dirty="0">
                <a:solidFill>
                  <a:schemeClr val="tx1"/>
                </a:solidFill>
                <a:effectLst/>
                <a:latin typeface="Arial" pitchFamily="-109" charset="0"/>
                <a:ea typeface="+mn-ea"/>
                <a:cs typeface="+mn-cs"/>
              </a:rPr>
              <a:t>loss rates.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Two cryptographic algorithms used by </a:t>
            </a:r>
            <a:r>
              <a:rPr lang="en-US" sz="1200" kern="1200" dirty="0" err="1">
                <a:solidFill>
                  <a:schemeClr val="tx1"/>
                </a:solidFill>
                <a:effectLst/>
                <a:latin typeface="Arial" pitchFamily="-109" charset="0"/>
                <a:ea typeface="+mn-ea"/>
                <a:cs typeface="+mn-cs"/>
              </a:rPr>
              <a:t>MiniSec</a:t>
            </a:r>
            <a:r>
              <a:rPr lang="en-US" sz="1200" kern="1200" dirty="0">
                <a:solidFill>
                  <a:schemeClr val="tx1"/>
                </a:solidFill>
                <a:effectLst/>
                <a:latin typeface="Arial" pitchFamily="-109" charset="0"/>
                <a:ea typeface="+mn-ea"/>
                <a:cs typeface="+mn-cs"/>
              </a:rPr>
              <a:t> are worth noting. </a:t>
            </a:r>
          </a:p>
          <a:p>
            <a:r>
              <a:rPr lang="en-US" sz="1200" kern="1200" dirty="0">
                <a:solidFill>
                  <a:schemeClr val="tx1"/>
                </a:solidFill>
                <a:effectLst/>
                <a:latin typeface="Arial" pitchFamily="-109" charset="0"/>
                <a:ea typeface="+mn-ea"/>
                <a:cs typeface="+mn-cs"/>
              </a:rPr>
              <a:t>The first of these is the encryption algorithm </a:t>
            </a:r>
            <a:r>
              <a:rPr lang="en-US" sz="1200" b="1" kern="1200" dirty="0">
                <a:solidFill>
                  <a:schemeClr val="tx1"/>
                </a:solidFill>
                <a:effectLst/>
                <a:latin typeface="Arial" pitchFamily="-109" charset="0"/>
                <a:ea typeface="+mn-ea"/>
                <a:cs typeface="+mn-cs"/>
              </a:rPr>
              <a:t>Skipjack</a:t>
            </a:r>
            <a:r>
              <a:rPr lang="en-US" sz="1200" kern="1200" dirty="0">
                <a:solidFill>
                  <a:schemeClr val="tx1"/>
                </a:solidFill>
                <a:effectLst/>
                <a:latin typeface="Arial" pitchFamily="-109" charset="0"/>
                <a:ea typeface="+mn-ea"/>
                <a:cs typeface="+mn-cs"/>
              </a:rPr>
              <a:t>. Skipjack was</a:t>
            </a:r>
          </a:p>
          <a:p>
            <a:r>
              <a:rPr lang="en-US" sz="1200" kern="1200" dirty="0">
                <a:solidFill>
                  <a:schemeClr val="tx1"/>
                </a:solidFill>
                <a:effectLst/>
                <a:latin typeface="Arial" pitchFamily="-109" charset="0"/>
                <a:ea typeface="+mn-ea"/>
                <a:cs typeface="+mn-cs"/>
              </a:rPr>
              <a:t>developed in the 1990s by the U.S. National Security Agency (NSA). It is one of</a:t>
            </a:r>
          </a:p>
          <a:p>
            <a:r>
              <a:rPr lang="en-US" sz="1200" kern="1200" dirty="0">
                <a:solidFill>
                  <a:schemeClr val="tx1"/>
                </a:solidFill>
                <a:effectLst/>
                <a:latin typeface="Arial" pitchFamily="-109" charset="0"/>
                <a:ea typeface="+mn-ea"/>
                <a:cs typeface="+mn-cs"/>
              </a:rPr>
              <a:t>the simplest and fastest block cipher algorithms, which is critical to embedded systems.</a:t>
            </a:r>
          </a:p>
          <a:p>
            <a:r>
              <a:rPr lang="en-US" sz="1200" kern="1200" dirty="0">
                <a:solidFill>
                  <a:schemeClr val="tx1"/>
                </a:solidFill>
                <a:effectLst/>
                <a:latin typeface="Arial" pitchFamily="-109" charset="0"/>
                <a:ea typeface="+mn-ea"/>
                <a:cs typeface="+mn-cs"/>
              </a:rPr>
              <a:t>A study of eight possible candidate algorithms for wireless security networks</a:t>
            </a:r>
          </a:p>
          <a:p>
            <a:r>
              <a:rPr lang="en-US" sz="1200" kern="1200" dirty="0">
                <a:solidFill>
                  <a:schemeClr val="tx1"/>
                </a:solidFill>
                <a:effectLst/>
                <a:latin typeface="Arial" pitchFamily="-109" charset="0"/>
                <a:ea typeface="+mn-ea"/>
                <a:cs typeface="+mn-cs"/>
              </a:rPr>
              <a:t>[LAW06] concluded that Skipjack was the best algorithm in terms of code memory,</a:t>
            </a:r>
          </a:p>
          <a:p>
            <a:r>
              <a:rPr lang="en-US" sz="1200" kern="1200" dirty="0">
                <a:solidFill>
                  <a:schemeClr val="tx1"/>
                </a:solidFill>
                <a:effectLst/>
                <a:latin typeface="Arial" pitchFamily="-109" charset="0"/>
                <a:ea typeface="+mn-ea"/>
                <a:cs typeface="+mn-cs"/>
              </a:rPr>
              <a:t>data memory, encryption/decryption efficiency, and key setup efficiency.</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Skipjack makes use of an 80-bit key. It was intended by NSA to provide a secure</a:t>
            </a:r>
          </a:p>
          <a:p>
            <a:r>
              <a:rPr lang="en-US" sz="1200" kern="1200" dirty="0">
                <a:solidFill>
                  <a:schemeClr val="tx1"/>
                </a:solidFill>
                <a:effectLst/>
                <a:latin typeface="Arial" pitchFamily="-109" charset="0"/>
                <a:ea typeface="+mn-ea"/>
                <a:cs typeface="+mn-cs"/>
              </a:rPr>
              <a:t>system once it became clear that DES, with only a 56-bit key, was vulnerable. Contemporary</a:t>
            </a:r>
          </a:p>
          <a:p>
            <a:r>
              <a:rPr lang="en-US" sz="1200" kern="1200" dirty="0">
                <a:solidFill>
                  <a:schemeClr val="tx1"/>
                </a:solidFill>
                <a:effectLst/>
                <a:latin typeface="Arial" pitchFamily="-109" charset="0"/>
                <a:ea typeface="+mn-ea"/>
                <a:cs typeface="+mn-cs"/>
              </a:rPr>
              <a:t>algorithms, such as AES, employ a key length of at least 128 bits, and 80 bits</a:t>
            </a:r>
          </a:p>
          <a:p>
            <a:r>
              <a:rPr lang="en-US" sz="1200" kern="1200" dirty="0">
                <a:solidFill>
                  <a:schemeClr val="tx1"/>
                </a:solidFill>
                <a:effectLst/>
                <a:latin typeface="Arial" pitchFamily="-109" charset="0"/>
                <a:ea typeface="+mn-ea"/>
                <a:cs typeface="+mn-cs"/>
              </a:rPr>
              <a:t>is generally considered inadequate. However, for the limited application of wireless</a:t>
            </a:r>
          </a:p>
          <a:p>
            <a:r>
              <a:rPr lang="en-US" sz="1200" kern="1200" dirty="0">
                <a:solidFill>
                  <a:schemeClr val="tx1"/>
                </a:solidFill>
                <a:effectLst/>
                <a:latin typeface="Arial" pitchFamily="-109" charset="0"/>
                <a:ea typeface="+mn-ea"/>
                <a:cs typeface="+mn-cs"/>
              </a:rPr>
              <a:t>sensor networks and other IoT devices, which provide large volumes of short data</a:t>
            </a:r>
          </a:p>
          <a:p>
            <a:r>
              <a:rPr lang="en-US" sz="1200" kern="1200" dirty="0">
                <a:solidFill>
                  <a:schemeClr val="tx1"/>
                </a:solidFill>
                <a:effectLst/>
                <a:latin typeface="Arial" pitchFamily="-109" charset="0"/>
                <a:ea typeface="+mn-ea"/>
                <a:cs typeface="+mn-cs"/>
              </a:rPr>
              <a:t>blocks over a slow data link, Skipjack suffices. With its efficient computation and low</a:t>
            </a:r>
          </a:p>
          <a:p>
            <a:r>
              <a:rPr lang="en-US" sz="1200" kern="1200" dirty="0">
                <a:solidFill>
                  <a:schemeClr val="tx1"/>
                </a:solidFill>
                <a:effectLst/>
                <a:latin typeface="Arial" pitchFamily="-109" charset="0"/>
                <a:ea typeface="+mn-ea"/>
                <a:cs typeface="+mn-cs"/>
              </a:rPr>
              <a:t>memory footprint, Skipjack is an attractive choice for IoT devices.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The block cipher mode of operation chosen for MiniSec is the </a:t>
            </a:r>
            <a:r>
              <a:rPr lang="en-US" sz="1200" b="1" kern="1200" dirty="0">
                <a:solidFill>
                  <a:schemeClr val="tx1"/>
                </a:solidFill>
                <a:effectLst/>
                <a:latin typeface="Arial" pitchFamily="-109" charset="0"/>
                <a:ea typeface="+mn-ea"/>
                <a:cs typeface="+mn-cs"/>
              </a:rPr>
              <a:t>Offset Codebook</a:t>
            </a:r>
          </a:p>
          <a:p>
            <a:r>
              <a:rPr lang="en-US" sz="1200" b="1" kern="1200" dirty="0">
                <a:solidFill>
                  <a:schemeClr val="tx1"/>
                </a:solidFill>
                <a:effectLst/>
                <a:latin typeface="Arial" pitchFamily="-109" charset="0"/>
                <a:ea typeface="+mn-ea"/>
                <a:cs typeface="+mn-cs"/>
              </a:rPr>
              <a:t>(OCB) mode.</a:t>
            </a:r>
            <a:r>
              <a:rPr lang="en-US" sz="1200" kern="1200" dirty="0">
                <a:solidFill>
                  <a:schemeClr val="tx1"/>
                </a:solidFill>
                <a:effectLst/>
                <a:latin typeface="Arial" pitchFamily="-109" charset="0"/>
                <a:ea typeface="+mn-ea"/>
                <a:cs typeface="+mn-cs"/>
              </a:rPr>
              <a:t> As mentioned in Chapter 2, a mode of operation must be specified</a:t>
            </a:r>
          </a:p>
          <a:p>
            <a:r>
              <a:rPr lang="en-US" sz="1200" kern="1200" dirty="0">
                <a:solidFill>
                  <a:schemeClr val="tx1"/>
                </a:solidFill>
                <a:effectLst/>
                <a:latin typeface="Arial" pitchFamily="-109" charset="0"/>
                <a:ea typeface="+mn-ea"/>
                <a:cs typeface="+mn-cs"/>
              </a:rPr>
              <a:t>when a plaintext source consists of multiple blocks of data to be encrypted with the</a:t>
            </a:r>
          </a:p>
          <a:p>
            <a:r>
              <a:rPr lang="en-US" sz="1200" kern="1200" dirty="0">
                <a:solidFill>
                  <a:schemeClr val="tx1"/>
                </a:solidFill>
                <a:effectLst/>
                <a:latin typeface="Arial" pitchFamily="-109" charset="0"/>
                <a:ea typeface="+mn-ea"/>
                <a:cs typeface="+mn-cs"/>
              </a:rPr>
              <a:t>same encryption key. OCB mode is provably secure assuming the underlying block</a:t>
            </a:r>
          </a:p>
          <a:p>
            <a:r>
              <a:rPr lang="en-US" sz="1200" kern="1200" dirty="0">
                <a:solidFill>
                  <a:schemeClr val="tx1"/>
                </a:solidFill>
                <a:effectLst/>
                <a:latin typeface="Arial" pitchFamily="-109" charset="0"/>
                <a:ea typeface="+mn-ea"/>
                <a:cs typeface="+mn-cs"/>
              </a:rPr>
              <a:t>cipher is secure. OCB mode is a one-pass mode of operation making it highly efficient.</a:t>
            </a:r>
          </a:p>
          <a:p>
            <a:r>
              <a:rPr lang="en-US" sz="1200" kern="1200" dirty="0">
                <a:solidFill>
                  <a:schemeClr val="tx1"/>
                </a:solidFill>
                <a:effectLst/>
                <a:latin typeface="Arial" pitchFamily="-109" charset="0"/>
                <a:ea typeface="+mn-ea"/>
                <a:cs typeface="+mn-cs"/>
              </a:rPr>
              <a:t>Only one block cipher call is necessary for each plaintext block, (with an additional</a:t>
            </a:r>
          </a:p>
          <a:p>
            <a:r>
              <a:rPr lang="en-US" sz="1200" kern="1200" dirty="0">
                <a:solidFill>
                  <a:schemeClr val="tx1"/>
                </a:solidFill>
                <a:effectLst/>
                <a:latin typeface="Arial" pitchFamily="-109" charset="0"/>
                <a:ea typeface="+mn-ea"/>
                <a:cs typeface="+mn-cs"/>
              </a:rPr>
              <a:t>two calls needed to complete the whole encryption process). OCB is especially</a:t>
            </a:r>
          </a:p>
          <a:p>
            <a:r>
              <a:rPr lang="en-US" sz="1200" kern="1200" dirty="0">
                <a:solidFill>
                  <a:schemeClr val="tx1"/>
                </a:solidFill>
                <a:effectLst/>
                <a:latin typeface="Arial" pitchFamily="-109" charset="0"/>
                <a:ea typeface="+mn-ea"/>
                <a:cs typeface="+mn-cs"/>
              </a:rPr>
              <a:t>well suited for the stringent energy constraints of sensor nodes.</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A feature that contributes significantly to the efficiency of OCB is that with</a:t>
            </a:r>
          </a:p>
          <a:p>
            <a:r>
              <a:rPr lang="en-US" sz="1200" kern="1200" dirty="0">
                <a:solidFill>
                  <a:schemeClr val="tx1"/>
                </a:solidFill>
                <a:effectLst/>
                <a:latin typeface="Arial" pitchFamily="-109" charset="0"/>
                <a:ea typeface="+mn-ea"/>
                <a:cs typeface="+mn-cs"/>
              </a:rPr>
              <a:t>one pass through the sequence of plaintext blocks, it produces a ciphertext of equal</a:t>
            </a:r>
          </a:p>
          <a:p>
            <a:r>
              <a:rPr lang="en-US" sz="1200" kern="1200" dirty="0">
                <a:solidFill>
                  <a:schemeClr val="tx1"/>
                </a:solidFill>
                <a:effectLst/>
                <a:latin typeface="Arial" pitchFamily="-109" charset="0"/>
                <a:ea typeface="+mn-ea"/>
                <a:cs typeface="+mn-cs"/>
              </a:rPr>
              <a:t>length and a tag for authentication. To decrypt a ciphertext, the receiver performs</a:t>
            </a:r>
          </a:p>
          <a:p>
            <a:r>
              <a:rPr lang="en-US" sz="1200" kern="1200" dirty="0">
                <a:solidFill>
                  <a:schemeClr val="tx1"/>
                </a:solidFill>
                <a:effectLst/>
                <a:latin typeface="Arial" pitchFamily="-109" charset="0"/>
                <a:ea typeface="+mn-ea"/>
                <a:cs typeface="+mn-cs"/>
              </a:rPr>
              <a:t>the reverse process to recover the plaintext. Then, the receiver ensures that the tag is</a:t>
            </a:r>
          </a:p>
          <a:p>
            <a:r>
              <a:rPr lang="en-US" sz="1200" kern="1200" dirty="0">
                <a:solidFill>
                  <a:schemeClr val="tx1"/>
                </a:solidFill>
                <a:effectLst/>
                <a:latin typeface="Arial" pitchFamily="-109" charset="0"/>
                <a:ea typeface="+mn-ea"/>
                <a:cs typeface="+mn-cs"/>
              </a:rPr>
              <a:t>as expected.  If the receiver computes a different tag than the one accompanying the</a:t>
            </a:r>
          </a:p>
          <a:p>
            <a:r>
              <a:rPr lang="en-US" sz="1200" kern="1200" dirty="0">
                <a:solidFill>
                  <a:schemeClr val="tx1"/>
                </a:solidFill>
                <a:effectLst/>
                <a:latin typeface="Arial" pitchFamily="-109" charset="0"/>
                <a:ea typeface="+mn-ea"/>
                <a:cs typeface="+mn-cs"/>
              </a:rPr>
              <a:t>ciphertext, the ciphertext is considered to be invalid. Thus, both message authentication</a:t>
            </a:r>
          </a:p>
          <a:p>
            <a:r>
              <a:rPr lang="en-US" sz="1200" kern="1200" dirty="0">
                <a:solidFill>
                  <a:schemeClr val="tx1"/>
                </a:solidFill>
                <a:effectLst/>
                <a:latin typeface="Arial" pitchFamily="-109" charset="0"/>
                <a:ea typeface="+mn-ea"/>
                <a:cs typeface="+mn-cs"/>
              </a:rPr>
              <a:t>and message confidentiality are achieved with a single, simple algorithm. OCB</a:t>
            </a:r>
          </a:p>
          <a:p>
            <a:r>
              <a:rPr lang="en-US" sz="1200" kern="1200" dirty="0">
                <a:solidFill>
                  <a:schemeClr val="tx1"/>
                </a:solidFill>
                <a:effectLst/>
                <a:latin typeface="Arial" pitchFamily="-109" charset="0"/>
                <a:ea typeface="+mn-ea"/>
                <a:cs typeface="+mn-cs"/>
              </a:rPr>
              <a:t>will be described in Chapter 21.</a:t>
            </a:r>
          </a:p>
          <a:p>
            <a:endParaRPr lang="en-US" sz="1200" kern="1200" dirty="0">
              <a:solidFill>
                <a:schemeClr val="tx1"/>
              </a:solidFill>
              <a:effectLst/>
              <a:latin typeface="Arial" pitchFamily="-109" charset="0"/>
              <a:ea typeface="+mn-ea"/>
              <a:cs typeface="+mn-cs"/>
            </a:endParaRPr>
          </a:p>
          <a:p>
            <a:r>
              <a:rPr lang="en-US" sz="1200" kern="1200" dirty="0">
                <a:solidFill>
                  <a:schemeClr val="tx1"/>
                </a:solidFill>
                <a:effectLst/>
                <a:latin typeface="Arial" pitchFamily="-109" charset="0"/>
                <a:ea typeface="+mn-ea"/>
                <a:cs typeface="+mn-cs"/>
              </a:rPr>
              <a:t>MiniSec employs per-device keys; that is, each key is unique to a particular pair</a:t>
            </a:r>
          </a:p>
          <a:p>
            <a:r>
              <a:rPr lang="en-US" sz="1200" kern="1200" dirty="0">
                <a:solidFill>
                  <a:schemeClr val="tx1"/>
                </a:solidFill>
                <a:effectLst/>
                <a:latin typeface="Arial" pitchFamily="-109" charset="0"/>
                <a:ea typeface="+mn-ea"/>
                <a:cs typeface="+mn-cs"/>
              </a:rPr>
              <a:t>of devices to prevent replay attacks.</a:t>
            </a:r>
          </a:p>
        </p:txBody>
      </p:sp>
      <p:sp>
        <p:nvSpPr>
          <p:cNvPr id="4" name="Slide Number Placeholder 3"/>
          <p:cNvSpPr>
            <a:spLocks noGrp="1"/>
          </p:cNvSpPr>
          <p:nvPr>
            <p:ph type="sldNum" sz="quarter" idx="5"/>
          </p:nvPr>
        </p:nvSpPr>
        <p:spPr/>
        <p:txBody>
          <a:bodyPr/>
          <a:lstStyle/>
          <a:p>
            <a:fld id="{BF2C5394-9113-4247-88E1-EDCC4540E72A}" type="slidenum">
              <a:rPr lang="en-US" smtClean="0"/>
              <a:t>52</a:t>
            </a:fld>
            <a:endParaRPr lang="en-US"/>
          </a:p>
        </p:txBody>
      </p:sp>
    </p:spTree>
    <p:extLst>
      <p:ext uri="{BB962C8B-B14F-4D97-AF65-F5344CB8AC3E}">
        <p14:creationId xmlns:p14="http://schemas.microsoft.com/office/powerpoint/2010/main" val="18937496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07" charset="0"/>
              </a:rPr>
              <a:t>Chapter 13 summary.</a:t>
            </a:r>
          </a:p>
        </p:txBody>
      </p:sp>
      <p:sp>
        <p:nvSpPr>
          <p:cNvPr id="4" name="Slide Number Placeholder 3"/>
          <p:cNvSpPr>
            <a:spLocks noGrp="1"/>
          </p:cNvSpPr>
          <p:nvPr>
            <p:ph type="sldNum" sz="quarter" idx="5"/>
          </p:nvPr>
        </p:nvSpPr>
        <p:spPr/>
        <p:txBody>
          <a:bodyPr/>
          <a:lstStyle/>
          <a:p>
            <a:fld id="{BF2C5394-9113-4247-88E1-EDCC4540E72A}" type="slidenum">
              <a:rPr lang="en-US" smtClean="0"/>
              <a:t>53</a:t>
            </a:fld>
            <a:endParaRPr lang="en-US"/>
          </a:p>
        </p:txBody>
      </p:sp>
    </p:spTree>
    <p:extLst>
      <p:ext uri="{BB962C8B-B14F-4D97-AF65-F5344CB8AC3E}">
        <p14:creationId xmlns:p14="http://schemas.microsoft.com/office/powerpoint/2010/main" val="11421207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54</a:t>
            </a:fld>
            <a:endParaRPr lang="en-US"/>
          </a:p>
        </p:txBody>
      </p:sp>
    </p:spTree>
    <p:extLst>
      <p:ext uri="{BB962C8B-B14F-4D97-AF65-F5344CB8AC3E}">
        <p14:creationId xmlns:p14="http://schemas.microsoft.com/office/powerpoint/2010/main" val="2008492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NIST SP 800-145 defines three service models , which can be viewed as nested service alternatives:</a:t>
            </a:r>
          </a:p>
          <a:p>
            <a:r>
              <a:rPr lang="en-US" sz="1200" kern="1200" dirty="0">
                <a:solidFill>
                  <a:schemeClr val="tx1"/>
                </a:solidFill>
                <a:effectLst/>
                <a:latin typeface="+mn-lt"/>
                <a:ea typeface="+mn-ea"/>
                <a:cs typeface="+mn-cs"/>
              </a:rPr>
              <a:t>software as a service (SaaS), platform as a service (PaaS), and infrastructure as a service (IaaS).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6</a:t>
            </a:fld>
            <a:endParaRPr lang="en-US"/>
          </a:p>
        </p:txBody>
      </p:sp>
    </p:spTree>
    <p:extLst>
      <p:ext uri="{BB962C8B-B14F-4D97-AF65-F5344CB8AC3E}">
        <p14:creationId xmlns:p14="http://schemas.microsoft.com/office/powerpoint/2010/main" val="3552393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SaaS provides service to customers in the form of software, specifically application software, </a:t>
            </a:r>
          </a:p>
          <a:p>
            <a:r>
              <a:rPr lang="en-US" sz="1200" kern="1200" dirty="0">
                <a:solidFill>
                  <a:schemeClr val="tx1"/>
                </a:solidFill>
                <a:effectLst/>
                <a:latin typeface="+mn-lt"/>
                <a:ea typeface="+mn-ea"/>
                <a:cs typeface="+mn-cs"/>
              </a:rPr>
              <a:t>running on and accessible in the cloud. SaaS follows the familiar model of Web services, in this</a:t>
            </a:r>
          </a:p>
          <a:p>
            <a:r>
              <a:rPr lang="en-US" sz="1200" kern="1200" dirty="0">
                <a:solidFill>
                  <a:schemeClr val="tx1"/>
                </a:solidFill>
                <a:effectLst/>
                <a:latin typeface="+mn-lt"/>
                <a:ea typeface="+mn-ea"/>
                <a:cs typeface="+mn-cs"/>
              </a:rPr>
              <a:t>case applied to cloud resources. SaaS enables the customer to use the cloud provider’s applications </a:t>
            </a:r>
          </a:p>
          <a:p>
            <a:r>
              <a:rPr lang="en-US" sz="1200" kern="1200" dirty="0">
                <a:solidFill>
                  <a:schemeClr val="tx1"/>
                </a:solidFill>
                <a:effectLst/>
                <a:latin typeface="+mn-lt"/>
                <a:ea typeface="+mn-ea"/>
                <a:cs typeface="+mn-cs"/>
              </a:rPr>
              <a:t>running on the provider’s cloud infrastructure. The applications are accessible from various client </a:t>
            </a:r>
          </a:p>
          <a:p>
            <a:r>
              <a:rPr lang="en-US" sz="1200" kern="1200" dirty="0">
                <a:solidFill>
                  <a:schemeClr val="tx1"/>
                </a:solidFill>
                <a:effectLst/>
                <a:latin typeface="+mn-lt"/>
                <a:ea typeface="+mn-ea"/>
                <a:cs typeface="+mn-cs"/>
              </a:rPr>
              <a:t>devices through a simple interface, such as a Web browser. Instead of obtaining desktop and server</a:t>
            </a:r>
          </a:p>
          <a:p>
            <a:r>
              <a:rPr lang="en-US" sz="1200" kern="1200" dirty="0">
                <a:solidFill>
                  <a:schemeClr val="tx1"/>
                </a:solidFill>
                <a:effectLst/>
                <a:latin typeface="+mn-lt"/>
                <a:ea typeface="+mn-ea"/>
                <a:cs typeface="+mn-cs"/>
              </a:rPr>
              <a:t>licenses for software products it uses, an enterprise obtains the same functions from the cloud service. </a:t>
            </a:r>
          </a:p>
          <a:p>
            <a:r>
              <a:rPr lang="en-US" sz="1200" kern="1200" dirty="0">
                <a:solidFill>
                  <a:schemeClr val="tx1"/>
                </a:solidFill>
                <a:effectLst/>
                <a:latin typeface="+mn-lt"/>
                <a:ea typeface="+mn-ea"/>
                <a:cs typeface="+mn-cs"/>
              </a:rPr>
              <a:t>The use of SaaS avoids the complexity of software installation, maintenance, upgrades, and patches. </a:t>
            </a:r>
          </a:p>
          <a:p>
            <a:r>
              <a:rPr lang="en-US" sz="1200" kern="1200" dirty="0">
                <a:solidFill>
                  <a:schemeClr val="tx1"/>
                </a:solidFill>
                <a:effectLst/>
                <a:latin typeface="+mn-lt"/>
                <a:ea typeface="+mn-ea"/>
                <a:cs typeface="+mn-cs"/>
              </a:rPr>
              <a:t>Examples of services at this level are Google Gmail, Microsoft 365, Salesforce, Citrix GoToMeeting, and Cisco WebEx.</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Common subscribers to SaaS are organizations that want to provide their employees with access to typical office </a:t>
            </a:r>
          </a:p>
          <a:p>
            <a:r>
              <a:rPr lang="en-US" sz="1200" kern="1200" dirty="0">
                <a:solidFill>
                  <a:schemeClr val="tx1"/>
                </a:solidFill>
                <a:effectLst/>
                <a:latin typeface="+mn-lt"/>
                <a:ea typeface="+mn-ea"/>
                <a:cs typeface="+mn-cs"/>
              </a:rPr>
              <a:t>productivity software, such as document management and email. Individuals also commonly use the SaaS model to acquire</a:t>
            </a:r>
          </a:p>
          <a:p>
            <a:r>
              <a:rPr lang="en-US" sz="1200" kern="1200" dirty="0">
                <a:solidFill>
                  <a:schemeClr val="tx1"/>
                </a:solidFill>
                <a:effectLst/>
                <a:latin typeface="+mn-lt"/>
                <a:ea typeface="+mn-ea"/>
                <a:cs typeface="+mn-cs"/>
              </a:rPr>
              <a:t>cloud resources. Typically, subscribers use specific applications on demand. The cloud provider also usually offers data-related </a:t>
            </a:r>
          </a:p>
          <a:p>
            <a:r>
              <a:rPr lang="en-US" sz="1200" kern="1200" dirty="0">
                <a:solidFill>
                  <a:schemeClr val="tx1"/>
                </a:solidFill>
                <a:effectLst/>
                <a:latin typeface="+mn-lt"/>
                <a:ea typeface="+mn-ea"/>
                <a:cs typeface="+mn-cs"/>
              </a:rPr>
              <a:t>features, such as automatic backup and data sharing between subscribers.</a:t>
            </a:r>
          </a:p>
        </p:txBody>
      </p:sp>
      <p:sp>
        <p:nvSpPr>
          <p:cNvPr id="4" name="Slide Number Placeholder 3"/>
          <p:cNvSpPr>
            <a:spLocks noGrp="1"/>
          </p:cNvSpPr>
          <p:nvPr>
            <p:ph type="sldNum" sz="quarter" idx="5"/>
          </p:nvPr>
        </p:nvSpPr>
        <p:spPr/>
        <p:txBody>
          <a:bodyPr/>
          <a:lstStyle/>
          <a:p>
            <a:fld id="{BF2C5394-9113-4247-88E1-EDCC4540E72A}" type="slidenum">
              <a:rPr lang="en-US" smtClean="0"/>
              <a:t>7</a:t>
            </a:fld>
            <a:endParaRPr lang="en-US"/>
          </a:p>
        </p:txBody>
      </p:sp>
    </p:spTree>
    <p:extLst>
      <p:ext uri="{BB962C8B-B14F-4D97-AF65-F5344CB8AC3E}">
        <p14:creationId xmlns:p14="http://schemas.microsoft.com/office/powerpoint/2010/main" val="713239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PaaS cloud provides service to customers in the form of a platform on which the </a:t>
            </a:r>
          </a:p>
          <a:p>
            <a:r>
              <a:rPr lang="en-US" sz="1200" kern="1200" dirty="0">
                <a:solidFill>
                  <a:schemeClr val="tx1"/>
                </a:solidFill>
                <a:effectLst/>
                <a:latin typeface="+mn-lt"/>
                <a:ea typeface="+mn-ea"/>
                <a:cs typeface="+mn-cs"/>
              </a:rPr>
              <a:t>customer’s applications can run. PaaS enables the customer to deploy onto the cloud </a:t>
            </a:r>
          </a:p>
          <a:p>
            <a:r>
              <a:rPr lang="en-US" sz="1200" kern="1200" dirty="0">
                <a:solidFill>
                  <a:schemeClr val="tx1"/>
                </a:solidFill>
                <a:effectLst/>
                <a:latin typeface="+mn-lt"/>
                <a:ea typeface="+mn-ea"/>
                <a:cs typeface="+mn-cs"/>
              </a:rPr>
              <a:t>infrastructure customer-created or acquired applications.  A PaaS cloud provides useful </a:t>
            </a:r>
          </a:p>
          <a:p>
            <a:r>
              <a:rPr lang="en-US" sz="1200" kern="1200" dirty="0">
                <a:solidFill>
                  <a:schemeClr val="tx1"/>
                </a:solidFill>
                <a:effectLst/>
                <a:latin typeface="+mn-lt"/>
                <a:ea typeface="+mn-ea"/>
                <a:cs typeface="+mn-cs"/>
              </a:rPr>
              <a:t>software building blocks, plus a number of development tools, such as programming </a:t>
            </a:r>
          </a:p>
          <a:p>
            <a:r>
              <a:rPr lang="en-US" sz="1200" kern="1200" dirty="0">
                <a:solidFill>
                  <a:schemeClr val="tx1"/>
                </a:solidFill>
                <a:effectLst/>
                <a:latin typeface="+mn-lt"/>
                <a:ea typeface="+mn-ea"/>
                <a:cs typeface="+mn-cs"/>
              </a:rPr>
              <a:t>language tools, run-time environments, and other tools that assist in deploying new </a:t>
            </a:r>
          </a:p>
          <a:p>
            <a:r>
              <a:rPr lang="en-US" sz="1200" kern="1200" dirty="0">
                <a:solidFill>
                  <a:schemeClr val="tx1"/>
                </a:solidFill>
                <a:effectLst/>
                <a:latin typeface="+mn-lt"/>
                <a:ea typeface="+mn-ea"/>
                <a:cs typeface="+mn-cs"/>
              </a:rPr>
              <a:t>applications. In effect, PaaS is an operating system in the cloud. PaaS is useful for an </a:t>
            </a:r>
          </a:p>
          <a:p>
            <a:r>
              <a:rPr lang="en-US" sz="1200" kern="1200" dirty="0">
                <a:solidFill>
                  <a:schemeClr val="tx1"/>
                </a:solidFill>
                <a:effectLst/>
                <a:latin typeface="+mn-lt"/>
                <a:ea typeface="+mn-ea"/>
                <a:cs typeface="+mn-cs"/>
              </a:rPr>
              <a:t>organization that wants to develop new or tailored applications while paying for the </a:t>
            </a:r>
          </a:p>
          <a:p>
            <a:r>
              <a:rPr lang="en-US" sz="1200" kern="1200" dirty="0">
                <a:solidFill>
                  <a:schemeClr val="tx1"/>
                </a:solidFill>
                <a:effectLst/>
                <a:latin typeface="+mn-lt"/>
                <a:ea typeface="+mn-ea"/>
                <a:cs typeface="+mn-cs"/>
              </a:rPr>
              <a:t>needed computing resources only as needed, and only for as long as needed. AppEngine,</a:t>
            </a:r>
          </a:p>
          <a:p>
            <a:r>
              <a:rPr lang="en-US" sz="1200" kern="1200" dirty="0">
                <a:solidFill>
                  <a:schemeClr val="tx1"/>
                </a:solidFill>
                <a:effectLst/>
                <a:latin typeface="+mn-lt"/>
                <a:ea typeface="+mn-ea"/>
                <a:cs typeface="+mn-cs"/>
              </a:rPr>
              <a:t>Engine Yard, Heroku, Microsoft Azure, Force. com, and Apache Stratos are examples of PaaS.</a:t>
            </a:r>
          </a:p>
        </p:txBody>
      </p:sp>
      <p:sp>
        <p:nvSpPr>
          <p:cNvPr id="4" name="Slide Number Placeholder 3"/>
          <p:cNvSpPr>
            <a:spLocks noGrp="1"/>
          </p:cNvSpPr>
          <p:nvPr>
            <p:ph type="sldNum" sz="quarter" idx="5"/>
          </p:nvPr>
        </p:nvSpPr>
        <p:spPr/>
        <p:txBody>
          <a:bodyPr/>
          <a:lstStyle/>
          <a:p>
            <a:fld id="{BF2C5394-9113-4247-88E1-EDCC4540E72A}" type="slidenum">
              <a:rPr lang="en-US" smtClean="0"/>
              <a:t>8</a:t>
            </a:fld>
            <a:endParaRPr lang="en-US"/>
          </a:p>
        </p:txBody>
      </p:sp>
    </p:spTree>
    <p:extLst>
      <p:ext uri="{BB962C8B-B14F-4D97-AF65-F5344CB8AC3E}">
        <p14:creationId xmlns:p14="http://schemas.microsoft.com/office/powerpoint/2010/main" val="414709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With IaaS, the customer has access to the resources of the underlying cloud infrastructure. </a:t>
            </a:r>
          </a:p>
          <a:p>
            <a:r>
              <a:rPr lang="en-US" sz="1200" kern="1200" dirty="0">
                <a:solidFill>
                  <a:schemeClr val="tx1"/>
                </a:solidFill>
                <a:effectLst/>
                <a:latin typeface="+mn-lt"/>
                <a:ea typeface="+mn-ea"/>
                <a:cs typeface="+mn-cs"/>
              </a:rPr>
              <a:t>The cloud service user does not manage or control the resources of the underlying cloud infrastructure, </a:t>
            </a:r>
          </a:p>
          <a:p>
            <a:r>
              <a:rPr lang="en-US" sz="1200" kern="1200" dirty="0">
                <a:solidFill>
                  <a:schemeClr val="tx1"/>
                </a:solidFill>
                <a:effectLst/>
                <a:latin typeface="+mn-lt"/>
                <a:ea typeface="+mn-ea"/>
                <a:cs typeface="+mn-cs"/>
              </a:rPr>
              <a:t>but has control over operating systems, deployed applications, and possibly limited control of select</a:t>
            </a:r>
          </a:p>
          <a:p>
            <a:r>
              <a:rPr lang="en-US" sz="1200" kern="1200" dirty="0">
                <a:solidFill>
                  <a:schemeClr val="tx1"/>
                </a:solidFill>
                <a:effectLst/>
                <a:latin typeface="+mn-lt"/>
                <a:ea typeface="+mn-ea"/>
                <a:cs typeface="+mn-cs"/>
              </a:rPr>
              <a:t>networking components (e.g., host firewalls). IaaS provides virtual machines and</a:t>
            </a:r>
          </a:p>
          <a:p>
            <a:r>
              <a:rPr lang="en-US" sz="1200" kern="1200" dirty="0">
                <a:solidFill>
                  <a:schemeClr val="tx1"/>
                </a:solidFill>
                <a:effectLst/>
                <a:latin typeface="+mn-lt"/>
                <a:ea typeface="+mn-ea"/>
                <a:cs typeface="+mn-cs"/>
              </a:rPr>
              <a:t>other virtualized hardware and operating systems. IaaS offers the customer processing,</a:t>
            </a:r>
          </a:p>
          <a:p>
            <a:r>
              <a:rPr lang="en-US" sz="1200" kern="1200" dirty="0">
                <a:solidFill>
                  <a:schemeClr val="tx1"/>
                </a:solidFill>
                <a:effectLst/>
                <a:latin typeface="+mn-lt"/>
                <a:ea typeface="+mn-ea"/>
                <a:cs typeface="+mn-cs"/>
              </a:rPr>
              <a:t>storage, networks, and other fundamental computing resources so the customer is</a:t>
            </a:r>
          </a:p>
          <a:p>
            <a:r>
              <a:rPr lang="en-US" sz="1200" kern="1200" dirty="0">
                <a:solidFill>
                  <a:schemeClr val="tx1"/>
                </a:solidFill>
                <a:effectLst/>
                <a:latin typeface="+mn-lt"/>
                <a:ea typeface="+mn-ea"/>
                <a:cs typeface="+mn-cs"/>
              </a:rPr>
              <a:t>able to deploy and run arbitrary software, which can include operating systems and</a:t>
            </a:r>
          </a:p>
          <a:p>
            <a:r>
              <a:rPr lang="en-US" sz="1200" kern="1200" dirty="0">
                <a:solidFill>
                  <a:schemeClr val="tx1"/>
                </a:solidFill>
                <a:effectLst/>
                <a:latin typeface="+mn-lt"/>
                <a:ea typeface="+mn-ea"/>
                <a:cs typeface="+mn-cs"/>
              </a:rPr>
              <a:t>applications. IaaS enables customers to combine basic computing services, such as</a:t>
            </a:r>
          </a:p>
          <a:p>
            <a:r>
              <a:rPr lang="en-US" sz="1200" kern="1200" dirty="0">
                <a:solidFill>
                  <a:schemeClr val="tx1"/>
                </a:solidFill>
                <a:effectLst/>
                <a:latin typeface="+mn-lt"/>
                <a:ea typeface="+mn-ea"/>
                <a:cs typeface="+mn-cs"/>
              </a:rPr>
              <a:t>number crunching and data storage, to build highly adaptable computer systems.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Arial" pitchFamily="-109" charset="0"/>
                <a:ea typeface="+mn-ea"/>
                <a:cs typeface="+mn-cs"/>
              </a:rPr>
              <a:t>Typically, customers are able to self-provision this infrastructure, using a Web based</a:t>
            </a:r>
          </a:p>
          <a:p>
            <a:r>
              <a:rPr lang="en-US" sz="1200" kern="1200" dirty="0">
                <a:solidFill>
                  <a:schemeClr val="tx1"/>
                </a:solidFill>
                <a:effectLst/>
                <a:latin typeface="Arial" pitchFamily="-109" charset="0"/>
                <a:ea typeface="+mn-ea"/>
                <a:cs typeface="+mn-cs"/>
              </a:rPr>
              <a:t>graphical user interface that serves as an IT operations management console</a:t>
            </a:r>
          </a:p>
          <a:p>
            <a:r>
              <a:rPr lang="en-US" sz="1200" kern="1200" dirty="0">
                <a:solidFill>
                  <a:schemeClr val="tx1"/>
                </a:solidFill>
                <a:effectLst/>
                <a:latin typeface="Arial" pitchFamily="-109" charset="0"/>
                <a:ea typeface="+mn-ea"/>
                <a:cs typeface="+mn-cs"/>
              </a:rPr>
              <a:t>for the overall environment. API access to the infrastructure may also be offered</a:t>
            </a:r>
          </a:p>
          <a:p>
            <a:r>
              <a:rPr lang="en-US" sz="1200" kern="1200" dirty="0">
                <a:solidFill>
                  <a:schemeClr val="tx1"/>
                </a:solidFill>
                <a:effectLst/>
                <a:latin typeface="Arial" pitchFamily="-109" charset="0"/>
                <a:ea typeface="+mn-ea"/>
                <a:cs typeface="+mn-cs"/>
              </a:rPr>
              <a:t>as an option. Examples of IaaS are Amazon Elastic Compute Cloud (Amazon</a:t>
            </a:r>
          </a:p>
          <a:p>
            <a:r>
              <a:rPr lang="en-US" sz="1200" kern="1200" dirty="0">
                <a:solidFill>
                  <a:schemeClr val="tx1"/>
                </a:solidFill>
                <a:effectLst/>
                <a:latin typeface="Arial" pitchFamily="-109" charset="0"/>
                <a:ea typeface="+mn-ea"/>
                <a:cs typeface="+mn-cs"/>
              </a:rPr>
              <a:t>EC2), Microsoft Windows Azure, Google Compute Engine (GCE), and Rackspace.</a:t>
            </a:r>
          </a:p>
        </p:txBody>
      </p:sp>
      <p:sp>
        <p:nvSpPr>
          <p:cNvPr id="4" name="Slide Number Placeholder 3"/>
          <p:cNvSpPr>
            <a:spLocks noGrp="1"/>
          </p:cNvSpPr>
          <p:nvPr>
            <p:ph type="sldNum" sz="quarter" idx="5"/>
          </p:nvPr>
        </p:nvSpPr>
        <p:spPr/>
        <p:txBody>
          <a:bodyPr/>
          <a:lstStyle/>
          <a:p>
            <a:fld id="{BF2C5394-9113-4247-88E1-EDCC4540E72A}" type="slidenum">
              <a:rPr lang="en-US" smtClean="0"/>
              <a:t>9</a:t>
            </a:fld>
            <a:endParaRPr lang="en-US"/>
          </a:p>
        </p:txBody>
      </p:sp>
    </p:spTree>
    <p:extLst>
      <p:ext uri="{BB962C8B-B14F-4D97-AF65-F5344CB8AC3E}">
        <p14:creationId xmlns:p14="http://schemas.microsoft.com/office/powerpoint/2010/main" val="1899694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E7E9-0BC0-4846-A55E-61C1A4DDE2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2BC4A8-A83B-F043-81A9-D7275D1B0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AEEE25-461E-C846-A7FA-485CE79E0960}"/>
              </a:ext>
            </a:extLst>
          </p:cNvPr>
          <p:cNvSpPr>
            <a:spLocks noGrp="1"/>
          </p:cNvSpPr>
          <p:nvPr>
            <p:ph type="dt" sz="half" idx="10"/>
          </p:nvPr>
        </p:nvSpPr>
        <p:spPr/>
        <p:txBody>
          <a:bodyPr/>
          <a:lstStyle/>
          <a:p>
            <a:fld id="{D0D1F24B-B509-48E8-9FE0-5FFEB286197B}" type="datetime1">
              <a:rPr lang="en-US" smtClean="0"/>
              <a:t>5/3/2021</a:t>
            </a:fld>
            <a:endParaRPr lang="en-US"/>
          </a:p>
        </p:txBody>
      </p:sp>
      <p:sp>
        <p:nvSpPr>
          <p:cNvPr id="5" name="Footer Placeholder 4">
            <a:extLst>
              <a:ext uri="{FF2B5EF4-FFF2-40B4-BE49-F238E27FC236}">
                <a16:creationId xmlns:a16="http://schemas.microsoft.com/office/drawing/2014/main" id="{112307CF-FF18-354C-9CB4-B91EED80C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22DE4-8706-D848-A951-1FDEA0EEA923}"/>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96403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C740-5376-3145-98D1-9FB49501A0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59ABE6-9994-624F-BF61-F0F74A9996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96551-0DA7-DB47-A410-8EBBA4D5336B}"/>
              </a:ext>
            </a:extLst>
          </p:cNvPr>
          <p:cNvSpPr>
            <a:spLocks noGrp="1"/>
          </p:cNvSpPr>
          <p:nvPr>
            <p:ph type="dt" sz="half" idx="10"/>
          </p:nvPr>
        </p:nvSpPr>
        <p:spPr/>
        <p:txBody>
          <a:bodyPr/>
          <a:lstStyle/>
          <a:p>
            <a:fld id="{0361B266-E873-40A9-A3BC-B354B91B58F7}" type="datetime1">
              <a:rPr lang="en-US" smtClean="0"/>
              <a:t>5/3/2021</a:t>
            </a:fld>
            <a:endParaRPr lang="en-US"/>
          </a:p>
        </p:txBody>
      </p:sp>
      <p:sp>
        <p:nvSpPr>
          <p:cNvPr id="5" name="Footer Placeholder 4">
            <a:extLst>
              <a:ext uri="{FF2B5EF4-FFF2-40B4-BE49-F238E27FC236}">
                <a16:creationId xmlns:a16="http://schemas.microsoft.com/office/drawing/2014/main" id="{7AD9EB04-5C0F-914E-A59A-8BBF00CEE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97087-27C2-044A-A140-AFFDA6B555A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86017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8573E8-F20C-8841-A635-97D2EBA5C2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62DDCD-04E2-A547-BAA6-4D0784B8B52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2152C-EAF1-A54D-9F09-5081EFD9EA6F}"/>
              </a:ext>
            </a:extLst>
          </p:cNvPr>
          <p:cNvSpPr>
            <a:spLocks noGrp="1"/>
          </p:cNvSpPr>
          <p:nvPr>
            <p:ph type="dt" sz="half" idx="10"/>
          </p:nvPr>
        </p:nvSpPr>
        <p:spPr/>
        <p:txBody>
          <a:bodyPr/>
          <a:lstStyle/>
          <a:p>
            <a:fld id="{040A87FD-28A5-4C19-AD21-B834AD8EB205}" type="datetime1">
              <a:rPr lang="en-US" smtClean="0"/>
              <a:t>5/3/2021</a:t>
            </a:fld>
            <a:endParaRPr lang="en-US"/>
          </a:p>
        </p:txBody>
      </p:sp>
      <p:sp>
        <p:nvSpPr>
          <p:cNvPr id="5" name="Footer Placeholder 4">
            <a:extLst>
              <a:ext uri="{FF2B5EF4-FFF2-40B4-BE49-F238E27FC236}">
                <a16:creationId xmlns:a16="http://schemas.microsoft.com/office/drawing/2014/main" id="{B9AF4DCD-E05C-6944-A86E-AD62BF82B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9B0FC-A628-8C49-AF49-C1720DDC1329}"/>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297344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6FBD-A116-8547-A3E4-44C989AEE1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83636F-4A95-C041-98C5-6F3AED6356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E0DDE-3180-B04F-9447-F4C73D3120F7}"/>
              </a:ext>
            </a:extLst>
          </p:cNvPr>
          <p:cNvSpPr>
            <a:spLocks noGrp="1"/>
          </p:cNvSpPr>
          <p:nvPr>
            <p:ph type="dt" sz="half" idx="10"/>
          </p:nvPr>
        </p:nvSpPr>
        <p:spPr/>
        <p:txBody>
          <a:bodyPr/>
          <a:lstStyle/>
          <a:p>
            <a:fld id="{49121FBA-C071-4E4B-87E4-A0C96A36D4AC}" type="datetime1">
              <a:rPr lang="en-US" smtClean="0"/>
              <a:t>5/3/2021</a:t>
            </a:fld>
            <a:endParaRPr lang="en-US"/>
          </a:p>
        </p:txBody>
      </p:sp>
      <p:sp>
        <p:nvSpPr>
          <p:cNvPr id="5" name="Footer Placeholder 4">
            <a:extLst>
              <a:ext uri="{FF2B5EF4-FFF2-40B4-BE49-F238E27FC236}">
                <a16:creationId xmlns:a16="http://schemas.microsoft.com/office/drawing/2014/main" id="{66556443-5F8A-2547-9408-AF6B41908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42CE5-B615-014A-9D50-60268C7E091C}"/>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2620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EBB5-CDB7-334B-936E-497F1EFE35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ADED16-683B-5547-B9BE-28DBD77F5C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0BEDEAC-C181-0B4D-95E8-A4A77188D072}"/>
              </a:ext>
            </a:extLst>
          </p:cNvPr>
          <p:cNvSpPr>
            <a:spLocks noGrp="1"/>
          </p:cNvSpPr>
          <p:nvPr>
            <p:ph type="dt" sz="half" idx="10"/>
          </p:nvPr>
        </p:nvSpPr>
        <p:spPr/>
        <p:txBody>
          <a:bodyPr/>
          <a:lstStyle/>
          <a:p>
            <a:fld id="{FD1D936A-F7C1-458A-9A2B-C22AABDE2BE7}" type="datetime1">
              <a:rPr lang="en-US" smtClean="0"/>
              <a:t>5/3/2021</a:t>
            </a:fld>
            <a:endParaRPr lang="en-US"/>
          </a:p>
        </p:txBody>
      </p:sp>
      <p:sp>
        <p:nvSpPr>
          <p:cNvPr id="5" name="Footer Placeholder 4">
            <a:extLst>
              <a:ext uri="{FF2B5EF4-FFF2-40B4-BE49-F238E27FC236}">
                <a16:creationId xmlns:a16="http://schemas.microsoft.com/office/drawing/2014/main" id="{DAEC0123-8EB4-4440-BA4E-28FA6C6D7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523D2-E189-8043-993B-4535933B0D9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28109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3C9D-4395-024C-A9A6-CBC05C216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C1986-1B01-8B40-98F0-2FF5D7D21C0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F83290-18E9-6F41-A0DD-149DDB873E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A3648C-9BAE-CA43-9B0E-CD547DC1554A}"/>
              </a:ext>
            </a:extLst>
          </p:cNvPr>
          <p:cNvSpPr>
            <a:spLocks noGrp="1"/>
          </p:cNvSpPr>
          <p:nvPr>
            <p:ph type="dt" sz="half" idx="10"/>
          </p:nvPr>
        </p:nvSpPr>
        <p:spPr/>
        <p:txBody>
          <a:bodyPr/>
          <a:lstStyle/>
          <a:p>
            <a:fld id="{BDA3CA98-01A3-4775-8E1A-A3BDF7F5390C}" type="datetime1">
              <a:rPr lang="en-US" smtClean="0"/>
              <a:t>5/3/2021</a:t>
            </a:fld>
            <a:endParaRPr lang="en-US"/>
          </a:p>
        </p:txBody>
      </p:sp>
      <p:sp>
        <p:nvSpPr>
          <p:cNvPr id="6" name="Footer Placeholder 5">
            <a:extLst>
              <a:ext uri="{FF2B5EF4-FFF2-40B4-BE49-F238E27FC236}">
                <a16:creationId xmlns:a16="http://schemas.microsoft.com/office/drawing/2014/main" id="{BECFFD49-DBFF-F24A-912B-1648AA1A5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89E173-4F6D-8742-963B-9778954EEDC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921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6C3D-6549-FA49-A20A-8712D85261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EE4D96-B174-C44E-8925-843153050B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BBADF1-D5AB-6F49-B9B9-A59B10B6DC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D283EF-4686-444E-93F9-628023410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945A37-97AC-F24F-9E55-93D16938091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5CB054-9743-1D43-BDA0-43BE70C64954}"/>
              </a:ext>
            </a:extLst>
          </p:cNvPr>
          <p:cNvSpPr>
            <a:spLocks noGrp="1"/>
          </p:cNvSpPr>
          <p:nvPr>
            <p:ph type="dt" sz="half" idx="10"/>
          </p:nvPr>
        </p:nvSpPr>
        <p:spPr/>
        <p:txBody>
          <a:bodyPr/>
          <a:lstStyle/>
          <a:p>
            <a:fld id="{5807703F-0D1C-44DA-A3ED-259EE6849AEB}" type="datetime1">
              <a:rPr lang="en-US" smtClean="0"/>
              <a:t>5/3/2021</a:t>
            </a:fld>
            <a:endParaRPr lang="en-US"/>
          </a:p>
        </p:txBody>
      </p:sp>
      <p:sp>
        <p:nvSpPr>
          <p:cNvPr id="8" name="Footer Placeholder 7">
            <a:extLst>
              <a:ext uri="{FF2B5EF4-FFF2-40B4-BE49-F238E27FC236}">
                <a16:creationId xmlns:a16="http://schemas.microsoft.com/office/drawing/2014/main" id="{61F503E6-4F43-0F4B-9CC9-23A30069DE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8A6A29-744E-F44E-9C9F-7EB59A5A012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4199274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2CF3-E406-8C46-BF0D-F879ABBC20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7E874E-06C3-8244-B3CA-3A3C4F85F74A}"/>
              </a:ext>
            </a:extLst>
          </p:cNvPr>
          <p:cNvSpPr>
            <a:spLocks noGrp="1"/>
          </p:cNvSpPr>
          <p:nvPr>
            <p:ph type="dt" sz="half" idx="10"/>
          </p:nvPr>
        </p:nvSpPr>
        <p:spPr/>
        <p:txBody>
          <a:bodyPr/>
          <a:lstStyle/>
          <a:p>
            <a:fld id="{6D1C7BF2-1E10-4D50-A5EA-6B451171F74C}" type="datetime1">
              <a:rPr lang="en-US" smtClean="0"/>
              <a:t>5/3/2021</a:t>
            </a:fld>
            <a:endParaRPr lang="en-US"/>
          </a:p>
        </p:txBody>
      </p:sp>
      <p:sp>
        <p:nvSpPr>
          <p:cNvPr id="4" name="Footer Placeholder 3">
            <a:extLst>
              <a:ext uri="{FF2B5EF4-FFF2-40B4-BE49-F238E27FC236}">
                <a16:creationId xmlns:a16="http://schemas.microsoft.com/office/drawing/2014/main" id="{8E7DAF3A-25B2-E84C-B5DD-23C26BE1B7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D46F29-6876-9246-8D36-308EFAEDD7FD}"/>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83705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9A4C2F-0E5B-384C-8251-08A977FB6486}"/>
              </a:ext>
            </a:extLst>
          </p:cNvPr>
          <p:cNvSpPr>
            <a:spLocks noGrp="1"/>
          </p:cNvSpPr>
          <p:nvPr>
            <p:ph type="dt" sz="half" idx="10"/>
          </p:nvPr>
        </p:nvSpPr>
        <p:spPr/>
        <p:txBody>
          <a:bodyPr/>
          <a:lstStyle/>
          <a:p>
            <a:fld id="{90C9A998-DEAC-4C01-A7EA-0AC253E7FBA9}" type="datetime1">
              <a:rPr lang="en-US" smtClean="0"/>
              <a:t>5/3/2021</a:t>
            </a:fld>
            <a:endParaRPr lang="en-US"/>
          </a:p>
        </p:txBody>
      </p:sp>
      <p:sp>
        <p:nvSpPr>
          <p:cNvPr id="3" name="Footer Placeholder 2">
            <a:extLst>
              <a:ext uri="{FF2B5EF4-FFF2-40B4-BE49-F238E27FC236}">
                <a16:creationId xmlns:a16="http://schemas.microsoft.com/office/drawing/2014/main" id="{A59A4B14-250F-6C48-9D0E-D656FA34B9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4FEAA7-805C-324A-8EF0-EE4607952F6B}"/>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4230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9F0C-B7E1-9D41-8871-3B48D9910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A703C2-A431-9147-8899-5DD01590E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9943CC-AEFC-D542-AF8B-561B8F8E5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6774C1-4496-B84A-A336-947FB9EE9E24}"/>
              </a:ext>
            </a:extLst>
          </p:cNvPr>
          <p:cNvSpPr>
            <a:spLocks noGrp="1"/>
          </p:cNvSpPr>
          <p:nvPr>
            <p:ph type="dt" sz="half" idx="10"/>
          </p:nvPr>
        </p:nvSpPr>
        <p:spPr/>
        <p:txBody>
          <a:bodyPr/>
          <a:lstStyle/>
          <a:p>
            <a:fld id="{B06C7F50-E058-4D3E-BDC5-E004E3751B86}" type="datetime1">
              <a:rPr lang="en-US" smtClean="0"/>
              <a:t>5/3/2021</a:t>
            </a:fld>
            <a:endParaRPr lang="en-US"/>
          </a:p>
        </p:txBody>
      </p:sp>
      <p:sp>
        <p:nvSpPr>
          <p:cNvPr id="6" name="Footer Placeholder 5">
            <a:extLst>
              <a:ext uri="{FF2B5EF4-FFF2-40B4-BE49-F238E27FC236}">
                <a16:creationId xmlns:a16="http://schemas.microsoft.com/office/drawing/2014/main" id="{82A17EA8-09B0-994D-B842-565CD1F65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5B334-F342-8C4F-9760-3243467B6510}"/>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355301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1561-EE37-D64C-AA33-4C605207C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9CB3C5-F19D-1C44-B5F9-611D4B1908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157CA5-FDEC-5B42-AEDA-6CA003C12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7B349A-6500-4E43-B12D-3581D6C05582}"/>
              </a:ext>
            </a:extLst>
          </p:cNvPr>
          <p:cNvSpPr>
            <a:spLocks noGrp="1"/>
          </p:cNvSpPr>
          <p:nvPr>
            <p:ph type="dt" sz="half" idx="10"/>
          </p:nvPr>
        </p:nvSpPr>
        <p:spPr/>
        <p:txBody>
          <a:bodyPr/>
          <a:lstStyle/>
          <a:p>
            <a:fld id="{0C7041F8-8333-4E45-B632-F4AB1A94AD07}" type="datetime1">
              <a:rPr lang="en-US" smtClean="0"/>
              <a:t>5/3/2021</a:t>
            </a:fld>
            <a:endParaRPr lang="en-US"/>
          </a:p>
        </p:txBody>
      </p:sp>
      <p:sp>
        <p:nvSpPr>
          <p:cNvPr id="6" name="Footer Placeholder 5">
            <a:extLst>
              <a:ext uri="{FF2B5EF4-FFF2-40B4-BE49-F238E27FC236}">
                <a16:creationId xmlns:a16="http://schemas.microsoft.com/office/drawing/2014/main" id="{E498E374-B561-B749-9C24-03A40A46D9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D176C9-3FB7-FE44-8C3B-6A68600D6F81}"/>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18126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B559E-4A24-9445-B87A-D5D26AECE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AEB4C-2318-F446-9B1F-4EB012E45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A79299-36C5-7048-BD06-8BDB10343F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13646-A0C0-4738-A27A-C7AAA96974DA}" type="datetime1">
              <a:rPr lang="en-US" smtClean="0"/>
              <a:t>5/3/2021</a:t>
            </a:fld>
            <a:endParaRPr lang="en-US"/>
          </a:p>
        </p:txBody>
      </p:sp>
      <p:sp>
        <p:nvSpPr>
          <p:cNvPr id="5" name="Footer Placeholder 4">
            <a:extLst>
              <a:ext uri="{FF2B5EF4-FFF2-40B4-BE49-F238E27FC236}">
                <a16:creationId xmlns:a16="http://schemas.microsoft.com/office/drawing/2014/main" id="{ABE50CAD-07AE-4646-9515-12BE2629C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0DECF1-3F80-504E-9CDE-8EB8715C6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24696-1CB8-624D-8AD2-4763EA174DEF}" type="slidenum">
              <a:rPr lang="en-US" smtClean="0"/>
              <a:t>‹#›</a:t>
            </a:fld>
            <a:endParaRPr lang="en-US"/>
          </a:p>
        </p:txBody>
      </p:sp>
    </p:spTree>
    <p:extLst>
      <p:ext uri="{BB962C8B-B14F-4D97-AF65-F5344CB8AC3E}">
        <p14:creationId xmlns:p14="http://schemas.microsoft.com/office/powerpoint/2010/main" val="2167148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g"/><Relationship Id="rId7" Type="http://schemas.openxmlformats.org/officeDocument/2006/relationships/diagramColors" Target="../diagrams/colors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g"/><Relationship Id="rId7" Type="http://schemas.openxmlformats.org/officeDocument/2006/relationships/diagramColors" Target="../diagrams/colors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jpg"/><Relationship Id="rId7" Type="http://schemas.openxmlformats.org/officeDocument/2006/relationships/diagramColors" Target="../diagrams/colors8.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jpg"/><Relationship Id="rId7" Type="http://schemas.openxmlformats.org/officeDocument/2006/relationships/diagramColors" Target="../diagrams/colors9.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jpg"/><Relationship Id="rId7" Type="http://schemas.openxmlformats.org/officeDocument/2006/relationships/diagramColors" Target="../diagrams/colors10.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jpg"/><Relationship Id="rId7" Type="http://schemas.openxmlformats.org/officeDocument/2006/relationships/diagramColors" Target="../diagrams/colors11.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1.jpg"/><Relationship Id="rId7" Type="http://schemas.openxmlformats.org/officeDocument/2006/relationships/diagramColors" Target="../diagrams/colors12.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41.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jpg"/><Relationship Id="rId7" Type="http://schemas.openxmlformats.org/officeDocument/2006/relationships/diagramColors" Target="../diagrams/colors13.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1.jpg"/><Relationship Id="rId7" Type="http://schemas.openxmlformats.org/officeDocument/2006/relationships/diagramColors" Target="../diagrams/colors14.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1.jpg"/><Relationship Id="rId7" Type="http://schemas.openxmlformats.org/officeDocument/2006/relationships/diagramColors" Target="../diagrams/colors15.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523998"/>
            <a:ext cx="10604938" cy="4042093"/>
          </a:xfrm>
        </p:spPr>
        <p:txBody>
          <a:bodyPr>
            <a:normAutofit/>
          </a:bodyPr>
          <a:lstStyle/>
          <a:p>
            <a:r>
              <a:rPr lang="en-US" b="1" dirty="0">
                <a:latin typeface="+mn-lt"/>
              </a:rPr>
              <a:t>CECS 378 Section 04</a:t>
            </a:r>
            <a:br>
              <a:rPr lang="en-US" b="1" dirty="0">
                <a:latin typeface="+mn-lt"/>
              </a:rPr>
            </a:br>
            <a:br>
              <a:rPr lang="en-US" dirty="0">
                <a:effectLst/>
              </a:rPr>
            </a:br>
            <a:r>
              <a:rPr lang="en-US" sz="4000" b="1" dirty="0">
                <a:effectLst/>
                <a:latin typeface="+mn-lt"/>
              </a:rPr>
              <a:t>Lecture will start shortly…</a:t>
            </a: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5255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Separation of Responsibilities</a:t>
            </a:r>
          </a:p>
        </p:txBody>
      </p:sp>
      <p:pic>
        <p:nvPicPr>
          <p:cNvPr id="3" name="Picture 2">
            <a:extLst>
              <a:ext uri="{FF2B5EF4-FFF2-40B4-BE49-F238E27FC236}">
                <a16:creationId xmlns:a16="http://schemas.microsoft.com/office/drawing/2014/main" id="{DA62E622-D6F5-4EDD-9290-A8E192F161B6}"/>
              </a:ext>
            </a:extLst>
          </p:cNvPr>
          <p:cNvPicPr>
            <a:picLocks noChangeAspect="1"/>
          </p:cNvPicPr>
          <p:nvPr/>
        </p:nvPicPr>
        <p:blipFill>
          <a:blip r:embed="rId4"/>
          <a:stretch>
            <a:fillRect/>
          </a:stretch>
        </p:blipFill>
        <p:spPr>
          <a:xfrm>
            <a:off x="2438399" y="1236806"/>
            <a:ext cx="5643716" cy="4926348"/>
          </a:xfrm>
          <a:prstGeom prst="rect">
            <a:avLst/>
          </a:prstGeom>
        </p:spPr>
      </p:pic>
    </p:spTree>
    <p:extLst>
      <p:ext uri="{BB962C8B-B14F-4D97-AF65-F5344CB8AC3E}">
        <p14:creationId xmlns:p14="http://schemas.microsoft.com/office/powerpoint/2010/main" val="723605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Cloud Deployment Models</a:t>
            </a:r>
          </a:p>
        </p:txBody>
      </p:sp>
      <p:graphicFrame>
        <p:nvGraphicFramePr>
          <p:cNvPr id="10" name="Content Placeholder 3">
            <a:extLst>
              <a:ext uri="{FF2B5EF4-FFF2-40B4-BE49-F238E27FC236}">
                <a16:creationId xmlns:a16="http://schemas.microsoft.com/office/drawing/2014/main" id="{AF5A0934-DE0C-4BB1-BAB7-0F68839911E9}"/>
              </a:ext>
            </a:extLst>
          </p:cNvPr>
          <p:cNvGraphicFramePr>
            <a:graphicFrameLocks/>
          </p:cNvGraphicFramePr>
          <p:nvPr>
            <p:extLst>
              <p:ext uri="{D42A27DB-BD31-4B8C-83A1-F6EECF244321}">
                <p14:modId xmlns:p14="http://schemas.microsoft.com/office/powerpoint/2010/main" val="3400101054"/>
              </p:ext>
            </p:extLst>
          </p:nvPr>
        </p:nvGraphicFramePr>
        <p:xfrm>
          <a:off x="1927127" y="1484669"/>
          <a:ext cx="8001000" cy="4343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40229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Public Cloud</a:t>
            </a:r>
          </a:p>
        </p:txBody>
      </p:sp>
      <p:sp>
        <p:nvSpPr>
          <p:cNvPr id="12" name="Content Placeholder 2">
            <a:extLst>
              <a:ext uri="{FF2B5EF4-FFF2-40B4-BE49-F238E27FC236}">
                <a16:creationId xmlns:a16="http://schemas.microsoft.com/office/drawing/2014/main" id="{EF9A6BB6-A8C2-4783-B272-460F4305B6B2}"/>
              </a:ext>
            </a:extLst>
          </p:cNvPr>
          <p:cNvSpPr>
            <a:spLocks noGrp="1"/>
          </p:cNvSpPr>
          <p:nvPr>
            <p:ph idx="1"/>
          </p:nvPr>
        </p:nvSpPr>
        <p:spPr>
          <a:xfrm>
            <a:off x="473242" y="1160703"/>
            <a:ext cx="11237114" cy="4873190"/>
          </a:xfrm>
        </p:spPr>
        <p:txBody>
          <a:bodyPr>
            <a:noAutofit/>
          </a:bodyPr>
          <a:lstStyle/>
          <a:p>
            <a:pPr eaLnBrk="1" hangingPunct="1"/>
            <a:r>
              <a:rPr lang="en-US" sz="2800" dirty="0">
                <a:latin typeface="+mn-lt"/>
              </a:rPr>
              <a:t>A public cloud infrastructure is made available to the general public or a large industry group, and is owned by an organization selling cloud services</a:t>
            </a:r>
            <a:endParaRPr lang="en-US" altLang="en-US" dirty="0"/>
          </a:p>
          <a:p>
            <a:pPr lvl="1"/>
            <a:r>
              <a:rPr lang="en-US" sz="2400" dirty="0">
                <a:latin typeface="+mn-lt"/>
              </a:rPr>
              <a:t>The cloud provider is responsible both for the cloud infrastructure and for the control of data and operations within the cloud</a:t>
            </a:r>
            <a:endParaRPr lang="en-US" altLang="en-US" dirty="0"/>
          </a:p>
          <a:p>
            <a:r>
              <a:rPr lang="en-US" sz="2800" dirty="0">
                <a:latin typeface="+mn-lt"/>
              </a:rPr>
              <a:t>A public cloud may be owned, managed, and operated by a business, academic, or government organization, or some combination of them</a:t>
            </a:r>
            <a:endParaRPr lang="en-US" altLang="en-US" dirty="0"/>
          </a:p>
          <a:p>
            <a:pPr lvl="1"/>
            <a:r>
              <a:rPr lang="en-US" sz="2400" dirty="0">
                <a:latin typeface="+mn-lt"/>
              </a:rPr>
              <a:t>All major components are outside the enterprise firewall, located in a multi-tenant infrastructure</a:t>
            </a:r>
          </a:p>
          <a:p>
            <a:pPr lvl="1"/>
            <a:r>
              <a:rPr lang="en-US" sz="2400" dirty="0">
                <a:latin typeface="+mn-lt"/>
              </a:rPr>
              <a:t>Applications and storage are made available over the Internet via secured IP, and can be free or offered at a pay-per-usage fee</a:t>
            </a:r>
            <a:endParaRPr lang="en-US" altLang="en-US" dirty="0"/>
          </a:p>
          <a:p>
            <a:r>
              <a:rPr lang="en-US" sz="2800" dirty="0">
                <a:latin typeface="+mn-lt"/>
              </a:rPr>
              <a:t>The major advantage of the public cloud is cost</a:t>
            </a:r>
            <a:endParaRPr lang="en-US" altLang="en-US" dirty="0"/>
          </a:p>
          <a:p>
            <a:r>
              <a:rPr lang="en-US" sz="2800" dirty="0">
                <a:latin typeface="+mn-lt"/>
              </a:rPr>
              <a:t>The principal concern is security</a:t>
            </a:r>
            <a:endParaRPr lang="en-US" altLang="en-US" dirty="0"/>
          </a:p>
        </p:txBody>
      </p:sp>
    </p:spTree>
    <p:extLst>
      <p:ext uri="{BB962C8B-B14F-4D97-AF65-F5344CB8AC3E}">
        <p14:creationId xmlns:p14="http://schemas.microsoft.com/office/powerpoint/2010/main" val="2242602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13</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Private Cloud</a:t>
            </a:r>
          </a:p>
        </p:txBody>
      </p:sp>
      <p:graphicFrame>
        <p:nvGraphicFramePr>
          <p:cNvPr id="14" name="Content Placeholder 4">
            <a:extLst>
              <a:ext uri="{FF2B5EF4-FFF2-40B4-BE49-F238E27FC236}">
                <a16:creationId xmlns:a16="http://schemas.microsoft.com/office/drawing/2014/main" id="{8AD13B11-19E1-48D4-9DB6-DCB3CBDCA227}"/>
              </a:ext>
            </a:extLst>
          </p:cNvPr>
          <p:cNvGraphicFramePr>
            <a:graphicFrameLocks/>
          </p:cNvGraphicFramePr>
          <p:nvPr>
            <p:extLst>
              <p:ext uri="{D42A27DB-BD31-4B8C-83A1-F6EECF244321}">
                <p14:modId xmlns:p14="http://schemas.microsoft.com/office/powerpoint/2010/main" val="4286637280"/>
              </p:ext>
            </p:extLst>
          </p:nvPr>
        </p:nvGraphicFramePr>
        <p:xfrm>
          <a:off x="1233954" y="1097040"/>
          <a:ext cx="8507288" cy="52053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14503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Community Cloud</a:t>
            </a:r>
          </a:p>
        </p:txBody>
      </p:sp>
      <p:graphicFrame>
        <p:nvGraphicFramePr>
          <p:cNvPr id="10" name="Content Placeholder 4">
            <a:extLst>
              <a:ext uri="{FF2B5EF4-FFF2-40B4-BE49-F238E27FC236}">
                <a16:creationId xmlns:a16="http://schemas.microsoft.com/office/drawing/2014/main" id="{131CAEA0-FD24-4B2E-8681-86C9B69A4E56}"/>
              </a:ext>
            </a:extLst>
          </p:cNvPr>
          <p:cNvGraphicFramePr>
            <a:graphicFrameLocks/>
          </p:cNvGraphicFramePr>
          <p:nvPr>
            <p:extLst>
              <p:ext uri="{D42A27DB-BD31-4B8C-83A1-F6EECF244321}">
                <p14:modId xmlns:p14="http://schemas.microsoft.com/office/powerpoint/2010/main" val="3003943209"/>
              </p:ext>
            </p:extLst>
          </p:nvPr>
        </p:nvGraphicFramePr>
        <p:xfrm>
          <a:off x="1168391" y="1264860"/>
          <a:ext cx="8978506" cy="48947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49572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Hybrid Cloud</a:t>
            </a:r>
          </a:p>
        </p:txBody>
      </p:sp>
      <p:sp>
        <p:nvSpPr>
          <p:cNvPr id="12" name="Content Placeholder 2">
            <a:extLst>
              <a:ext uri="{FF2B5EF4-FFF2-40B4-BE49-F238E27FC236}">
                <a16:creationId xmlns:a16="http://schemas.microsoft.com/office/drawing/2014/main" id="{C10F4610-6AD4-47CE-86F5-F7F8170EB86A}"/>
              </a:ext>
            </a:extLst>
          </p:cNvPr>
          <p:cNvSpPr>
            <a:spLocks noGrp="1"/>
          </p:cNvSpPr>
          <p:nvPr>
            <p:ph idx="1"/>
          </p:nvPr>
        </p:nvSpPr>
        <p:spPr>
          <a:xfrm>
            <a:off x="473242" y="1160703"/>
            <a:ext cx="11237114" cy="4873190"/>
          </a:xfrm>
        </p:spPr>
        <p:txBody>
          <a:bodyPr>
            <a:noAutofit/>
          </a:bodyPr>
          <a:lstStyle/>
          <a:p>
            <a:pPr eaLnBrk="1" hangingPunct="1"/>
            <a:r>
              <a:rPr lang="en-US" sz="2600" dirty="0">
                <a:latin typeface="+mn-lt"/>
              </a:rPr>
              <a:t>The hybrid cloud infrastructure is a composition of two or more clouds (private, community, or public) that remain unique entities but are bound together by standardized or proprietary technology that enables data and application portability</a:t>
            </a:r>
          </a:p>
          <a:p>
            <a:pPr eaLnBrk="1" hangingPunct="1"/>
            <a:r>
              <a:rPr lang="en-US" sz="2600" dirty="0">
                <a:latin typeface="+mn-lt"/>
              </a:rPr>
              <a:t>With a hybrid cloud solution, sensitive information can be placed in a private area of the cloud, and less sensitive data can take advantage of the benefits of the public cloud</a:t>
            </a:r>
            <a:endParaRPr lang="en-US" sz="2600" dirty="0"/>
          </a:p>
          <a:p>
            <a:pPr eaLnBrk="1" hangingPunct="1"/>
            <a:r>
              <a:rPr lang="en-US" sz="2600" dirty="0">
                <a:latin typeface="+mn-lt"/>
              </a:rPr>
              <a:t>A hybrid public/private cloud solution can be particularly attractive for smaller business</a:t>
            </a:r>
          </a:p>
          <a:p>
            <a:pPr eaLnBrk="1" hangingPunct="1"/>
            <a:r>
              <a:rPr lang="en-US" sz="2600" dirty="0">
                <a:latin typeface="+mn-lt"/>
              </a:rPr>
              <a:t>Many applications for which security concerns are less can be offloaded at considerable cost savings without committing the organization to moving more sensitive data and applications to the public cloud</a:t>
            </a:r>
            <a:endParaRPr lang="en-US" altLang="en-US" sz="2600" dirty="0"/>
          </a:p>
        </p:txBody>
      </p:sp>
    </p:spTree>
    <p:extLst>
      <p:ext uri="{BB962C8B-B14F-4D97-AF65-F5344CB8AC3E}">
        <p14:creationId xmlns:p14="http://schemas.microsoft.com/office/powerpoint/2010/main" val="3460652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Hybrid Cloud</a:t>
            </a:r>
          </a:p>
        </p:txBody>
      </p:sp>
      <p:pic>
        <p:nvPicPr>
          <p:cNvPr id="10" name="Picture 9">
            <a:extLst>
              <a:ext uri="{FF2B5EF4-FFF2-40B4-BE49-F238E27FC236}">
                <a16:creationId xmlns:a16="http://schemas.microsoft.com/office/drawing/2014/main" id="{67A5E2A4-AB44-4244-9B72-BCC722485AD5}"/>
              </a:ext>
            </a:extLst>
          </p:cNvPr>
          <p:cNvPicPr>
            <a:picLocks noChangeAspect="1"/>
          </p:cNvPicPr>
          <p:nvPr/>
        </p:nvPicPr>
        <p:blipFill>
          <a:blip r:embed="rId4"/>
          <a:stretch>
            <a:fillRect/>
          </a:stretch>
        </p:blipFill>
        <p:spPr>
          <a:xfrm>
            <a:off x="1494301" y="1978537"/>
            <a:ext cx="8820713" cy="2967089"/>
          </a:xfrm>
          <a:prstGeom prst="rect">
            <a:avLst/>
          </a:prstGeom>
        </p:spPr>
      </p:pic>
    </p:spTree>
    <p:extLst>
      <p:ext uri="{BB962C8B-B14F-4D97-AF65-F5344CB8AC3E}">
        <p14:creationId xmlns:p14="http://schemas.microsoft.com/office/powerpoint/2010/main" val="2105032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676968"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Cloud Computing Reference Architecture</a:t>
            </a:r>
          </a:p>
        </p:txBody>
      </p:sp>
      <p:sp>
        <p:nvSpPr>
          <p:cNvPr id="10" name="Content Placeholder 2">
            <a:extLst>
              <a:ext uri="{FF2B5EF4-FFF2-40B4-BE49-F238E27FC236}">
                <a16:creationId xmlns:a16="http://schemas.microsoft.com/office/drawing/2014/main" id="{C8B1CE91-4EDF-4DFA-A59F-1FC2E7277907}"/>
              </a:ext>
            </a:extLst>
          </p:cNvPr>
          <p:cNvSpPr>
            <a:spLocks noGrp="1"/>
          </p:cNvSpPr>
          <p:nvPr>
            <p:ph idx="1"/>
          </p:nvPr>
        </p:nvSpPr>
        <p:spPr>
          <a:xfrm>
            <a:off x="473242" y="1160703"/>
            <a:ext cx="11237114" cy="4873190"/>
          </a:xfrm>
        </p:spPr>
        <p:txBody>
          <a:bodyPr>
            <a:noAutofit/>
          </a:bodyPr>
          <a:lstStyle/>
          <a:p>
            <a:pPr>
              <a:buClr>
                <a:schemeClr val="accent3">
                  <a:lumMod val="50000"/>
                </a:schemeClr>
              </a:buClr>
            </a:pPr>
            <a:r>
              <a:rPr lang="en-US" sz="3200" dirty="0"/>
              <a:t>NIST SP-500-292 (</a:t>
            </a:r>
            <a:r>
              <a:rPr lang="en-US" sz="3200" i="1" dirty="0"/>
              <a:t>NIST Cloud Computing Reference Architecture) </a:t>
            </a:r>
            <a:r>
              <a:rPr lang="en-US" sz="3200" dirty="0"/>
              <a:t>establishes reference architecture, described as follows:</a:t>
            </a:r>
            <a:endParaRPr lang="en-US" sz="3200" dirty="0">
              <a:latin typeface="+mn-lt"/>
            </a:endParaRPr>
          </a:p>
          <a:p>
            <a:pPr>
              <a:buClr>
                <a:schemeClr val="accent3">
                  <a:lumMod val="50000"/>
                </a:schemeClr>
              </a:buClr>
            </a:pPr>
            <a:endParaRPr lang="en-US" sz="1100" dirty="0">
              <a:latin typeface="+mn-lt"/>
            </a:endParaRPr>
          </a:p>
          <a:p>
            <a:pPr marL="457200" lvl="1" indent="0">
              <a:buNone/>
            </a:pPr>
            <a:r>
              <a:rPr lang="en-US" sz="2800" dirty="0">
                <a:effectLst>
                  <a:outerShdw blurRad="38100" dist="38100" dir="2700000" algn="tl">
                    <a:srgbClr val="000000">
                      <a:alpha val="43137"/>
                    </a:srgbClr>
                  </a:outerShdw>
                </a:effectLst>
                <a:latin typeface="+mn-lt"/>
              </a:rPr>
              <a:t>“The NIST cloud computing reference architecture focuses on the requirements of “what” cloud services provide, not a “how to” design solution and implementation. The reference architecture is intended to facilitate the understanding of the operational intricacies in cloud computing. It does not represent the system architecture of a specific cloud computing system; instead, it is a tool for describing, discussing, and developing a system-specific architecture using a common framework of reference.”</a:t>
            </a:r>
            <a:endParaRPr lang="en-US" sz="3200" dirty="0">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1038335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Objectives</a:t>
            </a:r>
          </a:p>
        </p:txBody>
      </p:sp>
      <p:graphicFrame>
        <p:nvGraphicFramePr>
          <p:cNvPr id="12" name="Content Placeholder 5">
            <a:extLst>
              <a:ext uri="{FF2B5EF4-FFF2-40B4-BE49-F238E27FC236}">
                <a16:creationId xmlns:a16="http://schemas.microsoft.com/office/drawing/2014/main" id="{12AF5C5D-88CB-4D90-9CED-A64BC77AA74B}"/>
              </a:ext>
            </a:extLst>
          </p:cNvPr>
          <p:cNvGraphicFramePr>
            <a:graphicFrameLocks/>
          </p:cNvGraphicFramePr>
          <p:nvPr>
            <p:extLst>
              <p:ext uri="{D42A27DB-BD31-4B8C-83A1-F6EECF244321}">
                <p14:modId xmlns:p14="http://schemas.microsoft.com/office/powerpoint/2010/main" val="333851255"/>
              </p:ext>
            </p:extLst>
          </p:nvPr>
        </p:nvGraphicFramePr>
        <p:xfrm>
          <a:off x="1902221" y="1507772"/>
          <a:ext cx="8229600" cy="4343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50244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608142"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Cloud Computing Reference Architecture</a:t>
            </a:r>
          </a:p>
        </p:txBody>
      </p:sp>
      <p:pic>
        <p:nvPicPr>
          <p:cNvPr id="15" name="Picture 14">
            <a:extLst>
              <a:ext uri="{FF2B5EF4-FFF2-40B4-BE49-F238E27FC236}">
                <a16:creationId xmlns:a16="http://schemas.microsoft.com/office/drawing/2014/main" id="{7C63374B-1374-436E-99C7-F6BB619E71D9}"/>
              </a:ext>
            </a:extLst>
          </p:cNvPr>
          <p:cNvPicPr>
            <a:picLocks noChangeAspect="1"/>
          </p:cNvPicPr>
          <p:nvPr/>
        </p:nvPicPr>
        <p:blipFill>
          <a:blip r:embed="rId4"/>
          <a:stretch>
            <a:fillRect/>
          </a:stretch>
        </p:blipFill>
        <p:spPr>
          <a:xfrm>
            <a:off x="1857373" y="1193840"/>
            <a:ext cx="8132200" cy="4745100"/>
          </a:xfrm>
          <a:prstGeom prst="rect">
            <a:avLst/>
          </a:prstGeom>
        </p:spPr>
      </p:pic>
      <p:pic>
        <p:nvPicPr>
          <p:cNvPr id="17" name="Picture 16">
            <a:extLst>
              <a:ext uri="{FF2B5EF4-FFF2-40B4-BE49-F238E27FC236}">
                <a16:creationId xmlns:a16="http://schemas.microsoft.com/office/drawing/2014/main" id="{A481A3FF-6778-43DB-A109-3ECBF5C07C0F}"/>
              </a:ext>
            </a:extLst>
          </p:cNvPr>
          <p:cNvPicPr>
            <a:picLocks noChangeAspect="1"/>
          </p:cNvPicPr>
          <p:nvPr/>
        </p:nvPicPr>
        <p:blipFill>
          <a:blip r:embed="rId5"/>
          <a:stretch>
            <a:fillRect/>
          </a:stretch>
        </p:blipFill>
        <p:spPr>
          <a:xfrm>
            <a:off x="2605546" y="5895045"/>
            <a:ext cx="6735098" cy="294824"/>
          </a:xfrm>
          <a:prstGeom prst="rect">
            <a:avLst/>
          </a:prstGeom>
        </p:spPr>
      </p:pic>
    </p:spTree>
    <p:extLst>
      <p:ext uri="{BB962C8B-B14F-4D97-AF65-F5344CB8AC3E}">
        <p14:creationId xmlns:p14="http://schemas.microsoft.com/office/powerpoint/2010/main" val="3365044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087627"/>
            <a:ext cx="10604938" cy="6179447"/>
          </a:xfrm>
        </p:spPr>
        <p:txBody>
          <a:bodyPr>
            <a:normAutofit fontScale="90000"/>
          </a:bodyPr>
          <a:lstStyle/>
          <a:p>
            <a:br>
              <a:rPr lang="en-US" b="1" dirty="0">
                <a:latin typeface="+mn-lt"/>
              </a:rPr>
            </a:br>
            <a:r>
              <a:rPr lang="en-US" b="1" dirty="0">
                <a:latin typeface="+mn-lt"/>
              </a:rPr>
              <a:t>Computing Security:</a:t>
            </a:r>
            <a:br>
              <a:rPr lang="en-US" b="1" dirty="0">
                <a:latin typeface="+mn-lt"/>
              </a:rPr>
            </a:br>
            <a:r>
              <a:rPr lang="en-US" b="1" dirty="0">
                <a:latin typeface="+mn-lt"/>
              </a:rPr>
              <a:t>Principles and Practice</a:t>
            </a:r>
            <a:br>
              <a:rPr lang="en-US" b="1" dirty="0">
                <a:latin typeface="+mn-lt"/>
              </a:rPr>
            </a:br>
            <a:br>
              <a:rPr lang="en-US" dirty="0">
                <a:effectLst/>
              </a:rPr>
            </a:br>
            <a:r>
              <a:rPr lang="en-US" sz="4000" b="1" dirty="0">
                <a:effectLst/>
                <a:latin typeface="+mn-lt"/>
              </a:rPr>
              <a:t>Chapter 13 – Cloud and IoT Security</a:t>
            </a:r>
            <a:br>
              <a:rPr lang="en-US" sz="4000" b="1" dirty="0">
                <a:effectLst/>
                <a:latin typeface="+mn-lt"/>
              </a:rPr>
            </a:br>
            <a:r>
              <a:rPr lang="en-US" sz="3600" dirty="0">
                <a:effectLst/>
                <a:latin typeface="+mn-lt"/>
              </a:rPr>
              <a:t>April 28</a:t>
            </a:r>
            <a:r>
              <a:rPr lang="en-US" sz="3600" baseline="30000" dirty="0">
                <a:effectLst/>
                <a:latin typeface="+mn-lt"/>
              </a:rPr>
              <a:t>th</a:t>
            </a:r>
            <a:r>
              <a:rPr lang="en-US" sz="3600" dirty="0">
                <a:effectLst/>
                <a:latin typeface="+mn-lt"/>
              </a:rPr>
              <a:t> &amp; May 3</a:t>
            </a:r>
            <a:r>
              <a:rPr lang="en-US" sz="3600" baseline="30000" dirty="0">
                <a:effectLst/>
                <a:latin typeface="+mn-lt"/>
              </a:rPr>
              <a:t>rd</a:t>
            </a:r>
            <a:r>
              <a:rPr lang="en-US" sz="3600" dirty="0">
                <a:effectLst/>
                <a:latin typeface="+mn-lt"/>
              </a:rPr>
              <a:t>, 2021</a:t>
            </a:r>
            <a:br>
              <a:rPr lang="en-US" sz="4000" dirty="0"/>
            </a:br>
            <a:r>
              <a:rPr lang="en-US" sz="4000" dirty="0"/>
              <a:t> </a:t>
            </a:r>
            <a:br>
              <a:rPr lang="en-US" sz="4000" dirty="0">
                <a:effectLst/>
              </a:rPr>
            </a:br>
            <a:r>
              <a:rPr lang="en-US" sz="4000" b="1" i="1" dirty="0">
                <a:latin typeface="+mn-lt"/>
              </a:rPr>
              <a:t> CECS 378 - Spring 2021</a:t>
            </a:r>
            <a:br>
              <a:rPr lang="en-US" sz="4000" b="1" i="1" dirty="0">
                <a:latin typeface="+mn-lt"/>
              </a:rPr>
            </a:b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979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608142"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Interactions Between Actors</a:t>
            </a:r>
          </a:p>
        </p:txBody>
      </p:sp>
      <p:pic>
        <p:nvPicPr>
          <p:cNvPr id="3" name="Picture 2">
            <a:extLst>
              <a:ext uri="{FF2B5EF4-FFF2-40B4-BE49-F238E27FC236}">
                <a16:creationId xmlns:a16="http://schemas.microsoft.com/office/drawing/2014/main" id="{BA003182-DBE1-4B7A-9D1F-4513B4CCA9B3}"/>
              </a:ext>
            </a:extLst>
          </p:cNvPr>
          <p:cNvPicPr>
            <a:picLocks noChangeAspect="1"/>
          </p:cNvPicPr>
          <p:nvPr/>
        </p:nvPicPr>
        <p:blipFill>
          <a:blip r:embed="rId4"/>
          <a:stretch>
            <a:fillRect/>
          </a:stretch>
        </p:blipFill>
        <p:spPr>
          <a:xfrm>
            <a:off x="2205037" y="1268441"/>
            <a:ext cx="6929131" cy="4927571"/>
          </a:xfrm>
          <a:prstGeom prst="rect">
            <a:avLst/>
          </a:prstGeom>
        </p:spPr>
      </p:pic>
    </p:spTree>
    <p:extLst>
      <p:ext uri="{BB962C8B-B14F-4D97-AF65-F5344CB8AC3E}">
        <p14:creationId xmlns:p14="http://schemas.microsoft.com/office/powerpoint/2010/main" val="808575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608142"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NIST Guidelines</a:t>
            </a:r>
          </a:p>
        </p:txBody>
      </p:sp>
      <p:sp>
        <p:nvSpPr>
          <p:cNvPr id="12" name="TextBox 11">
            <a:extLst>
              <a:ext uri="{FF2B5EF4-FFF2-40B4-BE49-F238E27FC236}">
                <a16:creationId xmlns:a16="http://schemas.microsoft.com/office/drawing/2014/main" id="{10A1F7CF-46D2-45E4-9ABD-B88AB7BD4766}"/>
              </a:ext>
            </a:extLst>
          </p:cNvPr>
          <p:cNvSpPr txBox="1"/>
          <p:nvPr/>
        </p:nvSpPr>
        <p:spPr>
          <a:xfrm>
            <a:off x="1297859" y="5831834"/>
            <a:ext cx="9645446" cy="369332"/>
          </a:xfrm>
          <a:prstGeom prst="rect">
            <a:avLst/>
          </a:prstGeom>
          <a:noFill/>
        </p:spPr>
        <p:txBody>
          <a:bodyPr wrap="square">
            <a:spAutoFit/>
          </a:bodyPr>
          <a:lstStyle/>
          <a:p>
            <a:r>
              <a:rPr lang="en-US" sz="1800" b="1" dirty="0">
                <a:latin typeface="+mn-lt"/>
              </a:rPr>
              <a:t>Table 13.2 NIST Guidelines on Cloud Security and Privacy Issues and Recommendations (Page 1 of 2)</a:t>
            </a:r>
            <a:endParaRPr lang="en-US" dirty="0"/>
          </a:p>
        </p:txBody>
      </p:sp>
      <p:pic>
        <p:nvPicPr>
          <p:cNvPr id="10" name="Picture 9">
            <a:extLst>
              <a:ext uri="{FF2B5EF4-FFF2-40B4-BE49-F238E27FC236}">
                <a16:creationId xmlns:a16="http://schemas.microsoft.com/office/drawing/2014/main" id="{5C963541-7B33-4704-83E6-58F12E5C322E}"/>
              </a:ext>
            </a:extLst>
          </p:cNvPr>
          <p:cNvPicPr>
            <a:picLocks noChangeAspect="1"/>
          </p:cNvPicPr>
          <p:nvPr/>
        </p:nvPicPr>
        <p:blipFill>
          <a:blip r:embed="rId4"/>
          <a:stretch>
            <a:fillRect/>
          </a:stretch>
        </p:blipFill>
        <p:spPr>
          <a:xfrm>
            <a:off x="3077497" y="1204912"/>
            <a:ext cx="5244126" cy="4709403"/>
          </a:xfrm>
          <a:prstGeom prst="rect">
            <a:avLst/>
          </a:prstGeom>
        </p:spPr>
      </p:pic>
    </p:spTree>
    <p:extLst>
      <p:ext uri="{BB962C8B-B14F-4D97-AF65-F5344CB8AC3E}">
        <p14:creationId xmlns:p14="http://schemas.microsoft.com/office/powerpoint/2010/main" val="3586955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608142"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NIST Guidelines (Cont.)</a:t>
            </a:r>
          </a:p>
        </p:txBody>
      </p:sp>
      <p:sp>
        <p:nvSpPr>
          <p:cNvPr id="12" name="TextBox 11">
            <a:extLst>
              <a:ext uri="{FF2B5EF4-FFF2-40B4-BE49-F238E27FC236}">
                <a16:creationId xmlns:a16="http://schemas.microsoft.com/office/drawing/2014/main" id="{10A1F7CF-46D2-45E4-9ABD-B88AB7BD4766}"/>
              </a:ext>
            </a:extLst>
          </p:cNvPr>
          <p:cNvSpPr txBox="1"/>
          <p:nvPr/>
        </p:nvSpPr>
        <p:spPr>
          <a:xfrm>
            <a:off x="1297859" y="5831834"/>
            <a:ext cx="9645446" cy="369332"/>
          </a:xfrm>
          <a:prstGeom prst="rect">
            <a:avLst/>
          </a:prstGeom>
          <a:noFill/>
        </p:spPr>
        <p:txBody>
          <a:bodyPr wrap="square">
            <a:spAutoFit/>
          </a:bodyPr>
          <a:lstStyle/>
          <a:p>
            <a:r>
              <a:rPr lang="en-US" sz="1800" b="1" dirty="0">
                <a:latin typeface="+mn-lt"/>
              </a:rPr>
              <a:t>Table 13.2 NIST Guidelines on Cloud Security and Privacy Issues and Recommendations (Page 2 of 2)</a:t>
            </a:r>
            <a:endParaRPr lang="en-US" dirty="0"/>
          </a:p>
        </p:txBody>
      </p:sp>
      <p:pic>
        <p:nvPicPr>
          <p:cNvPr id="14" name="Picture 13">
            <a:extLst>
              <a:ext uri="{FF2B5EF4-FFF2-40B4-BE49-F238E27FC236}">
                <a16:creationId xmlns:a16="http://schemas.microsoft.com/office/drawing/2014/main" id="{AF15A4F8-46BE-4380-98AA-987A1A0EA7F7}"/>
              </a:ext>
            </a:extLst>
          </p:cNvPr>
          <p:cNvPicPr>
            <a:picLocks noChangeAspect="1"/>
          </p:cNvPicPr>
          <p:nvPr/>
        </p:nvPicPr>
        <p:blipFill>
          <a:blip r:embed="rId4"/>
          <a:stretch>
            <a:fillRect/>
          </a:stretch>
        </p:blipFill>
        <p:spPr>
          <a:xfrm>
            <a:off x="2570085" y="1209366"/>
            <a:ext cx="5997653" cy="4622468"/>
          </a:xfrm>
          <a:prstGeom prst="rect">
            <a:avLst/>
          </a:prstGeom>
        </p:spPr>
      </p:pic>
    </p:spTree>
    <p:extLst>
      <p:ext uri="{BB962C8B-B14F-4D97-AF65-F5344CB8AC3E}">
        <p14:creationId xmlns:p14="http://schemas.microsoft.com/office/powerpoint/2010/main" val="387930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23</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Security Issues for Cloud Computing</a:t>
            </a:r>
          </a:p>
        </p:txBody>
      </p:sp>
      <p:sp>
        <p:nvSpPr>
          <p:cNvPr id="12" name="Content Placeholder 2">
            <a:extLst>
              <a:ext uri="{FF2B5EF4-FFF2-40B4-BE49-F238E27FC236}">
                <a16:creationId xmlns:a16="http://schemas.microsoft.com/office/drawing/2014/main" id="{EF9A6BB6-A8C2-4783-B272-460F4305B6B2}"/>
              </a:ext>
            </a:extLst>
          </p:cNvPr>
          <p:cNvSpPr>
            <a:spLocks noGrp="1"/>
          </p:cNvSpPr>
          <p:nvPr>
            <p:ph idx="1"/>
          </p:nvPr>
        </p:nvSpPr>
        <p:spPr>
          <a:xfrm>
            <a:off x="473242" y="1160703"/>
            <a:ext cx="11237114" cy="4873190"/>
          </a:xfrm>
        </p:spPr>
        <p:txBody>
          <a:bodyPr>
            <a:noAutofit/>
          </a:bodyPr>
          <a:lstStyle/>
          <a:p>
            <a:pPr eaLnBrk="1" hangingPunct="1"/>
            <a:r>
              <a:rPr lang="en-US" sz="2100" dirty="0">
                <a:latin typeface="+mn-lt"/>
              </a:rPr>
              <a:t>Security is a major consideration when augmenting or replacing on-premises systems with cloud services</a:t>
            </a:r>
            <a:endParaRPr lang="en-US" altLang="en-US" sz="2100" dirty="0"/>
          </a:p>
          <a:p>
            <a:r>
              <a:rPr lang="en-US" sz="2100" dirty="0">
                <a:latin typeface="+mn-lt"/>
              </a:rPr>
              <a:t>Allaying security concerns is frequently a prerequisite for further discussions about migrating part or all of an organization’s computing architecture to the cloud</a:t>
            </a:r>
          </a:p>
          <a:p>
            <a:r>
              <a:rPr lang="en-US" sz="2100" dirty="0">
                <a:latin typeface="+mn-lt"/>
              </a:rPr>
              <a:t>Availability is another major concern</a:t>
            </a:r>
            <a:endParaRPr lang="en-US" sz="2100" dirty="0"/>
          </a:p>
          <a:p>
            <a:r>
              <a:rPr lang="en-US" sz="2100" dirty="0">
                <a:latin typeface="+mn-lt"/>
              </a:rPr>
              <a:t>Auditability of data must be ensured</a:t>
            </a:r>
          </a:p>
          <a:p>
            <a:r>
              <a:rPr lang="en-US" sz="2000" dirty="0">
                <a:latin typeface="+mn-lt"/>
              </a:rPr>
              <a:t>Businesses should perform due diligence on security threats both from outside and inside the cloud</a:t>
            </a:r>
            <a:endParaRPr lang="en-US" altLang="en-US" sz="2000" dirty="0"/>
          </a:p>
          <a:p>
            <a:pPr lvl="1"/>
            <a:r>
              <a:rPr lang="en-US" sz="1900" dirty="0">
                <a:latin typeface="+mn-lt"/>
              </a:rPr>
              <a:t>Cloud users are responsible for application-level security</a:t>
            </a:r>
          </a:p>
          <a:p>
            <a:pPr lvl="1"/>
            <a:r>
              <a:rPr lang="en-US" sz="1900" dirty="0">
                <a:latin typeface="+mn-lt"/>
              </a:rPr>
              <a:t>Cloud vendors are responsible for physical security and some software security</a:t>
            </a:r>
          </a:p>
          <a:p>
            <a:pPr lvl="1"/>
            <a:r>
              <a:rPr lang="en-US" sz="1900" dirty="0">
                <a:latin typeface="+mn-lt"/>
              </a:rPr>
              <a:t>Security for intermediate layers of the software stack is shared between users and vendors</a:t>
            </a:r>
            <a:endParaRPr lang="en-US" altLang="en-US" sz="1900" dirty="0"/>
          </a:p>
          <a:p>
            <a:r>
              <a:rPr lang="en-US" sz="2100" dirty="0">
                <a:latin typeface="+mn-lt"/>
              </a:rPr>
              <a:t>Cloud providers must guard against theft or denial-of-service attacks by their users and users need to be protected from one another</a:t>
            </a:r>
          </a:p>
          <a:p>
            <a:r>
              <a:rPr lang="en-US" sz="2100" dirty="0">
                <a:latin typeface="+mn-lt"/>
              </a:rPr>
              <a:t>Businesses should consider the extent to which subscribers are protected against the provider, especially in the area of inadvertent data loss</a:t>
            </a:r>
            <a:endParaRPr lang="en-US" altLang="en-US" sz="2100" dirty="0"/>
          </a:p>
        </p:txBody>
      </p:sp>
    </p:spTree>
    <p:extLst>
      <p:ext uri="{BB962C8B-B14F-4D97-AF65-F5344CB8AC3E}">
        <p14:creationId xmlns:p14="http://schemas.microsoft.com/office/powerpoint/2010/main" val="1665343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608142"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Control Functions and Classes</a:t>
            </a:r>
          </a:p>
        </p:txBody>
      </p:sp>
      <p:sp>
        <p:nvSpPr>
          <p:cNvPr id="12" name="TextBox 11">
            <a:extLst>
              <a:ext uri="{FF2B5EF4-FFF2-40B4-BE49-F238E27FC236}">
                <a16:creationId xmlns:a16="http://schemas.microsoft.com/office/drawing/2014/main" id="{10A1F7CF-46D2-45E4-9ABD-B88AB7BD4766}"/>
              </a:ext>
            </a:extLst>
          </p:cNvPr>
          <p:cNvSpPr txBox="1"/>
          <p:nvPr/>
        </p:nvSpPr>
        <p:spPr>
          <a:xfrm>
            <a:off x="3598613" y="5831834"/>
            <a:ext cx="4277031" cy="369332"/>
          </a:xfrm>
          <a:prstGeom prst="rect">
            <a:avLst/>
          </a:prstGeom>
          <a:noFill/>
        </p:spPr>
        <p:txBody>
          <a:bodyPr wrap="square">
            <a:spAutoFit/>
          </a:bodyPr>
          <a:lstStyle/>
          <a:p>
            <a:r>
              <a:rPr lang="en-US" sz="1800" b="1" dirty="0">
                <a:effectLst/>
                <a:latin typeface="Times" panose="02020603050405020304" pitchFamily="18" charset="0"/>
                <a:ea typeface="Times New Roman" panose="02020603050405020304" pitchFamily="18" charset="0"/>
                <a:cs typeface="Times New Roman" panose="02020603050405020304" pitchFamily="18" charset="0"/>
              </a:rPr>
              <a:t>Table 13.3 Control Functions and Classes</a:t>
            </a:r>
            <a:endParaRPr lang="en-US" dirty="0"/>
          </a:p>
        </p:txBody>
      </p:sp>
      <p:pic>
        <p:nvPicPr>
          <p:cNvPr id="3" name="Picture 2">
            <a:extLst>
              <a:ext uri="{FF2B5EF4-FFF2-40B4-BE49-F238E27FC236}">
                <a16:creationId xmlns:a16="http://schemas.microsoft.com/office/drawing/2014/main" id="{5EE1FD2F-9A6F-47EC-AFE5-766EC39711EA}"/>
              </a:ext>
            </a:extLst>
          </p:cNvPr>
          <p:cNvPicPr>
            <a:picLocks noChangeAspect="1"/>
          </p:cNvPicPr>
          <p:nvPr/>
        </p:nvPicPr>
        <p:blipFill>
          <a:blip r:embed="rId4"/>
          <a:stretch>
            <a:fillRect/>
          </a:stretch>
        </p:blipFill>
        <p:spPr>
          <a:xfrm>
            <a:off x="2281084" y="2090737"/>
            <a:ext cx="7505853" cy="2676525"/>
          </a:xfrm>
          <a:prstGeom prst="rect">
            <a:avLst/>
          </a:prstGeom>
        </p:spPr>
      </p:pic>
    </p:spTree>
    <p:extLst>
      <p:ext uri="{BB962C8B-B14F-4D97-AF65-F5344CB8AC3E}">
        <p14:creationId xmlns:p14="http://schemas.microsoft.com/office/powerpoint/2010/main" val="105047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Risks and Countermeasures</a:t>
            </a:r>
          </a:p>
        </p:txBody>
      </p:sp>
      <p:sp>
        <p:nvSpPr>
          <p:cNvPr id="12" name="Content Placeholder 2">
            <a:extLst>
              <a:ext uri="{FF2B5EF4-FFF2-40B4-BE49-F238E27FC236}">
                <a16:creationId xmlns:a16="http://schemas.microsoft.com/office/drawing/2014/main" id="{EF9A6BB6-A8C2-4783-B272-460F4305B6B2}"/>
              </a:ext>
            </a:extLst>
          </p:cNvPr>
          <p:cNvSpPr>
            <a:spLocks noGrp="1"/>
          </p:cNvSpPr>
          <p:nvPr>
            <p:ph idx="1"/>
          </p:nvPr>
        </p:nvSpPr>
        <p:spPr>
          <a:xfrm>
            <a:off x="473242" y="1160703"/>
            <a:ext cx="11718758" cy="4873190"/>
          </a:xfrm>
        </p:spPr>
        <p:txBody>
          <a:bodyPr>
            <a:noAutofit/>
          </a:bodyPr>
          <a:lstStyle/>
          <a:p>
            <a:pPr marL="0" indent="0">
              <a:buNone/>
            </a:pPr>
            <a:r>
              <a:rPr lang="en-US" sz="2800" dirty="0">
                <a:latin typeface="+mn-lt"/>
              </a:rPr>
              <a:t>The Cloud Security Alliance lists the following as the top cloud-specific security threats</a:t>
            </a:r>
            <a:r>
              <a:rPr lang="en-US" sz="2800" dirty="0"/>
              <a:t>:</a:t>
            </a:r>
            <a:endParaRPr lang="en-US" sz="2800" dirty="0">
              <a:latin typeface="+mn-lt"/>
            </a:endParaRPr>
          </a:p>
          <a:p>
            <a:pPr eaLnBrk="1" hangingPunct="1"/>
            <a:r>
              <a:rPr lang="en-US" sz="2600" dirty="0">
                <a:latin typeface="+mn-lt"/>
              </a:rPr>
              <a:t>Abuse and nefarious use of cloud computing</a:t>
            </a:r>
            <a:endParaRPr lang="en-US" altLang="en-US" sz="2600" dirty="0"/>
          </a:p>
          <a:p>
            <a:pPr lvl="1"/>
            <a:r>
              <a:rPr lang="en-US" sz="2200" dirty="0">
                <a:latin typeface="+mn-lt"/>
              </a:rPr>
              <a:t>Countermeasures include:</a:t>
            </a:r>
          </a:p>
          <a:p>
            <a:pPr lvl="2"/>
            <a:r>
              <a:rPr lang="en-US" sz="1800" dirty="0">
                <a:latin typeface="+mn-lt"/>
              </a:rPr>
              <a:t>Stricter initial registration and validation processes</a:t>
            </a:r>
          </a:p>
          <a:p>
            <a:pPr lvl="2"/>
            <a:r>
              <a:rPr lang="en-US" sz="1800" dirty="0">
                <a:latin typeface="+mn-lt"/>
              </a:rPr>
              <a:t>Enhanced credit card fraud monitoring and coordination</a:t>
            </a:r>
            <a:endParaRPr lang="en-US" sz="1800" dirty="0"/>
          </a:p>
          <a:p>
            <a:pPr lvl="2"/>
            <a:r>
              <a:rPr lang="en-US" sz="1800" dirty="0">
                <a:latin typeface="+mn-lt"/>
              </a:rPr>
              <a:t>Comprehensive inspection of customer network traffic</a:t>
            </a:r>
          </a:p>
          <a:p>
            <a:pPr lvl="2"/>
            <a:r>
              <a:rPr lang="en-US" sz="1800" dirty="0">
                <a:latin typeface="+mn-lt"/>
              </a:rPr>
              <a:t>Monitoring public blacklists for one’s own network blocks</a:t>
            </a:r>
            <a:endParaRPr lang="en-US" altLang="en-US" sz="1800" dirty="0"/>
          </a:p>
          <a:p>
            <a:r>
              <a:rPr lang="en-US" sz="2600" dirty="0">
                <a:latin typeface="+mn-lt"/>
              </a:rPr>
              <a:t>Insecure interfaces and APIs</a:t>
            </a:r>
            <a:endParaRPr lang="en-US" altLang="en-US" sz="2600" dirty="0"/>
          </a:p>
          <a:p>
            <a:pPr lvl="1"/>
            <a:r>
              <a:rPr lang="en-US" sz="2200" dirty="0">
                <a:latin typeface="+mn-lt"/>
              </a:rPr>
              <a:t>Countermeasures include:</a:t>
            </a:r>
          </a:p>
          <a:p>
            <a:pPr lvl="2"/>
            <a:r>
              <a:rPr lang="en-US" sz="1800" dirty="0">
                <a:latin typeface="+mn-lt"/>
              </a:rPr>
              <a:t>Analyzing the security model of CSP interfaces</a:t>
            </a:r>
            <a:endParaRPr lang="en-US" sz="1800" dirty="0"/>
          </a:p>
          <a:p>
            <a:pPr lvl="2"/>
            <a:r>
              <a:rPr lang="en-US" sz="1800" dirty="0">
                <a:latin typeface="+mn-lt"/>
              </a:rPr>
              <a:t>Ensuring that strong authentication &amp; access controls are implemented in concert with encrypted transmission</a:t>
            </a:r>
          </a:p>
          <a:p>
            <a:pPr lvl="2"/>
            <a:r>
              <a:rPr lang="en-US" sz="1800" dirty="0">
                <a:latin typeface="+mn-lt"/>
              </a:rPr>
              <a:t>Understanding the dependency chain associated with the API</a:t>
            </a:r>
            <a:endParaRPr lang="en-US" altLang="en-US" sz="1800" dirty="0"/>
          </a:p>
        </p:txBody>
      </p:sp>
    </p:spTree>
    <p:extLst>
      <p:ext uri="{BB962C8B-B14F-4D97-AF65-F5344CB8AC3E}">
        <p14:creationId xmlns:p14="http://schemas.microsoft.com/office/powerpoint/2010/main" val="1457773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Risks and Countermeasures (Cont.)</a:t>
            </a:r>
          </a:p>
        </p:txBody>
      </p:sp>
      <p:sp>
        <p:nvSpPr>
          <p:cNvPr id="12" name="Content Placeholder 2">
            <a:extLst>
              <a:ext uri="{FF2B5EF4-FFF2-40B4-BE49-F238E27FC236}">
                <a16:creationId xmlns:a16="http://schemas.microsoft.com/office/drawing/2014/main" id="{EF9A6BB6-A8C2-4783-B272-460F4305B6B2}"/>
              </a:ext>
            </a:extLst>
          </p:cNvPr>
          <p:cNvSpPr>
            <a:spLocks noGrp="1"/>
          </p:cNvSpPr>
          <p:nvPr>
            <p:ph idx="1"/>
          </p:nvPr>
        </p:nvSpPr>
        <p:spPr>
          <a:xfrm>
            <a:off x="473242" y="1160703"/>
            <a:ext cx="11718758" cy="4873190"/>
          </a:xfrm>
        </p:spPr>
        <p:txBody>
          <a:bodyPr>
            <a:noAutofit/>
          </a:bodyPr>
          <a:lstStyle/>
          <a:p>
            <a:pPr eaLnBrk="1" hangingPunct="1"/>
            <a:r>
              <a:rPr lang="en-US" sz="2600" dirty="0">
                <a:latin typeface="+mn-lt"/>
              </a:rPr>
              <a:t>Malicious </a:t>
            </a:r>
            <a:r>
              <a:rPr lang="en-US" sz="2600" dirty="0"/>
              <a:t>I</a:t>
            </a:r>
            <a:r>
              <a:rPr lang="en-US" sz="2600" dirty="0">
                <a:latin typeface="+mn-lt"/>
              </a:rPr>
              <a:t>nsiders</a:t>
            </a:r>
            <a:endParaRPr lang="en-US" altLang="en-US" sz="2600" dirty="0"/>
          </a:p>
          <a:p>
            <a:pPr lvl="1"/>
            <a:r>
              <a:rPr lang="en-US" sz="2200" dirty="0">
                <a:latin typeface="+mn-lt"/>
              </a:rPr>
              <a:t>Countermeasures include:</a:t>
            </a:r>
          </a:p>
          <a:p>
            <a:pPr lvl="2"/>
            <a:r>
              <a:rPr lang="en-US" dirty="0">
                <a:latin typeface="+mn-lt"/>
              </a:rPr>
              <a:t>Enforce strict supply chain management and conduct a comprehensive supplier assessment</a:t>
            </a:r>
            <a:endParaRPr lang="en-US" sz="1800" dirty="0">
              <a:latin typeface="+mn-lt"/>
            </a:endParaRPr>
          </a:p>
          <a:p>
            <a:pPr lvl="2"/>
            <a:r>
              <a:rPr lang="en-US" dirty="0">
                <a:latin typeface="+mn-lt"/>
              </a:rPr>
              <a:t>Specify human resource requirements as part of legal contract</a:t>
            </a:r>
            <a:endParaRPr lang="en-US" sz="1800" dirty="0"/>
          </a:p>
          <a:p>
            <a:pPr lvl="2"/>
            <a:r>
              <a:rPr lang="en-US" dirty="0">
                <a:latin typeface="+mn-lt"/>
              </a:rPr>
              <a:t>Require transparency into overall information security and management practices, as well as compliance reporting</a:t>
            </a:r>
            <a:endParaRPr lang="en-US" sz="1800" dirty="0">
              <a:latin typeface="+mn-lt"/>
            </a:endParaRPr>
          </a:p>
          <a:p>
            <a:pPr lvl="2"/>
            <a:r>
              <a:rPr lang="en-US" dirty="0">
                <a:latin typeface="+mn-lt"/>
              </a:rPr>
              <a:t>Determine security breach notification processes</a:t>
            </a:r>
            <a:endParaRPr lang="en-US" altLang="en-US" sz="1800" dirty="0"/>
          </a:p>
          <a:p>
            <a:r>
              <a:rPr lang="en-US" sz="2600" dirty="0">
                <a:latin typeface="+mn-lt"/>
              </a:rPr>
              <a:t>Shared technology issues</a:t>
            </a:r>
            <a:endParaRPr lang="en-US" altLang="en-US" sz="2600" dirty="0"/>
          </a:p>
          <a:p>
            <a:pPr lvl="1"/>
            <a:r>
              <a:rPr lang="en-US" sz="2200" dirty="0">
                <a:latin typeface="+mn-lt"/>
              </a:rPr>
              <a:t>Countermeasures include:</a:t>
            </a:r>
          </a:p>
          <a:p>
            <a:pPr lvl="2"/>
            <a:r>
              <a:rPr lang="en-US" sz="2000" dirty="0">
                <a:latin typeface="+mn-lt"/>
              </a:rPr>
              <a:t>Implement security best practices for installation/configuration</a:t>
            </a:r>
          </a:p>
          <a:p>
            <a:pPr lvl="2"/>
            <a:r>
              <a:rPr lang="en-US" sz="2000" dirty="0">
                <a:latin typeface="+mn-lt"/>
              </a:rPr>
              <a:t>Monitor environment for unauthorized changes/activity</a:t>
            </a:r>
            <a:endParaRPr lang="en-US" dirty="0"/>
          </a:p>
          <a:p>
            <a:pPr lvl="2"/>
            <a:r>
              <a:rPr lang="en-US" sz="2000" dirty="0">
                <a:latin typeface="+mn-lt"/>
              </a:rPr>
              <a:t>Promote strong authentication and access control for administrative access and operations</a:t>
            </a:r>
          </a:p>
          <a:p>
            <a:pPr lvl="2"/>
            <a:r>
              <a:rPr lang="en-US" sz="2000" dirty="0">
                <a:latin typeface="+mn-lt"/>
              </a:rPr>
              <a:t>Enforce SLAs for patching and vulnerability remediation</a:t>
            </a:r>
            <a:endParaRPr lang="en-US" dirty="0"/>
          </a:p>
          <a:p>
            <a:pPr lvl="2"/>
            <a:r>
              <a:rPr lang="en-US" sz="2000" dirty="0">
                <a:latin typeface="+mn-lt"/>
              </a:rPr>
              <a:t>Conduct vulnerability scanning and configuration audits</a:t>
            </a:r>
            <a:endParaRPr lang="en-US" sz="1800" dirty="0"/>
          </a:p>
        </p:txBody>
      </p:sp>
    </p:spTree>
    <p:extLst>
      <p:ext uri="{BB962C8B-B14F-4D97-AF65-F5344CB8AC3E}">
        <p14:creationId xmlns:p14="http://schemas.microsoft.com/office/powerpoint/2010/main" val="1595153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Risks and Countermeasures (Cont.)</a:t>
            </a:r>
          </a:p>
        </p:txBody>
      </p:sp>
      <p:sp>
        <p:nvSpPr>
          <p:cNvPr id="12" name="Content Placeholder 2">
            <a:extLst>
              <a:ext uri="{FF2B5EF4-FFF2-40B4-BE49-F238E27FC236}">
                <a16:creationId xmlns:a16="http://schemas.microsoft.com/office/drawing/2014/main" id="{EF9A6BB6-A8C2-4783-B272-460F4305B6B2}"/>
              </a:ext>
            </a:extLst>
          </p:cNvPr>
          <p:cNvSpPr>
            <a:spLocks noGrp="1"/>
          </p:cNvSpPr>
          <p:nvPr>
            <p:ph idx="1"/>
          </p:nvPr>
        </p:nvSpPr>
        <p:spPr>
          <a:xfrm>
            <a:off x="473242" y="1160703"/>
            <a:ext cx="11718758" cy="5240097"/>
          </a:xfrm>
        </p:spPr>
        <p:txBody>
          <a:bodyPr>
            <a:noAutofit/>
          </a:bodyPr>
          <a:lstStyle/>
          <a:p>
            <a:pPr eaLnBrk="1" hangingPunct="1"/>
            <a:r>
              <a:rPr lang="en-US" sz="2200" dirty="0">
                <a:latin typeface="+mn-lt"/>
              </a:rPr>
              <a:t>Data loss or leakage</a:t>
            </a:r>
            <a:endParaRPr lang="en-US" altLang="en-US" sz="2200" dirty="0"/>
          </a:p>
          <a:p>
            <a:pPr lvl="1"/>
            <a:r>
              <a:rPr lang="en-US" sz="1700" dirty="0">
                <a:latin typeface="+mn-lt"/>
              </a:rPr>
              <a:t>Countermeasures include:</a:t>
            </a:r>
          </a:p>
          <a:p>
            <a:pPr lvl="2"/>
            <a:r>
              <a:rPr lang="en-US" sz="1500" dirty="0">
                <a:latin typeface="+mn-lt"/>
              </a:rPr>
              <a:t>Implement strong API access control</a:t>
            </a:r>
          </a:p>
          <a:p>
            <a:pPr lvl="2"/>
            <a:r>
              <a:rPr lang="en-US" sz="1500" dirty="0">
                <a:latin typeface="+mn-lt"/>
              </a:rPr>
              <a:t>Encrypt and protect integrity of data in transit and at rest</a:t>
            </a:r>
          </a:p>
          <a:p>
            <a:pPr lvl="2"/>
            <a:r>
              <a:rPr lang="en-US" sz="1500" dirty="0">
                <a:latin typeface="+mn-lt"/>
              </a:rPr>
              <a:t>Analyze data protection at both design and run time</a:t>
            </a:r>
            <a:endParaRPr lang="en-US" sz="1500" dirty="0"/>
          </a:p>
          <a:p>
            <a:pPr lvl="2"/>
            <a:r>
              <a:rPr lang="en-US" sz="1500" dirty="0">
                <a:latin typeface="+mn-lt"/>
              </a:rPr>
              <a:t>Implement strong key generation, storage and management, and destruction practices</a:t>
            </a:r>
            <a:endParaRPr lang="en-US" altLang="en-US" sz="1500" dirty="0"/>
          </a:p>
          <a:p>
            <a:r>
              <a:rPr lang="en-US" sz="2200" dirty="0">
                <a:latin typeface="+mn-lt"/>
              </a:rPr>
              <a:t>Account or service hijacking</a:t>
            </a:r>
            <a:endParaRPr lang="en-US" altLang="en-US" sz="2200" dirty="0"/>
          </a:p>
          <a:p>
            <a:pPr lvl="1"/>
            <a:r>
              <a:rPr lang="en-US" sz="1700" dirty="0">
                <a:latin typeface="+mn-lt"/>
              </a:rPr>
              <a:t>Countermeasures include:</a:t>
            </a:r>
          </a:p>
          <a:p>
            <a:pPr lvl="2"/>
            <a:r>
              <a:rPr lang="en-US" sz="1500" dirty="0">
                <a:latin typeface="+mn-lt"/>
              </a:rPr>
              <a:t>Prohibit the sharing of account credentials between users and services</a:t>
            </a:r>
          </a:p>
          <a:p>
            <a:pPr lvl="2"/>
            <a:r>
              <a:rPr lang="en-US" sz="1500" dirty="0">
                <a:latin typeface="+mn-lt"/>
              </a:rPr>
              <a:t>Leverage strong two-factor authentication techniques where possible</a:t>
            </a:r>
            <a:endParaRPr lang="en-US" sz="1500" dirty="0"/>
          </a:p>
          <a:p>
            <a:pPr lvl="2"/>
            <a:r>
              <a:rPr lang="en-US" sz="1500" dirty="0">
                <a:latin typeface="+mn-lt"/>
              </a:rPr>
              <a:t>Employ proactive monitoring to detect unauthorized activity</a:t>
            </a:r>
          </a:p>
          <a:p>
            <a:pPr lvl="2"/>
            <a:r>
              <a:rPr lang="en-US" sz="1500" dirty="0">
                <a:latin typeface="+mn-lt"/>
              </a:rPr>
              <a:t>Understand CSP security policies and SLAs</a:t>
            </a:r>
          </a:p>
          <a:p>
            <a:pPr eaLnBrk="1" hangingPunct="1"/>
            <a:r>
              <a:rPr lang="en-US" sz="2200" dirty="0">
                <a:latin typeface="+mn-lt"/>
              </a:rPr>
              <a:t>Unknown risk profile</a:t>
            </a:r>
            <a:endParaRPr lang="en-US" altLang="en-US" sz="2200" dirty="0"/>
          </a:p>
          <a:p>
            <a:pPr lvl="1"/>
            <a:r>
              <a:rPr lang="en-US" sz="1700" dirty="0">
                <a:latin typeface="+mn-lt"/>
              </a:rPr>
              <a:t>Countermeasures include:</a:t>
            </a:r>
          </a:p>
          <a:p>
            <a:pPr lvl="2"/>
            <a:r>
              <a:rPr lang="en-US" sz="1500" dirty="0">
                <a:latin typeface="+mn-lt"/>
              </a:rPr>
              <a:t>Disclosure of applicable logs and data</a:t>
            </a:r>
            <a:endParaRPr lang="en-US" sz="1500" dirty="0"/>
          </a:p>
          <a:p>
            <a:pPr lvl="2"/>
            <a:r>
              <a:rPr lang="en-US" sz="1500" dirty="0">
                <a:latin typeface="+mn-lt"/>
              </a:rPr>
              <a:t>Partial/full disclosure of infrastructure details</a:t>
            </a:r>
          </a:p>
          <a:p>
            <a:pPr lvl="2"/>
            <a:r>
              <a:rPr lang="en-US" sz="1500" dirty="0">
                <a:latin typeface="+mn-lt"/>
              </a:rPr>
              <a:t>Monitoring and alerting on necessary information</a:t>
            </a:r>
            <a:endParaRPr lang="en-US" altLang="en-US" sz="1500" dirty="0"/>
          </a:p>
        </p:txBody>
      </p:sp>
    </p:spTree>
    <p:extLst>
      <p:ext uri="{BB962C8B-B14F-4D97-AF65-F5344CB8AC3E}">
        <p14:creationId xmlns:p14="http://schemas.microsoft.com/office/powerpoint/2010/main" val="2568069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608142"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Data Protection in the Cloud</a:t>
            </a:r>
          </a:p>
        </p:txBody>
      </p:sp>
      <p:graphicFrame>
        <p:nvGraphicFramePr>
          <p:cNvPr id="14" name="Content Placeholder 10">
            <a:extLst>
              <a:ext uri="{FF2B5EF4-FFF2-40B4-BE49-F238E27FC236}">
                <a16:creationId xmlns:a16="http://schemas.microsoft.com/office/drawing/2014/main" id="{9149196E-19F8-4BF0-BABB-6D719F9F1FD1}"/>
              </a:ext>
            </a:extLst>
          </p:cNvPr>
          <p:cNvGraphicFramePr>
            <a:graphicFrameLocks/>
          </p:cNvGraphicFramePr>
          <p:nvPr>
            <p:extLst>
              <p:ext uri="{D42A27DB-BD31-4B8C-83A1-F6EECF244321}">
                <p14:modId xmlns:p14="http://schemas.microsoft.com/office/powerpoint/2010/main" val="102403902"/>
              </p:ext>
            </p:extLst>
          </p:nvPr>
        </p:nvGraphicFramePr>
        <p:xfrm>
          <a:off x="914405" y="1130075"/>
          <a:ext cx="9144000" cy="50691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57446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29</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718445"/>
            <a:ext cx="5170813" cy="4447611"/>
          </a:xfrm>
        </p:spPr>
        <p:txBody>
          <a:bodyPr>
            <a:noAutofit/>
          </a:bodyPr>
          <a:lstStyle/>
          <a:p>
            <a:pPr eaLnBrk="1" hangingPunct="1"/>
            <a:r>
              <a:rPr lang="en-US" sz="2600" dirty="0">
                <a:latin typeface="+mn-lt"/>
              </a:rPr>
              <a:t>Provides a unique DBMS running on a VM instance for each cloud subscriber</a:t>
            </a:r>
            <a:endParaRPr lang="en-US" altLang="en-US" sz="2600" dirty="0"/>
          </a:p>
          <a:p>
            <a:r>
              <a:rPr lang="en-US" sz="2600" dirty="0">
                <a:latin typeface="+mn-lt"/>
              </a:rPr>
              <a:t>This gives the subscriber complete control over role definition, user authorization, and other administrative tasks related to security</a:t>
            </a:r>
          </a:p>
        </p:txBody>
      </p:sp>
      <p:sp>
        <p:nvSpPr>
          <p:cNvPr id="10" name="Content Placeholder 2">
            <a:extLst>
              <a:ext uri="{FF2B5EF4-FFF2-40B4-BE49-F238E27FC236}">
                <a16:creationId xmlns:a16="http://schemas.microsoft.com/office/drawing/2014/main" id="{B2E74418-D896-49B1-A49C-53F16E670DF6}"/>
              </a:ext>
            </a:extLst>
          </p:cNvPr>
          <p:cNvSpPr txBox="1">
            <a:spLocks/>
          </p:cNvSpPr>
          <p:nvPr/>
        </p:nvSpPr>
        <p:spPr>
          <a:xfrm>
            <a:off x="5796725" y="1703353"/>
            <a:ext cx="5317953" cy="45067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latin typeface="+mn-lt"/>
              </a:rPr>
              <a:t>Provides a predefined environment for the cloud subscriber that is shared with other tenants, typically through tagging data with a subscriber identifier</a:t>
            </a:r>
            <a:endParaRPr lang="en-US" altLang="en-US" sz="2600" dirty="0"/>
          </a:p>
          <a:p>
            <a:r>
              <a:rPr lang="en-US" sz="2600" dirty="0">
                <a:latin typeface="+mn-lt"/>
              </a:rPr>
              <a:t>Tagging gives the appearance of exclusive use of the instance, but relies on the cloud provider to establish and maintain a sound secure database environment</a:t>
            </a:r>
            <a:endParaRPr lang="en-US" altLang="en-US" sz="2600" dirty="0"/>
          </a:p>
        </p:txBody>
      </p:sp>
      <p:sp>
        <p:nvSpPr>
          <p:cNvPr id="14" name="Content Placeholder 2">
            <a:extLst>
              <a:ext uri="{FF2B5EF4-FFF2-40B4-BE49-F238E27FC236}">
                <a16:creationId xmlns:a16="http://schemas.microsoft.com/office/drawing/2014/main" id="{5AE9DFAB-11EB-40BB-A2DC-1EDF17467B90}"/>
              </a:ext>
            </a:extLst>
          </p:cNvPr>
          <p:cNvSpPr txBox="1">
            <a:spLocks/>
          </p:cNvSpPr>
          <p:nvPr/>
        </p:nvSpPr>
        <p:spPr>
          <a:xfrm>
            <a:off x="473242" y="1241861"/>
            <a:ext cx="5170813" cy="4291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defRPr/>
            </a:pPr>
            <a:r>
              <a:rPr lang="en-US" b="1" dirty="0"/>
              <a:t>Multi-instance Model</a:t>
            </a:r>
          </a:p>
        </p:txBody>
      </p:sp>
      <p:sp>
        <p:nvSpPr>
          <p:cNvPr id="15" name="Content Placeholder 2">
            <a:extLst>
              <a:ext uri="{FF2B5EF4-FFF2-40B4-BE49-F238E27FC236}">
                <a16:creationId xmlns:a16="http://schemas.microsoft.com/office/drawing/2014/main" id="{B4ED81A0-C5F7-4F84-AA7B-9D155A3FF0EF}"/>
              </a:ext>
            </a:extLst>
          </p:cNvPr>
          <p:cNvSpPr txBox="1">
            <a:spLocks/>
          </p:cNvSpPr>
          <p:nvPr/>
        </p:nvSpPr>
        <p:spPr>
          <a:xfrm>
            <a:off x="5785939" y="1242535"/>
            <a:ext cx="6216869" cy="4291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b="1" dirty="0"/>
              <a:t>Multi-tenant Model</a:t>
            </a:r>
          </a:p>
        </p:txBody>
      </p:sp>
      <p:sp>
        <p:nvSpPr>
          <p:cNvPr id="16" name="Title 1">
            <a:extLst>
              <a:ext uri="{FF2B5EF4-FFF2-40B4-BE49-F238E27FC236}">
                <a16:creationId xmlns:a16="http://schemas.microsoft.com/office/drawing/2014/main" id="{B747494D-5048-442D-A261-FAFCAB5B63D1}"/>
              </a:ext>
            </a:extLst>
          </p:cNvPr>
          <p:cNvSpPr txBox="1">
            <a:spLocks/>
          </p:cNvSpPr>
          <p:nvPr/>
        </p:nvSpPr>
        <p:spPr>
          <a:xfrm>
            <a:off x="457200" y="64168"/>
            <a:ext cx="8608142"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Data Protection in the Cloud</a:t>
            </a:r>
          </a:p>
        </p:txBody>
      </p:sp>
    </p:spTree>
    <p:extLst>
      <p:ext uri="{BB962C8B-B14F-4D97-AF65-F5344CB8AC3E}">
        <p14:creationId xmlns:p14="http://schemas.microsoft.com/office/powerpoint/2010/main" val="2742301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dirty="0"/>
              <a:t>Cloud Computing</a:t>
            </a:r>
          </a:p>
          <a:p>
            <a:pPr eaLnBrk="1" hangingPunct="1"/>
            <a:r>
              <a:rPr lang="en-US" altLang="en-US" dirty="0"/>
              <a:t>Cloud Security Concepts</a:t>
            </a:r>
          </a:p>
          <a:p>
            <a:pPr eaLnBrk="1" hangingPunct="1"/>
            <a:r>
              <a:rPr lang="en-US" altLang="en-US" dirty="0"/>
              <a:t>Cloud Security Approaches</a:t>
            </a:r>
          </a:p>
          <a:p>
            <a:pPr eaLnBrk="1" hangingPunct="1"/>
            <a:r>
              <a:rPr lang="en-US" altLang="en-US" dirty="0"/>
              <a:t>The Internet of Things</a:t>
            </a:r>
          </a:p>
          <a:p>
            <a:pPr eaLnBrk="1" hangingPunct="1"/>
            <a:r>
              <a:rPr lang="en-US" altLang="en-US" dirty="0"/>
              <a:t>IoT Security </a:t>
            </a:r>
          </a:p>
          <a:p>
            <a:pPr eaLnBrk="1" hangingPunct="1"/>
            <a:r>
              <a:rPr lang="en-US" altLang="en-US" dirty="0"/>
              <a:t>Key Terms, Review Questions, and Problems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Chapter 13 Overview</a:t>
            </a:r>
          </a:p>
        </p:txBody>
      </p:sp>
    </p:spTree>
    <p:extLst>
      <p:ext uri="{BB962C8B-B14F-4D97-AF65-F5344CB8AC3E}">
        <p14:creationId xmlns:p14="http://schemas.microsoft.com/office/powerpoint/2010/main" val="3739642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608142"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Security Considerations</a:t>
            </a:r>
          </a:p>
        </p:txBody>
      </p:sp>
      <p:pic>
        <p:nvPicPr>
          <p:cNvPr id="3" name="Picture 2">
            <a:extLst>
              <a:ext uri="{FF2B5EF4-FFF2-40B4-BE49-F238E27FC236}">
                <a16:creationId xmlns:a16="http://schemas.microsoft.com/office/drawing/2014/main" id="{37C6A7EC-4C84-4252-9170-17D962400DEA}"/>
              </a:ext>
            </a:extLst>
          </p:cNvPr>
          <p:cNvPicPr>
            <a:picLocks noChangeAspect="1"/>
          </p:cNvPicPr>
          <p:nvPr/>
        </p:nvPicPr>
        <p:blipFill>
          <a:blip r:embed="rId4"/>
          <a:stretch>
            <a:fillRect/>
          </a:stretch>
        </p:blipFill>
        <p:spPr>
          <a:xfrm>
            <a:off x="2305050" y="5848507"/>
            <a:ext cx="7581900" cy="352425"/>
          </a:xfrm>
          <a:prstGeom prst="rect">
            <a:avLst/>
          </a:prstGeom>
        </p:spPr>
      </p:pic>
      <p:pic>
        <p:nvPicPr>
          <p:cNvPr id="10" name="Picture 9">
            <a:extLst>
              <a:ext uri="{FF2B5EF4-FFF2-40B4-BE49-F238E27FC236}">
                <a16:creationId xmlns:a16="http://schemas.microsoft.com/office/drawing/2014/main" id="{5AA706EA-9377-43B5-B13D-73949E2F2498}"/>
              </a:ext>
            </a:extLst>
          </p:cNvPr>
          <p:cNvPicPr>
            <a:picLocks noChangeAspect="1"/>
          </p:cNvPicPr>
          <p:nvPr/>
        </p:nvPicPr>
        <p:blipFill>
          <a:blip r:embed="rId5"/>
          <a:stretch>
            <a:fillRect/>
          </a:stretch>
        </p:blipFill>
        <p:spPr>
          <a:xfrm>
            <a:off x="575334" y="2031590"/>
            <a:ext cx="4979894" cy="3797493"/>
          </a:xfrm>
          <a:prstGeom prst="rect">
            <a:avLst/>
          </a:prstGeom>
        </p:spPr>
      </p:pic>
      <p:pic>
        <p:nvPicPr>
          <p:cNvPr id="15" name="Picture 14">
            <a:extLst>
              <a:ext uri="{FF2B5EF4-FFF2-40B4-BE49-F238E27FC236}">
                <a16:creationId xmlns:a16="http://schemas.microsoft.com/office/drawing/2014/main" id="{B10D5733-39E3-4ACA-91E1-CA4A5C5838E6}"/>
              </a:ext>
            </a:extLst>
          </p:cNvPr>
          <p:cNvPicPr>
            <a:picLocks noChangeAspect="1"/>
          </p:cNvPicPr>
          <p:nvPr/>
        </p:nvPicPr>
        <p:blipFill>
          <a:blip r:embed="rId6"/>
          <a:stretch>
            <a:fillRect/>
          </a:stretch>
        </p:blipFill>
        <p:spPr>
          <a:xfrm>
            <a:off x="6482998" y="1175351"/>
            <a:ext cx="4696279" cy="4638300"/>
          </a:xfrm>
          <a:prstGeom prst="rect">
            <a:avLst/>
          </a:prstGeom>
        </p:spPr>
      </p:pic>
    </p:spTree>
    <p:extLst>
      <p:ext uri="{BB962C8B-B14F-4D97-AF65-F5344CB8AC3E}">
        <p14:creationId xmlns:p14="http://schemas.microsoft.com/office/powerpoint/2010/main" val="971438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Cloud Security as a Service</a:t>
            </a:r>
          </a:p>
        </p:txBody>
      </p:sp>
      <p:sp>
        <p:nvSpPr>
          <p:cNvPr id="12" name="Content Placeholder 2">
            <a:extLst>
              <a:ext uri="{FF2B5EF4-FFF2-40B4-BE49-F238E27FC236}">
                <a16:creationId xmlns:a16="http://schemas.microsoft.com/office/drawing/2014/main" id="{EF9A6BB6-A8C2-4783-B272-460F4305B6B2}"/>
              </a:ext>
            </a:extLst>
          </p:cNvPr>
          <p:cNvSpPr>
            <a:spLocks noGrp="1"/>
          </p:cNvSpPr>
          <p:nvPr>
            <p:ph idx="1"/>
          </p:nvPr>
        </p:nvSpPr>
        <p:spPr>
          <a:xfrm>
            <a:off x="473242" y="1160703"/>
            <a:ext cx="11718758" cy="4873190"/>
          </a:xfrm>
        </p:spPr>
        <p:txBody>
          <a:bodyPr>
            <a:noAutofit/>
          </a:bodyPr>
          <a:lstStyle/>
          <a:p>
            <a:pPr eaLnBrk="1" hangingPunct="1"/>
            <a:r>
              <a:rPr lang="en-US" sz="2200" dirty="0">
                <a:latin typeface="+mn-lt"/>
              </a:rPr>
              <a:t>In the context of cloud computing, cloud Security as a Service, designated SecaaS, is a segment of the SaaS offering of a CSP</a:t>
            </a:r>
          </a:p>
          <a:p>
            <a:pPr eaLnBrk="1" hangingPunct="1"/>
            <a:r>
              <a:rPr lang="en-US" sz="2200" dirty="0">
                <a:latin typeface="+mn-lt"/>
              </a:rPr>
              <a:t>The CSA defines SecaaS as the provision of security applications and services via the cloud either to cloud-based infrastructure and software, or from the cloud to the customers’ on-premise systems</a:t>
            </a:r>
          </a:p>
          <a:p>
            <a:pPr eaLnBrk="1" hangingPunct="1"/>
            <a:r>
              <a:rPr lang="en-US" sz="2200" dirty="0">
                <a:latin typeface="+mn-lt"/>
              </a:rPr>
              <a:t>The CSA has identified the following SecaaS categories of service:</a:t>
            </a:r>
            <a:endParaRPr lang="en-US" altLang="en-US" sz="2200" dirty="0"/>
          </a:p>
          <a:p>
            <a:pPr lvl="1"/>
            <a:r>
              <a:rPr lang="en-US" sz="1800" dirty="0">
                <a:latin typeface="+mn-lt"/>
              </a:rPr>
              <a:t>Identity and access management</a:t>
            </a:r>
          </a:p>
          <a:p>
            <a:pPr lvl="1"/>
            <a:r>
              <a:rPr lang="en-US" sz="1800" dirty="0">
                <a:latin typeface="+mn-lt"/>
              </a:rPr>
              <a:t>Data loss prevention</a:t>
            </a:r>
            <a:endParaRPr lang="en-US" sz="1800" dirty="0"/>
          </a:p>
          <a:p>
            <a:pPr lvl="1"/>
            <a:r>
              <a:rPr lang="en-US" sz="1800" dirty="0">
                <a:latin typeface="+mn-lt"/>
              </a:rPr>
              <a:t>Web security</a:t>
            </a:r>
          </a:p>
          <a:p>
            <a:pPr lvl="1"/>
            <a:r>
              <a:rPr lang="en-US" sz="1800" dirty="0">
                <a:latin typeface="+mn-lt"/>
              </a:rPr>
              <a:t>E-mail security</a:t>
            </a:r>
            <a:endParaRPr lang="en-US" sz="1800" dirty="0"/>
          </a:p>
          <a:p>
            <a:pPr lvl="1"/>
            <a:r>
              <a:rPr lang="en-US" sz="1800" dirty="0">
                <a:latin typeface="+mn-lt"/>
              </a:rPr>
              <a:t>Security assessments</a:t>
            </a:r>
          </a:p>
          <a:p>
            <a:pPr lvl="1"/>
            <a:r>
              <a:rPr lang="en-US" sz="1800" dirty="0">
                <a:latin typeface="+mn-lt"/>
              </a:rPr>
              <a:t>Intrusion management</a:t>
            </a:r>
            <a:endParaRPr lang="en-US" sz="1800" dirty="0"/>
          </a:p>
          <a:p>
            <a:pPr lvl="1"/>
            <a:r>
              <a:rPr lang="en-US" sz="1800" dirty="0">
                <a:latin typeface="+mn-lt"/>
              </a:rPr>
              <a:t>Security information and event management</a:t>
            </a:r>
          </a:p>
          <a:p>
            <a:pPr lvl="1"/>
            <a:r>
              <a:rPr lang="en-US" sz="1800" dirty="0">
                <a:latin typeface="+mn-lt"/>
              </a:rPr>
              <a:t>Encryption</a:t>
            </a:r>
            <a:endParaRPr lang="en-US" sz="1800" dirty="0"/>
          </a:p>
          <a:p>
            <a:pPr lvl="1"/>
            <a:r>
              <a:rPr lang="en-US" sz="1800" dirty="0">
                <a:latin typeface="+mn-lt"/>
              </a:rPr>
              <a:t>Business continuity and disaster recovery</a:t>
            </a:r>
          </a:p>
          <a:p>
            <a:pPr lvl="1"/>
            <a:r>
              <a:rPr lang="en-US" sz="1800" dirty="0">
                <a:latin typeface="+mn-lt"/>
              </a:rPr>
              <a:t>Network security</a:t>
            </a:r>
            <a:endParaRPr lang="en-US" sz="1800" dirty="0"/>
          </a:p>
        </p:txBody>
      </p:sp>
    </p:spTree>
    <p:extLst>
      <p:ext uri="{BB962C8B-B14F-4D97-AF65-F5344CB8AC3E}">
        <p14:creationId xmlns:p14="http://schemas.microsoft.com/office/powerpoint/2010/main" val="2201668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608142"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Elements of Cloud SecaaS</a:t>
            </a:r>
          </a:p>
        </p:txBody>
      </p:sp>
      <p:pic>
        <p:nvPicPr>
          <p:cNvPr id="3" name="Picture 2">
            <a:extLst>
              <a:ext uri="{FF2B5EF4-FFF2-40B4-BE49-F238E27FC236}">
                <a16:creationId xmlns:a16="http://schemas.microsoft.com/office/drawing/2014/main" id="{CDB44B54-9224-4B89-8CF1-7A295F0E5DE9}"/>
              </a:ext>
            </a:extLst>
          </p:cNvPr>
          <p:cNvPicPr>
            <a:picLocks noChangeAspect="1"/>
          </p:cNvPicPr>
          <p:nvPr/>
        </p:nvPicPr>
        <p:blipFill>
          <a:blip r:embed="rId4"/>
          <a:stretch>
            <a:fillRect/>
          </a:stretch>
        </p:blipFill>
        <p:spPr>
          <a:xfrm>
            <a:off x="3167062" y="1214768"/>
            <a:ext cx="4580757" cy="4886141"/>
          </a:xfrm>
          <a:prstGeom prst="rect">
            <a:avLst/>
          </a:prstGeom>
        </p:spPr>
      </p:pic>
      <p:pic>
        <p:nvPicPr>
          <p:cNvPr id="10" name="Picture 9">
            <a:extLst>
              <a:ext uri="{FF2B5EF4-FFF2-40B4-BE49-F238E27FC236}">
                <a16:creationId xmlns:a16="http://schemas.microsoft.com/office/drawing/2014/main" id="{BE30BEAC-EA9C-4321-B2B3-2EF0721C3065}"/>
              </a:ext>
            </a:extLst>
          </p:cNvPr>
          <p:cNvPicPr>
            <a:picLocks noChangeAspect="1"/>
          </p:cNvPicPr>
          <p:nvPr/>
        </p:nvPicPr>
        <p:blipFill>
          <a:blip r:embed="rId5"/>
          <a:stretch>
            <a:fillRect/>
          </a:stretch>
        </p:blipFill>
        <p:spPr>
          <a:xfrm>
            <a:off x="6961086" y="5240870"/>
            <a:ext cx="4876954" cy="276225"/>
          </a:xfrm>
          <a:prstGeom prst="rect">
            <a:avLst/>
          </a:prstGeom>
        </p:spPr>
      </p:pic>
    </p:spTree>
    <p:extLst>
      <p:ext uri="{BB962C8B-B14F-4D97-AF65-F5344CB8AC3E}">
        <p14:creationId xmlns:p14="http://schemas.microsoft.com/office/powerpoint/2010/main" val="3450465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33</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608142"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OpenStack</a:t>
            </a:r>
          </a:p>
        </p:txBody>
      </p:sp>
      <p:graphicFrame>
        <p:nvGraphicFramePr>
          <p:cNvPr id="12" name="Content Placeholder 4">
            <a:extLst>
              <a:ext uri="{FF2B5EF4-FFF2-40B4-BE49-F238E27FC236}">
                <a16:creationId xmlns:a16="http://schemas.microsoft.com/office/drawing/2014/main" id="{8B27DF3F-5126-4DD9-ACD4-8CC1D23BC3DD}"/>
              </a:ext>
            </a:extLst>
          </p:cNvPr>
          <p:cNvGraphicFramePr>
            <a:graphicFrameLocks noGrp="1"/>
          </p:cNvGraphicFramePr>
          <p:nvPr>
            <p:ph idx="1"/>
            <p:extLst>
              <p:ext uri="{D42A27DB-BD31-4B8C-83A1-F6EECF244321}">
                <p14:modId xmlns:p14="http://schemas.microsoft.com/office/powerpoint/2010/main" val="1117327332"/>
              </p:ext>
            </p:extLst>
          </p:nvPr>
        </p:nvGraphicFramePr>
        <p:xfrm>
          <a:off x="614519" y="1313882"/>
          <a:ext cx="8229600" cy="46805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80762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OpenStack</a:t>
            </a:r>
          </a:p>
        </p:txBody>
      </p:sp>
      <p:sp>
        <p:nvSpPr>
          <p:cNvPr id="12" name="Content Placeholder 2">
            <a:extLst>
              <a:ext uri="{FF2B5EF4-FFF2-40B4-BE49-F238E27FC236}">
                <a16:creationId xmlns:a16="http://schemas.microsoft.com/office/drawing/2014/main" id="{EF9A6BB6-A8C2-4783-B272-460F4305B6B2}"/>
              </a:ext>
            </a:extLst>
          </p:cNvPr>
          <p:cNvSpPr>
            <a:spLocks noGrp="1"/>
          </p:cNvSpPr>
          <p:nvPr>
            <p:ph idx="1"/>
          </p:nvPr>
        </p:nvSpPr>
        <p:spPr>
          <a:xfrm>
            <a:off x="473242" y="1160703"/>
            <a:ext cx="11237114" cy="4873190"/>
          </a:xfrm>
        </p:spPr>
        <p:txBody>
          <a:bodyPr>
            <a:noAutofit/>
          </a:bodyPr>
          <a:lstStyle/>
          <a:p>
            <a:pPr eaLnBrk="1" hangingPunct="1"/>
            <a:r>
              <a:rPr lang="en-US" dirty="0">
                <a:latin typeface="+mn-lt"/>
              </a:rPr>
              <a:t>The OpenStack OS consists of a number of independent modules, each of which has a project name and a functional name</a:t>
            </a:r>
            <a:endParaRPr lang="en-US" altLang="en-US" dirty="0"/>
          </a:p>
          <a:p>
            <a:r>
              <a:rPr lang="en-US" dirty="0">
                <a:latin typeface="+mn-lt"/>
              </a:rPr>
              <a:t>The security module for OpenStack is Keystone</a:t>
            </a:r>
          </a:p>
          <a:p>
            <a:r>
              <a:rPr lang="en-US" dirty="0">
                <a:latin typeface="+mn-lt"/>
              </a:rPr>
              <a:t>Keystone provides the shared security services essential for a functioning cloud computing infrastructure</a:t>
            </a:r>
            <a:endParaRPr lang="en-US" dirty="0"/>
          </a:p>
          <a:p>
            <a:pPr lvl="1"/>
            <a:r>
              <a:rPr lang="en-US" sz="2600" dirty="0">
                <a:latin typeface="+mn-lt"/>
              </a:rPr>
              <a:t>It provides the following main services:</a:t>
            </a:r>
          </a:p>
          <a:p>
            <a:pPr lvl="2"/>
            <a:r>
              <a:rPr lang="en-US" sz="2400" dirty="0">
                <a:latin typeface="+mn-lt"/>
              </a:rPr>
              <a:t>Identity</a:t>
            </a:r>
            <a:endParaRPr lang="en-US" sz="2400" dirty="0"/>
          </a:p>
          <a:p>
            <a:pPr lvl="2"/>
            <a:r>
              <a:rPr lang="en-US" altLang="en-US" sz="2400" dirty="0"/>
              <a:t>Token</a:t>
            </a:r>
          </a:p>
          <a:p>
            <a:pPr lvl="2"/>
            <a:r>
              <a:rPr lang="en-US" altLang="en-US" sz="2400" dirty="0"/>
              <a:t>Service catalog</a:t>
            </a:r>
          </a:p>
          <a:p>
            <a:pPr lvl="2"/>
            <a:r>
              <a:rPr lang="en-US" altLang="en-US" sz="2400" dirty="0"/>
              <a:t>Policies</a:t>
            </a:r>
          </a:p>
          <a:p>
            <a:pPr lvl="2"/>
            <a:endParaRPr lang="en-US" altLang="en-US" sz="1400" dirty="0"/>
          </a:p>
        </p:txBody>
      </p:sp>
    </p:spTree>
    <p:extLst>
      <p:ext uri="{BB962C8B-B14F-4D97-AF65-F5344CB8AC3E}">
        <p14:creationId xmlns:p14="http://schemas.microsoft.com/office/powerpoint/2010/main" val="882016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8893277"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Launching a Virtual Machine in OpenStack</a:t>
            </a:r>
          </a:p>
        </p:txBody>
      </p:sp>
      <p:pic>
        <p:nvPicPr>
          <p:cNvPr id="10" name="Picture 9">
            <a:extLst>
              <a:ext uri="{FF2B5EF4-FFF2-40B4-BE49-F238E27FC236}">
                <a16:creationId xmlns:a16="http://schemas.microsoft.com/office/drawing/2014/main" id="{983EA38E-55F5-42EC-95C7-98E040660C6A}"/>
              </a:ext>
            </a:extLst>
          </p:cNvPr>
          <p:cNvPicPr>
            <a:picLocks noChangeAspect="1"/>
          </p:cNvPicPr>
          <p:nvPr/>
        </p:nvPicPr>
        <p:blipFill>
          <a:blip r:embed="rId4"/>
          <a:stretch>
            <a:fillRect/>
          </a:stretch>
        </p:blipFill>
        <p:spPr>
          <a:xfrm>
            <a:off x="2969034" y="1270971"/>
            <a:ext cx="6076950" cy="4886325"/>
          </a:xfrm>
          <a:prstGeom prst="rect">
            <a:avLst/>
          </a:prstGeom>
        </p:spPr>
      </p:pic>
    </p:spTree>
    <p:extLst>
      <p:ext uri="{BB962C8B-B14F-4D97-AF65-F5344CB8AC3E}">
        <p14:creationId xmlns:p14="http://schemas.microsoft.com/office/powerpoint/2010/main" val="2871716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The Internet of Things (IoT)</a:t>
            </a:r>
          </a:p>
        </p:txBody>
      </p:sp>
      <p:sp>
        <p:nvSpPr>
          <p:cNvPr id="12" name="Content Placeholder 2">
            <a:extLst>
              <a:ext uri="{FF2B5EF4-FFF2-40B4-BE49-F238E27FC236}">
                <a16:creationId xmlns:a16="http://schemas.microsoft.com/office/drawing/2014/main" id="{EF9A6BB6-A8C2-4783-B272-460F4305B6B2}"/>
              </a:ext>
            </a:extLst>
          </p:cNvPr>
          <p:cNvSpPr>
            <a:spLocks noGrp="1"/>
          </p:cNvSpPr>
          <p:nvPr>
            <p:ph idx="1"/>
          </p:nvPr>
        </p:nvSpPr>
        <p:spPr>
          <a:xfrm>
            <a:off x="473242" y="1160703"/>
            <a:ext cx="11237114" cy="4873190"/>
          </a:xfrm>
        </p:spPr>
        <p:txBody>
          <a:bodyPr>
            <a:noAutofit/>
          </a:bodyPr>
          <a:lstStyle/>
          <a:p>
            <a:pPr eaLnBrk="1" hangingPunct="1"/>
            <a:r>
              <a:rPr lang="en-US" sz="2400" dirty="0">
                <a:latin typeface="+mn-lt"/>
              </a:rPr>
              <a:t>IoT is a term that refers to the expanding interconnection of smart devices, ranging from appliances to tiny sensors</a:t>
            </a:r>
            <a:endParaRPr lang="en-US" altLang="en-US" sz="2400" dirty="0"/>
          </a:p>
          <a:p>
            <a:pPr lvl="1"/>
            <a:r>
              <a:rPr lang="en-US" sz="2000" dirty="0">
                <a:latin typeface="+mn-lt"/>
              </a:rPr>
              <a:t>A dominant theme is the embedding of short-range mobile transceivers into a wide array of gadgets and everyday items, enabling new forms of communication between people and things, and between things themselves</a:t>
            </a:r>
          </a:p>
          <a:p>
            <a:pPr lvl="1"/>
            <a:r>
              <a:rPr lang="en-US" sz="2000" dirty="0">
                <a:latin typeface="+mn-lt"/>
              </a:rPr>
              <a:t>The Internet supports the interconnectivity usually through cloud systems</a:t>
            </a:r>
          </a:p>
          <a:p>
            <a:r>
              <a:rPr lang="en-US" sz="2400" dirty="0">
                <a:latin typeface="+mn-lt"/>
              </a:rPr>
              <a:t>The objects deliver sensor information, act on their environment, and in some cases modify themselves, to create overall management of a larger system</a:t>
            </a:r>
          </a:p>
          <a:p>
            <a:r>
              <a:rPr lang="en-US" sz="2400" dirty="0">
                <a:latin typeface="+mn-lt"/>
              </a:rPr>
              <a:t>The IoT is primarily driven by deeply embedded devices</a:t>
            </a:r>
            <a:endParaRPr lang="en-US" sz="2400" dirty="0"/>
          </a:p>
          <a:p>
            <a:pPr lvl="1"/>
            <a:r>
              <a:rPr lang="en-US" sz="2000" dirty="0">
                <a:latin typeface="+mn-lt"/>
              </a:rPr>
              <a:t>These devices are low-bandwidth, low-repetition data capture, and low-bandwidth data-usage appliances that communicate with each other and provide data via user interfaces</a:t>
            </a:r>
          </a:p>
          <a:p>
            <a:pPr lvl="1"/>
            <a:r>
              <a:rPr lang="en-US" sz="2000" dirty="0">
                <a:latin typeface="+mn-lt"/>
              </a:rPr>
              <a:t>Embedded appliances, such as high-resolution video security cameras, video VoIP phones, and a handful of others, require high-bandwidth streaming capabilities</a:t>
            </a:r>
            <a:endParaRPr lang="en-US" altLang="en-US" sz="2000" dirty="0"/>
          </a:p>
        </p:txBody>
      </p:sp>
    </p:spTree>
    <p:extLst>
      <p:ext uri="{BB962C8B-B14F-4D97-AF65-F5344CB8AC3E}">
        <p14:creationId xmlns:p14="http://schemas.microsoft.com/office/powerpoint/2010/main" val="3732142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8893277"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Evolution of the Internet</a:t>
            </a:r>
          </a:p>
        </p:txBody>
      </p:sp>
      <p:graphicFrame>
        <p:nvGraphicFramePr>
          <p:cNvPr id="12" name="Content Placeholder 5">
            <a:extLst>
              <a:ext uri="{FF2B5EF4-FFF2-40B4-BE49-F238E27FC236}">
                <a16:creationId xmlns:a16="http://schemas.microsoft.com/office/drawing/2014/main" id="{D1B363CF-5D41-4396-A181-E061D707D090}"/>
              </a:ext>
            </a:extLst>
          </p:cNvPr>
          <p:cNvGraphicFramePr>
            <a:graphicFrameLocks/>
          </p:cNvGraphicFramePr>
          <p:nvPr>
            <p:extLst>
              <p:ext uri="{D42A27DB-BD31-4B8C-83A1-F6EECF244321}">
                <p14:modId xmlns:p14="http://schemas.microsoft.com/office/powerpoint/2010/main" val="2374764500"/>
              </p:ext>
            </p:extLst>
          </p:nvPr>
        </p:nvGraphicFramePr>
        <p:xfrm>
          <a:off x="559504" y="1196752"/>
          <a:ext cx="11150852" cy="49693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211377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8893277"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IoT Components</a:t>
            </a:r>
          </a:p>
        </p:txBody>
      </p:sp>
      <p:pic>
        <p:nvPicPr>
          <p:cNvPr id="3" name="Picture 2">
            <a:extLst>
              <a:ext uri="{FF2B5EF4-FFF2-40B4-BE49-F238E27FC236}">
                <a16:creationId xmlns:a16="http://schemas.microsoft.com/office/drawing/2014/main" id="{BB553C66-A9CF-4BE8-B8B0-60E579B4E881}"/>
              </a:ext>
            </a:extLst>
          </p:cNvPr>
          <p:cNvPicPr>
            <a:picLocks noChangeAspect="1"/>
          </p:cNvPicPr>
          <p:nvPr/>
        </p:nvPicPr>
        <p:blipFill>
          <a:blip r:embed="rId4"/>
          <a:stretch>
            <a:fillRect/>
          </a:stretch>
        </p:blipFill>
        <p:spPr>
          <a:xfrm>
            <a:off x="3741328" y="1199227"/>
            <a:ext cx="4276725" cy="5010150"/>
          </a:xfrm>
          <a:prstGeom prst="rect">
            <a:avLst/>
          </a:prstGeom>
        </p:spPr>
      </p:pic>
    </p:spTree>
    <p:extLst>
      <p:ext uri="{BB962C8B-B14F-4D97-AF65-F5344CB8AC3E}">
        <p14:creationId xmlns:p14="http://schemas.microsoft.com/office/powerpoint/2010/main" val="3754231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8893277"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The IoT / Cloud Context</a:t>
            </a:r>
          </a:p>
        </p:txBody>
      </p:sp>
      <p:pic>
        <p:nvPicPr>
          <p:cNvPr id="12" name="Picture 11">
            <a:extLst>
              <a:ext uri="{FF2B5EF4-FFF2-40B4-BE49-F238E27FC236}">
                <a16:creationId xmlns:a16="http://schemas.microsoft.com/office/drawing/2014/main" id="{CE606F04-123B-4A55-B886-C7DED2718844}"/>
              </a:ext>
            </a:extLst>
          </p:cNvPr>
          <p:cNvPicPr>
            <a:picLocks noChangeAspect="1"/>
          </p:cNvPicPr>
          <p:nvPr/>
        </p:nvPicPr>
        <p:blipFill>
          <a:blip r:embed="rId4"/>
          <a:stretch>
            <a:fillRect/>
          </a:stretch>
        </p:blipFill>
        <p:spPr>
          <a:xfrm>
            <a:off x="3076575" y="1199535"/>
            <a:ext cx="4759536" cy="5022287"/>
          </a:xfrm>
          <a:prstGeom prst="rect">
            <a:avLst/>
          </a:prstGeom>
        </p:spPr>
      </p:pic>
      <p:pic>
        <p:nvPicPr>
          <p:cNvPr id="15" name="Picture 14">
            <a:extLst>
              <a:ext uri="{FF2B5EF4-FFF2-40B4-BE49-F238E27FC236}">
                <a16:creationId xmlns:a16="http://schemas.microsoft.com/office/drawing/2014/main" id="{371F2486-B103-4623-BFFC-B5ED90A55831}"/>
              </a:ext>
            </a:extLst>
          </p:cNvPr>
          <p:cNvPicPr>
            <a:picLocks noChangeAspect="1"/>
          </p:cNvPicPr>
          <p:nvPr/>
        </p:nvPicPr>
        <p:blipFill>
          <a:blip r:embed="rId5"/>
          <a:stretch>
            <a:fillRect/>
          </a:stretch>
        </p:blipFill>
        <p:spPr>
          <a:xfrm>
            <a:off x="8319022" y="3585549"/>
            <a:ext cx="3105150" cy="257175"/>
          </a:xfrm>
          <a:prstGeom prst="rect">
            <a:avLst/>
          </a:prstGeom>
        </p:spPr>
      </p:pic>
    </p:spTree>
    <p:extLst>
      <p:ext uri="{BB962C8B-B14F-4D97-AF65-F5344CB8AC3E}">
        <p14:creationId xmlns:p14="http://schemas.microsoft.com/office/powerpoint/2010/main" val="1357604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Cloud Computing Definition</a:t>
            </a:r>
          </a:p>
        </p:txBody>
      </p:sp>
      <p:sp>
        <p:nvSpPr>
          <p:cNvPr id="10" name="Content Placeholder 2">
            <a:extLst>
              <a:ext uri="{FF2B5EF4-FFF2-40B4-BE49-F238E27FC236}">
                <a16:creationId xmlns:a16="http://schemas.microsoft.com/office/drawing/2014/main" id="{C8B1CE91-4EDF-4DFA-A59F-1FC2E7277907}"/>
              </a:ext>
            </a:extLst>
          </p:cNvPr>
          <p:cNvSpPr>
            <a:spLocks noGrp="1"/>
          </p:cNvSpPr>
          <p:nvPr>
            <p:ph idx="1"/>
          </p:nvPr>
        </p:nvSpPr>
        <p:spPr>
          <a:xfrm>
            <a:off x="473242" y="1160703"/>
            <a:ext cx="11237114" cy="4873190"/>
          </a:xfrm>
        </p:spPr>
        <p:txBody>
          <a:bodyPr>
            <a:noAutofit/>
          </a:bodyPr>
          <a:lstStyle/>
          <a:p>
            <a:pPr>
              <a:buClr>
                <a:schemeClr val="accent3">
                  <a:lumMod val="50000"/>
                </a:schemeClr>
              </a:buClr>
            </a:pPr>
            <a:r>
              <a:rPr lang="en-US" sz="3200" dirty="0">
                <a:latin typeface="+mn-lt"/>
              </a:rPr>
              <a:t>NIST defines cloud computing, in NIST SP-800-145 (</a:t>
            </a:r>
            <a:r>
              <a:rPr lang="en-US" sz="3200" i="1" dirty="0">
                <a:latin typeface="+mn-lt"/>
              </a:rPr>
              <a:t>The</a:t>
            </a:r>
            <a:r>
              <a:rPr lang="en-US" sz="3200" dirty="0">
                <a:latin typeface="+mn-lt"/>
              </a:rPr>
              <a:t> </a:t>
            </a:r>
            <a:r>
              <a:rPr lang="en-US" sz="3200" i="1" dirty="0">
                <a:latin typeface="+mn-lt"/>
              </a:rPr>
              <a:t>NIST Definition of Cloud Computing</a:t>
            </a:r>
            <a:r>
              <a:rPr lang="en-US" sz="3200" dirty="0">
                <a:latin typeface="+mn-lt"/>
              </a:rPr>
              <a:t>, September 2011</a:t>
            </a:r>
            <a:r>
              <a:rPr lang="en-US" sz="3200" i="1" dirty="0">
                <a:latin typeface="+mn-lt"/>
              </a:rPr>
              <a:t>) </a:t>
            </a:r>
            <a:r>
              <a:rPr lang="en-US" sz="3200" dirty="0">
                <a:latin typeface="+mn-lt"/>
              </a:rPr>
              <a:t>as follows:</a:t>
            </a:r>
          </a:p>
          <a:p>
            <a:pPr>
              <a:buClr>
                <a:schemeClr val="accent3">
                  <a:lumMod val="50000"/>
                </a:schemeClr>
              </a:buClr>
            </a:pPr>
            <a:endParaRPr lang="en-US" sz="1100" dirty="0">
              <a:latin typeface="+mn-lt"/>
            </a:endParaRPr>
          </a:p>
          <a:p>
            <a:pPr marL="457200" lvl="1" indent="0">
              <a:buNone/>
            </a:pPr>
            <a:r>
              <a:rPr lang="en-US" sz="2800" dirty="0">
                <a:effectLst>
                  <a:outerShdw blurRad="38100" dist="38100" dir="2700000" algn="tl">
                    <a:srgbClr val="000000">
                      <a:alpha val="43137"/>
                    </a:srgbClr>
                  </a:outerShdw>
                </a:effectLst>
                <a:latin typeface="+mn-lt"/>
              </a:rPr>
              <a:t>“Cloud computing: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This cloud model promotes availability and is composed of five essential characteristics, three service models, and four deployment models.”</a:t>
            </a:r>
          </a:p>
        </p:txBody>
      </p:sp>
    </p:spTree>
    <p:extLst>
      <p:ext uri="{BB962C8B-B14F-4D97-AF65-F5344CB8AC3E}">
        <p14:creationId xmlns:p14="http://schemas.microsoft.com/office/powerpoint/2010/main" val="18492777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8893277"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Edge</a:t>
            </a:r>
          </a:p>
        </p:txBody>
      </p:sp>
      <p:graphicFrame>
        <p:nvGraphicFramePr>
          <p:cNvPr id="14" name="Content Placeholder 6">
            <a:extLst>
              <a:ext uri="{FF2B5EF4-FFF2-40B4-BE49-F238E27FC236}">
                <a16:creationId xmlns:a16="http://schemas.microsoft.com/office/drawing/2014/main" id="{AFAB6AE8-7143-4AE2-942B-4968095BC8A1}"/>
              </a:ext>
            </a:extLst>
          </p:cNvPr>
          <p:cNvGraphicFramePr>
            <a:graphicFrameLocks/>
          </p:cNvGraphicFramePr>
          <p:nvPr>
            <p:extLst>
              <p:ext uri="{D42A27DB-BD31-4B8C-83A1-F6EECF244321}">
                <p14:modId xmlns:p14="http://schemas.microsoft.com/office/powerpoint/2010/main" val="2110604904"/>
              </p:ext>
            </p:extLst>
          </p:nvPr>
        </p:nvGraphicFramePr>
        <p:xfrm>
          <a:off x="284200" y="1405836"/>
          <a:ext cx="10462458" cy="49685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335288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Fog</a:t>
            </a:r>
          </a:p>
        </p:txBody>
      </p:sp>
      <p:sp>
        <p:nvSpPr>
          <p:cNvPr id="12" name="Content Placeholder 2">
            <a:extLst>
              <a:ext uri="{FF2B5EF4-FFF2-40B4-BE49-F238E27FC236}">
                <a16:creationId xmlns:a16="http://schemas.microsoft.com/office/drawing/2014/main" id="{EF9A6BB6-A8C2-4783-B272-460F4305B6B2}"/>
              </a:ext>
            </a:extLst>
          </p:cNvPr>
          <p:cNvSpPr>
            <a:spLocks noGrp="1"/>
          </p:cNvSpPr>
          <p:nvPr>
            <p:ph idx="1"/>
          </p:nvPr>
        </p:nvSpPr>
        <p:spPr>
          <a:xfrm>
            <a:off x="473242" y="1160703"/>
            <a:ext cx="11237114" cy="3696432"/>
          </a:xfrm>
        </p:spPr>
        <p:txBody>
          <a:bodyPr>
            <a:noAutofit/>
          </a:bodyPr>
          <a:lstStyle/>
          <a:p>
            <a:pPr eaLnBrk="1" hangingPunct="1"/>
            <a:r>
              <a:rPr lang="en-NZ" sz="2200" dirty="0">
                <a:latin typeface="+mn-lt"/>
              </a:rPr>
              <a:t>In many IoT deployments, massive amounts of data may be generated by a distributed network of sensors</a:t>
            </a:r>
            <a:endParaRPr lang="en-US" altLang="en-US" sz="2200" dirty="0"/>
          </a:p>
          <a:p>
            <a:r>
              <a:rPr lang="en-NZ" sz="2200" dirty="0">
                <a:latin typeface="+mn-lt"/>
              </a:rPr>
              <a:t>Rather than store all of that data permanently (or at least for a long period) in central storage accessible to IoT applications, it is often desirable to do as much data processing close to the sensors as possible</a:t>
            </a:r>
            <a:endParaRPr lang="en-US" sz="2200" dirty="0">
              <a:latin typeface="+mn-lt"/>
            </a:endParaRPr>
          </a:p>
          <a:p>
            <a:r>
              <a:rPr lang="en-NZ" sz="2200" dirty="0">
                <a:latin typeface="+mn-lt"/>
              </a:rPr>
              <a:t>The purpose of what is sometimes referred to as the edge computing level is to convert network data flows into information that is suitable for storage and higher-level processing</a:t>
            </a:r>
            <a:endParaRPr lang="en-US" sz="2200" dirty="0"/>
          </a:p>
          <a:p>
            <a:r>
              <a:rPr lang="en-NZ" sz="2200" dirty="0">
                <a:latin typeface="+mn-lt"/>
              </a:rPr>
              <a:t>Processing elements at these levels may deal with high volumes of data and perform data transformation operations, resulting in the storage of much lower volumes of data</a:t>
            </a:r>
            <a:endParaRPr lang="en-US" sz="2200" dirty="0">
              <a:latin typeface="+mn-lt"/>
            </a:endParaRPr>
          </a:p>
          <a:p>
            <a:r>
              <a:rPr lang="en-NZ" sz="2200" dirty="0">
                <a:latin typeface="+mn-lt"/>
              </a:rPr>
              <a:t>The following are examples of fog computing operations:</a:t>
            </a:r>
            <a:endParaRPr lang="en-US" altLang="en-US" sz="2200" dirty="0"/>
          </a:p>
        </p:txBody>
      </p:sp>
      <p:graphicFrame>
        <p:nvGraphicFramePr>
          <p:cNvPr id="10" name="Diagram 9">
            <a:extLst>
              <a:ext uri="{FF2B5EF4-FFF2-40B4-BE49-F238E27FC236}">
                <a16:creationId xmlns:a16="http://schemas.microsoft.com/office/drawing/2014/main" id="{3B2AD039-0E0A-40A3-AF14-A0073F2D88D9}"/>
              </a:ext>
            </a:extLst>
          </p:cNvPr>
          <p:cNvGraphicFramePr/>
          <p:nvPr>
            <p:extLst>
              <p:ext uri="{D42A27DB-BD31-4B8C-83A1-F6EECF244321}">
                <p14:modId xmlns:p14="http://schemas.microsoft.com/office/powerpoint/2010/main" val="1717482632"/>
              </p:ext>
            </p:extLst>
          </p:nvPr>
        </p:nvGraphicFramePr>
        <p:xfrm>
          <a:off x="1703512" y="4743253"/>
          <a:ext cx="8784976" cy="1422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694374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Fog</a:t>
            </a:r>
          </a:p>
        </p:txBody>
      </p:sp>
      <p:sp>
        <p:nvSpPr>
          <p:cNvPr id="12" name="Content Placeholder 2">
            <a:extLst>
              <a:ext uri="{FF2B5EF4-FFF2-40B4-BE49-F238E27FC236}">
                <a16:creationId xmlns:a16="http://schemas.microsoft.com/office/drawing/2014/main" id="{EF9A6BB6-A8C2-4783-B272-460F4305B6B2}"/>
              </a:ext>
            </a:extLst>
          </p:cNvPr>
          <p:cNvSpPr>
            <a:spLocks noGrp="1"/>
          </p:cNvSpPr>
          <p:nvPr>
            <p:ph idx="1"/>
          </p:nvPr>
        </p:nvSpPr>
        <p:spPr>
          <a:xfrm>
            <a:off x="473242" y="1160703"/>
            <a:ext cx="11237114" cy="4873190"/>
          </a:xfrm>
        </p:spPr>
        <p:txBody>
          <a:bodyPr>
            <a:noAutofit/>
          </a:bodyPr>
          <a:lstStyle/>
          <a:p>
            <a:pPr eaLnBrk="1" hangingPunct="1"/>
            <a:r>
              <a:rPr lang="en-US" sz="2300" dirty="0">
                <a:latin typeface="+mn-lt"/>
              </a:rPr>
              <a:t>Generally, fog computing devices are deployed physically near the edge of the IoT network near the sensors and other data-generating devices</a:t>
            </a:r>
          </a:p>
          <a:p>
            <a:pPr eaLnBrk="1" hangingPunct="1"/>
            <a:r>
              <a:rPr lang="en-US" sz="2300" dirty="0">
                <a:latin typeface="+mn-lt"/>
              </a:rPr>
              <a:t>Fog computing and fog services are expected to be a distinguishing characteristic of the IoT</a:t>
            </a:r>
            <a:endParaRPr lang="en-US" sz="2300" dirty="0"/>
          </a:p>
          <a:p>
            <a:pPr eaLnBrk="1" hangingPunct="1"/>
            <a:r>
              <a:rPr lang="en-US" sz="2300" dirty="0">
                <a:latin typeface="+mn-lt"/>
              </a:rPr>
              <a:t>Fog computing represents an opposite trend in modern networking from cloud computing</a:t>
            </a:r>
          </a:p>
          <a:p>
            <a:pPr lvl="1"/>
            <a:r>
              <a:rPr lang="en-US" sz="2000" dirty="0">
                <a:latin typeface="+mn-lt"/>
              </a:rPr>
              <a:t>With cloud computing, massive, centralized storage and processing resources are made available to distributed customers over cloud networking facilities to a relatively small number of users</a:t>
            </a:r>
            <a:endParaRPr lang="en-US" sz="2000" dirty="0"/>
          </a:p>
          <a:p>
            <a:pPr lvl="1"/>
            <a:r>
              <a:rPr lang="en-US" sz="2000" dirty="0">
                <a:latin typeface="+mn-lt"/>
              </a:rPr>
              <a:t>With fog computing, massive numbers of individual smart objects are interconnected with fog networking facilities that provide processing &amp; storage resources close to the edge devices in an IoT</a:t>
            </a:r>
          </a:p>
          <a:p>
            <a:r>
              <a:rPr lang="en-US" sz="2300" dirty="0">
                <a:latin typeface="+mn-lt"/>
              </a:rPr>
              <a:t>Fog computing addresses the challenges raised by the activity of thousands or millions of smart devices, including security, privacy, network capacity constraints, and latency requirements</a:t>
            </a:r>
            <a:endParaRPr lang="en-US" sz="2300" dirty="0"/>
          </a:p>
          <a:p>
            <a:r>
              <a:rPr lang="en-US" sz="2300" dirty="0">
                <a:latin typeface="+mn-lt"/>
              </a:rPr>
              <a:t>The term </a:t>
            </a:r>
            <a:r>
              <a:rPr lang="en-US" sz="2300" i="1" dirty="0">
                <a:latin typeface="+mn-lt"/>
              </a:rPr>
              <a:t>fog computing </a:t>
            </a:r>
            <a:r>
              <a:rPr lang="en-US" sz="2300" dirty="0">
                <a:latin typeface="+mn-lt"/>
              </a:rPr>
              <a:t>is inspired by the fact that fog tends to hover low to the ground, whereas clouds are high in the sky</a:t>
            </a:r>
            <a:endParaRPr lang="en-US" altLang="en-US" sz="2300" dirty="0"/>
          </a:p>
        </p:txBody>
      </p:sp>
    </p:spTree>
    <p:extLst>
      <p:ext uri="{BB962C8B-B14F-4D97-AF65-F5344CB8AC3E}">
        <p14:creationId xmlns:p14="http://schemas.microsoft.com/office/powerpoint/2010/main" val="1368939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43</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Core</a:t>
            </a:r>
          </a:p>
        </p:txBody>
      </p:sp>
      <p:sp>
        <p:nvSpPr>
          <p:cNvPr id="12" name="Content Placeholder 2">
            <a:extLst>
              <a:ext uri="{FF2B5EF4-FFF2-40B4-BE49-F238E27FC236}">
                <a16:creationId xmlns:a16="http://schemas.microsoft.com/office/drawing/2014/main" id="{EF9A6BB6-A8C2-4783-B272-460F4305B6B2}"/>
              </a:ext>
            </a:extLst>
          </p:cNvPr>
          <p:cNvSpPr>
            <a:spLocks noGrp="1"/>
          </p:cNvSpPr>
          <p:nvPr>
            <p:ph idx="1"/>
          </p:nvPr>
        </p:nvSpPr>
        <p:spPr>
          <a:xfrm>
            <a:off x="473242" y="1160703"/>
            <a:ext cx="11237114" cy="4873190"/>
          </a:xfrm>
        </p:spPr>
        <p:txBody>
          <a:bodyPr>
            <a:noAutofit/>
          </a:bodyPr>
          <a:lstStyle/>
          <a:p>
            <a:pPr eaLnBrk="1" hangingPunct="1"/>
            <a:r>
              <a:rPr lang="en-US" dirty="0">
                <a:latin typeface="+mn-lt"/>
              </a:rPr>
              <a:t>The </a:t>
            </a:r>
            <a:r>
              <a:rPr lang="en-US" i="1" dirty="0">
                <a:latin typeface="+mn-lt"/>
              </a:rPr>
              <a:t>core network, </a:t>
            </a:r>
            <a:r>
              <a:rPr lang="en-US" dirty="0">
                <a:latin typeface="+mn-lt"/>
              </a:rPr>
              <a:t>also referred to as a </a:t>
            </a:r>
            <a:r>
              <a:rPr lang="en-US" i="1" dirty="0">
                <a:latin typeface="+mn-lt"/>
              </a:rPr>
              <a:t>backbone network, </a:t>
            </a:r>
            <a:r>
              <a:rPr lang="en-US" dirty="0">
                <a:latin typeface="+mn-lt"/>
              </a:rPr>
              <a:t>connects geographically dispersed fog networks as well as providing access to other networks that are not part of the enterprise network</a:t>
            </a:r>
          </a:p>
          <a:p>
            <a:pPr eaLnBrk="1" hangingPunct="1"/>
            <a:r>
              <a:rPr lang="en-US" dirty="0">
                <a:latin typeface="+mn-lt"/>
              </a:rPr>
              <a:t>Typically, the core network will use very high-performance routers, high-capacity transmission lines, and multiple interconnected routers for increased redundancy and capacity</a:t>
            </a:r>
            <a:endParaRPr lang="en-US" dirty="0"/>
          </a:p>
          <a:p>
            <a:pPr eaLnBrk="1" hangingPunct="1"/>
            <a:r>
              <a:rPr lang="en-US" dirty="0">
                <a:latin typeface="+mn-lt"/>
              </a:rPr>
              <a:t>The core network may also connect to high-performance, high-capacity servers such as large database servers and private cloud facilities</a:t>
            </a:r>
          </a:p>
          <a:p>
            <a:pPr eaLnBrk="1" hangingPunct="1"/>
            <a:r>
              <a:rPr lang="en-US" dirty="0">
                <a:latin typeface="+mn-lt"/>
              </a:rPr>
              <a:t>Some of the core routers may be purely internal, providing redundancy and additional capacity without serving as edge routers</a:t>
            </a:r>
            <a:endParaRPr lang="en-US" altLang="en-US" sz="2400" dirty="0"/>
          </a:p>
        </p:txBody>
      </p:sp>
    </p:spTree>
    <p:extLst>
      <p:ext uri="{BB962C8B-B14F-4D97-AF65-F5344CB8AC3E}">
        <p14:creationId xmlns:p14="http://schemas.microsoft.com/office/powerpoint/2010/main" val="16801527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608142"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Comparison of Cloud &amp; Fog Features</a:t>
            </a:r>
          </a:p>
        </p:txBody>
      </p:sp>
      <p:sp>
        <p:nvSpPr>
          <p:cNvPr id="12" name="TextBox 11">
            <a:extLst>
              <a:ext uri="{FF2B5EF4-FFF2-40B4-BE49-F238E27FC236}">
                <a16:creationId xmlns:a16="http://schemas.microsoft.com/office/drawing/2014/main" id="{10A1F7CF-46D2-45E4-9ABD-B88AB7BD4766}"/>
              </a:ext>
            </a:extLst>
          </p:cNvPr>
          <p:cNvSpPr txBox="1"/>
          <p:nvPr/>
        </p:nvSpPr>
        <p:spPr>
          <a:xfrm>
            <a:off x="3460965" y="5831835"/>
            <a:ext cx="5368406" cy="369332"/>
          </a:xfrm>
          <a:prstGeom prst="rect">
            <a:avLst/>
          </a:prstGeom>
          <a:noFill/>
        </p:spPr>
        <p:txBody>
          <a:bodyPr wrap="square">
            <a:spAutoFit/>
          </a:bodyPr>
          <a:lstStyle/>
          <a:p>
            <a:r>
              <a:rPr lang="en-US" sz="1800" b="1" dirty="0">
                <a:effectLst/>
                <a:latin typeface="Times" panose="02020603050405020304" pitchFamily="18" charset="0"/>
                <a:ea typeface="Times New Roman" panose="02020603050405020304" pitchFamily="18" charset="0"/>
                <a:cs typeface="Times New Roman" panose="02020603050405020304" pitchFamily="18" charset="0"/>
              </a:rPr>
              <a:t>Table 13.4 </a:t>
            </a:r>
            <a:r>
              <a:rPr lang="en-US" sz="1800" b="1"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rPr>
              <a:t>Comparison of Cloud and Fog Features</a:t>
            </a:r>
            <a:endParaRPr lang="en-US" dirty="0"/>
          </a:p>
        </p:txBody>
      </p:sp>
      <p:pic>
        <p:nvPicPr>
          <p:cNvPr id="9" name="Picture 8">
            <a:extLst>
              <a:ext uri="{FF2B5EF4-FFF2-40B4-BE49-F238E27FC236}">
                <a16:creationId xmlns:a16="http://schemas.microsoft.com/office/drawing/2014/main" id="{658047D3-CAC4-47CA-BA23-87E1BD1D960B}"/>
              </a:ext>
            </a:extLst>
          </p:cNvPr>
          <p:cNvPicPr>
            <a:picLocks noChangeAspect="1"/>
          </p:cNvPicPr>
          <p:nvPr/>
        </p:nvPicPr>
        <p:blipFill>
          <a:blip r:embed="rId4"/>
          <a:stretch>
            <a:fillRect/>
          </a:stretch>
        </p:blipFill>
        <p:spPr>
          <a:xfrm>
            <a:off x="2526890" y="1229327"/>
            <a:ext cx="6803923" cy="4626668"/>
          </a:xfrm>
          <a:prstGeom prst="rect">
            <a:avLst/>
          </a:prstGeom>
        </p:spPr>
      </p:pic>
    </p:spTree>
    <p:extLst>
      <p:ext uri="{BB962C8B-B14F-4D97-AF65-F5344CB8AC3E}">
        <p14:creationId xmlns:p14="http://schemas.microsoft.com/office/powerpoint/2010/main" val="23522409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608142"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IoT Security:  Elements of Interest</a:t>
            </a:r>
          </a:p>
        </p:txBody>
      </p:sp>
      <p:sp>
        <p:nvSpPr>
          <p:cNvPr id="12" name="TextBox 11">
            <a:extLst>
              <a:ext uri="{FF2B5EF4-FFF2-40B4-BE49-F238E27FC236}">
                <a16:creationId xmlns:a16="http://schemas.microsoft.com/office/drawing/2014/main" id="{10A1F7CF-46D2-45E4-9ABD-B88AB7BD4766}"/>
              </a:ext>
            </a:extLst>
          </p:cNvPr>
          <p:cNvSpPr txBox="1"/>
          <p:nvPr/>
        </p:nvSpPr>
        <p:spPr>
          <a:xfrm>
            <a:off x="3460965" y="5831835"/>
            <a:ext cx="4798132" cy="369332"/>
          </a:xfrm>
          <a:prstGeom prst="rect">
            <a:avLst/>
          </a:prstGeom>
          <a:noFill/>
        </p:spPr>
        <p:txBody>
          <a:bodyPr wrap="square">
            <a:spAutoFit/>
          </a:bodyPr>
          <a:lstStyle/>
          <a:p>
            <a:r>
              <a:rPr lang="en-US" sz="1800" b="1" dirty="0">
                <a:effectLst/>
                <a:latin typeface="Times" panose="02020603050405020304" pitchFamily="18" charset="0"/>
                <a:ea typeface="Times New Roman" panose="02020603050405020304" pitchFamily="18" charset="0"/>
                <a:cs typeface="Times New Roman" panose="02020603050405020304" pitchFamily="18" charset="0"/>
              </a:rPr>
              <a:t>Figure 13.10 IoT Security: Elements of Interest</a:t>
            </a:r>
            <a:endParaRPr lang="en-US" dirty="0"/>
          </a:p>
        </p:txBody>
      </p:sp>
      <p:pic>
        <p:nvPicPr>
          <p:cNvPr id="3" name="Picture 2">
            <a:extLst>
              <a:ext uri="{FF2B5EF4-FFF2-40B4-BE49-F238E27FC236}">
                <a16:creationId xmlns:a16="http://schemas.microsoft.com/office/drawing/2014/main" id="{3A6A451A-90C7-4EC6-B57E-59A842F93508}"/>
              </a:ext>
            </a:extLst>
          </p:cNvPr>
          <p:cNvPicPr>
            <a:picLocks noChangeAspect="1"/>
          </p:cNvPicPr>
          <p:nvPr/>
        </p:nvPicPr>
        <p:blipFill>
          <a:blip r:embed="rId4"/>
          <a:stretch>
            <a:fillRect/>
          </a:stretch>
        </p:blipFill>
        <p:spPr>
          <a:xfrm>
            <a:off x="3785417" y="1210325"/>
            <a:ext cx="4100052" cy="4610466"/>
          </a:xfrm>
          <a:prstGeom prst="rect">
            <a:avLst/>
          </a:prstGeom>
        </p:spPr>
      </p:pic>
    </p:spTree>
    <p:extLst>
      <p:ext uri="{BB962C8B-B14F-4D97-AF65-F5344CB8AC3E}">
        <p14:creationId xmlns:p14="http://schemas.microsoft.com/office/powerpoint/2010/main" val="2904255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608142"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Patching Vulnerability</a:t>
            </a:r>
          </a:p>
        </p:txBody>
      </p:sp>
      <p:graphicFrame>
        <p:nvGraphicFramePr>
          <p:cNvPr id="14" name="Content Placeholder 3">
            <a:extLst>
              <a:ext uri="{FF2B5EF4-FFF2-40B4-BE49-F238E27FC236}">
                <a16:creationId xmlns:a16="http://schemas.microsoft.com/office/drawing/2014/main" id="{46F519C4-EF34-4225-8B4B-03F84518A4D6}"/>
              </a:ext>
            </a:extLst>
          </p:cNvPr>
          <p:cNvGraphicFramePr>
            <a:graphicFrameLocks noGrp="1"/>
          </p:cNvGraphicFramePr>
          <p:nvPr>
            <p:ph idx="1"/>
            <p:extLst>
              <p:ext uri="{D42A27DB-BD31-4B8C-83A1-F6EECF244321}">
                <p14:modId xmlns:p14="http://schemas.microsoft.com/office/powerpoint/2010/main" val="1871464649"/>
              </p:ext>
            </p:extLst>
          </p:nvPr>
        </p:nvGraphicFramePr>
        <p:xfrm>
          <a:off x="1759982" y="1226569"/>
          <a:ext cx="8077200" cy="49394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835448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IoT Security and Privacy Requirements</a:t>
            </a:r>
          </a:p>
        </p:txBody>
      </p:sp>
      <p:sp>
        <p:nvSpPr>
          <p:cNvPr id="12" name="Content Placeholder 2">
            <a:extLst>
              <a:ext uri="{FF2B5EF4-FFF2-40B4-BE49-F238E27FC236}">
                <a16:creationId xmlns:a16="http://schemas.microsoft.com/office/drawing/2014/main" id="{EF9A6BB6-A8C2-4783-B272-460F4305B6B2}"/>
              </a:ext>
            </a:extLst>
          </p:cNvPr>
          <p:cNvSpPr>
            <a:spLocks noGrp="1"/>
          </p:cNvSpPr>
          <p:nvPr>
            <p:ph idx="1"/>
          </p:nvPr>
        </p:nvSpPr>
        <p:spPr>
          <a:xfrm>
            <a:off x="473242" y="1160703"/>
            <a:ext cx="11718758" cy="4873190"/>
          </a:xfrm>
        </p:spPr>
        <p:txBody>
          <a:bodyPr>
            <a:noAutofit/>
          </a:bodyPr>
          <a:lstStyle/>
          <a:p>
            <a:pPr eaLnBrk="1" hangingPunct="1"/>
            <a:r>
              <a:rPr lang="en-US" sz="2600" dirty="0">
                <a:latin typeface="+mn-lt"/>
              </a:rPr>
              <a:t>ITU-T Recommendation Y.2066 includes a list of security requirements for the IoT</a:t>
            </a:r>
          </a:p>
          <a:p>
            <a:pPr eaLnBrk="1" hangingPunct="1"/>
            <a:r>
              <a:rPr lang="en-US" sz="2600" dirty="0">
                <a:latin typeface="+mn-lt"/>
              </a:rPr>
              <a:t>The requirements are defined as being the functional requirements during capturing, storing, transferring, aggregating, and processing the data of things, as well as to the provision of services which involve things</a:t>
            </a:r>
          </a:p>
          <a:p>
            <a:pPr eaLnBrk="1" hangingPunct="1"/>
            <a:r>
              <a:rPr lang="en-US" sz="2600" dirty="0">
                <a:latin typeface="+mn-lt"/>
              </a:rPr>
              <a:t>The requirements are:</a:t>
            </a:r>
            <a:endParaRPr lang="en-US" altLang="en-US" sz="2600" dirty="0"/>
          </a:p>
          <a:p>
            <a:pPr lvl="1"/>
            <a:r>
              <a:rPr lang="en-US" dirty="0">
                <a:latin typeface="+mn-lt"/>
              </a:rPr>
              <a:t>Communication security </a:t>
            </a:r>
          </a:p>
          <a:p>
            <a:pPr lvl="1"/>
            <a:r>
              <a:rPr lang="en-US" dirty="0">
                <a:latin typeface="+mn-lt"/>
              </a:rPr>
              <a:t>Data management security</a:t>
            </a:r>
            <a:endParaRPr lang="en-US" dirty="0"/>
          </a:p>
          <a:p>
            <a:pPr lvl="1"/>
            <a:r>
              <a:rPr lang="en-US" dirty="0">
                <a:latin typeface="+mn-lt"/>
              </a:rPr>
              <a:t>Service provision security</a:t>
            </a:r>
          </a:p>
          <a:p>
            <a:pPr lvl="1"/>
            <a:r>
              <a:rPr lang="en-US" dirty="0">
                <a:latin typeface="+mn-lt"/>
              </a:rPr>
              <a:t>Integration of security policies and techniques</a:t>
            </a:r>
            <a:endParaRPr lang="en-US" dirty="0"/>
          </a:p>
          <a:p>
            <a:pPr lvl="1"/>
            <a:r>
              <a:rPr lang="en-US" dirty="0">
                <a:latin typeface="+mn-lt"/>
              </a:rPr>
              <a:t>Mutual authentication and authorization</a:t>
            </a:r>
          </a:p>
          <a:p>
            <a:pPr lvl="1"/>
            <a:r>
              <a:rPr lang="en-US" dirty="0">
                <a:latin typeface="+mn-lt"/>
              </a:rPr>
              <a:t>Security audit</a:t>
            </a:r>
          </a:p>
        </p:txBody>
      </p:sp>
    </p:spTree>
    <p:extLst>
      <p:ext uri="{BB962C8B-B14F-4D97-AF65-F5344CB8AC3E}">
        <p14:creationId xmlns:p14="http://schemas.microsoft.com/office/powerpoint/2010/main" val="1018034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608142"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IoT Gateway Security Functions</a:t>
            </a:r>
          </a:p>
        </p:txBody>
      </p:sp>
      <p:sp>
        <p:nvSpPr>
          <p:cNvPr id="12" name="TextBox 11">
            <a:extLst>
              <a:ext uri="{FF2B5EF4-FFF2-40B4-BE49-F238E27FC236}">
                <a16:creationId xmlns:a16="http://schemas.microsoft.com/office/drawing/2014/main" id="{10A1F7CF-46D2-45E4-9ABD-B88AB7BD4766}"/>
              </a:ext>
            </a:extLst>
          </p:cNvPr>
          <p:cNvSpPr txBox="1"/>
          <p:nvPr/>
        </p:nvSpPr>
        <p:spPr>
          <a:xfrm>
            <a:off x="3460965" y="5831835"/>
            <a:ext cx="4798132" cy="369332"/>
          </a:xfrm>
          <a:prstGeom prst="rect">
            <a:avLst/>
          </a:prstGeom>
          <a:noFill/>
        </p:spPr>
        <p:txBody>
          <a:bodyPr wrap="square">
            <a:spAutoFit/>
          </a:bodyPr>
          <a:lstStyle/>
          <a:p>
            <a:r>
              <a:rPr lang="en-US" sz="1800" b="1" dirty="0">
                <a:effectLst/>
                <a:latin typeface="Times" panose="02020603050405020304" pitchFamily="18" charset="0"/>
                <a:ea typeface="Times New Roman" panose="02020603050405020304" pitchFamily="18" charset="0"/>
                <a:cs typeface="Times New Roman" panose="02020603050405020304" pitchFamily="18" charset="0"/>
              </a:rPr>
              <a:t>Figure 13.11 IoT Gateway Security Functions</a:t>
            </a:r>
            <a:endParaRPr lang="en-US" dirty="0"/>
          </a:p>
        </p:txBody>
      </p:sp>
      <p:pic>
        <p:nvPicPr>
          <p:cNvPr id="9" name="Picture 8">
            <a:extLst>
              <a:ext uri="{FF2B5EF4-FFF2-40B4-BE49-F238E27FC236}">
                <a16:creationId xmlns:a16="http://schemas.microsoft.com/office/drawing/2014/main" id="{D7B95355-CC69-4AD7-BB21-26DB404CA43D}"/>
              </a:ext>
            </a:extLst>
          </p:cNvPr>
          <p:cNvPicPr>
            <a:picLocks noChangeAspect="1"/>
          </p:cNvPicPr>
          <p:nvPr/>
        </p:nvPicPr>
        <p:blipFill>
          <a:blip r:embed="rId4"/>
          <a:stretch>
            <a:fillRect/>
          </a:stretch>
        </p:blipFill>
        <p:spPr>
          <a:xfrm>
            <a:off x="4041056" y="1270974"/>
            <a:ext cx="3447608" cy="4584250"/>
          </a:xfrm>
          <a:prstGeom prst="rect">
            <a:avLst/>
          </a:prstGeom>
        </p:spPr>
      </p:pic>
    </p:spTree>
    <p:extLst>
      <p:ext uri="{BB962C8B-B14F-4D97-AF65-F5344CB8AC3E}">
        <p14:creationId xmlns:p14="http://schemas.microsoft.com/office/powerpoint/2010/main" val="11140283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608142"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IoT Security Environment</a:t>
            </a:r>
          </a:p>
        </p:txBody>
      </p:sp>
      <p:sp>
        <p:nvSpPr>
          <p:cNvPr id="12" name="TextBox 11">
            <a:extLst>
              <a:ext uri="{FF2B5EF4-FFF2-40B4-BE49-F238E27FC236}">
                <a16:creationId xmlns:a16="http://schemas.microsoft.com/office/drawing/2014/main" id="{10A1F7CF-46D2-45E4-9ABD-B88AB7BD4766}"/>
              </a:ext>
            </a:extLst>
          </p:cNvPr>
          <p:cNvSpPr txBox="1"/>
          <p:nvPr/>
        </p:nvSpPr>
        <p:spPr>
          <a:xfrm>
            <a:off x="3775598" y="5831835"/>
            <a:ext cx="4050880" cy="369332"/>
          </a:xfrm>
          <a:prstGeom prst="rect">
            <a:avLst/>
          </a:prstGeom>
          <a:noFill/>
        </p:spPr>
        <p:txBody>
          <a:bodyPr wrap="square">
            <a:spAutoFit/>
          </a:bodyPr>
          <a:lstStyle/>
          <a:p>
            <a:r>
              <a:rPr lang="en-US" sz="1800" b="1" dirty="0">
                <a:effectLst/>
                <a:latin typeface="Times" panose="02020603050405020304" pitchFamily="18" charset="0"/>
                <a:ea typeface="Times New Roman" panose="02020603050405020304" pitchFamily="18" charset="0"/>
                <a:cs typeface="Times New Roman" panose="02020603050405020304" pitchFamily="18" charset="0"/>
              </a:rPr>
              <a:t>Figure 13.12 IoT Security Environment</a:t>
            </a:r>
            <a:endParaRPr lang="en-US" dirty="0"/>
          </a:p>
        </p:txBody>
      </p:sp>
      <p:pic>
        <p:nvPicPr>
          <p:cNvPr id="3" name="Picture 2">
            <a:extLst>
              <a:ext uri="{FF2B5EF4-FFF2-40B4-BE49-F238E27FC236}">
                <a16:creationId xmlns:a16="http://schemas.microsoft.com/office/drawing/2014/main" id="{8C742F3D-C226-4D04-8AF7-B7580329C801}"/>
              </a:ext>
            </a:extLst>
          </p:cNvPr>
          <p:cNvPicPr>
            <a:picLocks noChangeAspect="1"/>
          </p:cNvPicPr>
          <p:nvPr/>
        </p:nvPicPr>
        <p:blipFill>
          <a:blip r:embed="rId4"/>
          <a:stretch>
            <a:fillRect/>
          </a:stretch>
        </p:blipFill>
        <p:spPr>
          <a:xfrm>
            <a:off x="2519670" y="1187401"/>
            <a:ext cx="6702989" cy="4569847"/>
          </a:xfrm>
          <a:prstGeom prst="rect">
            <a:avLst/>
          </a:prstGeom>
        </p:spPr>
      </p:pic>
    </p:spTree>
    <p:extLst>
      <p:ext uri="{BB962C8B-B14F-4D97-AF65-F5344CB8AC3E}">
        <p14:creationId xmlns:p14="http://schemas.microsoft.com/office/powerpoint/2010/main" val="3944161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Cloud Computing Elements</a:t>
            </a:r>
          </a:p>
        </p:txBody>
      </p:sp>
      <p:pic>
        <p:nvPicPr>
          <p:cNvPr id="12" name="Picture 11">
            <a:extLst>
              <a:ext uri="{FF2B5EF4-FFF2-40B4-BE49-F238E27FC236}">
                <a16:creationId xmlns:a16="http://schemas.microsoft.com/office/drawing/2014/main" id="{0F9208C0-51F8-459D-9B1C-144A2025F12C}"/>
              </a:ext>
            </a:extLst>
          </p:cNvPr>
          <p:cNvPicPr>
            <a:picLocks noChangeAspect="1"/>
          </p:cNvPicPr>
          <p:nvPr/>
        </p:nvPicPr>
        <p:blipFill>
          <a:blip r:embed="rId4"/>
          <a:stretch>
            <a:fillRect/>
          </a:stretch>
        </p:blipFill>
        <p:spPr>
          <a:xfrm>
            <a:off x="2880853" y="1227476"/>
            <a:ext cx="5717458" cy="4880087"/>
          </a:xfrm>
          <a:prstGeom prst="rect">
            <a:avLst/>
          </a:prstGeom>
        </p:spPr>
      </p:pic>
    </p:spTree>
    <p:extLst>
      <p:ext uri="{BB962C8B-B14F-4D97-AF65-F5344CB8AC3E}">
        <p14:creationId xmlns:p14="http://schemas.microsoft.com/office/powerpoint/2010/main" val="3320194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50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608142"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Secure IoT Framework</a:t>
            </a:r>
          </a:p>
        </p:txBody>
      </p:sp>
      <p:sp>
        <p:nvSpPr>
          <p:cNvPr id="12" name="TextBox 11">
            <a:extLst>
              <a:ext uri="{FF2B5EF4-FFF2-40B4-BE49-F238E27FC236}">
                <a16:creationId xmlns:a16="http://schemas.microsoft.com/office/drawing/2014/main" id="{10A1F7CF-46D2-45E4-9ABD-B88AB7BD4766}"/>
              </a:ext>
            </a:extLst>
          </p:cNvPr>
          <p:cNvSpPr txBox="1"/>
          <p:nvPr/>
        </p:nvSpPr>
        <p:spPr>
          <a:xfrm>
            <a:off x="3903416" y="5831835"/>
            <a:ext cx="3746080" cy="369332"/>
          </a:xfrm>
          <a:prstGeom prst="rect">
            <a:avLst/>
          </a:prstGeom>
          <a:noFill/>
        </p:spPr>
        <p:txBody>
          <a:bodyPr wrap="square">
            <a:spAutoFit/>
          </a:bodyPr>
          <a:lstStyle/>
          <a:p>
            <a:r>
              <a:rPr lang="en-US" sz="1800" b="1" dirty="0">
                <a:effectLst/>
                <a:latin typeface="Times" panose="02020603050405020304" pitchFamily="18" charset="0"/>
                <a:ea typeface="Times New Roman" panose="02020603050405020304" pitchFamily="18" charset="0"/>
                <a:cs typeface="Times New Roman" panose="02020603050405020304" pitchFamily="18" charset="0"/>
              </a:rPr>
              <a:t>Figure 13.13 Secure IoT Framework</a:t>
            </a:r>
            <a:endParaRPr lang="en-US" dirty="0"/>
          </a:p>
        </p:txBody>
      </p:sp>
      <p:pic>
        <p:nvPicPr>
          <p:cNvPr id="9" name="Picture 8">
            <a:extLst>
              <a:ext uri="{FF2B5EF4-FFF2-40B4-BE49-F238E27FC236}">
                <a16:creationId xmlns:a16="http://schemas.microsoft.com/office/drawing/2014/main" id="{50724BDD-4A98-42A6-93DB-6AEFAC0FD0BE}"/>
              </a:ext>
            </a:extLst>
          </p:cNvPr>
          <p:cNvPicPr>
            <a:picLocks noChangeAspect="1"/>
          </p:cNvPicPr>
          <p:nvPr/>
        </p:nvPicPr>
        <p:blipFill>
          <a:blip r:embed="rId4"/>
          <a:stretch>
            <a:fillRect/>
          </a:stretch>
        </p:blipFill>
        <p:spPr>
          <a:xfrm>
            <a:off x="3362632" y="1238323"/>
            <a:ext cx="5358581" cy="4642596"/>
          </a:xfrm>
          <a:prstGeom prst="rect">
            <a:avLst/>
          </a:prstGeom>
        </p:spPr>
      </p:pic>
    </p:spTree>
    <p:extLst>
      <p:ext uri="{BB962C8B-B14F-4D97-AF65-F5344CB8AC3E}">
        <p14:creationId xmlns:p14="http://schemas.microsoft.com/office/powerpoint/2010/main" val="35067726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51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MiniSec</a:t>
            </a:r>
          </a:p>
        </p:txBody>
      </p:sp>
      <p:sp>
        <p:nvSpPr>
          <p:cNvPr id="12" name="Content Placeholder 2">
            <a:extLst>
              <a:ext uri="{FF2B5EF4-FFF2-40B4-BE49-F238E27FC236}">
                <a16:creationId xmlns:a16="http://schemas.microsoft.com/office/drawing/2014/main" id="{EF9A6BB6-A8C2-4783-B272-460F4305B6B2}"/>
              </a:ext>
            </a:extLst>
          </p:cNvPr>
          <p:cNvSpPr>
            <a:spLocks noGrp="1"/>
          </p:cNvSpPr>
          <p:nvPr>
            <p:ph idx="1"/>
          </p:nvPr>
        </p:nvSpPr>
        <p:spPr>
          <a:xfrm>
            <a:off x="473242" y="1160703"/>
            <a:ext cx="11237114" cy="4873190"/>
          </a:xfrm>
        </p:spPr>
        <p:txBody>
          <a:bodyPr>
            <a:noAutofit/>
          </a:bodyPr>
          <a:lstStyle/>
          <a:p>
            <a:pPr eaLnBrk="1" hangingPunct="1"/>
            <a:r>
              <a:rPr lang="en-US" dirty="0">
                <a:latin typeface="+mn-lt"/>
              </a:rPr>
              <a:t>MiniSec is an open-source security module that is part of the TinyOS operating system</a:t>
            </a:r>
          </a:p>
          <a:p>
            <a:pPr eaLnBrk="1" hangingPunct="1"/>
            <a:r>
              <a:rPr lang="en-US" dirty="0">
                <a:latin typeface="+mn-lt"/>
              </a:rPr>
              <a:t>It is designed to be a link-level module that offers a high level of security, while simultaneously keeping energy consumption low and using very little memory</a:t>
            </a:r>
            <a:endParaRPr lang="en-US" dirty="0"/>
          </a:p>
          <a:p>
            <a:pPr eaLnBrk="1" hangingPunct="1"/>
            <a:r>
              <a:rPr lang="en-US" dirty="0">
                <a:latin typeface="+mn-lt"/>
              </a:rPr>
              <a:t>MiniSec provides confidentiality, authentication, and replay protection</a:t>
            </a:r>
          </a:p>
          <a:p>
            <a:pPr eaLnBrk="1" hangingPunct="1"/>
            <a:r>
              <a:rPr lang="en-US" dirty="0">
                <a:latin typeface="+mn-lt"/>
              </a:rPr>
              <a:t>MiniSec has two operating modes, one tailored for single-source communication, and another tailored for multi-source broadcast communication</a:t>
            </a:r>
            <a:endParaRPr lang="en-US" altLang="en-US" sz="2400" dirty="0"/>
          </a:p>
        </p:txBody>
      </p:sp>
    </p:spTree>
    <p:extLst>
      <p:ext uri="{BB962C8B-B14F-4D97-AF65-F5344CB8AC3E}">
        <p14:creationId xmlns:p14="http://schemas.microsoft.com/office/powerpoint/2010/main" val="26696450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52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608142"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MiniSec</a:t>
            </a:r>
          </a:p>
        </p:txBody>
      </p:sp>
      <p:graphicFrame>
        <p:nvGraphicFramePr>
          <p:cNvPr id="14" name="Content Placeholder 4">
            <a:extLst>
              <a:ext uri="{FF2B5EF4-FFF2-40B4-BE49-F238E27FC236}">
                <a16:creationId xmlns:a16="http://schemas.microsoft.com/office/drawing/2014/main" id="{87BD0563-34EA-4841-852F-B0D69BD8A3C9}"/>
              </a:ext>
            </a:extLst>
          </p:cNvPr>
          <p:cNvGraphicFramePr>
            <a:graphicFrameLocks noGrp="1"/>
          </p:cNvGraphicFramePr>
          <p:nvPr>
            <p:ph idx="1"/>
            <p:extLst>
              <p:ext uri="{D42A27DB-BD31-4B8C-83A1-F6EECF244321}">
                <p14:modId xmlns:p14="http://schemas.microsoft.com/office/powerpoint/2010/main" val="1967122743"/>
              </p:ext>
            </p:extLst>
          </p:nvPr>
        </p:nvGraphicFramePr>
        <p:xfrm>
          <a:off x="2192597" y="1182483"/>
          <a:ext cx="7315200" cy="49591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556077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53</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dirty="0"/>
              <a:t>Cloud Computing</a:t>
            </a:r>
          </a:p>
          <a:p>
            <a:pPr eaLnBrk="1" hangingPunct="1"/>
            <a:r>
              <a:rPr lang="en-US" altLang="en-US" dirty="0"/>
              <a:t>Cloud Security Concepts</a:t>
            </a:r>
          </a:p>
          <a:p>
            <a:pPr eaLnBrk="1" hangingPunct="1"/>
            <a:r>
              <a:rPr lang="en-US" altLang="en-US" dirty="0"/>
              <a:t>Cloud Security Approaches</a:t>
            </a:r>
          </a:p>
          <a:p>
            <a:pPr eaLnBrk="1" hangingPunct="1"/>
            <a:r>
              <a:rPr lang="en-US" altLang="en-US" dirty="0"/>
              <a:t>The Internet of Things</a:t>
            </a:r>
          </a:p>
          <a:p>
            <a:pPr eaLnBrk="1" hangingPunct="1"/>
            <a:r>
              <a:rPr lang="en-US" altLang="en-US" dirty="0"/>
              <a:t>IoT Security </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Chapter 13 Summary</a:t>
            </a:r>
          </a:p>
        </p:txBody>
      </p:sp>
    </p:spTree>
    <p:extLst>
      <p:ext uri="{BB962C8B-B14F-4D97-AF65-F5344CB8AC3E}">
        <p14:creationId xmlns:p14="http://schemas.microsoft.com/office/powerpoint/2010/main" val="34778601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523998"/>
            <a:ext cx="10604938" cy="4042093"/>
          </a:xfrm>
        </p:spPr>
        <p:txBody>
          <a:bodyPr>
            <a:normAutofit/>
          </a:bodyPr>
          <a:lstStyle/>
          <a:p>
            <a:r>
              <a:rPr lang="en-US" b="1" dirty="0">
                <a:latin typeface="+mn-lt"/>
              </a:rPr>
              <a:t>CECS 378 Section 04</a:t>
            </a:r>
            <a:br>
              <a:rPr lang="en-US" b="1" dirty="0">
                <a:latin typeface="+mn-lt"/>
              </a:rPr>
            </a:br>
            <a:br>
              <a:rPr lang="en-US" dirty="0">
                <a:effectLst/>
              </a:rPr>
            </a:br>
            <a:r>
              <a:rPr lang="en-US" sz="4000" b="1" dirty="0">
                <a:effectLst/>
                <a:latin typeface="+mn-lt"/>
              </a:rPr>
              <a:t>Lab has begun, if you have a question, please unmute yourself and use the audio within Zoom</a:t>
            </a: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439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Cloud Service Models</a:t>
            </a:r>
          </a:p>
        </p:txBody>
      </p:sp>
      <p:graphicFrame>
        <p:nvGraphicFramePr>
          <p:cNvPr id="10" name="Content Placeholder 2">
            <a:extLst>
              <a:ext uri="{FF2B5EF4-FFF2-40B4-BE49-F238E27FC236}">
                <a16:creationId xmlns:a16="http://schemas.microsoft.com/office/drawing/2014/main" id="{4C9E7237-9698-4155-A0D6-5BD7D3B8C807}"/>
              </a:ext>
            </a:extLst>
          </p:cNvPr>
          <p:cNvGraphicFramePr>
            <a:graphicFrameLocks/>
          </p:cNvGraphicFramePr>
          <p:nvPr>
            <p:extLst>
              <p:ext uri="{D42A27DB-BD31-4B8C-83A1-F6EECF244321}">
                <p14:modId xmlns:p14="http://schemas.microsoft.com/office/powerpoint/2010/main" val="507003286"/>
              </p:ext>
            </p:extLst>
          </p:nvPr>
        </p:nvGraphicFramePr>
        <p:xfrm>
          <a:off x="1381437" y="1235793"/>
          <a:ext cx="8507288" cy="48388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4422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Software as a Service (SaaS)</a:t>
            </a:r>
          </a:p>
        </p:txBody>
      </p:sp>
      <p:graphicFrame>
        <p:nvGraphicFramePr>
          <p:cNvPr id="12" name="Content Placeholder 7">
            <a:extLst>
              <a:ext uri="{FF2B5EF4-FFF2-40B4-BE49-F238E27FC236}">
                <a16:creationId xmlns:a16="http://schemas.microsoft.com/office/drawing/2014/main" id="{478103B3-A465-4CDF-9496-1ADFFA630D66}"/>
              </a:ext>
            </a:extLst>
          </p:cNvPr>
          <p:cNvGraphicFramePr>
            <a:graphicFrameLocks/>
          </p:cNvGraphicFramePr>
          <p:nvPr>
            <p:extLst>
              <p:ext uri="{D42A27DB-BD31-4B8C-83A1-F6EECF244321}">
                <p14:modId xmlns:p14="http://schemas.microsoft.com/office/powerpoint/2010/main" val="3302027690"/>
              </p:ext>
            </p:extLst>
          </p:nvPr>
        </p:nvGraphicFramePr>
        <p:xfrm>
          <a:off x="1503694" y="1267896"/>
          <a:ext cx="8928992" cy="48245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6446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Platform as a Service (PaaS)</a:t>
            </a:r>
          </a:p>
        </p:txBody>
      </p:sp>
      <p:graphicFrame>
        <p:nvGraphicFramePr>
          <p:cNvPr id="10" name="Content Placeholder 5">
            <a:extLst>
              <a:ext uri="{FF2B5EF4-FFF2-40B4-BE49-F238E27FC236}">
                <a16:creationId xmlns:a16="http://schemas.microsoft.com/office/drawing/2014/main" id="{F42B3B04-76C7-4994-9075-EF1DF82E1165}"/>
              </a:ext>
            </a:extLst>
          </p:cNvPr>
          <p:cNvGraphicFramePr>
            <a:graphicFrameLocks/>
          </p:cNvGraphicFramePr>
          <p:nvPr>
            <p:extLst>
              <p:ext uri="{D42A27DB-BD31-4B8C-83A1-F6EECF244321}">
                <p14:modId xmlns:p14="http://schemas.microsoft.com/office/powerpoint/2010/main" val="2605144744"/>
              </p:ext>
            </p:extLst>
          </p:nvPr>
        </p:nvGraphicFramePr>
        <p:xfrm>
          <a:off x="1229025" y="1140540"/>
          <a:ext cx="9006349" cy="49665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26279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Infrastructure as a Service (IaaS)</a:t>
            </a:r>
          </a:p>
        </p:txBody>
      </p:sp>
      <p:graphicFrame>
        <p:nvGraphicFramePr>
          <p:cNvPr id="12" name="Content Placeholder 4">
            <a:extLst>
              <a:ext uri="{FF2B5EF4-FFF2-40B4-BE49-F238E27FC236}">
                <a16:creationId xmlns:a16="http://schemas.microsoft.com/office/drawing/2014/main" id="{05B8943C-B12C-4CA4-981E-FA0CBE961047}"/>
              </a:ext>
            </a:extLst>
          </p:cNvPr>
          <p:cNvGraphicFramePr>
            <a:graphicFrameLocks/>
          </p:cNvGraphicFramePr>
          <p:nvPr>
            <p:extLst>
              <p:ext uri="{D42A27DB-BD31-4B8C-83A1-F6EECF244321}">
                <p14:modId xmlns:p14="http://schemas.microsoft.com/office/powerpoint/2010/main" val="2968840905"/>
              </p:ext>
            </p:extLst>
          </p:nvPr>
        </p:nvGraphicFramePr>
        <p:xfrm>
          <a:off x="1101213" y="898113"/>
          <a:ext cx="9360310" cy="53748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16919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14551</TotalTime>
  <Words>15753</Words>
  <Application>Microsoft Office PowerPoint</Application>
  <PresentationFormat>Widescreen</PresentationFormat>
  <Paragraphs>1503</Paragraphs>
  <Slides>54</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Times</vt:lpstr>
      <vt:lpstr>Times New Roman</vt:lpstr>
      <vt:lpstr>Office Theme</vt:lpstr>
      <vt:lpstr>CECS 378 Section 04  Lecture will start shortly… </vt:lpstr>
      <vt:lpstr> Computing Security: Principles and Practice  Chapter 13 – Cloud and IoT Security April 28th &amp; May 3rd, 2021    CECS 378 - Spring 2021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CECS 378 Section 04  Lab has begun, if you have a question, please unmute yourself and use the audio within Zoom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Murray Cappel</dc:creator>
  <cp:lastModifiedBy>Murray Cappel</cp:lastModifiedBy>
  <cp:revision>315</cp:revision>
  <dcterms:created xsi:type="dcterms:W3CDTF">2019-01-23T20:35:07Z</dcterms:created>
  <dcterms:modified xsi:type="dcterms:W3CDTF">2021-05-03T23:17:44Z</dcterms:modified>
</cp:coreProperties>
</file>