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sldIdLst>
    <p:sldId id="348" r:id="rId2"/>
    <p:sldId id="283" r:id="rId3"/>
    <p:sldId id="284" r:id="rId4"/>
    <p:sldId id="320" r:id="rId5"/>
    <p:sldId id="321" r:id="rId6"/>
    <p:sldId id="322" r:id="rId7"/>
    <p:sldId id="323" r:id="rId8"/>
    <p:sldId id="324" r:id="rId9"/>
    <p:sldId id="325" r:id="rId10"/>
    <p:sldId id="326" r:id="rId11"/>
    <p:sldId id="328" r:id="rId12"/>
    <p:sldId id="327" r:id="rId13"/>
    <p:sldId id="330" r:id="rId14"/>
    <p:sldId id="329"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19" r:id="rId32"/>
    <p:sldId id="34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85429" autoAdjust="0"/>
  </p:normalViewPr>
  <p:slideViewPr>
    <p:cSldViewPr snapToGrid="0" snapToObjects="1">
      <p:cViewPr varScale="1">
        <p:scale>
          <a:sx n="97" d="100"/>
          <a:sy n="97" d="100"/>
        </p:scale>
        <p:origin x="1074"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DA64C4-4AF9-AB47-9E47-4B29C7E127B7}"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39DC7D48-D2C7-4C4B-A19C-E44784AA8FF4}">
      <dgm:prSet phldrT="[Text]" custT="1"/>
      <dgm:spPr>
        <a:solidFill>
          <a:schemeClr val="accent6">
            <a:lumMod val="75000"/>
          </a:schemeClr>
        </a:solidFill>
        <a:ln>
          <a:solidFill>
            <a:schemeClr val="accent6">
              <a:lumMod val="50000"/>
            </a:schemeClr>
          </a:solidFill>
        </a:ln>
        <a:effectLst/>
      </dgm:spPr>
      <dgm:t>
        <a:bodyPr/>
        <a:lstStyle/>
        <a:p>
          <a:r>
            <a:rPr lang="en-US" sz="2400" dirty="0">
              <a:solidFill>
                <a:schemeClr val="bg1"/>
              </a:solidFill>
              <a:latin typeface="+mn-lt"/>
            </a:rPr>
            <a:t>Requirements:</a:t>
          </a:r>
        </a:p>
      </dgm:t>
    </dgm:pt>
    <dgm:pt modelId="{EEBB10BA-88CF-4744-A8C1-83513E377488}" type="parTrans" cxnId="{934EBBC3-4328-4C42-8D87-3686E30D5C77}">
      <dgm:prSet/>
      <dgm:spPr/>
      <dgm:t>
        <a:bodyPr/>
        <a:lstStyle/>
        <a:p>
          <a:endParaRPr lang="en-US"/>
        </a:p>
      </dgm:t>
    </dgm:pt>
    <dgm:pt modelId="{52933E99-E592-9044-922D-9DA3282655F5}" type="sibTrans" cxnId="{934EBBC3-4328-4C42-8D87-3686E30D5C77}">
      <dgm:prSet/>
      <dgm:spPr/>
      <dgm:t>
        <a:bodyPr/>
        <a:lstStyle/>
        <a:p>
          <a:endParaRPr lang="en-US"/>
        </a:p>
      </dgm:t>
    </dgm:pt>
    <dgm:pt modelId="{AAE9E5BE-7052-274D-9A2B-938570156E92}">
      <dgm:prSet/>
      <dgm:spPr>
        <a:solidFill>
          <a:schemeClr val="tx1"/>
        </a:solidFill>
        <a:effectLst/>
      </dgm:spPr>
      <dgm:t>
        <a:bodyPr/>
        <a:lstStyle/>
        <a:p>
          <a:r>
            <a:rPr lang="en-US" dirty="0">
              <a:solidFill>
                <a:schemeClr val="bg1"/>
              </a:solidFill>
              <a:latin typeface="+mn-lt"/>
            </a:rPr>
            <a:t>Must support hash value lengths of 224, 256, 384, and 512 bits</a:t>
          </a:r>
        </a:p>
      </dgm:t>
    </dgm:pt>
    <dgm:pt modelId="{95B227E1-BBA7-8D49-9729-609F8DD79EEE}" type="parTrans" cxnId="{99801050-A105-7A46-85BC-4B0895EB82C0}">
      <dgm:prSet/>
      <dgm:spPr/>
      <dgm:t>
        <a:bodyPr/>
        <a:lstStyle/>
        <a:p>
          <a:endParaRPr lang="en-US"/>
        </a:p>
      </dgm:t>
    </dgm:pt>
    <dgm:pt modelId="{34FE7BAB-BF9D-714D-BA72-5BF0489F74DB}" type="sibTrans" cxnId="{99801050-A105-7A46-85BC-4B0895EB82C0}">
      <dgm:prSet/>
      <dgm:spPr/>
      <dgm:t>
        <a:bodyPr/>
        <a:lstStyle/>
        <a:p>
          <a:endParaRPr lang="en-US"/>
        </a:p>
      </dgm:t>
    </dgm:pt>
    <dgm:pt modelId="{2DF29B37-169F-E948-8296-D5E9686972CE}">
      <dgm:prSet/>
      <dgm:spPr>
        <a:solidFill>
          <a:schemeClr val="tx1"/>
        </a:solidFill>
        <a:effectLst/>
      </dgm:spPr>
      <dgm:t>
        <a:bodyPr/>
        <a:lstStyle/>
        <a:p>
          <a:r>
            <a:rPr lang="en-US" dirty="0">
              <a:solidFill>
                <a:schemeClr val="bg1"/>
              </a:solidFill>
              <a:latin typeface="+mn-lt"/>
            </a:rPr>
            <a:t>Algorithm must process small blocks at a time instead of requiring the entire message to be buffered in memory before processing it</a:t>
          </a:r>
        </a:p>
      </dgm:t>
    </dgm:pt>
    <dgm:pt modelId="{48E7E92F-108E-F841-8155-E29C0FF6C7FF}" type="parTrans" cxnId="{A28D6276-C220-6C47-97F7-6C2DF63E2392}">
      <dgm:prSet/>
      <dgm:spPr/>
      <dgm:t>
        <a:bodyPr/>
        <a:lstStyle/>
        <a:p>
          <a:endParaRPr lang="en-US"/>
        </a:p>
      </dgm:t>
    </dgm:pt>
    <dgm:pt modelId="{25AC8E03-3353-BE42-A3FD-ABE7E6B4C689}" type="sibTrans" cxnId="{A28D6276-C220-6C47-97F7-6C2DF63E2392}">
      <dgm:prSet/>
      <dgm:spPr/>
      <dgm:t>
        <a:bodyPr/>
        <a:lstStyle/>
        <a:p>
          <a:endParaRPr lang="en-US"/>
        </a:p>
      </dgm:t>
    </dgm:pt>
    <dgm:pt modelId="{7DCBA178-F9DC-7A45-88CD-1321E8FB3B4B}" type="pres">
      <dgm:prSet presAssocID="{60DA64C4-4AF9-AB47-9E47-4B29C7E127B7}" presName="Name0" presStyleCnt="0">
        <dgm:presLayoutVars>
          <dgm:dir/>
          <dgm:animLvl val="lvl"/>
          <dgm:resizeHandles val="exact"/>
        </dgm:presLayoutVars>
      </dgm:prSet>
      <dgm:spPr/>
    </dgm:pt>
    <dgm:pt modelId="{A8C9B343-B721-7149-81BA-E9230810E730}" type="pres">
      <dgm:prSet presAssocID="{39DC7D48-D2C7-4C4B-A19C-E44784AA8FF4}" presName="composite" presStyleCnt="0"/>
      <dgm:spPr/>
    </dgm:pt>
    <dgm:pt modelId="{123D72E2-D3E8-264B-A5C7-BD0E9F0BB323}" type="pres">
      <dgm:prSet presAssocID="{39DC7D48-D2C7-4C4B-A19C-E44784AA8FF4}" presName="parTx" presStyleLbl="alignNode1" presStyleIdx="0" presStyleCnt="1">
        <dgm:presLayoutVars>
          <dgm:chMax val="0"/>
          <dgm:chPref val="0"/>
          <dgm:bulletEnabled val="1"/>
        </dgm:presLayoutVars>
      </dgm:prSet>
      <dgm:spPr/>
    </dgm:pt>
    <dgm:pt modelId="{C1427EF6-B4BE-9449-A3C7-FDA54683AAC4}" type="pres">
      <dgm:prSet presAssocID="{39DC7D48-D2C7-4C4B-A19C-E44784AA8FF4}" presName="desTx" presStyleLbl="alignAccFollowNode1" presStyleIdx="0" presStyleCnt="1">
        <dgm:presLayoutVars>
          <dgm:bulletEnabled val="1"/>
        </dgm:presLayoutVars>
      </dgm:prSet>
      <dgm:spPr/>
    </dgm:pt>
  </dgm:ptLst>
  <dgm:cxnLst>
    <dgm:cxn modelId="{7E96051F-3125-624D-99D4-5A0FC5F06B33}" type="presOf" srcId="{60DA64C4-4AF9-AB47-9E47-4B29C7E127B7}" destId="{7DCBA178-F9DC-7A45-88CD-1321E8FB3B4B}" srcOrd="0" destOrd="0" presId="urn:microsoft.com/office/officeart/2005/8/layout/hList1"/>
    <dgm:cxn modelId="{99801050-A105-7A46-85BC-4B0895EB82C0}" srcId="{39DC7D48-D2C7-4C4B-A19C-E44784AA8FF4}" destId="{AAE9E5BE-7052-274D-9A2B-938570156E92}" srcOrd="0" destOrd="0" parTransId="{95B227E1-BBA7-8D49-9729-609F8DD79EEE}" sibTransId="{34FE7BAB-BF9D-714D-BA72-5BF0489F74DB}"/>
    <dgm:cxn modelId="{B1178D75-E940-384F-9448-DCD6825E4CCD}" type="presOf" srcId="{AAE9E5BE-7052-274D-9A2B-938570156E92}" destId="{C1427EF6-B4BE-9449-A3C7-FDA54683AAC4}" srcOrd="0" destOrd="0" presId="urn:microsoft.com/office/officeart/2005/8/layout/hList1"/>
    <dgm:cxn modelId="{A28D6276-C220-6C47-97F7-6C2DF63E2392}" srcId="{39DC7D48-D2C7-4C4B-A19C-E44784AA8FF4}" destId="{2DF29B37-169F-E948-8296-D5E9686972CE}" srcOrd="1" destOrd="0" parTransId="{48E7E92F-108E-F841-8155-E29C0FF6C7FF}" sibTransId="{25AC8E03-3353-BE42-A3FD-ABE7E6B4C689}"/>
    <dgm:cxn modelId="{934EBBC3-4328-4C42-8D87-3686E30D5C77}" srcId="{60DA64C4-4AF9-AB47-9E47-4B29C7E127B7}" destId="{39DC7D48-D2C7-4C4B-A19C-E44784AA8FF4}" srcOrd="0" destOrd="0" parTransId="{EEBB10BA-88CF-4744-A8C1-83513E377488}" sibTransId="{52933E99-E592-9044-922D-9DA3282655F5}"/>
    <dgm:cxn modelId="{502F2CC6-F889-3F4E-B26A-8928C12D8791}" type="presOf" srcId="{2DF29B37-169F-E948-8296-D5E9686972CE}" destId="{C1427EF6-B4BE-9449-A3C7-FDA54683AAC4}" srcOrd="0" destOrd="1" presId="urn:microsoft.com/office/officeart/2005/8/layout/hList1"/>
    <dgm:cxn modelId="{5D5D43F1-55C6-204A-8EBB-573A5540E791}" type="presOf" srcId="{39DC7D48-D2C7-4C4B-A19C-E44784AA8FF4}" destId="{123D72E2-D3E8-264B-A5C7-BD0E9F0BB323}" srcOrd="0" destOrd="0" presId="urn:microsoft.com/office/officeart/2005/8/layout/hList1"/>
    <dgm:cxn modelId="{2D43B444-2727-4746-98DA-EDDA6B2CDB4E}" type="presParOf" srcId="{7DCBA178-F9DC-7A45-88CD-1321E8FB3B4B}" destId="{A8C9B343-B721-7149-81BA-E9230810E730}" srcOrd="0" destOrd="0" presId="urn:microsoft.com/office/officeart/2005/8/layout/hList1"/>
    <dgm:cxn modelId="{B1AB5B74-0E0E-4444-B2C9-3B6E9F3DC773}" type="presParOf" srcId="{A8C9B343-B721-7149-81BA-E9230810E730}" destId="{123D72E2-D3E8-264B-A5C7-BD0E9F0BB323}" srcOrd="0" destOrd="0" presId="urn:microsoft.com/office/officeart/2005/8/layout/hList1"/>
    <dgm:cxn modelId="{296C8C91-22B8-C749-A8D1-7A49AB27075C}" type="presParOf" srcId="{A8C9B343-B721-7149-81BA-E9230810E730}" destId="{C1427EF6-B4BE-9449-A3C7-FDA54683AAC4}"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F3E682-F258-2142-923B-C121E60DE550}" type="doc">
      <dgm:prSet loTypeId="urn:microsoft.com/office/officeart/2005/8/layout/default#1" loCatId="list" qsTypeId="urn:microsoft.com/office/officeart/2005/8/quickstyle/3D3" qsCatId="3D" csTypeId="urn:microsoft.com/office/officeart/2005/8/colors/accent1_2" csCatId="accent1" phldr="1"/>
      <dgm:spPr/>
      <dgm:t>
        <a:bodyPr/>
        <a:lstStyle/>
        <a:p>
          <a:endParaRPr lang="en-US"/>
        </a:p>
      </dgm:t>
    </dgm:pt>
    <dgm:pt modelId="{0BE151A8-5624-B64D-B24B-2767149FA27E}">
      <dgm:prSet/>
      <dgm:spPr>
        <a:solidFill>
          <a:schemeClr val="accent3">
            <a:lumMod val="75000"/>
          </a:schemeClr>
        </a:solidFill>
      </dgm:spPr>
      <dgm:t>
        <a:bodyPr/>
        <a:lstStyle/>
        <a:p>
          <a:pPr rtl="0"/>
          <a:r>
            <a:rPr lang="en-US" b="1" dirty="0">
              <a:solidFill>
                <a:schemeClr val="bg1"/>
              </a:solidFill>
            </a:rPr>
            <a:t>To use, without modifications, available hash functions</a:t>
          </a:r>
        </a:p>
      </dgm:t>
    </dgm:pt>
    <dgm:pt modelId="{C8750D1D-417E-DF48-863D-A45A0855E8F7}" type="parTrans" cxnId="{5D6CBD84-6B7A-8544-9F39-DBC4DD0DFB30}">
      <dgm:prSet/>
      <dgm:spPr/>
      <dgm:t>
        <a:bodyPr/>
        <a:lstStyle/>
        <a:p>
          <a:endParaRPr lang="en-US"/>
        </a:p>
      </dgm:t>
    </dgm:pt>
    <dgm:pt modelId="{576C5C94-8E62-564C-8B08-081FCFF1D683}" type="sibTrans" cxnId="{5D6CBD84-6B7A-8544-9F39-DBC4DD0DFB30}">
      <dgm:prSet/>
      <dgm:spPr/>
      <dgm:t>
        <a:bodyPr/>
        <a:lstStyle/>
        <a:p>
          <a:endParaRPr lang="en-US"/>
        </a:p>
      </dgm:t>
    </dgm:pt>
    <dgm:pt modelId="{8D6F6B3E-04EE-1D43-9A84-76B38B37B1E1}">
      <dgm:prSet/>
      <dgm:spPr>
        <a:solidFill>
          <a:schemeClr val="accent6">
            <a:lumMod val="75000"/>
          </a:schemeClr>
        </a:solidFill>
      </dgm:spPr>
      <dgm:t>
        <a:bodyPr/>
        <a:lstStyle/>
        <a:p>
          <a:pPr rtl="0"/>
          <a:r>
            <a:rPr lang="en-US" b="1" dirty="0">
              <a:solidFill>
                <a:schemeClr val="bg1"/>
              </a:solidFill>
            </a:rPr>
            <a:t>To allow for easy replaceability of the embedded hash function in case faster or more secure hash functions are found or required</a:t>
          </a:r>
        </a:p>
      </dgm:t>
    </dgm:pt>
    <dgm:pt modelId="{23C6F4C4-49F7-5640-A74A-9EC49D869636}" type="parTrans" cxnId="{D691D631-6267-E74D-998C-BF44082FFFF4}">
      <dgm:prSet/>
      <dgm:spPr/>
      <dgm:t>
        <a:bodyPr/>
        <a:lstStyle/>
        <a:p>
          <a:endParaRPr lang="en-US"/>
        </a:p>
      </dgm:t>
    </dgm:pt>
    <dgm:pt modelId="{3D2D3F78-7624-6C48-8C47-CB249C4DC9C1}" type="sibTrans" cxnId="{D691D631-6267-E74D-998C-BF44082FFFF4}">
      <dgm:prSet/>
      <dgm:spPr/>
      <dgm:t>
        <a:bodyPr/>
        <a:lstStyle/>
        <a:p>
          <a:endParaRPr lang="en-US"/>
        </a:p>
      </dgm:t>
    </dgm:pt>
    <dgm:pt modelId="{3D805FD8-01F5-A54A-8523-BF1DAB89F6EB}">
      <dgm:prSet/>
      <dgm:spPr>
        <a:solidFill>
          <a:schemeClr val="accent5">
            <a:lumMod val="75000"/>
          </a:schemeClr>
        </a:solidFill>
      </dgm:spPr>
      <dgm:t>
        <a:bodyPr/>
        <a:lstStyle/>
        <a:p>
          <a:pPr rtl="0"/>
          <a:r>
            <a:rPr lang="en-US" b="1" dirty="0">
              <a:solidFill>
                <a:schemeClr val="bg1"/>
              </a:solidFill>
            </a:rPr>
            <a:t>To preserve the original performance of the hash function without incurring a significant degradation</a:t>
          </a:r>
        </a:p>
      </dgm:t>
    </dgm:pt>
    <dgm:pt modelId="{1FDC00E8-CA06-024E-8307-2293A563793B}" type="parTrans" cxnId="{0373D4D8-991E-B44A-8FDC-84A3E54ABC16}">
      <dgm:prSet/>
      <dgm:spPr/>
      <dgm:t>
        <a:bodyPr/>
        <a:lstStyle/>
        <a:p>
          <a:endParaRPr lang="en-US"/>
        </a:p>
      </dgm:t>
    </dgm:pt>
    <dgm:pt modelId="{CE6A9677-8EBE-5C4D-94DA-06445F39560B}" type="sibTrans" cxnId="{0373D4D8-991E-B44A-8FDC-84A3E54ABC16}">
      <dgm:prSet/>
      <dgm:spPr/>
      <dgm:t>
        <a:bodyPr/>
        <a:lstStyle/>
        <a:p>
          <a:endParaRPr lang="en-US"/>
        </a:p>
      </dgm:t>
    </dgm:pt>
    <dgm:pt modelId="{23B26163-E3B9-E14E-9908-82F45135238C}">
      <dgm:prSet/>
      <dgm:spPr>
        <a:solidFill>
          <a:schemeClr val="accent5">
            <a:lumMod val="75000"/>
          </a:schemeClr>
        </a:solidFill>
      </dgm:spPr>
      <dgm:t>
        <a:bodyPr/>
        <a:lstStyle/>
        <a:p>
          <a:pPr rtl="0"/>
          <a:r>
            <a:rPr lang="en-US" b="1" dirty="0">
              <a:solidFill>
                <a:schemeClr val="bg1"/>
              </a:solidFill>
            </a:rPr>
            <a:t>To use and handle keys in a simple way</a:t>
          </a:r>
        </a:p>
      </dgm:t>
    </dgm:pt>
    <dgm:pt modelId="{61B744F6-8C32-DA47-A54F-1CC2E0CF5770}" type="parTrans" cxnId="{266E5DE4-2E14-1149-81F0-ACEB56118A84}">
      <dgm:prSet/>
      <dgm:spPr/>
      <dgm:t>
        <a:bodyPr/>
        <a:lstStyle/>
        <a:p>
          <a:endParaRPr lang="en-US"/>
        </a:p>
      </dgm:t>
    </dgm:pt>
    <dgm:pt modelId="{FFB8608A-3D52-DD43-A397-908A852469D6}" type="sibTrans" cxnId="{266E5DE4-2E14-1149-81F0-ACEB56118A84}">
      <dgm:prSet/>
      <dgm:spPr/>
      <dgm:t>
        <a:bodyPr/>
        <a:lstStyle/>
        <a:p>
          <a:endParaRPr lang="en-US"/>
        </a:p>
      </dgm:t>
    </dgm:pt>
    <dgm:pt modelId="{C74F8CF7-A916-2342-B7D4-7F6719156316}">
      <dgm:prSet/>
      <dgm:spPr>
        <a:solidFill>
          <a:schemeClr val="accent3">
            <a:lumMod val="75000"/>
          </a:schemeClr>
        </a:solidFill>
      </dgm:spPr>
      <dgm:t>
        <a:bodyPr/>
        <a:lstStyle/>
        <a:p>
          <a:pPr rtl="0"/>
          <a:r>
            <a:rPr lang="en-US" b="1" dirty="0">
              <a:solidFill>
                <a:schemeClr val="bg1"/>
              </a:solidFill>
            </a:rPr>
            <a:t>To have a well-understood cryptographic analysis of the strength of the authentication mechanism based on reasonable assumptions on the embedded hash function</a:t>
          </a:r>
        </a:p>
      </dgm:t>
    </dgm:pt>
    <dgm:pt modelId="{D8689A69-ADB1-E54B-9E80-2D8A982CB526}" type="parTrans" cxnId="{4648A387-64C0-4A49-9497-BA4042C8B855}">
      <dgm:prSet/>
      <dgm:spPr/>
      <dgm:t>
        <a:bodyPr/>
        <a:lstStyle/>
        <a:p>
          <a:endParaRPr lang="en-US"/>
        </a:p>
      </dgm:t>
    </dgm:pt>
    <dgm:pt modelId="{8CD33620-4F4A-DA41-B43E-145D3FF4EA53}" type="sibTrans" cxnId="{4648A387-64C0-4A49-9497-BA4042C8B855}">
      <dgm:prSet/>
      <dgm:spPr/>
      <dgm:t>
        <a:bodyPr/>
        <a:lstStyle/>
        <a:p>
          <a:endParaRPr lang="en-US"/>
        </a:p>
      </dgm:t>
    </dgm:pt>
    <dgm:pt modelId="{434A2226-F010-C54C-95D9-A78201F72428}" type="pres">
      <dgm:prSet presAssocID="{1BF3E682-F258-2142-923B-C121E60DE550}" presName="diagram" presStyleCnt="0">
        <dgm:presLayoutVars>
          <dgm:dir/>
          <dgm:resizeHandles val="exact"/>
        </dgm:presLayoutVars>
      </dgm:prSet>
      <dgm:spPr/>
    </dgm:pt>
    <dgm:pt modelId="{665846AA-141D-064E-A0C2-659E05A5E37A}" type="pres">
      <dgm:prSet presAssocID="{0BE151A8-5624-B64D-B24B-2767149FA27E}" presName="node" presStyleLbl="node1" presStyleIdx="0" presStyleCnt="5" custLinFactNeighborX="5008" custLinFactNeighborY="-41637">
        <dgm:presLayoutVars>
          <dgm:bulletEnabled val="1"/>
        </dgm:presLayoutVars>
      </dgm:prSet>
      <dgm:spPr/>
    </dgm:pt>
    <dgm:pt modelId="{3641EBBC-AC93-604C-A2B5-82DF57140939}" type="pres">
      <dgm:prSet presAssocID="{576C5C94-8E62-564C-8B08-081FCFF1D683}" presName="sibTrans" presStyleCnt="0"/>
      <dgm:spPr/>
    </dgm:pt>
    <dgm:pt modelId="{DB0048BC-421F-064C-B95F-6FBED250CD93}" type="pres">
      <dgm:prSet presAssocID="{8D6F6B3E-04EE-1D43-9A84-76B38B37B1E1}" presName="node" presStyleLbl="node1" presStyleIdx="1" presStyleCnt="5" custLinFactNeighborX="-667" custLinFactNeighborY="48333">
        <dgm:presLayoutVars>
          <dgm:bulletEnabled val="1"/>
        </dgm:presLayoutVars>
      </dgm:prSet>
      <dgm:spPr/>
    </dgm:pt>
    <dgm:pt modelId="{D8E0AF35-DF64-B444-B108-77A12F8A910D}" type="pres">
      <dgm:prSet presAssocID="{3D2D3F78-7624-6C48-8C47-CB249C4DC9C1}" presName="sibTrans" presStyleCnt="0"/>
      <dgm:spPr/>
    </dgm:pt>
    <dgm:pt modelId="{DF41FF5F-AB9E-5A4E-B266-882301A17D50}" type="pres">
      <dgm:prSet presAssocID="{3D805FD8-01F5-A54A-8523-BF1DAB89F6EB}" presName="node" presStyleLbl="node1" presStyleIdx="2" presStyleCnt="5" custLinFactNeighborX="-3315" custLinFactNeighborY="-41637">
        <dgm:presLayoutVars>
          <dgm:bulletEnabled val="1"/>
        </dgm:presLayoutVars>
      </dgm:prSet>
      <dgm:spPr/>
    </dgm:pt>
    <dgm:pt modelId="{314E76AC-A9E7-E147-8BC4-150C87159005}" type="pres">
      <dgm:prSet presAssocID="{CE6A9677-8EBE-5C4D-94DA-06445F39560B}" presName="sibTrans" presStyleCnt="0"/>
      <dgm:spPr/>
    </dgm:pt>
    <dgm:pt modelId="{D62BA33E-B455-D645-95E7-B937A10E158E}" type="pres">
      <dgm:prSet presAssocID="{23B26163-E3B9-E14E-9908-82F45135238C}" presName="node" presStyleLbl="node1" presStyleIdx="3" presStyleCnt="5" custLinFactNeighborX="-47472" custLinFactNeighborY="39094">
        <dgm:presLayoutVars>
          <dgm:bulletEnabled val="1"/>
        </dgm:presLayoutVars>
      </dgm:prSet>
      <dgm:spPr/>
    </dgm:pt>
    <dgm:pt modelId="{8DFD5BCF-9B25-9D48-B90D-21258D6C22D8}" type="pres">
      <dgm:prSet presAssocID="{FFB8608A-3D52-DD43-A397-908A852469D6}" presName="sibTrans" presStyleCnt="0"/>
      <dgm:spPr/>
    </dgm:pt>
    <dgm:pt modelId="{8FBF3D65-BBA9-9D44-9D97-B4DDE0D99CA3}" type="pres">
      <dgm:prSet presAssocID="{C74F8CF7-A916-2342-B7D4-7F6719156316}" presName="node" presStyleLbl="node1" presStyleIdx="4" presStyleCnt="5" custLinFactNeighborX="49165" custLinFactNeighborY="39094">
        <dgm:presLayoutVars>
          <dgm:bulletEnabled val="1"/>
        </dgm:presLayoutVars>
      </dgm:prSet>
      <dgm:spPr/>
    </dgm:pt>
  </dgm:ptLst>
  <dgm:cxnLst>
    <dgm:cxn modelId="{32D9A822-B07D-2A4F-8DD0-AC214AD6C662}" type="presOf" srcId="{3D805FD8-01F5-A54A-8523-BF1DAB89F6EB}" destId="{DF41FF5F-AB9E-5A4E-B266-882301A17D50}" srcOrd="0" destOrd="0" presId="urn:microsoft.com/office/officeart/2005/8/layout/default#1"/>
    <dgm:cxn modelId="{D691D631-6267-E74D-998C-BF44082FFFF4}" srcId="{1BF3E682-F258-2142-923B-C121E60DE550}" destId="{8D6F6B3E-04EE-1D43-9A84-76B38B37B1E1}" srcOrd="1" destOrd="0" parTransId="{23C6F4C4-49F7-5640-A74A-9EC49D869636}" sibTransId="{3D2D3F78-7624-6C48-8C47-CB249C4DC9C1}"/>
    <dgm:cxn modelId="{ADFED039-7118-9D42-BFE9-600EC74F06A6}" type="presOf" srcId="{0BE151A8-5624-B64D-B24B-2767149FA27E}" destId="{665846AA-141D-064E-A0C2-659E05A5E37A}" srcOrd="0" destOrd="0" presId="urn:microsoft.com/office/officeart/2005/8/layout/default#1"/>
    <dgm:cxn modelId="{1587E93E-E0B4-8C4F-90E4-DA72A36FAF34}" type="presOf" srcId="{23B26163-E3B9-E14E-9908-82F45135238C}" destId="{D62BA33E-B455-D645-95E7-B937A10E158E}" srcOrd="0" destOrd="0" presId="urn:microsoft.com/office/officeart/2005/8/layout/default#1"/>
    <dgm:cxn modelId="{47E4F43F-3B68-C748-9108-66ADC1A56329}" type="presOf" srcId="{8D6F6B3E-04EE-1D43-9A84-76B38B37B1E1}" destId="{DB0048BC-421F-064C-B95F-6FBED250CD93}" srcOrd="0" destOrd="0" presId="urn:microsoft.com/office/officeart/2005/8/layout/default#1"/>
    <dgm:cxn modelId="{5D6CBD84-6B7A-8544-9F39-DBC4DD0DFB30}" srcId="{1BF3E682-F258-2142-923B-C121E60DE550}" destId="{0BE151A8-5624-B64D-B24B-2767149FA27E}" srcOrd="0" destOrd="0" parTransId="{C8750D1D-417E-DF48-863D-A45A0855E8F7}" sibTransId="{576C5C94-8E62-564C-8B08-081FCFF1D683}"/>
    <dgm:cxn modelId="{4648A387-64C0-4A49-9497-BA4042C8B855}" srcId="{1BF3E682-F258-2142-923B-C121E60DE550}" destId="{C74F8CF7-A916-2342-B7D4-7F6719156316}" srcOrd="4" destOrd="0" parTransId="{D8689A69-ADB1-E54B-9E80-2D8A982CB526}" sibTransId="{8CD33620-4F4A-DA41-B43E-145D3FF4EA53}"/>
    <dgm:cxn modelId="{A8373093-D572-674E-9DAF-4F72AF3DC3DB}" type="presOf" srcId="{1BF3E682-F258-2142-923B-C121E60DE550}" destId="{434A2226-F010-C54C-95D9-A78201F72428}" srcOrd="0" destOrd="0" presId="urn:microsoft.com/office/officeart/2005/8/layout/default#1"/>
    <dgm:cxn modelId="{9A7CA49C-359E-764A-A7E7-D9DEC833076E}" type="presOf" srcId="{C74F8CF7-A916-2342-B7D4-7F6719156316}" destId="{8FBF3D65-BBA9-9D44-9D97-B4DDE0D99CA3}" srcOrd="0" destOrd="0" presId="urn:microsoft.com/office/officeart/2005/8/layout/default#1"/>
    <dgm:cxn modelId="{0373D4D8-991E-B44A-8FDC-84A3E54ABC16}" srcId="{1BF3E682-F258-2142-923B-C121E60DE550}" destId="{3D805FD8-01F5-A54A-8523-BF1DAB89F6EB}" srcOrd="2" destOrd="0" parTransId="{1FDC00E8-CA06-024E-8307-2293A563793B}" sibTransId="{CE6A9677-8EBE-5C4D-94DA-06445F39560B}"/>
    <dgm:cxn modelId="{266E5DE4-2E14-1149-81F0-ACEB56118A84}" srcId="{1BF3E682-F258-2142-923B-C121E60DE550}" destId="{23B26163-E3B9-E14E-9908-82F45135238C}" srcOrd="3" destOrd="0" parTransId="{61B744F6-8C32-DA47-A54F-1CC2E0CF5770}" sibTransId="{FFB8608A-3D52-DD43-A397-908A852469D6}"/>
    <dgm:cxn modelId="{0D20B02F-2130-654A-A4CB-97E452F94FB2}" type="presParOf" srcId="{434A2226-F010-C54C-95D9-A78201F72428}" destId="{665846AA-141D-064E-A0C2-659E05A5E37A}" srcOrd="0" destOrd="0" presId="urn:microsoft.com/office/officeart/2005/8/layout/default#1"/>
    <dgm:cxn modelId="{6BF71A54-0E45-2549-B8EA-1A62B05B8BD3}" type="presParOf" srcId="{434A2226-F010-C54C-95D9-A78201F72428}" destId="{3641EBBC-AC93-604C-A2B5-82DF57140939}" srcOrd="1" destOrd="0" presId="urn:microsoft.com/office/officeart/2005/8/layout/default#1"/>
    <dgm:cxn modelId="{71A535A0-8BC7-4048-B415-0E0C8AD5CE5C}" type="presParOf" srcId="{434A2226-F010-C54C-95D9-A78201F72428}" destId="{DB0048BC-421F-064C-B95F-6FBED250CD93}" srcOrd="2" destOrd="0" presId="urn:microsoft.com/office/officeart/2005/8/layout/default#1"/>
    <dgm:cxn modelId="{7420BE88-A324-0D4D-B12E-B256196EAD63}" type="presParOf" srcId="{434A2226-F010-C54C-95D9-A78201F72428}" destId="{D8E0AF35-DF64-B444-B108-77A12F8A910D}" srcOrd="3" destOrd="0" presId="urn:microsoft.com/office/officeart/2005/8/layout/default#1"/>
    <dgm:cxn modelId="{8BC0C297-53CC-364A-B236-891687A9268F}" type="presParOf" srcId="{434A2226-F010-C54C-95D9-A78201F72428}" destId="{DF41FF5F-AB9E-5A4E-B266-882301A17D50}" srcOrd="4" destOrd="0" presId="urn:microsoft.com/office/officeart/2005/8/layout/default#1"/>
    <dgm:cxn modelId="{E3C68FF3-C4CA-D64F-85AA-57BE356242D8}" type="presParOf" srcId="{434A2226-F010-C54C-95D9-A78201F72428}" destId="{314E76AC-A9E7-E147-8BC4-150C87159005}" srcOrd="5" destOrd="0" presId="urn:microsoft.com/office/officeart/2005/8/layout/default#1"/>
    <dgm:cxn modelId="{D278FFBE-48E6-0946-A572-23D865ECEFA8}" type="presParOf" srcId="{434A2226-F010-C54C-95D9-A78201F72428}" destId="{D62BA33E-B455-D645-95E7-B937A10E158E}" srcOrd="6" destOrd="0" presId="urn:microsoft.com/office/officeart/2005/8/layout/default#1"/>
    <dgm:cxn modelId="{A343379A-07EC-C343-98C6-FC14B89F6E32}" type="presParOf" srcId="{434A2226-F010-C54C-95D9-A78201F72428}" destId="{8DFD5BCF-9B25-9D48-B90D-21258D6C22D8}" srcOrd="7" destOrd="0" presId="urn:microsoft.com/office/officeart/2005/8/layout/default#1"/>
    <dgm:cxn modelId="{45E44CBA-F715-8348-8F42-41F464B945F9}" type="presParOf" srcId="{434A2226-F010-C54C-95D9-A78201F72428}" destId="{8FBF3D65-BBA9-9D44-9D97-B4DDE0D99CA3}" srcOrd="8" destOrd="0" presId="urn:microsoft.com/office/officeart/2005/8/layout/defaul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38D039-E213-7647-B0FD-87AC2876A7D8}"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40AF258-93CD-B345-9E6A-B152F686F30D}">
      <dgm:prSet/>
      <dgm:spPr>
        <a:solidFill>
          <a:schemeClr val="accent3">
            <a:lumMod val="75000"/>
          </a:schemeClr>
        </a:solidFill>
      </dgm:spPr>
      <dgm:t>
        <a:bodyPr/>
        <a:lstStyle/>
        <a:p>
          <a:pPr algn="ctr" rtl="0"/>
          <a:r>
            <a:rPr lang="en-US" b="0" dirty="0">
              <a:solidFill>
                <a:schemeClr val="bg1"/>
              </a:solidFill>
              <a:latin typeface="+mn-lt"/>
            </a:rPr>
            <a:t>Brute force</a:t>
          </a:r>
        </a:p>
      </dgm:t>
    </dgm:pt>
    <dgm:pt modelId="{7DD36BE6-6398-7540-AB93-CE1F17027A0E}" type="parTrans" cxnId="{9604B7C2-333E-514B-A879-2F3F82E36B54}">
      <dgm:prSet/>
      <dgm:spPr/>
      <dgm:t>
        <a:bodyPr/>
        <a:lstStyle/>
        <a:p>
          <a:endParaRPr lang="en-US"/>
        </a:p>
      </dgm:t>
    </dgm:pt>
    <dgm:pt modelId="{FFA9AD93-F1AE-F849-A16C-336C0AD065AD}" type="sibTrans" cxnId="{9604B7C2-333E-514B-A879-2F3F82E36B54}">
      <dgm:prSet/>
      <dgm:spPr/>
      <dgm:t>
        <a:bodyPr/>
        <a:lstStyle/>
        <a:p>
          <a:endParaRPr lang="en-US"/>
        </a:p>
      </dgm:t>
    </dgm:pt>
    <dgm:pt modelId="{1458033C-6CA1-7947-99C3-3BF93B0D66F1}">
      <dgm:prSet/>
      <dgm:spPr>
        <a:ln>
          <a:solidFill>
            <a:schemeClr val="accent3">
              <a:lumMod val="50000"/>
            </a:schemeClr>
          </a:solidFill>
        </a:ln>
      </dgm:spPr>
      <dgm:t>
        <a:bodyPr/>
        <a:lstStyle/>
        <a:p>
          <a:pPr rtl="0"/>
          <a:r>
            <a:rPr lang="en-US" b="0" dirty="0">
              <a:latin typeface="+mn-lt"/>
            </a:rPr>
            <a:t> Involves trying all possible private keys</a:t>
          </a:r>
        </a:p>
      </dgm:t>
    </dgm:pt>
    <dgm:pt modelId="{B6998FB5-6A81-3945-BD49-669C56E71EE0}" type="parTrans" cxnId="{8EA37372-F7AA-7648-848C-35DF41E35937}">
      <dgm:prSet/>
      <dgm:spPr/>
      <dgm:t>
        <a:bodyPr/>
        <a:lstStyle/>
        <a:p>
          <a:endParaRPr lang="en-US"/>
        </a:p>
      </dgm:t>
    </dgm:pt>
    <dgm:pt modelId="{3EC4BE16-0D58-0C4B-9827-2F80107278B0}" type="sibTrans" cxnId="{8EA37372-F7AA-7648-848C-35DF41E35937}">
      <dgm:prSet/>
      <dgm:spPr/>
      <dgm:t>
        <a:bodyPr/>
        <a:lstStyle/>
        <a:p>
          <a:endParaRPr lang="en-US"/>
        </a:p>
      </dgm:t>
    </dgm:pt>
    <dgm:pt modelId="{619BE3F5-89F2-6B44-89E7-BC0435BAA363}">
      <dgm:prSet/>
      <dgm:spPr>
        <a:solidFill>
          <a:schemeClr val="accent5">
            <a:lumMod val="75000"/>
          </a:schemeClr>
        </a:solidFill>
        <a:ln>
          <a:solidFill>
            <a:schemeClr val="accent5">
              <a:lumMod val="50000"/>
            </a:schemeClr>
          </a:solidFill>
        </a:ln>
      </dgm:spPr>
      <dgm:t>
        <a:bodyPr/>
        <a:lstStyle/>
        <a:p>
          <a:pPr algn="ctr" rtl="0"/>
          <a:r>
            <a:rPr lang="en-US" b="0" dirty="0">
              <a:solidFill>
                <a:schemeClr val="bg1"/>
              </a:solidFill>
              <a:latin typeface="+mn-lt"/>
            </a:rPr>
            <a:t>Mathematical attacks </a:t>
          </a:r>
        </a:p>
      </dgm:t>
    </dgm:pt>
    <dgm:pt modelId="{9D28DAAE-21A5-3C49-9492-37DDA3CD4E37}" type="parTrans" cxnId="{14F403BD-08A9-2945-B036-D680478B96A3}">
      <dgm:prSet/>
      <dgm:spPr/>
      <dgm:t>
        <a:bodyPr/>
        <a:lstStyle/>
        <a:p>
          <a:endParaRPr lang="en-US"/>
        </a:p>
      </dgm:t>
    </dgm:pt>
    <dgm:pt modelId="{FB5836C6-0216-2249-97FA-C1092B42BAC2}" type="sibTrans" cxnId="{14F403BD-08A9-2945-B036-D680478B96A3}">
      <dgm:prSet/>
      <dgm:spPr/>
      <dgm:t>
        <a:bodyPr/>
        <a:lstStyle/>
        <a:p>
          <a:endParaRPr lang="en-US"/>
        </a:p>
      </dgm:t>
    </dgm:pt>
    <dgm:pt modelId="{EDBA2F81-59C1-4E42-B80A-68E47FC5FD9E}">
      <dgm:prSet/>
      <dgm:spPr>
        <a:ln>
          <a:solidFill>
            <a:schemeClr val="accent5">
              <a:lumMod val="50000"/>
            </a:schemeClr>
          </a:solidFill>
        </a:ln>
      </dgm:spPr>
      <dgm:t>
        <a:bodyPr/>
        <a:lstStyle/>
        <a:p>
          <a:pPr rtl="0"/>
          <a:r>
            <a:rPr lang="en-US" b="0" dirty="0">
              <a:latin typeface="+mn-lt"/>
            </a:rPr>
            <a:t> There are several approaches, all equivalent in effort to factoring the product of two primes</a:t>
          </a:r>
        </a:p>
      </dgm:t>
    </dgm:pt>
    <dgm:pt modelId="{1EC53E01-D9CE-664C-B646-0F0B3DB59083}" type="parTrans" cxnId="{204D60F6-A8CD-0E48-8159-F58F03A0AE56}">
      <dgm:prSet/>
      <dgm:spPr/>
      <dgm:t>
        <a:bodyPr/>
        <a:lstStyle/>
        <a:p>
          <a:endParaRPr lang="en-US"/>
        </a:p>
      </dgm:t>
    </dgm:pt>
    <dgm:pt modelId="{F419E0C1-C7FE-C641-889C-31834DA1571F}" type="sibTrans" cxnId="{204D60F6-A8CD-0E48-8159-F58F03A0AE56}">
      <dgm:prSet/>
      <dgm:spPr/>
      <dgm:t>
        <a:bodyPr/>
        <a:lstStyle/>
        <a:p>
          <a:endParaRPr lang="en-US"/>
        </a:p>
      </dgm:t>
    </dgm:pt>
    <dgm:pt modelId="{B3BC4C98-E7E0-D84C-A9EB-D89EF261F483}">
      <dgm:prSet/>
      <dgm:spPr>
        <a:solidFill>
          <a:schemeClr val="accent3">
            <a:lumMod val="75000"/>
          </a:schemeClr>
        </a:solidFill>
        <a:ln>
          <a:solidFill>
            <a:schemeClr val="accent3">
              <a:lumMod val="50000"/>
            </a:schemeClr>
          </a:solidFill>
        </a:ln>
      </dgm:spPr>
      <dgm:t>
        <a:bodyPr/>
        <a:lstStyle/>
        <a:p>
          <a:pPr algn="ctr" rtl="0"/>
          <a:r>
            <a:rPr lang="en-US" b="0" dirty="0">
              <a:solidFill>
                <a:schemeClr val="bg1"/>
              </a:solidFill>
              <a:latin typeface="+mn-lt"/>
            </a:rPr>
            <a:t>Timing attacks</a:t>
          </a:r>
        </a:p>
      </dgm:t>
    </dgm:pt>
    <dgm:pt modelId="{20B6B04A-E20A-4142-8ED6-1109330F68AE}" type="parTrans" cxnId="{CBEFE71B-65BB-EB41-9C9B-66E0A82B8D89}">
      <dgm:prSet/>
      <dgm:spPr/>
      <dgm:t>
        <a:bodyPr/>
        <a:lstStyle/>
        <a:p>
          <a:endParaRPr lang="en-US"/>
        </a:p>
      </dgm:t>
    </dgm:pt>
    <dgm:pt modelId="{CBC597E6-663E-A547-8721-7C441C9C90AD}" type="sibTrans" cxnId="{CBEFE71B-65BB-EB41-9C9B-66E0A82B8D89}">
      <dgm:prSet/>
      <dgm:spPr/>
      <dgm:t>
        <a:bodyPr/>
        <a:lstStyle/>
        <a:p>
          <a:endParaRPr lang="en-US"/>
        </a:p>
      </dgm:t>
    </dgm:pt>
    <dgm:pt modelId="{8BB5AE8B-6139-7B4C-87B5-D778BAF0B23C}">
      <dgm:prSet/>
      <dgm:spPr>
        <a:ln>
          <a:solidFill>
            <a:schemeClr val="accent3">
              <a:lumMod val="50000"/>
            </a:schemeClr>
          </a:solidFill>
        </a:ln>
      </dgm:spPr>
      <dgm:t>
        <a:bodyPr/>
        <a:lstStyle/>
        <a:p>
          <a:pPr rtl="0"/>
          <a:r>
            <a:rPr lang="en-US" b="0" dirty="0">
              <a:latin typeface="+mn-lt"/>
            </a:rPr>
            <a:t>These depend on the running time of the decryption algorithm</a:t>
          </a:r>
        </a:p>
      </dgm:t>
    </dgm:pt>
    <dgm:pt modelId="{16921429-2493-3344-A4D0-245D178654DA}" type="parTrans" cxnId="{49C9E5EF-E68E-FA4F-9EFF-FD653433920B}">
      <dgm:prSet/>
      <dgm:spPr/>
      <dgm:t>
        <a:bodyPr/>
        <a:lstStyle/>
        <a:p>
          <a:endParaRPr lang="en-US"/>
        </a:p>
      </dgm:t>
    </dgm:pt>
    <dgm:pt modelId="{E45698CE-CC19-C64C-AD3A-37F1A573CC66}" type="sibTrans" cxnId="{49C9E5EF-E68E-FA4F-9EFF-FD653433920B}">
      <dgm:prSet/>
      <dgm:spPr/>
      <dgm:t>
        <a:bodyPr/>
        <a:lstStyle/>
        <a:p>
          <a:endParaRPr lang="en-US"/>
        </a:p>
      </dgm:t>
    </dgm:pt>
    <dgm:pt modelId="{84140D8C-FC44-6E42-81B5-0461B3A85651}">
      <dgm:prSet/>
      <dgm:spPr>
        <a:solidFill>
          <a:schemeClr val="accent5">
            <a:lumMod val="75000"/>
          </a:schemeClr>
        </a:solidFill>
        <a:ln>
          <a:solidFill>
            <a:schemeClr val="accent5">
              <a:lumMod val="50000"/>
            </a:schemeClr>
          </a:solidFill>
        </a:ln>
      </dgm:spPr>
      <dgm:t>
        <a:bodyPr/>
        <a:lstStyle/>
        <a:p>
          <a:pPr algn="ctr" rtl="0"/>
          <a:r>
            <a:rPr lang="en-US" b="0" dirty="0">
              <a:solidFill>
                <a:schemeClr val="bg1"/>
              </a:solidFill>
              <a:latin typeface="+mn-lt"/>
            </a:rPr>
            <a:t>Chosen ciphertext attacks</a:t>
          </a:r>
        </a:p>
      </dgm:t>
    </dgm:pt>
    <dgm:pt modelId="{2337301E-2452-3147-A991-24D57F603896}" type="parTrans" cxnId="{FA7BF8EA-4D61-9F47-8229-81A55B57564E}">
      <dgm:prSet/>
      <dgm:spPr/>
      <dgm:t>
        <a:bodyPr/>
        <a:lstStyle/>
        <a:p>
          <a:endParaRPr lang="en-US"/>
        </a:p>
      </dgm:t>
    </dgm:pt>
    <dgm:pt modelId="{1E065F3C-1245-2E43-AFEB-20DE914BB7F4}" type="sibTrans" cxnId="{FA7BF8EA-4D61-9F47-8229-81A55B57564E}">
      <dgm:prSet/>
      <dgm:spPr/>
      <dgm:t>
        <a:bodyPr/>
        <a:lstStyle/>
        <a:p>
          <a:endParaRPr lang="en-US"/>
        </a:p>
      </dgm:t>
    </dgm:pt>
    <dgm:pt modelId="{8E03244E-F44C-7D48-898A-B61C98364F57}">
      <dgm:prSet/>
      <dgm:spPr>
        <a:ln>
          <a:solidFill>
            <a:schemeClr val="accent5">
              <a:lumMod val="50000"/>
            </a:schemeClr>
          </a:solidFill>
        </a:ln>
      </dgm:spPr>
      <dgm:t>
        <a:bodyPr/>
        <a:lstStyle/>
        <a:p>
          <a:pPr rtl="0"/>
          <a:r>
            <a:rPr lang="en-US" b="0" dirty="0">
              <a:latin typeface="+mn-lt"/>
            </a:rPr>
            <a:t>This type of attack exploits properties of the RSA algorithm</a:t>
          </a:r>
        </a:p>
      </dgm:t>
    </dgm:pt>
    <dgm:pt modelId="{B25EDFC4-AD9E-6C4B-9D3C-01B9F8600914}" type="parTrans" cxnId="{01C97FE0-40C1-D342-A430-66A93D651BD5}">
      <dgm:prSet/>
      <dgm:spPr/>
      <dgm:t>
        <a:bodyPr/>
        <a:lstStyle/>
        <a:p>
          <a:endParaRPr lang="en-US"/>
        </a:p>
      </dgm:t>
    </dgm:pt>
    <dgm:pt modelId="{27080B3E-A1B9-BF49-9326-B7B54115A0C1}" type="sibTrans" cxnId="{01C97FE0-40C1-D342-A430-66A93D651BD5}">
      <dgm:prSet/>
      <dgm:spPr/>
      <dgm:t>
        <a:bodyPr/>
        <a:lstStyle/>
        <a:p>
          <a:endParaRPr lang="en-US"/>
        </a:p>
      </dgm:t>
    </dgm:pt>
    <dgm:pt modelId="{7A849A3E-FE65-774B-A756-35A94A92A757}" type="pres">
      <dgm:prSet presAssocID="{FA38D039-E213-7647-B0FD-87AC2876A7D8}" presName="linear" presStyleCnt="0">
        <dgm:presLayoutVars>
          <dgm:dir/>
          <dgm:animLvl val="lvl"/>
          <dgm:resizeHandles val="exact"/>
        </dgm:presLayoutVars>
      </dgm:prSet>
      <dgm:spPr/>
    </dgm:pt>
    <dgm:pt modelId="{A7623E03-BE28-6346-9312-3EA2D9EF497E}" type="pres">
      <dgm:prSet presAssocID="{A40AF258-93CD-B345-9E6A-B152F686F30D}" presName="parentLin" presStyleCnt="0"/>
      <dgm:spPr/>
    </dgm:pt>
    <dgm:pt modelId="{D3C5AAEA-6FCA-8A41-8888-7E5477699436}" type="pres">
      <dgm:prSet presAssocID="{A40AF258-93CD-B345-9E6A-B152F686F30D}" presName="parentLeftMargin" presStyleLbl="node1" presStyleIdx="0" presStyleCnt="4"/>
      <dgm:spPr/>
    </dgm:pt>
    <dgm:pt modelId="{31C21910-FB68-254B-8EB6-4676750F158C}" type="pres">
      <dgm:prSet presAssocID="{A40AF258-93CD-B345-9E6A-B152F686F30D}" presName="parentText" presStyleLbl="node1" presStyleIdx="0" presStyleCnt="4" custScaleX="28572">
        <dgm:presLayoutVars>
          <dgm:chMax val="0"/>
          <dgm:bulletEnabled val="1"/>
        </dgm:presLayoutVars>
      </dgm:prSet>
      <dgm:spPr/>
    </dgm:pt>
    <dgm:pt modelId="{27F8C201-CA41-DB46-B28B-59EAFB2AE85C}" type="pres">
      <dgm:prSet presAssocID="{A40AF258-93CD-B345-9E6A-B152F686F30D}" presName="negativeSpace" presStyleCnt="0"/>
      <dgm:spPr/>
    </dgm:pt>
    <dgm:pt modelId="{EB712756-6695-FD40-932E-4CACF301B419}" type="pres">
      <dgm:prSet presAssocID="{A40AF258-93CD-B345-9E6A-B152F686F30D}" presName="childText" presStyleLbl="conFgAcc1" presStyleIdx="0" presStyleCnt="4">
        <dgm:presLayoutVars>
          <dgm:bulletEnabled val="1"/>
        </dgm:presLayoutVars>
      </dgm:prSet>
      <dgm:spPr/>
    </dgm:pt>
    <dgm:pt modelId="{323EE924-DEAC-274D-BEF8-EF9F29DF665E}" type="pres">
      <dgm:prSet presAssocID="{FFA9AD93-F1AE-F849-A16C-336C0AD065AD}" presName="spaceBetweenRectangles" presStyleCnt="0"/>
      <dgm:spPr/>
    </dgm:pt>
    <dgm:pt modelId="{1917397F-8A8C-944F-8EA5-8C430ED5B84B}" type="pres">
      <dgm:prSet presAssocID="{619BE3F5-89F2-6B44-89E7-BC0435BAA363}" presName="parentLin" presStyleCnt="0"/>
      <dgm:spPr/>
    </dgm:pt>
    <dgm:pt modelId="{0B13E7B3-6B86-0143-BE15-6DE1CFA9E37C}" type="pres">
      <dgm:prSet presAssocID="{619BE3F5-89F2-6B44-89E7-BC0435BAA363}" presName="parentLeftMargin" presStyleLbl="node1" presStyleIdx="0" presStyleCnt="4"/>
      <dgm:spPr/>
    </dgm:pt>
    <dgm:pt modelId="{D35413F1-9F59-5947-AA6B-E7E8083F17CC}" type="pres">
      <dgm:prSet presAssocID="{619BE3F5-89F2-6B44-89E7-BC0435BAA363}" presName="parentText" presStyleLbl="node1" presStyleIdx="1" presStyleCnt="4" custScaleX="41799">
        <dgm:presLayoutVars>
          <dgm:chMax val="0"/>
          <dgm:bulletEnabled val="1"/>
        </dgm:presLayoutVars>
      </dgm:prSet>
      <dgm:spPr/>
    </dgm:pt>
    <dgm:pt modelId="{6F229925-6429-A444-A9CA-7AB30D3E9E32}" type="pres">
      <dgm:prSet presAssocID="{619BE3F5-89F2-6B44-89E7-BC0435BAA363}" presName="negativeSpace" presStyleCnt="0"/>
      <dgm:spPr/>
    </dgm:pt>
    <dgm:pt modelId="{EC09CA4B-3FD6-5C44-892C-42B9C81D140C}" type="pres">
      <dgm:prSet presAssocID="{619BE3F5-89F2-6B44-89E7-BC0435BAA363}" presName="childText" presStyleLbl="conFgAcc1" presStyleIdx="1" presStyleCnt="4">
        <dgm:presLayoutVars>
          <dgm:bulletEnabled val="1"/>
        </dgm:presLayoutVars>
      </dgm:prSet>
      <dgm:spPr/>
    </dgm:pt>
    <dgm:pt modelId="{FCE80450-9D49-8746-8FFD-7F224FD3210E}" type="pres">
      <dgm:prSet presAssocID="{FB5836C6-0216-2249-97FA-C1092B42BAC2}" presName="spaceBetweenRectangles" presStyleCnt="0"/>
      <dgm:spPr/>
    </dgm:pt>
    <dgm:pt modelId="{A244133F-0B24-914E-A387-372F4758965C}" type="pres">
      <dgm:prSet presAssocID="{B3BC4C98-E7E0-D84C-A9EB-D89EF261F483}" presName="parentLin" presStyleCnt="0"/>
      <dgm:spPr/>
    </dgm:pt>
    <dgm:pt modelId="{610EA285-B828-7744-BE3A-65DB6E964F79}" type="pres">
      <dgm:prSet presAssocID="{B3BC4C98-E7E0-D84C-A9EB-D89EF261F483}" presName="parentLeftMargin" presStyleLbl="node1" presStyleIdx="1" presStyleCnt="4"/>
      <dgm:spPr/>
    </dgm:pt>
    <dgm:pt modelId="{45F7CA87-C20D-5B4F-9EB9-3546D0EEAACC}" type="pres">
      <dgm:prSet presAssocID="{B3BC4C98-E7E0-D84C-A9EB-D89EF261F483}" presName="parentText" presStyleLbl="node1" presStyleIdx="2" presStyleCnt="4" custScaleX="39154">
        <dgm:presLayoutVars>
          <dgm:chMax val="0"/>
          <dgm:bulletEnabled val="1"/>
        </dgm:presLayoutVars>
      </dgm:prSet>
      <dgm:spPr/>
    </dgm:pt>
    <dgm:pt modelId="{93542EF6-B419-5D42-A291-1B230310FF5A}" type="pres">
      <dgm:prSet presAssocID="{B3BC4C98-E7E0-D84C-A9EB-D89EF261F483}" presName="negativeSpace" presStyleCnt="0"/>
      <dgm:spPr/>
    </dgm:pt>
    <dgm:pt modelId="{12C346F6-CC36-4F47-9E2F-323E67749818}" type="pres">
      <dgm:prSet presAssocID="{B3BC4C98-E7E0-D84C-A9EB-D89EF261F483}" presName="childText" presStyleLbl="conFgAcc1" presStyleIdx="2" presStyleCnt="4">
        <dgm:presLayoutVars>
          <dgm:bulletEnabled val="1"/>
        </dgm:presLayoutVars>
      </dgm:prSet>
      <dgm:spPr/>
    </dgm:pt>
    <dgm:pt modelId="{087F2110-7E4E-E740-A4A9-CD6B6A070D9A}" type="pres">
      <dgm:prSet presAssocID="{CBC597E6-663E-A547-8721-7C441C9C90AD}" presName="spaceBetweenRectangles" presStyleCnt="0"/>
      <dgm:spPr/>
    </dgm:pt>
    <dgm:pt modelId="{1D764877-F51A-7C41-B051-9206B1F4C54A}" type="pres">
      <dgm:prSet presAssocID="{84140D8C-FC44-6E42-81B5-0461B3A85651}" presName="parentLin" presStyleCnt="0"/>
      <dgm:spPr/>
    </dgm:pt>
    <dgm:pt modelId="{5218F443-BD0E-E949-9107-F5C5EE1BD49C}" type="pres">
      <dgm:prSet presAssocID="{84140D8C-FC44-6E42-81B5-0461B3A85651}" presName="parentLeftMargin" presStyleLbl="node1" presStyleIdx="2" presStyleCnt="4"/>
      <dgm:spPr/>
    </dgm:pt>
    <dgm:pt modelId="{2BE25A98-FB03-5F47-9C20-05EE0FC5B37C}" type="pres">
      <dgm:prSet presAssocID="{84140D8C-FC44-6E42-81B5-0461B3A85651}" presName="parentText" presStyleLbl="node1" presStyleIdx="3" presStyleCnt="4" custScaleX="49736">
        <dgm:presLayoutVars>
          <dgm:chMax val="0"/>
          <dgm:bulletEnabled val="1"/>
        </dgm:presLayoutVars>
      </dgm:prSet>
      <dgm:spPr/>
    </dgm:pt>
    <dgm:pt modelId="{93D5D4BD-C26E-E141-BE15-2161EB653132}" type="pres">
      <dgm:prSet presAssocID="{84140D8C-FC44-6E42-81B5-0461B3A85651}" presName="negativeSpace" presStyleCnt="0"/>
      <dgm:spPr/>
    </dgm:pt>
    <dgm:pt modelId="{947A1694-E3AE-0342-8C72-0D12833E5883}" type="pres">
      <dgm:prSet presAssocID="{84140D8C-FC44-6E42-81B5-0461B3A85651}" presName="childText" presStyleLbl="conFgAcc1" presStyleIdx="3" presStyleCnt="4">
        <dgm:presLayoutVars>
          <dgm:bulletEnabled val="1"/>
        </dgm:presLayoutVars>
      </dgm:prSet>
      <dgm:spPr/>
    </dgm:pt>
  </dgm:ptLst>
  <dgm:cxnLst>
    <dgm:cxn modelId="{9DBF360F-9606-FC45-AB18-737497D95215}" type="presOf" srcId="{84140D8C-FC44-6E42-81B5-0461B3A85651}" destId="{2BE25A98-FB03-5F47-9C20-05EE0FC5B37C}" srcOrd="1" destOrd="0" presId="urn:microsoft.com/office/officeart/2005/8/layout/list1"/>
    <dgm:cxn modelId="{CBEFE71B-65BB-EB41-9C9B-66E0A82B8D89}" srcId="{FA38D039-E213-7647-B0FD-87AC2876A7D8}" destId="{B3BC4C98-E7E0-D84C-A9EB-D89EF261F483}" srcOrd="2" destOrd="0" parTransId="{20B6B04A-E20A-4142-8ED6-1109330F68AE}" sibTransId="{CBC597E6-663E-A547-8721-7C441C9C90AD}"/>
    <dgm:cxn modelId="{7C858B3A-1B70-A249-82B8-BFA616CB7934}" type="presOf" srcId="{FA38D039-E213-7647-B0FD-87AC2876A7D8}" destId="{7A849A3E-FE65-774B-A756-35A94A92A757}" srcOrd="0" destOrd="0" presId="urn:microsoft.com/office/officeart/2005/8/layout/list1"/>
    <dgm:cxn modelId="{61C5B53A-0DBE-A543-8ACB-73D72B9AEA31}" type="presOf" srcId="{EDBA2F81-59C1-4E42-B80A-68E47FC5FD9E}" destId="{EC09CA4B-3FD6-5C44-892C-42B9C81D140C}" srcOrd="0" destOrd="0" presId="urn:microsoft.com/office/officeart/2005/8/layout/list1"/>
    <dgm:cxn modelId="{4CCB734E-2DD2-0441-A27A-A007BF2CEF5E}" type="presOf" srcId="{A40AF258-93CD-B345-9E6A-B152F686F30D}" destId="{31C21910-FB68-254B-8EB6-4676750F158C}" srcOrd="1" destOrd="0" presId="urn:microsoft.com/office/officeart/2005/8/layout/list1"/>
    <dgm:cxn modelId="{201B7670-8B73-034F-B152-0A9ACAD3B736}" type="presOf" srcId="{8BB5AE8B-6139-7B4C-87B5-D778BAF0B23C}" destId="{12C346F6-CC36-4F47-9E2F-323E67749818}" srcOrd="0" destOrd="0" presId="urn:microsoft.com/office/officeart/2005/8/layout/list1"/>
    <dgm:cxn modelId="{8EA37372-F7AA-7648-848C-35DF41E35937}" srcId="{A40AF258-93CD-B345-9E6A-B152F686F30D}" destId="{1458033C-6CA1-7947-99C3-3BF93B0D66F1}" srcOrd="0" destOrd="0" parTransId="{B6998FB5-6A81-3945-BD49-669C56E71EE0}" sibTransId="{3EC4BE16-0D58-0C4B-9827-2F80107278B0}"/>
    <dgm:cxn modelId="{EA933776-62B5-874E-A6DE-786624127D01}" type="presOf" srcId="{A40AF258-93CD-B345-9E6A-B152F686F30D}" destId="{D3C5AAEA-6FCA-8A41-8888-7E5477699436}" srcOrd="0" destOrd="0" presId="urn:microsoft.com/office/officeart/2005/8/layout/list1"/>
    <dgm:cxn modelId="{8CC51859-B1CF-FD40-93B3-8268864037C5}" type="presOf" srcId="{84140D8C-FC44-6E42-81B5-0461B3A85651}" destId="{5218F443-BD0E-E949-9107-F5C5EE1BD49C}" srcOrd="0" destOrd="0" presId="urn:microsoft.com/office/officeart/2005/8/layout/list1"/>
    <dgm:cxn modelId="{45EF0C8A-B6DD-3643-9D98-775AA82938E3}" type="presOf" srcId="{619BE3F5-89F2-6B44-89E7-BC0435BAA363}" destId="{0B13E7B3-6B86-0143-BE15-6DE1CFA9E37C}" srcOrd="0" destOrd="0" presId="urn:microsoft.com/office/officeart/2005/8/layout/list1"/>
    <dgm:cxn modelId="{3BD68495-5A88-5E42-AC0E-8C9AB160AA25}" type="presOf" srcId="{B3BC4C98-E7E0-D84C-A9EB-D89EF261F483}" destId="{610EA285-B828-7744-BE3A-65DB6E964F79}" srcOrd="0" destOrd="0" presId="urn:microsoft.com/office/officeart/2005/8/layout/list1"/>
    <dgm:cxn modelId="{39CF2CB7-62FE-F645-B71B-AB3DAA1F6A2F}" type="presOf" srcId="{1458033C-6CA1-7947-99C3-3BF93B0D66F1}" destId="{EB712756-6695-FD40-932E-4CACF301B419}" srcOrd="0" destOrd="0" presId="urn:microsoft.com/office/officeart/2005/8/layout/list1"/>
    <dgm:cxn modelId="{14F403BD-08A9-2945-B036-D680478B96A3}" srcId="{FA38D039-E213-7647-B0FD-87AC2876A7D8}" destId="{619BE3F5-89F2-6B44-89E7-BC0435BAA363}" srcOrd="1" destOrd="0" parTransId="{9D28DAAE-21A5-3C49-9492-37DDA3CD4E37}" sibTransId="{FB5836C6-0216-2249-97FA-C1092B42BAC2}"/>
    <dgm:cxn modelId="{9604B7C2-333E-514B-A879-2F3F82E36B54}" srcId="{FA38D039-E213-7647-B0FD-87AC2876A7D8}" destId="{A40AF258-93CD-B345-9E6A-B152F686F30D}" srcOrd="0" destOrd="0" parTransId="{7DD36BE6-6398-7540-AB93-CE1F17027A0E}" sibTransId="{FFA9AD93-F1AE-F849-A16C-336C0AD065AD}"/>
    <dgm:cxn modelId="{BE2660DA-CADD-5647-A65C-8DEBFE4C62D3}" type="presOf" srcId="{8E03244E-F44C-7D48-898A-B61C98364F57}" destId="{947A1694-E3AE-0342-8C72-0D12833E5883}" srcOrd="0" destOrd="0" presId="urn:microsoft.com/office/officeart/2005/8/layout/list1"/>
    <dgm:cxn modelId="{95D524DD-042C-BA46-8694-7BC0B87A921E}" type="presOf" srcId="{619BE3F5-89F2-6B44-89E7-BC0435BAA363}" destId="{D35413F1-9F59-5947-AA6B-E7E8083F17CC}" srcOrd="1" destOrd="0" presId="urn:microsoft.com/office/officeart/2005/8/layout/list1"/>
    <dgm:cxn modelId="{01C97FE0-40C1-D342-A430-66A93D651BD5}" srcId="{84140D8C-FC44-6E42-81B5-0461B3A85651}" destId="{8E03244E-F44C-7D48-898A-B61C98364F57}" srcOrd="0" destOrd="0" parTransId="{B25EDFC4-AD9E-6C4B-9D3C-01B9F8600914}" sibTransId="{27080B3E-A1B9-BF49-9326-B7B54115A0C1}"/>
    <dgm:cxn modelId="{FA7BF8EA-4D61-9F47-8229-81A55B57564E}" srcId="{FA38D039-E213-7647-B0FD-87AC2876A7D8}" destId="{84140D8C-FC44-6E42-81B5-0461B3A85651}" srcOrd="3" destOrd="0" parTransId="{2337301E-2452-3147-A991-24D57F603896}" sibTransId="{1E065F3C-1245-2E43-AFEB-20DE914BB7F4}"/>
    <dgm:cxn modelId="{49C9E5EF-E68E-FA4F-9EFF-FD653433920B}" srcId="{B3BC4C98-E7E0-D84C-A9EB-D89EF261F483}" destId="{8BB5AE8B-6139-7B4C-87B5-D778BAF0B23C}" srcOrd="0" destOrd="0" parTransId="{16921429-2493-3344-A4D0-245D178654DA}" sibTransId="{E45698CE-CC19-C64C-AD3A-37F1A573CC66}"/>
    <dgm:cxn modelId="{204D60F6-A8CD-0E48-8159-F58F03A0AE56}" srcId="{619BE3F5-89F2-6B44-89E7-BC0435BAA363}" destId="{EDBA2F81-59C1-4E42-B80A-68E47FC5FD9E}" srcOrd="0" destOrd="0" parTransId="{1EC53E01-D9CE-664C-B646-0F0B3DB59083}" sibTransId="{F419E0C1-C7FE-C641-889C-31834DA1571F}"/>
    <dgm:cxn modelId="{632F7BFC-E1F0-8E44-A40C-CBA7DF488545}" type="presOf" srcId="{B3BC4C98-E7E0-D84C-A9EB-D89EF261F483}" destId="{45F7CA87-C20D-5B4F-9EB9-3546D0EEAACC}" srcOrd="1" destOrd="0" presId="urn:microsoft.com/office/officeart/2005/8/layout/list1"/>
    <dgm:cxn modelId="{AEEBB9E4-C5F7-D04A-B96B-856B3780871D}" type="presParOf" srcId="{7A849A3E-FE65-774B-A756-35A94A92A757}" destId="{A7623E03-BE28-6346-9312-3EA2D9EF497E}" srcOrd="0" destOrd="0" presId="urn:microsoft.com/office/officeart/2005/8/layout/list1"/>
    <dgm:cxn modelId="{8157671C-6295-BB44-888D-D076860678BD}" type="presParOf" srcId="{A7623E03-BE28-6346-9312-3EA2D9EF497E}" destId="{D3C5AAEA-6FCA-8A41-8888-7E5477699436}" srcOrd="0" destOrd="0" presId="urn:microsoft.com/office/officeart/2005/8/layout/list1"/>
    <dgm:cxn modelId="{E69321E9-2547-844B-AB04-9FF58EA61ED0}" type="presParOf" srcId="{A7623E03-BE28-6346-9312-3EA2D9EF497E}" destId="{31C21910-FB68-254B-8EB6-4676750F158C}" srcOrd="1" destOrd="0" presId="urn:microsoft.com/office/officeart/2005/8/layout/list1"/>
    <dgm:cxn modelId="{588DFF73-8083-A743-A790-948928A5F80D}" type="presParOf" srcId="{7A849A3E-FE65-774B-A756-35A94A92A757}" destId="{27F8C201-CA41-DB46-B28B-59EAFB2AE85C}" srcOrd="1" destOrd="0" presId="urn:microsoft.com/office/officeart/2005/8/layout/list1"/>
    <dgm:cxn modelId="{8F9B9CCC-F9FB-1F44-B03D-572D0EDE002C}" type="presParOf" srcId="{7A849A3E-FE65-774B-A756-35A94A92A757}" destId="{EB712756-6695-FD40-932E-4CACF301B419}" srcOrd="2" destOrd="0" presId="urn:microsoft.com/office/officeart/2005/8/layout/list1"/>
    <dgm:cxn modelId="{38765A9E-37E0-6140-BD4F-65AACD957836}" type="presParOf" srcId="{7A849A3E-FE65-774B-A756-35A94A92A757}" destId="{323EE924-DEAC-274D-BEF8-EF9F29DF665E}" srcOrd="3" destOrd="0" presId="urn:microsoft.com/office/officeart/2005/8/layout/list1"/>
    <dgm:cxn modelId="{2BBC1E3F-6E3F-E445-AF0E-804E028DAC4B}" type="presParOf" srcId="{7A849A3E-FE65-774B-A756-35A94A92A757}" destId="{1917397F-8A8C-944F-8EA5-8C430ED5B84B}" srcOrd="4" destOrd="0" presId="urn:microsoft.com/office/officeart/2005/8/layout/list1"/>
    <dgm:cxn modelId="{0AD9A4D9-B6F7-6849-9C6A-762766D5E7D3}" type="presParOf" srcId="{1917397F-8A8C-944F-8EA5-8C430ED5B84B}" destId="{0B13E7B3-6B86-0143-BE15-6DE1CFA9E37C}" srcOrd="0" destOrd="0" presId="urn:microsoft.com/office/officeart/2005/8/layout/list1"/>
    <dgm:cxn modelId="{EAD21135-CCA6-6A49-A580-D8BF23169B97}" type="presParOf" srcId="{1917397F-8A8C-944F-8EA5-8C430ED5B84B}" destId="{D35413F1-9F59-5947-AA6B-E7E8083F17CC}" srcOrd="1" destOrd="0" presId="urn:microsoft.com/office/officeart/2005/8/layout/list1"/>
    <dgm:cxn modelId="{0527967C-CFA1-6C42-A850-98C7F30DCC90}" type="presParOf" srcId="{7A849A3E-FE65-774B-A756-35A94A92A757}" destId="{6F229925-6429-A444-A9CA-7AB30D3E9E32}" srcOrd="5" destOrd="0" presId="urn:microsoft.com/office/officeart/2005/8/layout/list1"/>
    <dgm:cxn modelId="{06250656-D546-1745-A5EF-0937733A1735}" type="presParOf" srcId="{7A849A3E-FE65-774B-A756-35A94A92A757}" destId="{EC09CA4B-3FD6-5C44-892C-42B9C81D140C}" srcOrd="6" destOrd="0" presId="urn:microsoft.com/office/officeart/2005/8/layout/list1"/>
    <dgm:cxn modelId="{722DAA97-96F1-3C4C-9062-BBB8C5A43428}" type="presParOf" srcId="{7A849A3E-FE65-774B-A756-35A94A92A757}" destId="{FCE80450-9D49-8746-8FFD-7F224FD3210E}" srcOrd="7" destOrd="0" presId="urn:microsoft.com/office/officeart/2005/8/layout/list1"/>
    <dgm:cxn modelId="{1C7695DB-7CA0-4F47-A506-DA43F0D87EAF}" type="presParOf" srcId="{7A849A3E-FE65-774B-A756-35A94A92A757}" destId="{A244133F-0B24-914E-A387-372F4758965C}" srcOrd="8" destOrd="0" presId="urn:microsoft.com/office/officeart/2005/8/layout/list1"/>
    <dgm:cxn modelId="{D1995F06-8047-4342-95DA-C64F7A8937A9}" type="presParOf" srcId="{A244133F-0B24-914E-A387-372F4758965C}" destId="{610EA285-B828-7744-BE3A-65DB6E964F79}" srcOrd="0" destOrd="0" presId="urn:microsoft.com/office/officeart/2005/8/layout/list1"/>
    <dgm:cxn modelId="{36B3BBFB-4D81-4746-B90E-001D9B1B1802}" type="presParOf" srcId="{A244133F-0B24-914E-A387-372F4758965C}" destId="{45F7CA87-C20D-5B4F-9EB9-3546D0EEAACC}" srcOrd="1" destOrd="0" presId="urn:microsoft.com/office/officeart/2005/8/layout/list1"/>
    <dgm:cxn modelId="{68AE806A-730A-114B-820D-4882A1318F1B}" type="presParOf" srcId="{7A849A3E-FE65-774B-A756-35A94A92A757}" destId="{93542EF6-B419-5D42-A291-1B230310FF5A}" srcOrd="9" destOrd="0" presId="urn:microsoft.com/office/officeart/2005/8/layout/list1"/>
    <dgm:cxn modelId="{10B6C13D-FFAE-5948-8CA1-D79112BB10B7}" type="presParOf" srcId="{7A849A3E-FE65-774B-A756-35A94A92A757}" destId="{12C346F6-CC36-4F47-9E2F-323E67749818}" srcOrd="10" destOrd="0" presId="urn:microsoft.com/office/officeart/2005/8/layout/list1"/>
    <dgm:cxn modelId="{C8EAF7C5-6871-4D40-8E0A-774D42130EBA}" type="presParOf" srcId="{7A849A3E-FE65-774B-A756-35A94A92A757}" destId="{087F2110-7E4E-E740-A4A9-CD6B6A070D9A}" srcOrd="11" destOrd="0" presId="urn:microsoft.com/office/officeart/2005/8/layout/list1"/>
    <dgm:cxn modelId="{D7D47D25-352E-544B-824C-348167D59B61}" type="presParOf" srcId="{7A849A3E-FE65-774B-A756-35A94A92A757}" destId="{1D764877-F51A-7C41-B051-9206B1F4C54A}" srcOrd="12" destOrd="0" presId="urn:microsoft.com/office/officeart/2005/8/layout/list1"/>
    <dgm:cxn modelId="{6C1F67FD-F77E-3F46-A511-25A9C4236656}" type="presParOf" srcId="{1D764877-F51A-7C41-B051-9206B1F4C54A}" destId="{5218F443-BD0E-E949-9107-F5C5EE1BD49C}" srcOrd="0" destOrd="0" presId="urn:microsoft.com/office/officeart/2005/8/layout/list1"/>
    <dgm:cxn modelId="{E81A7B5C-4D97-A141-99DE-EE7DA7484416}" type="presParOf" srcId="{1D764877-F51A-7C41-B051-9206B1F4C54A}" destId="{2BE25A98-FB03-5F47-9C20-05EE0FC5B37C}" srcOrd="1" destOrd="0" presId="urn:microsoft.com/office/officeart/2005/8/layout/list1"/>
    <dgm:cxn modelId="{366BCA19-0028-3048-9358-F781EB8D8472}" type="presParOf" srcId="{7A849A3E-FE65-774B-A756-35A94A92A757}" destId="{93D5D4BD-C26E-E141-BE15-2161EB653132}" srcOrd="13" destOrd="0" presId="urn:microsoft.com/office/officeart/2005/8/layout/list1"/>
    <dgm:cxn modelId="{8912FDAE-5D91-204D-B5EB-63912C91FE74}" type="presParOf" srcId="{7A849A3E-FE65-774B-A756-35A94A92A757}" destId="{947A1694-E3AE-0342-8C72-0D12833E5883}"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0CBB55-009A-EA41-8A26-8359AE401617}"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8520131A-632C-9142-9EAD-35118DD138EE}">
      <dgm:prSet custT="1"/>
      <dgm:spPr>
        <a:solidFill>
          <a:schemeClr val="accent3">
            <a:lumMod val="75000"/>
          </a:schemeClr>
        </a:solidFill>
        <a:ln>
          <a:solidFill>
            <a:schemeClr val="accent3">
              <a:lumMod val="50000"/>
            </a:schemeClr>
          </a:solidFill>
        </a:ln>
      </dgm:spPr>
      <dgm:t>
        <a:bodyPr/>
        <a:lstStyle/>
        <a:p>
          <a:pPr rtl="0"/>
          <a:r>
            <a:rPr lang="en-US" sz="1800" dirty="0"/>
            <a:t>Constant </a:t>
          </a:r>
        </a:p>
        <a:p>
          <a:pPr rtl="0"/>
          <a:r>
            <a:rPr lang="en-US" sz="1800" dirty="0"/>
            <a:t>Exponentiation Time</a:t>
          </a:r>
        </a:p>
      </dgm:t>
    </dgm:pt>
    <dgm:pt modelId="{851396FC-061C-1F46-9F05-FCA98AFC148E}" type="parTrans" cxnId="{12F316FD-F3B3-5B4C-976F-593A2296F811}">
      <dgm:prSet/>
      <dgm:spPr/>
      <dgm:t>
        <a:bodyPr/>
        <a:lstStyle/>
        <a:p>
          <a:endParaRPr lang="en-US"/>
        </a:p>
      </dgm:t>
    </dgm:pt>
    <dgm:pt modelId="{414B9AF3-E8B1-C548-A98F-5C2E47B6B811}" type="sibTrans" cxnId="{12F316FD-F3B3-5B4C-976F-593A2296F811}">
      <dgm:prSet/>
      <dgm:spPr/>
      <dgm:t>
        <a:bodyPr/>
        <a:lstStyle/>
        <a:p>
          <a:endParaRPr lang="en-US"/>
        </a:p>
      </dgm:t>
    </dgm:pt>
    <dgm:pt modelId="{85DB92F2-562F-4C4B-B5BF-A6AC83659F70}">
      <dgm:prSet/>
      <dgm:spPr>
        <a:solidFill>
          <a:schemeClr val="accent3">
            <a:lumMod val="60000"/>
            <a:lumOff val="40000"/>
            <a:alpha val="90000"/>
          </a:schemeClr>
        </a:solidFill>
        <a:ln>
          <a:solidFill>
            <a:schemeClr val="accent3">
              <a:lumMod val="50000"/>
              <a:alpha val="90000"/>
            </a:schemeClr>
          </a:solidFill>
        </a:ln>
      </dgm:spPr>
      <dgm:t>
        <a:bodyPr/>
        <a:lstStyle/>
        <a:p>
          <a:pPr rtl="0"/>
          <a:r>
            <a:rPr lang="en-US"/>
            <a:t>Ensure that all exponentiations take the same amount of time before returning a result</a:t>
          </a:r>
        </a:p>
      </dgm:t>
    </dgm:pt>
    <dgm:pt modelId="{8FF84865-C557-294A-9945-94B565E62D9D}" type="parTrans" cxnId="{78BAF604-9E8F-5246-94B2-D724F7FF8FE4}">
      <dgm:prSet/>
      <dgm:spPr/>
      <dgm:t>
        <a:bodyPr/>
        <a:lstStyle/>
        <a:p>
          <a:endParaRPr lang="en-US"/>
        </a:p>
      </dgm:t>
    </dgm:pt>
    <dgm:pt modelId="{E7F2930A-28D2-6844-AFDC-51A797340E3C}" type="sibTrans" cxnId="{78BAF604-9E8F-5246-94B2-D724F7FF8FE4}">
      <dgm:prSet/>
      <dgm:spPr/>
      <dgm:t>
        <a:bodyPr/>
        <a:lstStyle/>
        <a:p>
          <a:endParaRPr lang="en-US"/>
        </a:p>
      </dgm:t>
    </dgm:pt>
    <dgm:pt modelId="{2624736C-DA85-AC44-89BC-8F013B07A3ED}">
      <dgm:prSet/>
      <dgm:spPr>
        <a:solidFill>
          <a:schemeClr val="accent3">
            <a:lumMod val="60000"/>
            <a:lumOff val="40000"/>
            <a:alpha val="90000"/>
          </a:schemeClr>
        </a:solidFill>
        <a:ln>
          <a:solidFill>
            <a:schemeClr val="accent3">
              <a:lumMod val="50000"/>
              <a:alpha val="90000"/>
            </a:schemeClr>
          </a:solidFill>
        </a:ln>
      </dgm:spPr>
      <dgm:t>
        <a:bodyPr/>
        <a:lstStyle/>
        <a:p>
          <a:pPr rtl="0"/>
          <a:r>
            <a:rPr lang="en-US"/>
            <a:t>This is a simple fix but does degrade performance</a:t>
          </a:r>
        </a:p>
      </dgm:t>
    </dgm:pt>
    <dgm:pt modelId="{0B9ECDE9-A536-8C41-9D63-9420383D3E36}" type="parTrans" cxnId="{0329249E-25C8-7442-8AE0-D230E753DD13}">
      <dgm:prSet/>
      <dgm:spPr/>
      <dgm:t>
        <a:bodyPr/>
        <a:lstStyle/>
        <a:p>
          <a:endParaRPr lang="en-US"/>
        </a:p>
      </dgm:t>
    </dgm:pt>
    <dgm:pt modelId="{25AE3F29-BCC9-F74D-9CAF-36E7AA55768C}" type="sibTrans" cxnId="{0329249E-25C8-7442-8AE0-D230E753DD13}">
      <dgm:prSet/>
      <dgm:spPr/>
      <dgm:t>
        <a:bodyPr/>
        <a:lstStyle/>
        <a:p>
          <a:endParaRPr lang="en-US"/>
        </a:p>
      </dgm:t>
    </dgm:pt>
    <dgm:pt modelId="{9612AE10-CEB2-5745-8BCC-9CDCAD2FCCDB}">
      <dgm:prSet custT="1"/>
      <dgm:spPr>
        <a:solidFill>
          <a:schemeClr val="accent6">
            <a:lumMod val="75000"/>
          </a:schemeClr>
        </a:solidFill>
        <a:ln>
          <a:solidFill>
            <a:schemeClr val="accent6">
              <a:lumMod val="50000"/>
            </a:schemeClr>
          </a:solidFill>
        </a:ln>
      </dgm:spPr>
      <dgm:t>
        <a:bodyPr/>
        <a:lstStyle/>
        <a:p>
          <a:pPr rtl="0"/>
          <a:r>
            <a:rPr lang="en-US" sz="1800" dirty="0"/>
            <a:t>Random Delay</a:t>
          </a:r>
        </a:p>
      </dgm:t>
    </dgm:pt>
    <dgm:pt modelId="{59D066DF-89D6-4145-8A44-D2700DC9241A}" type="parTrans" cxnId="{6913DA9F-CADD-6347-9486-E5A4FEA011E3}">
      <dgm:prSet/>
      <dgm:spPr/>
      <dgm:t>
        <a:bodyPr/>
        <a:lstStyle/>
        <a:p>
          <a:endParaRPr lang="en-US"/>
        </a:p>
      </dgm:t>
    </dgm:pt>
    <dgm:pt modelId="{636E9F31-0C1F-1744-954A-BA2F1F2935E6}" type="sibTrans" cxnId="{6913DA9F-CADD-6347-9486-E5A4FEA011E3}">
      <dgm:prSet/>
      <dgm:spPr/>
      <dgm:t>
        <a:bodyPr/>
        <a:lstStyle/>
        <a:p>
          <a:endParaRPr lang="en-US"/>
        </a:p>
      </dgm:t>
    </dgm:pt>
    <dgm:pt modelId="{26FFF172-6ADD-E040-9626-12C6AA19A039}">
      <dgm:prSet/>
      <dgm:spPr>
        <a:solidFill>
          <a:schemeClr val="accent6">
            <a:lumMod val="40000"/>
            <a:lumOff val="60000"/>
            <a:alpha val="90000"/>
          </a:schemeClr>
        </a:solidFill>
        <a:ln>
          <a:solidFill>
            <a:schemeClr val="accent6">
              <a:lumMod val="50000"/>
              <a:alpha val="90000"/>
            </a:schemeClr>
          </a:solidFill>
        </a:ln>
      </dgm:spPr>
      <dgm:t>
        <a:bodyPr/>
        <a:lstStyle/>
        <a:p>
          <a:pPr rtl="0"/>
          <a:r>
            <a:rPr lang="en-US"/>
            <a:t>Better performance could be achieved by adding a random delay to the exponentiation algorithm to confuse the timing attack</a:t>
          </a:r>
        </a:p>
      </dgm:t>
    </dgm:pt>
    <dgm:pt modelId="{1537B813-2DB1-CF47-9833-330E5E2BBC17}" type="parTrans" cxnId="{08CC59F2-8043-B54C-998A-407BAE9A0178}">
      <dgm:prSet/>
      <dgm:spPr/>
      <dgm:t>
        <a:bodyPr/>
        <a:lstStyle/>
        <a:p>
          <a:endParaRPr lang="en-US"/>
        </a:p>
      </dgm:t>
    </dgm:pt>
    <dgm:pt modelId="{37334277-D676-0D41-B4DA-799ACF3504A8}" type="sibTrans" cxnId="{08CC59F2-8043-B54C-998A-407BAE9A0178}">
      <dgm:prSet/>
      <dgm:spPr/>
      <dgm:t>
        <a:bodyPr/>
        <a:lstStyle/>
        <a:p>
          <a:endParaRPr lang="en-US"/>
        </a:p>
      </dgm:t>
    </dgm:pt>
    <dgm:pt modelId="{61744142-D75B-5D41-9A14-CEBEB44A4316}">
      <dgm:prSet/>
      <dgm:spPr>
        <a:solidFill>
          <a:schemeClr val="accent6">
            <a:lumMod val="40000"/>
            <a:lumOff val="60000"/>
            <a:alpha val="90000"/>
          </a:schemeClr>
        </a:solidFill>
        <a:ln>
          <a:solidFill>
            <a:schemeClr val="accent6">
              <a:lumMod val="50000"/>
              <a:alpha val="90000"/>
            </a:schemeClr>
          </a:solidFill>
        </a:ln>
      </dgm:spPr>
      <dgm:t>
        <a:bodyPr/>
        <a:lstStyle/>
        <a:p>
          <a:pPr rtl="0"/>
          <a:r>
            <a:rPr lang="en-US"/>
            <a:t>If defenders do not add enough noise, attackers could still succeed by collecting additional measurements to compensate for the random delays</a:t>
          </a:r>
        </a:p>
      </dgm:t>
    </dgm:pt>
    <dgm:pt modelId="{C9FB11C6-5A19-7E48-948F-772177CDAA9C}" type="parTrans" cxnId="{990DCE38-5CE3-3047-AC87-E000226B8A4B}">
      <dgm:prSet/>
      <dgm:spPr/>
      <dgm:t>
        <a:bodyPr/>
        <a:lstStyle/>
        <a:p>
          <a:endParaRPr lang="en-US"/>
        </a:p>
      </dgm:t>
    </dgm:pt>
    <dgm:pt modelId="{F5A8F57D-FC6E-0C49-8F90-644AB8AB9F74}" type="sibTrans" cxnId="{990DCE38-5CE3-3047-AC87-E000226B8A4B}">
      <dgm:prSet/>
      <dgm:spPr/>
      <dgm:t>
        <a:bodyPr/>
        <a:lstStyle/>
        <a:p>
          <a:endParaRPr lang="en-US"/>
        </a:p>
      </dgm:t>
    </dgm:pt>
    <dgm:pt modelId="{96D5A333-6D7D-BF4E-86A0-3BFC5140136E}">
      <dgm:prSet custT="1"/>
      <dgm:spPr>
        <a:solidFill>
          <a:schemeClr val="accent5">
            <a:lumMod val="75000"/>
          </a:schemeClr>
        </a:solidFill>
        <a:ln>
          <a:solidFill>
            <a:schemeClr val="accent5">
              <a:lumMod val="50000"/>
            </a:schemeClr>
          </a:solidFill>
        </a:ln>
      </dgm:spPr>
      <dgm:t>
        <a:bodyPr/>
        <a:lstStyle/>
        <a:p>
          <a:pPr rtl="0"/>
          <a:r>
            <a:rPr lang="en-US" sz="1800" dirty="0"/>
            <a:t>Blinding </a:t>
          </a:r>
        </a:p>
      </dgm:t>
    </dgm:pt>
    <dgm:pt modelId="{7E9614D0-A702-1E40-AD76-CCE1194526F9}" type="parTrans" cxnId="{D18789DE-F51D-2C4F-9FF6-CB0CEF8C6EB8}">
      <dgm:prSet/>
      <dgm:spPr/>
      <dgm:t>
        <a:bodyPr/>
        <a:lstStyle/>
        <a:p>
          <a:endParaRPr lang="en-US"/>
        </a:p>
      </dgm:t>
    </dgm:pt>
    <dgm:pt modelId="{37239009-D0DA-4F4E-A8B9-99F602F2CD90}" type="sibTrans" cxnId="{D18789DE-F51D-2C4F-9FF6-CB0CEF8C6EB8}">
      <dgm:prSet/>
      <dgm:spPr/>
      <dgm:t>
        <a:bodyPr/>
        <a:lstStyle/>
        <a:p>
          <a:endParaRPr lang="en-US"/>
        </a:p>
      </dgm:t>
    </dgm:pt>
    <dgm:pt modelId="{29423138-5F82-E243-B8CA-484481DB2B43}">
      <dgm:prSet/>
      <dgm:spPr>
        <a:solidFill>
          <a:schemeClr val="accent5">
            <a:lumMod val="60000"/>
            <a:lumOff val="40000"/>
            <a:alpha val="90000"/>
          </a:schemeClr>
        </a:solidFill>
        <a:ln>
          <a:solidFill>
            <a:schemeClr val="accent5">
              <a:lumMod val="50000"/>
              <a:alpha val="90000"/>
            </a:schemeClr>
          </a:solidFill>
        </a:ln>
      </dgm:spPr>
      <dgm:t>
        <a:bodyPr/>
        <a:lstStyle/>
        <a:p>
          <a:pPr rtl="0"/>
          <a:r>
            <a:rPr lang="en-US"/>
            <a:t>Multiply the ciphertext by a random number before performing exponentiation</a:t>
          </a:r>
        </a:p>
      </dgm:t>
    </dgm:pt>
    <dgm:pt modelId="{808CC1BC-5462-7843-B351-221297273920}" type="parTrans" cxnId="{592706C2-ED35-CD41-9B43-C15ACE1D9E5C}">
      <dgm:prSet/>
      <dgm:spPr/>
      <dgm:t>
        <a:bodyPr/>
        <a:lstStyle/>
        <a:p>
          <a:endParaRPr lang="en-US"/>
        </a:p>
      </dgm:t>
    </dgm:pt>
    <dgm:pt modelId="{D7907945-0511-3549-8C1D-F05000735EA1}" type="sibTrans" cxnId="{592706C2-ED35-CD41-9B43-C15ACE1D9E5C}">
      <dgm:prSet/>
      <dgm:spPr/>
      <dgm:t>
        <a:bodyPr/>
        <a:lstStyle/>
        <a:p>
          <a:endParaRPr lang="en-US"/>
        </a:p>
      </dgm:t>
    </dgm:pt>
    <dgm:pt modelId="{653BD842-53FC-8049-988F-34632A2EEADD}">
      <dgm:prSet/>
      <dgm:spPr>
        <a:solidFill>
          <a:schemeClr val="accent5">
            <a:lumMod val="60000"/>
            <a:lumOff val="40000"/>
            <a:alpha val="90000"/>
          </a:schemeClr>
        </a:solidFill>
        <a:ln>
          <a:solidFill>
            <a:schemeClr val="accent5">
              <a:lumMod val="50000"/>
              <a:alpha val="90000"/>
            </a:schemeClr>
          </a:solidFill>
        </a:ln>
      </dgm:spPr>
      <dgm:t>
        <a:bodyPr/>
        <a:lstStyle/>
        <a:p>
          <a:pPr rtl="0"/>
          <a:r>
            <a:rPr lang="en-US"/>
            <a:t>This process prevents the attacker from knowing what ciphertext bits are being processed inside the computer and therefore prevents the bit-by-bit analysis essential to the timing attack</a:t>
          </a:r>
        </a:p>
      </dgm:t>
    </dgm:pt>
    <dgm:pt modelId="{6DD33FDF-32D5-354A-9A20-5255E7BE5B59}" type="parTrans" cxnId="{8FBF54B7-3E61-7A4B-9F57-C5E3F5E8B2E7}">
      <dgm:prSet/>
      <dgm:spPr/>
      <dgm:t>
        <a:bodyPr/>
        <a:lstStyle/>
        <a:p>
          <a:endParaRPr lang="en-US"/>
        </a:p>
      </dgm:t>
    </dgm:pt>
    <dgm:pt modelId="{F7244A24-3FCF-F242-B141-6BF78F4903A5}" type="sibTrans" cxnId="{8FBF54B7-3E61-7A4B-9F57-C5E3F5E8B2E7}">
      <dgm:prSet/>
      <dgm:spPr/>
      <dgm:t>
        <a:bodyPr/>
        <a:lstStyle/>
        <a:p>
          <a:endParaRPr lang="en-US"/>
        </a:p>
      </dgm:t>
    </dgm:pt>
    <dgm:pt modelId="{403C4CF4-D401-C140-A36F-BA723BB320C9}" type="pres">
      <dgm:prSet presAssocID="{AE0CBB55-009A-EA41-8A26-8359AE401617}" presName="Name0" presStyleCnt="0">
        <dgm:presLayoutVars>
          <dgm:dir/>
          <dgm:animLvl val="lvl"/>
          <dgm:resizeHandles val="exact"/>
        </dgm:presLayoutVars>
      </dgm:prSet>
      <dgm:spPr/>
    </dgm:pt>
    <dgm:pt modelId="{5C0620EF-3596-D84E-9137-8342A441C1E1}" type="pres">
      <dgm:prSet presAssocID="{8520131A-632C-9142-9EAD-35118DD138EE}" presName="composite" presStyleCnt="0"/>
      <dgm:spPr/>
    </dgm:pt>
    <dgm:pt modelId="{D4CEDA92-5550-F74B-A3FC-6D013AA89D1E}" type="pres">
      <dgm:prSet presAssocID="{8520131A-632C-9142-9EAD-35118DD138EE}" presName="parTx" presStyleLbl="alignNode1" presStyleIdx="0" presStyleCnt="3">
        <dgm:presLayoutVars>
          <dgm:chMax val="0"/>
          <dgm:chPref val="0"/>
          <dgm:bulletEnabled val="1"/>
        </dgm:presLayoutVars>
      </dgm:prSet>
      <dgm:spPr/>
    </dgm:pt>
    <dgm:pt modelId="{CB4A6E26-3A3F-FB4A-9513-4AC19C8DE265}" type="pres">
      <dgm:prSet presAssocID="{8520131A-632C-9142-9EAD-35118DD138EE}" presName="desTx" presStyleLbl="alignAccFollowNode1" presStyleIdx="0" presStyleCnt="3">
        <dgm:presLayoutVars>
          <dgm:bulletEnabled val="1"/>
        </dgm:presLayoutVars>
      </dgm:prSet>
      <dgm:spPr/>
    </dgm:pt>
    <dgm:pt modelId="{5E578824-4831-C44F-BB9B-441C68082A7E}" type="pres">
      <dgm:prSet presAssocID="{414B9AF3-E8B1-C548-A98F-5C2E47B6B811}" presName="space" presStyleCnt="0"/>
      <dgm:spPr/>
    </dgm:pt>
    <dgm:pt modelId="{FD9A8998-CB09-6640-82BB-23AFE3B5FF7B}" type="pres">
      <dgm:prSet presAssocID="{9612AE10-CEB2-5745-8BCC-9CDCAD2FCCDB}" presName="composite" presStyleCnt="0"/>
      <dgm:spPr/>
    </dgm:pt>
    <dgm:pt modelId="{1DC440F5-9E02-8E4F-B1AA-EDD378EEA3D7}" type="pres">
      <dgm:prSet presAssocID="{9612AE10-CEB2-5745-8BCC-9CDCAD2FCCDB}" presName="parTx" presStyleLbl="alignNode1" presStyleIdx="1" presStyleCnt="3">
        <dgm:presLayoutVars>
          <dgm:chMax val="0"/>
          <dgm:chPref val="0"/>
          <dgm:bulletEnabled val="1"/>
        </dgm:presLayoutVars>
      </dgm:prSet>
      <dgm:spPr/>
    </dgm:pt>
    <dgm:pt modelId="{3D1F58DD-624D-3640-BEF5-0361690D814E}" type="pres">
      <dgm:prSet presAssocID="{9612AE10-CEB2-5745-8BCC-9CDCAD2FCCDB}" presName="desTx" presStyleLbl="alignAccFollowNode1" presStyleIdx="1" presStyleCnt="3">
        <dgm:presLayoutVars>
          <dgm:bulletEnabled val="1"/>
        </dgm:presLayoutVars>
      </dgm:prSet>
      <dgm:spPr/>
    </dgm:pt>
    <dgm:pt modelId="{3AC8CE34-C504-C941-92E1-32910F02C0F8}" type="pres">
      <dgm:prSet presAssocID="{636E9F31-0C1F-1744-954A-BA2F1F2935E6}" presName="space" presStyleCnt="0"/>
      <dgm:spPr/>
    </dgm:pt>
    <dgm:pt modelId="{0D4B7416-DC67-7740-B383-D5598C1E9A2C}" type="pres">
      <dgm:prSet presAssocID="{96D5A333-6D7D-BF4E-86A0-3BFC5140136E}" presName="composite" presStyleCnt="0"/>
      <dgm:spPr/>
    </dgm:pt>
    <dgm:pt modelId="{855AD092-0F14-5943-8B1F-F781546D2C41}" type="pres">
      <dgm:prSet presAssocID="{96D5A333-6D7D-BF4E-86A0-3BFC5140136E}" presName="parTx" presStyleLbl="alignNode1" presStyleIdx="2" presStyleCnt="3">
        <dgm:presLayoutVars>
          <dgm:chMax val="0"/>
          <dgm:chPref val="0"/>
          <dgm:bulletEnabled val="1"/>
        </dgm:presLayoutVars>
      </dgm:prSet>
      <dgm:spPr/>
    </dgm:pt>
    <dgm:pt modelId="{FD2338CE-F5F7-FB47-B66D-15E1F619FF74}" type="pres">
      <dgm:prSet presAssocID="{96D5A333-6D7D-BF4E-86A0-3BFC5140136E}" presName="desTx" presStyleLbl="alignAccFollowNode1" presStyleIdx="2" presStyleCnt="3">
        <dgm:presLayoutVars>
          <dgm:bulletEnabled val="1"/>
        </dgm:presLayoutVars>
      </dgm:prSet>
      <dgm:spPr/>
    </dgm:pt>
  </dgm:ptLst>
  <dgm:cxnLst>
    <dgm:cxn modelId="{78BAF604-9E8F-5246-94B2-D724F7FF8FE4}" srcId="{8520131A-632C-9142-9EAD-35118DD138EE}" destId="{85DB92F2-562F-4C4B-B5BF-A6AC83659F70}" srcOrd="0" destOrd="0" parTransId="{8FF84865-C557-294A-9945-94B565E62D9D}" sibTransId="{E7F2930A-28D2-6844-AFDC-51A797340E3C}"/>
    <dgm:cxn modelId="{F8E1FC0C-7308-E844-83B7-2D8B18CC0063}" type="presOf" srcId="{29423138-5F82-E243-B8CA-484481DB2B43}" destId="{FD2338CE-F5F7-FB47-B66D-15E1F619FF74}" srcOrd="0" destOrd="0" presId="urn:microsoft.com/office/officeart/2005/8/layout/hList1"/>
    <dgm:cxn modelId="{74570325-0EAC-7B4F-8FE1-AA5CE9B2D57C}" type="presOf" srcId="{9612AE10-CEB2-5745-8BCC-9CDCAD2FCCDB}" destId="{1DC440F5-9E02-8E4F-B1AA-EDD378EEA3D7}" srcOrd="0" destOrd="0" presId="urn:microsoft.com/office/officeart/2005/8/layout/hList1"/>
    <dgm:cxn modelId="{990DCE38-5CE3-3047-AC87-E000226B8A4B}" srcId="{9612AE10-CEB2-5745-8BCC-9CDCAD2FCCDB}" destId="{61744142-D75B-5D41-9A14-CEBEB44A4316}" srcOrd="1" destOrd="0" parTransId="{C9FB11C6-5A19-7E48-948F-772177CDAA9C}" sibTransId="{F5A8F57D-FC6E-0C49-8F90-644AB8AB9F74}"/>
    <dgm:cxn modelId="{C095893A-18CC-3F47-AE1D-C37FA68B0FC0}" type="presOf" srcId="{61744142-D75B-5D41-9A14-CEBEB44A4316}" destId="{3D1F58DD-624D-3640-BEF5-0361690D814E}" srcOrd="0" destOrd="1" presId="urn:microsoft.com/office/officeart/2005/8/layout/hList1"/>
    <dgm:cxn modelId="{AFFF3366-48C9-8A4A-BA2F-87A0EE8D844B}" type="presOf" srcId="{8520131A-632C-9142-9EAD-35118DD138EE}" destId="{D4CEDA92-5550-F74B-A3FC-6D013AA89D1E}" srcOrd="0" destOrd="0" presId="urn:microsoft.com/office/officeart/2005/8/layout/hList1"/>
    <dgm:cxn modelId="{6835D37A-DFDB-DB44-BAAC-90C3A63574FA}" type="presOf" srcId="{85DB92F2-562F-4C4B-B5BF-A6AC83659F70}" destId="{CB4A6E26-3A3F-FB4A-9513-4AC19C8DE265}" srcOrd="0" destOrd="0" presId="urn:microsoft.com/office/officeart/2005/8/layout/hList1"/>
    <dgm:cxn modelId="{0329249E-25C8-7442-8AE0-D230E753DD13}" srcId="{8520131A-632C-9142-9EAD-35118DD138EE}" destId="{2624736C-DA85-AC44-89BC-8F013B07A3ED}" srcOrd="1" destOrd="0" parTransId="{0B9ECDE9-A536-8C41-9D63-9420383D3E36}" sibTransId="{25AE3F29-BCC9-F74D-9CAF-36E7AA55768C}"/>
    <dgm:cxn modelId="{6913DA9F-CADD-6347-9486-E5A4FEA011E3}" srcId="{AE0CBB55-009A-EA41-8A26-8359AE401617}" destId="{9612AE10-CEB2-5745-8BCC-9CDCAD2FCCDB}" srcOrd="1" destOrd="0" parTransId="{59D066DF-89D6-4145-8A44-D2700DC9241A}" sibTransId="{636E9F31-0C1F-1744-954A-BA2F1F2935E6}"/>
    <dgm:cxn modelId="{A4CD99B3-C84B-B440-93B3-33B2E5DFAFA2}" type="presOf" srcId="{653BD842-53FC-8049-988F-34632A2EEADD}" destId="{FD2338CE-F5F7-FB47-B66D-15E1F619FF74}" srcOrd="0" destOrd="1" presId="urn:microsoft.com/office/officeart/2005/8/layout/hList1"/>
    <dgm:cxn modelId="{8FBF54B7-3E61-7A4B-9F57-C5E3F5E8B2E7}" srcId="{96D5A333-6D7D-BF4E-86A0-3BFC5140136E}" destId="{653BD842-53FC-8049-988F-34632A2EEADD}" srcOrd="1" destOrd="0" parTransId="{6DD33FDF-32D5-354A-9A20-5255E7BE5B59}" sibTransId="{F7244A24-3FCF-F242-B141-6BF78F4903A5}"/>
    <dgm:cxn modelId="{592706C2-ED35-CD41-9B43-C15ACE1D9E5C}" srcId="{96D5A333-6D7D-BF4E-86A0-3BFC5140136E}" destId="{29423138-5F82-E243-B8CA-484481DB2B43}" srcOrd="0" destOrd="0" parTransId="{808CC1BC-5462-7843-B351-221297273920}" sibTransId="{D7907945-0511-3549-8C1D-F05000735EA1}"/>
    <dgm:cxn modelId="{08D0FCC2-1838-0946-BD1B-BDBE86B66BB6}" type="presOf" srcId="{2624736C-DA85-AC44-89BC-8F013B07A3ED}" destId="{CB4A6E26-3A3F-FB4A-9513-4AC19C8DE265}" srcOrd="0" destOrd="1" presId="urn:microsoft.com/office/officeart/2005/8/layout/hList1"/>
    <dgm:cxn modelId="{19BD2BCA-6BC1-C94C-A4A6-3514E73C8AA7}" type="presOf" srcId="{26FFF172-6ADD-E040-9626-12C6AA19A039}" destId="{3D1F58DD-624D-3640-BEF5-0361690D814E}" srcOrd="0" destOrd="0" presId="urn:microsoft.com/office/officeart/2005/8/layout/hList1"/>
    <dgm:cxn modelId="{653F2CCD-B303-A145-A563-F48A45828290}" type="presOf" srcId="{AE0CBB55-009A-EA41-8A26-8359AE401617}" destId="{403C4CF4-D401-C140-A36F-BA723BB320C9}" srcOrd="0" destOrd="0" presId="urn:microsoft.com/office/officeart/2005/8/layout/hList1"/>
    <dgm:cxn modelId="{B604A6D4-9206-4240-A1E7-823A7AB8294C}" type="presOf" srcId="{96D5A333-6D7D-BF4E-86A0-3BFC5140136E}" destId="{855AD092-0F14-5943-8B1F-F781546D2C41}" srcOrd="0" destOrd="0" presId="urn:microsoft.com/office/officeart/2005/8/layout/hList1"/>
    <dgm:cxn modelId="{D18789DE-F51D-2C4F-9FF6-CB0CEF8C6EB8}" srcId="{AE0CBB55-009A-EA41-8A26-8359AE401617}" destId="{96D5A333-6D7D-BF4E-86A0-3BFC5140136E}" srcOrd="2" destOrd="0" parTransId="{7E9614D0-A702-1E40-AD76-CCE1194526F9}" sibTransId="{37239009-D0DA-4F4E-A8B9-99F602F2CD90}"/>
    <dgm:cxn modelId="{08CC59F2-8043-B54C-998A-407BAE9A0178}" srcId="{9612AE10-CEB2-5745-8BCC-9CDCAD2FCCDB}" destId="{26FFF172-6ADD-E040-9626-12C6AA19A039}" srcOrd="0" destOrd="0" parTransId="{1537B813-2DB1-CF47-9833-330E5E2BBC17}" sibTransId="{37334277-D676-0D41-B4DA-799ACF3504A8}"/>
    <dgm:cxn modelId="{12F316FD-F3B3-5B4C-976F-593A2296F811}" srcId="{AE0CBB55-009A-EA41-8A26-8359AE401617}" destId="{8520131A-632C-9142-9EAD-35118DD138EE}" srcOrd="0" destOrd="0" parTransId="{851396FC-061C-1F46-9F05-FCA98AFC148E}" sibTransId="{414B9AF3-E8B1-C548-A98F-5C2E47B6B811}"/>
    <dgm:cxn modelId="{2625A9CF-F8A3-584A-BE05-142E8F167954}" type="presParOf" srcId="{403C4CF4-D401-C140-A36F-BA723BB320C9}" destId="{5C0620EF-3596-D84E-9137-8342A441C1E1}" srcOrd="0" destOrd="0" presId="urn:microsoft.com/office/officeart/2005/8/layout/hList1"/>
    <dgm:cxn modelId="{B9DC9621-036B-D24D-8E15-64FE32A4F4A2}" type="presParOf" srcId="{5C0620EF-3596-D84E-9137-8342A441C1E1}" destId="{D4CEDA92-5550-F74B-A3FC-6D013AA89D1E}" srcOrd="0" destOrd="0" presId="urn:microsoft.com/office/officeart/2005/8/layout/hList1"/>
    <dgm:cxn modelId="{5304E315-A748-4F48-B942-62472809E7E1}" type="presParOf" srcId="{5C0620EF-3596-D84E-9137-8342A441C1E1}" destId="{CB4A6E26-3A3F-FB4A-9513-4AC19C8DE265}" srcOrd="1" destOrd="0" presId="urn:microsoft.com/office/officeart/2005/8/layout/hList1"/>
    <dgm:cxn modelId="{E680DF22-FAFB-FC49-A3C0-D16DC5607991}" type="presParOf" srcId="{403C4CF4-D401-C140-A36F-BA723BB320C9}" destId="{5E578824-4831-C44F-BB9B-441C68082A7E}" srcOrd="1" destOrd="0" presId="urn:microsoft.com/office/officeart/2005/8/layout/hList1"/>
    <dgm:cxn modelId="{FF98E7AF-638C-2B43-BB5D-E34A148DA37C}" type="presParOf" srcId="{403C4CF4-D401-C140-A36F-BA723BB320C9}" destId="{FD9A8998-CB09-6640-82BB-23AFE3B5FF7B}" srcOrd="2" destOrd="0" presId="urn:microsoft.com/office/officeart/2005/8/layout/hList1"/>
    <dgm:cxn modelId="{97F156A7-3067-4549-AEE2-FCB9A988554F}" type="presParOf" srcId="{FD9A8998-CB09-6640-82BB-23AFE3B5FF7B}" destId="{1DC440F5-9E02-8E4F-B1AA-EDD378EEA3D7}" srcOrd="0" destOrd="0" presId="urn:microsoft.com/office/officeart/2005/8/layout/hList1"/>
    <dgm:cxn modelId="{C27CCF3E-6F71-3340-9896-AE518B3DFB2F}" type="presParOf" srcId="{FD9A8998-CB09-6640-82BB-23AFE3B5FF7B}" destId="{3D1F58DD-624D-3640-BEF5-0361690D814E}" srcOrd="1" destOrd="0" presId="urn:microsoft.com/office/officeart/2005/8/layout/hList1"/>
    <dgm:cxn modelId="{6AD1A674-BEEB-C142-836C-2B5E75FA4748}" type="presParOf" srcId="{403C4CF4-D401-C140-A36F-BA723BB320C9}" destId="{3AC8CE34-C504-C941-92E1-32910F02C0F8}" srcOrd="3" destOrd="0" presId="urn:microsoft.com/office/officeart/2005/8/layout/hList1"/>
    <dgm:cxn modelId="{BC0D0C1C-5291-574A-A3BE-EAB9EC65B522}" type="presParOf" srcId="{403C4CF4-D401-C140-A36F-BA723BB320C9}" destId="{0D4B7416-DC67-7740-B383-D5598C1E9A2C}" srcOrd="4" destOrd="0" presId="urn:microsoft.com/office/officeart/2005/8/layout/hList1"/>
    <dgm:cxn modelId="{2F946104-2918-1549-9A88-1735F1DB625B}" type="presParOf" srcId="{0D4B7416-DC67-7740-B383-D5598C1E9A2C}" destId="{855AD092-0F14-5943-8B1F-F781546D2C41}" srcOrd="0" destOrd="0" presId="urn:microsoft.com/office/officeart/2005/8/layout/hList1"/>
    <dgm:cxn modelId="{C2B36C5C-B18A-A449-A56F-C28F0155B3FA}" type="presParOf" srcId="{0D4B7416-DC67-7740-B383-D5598C1E9A2C}" destId="{FD2338CE-F5F7-FB47-B66D-15E1F619FF74}"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1092B5-C63B-4649-ADCF-8942DC59D024}"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C80F175A-F7C5-8445-A1CA-FF7A8486F275}">
      <dgm:prSet/>
      <dgm:spPr>
        <a:solidFill>
          <a:schemeClr val="accent3">
            <a:lumMod val="75000"/>
          </a:schemeClr>
        </a:solidFill>
        <a:ln>
          <a:solidFill>
            <a:schemeClr val="accent5">
              <a:lumMod val="50000"/>
            </a:schemeClr>
          </a:solidFill>
        </a:ln>
      </dgm:spPr>
      <dgm:t>
        <a:bodyPr/>
        <a:lstStyle/>
        <a:p>
          <a:pPr rtl="0"/>
          <a:r>
            <a:rPr lang="en-US" b="0" dirty="0">
              <a:solidFill>
                <a:schemeClr val="bg1"/>
              </a:solidFill>
              <a:latin typeface="+mj-lt"/>
            </a:rPr>
            <a:t>Have</a:t>
          </a:r>
        </a:p>
      </dgm:t>
    </dgm:pt>
    <dgm:pt modelId="{DD4CD3A3-246B-2E47-A027-03571E97CE5E}" type="parTrans" cxnId="{65397DE4-9132-1E4D-9336-2B25EFEA9409}">
      <dgm:prSet/>
      <dgm:spPr/>
      <dgm:t>
        <a:bodyPr/>
        <a:lstStyle/>
        <a:p>
          <a:endParaRPr lang="en-US"/>
        </a:p>
      </dgm:t>
    </dgm:pt>
    <dgm:pt modelId="{98A21CA1-1BA9-5447-BB3E-1DB97AFCCB15}" type="sibTrans" cxnId="{65397DE4-9132-1E4D-9336-2B25EFEA9409}">
      <dgm:prSet/>
      <dgm:spPr>
        <a:solidFill>
          <a:schemeClr val="accent3">
            <a:lumMod val="40000"/>
            <a:lumOff val="60000"/>
          </a:schemeClr>
        </a:solidFill>
        <a:ln>
          <a:solidFill>
            <a:schemeClr val="bg1"/>
          </a:solidFill>
        </a:ln>
      </dgm:spPr>
      <dgm:t>
        <a:bodyPr/>
        <a:lstStyle/>
        <a:p>
          <a:endParaRPr lang="en-US"/>
        </a:p>
      </dgm:t>
    </dgm:pt>
    <dgm:pt modelId="{0B57BCE3-9767-1243-B13E-85FE8DD3308C}">
      <dgm:prSet/>
      <dgm:spPr>
        <a:solidFill>
          <a:schemeClr val="accent3">
            <a:lumMod val="75000"/>
          </a:schemeClr>
        </a:solidFill>
        <a:ln>
          <a:solidFill>
            <a:schemeClr val="accent5">
              <a:lumMod val="50000"/>
            </a:schemeClr>
          </a:solidFill>
        </a:ln>
      </dgm:spPr>
      <dgm:t>
        <a:bodyPr/>
        <a:lstStyle/>
        <a:p>
          <a:pPr rtl="0"/>
          <a:r>
            <a:rPr lang="en-US" b="0" dirty="0">
              <a:solidFill>
                <a:schemeClr val="bg1"/>
              </a:solidFill>
              <a:latin typeface="+mj-lt"/>
            </a:rPr>
            <a:t>Prime number </a:t>
          </a:r>
          <a:r>
            <a:rPr lang="en-US" b="0" i="1" dirty="0">
              <a:solidFill>
                <a:schemeClr val="bg1"/>
              </a:solidFill>
              <a:latin typeface="+mj-lt"/>
            </a:rPr>
            <a:t>q</a:t>
          </a:r>
          <a:r>
            <a:rPr lang="en-US" b="0" dirty="0">
              <a:solidFill>
                <a:schemeClr val="bg1"/>
              </a:solidFill>
              <a:latin typeface="+mj-lt"/>
            </a:rPr>
            <a:t> = 353 </a:t>
          </a:r>
        </a:p>
      </dgm:t>
    </dgm:pt>
    <dgm:pt modelId="{EC695EC5-765D-514E-B52B-BF445A372C07}" type="parTrans" cxnId="{01F725E3-5AEF-5148-A216-E1287027F967}">
      <dgm:prSet/>
      <dgm:spPr/>
      <dgm:t>
        <a:bodyPr/>
        <a:lstStyle/>
        <a:p>
          <a:endParaRPr lang="en-US"/>
        </a:p>
      </dgm:t>
    </dgm:pt>
    <dgm:pt modelId="{CC781588-4B6E-034E-A5F9-45CE41C0465B}" type="sibTrans" cxnId="{01F725E3-5AEF-5148-A216-E1287027F967}">
      <dgm:prSet/>
      <dgm:spPr/>
      <dgm:t>
        <a:bodyPr/>
        <a:lstStyle/>
        <a:p>
          <a:endParaRPr lang="en-US"/>
        </a:p>
      </dgm:t>
    </dgm:pt>
    <dgm:pt modelId="{F5B3B041-BDF9-E649-BFE6-1D7A5F02BFC2}">
      <dgm:prSet/>
      <dgm:spPr>
        <a:solidFill>
          <a:schemeClr val="accent3">
            <a:lumMod val="75000"/>
          </a:schemeClr>
        </a:solidFill>
        <a:ln>
          <a:solidFill>
            <a:schemeClr val="accent5">
              <a:lumMod val="50000"/>
            </a:schemeClr>
          </a:solidFill>
        </a:ln>
      </dgm:spPr>
      <dgm:t>
        <a:bodyPr/>
        <a:lstStyle/>
        <a:p>
          <a:pPr rtl="0"/>
          <a:r>
            <a:rPr lang="en-US" b="0" dirty="0">
              <a:solidFill>
                <a:schemeClr val="bg1"/>
              </a:solidFill>
              <a:latin typeface="+mj-lt"/>
            </a:rPr>
            <a:t>Primitive root </a:t>
          </a:r>
          <a:r>
            <a:rPr lang="en-US" b="0" dirty="0">
              <a:solidFill>
                <a:schemeClr val="bg1"/>
              </a:solidFill>
              <a:latin typeface="+mj-lt"/>
              <a:sym typeface="Symbol"/>
            </a:rPr>
            <a:t></a:t>
          </a:r>
          <a:r>
            <a:rPr lang="en-US" b="0" dirty="0">
              <a:solidFill>
                <a:schemeClr val="bg1"/>
              </a:solidFill>
              <a:latin typeface="+mj-lt"/>
            </a:rPr>
            <a:t> = 3</a:t>
          </a:r>
        </a:p>
      </dgm:t>
    </dgm:pt>
    <dgm:pt modelId="{F986751A-F4C8-F74E-800C-D3FD043433E6}" type="parTrans" cxnId="{9CF1BC88-BAF3-E940-AEC8-1568C8C29D16}">
      <dgm:prSet/>
      <dgm:spPr/>
      <dgm:t>
        <a:bodyPr/>
        <a:lstStyle/>
        <a:p>
          <a:endParaRPr lang="en-US"/>
        </a:p>
      </dgm:t>
    </dgm:pt>
    <dgm:pt modelId="{A3650BEC-5A04-204B-86B8-F53AEC1C1D6B}" type="sibTrans" cxnId="{9CF1BC88-BAF3-E940-AEC8-1568C8C29D16}">
      <dgm:prSet/>
      <dgm:spPr/>
      <dgm:t>
        <a:bodyPr/>
        <a:lstStyle/>
        <a:p>
          <a:endParaRPr lang="en-US"/>
        </a:p>
      </dgm:t>
    </dgm:pt>
    <dgm:pt modelId="{38ADD045-B666-104B-B23A-DD90124344BE}">
      <dgm:prSet/>
      <dgm:spPr>
        <a:solidFill>
          <a:schemeClr val="accent5">
            <a:lumMod val="75000"/>
          </a:schemeClr>
        </a:solidFill>
        <a:ln>
          <a:solidFill>
            <a:schemeClr val="accent5">
              <a:lumMod val="50000"/>
            </a:schemeClr>
          </a:solidFill>
        </a:ln>
      </dgm:spPr>
      <dgm:t>
        <a:bodyPr/>
        <a:lstStyle/>
        <a:p>
          <a:pPr rtl="0"/>
          <a:r>
            <a:rPr lang="en-US" b="0" dirty="0">
              <a:solidFill>
                <a:schemeClr val="bg1"/>
              </a:solidFill>
              <a:latin typeface="+mj-lt"/>
            </a:rPr>
            <a:t>A and B each compute their public keys</a:t>
          </a:r>
        </a:p>
      </dgm:t>
    </dgm:pt>
    <dgm:pt modelId="{4890FDE8-C1A8-D14E-822D-B30F10A34494}" type="parTrans" cxnId="{A59A600C-EB6D-924E-9358-A2149379D8A4}">
      <dgm:prSet/>
      <dgm:spPr/>
      <dgm:t>
        <a:bodyPr/>
        <a:lstStyle/>
        <a:p>
          <a:endParaRPr lang="en-US"/>
        </a:p>
      </dgm:t>
    </dgm:pt>
    <dgm:pt modelId="{EF1D08F5-0FFA-F84B-A3C1-DBEFAB691665}" type="sibTrans" cxnId="{A59A600C-EB6D-924E-9358-A2149379D8A4}">
      <dgm:prSet/>
      <dgm:spPr>
        <a:solidFill>
          <a:schemeClr val="accent5">
            <a:lumMod val="40000"/>
            <a:lumOff val="60000"/>
          </a:schemeClr>
        </a:solidFill>
        <a:ln>
          <a:solidFill>
            <a:schemeClr val="bg1"/>
          </a:solidFill>
        </a:ln>
      </dgm:spPr>
      <dgm:t>
        <a:bodyPr/>
        <a:lstStyle/>
        <a:p>
          <a:endParaRPr lang="en-US"/>
        </a:p>
      </dgm:t>
    </dgm:pt>
    <dgm:pt modelId="{F0012662-5D7B-DE4A-A1BA-162925788DAB}">
      <dgm:prSet/>
      <dgm:spPr>
        <a:solidFill>
          <a:schemeClr val="accent5">
            <a:lumMod val="75000"/>
          </a:schemeClr>
        </a:solidFill>
        <a:ln>
          <a:solidFill>
            <a:schemeClr val="accent5">
              <a:lumMod val="50000"/>
            </a:schemeClr>
          </a:solidFill>
        </a:ln>
      </dgm:spPr>
      <dgm:t>
        <a:bodyPr/>
        <a:lstStyle/>
        <a:p>
          <a:pPr rtl="0"/>
          <a:r>
            <a:rPr lang="en-US" b="0" dirty="0">
              <a:solidFill>
                <a:schemeClr val="bg1"/>
              </a:solidFill>
              <a:latin typeface="+mj-lt"/>
            </a:rPr>
            <a:t>A computes </a:t>
          </a:r>
          <a:r>
            <a:rPr lang="en-US" b="0" i="1" dirty="0">
              <a:solidFill>
                <a:schemeClr val="bg1"/>
              </a:solidFill>
              <a:latin typeface="+mj-lt"/>
            </a:rPr>
            <a:t>Y</a:t>
          </a:r>
          <a:r>
            <a:rPr lang="en-US" b="0" i="1" baseline="-25000" dirty="0">
              <a:solidFill>
                <a:schemeClr val="bg1"/>
              </a:solidFill>
              <a:latin typeface="+mj-lt"/>
            </a:rPr>
            <a:t>A</a:t>
          </a:r>
          <a:r>
            <a:rPr lang="en-US" b="0" dirty="0">
              <a:solidFill>
                <a:schemeClr val="bg1"/>
              </a:solidFill>
              <a:latin typeface="+mj-lt"/>
            </a:rPr>
            <a:t> = 3</a:t>
          </a:r>
          <a:r>
            <a:rPr lang="en-US" b="0" baseline="30000" dirty="0">
              <a:solidFill>
                <a:schemeClr val="bg1"/>
              </a:solidFill>
              <a:latin typeface="+mj-lt"/>
            </a:rPr>
            <a:t>97</a:t>
          </a:r>
          <a:r>
            <a:rPr lang="en-US" b="0" dirty="0">
              <a:solidFill>
                <a:schemeClr val="bg1"/>
              </a:solidFill>
              <a:latin typeface="+mj-lt"/>
            </a:rPr>
            <a:t> mod 353 = 40</a:t>
          </a:r>
        </a:p>
      </dgm:t>
    </dgm:pt>
    <dgm:pt modelId="{818BC274-CFD3-1142-BC26-B620EB2D7938}" type="parTrans" cxnId="{650A6865-9C9D-7E49-874D-1E8CA13DF1AB}">
      <dgm:prSet/>
      <dgm:spPr/>
      <dgm:t>
        <a:bodyPr/>
        <a:lstStyle/>
        <a:p>
          <a:endParaRPr lang="en-US"/>
        </a:p>
      </dgm:t>
    </dgm:pt>
    <dgm:pt modelId="{3AF41ECF-C243-B44F-B12E-017B8D18B739}" type="sibTrans" cxnId="{650A6865-9C9D-7E49-874D-1E8CA13DF1AB}">
      <dgm:prSet/>
      <dgm:spPr/>
      <dgm:t>
        <a:bodyPr/>
        <a:lstStyle/>
        <a:p>
          <a:endParaRPr lang="en-US"/>
        </a:p>
      </dgm:t>
    </dgm:pt>
    <dgm:pt modelId="{EE8DB022-3B41-9E4E-A9C9-D9ADE0AB4DB3}">
      <dgm:prSet/>
      <dgm:spPr>
        <a:solidFill>
          <a:schemeClr val="accent5">
            <a:lumMod val="75000"/>
          </a:schemeClr>
        </a:solidFill>
        <a:ln>
          <a:solidFill>
            <a:schemeClr val="accent5">
              <a:lumMod val="50000"/>
            </a:schemeClr>
          </a:solidFill>
        </a:ln>
      </dgm:spPr>
      <dgm:t>
        <a:bodyPr/>
        <a:lstStyle/>
        <a:p>
          <a:pPr rtl="0"/>
          <a:r>
            <a:rPr lang="en-US" b="0" dirty="0">
              <a:solidFill>
                <a:schemeClr val="bg1"/>
              </a:solidFill>
              <a:latin typeface="+mj-lt"/>
            </a:rPr>
            <a:t>B computes </a:t>
          </a:r>
          <a:r>
            <a:rPr lang="en-US" b="0" i="1" dirty="0">
              <a:solidFill>
                <a:schemeClr val="bg1"/>
              </a:solidFill>
              <a:latin typeface="+mj-lt"/>
            </a:rPr>
            <a:t>Y</a:t>
          </a:r>
          <a:r>
            <a:rPr lang="en-US" b="0" i="1" baseline="-25000" dirty="0">
              <a:solidFill>
                <a:schemeClr val="bg1"/>
              </a:solidFill>
              <a:latin typeface="+mj-lt"/>
            </a:rPr>
            <a:t>B</a:t>
          </a:r>
          <a:r>
            <a:rPr lang="en-US" b="0" dirty="0">
              <a:solidFill>
                <a:schemeClr val="bg1"/>
              </a:solidFill>
              <a:latin typeface="+mj-lt"/>
            </a:rPr>
            <a:t> = 3</a:t>
          </a:r>
          <a:r>
            <a:rPr lang="en-US" b="0" baseline="30000" dirty="0">
              <a:solidFill>
                <a:schemeClr val="bg1"/>
              </a:solidFill>
              <a:latin typeface="+mj-lt"/>
            </a:rPr>
            <a:t>233</a:t>
          </a:r>
          <a:r>
            <a:rPr lang="en-US" b="0" dirty="0">
              <a:solidFill>
                <a:schemeClr val="bg1"/>
              </a:solidFill>
              <a:latin typeface="+mj-lt"/>
            </a:rPr>
            <a:t> mod 353 = 248</a:t>
          </a:r>
        </a:p>
      </dgm:t>
    </dgm:pt>
    <dgm:pt modelId="{90B16D0B-644C-1140-8D38-B7E733773CC9}" type="parTrans" cxnId="{69933DFE-2BA3-6040-B79F-910B2AEDF73D}">
      <dgm:prSet/>
      <dgm:spPr/>
      <dgm:t>
        <a:bodyPr/>
        <a:lstStyle/>
        <a:p>
          <a:endParaRPr lang="en-US"/>
        </a:p>
      </dgm:t>
    </dgm:pt>
    <dgm:pt modelId="{BD5AA057-CD7C-9440-9C0E-1410DA51AC17}" type="sibTrans" cxnId="{69933DFE-2BA3-6040-B79F-910B2AEDF73D}">
      <dgm:prSet/>
      <dgm:spPr/>
      <dgm:t>
        <a:bodyPr/>
        <a:lstStyle/>
        <a:p>
          <a:endParaRPr lang="en-US"/>
        </a:p>
      </dgm:t>
    </dgm:pt>
    <dgm:pt modelId="{30ABB4EF-AF6D-C641-AA6C-51EE8F00CF84}">
      <dgm:prSet/>
      <dgm:spPr>
        <a:solidFill>
          <a:schemeClr val="accent3">
            <a:lumMod val="75000"/>
          </a:schemeClr>
        </a:solidFill>
        <a:ln>
          <a:solidFill>
            <a:schemeClr val="accent3">
              <a:lumMod val="50000"/>
            </a:schemeClr>
          </a:solidFill>
        </a:ln>
      </dgm:spPr>
      <dgm:t>
        <a:bodyPr/>
        <a:lstStyle/>
        <a:p>
          <a:pPr rtl="0"/>
          <a:r>
            <a:rPr lang="en-US" b="0" dirty="0">
              <a:solidFill>
                <a:schemeClr val="bg1"/>
              </a:solidFill>
              <a:latin typeface="+mj-lt"/>
            </a:rPr>
            <a:t>Then exchange and compute secret key:</a:t>
          </a:r>
        </a:p>
      </dgm:t>
    </dgm:pt>
    <dgm:pt modelId="{79B7FBA3-F09A-6749-9B41-9A21FFA00405}" type="parTrans" cxnId="{612C96DC-5D6F-0844-8D8D-1947801BFEDA}">
      <dgm:prSet/>
      <dgm:spPr/>
      <dgm:t>
        <a:bodyPr/>
        <a:lstStyle/>
        <a:p>
          <a:endParaRPr lang="en-US"/>
        </a:p>
      </dgm:t>
    </dgm:pt>
    <dgm:pt modelId="{096A1F20-0060-BC48-825A-F660D71B60F2}" type="sibTrans" cxnId="{612C96DC-5D6F-0844-8D8D-1947801BFEDA}">
      <dgm:prSet/>
      <dgm:spPr>
        <a:solidFill>
          <a:schemeClr val="accent3">
            <a:lumMod val="40000"/>
            <a:lumOff val="60000"/>
          </a:schemeClr>
        </a:solidFill>
        <a:ln>
          <a:solidFill>
            <a:schemeClr val="bg1"/>
          </a:solidFill>
        </a:ln>
      </dgm:spPr>
      <dgm:t>
        <a:bodyPr/>
        <a:lstStyle/>
        <a:p>
          <a:endParaRPr lang="en-US"/>
        </a:p>
      </dgm:t>
    </dgm:pt>
    <dgm:pt modelId="{401CE987-F3EC-F54C-BEBB-E0E59F4CF415}">
      <dgm:prSet/>
      <dgm:spPr>
        <a:solidFill>
          <a:schemeClr val="accent3">
            <a:lumMod val="75000"/>
          </a:schemeClr>
        </a:solidFill>
        <a:ln>
          <a:solidFill>
            <a:schemeClr val="accent3">
              <a:lumMod val="50000"/>
            </a:schemeClr>
          </a:solidFill>
        </a:ln>
      </dgm:spPr>
      <dgm:t>
        <a:bodyPr/>
        <a:lstStyle/>
        <a:p>
          <a:pPr rtl="0"/>
          <a:r>
            <a:rPr lang="en-US" b="0" dirty="0">
              <a:solidFill>
                <a:schemeClr val="bg1"/>
              </a:solidFill>
              <a:latin typeface="+mj-lt"/>
            </a:rPr>
            <a:t>For A: </a:t>
          </a:r>
          <a:r>
            <a:rPr lang="en-US" b="0" i="1" dirty="0">
              <a:solidFill>
                <a:schemeClr val="bg1"/>
              </a:solidFill>
              <a:latin typeface="+mj-lt"/>
            </a:rPr>
            <a:t>K</a:t>
          </a:r>
          <a:r>
            <a:rPr lang="en-US" b="0" dirty="0">
              <a:solidFill>
                <a:schemeClr val="bg1"/>
              </a:solidFill>
              <a:latin typeface="+mj-lt"/>
            </a:rPr>
            <a:t> = (</a:t>
          </a:r>
          <a:r>
            <a:rPr lang="en-US" b="0" i="1" dirty="0">
              <a:solidFill>
                <a:schemeClr val="bg1"/>
              </a:solidFill>
              <a:latin typeface="+mj-lt"/>
            </a:rPr>
            <a:t>Y</a:t>
          </a:r>
          <a:r>
            <a:rPr lang="en-US" b="0" i="1" baseline="-25000" dirty="0">
              <a:solidFill>
                <a:schemeClr val="bg1"/>
              </a:solidFill>
              <a:latin typeface="+mj-lt"/>
            </a:rPr>
            <a:t>B</a:t>
          </a:r>
          <a:r>
            <a:rPr lang="en-US" b="0" dirty="0">
              <a:solidFill>
                <a:schemeClr val="bg1"/>
              </a:solidFill>
              <a:latin typeface="+mj-lt"/>
            </a:rPr>
            <a:t>)</a:t>
          </a:r>
          <a:r>
            <a:rPr lang="en-US" b="0" i="1" baseline="30000" dirty="0">
              <a:solidFill>
                <a:schemeClr val="bg1"/>
              </a:solidFill>
              <a:latin typeface="+mj-lt"/>
            </a:rPr>
            <a:t>XA</a:t>
          </a:r>
          <a:r>
            <a:rPr lang="en-US" b="0" dirty="0">
              <a:solidFill>
                <a:schemeClr val="bg1"/>
              </a:solidFill>
              <a:latin typeface="+mj-lt"/>
            </a:rPr>
            <a:t> mod 353 = 248</a:t>
          </a:r>
          <a:r>
            <a:rPr lang="en-US" b="0" baseline="30000" dirty="0">
              <a:solidFill>
                <a:schemeClr val="bg1"/>
              </a:solidFill>
              <a:latin typeface="+mj-lt"/>
            </a:rPr>
            <a:t>97</a:t>
          </a:r>
          <a:r>
            <a:rPr lang="en-US" b="0" dirty="0">
              <a:solidFill>
                <a:schemeClr val="bg1"/>
              </a:solidFill>
              <a:latin typeface="+mj-lt"/>
            </a:rPr>
            <a:t> mod 353 = 160</a:t>
          </a:r>
        </a:p>
      </dgm:t>
    </dgm:pt>
    <dgm:pt modelId="{00CCF041-4625-0B48-B1BC-BA01BFF4DD42}" type="parTrans" cxnId="{2115A864-D23B-5E4D-A7B6-EFE08BEDB68E}">
      <dgm:prSet/>
      <dgm:spPr/>
      <dgm:t>
        <a:bodyPr/>
        <a:lstStyle/>
        <a:p>
          <a:endParaRPr lang="en-US"/>
        </a:p>
      </dgm:t>
    </dgm:pt>
    <dgm:pt modelId="{2A938AC6-A5F5-2B4E-96BC-10CF755C9B7A}" type="sibTrans" cxnId="{2115A864-D23B-5E4D-A7B6-EFE08BEDB68E}">
      <dgm:prSet/>
      <dgm:spPr/>
      <dgm:t>
        <a:bodyPr/>
        <a:lstStyle/>
        <a:p>
          <a:endParaRPr lang="en-US"/>
        </a:p>
      </dgm:t>
    </dgm:pt>
    <dgm:pt modelId="{4B78CC63-4644-2C4A-9E62-608345272575}">
      <dgm:prSet/>
      <dgm:spPr>
        <a:solidFill>
          <a:schemeClr val="accent3">
            <a:lumMod val="75000"/>
          </a:schemeClr>
        </a:solidFill>
        <a:ln>
          <a:solidFill>
            <a:schemeClr val="accent3">
              <a:lumMod val="50000"/>
            </a:schemeClr>
          </a:solidFill>
        </a:ln>
      </dgm:spPr>
      <dgm:t>
        <a:bodyPr/>
        <a:lstStyle/>
        <a:p>
          <a:pPr rtl="0"/>
          <a:r>
            <a:rPr lang="en-US" b="0" i="1" dirty="0">
              <a:solidFill>
                <a:schemeClr val="bg1"/>
              </a:solidFill>
              <a:latin typeface="+mj-lt"/>
            </a:rPr>
            <a:t>For B: K</a:t>
          </a:r>
          <a:r>
            <a:rPr lang="en-US" b="0" dirty="0">
              <a:solidFill>
                <a:schemeClr val="bg1"/>
              </a:solidFill>
              <a:latin typeface="+mj-lt"/>
            </a:rPr>
            <a:t> = (</a:t>
          </a:r>
          <a:r>
            <a:rPr lang="en-US" b="0" i="1" dirty="0">
              <a:solidFill>
                <a:schemeClr val="bg1"/>
              </a:solidFill>
              <a:latin typeface="+mj-lt"/>
            </a:rPr>
            <a:t>Y</a:t>
          </a:r>
          <a:r>
            <a:rPr lang="en-US" b="0" i="1" baseline="-25000" dirty="0">
              <a:solidFill>
                <a:schemeClr val="bg1"/>
              </a:solidFill>
              <a:latin typeface="+mj-lt"/>
            </a:rPr>
            <a:t>A</a:t>
          </a:r>
          <a:r>
            <a:rPr lang="en-US" b="0" dirty="0">
              <a:solidFill>
                <a:schemeClr val="bg1"/>
              </a:solidFill>
              <a:latin typeface="+mj-lt"/>
            </a:rPr>
            <a:t>)</a:t>
          </a:r>
          <a:r>
            <a:rPr lang="en-US" b="0" i="1" baseline="30000" dirty="0">
              <a:solidFill>
                <a:schemeClr val="bg1"/>
              </a:solidFill>
              <a:latin typeface="+mj-lt"/>
            </a:rPr>
            <a:t>XB</a:t>
          </a:r>
          <a:r>
            <a:rPr lang="en-US" b="0" dirty="0">
              <a:solidFill>
                <a:schemeClr val="bg1"/>
              </a:solidFill>
              <a:latin typeface="+mj-lt"/>
            </a:rPr>
            <a:t> mod 353 = 40</a:t>
          </a:r>
          <a:r>
            <a:rPr lang="en-US" b="0" baseline="30000" dirty="0">
              <a:solidFill>
                <a:schemeClr val="bg1"/>
              </a:solidFill>
              <a:latin typeface="+mj-lt"/>
            </a:rPr>
            <a:t>233</a:t>
          </a:r>
          <a:r>
            <a:rPr lang="en-US" b="0" dirty="0">
              <a:solidFill>
                <a:schemeClr val="bg1"/>
              </a:solidFill>
              <a:latin typeface="+mj-lt"/>
            </a:rPr>
            <a:t> mod 353 = 160</a:t>
          </a:r>
        </a:p>
      </dgm:t>
    </dgm:pt>
    <dgm:pt modelId="{B20043A4-70AA-D947-9B59-B29C824C87BF}" type="parTrans" cxnId="{7D97A700-D5AB-F046-AFBA-4570BB8F072F}">
      <dgm:prSet/>
      <dgm:spPr/>
      <dgm:t>
        <a:bodyPr/>
        <a:lstStyle/>
        <a:p>
          <a:endParaRPr lang="en-US"/>
        </a:p>
      </dgm:t>
    </dgm:pt>
    <dgm:pt modelId="{A97B2F17-72E4-E646-82FE-DBA88E869D52}" type="sibTrans" cxnId="{7D97A700-D5AB-F046-AFBA-4570BB8F072F}">
      <dgm:prSet/>
      <dgm:spPr/>
      <dgm:t>
        <a:bodyPr/>
        <a:lstStyle/>
        <a:p>
          <a:endParaRPr lang="en-US"/>
        </a:p>
      </dgm:t>
    </dgm:pt>
    <dgm:pt modelId="{1B159383-A05E-D84C-BC56-F1EB181CF8A8}">
      <dgm:prSet/>
      <dgm:spPr>
        <a:solidFill>
          <a:schemeClr val="accent5">
            <a:lumMod val="75000"/>
          </a:schemeClr>
        </a:solidFill>
        <a:ln>
          <a:solidFill>
            <a:schemeClr val="accent5">
              <a:lumMod val="50000"/>
            </a:schemeClr>
          </a:solidFill>
        </a:ln>
      </dgm:spPr>
      <dgm:t>
        <a:bodyPr/>
        <a:lstStyle/>
        <a:p>
          <a:pPr rtl="0"/>
          <a:r>
            <a:rPr lang="en-US" b="0" dirty="0">
              <a:solidFill>
                <a:schemeClr val="bg1"/>
              </a:solidFill>
              <a:latin typeface="+mj-lt"/>
            </a:rPr>
            <a:t>Attacker must solve:</a:t>
          </a:r>
        </a:p>
      </dgm:t>
    </dgm:pt>
    <dgm:pt modelId="{57364BA0-9299-8043-9538-F2EEEFC3EAFD}" type="parTrans" cxnId="{D31FC828-E128-9D44-B196-36B95D8CF9C0}">
      <dgm:prSet/>
      <dgm:spPr/>
      <dgm:t>
        <a:bodyPr/>
        <a:lstStyle/>
        <a:p>
          <a:endParaRPr lang="en-US"/>
        </a:p>
      </dgm:t>
    </dgm:pt>
    <dgm:pt modelId="{AA50532A-9707-0744-B15E-02AC55E2C60F}" type="sibTrans" cxnId="{D31FC828-E128-9D44-B196-36B95D8CF9C0}">
      <dgm:prSet/>
      <dgm:spPr/>
      <dgm:t>
        <a:bodyPr/>
        <a:lstStyle/>
        <a:p>
          <a:endParaRPr lang="en-US"/>
        </a:p>
      </dgm:t>
    </dgm:pt>
    <dgm:pt modelId="{E2ACADA1-36D3-E142-A4ED-AAD33020DAE5}">
      <dgm:prSet/>
      <dgm:spPr>
        <a:solidFill>
          <a:schemeClr val="accent5">
            <a:lumMod val="75000"/>
          </a:schemeClr>
        </a:solidFill>
        <a:ln>
          <a:solidFill>
            <a:schemeClr val="accent5">
              <a:lumMod val="50000"/>
            </a:schemeClr>
          </a:solidFill>
        </a:ln>
      </dgm:spPr>
      <dgm:t>
        <a:bodyPr/>
        <a:lstStyle/>
        <a:p>
          <a:pPr rtl="0"/>
          <a:r>
            <a:rPr lang="en-US" b="0" dirty="0">
              <a:solidFill>
                <a:schemeClr val="bg1"/>
              </a:solidFill>
              <a:latin typeface="+mj-lt"/>
            </a:rPr>
            <a:t>3</a:t>
          </a:r>
          <a:r>
            <a:rPr lang="en-US" b="0" i="1" baseline="30000" dirty="0">
              <a:solidFill>
                <a:schemeClr val="bg1"/>
              </a:solidFill>
              <a:latin typeface="+mj-lt"/>
            </a:rPr>
            <a:t>a</a:t>
          </a:r>
          <a:r>
            <a:rPr lang="en-US" b="0" dirty="0">
              <a:solidFill>
                <a:schemeClr val="bg1"/>
              </a:solidFill>
              <a:latin typeface="+mj-lt"/>
            </a:rPr>
            <a:t> mod 353 = 40 which is hard</a:t>
          </a:r>
        </a:p>
      </dgm:t>
    </dgm:pt>
    <dgm:pt modelId="{72DA1513-FD6B-8441-9B98-FFDE8A182600}" type="parTrans" cxnId="{5CF59B1B-784F-C84A-AB87-8E262E1C811C}">
      <dgm:prSet/>
      <dgm:spPr/>
      <dgm:t>
        <a:bodyPr/>
        <a:lstStyle/>
        <a:p>
          <a:endParaRPr lang="en-US"/>
        </a:p>
      </dgm:t>
    </dgm:pt>
    <dgm:pt modelId="{05490445-752C-304F-9158-DECA90D73F61}" type="sibTrans" cxnId="{5CF59B1B-784F-C84A-AB87-8E262E1C811C}">
      <dgm:prSet/>
      <dgm:spPr/>
      <dgm:t>
        <a:bodyPr/>
        <a:lstStyle/>
        <a:p>
          <a:endParaRPr lang="en-US"/>
        </a:p>
      </dgm:t>
    </dgm:pt>
    <dgm:pt modelId="{32300AFE-DF58-8547-BED0-5B983FD51F51}">
      <dgm:prSet/>
      <dgm:spPr>
        <a:solidFill>
          <a:schemeClr val="accent5">
            <a:lumMod val="75000"/>
          </a:schemeClr>
        </a:solidFill>
        <a:ln>
          <a:solidFill>
            <a:schemeClr val="accent5">
              <a:lumMod val="50000"/>
            </a:schemeClr>
          </a:solidFill>
        </a:ln>
      </dgm:spPr>
      <dgm:t>
        <a:bodyPr/>
        <a:lstStyle/>
        <a:p>
          <a:pPr rtl="0"/>
          <a:r>
            <a:rPr lang="en-US" b="0" dirty="0">
              <a:solidFill>
                <a:schemeClr val="bg1"/>
              </a:solidFill>
              <a:latin typeface="+mj-lt"/>
            </a:rPr>
            <a:t>Desired answer is 97, then compute key as B does</a:t>
          </a:r>
        </a:p>
      </dgm:t>
    </dgm:pt>
    <dgm:pt modelId="{A9342B40-8E7A-324B-974E-B5122A18992C}" type="parTrans" cxnId="{7FA78F55-F94B-4547-B138-3DE677E97ABE}">
      <dgm:prSet/>
      <dgm:spPr/>
      <dgm:t>
        <a:bodyPr/>
        <a:lstStyle/>
        <a:p>
          <a:endParaRPr lang="en-US"/>
        </a:p>
      </dgm:t>
    </dgm:pt>
    <dgm:pt modelId="{44AB8699-B5C4-864E-98C3-9D454A8A299C}" type="sibTrans" cxnId="{7FA78F55-F94B-4547-B138-3DE677E97ABE}">
      <dgm:prSet/>
      <dgm:spPr/>
      <dgm:t>
        <a:bodyPr/>
        <a:lstStyle/>
        <a:p>
          <a:endParaRPr lang="en-US"/>
        </a:p>
      </dgm:t>
    </dgm:pt>
    <dgm:pt modelId="{45F681E5-4A1F-E94D-9D4B-AC27EAD21DE6}" type="pres">
      <dgm:prSet presAssocID="{D91092B5-C63B-4649-ADCF-8942DC59D024}" presName="outerComposite" presStyleCnt="0">
        <dgm:presLayoutVars>
          <dgm:chMax val="5"/>
          <dgm:dir/>
          <dgm:resizeHandles val="exact"/>
        </dgm:presLayoutVars>
      </dgm:prSet>
      <dgm:spPr/>
    </dgm:pt>
    <dgm:pt modelId="{AC4477C3-16B7-5941-AD68-2374AEB01296}" type="pres">
      <dgm:prSet presAssocID="{D91092B5-C63B-4649-ADCF-8942DC59D024}" presName="dummyMaxCanvas" presStyleCnt="0">
        <dgm:presLayoutVars/>
      </dgm:prSet>
      <dgm:spPr/>
    </dgm:pt>
    <dgm:pt modelId="{C0355124-F693-E749-849F-16D7F424E04F}" type="pres">
      <dgm:prSet presAssocID="{D91092B5-C63B-4649-ADCF-8942DC59D024}" presName="FourNodes_1" presStyleLbl="node1" presStyleIdx="0" presStyleCnt="4">
        <dgm:presLayoutVars>
          <dgm:bulletEnabled val="1"/>
        </dgm:presLayoutVars>
      </dgm:prSet>
      <dgm:spPr/>
    </dgm:pt>
    <dgm:pt modelId="{D32A11DF-4982-C64D-892D-ED237723379A}" type="pres">
      <dgm:prSet presAssocID="{D91092B5-C63B-4649-ADCF-8942DC59D024}" presName="FourNodes_2" presStyleLbl="node1" presStyleIdx="1" presStyleCnt="4">
        <dgm:presLayoutVars>
          <dgm:bulletEnabled val="1"/>
        </dgm:presLayoutVars>
      </dgm:prSet>
      <dgm:spPr/>
    </dgm:pt>
    <dgm:pt modelId="{14176D9B-B44A-7248-BB4E-BADDDB73A1AD}" type="pres">
      <dgm:prSet presAssocID="{D91092B5-C63B-4649-ADCF-8942DC59D024}" presName="FourNodes_3" presStyleLbl="node1" presStyleIdx="2" presStyleCnt="4">
        <dgm:presLayoutVars>
          <dgm:bulletEnabled val="1"/>
        </dgm:presLayoutVars>
      </dgm:prSet>
      <dgm:spPr/>
    </dgm:pt>
    <dgm:pt modelId="{6296C974-FA39-7345-8C04-0B9B77C7E3FA}" type="pres">
      <dgm:prSet presAssocID="{D91092B5-C63B-4649-ADCF-8942DC59D024}" presName="FourNodes_4" presStyleLbl="node1" presStyleIdx="3" presStyleCnt="4">
        <dgm:presLayoutVars>
          <dgm:bulletEnabled val="1"/>
        </dgm:presLayoutVars>
      </dgm:prSet>
      <dgm:spPr/>
    </dgm:pt>
    <dgm:pt modelId="{54B4A62F-60E9-164C-9D15-904AA061EC48}" type="pres">
      <dgm:prSet presAssocID="{D91092B5-C63B-4649-ADCF-8942DC59D024}" presName="FourConn_1-2" presStyleLbl="fgAccFollowNode1" presStyleIdx="0" presStyleCnt="3">
        <dgm:presLayoutVars>
          <dgm:bulletEnabled val="1"/>
        </dgm:presLayoutVars>
      </dgm:prSet>
      <dgm:spPr/>
    </dgm:pt>
    <dgm:pt modelId="{04E90F0D-94A3-054F-8A80-8F89AD780A36}" type="pres">
      <dgm:prSet presAssocID="{D91092B5-C63B-4649-ADCF-8942DC59D024}" presName="FourConn_2-3" presStyleLbl="fgAccFollowNode1" presStyleIdx="1" presStyleCnt="3">
        <dgm:presLayoutVars>
          <dgm:bulletEnabled val="1"/>
        </dgm:presLayoutVars>
      </dgm:prSet>
      <dgm:spPr/>
    </dgm:pt>
    <dgm:pt modelId="{C430D915-7133-5941-9DD1-31C8982ECA08}" type="pres">
      <dgm:prSet presAssocID="{D91092B5-C63B-4649-ADCF-8942DC59D024}" presName="FourConn_3-4" presStyleLbl="fgAccFollowNode1" presStyleIdx="2" presStyleCnt="3">
        <dgm:presLayoutVars>
          <dgm:bulletEnabled val="1"/>
        </dgm:presLayoutVars>
      </dgm:prSet>
      <dgm:spPr/>
    </dgm:pt>
    <dgm:pt modelId="{BD9F741A-2E8E-AE49-877C-1868772D061A}" type="pres">
      <dgm:prSet presAssocID="{D91092B5-C63B-4649-ADCF-8942DC59D024}" presName="FourNodes_1_text" presStyleLbl="node1" presStyleIdx="3" presStyleCnt="4">
        <dgm:presLayoutVars>
          <dgm:bulletEnabled val="1"/>
        </dgm:presLayoutVars>
      </dgm:prSet>
      <dgm:spPr/>
    </dgm:pt>
    <dgm:pt modelId="{68EC1A80-44AB-B74B-B942-BE6FBCEF0445}" type="pres">
      <dgm:prSet presAssocID="{D91092B5-C63B-4649-ADCF-8942DC59D024}" presName="FourNodes_2_text" presStyleLbl="node1" presStyleIdx="3" presStyleCnt="4">
        <dgm:presLayoutVars>
          <dgm:bulletEnabled val="1"/>
        </dgm:presLayoutVars>
      </dgm:prSet>
      <dgm:spPr/>
    </dgm:pt>
    <dgm:pt modelId="{7A9A0C47-4CC6-9043-9475-7355BD3EBD06}" type="pres">
      <dgm:prSet presAssocID="{D91092B5-C63B-4649-ADCF-8942DC59D024}" presName="FourNodes_3_text" presStyleLbl="node1" presStyleIdx="3" presStyleCnt="4">
        <dgm:presLayoutVars>
          <dgm:bulletEnabled val="1"/>
        </dgm:presLayoutVars>
      </dgm:prSet>
      <dgm:spPr/>
    </dgm:pt>
    <dgm:pt modelId="{C4BAE7A8-B659-9246-BC1F-806368552B56}" type="pres">
      <dgm:prSet presAssocID="{D91092B5-C63B-4649-ADCF-8942DC59D024}" presName="FourNodes_4_text" presStyleLbl="node1" presStyleIdx="3" presStyleCnt="4">
        <dgm:presLayoutVars>
          <dgm:bulletEnabled val="1"/>
        </dgm:presLayoutVars>
      </dgm:prSet>
      <dgm:spPr/>
    </dgm:pt>
  </dgm:ptLst>
  <dgm:cxnLst>
    <dgm:cxn modelId="{7D97A700-D5AB-F046-AFBA-4570BB8F072F}" srcId="{30ABB4EF-AF6D-C641-AA6C-51EE8F00CF84}" destId="{4B78CC63-4644-2C4A-9E62-608345272575}" srcOrd="1" destOrd="0" parTransId="{B20043A4-70AA-D947-9B59-B29C824C87BF}" sibTransId="{A97B2F17-72E4-E646-82FE-DBA88E869D52}"/>
    <dgm:cxn modelId="{A59A600C-EB6D-924E-9358-A2149379D8A4}" srcId="{D91092B5-C63B-4649-ADCF-8942DC59D024}" destId="{38ADD045-B666-104B-B23A-DD90124344BE}" srcOrd="1" destOrd="0" parTransId="{4890FDE8-C1A8-D14E-822D-B30F10A34494}" sibTransId="{EF1D08F5-0FFA-F84B-A3C1-DBEFAB691665}"/>
    <dgm:cxn modelId="{5CF59B1B-784F-C84A-AB87-8E262E1C811C}" srcId="{1B159383-A05E-D84C-BC56-F1EB181CF8A8}" destId="{E2ACADA1-36D3-E142-A4ED-AAD33020DAE5}" srcOrd="0" destOrd="0" parTransId="{72DA1513-FD6B-8441-9B98-FFDE8A182600}" sibTransId="{05490445-752C-304F-9158-DECA90D73F61}"/>
    <dgm:cxn modelId="{7D402D27-BA17-9148-91AD-A67D5A219299}" type="presOf" srcId="{401CE987-F3EC-F54C-BEBB-E0E59F4CF415}" destId="{14176D9B-B44A-7248-BB4E-BADDDB73A1AD}" srcOrd="0" destOrd="1" presId="urn:microsoft.com/office/officeart/2005/8/layout/vProcess5"/>
    <dgm:cxn modelId="{D31FC828-E128-9D44-B196-36B95D8CF9C0}" srcId="{D91092B5-C63B-4649-ADCF-8942DC59D024}" destId="{1B159383-A05E-D84C-BC56-F1EB181CF8A8}" srcOrd="3" destOrd="0" parTransId="{57364BA0-9299-8043-9538-F2EEEFC3EAFD}" sibTransId="{AA50532A-9707-0744-B15E-02AC55E2C60F}"/>
    <dgm:cxn modelId="{23286161-B406-4C49-8EFA-6F259C67297C}" type="presOf" srcId="{EE8DB022-3B41-9E4E-A9C9-D9ADE0AB4DB3}" destId="{D32A11DF-4982-C64D-892D-ED237723379A}" srcOrd="0" destOrd="2" presId="urn:microsoft.com/office/officeart/2005/8/layout/vProcess5"/>
    <dgm:cxn modelId="{2115A864-D23B-5E4D-A7B6-EFE08BEDB68E}" srcId="{30ABB4EF-AF6D-C641-AA6C-51EE8F00CF84}" destId="{401CE987-F3EC-F54C-BEBB-E0E59F4CF415}" srcOrd="0" destOrd="0" parTransId="{00CCF041-4625-0B48-B1BC-BA01BFF4DD42}" sibTransId="{2A938AC6-A5F5-2B4E-96BC-10CF755C9B7A}"/>
    <dgm:cxn modelId="{650A6865-9C9D-7E49-874D-1E8CA13DF1AB}" srcId="{38ADD045-B666-104B-B23A-DD90124344BE}" destId="{F0012662-5D7B-DE4A-A1BA-162925788DAB}" srcOrd="0" destOrd="0" parTransId="{818BC274-CFD3-1142-BC26-B620EB2D7938}" sibTransId="{3AF41ECF-C243-B44F-B12E-017B8D18B739}"/>
    <dgm:cxn modelId="{BE4CD465-4484-A744-A501-49671070E7EF}" type="presOf" srcId="{4B78CC63-4644-2C4A-9E62-608345272575}" destId="{14176D9B-B44A-7248-BB4E-BADDDB73A1AD}" srcOrd="0" destOrd="2" presId="urn:microsoft.com/office/officeart/2005/8/layout/vProcess5"/>
    <dgm:cxn modelId="{315A3F70-3B13-4F40-9966-EEB53198570F}" type="presOf" srcId="{EE8DB022-3B41-9E4E-A9C9-D9ADE0AB4DB3}" destId="{68EC1A80-44AB-B74B-B942-BE6FBCEF0445}" srcOrd="1" destOrd="2" presId="urn:microsoft.com/office/officeart/2005/8/layout/vProcess5"/>
    <dgm:cxn modelId="{34D38154-B3D7-B140-8E4E-F4A2BFE4D21D}" type="presOf" srcId="{F0012662-5D7B-DE4A-A1BA-162925788DAB}" destId="{D32A11DF-4982-C64D-892D-ED237723379A}" srcOrd="0" destOrd="1" presId="urn:microsoft.com/office/officeart/2005/8/layout/vProcess5"/>
    <dgm:cxn modelId="{DF9E6155-8DEF-2F48-93CA-AC08E8ED5C1F}" type="presOf" srcId="{1B159383-A05E-D84C-BC56-F1EB181CF8A8}" destId="{C4BAE7A8-B659-9246-BC1F-806368552B56}" srcOrd="1" destOrd="0" presId="urn:microsoft.com/office/officeart/2005/8/layout/vProcess5"/>
    <dgm:cxn modelId="{06FB5655-3CD6-2E41-8DFF-0F8EFA27AC78}" type="presOf" srcId="{401CE987-F3EC-F54C-BEBB-E0E59F4CF415}" destId="{7A9A0C47-4CC6-9043-9475-7355BD3EBD06}" srcOrd="1" destOrd="1" presId="urn:microsoft.com/office/officeart/2005/8/layout/vProcess5"/>
    <dgm:cxn modelId="{7FA78F55-F94B-4547-B138-3DE677E97ABE}" srcId="{1B159383-A05E-D84C-BC56-F1EB181CF8A8}" destId="{32300AFE-DF58-8547-BED0-5B983FD51F51}" srcOrd="1" destOrd="0" parTransId="{A9342B40-8E7A-324B-974E-B5122A18992C}" sibTransId="{44AB8699-B5C4-864E-98C3-9D454A8A299C}"/>
    <dgm:cxn modelId="{6E654C56-4311-7843-BBF9-5787B18A0544}" type="presOf" srcId="{1B159383-A05E-D84C-BC56-F1EB181CF8A8}" destId="{6296C974-FA39-7345-8C04-0B9B77C7E3FA}" srcOrd="0" destOrd="0" presId="urn:microsoft.com/office/officeart/2005/8/layout/vProcess5"/>
    <dgm:cxn modelId="{2F81E059-B957-A34F-95E4-45E10BD2A9D5}" type="presOf" srcId="{C80F175A-F7C5-8445-A1CA-FF7A8486F275}" destId="{BD9F741A-2E8E-AE49-877C-1868772D061A}" srcOrd="1" destOrd="0" presId="urn:microsoft.com/office/officeart/2005/8/layout/vProcess5"/>
    <dgm:cxn modelId="{31F2A380-1A41-1743-88E0-0619DA745DAD}" type="presOf" srcId="{4B78CC63-4644-2C4A-9E62-608345272575}" destId="{7A9A0C47-4CC6-9043-9475-7355BD3EBD06}" srcOrd="1" destOrd="2" presId="urn:microsoft.com/office/officeart/2005/8/layout/vProcess5"/>
    <dgm:cxn modelId="{484F9388-EE4C-D34A-AC6D-F81C3C3E4AD6}" type="presOf" srcId="{38ADD045-B666-104B-B23A-DD90124344BE}" destId="{D32A11DF-4982-C64D-892D-ED237723379A}" srcOrd="0" destOrd="0" presId="urn:microsoft.com/office/officeart/2005/8/layout/vProcess5"/>
    <dgm:cxn modelId="{9CF1BC88-BAF3-E940-AEC8-1568C8C29D16}" srcId="{C80F175A-F7C5-8445-A1CA-FF7A8486F275}" destId="{F5B3B041-BDF9-E649-BFE6-1D7A5F02BFC2}" srcOrd="1" destOrd="0" parTransId="{F986751A-F4C8-F74E-800C-D3FD043433E6}" sibTransId="{A3650BEC-5A04-204B-86B8-F53AEC1C1D6B}"/>
    <dgm:cxn modelId="{542C8C8C-B251-3E42-89D7-B31B726AF2B3}" type="presOf" srcId="{D91092B5-C63B-4649-ADCF-8942DC59D024}" destId="{45F681E5-4A1F-E94D-9D4B-AC27EAD21DE6}" srcOrd="0" destOrd="0" presId="urn:microsoft.com/office/officeart/2005/8/layout/vProcess5"/>
    <dgm:cxn modelId="{71661F90-8118-1446-B3BA-05CFCB8CBA01}" type="presOf" srcId="{F5B3B041-BDF9-E649-BFE6-1D7A5F02BFC2}" destId="{BD9F741A-2E8E-AE49-877C-1868772D061A}" srcOrd="1" destOrd="2" presId="urn:microsoft.com/office/officeart/2005/8/layout/vProcess5"/>
    <dgm:cxn modelId="{95713B90-C0A2-0841-95B1-71B528A93563}" type="presOf" srcId="{EF1D08F5-0FFA-F84B-A3C1-DBEFAB691665}" destId="{04E90F0D-94A3-054F-8A80-8F89AD780A36}" srcOrd="0" destOrd="0" presId="urn:microsoft.com/office/officeart/2005/8/layout/vProcess5"/>
    <dgm:cxn modelId="{46FF5E9C-8D87-C14D-9035-B7BC50638849}" type="presOf" srcId="{98A21CA1-1BA9-5447-BB3E-1DB97AFCCB15}" destId="{54B4A62F-60E9-164C-9D15-904AA061EC48}" srcOrd="0" destOrd="0" presId="urn:microsoft.com/office/officeart/2005/8/layout/vProcess5"/>
    <dgm:cxn modelId="{75D5929D-1521-C24E-A99C-C51B3AF3814C}" type="presOf" srcId="{F5B3B041-BDF9-E649-BFE6-1D7A5F02BFC2}" destId="{C0355124-F693-E749-849F-16D7F424E04F}" srcOrd="0" destOrd="2" presId="urn:microsoft.com/office/officeart/2005/8/layout/vProcess5"/>
    <dgm:cxn modelId="{F42E8DA6-0378-0E44-97B9-8AA682DF5D6D}" type="presOf" srcId="{F0012662-5D7B-DE4A-A1BA-162925788DAB}" destId="{68EC1A80-44AB-B74B-B942-BE6FBCEF0445}" srcOrd="1" destOrd="1" presId="urn:microsoft.com/office/officeart/2005/8/layout/vProcess5"/>
    <dgm:cxn modelId="{764431A9-D436-7E40-88D7-CE4D2A46B613}" type="presOf" srcId="{096A1F20-0060-BC48-825A-F660D71B60F2}" destId="{C430D915-7133-5941-9DD1-31C8982ECA08}" srcOrd="0" destOrd="0" presId="urn:microsoft.com/office/officeart/2005/8/layout/vProcess5"/>
    <dgm:cxn modelId="{4FF5ECB0-D542-734D-A8A4-289A5CD847FF}" type="presOf" srcId="{E2ACADA1-36D3-E142-A4ED-AAD33020DAE5}" destId="{C4BAE7A8-B659-9246-BC1F-806368552B56}" srcOrd="1" destOrd="1" presId="urn:microsoft.com/office/officeart/2005/8/layout/vProcess5"/>
    <dgm:cxn modelId="{DB9DE2BD-F616-E545-BA14-B78B250DCF93}" type="presOf" srcId="{32300AFE-DF58-8547-BED0-5B983FD51F51}" destId="{6296C974-FA39-7345-8C04-0B9B77C7E3FA}" srcOrd="0" destOrd="2" presId="urn:microsoft.com/office/officeart/2005/8/layout/vProcess5"/>
    <dgm:cxn modelId="{132ECFBE-48AB-EF4D-A17C-06461DF372D1}" type="presOf" srcId="{0B57BCE3-9767-1243-B13E-85FE8DD3308C}" destId="{BD9F741A-2E8E-AE49-877C-1868772D061A}" srcOrd="1" destOrd="1" presId="urn:microsoft.com/office/officeart/2005/8/layout/vProcess5"/>
    <dgm:cxn modelId="{CF9757D8-2759-E24B-9D2D-C05B6DBDD572}" type="presOf" srcId="{E2ACADA1-36D3-E142-A4ED-AAD33020DAE5}" destId="{6296C974-FA39-7345-8C04-0B9B77C7E3FA}" srcOrd="0" destOrd="1" presId="urn:microsoft.com/office/officeart/2005/8/layout/vProcess5"/>
    <dgm:cxn modelId="{612C96DC-5D6F-0844-8D8D-1947801BFEDA}" srcId="{D91092B5-C63B-4649-ADCF-8942DC59D024}" destId="{30ABB4EF-AF6D-C641-AA6C-51EE8F00CF84}" srcOrd="2" destOrd="0" parTransId="{79B7FBA3-F09A-6749-9B41-9A21FFA00405}" sibTransId="{096A1F20-0060-BC48-825A-F660D71B60F2}"/>
    <dgm:cxn modelId="{F11CF5DC-9C7A-D34F-9DA7-D0CCCB48A6A1}" type="presOf" srcId="{38ADD045-B666-104B-B23A-DD90124344BE}" destId="{68EC1A80-44AB-B74B-B942-BE6FBCEF0445}" srcOrd="1" destOrd="0" presId="urn:microsoft.com/office/officeart/2005/8/layout/vProcess5"/>
    <dgm:cxn modelId="{01F725E3-5AEF-5148-A216-E1287027F967}" srcId="{C80F175A-F7C5-8445-A1CA-FF7A8486F275}" destId="{0B57BCE3-9767-1243-B13E-85FE8DD3308C}" srcOrd="0" destOrd="0" parTransId="{EC695EC5-765D-514E-B52B-BF445A372C07}" sibTransId="{CC781588-4B6E-034E-A5F9-45CE41C0465B}"/>
    <dgm:cxn modelId="{65397DE4-9132-1E4D-9336-2B25EFEA9409}" srcId="{D91092B5-C63B-4649-ADCF-8942DC59D024}" destId="{C80F175A-F7C5-8445-A1CA-FF7A8486F275}" srcOrd="0" destOrd="0" parTransId="{DD4CD3A3-246B-2E47-A027-03571E97CE5E}" sibTransId="{98A21CA1-1BA9-5447-BB3E-1DB97AFCCB15}"/>
    <dgm:cxn modelId="{5A40BFE6-4556-2340-89E0-CD810B3C72EC}" type="presOf" srcId="{C80F175A-F7C5-8445-A1CA-FF7A8486F275}" destId="{C0355124-F693-E749-849F-16D7F424E04F}" srcOrd="0" destOrd="0" presId="urn:microsoft.com/office/officeart/2005/8/layout/vProcess5"/>
    <dgm:cxn modelId="{8BC53AEE-C03C-E041-B735-3269003FD81A}" type="presOf" srcId="{30ABB4EF-AF6D-C641-AA6C-51EE8F00CF84}" destId="{7A9A0C47-4CC6-9043-9475-7355BD3EBD06}" srcOrd="1" destOrd="0" presId="urn:microsoft.com/office/officeart/2005/8/layout/vProcess5"/>
    <dgm:cxn modelId="{E4733CF2-365F-B14A-851E-C485A50FBA6D}" type="presOf" srcId="{30ABB4EF-AF6D-C641-AA6C-51EE8F00CF84}" destId="{14176D9B-B44A-7248-BB4E-BADDDB73A1AD}" srcOrd="0" destOrd="0" presId="urn:microsoft.com/office/officeart/2005/8/layout/vProcess5"/>
    <dgm:cxn modelId="{E8D06AF8-02FA-A84C-BB95-3FE831071681}" type="presOf" srcId="{32300AFE-DF58-8547-BED0-5B983FD51F51}" destId="{C4BAE7A8-B659-9246-BC1F-806368552B56}" srcOrd="1" destOrd="2" presId="urn:microsoft.com/office/officeart/2005/8/layout/vProcess5"/>
    <dgm:cxn modelId="{E23522FB-5DBF-D741-A480-B775B0105A1B}" type="presOf" srcId="{0B57BCE3-9767-1243-B13E-85FE8DD3308C}" destId="{C0355124-F693-E749-849F-16D7F424E04F}" srcOrd="0" destOrd="1" presId="urn:microsoft.com/office/officeart/2005/8/layout/vProcess5"/>
    <dgm:cxn modelId="{69933DFE-2BA3-6040-B79F-910B2AEDF73D}" srcId="{38ADD045-B666-104B-B23A-DD90124344BE}" destId="{EE8DB022-3B41-9E4E-A9C9-D9ADE0AB4DB3}" srcOrd="1" destOrd="0" parTransId="{90B16D0B-644C-1140-8D38-B7E733773CC9}" sibTransId="{BD5AA057-CD7C-9440-9C0E-1410DA51AC17}"/>
    <dgm:cxn modelId="{4D7A36EA-D8F8-2B49-9AD7-421935BFC687}" type="presParOf" srcId="{45F681E5-4A1F-E94D-9D4B-AC27EAD21DE6}" destId="{AC4477C3-16B7-5941-AD68-2374AEB01296}" srcOrd="0" destOrd="0" presId="urn:microsoft.com/office/officeart/2005/8/layout/vProcess5"/>
    <dgm:cxn modelId="{067ED4A2-4E4C-CC46-B2EF-30B2BBB4F862}" type="presParOf" srcId="{45F681E5-4A1F-E94D-9D4B-AC27EAD21DE6}" destId="{C0355124-F693-E749-849F-16D7F424E04F}" srcOrd="1" destOrd="0" presId="urn:microsoft.com/office/officeart/2005/8/layout/vProcess5"/>
    <dgm:cxn modelId="{97EE72B1-858F-EA48-9795-0A878CD54BE2}" type="presParOf" srcId="{45F681E5-4A1F-E94D-9D4B-AC27EAD21DE6}" destId="{D32A11DF-4982-C64D-892D-ED237723379A}" srcOrd="2" destOrd="0" presId="urn:microsoft.com/office/officeart/2005/8/layout/vProcess5"/>
    <dgm:cxn modelId="{AB259DAD-556C-6D43-89BE-EF6E65E436C5}" type="presParOf" srcId="{45F681E5-4A1F-E94D-9D4B-AC27EAD21DE6}" destId="{14176D9B-B44A-7248-BB4E-BADDDB73A1AD}" srcOrd="3" destOrd="0" presId="urn:microsoft.com/office/officeart/2005/8/layout/vProcess5"/>
    <dgm:cxn modelId="{F48D21C0-49F3-4F48-88E4-364549D77523}" type="presParOf" srcId="{45F681E5-4A1F-E94D-9D4B-AC27EAD21DE6}" destId="{6296C974-FA39-7345-8C04-0B9B77C7E3FA}" srcOrd="4" destOrd="0" presId="urn:microsoft.com/office/officeart/2005/8/layout/vProcess5"/>
    <dgm:cxn modelId="{6FC3760E-8D6C-2F49-821C-C079D2042871}" type="presParOf" srcId="{45F681E5-4A1F-E94D-9D4B-AC27EAD21DE6}" destId="{54B4A62F-60E9-164C-9D15-904AA061EC48}" srcOrd="5" destOrd="0" presId="urn:microsoft.com/office/officeart/2005/8/layout/vProcess5"/>
    <dgm:cxn modelId="{CE045DA1-25F4-3545-AAB7-A1897551FF96}" type="presParOf" srcId="{45F681E5-4A1F-E94D-9D4B-AC27EAD21DE6}" destId="{04E90F0D-94A3-054F-8A80-8F89AD780A36}" srcOrd="6" destOrd="0" presId="urn:microsoft.com/office/officeart/2005/8/layout/vProcess5"/>
    <dgm:cxn modelId="{7666AD5E-A8FB-D24F-95F2-1EDC26FCD458}" type="presParOf" srcId="{45F681E5-4A1F-E94D-9D4B-AC27EAD21DE6}" destId="{C430D915-7133-5941-9DD1-31C8982ECA08}" srcOrd="7" destOrd="0" presId="urn:microsoft.com/office/officeart/2005/8/layout/vProcess5"/>
    <dgm:cxn modelId="{99F671B7-9FB4-B54B-ABCA-AAD511987BD4}" type="presParOf" srcId="{45F681E5-4A1F-E94D-9D4B-AC27EAD21DE6}" destId="{BD9F741A-2E8E-AE49-877C-1868772D061A}" srcOrd="8" destOrd="0" presId="urn:microsoft.com/office/officeart/2005/8/layout/vProcess5"/>
    <dgm:cxn modelId="{2F822867-1674-0D42-AB3E-1448BA67F3CB}" type="presParOf" srcId="{45F681E5-4A1F-E94D-9D4B-AC27EAD21DE6}" destId="{68EC1A80-44AB-B74B-B942-BE6FBCEF0445}" srcOrd="9" destOrd="0" presId="urn:microsoft.com/office/officeart/2005/8/layout/vProcess5"/>
    <dgm:cxn modelId="{7C747ECD-791D-1D40-9F94-12A8D5FDF2A1}" type="presParOf" srcId="{45F681E5-4A1F-E94D-9D4B-AC27EAD21DE6}" destId="{7A9A0C47-4CC6-9043-9475-7355BD3EBD06}" srcOrd="10" destOrd="0" presId="urn:microsoft.com/office/officeart/2005/8/layout/vProcess5"/>
    <dgm:cxn modelId="{77A11827-132D-F048-BBBA-E65149C738B3}" type="presParOf" srcId="{45F681E5-4A1F-E94D-9D4B-AC27EAD21DE6}" destId="{C4BAE7A8-B659-9246-BC1F-806368552B56}"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D72E2-D3E8-264B-A5C7-BD0E9F0BB323}">
      <dsp:nvSpPr>
        <dsp:cNvPr id="0" name=""/>
        <dsp:cNvSpPr/>
      </dsp:nvSpPr>
      <dsp:spPr>
        <a:xfrm>
          <a:off x="0" y="171226"/>
          <a:ext cx="7344816" cy="604800"/>
        </a:xfrm>
        <a:prstGeom prst="rect">
          <a:avLst/>
        </a:prstGeom>
        <a:solidFill>
          <a:schemeClr val="accent6">
            <a:lumMod val="75000"/>
          </a:schemeClr>
        </a:solidFill>
        <a:ln w="6350" cap="flat" cmpd="sng" algn="ctr">
          <a:solidFill>
            <a:schemeClr val="accent6">
              <a:lumMod val="5000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latin typeface="+mn-lt"/>
            </a:rPr>
            <a:t>Requirements:</a:t>
          </a:r>
        </a:p>
      </dsp:txBody>
      <dsp:txXfrm>
        <a:off x="0" y="171226"/>
        <a:ext cx="7344816" cy="604800"/>
      </dsp:txXfrm>
    </dsp:sp>
    <dsp:sp modelId="{C1427EF6-B4BE-9449-A3C7-FDA54683AAC4}">
      <dsp:nvSpPr>
        <dsp:cNvPr id="0" name=""/>
        <dsp:cNvSpPr/>
      </dsp:nvSpPr>
      <dsp:spPr>
        <a:xfrm>
          <a:off x="0" y="776026"/>
          <a:ext cx="7344816" cy="1527592"/>
        </a:xfrm>
        <a:prstGeom prst="rect">
          <a:avLst/>
        </a:prstGeom>
        <a:solidFill>
          <a:schemeClr val="tx1"/>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solidFill>
                <a:schemeClr val="bg1"/>
              </a:solidFill>
              <a:latin typeface="+mn-lt"/>
            </a:rPr>
            <a:t>Must support hash value lengths of 224, 256, 384, and 512 bits</a:t>
          </a:r>
        </a:p>
        <a:p>
          <a:pPr marL="228600" lvl="1" indent="-228600" algn="l" defTabSz="933450">
            <a:lnSpc>
              <a:spcPct val="90000"/>
            </a:lnSpc>
            <a:spcBef>
              <a:spcPct val="0"/>
            </a:spcBef>
            <a:spcAft>
              <a:spcPct val="15000"/>
            </a:spcAft>
            <a:buChar char="•"/>
          </a:pPr>
          <a:r>
            <a:rPr lang="en-US" sz="2100" kern="1200" dirty="0">
              <a:solidFill>
                <a:schemeClr val="bg1"/>
              </a:solidFill>
              <a:latin typeface="+mn-lt"/>
            </a:rPr>
            <a:t>Algorithm must process small blocks at a time instead of requiring the entire message to be buffered in memory before processing it</a:t>
          </a:r>
        </a:p>
      </dsp:txBody>
      <dsp:txXfrm>
        <a:off x="0" y="776026"/>
        <a:ext cx="7344816" cy="15275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846AA-141D-064E-A0C2-659E05A5E37A}">
      <dsp:nvSpPr>
        <dsp:cNvPr id="0" name=""/>
        <dsp:cNvSpPr/>
      </dsp:nvSpPr>
      <dsp:spPr>
        <a:xfrm>
          <a:off x="140142" y="0"/>
          <a:ext cx="2798379" cy="1679027"/>
        </a:xfrm>
        <a:prstGeom prst="rect">
          <a:avLst/>
        </a:prstGeom>
        <a:solidFill>
          <a:schemeClr val="accent3">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chemeClr val="bg1"/>
              </a:solidFill>
            </a:rPr>
            <a:t>To use, without modifications, available hash functions</a:t>
          </a:r>
        </a:p>
      </dsp:txBody>
      <dsp:txXfrm>
        <a:off x="140142" y="0"/>
        <a:ext cx="2798379" cy="1679027"/>
      </dsp:txXfrm>
    </dsp:sp>
    <dsp:sp modelId="{DB0048BC-421F-064C-B95F-6FBED250CD93}">
      <dsp:nvSpPr>
        <dsp:cNvPr id="0" name=""/>
        <dsp:cNvSpPr/>
      </dsp:nvSpPr>
      <dsp:spPr>
        <a:xfrm>
          <a:off x="3059552" y="1426482"/>
          <a:ext cx="2798379" cy="1679027"/>
        </a:xfrm>
        <a:prstGeom prst="rect">
          <a:avLst/>
        </a:prstGeom>
        <a:solidFill>
          <a:schemeClr val="accent6">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chemeClr val="bg1"/>
              </a:solidFill>
            </a:rPr>
            <a:t>To allow for easy replaceability of the embedded hash function in case faster or more secure hash functions are found or required</a:t>
          </a:r>
        </a:p>
      </dsp:txBody>
      <dsp:txXfrm>
        <a:off x="3059552" y="1426482"/>
        <a:ext cx="2798379" cy="1679027"/>
      </dsp:txXfrm>
    </dsp:sp>
    <dsp:sp modelId="{DF41FF5F-AB9E-5A4E-B266-882301A17D50}">
      <dsp:nvSpPr>
        <dsp:cNvPr id="0" name=""/>
        <dsp:cNvSpPr/>
      </dsp:nvSpPr>
      <dsp:spPr>
        <a:xfrm>
          <a:off x="6063668" y="0"/>
          <a:ext cx="2798379" cy="1679027"/>
        </a:xfrm>
        <a:prstGeom prst="rect">
          <a:avLst/>
        </a:prstGeom>
        <a:solidFill>
          <a:schemeClr val="accent5">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chemeClr val="bg1"/>
              </a:solidFill>
            </a:rPr>
            <a:t>To preserve the original performance of the hash function without incurring a significant degradation</a:t>
          </a:r>
        </a:p>
      </dsp:txBody>
      <dsp:txXfrm>
        <a:off x="6063668" y="0"/>
        <a:ext cx="2798379" cy="1679027"/>
      </dsp:txXfrm>
    </dsp:sp>
    <dsp:sp modelId="{D62BA33E-B455-D645-95E7-B937A10E158E}">
      <dsp:nvSpPr>
        <dsp:cNvPr id="0" name=""/>
        <dsp:cNvSpPr/>
      </dsp:nvSpPr>
      <dsp:spPr>
        <a:xfrm>
          <a:off x="210661" y="3188782"/>
          <a:ext cx="2798379" cy="1679027"/>
        </a:xfrm>
        <a:prstGeom prst="rect">
          <a:avLst/>
        </a:prstGeom>
        <a:solidFill>
          <a:schemeClr val="accent5">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chemeClr val="bg1"/>
              </a:solidFill>
            </a:rPr>
            <a:t>To use and handle keys in a simple way</a:t>
          </a:r>
        </a:p>
      </dsp:txBody>
      <dsp:txXfrm>
        <a:off x="210661" y="3188782"/>
        <a:ext cx="2798379" cy="1679027"/>
      </dsp:txXfrm>
    </dsp:sp>
    <dsp:sp modelId="{8FBF3D65-BBA9-9D44-9D97-B4DDE0D99CA3}">
      <dsp:nvSpPr>
        <dsp:cNvPr id="0" name=""/>
        <dsp:cNvSpPr/>
      </dsp:nvSpPr>
      <dsp:spPr>
        <a:xfrm>
          <a:off x="5993149" y="3188782"/>
          <a:ext cx="2798379" cy="1679027"/>
        </a:xfrm>
        <a:prstGeom prst="rect">
          <a:avLst/>
        </a:prstGeom>
        <a:solidFill>
          <a:schemeClr val="accent3">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chemeClr val="bg1"/>
              </a:solidFill>
            </a:rPr>
            <a:t>To have a well-understood cryptographic analysis of the strength of the authentication mechanism based on reasonable assumptions on the embedded hash function</a:t>
          </a:r>
        </a:p>
      </dsp:txBody>
      <dsp:txXfrm>
        <a:off x="5993149" y="3188782"/>
        <a:ext cx="2798379" cy="16790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12756-6695-FD40-932E-4CACF301B419}">
      <dsp:nvSpPr>
        <dsp:cNvPr id="0" name=""/>
        <dsp:cNvSpPr/>
      </dsp:nvSpPr>
      <dsp:spPr>
        <a:xfrm>
          <a:off x="0" y="291547"/>
          <a:ext cx="8229600" cy="807975"/>
        </a:xfrm>
        <a:prstGeom prst="rect">
          <a:avLst/>
        </a:prstGeom>
        <a:solidFill>
          <a:schemeClr val="lt1">
            <a:alpha val="90000"/>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38708" tIns="374904" rIns="638708" bIns="128016" numCol="1" spcCol="1270" anchor="t" anchorCtr="0">
          <a:noAutofit/>
        </a:bodyPr>
        <a:lstStyle/>
        <a:p>
          <a:pPr marL="171450" lvl="1" indent="-171450" algn="l" defTabSz="800100" rtl="0">
            <a:lnSpc>
              <a:spcPct val="90000"/>
            </a:lnSpc>
            <a:spcBef>
              <a:spcPct val="0"/>
            </a:spcBef>
            <a:spcAft>
              <a:spcPct val="15000"/>
            </a:spcAft>
            <a:buChar char="•"/>
          </a:pPr>
          <a:r>
            <a:rPr lang="en-US" sz="1800" b="0" kern="1200" dirty="0">
              <a:latin typeface="+mn-lt"/>
            </a:rPr>
            <a:t> Involves trying all possible private keys</a:t>
          </a:r>
        </a:p>
      </dsp:txBody>
      <dsp:txXfrm>
        <a:off x="0" y="291547"/>
        <a:ext cx="8229600" cy="807975"/>
      </dsp:txXfrm>
    </dsp:sp>
    <dsp:sp modelId="{31C21910-FB68-254B-8EB6-4676750F158C}">
      <dsp:nvSpPr>
        <dsp:cNvPr id="0" name=""/>
        <dsp:cNvSpPr/>
      </dsp:nvSpPr>
      <dsp:spPr>
        <a:xfrm>
          <a:off x="411480" y="11107"/>
          <a:ext cx="1645952" cy="560880"/>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ctr" defTabSz="800100" rtl="0">
            <a:lnSpc>
              <a:spcPct val="90000"/>
            </a:lnSpc>
            <a:spcBef>
              <a:spcPct val="0"/>
            </a:spcBef>
            <a:spcAft>
              <a:spcPct val="35000"/>
            </a:spcAft>
            <a:buNone/>
          </a:pPr>
          <a:r>
            <a:rPr lang="en-US" sz="1800" b="0" kern="1200" dirty="0">
              <a:solidFill>
                <a:schemeClr val="bg1"/>
              </a:solidFill>
              <a:latin typeface="+mn-lt"/>
            </a:rPr>
            <a:t>Brute force</a:t>
          </a:r>
        </a:p>
      </dsp:txBody>
      <dsp:txXfrm>
        <a:off x="438860" y="38487"/>
        <a:ext cx="1591192" cy="506120"/>
      </dsp:txXfrm>
    </dsp:sp>
    <dsp:sp modelId="{EC09CA4B-3FD6-5C44-892C-42B9C81D140C}">
      <dsp:nvSpPr>
        <dsp:cNvPr id="0" name=""/>
        <dsp:cNvSpPr/>
      </dsp:nvSpPr>
      <dsp:spPr>
        <a:xfrm>
          <a:off x="0" y="1482562"/>
          <a:ext cx="8229600" cy="1077300"/>
        </a:xfrm>
        <a:prstGeom prst="rect">
          <a:avLst/>
        </a:prstGeom>
        <a:solidFill>
          <a:schemeClr val="lt1">
            <a:alpha val="90000"/>
            <a:hueOff val="0"/>
            <a:satOff val="0"/>
            <a:lumOff val="0"/>
            <a:alphaOff val="0"/>
          </a:schemeClr>
        </a:solidFill>
        <a:ln w="6350" cap="flat" cmpd="sng" algn="ctr">
          <a:solidFill>
            <a:schemeClr val="accent5">
              <a:lumMod val="5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38708" tIns="374904" rIns="638708" bIns="128016" numCol="1" spcCol="1270" anchor="t" anchorCtr="0">
          <a:noAutofit/>
        </a:bodyPr>
        <a:lstStyle/>
        <a:p>
          <a:pPr marL="171450" lvl="1" indent="-171450" algn="l" defTabSz="800100" rtl="0">
            <a:lnSpc>
              <a:spcPct val="90000"/>
            </a:lnSpc>
            <a:spcBef>
              <a:spcPct val="0"/>
            </a:spcBef>
            <a:spcAft>
              <a:spcPct val="15000"/>
            </a:spcAft>
            <a:buChar char="•"/>
          </a:pPr>
          <a:r>
            <a:rPr lang="en-US" sz="1800" b="0" kern="1200" dirty="0">
              <a:latin typeface="+mn-lt"/>
            </a:rPr>
            <a:t> There are several approaches, all equivalent in effort to factoring the product of two primes</a:t>
          </a:r>
        </a:p>
      </dsp:txBody>
      <dsp:txXfrm>
        <a:off x="0" y="1482562"/>
        <a:ext cx="8229600" cy="1077300"/>
      </dsp:txXfrm>
    </dsp:sp>
    <dsp:sp modelId="{D35413F1-9F59-5947-AA6B-E7E8083F17CC}">
      <dsp:nvSpPr>
        <dsp:cNvPr id="0" name=""/>
        <dsp:cNvSpPr/>
      </dsp:nvSpPr>
      <dsp:spPr>
        <a:xfrm>
          <a:off x="411480" y="1202122"/>
          <a:ext cx="2407923" cy="560880"/>
        </a:xfrm>
        <a:prstGeom prst="roundRect">
          <a:avLst/>
        </a:prstGeom>
        <a:solidFill>
          <a:schemeClr val="accent5">
            <a:lumMod val="75000"/>
          </a:schemeClr>
        </a:solidFill>
        <a:ln>
          <a:solidFill>
            <a:schemeClr val="accent5">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ctr" defTabSz="800100" rtl="0">
            <a:lnSpc>
              <a:spcPct val="90000"/>
            </a:lnSpc>
            <a:spcBef>
              <a:spcPct val="0"/>
            </a:spcBef>
            <a:spcAft>
              <a:spcPct val="35000"/>
            </a:spcAft>
            <a:buNone/>
          </a:pPr>
          <a:r>
            <a:rPr lang="en-US" sz="1800" b="0" kern="1200" dirty="0">
              <a:solidFill>
                <a:schemeClr val="bg1"/>
              </a:solidFill>
              <a:latin typeface="+mn-lt"/>
            </a:rPr>
            <a:t>Mathematical attacks </a:t>
          </a:r>
        </a:p>
      </dsp:txBody>
      <dsp:txXfrm>
        <a:off x="438860" y="1229502"/>
        <a:ext cx="2353163" cy="506120"/>
      </dsp:txXfrm>
    </dsp:sp>
    <dsp:sp modelId="{12C346F6-CC36-4F47-9E2F-323E67749818}">
      <dsp:nvSpPr>
        <dsp:cNvPr id="0" name=""/>
        <dsp:cNvSpPr/>
      </dsp:nvSpPr>
      <dsp:spPr>
        <a:xfrm>
          <a:off x="0" y="2942902"/>
          <a:ext cx="8229600" cy="807975"/>
        </a:xfrm>
        <a:prstGeom prst="rect">
          <a:avLst/>
        </a:prstGeom>
        <a:solidFill>
          <a:schemeClr val="lt1">
            <a:alpha val="90000"/>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38708" tIns="374904" rIns="638708" bIns="128016" numCol="1" spcCol="1270" anchor="t" anchorCtr="0">
          <a:noAutofit/>
        </a:bodyPr>
        <a:lstStyle/>
        <a:p>
          <a:pPr marL="171450" lvl="1" indent="-171450" algn="l" defTabSz="800100" rtl="0">
            <a:lnSpc>
              <a:spcPct val="90000"/>
            </a:lnSpc>
            <a:spcBef>
              <a:spcPct val="0"/>
            </a:spcBef>
            <a:spcAft>
              <a:spcPct val="15000"/>
            </a:spcAft>
            <a:buChar char="•"/>
          </a:pPr>
          <a:r>
            <a:rPr lang="en-US" sz="1800" b="0" kern="1200" dirty="0">
              <a:latin typeface="+mn-lt"/>
            </a:rPr>
            <a:t>These depend on the running time of the decryption algorithm</a:t>
          </a:r>
        </a:p>
      </dsp:txBody>
      <dsp:txXfrm>
        <a:off x="0" y="2942902"/>
        <a:ext cx="8229600" cy="807975"/>
      </dsp:txXfrm>
    </dsp:sp>
    <dsp:sp modelId="{45F7CA87-C20D-5B4F-9EB9-3546D0EEAACC}">
      <dsp:nvSpPr>
        <dsp:cNvPr id="0" name=""/>
        <dsp:cNvSpPr/>
      </dsp:nvSpPr>
      <dsp:spPr>
        <a:xfrm>
          <a:off x="411480" y="2662462"/>
          <a:ext cx="2255552" cy="560880"/>
        </a:xfrm>
        <a:prstGeom prst="roundRect">
          <a:avLst/>
        </a:prstGeom>
        <a:solidFill>
          <a:schemeClr val="accent3">
            <a:lumMod val="75000"/>
          </a:schemeClr>
        </a:solidFill>
        <a:ln>
          <a:solidFill>
            <a:schemeClr val="accent3">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ctr" defTabSz="800100" rtl="0">
            <a:lnSpc>
              <a:spcPct val="90000"/>
            </a:lnSpc>
            <a:spcBef>
              <a:spcPct val="0"/>
            </a:spcBef>
            <a:spcAft>
              <a:spcPct val="35000"/>
            </a:spcAft>
            <a:buNone/>
          </a:pPr>
          <a:r>
            <a:rPr lang="en-US" sz="1800" b="0" kern="1200" dirty="0">
              <a:solidFill>
                <a:schemeClr val="bg1"/>
              </a:solidFill>
              <a:latin typeface="+mn-lt"/>
            </a:rPr>
            <a:t>Timing attacks</a:t>
          </a:r>
        </a:p>
      </dsp:txBody>
      <dsp:txXfrm>
        <a:off x="438860" y="2689842"/>
        <a:ext cx="2200792" cy="506120"/>
      </dsp:txXfrm>
    </dsp:sp>
    <dsp:sp modelId="{947A1694-E3AE-0342-8C72-0D12833E5883}">
      <dsp:nvSpPr>
        <dsp:cNvPr id="0" name=""/>
        <dsp:cNvSpPr/>
      </dsp:nvSpPr>
      <dsp:spPr>
        <a:xfrm>
          <a:off x="0" y="4133917"/>
          <a:ext cx="8229600" cy="807975"/>
        </a:xfrm>
        <a:prstGeom prst="rect">
          <a:avLst/>
        </a:prstGeom>
        <a:solidFill>
          <a:schemeClr val="lt1">
            <a:alpha val="90000"/>
            <a:hueOff val="0"/>
            <a:satOff val="0"/>
            <a:lumOff val="0"/>
            <a:alphaOff val="0"/>
          </a:schemeClr>
        </a:solidFill>
        <a:ln w="6350" cap="flat" cmpd="sng" algn="ctr">
          <a:solidFill>
            <a:schemeClr val="accent5">
              <a:lumMod val="5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38708" tIns="374904" rIns="638708" bIns="128016" numCol="1" spcCol="1270" anchor="t" anchorCtr="0">
          <a:noAutofit/>
        </a:bodyPr>
        <a:lstStyle/>
        <a:p>
          <a:pPr marL="171450" lvl="1" indent="-171450" algn="l" defTabSz="800100" rtl="0">
            <a:lnSpc>
              <a:spcPct val="90000"/>
            </a:lnSpc>
            <a:spcBef>
              <a:spcPct val="0"/>
            </a:spcBef>
            <a:spcAft>
              <a:spcPct val="15000"/>
            </a:spcAft>
            <a:buChar char="•"/>
          </a:pPr>
          <a:r>
            <a:rPr lang="en-US" sz="1800" b="0" kern="1200" dirty="0">
              <a:latin typeface="+mn-lt"/>
            </a:rPr>
            <a:t>This type of attack exploits properties of the RSA algorithm</a:t>
          </a:r>
        </a:p>
      </dsp:txBody>
      <dsp:txXfrm>
        <a:off x="0" y="4133917"/>
        <a:ext cx="8229600" cy="807975"/>
      </dsp:txXfrm>
    </dsp:sp>
    <dsp:sp modelId="{2BE25A98-FB03-5F47-9C20-05EE0FC5B37C}">
      <dsp:nvSpPr>
        <dsp:cNvPr id="0" name=""/>
        <dsp:cNvSpPr/>
      </dsp:nvSpPr>
      <dsp:spPr>
        <a:xfrm>
          <a:off x="411480" y="3853477"/>
          <a:ext cx="2865151" cy="560880"/>
        </a:xfrm>
        <a:prstGeom prst="roundRect">
          <a:avLst/>
        </a:prstGeom>
        <a:solidFill>
          <a:schemeClr val="accent5">
            <a:lumMod val="75000"/>
          </a:schemeClr>
        </a:solidFill>
        <a:ln>
          <a:solidFill>
            <a:schemeClr val="accent5">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ctr" defTabSz="800100" rtl="0">
            <a:lnSpc>
              <a:spcPct val="90000"/>
            </a:lnSpc>
            <a:spcBef>
              <a:spcPct val="0"/>
            </a:spcBef>
            <a:spcAft>
              <a:spcPct val="35000"/>
            </a:spcAft>
            <a:buNone/>
          </a:pPr>
          <a:r>
            <a:rPr lang="en-US" sz="1800" b="0" kern="1200" dirty="0">
              <a:solidFill>
                <a:schemeClr val="bg1"/>
              </a:solidFill>
              <a:latin typeface="+mn-lt"/>
            </a:rPr>
            <a:t>Chosen ciphertext attacks</a:t>
          </a:r>
        </a:p>
      </dsp:txBody>
      <dsp:txXfrm>
        <a:off x="438860" y="3880857"/>
        <a:ext cx="2810391"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EDA92-5550-F74B-A3FC-6D013AA89D1E}">
      <dsp:nvSpPr>
        <dsp:cNvPr id="0" name=""/>
        <dsp:cNvSpPr/>
      </dsp:nvSpPr>
      <dsp:spPr>
        <a:xfrm>
          <a:off x="2732" y="115439"/>
          <a:ext cx="2664372" cy="757860"/>
        </a:xfrm>
        <a:prstGeom prst="rect">
          <a:avLst/>
        </a:prstGeom>
        <a:solidFill>
          <a:schemeClr val="accent3">
            <a:lumMod val="75000"/>
          </a:schemeClr>
        </a:solidFill>
        <a:ln w="6350" cap="flat" cmpd="sng" algn="ctr">
          <a:solidFill>
            <a:schemeClr val="accent3">
              <a:lumMod val="5000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kern="1200" dirty="0"/>
            <a:t>Constant </a:t>
          </a:r>
        </a:p>
        <a:p>
          <a:pPr marL="0" lvl="0" indent="0" algn="ctr" defTabSz="800100" rtl="0">
            <a:lnSpc>
              <a:spcPct val="90000"/>
            </a:lnSpc>
            <a:spcBef>
              <a:spcPct val="0"/>
            </a:spcBef>
            <a:spcAft>
              <a:spcPct val="35000"/>
            </a:spcAft>
            <a:buNone/>
          </a:pPr>
          <a:r>
            <a:rPr lang="en-US" sz="1800" kern="1200" dirty="0"/>
            <a:t>Exponentiation Time</a:t>
          </a:r>
        </a:p>
      </dsp:txBody>
      <dsp:txXfrm>
        <a:off x="2732" y="115439"/>
        <a:ext cx="2664372" cy="757860"/>
      </dsp:txXfrm>
    </dsp:sp>
    <dsp:sp modelId="{CB4A6E26-3A3F-FB4A-9513-4AC19C8DE265}">
      <dsp:nvSpPr>
        <dsp:cNvPr id="0" name=""/>
        <dsp:cNvSpPr/>
      </dsp:nvSpPr>
      <dsp:spPr>
        <a:xfrm>
          <a:off x="2732" y="873299"/>
          <a:ext cx="2664372" cy="4059940"/>
        </a:xfrm>
        <a:prstGeom prst="rect">
          <a:avLst/>
        </a:prstGeom>
        <a:solidFill>
          <a:schemeClr val="accent3">
            <a:lumMod val="60000"/>
            <a:lumOff val="40000"/>
            <a:alpha val="90000"/>
          </a:schemeClr>
        </a:solidFill>
        <a:ln w="6350" cap="flat" cmpd="sng" algn="ctr">
          <a:solidFill>
            <a:schemeClr val="accent3">
              <a:lumMod val="50000"/>
              <a:alpha val="9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a:t>Ensure that all exponentiations take the same amount of time before returning a result</a:t>
          </a:r>
        </a:p>
        <a:p>
          <a:pPr marL="171450" lvl="1" indent="-171450" algn="l" defTabSz="844550" rtl="0">
            <a:lnSpc>
              <a:spcPct val="90000"/>
            </a:lnSpc>
            <a:spcBef>
              <a:spcPct val="0"/>
            </a:spcBef>
            <a:spcAft>
              <a:spcPct val="15000"/>
            </a:spcAft>
            <a:buChar char="•"/>
          </a:pPr>
          <a:r>
            <a:rPr lang="en-US" sz="1900" kern="1200"/>
            <a:t>This is a simple fix but does degrade performance</a:t>
          </a:r>
        </a:p>
      </dsp:txBody>
      <dsp:txXfrm>
        <a:off x="2732" y="873299"/>
        <a:ext cx="2664372" cy="4059940"/>
      </dsp:txXfrm>
    </dsp:sp>
    <dsp:sp modelId="{1DC440F5-9E02-8E4F-B1AA-EDD378EEA3D7}">
      <dsp:nvSpPr>
        <dsp:cNvPr id="0" name=""/>
        <dsp:cNvSpPr/>
      </dsp:nvSpPr>
      <dsp:spPr>
        <a:xfrm>
          <a:off x="3040117" y="115439"/>
          <a:ext cx="2664372" cy="757860"/>
        </a:xfrm>
        <a:prstGeom prst="rect">
          <a:avLst/>
        </a:prstGeom>
        <a:solidFill>
          <a:schemeClr val="accent6">
            <a:lumMod val="75000"/>
          </a:schemeClr>
        </a:solidFill>
        <a:ln w="6350" cap="flat" cmpd="sng" algn="ctr">
          <a:solidFill>
            <a:schemeClr val="accent6">
              <a:lumMod val="5000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kern="1200" dirty="0"/>
            <a:t>Random Delay</a:t>
          </a:r>
        </a:p>
      </dsp:txBody>
      <dsp:txXfrm>
        <a:off x="3040117" y="115439"/>
        <a:ext cx="2664372" cy="757860"/>
      </dsp:txXfrm>
    </dsp:sp>
    <dsp:sp modelId="{3D1F58DD-624D-3640-BEF5-0361690D814E}">
      <dsp:nvSpPr>
        <dsp:cNvPr id="0" name=""/>
        <dsp:cNvSpPr/>
      </dsp:nvSpPr>
      <dsp:spPr>
        <a:xfrm>
          <a:off x="3040117" y="873299"/>
          <a:ext cx="2664372" cy="4059940"/>
        </a:xfrm>
        <a:prstGeom prst="rect">
          <a:avLst/>
        </a:prstGeom>
        <a:solidFill>
          <a:schemeClr val="accent6">
            <a:lumMod val="40000"/>
            <a:lumOff val="60000"/>
            <a:alpha val="90000"/>
          </a:schemeClr>
        </a:solidFill>
        <a:ln w="6350" cap="flat" cmpd="sng" algn="ctr">
          <a:solidFill>
            <a:schemeClr val="accent6">
              <a:lumMod val="50000"/>
              <a:alpha val="9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a:t>Better performance could be achieved by adding a random delay to the exponentiation algorithm to confuse the timing attack</a:t>
          </a:r>
        </a:p>
        <a:p>
          <a:pPr marL="171450" lvl="1" indent="-171450" algn="l" defTabSz="844550" rtl="0">
            <a:lnSpc>
              <a:spcPct val="90000"/>
            </a:lnSpc>
            <a:spcBef>
              <a:spcPct val="0"/>
            </a:spcBef>
            <a:spcAft>
              <a:spcPct val="15000"/>
            </a:spcAft>
            <a:buChar char="•"/>
          </a:pPr>
          <a:r>
            <a:rPr lang="en-US" sz="1900" kern="1200"/>
            <a:t>If defenders do not add enough noise, attackers could still succeed by collecting additional measurements to compensate for the random delays</a:t>
          </a:r>
        </a:p>
      </dsp:txBody>
      <dsp:txXfrm>
        <a:off x="3040117" y="873299"/>
        <a:ext cx="2664372" cy="4059940"/>
      </dsp:txXfrm>
    </dsp:sp>
    <dsp:sp modelId="{855AD092-0F14-5943-8B1F-F781546D2C41}">
      <dsp:nvSpPr>
        <dsp:cNvPr id="0" name=""/>
        <dsp:cNvSpPr/>
      </dsp:nvSpPr>
      <dsp:spPr>
        <a:xfrm>
          <a:off x="6077501" y="115439"/>
          <a:ext cx="2664372" cy="757860"/>
        </a:xfrm>
        <a:prstGeom prst="rect">
          <a:avLst/>
        </a:prstGeom>
        <a:solidFill>
          <a:schemeClr val="accent5">
            <a:lumMod val="75000"/>
          </a:schemeClr>
        </a:solidFill>
        <a:ln w="6350" cap="flat" cmpd="sng" algn="ctr">
          <a:solidFill>
            <a:schemeClr val="accent5">
              <a:lumMod val="5000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kern="1200" dirty="0"/>
            <a:t>Blinding </a:t>
          </a:r>
        </a:p>
      </dsp:txBody>
      <dsp:txXfrm>
        <a:off x="6077501" y="115439"/>
        <a:ext cx="2664372" cy="757860"/>
      </dsp:txXfrm>
    </dsp:sp>
    <dsp:sp modelId="{FD2338CE-F5F7-FB47-B66D-15E1F619FF74}">
      <dsp:nvSpPr>
        <dsp:cNvPr id="0" name=""/>
        <dsp:cNvSpPr/>
      </dsp:nvSpPr>
      <dsp:spPr>
        <a:xfrm>
          <a:off x="6077501" y="873299"/>
          <a:ext cx="2664372" cy="4059940"/>
        </a:xfrm>
        <a:prstGeom prst="rect">
          <a:avLst/>
        </a:prstGeom>
        <a:solidFill>
          <a:schemeClr val="accent5">
            <a:lumMod val="60000"/>
            <a:lumOff val="40000"/>
            <a:alpha val="90000"/>
          </a:schemeClr>
        </a:solidFill>
        <a:ln w="6350" cap="flat" cmpd="sng" algn="ctr">
          <a:solidFill>
            <a:schemeClr val="accent5">
              <a:lumMod val="50000"/>
              <a:alpha val="9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a:t>Multiply the ciphertext by a random number before performing exponentiation</a:t>
          </a:r>
        </a:p>
        <a:p>
          <a:pPr marL="171450" lvl="1" indent="-171450" algn="l" defTabSz="844550" rtl="0">
            <a:lnSpc>
              <a:spcPct val="90000"/>
            </a:lnSpc>
            <a:spcBef>
              <a:spcPct val="0"/>
            </a:spcBef>
            <a:spcAft>
              <a:spcPct val="15000"/>
            </a:spcAft>
            <a:buChar char="•"/>
          </a:pPr>
          <a:r>
            <a:rPr lang="en-US" sz="1900" kern="1200"/>
            <a:t>This process prevents the attacker from knowing what ciphertext bits are being processed inside the computer and therefore prevents the bit-by-bit analysis essential to the timing attack</a:t>
          </a:r>
        </a:p>
      </dsp:txBody>
      <dsp:txXfrm>
        <a:off x="6077501" y="873299"/>
        <a:ext cx="2664372" cy="40599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55124-F693-E749-849F-16D7F424E04F}">
      <dsp:nvSpPr>
        <dsp:cNvPr id="0" name=""/>
        <dsp:cNvSpPr/>
      </dsp:nvSpPr>
      <dsp:spPr>
        <a:xfrm>
          <a:off x="0" y="0"/>
          <a:ext cx="6827520" cy="1089660"/>
        </a:xfrm>
        <a:prstGeom prst="roundRect">
          <a:avLst>
            <a:gd name="adj" fmla="val 10000"/>
          </a:avLst>
        </a:prstGeom>
        <a:solidFill>
          <a:schemeClr val="accent3">
            <a:lumMod val="75000"/>
          </a:schemeClr>
        </a:solidFill>
        <a:ln>
          <a:solidFill>
            <a:schemeClr val="accent5">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kern="1200" dirty="0">
              <a:solidFill>
                <a:schemeClr val="bg1"/>
              </a:solidFill>
              <a:latin typeface="+mj-lt"/>
            </a:rPr>
            <a:t>Have</a:t>
          </a:r>
        </a:p>
        <a:p>
          <a:pPr marL="114300" lvl="1" indent="-114300" algn="l" defTabSz="666750" rtl="0">
            <a:lnSpc>
              <a:spcPct val="90000"/>
            </a:lnSpc>
            <a:spcBef>
              <a:spcPct val="0"/>
            </a:spcBef>
            <a:spcAft>
              <a:spcPct val="15000"/>
            </a:spcAft>
            <a:buChar char="•"/>
          </a:pPr>
          <a:r>
            <a:rPr lang="en-US" sz="1500" b="0" kern="1200" dirty="0">
              <a:solidFill>
                <a:schemeClr val="bg1"/>
              </a:solidFill>
              <a:latin typeface="+mj-lt"/>
            </a:rPr>
            <a:t>Prime number </a:t>
          </a:r>
          <a:r>
            <a:rPr lang="en-US" sz="1500" b="0" i="1" kern="1200" dirty="0">
              <a:solidFill>
                <a:schemeClr val="bg1"/>
              </a:solidFill>
              <a:latin typeface="+mj-lt"/>
            </a:rPr>
            <a:t>q</a:t>
          </a:r>
          <a:r>
            <a:rPr lang="en-US" sz="1500" b="0" kern="1200" dirty="0">
              <a:solidFill>
                <a:schemeClr val="bg1"/>
              </a:solidFill>
              <a:latin typeface="+mj-lt"/>
            </a:rPr>
            <a:t> = 353 </a:t>
          </a:r>
        </a:p>
        <a:p>
          <a:pPr marL="114300" lvl="1" indent="-114300" algn="l" defTabSz="666750" rtl="0">
            <a:lnSpc>
              <a:spcPct val="90000"/>
            </a:lnSpc>
            <a:spcBef>
              <a:spcPct val="0"/>
            </a:spcBef>
            <a:spcAft>
              <a:spcPct val="15000"/>
            </a:spcAft>
            <a:buChar char="•"/>
          </a:pPr>
          <a:r>
            <a:rPr lang="en-US" sz="1500" b="0" kern="1200" dirty="0">
              <a:solidFill>
                <a:schemeClr val="bg1"/>
              </a:solidFill>
              <a:latin typeface="+mj-lt"/>
            </a:rPr>
            <a:t>Primitive root </a:t>
          </a:r>
          <a:r>
            <a:rPr lang="en-US" sz="1500" b="0" kern="1200" dirty="0">
              <a:solidFill>
                <a:schemeClr val="bg1"/>
              </a:solidFill>
              <a:latin typeface="+mj-lt"/>
              <a:sym typeface="Symbol"/>
            </a:rPr>
            <a:t></a:t>
          </a:r>
          <a:r>
            <a:rPr lang="en-US" sz="1500" b="0" kern="1200" dirty="0">
              <a:solidFill>
                <a:schemeClr val="bg1"/>
              </a:solidFill>
              <a:latin typeface="+mj-lt"/>
            </a:rPr>
            <a:t> = 3</a:t>
          </a:r>
        </a:p>
      </dsp:txBody>
      <dsp:txXfrm>
        <a:off x="31915" y="31915"/>
        <a:ext cx="5559615" cy="1025830"/>
      </dsp:txXfrm>
    </dsp:sp>
    <dsp:sp modelId="{D32A11DF-4982-C64D-892D-ED237723379A}">
      <dsp:nvSpPr>
        <dsp:cNvPr id="0" name=""/>
        <dsp:cNvSpPr/>
      </dsp:nvSpPr>
      <dsp:spPr>
        <a:xfrm>
          <a:off x="571804" y="1287780"/>
          <a:ext cx="6827520" cy="1089660"/>
        </a:xfrm>
        <a:prstGeom prst="roundRect">
          <a:avLst>
            <a:gd name="adj" fmla="val 10000"/>
          </a:avLst>
        </a:prstGeom>
        <a:solidFill>
          <a:schemeClr val="accent5">
            <a:lumMod val="75000"/>
          </a:schemeClr>
        </a:solidFill>
        <a:ln>
          <a:solidFill>
            <a:schemeClr val="accent5">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kern="1200" dirty="0">
              <a:solidFill>
                <a:schemeClr val="bg1"/>
              </a:solidFill>
              <a:latin typeface="+mj-lt"/>
            </a:rPr>
            <a:t>A and B each compute their public keys</a:t>
          </a:r>
        </a:p>
        <a:p>
          <a:pPr marL="114300" lvl="1" indent="-114300" algn="l" defTabSz="666750" rtl="0">
            <a:lnSpc>
              <a:spcPct val="90000"/>
            </a:lnSpc>
            <a:spcBef>
              <a:spcPct val="0"/>
            </a:spcBef>
            <a:spcAft>
              <a:spcPct val="15000"/>
            </a:spcAft>
            <a:buChar char="•"/>
          </a:pPr>
          <a:r>
            <a:rPr lang="en-US" sz="1500" b="0" kern="1200" dirty="0">
              <a:solidFill>
                <a:schemeClr val="bg1"/>
              </a:solidFill>
              <a:latin typeface="+mj-lt"/>
            </a:rPr>
            <a:t>A computes </a:t>
          </a:r>
          <a:r>
            <a:rPr lang="en-US" sz="1500" b="0" i="1" kern="1200" dirty="0">
              <a:solidFill>
                <a:schemeClr val="bg1"/>
              </a:solidFill>
              <a:latin typeface="+mj-lt"/>
            </a:rPr>
            <a:t>Y</a:t>
          </a:r>
          <a:r>
            <a:rPr lang="en-US" sz="1500" b="0" i="1" kern="1200" baseline="-25000" dirty="0">
              <a:solidFill>
                <a:schemeClr val="bg1"/>
              </a:solidFill>
              <a:latin typeface="+mj-lt"/>
            </a:rPr>
            <a:t>A</a:t>
          </a:r>
          <a:r>
            <a:rPr lang="en-US" sz="1500" b="0" kern="1200" dirty="0">
              <a:solidFill>
                <a:schemeClr val="bg1"/>
              </a:solidFill>
              <a:latin typeface="+mj-lt"/>
            </a:rPr>
            <a:t> = 3</a:t>
          </a:r>
          <a:r>
            <a:rPr lang="en-US" sz="1500" b="0" kern="1200" baseline="30000" dirty="0">
              <a:solidFill>
                <a:schemeClr val="bg1"/>
              </a:solidFill>
              <a:latin typeface="+mj-lt"/>
            </a:rPr>
            <a:t>97</a:t>
          </a:r>
          <a:r>
            <a:rPr lang="en-US" sz="1500" b="0" kern="1200" dirty="0">
              <a:solidFill>
                <a:schemeClr val="bg1"/>
              </a:solidFill>
              <a:latin typeface="+mj-lt"/>
            </a:rPr>
            <a:t> mod 353 = 40</a:t>
          </a:r>
        </a:p>
        <a:p>
          <a:pPr marL="114300" lvl="1" indent="-114300" algn="l" defTabSz="666750" rtl="0">
            <a:lnSpc>
              <a:spcPct val="90000"/>
            </a:lnSpc>
            <a:spcBef>
              <a:spcPct val="0"/>
            </a:spcBef>
            <a:spcAft>
              <a:spcPct val="15000"/>
            </a:spcAft>
            <a:buChar char="•"/>
          </a:pPr>
          <a:r>
            <a:rPr lang="en-US" sz="1500" b="0" kern="1200" dirty="0">
              <a:solidFill>
                <a:schemeClr val="bg1"/>
              </a:solidFill>
              <a:latin typeface="+mj-lt"/>
            </a:rPr>
            <a:t>B computes </a:t>
          </a:r>
          <a:r>
            <a:rPr lang="en-US" sz="1500" b="0" i="1" kern="1200" dirty="0">
              <a:solidFill>
                <a:schemeClr val="bg1"/>
              </a:solidFill>
              <a:latin typeface="+mj-lt"/>
            </a:rPr>
            <a:t>Y</a:t>
          </a:r>
          <a:r>
            <a:rPr lang="en-US" sz="1500" b="0" i="1" kern="1200" baseline="-25000" dirty="0">
              <a:solidFill>
                <a:schemeClr val="bg1"/>
              </a:solidFill>
              <a:latin typeface="+mj-lt"/>
            </a:rPr>
            <a:t>B</a:t>
          </a:r>
          <a:r>
            <a:rPr lang="en-US" sz="1500" b="0" kern="1200" dirty="0">
              <a:solidFill>
                <a:schemeClr val="bg1"/>
              </a:solidFill>
              <a:latin typeface="+mj-lt"/>
            </a:rPr>
            <a:t> = 3</a:t>
          </a:r>
          <a:r>
            <a:rPr lang="en-US" sz="1500" b="0" kern="1200" baseline="30000" dirty="0">
              <a:solidFill>
                <a:schemeClr val="bg1"/>
              </a:solidFill>
              <a:latin typeface="+mj-lt"/>
            </a:rPr>
            <a:t>233</a:t>
          </a:r>
          <a:r>
            <a:rPr lang="en-US" sz="1500" b="0" kern="1200" dirty="0">
              <a:solidFill>
                <a:schemeClr val="bg1"/>
              </a:solidFill>
              <a:latin typeface="+mj-lt"/>
            </a:rPr>
            <a:t> mod 353 = 248</a:t>
          </a:r>
        </a:p>
      </dsp:txBody>
      <dsp:txXfrm>
        <a:off x="603719" y="1319695"/>
        <a:ext cx="5483606" cy="1025830"/>
      </dsp:txXfrm>
    </dsp:sp>
    <dsp:sp modelId="{14176D9B-B44A-7248-BB4E-BADDDB73A1AD}">
      <dsp:nvSpPr>
        <dsp:cNvPr id="0" name=""/>
        <dsp:cNvSpPr/>
      </dsp:nvSpPr>
      <dsp:spPr>
        <a:xfrm>
          <a:off x="1135075" y="2575560"/>
          <a:ext cx="6827520" cy="1089660"/>
        </a:xfrm>
        <a:prstGeom prst="roundRect">
          <a:avLst>
            <a:gd name="adj" fmla="val 10000"/>
          </a:avLst>
        </a:prstGeom>
        <a:solidFill>
          <a:schemeClr val="accent3">
            <a:lumMod val="75000"/>
          </a:schemeClr>
        </a:solidFill>
        <a:ln>
          <a:solidFill>
            <a:schemeClr val="accent3">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kern="1200" dirty="0">
              <a:solidFill>
                <a:schemeClr val="bg1"/>
              </a:solidFill>
              <a:latin typeface="+mj-lt"/>
            </a:rPr>
            <a:t>Then exchange and compute secret key:</a:t>
          </a:r>
        </a:p>
        <a:p>
          <a:pPr marL="114300" lvl="1" indent="-114300" algn="l" defTabSz="666750" rtl="0">
            <a:lnSpc>
              <a:spcPct val="90000"/>
            </a:lnSpc>
            <a:spcBef>
              <a:spcPct val="0"/>
            </a:spcBef>
            <a:spcAft>
              <a:spcPct val="15000"/>
            </a:spcAft>
            <a:buChar char="•"/>
          </a:pPr>
          <a:r>
            <a:rPr lang="en-US" sz="1500" b="0" kern="1200" dirty="0">
              <a:solidFill>
                <a:schemeClr val="bg1"/>
              </a:solidFill>
              <a:latin typeface="+mj-lt"/>
            </a:rPr>
            <a:t>For A: </a:t>
          </a:r>
          <a:r>
            <a:rPr lang="en-US" sz="1500" b="0" i="1" kern="1200" dirty="0">
              <a:solidFill>
                <a:schemeClr val="bg1"/>
              </a:solidFill>
              <a:latin typeface="+mj-lt"/>
            </a:rPr>
            <a:t>K</a:t>
          </a:r>
          <a:r>
            <a:rPr lang="en-US" sz="1500" b="0" kern="1200" dirty="0">
              <a:solidFill>
                <a:schemeClr val="bg1"/>
              </a:solidFill>
              <a:latin typeface="+mj-lt"/>
            </a:rPr>
            <a:t> = (</a:t>
          </a:r>
          <a:r>
            <a:rPr lang="en-US" sz="1500" b="0" i="1" kern="1200" dirty="0">
              <a:solidFill>
                <a:schemeClr val="bg1"/>
              </a:solidFill>
              <a:latin typeface="+mj-lt"/>
            </a:rPr>
            <a:t>Y</a:t>
          </a:r>
          <a:r>
            <a:rPr lang="en-US" sz="1500" b="0" i="1" kern="1200" baseline="-25000" dirty="0">
              <a:solidFill>
                <a:schemeClr val="bg1"/>
              </a:solidFill>
              <a:latin typeface="+mj-lt"/>
            </a:rPr>
            <a:t>B</a:t>
          </a:r>
          <a:r>
            <a:rPr lang="en-US" sz="1500" b="0" kern="1200" dirty="0">
              <a:solidFill>
                <a:schemeClr val="bg1"/>
              </a:solidFill>
              <a:latin typeface="+mj-lt"/>
            </a:rPr>
            <a:t>)</a:t>
          </a:r>
          <a:r>
            <a:rPr lang="en-US" sz="1500" b="0" i="1" kern="1200" baseline="30000" dirty="0">
              <a:solidFill>
                <a:schemeClr val="bg1"/>
              </a:solidFill>
              <a:latin typeface="+mj-lt"/>
            </a:rPr>
            <a:t>XA</a:t>
          </a:r>
          <a:r>
            <a:rPr lang="en-US" sz="1500" b="0" kern="1200" dirty="0">
              <a:solidFill>
                <a:schemeClr val="bg1"/>
              </a:solidFill>
              <a:latin typeface="+mj-lt"/>
            </a:rPr>
            <a:t> mod 353 = 248</a:t>
          </a:r>
          <a:r>
            <a:rPr lang="en-US" sz="1500" b="0" kern="1200" baseline="30000" dirty="0">
              <a:solidFill>
                <a:schemeClr val="bg1"/>
              </a:solidFill>
              <a:latin typeface="+mj-lt"/>
            </a:rPr>
            <a:t>97</a:t>
          </a:r>
          <a:r>
            <a:rPr lang="en-US" sz="1500" b="0" kern="1200" dirty="0">
              <a:solidFill>
                <a:schemeClr val="bg1"/>
              </a:solidFill>
              <a:latin typeface="+mj-lt"/>
            </a:rPr>
            <a:t> mod 353 = 160</a:t>
          </a:r>
        </a:p>
        <a:p>
          <a:pPr marL="114300" lvl="1" indent="-114300" algn="l" defTabSz="666750" rtl="0">
            <a:lnSpc>
              <a:spcPct val="90000"/>
            </a:lnSpc>
            <a:spcBef>
              <a:spcPct val="0"/>
            </a:spcBef>
            <a:spcAft>
              <a:spcPct val="15000"/>
            </a:spcAft>
            <a:buChar char="•"/>
          </a:pPr>
          <a:r>
            <a:rPr lang="en-US" sz="1500" b="0" i="1" kern="1200" dirty="0">
              <a:solidFill>
                <a:schemeClr val="bg1"/>
              </a:solidFill>
              <a:latin typeface="+mj-lt"/>
            </a:rPr>
            <a:t>For B: K</a:t>
          </a:r>
          <a:r>
            <a:rPr lang="en-US" sz="1500" b="0" kern="1200" dirty="0">
              <a:solidFill>
                <a:schemeClr val="bg1"/>
              </a:solidFill>
              <a:latin typeface="+mj-lt"/>
            </a:rPr>
            <a:t> = (</a:t>
          </a:r>
          <a:r>
            <a:rPr lang="en-US" sz="1500" b="0" i="1" kern="1200" dirty="0">
              <a:solidFill>
                <a:schemeClr val="bg1"/>
              </a:solidFill>
              <a:latin typeface="+mj-lt"/>
            </a:rPr>
            <a:t>Y</a:t>
          </a:r>
          <a:r>
            <a:rPr lang="en-US" sz="1500" b="0" i="1" kern="1200" baseline="-25000" dirty="0">
              <a:solidFill>
                <a:schemeClr val="bg1"/>
              </a:solidFill>
              <a:latin typeface="+mj-lt"/>
            </a:rPr>
            <a:t>A</a:t>
          </a:r>
          <a:r>
            <a:rPr lang="en-US" sz="1500" b="0" kern="1200" dirty="0">
              <a:solidFill>
                <a:schemeClr val="bg1"/>
              </a:solidFill>
              <a:latin typeface="+mj-lt"/>
            </a:rPr>
            <a:t>)</a:t>
          </a:r>
          <a:r>
            <a:rPr lang="en-US" sz="1500" b="0" i="1" kern="1200" baseline="30000" dirty="0">
              <a:solidFill>
                <a:schemeClr val="bg1"/>
              </a:solidFill>
              <a:latin typeface="+mj-lt"/>
            </a:rPr>
            <a:t>XB</a:t>
          </a:r>
          <a:r>
            <a:rPr lang="en-US" sz="1500" b="0" kern="1200" dirty="0">
              <a:solidFill>
                <a:schemeClr val="bg1"/>
              </a:solidFill>
              <a:latin typeface="+mj-lt"/>
            </a:rPr>
            <a:t> mod 353 = 40</a:t>
          </a:r>
          <a:r>
            <a:rPr lang="en-US" sz="1500" b="0" kern="1200" baseline="30000" dirty="0">
              <a:solidFill>
                <a:schemeClr val="bg1"/>
              </a:solidFill>
              <a:latin typeface="+mj-lt"/>
            </a:rPr>
            <a:t>233</a:t>
          </a:r>
          <a:r>
            <a:rPr lang="en-US" sz="1500" b="0" kern="1200" dirty="0">
              <a:solidFill>
                <a:schemeClr val="bg1"/>
              </a:solidFill>
              <a:latin typeface="+mj-lt"/>
            </a:rPr>
            <a:t> mod 353 = 160</a:t>
          </a:r>
        </a:p>
      </dsp:txBody>
      <dsp:txXfrm>
        <a:off x="1166990" y="2607475"/>
        <a:ext cx="5492140" cy="1025830"/>
      </dsp:txXfrm>
    </dsp:sp>
    <dsp:sp modelId="{6296C974-FA39-7345-8C04-0B9B77C7E3FA}">
      <dsp:nvSpPr>
        <dsp:cNvPr id="0" name=""/>
        <dsp:cNvSpPr/>
      </dsp:nvSpPr>
      <dsp:spPr>
        <a:xfrm>
          <a:off x="1706879" y="3863340"/>
          <a:ext cx="6827520" cy="1089660"/>
        </a:xfrm>
        <a:prstGeom prst="roundRect">
          <a:avLst>
            <a:gd name="adj" fmla="val 10000"/>
          </a:avLst>
        </a:prstGeom>
        <a:solidFill>
          <a:schemeClr val="accent5">
            <a:lumMod val="75000"/>
          </a:schemeClr>
        </a:solidFill>
        <a:ln>
          <a:solidFill>
            <a:schemeClr val="accent5">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kern="1200" dirty="0">
              <a:solidFill>
                <a:schemeClr val="bg1"/>
              </a:solidFill>
              <a:latin typeface="+mj-lt"/>
            </a:rPr>
            <a:t>Attacker must solve:</a:t>
          </a:r>
        </a:p>
        <a:p>
          <a:pPr marL="114300" lvl="1" indent="-114300" algn="l" defTabSz="666750" rtl="0">
            <a:lnSpc>
              <a:spcPct val="90000"/>
            </a:lnSpc>
            <a:spcBef>
              <a:spcPct val="0"/>
            </a:spcBef>
            <a:spcAft>
              <a:spcPct val="15000"/>
            </a:spcAft>
            <a:buChar char="•"/>
          </a:pPr>
          <a:r>
            <a:rPr lang="en-US" sz="1500" b="0" kern="1200" dirty="0">
              <a:solidFill>
                <a:schemeClr val="bg1"/>
              </a:solidFill>
              <a:latin typeface="+mj-lt"/>
            </a:rPr>
            <a:t>3</a:t>
          </a:r>
          <a:r>
            <a:rPr lang="en-US" sz="1500" b="0" i="1" kern="1200" baseline="30000" dirty="0">
              <a:solidFill>
                <a:schemeClr val="bg1"/>
              </a:solidFill>
              <a:latin typeface="+mj-lt"/>
            </a:rPr>
            <a:t>a</a:t>
          </a:r>
          <a:r>
            <a:rPr lang="en-US" sz="1500" b="0" kern="1200" dirty="0">
              <a:solidFill>
                <a:schemeClr val="bg1"/>
              </a:solidFill>
              <a:latin typeface="+mj-lt"/>
            </a:rPr>
            <a:t> mod 353 = 40 which is hard</a:t>
          </a:r>
        </a:p>
        <a:p>
          <a:pPr marL="114300" lvl="1" indent="-114300" algn="l" defTabSz="666750" rtl="0">
            <a:lnSpc>
              <a:spcPct val="90000"/>
            </a:lnSpc>
            <a:spcBef>
              <a:spcPct val="0"/>
            </a:spcBef>
            <a:spcAft>
              <a:spcPct val="15000"/>
            </a:spcAft>
            <a:buChar char="•"/>
          </a:pPr>
          <a:r>
            <a:rPr lang="en-US" sz="1500" b="0" kern="1200" dirty="0">
              <a:solidFill>
                <a:schemeClr val="bg1"/>
              </a:solidFill>
              <a:latin typeface="+mj-lt"/>
            </a:rPr>
            <a:t>Desired answer is 97, then compute key as B does</a:t>
          </a:r>
        </a:p>
      </dsp:txBody>
      <dsp:txXfrm>
        <a:off x="1738794" y="3895255"/>
        <a:ext cx="5483606" cy="1025830"/>
      </dsp:txXfrm>
    </dsp:sp>
    <dsp:sp modelId="{54B4A62F-60E9-164C-9D15-904AA061EC48}">
      <dsp:nvSpPr>
        <dsp:cNvPr id="0" name=""/>
        <dsp:cNvSpPr/>
      </dsp:nvSpPr>
      <dsp:spPr>
        <a:xfrm>
          <a:off x="6119241" y="834580"/>
          <a:ext cx="708279" cy="708279"/>
        </a:xfrm>
        <a:prstGeom prst="downArrow">
          <a:avLst>
            <a:gd name="adj1" fmla="val 55000"/>
            <a:gd name="adj2" fmla="val 45000"/>
          </a:avLst>
        </a:prstGeom>
        <a:solidFill>
          <a:schemeClr val="accent3">
            <a:lumMod val="40000"/>
            <a:lumOff val="60000"/>
          </a:schemeClr>
        </a:solidFill>
        <a:ln w="635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6278604" y="834580"/>
        <a:ext cx="389553" cy="532980"/>
      </dsp:txXfrm>
    </dsp:sp>
    <dsp:sp modelId="{04E90F0D-94A3-054F-8A80-8F89AD780A36}">
      <dsp:nvSpPr>
        <dsp:cNvPr id="0" name=""/>
        <dsp:cNvSpPr/>
      </dsp:nvSpPr>
      <dsp:spPr>
        <a:xfrm>
          <a:off x="6691045" y="2122360"/>
          <a:ext cx="708279" cy="708279"/>
        </a:xfrm>
        <a:prstGeom prst="downArrow">
          <a:avLst>
            <a:gd name="adj1" fmla="val 55000"/>
            <a:gd name="adj2" fmla="val 45000"/>
          </a:avLst>
        </a:prstGeom>
        <a:solidFill>
          <a:schemeClr val="accent5">
            <a:lumMod val="40000"/>
            <a:lumOff val="60000"/>
          </a:schemeClr>
        </a:solidFill>
        <a:ln w="635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6850408" y="2122360"/>
        <a:ext cx="389553" cy="532980"/>
      </dsp:txXfrm>
    </dsp:sp>
    <dsp:sp modelId="{C430D915-7133-5941-9DD1-31C8982ECA08}">
      <dsp:nvSpPr>
        <dsp:cNvPr id="0" name=""/>
        <dsp:cNvSpPr/>
      </dsp:nvSpPr>
      <dsp:spPr>
        <a:xfrm>
          <a:off x="7254316" y="3410140"/>
          <a:ext cx="708279" cy="708279"/>
        </a:xfrm>
        <a:prstGeom prst="downArrow">
          <a:avLst>
            <a:gd name="adj1" fmla="val 55000"/>
            <a:gd name="adj2" fmla="val 45000"/>
          </a:avLst>
        </a:prstGeom>
        <a:solidFill>
          <a:schemeClr val="accent3">
            <a:lumMod val="40000"/>
            <a:lumOff val="60000"/>
          </a:schemeClr>
        </a:solidFill>
        <a:ln w="635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7413679" y="3410140"/>
        <a:ext cx="389553" cy="5329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12932-8756-BB40-A308-A2F26892FD58}" type="datetimeFigureOut">
              <a:rPr lang="en-US" smtClean="0"/>
              <a:t>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C5394-9113-4247-88E1-EDCC4540E72A}" type="slidenum">
              <a:rPr lang="en-US" smtClean="0"/>
              <a:t>‹#›</a:t>
            </a:fld>
            <a:endParaRPr lang="en-US"/>
          </a:p>
        </p:txBody>
      </p:sp>
    </p:spTree>
    <p:extLst>
      <p:ext uri="{BB962C8B-B14F-4D97-AF65-F5344CB8AC3E}">
        <p14:creationId xmlns:p14="http://schemas.microsoft.com/office/powerpoint/2010/main" val="246071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a:t>
            </a:fld>
            <a:endParaRPr lang="en-US"/>
          </a:p>
        </p:txBody>
      </p:sp>
    </p:spTree>
    <p:extLst>
      <p:ext uri="{BB962C8B-B14F-4D97-AF65-F5344CB8AC3E}">
        <p14:creationId xmlns:p14="http://schemas.microsoft.com/office/powerpoint/2010/main" val="2360449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Times New Roman" pitchFamily="-110" charset="0"/>
                <a:ea typeface="+mn-ea"/>
                <a:cs typeface="+mn-cs"/>
              </a:rPr>
              <a:t>SHA-2, particularly the 512-bit version, would appear to provide unassailable</a:t>
            </a:r>
          </a:p>
          <a:p>
            <a:r>
              <a:rPr lang="en-US" sz="1200" b="0" kern="1200" baseline="0" dirty="0">
                <a:solidFill>
                  <a:schemeClr val="tx1"/>
                </a:solidFill>
                <a:latin typeface="Times New Roman" pitchFamily="-110" charset="0"/>
                <a:ea typeface="+mn-ea"/>
                <a:cs typeface="+mn-cs"/>
              </a:rPr>
              <a:t>security. However, SHA-2 shares the same structure and mathematical operations</a:t>
            </a:r>
          </a:p>
          <a:p>
            <a:r>
              <a:rPr lang="en-US" sz="1200" b="0" kern="1200" baseline="0" dirty="0">
                <a:solidFill>
                  <a:schemeClr val="tx1"/>
                </a:solidFill>
                <a:latin typeface="Times New Roman" pitchFamily="-110" charset="0"/>
                <a:ea typeface="+mn-ea"/>
                <a:cs typeface="+mn-cs"/>
              </a:rPr>
              <a:t>as its predecessors, and this is a cause for concern. Because it will take years to find</a:t>
            </a:r>
          </a:p>
          <a:p>
            <a:r>
              <a:rPr lang="en-US" sz="1200" b="0" kern="1200" baseline="0" dirty="0">
                <a:solidFill>
                  <a:schemeClr val="tx1"/>
                </a:solidFill>
                <a:latin typeface="Times New Roman" pitchFamily="-110" charset="0"/>
                <a:ea typeface="+mn-ea"/>
                <a:cs typeface="+mn-cs"/>
              </a:rPr>
              <a:t>a suitable replacement for SHA-2, should it become vulnerable, </a:t>
            </a:r>
            <a:r>
              <a:rPr lang="en-US" sz="1200" kern="1200" dirty="0">
                <a:solidFill>
                  <a:schemeClr val="tx1"/>
                </a:solidFill>
                <a:effectLst/>
                <a:latin typeface="Times New Roman" pitchFamily="-110" charset="0"/>
                <a:ea typeface="+mn-ea"/>
                <a:cs typeface="+mn-cs"/>
              </a:rPr>
              <a:t> NIST announced in 2007 a</a:t>
            </a:r>
          </a:p>
          <a:p>
            <a:r>
              <a:rPr lang="en-US" sz="1200" kern="1200" dirty="0">
                <a:solidFill>
                  <a:schemeClr val="tx1"/>
                </a:solidFill>
                <a:effectLst/>
                <a:latin typeface="Times New Roman" pitchFamily="-110" charset="0"/>
                <a:ea typeface="+mn-ea"/>
                <a:cs typeface="+mn-cs"/>
              </a:rPr>
              <a:t>competition to produce the next generation NIST hash function, to be called SHA-3.</a:t>
            </a:r>
          </a:p>
          <a:p>
            <a:endParaRPr lang="en-US" sz="1200" b="0" kern="1200" baseline="0" dirty="0">
              <a:solidFill>
                <a:schemeClr val="tx1"/>
              </a:solidFill>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The basic requirements that needed to be satisfied by any candidate for SHA-3 are</a:t>
            </a:r>
          </a:p>
          <a:p>
            <a:r>
              <a:rPr lang="en-US" sz="1200" kern="1200" dirty="0">
                <a:solidFill>
                  <a:schemeClr val="tx1"/>
                </a:solidFill>
                <a:effectLst/>
                <a:latin typeface="Times New Roman" pitchFamily="-110" charset="0"/>
                <a:ea typeface="+mn-ea"/>
                <a:cs typeface="+mn-cs"/>
              </a:rPr>
              <a:t>the following:</a:t>
            </a:r>
            <a:endParaRPr lang="en-US" sz="1200" b="0" kern="1200" baseline="0" dirty="0">
              <a:solidFill>
                <a:schemeClr val="tx1"/>
              </a:solidFill>
              <a:latin typeface="Times New Roman" pitchFamily="-110" charset="0"/>
              <a:ea typeface="+mn-ea"/>
              <a:cs typeface="+mn-cs"/>
            </a:endParaRP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It must be possible to replace SHA-2 with SHA-3 in any application by a simple</a:t>
            </a:r>
          </a:p>
          <a:p>
            <a:r>
              <a:rPr lang="en-US" sz="1200" b="0" kern="1200" baseline="0" dirty="0">
                <a:solidFill>
                  <a:schemeClr val="tx1"/>
                </a:solidFill>
                <a:latin typeface="Times New Roman" pitchFamily="-110" charset="0"/>
                <a:ea typeface="+mn-ea"/>
                <a:cs typeface="+mn-cs"/>
              </a:rPr>
              <a:t>drop-in substitution. Therefore, SHA-3 must support hash value lengths of</a:t>
            </a:r>
          </a:p>
          <a:p>
            <a:r>
              <a:rPr lang="en-US" sz="1200" b="0" kern="1200" baseline="0" dirty="0">
                <a:solidFill>
                  <a:schemeClr val="tx1"/>
                </a:solidFill>
                <a:latin typeface="Times New Roman" pitchFamily="-110" charset="0"/>
                <a:ea typeface="+mn-ea"/>
                <a:cs typeface="+mn-cs"/>
              </a:rPr>
              <a:t>224, 256, 384, and 512 bits.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SHA-3 must preserve the online nature of SHA-2. That is, the algorithm must</a:t>
            </a:r>
          </a:p>
          <a:p>
            <a:r>
              <a:rPr lang="en-US" sz="1200" b="0" kern="1200" baseline="0" dirty="0">
                <a:solidFill>
                  <a:schemeClr val="tx1"/>
                </a:solidFill>
                <a:latin typeface="Times New Roman" pitchFamily="-110" charset="0"/>
                <a:ea typeface="+mn-ea"/>
                <a:cs typeface="+mn-cs"/>
              </a:rPr>
              <a:t>process comparatively small blocks (512 or 1024 bits) at a time instead of</a:t>
            </a:r>
          </a:p>
          <a:p>
            <a:r>
              <a:rPr lang="en-US" sz="1200" b="0" kern="1200" baseline="0" dirty="0">
                <a:solidFill>
                  <a:schemeClr val="tx1"/>
                </a:solidFill>
                <a:latin typeface="Times New Roman" pitchFamily="-110" charset="0"/>
                <a:ea typeface="+mn-ea"/>
                <a:cs typeface="+mn-cs"/>
              </a:rPr>
              <a:t>requiring that the entire message be buffered in memory before processing it.</a:t>
            </a:r>
          </a:p>
          <a:p>
            <a:endParaRPr lang="en-US" sz="1200" b="0" kern="1200" baseline="0" dirty="0">
              <a:solidFill>
                <a:schemeClr val="tx1"/>
              </a:solidFill>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After an extensive consultation and vetting process, NIST selected a winning</a:t>
            </a:r>
          </a:p>
          <a:p>
            <a:r>
              <a:rPr lang="en-US" sz="1200" kern="1200" dirty="0">
                <a:solidFill>
                  <a:schemeClr val="tx1"/>
                </a:solidFill>
                <a:effectLst/>
                <a:latin typeface="Times New Roman" pitchFamily="-110" charset="0"/>
                <a:ea typeface="+mn-ea"/>
                <a:cs typeface="+mn-cs"/>
              </a:rPr>
              <a:t>submission and formally published SHA-3 as FIPS 202 (</a:t>
            </a:r>
            <a:r>
              <a:rPr lang="en-US" sz="1200" i="1" kern="1200" dirty="0">
                <a:solidFill>
                  <a:schemeClr val="tx1"/>
                </a:solidFill>
                <a:effectLst/>
                <a:latin typeface="Times New Roman" pitchFamily="-110" charset="0"/>
                <a:ea typeface="+mn-ea"/>
                <a:cs typeface="+mn-cs"/>
              </a:rPr>
              <a:t>SHA-3 Standard: Permutation-</a:t>
            </a:r>
          </a:p>
          <a:p>
            <a:r>
              <a:rPr lang="en-US" sz="1200" i="1" kern="1200" dirty="0">
                <a:solidFill>
                  <a:schemeClr val="tx1"/>
                </a:solidFill>
                <a:effectLst/>
                <a:latin typeface="Times New Roman" pitchFamily="-110" charset="0"/>
                <a:ea typeface="+mn-ea"/>
                <a:cs typeface="+mn-cs"/>
              </a:rPr>
              <a:t>Based Hash and Extendable-Output Functions</a:t>
            </a:r>
            <a:r>
              <a:rPr lang="en-US" sz="1200" kern="1200" dirty="0">
                <a:solidFill>
                  <a:schemeClr val="tx1"/>
                </a:solidFill>
                <a:effectLst/>
                <a:latin typeface="Times New Roman" pitchFamily="-110" charset="0"/>
                <a:ea typeface="+mn-ea"/>
                <a:cs typeface="+mn-cs"/>
              </a:rPr>
              <a:t>, August 2015).</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The structure and functions used for SHA-3 are substantially different from</a:t>
            </a:r>
          </a:p>
          <a:p>
            <a:r>
              <a:rPr lang="en-US" sz="1200" kern="1200" dirty="0">
                <a:solidFill>
                  <a:schemeClr val="tx1"/>
                </a:solidFill>
                <a:effectLst/>
                <a:latin typeface="Times New Roman" pitchFamily="-110" charset="0"/>
                <a:ea typeface="+mn-ea"/>
                <a:cs typeface="+mn-cs"/>
              </a:rPr>
              <a:t>those shared by SHA-2 and SHA-1. Thus, if weaknesses are discovered in either</a:t>
            </a:r>
          </a:p>
          <a:p>
            <a:r>
              <a:rPr lang="en-US" sz="1200" kern="1200" dirty="0">
                <a:solidFill>
                  <a:schemeClr val="tx1"/>
                </a:solidFill>
                <a:effectLst/>
                <a:latin typeface="Times New Roman" pitchFamily="-110" charset="0"/>
                <a:ea typeface="+mn-ea"/>
                <a:cs typeface="+mn-cs"/>
              </a:rPr>
              <a:t>SHA-2 or SHA-3, users have the option to switch to the other standard. SHA-2</a:t>
            </a:r>
          </a:p>
          <a:p>
            <a:r>
              <a:rPr lang="en-US" sz="1200" kern="1200" dirty="0">
                <a:solidFill>
                  <a:schemeClr val="tx1"/>
                </a:solidFill>
                <a:effectLst/>
                <a:latin typeface="Times New Roman" pitchFamily="-110" charset="0"/>
                <a:ea typeface="+mn-ea"/>
                <a:cs typeface="+mn-cs"/>
              </a:rPr>
              <a:t>has held up well and NIST considers it secure for general use. So for now, SHA-3</a:t>
            </a:r>
          </a:p>
          <a:p>
            <a:r>
              <a:rPr lang="en-US" sz="1200" kern="1200" dirty="0">
                <a:solidFill>
                  <a:schemeClr val="tx1"/>
                </a:solidFill>
                <a:effectLst/>
                <a:latin typeface="Times New Roman" pitchFamily="-110" charset="0"/>
                <a:ea typeface="+mn-ea"/>
                <a:cs typeface="+mn-cs"/>
              </a:rPr>
              <a:t>is a complement to SHA-2 rather than a replacement. The relatively compact</a:t>
            </a:r>
          </a:p>
          <a:p>
            <a:r>
              <a:rPr lang="en-US" sz="1200" kern="1200" dirty="0">
                <a:solidFill>
                  <a:schemeClr val="tx1"/>
                </a:solidFill>
                <a:effectLst/>
                <a:latin typeface="Times New Roman" pitchFamily="-110" charset="0"/>
                <a:ea typeface="+mn-ea"/>
                <a:cs typeface="+mn-cs"/>
              </a:rPr>
              <a:t>nature of SHA-3 may make it useful for so-called “embedded” or smart devices</a:t>
            </a:r>
          </a:p>
          <a:p>
            <a:r>
              <a:rPr lang="en-US" sz="1200" kern="1200" dirty="0">
                <a:solidFill>
                  <a:schemeClr val="tx1"/>
                </a:solidFill>
                <a:effectLst/>
                <a:latin typeface="Times New Roman" pitchFamily="-110" charset="0"/>
                <a:ea typeface="+mn-ea"/>
                <a:cs typeface="+mn-cs"/>
              </a:rPr>
              <a:t>that connect to electronic networks but are not themselves full-fledged computers.</a:t>
            </a:r>
          </a:p>
          <a:p>
            <a:r>
              <a:rPr lang="en-US" sz="1200" kern="1200" dirty="0">
                <a:solidFill>
                  <a:schemeClr val="tx1"/>
                </a:solidFill>
                <a:effectLst/>
                <a:latin typeface="Times New Roman" pitchFamily="-110" charset="0"/>
                <a:ea typeface="+mn-ea"/>
                <a:cs typeface="+mn-cs"/>
              </a:rPr>
              <a:t>Examples include sensors in a building-wide security system and home appliances</a:t>
            </a:r>
          </a:p>
          <a:p>
            <a:r>
              <a:rPr lang="en-US" sz="1200" kern="1200" dirty="0">
                <a:solidFill>
                  <a:schemeClr val="tx1"/>
                </a:solidFill>
                <a:effectLst/>
                <a:latin typeface="Times New Roman" pitchFamily="-110" charset="0"/>
                <a:ea typeface="+mn-ea"/>
                <a:cs typeface="+mn-cs"/>
              </a:rPr>
              <a:t>that can be controlled remotely. A detailed presentation of SHA-3 is provided in</a:t>
            </a:r>
          </a:p>
          <a:p>
            <a:r>
              <a:rPr lang="en-US" sz="1200" kern="1200" dirty="0">
                <a:solidFill>
                  <a:schemeClr val="tx1"/>
                </a:solidFill>
                <a:effectLst/>
                <a:latin typeface="Times New Roman" pitchFamily="-110" charset="0"/>
                <a:ea typeface="+mn-ea"/>
                <a:cs typeface="+mn-cs"/>
              </a:rPr>
              <a:t>Appendix K.</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10</a:t>
            </a:fld>
            <a:endParaRPr lang="en-US"/>
          </a:p>
        </p:txBody>
      </p:sp>
    </p:spTree>
    <p:extLst>
      <p:ext uri="{BB962C8B-B14F-4D97-AF65-F5344CB8AC3E}">
        <p14:creationId xmlns:p14="http://schemas.microsoft.com/office/powerpoint/2010/main" val="681232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11</a:t>
            </a:fld>
            <a:endParaRPr lang="en-US"/>
          </a:p>
        </p:txBody>
      </p:sp>
    </p:spTree>
    <p:extLst>
      <p:ext uri="{BB962C8B-B14F-4D97-AF65-F5344CB8AC3E}">
        <p14:creationId xmlns:p14="http://schemas.microsoft.com/office/powerpoint/2010/main" val="2277408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Times New Roman" pitchFamily="-110" charset="0"/>
                <a:ea typeface="+mn-ea"/>
                <a:cs typeface="+mn-cs"/>
              </a:rPr>
              <a:t>In this section, we look at the hash-code approach to message authentication.</a:t>
            </a:r>
          </a:p>
          <a:p>
            <a:r>
              <a:rPr lang="en-US" sz="1200" kern="1200" baseline="0" dirty="0">
                <a:solidFill>
                  <a:schemeClr val="tx1"/>
                </a:solidFill>
                <a:latin typeface="Times New Roman" pitchFamily="-110" charset="0"/>
                <a:ea typeface="+mn-ea"/>
                <a:cs typeface="+mn-cs"/>
              </a:rPr>
              <a:t>Appendix E looks at message authentication based on block ciphers. In recent years,</a:t>
            </a:r>
          </a:p>
          <a:p>
            <a:r>
              <a:rPr lang="en-US" sz="1200" kern="1200" baseline="0" dirty="0">
                <a:solidFill>
                  <a:schemeClr val="tx1"/>
                </a:solidFill>
                <a:latin typeface="Times New Roman" pitchFamily="-110" charset="0"/>
                <a:ea typeface="+mn-ea"/>
                <a:cs typeface="+mn-cs"/>
              </a:rPr>
              <a:t>there has been increased interest in developing a MAC derived from a cryptographic</a:t>
            </a:r>
          </a:p>
          <a:p>
            <a:r>
              <a:rPr lang="en-US" sz="1200" kern="1200" baseline="0" dirty="0">
                <a:solidFill>
                  <a:schemeClr val="tx1"/>
                </a:solidFill>
                <a:latin typeface="Times New Roman" pitchFamily="-110" charset="0"/>
                <a:ea typeface="+mn-ea"/>
                <a:cs typeface="+mn-cs"/>
              </a:rPr>
              <a:t>hash code, such as SHA-1. The motivations for this interest are as follows: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Cryptographic hash functions generally execute faster in software than</a:t>
            </a:r>
          </a:p>
          <a:p>
            <a:r>
              <a:rPr lang="en-US" sz="1200" kern="1200" baseline="0" dirty="0">
                <a:solidFill>
                  <a:schemeClr val="tx1"/>
                </a:solidFill>
                <a:latin typeface="Times New Roman" pitchFamily="-110" charset="0"/>
                <a:ea typeface="+mn-ea"/>
                <a:cs typeface="+mn-cs"/>
              </a:rPr>
              <a:t>conventional encryption algorithms such as DES.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Library code for cryptographic hash functions is widely available.</a:t>
            </a:r>
          </a:p>
          <a:p>
            <a:endParaRPr lang="en-US" sz="1200" kern="1200" baseline="0" dirty="0">
              <a:solidFill>
                <a:schemeClr val="tx1"/>
              </a:solidFill>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A hash function such as SHA-1 was not designed for use as a MAC and cannot</a:t>
            </a:r>
          </a:p>
          <a:p>
            <a:r>
              <a:rPr lang="en-US" sz="1200" kern="1200" dirty="0">
                <a:solidFill>
                  <a:schemeClr val="tx1"/>
                </a:solidFill>
                <a:effectLst/>
                <a:latin typeface="Times New Roman" pitchFamily="-110" charset="0"/>
                <a:ea typeface="+mn-ea"/>
                <a:cs typeface="+mn-cs"/>
              </a:rPr>
              <a:t>be used directly for that purpose because it does not rely on a secret key. There have</a:t>
            </a:r>
          </a:p>
          <a:p>
            <a:r>
              <a:rPr lang="en-US" sz="1200" kern="1200" dirty="0">
                <a:solidFill>
                  <a:schemeClr val="tx1"/>
                </a:solidFill>
                <a:effectLst/>
                <a:latin typeface="Times New Roman" pitchFamily="-110" charset="0"/>
                <a:ea typeface="+mn-ea"/>
                <a:cs typeface="+mn-cs"/>
              </a:rPr>
              <a:t>been a number of proposals for the incorporation of a secret key into an existing hash</a:t>
            </a:r>
          </a:p>
          <a:p>
            <a:r>
              <a:rPr lang="en-US" sz="1200" kern="1200" dirty="0">
                <a:solidFill>
                  <a:schemeClr val="tx1"/>
                </a:solidFill>
                <a:effectLst/>
                <a:latin typeface="Times New Roman" pitchFamily="-110" charset="0"/>
                <a:ea typeface="+mn-ea"/>
                <a:cs typeface="+mn-cs"/>
              </a:rPr>
              <a:t>algorithm. The approach that has received the most support is HMAC [BELL96].</a:t>
            </a:r>
          </a:p>
          <a:p>
            <a:r>
              <a:rPr lang="en-US" sz="1200" kern="1200" dirty="0">
                <a:solidFill>
                  <a:schemeClr val="tx1"/>
                </a:solidFill>
                <a:effectLst/>
                <a:latin typeface="Times New Roman" pitchFamily="-110" charset="0"/>
                <a:ea typeface="+mn-ea"/>
                <a:cs typeface="+mn-cs"/>
              </a:rPr>
              <a:t>HMAC has been issued as RFC 2104 (HMAC: Keyed-Hashing for Message Authentication ,</a:t>
            </a:r>
          </a:p>
          <a:p>
            <a:r>
              <a:rPr lang="en-US" sz="1200" kern="1200" dirty="0">
                <a:solidFill>
                  <a:schemeClr val="tx1"/>
                </a:solidFill>
                <a:effectLst/>
                <a:latin typeface="Times New Roman" pitchFamily="-110" charset="0"/>
                <a:ea typeface="+mn-ea"/>
                <a:cs typeface="+mn-cs"/>
              </a:rPr>
              <a:t>1997), has been chosen as the mandatory-to-implement</a:t>
            </a:r>
          </a:p>
          <a:p>
            <a:r>
              <a:rPr lang="en-US" sz="1200" kern="1200" dirty="0">
                <a:solidFill>
                  <a:schemeClr val="tx1"/>
                </a:solidFill>
                <a:effectLst/>
                <a:latin typeface="Times New Roman" pitchFamily="-110" charset="0"/>
                <a:ea typeface="+mn-ea"/>
                <a:cs typeface="+mn-cs"/>
              </a:rPr>
              <a:t>MAC for IP Security,</a:t>
            </a:r>
            <a:r>
              <a:rPr lang="en-US" sz="1200" kern="1200" baseline="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and is used in other Internet protocols,</a:t>
            </a:r>
          </a:p>
          <a:p>
            <a:r>
              <a:rPr lang="en-US" sz="1200" kern="1200" dirty="0">
                <a:solidFill>
                  <a:schemeClr val="tx1"/>
                </a:solidFill>
                <a:effectLst/>
                <a:latin typeface="Times New Roman" pitchFamily="-110" charset="0"/>
                <a:ea typeface="+mn-ea"/>
                <a:cs typeface="+mn-cs"/>
              </a:rPr>
              <a:t>such as Transport Layer Security (TLS, soon to</a:t>
            </a:r>
            <a:r>
              <a:rPr lang="en-US" sz="1200" kern="1200" baseline="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replace Secure Sockets Layer) and Secure </a:t>
            </a:r>
          </a:p>
          <a:p>
            <a:r>
              <a:rPr lang="en-US" sz="1200" kern="1200" dirty="0">
                <a:solidFill>
                  <a:schemeClr val="tx1"/>
                </a:solidFill>
                <a:effectLst/>
                <a:latin typeface="Times New Roman" pitchFamily="-110" charset="0"/>
                <a:ea typeface="+mn-ea"/>
                <a:cs typeface="+mn-cs"/>
              </a:rPr>
              <a:t>Electronic Transaction</a:t>
            </a:r>
            <a:r>
              <a:rPr lang="en-US" sz="1200" kern="1200" baseline="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(SET).</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12</a:t>
            </a:fld>
            <a:endParaRPr lang="en-US"/>
          </a:p>
        </p:txBody>
      </p:sp>
    </p:spTree>
    <p:extLst>
      <p:ext uri="{BB962C8B-B14F-4D97-AF65-F5344CB8AC3E}">
        <p14:creationId xmlns:p14="http://schemas.microsoft.com/office/powerpoint/2010/main" val="571472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Times New Roman" pitchFamily="-110" charset="0"/>
                <a:ea typeface="+mn-ea"/>
                <a:cs typeface="+mn-cs"/>
              </a:rPr>
              <a:t>RFC 2104 lists the following design objectives for HMAC:</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To use, without modifications, available hash functions—in particular, hash</a:t>
            </a:r>
          </a:p>
          <a:p>
            <a:r>
              <a:rPr lang="en-US" sz="1200" kern="1200" baseline="0" dirty="0">
                <a:solidFill>
                  <a:schemeClr val="tx1"/>
                </a:solidFill>
                <a:latin typeface="Times New Roman" pitchFamily="-110" charset="0"/>
                <a:ea typeface="+mn-ea"/>
                <a:cs typeface="+mn-cs"/>
              </a:rPr>
              <a:t>functions that perform well in software, and for which code is freely and</a:t>
            </a:r>
          </a:p>
          <a:p>
            <a:r>
              <a:rPr lang="en-US" sz="1200" kern="1200" baseline="0" dirty="0">
                <a:solidFill>
                  <a:schemeClr val="tx1"/>
                </a:solidFill>
                <a:latin typeface="Times New Roman" pitchFamily="-110" charset="0"/>
                <a:ea typeface="+mn-ea"/>
                <a:cs typeface="+mn-cs"/>
              </a:rPr>
              <a:t>widely available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To allow for easy replaceability of the embedded hash function in case faster</a:t>
            </a:r>
          </a:p>
          <a:p>
            <a:r>
              <a:rPr lang="en-US" sz="1200" kern="1200" baseline="0" dirty="0">
                <a:solidFill>
                  <a:schemeClr val="tx1"/>
                </a:solidFill>
                <a:latin typeface="Times New Roman" pitchFamily="-110" charset="0"/>
                <a:ea typeface="+mn-ea"/>
                <a:cs typeface="+mn-cs"/>
              </a:rPr>
              <a:t>or more secure hash functions are found or required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To preserve the original performance of the hash function without incurring a</a:t>
            </a:r>
          </a:p>
          <a:p>
            <a:r>
              <a:rPr lang="en-US" sz="1200" kern="1200" baseline="0" dirty="0">
                <a:solidFill>
                  <a:schemeClr val="tx1"/>
                </a:solidFill>
                <a:latin typeface="Times New Roman" pitchFamily="-110" charset="0"/>
                <a:ea typeface="+mn-ea"/>
                <a:cs typeface="+mn-cs"/>
              </a:rPr>
              <a:t>significant degradation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To use and handle keys in a simple way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To have a well-understood cryptographic analysis of the strength of the</a:t>
            </a:r>
          </a:p>
          <a:p>
            <a:r>
              <a:rPr lang="en-US" sz="1200" kern="1200" baseline="0" dirty="0">
                <a:solidFill>
                  <a:schemeClr val="tx1"/>
                </a:solidFill>
                <a:latin typeface="Times New Roman" pitchFamily="-110" charset="0"/>
                <a:ea typeface="+mn-ea"/>
                <a:cs typeface="+mn-cs"/>
              </a:rPr>
              <a:t>authentication mechanism based on reasonable assumptions on the embedded</a:t>
            </a:r>
          </a:p>
          <a:p>
            <a:r>
              <a:rPr lang="en-US" sz="1200" kern="1200" baseline="0" dirty="0">
                <a:solidFill>
                  <a:schemeClr val="tx1"/>
                </a:solidFill>
                <a:latin typeface="Times New Roman" pitchFamily="-110" charset="0"/>
                <a:ea typeface="+mn-ea"/>
                <a:cs typeface="+mn-cs"/>
              </a:rPr>
              <a:t>hash function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first two objectives are important to the acceptability of HMAC. HMAC</a:t>
            </a:r>
          </a:p>
          <a:p>
            <a:r>
              <a:rPr lang="en-US" sz="1200" kern="1200" baseline="0" dirty="0">
                <a:solidFill>
                  <a:schemeClr val="tx1"/>
                </a:solidFill>
                <a:latin typeface="Times New Roman" pitchFamily="-110" charset="0"/>
                <a:ea typeface="+mn-ea"/>
                <a:cs typeface="+mn-cs"/>
              </a:rPr>
              <a:t>treats the hash function as a “black box.” This has two benefits. First, an existing</a:t>
            </a:r>
          </a:p>
          <a:p>
            <a:r>
              <a:rPr lang="en-US" sz="1200" kern="1200" baseline="0" dirty="0">
                <a:solidFill>
                  <a:schemeClr val="tx1"/>
                </a:solidFill>
                <a:latin typeface="Times New Roman" pitchFamily="-110" charset="0"/>
                <a:ea typeface="+mn-ea"/>
                <a:cs typeface="+mn-cs"/>
              </a:rPr>
              <a:t>implementation of a hash function can be used as a module in implementing</a:t>
            </a:r>
          </a:p>
          <a:p>
            <a:r>
              <a:rPr lang="en-US" sz="1200" kern="1200" baseline="0" dirty="0">
                <a:solidFill>
                  <a:schemeClr val="tx1"/>
                </a:solidFill>
                <a:latin typeface="Times New Roman" pitchFamily="-110" charset="0"/>
                <a:ea typeface="+mn-ea"/>
                <a:cs typeface="+mn-cs"/>
              </a:rPr>
              <a:t>HMAC. In this way, the bulk of the HMAC code is prepackaged and ready to use</a:t>
            </a:r>
          </a:p>
          <a:p>
            <a:r>
              <a:rPr lang="en-US" sz="1200" kern="1200" baseline="0" dirty="0">
                <a:solidFill>
                  <a:schemeClr val="tx1"/>
                </a:solidFill>
                <a:latin typeface="Times New Roman" pitchFamily="-110" charset="0"/>
                <a:ea typeface="+mn-ea"/>
                <a:cs typeface="+mn-cs"/>
              </a:rPr>
              <a:t>without modification. Second, if it is ever desired to replace a given hash function</a:t>
            </a:r>
          </a:p>
          <a:p>
            <a:r>
              <a:rPr lang="en-US" sz="1200" kern="1200" baseline="0" dirty="0">
                <a:solidFill>
                  <a:schemeClr val="tx1"/>
                </a:solidFill>
                <a:latin typeface="Times New Roman" pitchFamily="-110" charset="0"/>
                <a:ea typeface="+mn-ea"/>
                <a:cs typeface="+mn-cs"/>
              </a:rPr>
              <a:t>in an HMAC implementation, all that is required is to remove the existing hash</a:t>
            </a:r>
          </a:p>
          <a:p>
            <a:r>
              <a:rPr lang="en-US" sz="1200" kern="1200" baseline="0" dirty="0">
                <a:solidFill>
                  <a:schemeClr val="tx1"/>
                </a:solidFill>
                <a:latin typeface="Times New Roman" pitchFamily="-110" charset="0"/>
                <a:ea typeface="+mn-ea"/>
                <a:cs typeface="+mn-cs"/>
              </a:rPr>
              <a:t>function module and drop in the new module. This could be done if a faster</a:t>
            </a:r>
          </a:p>
          <a:p>
            <a:r>
              <a:rPr lang="en-US" sz="1200" kern="1200" baseline="0" dirty="0">
                <a:solidFill>
                  <a:schemeClr val="tx1"/>
                </a:solidFill>
                <a:latin typeface="Times New Roman" pitchFamily="-110" charset="0"/>
                <a:ea typeface="+mn-ea"/>
                <a:cs typeface="+mn-cs"/>
              </a:rPr>
              <a:t>hash function were desired. More important, if the security of the embedded hash</a:t>
            </a:r>
          </a:p>
          <a:p>
            <a:r>
              <a:rPr lang="en-US" sz="1200" kern="1200" baseline="0" dirty="0">
                <a:solidFill>
                  <a:schemeClr val="tx1"/>
                </a:solidFill>
                <a:latin typeface="Times New Roman" pitchFamily="-110" charset="0"/>
                <a:ea typeface="+mn-ea"/>
                <a:cs typeface="+mn-cs"/>
              </a:rPr>
              <a:t>function were compromised, the security of HMAC could be retained simply by</a:t>
            </a:r>
          </a:p>
          <a:p>
            <a:r>
              <a:rPr lang="en-US" sz="1200" kern="1200" baseline="0" dirty="0">
                <a:solidFill>
                  <a:schemeClr val="tx1"/>
                </a:solidFill>
                <a:latin typeface="Times New Roman" pitchFamily="-110" charset="0"/>
                <a:ea typeface="+mn-ea"/>
                <a:cs typeface="+mn-cs"/>
              </a:rPr>
              <a:t>replacing the embedded hash function with a more secure one.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last design objective in the preceding list is, in fact, the main advantage</a:t>
            </a:r>
          </a:p>
          <a:p>
            <a:r>
              <a:rPr lang="en-US" sz="1200" kern="1200" baseline="0" dirty="0">
                <a:solidFill>
                  <a:schemeClr val="tx1"/>
                </a:solidFill>
                <a:latin typeface="Times New Roman" pitchFamily="-110" charset="0"/>
                <a:ea typeface="+mn-ea"/>
                <a:cs typeface="+mn-cs"/>
              </a:rPr>
              <a:t>of HMAC over other proposed hash-based schemes. HMAC can be proven secure</a:t>
            </a:r>
          </a:p>
          <a:p>
            <a:r>
              <a:rPr lang="en-US" sz="1200" kern="1200" baseline="0" dirty="0">
                <a:solidFill>
                  <a:schemeClr val="tx1"/>
                </a:solidFill>
                <a:latin typeface="Times New Roman" pitchFamily="-110" charset="0"/>
                <a:ea typeface="+mn-ea"/>
                <a:cs typeface="+mn-cs"/>
              </a:rPr>
              <a:t>provided that the embedded hash function has some reasonable cryptographic</a:t>
            </a:r>
          </a:p>
          <a:p>
            <a:r>
              <a:rPr lang="en-US" sz="1200" kern="1200" baseline="0" dirty="0">
                <a:solidFill>
                  <a:schemeClr val="tx1"/>
                </a:solidFill>
                <a:latin typeface="Times New Roman" pitchFamily="-110" charset="0"/>
                <a:ea typeface="+mn-ea"/>
                <a:cs typeface="+mn-cs"/>
              </a:rPr>
              <a:t>strengths. We return to this point later in this section, but first we examine the</a:t>
            </a:r>
          </a:p>
          <a:p>
            <a:r>
              <a:rPr lang="en-US" sz="1200" kern="1200" baseline="0" dirty="0">
                <a:solidFill>
                  <a:schemeClr val="tx1"/>
                </a:solidFill>
                <a:latin typeface="Times New Roman" pitchFamily="-110" charset="0"/>
                <a:ea typeface="+mn-ea"/>
                <a:cs typeface="+mn-cs"/>
              </a:rPr>
              <a:t>structure of HMAC.</a:t>
            </a:r>
            <a:endParaRPr lang="en-US" dirty="0"/>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13</a:t>
            </a:fld>
            <a:endParaRPr lang="en-US"/>
          </a:p>
        </p:txBody>
      </p:sp>
    </p:spTree>
    <p:extLst>
      <p:ext uri="{BB962C8B-B14F-4D97-AF65-F5344CB8AC3E}">
        <p14:creationId xmlns:p14="http://schemas.microsoft.com/office/powerpoint/2010/main" val="1452199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21.4 illustrates the overall operation of HMAC.</a:t>
            </a:r>
          </a:p>
          <a:p>
            <a:endParaRPr lang="en-US" dirty="0"/>
          </a:p>
          <a:p>
            <a:r>
              <a:rPr lang="en-US" dirty="0"/>
              <a:t>In words:</a:t>
            </a:r>
          </a:p>
          <a:p>
            <a:endParaRPr lang="en-US" b="1" dirty="0"/>
          </a:p>
          <a:p>
            <a:r>
              <a:rPr lang="en-US" b="1" dirty="0"/>
              <a:t>1.</a:t>
            </a:r>
            <a:r>
              <a:rPr lang="en-US" dirty="0"/>
              <a:t> Append zeros to the left end of </a:t>
            </a:r>
            <a:r>
              <a:rPr lang="en-US" i="1" dirty="0"/>
              <a:t>K</a:t>
            </a:r>
            <a:r>
              <a:rPr lang="en-US" dirty="0"/>
              <a:t> to create a </a:t>
            </a:r>
            <a:r>
              <a:rPr lang="en-US" i="1" dirty="0"/>
              <a:t>b</a:t>
            </a:r>
            <a:r>
              <a:rPr lang="en-US" dirty="0"/>
              <a:t>-bit string </a:t>
            </a:r>
            <a:r>
              <a:rPr lang="en-US" i="1" dirty="0"/>
              <a:t>K</a:t>
            </a:r>
            <a:r>
              <a:rPr lang="en-US" baseline="30000" dirty="0"/>
              <a:t>+</a:t>
            </a:r>
            <a:r>
              <a:rPr lang="en-US" dirty="0"/>
              <a:t> (e.g., if </a:t>
            </a:r>
            <a:r>
              <a:rPr lang="en-US" i="1" dirty="0"/>
              <a:t>K</a:t>
            </a:r>
            <a:r>
              <a:rPr lang="en-US" dirty="0"/>
              <a:t> is of length 160 bits and </a:t>
            </a:r>
            <a:r>
              <a:rPr lang="en-US" i="1" dirty="0"/>
              <a:t>b</a:t>
            </a:r>
            <a:r>
              <a:rPr lang="en-US" dirty="0"/>
              <a:t> = 512, then </a:t>
            </a:r>
            <a:r>
              <a:rPr lang="en-US" i="1" dirty="0"/>
              <a:t>K</a:t>
            </a:r>
            <a:r>
              <a:rPr lang="en-US" dirty="0"/>
              <a:t> will be  appended with 44 zero bytes 0x00).</a:t>
            </a:r>
          </a:p>
          <a:p>
            <a:endParaRPr lang="en-US" b="1" dirty="0"/>
          </a:p>
          <a:p>
            <a:r>
              <a:rPr lang="en-US" b="1" dirty="0"/>
              <a:t>2.</a:t>
            </a:r>
            <a:r>
              <a:rPr lang="en-US" dirty="0"/>
              <a:t> XOR (bitwise exclusive-OR) </a:t>
            </a:r>
            <a:r>
              <a:rPr lang="en-US" i="1" dirty="0"/>
              <a:t>K</a:t>
            </a:r>
            <a:r>
              <a:rPr lang="en-US" baseline="30000" dirty="0"/>
              <a:t>+</a:t>
            </a:r>
            <a:r>
              <a:rPr lang="en-US" dirty="0"/>
              <a:t> with </a:t>
            </a:r>
            <a:r>
              <a:rPr lang="en-US" dirty="0" err="1"/>
              <a:t>ipad</a:t>
            </a:r>
            <a:r>
              <a:rPr lang="en-US" dirty="0"/>
              <a:t> to produce the </a:t>
            </a:r>
            <a:r>
              <a:rPr lang="en-US" i="1" dirty="0"/>
              <a:t>b</a:t>
            </a:r>
            <a:r>
              <a:rPr lang="en-US" dirty="0"/>
              <a:t>-bit block S</a:t>
            </a:r>
            <a:r>
              <a:rPr lang="en-US" baseline="-25000" dirty="0"/>
              <a:t>i</a:t>
            </a:r>
            <a:r>
              <a:rPr lang="en-US" dirty="0"/>
              <a:t>.</a:t>
            </a:r>
          </a:p>
          <a:p>
            <a:endParaRPr lang="en-US" b="1" dirty="0"/>
          </a:p>
          <a:p>
            <a:r>
              <a:rPr lang="en-US" b="1" dirty="0"/>
              <a:t>3.</a:t>
            </a:r>
            <a:r>
              <a:rPr lang="en-US" dirty="0"/>
              <a:t> Append </a:t>
            </a:r>
            <a:r>
              <a:rPr lang="en-US" i="1" dirty="0"/>
              <a:t>M</a:t>
            </a:r>
            <a:r>
              <a:rPr lang="en-US" dirty="0"/>
              <a:t> to S</a:t>
            </a:r>
            <a:r>
              <a:rPr lang="en-US" baseline="-25000" dirty="0"/>
              <a:t>i</a:t>
            </a:r>
            <a:r>
              <a:rPr lang="en-US" dirty="0"/>
              <a:t>.</a:t>
            </a:r>
          </a:p>
          <a:p>
            <a:endParaRPr lang="en-US" b="1" dirty="0"/>
          </a:p>
          <a:p>
            <a:r>
              <a:rPr lang="en-US" b="1" dirty="0"/>
              <a:t>4.</a:t>
            </a:r>
            <a:r>
              <a:rPr lang="en-US" dirty="0"/>
              <a:t> Apply H to the stream generated in step 3.</a:t>
            </a:r>
          </a:p>
          <a:p>
            <a:endParaRPr lang="en-US" b="1" dirty="0"/>
          </a:p>
          <a:p>
            <a:r>
              <a:rPr lang="en-US" b="1" dirty="0"/>
              <a:t>5.</a:t>
            </a:r>
            <a:r>
              <a:rPr lang="en-US" dirty="0"/>
              <a:t> XOR </a:t>
            </a:r>
            <a:r>
              <a:rPr lang="en-US" i="1" dirty="0"/>
              <a:t>K</a:t>
            </a:r>
            <a:r>
              <a:rPr lang="en-US" baseline="30000" dirty="0"/>
              <a:t>+</a:t>
            </a:r>
            <a:r>
              <a:rPr lang="en-US" dirty="0"/>
              <a:t> with </a:t>
            </a:r>
            <a:r>
              <a:rPr lang="en-US" dirty="0" err="1"/>
              <a:t>opad</a:t>
            </a:r>
            <a:r>
              <a:rPr lang="en-US" dirty="0"/>
              <a:t> to produce the </a:t>
            </a:r>
            <a:r>
              <a:rPr lang="en-US" i="1" dirty="0"/>
              <a:t>b</a:t>
            </a:r>
            <a:r>
              <a:rPr lang="en-US" dirty="0"/>
              <a:t>-bit block S</a:t>
            </a:r>
            <a:r>
              <a:rPr lang="en-US" baseline="-25000" dirty="0"/>
              <a:t>o</a:t>
            </a:r>
            <a:r>
              <a:rPr lang="en-US" dirty="0"/>
              <a:t>.</a:t>
            </a:r>
          </a:p>
          <a:p>
            <a:endParaRPr lang="en-US" b="1" dirty="0"/>
          </a:p>
          <a:p>
            <a:r>
              <a:rPr lang="en-US" b="1" dirty="0"/>
              <a:t>6.</a:t>
            </a:r>
            <a:r>
              <a:rPr lang="en-US" dirty="0"/>
              <a:t> Append the hash result from step 4 to S</a:t>
            </a:r>
            <a:r>
              <a:rPr lang="en-US" baseline="-25000" dirty="0"/>
              <a:t>o</a:t>
            </a:r>
            <a:r>
              <a:rPr lang="en-US" dirty="0"/>
              <a:t>.</a:t>
            </a:r>
          </a:p>
          <a:p>
            <a:endParaRPr lang="en-US" b="1" dirty="0"/>
          </a:p>
          <a:p>
            <a:r>
              <a:rPr lang="en-US" b="1" dirty="0"/>
              <a:t>7.</a:t>
            </a:r>
            <a:r>
              <a:rPr lang="en-US" dirty="0"/>
              <a:t> Apply H to the stream generated in step 6 and output the result.</a:t>
            </a:r>
          </a:p>
          <a:p>
            <a:endParaRPr lang="en-US" dirty="0"/>
          </a:p>
          <a:p>
            <a:r>
              <a:rPr lang="en-US" sz="1200" kern="1200" baseline="0" dirty="0">
                <a:solidFill>
                  <a:schemeClr val="tx1"/>
                </a:solidFill>
                <a:latin typeface="Times New Roman" pitchFamily="-110" charset="0"/>
                <a:ea typeface="+mn-ea"/>
                <a:cs typeface="+mn-cs"/>
              </a:rPr>
              <a:t>Note that the XOR with </a:t>
            </a:r>
            <a:r>
              <a:rPr lang="en-US" sz="1200" kern="1200" baseline="0" dirty="0" err="1">
                <a:solidFill>
                  <a:schemeClr val="tx1"/>
                </a:solidFill>
                <a:latin typeface="Times New Roman" pitchFamily="-110" charset="0"/>
                <a:ea typeface="+mn-ea"/>
                <a:cs typeface="+mn-cs"/>
              </a:rPr>
              <a:t>ipad</a:t>
            </a:r>
            <a:r>
              <a:rPr lang="en-US" sz="1200" kern="1200" baseline="0" dirty="0">
                <a:solidFill>
                  <a:schemeClr val="tx1"/>
                </a:solidFill>
                <a:latin typeface="Times New Roman" pitchFamily="-110" charset="0"/>
                <a:ea typeface="+mn-ea"/>
                <a:cs typeface="+mn-cs"/>
              </a:rPr>
              <a:t> results in flipping one-half of the bits of </a:t>
            </a:r>
            <a:r>
              <a:rPr lang="en-US" sz="1200" i="1" kern="1200" baseline="0" dirty="0">
                <a:solidFill>
                  <a:schemeClr val="tx1"/>
                </a:solidFill>
                <a:latin typeface="Times New Roman" pitchFamily="-110" charset="0"/>
                <a:ea typeface="+mn-ea"/>
                <a:cs typeface="+mn-cs"/>
              </a:rPr>
              <a:t>K .</a:t>
            </a:r>
          </a:p>
          <a:p>
            <a:r>
              <a:rPr lang="en-US" sz="1200" kern="1200" baseline="0" dirty="0">
                <a:solidFill>
                  <a:schemeClr val="tx1"/>
                </a:solidFill>
                <a:latin typeface="Times New Roman" pitchFamily="-110" charset="0"/>
                <a:ea typeface="+mn-ea"/>
                <a:cs typeface="+mn-cs"/>
              </a:rPr>
              <a:t>Similarly, the XOR with </a:t>
            </a:r>
            <a:r>
              <a:rPr lang="en-US" sz="1200" kern="1200" baseline="0" dirty="0" err="1">
                <a:solidFill>
                  <a:schemeClr val="tx1"/>
                </a:solidFill>
                <a:latin typeface="Times New Roman" pitchFamily="-110" charset="0"/>
                <a:ea typeface="+mn-ea"/>
                <a:cs typeface="+mn-cs"/>
              </a:rPr>
              <a:t>opad</a:t>
            </a:r>
            <a:r>
              <a:rPr lang="en-US" sz="1200" kern="1200" baseline="0" dirty="0">
                <a:solidFill>
                  <a:schemeClr val="tx1"/>
                </a:solidFill>
                <a:latin typeface="Times New Roman" pitchFamily="-110" charset="0"/>
                <a:ea typeface="+mn-ea"/>
                <a:cs typeface="+mn-cs"/>
              </a:rPr>
              <a:t> results in flipping one-half of the bits of </a:t>
            </a:r>
            <a:r>
              <a:rPr lang="en-US" sz="1200" i="1" kern="1200" baseline="0" dirty="0">
                <a:solidFill>
                  <a:schemeClr val="tx1"/>
                </a:solidFill>
                <a:latin typeface="Times New Roman" pitchFamily="-110" charset="0"/>
                <a:ea typeface="+mn-ea"/>
                <a:cs typeface="+mn-cs"/>
              </a:rPr>
              <a:t>K , but a</a:t>
            </a:r>
          </a:p>
          <a:p>
            <a:r>
              <a:rPr lang="en-US" sz="1200" kern="1200" baseline="0" dirty="0">
                <a:solidFill>
                  <a:schemeClr val="tx1"/>
                </a:solidFill>
                <a:latin typeface="Times New Roman" pitchFamily="-110" charset="0"/>
                <a:ea typeface="+mn-ea"/>
                <a:cs typeface="+mn-cs"/>
              </a:rPr>
              <a:t>different set of bits. In effect, by passing S</a:t>
            </a:r>
            <a:r>
              <a:rPr lang="en-US" sz="1200" kern="1200" baseline="-25000" dirty="0">
                <a:solidFill>
                  <a:schemeClr val="tx1"/>
                </a:solidFill>
                <a:latin typeface="Times New Roman" pitchFamily="-110" charset="0"/>
                <a:ea typeface="+mn-ea"/>
                <a:cs typeface="+mn-cs"/>
              </a:rPr>
              <a:t> </a:t>
            </a:r>
            <a:r>
              <a:rPr lang="en-US" sz="1200" i="1" kern="1200" baseline="-25000" dirty="0">
                <a:solidFill>
                  <a:schemeClr val="tx1"/>
                </a:solidFill>
                <a:latin typeface="Times New Roman" pitchFamily="-110" charset="0"/>
                <a:ea typeface="+mn-ea"/>
                <a:cs typeface="+mn-cs"/>
              </a:rPr>
              <a:t>i </a:t>
            </a:r>
            <a:r>
              <a:rPr lang="en-US" sz="1200" i="1" kern="1200" baseline="0" dirty="0">
                <a:solidFill>
                  <a:schemeClr val="tx1"/>
                </a:solidFill>
                <a:latin typeface="Times New Roman" pitchFamily="-110" charset="0"/>
                <a:ea typeface="+mn-ea"/>
                <a:cs typeface="+mn-cs"/>
              </a:rPr>
              <a:t>and S </a:t>
            </a:r>
            <a:r>
              <a:rPr lang="en-US" sz="1200" kern="1200" baseline="-25000" dirty="0">
                <a:solidFill>
                  <a:schemeClr val="tx1"/>
                </a:solidFill>
                <a:latin typeface="Times New Roman" pitchFamily="-110" charset="0"/>
                <a:ea typeface="+mn-ea"/>
                <a:cs typeface="+mn-cs"/>
              </a:rPr>
              <a:t>o</a:t>
            </a:r>
            <a:r>
              <a:rPr lang="en-US" sz="1200" i="1" kern="1200" baseline="0" dirty="0">
                <a:solidFill>
                  <a:schemeClr val="tx1"/>
                </a:solidFill>
                <a:latin typeface="Times New Roman" pitchFamily="-110" charset="0"/>
                <a:ea typeface="+mn-ea"/>
                <a:cs typeface="+mn-cs"/>
              </a:rPr>
              <a:t> through the hash algorithm, we</a:t>
            </a:r>
          </a:p>
          <a:p>
            <a:r>
              <a:rPr lang="en-US" sz="1200" kern="1200" baseline="0" dirty="0">
                <a:solidFill>
                  <a:schemeClr val="tx1"/>
                </a:solidFill>
                <a:latin typeface="Times New Roman" pitchFamily="-110" charset="0"/>
                <a:ea typeface="+mn-ea"/>
                <a:cs typeface="+mn-cs"/>
              </a:rPr>
              <a:t>have </a:t>
            </a:r>
            <a:r>
              <a:rPr lang="en-US" sz="1200" kern="1200" baseline="0" dirty="0" err="1">
                <a:solidFill>
                  <a:schemeClr val="tx1"/>
                </a:solidFill>
                <a:latin typeface="Times New Roman" pitchFamily="-110" charset="0"/>
                <a:ea typeface="+mn-ea"/>
                <a:cs typeface="+mn-cs"/>
              </a:rPr>
              <a:t>pseudorandomly</a:t>
            </a:r>
            <a:r>
              <a:rPr lang="en-US" sz="1200" kern="1200" baseline="0" dirty="0">
                <a:solidFill>
                  <a:schemeClr val="tx1"/>
                </a:solidFill>
                <a:latin typeface="Times New Roman" pitchFamily="-110" charset="0"/>
                <a:ea typeface="+mn-ea"/>
                <a:cs typeface="+mn-cs"/>
              </a:rPr>
              <a:t> generated two keys from </a:t>
            </a:r>
            <a:r>
              <a:rPr lang="en-US" sz="1200" i="1" kern="1200" baseline="0" dirty="0">
                <a:solidFill>
                  <a:schemeClr val="tx1"/>
                </a:solidFill>
                <a:latin typeface="Times New Roman" pitchFamily="-110" charset="0"/>
                <a:ea typeface="+mn-ea"/>
                <a:cs typeface="+mn-cs"/>
              </a:rPr>
              <a:t>K .</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HMAC should execute in approximately the same time as the embedded hash</a:t>
            </a:r>
          </a:p>
          <a:p>
            <a:r>
              <a:rPr lang="en-US" sz="1200" kern="1200" baseline="0" dirty="0">
                <a:solidFill>
                  <a:schemeClr val="tx1"/>
                </a:solidFill>
                <a:latin typeface="Times New Roman" pitchFamily="-110" charset="0"/>
                <a:ea typeface="+mn-ea"/>
                <a:cs typeface="+mn-cs"/>
              </a:rPr>
              <a:t>function for long messages. HMAC adds three executions of the basic hash function</a:t>
            </a:r>
          </a:p>
          <a:p>
            <a:r>
              <a:rPr lang="en-US" sz="1200" kern="1200" baseline="0" dirty="0">
                <a:solidFill>
                  <a:schemeClr val="tx1"/>
                </a:solidFill>
                <a:latin typeface="Times New Roman" pitchFamily="-110" charset="0"/>
                <a:ea typeface="+mn-ea"/>
                <a:cs typeface="+mn-cs"/>
              </a:rPr>
              <a:t>(for S </a:t>
            </a:r>
            <a:r>
              <a:rPr lang="en-US" sz="1200" i="1" kern="1200" baseline="-25000" dirty="0">
                <a:solidFill>
                  <a:schemeClr val="tx1"/>
                </a:solidFill>
                <a:latin typeface="Times New Roman" pitchFamily="-110" charset="0"/>
                <a:ea typeface="+mn-ea"/>
                <a:cs typeface="+mn-cs"/>
              </a:rPr>
              <a:t>i , </a:t>
            </a:r>
            <a:r>
              <a:rPr lang="en-US" sz="1200" i="1" kern="1200" baseline="0" dirty="0">
                <a:solidFill>
                  <a:schemeClr val="tx1"/>
                </a:solidFill>
                <a:latin typeface="Times New Roman" pitchFamily="-110" charset="0"/>
                <a:ea typeface="+mn-ea"/>
                <a:cs typeface="+mn-cs"/>
              </a:rPr>
              <a:t>S </a:t>
            </a:r>
            <a:r>
              <a:rPr lang="en-US" sz="1200" i="1" kern="1200" baseline="-25000" dirty="0">
                <a:solidFill>
                  <a:schemeClr val="tx1"/>
                </a:solidFill>
                <a:latin typeface="Times New Roman" pitchFamily="-110" charset="0"/>
                <a:ea typeface="+mn-ea"/>
                <a:cs typeface="+mn-cs"/>
              </a:rPr>
              <a:t>o </a:t>
            </a:r>
            <a:r>
              <a:rPr lang="en-US" sz="1200" i="1" kern="1200" baseline="0" dirty="0">
                <a:solidFill>
                  <a:schemeClr val="tx1"/>
                </a:solidFill>
                <a:latin typeface="Times New Roman" pitchFamily="-110" charset="0"/>
                <a:ea typeface="+mn-ea"/>
                <a:cs typeface="+mn-cs"/>
              </a:rPr>
              <a:t>, </a:t>
            </a:r>
            <a:r>
              <a:rPr lang="en-US" sz="1200" i="0" kern="1200" baseline="0" dirty="0">
                <a:solidFill>
                  <a:schemeClr val="tx1"/>
                </a:solidFill>
                <a:latin typeface="Times New Roman" pitchFamily="-110" charset="0"/>
                <a:ea typeface="+mn-ea"/>
                <a:cs typeface="+mn-cs"/>
              </a:rPr>
              <a:t>and the block produced from the inner hash).</a:t>
            </a:r>
            <a:endParaRPr lang="en-US" i="0" dirty="0"/>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14</a:t>
            </a:fld>
            <a:endParaRPr lang="en-US"/>
          </a:p>
        </p:txBody>
      </p:sp>
    </p:spTree>
    <p:extLst>
      <p:ext uri="{BB962C8B-B14F-4D97-AF65-F5344CB8AC3E}">
        <p14:creationId xmlns:p14="http://schemas.microsoft.com/office/powerpoint/2010/main" val="521791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Times New Roman" pitchFamily="-110" charset="0"/>
                <a:ea typeface="+mn-ea"/>
                <a:cs typeface="+mn-cs"/>
              </a:rPr>
              <a:t>The security of any MAC function based on an embedded hash function depends</a:t>
            </a:r>
          </a:p>
          <a:p>
            <a:r>
              <a:rPr lang="en-US" sz="1200" b="0" kern="1200" baseline="0" dirty="0">
                <a:solidFill>
                  <a:schemeClr val="tx1"/>
                </a:solidFill>
                <a:latin typeface="Times New Roman" pitchFamily="-110" charset="0"/>
                <a:ea typeface="+mn-ea"/>
                <a:cs typeface="+mn-cs"/>
              </a:rPr>
              <a:t>in some way on the cryptographic strength of the underlying hash function. The</a:t>
            </a:r>
          </a:p>
          <a:p>
            <a:r>
              <a:rPr lang="en-US" sz="1200" b="0" kern="1200" baseline="0" dirty="0">
                <a:solidFill>
                  <a:schemeClr val="tx1"/>
                </a:solidFill>
                <a:latin typeface="Times New Roman" pitchFamily="-110" charset="0"/>
                <a:ea typeface="+mn-ea"/>
                <a:cs typeface="+mn-cs"/>
              </a:rPr>
              <a:t>appeal of HMAC is that its designers have been able to prove an exact relationship</a:t>
            </a:r>
          </a:p>
          <a:p>
            <a:r>
              <a:rPr lang="en-US" sz="1200" b="0" kern="1200" baseline="0" dirty="0">
                <a:solidFill>
                  <a:schemeClr val="tx1"/>
                </a:solidFill>
                <a:latin typeface="Times New Roman" pitchFamily="-110" charset="0"/>
                <a:ea typeface="+mn-ea"/>
                <a:cs typeface="+mn-cs"/>
              </a:rPr>
              <a:t>between the strength of the embedded hash function and the strength</a:t>
            </a:r>
          </a:p>
          <a:p>
            <a:r>
              <a:rPr lang="en-US" sz="1200" b="0" kern="1200" baseline="0" dirty="0">
                <a:solidFill>
                  <a:schemeClr val="tx1"/>
                </a:solidFill>
                <a:latin typeface="Times New Roman" pitchFamily="-110" charset="0"/>
                <a:ea typeface="+mn-ea"/>
                <a:cs typeface="+mn-cs"/>
              </a:rPr>
              <a:t>of HMAC.</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The security of a MAC function is generally expressed in terms of the probability</a:t>
            </a:r>
          </a:p>
          <a:p>
            <a:r>
              <a:rPr lang="en-US" sz="1200" b="0" kern="1200" baseline="0" dirty="0">
                <a:solidFill>
                  <a:schemeClr val="tx1"/>
                </a:solidFill>
                <a:latin typeface="Times New Roman" pitchFamily="-110" charset="0"/>
                <a:ea typeface="+mn-ea"/>
                <a:cs typeface="+mn-cs"/>
              </a:rPr>
              <a:t>of successful forgery with a given amount of time spent by the forger and a</a:t>
            </a:r>
          </a:p>
          <a:p>
            <a:r>
              <a:rPr lang="en-US" sz="1200" b="0" kern="1200" baseline="0" dirty="0">
                <a:solidFill>
                  <a:schemeClr val="tx1"/>
                </a:solidFill>
                <a:latin typeface="Times New Roman" pitchFamily="-110" charset="0"/>
                <a:ea typeface="+mn-ea"/>
                <a:cs typeface="+mn-cs"/>
              </a:rPr>
              <a:t>given number of message-MAC pairs created with the same key. In essence, it is</a:t>
            </a:r>
          </a:p>
          <a:p>
            <a:r>
              <a:rPr lang="en-US" sz="1200" b="0" kern="1200" baseline="0" dirty="0">
                <a:solidFill>
                  <a:schemeClr val="tx1"/>
                </a:solidFill>
                <a:latin typeface="Times New Roman" pitchFamily="-110" charset="0"/>
                <a:ea typeface="+mn-ea"/>
                <a:cs typeface="+mn-cs"/>
              </a:rPr>
              <a:t>proved in [BELL96] that for a given level of effort (time, message-MAC pairs) on</a:t>
            </a:r>
          </a:p>
          <a:p>
            <a:r>
              <a:rPr lang="en-US" sz="1200" b="0" kern="1200" baseline="0" dirty="0">
                <a:solidFill>
                  <a:schemeClr val="tx1"/>
                </a:solidFill>
                <a:latin typeface="Times New Roman" pitchFamily="-110" charset="0"/>
                <a:ea typeface="+mn-ea"/>
                <a:cs typeface="+mn-cs"/>
              </a:rPr>
              <a:t>messages generated by a legitimate user and seen by the attacker, the probability</a:t>
            </a:r>
          </a:p>
          <a:p>
            <a:r>
              <a:rPr lang="en-US" sz="1200" b="0" kern="1200" baseline="0" dirty="0">
                <a:solidFill>
                  <a:schemeClr val="tx1"/>
                </a:solidFill>
                <a:latin typeface="Times New Roman" pitchFamily="-110" charset="0"/>
                <a:ea typeface="+mn-ea"/>
                <a:cs typeface="+mn-cs"/>
              </a:rPr>
              <a:t>of successful attack on HMAC is equivalent to one of the following attacks on the</a:t>
            </a:r>
          </a:p>
          <a:p>
            <a:r>
              <a:rPr lang="en-US" sz="1200" b="0" kern="1200" baseline="0" dirty="0">
                <a:solidFill>
                  <a:schemeClr val="tx1"/>
                </a:solidFill>
                <a:latin typeface="Times New Roman" pitchFamily="-110" charset="0"/>
                <a:ea typeface="+mn-ea"/>
                <a:cs typeface="+mn-cs"/>
              </a:rPr>
              <a:t>embedded hash function:</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The attacker is able to compute an output of the compression function even</a:t>
            </a:r>
          </a:p>
          <a:p>
            <a:r>
              <a:rPr lang="en-US" sz="1200" b="0" kern="1200" baseline="0" dirty="0">
                <a:solidFill>
                  <a:schemeClr val="tx1"/>
                </a:solidFill>
                <a:latin typeface="Times New Roman" pitchFamily="-110" charset="0"/>
                <a:ea typeface="+mn-ea"/>
                <a:cs typeface="+mn-cs"/>
              </a:rPr>
              <a:t>with an IV that is random, secret, and unknown to the attacker.</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The attacker finds collisions in the hash function even when the IV is random</a:t>
            </a:r>
          </a:p>
          <a:p>
            <a:r>
              <a:rPr lang="en-US" sz="1200" b="0" kern="1200" baseline="0" dirty="0">
                <a:solidFill>
                  <a:schemeClr val="tx1"/>
                </a:solidFill>
                <a:latin typeface="Times New Roman" pitchFamily="-110" charset="0"/>
                <a:ea typeface="+mn-ea"/>
                <a:cs typeface="+mn-cs"/>
              </a:rPr>
              <a:t>and secret.</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In the first attack, we can view the compression function as equivalent to the</a:t>
            </a:r>
          </a:p>
          <a:p>
            <a:r>
              <a:rPr lang="en-US" sz="1200" b="0" kern="1200" baseline="0" dirty="0">
                <a:solidFill>
                  <a:schemeClr val="tx1"/>
                </a:solidFill>
                <a:latin typeface="Times New Roman" pitchFamily="-110" charset="0"/>
                <a:ea typeface="+mn-ea"/>
                <a:cs typeface="+mn-cs"/>
              </a:rPr>
              <a:t>hash function applied to a message consisting of a single </a:t>
            </a:r>
            <a:r>
              <a:rPr lang="en-US" sz="1200" b="0" i="1" kern="1200" baseline="0" dirty="0">
                <a:solidFill>
                  <a:schemeClr val="tx1"/>
                </a:solidFill>
                <a:latin typeface="Times New Roman" pitchFamily="-110" charset="0"/>
                <a:ea typeface="+mn-ea"/>
                <a:cs typeface="+mn-cs"/>
              </a:rPr>
              <a:t>b -bit block. For this attack,</a:t>
            </a:r>
          </a:p>
          <a:p>
            <a:r>
              <a:rPr lang="en-US" sz="1200" b="0" kern="1200" baseline="0" dirty="0">
                <a:solidFill>
                  <a:schemeClr val="tx1"/>
                </a:solidFill>
                <a:latin typeface="Times New Roman" pitchFamily="-110" charset="0"/>
                <a:ea typeface="+mn-ea"/>
                <a:cs typeface="+mn-cs"/>
              </a:rPr>
              <a:t>the IV of the hash function is replaced by a secret, random value of </a:t>
            </a:r>
            <a:r>
              <a:rPr lang="en-US" sz="1200" b="0" i="1" kern="1200" baseline="0" dirty="0">
                <a:solidFill>
                  <a:schemeClr val="tx1"/>
                </a:solidFill>
                <a:latin typeface="Times New Roman" pitchFamily="-110" charset="0"/>
                <a:ea typeface="+mn-ea"/>
                <a:cs typeface="+mn-cs"/>
              </a:rPr>
              <a:t>n bits. An attack</a:t>
            </a:r>
          </a:p>
          <a:p>
            <a:r>
              <a:rPr lang="en-US" sz="1200" b="0" kern="1200" baseline="0" dirty="0">
                <a:solidFill>
                  <a:schemeClr val="tx1"/>
                </a:solidFill>
                <a:latin typeface="Times New Roman" pitchFamily="-110" charset="0"/>
                <a:ea typeface="+mn-ea"/>
                <a:cs typeface="+mn-cs"/>
              </a:rPr>
              <a:t>on this hash function requires either a brute-force attack on the key, which is a level</a:t>
            </a:r>
          </a:p>
          <a:p>
            <a:r>
              <a:rPr lang="en-US" sz="1200" b="0" kern="1200" baseline="0" dirty="0">
                <a:solidFill>
                  <a:schemeClr val="tx1"/>
                </a:solidFill>
                <a:latin typeface="Times New Roman" pitchFamily="-110" charset="0"/>
                <a:ea typeface="+mn-ea"/>
                <a:cs typeface="+mn-cs"/>
              </a:rPr>
              <a:t>of effort on the order of 2</a:t>
            </a:r>
            <a:r>
              <a:rPr lang="en-US" sz="1200" b="0" i="1" kern="1200" baseline="30000" dirty="0">
                <a:solidFill>
                  <a:schemeClr val="tx1"/>
                </a:solidFill>
                <a:latin typeface="Times New Roman" pitchFamily="-110" charset="0"/>
                <a:ea typeface="+mn-ea"/>
                <a:cs typeface="+mn-cs"/>
              </a:rPr>
              <a:t>n</a:t>
            </a:r>
            <a:r>
              <a:rPr lang="en-US" sz="1200" b="0" i="1" kern="1200" baseline="0" dirty="0">
                <a:solidFill>
                  <a:schemeClr val="tx1"/>
                </a:solidFill>
                <a:latin typeface="Times New Roman" pitchFamily="-110" charset="0"/>
                <a:ea typeface="+mn-ea"/>
                <a:cs typeface="+mn-cs"/>
              </a:rPr>
              <a:t>, </a:t>
            </a:r>
            <a:r>
              <a:rPr lang="en-US" sz="1200" b="0" i="0" kern="1200" baseline="0" dirty="0">
                <a:solidFill>
                  <a:schemeClr val="tx1"/>
                </a:solidFill>
                <a:latin typeface="Times New Roman" pitchFamily="-110" charset="0"/>
                <a:ea typeface="+mn-ea"/>
                <a:cs typeface="+mn-cs"/>
              </a:rPr>
              <a:t>or a birthday attack, which is a special case of the second</a:t>
            </a:r>
          </a:p>
          <a:p>
            <a:r>
              <a:rPr lang="en-US" sz="1200" b="0" kern="1200" baseline="0" dirty="0">
                <a:solidFill>
                  <a:schemeClr val="tx1"/>
                </a:solidFill>
                <a:latin typeface="Times New Roman" pitchFamily="-110" charset="0"/>
                <a:ea typeface="+mn-ea"/>
                <a:cs typeface="+mn-cs"/>
              </a:rPr>
              <a:t>attack, discussed next.</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In the second attack, the attacker is looking for two messages </a:t>
            </a:r>
            <a:r>
              <a:rPr lang="en-US" sz="1200" b="0" i="1" kern="1200" baseline="0" dirty="0">
                <a:solidFill>
                  <a:schemeClr val="tx1"/>
                </a:solidFill>
                <a:latin typeface="Times New Roman" pitchFamily="-110" charset="0"/>
                <a:ea typeface="+mn-ea"/>
                <a:cs typeface="+mn-cs"/>
              </a:rPr>
              <a:t>M and M’ that</a:t>
            </a:r>
          </a:p>
          <a:p>
            <a:r>
              <a:rPr lang="en-US" sz="1200" b="0" kern="1200" baseline="0" dirty="0">
                <a:solidFill>
                  <a:schemeClr val="tx1"/>
                </a:solidFill>
                <a:latin typeface="Times New Roman" pitchFamily="-110" charset="0"/>
                <a:ea typeface="+mn-ea"/>
                <a:cs typeface="+mn-cs"/>
              </a:rPr>
              <a:t>produce the same hash: H(</a:t>
            </a:r>
            <a:r>
              <a:rPr lang="en-US" sz="1200" b="0" i="1" kern="1200" baseline="0" dirty="0">
                <a:solidFill>
                  <a:schemeClr val="tx1"/>
                </a:solidFill>
                <a:latin typeface="Times New Roman" pitchFamily="-110" charset="0"/>
                <a:ea typeface="+mn-ea"/>
                <a:cs typeface="+mn-cs"/>
              </a:rPr>
              <a:t>M’ = H(M’) . </a:t>
            </a:r>
            <a:r>
              <a:rPr lang="en-US" sz="1200" b="0" i="0" kern="1200" baseline="0" dirty="0">
                <a:solidFill>
                  <a:schemeClr val="tx1"/>
                </a:solidFill>
                <a:latin typeface="Times New Roman" pitchFamily="-110" charset="0"/>
                <a:ea typeface="+mn-ea"/>
                <a:cs typeface="+mn-cs"/>
              </a:rPr>
              <a:t>This is the birthday attack mentioned</a:t>
            </a:r>
          </a:p>
          <a:p>
            <a:r>
              <a:rPr lang="en-US" sz="1200" b="0" kern="1200" baseline="0" dirty="0">
                <a:solidFill>
                  <a:schemeClr val="tx1"/>
                </a:solidFill>
                <a:latin typeface="Times New Roman" pitchFamily="-110" charset="0"/>
                <a:ea typeface="+mn-ea"/>
                <a:cs typeface="+mn-cs"/>
              </a:rPr>
              <a:t>previously. </a:t>
            </a:r>
            <a:r>
              <a:rPr lang="en-US" sz="1200" kern="1200" dirty="0">
                <a:solidFill>
                  <a:schemeClr val="tx1"/>
                </a:solidFill>
                <a:effectLst/>
                <a:latin typeface="Times New Roman" pitchFamily="-110" charset="0"/>
                <a:ea typeface="+mn-ea"/>
                <a:cs typeface="+mn-cs"/>
              </a:rPr>
              <a:t> We have stated that this requires a level of effort of 2</a:t>
            </a:r>
            <a:r>
              <a:rPr lang="en-US" sz="1200" b="1" kern="1200" baseline="30000" dirty="0">
                <a:solidFill>
                  <a:schemeClr val="tx1"/>
                </a:solidFill>
                <a:effectLst/>
                <a:latin typeface="Times New Roman" pitchFamily="-110" charset="0"/>
                <a:ea typeface="+mn-ea"/>
                <a:cs typeface="+mn-cs"/>
              </a:rPr>
              <a:t>n</a:t>
            </a:r>
            <a:r>
              <a:rPr lang="en-US" sz="1200" kern="1200" baseline="30000" dirty="0">
                <a:solidFill>
                  <a:schemeClr val="tx1"/>
                </a:solidFill>
                <a:effectLst/>
                <a:latin typeface="Times New Roman" pitchFamily="-110" charset="0"/>
                <a:ea typeface="+mn-ea"/>
                <a:cs typeface="+mn-cs"/>
              </a:rPr>
              <a:t>/2</a:t>
            </a:r>
            <a:r>
              <a:rPr lang="en-US" sz="1200" kern="1200" dirty="0">
                <a:solidFill>
                  <a:schemeClr val="tx1"/>
                </a:solidFill>
                <a:effectLst/>
                <a:latin typeface="Times New Roman" pitchFamily="-110" charset="0"/>
                <a:ea typeface="+mn-ea"/>
                <a:cs typeface="+mn-cs"/>
              </a:rPr>
              <a:t>  for a hash length of </a:t>
            </a:r>
            <a:r>
              <a:rPr lang="en-US" sz="1200" b="1" kern="1200" dirty="0">
                <a:solidFill>
                  <a:schemeClr val="tx1"/>
                </a:solidFill>
                <a:effectLst/>
                <a:latin typeface="Times New Roman" pitchFamily="-110" charset="0"/>
                <a:ea typeface="+mn-ea"/>
                <a:cs typeface="+mn-cs"/>
              </a:rPr>
              <a:t>n</a:t>
            </a:r>
            <a:r>
              <a:rPr lang="en-US" sz="1200" kern="1200" dirty="0">
                <a:solidFill>
                  <a:schemeClr val="tx1"/>
                </a:solidFill>
                <a:effectLst/>
                <a:latin typeface="Times New Roman" pitchFamily="-110" charset="0"/>
                <a:ea typeface="+mn-ea"/>
                <a:cs typeface="+mn-cs"/>
              </a:rPr>
              <a:t> . On this</a:t>
            </a:r>
          </a:p>
          <a:p>
            <a:r>
              <a:rPr lang="en-US" sz="1200" kern="1200" dirty="0">
                <a:solidFill>
                  <a:schemeClr val="tx1"/>
                </a:solidFill>
                <a:effectLst/>
                <a:latin typeface="Times New Roman" pitchFamily="-110" charset="0"/>
                <a:ea typeface="+mn-ea"/>
                <a:cs typeface="+mn-cs"/>
              </a:rPr>
              <a:t>basis, the security of the earlier MD5 hash function was called into question,</a:t>
            </a:r>
          </a:p>
          <a:p>
            <a:r>
              <a:rPr lang="en-US" sz="1200" kern="1200" dirty="0">
                <a:solidFill>
                  <a:schemeClr val="tx1"/>
                </a:solidFill>
                <a:effectLst/>
                <a:latin typeface="Times New Roman" pitchFamily="-110" charset="0"/>
                <a:ea typeface="+mn-ea"/>
                <a:cs typeface="+mn-cs"/>
              </a:rPr>
              <a:t>because a level of effort of 2</a:t>
            </a:r>
            <a:r>
              <a:rPr lang="en-US" sz="1600" kern="1200" baseline="30000" dirty="0">
                <a:solidFill>
                  <a:schemeClr val="tx1"/>
                </a:solidFill>
                <a:effectLst/>
                <a:latin typeface="Times New Roman" pitchFamily="-110" charset="0"/>
                <a:ea typeface="+mn-ea"/>
                <a:cs typeface="+mn-cs"/>
              </a:rPr>
              <a:t>64</a:t>
            </a:r>
            <a:r>
              <a:rPr lang="en-US" sz="1200" kern="1200" dirty="0">
                <a:solidFill>
                  <a:schemeClr val="tx1"/>
                </a:solidFill>
                <a:effectLst/>
                <a:latin typeface="Times New Roman" pitchFamily="-110" charset="0"/>
                <a:ea typeface="+mn-ea"/>
                <a:cs typeface="+mn-cs"/>
              </a:rPr>
              <a:t>  looks feasible with today’s technology. Does this mean that a</a:t>
            </a:r>
          </a:p>
          <a:p>
            <a:r>
              <a:rPr lang="en-US" sz="1200" kern="1200" dirty="0">
                <a:solidFill>
                  <a:schemeClr val="tx1"/>
                </a:solidFill>
                <a:effectLst/>
                <a:latin typeface="Times New Roman" pitchFamily="-110" charset="0"/>
                <a:ea typeface="+mn-ea"/>
                <a:cs typeface="+mn-cs"/>
              </a:rPr>
              <a:t>128-bit hash function such as MD5 is unsuitable for HMAC? The answer is no, because</a:t>
            </a:r>
          </a:p>
          <a:p>
            <a:r>
              <a:rPr lang="en-US" sz="1200" kern="1200" dirty="0">
                <a:solidFill>
                  <a:schemeClr val="tx1"/>
                </a:solidFill>
                <a:effectLst/>
                <a:latin typeface="Times New Roman" pitchFamily="-110" charset="0"/>
                <a:ea typeface="+mn-ea"/>
                <a:cs typeface="+mn-cs"/>
              </a:rPr>
              <a:t>of the following argument. To attack MD5, the attacker can choose any set of messages</a:t>
            </a:r>
          </a:p>
          <a:p>
            <a:r>
              <a:rPr lang="en-US" sz="1200" kern="1200" dirty="0">
                <a:solidFill>
                  <a:schemeClr val="tx1"/>
                </a:solidFill>
                <a:effectLst/>
                <a:latin typeface="Times New Roman" pitchFamily="-110" charset="0"/>
                <a:ea typeface="+mn-ea"/>
                <a:cs typeface="+mn-cs"/>
              </a:rPr>
              <a:t>and work on these offline on a dedicated computing facility to find a collision. Because</a:t>
            </a:r>
          </a:p>
          <a:p>
            <a:r>
              <a:rPr lang="en-US" sz="1200" kern="1200" dirty="0">
                <a:solidFill>
                  <a:schemeClr val="tx1"/>
                </a:solidFill>
                <a:effectLst/>
                <a:latin typeface="Times New Roman" pitchFamily="-110" charset="0"/>
                <a:ea typeface="+mn-ea"/>
                <a:cs typeface="+mn-cs"/>
              </a:rPr>
              <a:t>the attacker knows the hash algorithm and the default IV, the attacker can generate</a:t>
            </a:r>
          </a:p>
          <a:p>
            <a:r>
              <a:rPr lang="en-US" sz="1200" kern="1200" dirty="0">
                <a:solidFill>
                  <a:schemeClr val="tx1"/>
                </a:solidFill>
                <a:effectLst/>
                <a:latin typeface="Times New Roman" pitchFamily="-110" charset="0"/>
                <a:ea typeface="+mn-ea"/>
                <a:cs typeface="+mn-cs"/>
              </a:rPr>
              <a:t>the hash code for each of the messages that the attacker generates. However, when</a:t>
            </a:r>
          </a:p>
          <a:p>
            <a:r>
              <a:rPr lang="en-US" sz="1200" kern="1200" dirty="0">
                <a:solidFill>
                  <a:schemeClr val="tx1"/>
                </a:solidFill>
                <a:effectLst/>
                <a:latin typeface="Times New Roman" pitchFamily="-110" charset="0"/>
                <a:ea typeface="+mn-ea"/>
                <a:cs typeface="+mn-cs"/>
              </a:rPr>
              <a:t>attacking HMAC, the attacker cannot generate message/code pairs offline because</a:t>
            </a:r>
          </a:p>
          <a:p>
            <a:r>
              <a:rPr lang="en-US" sz="1200" kern="1200" dirty="0">
                <a:solidFill>
                  <a:schemeClr val="tx1"/>
                </a:solidFill>
                <a:effectLst/>
                <a:latin typeface="Times New Roman" pitchFamily="-110" charset="0"/>
                <a:ea typeface="+mn-ea"/>
                <a:cs typeface="+mn-cs"/>
              </a:rPr>
              <a:t>the attacker does not know </a:t>
            </a:r>
            <a:r>
              <a:rPr lang="en-US" sz="1200" b="0" i="1" kern="1200" dirty="0">
                <a:solidFill>
                  <a:schemeClr val="tx1"/>
                </a:solidFill>
                <a:effectLst/>
                <a:latin typeface="Times New Roman" pitchFamily="-110" charset="0"/>
                <a:ea typeface="+mn-ea"/>
                <a:cs typeface="+mn-cs"/>
              </a:rPr>
              <a:t>K</a:t>
            </a:r>
            <a:r>
              <a:rPr lang="en-US" sz="1200" kern="1200" dirty="0">
                <a:solidFill>
                  <a:schemeClr val="tx1"/>
                </a:solidFill>
                <a:effectLst/>
                <a:latin typeface="Times New Roman" pitchFamily="-110" charset="0"/>
                <a:ea typeface="+mn-ea"/>
                <a:cs typeface="+mn-cs"/>
              </a:rPr>
              <a:t>. Therefore, the attacker must observe a sequence of</a:t>
            </a:r>
          </a:p>
          <a:p>
            <a:r>
              <a:rPr lang="en-US" sz="1200" kern="1200" dirty="0">
                <a:solidFill>
                  <a:schemeClr val="tx1"/>
                </a:solidFill>
                <a:effectLst/>
                <a:latin typeface="Times New Roman" pitchFamily="-110" charset="0"/>
                <a:ea typeface="+mn-ea"/>
                <a:cs typeface="+mn-cs"/>
              </a:rPr>
              <a:t>messages generated by HMAC under the same key and perform the attack on these</a:t>
            </a:r>
          </a:p>
          <a:p>
            <a:r>
              <a:rPr lang="en-US" sz="1200" kern="1200" dirty="0">
                <a:solidFill>
                  <a:schemeClr val="tx1"/>
                </a:solidFill>
                <a:effectLst/>
                <a:latin typeface="Times New Roman" pitchFamily="-110" charset="0"/>
                <a:ea typeface="+mn-ea"/>
                <a:cs typeface="+mn-cs"/>
              </a:rPr>
              <a:t>known messages. For a hash code length of 128 bits, this requires 2</a:t>
            </a:r>
            <a:r>
              <a:rPr lang="en-US" sz="1200" kern="1200" baseline="30000" dirty="0">
                <a:solidFill>
                  <a:schemeClr val="tx1"/>
                </a:solidFill>
                <a:effectLst/>
                <a:latin typeface="Times New Roman" pitchFamily="-110" charset="0"/>
                <a:ea typeface="+mn-ea"/>
                <a:cs typeface="+mn-cs"/>
              </a:rPr>
              <a:t>64</a:t>
            </a:r>
            <a:r>
              <a:rPr lang="en-US" sz="1200" kern="1200" dirty="0">
                <a:solidFill>
                  <a:schemeClr val="tx1"/>
                </a:solidFill>
                <a:effectLst/>
                <a:latin typeface="Times New Roman" pitchFamily="-110" charset="0"/>
                <a:ea typeface="+mn-ea"/>
                <a:cs typeface="+mn-cs"/>
              </a:rPr>
              <a:t>  observed blocks</a:t>
            </a:r>
          </a:p>
          <a:p>
            <a:r>
              <a:rPr lang="en-US" sz="1200" kern="1200" dirty="0">
                <a:solidFill>
                  <a:schemeClr val="tx1"/>
                </a:solidFill>
                <a:effectLst/>
                <a:latin typeface="Times New Roman" pitchFamily="-110" charset="0"/>
                <a:ea typeface="+mn-ea"/>
                <a:cs typeface="+mn-cs"/>
              </a:rPr>
              <a:t>(2</a:t>
            </a:r>
            <a:r>
              <a:rPr lang="en-US" sz="1200" kern="1200" baseline="30000" dirty="0">
                <a:solidFill>
                  <a:schemeClr val="tx1"/>
                </a:solidFill>
                <a:effectLst/>
                <a:latin typeface="Times New Roman" pitchFamily="-110" charset="0"/>
                <a:ea typeface="+mn-ea"/>
                <a:cs typeface="+mn-cs"/>
              </a:rPr>
              <a:t>72</a:t>
            </a:r>
            <a:r>
              <a:rPr lang="en-US" sz="1200" kern="1200" dirty="0">
                <a:solidFill>
                  <a:schemeClr val="tx1"/>
                </a:solidFill>
                <a:effectLst/>
                <a:latin typeface="Times New Roman" pitchFamily="-110" charset="0"/>
                <a:ea typeface="+mn-ea"/>
                <a:cs typeface="+mn-cs"/>
              </a:rPr>
              <a:t>  bits) generated using the same key. On a 1-Gbps link, one would need to observe a</a:t>
            </a:r>
          </a:p>
          <a:p>
            <a:r>
              <a:rPr lang="en-US" sz="1200" kern="1200" dirty="0">
                <a:solidFill>
                  <a:schemeClr val="tx1"/>
                </a:solidFill>
                <a:effectLst/>
                <a:latin typeface="Times New Roman" pitchFamily="-110" charset="0"/>
                <a:ea typeface="+mn-ea"/>
                <a:cs typeface="+mn-cs"/>
              </a:rPr>
              <a:t>continuous stream of messages with no change in key for about 150,000 years in order</a:t>
            </a:r>
          </a:p>
          <a:p>
            <a:r>
              <a:rPr lang="en-US" sz="1200" kern="1200" dirty="0">
                <a:solidFill>
                  <a:schemeClr val="tx1"/>
                </a:solidFill>
                <a:effectLst/>
                <a:latin typeface="Times New Roman" pitchFamily="-110" charset="0"/>
                <a:ea typeface="+mn-ea"/>
                <a:cs typeface="+mn-cs"/>
              </a:rPr>
              <a:t>to succeed. Thus, if speed is a concern, it is acceptable to use MD5 rather than SHA</a:t>
            </a:r>
          </a:p>
          <a:p>
            <a:r>
              <a:rPr lang="en-US" sz="1200" kern="1200" dirty="0">
                <a:solidFill>
                  <a:schemeClr val="tx1"/>
                </a:solidFill>
                <a:effectLst/>
                <a:latin typeface="Times New Roman" pitchFamily="-110" charset="0"/>
                <a:ea typeface="+mn-ea"/>
                <a:cs typeface="+mn-cs"/>
              </a:rPr>
              <a:t>as the embedded hash function for HMAC, although use of MD5 is now uncommon.</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15</a:t>
            </a:fld>
            <a:endParaRPr lang="en-US"/>
          </a:p>
        </p:txBody>
      </p:sp>
    </p:spTree>
    <p:extLst>
      <p:ext uri="{BB962C8B-B14F-4D97-AF65-F5344CB8AC3E}">
        <p14:creationId xmlns:p14="http://schemas.microsoft.com/office/powerpoint/2010/main" val="2429974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10" charset="0"/>
                <a:ea typeface="+mn-ea"/>
                <a:cs typeface="+mn-cs"/>
              </a:rPr>
              <a:t> Authenticated encryption (AE) is a term used to describe encryption systems that</a:t>
            </a:r>
          </a:p>
          <a:p>
            <a:r>
              <a:rPr lang="en-US" sz="1200" kern="1200" dirty="0">
                <a:solidFill>
                  <a:schemeClr val="tx1"/>
                </a:solidFill>
                <a:effectLst/>
                <a:latin typeface="Times New Roman" pitchFamily="-110" charset="0"/>
                <a:ea typeface="+mn-ea"/>
                <a:cs typeface="+mn-cs"/>
              </a:rPr>
              <a:t>simultaneously protect confidentiality and authenticity (integrity) of communications;</a:t>
            </a:r>
          </a:p>
          <a:p>
            <a:r>
              <a:rPr lang="en-US" sz="1200" kern="1200" dirty="0">
                <a:solidFill>
                  <a:schemeClr val="tx1"/>
                </a:solidFill>
                <a:effectLst/>
                <a:latin typeface="Times New Roman" pitchFamily="-110" charset="0"/>
                <a:ea typeface="+mn-ea"/>
                <a:cs typeface="+mn-cs"/>
              </a:rPr>
              <a:t>that is, AE provides both message encryption and message authentication.</a:t>
            </a:r>
          </a:p>
          <a:p>
            <a:r>
              <a:rPr lang="en-US" sz="1200" kern="1200" dirty="0">
                <a:solidFill>
                  <a:schemeClr val="tx1"/>
                </a:solidFill>
                <a:effectLst/>
                <a:latin typeface="Times New Roman" pitchFamily="-110" charset="0"/>
                <a:ea typeface="+mn-ea"/>
                <a:cs typeface="+mn-cs"/>
              </a:rPr>
              <a:t>Many applications and protocols require both forms of security, but until recently</a:t>
            </a:r>
          </a:p>
          <a:p>
            <a:r>
              <a:rPr lang="en-US" sz="1200" kern="1200" dirty="0">
                <a:solidFill>
                  <a:schemeClr val="tx1"/>
                </a:solidFill>
                <a:effectLst/>
                <a:latin typeface="Times New Roman" pitchFamily="-110" charset="0"/>
                <a:ea typeface="+mn-ea"/>
                <a:cs typeface="+mn-cs"/>
              </a:rPr>
              <a:t>the two services have been designed separately. AE is implemented using a block</a:t>
            </a:r>
          </a:p>
          <a:p>
            <a:r>
              <a:rPr lang="en-US" sz="1200" kern="1200" dirty="0">
                <a:solidFill>
                  <a:schemeClr val="tx1"/>
                </a:solidFill>
                <a:effectLst/>
                <a:latin typeface="Times New Roman" pitchFamily="-110" charset="0"/>
                <a:ea typeface="+mn-ea"/>
                <a:cs typeface="+mn-cs"/>
              </a:rPr>
              <a:t>cipher mode structure. One example that is used in a number of applications is</a:t>
            </a:r>
          </a:p>
          <a:p>
            <a:r>
              <a:rPr lang="en-US" sz="1200" kern="1200" dirty="0">
                <a:solidFill>
                  <a:schemeClr val="tx1"/>
                </a:solidFill>
                <a:effectLst/>
                <a:latin typeface="Times New Roman" pitchFamily="-110" charset="0"/>
                <a:ea typeface="+mn-ea"/>
                <a:cs typeface="+mn-cs"/>
              </a:rPr>
              <a:t>CCM, described in Appendix E. In this section, we examine Offset Codebook (OCB)</a:t>
            </a:r>
          </a:p>
          <a:p>
            <a:r>
              <a:rPr lang="en-US" sz="1200" kern="1200" dirty="0">
                <a:solidFill>
                  <a:schemeClr val="tx1"/>
                </a:solidFill>
                <a:effectLst/>
                <a:latin typeface="Times New Roman" pitchFamily="-110" charset="0"/>
                <a:ea typeface="+mn-ea"/>
                <a:cs typeface="+mn-cs"/>
              </a:rPr>
              <a:t>[ROGA03]. OCB is an NIST proposed block cipher mode of operation [ROGA01],</a:t>
            </a:r>
          </a:p>
          <a:p>
            <a:r>
              <a:rPr lang="en-US" sz="1200" kern="1200" dirty="0">
                <a:solidFill>
                  <a:schemeClr val="tx1"/>
                </a:solidFill>
                <a:effectLst/>
                <a:latin typeface="Times New Roman" pitchFamily="-110" charset="0"/>
                <a:ea typeface="+mn-ea"/>
                <a:cs typeface="+mn-cs"/>
              </a:rPr>
              <a:t>and is a proposed Internet Standard defined in RFC 7253 (</a:t>
            </a:r>
            <a:r>
              <a:rPr lang="en-US" sz="1200" i="1" kern="1200" dirty="0">
                <a:solidFill>
                  <a:schemeClr val="tx1"/>
                </a:solidFill>
                <a:effectLst/>
                <a:latin typeface="Times New Roman" pitchFamily="-110" charset="0"/>
                <a:ea typeface="+mn-ea"/>
                <a:cs typeface="+mn-cs"/>
              </a:rPr>
              <a:t>The OCB Authenticated-</a:t>
            </a:r>
          </a:p>
          <a:p>
            <a:r>
              <a:rPr lang="en-US" sz="1200" i="1" kern="1200" dirty="0">
                <a:solidFill>
                  <a:schemeClr val="tx1"/>
                </a:solidFill>
                <a:effectLst/>
                <a:latin typeface="Times New Roman" pitchFamily="-110" charset="0"/>
                <a:ea typeface="+mn-ea"/>
                <a:cs typeface="+mn-cs"/>
              </a:rPr>
              <a:t>Encryption Algorithm, </a:t>
            </a:r>
            <a:r>
              <a:rPr lang="en-US" sz="1200" kern="1200" dirty="0">
                <a:solidFill>
                  <a:schemeClr val="tx1"/>
                </a:solidFill>
                <a:effectLst/>
                <a:latin typeface="Times New Roman" pitchFamily="-110" charset="0"/>
                <a:ea typeface="+mn-ea"/>
                <a:cs typeface="+mn-cs"/>
              </a:rPr>
              <a:t>2014). OCB is also approved as an authenticated encryption</a:t>
            </a:r>
          </a:p>
          <a:p>
            <a:r>
              <a:rPr lang="en-US" sz="1200" kern="1200" dirty="0">
                <a:solidFill>
                  <a:schemeClr val="tx1"/>
                </a:solidFill>
                <a:effectLst/>
                <a:latin typeface="Times New Roman" pitchFamily="-110" charset="0"/>
                <a:ea typeface="+mn-ea"/>
                <a:cs typeface="+mn-cs"/>
              </a:rPr>
              <a:t>technique in the IEEE 802.11 wireless LAN standard. And, as mentioned in</a:t>
            </a:r>
          </a:p>
          <a:p>
            <a:r>
              <a:rPr lang="en-US" sz="1200" kern="1200" dirty="0">
                <a:solidFill>
                  <a:schemeClr val="tx1"/>
                </a:solidFill>
                <a:effectLst/>
                <a:latin typeface="Times New Roman" pitchFamily="-110" charset="0"/>
                <a:ea typeface="+mn-ea"/>
                <a:cs typeface="+mn-cs"/>
              </a:rPr>
              <a:t>Chapter 13, OCB is included in </a:t>
            </a:r>
            <a:r>
              <a:rPr lang="en-US" sz="1200" kern="1200" dirty="0" err="1">
                <a:solidFill>
                  <a:schemeClr val="tx1"/>
                </a:solidFill>
                <a:effectLst/>
                <a:latin typeface="Times New Roman" pitchFamily="-110" charset="0"/>
                <a:ea typeface="+mn-ea"/>
                <a:cs typeface="+mn-cs"/>
              </a:rPr>
              <a:t>MiniSec</a:t>
            </a:r>
            <a:r>
              <a:rPr lang="en-US" sz="1200" kern="1200" dirty="0">
                <a:solidFill>
                  <a:schemeClr val="tx1"/>
                </a:solidFill>
                <a:effectLst/>
                <a:latin typeface="Times New Roman" pitchFamily="-110" charset="0"/>
                <a:ea typeface="+mn-ea"/>
                <a:cs typeface="+mn-cs"/>
              </a:rPr>
              <a:t>, the open-source IoT security module.</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A key objective for OCB is efficiency. This is achieved by minimizing the number</a:t>
            </a:r>
          </a:p>
          <a:p>
            <a:r>
              <a:rPr lang="en-US" sz="1200" kern="1200" dirty="0">
                <a:solidFill>
                  <a:schemeClr val="tx1"/>
                </a:solidFill>
                <a:effectLst/>
                <a:latin typeface="Times New Roman" pitchFamily="-110" charset="0"/>
                <a:ea typeface="+mn-ea"/>
                <a:cs typeface="+mn-cs"/>
              </a:rPr>
              <a:t>of encryptions required per message and by allowing for parallel operation on</a:t>
            </a:r>
          </a:p>
          <a:p>
            <a:r>
              <a:rPr lang="en-US" sz="1200" kern="1200" dirty="0">
                <a:solidFill>
                  <a:schemeClr val="tx1"/>
                </a:solidFill>
                <a:effectLst/>
                <a:latin typeface="Times New Roman" pitchFamily="-110" charset="0"/>
                <a:ea typeface="+mn-ea"/>
                <a:cs typeface="+mn-cs"/>
              </a:rPr>
              <a:t>the blocks of a message.</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Figure 21.5 shows the overall structure for OCB encryption and authentication.</a:t>
            </a:r>
          </a:p>
          <a:p>
            <a:r>
              <a:rPr lang="en-US" sz="1200" kern="1200" dirty="0">
                <a:solidFill>
                  <a:schemeClr val="tx1"/>
                </a:solidFill>
                <a:effectLst/>
                <a:latin typeface="Times New Roman" pitchFamily="-110" charset="0"/>
                <a:ea typeface="+mn-ea"/>
                <a:cs typeface="+mn-cs"/>
              </a:rPr>
              <a:t>Typically, AES is used as the encryption algorithm. The message </a:t>
            </a:r>
            <a:r>
              <a:rPr lang="en-US" sz="1200" i="1" kern="1200" dirty="0">
                <a:solidFill>
                  <a:schemeClr val="tx1"/>
                </a:solidFill>
                <a:effectLst/>
                <a:latin typeface="Times New Roman" pitchFamily="-110" charset="0"/>
                <a:ea typeface="+mn-ea"/>
                <a:cs typeface="+mn-cs"/>
              </a:rPr>
              <a:t>M </a:t>
            </a:r>
            <a:r>
              <a:rPr lang="en-US" sz="1200" kern="1200" dirty="0">
                <a:solidFill>
                  <a:schemeClr val="tx1"/>
                </a:solidFill>
                <a:effectLst/>
                <a:latin typeface="Times New Roman" pitchFamily="-110" charset="0"/>
                <a:ea typeface="+mn-ea"/>
                <a:cs typeface="+mn-cs"/>
              </a:rPr>
              <a:t> to be encrypted</a:t>
            </a:r>
          </a:p>
          <a:p>
            <a:r>
              <a:rPr lang="en-US" sz="1200" kern="1200" dirty="0">
                <a:solidFill>
                  <a:schemeClr val="tx1"/>
                </a:solidFill>
                <a:effectLst/>
                <a:latin typeface="Times New Roman" pitchFamily="-110" charset="0"/>
                <a:ea typeface="+mn-ea"/>
                <a:cs typeface="+mn-cs"/>
              </a:rPr>
              <a:t>and authenticated is divided into </a:t>
            </a:r>
            <a:r>
              <a:rPr lang="en-US" sz="1200" i="1" kern="1200" dirty="0">
                <a:solidFill>
                  <a:schemeClr val="tx1"/>
                </a:solidFill>
                <a:effectLst/>
                <a:latin typeface="Times New Roman" pitchFamily="-110" charset="0"/>
                <a:ea typeface="+mn-ea"/>
                <a:cs typeface="+mn-cs"/>
              </a:rPr>
              <a:t>n</a:t>
            </a:r>
            <a:r>
              <a:rPr lang="en-US" sz="1200" kern="1200" dirty="0">
                <a:solidFill>
                  <a:schemeClr val="tx1"/>
                </a:solidFill>
                <a:effectLst/>
                <a:latin typeface="Times New Roman" pitchFamily="-110" charset="0"/>
                <a:ea typeface="+mn-ea"/>
                <a:cs typeface="+mn-cs"/>
              </a:rPr>
              <a:t> -bit blocks, with the exception of the last block,</a:t>
            </a:r>
          </a:p>
          <a:p>
            <a:r>
              <a:rPr lang="en-US" sz="1200" kern="1200" dirty="0">
                <a:solidFill>
                  <a:schemeClr val="tx1"/>
                </a:solidFill>
                <a:effectLst/>
                <a:latin typeface="Times New Roman" pitchFamily="-110" charset="0"/>
                <a:ea typeface="+mn-ea"/>
                <a:cs typeface="+mn-cs"/>
              </a:rPr>
              <a:t>which may be less than </a:t>
            </a:r>
            <a:r>
              <a:rPr lang="en-US" sz="1200" i="1" kern="1200" dirty="0">
                <a:solidFill>
                  <a:schemeClr val="tx1"/>
                </a:solidFill>
                <a:effectLst/>
                <a:latin typeface="Times New Roman" pitchFamily="-110" charset="0"/>
                <a:ea typeface="+mn-ea"/>
                <a:cs typeface="+mn-cs"/>
              </a:rPr>
              <a:t>n </a:t>
            </a:r>
            <a:r>
              <a:rPr lang="en-US" sz="1200" kern="1200" dirty="0">
                <a:solidFill>
                  <a:schemeClr val="tx1"/>
                </a:solidFill>
                <a:effectLst/>
                <a:latin typeface="Times New Roman" pitchFamily="-110" charset="0"/>
                <a:ea typeface="+mn-ea"/>
                <a:cs typeface="+mn-cs"/>
              </a:rPr>
              <a:t> bits. Typically, </a:t>
            </a:r>
            <a:r>
              <a:rPr lang="en-US" sz="1200" i="1" kern="1200" dirty="0">
                <a:solidFill>
                  <a:schemeClr val="tx1"/>
                </a:solidFill>
                <a:effectLst/>
                <a:latin typeface="Times New Roman" pitchFamily="-110" charset="0"/>
                <a:ea typeface="+mn-ea"/>
                <a:cs typeface="+mn-cs"/>
              </a:rPr>
              <a:t>n</a:t>
            </a:r>
            <a:r>
              <a:rPr lang="en-US" sz="1200" kern="1200" dirty="0">
                <a:solidFill>
                  <a:schemeClr val="tx1"/>
                </a:solidFill>
                <a:effectLst/>
                <a:latin typeface="Times New Roman" pitchFamily="-110" charset="0"/>
                <a:ea typeface="+mn-ea"/>
                <a:cs typeface="+mn-cs"/>
              </a:rPr>
              <a:t> =  128. Only a single pass through the message</a:t>
            </a:r>
          </a:p>
          <a:p>
            <a:r>
              <a:rPr lang="en-US" sz="1200" kern="1200" dirty="0">
                <a:solidFill>
                  <a:schemeClr val="tx1"/>
                </a:solidFill>
                <a:effectLst/>
                <a:latin typeface="Times New Roman" pitchFamily="-110" charset="0"/>
                <a:ea typeface="+mn-ea"/>
                <a:cs typeface="+mn-cs"/>
              </a:rPr>
              <a:t>is required to generate both the ciphertext and the authentication code. The total</a:t>
            </a:r>
          </a:p>
          <a:p>
            <a:r>
              <a:rPr lang="en-US" sz="1200" kern="1200" dirty="0">
                <a:solidFill>
                  <a:schemeClr val="tx1"/>
                </a:solidFill>
                <a:effectLst/>
                <a:latin typeface="Times New Roman" pitchFamily="-110" charset="0"/>
                <a:ea typeface="+mn-ea"/>
                <a:cs typeface="+mn-cs"/>
              </a:rPr>
              <a:t>number of blocks is </a:t>
            </a:r>
            <a:r>
              <a:rPr lang="en-US" sz="1200" i="1" kern="1200" dirty="0">
                <a:solidFill>
                  <a:schemeClr val="tx1"/>
                </a:solidFill>
                <a:effectLst/>
                <a:latin typeface="Times New Roman" pitchFamily="-110" charset="0"/>
                <a:ea typeface="+mn-ea"/>
                <a:cs typeface="+mn-cs"/>
              </a:rPr>
              <a:t>m</a:t>
            </a:r>
            <a:r>
              <a:rPr lang="en-US" sz="1200" kern="1200" dirty="0">
                <a:solidFill>
                  <a:schemeClr val="tx1"/>
                </a:solidFill>
                <a:effectLst/>
                <a:latin typeface="Times New Roman" pitchFamily="-110" charset="0"/>
                <a:ea typeface="+mn-ea"/>
                <a:cs typeface="+mn-cs"/>
              </a:rPr>
              <a:t> = </a:t>
            </a:r>
            <a:r>
              <a:rPr lang="en-US" sz="1200" b="0" kern="1200" dirty="0">
                <a:solidFill>
                  <a:schemeClr val="tx1"/>
                </a:solidFill>
                <a:effectLst/>
                <a:latin typeface="Times New Roman" pitchFamily="-110" charset="0"/>
                <a:ea typeface="+mn-ea"/>
                <a:cs typeface="+mn-cs"/>
              </a:rPr>
              <a:t>[</a:t>
            </a:r>
            <a:r>
              <a:rPr lang="en-US" sz="1200" kern="1200" dirty="0">
                <a:solidFill>
                  <a:schemeClr val="tx1"/>
                </a:solidFill>
                <a:effectLst/>
                <a:latin typeface="Times New Roman" pitchFamily="-110" charset="0"/>
                <a:ea typeface="+mn-ea"/>
                <a:cs typeface="+mn-cs"/>
              </a:rPr>
              <a:t> </a:t>
            </a:r>
            <a:r>
              <a:rPr lang="en-US" sz="1200" kern="1200" dirty="0" err="1">
                <a:solidFill>
                  <a:schemeClr val="tx1"/>
                </a:solidFill>
                <a:effectLst/>
                <a:latin typeface="Times New Roman" pitchFamily="-110" charset="0"/>
                <a:ea typeface="+mn-ea"/>
                <a:cs typeface="+mn-cs"/>
              </a:rPr>
              <a:t>len</a:t>
            </a:r>
            <a:r>
              <a:rPr lang="en-US" sz="1200" kern="1200" dirty="0">
                <a:solidFill>
                  <a:schemeClr val="tx1"/>
                </a:solidFill>
                <a:effectLst/>
                <a:latin typeface="Times New Roman" pitchFamily="-110" charset="0"/>
                <a:ea typeface="+mn-ea"/>
                <a:cs typeface="+mn-cs"/>
              </a:rPr>
              <a:t>(M)/</a:t>
            </a:r>
            <a:r>
              <a:rPr lang="en-US" sz="1200" i="1" kern="1200" dirty="0">
                <a:solidFill>
                  <a:schemeClr val="tx1"/>
                </a:solidFill>
                <a:effectLst/>
                <a:latin typeface="Times New Roman" pitchFamily="-110" charset="0"/>
                <a:ea typeface="+mn-ea"/>
                <a:cs typeface="+mn-cs"/>
              </a:rPr>
              <a:t>n</a:t>
            </a:r>
            <a:r>
              <a:rPr lang="en-US" sz="1200" b="1" i="0" kern="1200" dirty="0">
                <a:solidFill>
                  <a:schemeClr val="tx1"/>
                </a:solidFill>
                <a:effectLst/>
                <a:latin typeface="Times New Roman" pitchFamily="-110" charset="0"/>
                <a:ea typeface="+mn-ea"/>
                <a:cs typeface="+mn-cs"/>
              </a:rPr>
              <a:t>]</a:t>
            </a:r>
            <a:r>
              <a:rPr lang="en-US" sz="1200" kern="1200" dirty="0">
                <a:solidFill>
                  <a:schemeClr val="tx1"/>
                </a:solidFill>
                <a:effectLst/>
                <a:latin typeface="Times New Roman" pitchFamily="-110" charset="0"/>
                <a:ea typeface="+mn-ea"/>
                <a:cs typeface="+mn-cs"/>
              </a:rPr>
              <a:t>.</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Note the encryption structure for OCB is similar to that of electronic codebook</a:t>
            </a:r>
          </a:p>
          <a:p>
            <a:r>
              <a:rPr lang="en-US" sz="1200" kern="1200" dirty="0">
                <a:solidFill>
                  <a:schemeClr val="tx1"/>
                </a:solidFill>
                <a:effectLst/>
                <a:latin typeface="Times New Roman" pitchFamily="-110" charset="0"/>
                <a:ea typeface="+mn-ea"/>
                <a:cs typeface="+mn-cs"/>
              </a:rPr>
              <a:t>(ECB) mode. Each block is encrypted independently of the other blocks, so that it is</a:t>
            </a:r>
          </a:p>
          <a:p>
            <a:r>
              <a:rPr lang="en-US" sz="1200" kern="1200" dirty="0">
                <a:solidFill>
                  <a:schemeClr val="tx1"/>
                </a:solidFill>
                <a:effectLst/>
                <a:latin typeface="Times New Roman" pitchFamily="-110" charset="0"/>
                <a:ea typeface="+mn-ea"/>
                <a:cs typeface="+mn-cs"/>
              </a:rPr>
              <a:t>possible to perform all </a:t>
            </a:r>
            <a:r>
              <a:rPr lang="en-US" sz="1200" i="1" kern="1200" dirty="0">
                <a:solidFill>
                  <a:schemeClr val="tx1"/>
                </a:solidFill>
                <a:effectLst/>
                <a:latin typeface="Times New Roman" pitchFamily="-110" charset="0"/>
                <a:ea typeface="+mn-ea"/>
                <a:cs typeface="+mn-cs"/>
              </a:rPr>
              <a:t>m</a:t>
            </a:r>
            <a:r>
              <a:rPr lang="en-US" sz="1200" kern="1200" dirty="0">
                <a:solidFill>
                  <a:schemeClr val="tx1"/>
                </a:solidFill>
                <a:effectLst/>
                <a:latin typeface="Times New Roman" pitchFamily="-110" charset="0"/>
                <a:ea typeface="+mn-ea"/>
                <a:cs typeface="+mn-cs"/>
              </a:rPr>
              <a:t> encryptions simultaneously. As was mentioned in Chapter</a:t>
            </a:r>
          </a:p>
          <a:p>
            <a:r>
              <a:rPr lang="en-US" sz="1200" kern="1200" dirty="0">
                <a:solidFill>
                  <a:schemeClr val="tx1"/>
                </a:solidFill>
                <a:effectLst/>
                <a:latin typeface="Times New Roman" pitchFamily="-110" charset="0"/>
                <a:ea typeface="+mn-ea"/>
                <a:cs typeface="+mn-cs"/>
              </a:rPr>
              <a:t>20, with ECB, if the same </a:t>
            </a:r>
            <a:r>
              <a:rPr lang="en-US" sz="1200" i="1" kern="1200" dirty="0">
                <a:solidFill>
                  <a:schemeClr val="tx1"/>
                </a:solidFill>
                <a:effectLst/>
                <a:latin typeface="Times New Roman" pitchFamily="-110" charset="0"/>
                <a:ea typeface="+mn-ea"/>
                <a:cs typeface="+mn-cs"/>
              </a:rPr>
              <a:t>b</a:t>
            </a:r>
            <a:r>
              <a:rPr lang="en-US" sz="1200" kern="1200" dirty="0">
                <a:solidFill>
                  <a:schemeClr val="tx1"/>
                </a:solidFill>
                <a:effectLst/>
                <a:latin typeface="Times New Roman" pitchFamily="-110" charset="0"/>
                <a:ea typeface="+mn-ea"/>
                <a:cs typeface="+mn-cs"/>
              </a:rPr>
              <a:t>-bit block of plaintext appears more than once in the message,</a:t>
            </a:r>
          </a:p>
          <a:p>
            <a:r>
              <a:rPr lang="en-US" sz="1200" kern="1200" dirty="0">
                <a:solidFill>
                  <a:schemeClr val="tx1"/>
                </a:solidFill>
                <a:effectLst/>
                <a:latin typeface="Times New Roman" pitchFamily="-110" charset="0"/>
                <a:ea typeface="+mn-ea"/>
                <a:cs typeface="+mn-cs"/>
              </a:rPr>
              <a:t>it always produces the same ciphertext. Because of this, for lengthy messages, the ECB</a:t>
            </a:r>
          </a:p>
          <a:p>
            <a:r>
              <a:rPr lang="en-US" sz="1200" kern="1200" dirty="0">
                <a:solidFill>
                  <a:schemeClr val="tx1"/>
                </a:solidFill>
                <a:effectLst/>
                <a:latin typeface="Times New Roman" pitchFamily="-110" charset="0"/>
                <a:ea typeface="+mn-ea"/>
                <a:cs typeface="+mn-cs"/>
              </a:rPr>
              <a:t>mode may not be secure. </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The upper part of Figure 21.5 indicates how the Z[</a:t>
            </a:r>
            <a:r>
              <a:rPr lang="en-US" sz="1200" b="1" kern="1200" dirty="0">
                <a:solidFill>
                  <a:schemeClr val="tx1"/>
                </a:solidFill>
                <a:effectLst/>
                <a:latin typeface="Times New Roman" pitchFamily="-110" charset="0"/>
                <a:ea typeface="+mn-ea"/>
                <a:cs typeface="+mn-cs"/>
              </a:rPr>
              <a:t>i</a:t>
            </a:r>
            <a:r>
              <a:rPr lang="en-US" sz="1200" kern="1200" dirty="0">
                <a:solidFill>
                  <a:schemeClr val="tx1"/>
                </a:solidFill>
                <a:effectLst/>
                <a:latin typeface="Times New Roman" pitchFamily="-110" charset="0"/>
                <a:ea typeface="+mn-ea"/>
                <a:cs typeface="+mn-cs"/>
              </a:rPr>
              <a:t> ]s are generated. An arbitrary</a:t>
            </a:r>
          </a:p>
          <a:p>
            <a:r>
              <a:rPr lang="en-US" sz="1200" b="0" i="1" kern="1200" dirty="0">
                <a:solidFill>
                  <a:schemeClr val="tx1"/>
                </a:solidFill>
                <a:effectLst/>
                <a:latin typeface="Times New Roman" pitchFamily="-110" charset="0"/>
                <a:ea typeface="+mn-ea"/>
                <a:cs typeface="+mn-cs"/>
              </a:rPr>
              <a:t>n</a:t>
            </a:r>
            <a:r>
              <a:rPr lang="en-US" sz="1200" kern="1200" dirty="0">
                <a:solidFill>
                  <a:schemeClr val="tx1"/>
                </a:solidFill>
                <a:effectLst/>
                <a:latin typeface="Times New Roman" pitchFamily="-110" charset="0"/>
                <a:ea typeface="+mn-ea"/>
                <a:cs typeface="+mn-cs"/>
              </a:rPr>
              <a:t> -bit value </a:t>
            </a:r>
            <a:r>
              <a:rPr lang="en-US" sz="1200" b="0" i="1" kern="1200" dirty="0">
                <a:solidFill>
                  <a:schemeClr val="tx1"/>
                </a:solidFill>
                <a:effectLst/>
                <a:latin typeface="Times New Roman" pitchFamily="-110" charset="0"/>
                <a:ea typeface="+mn-ea"/>
                <a:cs typeface="+mn-cs"/>
              </a:rPr>
              <a:t>N </a:t>
            </a:r>
            <a:r>
              <a:rPr lang="en-US" sz="1200" kern="1200" dirty="0">
                <a:solidFill>
                  <a:schemeClr val="tx1"/>
                </a:solidFill>
                <a:effectLst/>
                <a:latin typeface="Times New Roman" pitchFamily="-110" charset="0"/>
                <a:ea typeface="+mn-ea"/>
                <a:cs typeface="+mn-cs"/>
              </a:rPr>
              <a:t> called the nonce is chosen; the only requirement is that if multiple messages</a:t>
            </a:r>
          </a:p>
          <a:p>
            <a:r>
              <a:rPr lang="en-US" sz="1200" kern="1200" dirty="0">
                <a:solidFill>
                  <a:schemeClr val="tx1"/>
                </a:solidFill>
                <a:effectLst/>
                <a:latin typeface="Times New Roman" pitchFamily="-110" charset="0"/>
                <a:ea typeface="+mn-ea"/>
                <a:cs typeface="+mn-cs"/>
              </a:rPr>
              <a:t>are encrypted with the same key, a different nonce must be used each time such</a:t>
            </a:r>
          </a:p>
          <a:p>
            <a:r>
              <a:rPr lang="en-US" sz="1200" kern="1200" dirty="0">
                <a:solidFill>
                  <a:schemeClr val="tx1"/>
                </a:solidFill>
                <a:effectLst/>
                <a:latin typeface="Times New Roman" pitchFamily="-110" charset="0"/>
                <a:ea typeface="+mn-ea"/>
                <a:cs typeface="+mn-cs"/>
              </a:rPr>
              <a:t> that each nonce is only used once. Each different value of </a:t>
            </a:r>
            <a:r>
              <a:rPr lang="en-US" sz="1200" i="1" kern="1200" dirty="0">
                <a:solidFill>
                  <a:schemeClr val="tx1"/>
                </a:solidFill>
                <a:effectLst/>
                <a:latin typeface="Times New Roman" pitchFamily="-110" charset="0"/>
                <a:ea typeface="+mn-ea"/>
                <a:cs typeface="+mn-cs"/>
              </a:rPr>
              <a:t>N</a:t>
            </a:r>
            <a:r>
              <a:rPr lang="en-US" sz="1200" kern="1200" dirty="0">
                <a:solidFill>
                  <a:schemeClr val="tx1"/>
                </a:solidFill>
                <a:effectLst/>
                <a:latin typeface="Times New Roman" pitchFamily="-110" charset="0"/>
                <a:ea typeface="+mn-ea"/>
                <a:cs typeface="+mn-cs"/>
              </a:rPr>
              <a:t> will produce a different</a:t>
            </a:r>
          </a:p>
          <a:p>
            <a:r>
              <a:rPr lang="en-US" sz="1200" kern="1200" dirty="0">
                <a:solidFill>
                  <a:schemeClr val="tx1"/>
                </a:solidFill>
                <a:effectLst/>
                <a:latin typeface="Times New Roman" pitchFamily="-110" charset="0"/>
                <a:ea typeface="+mn-ea"/>
                <a:cs typeface="+mn-cs"/>
              </a:rPr>
              <a:t>set of Z[i ]. Thus, if two different messages have identical blocks in the same position in</a:t>
            </a:r>
          </a:p>
          <a:p>
            <a:r>
              <a:rPr lang="en-US" sz="1200" kern="1200" dirty="0">
                <a:solidFill>
                  <a:schemeClr val="tx1"/>
                </a:solidFill>
                <a:effectLst/>
                <a:latin typeface="Times New Roman" pitchFamily="-110" charset="0"/>
                <a:ea typeface="+mn-ea"/>
                <a:cs typeface="+mn-cs"/>
              </a:rPr>
              <a:t>the message, they will produce different ciphertexts because the Z[i ] will be different.</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16</a:t>
            </a:fld>
            <a:endParaRPr lang="en-US"/>
          </a:p>
        </p:txBody>
      </p:sp>
    </p:spTree>
    <p:extLst>
      <p:ext uri="{BB962C8B-B14F-4D97-AF65-F5344CB8AC3E}">
        <p14:creationId xmlns:p14="http://schemas.microsoft.com/office/powerpoint/2010/main" val="2968896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Times New Roman" pitchFamily="-110" charset="0"/>
                <a:ea typeface="+mn-ea"/>
                <a:cs typeface="+mn-cs"/>
              </a:rPr>
              <a:t> Figure 21.6 summarizes the OCB algorithms for encryption and decryption.</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17</a:t>
            </a:fld>
            <a:endParaRPr lang="en-US"/>
          </a:p>
        </p:txBody>
      </p:sp>
    </p:spTree>
    <p:extLst>
      <p:ext uri="{BB962C8B-B14F-4D97-AF65-F5344CB8AC3E}">
        <p14:creationId xmlns:p14="http://schemas.microsoft.com/office/powerpoint/2010/main" val="1772300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the most widely used public-key algorithms are RSA and Diffie-Hellman. </a:t>
            </a:r>
          </a:p>
          <a:p>
            <a:endParaRPr lang="en-US" dirty="0"/>
          </a:p>
          <a:p>
            <a:r>
              <a:rPr lang="en-US" dirty="0"/>
              <a:t>One of the first public-key schemes was developed in 1977 by Ron </a:t>
            </a:r>
            <a:r>
              <a:rPr lang="en-US" dirty="0" err="1"/>
              <a:t>Rivest</a:t>
            </a:r>
            <a:r>
              <a:rPr lang="en-US" dirty="0"/>
              <a:t>, Adi Shamir, and Len </a:t>
            </a:r>
            <a:r>
              <a:rPr lang="en-US" dirty="0" err="1"/>
              <a:t>Adleman</a:t>
            </a:r>
            <a:r>
              <a:rPr lang="en-US" dirty="0"/>
              <a:t> at MIT and first published in 1978 [RIVE78]. The RSA scheme has since that time reigned supreme as the most widely accepted and implemented approach to public-key encryption. RSA is a block cipher in which the plaintext and ciphertext are integers between 0 and </a:t>
            </a:r>
            <a:r>
              <a:rPr lang="en-US" i="1" dirty="0"/>
              <a:t>n</a:t>
            </a:r>
            <a:r>
              <a:rPr lang="en-US" dirty="0"/>
              <a:t> – 1 for some</a:t>
            </a:r>
            <a:r>
              <a:rPr lang="en-US" i="1" dirty="0"/>
              <a:t> n</a:t>
            </a:r>
            <a:r>
              <a:rPr lang="en-US" dirty="0"/>
              <a:t>. </a:t>
            </a:r>
          </a:p>
          <a:p>
            <a:endParaRPr lang="en-US" dirty="0"/>
          </a:p>
          <a:p>
            <a:r>
              <a:rPr lang="en-US" dirty="0"/>
              <a:t>Encryption and decryption are of the following form, for some plaintext block </a:t>
            </a:r>
            <a:r>
              <a:rPr lang="en-US" i="1" dirty="0"/>
              <a:t>M</a:t>
            </a:r>
            <a:r>
              <a:rPr lang="en-US" dirty="0"/>
              <a:t> and ciphertext block </a:t>
            </a:r>
            <a:r>
              <a:rPr lang="en-US" i="1" dirty="0"/>
              <a:t>C</a:t>
            </a:r>
            <a:r>
              <a:rPr lang="en-US" dirty="0"/>
              <a:t>:</a:t>
            </a:r>
          </a:p>
          <a:p>
            <a:r>
              <a:rPr lang="en-US" dirty="0"/>
              <a:t>	</a:t>
            </a:r>
            <a:r>
              <a:rPr lang="en-US" i="1" dirty="0"/>
              <a:t>C</a:t>
            </a:r>
            <a:r>
              <a:rPr lang="en-US" dirty="0"/>
              <a:t> = </a:t>
            </a:r>
            <a:r>
              <a:rPr lang="en-US" i="1" dirty="0"/>
              <a:t>M</a:t>
            </a:r>
            <a:r>
              <a:rPr lang="en-US" i="1" baseline="30000" dirty="0"/>
              <a:t>e</a:t>
            </a:r>
            <a:r>
              <a:rPr lang="en-US" dirty="0"/>
              <a:t> mod </a:t>
            </a:r>
            <a:r>
              <a:rPr lang="en-US" i="1" dirty="0"/>
              <a:t>n</a:t>
            </a:r>
            <a:endParaRPr lang="en-US" dirty="0"/>
          </a:p>
          <a:p>
            <a:r>
              <a:rPr lang="en-US" dirty="0"/>
              <a:t>	</a:t>
            </a:r>
            <a:r>
              <a:rPr lang="en-US" i="1" dirty="0"/>
              <a:t>M</a:t>
            </a:r>
            <a:r>
              <a:rPr lang="en-US" dirty="0"/>
              <a:t> = </a:t>
            </a:r>
            <a:r>
              <a:rPr lang="en-US" i="1" dirty="0"/>
              <a:t>C</a:t>
            </a:r>
            <a:r>
              <a:rPr lang="en-US" i="1" baseline="30000" dirty="0"/>
              <a:t>d</a:t>
            </a:r>
            <a:r>
              <a:rPr lang="en-US" dirty="0"/>
              <a:t> mod </a:t>
            </a:r>
            <a:r>
              <a:rPr lang="en-US" i="1" dirty="0"/>
              <a:t>n</a:t>
            </a:r>
            <a:r>
              <a:rPr lang="en-US" dirty="0"/>
              <a:t>  = (</a:t>
            </a:r>
            <a:r>
              <a:rPr lang="en-US" i="1" dirty="0"/>
              <a:t>M</a:t>
            </a:r>
            <a:r>
              <a:rPr lang="en-US" i="1" baseline="30000" dirty="0"/>
              <a:t>e</a:t>
            </a:r>
            <a:r>
              <a:rPr lang="en-US" dirty="0"/>
              <a:t>)</a:t>
            </a:r>
            <a:r>
              <a:rPr lang="en-US" i="1" baseline="30000" dirty="0"/>
              <a:t>d</a:t>
            </a:r>
            <a:r>
              <a:rPr lang="en-US" dirty="0"/>
              <a:t> mod </a:t>
            </a:r>
            <a:r>
              <a:rPr lang="en-US" i="1" dirty="0"/>
              <a:t>n</a:t>
            </a:r>
            <a:r>
              <a:rPr lang="en-US" dirty="0"/>
              <a:t>  = </a:t>
            </a:r>
            <a:r>
              <a:rPr lang="en-US" i="1" dirty="0"/>
              <a:t>M</a:t>
            </a:r>
            <a:r>
              <a:rPr lang="en-US" i="1" baseline="30000" dirty="0"/>
              <a:t>ed</a:t>
            </a:r>
            <a:r>
              <a:rPr lang="en-US" dirty="0"/>
              <a:t> mod </a:t>
            </a:r>
            <a:r>
              <a:rPr lang="en-US" i="1" dirty="0"/>
              <a:t>n</a:t>
            </a:r>
            <a:endParaRPr lang="en-US" dirty="0"/>
          </a:p>
          <a:p>
            <a:endParaRPr lang="en-US" dirty="0"/>
          </a:p>
          <a:p>
            <a:r>
              <a:rPr lang="en-US" dirty="0"/>
              <a:t>Both sender and receiver must know the values of </a:t>
            </a:r>
            <a:r>
              <a:rPr lang="en-US" i="1" dirty="0"/>
              <a:t>n</a:t>
            </a:r>
            <a:r>
              <a:rPr lang="en-US" dirty="0"/>
              <a:t> and </a:t>
            </a:r>
            <a:r>
              <a:rPr lang="en-US" i="1" dirty="0"/>
              <a:t>e</a:t>
            </a:r>
            <a:r>
              <a:rPr lang="en-US" dirty="0"/>
              <a:t>, and only the receiver knows the value of </a:t>
            </a:r>
            <a:r>
              <a:rPr lang="en-US" i="1" dirty="0"/>
              <a:t>d</a:t>
            </a:r>
            <a:r>
              <a:rPr lang="en-US" dirty="0"/>
              <a:t>. This is a public-key encryption algorithm with a public key of </a:t>
            </a:r>
            <a:r>
              <a:rPr lang="en-US" i="1" dirty="0"/>
              <a:t>PU</a:t>
            </a:r>
            <a:r>
              <a:rPr lang="en-US" dirty="0"/>
              <a:t> = {</a:t>
            </a:r>
            <a:r>
              <a:rPr lang="en-US" i="1" dirty="0"/>
              <a:t>e</a:t>
            </a:r>
            <a:r>
              <a:rPr lang="en-US" dirty="0"/>
              <a:t>, </a:t>
            </a:r>
            <a:r>
              <a:rPr lang="en-US" i="1" dirty="0"/>
              <a:t>n</a:t>
            </a:r>
            <a:r>
              <a:rPr lang="en-US" dirty="0"/>
              <a:t>} and a private key of </a:t>
            </a:r>
            <a:r>
              <a:rPr lang="en-US" i="1" dirty="0"/>
              <a:t>PR</a:t>
            </a:r>
            <a:r>
              <a:rPr lang="en-US" dirty="0"/>
              <a:t> = {</a:t>
            </a:r>
            <a:r>
              <a:rPr lang="en-US" i="1" dirty="0"/>
              <a:t>d</a:t>
            </a:r>
            <a:r>
              <a:rPr lang="en-US" dirty="0"/>
              <a:t>, </a:t>
            </a:r>
            <a:r>
              <a:rPr lang="en-US" i="1" dirty="0"/>
              <a:t>n</a:t>
            </a:r>
            <a:r>
              <a:rPr lang="en-US" dirty="0"/>
              <a:t>}. See text for details of how these values are derived, and their requirements.</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18</a:t>
            </a:fld>
            <a:endParaRPr lang="en-US"/>
          </a:p>
        </p:txBody>
      </p:sp>
    </p:spTree>
    <p:extLst>
      <p:ext uri="{BB962C8B-B14F-4D97-AF65-F5344CB8AC3E}">
        <p14:creationId xmlns:p14="http://schemas.microsoft.com/office/powerpoint/2010/main" val="1601371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Times New Roman" pitchFamily="-110" charset="0"/>
                <a:ea typeface="+mn-ea"/>
                <a:cs typeface="+mn-cs"/>
              </a:rPr>
              <a:t> Figure 21.7 summarizes the RSA algorithm.</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19</a:t>
            </a:fld>
            <a:endParaRPr lang="en-US"/>
          </a:p>
        </p:txBody>
      </p:sp>
    </p:spTree>
    <p:extLst>
      <p:ext uri="{BB962C8B-B14F-4D97-AF65-F5344CB8AC3E}">
        <p14:creationId xmlns:p14="http://schemas.microsoft.com/office/powerpoint/2010/main" val="1644752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a:t>
            </a:fld>
            <a:endParaRPr lang="en-US"/>
          </a:p>
        </p:txBody>
      </p:sp>
    </p:spTree>
    <p:extLst>
      <p:ext uri="{BB962C8B-B14F-4D97-AF65-F5344CB8AC3E}">
        <p14:creationId xmlns:p14="http://schemas.microsoft.com/office/powerpoint/2010/main" val="2360449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Times New Roman" pitchFamily="-110" charset="0"/>
                <a:ea typeface="+mn-ea"/>
                <a:cs typeface="+mn-cs"/>
              </a:rPr>
              <a:t>An example, from [SING99], is shown in Figure 21.8.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Times New Roman" pitchFamily="-11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Times New Roman" pitchFamily="-110" charset="0"/>
                <a:ea typeface="+mn-ea"/>
                <a:cs typeface="+mn-cs"/>
              </a:rPr>
              <a:t>Page 649 in the textbook!!</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20</a:t>
            </a:fld>
            <a:endParaRPr lang="en-US"/>
          </a:p>
        </p:txBody>
      </p:sp>
    </p:spTree>
    <p:extLst>
      <p:ext uri="{BB962C8B-B14F-4D97-AF65-F5344CB8AC3E}">
        <p14:creationId xmlns:p14="http://schemas.microsoft.com/office/powerpoint/2010/main" val="847071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possible approaches to attacking the RSA algorithm are:</a:t>
            </a:r>
          </a:p>
          <a:p>
            <a:endParaRPr lang="en-US" dirty="0">
              <a:ea typeface="Times New Roman" pitchFamily="-110" charset="0"/>
              <a:cs typeface="Times New Roman" pitchFamily="-110" charset="0"/>
            </a:endParaRPr>
          </a:p>
          <a:p>
            <a:r>
              <a:rPr lang="en-US" dirty="0">
                <a:ea typeface="Times New Roman" pitchFamily="-110" charset="0"/>
                <a:cs typeface="Times New Roman" pitchFamily="-110" charset="0"/>
              </a:rPr>
              <a:t>• </a:t>
            </a:r>
            <a:r>
              <a:rPr lang="en-US" b="1" dirty="0"/>
              <a:t>Brute force:</a:t>
            </a:r>
            <a:r>
              <a:rPr lang="en-US" dirty="0"/>
              <a:t> This involves trying all possible private keys. </a:t>
            </a:r>
            <a:endParaRPr lang="en-US" dirty="0">
              <a:ea typeface="Times New Roman" pitchFamily="-110" charset="0"/>
              <a:cs typeface="Times New Roman" pitchFamily="-110" charset="0"/>
            </a:endParaRPr>
          </a:p>
          <a:p>
            <a:endParaRPr lang="en-US" dirty="0">
              <a:ea typeface="Times New Roman" pitchFamily="-110" charset="0"/>
              <a:cs typeface="Times New Roman" pitchFamily="-110" charset="0"/>
            </a:endParaRPr>
          </a:p>
          <a:p>
            <a:r>
              <a:rPr lang="en-US" dirty="0">
                <a:ea typeface="Times New Roman" pitchFamily="-110" charset="0"/>
                <a:cs typeface="Times New Roman" pitchFamily="-110" charset="0"/>
              </a:rPr>
              <a:t>• </a:t>
            </a:r>
            <a:r>
              <a:rPr lang="en-US" b="1" dirty="0"/>
              <a:t>Mathematical attacks:</a:t>
            </a:r>
            <a:r>
              <a:rPr lang="en-US" dirty="0"/>
              <a:t> </a:t>
            </a:r>
            <a:r>
              <a:rPr lang="en-US" sz="1200" b="0" i="0" u="none" strike="noStrike" kern="1200" baseline="0" dirty="0">
                <a:solidFill>
                  <a:schemeClr val="tx1"/>
                </a:solidFill>
                <a:latin typeface="Times New Roman" pitchFamily="-110" charset="0"/>
                <a:ea typeface="+mn-ea"/>
                <a:cs typeface="+mn-cs"/>
              </a:rPr>
              <a:t>There are several approaches, all equivalent in effort to</a:t>
            </a:r>
          </a:p>
          <a:p>
            <a:r>
              <a:rPr lang="en-US" sz="1200" b="0" i="0" u="none" strike="noStrike" kern="1200" baseline="0" dirty="0">
                <a:solidFill>
                  <a:schemeClr val="tx1"/>
                </a:solidFill>
                <a:latin typeface="Times New Roman" pitchFamily="-110" charset="0"/>
                <a:ea typeface="+mn-ea"/>
                <a:cs typeface="+mn-cs"/>
              </a:rPr>
              <a:t>factoring the product of two primes.</a:t>
            </a:r>
          </a:p>
          <a:p>
            <a:endParaRPr lang="en-US" dirty="0">
              <a:ea typeface="Times New Roman" pitchFamily="-110" charset="0"/>
              <a:cs typeface="Times New Roman" pitchFamily="-110" charset="0"/>
            </a:endParaRPr>
          </a:p>
          <a:p>
            <a:r>
              <a:rPr lang="en-US" dirty="0">
                <a:ea typeface="Times New Roman" pitchFamily="-110" charset="0"/>
                <a:cs typeface="Times New Roman" pitchFamily="-110" charset="0"/>
              </a:rPr>
              <a:t>• </a:t>
            </a:r>
            <a:r>
              <a:rPr lang="en-US" b="1" dirty="0"/>
              <a:t>Timing attacks:</a:t>
            </a:r>
            <a:r>
              <a:rPr lang="en-US" dirty="0"/>
              <a:t> These depend on the running time of the decryption algorithm.</a:t>
            </a:r>
          </a:p>
          <a:p>
            <a:endParaRPr lang="en-US" dirty="0">
              <a:ea typeface="Times New Roman" pitchFamily="-110" charset="0"/>
              <a:cs typeface="Times New Roman" pitchFamily="-110" charset="0"/>
            </a:endParaRPr>
          </a:p>
          <a:p>
            <a:r>
              <a:rPr lang="en-US" dirty="0">
                <a:ea typeface="Times New Roman" pitchFamily="-110" charset="0"/>
                <a:cs typeface="Times New Roman" pitchFamily="-110" charset="0"/>
              </a:rPr>
              <a:t>• </a:t>
            </a:r>
            <a:r>
              <a:rPr lang="en-US" b="1" dirty="0"/>
              <a:t>Chosen ciphertext attacks:</a:t>
            </a:r>
            <a:r>
              <a:rPr lang="en-US" dirty="0"/>
              <a:t> This type of attack exploits properties of the RSA algorithm. A discussion of this attack is beyond the scope of this book.</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21</a:t>
            </a:fld>
            <a:endParaRPr lang="en-US"/>
          </a:p>
        </p:txBody>
      </p:sp>
    </p:spTree>
    <p:extLst>
      <p:ext uri="{BB962C8B-B14F-4D97-AF65-F5344CB8AC3E}">
        <p14:creationId xmlns:p14="http://schemas.microsoft.com/office/powerpoint/2010/main" val="1056535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baseline="0" dirty="0">
                <a:solidFill>
                  <a:schemeClr val="tx1"/>
                </a:solidFill>
                <a:latin typeface="Times New Roman" pitchFamily="-110" charset="0"/>
                <a:ea typeface="+mn-ea"/>
                <a:cs typeface="+mn-cs"/>
              </a:rPr>
              <a:t>Factoring the modulus (N) breaks RSA.  </a:t>
            </a:r>
          </a:p>
          <a:p>
            <a:endParaRPr lang="en-US" sz="1200" b="1" kern="1200" baseline="0" dirty="0">
              <a:solidFill>
                <a:schemeClr val="tx1"/>
              </a:solidFill>
              <a:latin typeface="Times New Roman" pitchFamily="-110" charset="0"/>
              <a:ea typeface="+mn-ea"/>
              <a:cs typeface="+mn-cs"/>
            </a:endParaRPr>
          </a:p>
          <a:p>
            <a:r>
              <a:rPr lang="en-US" sz="1200" b="1" kern="1200" baseline="0" dirty="0">
                <a:solidFill>
                  <a:schemeClr val="tx1"/>
                </a:solidFill>
                <a:latin typeface="Times New Roman" pitchFamily="-110" charset="0"/>
                <a:ea typeface="+mn-ea"/>
                <a:cs typeface="+mn-cs"/>
              </a:rPr>
              <a:t>For a large </a:t>
            </a:r>
            <a:r>
              <a:rPr lang="en-US" sz="1200" b="1" i="1" kern="1200" baseline="0" dirty="0">
                <a:solidFill>
                  <a:schemeClr val="tx1"/>
                </a:solidFill>
                <a:latin typeface="Times New Roman" pitchFamily="-110" charset="0"/>
                <a:ea typeface="+mn-ea"/>
                <a:cs typeface="+mn-cs"/>
              </a:rPr>
              <a:t>n with large prime factors, factoring is a hard problem</a:t>
            </a:r>
            <a:r>
              <a:rPr lang="en-US" sz="1200" b="0" i="1" kern="1200" baseline="0" dirty="0">
                <a:solidFill>
                  <a:schemeClr val="tx1"/>
                </a:solidFill>
                <a:latin typeface="Times New Roman" pitchFamily="-110" charset="0"/>
                <a:ea typeface="+mn-ea"/>
                <a:cs typeface="+mn-cs"/>
              </a:rPr>
              <a:t>,</a:t>
            </a:r>
          </a:p>
          <a:p>
            <a:r>
              <a:rPr lang="en-US" sz="1200" b="0" i="1" kern="1200" baseline="0" dirty="0">
                <a:solidFill>
                  <a:schemeClr val="tx1"/>
                </a:solidFill>
                <a:latin typeface="Times New Roman" pitchFamily="-110" charset="0"/>
                <a:ea typeface="+mn-ea"/>
                <a:cs typeface="+mn-cs"/>
              </a:rPr>
              <a:t>but not </a:t>
            </a:r>
            <a:r>
              <a:rPr lang="en-US" sz="1200" b="0" kern="1200" baseline="0" dirty="0">
                <a:solidFill>
                  <a:schemeClr val="tx1"/>
                </a:solidFill>
                <a:latin typeface="Times New Roman" pitchFamily="-110" charset="0"/>
                <a:ea typeface="+mn-ea"/>
                <a:cs typeface="+mn-cs"/>
              </a:rPr>
              <a:t>as hard as it used to be. Just as it had done for DES, RSA Laboratories issued</a:t>
            </a:r>
          </a:p>
          <a:p>
            <a:r>
              <a:rPr lang="en-US" sz="1200" b="0" kern="1200" baseline="0" dirty="0">
                <a:solidFill>
                  <a:schemeClr val="tx1"/>
                </a:solidFill>
                <a:latin typeface="Times New Roman" pitchFamily="-110" charset="0"/>
                <a:ea typeface="+mn-ea"/>
                <a:cs typeface="+mn-cs"/>
              </a:rPr>
              <a:t>challenges for the RSA cipher with key sizes of 100, 110, 120, and so on, digits. The</a:t>
            </a:r>
          </a:p>
          <a:p>
            <a:r>
              <a:rPr lang="en-US" sz="1200" b="0" kern="1200" baseline="0" dirty="0">
                <a:solidFill>
                  <a:schemeClr val="tx1"/>
                </a:solidFill>
                <a:latin typeface="Times New Roman" pitchFamily="-110" charset="0"/>
                <a:ea typeface="+mn-ea"/>
                <a:cs typeface="+mn-cs"/>
              </a:rPr>
              <a:t>latest challenge to be met is the RSA-200 challenge with a key length of 200 decimal</a:t>
            </a:r>
          </a:p>
          <a:p>
            <a:r>
              <a:rPr lang="en-US" sz="1200" b="0" kern="1200" baseline="0" dirty="0">
                <a:solidFill>
                  <a:schemeClr val="tx1"/>
                </a:solidFill>
                <a:latin typeface="Times New Roman" pitchFamily="-110" charset="0"/>
                <a:ea typeface="+mn-ea"/>
                <a:cs typeface="+mn-cs"/>
              </a:rPr>
              <a:t>digits, or about 663 bits. Table 21.2 shows the results to date. The level of effort is</a:t>
            </a:r>
          </a:p>
          <a:p>
            <a:r>
              <a:rPr lang="en-US" sz="1200" b="0" kern="1200" baseline="0" dirty="0">
                <a:solidFill>
                  <a:schemeClr val="tx1"/>
                </a:solidFill>
                <a:latin typeface="Times New Roman" pitchFamily="-110" charset="0"/>
                <a:ea typeface="+mn-ea"/>
                <a:cs typeface="+mn-cs"/>
              </a:rPr>
              <a:t>measured in MIPS-years: a million-instructions-per-second processor running for</a:t>
            </a:r>
          </a:p>
          <a:p>
            <a:r>
              <a:rPr lang="en-US" sz="1200" b="0" kern="1200" baseline="0" dirty="0">
                <a:solidFill>
                  <a:schemeClr val="tx1"/>
                </a:solidFill>
                <a:latin typeface="Times New Roman" pitchFamily="-110" charset="0"/>
                <a:ea typeface="+mn-ea"/>
                <a:cs typeface="+mn-cs"/>
              </a:rPr>
              <a:t>one year, which is about 3 * 10</a:t>
            </a:r>
            <a:r>
              <a:rPr lang="en-US" sz="1200" b="0" kern="1200" baseline="30000" dirty="0">
                <a:solidFill>
                  <a:schemeClr val="tx1"/>
                </a:solidFill>
                <a:latin typeface="Times New Roman" pitchFamily="-110" charset="0"/>
                <a:ea typeface="+mn-ea"/>
                <a:cs typeface="+mn-cs"/>
              </a:rPr>
              <a:t>13</a:t>
            </a:r>
            <a:r>
              <a:rPr lang="en-US" sz="1200" b="0" kern="1200" baseline="0" dirty="0">
                <a:solidFill>
                  <a:schemeClr val="tx1"/>
                </a:solidFill>
                <a:latin typeface="Times New Roman" pitchFamily="-110" charset="0"/>
                <a:ea typeface="+mn-ea"/>
                <a:cs typeface="+mn-cs"/>
              </a:rPr>
              <a:t> instructions executed (MIPS-year numbers not</a:t>
            </a:r>
          </a:p>
          <a:p>
            <a:r>
              <a:rPr lang="en-US" sz="1200" b="0" kern="1200" baseline="0" dirty="0">
                <a:solidFill>
                  <a:schemeClr val="tx1"/>
                </a:solidFill>
                <a:latin typeface="Times New Roman" pitchFamily="-110" charset="0"/>
                <a:ea typeface="+mn-ea"/>
                <a:cs typeface="+mn-cs"/>
              </a:rPr>
              <a:t>available for last 3 entries).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A striking fact about Table 21.2 concerns the method used. Until the</a:t>
            </a:r>
          </a:p>
          <a:p>
            <a:r>
              <a:rPr lang="en-US" sz="1200" b="0" kern="1200" baseline="0" dirty="0">
                <a:solidFill>
                  <a:schemeClr val="tx1"/>
                </a:solidFill>
                <a:latin typeface="Times New Roman" pitchFamily="-110" charset="0"/>
                <a:ea typeface="+mn-ea"/>
                <a:cs typeface="+mn-cs"/>
              </a:rPr>
              <a:t>mid-1990s, factoring attacks were made using an approach known as the quadratic</a:t>
            </a:r>
          </a:p>
          <a:p>
            <a:r>
              <a:rPr lang="en-US" sz="1200" b="0" kern="1200" baseline="0" dirty="0">
                <a:solidFill>
                  <a:schemeClr val="tx1"/>
                </a:solidFill>
                <a:latin typeface="Times New Roman" pitchFamily="-110" charset="0"/>
                <a:ea typeface="+mn-ea"/>
                <a:cs typeface="+mn-cs"/>
              </a:rPr>
              <a:t>sieve. The attack on RSA-130 used a newer algorithm, the generalized number field</a:t>
            </a:r>
          </a:p>
          <a:p>
            <a:r>
              <a:rPr lang="en-US" sz="1200" b="0" kern="1200" baseline="0" dirty="0">
                <a:solidFill>
                  <a:schemeClr val="tx1"/>
                </a:solidFill>
                <a:latin typeface="Times New Roman" pitchFamily="-110" charset="0"/>
                <a:ea typeface="+mn-ea"/>
                <a:cs typeface="+mn-cs"/>
              </a:rPr>
              <a:t>sieve (GNFS), and was able to factor a larger number than RSA-129 at only 20% of</a:t>
            </a:r>
          </a:p>
          <a:p>
            <a:r>
              <a:rPr lang="en-US" sz="1200" b="0" kern="1200" baseline="0" dirty="0">
                <a:solidFill>
                  <a:schemeClr val="tx1"/>
                </a:solidFill>
                <a:latin typeface="Times New Roman" pitchFamily="-110" charset="0"/>
                <a:ea typeface="+mn-ea"/>
                <a:cs typeface="+mn-cs"/>
              </a:rPr>
              <a:t>the computing effort.</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The threat to larger key sizes is twofold: the continuing increase in computing</a:t>
            </a:r>
          </a:p>
          <a:p>
            <a:r>
              <a:rPr lang="en-US" sz="1200" b="0" kern="1200" baseline="0" dirty="0">
                <a:solidFill>
                  <a:schemeClr val="tx1"/>
                </a:solidFill>
                <a:latin typeface="Times New Roman" pitchFamily="-110" charset="0"/>
                <a:ea typeface="+mn-ea"/>
                <a:cs typeface="+mn-cs"/>
              </a:rPr>
              <a:t>power, and the continuing refinement of factoring algorithms. We have seen</a:t>
            </a:r>
          </a:p>
          <a:p>
            <a:r>
              <a:rPr lang="en-US" sz="1200" b="0" kern="1200" baseline="0" dirty="0">
                <a:solidFill>
                  <a:schemeClr val="tx1"/>
                </a:solidFill>
                <a:latin typeface="Times New Roman" pitchFamily="-110" charset="0"/>
                <a:ea typeface="+mn-ea"/>
                <a:cs typeface="+mn-cs"/>
              </a:rPr>
              <a:t>that the move to a different algorithm resulted in a tremendous speedup. We can</a:t>
            </a:r>
          </a:p>
          <a:p>
            <a:r>
              <a:rPr lang="en-US" sz="1200" b="0" kern="1200" baseline="0" dirty="0">
                <a:solidFill>
                  <a:schemeClr val="tx1"/>
                </a:solidFill>
                <a:latin typeface="Times New Roman" pitchFamily="-110" charset="0"/>
                <a:ea typeface="+mn-ea"/>
                <a:cs typeface="+mn-cs"/>
              </a:rPr>
              <a:t>expect further refinements in the GNFS, and the use of an even better algorithm is</a:t>
            </a:r>
          </a:p>
          <a:p>
            <a:r>
              <a:rPr lang="en-US" sz="1200" b="0" kern="1200" baseline="0" dirty="0">
                <a:solidFill>
                  <a:schemeClr val="tx1"/>
                </a:solidFill>
                <a:latin typeface="Times New Roman" pitchFamily="-110" charset="0"/>
                <a:ea typeface="+mn-ea"/>
                <a:cs typeface="+mn-cs"/>
              </a:rPr>
              <a:t>also a possibility. In fact, a related algorithm, the special number field sieve (SNFS),</a:t>
            </a:r>
          </a:p>
          <a:p>
            <a:r>
              <a:rPr lang="en-US" sz="1200" b="0" kern="1200" baseline="0" dirty="0">
                <a:solidFill>
                  <a:schemeClr val="tx1"/>
                </a:solidFill>
                <a:latin typeface="Times New Roman" pitchFamily="-110" charset="0"/>
                <a:ea typeface="+mn-ea"/>
                <a:cs typeface="+mn-cs"/>
              </a:rPr>
              <a:t>can factor numbers with a specialized form considerably faster than the generalized</a:t>
            </a:r>
          </a:p>
          <a:p>
            <a:r>
              <a:rPr lang="en-US" sz="1200" b="0" kern="1200" baseline="0" dirty="0">
                <a:solidFill>
                  <a:schemeClr val="tx1"/>
                </a:solidFill>
                <a:latin typeface="Times New Roman" pitchFamily="-110" charset="0"/>
                <a:ea typeface="+mn-ea"/>
                <a:cs typeface="+mn-cs"/>
              </a:rPr>
              <a:t>number field sieve. It is reasonable to expect a breakthrough that would enable</a:t>
            </a:r>
          </a:p>
          <a:p>
            <a:r>
              <a:rPr lang="en-US" sz="1200" b="0" kern="1200" baseline="0" dirty="0">
                <a:solidFill>
                  <a:schemeClr val="tx1"/>
                </a:solidFill>
                <a:latin typeface="Times New Roman" pitchFamily="-110" charset="0"/>
                <a:ea typeface="+mn-ea"/>
                <a:cs typeface="+mn-cs"/>
              </a:rPr>
              <a:t>a general factoring performance in about the same time as SNFS, or even better.</a:t>
            </a:r>
          </a:p>
          <a:p>
            <a:r>
              <a:rPr lang="en-US" sz="1200" b="0" kern="1200" baseline="0" dirty="0">
                <a:solidFill>
                  <a:schemeClr val="tx1"/>
                </a:solidFill>
                <a:latin typeface="Times New Roman" pitchFamily="-110" charset="0"/>
                <a:ea typeface="+mn-ea"/>
                <a:cs typeface="+mn-cs"/>
              </a:rPr>
              <a:t>Thus, we need to be careful in choosing a key size for RSA. </a:t>
            </a:r>
            <a:r>
              <a:rPr lang="en-US" sz="1200" b="1" kern="1200" baseline="0" dirty="0">
                <a:solidFill>
                  <a:schemeClr val="tx1"/>
                </a:solidFill>
                <a:highlight>
                  <a:srgbClr val="FFFF00"/>
                </a:highlight>
                <a:latin typeface="Times New Roman" pitchFamily="-110" charset="0"/>
                <a:ea typeface="+mn-ea"/>
                <a:cs typeface="+mn-cs"/>
              </a:rPr>
              <a:t>For the near future, a</a:t>
            </a:r>
          </a:p>
          <a:p>
            <a:r>
              <a:rPr lang="en-US" sz="1200" b="1" kern="1200" baseline="0" dirty="0">
                <a:solidFill>
                  <a:schemeClr val="tx1"/>
                </a:solidFill>
                <a:highlight>
                  <a:srgbClr val="FFFF00"/>
                </a:highlight>
                <a:latin typeface="Times New Roman" pitchFamily="-110" charset="0"/>
                <a:ea typeface="+mn-ea"/>
                <a:cs typeface="+mn-cs"/>
              </a:rPr>
              <a:t>modulus size in the range of 1024 to 2048 bits seems secure.</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In addition to specifying the size of </a:t>
            </a:r>
            <a:r>
              <a:rPr lang="en-US" sz="1200" b="0" i="1" kern="1200" baseline="0" dirty="0">
                <a:solidFill>
                  <a:schemeClr val="tx1"/>
                </a:solidFill>
                <a:latin typeface="Times New Roman" pitchFamily="-110" charset="0"/>
                <a:ea typeface="+mn-ea"/>
                <a:cs typeface="+mn-cs"/>
              </a:rPr>
              <a:t>n , a number of other constraints have been</a:t>
            </a:r>
          </a:p>
          <a:p>
            <a:r>
              <a:rPr lang="en-US" sz="1200" b="0" kern="1200" baseline="0" dirty="0">
                <a:solidFill>
                  <a:schemeClr val="tx1"/>
                </a:solidFill>
                <a:latin typeface="Times New Roman" pitchFamily="-110" charset="0"/>
                <a:ea typeface="+mn-ea"/>
                <a:cs typeface="+mn-cs"/>
              </a:rPr>
              <a:t>suggested by researchers. To avoid values of </a:t>
            </a:r>
            <a:r>
              <a:rPr lang="en-US" sz="1200" b="0" i="1" kern="1200" baseline="0" dirty="0">
                <a:solidFill>
                  <a:schemeClr val="tx1"/>
                </a:solidFill>
                <a:latin typeface="Times New Roman" pitchFamily="-110" charset="0"/>
                <a:ea typeface="+mn-ea"/>
                <a:cs typeface="+mn-cs"/>
              </a:rPr>
              <a:t>n that may be factored more easily, the</a:t>
            </a:r>
          </a:p>
          <a:p>
            <a:r>
              <a:rPr lang="en-US" sz="1200" b="0" kern="1200" baseline="0" dirty="0">
                <a:solidFill>
                  <a:schemeClr val="tx1"/>
                </a:solidFill>
                <a:latin typeface="Times New Roman" pitchFamily="-110" charset="0"/>
                <a:ea typeface="+mn-ea"/>
                <a:cs typeface="+mn-cs"/>
              </a:rPr>
              <a:t>algorithm’s inventors suggest the following constraints on </a:t>
            </a:r>
            <a:r>
              <a:rPr lang="en-US" sz="1200" b="0" i="1" kern="1200" baseline="0" dirty="0">
                <a:solidFill>
                  <a:schemeClr val="tx1"/>
                </a:solidFill>
                <a:latin typeface="Times New Roman" pitchFamily="-110" charset="0"/>
                <a:ea typeface="+mn-ea"/>
                <a:cs typeface="+mn-cs"/>
              </a:rPr>
              <a:t>p and q :</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a:t>
            </a:r>
            <a:r>
              <a:rPr lang="en-US" sz="1200" b="0" i="1" kern="1200" baseline="0" dirty="0">
                <a:solidFill>
                  <a:schemeClr val="tx1"/>
                </a:solidFill>
                <a:latin typeface="Times New Roman" pitchFamily="-110" charset="0"/>
                <a:ea typeface="+mn-ea"/>
                <a:cs typeface="+mn-cs"/>
              </a:rPr>
              <a:t>p and q should differ in length by only a few digits. Thus, for a 1024-bit key</a:t>
            </a:r>
          </a:p>
          <a:p>
            <a:r>
              <a:rPr lang="en-US" sz="1200" b="0" kern="1200" baseline="0" dirty="0">
                <a:solidFill>
                  <a:schemeClr val="tx1"/>
                </a:solidFill>
                <a:latin typeface="Times New Roman" pitchFamily="-110" charset="0"/>
                <a:ea typeface="+mn-ea"/>
                <a:cs typeface="+mn-cs"/>
              </a:rPr>
              <a:t>(309 decimal digits), both </a:t>
            </a:r>
            <a:r>
              <a:rPr lang="en-US" sz="1200" b="0" i="1" kern="1200" baseline="0" dirty="0">
                <a:solidFill>
                  <a:schemeClr val="tx1"/>
                </a:solidFill>
                <a:latin typeface="Times New Roman" pitchFamily="-110" charset="0"/>
                <a:ea typeface="+mn-ea"/>
                <a:cs typeface="+mn-cs"/>
              </a:rPr>
              <a:t>p and q should be on the order of magnitude of</a:t>
            </a:r>
          </a:p>
          <a:p>
            <a:r>
              <a:rPr lang="en-US" sz="1200" b="0" kern="1200" baseline="0" dirty="0">
                <a:solidFill>
                  <a:schemeClr val="tx1"/>
                </a:solidFill>
                <a:latin typeface="Times New Roman" pitchFamily="-110" charset="0"/>
                <a:ea typeface="+mn-ea"/>
                <a:cs typeface="+mn-cs"/>
              </a:rPr>
              <a:t>10 </a:t>
            </a:r>
            <a:r>
              <a:rPr lang="en-US" sz="1200" b="0" kern="1200" baseline="30000" dirty="0">
                <a:solidFill>
                  <a:schemeClr val="tx1"/>
                </a:solidFill>
                <a:latin typeface="Times New Roman" pitchFamily="-110" charset="0"/>
                <a:ea typeface="+mn-ea"/>
                <a:cs typeface="+mn-cs"/>
              </a:rPr>
              <a:t>75</a:t>
            </a:r>
            <a:r>
              <a:rPr lang="en-US" sz="1200" b="0" kern="1200" baseline="0" dirty="0">
                <a:solidFill>
                  <a:schemeClr val="tx1"/>
                </a:solidFill>
                <a:latin typeface="Times New Roman" pitchFamily="-110" charset="0"/>
                <a:ea typeface="+mn-ea"/>
                <a:cs typeface="+mn-cs"/>
              </a:rPr>
              <a:t> to 10 </a:t>
            </a:r>
            <a:r>
              <a:rPr lang="en-US" sz="1200" b="0" kern="1200" baseline="30000" dirty="0">
                <a:solidFill>
                  <a:schemeClr val="tx1"/>
                </a:solidFill>
                <a:latin typeface="Times New Roman" pitchFamily="-110" charset="0"/>
                <a:ea typeface="+mn-ea"/>
                <a:cs typeface="+mn-cs"/>
              </a:rPr>
              <a:t>100</a:t>
            </a:r>
            <a:r>
              <a:rPr lang="en-US" sz="1200" b="0" kern="1200" baseline="0" dirty="0">
                <a:solidFill>
                  <a:schemeClr val="tx1"/>
                </a:solidFill>
                <a:latin typeface="Times New Roman" pitchFamily="-110" charset="0"/>
                <a:ea typeface="+mn-ea"/>
                <a:cs typeface="+mn-cs"/>
              </a:rPr>
              <a:t> .</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Both (</a:t>
            </a:r>
            <a:r>
              <a:rPr lang="en-US" sz="1200" b="0" i="1" kern="1200" baseline="0" dirty="0">
                <a:solidFill>
                  <a:schemeClr val="tx1"/>
                </a:solidFill>
                <a:latin typeface="Times New Roman" pitchFamily="-110" charset="0"/>
                <a:ea typeface="+mn-ea"/>
                <a:cs typeface="+mn-cs"/>
              </a:rPr>
              <a:t>p - 1) and (q - 1) should contain a large prime factor.</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3. </a:t>
            </a:r>
            <a:r>
              <a:rPr lang="en-US" sz="1200" b="0" kern="1200" baseline="0" dirty="0" err="1">
                <a:solidFill>
                  <a:schemeClr val="tx1"/>
                </a:solidFill>
                <a:latin typeface="Times New Roman" pitchFamily="-110" charset="0"/>
                <a:ea typeface="+mn-ea"/>
                <a:cs typeface="+mn-cs"/>
              </a:rPr>
              <a:t>gcd</a:t>
            </a:r>
            <a:r>
              <a:rPr lang="en-US" sz="1200" b="0" kern="1200" baseline="0" dirty="0">
                <a:solidFill>
                  <a:schemeClr val="tx1"/>
                </a:solidFill>
                <a:latin typeface="Times New Roman" pitchFamily="-110" charset="0"/>
                <a:ea typeface="+mn-ea"/>
                <a:cs typeface="+mn-cs"/>
              </a:rPr>
              <a:t> (</a:t>
            </a:r>
            <a:r>
              <a:rPr lang="en-US" sz="1200" b="0" i="1" kern="1200" baseline="0" dirty="0">
                <a:solidFill>
                  <a:schemeClr val="tx1"/>
                </a:solidFill>
                <a:latin typeface="Times New Roman" pitchFamily="-110" charset="0"/>
                <a:ea typeface="+mn-ea"/>
                <a:cs typeface="+mn-cs"/>
              </a:rPr>
              <a:t>p - 1, q - 1) should be small.</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In addition, it has been demonstrated that if </a:t>
            </a:r>
            <a:r>
              <a:rPr lang="en-US" sz="1200" b="0" i="1" kern="1200" baseline="0" dirty="0">
                <a:solidFill>
                  <a:schemeClr val="tx1"/>
                </a:solidFill>
                <a:latin typeface="Times New Roman" pitchFamily="-110" charset="0"/>
                <a:ea typeface="+mn-ea"/>
                <a:cs typeface="+mn-cs"/>
              </a:rPr>
              <a:t>e &lt; n and d &lt; n</a:t>
            </a:r>
            <a:r>
              <a:rPr lang="en-US" sz="1200" b="0" i="1" kern="1200" baseline="30000" dirty="0">
                <a:solidFill>
                  <a:schemeClr val="tx1"/>
                </a:solidFill>
                <a:latin typeface="Times New Roman" pitchFamily="-110" charset="0"/>
                <a:ea typeface="+mn-ea"/>
                <a:cs typeface="+mn-cs"/>
              </a:rPr>
              <a:t>1/4 </a:t>
            </a:r>
            <a:r>
              <a:rPr lang="en-US" sz="1200" b="0" i="1" kern="1200" baseline="0" dirty="0">
                <a:solidFill>
                  <a:schemeClr val="tx1"/>
                </a:solidFill>
                <a:latin typeface="Times New Roman" pitchFamily="-110" charset="0"/>
                <a:ea typeface="+mn-ea"/>
                <a:cs typeface="+mn-cs"/>
              </a:rPr>
              <a:t>, then d can be easily</a:t>
            </a:r>
          </a:p>
          <a:p>
            <a:r>
              <a:rPr lang="en-US" sz="1200" b="0" kern="1200" baseline="0" dirty="0">
                <a:solidFill>
                  <a:schemeClr val="tx1"/>
                </a:solidFill>
                <a:latin typeface="Times New Roman" pitchFamily="-110" charset="0"/>
                <a:ea typeface="+mn-ea"/>
                <a:cs typeface="+mn-cs"/>
              </a:rPr>
              <a:t>determined [WIEN90].</a:t>
            </a:r>
            <a:endParaRPr lang="en-US" b="0" dirty="0"/>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22</a:t>
            </a:fld>
            <a:endParaRPr lang="en-US"/>
          </a:p>
        </p:txBody>
      </p:sp>
    </p:spTree>
    <p:extLst>
      <p:ext uri="{BB962C8B-B14F-4D97-AF65-F5344CB8AC3E}">
        <p14:creationId xmlns:p14="http://schemas.microsoft.com/office/powerpoint/2010/main" val="2906584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10" charset="0"/>
                <a:ea typeface="+mn-ea"/>
                <a:cs typeface="+mn-cs"/>
              </a:rPr>
              <a:t>If one needed yet another lesson about how difficult it is to assess</a:t>
            </a:r>
          </a:p>
          <a:p>
            <a:r>
              <a:rPr lang="en-US" sz="1200" kern="1200" dirty="0">
                <a:solidFill>
                  <a:schemeClr val="tx1"/>
                </a:solidFill>
                <a:effectLst/>
                <a:latin typeface="Times New Roman" pitchFamily="-110" charset="0"/>
                <a:ea typeface="+mn-ea"/>
                <a:cs typeface="+mn-cs"/>
              </a:rPr>
              <a:t>the security of a cryptographic algorithm, the appearance of timing attacks provides a</a:t>
            </a:r>
          </a:p>
          <a:p>
            <a:r>
              <a:rPr lang="en-US" sz="1200" kern="1200" dirty="0">
                <a:solidFill>
                  <a:schemeClr val="tx1"/>
                </a:solidFill>
                <a:effectLst/>
                <a:latin typeface="Times New Roman" pitchFamily="-110" charset="0"/>
                <a:ea typeface="+mn-ea"/>
                <a:cs typeface="+mn-cs"/>
              </a:rPr>
              <a:t>stunning one. Paul Kocher, a cryptographic consultant, demonstrated that a snooper</a:t>
            </a:r>
          </a:p>
          <a:p>
            <a:r>
              <a:rPr lang="en-US" sz="1200" kern="1200" dirty="0">
                <a:solidFill>
                  <a:schemeClr val="tx1"/>
                </a:solidFill>
                <a:effectLst/>
                <a:latin typeface="Times New Roman" pitchFamily="-110" charset="0"/>
                <a:ea typeface="+mn-ea"/>
                <a:cs typeface="+mn-cs"/>
              </a:rPr>
              <a:t>can determine a private key by keeping track of how long a computer takes to decipher</a:t>
            </a:r>
          </a:p>
          <a:p>
            <a:r>
              <a:rPr lang="en-US" sz="1200" kern="1200" dirty="0">
                <a:solidFill>
                  <a:schemeClr val="tx1"/>
                </a:solidFill>
                <a:effectLst/>
                <a:latin typeface="Times New Roman" pitchFamily="-110" charset="0"/>
                <a:ea typeface="+mn-ea"/>
                <a:cs typeface="+mn-cs"/>
              </a:rPr>
              <a:t>messages [KOCH96]. Timing attacks are applicable not just to RSA, but also</a:t>
            </a:r>
          </a:p>
          <a:p>
            <a:r>
              <a:rPr lang="en-US" sz="1200" kern="1200" dirty="0">
                <a:solidFill>
                  <a:schemeClr val="tx1"/>
                </a:solidFill>
                <a:effectLst/>
                <a:latin typeface="Times New Roman" pitchFamily="-110" charset="0"/>
                <a:ea typeface="+mn-ea"/>
                <a:cs typeface="+mn-cs"/>
              </a:rPr>
              <a:t>to other public-key cryptography systems. This attack is alarming for two reasons:</a:t>
            </a:r>
          </a:p>
          <a:p>
            <a:r>
              <a:rPr lang="en-US" sz="1200" kern="1200" dirty="0">
                <a:solidFill>
                  <a:schemeClr val="tx1"/>
                </a:solidFill>
                <a:effectLst/>
                <a:latin typeface="Times New Roman" pitchFamily="-110" charset="0"/>
                <a:ea typeface="+mn-ea"/>
                <a:cs typeface="+mn-cs"/>
              </a:rPr>
              <a:t>It comes from a completely unexpected direction, and it is a ciphertext-only attack.</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A timing attack is somewhat analogous to a burglar guessing the combination</a:t>
            </a:r>
          </a:p>
          <a:p>
            <a:r>
              <a:rPr lang="en-US" sz="1200" kern="1200" dirty="0">
                <a:solidFill>
                  <a:schemeClr val="tx1"/>
                </a:solidFill>
                <a:effectLst/>
                <a:latin typeface="Times New Roman" pitchFamily="-110" charset="0"/>
                <a:ea typeface="+mn-ea"/>
                <a:cs typeface="+mn-cs"/>
              </a:rPr>
              <a:t>of a safe by observing how long it takes for someone to turn the dial from number to</a:t>
            </a:r>
          </a:p>
          <a:p>
            <a:r>
              <a:rPr lang="en-US" sz="1200" kern="1200" dirty="0">
                <a:solidFill>
                  <a:schemeClr val="tx1"/>
                </a:solidFill>
                <a:effectLst/>
                <a:latin typeface="Times New Roman" pitchFamily="-110" charset="0"/>
                <a:ea typeface="+mn-ea"/>
                <a:cs typeface="+mn-cs"/>
              </a:rPr>
              <a:t>number. The attack exploits the common use of a modular exponentiation algorithm in</a:t>
            </a:r>
          </a:p>
          <a:p>
            <a:r>
              <a:rPr lang="en-US" sz="1200" kern="1200" dirty="0">
                <a:solidFill>
                  <a:schemeClr val="tx1"/>
                </a:solidFill>
                <a:effectLst/>
                <a:latin typeface="Times New Roman" pitchFamily="-110" charset="0"/>
                <a:ea typeface="+mn-ea"/>
                <a:cs typeface="+mn-cs"/>
              </a:rPr>
              <a:t>RSA encryption and decryption, but the attack can be adapted to work with any implementation</a:t>
            </a:r>
          </a:p>
          <a:p>
            <a:r>
              <a:rPr lang="en-US" sz="1200" kern="1200" dirty="0">
                <a:solidFill>
                  <a:schemeClr val="tx1"/>
                </a:solidFill>
                <a:effectLst/>
                <a:latin typeface="Times New Roman" pitchFamily="-110" charset="0"/>
                <a:ea typeface="+mn-ea"/>
                <a:cs typeface="+mn-cs"/>
              </a:rPr>
              <a:t>that does not run in fixed time. In the modular exponentiation algorithm,</a:t>
            </a:r>
          </a:p>
          <a:p>
            <a:r>
              <a:rPr lang="en-US" sz="1200" kern="1200" dirty="0">
                <a:solidFill>
                  <a:schemeClr val="tx1"/>
                </a:solidFill>
                <a:effectLst/>
                <a:latin typeface="Times New Roman" pitchFamily="-110" charset="0"/>
                <a:ea typeface="+mn-ea"/>
                <a:cs typeface="+mn-cs"/>
              </a:rPr>
              <a:t>exponentiation is accomplished bit by bit, with one modular multiplication performed</a:t>
            </a:r>
          </a:p>
          <a:p>
            <a:r>
              <a:rPr lang="en-US" sz="1200" kern="1200" dirty="0">
                <a:solidFill>
                  <a:schemeClr val="tx1"/>
                </a:solidFill>
                <a:effectLst/>
                <a:latin typeface="Times New Roman" pitchFamily="-110" charset="0"/>
                <a:ea typeface="+mn-ea"/>
                <a:cs typeface="+mn-cs"/>
              </a:rPr>
              <a:t>at each iteration and an additional modular multiplication performed for each 1 bit.</a:t>
            </a:r>
          </a:p>
          <a:p>
            <a:endParaRPr lang="en-US" dirty="0"/>
          </a:p>
          <a:p>
            <a:r>
              <a:rPr lang="en-US" sz="1200" kern="1200" dirty="0">
                <a:solidFill>
                  <a:schemeClr val="tx1"/>
                </a:solidFill>
                <a:effectLst/>
                <a:latin typeface="Times New Roman" pitchFamily="-110" charset="0"/>
                <a:ea typeface="+mn-ea"/>
                <a:cs typeface="+mn-cs"/>
              </a:rPr>
              <a:t> As Kocher points out in his paper, the attack is simplest to understand in an</a:t>
            </a:r>
          </a:p>
          <a:p>
            <a:r>
              <a:rPr lang="en-US" sz="1200" kern="1200" dirty="0">
                <a:solidFill>
                  <a:schemeClr val="tx1"/>
                </a:solidFill>
                <a:effectLst/>
                <a:latin typeface="Times New Roman" pitchFamily="-110" charset="0"/>
                <a:ea typeface="+mn-ea"/>
                <a:cs typeface="+mn-cs"/>
              </a:rPr>
              <a:t>extreme case. Suppose the target system uses a modular multiplication function that</a:t>
            </a:r>
          </a:p>
          <a:p>
            <a:r>
              <a:rPr lang="en-US" sz="1200" kern="1200" dirty="0">
                <a:solidFill>
                  <a:schemeClr val="tx1"/>
                </a:solidFill>
                <a:effectLst/>
                <a:latin typeface="Times New Roman" pitchFamily="-110" charset="0"/>
                <a:ea typeface="+mn-ea"/>
                <a:cs typeface="+mn-cs"/>
              </a:rPr>
              <a:t>is very fast in almost all cases but in a few cases takes much more time than an entire</a:t>
            </a:r>
          </a:p>
          <a:p>
            <a:r>
              <a:rPr lang="en-US" sz="1200" kern="1200" dirty="0">
                <a:solidFill>
                  <a:schemeClr val="tx1"/>
                </a:solidFill>
                <a:effectLst/>
                <a:latin typeface="Times New Roman" pitchFamily="-110" charset="0"/>
                <a:ea typeface="+mn-ea"/>
                <a:cs typeface="+mn-cs"/>
              </a:rPr>
              <a:t>average modular exponentiation. The attack proceeds bit-by-bit starting with the</a:t>
            </a:r>
          </a:p>
          <a:p>
            <a:r>
              <a:rPr lang="en-US" sz="1200" kern="1200" dirty="0">
                <a:solidFill>
                  <a:schemeClr val="tx1"/>
                </a:solidFill>
                <a:effectLst/>
                <a:latin typeface="Times New Roman" pitchFamily="-110" charset="0"/>
                <a:ea typeface="+mn-ea"/>
                <a:cs typeface="+mn-cs"/>
              </a:rPr>
              <a:t>leftmost bit, </a:t>
            </a:r>
            <a:r>
              <a:rPr lang="en-US" sz="1200" b="0" i="1" kern="1200" dirty="0">
                <a:solidFill>
                  <a:schemeClr val="tx1"/>
                </a:solidFill>
                <a:effectLst/>
                <a:latin typeface="Times New Roman" pitchFamily="-110" charset="0"/>
                <a:ea typeface="+mn-ea"/>
                <a:cs typeface="+mn-cs"/>
              </a:rPr>
              <a:t>b</a:t>
            </a:r>
            <a:r>
              <a:rPr lang="en-US" sz="1200" b="0" i="1" kern="1200" baseline="-25000" dirty="0">
                <a:solidFill>
                  <a:schemeClr val="tx1"/>
                </a:solidFill>
                <a:effectLst/>
                <a:latin typeface="Times New Roman" pitchFamily="-110" charset="0"/>
                <a:ea typeface="+mn-ea"/>
                <a:cs typeface="+mn-cs"/>
              </a:rPr>
              <a:t>k</a:t>
            </a:r>
            <a:r>
              <a:rPr lang="en-US" sz="1200" kern="1200" dirty="0">
                <a:solidFill>
                  <a:schemeClr val="tx1"/>
                </a:solidFill>
                <a:effectLst/>
                <a:latin typeface="Times New Roman" pitchFamily="-110" charset="0"/>
                <a:ea typeface="+mn-ea"/>
                <a:cs typeface="+mn-cs"/>
              </a:rPr>
              <a:t> .</a:t>
            </a:r>
          </a:p>
          <a:p>
            <a:endParaRPr lang="en-US" dirty="0"/>
          </a:p>
          <a:p>
            <a:r>
              <a:rPr lang="en-US" sz="1200" kern="1200" dirty="0">
                <a:solidFill>
                  <a:schemeClr val="tx1"/>
                </a:solidFill>
                <a:effectLst/>
                <a:latin typeface="Times New Roman" pitchFamily="-110" charset="0"/>
                <a:ea typeface="+mn-ea"/>
                <a:cs typeface="+mn-cs"/>
              </a:rPr>
              <a:t> Therefore, if the observed</a:t>
            </a:r>
          </a:p>
          <a:p>
            <a:r>
              <a:rPr lang="en-US" sz="1200" kern="1200" dirty="0">
                <a:solidFill>
                  <a:schemeClr val="tx1"/>
                </a:solidFill>
                <a:effectLst/>
                <a:latin typeface="Times New Roman" pitchFamily="-110" charset="0"/>
                <a:ea typeface="+mn-ea"/>
                <a:cs typeface="+mn-cs"/>
              </a:rPr>
              <a:t>time to execute the decryption algorithm is always slow when this particular iteration</a:t>
            </a:r>
          </a:p>
          <a:p>
            <a:r>
              <a:rPr lang="en-US" sz="1200" kern="1200" dirty="0">
                <a:solidFill>
                  <a:schemeClr val="tx1"/>
                </a:solidFill>
                <a:effectLst/>
                <a:latin typeface="Times New Roman" pitchFamily="-110" charset="0"/>
                <a:ea typeface="+mn-ea"/>
                <a:cs typeface="+mn-cs"/>
              </a:rPr>
              <a:t>is slow with a 1 bit, then this bit is assumed to be 1. If a number of observed execution</a:t>
            </a:r>
          </a:p>
          <a:p>
            <a:r>
              <a:rPr lang="en-US" sz="1200" kern="1200" dirty="0">
                <a:solidFill>
                  <a:schemeClr val="tx1"/>
                </a:solidFill>
                <a:effectLst/>
                <a:latin typeface="Times New Roman" pitchFamily="-110" charset="0"/>
                <a:ea typeface="+mn-ea"/>
                <a:cs typeface="+mn-cs"/>
              </a:rPr>
              <a:t>times for the entire algorithm are fast, then this bit is assumed to be 0.</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In practice, modular exponentiation implementations do not have such extreme</a:t>
            </a:r>
          </a:p>
          <a:p>
            <a:r>
              <a:rPr lang="en-US" sz="1200" kern="1200" dirty="0">
                <a:solidFill>
                  <a:schemeClr val="tx1"/>
                </a:solidFill>
                <a:effectLst/>
                <a:latin typeface="Times New Roman" pitchFamily="-110" charset="0"/>
                <a:ea typeface="+mn-ea"/>
                <a:cs typeface="+mn-cs"/>
              </a:rPr>
              <a:t>timing variations, in which the execution time of a single iteration can exceed the</a:t>
            </a:r>
          </a:p>
          <a:p>
            <a:r>
              <a:rPr lang="en-US" sz="1200" kern="1200" dirty="0">
                <a:solidFill>
                  <a:schemeClr val="tx1"/>
                </a:solidFill>
                <a:effectLst/>
                <a:latin typeface="Times New Roman" pitchFamily="-110" charset="0"/>
                <a:ea typeface="+mn-ea"/>
                <a:cs typeface="+mn-cs"/>
              </a:rPr>
              <a:t>mean execution time of the entire algorithm. Nevertheless, there is enough variation</a:t>
            </a:r>
          </a:p>
          <a:p>
            <a:r>
              <a:rPr lang="en-US" sz="1200" kern="1200" dirty="0">
                <a:solidFill>
                  <a:schemeClr val="tx1"/>
                </a:solidFill>
                <a:effectLst/>
                <a:latin typeface="Times New Roman" pitchFamily="-110" charset="0"/>
                <a:ea typeface="+mn-ea"/>
                <a:cs typeface="+mn-cs"/>
              </a:rPr>
              <a:t>to make this attack practical. For details, see [KOCH96].</a:t>
            </a:r>
          </a:p>
          <a:p>
            <a:endParaRPr lang="en-US" sz="1200" kern="1200" dirty="0">
              <a:solidFill>
                <a:schemeClr val="tx1"/>
              </a:solidFill>
              <a:effectLst/>
              <a:latin typeface="Times New Roman" pitchFamily="-110"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23</a:t>
            </a:fld>
            <a:endParaRPr lang="en-US"/>
          </a:p>
        </p:txBody>
      </p:sp>
    </p:spTree>
    <p:extLst>
      <p:ext uri="{BB962C8B-B14F-4D97-AF65-F5344CB8AC3E}">
        <p14:creationId xmlns:p14="http://schemas.microsoft.com/office/powerpoint/2010/main" val="3906232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New Roman" pitchFamily="-110" charset="0"/>
                <a:ea typeface="+mn-ea"/>
                <a:cs typeface="+mn-cs"/>
              </a:rPr>
              <a:t>• Constant Exponentiation Time:</a:t>
            </a:r>
            <a:r>
              <a:rPr lang="en-US" sz="1200" kern="1200" dirty="0">
                <a:solidFill>
                  <a:schemeClr val="tx1"/>
                </a:solidFill>
                <a:effectLst/>
                <a:latin typeface="Times New Roman" pitchFamily="-110" charset="0"/>
                <a:ea typeface="+mn-ea"/>
                <a:cs typeface="+mn-cs"/>
              </a:rPr>
              <a:t>  Ensure that all exponentiations take the same</a:t>
            </a:r>
          </a:p>
          <a:p>
            <a:r>
              <a:rPr lang="en-US" sz="1200" kern="1200" dirty="0">
                <a:solidFill>
                  <a:schemeClr val="tx1"/>
                </a:solidFill>
                <a:effectLst/>
                <a:latin typeface="Times New Roman" pitchFamily="-110" charset="0"/>
                <a:ea typeface="+mn-ea"/>
                <a:cs typeface="+mn-cs"/>
              </a:rPr>
              <a:t>amount of time before returning a result. This is a simple fix but does degrade</a:t>
            </a:r>
          </a:p>
          <a:p>
            <a:r>
              <a:rPr lang="en-US" sz="1200" kern="1200" dirty="0">
                <a:solidFill>
                  <a:schemeClr val="tx1"/>
                </a:solidFill>
                <a:effectLst/>
                <a:latin typeface="Times New Roman" pitchFamily="-110" charset="0"/>
                <a:ea typeface="+mn-ea"/>
                <a:cs typeface="+mn-cs"/>
              </a:rPr>
              <a:t>performance.</a:t>
            </a:r>
          </a:p>
          <a:p>
            <a:endParaRPr lang="en-US" sz="1200"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Random Delay:</a:t>
            </a:r>
            <a:r>
              <a:rPr lang="en-US" sz="1200" kern="1200" dirty="0">
                <a:solidFill>
                  <a:schemeClr val="tx1"/>
                </a:solidFill>
                <a:effectLst/>
                <a:latin typeface="Times New Roman" pitchFamily="-110" charset="0"/>
                <a:ea typeface="+mn-ea"/>
                <a:cs typeface="+mn-cs"/>
              </a:rPr>
              <a:t>  Better performance could be achieved by adding a random delay</a:t>
            </a:r>
          </a:p>
          <a:p>
            <a:r>
              <a:rPr lang="en-US" sz="1200" kern="1200" dirty="0">
                <a:solidFill>
                  <a:schemeClr val="tx1"/>
                </a:solidFill>
                <a:effectLst/>
                <a:latin typeface="Times New Roman" pitchFamily="-110" charset="0"/>
                <a:ea typeface="+mn-ea"/>
                <a:cs typeface="+mn-cs"/>
              </a:rPr>
              <a:t>to the exponentiation algorithm to confuse the timing attack. Kocher points out</a:t>
            </a:r>
          </a:p>
          <a:p>
            <a:r>
              <a:rPr lang="en-US" sz="1200" kern="1200" dirty="0">
                <a:solidFill>
                  <a:schemeClr val="tx1"/>
                </a:solidFill>
                <a:effectLst/>
                <a:latin typeface="Times New Roman" pitchFamily="-110" charset="0"/>
                <a:ea typeface="+mn-ea"/>
                <a:cs typeface="+mn-cs"/>
              </a:rPr>
              <a:t>that if defenders do not add enough noise, attackers could still succeed by collecting</a:t>
            </a:r>
          </a:p>
          <a:p>
            <a:r>
              <a:rPr lang="en-US" sz="1200" kern="1200" dirty="0">
                <a:solidFill>
                  <a:schemeClr val="tx1"/>
                </a:solidFill>
                <a:effectLst/>
                <a:latin typeface="Times New Roman" pitchFamily="-110" charset="0"/>
                <a:ea typeface="+mn-ea"/>
                <a:cs typeface="+mn-cs"/>
              </a:rPr>
              <a:t>additional measurements to compensate for the random delays.</a:t>
            </a:r>
          </a:p>
          <a:p>
            <a:endParaRPr lang="en-US" sz="1200"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Blinding:</a:t>
            </a:r>
            <a:r>
              <a:rPr lang="en-US" sz="1200" kern="1200" dirty="0">
                <a:solidFill>
                  <a:schemeClr val="tx1"/>
                </a:solidFill>
                <a:effectLst/>
                <a:latin typeface="Times New Roman" pitchFamily="-110" charset="0"/>
                <a:ea typeface="+mn-ea"/>
                <a:cs typeface="+mn-cs"/>
              </a:rPr>
              <a:t>  Multiply the ciphertext by a random number before performing</a:t>
            </a:r>
          </a:p>
          <a:p>
            <a:r>
              <a:rPr lang="en-US" sz="1200" kern="1200" dirty="0">
                <a:solidFill>
                  <a:schemeClr val="tx1"/>
                </a:solidFill>
                <a:effectLst/>
                <a:latin typeface="Times New Roman" pitchFamily="-110" charset="0"/>
                <a:ea typeface="+mn-ea"/>
                <a:cs typeface="+mn-cs"/>
              </a:rPr>
              <a:t>exponentiation.</a:t>
            </a:r>
            <a:r>
              <a:rPr lang="en-US" sz="1200" kern="1200" baseline="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This process prevents the attacker from knowing what ciphertext</a:t>
            </a:r>
          </a:p>
          <a:p>
            <a:r>
              <a:rPr lang="en-US" sz="1200" kern="1200" dirty="0">
                <a:solidFill>
                  <a:schemeClr val="tx1"/>
                </a:solidFill>
                <a:effectLst/>
                <a:latin typeface="Times New Roman" pitchFamily="-110" charset="0"/>
                <a:ea typeface="+mn-ea"/>
                <a:cs typeface="+mn-cs"/>
              </a:rPr>
              <a:t>bits are being processed inside the computer and therefore prevents the</a:t>
            </a:r>
          </a:p>
          <a:p>
            <a:r>
              <a:rPr lang="en-US" sz="1200" kern="1200" dirty="0">
                <a:solidFill>
                  <a:schemeClr val="tx1"/>
                </a:solidFill>
                <a:effectLst/>
                <a:latin typeface="Times New Roman" pitchFamily="-110" charset="0"/>
                <a:ea typeface="+mn-ea"/>
                <a:cs typeface="+mn-cs"/>
              </a:rPr>
              <a:t>bit-by-bit analysis essential to the timing attack.</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24</a:t>
            </a:fld>
            <a:endParaRPr lang="en-US"/>
          </a:p>
        </p:txBody>
      </p:sp>
    </p:spTree>
    <p:extLst>
      <p:ext uri="{BB962C8B-B14F-4D97-AF65-F5344CB8AC3E}">
        <p14:creationId xmlns:p14="http://schemas.microsoft.com/office/powerpoint/2010/main" val="1600900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Times New Roman" pitchFamily="-110" charset="0"/>
                <a:ea typeface="+mn-ea"/>
                <a:cs typeface="+mn-cs"/>
              </a:rPr>
              <a:t>The first published public-key algorithm appeared in the seminal paper by Diffie</a:t>
            </a:r>
          </a:p>
          <a:p>
            <a:r>
              <a:rPr lang="en-US" sz="1200" kern="1200" baseline="0" dirty="0">
                <a:solidFill>
                  <a:schemeClr val="tx1"/>
                </a:solidFill>
                <a:latin typeface="Times New Roman" pitchFamily="-110" charset="0"/>
                <a:ea typeface="+mn-ea"/>
                <a:cs typeface="+mn-cs"/>
              </a:rPr>
              <a:t>and Hellman that defined public-key cryptography [DIFF76] and is generally</a:t>
            </a:r>
          </a:p>
          <a:p>
            <a:r>
              <a:rPr lang="en-US" sz="1200" kern="1200" baseline="0" dirty="0">
                <a:solidFill>
                  <a:schemeClr val="tx1"/>
                </a:solidFill>
                <a:latin typeface="Times New Roman" pitchFamily="-110" charset="0"/>
                <a:ea typeface="+mn-ea"/>
                <a:cs typeface="+mn-cs"/>
              </a:rPr>
              <a:t>referred to as Diffie-Hellman key exchange. A number of commercial products</a:t>
            </a:r>
          </a:p>
          <a:p>
            <a:r>
              <a:rPr lang="en-US" sz="1200" kern="1200" baseline="0" dirty="0">
                <a:solidFill>
                  <a:schemeClr val="tx1"/>
                </a:solidFill>
                <a:latin typeface="Times New Roman" pitchFamily="-110" charset="0"/>
                <a:ea typeface="+mn-ea"/>
                <a:cs typeface="+mn-cs"/>
              </a:rPr>
              <a:t>employ this key exchange technique.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purpose of the algorithm is to enable two users to exchange a secret key</a:t>
            </a:r>
          </a:p>
          <a:p>
            <a:r>
              <a:rPr lang="en-US" sz="1200" kern="1200" baseline="0" dirty="0">
                <a:solidFill>
                  <a:schemeClr val="tx1"/>
                </a:solidFill>
                <a:latin typeface="Times New Roman" pitchFamily="-110" charset="0"/>
                <a:ea typeface="+mn-ea"/>
                <a:cs typeface="+mn-cs"/>
              </a:rPr>
              <a:t>securely that can then be used for subsequent encryption of messages. The algorithm</a:t>
            </a:r>
          </a:p>
          <a:p>
            <a:r>
              <a:rPr lang="en-US" sz="1200" kern="1200" baseline="0" dirty="0">
                <a:solidFill>
                  <a:schemeClr val="tx1"/>
                </a:solidFill>
                <a:latin typeface="Times New Roman" pitchFamily="-110" charset="0"/>
                <a:ea typeface="+mn-ea"/>
                <a:cs typeface="+mn-cs"/>
              </a:rPr>
              <a:t>itself is limited to the exchange of the keys.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Diffie-Hellman algorithm depends for its effectiveness on the difficulty of</a:t>
            </a:r>
          </a:p>
          <a:p>
            <a:r>
              <a:rPr lang="en-US" sz="1200" kern="1200" baseline="0" dirty="0">
                <a:solidFill>
                  <a:schemeClr val="tx1"/>
                </a:solidFill>
                <a:latin typeface="Times New Roman" pitchFamily="-110" charset="0"/>
                <a:ea typeface="+mn-ea"/>
                <a:cs typeface="+mn-cs"/>
              </a:rPr>
              <a:t>computing discrete logarithms.</a:t>
            </a:r>
            <a:endParaRPr lang="en-US" dirty="0"/>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25</a:t>
            </a:fld>
            <a:endParaRPr lang="en-US"/>
          </a:p>
        </p:txBody>
      </p:sp>
    </p:spTree>
    <p:extLst>
      <p:ext uri="{BB962C8B-B14F-4D97-AF65-F5344CB8AC3E}">
        <p14:creationId xmlns:p14="http://schemas.microsoft.com/office/powerpoint/2010/main" val="466933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Diffie-Hellman key exchange algorithm is summarized in Figure 21.9. For this scheme, there are two publicly known numbers: a prime number </a:t>
            </a:r>
            <a:r>
              <a:rPr lang="en-US" i="1" dirty="0"/>
              <a:t>q</a:t>
            </a:r>
            <a:r>
              <a:rPr lang="en-US" dirty="0"/>
              <a:t> and an integer </a:t>
            </a:r>
            <a:r>
              <a:rPr lang="en-US" dirty="0">
                <a:sym typeface="Symbol" pitchFamily="-110" charset="2"/>
              </a:rPr>
              <a:t></a:t>
            </a:r>
            <a:r>
              <a:rPr lang="en-US" dirty="0"/>
              <a:t> that is a primitive root of </a:t>
            </a:r>
            <a:r>
              <a:rPr lang="en-US" i="1" dirty="0"/>
              <a:t>q</a:t>
            </a:r>
            <a:r>
              <a:rPr lang="en-US" dirty="0"/>
              <a:t>. Suppose the users A and B wish to exchange a key. User A selects a random integer </a:t>
            </a:r>
            <a:r>
              <a:rPr lang="en-US" i="1" dirty="0"/>
              <a:t>X</a:t>
            </a:r>
            <a:r>
              <a:rPr lang="en-US" i="1" baseline="-25000" dirty="0"/>
              <a:t>A</a:t>
            </a:r>
            <a:r>
              <a:rPr lang="en-US" dirty="0"/>
              <a:t> &lt; </a:t>
            </a:r>
            <a:r>
              <a:rPr lang="en-US" i="1" dirty="0"/>
              <a:t>q</a:t>
            </a:r>
            <a:r>
              <a:rPr lang="en-US" dirty="0"/>
              <a:t> and computes . Similarly, user B independently selects a random integer </a:t>
            </a:r>
            <a:r>
              <a:rPr lang="en-US" i="1" dirty="0"/>
              <a:t>X</a:t>
            </a:r>
            <a:r>
              <a:rPr lang="en-US" i="1" baseline="-25000" dirty="0"/>
              <a:t>B</a:t>
            </a:r>
            <a:r>
              <a:rPr lang="en-US" dirty="0"/>
              <a:t> &lt; </a:t>
            </a:r>
            <a:r>
              <a:rPr lang="en-US" i="1" dirty="0"/>
              <a:t>q</a:t>
            </a:r>
            <a:r>
              <a:rPr lang="en-US" dirty="0"/>
              <a:t> and computes . Each side keeps the </a:t>
            </a:r>
            <a:r>
              <a:rPr lang="en-US" i="1" dirty="0"/>
              <a:t>X</a:t>
            </a:r>
            <a:r>
              <a:rPr lang="en-US" dirty="0"/>
              <a:t> value private and makes the </a:t>
            </a:r>
            <a:r>
              <a:rPr lang="en-US" i="1" dirty="0"/>
              <a:t>Y</a:t>
            </a:r>
            <a:r>
              <a:rPr lang="en-US" dirty="0"/>
              <a:t> value available publicly to the other side. Users A and B compute the key as shown. These two calculations produce identical results, as shown in the text. The result is that the two sides have exchanged a secret value. </a:t>
            </a:r>
          </a:p>
          <a:p>
            <a:endParaRPr lang="en-US" dirty="0"/>
          </a:p>
          <a:p>
            <a:r>
              <a:rPr lang="en-US" dirty="0"/>
              <a:t>Furthermore, because </a:t>
            </a:r>
            <a:r>
              <a:rPr lang="en-US" i="1" dirty="0"/>
              <a:t>X</a:t>
            </a:r>
            <a:r>
              <a:rPr lang="en-US" i="1" baseline="-25000" dirty="0"/>
              <a:t>A</a:t>
            </a:r>
            <a:r>
              <a:rPr lang="en-US" dirty="0"/>
              <a:t> and </a:t>
            </a:r>
            <a:r>
              <a:rPr lang="en-US" i="1" dirty="0"/>
              <a:t>X</a:t>
            </a:r>
            <a:r>
              <a:rPr lang="en-US" i="1" baseline="-25000" dirty="0"/>
              <a:t>B</a:t>
            </a:r>
            <a:r>
              <a:rPr lang="en-US" dirty="0"/>
              <a:t> are private, an adversary only has the following ingredients to work with: </a:t>
            </a:r>
            <a:r>
              <a:rPr lang="en-US" i="1" dirty="0"/>
              <a:t>q</a:t>
            </a:r>
            <a:r>
              <a:rPr lang="en-US" dirty="0"/>
              <a:t>, </a:t>
            </a:r>
            <a:r>
              <a:rPr lang="en-US" dirty="0">
                <a:sym typeface="Symbol" pitchFamily="-110" charset="2"/>
              </a:rPr>
              <a:t></a:t>
            </a:r>
            <a:r>
              <a:rPr lang="en-US" dirty="0"/>
              <a:t>, </a:t>
            </a:r>
            <a:r>
              <a:rPr lang="en-US" i="1" dirty="0"/>
              <a:t>Y</a:t>
            </a:r>
            <a:r>
              <a:rPr lang="en-US" i="1" baseline="-25000" dirty="0"/>
              <a:t>A</a:t>
            </a:r>
            <a:r>
              <a:rPr lang="en-US" dirty="0"/>
              <a:t>, and </a:t>
            </a:r>
            <a:r>
              <a:rPr lang="en-US" i="1" dirty="0"/>
              <a:t>Y</a:t>
            </a:r>
            <a:r>
              <a:rPr lang="en-US" i="1" baseline="-25000" dirty="0"/>
              <a:t>B</a:t>
            </a:r>
            <a:r>
              <a:rPr lang="en-US" dirty="0"/>
              <a:t>. Thus, the adversary is forced to take a discrete logarithm to determine the key. For example, to determine the private key of user B, an adversary must compute: </a:t>
            </a:r>
            <a:r>
              <a:rPr lang="en-US" i="1" dirty="0"/>
              <a:t>X</a:t>
            </a:r>
            <a:r>
              <a:rPr lang="en-US" i="1" baseline="-25000" dirty="0"/>
              <a:t>B</a:t>
            </a:r>
            <a:r>
              <a:rPr lang="en-US" baseline="-25000" dirty="0"/>
              <a:t> </a:t>
            </a:r>
            <a:r>
              <a:rPr lang="en-US" dirty="0"/>
              <a:t>= dlog</a:t>
            </a:r>
            <a:r>
              <a:rPr lang="en-US" baseline="-25000" dirty="0">
                <a:sym typeface="Symbol" pitchFamily="-110" charset="2"/>
              </a:rPr>
              <a:t></a:t>
            </a:r>
            <a:r>
              <a:rPr lang="en-US" i="1" baseline="-25000" dirty="0"/>
              <a:t>q</a:t>
            </a:r>
            <a:r>
              <a:rPr lang="en-US" dirty="0"/>
              <a:t>(</a:t>
            </a:r>
            <a:r>
              <a:rPr lang="en-US" i="1" dirty="0"/>
              <a:t>Y</a:t>
            </a:r>
            <a:r>
              <a:rPr lang="en-US" i="1" baseline="-25000" dirty="0"/>
              <a:t>B</a:t>
            </a:r>
            <a:r>
              <a:rPr lang="en-US" dirty="0"/>
              <a:t>). The adversary can then calculate the key </a:t>
            </a:r>
            <a:r>
              <a:rPr lang="en-US" i="1" dirty="0"/>
              <a:t>K</a:t>
            </a:r>
            <a:r>
              <a:rPr lang="en-US" dirty="0"/>
              <a:t> in the same manner as user B calculates it.</a:t>
            </a:r>
          </a:p>
          <a:p>
            <a:endParaRPr lang="en-US" dirty="0"/>
          </a:p>
          <a:p>
            <a:r>
              <a:rPr lang="en-US" b="1" dirty="0"/>
              <a:t>The security of the Diffie-Hellman key exchange lies in the fact that</a:t>
            </a:r>
            <a:r>
              <a:rPr lang="en-US" dirty="0"/>
              <a:t>, while it is relatively easy to calculate exponentials modulo a prime, </a:t>
            </a:r>
            <a:r>
              <a:rPr lang="en-US" b="1" dirty="0"/>
              <a:t>it is very difficult to calculate discrete logarithms</a:t>
            </a:r>
            <a:r>
              <a:rPr lang="en-US" dirty="0"/>
              <a:t>. For large primes, the latter task is considered infeasible.</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26</a:t>
            </a:fld>
            <a:endParaRPr lang="en-US"/>
          </a:p>
        </p:txBody>
      </p:sp>
    </p:spTree>
    <p:extLst>
      <p:ext uri="{BB962C8B-B14F-4D97-AF65-F5344CB8AC3E}">
        <p14:creationId xmlns:p14="http://schemas.microsoft.com/office/powerpoint/2010/main" val="19177276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10" charset="0"/>
                <a:ea typeface="+mn-ea"/>
                <a:cs typeface="+mn-cs"/>
              </a:rPr>
              <a:t> The security of the Diffie-Hellman key exchange lies in the fact that, while it</a:t>
            </a:r>
          </a:p>
          <a:p>
            <a:r>
              <a:rPr lang="en-US" sz="1200" kern="1200" dirty="0">
                <a:solidFill>
                  <a:schemeClr val="tx1"/>
                </a:solidFill>
                <a:effectLst/>
                <a:latin typeface="Times New Roman" pitchFamily="-110" charset="0"/>
                <a:ea typeface="+mn-ea"/>
                <a:cs typeface="+mn-cs"/>
              </a:rPr>
              <a:t>is relatively easy to calculate exponentials modulo a prime, it is very difficult to calculate</a:t>
            </a:r>
          </a:p>
          <a:p>
            <a:r>
              <a:rPr lang="en-US" sz="1200" kern="1200" dirty="0">
                <a:solidFill>
                  <a:schemeClr val="tx1"/>
                </a:solidFill>
                <a:effectLst/>
                <a:latin typeface="Times New Roman" pitchFamily="-110" charset="0"/>
                <a:ea typeface="+mn-ea"/>
                <a:cs typeface="+mn-cs"/>
              </a:rPr>
              <a:t>discrete logarithms. For large primes, the latter task is considered infeasible</a:t>
            </a:r>
          </a:p>
          <a:p>
            <a:endParaRPr lang="en-US" dirty="0"/>
          </a:p>
          <a:p>
            <a:r>
              <a:rPr lang="en-US" dirty="0"/>
              <a:t>Here is an example. Key exchange is based on the use of the prime number </a:t>
            </a:r>
            <a:r>
              <a:rPr lang="en-US" i="1" dirty="0"/>
              <a:t>q</a:t>
            </a:r>
            <a:r>
              <a:rPr lang="en-US" dirty="0"/>
              <a:t> = 353 and a primitive root of 353, in this case </a:t>
            </a:r>
            <a:r>
              <a:rPr lang="en-US" dirty="0">
                <a:sym typeface="Symbol" pitchFamily="-110" charset="2"/>
              </a:rPr>
              <a:t></a:t>
            </a:r>
            <a:r>
              <a:rPr lang="en-US" dirty="0"/>
              <a:t> = 3. A and B select secret keys </a:t>
            </a:r>
            <a:r>
              <a:rPr lang="en-US" i="1" dirty="0"/>
              <a:t>X</a:t>
            </a:r>
            <a:r>
              <a:rPr lang="en-US" i="1" baseline="-25000" dirty="0"/>
              <a:t>A</a:t>
            </a:r>
            <a:r>
              <a:rPr lang="en-US" dirty="0"/>
              <a:t> = 97 and </a:t>
            </a:r>
            <a:r>
              <a:rPr lang="en-US" i="1" dirty="0"/>
              <a:t>X</a:t>
            </a:r>
            <a:r>
              <a:rPr lang="en-US" i="1" baseline="-25000" dirty="0"/>
              <a:t>B</a:t>
            </a:r>
            <a:r>
              <a:rPr lang="en-US" dirty="0"/>
              <a:t> = 233, respectively. Each computes its public key:</a:t>
            </a:r>
          </a:p>
          <a:p>
            <a:endParaRPr lang="en-US" dirty="0"/>
          </a:p>
          <a:p>
            <a:r>
              <a:rPr lang="en-US" dirty="0"/>
              <a:t>	A computes </a:t>
            </a:r>
            <a:r>
              <a:rPr lang="en-US" i="1" dirty="0"/>
              <a:t>Y</a:t>
            </a:r>
            <a:r>
              <a:rPr lang="en-US" i="1" baseline="-25000" dirty="0"/>
              <a:t>A</a:t>
            </a:r>
            <a:r>
              <a:rPr lang="en-US" dirty="0"/>
              <a:t> = 3</a:t>
            </a:r>
            <a:r>
              <a:rPr lang="en-US" baseline="30000" dirty="0"/>
              <a:t>97</a:t>
            </a:r>
            <a:r>
              <a:rPr lang="en-US" dirty="0"/>
              <a:t> mod 353 = 40.</a:t>
            </a:r>
          </a:p>
          <a:p>
            <a:r>
              <a:rPr lang="en-US" dirty="0"/>
              <a:t>	B computes </a:t>
            </a:r>
            <a:r>
              <a:rPr lang="en-US" i="1" dirty="0"/>
              <a:t>Y</a:t>
            </a:r>
            <a:r>
              <a:rPr lang="en-US" i="1" baseline="-25000" dirty="0"/>
              <a:t>B</a:t>
            </a:r>
            <a:r>
              <a:rPr lang="en-US" dirty="0"/>
              <a:t> = 3</a:t>
            </a:r>
            <a:r>
              <a:rPr lang="en-US" baseline="30000" dirty="0"/>
              <a:t>233</a:t>
            </a:r>
            <a:r>
              <a:rPr lang="en-US" dirty="0"/>
              <a:t> mod 353 = 248.</a:t>
            </a:r>
          </a:p>
          <a:p>
            <a:endParaRPr lang="en-US" dirty="0"/>
          </a:p>
          <a:p>
            <a:r>
              <a:rPr lang="en-US" dirty="0"/>
              <a:t>After they exchange public keys, each can compute the common secret key:</a:t>
            </a:r>
          </a:p>
          <a:p>
            <a:endParaRPr lang="en-US" dirty="0"/>
          </a:p>
          <a:p>
            <a:r>
              <a:rPr lang="en-US" dirty="0"/>
              <a:t>	A computes </a:t>
            </a:r>
            <a:r>
              <a:rPr lang="en-US" i="1" dirty="0"/>
              <a:t>K</a:t>
            </a:r>
            <a:r>
              <a:rPr lang="en-US" dirty="0"/>
              <a:t> = (</a:t>
            </a:r>
            <a:r>
              <a:rPr lang="en-US" i="1" dirty="0"/>
              <a:t>Y</a:t>
            </a:r>
            <a:r>
              <a:rPr lang="en-US" i="1" baseline="-25000" dirty="0"/>
              <a:t>B</a:t>
            </a:r>
            <a:r>
              <a:rPr lang="en-US" dirty="0"/>
              <a:t>)</a:t>
            </a:r>
            <a:r>
              <a:rPr lang="en-US" i="1" baseline="30000" dirty="0"/>
              <a:t>XA</a:t>
            </a:r>
            <a:r>
              <a:rPr lang="en-US" dirty="0"/>
              <a:t> mod 353 = 248</a:t>
            </a:r>
            <a:r>
              <a:rPr lang="en-US" baseline="30000" dirty="0"/>
              <a:t>97</a:t>
            </a:r>
            <a:r>
              <a:rPr lang="en-US" dirty="0"/>
              <a:t> mod 353 = 160. </a:t>
            </a:r>
          </a:p>
          <a:p>
            <a:r>
              <a:rPr lang="en-US" dirty="0"/>
              <a:t>	B computes </a:t>
            </a:r>
            <a:r>
              <a:rPr lang="en-US" i="1" dirty="0"/>
              <a:t>K</a:t>
            </a:r>
            <a:r>
              <a:rPr lang="en-US" dirty="0"/>
              <a:t> = (</a:t>
            </a:r>
            <a:r>
              <a:rPr lang="en-US" i="1" dirty="0"/>
              <a:t>Y</a:t>
            </a:r>
            <a:r>
              <a:rPr lang="en-US" i="1" baseline="-25000" dirty="0"/>
              <a:t>A</a:t>
            </a:r>
            <a:r>
              <a:rPr lang="en-US" dirty="0"/>
              <a:t>)</a:t>
            </a:r>
            <a:r>
              <a:rPr lang="en-US" i="1" baseline="30000" dirty="0"/>
              <a:t>XB</a:t>
            </a:r>
            <a:r>
              <a:rPr lang="en-US" dirty="0"/>
              <a:t> mod 353 = 40</a:t>
            </a:r>
            <a:r>
              <a:rPr lang="en-US" baseline="30000" dirty="0"/>
              <a:t>233</a:t>
            </a:r>
            <a:r>
              <a:rPr lang="en-US" dirty="0"/>
              <a:t> mod 353 = 160.</a:t>
            </a:r>
          </a:p>
          <a:p>
            <a:endParaRPr lang="en-US" dirty="0"/>
          </a:p>
          <a:p>
            <a:r>
              <a:rPr lang="en-US" dirty="0"/>
              <a:t>We assume an attacker would have available the following information:</a:t>
            </a:r>
          </a:p>
          <a:p>
            <a:endParaRPr lang="en-US" i="1" dirty="0"/>
          </a:p>
          <a:p>
            <a:r>
              <a:rPr lang="en-US" i="1" dirty="0"/>
              <a:t>	q</a:t>
            </a:r>
            <a:r>
              <a:rPr lang="en-US" dirty="0"/>
              <a:t> = 353; </a:t>
            </a:r>
            <a:r>
              <a:rPr lang="en-US" dirty="0">
                <a:sym typeface="Symbol" pitchFamily="-110" charset="2"/>
              </a:rPr>
              <a:t></a:t>
            </a:r>
            <a:r>
              <a:rPr lang="en-US" dirty="0"/>
              <a:t> = 3; </a:t>
            </a:r>
            <a:r>
              <a:rPr lang="en-US" i="1" dirty="0"/>
              <a:t>Y</a:t>
            </a:r>
            <a:r>
              <a:rPr lang="en-US" i="1" baseline="-25000" dirty="0"/>
              <a:t>A</a:t>
            </a:r>
            <a:r>
              <a:rPr lang="en-US" dirty="0"/>
              <a:t> = 40; </a:t>
            </a:r>
            <a:r>
              <a:rPr lang="en-US" i="1" dirty="0"/>
              <a:t>Y</a:t>
            </a:r>
            <a:r>
              <a:rPr lang="en-US" i="1" baseline="-25000" dirty="0"/>
              <a:t>B</a:t>
            </a:r>
            <a:r>
              <a:rPr lang="en-US" dirty="0"/>
              <a:t>  = 248</a:t>
            </a:r>
          </a:p>
          <a:p>
            <a:endParaRPr lang="en-US" dirty="0"/>
          </a:p>
          <a:p>
            <a:r>
              <a:rPr lang="en-US" dirty="0"/>
              <a:t>In this simple example, it would be possible by brute force to determine the secret key 160. In particular, an attacker E can determine the common key by discovering a solution to the equation 3</a:t>
            </a:r>
            <a:r>
              <a:rPr lang="en-US" i="1" baseline="30000" dirty="0"/>
              <a:t>a</a:t>
            </a:r>
            <a:r>
              <a:rPr lang="en-US" dirty="0"/>
              <a:t> mod 353 = 40 or the equation 3</a:t>
            </a:r>
            <a:r>
              <a:rPr lang="en-US" i="1" baseline="30000" dirty="0"/>
              <a:t>b</a:t>
            </a:r>
            <a:r>
              <a:rPr lang="en-US" dirty="0"/>
              <a:t> mod 353 = 248. The brute-force approach is to calculate powers of 3 modulo 353, stopping when the result equals either 40 or 248. The desired answer is reached with the exponent value of 97, which provides 3</a:t>
            </a:r>
            <a:r>
              <a:rPr lang="en-US" baseline="30000" dirty="0"/>
              <a:t>97</a:t>
            </a:r>
            <a:r>
              <a:rPr lang="en-US" dirty="0"/>
              <a:t> mod 353 = 40. </a:t>
            </a:r>
          </a:p>
          <a:p>
            <a:endParaRPr lang="en-US" dirty="0"/>
          </a:p>
          <a:p>
            <a:r>
              <a:rPr lang="en-US" dirty="0"/>
              <a:t>With larger numbers, the problem becomes impractical.</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27</a:t>
            </a:fld>
            <a:endParaRPr lang="en-US"/>
          </a:p>
        </p:txBody>
      </p:sp>
    </p:spTree>
    <p:extLst>
      <p:ext uri="{BB962C8B-B14F-4D97-AF65-F5344CB8AC3E}">
        <p14:creationId xmlns:p14="http://schemas.microsoft.com/office/powerpoint/2010/main" val="32387069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21.10 shows a simple protocol that makes use of the Diffie-Hellman calculation. Suppose that user A wishes to set up a connection with user B and use a secret key to encrypt messages on that connection. User A can generate a one-time private key </a:t>
            </a:r>
            <a:r>
              <a:rPr lang="en-US" i="1" dirty="0"/>
              <a:t>X</a:t>
            </a:r>
            <a:r>
              <a:rPr lang="en-US" i="1" baseline="-25000" dirty="0"/>
              <a:t>A</a:t>
            </a:r>
            <a:r>
              <a:rPr lang="en-US" dirty="0"/>
              <a:t>, calculate </a:t>
            </a:r>
            <a:r>
              <a:rPr lang="en-US" i="1" dirty="0"/>
              <a:t>Y</a:t>
            </a:r>
            <a:r>
              <a:rPr lang="en-US" i="1" baseline="-25000" dirty="0"/>
              <a:t>A</a:t>
            </a:r>
            <a:r>
              <a:rPr lang="en-US" dirty="0"/>
              <a:t>, and send that to user B. User B responds by generating a private value </a:t>
            </a:r>
            <a:r>
              <a:rPr lang="en-US" i="1" dirty="0"/>
              <a:t>X</a:t>
            </a:r>
            <a:r>
              <a:rPr lang="en-US" i="1" baseline="-25000" dirty="0"/>
              <a:t>B</a:t>
            </a:r>
            <a:r>
              <a:rPr lang="en-US" dirty="0"/>
              <a:t>, calculating </a:t>
            </a:r>
            <a:r>
              <a:rPr lang="en-US" i="1" dirty="0"/>
              <a:t>Y</a:t>
            </a:r>
            <a:r>
              <a:rPr lang="en-US" i="1" baseline="-25000" dirty="0"/>
              <a:t>B</a:t>
            </a:r>
            <a:r>
              <a:rPr lang="en-US" dirty="0"/>
              <a:t>, and sending </a:t>
            </a:r>
            <a:r>
              <a:rPr lang="en-US" i="1" dirty="0"/>
              <a:t>Y</a:t>
            </a:r>
            <a:r>
              <a:rPr lang="en-US" i="1" baseline="-25000" dirty="0"/>
              <a:t>B</a:t>
            </a:r>
            <a:r>
              <a:rPr lang="en-US" dirty="0"/>
              <a:t> to user A. Both users can now calculate the key. The necessary public values </a:t>
            </a:r>
            <a:r>
              <a:rPr lang="en-US" i="1" dirty="0"/>
              <a:t>q</a:t>
            </a:r>
            <a:r>
              <a:rPr lang="en-US" dirty="0"/>
              <a:t> and </a:t>
            </a:r>
            <a:r>
              <a:rPr lang="en-US" dirty="0">
                <a:sym typeface="Symbol" pitchFamily="-110" charset="2"/>
              </a:rPr>
              <a:t></a:t>
            </a:r>
            <a:r>
              <a:rPr lang="en-US" dirty="0"/>
              <a:t> would need to be known ahead of time. Alternatively, user A could pick values for </a:t>
            </a:r>
            <a:r>
              <a:rPr lang="en-US" i="1" dirty="0"/>
              <a:t>q</a:t>
            </a:r>
            <a:r>
              <a:rPr lang="en-US" dirty="0"/>
              <a:t> and </a:t>
            </a:r>
            <a:r>
              <a:rPr lang="en-US" dirty="0">
                <a:sym typeface="Symbol" pitchFamily="-110" charset="2"/>
              </a:rPr>
              <a:t></a:t>
            </a:r>
            <a:r>
              <a:rPr lang="en-US" dirty="0"/>
              <a:t> and include those in the first message.</a:t>
            </a:r>
          </a:p>
          <a:p>
            <a:endParaRPr lang="en-US" dirty="0"/>
          </a:p>
          <a:p>
            <a:r>
              <a:rPr lang="en-US" dirty="0"/>
              <a:t>As an example of another use of the Diffie-Hellman algorithm, suppose that a group of users (e.g., all users on a LAN) each generate a long-lasting private value </a:t>
            </a:r>
            <a:r>
              <a:rPr lang="en-US" i="1" dirty="0"/>
              <a:t>X</a:t>
            </a:r>
            <a:r>
              <a:rPr lang="en-US" i="1" baseline="-25000" dirty="0"/>
              <a:t>A</a:t>
            </a:r>
            <a:r>
              <a:rPr lang="en-US" dirty="0"/>
              <a:t> and calculate a public value </a:t>
            </a:r>
            <a:r>
              <a:rPr lang="en-US" i="1" dirty="0"/>
              <a:t>Y</a:t>
            </a:r>
            <a:r>
              <a:rPr lang="en-US" i="1" baseline="-25000" dirty="0"/>
              <a:t>A</a:t>
            </a:r>
            <a:r>
              <a:rPr lang="en-US" dirty="0"/>
              <a:t>. These public values, together with global public values for </a:t>
            </a:r>
            <a:r>
              <a:rPr lang="en-US" i="1" dirty="0"/>
              <a:t>q</a:t>
            </a:r>
            <a:r>
              <a:rPr lang="en-US" dirty="0"/>
              <a:t> and </a:t>
            </a:r>
            <a:r>
              <a:rPr lang="en-US" dirty="0">
                <a:sym typeface="Symbol" pitchFamily="-110" charset="2"/>
              </a:rPr>
              <a:t></a:t>
            </a:r>
            <a:r>
              <a:rPr lang="en-US" dirty="0"/>
              <a:t>, are stored in some central directory. At any time, user B can access user A's public value, calculate a secret key, and use that to send an encrypted message to user A. If the central directory is trusted, then this form of communication provides both confidentiality and a degree of authentication. Because only A and B can determine the key, no other user can read the message (confidentiality). Recipient A knows that only user B could have created a message using this key (authentication). However, the technique does not protect against replay attacks.</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28</a:t>
            </a:fld>
            <a:endParaRPr lang="en-US"/>
          </a:p>
        </p:txBody>
      </p:sp>
    </p:spTree>
    <p:extLst>
      <p:ext uri="{BB962C8B-B14F-4D97-AF65-F5344CB8AC3E}">
        <p14:creationId xmlns:p14="http://schemas.microsoft.com/office/powerpoint/2010/main" val="3103791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protocol depicted in Figure 21.10 is insecure against a man-in-the-middle attack. Suppose Alice and Bob wish to exchange keys, and Darth is attacks as follows:</a:t>
            </a:r>
          </a:p>
          <a:p>
            <a:endParaRPr lang="en-US" b="1" dirty="0"/>
          </a:p>
          <a:p>
            <a:r>
              <a:rPr lang="en-US" b="1" dirty="0"/>
              <a:t>1. </a:t>
            </a:r>
            <a:r>
              <a:rPr lang="en-US" dirty="0"/>
              <a:t>Darth generates two private keys</a:t>
            </a:r>
            <a:r>
              <a:rPr lang="en-US" i="1" dirty="0"/>
              <a:t> X</a:t>
            </a:r>
            <a:r>
              <a:rPr lang="en-US" i="1" baseline="-25000" dirty="0"/>
              <a:t>D</a:t>
            </a:r>
            <a:r>
              <a:rPr lang="en-US" baseline="-25000" dirty="0"/>
              <a:t>1</a:t>
            </a:r>
            <a:r>
              <a:rPr lang="en-US" dirty="0"/>
              <a:t> and </a:t>
            </a:r>
            <a:r>
              <a:rPr lang="en-US" i="1" dirty="0"/>
              <a:t>X</a:t>
            </a:r>
            <a:r>
              <a:rPr lang="en-US" i="1" baseline="-25000" dirty="0"/>
              <a:t>D</a:t>
            </a:r>
            <a:r>
              <a:rPr lang="en-US" baseline="-25000" dirty="0"/>
              <a:t>2</a:t>
            </a:r>
            <a:r>
              <a:rPr lang="en-US" dirty="0"/>
              <a:t>, and public keys</a:t>
            </a:r>
            <a:r>
              <a:rPr lang="en-US" i="1" dirty="0"/>
              <a:t> Y</a:t>
            </a:r>
            <a:r>
              <a:rPr lang="en-US" i="1" baseline="-25000" dirty="0"/>
              <a:t>D</a:t>
            </a:r>
            <a:r>
              <a:rPr lang="en-US" baseline="-25000" dirty="0"/>
              <a:t>1</a:t>
            </a:r>
            <a:r>
              <a:rPr lang="en-US" dirty="0"/>
              <a:t> &amp; </a:t>
            </a:r>
            <a:r>
              <a:rPr lang="en-US" i="1" dirty="0"/>
              <a:t>Y</a:t>
            </a:r>
            <a:r>
              <a:rPr lang="en-US" i="1" baseline="-25000" dirty="0"/>
              <a:t>D</a:t>
            </a:r>
            <a:r>
              <a:rPr lang="en-US" baseline="-25000" dirty="0"/>
              <a:t>2</a:t>
            </a:r>
            <a:r>
              <a:rPr lang="en-US" dirty="0"/>
              <a:t>.</a:t>
            </a:r>
          </a:p>
          <a:p>
            <a:r>
              <a:rPr lang="en-US" b="1" dirty="0"/>
              <a:t>2. </a:t>
            </a:r>
            <a:r>
              <a:rPr lang="en-US" dirty="0"/>
              <a:t>Alice transmits </a:t>
            </a:r>
            <a:r>
              <a:rPr lang="en-US" i="1" dirty="0"/>
              <a:t>Y</a:t>
            </a:r>
            <a:r>
              <a:rPr lang="en-US" i="1" baseline="-25000" dirty="0"/>
              <a:t>A</a:t>
            </a:r>
            <a:r>
              <a:rPr lang="en-US" dirty="0"/>
              <a:t> to Bob.</a:t>
            </a:r>
          </a:p>
          <a:p>
            <a:r>
              <a:rPr lang="en-US" b="1" dirty="0"/>
              <a:t>3. </a:t>
            </a:r>
            <a:r>
              <a:rPr lang="en-US" dirty="0"/>
              <a:t>Darth intercepts </a:t>
            </a:r>
            <a:r>
              <a:rPr lang="en-US" i="1" dirty="0"/>
              <a:t>Y</a:t>
            </a:r>
            <a:r>
              <a:rPr lang="en-US" i="1" baseline="-25000" dirty="0"/>
              <a:t>A</a:t>
            </a:r>
            <a:r>
              <a:rPr lang="en-US" dirty="0"/>
              <a:t> and transmits </a:t>
            </a:r>
            <a:r>
              <a:rPr lang="en-US" i="1" dirty="0"/>
              <a:t>Y</a:t>
            </a:r>
            <a:r>
              <a:rPr lang="en-US" i="1" baseline="-25000" dirty="0"/>
              <a:t>D</a:t>
            </a:r>
            <a:r>
              <a:rPr lang="en-US" baseline="-25000" dirty="0"/>
              <a:t>1</a:t>
            </a:r>
            <a:r>
              <a:rPr lang="en-US" dirty="0"/>
              <a:t> to Bob. Darth also calculates K2</a:t>
            </a:r>
          </a:p>
          <a:p>
            <a:r>
              <a:rPr lang="en-US" b="1" dirty="0"/>
              <a:t>4. </a:t>
            </a:r>
            <a:r>
              <a:rPr lang="en-US" dirty="0"/>
              <a:t>Bob receives </a:t>
            </a:r>
            <a:r>
              <a:rPr lang="en-US" i="1" dirty="0"/>
              <a:t>Y</a:t>
            </a:r>
            <a:r>
              <a:rPr lang="en-US" i="1" baseline="-25000" dirty="0"/>
              <a:t>D</a:t>
            </a:r>
            <a:r>
              <a:rPr lang="en-US" baseline="-25000" dirty="0"/>
              <a:t>1</a:t>
            </a:r>
            <a:r>
              <a:rPr lang="en-US" dirty="0"/>
              <a:t> and calculates  K1.</a:t>
            </a:r>
          </a:p>
          <a:p>
            <a:r>
              <a:rPr lang="en-US" b="1" dirty="0"/>
              <a:t>5. </a:t>
            </a:r>
            <a:r>
              <a:rPr lang="en-US" dirty="0"/>
              <a:t>Bob transmits </a:t>
            </a:r>
            <a:r>
              <a:rPr lang="en-US" i="1" dirty="0"/>
              <a:t>X</a:t>
            </a:r>
            <a:r>
              <a:rPr lang="en-US" i="1" baseline="-25000" dirty="0"/>
              <a:t>A</a:t>
            </a:r>
            <a:r>
              <a:rPr lang="en-US" dirty="0"/>
              <a:t> to Alice.</a:t>
            </a:r>
          </a:p>
          <a:p>
            <a:r>
              <a:rPr lang="en-US" b="1" dirty="0"/>
              <a:t>6. </a:t>
            </a:r>
            <a:r>
              <a:rPr lang="en-US" dirty="0"/>
              <a:t>Darth intercepts </a:t>
            </a:r>
            <a:r>
              <a:rPr lang="en-US" i="1" dirty="0"/>
              <a:t>X</a:t>
            </a:r>
            <a:r>
              <a:rPr lang="en-US" i="1" baseline="-25000" dirty="0"/>
              <a:t>A</a:t>
            </a:r>
            <a:r>
              <a:rPr lang="en-US" dirty="0"/>
              <a:t> and transmits </a:t>
            </a:r>
            <a:r>
              <a:rPr lang="en-US" i="1" dirty="0"/>
              <a:t>Y</a:t>
            </a:r>
            <a:r>
              <a:rPr lang="en-US" i="1" baseline="-25000" dirty="0"/>
              <a:t>D</a:t>
            </a:r>
            <a:r>
              <a:rPr lang="en-US" baseline="-25000" dirty="0"/>
              <a:t>2</a:t>
            </a:r>
            <a:r>
              <a:rPr lang="en-US" dirty="0"/>
              <a:t>  to Alice. Darth calculates .</a:t>
            </a:r>
          </a:p>
          <a:p>
            <a:r>
              <a:rPr lang="en-US" b="1" dirty="0"/>
              <a:t>7. </a:t>
            </a:r>
            <a:r>
              <a:rPr lang="en-US" dirty="0"/>
              <a:t>Alice receives </a:t>
            </a:r>
            <a:r>
              <a:rPr lang="en-US" i="1" dirty="0"/>
              <a:t>Y</a:t>
            </a:r>
            <a:r>
              <a:rPr lang="en-US" i="1" baseline="-25000" dirty="0"/>
              <a:t>D</a:t>
            </a:r>
            <a:r>
              <a:rPr lang="en-US" baseline="-25000" dirty="0"/>
              <a:t>2</a:t>
            </a:r>
            <a:r>
              <a:rPr lang="en-US" dirty="0"/>
              <a:t> and calculates  .</a:t>
            </a:r>
          </a:p>
          <a:p>
            <a:endParaRPr lang="en-US" dirty="0"/>
          </a:p>
          <a:p>
            <a:r>
              <a:rPr lang="en-US" dirty="0"/>
              <a:t>At this point, Bob and Alice think that they share a secret key, but instead Bob and Darth share secret key </a:t>
            </a:r>
            <a:r>
              <a:rPr lang="en-US" i="1" dirty="0"/>
              <a:t>K</a:t>
            </a:r>
            <a:r>
              <a:rPr lang="en-US" dirty="0"/>
              <a:t>1 and Alice and Darth share secret key </a:t>
            </a:r>
            <a:r>
              <a:rPr lang="en-US" i="1" dirty="0"/>
              <a:t>K</a:t>
            </a:r>
            <a:r>
              <a:rPr lang="en-US" dirty="0"/>
              <a:t>2. All future communication between Bob and Alice is compromised in the following way:</a:t>
            </a:r>
          </a:p>
          <a:p>
            <a:endParaRPr lang="en-US" b="1" dirty="0"/>
          </a:p>
          <a:p>
            <a:r>
              <a:rPr lang="en-US" b="1" dirty="0"/>
              <a:t>1. </a:t>
            </a:r>
            <a:r>
              <a:rPr lang="en-US" dirty="0"/>
              <a:t>Alice sends an encrypted message </a:t>
            </a:r>
            <a:r>
              <a:rPr lang="en-US" i="1" dirty="0"/>
              <a:t>M</a:t>
            </a:r>
            <a:r>
              <a:rPr lang="en-US" dirty="0"/>
              <a:t>: E(</a:t>
            </a:r>
            <a:r>
              <a:rPr lang="en-US" i="1" dirty="0"/>
              <a:t>K</a:t>
            </a:r>
            <a:r>
              <a:rPr lang="en-US" dirty="0"/>
              <a:t>2, </a:t>
            </a:r>
            <a:r>
              <a:rPr lang="en-US" i="1" dirty="0"/>
              <a:t>M</a:t>
            </a:r>
            <a:r>
              <a:rPr lang="en-US" dirty="0"/>
              <a:t>).</a:t>
            </a:r>
          </a:p>
          <a:p>
            <a:r>
              <a:rPr lang="en-US" b="1" dirty="0"/>
              <a:t>2. </a:t>
            </a:r>
            <a:r>
              <a:rPr lang="en-US" dirty="0"/>
              <a:t>Darth intercepts the encrypted message and decrypts it, to recover </a:t>
            </a:r>
            <a:r>
              <a:rPr lang="en-US" i="1" dirty="0"/>
              <a:t>M</a:t>
            </a:r>
            <a:r>
              <a:rPr lang="en-US" dirty="0"/>
              <a:t>.</a:t>
            </a:r>
          </a:p>
          <a:p>
            <a:r>
              <a:rPr lang="en-US" b="1" dirty="0"/>
              <a:t>3. </a:t>
            </a:r>
            <a:r>
              <a:rPr lang="en-US" dirty="0"/>
              <a:t>Darth sends Bob E(</a:t>
            </a:r>
            <a:r>
              <a:rPr lang="en-US" i="1" dirty="0"/>
              <a:t>K</a:t>
            </a:r>
            <a:r>
              <a:rPr lang="en-US" dirty="0"/>
              <a:t>1, </a:t>
            </a:r>
            <a:r>
              <a:rPr lang="en-US" i="1" dirty="0"/>
              <a:t>M</a:t>
            </a:r>
            <a:r>
              <a:rPr lang="en-US" dirty="0"/>
              <a:t>) or E(</a:t>
            </a:r>
            <a:r>
              <a:rPr lang="en-US" i="1" dirty="0"/>
              <a:t>K</a:t>
            </a:r>
            <a:r>
              <a:rPr lang="en-US" dirty="0"/>
              <a:t>1, </a:t>
            </a:r>
            <a:r>
              <a:rPr lang="en-US" i="1" dirty="0"/>
              <a:t>M</a:t>
            </a:r>
            <a:r>
              <a:rPr lang="en-US" dirty="0"/>
              <a:t>'), where </a:t>
            </a:r>
            <a:r>
              <a:rPr lang="en-US" i="1" dirty="0"/>
              <a:t>M</a:t>
            </a:r>
            <a:r>
              <a:rPr lang="en-US" dirty="0"/>
              <a:t>' is any message. In the first case, Darth simply wants to eavesdrop on the communication without altering it. In the second case, Darth wants to modify the message going to Bob.</a:t>
            </a:r>
          </a:p>
          <a:p>
            <a:endParaRPr lang="en-US" dirty="0"/>
          </a:p>
          <a:p>
            <a:r>
              <a:rPr lang="en-US" dirty="0"/>
              <a:t>The key exchange protocol is vulnerable to such an attack because it does not authenticate the participants. This vulnerability can be overcome with the use of digital signatures and public-key certificates.</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29</a:t>
            </a:fld>
            <a:endParaRPr lang="en-US"/>
          </a:p>
        </p:txBody>
      </p:sp>
    </p:spTree>
    <p:extLst>
      <p:ext uri="{BB962C8B-B14F-4D97-AF65-F5344CB8AC3E}">
        <p14:creationId xmlns:p14="http://schemas.microsoft.com/office/powerpoint/2010/main" val="2140230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Times New Roman" pitchFamily="-110" charset="0"/>
                <a:ea typeface="+mn-ea"/>
                <a:cs typeface="+mn-cs"/>
              </a:rPr>
              <a:t>This chapter provides technical detail on the topics introduced in Sections 2.2</a:t>
            </a:r>
          </a:p>
          <a:p>
            <a:r>
              <a:rPr lang="en-US" sz="1200" kern="1200" baseline="0" dirty="0">
                <a:solidFill>
                  <a:schemeClr val="tx1"/>
                </a:solidFill>
                <a:latin typeface="Times New Roman" pitchFamily="-110" charset="0"/>
                <a:ea typeface="+mn-ea"/>
                <a:cs typeface="+mn-cs"/>
              </a:rPr>
              <a:t>through 2.4 .</a:t>
            </a:r>
            <a:endParaRPr lang="en-US" dirty="0"/>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a:t>
            </a:fld>
            <a:endParaRPr lang="en-US"/>
          </a:p>
        </p:txBody>
      </p:sp>
    </p:spTree>
    <p:extLst>
      <p:ext uri="{BB962C8B-B14F-4D97-AF65-F5344CB8AC3E}">
        <p14:creationId xmlns:p14="http://schemas.microsoft.com/office/powerpoint/2010/main" val="3584172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10" charset="0"/>
                <a:ea typeface="+mn-ea"/>
                <a:cs typeface="+mn-cs"/>
              </a:rPr>
              <a:t> The National Institute of Standards and Technology</a:t>
            </a:r>
          </a:p>
          <a:p>
            <a:r>
              <a:rPr lang="en-US" sz="1200" kern="1200" dirty="0">
                <a:solidFill>
                  <a:schemeClr val="tx1"/>
                </a:solidFill>
                <a:effectLst/>
                <a:latin typeface="Times New Roman" pitchFamily="-110" charset="0"/>
                <a:ea typeface="+mn-ea"/>
                <a:cs typeface="+mn-cs"/>
              </a:rPr>
              <a:t>(NIST) has published this as Federal Information Processing Standard FIPS 186-4</a:t>
            </a:r>
          </a:p>
          <a:p>
            <a:r>
              <a:rPr lang="en-US" sz="1200" kern="1200" dirty="0">
                <a:solidFill>
                  <a:schemeClr val="tx1"/>
                </a:solidFill>
                <a:effectLst/>
                <a:latin typeface="Times New Roman" pitchFamily="-110" charset="0"/>
                <a:ea typeface="+mn-ea"/>
                <a:cs typeface="+mn-cs"/>
              </a:rPr>
              <a:t>[</a:t>
            </a:r>
            <a:r>
              <a:rPr lang="en-US" sz="1200" i="1" kern="1200" dirty="0">
                <a:solidFill>
                  <a:schemeClr val="tx1"/>
                </a:solidFill>
                <a:effectLst/>
                <a:latin typeface="Times New Roman" pitchFamily="-110" charset="0"/>
                <a:ea typeface="+mn-ea"/>
                <a:cs typeface="+mn-cs"/>
              </a:rPr>
              <a:t>Digital Signature Standard (DSS)</a:t>
            </a:r>
            <a:r>
              <a:rPr lang="en-US" sz="1200" kern="1200" dirty="0">
                <a:solidFill>
                  <a:schemeClr val="tx1"/>
                </a:solidFill>
                <a:effectLst/>
                <a:latin typeface="Times New Roman" pitchFamily="-110" charset="0"/>
                <a:ea typeface="+mn-ea"/>
                <a:cs typeface="+mn-cs"/>
              </a:rPr>
              <a:t>, July 2013]. The DSS makes use of the SHA-1 and</a:t>
            </a:r>
          </a:p>
          <a:p>
            <a:r>
              <a:rPr lang="en-US" sz="1200" kern="1200" dirty="0">
                <a:solidFill>
                  <a:schemeClr val="tx1"/>
                </a:solidFill>
                <a:effectLst/>
                <a:latin typeface="Times New Roman" pitchFamily="-110" charset="0"/>
                <a:ea typeface="+mn-ea"/>
                <a:cs typeface="+mn-cs"/>
              </a:rPr>
              <a:t> presents a new digital signature technique, the Digital Signature Algorithm (DSA).</a:t>
            </a:r>
          </a:p>
          <a:p>
            <a:r>
              <a:rPr lang="en-US" sz="1200" kern="1200" dirty="0">
                <a:solidFill>
                  <a:schemeClr val="tx1"/>
                </a:solidFill>
                <a:effectLst/>
                <a:latin typeface="Times New Roman" pitchFamily="-110" charset="0"/>
                <a:ea typeface="+mn-ea"/>
                <a:cs typeface="+mn-cs"/>
              </a:rPr>
              <a:t>The DSS was originally proposed in 1991 and revised in 1993 in response to public</a:t>
            </a:r>
          </a:p>
          <a:p>
            <a:r>
              <a:rPr lang="en-US" sz="1200" kern="1200" dirty="0">
                <a:solidFill>
                  <a:schemeClr val="tx1"/>
                </a:solidFill>
                <a:effectLst/>
                <a:latin typeface="Times New Roman" pitchFamily="-110" charset="0"/>
                <a:ea typeface="+mn-ea"/>
                <a:cs typeface="+mn-cs"/>
              </a:rPr>
              <a:t>feedback concerning the security of the scheme. There were further minor revisions in</a:t>
            </a:r>
          </a:p>
          <a:p>
            <a:r>
              <a:rPr lang="en-US" sz="1200" kern="1200" dirty="0">
                <a:solidFill>
                  <a:schemeClr val="tx1"/>
                </a:solidFill>
                <a:effectLst/>
                <a:latin typeface="Times New Roman" pitchFamily="-110" charset="0"/>
                <a:ea typeface="+mn-ea"/>
                <a:cs typeface="+mn-cs"/>
              </a:rPr>
              <a:t>1996 and 2013. The DSS uses an algorithm that is designed to provide only the digital</a:t>
            </a:r>
          </a:p>
          <a:p>
            <a:r>
              <a:rPr lang="en-US" sz="1200" kern="1200" dirty="0">
                <a:solidFill>
                  <a:schemeClr val="tx1"/>
                </a:solidFill>
                <a:effectLst/>
                <a:latin typeface="Times New Roman" pitchFamily="-110" charset="0"/>
                <a:ea typeface="+mn-ea"/>
                <a:cs typeface="+mn-cs"/>
              </a:rPr>
              <a:t>signature function. Unlike RSA, it cannot be used for encryption or key exchange.</a:t>
            </a:r>
          </a:p>
          <a:p>
            <a:endParaRPr lang="en-US" dirty="0"/>
          </a:p>
          <a:p>
            <a:r>
              <a:rPr lang="en-US" sz="1200" kern="1200" dirty="0">
                <a:solidFill>
                  <a:schemeClr val="tx1"/>
                </a:solidFill>
                <a:effectLst/>
                <a:latin typeface="Times New Roman" pitchFamily="-110" charset="0"/>
                <a:ea typeface="+mn-ea"/>
                <a:cs typeface="+mn-cs"/>
              </a:rPr>
              <a:t>The vast majority of the products and standards</a:t>
            </a:r>
          </a:p>
          <a:p>
            <a:r>
              <a:rPr lang="en-US" sz="1200" kern="1200" dirty="0">
                <a:solidFill>
                  <a:schemeClr val="tx1"/>
                </a:solidFill>
                <a:effectLst/>
                <a:latin typeface="Times New Roman" pitchFamily="-110" charset="0"/>
                <a:ea typeface="+mn-ea"/>
                <a:cs typeface="+mn-cs"/>
              </a:rPr>
              <a:t>that use public-key cryptography for encryption and digital signatures use RSA. The</a:t>
            </a:r>
          </a:p>
          <a:p>
            <a:r>
              <a:rPr lang="en-US" sz="1200" kern="1200" dirty="0">
                <a:solidFill>
                  <a:schemeClr val="tx1"/>
                </a:solidFill>
                <a:effectLst/>
                <a:latin typeface="Times New Roman" pitchFamily="-110" charset="0"/>
                <a:ea typeface="+mn-ea"/>
                <a:cs typeface="+mn-cs"/>
              </a:rPr>
              <a:t>bit length for secure RSA use has increased over recent years, and this has put a</a:t>
            </a:r>
          </a:p>
          <a:p>
            <a:r>
              <a:rPr lang="en-US" sz="1200" kern="1200" dirty="0">
                <a:solidFill>
                  <a:schemeClr val="tx1"/>
                </a:solidFill>
                <a:effectLst/>
                <a:latin typeface="Times New Roman" pitchFamily="-110" charset="0"/>
                <a:ea typeface="+mn-ea"/>
                <a:cs typeface="+mn-cs"/>
              </a:rPr>
              <a:t>heavier processing load on applications using RSA. This burden has ramifications,</a:t>
            </a:r>
          </a:p>
          <a:p>
            <a:r>
              <a:rPr lang="en-US" sz="1200" kern="1200" dirty="0">
                <a:solidFill>
                  <a:schemeClr val="tx1"/>
                </a:solidFill>
                <a:effectLst/>
                <a:latin typeface="Times New Roman" pitchFamily="-110" charset="0"/>
                <a:ea typeface="+mn-ea"/>
                <a:cs typeface="+mn-cs"/>
              </a:rPr>
              <a:t>especially for electronic commerce sites that conduct large numbers of secure transactions.</a:t>
            </a:r>
          </a:p>
          <a:p>
            <a:r>
              <a:rPr lang="en-US" sz="1200" kern="1200" dirty="0">
                <a:solidFill>
                  <a:schemeClr val="tx1"/>
                </a:solidFill>
                <a:effectLst/>
                <a:latin typeface="Times New Roman" pitchFamily="-110" charset="0"/>
                <a:ea typeface="+mn-ea"/>
                <a:cs typeface="+mn-cs"/>
              </a:rPr>
              <a:t>Recently, a competing system has begun to challenge RSA: elliptic curve</a:t>
            </a:r>
          </a:p>
          <a:p>
            <a:r>
              <a:rPr lang="en-US" sz="1200" kern="1200" dirty="0">
                <a:solidFill>
                  <a:schemeClr val="tx1"/>
                </a:solidFill>
                <a:effectLst/>
                <a:latin typeface="Times New Roman" pitchFamily="-110" charset="0"/>
                <a:ea typeface="+mn-ea"/>
                <a:cs typeface="+mn-cs"/>
              </a:rPr>
              <a:t>cryptography (ECC). Already, ECC is showing up in standardization efforts, including</a:t>
            </a:r>
          </a:p>
          <a:p>
            <a:r>
              <a:rPr lang="en-US" sz="1200" kern="1200" dirty="0">
                <a:solidFill>
                  <a:schemeClr val="tx1"/>
                </a:solidFill>
                <a:effectLst/>
                <a:latin typeface="Times New Roman" pitchFamily="-110" charset="0"/>
                <a:ea typeface="+mn-ea"/>
                <a:cs typeface="+mn-cs"/>
              </a:rPr>
              <a:t>the IEEE P1363 Standard for Public-Key Cryptography. A version of ECC used for</a:t>
            </a:r>
          </a:p>
          <a:p>
            <a:r>
              <a:rPr lang="en-US" sz="1200" kern="1200" dirty="0">
                <a:solidFill>
                  <a:schemeClr val="tx1"/>
                </a:solidFill>
                <a:effectLst/>
                <a:latin typeface="Times New Roman" pitchFamily="-110" charset="0"/>
                <a:ea typeface="+mn-ea"/>
                <a:cs typeface="+mn-cs"/>
              </a:rPr>
              <a:t>digital signature is included as an option in FIPS 186-4.</a:t>
            </a:r>
          </a:p>
          <a:p>
            <a:endParaRPr lang="en-US" dirty="0"/>
          </a:p>
          <a:p>
            <a:r>
              <a:rPr lang="en-US" dirty="0"/>
              <a:t>The principal attraction of ECC compared to RSA is that it appears to offer equal security for a far smaller bit size, thereby reducing processing overhead. On the other hand, although the theory of ECC has been around for some time, it is only recently that products have begun to appear and that there has been sustained cryptanalytic interest in probing for weaknesses. Thus, the confidence level in ECC is not yet as high as that in RSA. </a:t>
            </a:r>
          </a:p>
          <a:p>
            <a:endParaRPr lang="en-US" dirty="0"/>
          </a:p>
          <a:p>
            <a:r>
              <a:rPr lang="en-US" dirty="0"/>
              <a:t>ECC is fundamentally more difficult to explain, and a full mathematical description is beyond the scope of this book. The technique is based on the use of a mathematical construct known as the elliptic curve.</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30</a:t>
            </a:fld>
            <a:endParaRPr lang="en-US"/>
          </a:p>
        </p:txBody>
      </p:sp>
    </p:spTree>
    <p:extLst>
      <p:ext uri="{BB962C8B-B14F-4D97-AF65-F5344CB8AC3E}">
        <p14:creationId xmlns:p14="http://schemas.microsoft.com/office/powerpoint/2010/main" val="1951026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244C0EB-A132-4987-B44B-978B1D1C41C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07" charset="0"/>
              </a:rPr>
              <a:t>Chapter 21 summary.</a:t>
            </a:r>
          </a:p>
          <a:p>
            <a:endParaRPr lang="en-US" dirty="0"/>
          </a:p>
        </p:txBody>
      </p:sp>
    </p:spTree>
    <p:extLst>
      <p:ext uri="{BB962C8B-B14F-4D97-AF65-F5344CB8AC3E}">
        <p14:creationId xmlns:p14="http://schemas.microsoft.com/office/powerpoint/2010/main" val="2070994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32</a:t>
            </a:fld>
            <a:endParaRPr lang="en-US"/>
          </a:p>
        </p:txBody>
      </p:sp>
    </p:spTree>
    <p:extLst>
      <p:ext uri="{BB962C8B-B14F-4D97-AF65-F5344CB8AC3E}">
        <p14:creationId xmlns:p14="http://schemas.microsoft.com/office/powerpoint/2010/main" val="2008492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Times New Roman" pitchFamily="-110" charset="0"/>
                <a:ea typeface="+mn-ea"/>
                <a:cs typeface="+mn-cs"/>
              </a:rPr>
              <a:t>The one-way hash function, or secure hash function, is important not only in</a:t>
            </a:r>
          </a:p>
          <a:p>
            <a:r>
              <a:rPr lang="en-US" sz="1200" kern="1200" baseline="0" dirty="0">
                <a:solidFill>
                  <a:schemeClr val="tx1"/>
                </a:solidFill>
                <a:latin typeface="Times New Roman" pitchFamily="-110" charset="0"/>
                <a:ea typeface="+mn-ea"/>
                <a:cs typeface="+mn-cs"/>
              </a:rPr>
              <a:t>message authentication but also in digital signatures. The requirements for and</a:t>
            </a:r>
          </a:p>
          <a:p>
            <a:r>
              <a:rPr lang="en-US" sz="1200" kern="1200" baseline="0" dirty="0">
                <a:solidFill>
                  <a:schemeClr val="tx1"/>
                </a:solidFill>
                <a:latin typeface="Times New Roman" pitchFamily="-110" charset="0"/>
                <a:ea typeface="+mn-ea"/>
                <a:cs typeface="+mn-cs"/>
              </a:rPr>
              <a:t>security of secure hash functions are discussed in Section 2.2 . Here, we look at</a:t>
            </a:r>
          </a:p>
          <a:p>
            <a:r>
              <a:rPr lang="en-US" sz="1200" kern="1200" baseline="0" dirty="0">
                <a:solidFill>
                  <a:schemeClr val="tx1"/>
                </a:solidFill>
                <a:latin typeface="Times New Roman" pitchFamily="-110" charset="0"/>
                <a:ea typeface="+mn-ea"/>
                <a:cs typeface="+mn-cs"/>
              </a:rPr>
              <a:t>several hash functions, concentrating on perhaps the most widely used family of</a:t>
            </a:r>
          </a:p>
          <a:p>
            <a:r>
              <a:rPr lang="en-US" sz="1200" kern="1200" baseline="0" dirty="0">
                <a:solidFill>
                  <a:schemeClr val="tx1"/>
                </a:solidFill>
                <a:latin typeface="Times New Roman" pitchFamily="-110" charset="0"/>
                <a:ea typeface="+mn-ea"/>
                <a:cs typeface="+mn-cs"/>
              </a:rPr>
              <a:t>hash functions: SHA.</a:t>
            </a:r>
          </a:p>
          <a:p>
            <a:endParaRPr lang="en-US" sz="1200" b="1"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All hash functions operate using the following general principles. The input</a:t>
            </a:r>
          </a:p>
          <a:p>
            <a:r>
              <a:rPr lang="en-US" sz="1200" kern="1200" baseline="0" dirty="0">
                <a:solidFill>
                  <a:schemeClr val="tx1"/>
                </a:solidFill>
                <a:latin typeface="Times New Roman" pitchFamily="-110" charset="0"/>
                <a:ea typeface="+mn-ea"/>
                <a:cs typeface="+mn-cs"/>
              </a:rPr>
              <a:t>(message, file, etc.) is viewed as a sequence of </a:t>
            </a:r>
            <a:r>
              <a:rPr lang="en-US" sz="1200" i="1" kern="1200" baseline="0" dirty="0">
                <a:solidFill>
                  <a:schemeClr val="tx1"/>
                </a:solidFill>
                <a:latin typeface="Times New Roman" pitchFamily="-110" charset="0"/>
                <a:ea typeface="+mn-ea"/>
                <a:cs typeface="+mn-cs"/>
              </a:rPr>
              <a:t>n -bit blocks. The input is processed</a:t>
            </a:r>
          </a:p>
          <a:p>
            <a:r>
              <a:rPr lang="en-US" sz="1200" kern="1200" baseline="0" dirty="0">
                <a:solidFill>
                  <a:schemeClr val="tx1"/>
                </a:solidFill>
                <a:latin typeface="Times New Roman" pitchFamily="-110" charset="0"/>
                <a:ea typeface="+mn-ea"/>
                <a:cs typeface="+mn-cs"/>
              </a:rPr>
              <a:t>one block at a time in an iterative fashion to produce an </a:t>
            </a:r>
            <a:r>
              <a:rPr lang="en-US" sz="1200" i="1" kern="1200" baseline="0" dirty="0">
                <a:solidFill>
                  <a:schemeClr val="tx1"/>
                </a:solidFill>
                <a:latin typeface="Times New Roman" pitchFamily="-110" charset="0"/>
                <a:ea typeface="+mn-ea"/>
                <a:cs typeface="+mn-cs"/>
              </a:rPr>
              <a:t>n -bit hash function.</a:t>
            </a:r>
          </a:p>
          <a:p>
            <a:r>
              <a:rPr lang="en-US" sz="1200" kern="1200" baseline="0" dirty="0">
                <a:solidFill>
                  <a:schemeClr val="tx1"/>
                </a:solidFill>
                <a:latin typeface="Times New Roman" pitchFamily="-110" charset="0"/>
                <a:ea typeface="+mn-ea"/>
                <a:cs typeface="+mn-cs"/>
              </a:rPr>
              <a:t>One of the simplest hash functions is the bit-by-bit exclusive-OR (XOR) of</a:t>
            </a:r>
          </a:p>
          <a:p>
            <a:r>
              <a:rPr lang="en-US" sz="1200" kern="1200" baseline="0" dirty="0">
                <a:solidFill>
                  <a:schemeClr val="tx1"/>
                </a:solidFill>
                <a:latin typeface="Times New Roman" pitchFamily="-110" charset="0"/>
                <a:ea typeface="+mn-ea"/>
                <a:cs typeface="+mn-cs"/>
              </a:rPr>
              <a:t>every block. This can be expressed as follows:</a:t>
            </a:r>
            <a:endParaRPr lang="en-US" sz="1200" i="0" kern="1200" baseline="0" dirty="0">
              <a:solidFill>
                <a:schemeClr val="tx1"/>
              </a:solidFill>
              <a:latin typeface="Times New Roman" pitchFamily="-110" charset="0"/>
              <a:ea typeface="+mn-ea"/>
              <a:cs typeface="+mn-cs"/>
            </a:endParaRPr>
          </a:p>
          <a:p>
            <a:endParaRPr lang="en-US" i="1" dirty="0"/>
          </a:p>
          <a:p>
            <a:pPr algn="ctr"/>
            <a:r>
              <a:rPr lang="en-US" i="1" dirty="0"/>
              <a:t>C</a:t>
            </a:r>
            <a:r>
              <a:rPr lang="en-US" i="1" baseline="-25000" dirty="0"/>
              <a:t>i</a:t>
            </a:r>
            <a:r>
              <a:rPr lang="en-US" dirty="0"/>
              <a:t> = </a:t>
            </a:r>
            <a:r>
              <a:rPr lang="en-US" i="1" dirty="0"/>
              <a:t>b</a:t>
            </a:r>
            <a:r>
              <a:rPr lang="en-US" i="1" baseline="-25000" dirty="0"/>
              <a:t>i</a:t>
            </a:r>
            <a:r>
              <a:rPr lang="en-US" baseline="-25000" dirty="0"/>
              <a:t>1</a:t>
            </a:r>
            <a:r>
              <a:rPr lang="en-US" dirty="0"/>
              <a:t> </a:t>
            </a:r>
            <a:r>
              <a:rPr lang="en-US" dirty="0">
                <a:sym typeface="Symbol" pitchFamily="-110" charset="2"/>
              </a:rPr>
              <a:t></a:t>
            </a:r>
            <a:r>
              <a:rPr lang="en-US" dirty="0"/>
              <a:t> </a:t>
            </a:r>
            <a:r>
              <a:rPr lang="en-US" i="1" dirty="0"/>
              <a:t>b</a:t>
            </a:r>
            <a:r>
              <a:rPr lang="en-US" i="1" baseline="-25000" dirty="0"/>
              <a:t>i</a:t>
            </a:r>
            <a:r>
              <a:rPr lang="en-US" baseline="-25000" dirty="0"/>
              <a:t>2</a:t>
            </a:r>
            <a:r>
              <a:rPr lang="en-US" dirty="0"/>
              <a:t> </a:t>
            </a:r>
            <a:r>
              <a:rPr lang="en-US" dirty="0">
                <a:sym typeface="Symbol" pitchFamily="-110" charset="2"/>
              </a:rPr>
              <a:t></a:t>
            </a:r>
            <a:r>
              <a:rPr lang="en-US" dirty="0"/>
              <a:t> . . . </a:t>
            </a:r>
            <a:r>
              <a:rPr lang="en-US" dirty="0">
                <a:sym typeface="Symbol" pitchFamily="-110" charset="2"/>
              </a:rPr>
              <a:t></a:t>
            </a:r>
            <a:r>
              <a:rPr lang="en-US" i="1" dirty="0" err="1"/>
              <a:t>b</a:t>
            </a:r>
            <a:r>
              <a:rPr lang="en-US" i="1" baseline="-25000" dirty="0" err="1"/>
              <a:t>im</a:t>
            </a:r>
            <a:endParaRPr lang="en-US" i="1" baseline="-25000" dirty="0"/>
          </a:p>
          <a:p>
            <a:endParaRPr lang="en-US" sz="1200" kern="1200" baseline="0" dirty="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4</a:t>
            </a:fld>
            <a:endParaRPr lang="en-US"/>
          </a:p>
        </p:txBody>
      </p:sp>
    </p:spTree>
    <p:extLst>
      <p:ext uri="{BB962C8B-B14F-4D97-AF65-F5344CB8AC3E}">
        <p14:creationId xmlns:p14="http://schemas.microsoft.com/office/powerpoint/2010/main" val="2690071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Times New Roman" pitchFamily="-110" charset="0"/>
                <a:ea typeface="+mn-ea"/>
                <a:cs typeface="+mn-cs"/>
              </a:rPr>
              <a:t>Figure 21.1 illustrates this operation; it produces a simple parity for each bit</a:t>
            </a:r>
          </a:p>
          <a:p>
            <a:r>
              <a:rPr lang="en-US" sz="1200" kern="1200" baseline="0" dirty="0">
                <a:solidFill>
                  <a:schemeClr val="tx1"/>
                </a:solidFill>
                <a:latin typeface="Times New Roman" pitchFamily="-110" charset="0"/>
                <a:ea typeface="+mn-ea"/>
                <a:cs typeface="+mn-cs"/>
              </a:rPr>
              <a:t>position and is known as a longitudinal redundancy check. It is reasonably effective</a:t>
            </a:r>
          </a:p>
          <a:p>
            <a:r>
              <a:rPr lang="en-US" sz="1200" kern="1200" baseline="0" dirty="0">
                <a:solidFill>
                  <a:schemeClr val="tx1"/>
                </a:solidFill>
                <a:latin typeface="Times New Roman" pitchFamily="-110" charset="0"/>
                <a:ea typeface="+mn-ea"/>
                <a:cs typeface="+mn-cs"/>
              </a:rPr>
              <a:t>for random data as a data integrity check. Each </a:t>
            </a:r>
            <a:r>
              <a:rPr lang="en-US" sz="1200" i="1" kern="1200" baseline="0" dirty="0">
                <a:solidFill>
                  <a:schemeClr val="tx1"/>
                </a:solidFill>
                <a:latin typeface="Times New Roman" pitchFamily="-110" charset="0"/>
                <a:ea typeface="+mn-ea"/>
                <a:cs typeface="+mn-cs"/>
              </a:rPr>
              <a:t>n -bit hash value is equally likely.</a:t>
            </a:r>
          </a:p>
          <a:p>
            <a:r>
              <a:rPr lang="en-US" sz="1200" kern="1200" baseline="0" dirty="0">
                <a:solidFill>
                  <a:schemeClr val="tx1"/>
                </a:solidFill>
                <a:latin typeface="Times New Roman" pitchFamily="-110" charset="0"/>
                <a:ea typeface="+mn-ea"/>
                <a:cs typeface="+mn-cs"/>
              </a:rPr>
              <a:t>Thus, the probability that a data error will result in an unchanged hash value is 2</a:t>
            </a:r>
            <a:r>
              <a:rPr lang="en-US" sz="1200" kern="1200" baseline="30000" dirty="0">
                <a:solidFill>
                  <a:schemeClr val="tx1"/>
                </a:solidFill>
                <a:latin typeface="Times New Roman" pitchFamily="-110" charset="0"/>
                <a:ea typeface="+mn-ea"/>
                <a:cs typeface="+mn-cs"/>
              </a:rPr>
              <a:t>-</a:t>
            </a:r>
            <a:r>
              <a:rPr lang="en-US" sz="1200" i="1" kern="1200" baseline="30000" dirty="0">
                <a:solidFill>
                  <a:schemeClr val="tx1"/>
                </a:solidFill>
                <a:latin typeface="Times New Roman" pitchFamily="-110" charset="0"/>
                <a:ea typeface="+mn-ea"/>
                <a:cs typeface="+mn-cs"/>
              </a:rPr>
              <a:t>n</a:t>
            </a:r>
            <a:r>
              <a:rPr lang="en-US" sz="1200" i="1" kern="1200" baseline="0" dirty="0">
                <a:solidFill>
                  <a:schemeClr val="tx1"/>
                </a:solidFill>
                <a:latin typeface="Times New Roman" pitchFamily="-110" charset="0"/>
                <a:ea typeface="+mn-ea"/>
                <a:cs typeface="+mn-cs"/>
              </a:rPr>
              <a:t>.</a:t>
            </a:r>
          </a:p>
          <a:p>
            <a:r>
              <a:rPr lang="en-US" sz="1200" kern="1200" baseline="0" dirty="0">
                <a:solidFill>
                  <a:schemeClr val="tx1"/>
                </a:solidFill>
                <a:latin typeface="Times New Roman" pitchFamily="-110" charset="0"/>
                <a:ea typeface="+mn-ea"/>
                <a:cs typeface="+mn-cs"/>
              </a:rPr>
              <a:t>With more predictably formatted data, the function is less effective. For example, in</a:t>
            </a:r>
          </a:p>
          <a:p>
            <a:r>
              <a:rPr lang="en-US" sz="1200" kern="1200" baseline="0" dirty="0">
                <a:solidFill>
                  <a:schemeClr val="tx1"/>
                </a:solidFill>
                <a:latin typeface="Times New Roman" pitchFamily="-110" charset="0"/>
                <a:ea typeface="+mn-ea"/>
                <a:cs typeface="+mn-cs"/>
              </a:rPr>
              <a:t>most normal text files, the high-order bit of each octet is always zero. So if a 128-bit</a:t>
            </a:r>
          </a:p>
          <a:p>
            <a:r>
              <a:rPr lang="en-US" sz="1200" kern="1200" baseline="0" dirty="0">
                <a:solidFill>
                  <a:schemeClr val="tx1"/>
                </a:solidFill>
                <a:latin typeface="Times New Roman" pitchFamily="-110" charset="0"/>
                <a:ea typeface="+mn-ea"/>
                <a:cs typeface="+mn-cs"/>
              </a:rPr>
              <a:t>hash value is used, instead of an effectiveness of 2</a:t>
            </a:r>
            <a:r>
              <a:rPr lang="en-US" sz="1200" kern="1200" baseline="30000" dirty="0">
                <a:solidFill>
                  <a:schemeClr val="tx1"/>
                </a:solidFill>
                <a:latin typeface="Times New Roman" pitchFamily="-110" charset="0"/>
                <a:ea typeface="+mn-ea"/>
                <a:cs typeface="+mn-cs"/>
              </a:rPr>
              <a:t>-128</a:t>
            </a:r>
            <a:r>
              <a:rPr lang="en-US" sz="1200" kern="1200" baseline="0" dirty="0">
                <a:solidFill>
                  <a:schemeClr val="tx1"/>
                </a:solidFill>
                <a:latin typeface="Times New Roman" pitchFamily="-110" charset="0"/>
                <a:ea typeface="+mn-ea"/>
                <a:cs typeface="+mn-cs"/>
              </a:rPr>
              <a:t>, the hash function on this type</a:t>
            </a:r>
          </a:p>
          <a:p>
            <a:r>
              <a:rPr lang="en-US" sz="1200" kern="1200" baseline="0" dirty="0">
                <a:solidFill>
                  <a:schemeClr val="tx1"/>
                </a:solidFill>
                <a:latin typeface="Times New Roman" pitchFamily="-110" charset="0"/>
                <a:ea typeface="+mn-ea"/>
                <a:cs typeface="+mn-cs"/>
              </a:rPr>
              <a:t>of data has an effectiveness of 2</a:t>
            </a:r>
            <a:r>
              <a:rPr lang="en-US" sz="1200" kern="1200" baseline="30000" dirty="0">
                <a:solidFill>
                  <a:schemeClr val="tx1"/>
                </a:solidFill>
                <a:latin typeface="Times New Roman" pitchFamily="-110" charset="0"/>
                <a:ea typeface="+mn-ea"/>
                <a:cs typeface="+mn-cs"/>
              </a:rPr>
              <a:t>-112</a:t>
            </a:r>
            <a:r>
              <a:rPr lang="en-US" sz="1200" kern="1200" baseline="0" dirty="0">
                <a:solidFill>
                  <a:schemeClr val="tx1"/>
                </a:solidFill>
                <a:latin typeface="Times New Roman" pitchFamily="-110" charset="0"/>
                <a:ea typeface="+mn-ea"/>
                <a:cs typeface="+mn-cs"/>
              </a:rPr>
              <a:t>.</a:t>
            </a:r>
            <a:endParaRPr lang="en-US" dirty="0"/>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5</a:t>
            </a:fld>
            <a:endParaRPr lang="en-US"/>
          </a:p>
        </p:txBody>
      </p:sp>
    </p:spTree>
    <p:extLst>
      <p:ext uri="{BB962C8B-B14F-4D97-AF65-F5344CB8AC3E}">
        <p14:creationId xmlns:p14="http://schemas.microsoft.com/office/powerpoint/2010/main" val="104596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10" charset="0"/>
                <a:ea typeface="+mn-ea"/>
                <a:cs typeface="+mn-cs"/>
              </a:rPr>
              <a:t> In recent years, the most widely used hash function has been the Secure Hash Algorithm</a:t>
            </a:r>
          </a:p>
          <a:p>
            <a:r>
              <a:rPr lang="en-US" sz="1200" kern="1200" dirty="0">
                <a:solidFill>
                  <a:schemeClr val="tx1"/>
                </a:solidFill>
                <a:effectLst/>
                <a:latin typeface="Times New Roman" pitchFamily="-110" charset="0"/>
                <a:ea typeface="+mn-ea"/>
                <a:cs typeface="+mn-cs"/>
              </a:rPr>
              <a:t>(SHA). Indeed, because virtually every other widely used hash function had</a:t>
            </a:r>
          </a:p>
          <a:p>
            <a:r>
              <a:rPr lang="en-US" sz="1200" kern="1200" dirty="0">
                <a:solidFill>
                  <a:schemeClr val="tx1"/>
                </a:solidFill>
                <a:effectLst/>
                <a:latin typeface="Times New Roman" pitchFamily="-110" charset="0"/>
                <a:ea typeface="+mn-ea"/>
                <a:cs typeface="+mn-cs"/>
              </a:rPr>
              <a:t>been found to have substantial cryptanalytic weaknesses, SHA was more or less the</a:t>
            </a:r>
          </a:p>
          <a:p>
            <a:r>
              <a:rPr lang="en-US" sz="1200" kern="1200" dirty="0">
                <a:solidFill>
                  <a:schemeClr val="tx1"/>
                </a:solidFill>
                <a:effectLst/>
                <a:latin typeface="Times New Roman" pitchFamily="-110" charset="0"/>
                <a:ea typeface="+mn-ea"/>
                <a:cs typeface="+mn-cs"/>
              </a:rPr>
              <a:t>last remaining standardized hash algorithm by 2005. SHA was developed by the</a:t>
            </a:r>
          </a:p>
          <a:p>
            <a:r>
              <a:rPr lang="en-US" sz="1200" kern="1200" dirty="0">
                <a:solidFill>
                  <a:schemeClr val="tx1"/>
                </a:solidFill>
                <a:effectLst/>
                <a:latin typeface="Times New Roman" pitchFamily="-110" charset="0"/>
                <a:ea typeface="+mn-ea"/>
                <a:cs typeface="+mn-cs"/>
              </a:rPr>
              <a:t>National Institute of Standards and Technology (NIST) and published as FIPS 180 in</a:t>
            </a:r>
          </a:p>
          <a:p>
            <a:r>
              <a:rPr lang="en-US" sz="1200" kern="1200" dirty="0">
                <a:solidFill>
                  <a:schemeClr val="tx1"/>
                </a:solidFill>
                <a:effectLst/>
                <a:latin typeface="Times New Roman" pitchFamily="-110" charset="0"/>
                <a:ea typeface="+mn-ea"/>
                <a:cs typeface="+mn-cs"/>
              </a:rPr>
              <a:t>1993. When weaknesses were discovered in SHA (now known as SHA-0), a revised</a:t>
            </a:r>
          </a:p>
          <a:p>
            <a:r>
              <a:rPr lang="en-US" sz="1200" kern="1200" dirty="0">
                <a:solidFill>
                  <a:schemeClr val="tx1"/>
                </a:solidFill>
                <a:effectLst/>
                <a:latin typeface="Times New Roman" pitchFamily="-110" charset="0"/>
                <a:ea typeface="+mn-ea"/>
                <a:cs typeface="+mn-cs"/>
              </a:rPr>
              <a:t>version was issued as FIPS 180-1 in 1995 and is referred to as SHA-1 . The actual</a:t>
            </a:r>
          </a:p>
          <a:p>
            <a:r>
              <a:rPr lang="en-US" sz="1200" kern="1200" dirty="0">
                <a:solidFill>
                  <a:schemeClr val="tx1"/>
                </a:solidFill>
                <a:effectLst/>
                <a:latin typeface="Times New Roman" pitchFamily="-110" charset="0"/>
                <a:ea typeface="+mn-ea"/>
                <a:cs typeface="+mn-cs"/>
              </a:rPr>
              <a:t>standards document is entitled “Secure Hash Standard. SHA-1 is also specified in</a:t>
            </a:r>
          </a:p>
          <a:p>
            <a:r>
              <a:rPr lang="en-US" sz="1200" kern="1200" dirty="0">
                <a:solidFill>
                  <a:schemeClr val="tx1"/>
                </a:solidFill>
                <a:effectLst/>
                <a:latin typeface="Times New Roman" pitchFamily="-110" charset="0"/>
                <a:ea typeface="+mn-ea"/>
                <a:cs typeface="+mn-cs"/>
              </a:rPr>
              <a:t>RFC 3174 (</a:t>
            </a:r>
            <a:r>
              <a:rPr lang="en-US" sz="1200" i="1" kern="1200" dirty="0">
                <a:solidFill>
                  <a:schemeClr val="tx1"/>
                </a:solidFill>
                <a:effectLst/>
                <a:latin typeface="Times New Roman" pitchFamily="-110" charset="0"/>
                <a:ea typeface="+mn-ea"/>
                <a:cs typeface="+mn-cs"/>
              </a:rPr>
              <a:t>US Secure Hash Algorithm 1 (SHA1) ,</a:t>
            </a:r>
            <a:r>
              <a:rPr lang="en-US" sz="1200" kern="1200" dirty="0">
                <a:solidFill>
                  <a:schemeClr val="tx1"/>
                </a:solidFill>
                <a:effectLst/>
                <a:latin typeface="Times New Roman" pitchFamily="-110" charset="0"/>
                <a:ea typeface="+mn-ea"/>
                <a:cs typeface="+mn-cs"/>
              </a:rPr>
              <a:t> 2001), which essentially duplicates</a:t>
            </a:r>
          </a:p>
          <a:p>
            <a:r>
              <a:rPr lang="en-US" sz="1200" kern="1200" dirty="0">
                <a:solidFill>
                  <a:schemeClr val="tx1"/>
                </a:solidFill>
                <a:effectLst/>
                <a:latin typeface="Times New Roman" pitchFamily="-110" charset="0"/>
                <a:ea typeface="+mn-ea"/>
                <a:cs typeface="+mn-cs"/>
              </a:rPr>
              <a:t>the material in FIPS 180-1 but adds a C code implementation.</a:t>
            </a:r>
            <a:endParaRPr lang="en-US" sz="1200" b="0" kern="1200" baseline="0" dirty="0">
              <a:solidFill>
                <a:schemeClr val="tx1"/>
              </a:solidFill>
              <a:latin typeface="Times New Roman" pitchFamily="-110" charset="0"/>
              <a:ea typeface="+mn-ea"/>
              <a:cs typeface="+mn-cs"/>
            </a:endParaRPr>
          </a:p>
          <a:p>
            <a:endParaRPr lang="en-US" sz="1200" b="0" kern="1200" baseline="0" dirty="0">
              <a:solidFill>
                <a:schemeClr val="tx1"/>
              </a:solidFill>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SHA-1 produces a hash value of 160 bits. In 2002, NIST produced a revised version</a:t>
            </a:r>
          </a:p>
          <a:p>
            <a:r>
              <a:rPr lang="en-US" sz="1200" kern="1200" dirty="0">
                <a:solidFill>
                  <a:schemeClr val="tx1"/>
                </a:solidFill>
                <a:effectLst/>
                <a:latin typeface="Times New Roman" pitchFamily="-110" charset="0"/>
                <a:ea typeface="+mn-ea"/>
                <a:cs typeface="+mn-cs"/>
              </a:rPr>
              <a:t>of the standard, FIPS 180-2, that defined three new versions of SHA, with hash</a:t>
            </a:r>
          </a:p>
          <a:p>
            <a:r>
              <a:rPr lang="en-US" sz="1200" kern="1200" dirty="0">
                <a:solidFill>
                  <a:schemeClr val="tx1"/>
                </a:solidFill>
                <a:effectLst/>
                <a:latin typeface="Times New Roman" pitchFamily="-110" charset="0"/>
                <a:ea typeface="+mn-ea"/>
                <a:cs typeface="+mn-cs"/>
              </a:rPr>
              <a:t>value lengths of 256, 384, and 512 bits, known as SHA-256, SHA-384, and SHA-512,</a:t>
            </a:r>
          </a:p>
          <a:p>
            <a:r>
              <a:rPr lang="en-US" sz="1200" kern="1200" dirty="0">
                <a:solidFill>
                  <a:schemeClr val="tx1"/>
                </a:solidFill>
                <a:effectLst/>
                <a:latin typeface="Times New Roman" pitchFamily="-110" charset="0"/>
                <a:ea typeface="+mn-ea"/>
                <a:cs typeface="+mn-cs"/>
              </a:rPr>
              <a:t>respectively (see Table 21.1). Collectively, these hash algorithms are known as </a:t>
            </a:r>
            <a:r>
              <a:rPr lang="en-US" sz="1200" b="1" kern="1200" dirty="0">
                <a:solidFill>
                  <a:schemeClr val="tx1"/>
                </a:solidFill>
                <a:effectLst/>
                <a:latin typeface="Times New Roman" pitchFamily="-110" charset="0"/>
                <a:ea typeface="+mn-ea"/>
                <a:cs typeface="+mn-cs"/>
              </a:rPr>
              <a:t>SHA-2 </a:t>
            </a:r>
            <a:r>
              <a:rPr lang="en-US" sz="1200" kern="1200" dirty="0">
                <a:solidFill>
                  <a:schemeClr val="tx1"/>
                </a:solidFill>
                <a:effectLst/>
                <a:latin typeface="Times New Roman" pitchFamily="-110" charset="0"/>
                <a:ea typeface="+mn-ea"/>
                <a:cs typeface="+mn-cs"/>
              </a:rPr>
              <a:t>.</a:t>
            </a:r>
          </a:p>
          <a:p>
            <a:r>
              <a:rPr lang="en-US" sz="1200" kern="1200" dirty="0">
                <a:solidFill>
                  <a:schemeClr val="tx1"/>
                </a:solidFill>
                <a:effectLst/>
                <a:latin typeface="Times New Roman" pitchFamily="-110" charset="0"/>
                <a:ea typeface="+mn-ea"/>
                <a:cs typeface="+mn-cs"/>
              </a:rPr>
              <a:t>These new versions have the same underlying structure and use the same types of</a:t>
            </a:r>
          </a:p>
          <a:p>
            <a:r>
              <a:rPr lang="en-US" sz="1200" kern="1200" dirty="0">
                <a:solidFill>
                  <a:schemeClr val="tx1"/>
                </a:solidFill>
                <a:effectLst/>
                <a:latin typeface="Times New Roman" pitchFamily="-110" charset="0"/>
                <a:ea typeface="+mn-ea"/>
                <a:cs typeface="+mn-cs"/>
              </a:rPr>
              <a:t>modular arithmetic and logical binary operations as SHA-1. A revised document was</a:t>
            </a:r>
          </a:p>
          <a:p>
            <a:r>
              <a:rPr lang="en-US" sz="1200" kern="1200" dirty="0">
                <a:solidFill>
                  <a:schemeClr val="tx1"/>
                </a:solidFill>
                <a:effectLst/>
                <a:latin typeface="Times New Roman" pitchFamily="-110" charset="0"/>
                <a:ea typeface="+mn-ea"/>
                <a:cs typeface="+mn-cs"/>
              </a:rPr>
              <a:t>issued as FIPS 180-3 in 2008, which added a 224-bit version of SHA-256, whose hash</a:t>
            </a:r>
          </a:p>
          <a:p>
            <a:r>
              <a:rPr lang="en-US" sz="1200" kern="1200" dirty="0">
                <a:solidFill>
                  <a:schemeClr val="tx1"/>
                </a:solidFill>
                <a:effectLst/>
                <a:latin typeface="Times New Roman" pitchFamily="-110" charset="0"/>
                <a:ea typeface="+mn-ea"/>
                <a:cs typeface="+mn-cs"/>
              </a:rPr>
              <a:t>value is obtained by truncating the 256-bit hash value of SHA-256. SHA-1 and SHA-2</a:t>
            </a:r>
          </a:p>
          <a:p>
            <a:r>
              <a:rPr lang="en-US" sz="1200" kern="1200" dirty="0">
                <a:solidFill>
                  <a:schemeClr val="tx1"/>
                </a:solidFill>
                <a:effectLst/>
                <a:latin typeface="Times New Roman" pitchFamily="-110" charset="0"/>
                <a:ea typeface="+mn-ea"/>
                <a:cs typeface="+mn-cs"/>
              </a:rPr>
              <a:t>are also specified in RFC 6234 (</a:t>
            </a:r>
            <a:r>
              <a:rPr lang="en-US" sz="1200" i="1" kern="1200" dirty="0">
                <a:solidFill>
                  <a:schemeClr val="tx1"/>
                </a:solidFill>
                <a:effectLst/>
                <a:latin typeface="Times New Roman" pitchFamily="-110" charset="0"/>
                <a:ea typeface="+mn-ea"/>
                <a:cs typeface="+mn-cs"/>
              </a:rPr>
              <a:t>US Secure Hash Algorithms (SHA and SHA-based</a:t>
            </a:r>
          </a:p>
          <a:p>
            <a:r>
              <a:rPr lang="en-US" sz="1200" i="1" kern="1200" dirty="0">
                <a:solidFill>
                  <a:schemeClr val="tx1"/>
                </a:solidFill>
                <a:effectLst/>
                <a:latin typeface="Times New Roman" pitchFamily="-110" charset="0"/>
                <a:ea typeface="+mn-ea"/>
                <a:cs typeface="+mn-cs"/>
              </a:rPr>
              <a:t>HMAC and HKDF ),</a:t>
            </a:r>
            <a:r>
              <a:rPr lang="en-US" sz="1200" kern="1200" dirty="0">
                <a:solidFill>
                  <a:schemeClr val="tx1"/>
                </a:solidFill>
                <a:effectLst/>
                <a:latin typeface="Times New Roman" pitchFamily="-110" charset="0"/>
                <a:ea typeface="+mn-ea"/>
                <a:cs typeface="+mn-cs"/>
              </a:rPr>
              <a:t> 2011), which essentially duplicates the material in FIPS 180-3 but</a:t>
            </a:r>
          </a:p>
          <a:p>
            <a:r>
              <a:rPr lang="en-US" sz="1200" kern="1200" dirty="0">
                <a:solidFill>
                  <a:schemeClr val="tx1"/>
                </a:solidFill>
                <a:effectLst/>
                <a:latin typeface="Times New Roman" pitchFamily="-110" charset="0"/>
                <a:ea typeface="+mn-ea"/>
                <a:cs typeface="+mn-cs"/>
              </a:rPr>
              <a:t>adds a C code implementation. The most recent version is FIPS 180-4 [</a:t>
            </a:r>
            <a:r>
              <a:rPr lang="en-US" sz="1200" i="1" kern="1200" dirty="0">
                <a:solidFill>
                  <a:schemeClr val="tx1"/>
                </a:solidFill>
                <a:effectLst/>
                <a:latin typeface="Times New Roman" pitchFamily="-110" charset="0"/>
                <a:ea typeface="+mn-ea"/>
                <a:cs typeface="+mn-cs"/>
              </a:rPr>
              <a:t>Secure Hash</a:t>
            </a:r>
          </a:p>
          <a:p>
            <a:r>
              <a:rPr lang="en-US" sz="1200" i="1" kern="1200" dirty="0">
                <a:solidFill>
                  <a:schemeClr val="tx1"/>
                </a:solidFill>
                <a:effectLst/>
                <a:latin typeface="Times New Roman" pitchFamily="-110" charset="0"/>
                <a:ea typeface="+mn-ea"/>
                <a:cs typeface="+mn-cs"/>
              </a:rPr>
              <a:t>Standard (SHS) </a:t>
            </a:r>
            <a:r>
              <a:rPr lang="en-US" sz="1200" kern="1200" dirty="0">
                <a:solidFill>
                  <a:schemeClr val="tx1"/>
                </a:solidFill>
                <a:effectLst/>
                <a:latin typeface="Times New Roman" pitchFamily="-110" charset="0"/>
                <a:ea typeface="+mn-ea"/>
                <a:cs typeface="+mn-cs"/>
              </a:rPr>
              <a:t>, August 2015] which added two variants of SHA-512 with 224-bit and</a:t>
            </a:r>
          </a:p>
          <a:p>
            <a:r>
              <a:rPr lang="en-US" sz="1200" kern="1200" dirty="0">
                <a:solidFill>
                  <a:schemeClr val="tx1"/>
                </a:solidFill>
                <a:effectLst/>
                <a:latin typeface="Times New Roman" pitchFamily="-110" charset="0"/>
                <a:ea typeface="+mn-ea"/>
                <a:cs typeface="+mn-cs"/>
              </a:rPr>
              <a:t>256-bit hash sizes, as SHA-512 is more efficient than SHA-256 on many 64-bit systems.</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In 2005, NIST announced the intention to phase out approval of SHA-1 and move</a:t>
            </a:r>
          </a:p>
          <a:p>
            <a:r>
              <a:rPr lang="en-US" sz="1200" kern="1200" dirty="0">
                <a:solidFill>
                  <a:schemeClr val="tx1"/>
                </a:solidFill>
                <a:effectLst/>
                <a:latin typeface="Times New Roman" pitchFamily="-110" charset="0"/>
                <a:ea typeface="+mn-ea"/>
                <a:cs typeface="+mn-cs"/>
              </a:rPr>
              <a:t>to a reliance on SHA-2 by 2010. Shortly thereafter, a research team described an attack</a:t>
            </a:r>
          </a:p>
          <a:p>
            <a:r>
              <a:rPr lang="en-US" sz="1200" kern="1200" dirty="0">
                <a:solidFill>
                  <a:schemeClr val="tx1"/>
                </a:solidFill>
                <a:effectLst/>
                <a:latin typeface="Times New Roman" pitchFamily="-110" charset="0"/>
                <a:ea typeface="+mn-ea"/>
                <a:cs typeface="+mn-cs"/>
              </a:rPr>
              <a:t>in which two separate messages could be found that deliver the same SHA-1 hash using</a:t>
            </a:r>
          </a:p>
          <a:p>
            <a:r>
              <a:rPr lang="en-US" sz="1200" kern="1200" dirty="0">
                <a:solidFill>
                  <a:schemeClr val="tx1"/>
                </a:solidFill>
                <a:effectLst/>
                <a:latin typeface="Times New Roman" pitchFamily="-110" charset="0"/>
                <a:ea typeface="+mn-ea"/>
                <a:cs typeface="+mn-cs"/>
              </a:rPr>
              <a:t>2</a:t>
            </a:r>
            <a:r>
              <a:rPr lang="en-US" sz="1200" kern="1200" baseline="30000" dirty="0">
                <a:solidFill>
                  <a:schemeClr val="tx1"/>
                </a:solidFill>
                <a:effectLst/>
                <a:latin typeface="Times New Roman" pitchFamily="-110" charset="0"/>
                <a:ea typeface="+mn-ea"/>
                <a:cs typeface="+mn-cs"/>
              </a:rPr>
              <a:t>69</a:t>
            </a:r>
            <a:r>
              <a:rPr lang="en-US" sz="1200" kern="1200" dirty="0">
                <a:solidFill>
                  <a:schemeClr val="tx1"/>
                </a:solidFill>
                <a:effectLst/>
                <a:latin typeface="Times New Roman" pitchFamily="-110" charset="0"/>
                <a:ea typeface="+mn-ea"/>
                <a:cs typeface="+mn-cs"/>
              </a:rPr>
              <a:t>  operations, far fewer than the 2</a:t>
            </a:r>
            <a:r>
              <a:rPr lang="en-US" sz="1200" kern="1200" baseline="30000" dirty="0">
                <a:solidFill>
                  <a:schemeClr val="tx1"/>
                </a:solidFill>
                <a:effectLst/>
                <a:latin typeface="Times New Roman" pitchFamily="-110" charset="0"/>
                <a:ea typeface="+mn-ea"/>
                <a:cs typeface="+mn-cs"/>
              </a:rPr>
              <a:t>80</a:t>
            </a:r>
            <a:r>
              <a:rPr lang="en-US" sz="1200" kern="1200" dirty="0">
                <a:solidFill>
                  <a:schemeClr val="tx1"/>
                </a:solidFill>
                <a:effectLst/>
                <a:latin typeface="Times New Roman" pitchFamily="-110" charset="0"/>
                <a:ea typeface="+mn-ea"/>
                <a:cs typeface="+mn-cs"/>
              </a:rPr>
              <a:t>  operations previously thought needed to find a collision</a:t>
            </a:r>
          </a:p>
          <a:p>
            <a:r>
              <a:rPr lang="en-US" sz="1200" kern="1200" dirty="0">
                <a:solidFill>
                  <a:schemeClr val="tx1"/>
                </a:solidFill>
                <a:effectLst/>
                <a:latin typeface="Times New Roman" pitchFamily="-110" charset="0"/>
                <a:ea typeface="+mn-ea"/>
                <a:cs typeface="+mn-cs"/>
              </a:rPr>
              <a:t>with an SHA-1 hash [WANG05]. This result has hastened the transition to SHA-2.</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In this section, we provide a description of SHA-512. The other versions are</a:t>
            </a:r>
          </a:p>
          <a:p>
            <a:r>
              <a:rPr lang="en-US" sz="1200" b="0" kern="1200" baseline="0" dirty="0">
                <a:solidFill>
                  <a:schemeClr val="tx1"/>
                </a:solidFill>
                <a:latin typeface="Times New Roman" pitchFamily="-110" charset="0"/>
                <a:ea typeface="+mn-ea"/>
                <a:cs typeface="+mn-cs"/>
              </a:rPr>
              <a:t>quite similar. The algorithm takes as input a message with a maximum length of</a:t>
            </a:r>
          </a:p>
          <a:p>
            <a:r>
              <a:rPr lang="en-US" sz="1200" b="0" kern="1200" baseline="0" dirty="0">
                <a:solidFill>
                  <a:schemeClr val="tx1"/>
                </a:solidFill>
                <a:latin typeface="Times New Roman" pitchFamily="-110" charset="0"/>
                <a:ea typeface="+mn-ea"/>
                <a:cs typeface="+mn-cs"/>
              </a:rPr>
              <a:t>less than 2 </a:t>
            </a:r>
            <a:r>
              <a:rPr lang="en-US" sz="1200" b="0" kern="1200" baseline="30000" dirty="0">
                <a:solidFill>
                  <a:schemeClr val="tx1"/>
                </a:solidFill>
                <a:latin typeface="Times New Roman" pitchFamily="-110" charset="0"/>
                <a:ea typeface="+mn-ea"/>
                <a:cs typeface="+mn-cs"/>
              </a:rPr>
              <a:t>128</a:t>
            </a:r>
            <a:r>
              <a:rPr lang="en-US" sz="1200" b="0" kern="1200" baseline="0" dirty="0">
                <a:solidFill>
                  <a:schemeClr val="tx1"/>
                </a:solidFill>
                <a:latin typeface="Times New Roman" pitchFamily="-110" charset="0"/>
                <a:ea typeface="+mn-ea"/>
                <a:cs typeface="+mn-cs"/>
              </a:rPr>
              <a:t> bits and produces as output a 512-bit message digest. The input is</a:t>
            </a:r>
          </a:p>
          <a:p>
            <a:r>
              <a:rPr lang="en-US" sz="1200" b="0" kern="1200" baseline="0" dirty="0">
                <a:solidFill>
                  <a:schemeClr val="tx1"/>
                </a:solidFill>
                <a:latin typeface="Times New Roman" pitchFamily="-110" charset="0"/>
                <a:ea typeface="+mn-ea"/>
                <a:cs typeface="+mn-cs"/>
              </a:rPr>
              <a:t>processed in 1024-bit blocks.</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6</a:t>
            </a:fld>
            <a:endParaRPr lang="en-US"/>
          </a:p>
        </p:txBody>
      </p:sp>
    </p:spTree>
    <p:extLst>
      <p:ext uri="{BB962C8B-B14F-4D97-AF65-F5344CB8AC3E}">
        <p14:creationId xmlns:p14="http://schemas.microsoft.com/office/powerpoint/2010/main" val="1556398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21.1</a:t>
            </a:r>
          </a:p>
          <a:p>
            <a:r>
              <a:rPr lang="en-US" dirty="0"/>
              <a:t>Comparison</a:t>
            </a:r>
            <a:r>
              <a:rPr lang="en-US" baseline="0" dirty="0"/>
              <a:t> of SHA parameters.</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7</a:t>
            </a:fld>
            <a:endParaRPr lang="en-US"/>
          </a:p>
        </p:txBody>
      </p:sp>
    </p:spTree>
    <p:extLst>
      <p:ext uri="{BB962C8B-B14F-4D97-AF65-F5344CB8AC3E}">
        <p14:creationId xmlns:p14="http://schemas.microsoft.com/office/powerpoint/2010/main" val="1338539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Times New Roman" pitchFamily="-110" charset="0"/>
                <a:ea typeface="+mn-ea"/>
                <a:cs typeface="+mn-cs"/>
              </a:rPr>
              <a:t>Figure 21.2 depicts the overall processing of a message</a:t>
            </a:r>
          </a:p>
          <a:p>
            <a:r>
              <a:rPr lang="en-US" sz="1200" kern="1200" baseline="0" dirty="0">
                <a:solidFill>
                  <a:schemeClr val="tx1"/>
                </a:solidFill>
                <a:latin typeface="Times New Roman" pitchFamily="-110" charset="0"/>
                <a:ea typeface="+mn-ea"/>
                <a:cs typeface="+mn-cs"/>
              </a:rPr>
              <a:t>to produce a digest. The processing consists of the following steps:</a:t>
            </a:r>
            <a:endParaRPr lang="en-AU" dirty="0"/>
          </a:p>
          <a:p>
            <a:endParaRPr lang="en-AU" dirty="0"/>
          </a:p>
          <a:p>
            <a:r>
              <a:rPr lang="en-US" b="1" dirty="0"/>
              <a:t>• Step 1: Append padding bits</a:t>
            </a:r>
            <a:r>
              <a:rPr lang="en-US" dirty="0"/>
              <a:t>: so that message length is congruent to 896 modulo 1024 [length </a:t>
            </a:r>
            <a:r>
              <a:rPr lang="en-US" dirty="0">
                <a:sym typeface="Symbol" pitchFamily="-110" charset="2"/>
              </a:rPr>
              <a:t></a:t>
            </a:r>
            <a:r>
              <a:rPr lang="en-US" dirty="0"/>
              <a:t> 896 (mod 1024)]. The padding consists of a single 1-bit followed by the necessary number of 0-bits.</a:t>
            </a:r>
          </a:p>
          <a:p>
            <a:endParaRPr lang="en-US" b="1" dirty="0"/>
          </a:p>
          <a:p>
            <a:r>
              <a:rPr lang="en-US" b="1" dirty="0"/>
              <a:t>• Step 2: Append length: </a:t>
            </a:r>
            <a:r>
              <a:rPr lang="en-US" dirty="0"/>
              <a:t>as a block of 128 bits being an unsigned 128-bit integer length of the original message (before padding).</a:t>
            </a:r>
          </a:p>
          <a:p>
            <a:endParaRPr lang="en-US" dirty="0"/>
          </a:p>
          <a:p>
            <a:r>
              <a:rPr lang="en-US" b="1" dirty="0"/>
              <a:t>• Step 3: Initialize hash buffer: </a:t>
            </a:r>
            <a:r>
              <a:rPr lang="en-US" sz="1200" kern="1200" dirty="0">
                <a:solidFill>
                  <a:schemeClr val="tx1"/>
                </a:solidFill>
                <a:effectLst/>
                <a:latin typeface="Times New Roman" pitchFamily="-110" charset="0"/>
                <a:ea typeface="+mn-ea"/>
                <a:cs typeface="+mn-cs"/>
              </a:rPr>
              <a:t> A 512-bit buffer is used to hold intermediate and</a:t>
            </a:r>
          </a:p>
          <a:p>
            <a:r>
              <a:rPr lang="en-US" sz="1200" kern="1200" dirty="0">
                <a:solidFill>
                  <a:schemeClr val="tx1"/>
                </a:solidFill>
                <a:effectLst/>
                <a:latin typeface="Times New Roman" pitchFamily="-110" charset="0"/>
                <a:ea typeface="+mn-ea"/>
                <a:cs typeface="+mn-cs"/>
              </a:rPr>
              <a:t>final results of the hash function. The buffer can be represented as eight 64-bit</a:t>
            </a:r>
          </a:p>
          <a:p>
            <a:r>
              <a:rPr lang="en-US" sz="1200" kern="1200" dirty="0">
                <a:solidFill>
                  <a:schemeClr val="tx1"/>
                </a:solidFill>
                <a:effectLst/>
                <a:latin typeface="Times New Roman" pitchFamily="-110" charset="0"/>
                <a:ea typeface="+mn-ea"/>
                <a:cs typeface="+mn-cs"/>
              </a:rPr>
              <a:t>registers (a, b, c, d, e, f, g, h).</a:t>
            </a:r>
            <a:endParaRPr lang="en-US" dirty="0"/>
          </a:p>
          <a:p>
            <a:endParaRPr lang="en-US" dirty="0"/>
          </a:p>
          <a:p>
            <a:r>
              <a:rPr lang="en-US" b="1" dirty="0"/>
              <a:t>• Step 4: Process the message in 1024-bit (128-word) blocks</a:t>
            </a:r>
            <a:r>
              <a:rPr lang="en-US" dirty="0"/>
              <a:t>, </a:t>
            </a:r>
            <a:r>
              <a:rPr lang="en-US" sz="1200" kern="1200" dirty="0">
                <a:solidFill>
                  <a:schemeClr val="tx1"/>
                </a:solidFill>
                <a:effectLst/>
                <a:latin typeface="Times New Roman" pitchFamily="-110" charset="0"/>
                <a:ea typeface="+mn-ea"/>
                <a:cs typeface="+mn-cs"/>
              </a:rPr>
              <a:t> The heart of the</a:t>
            </a:r>
          </a:p>
          <a:p>
            <a:r>
              <a:rPr lang="en-US" sz="1200" kern="1200" dirty="0">
                <a:solidFill>
                  <a:schemeClr val="tx1"/>
                </a:solidFill>
                <a:effectLst/>
                <a:latin typeface="Times New Roman" pitchFamily="-110" charset="0"/>
                <a:ea typeface="+mn-ea"/>
                <a:cs typeface="+mn-cs"/>
              </a:rPr>
              <a:t>algorithm</a:t>
            </a:r>
            <a:r>
              <a:rPr lang="en-US" sz="1200" kern="1200" baseline="0" dirty="0">
                <a:solidFill>
                  <a:schemeClr val="tx1"/>
                </a:solidFill>
                <a:effectLst/>
                <a:latin typeface="Times New Roman" pitchFamily="-110" charset="0"/>
                <a:ea typeface="+mn-ea"/>
                <a:cs typeface="+mn-cs"/>
              </a:rPr>
              <a:t> i</a:t>
            </a:r>
            <a:r>
              <a:rPr lang="en-US" sz="1200" kern="1200" dirty="0">
                <a:solidFill>
                  <a:schemeClr val="tx1"/>
                </a:solidFill>
                <a:effectLst/>
                <a:latin typeface="Times New Roman" pitchFamily="-110" charset="0"/>
                <a:ea typeface="+mn-ea"/>
                <a:cs typeface="+mn-cs"/>
              </a:rPr>
              <a:t>s a module that consists of 80 rounds; this module is labeled F in</a:t>
            </a:r>
          </a:p>
          <a:p>
            <a:r>
              <a:rPr lang="en-US" sz="1200" kern="1200" dirty="0">
                <a:solidFill>
                  <a:schemeClr val="tx1"/>
                </a:solidFill>
                <a:effectLst/>
                <a:latin typeface="Times New Roman" pitchFamily="-110" charset="0"/>
                <a:ea typeface="+mn-ea"/>
                <a:cs typeface="+mn-cs"/>
              </a:rPr>
              <a:t>Figure 21.2.</a:t>
            </a:r>
          </a:p>
          <a:p>
            <a:endParaRPr lang="en-US" sz="1200"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Step 5: Output.</a:t>
            </a:r>
            <a:r>
              <a:rPr lang="en-US" sz="1200" kern="1200" dirty="0">
                <a:solidFill>
                  <a:schemeClr val="tx1"/>
                </a:solidFill>
                <a:effectLst/>
                <a:latin typeface="Times New Roman" pitchFamily="-110" charset="0"/>
                <a:ea typeface="+mn-ea"/>
                <a:cs typeface="+mn-cs"/>
              </a:rPr>
              <a:t>  After all N  1024-bit blocks have been processed, the output</a:t>
            </a:r>
          </a:p>
          <a:p>
            <a:r>
              <a:rPr lang="en-US" sz="1200" kern="1200" dirty="0">
                <a:solidFill>
                  <a:schemeClr val="tx1"/>
                </a:solidFill>
                <a:effectLst/>
                <a:latin typeface="Times New Roman" pitchFamily="-110" charset="0"/>
                <a:ea typeface="+mn-ea"/>
                <a:cs typeface="+mn-cs"/>
              </a:rPr>
              <a:t>from the N </a:t>
            </a:r>
            <a:r>
              <a:rPr lang="en-US" sz="1200" kern="1200" dirty="0" err="1">
                <a:solidFill>
                  <a:schemeClr val="tx1"/>
                </a:solidFill>
                <a:effectLst/>
                <a:latin typeface="Times New Roman" pitchFamily="-110" charset="0"/>
                <a:ea typeface="+mn-ea"/>
                <a:cs typeface="+mn-cs"/>
              </a:rPr>
              <a:t>th</a:t>
            </a:r>
            <a:r>
              <a:rPr lang="en-US" sz="1200" kern="1200" dirty="0">
                <a:solidFill>
                  <a:schemeClr val="tx1"/>
                </a:solidFill>
                <a:effectLst/>
                <a:latin typeface="Times New Roman" pitchFamily="-110" charset="0"/>
                <a:ea typeface="+mn-ea"/>
                <a:cs typeface="+mn-cs"/>
              </a:rPr>
              <a:t> stage is the 512-bit message digest.</a:t>
            </a:r>
          </a:p>
          <a:p>
            <a:endParaRPr lang="en-US" sz="1200" kern="1200" dirty="0">
              <a:solidFill>
                <a:schemeClr val="tx1"/>
              </a:solidFill>
              <a:effectLst/>
              <a:latin typeface="Times New Roman" pitchFamily="-110"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8</a:t>
            </a:fld>
            <a:endParaRPr lang="en-US"/>
          </a:p>
        </p:txBody>
      </p:sp>
    </p:spTree>
    <p:extLst>
      <p:ext uri="{BB962C8B-B14F-4D97-AF65-F5344CB8AC3E}">
        <p14:creationId xmlns:p14="http://schemas.microsoft.com/office/powerpoint/2010/main" val="481210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10" charset="0"/>
                <a:ea typeface="+mn-ea"/>
                <a:cs typeface="+mn-cs"/>
              </a:rPr>
              <a:t> The logic is illustrated in Figure 21.3.</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Each round takes as input the 512-bit buffer value </a:t>
            </a:r>
            <a:r>
              <a:rPr lang="en-US" i="1" dirty="0" err="1"/>
              <a:t>abcdefgh</a:t>
            </a:r>
            <a:r>
              <a:rPr lang="en-US" dirty="0"/>
              <a:t>, and updates the contents of the buffer. At input to the first round, the buffer has the value of the intermediate hash value, </a:t>
            </a:r>
            <a:r>
              <a:rPr lang="en-US" i="1" dirty="0"/>
              <a:t>H</a:t>
            </a:r>
            <a:r>
              <a:rPr lang="en-US" i="1" baseline="-25000" dirty="0"/>
              <a:t>i</a:t>
            </a:r>
            <a:r>
              <a:rPr lang="en-US" baseline="-25000" dirty="0"/>
              <a:t>–1</a:t>
            </a:r>
            <a:r>
              <a:rPr lang="en-US" dirty="0"/>
              <a:t>. Each round </a:t>
            </a:r>
            <a:r>
              <a:rPr lang="en-US" i="1" dirty="0"/>
              <a:t>t</a:t>
            </a:r>
            <a:r>
              <a:rPr lang="en-US" dirty="0"/>
              <a:t> makes use of a 64-bit value </a:t>
            </a:r>
            <a:r>
              <a:rPr lang="en-US" i="1" dirty="0" err="1"/>
              <a:t>W</a:t>
            </a:r>
            <a:r>
              <a:rPr lang="en-US" i="1" baseline="-25000" dirty="0" err="1"/>
              <a:t>t</a:t>
            </a:r>
            <a:r>
              <a:rPr lang="en-US" dirty="0"/>
              <a:t>, derived from the current 1024-bit block being processed (</a:t>
            </a:r>
            <a:r>
              <a:rPr lang="en-US" i="1" dirty="0"/>
              <a:t>M</a:t>
            </a:r>
            <a:r>
              <a:rPr lang="en-US" i="1" baseline="-25000" dirty="0"/>
              <a:t>i</a:t>
            </a:r>
            <a:r>
              <a:rPr lang="en-US" dirty="0"/>
              <a:t>). Each round also makes use of an additive constant </a:t>
            </a:r>
            <a:r>
              <a:rPr lang="en-US" i="1" dirty="0" err="1"/>
              <a:t>K</a:t>
            </a:r>
            <a:r>
              <a:rPr lang="en-US" i="1" baseline="-25000" dirty="0" err="1"/>
              <a:t>t</a:t>
            </a:r>
            <a:r>
              <a:rPr lang="en-US" dirty="0"/>
              <a:t>, where 0 ≤ </a:t>
            </a:r>
            <a:r>
              <a:rPr lang="en-US" i="1" dirty="0"/>
              <a:t>t</a:t>
            </a:r>
            <a:r>
              <a:rPr lang="en-US" dirty="0"/>
              <a:t> ≤ 79 indicates one of the 80 rounds. These words represent the first sixty-four bits of the fractional parts of the cube roots of the first eighty prime numbers. The constants provide a “randomized” set of 64-bit patterns, which should eliminate any regularities in the input data. The operations performed during a round consist of circular shifts, and primitive Boolean functions based on AND, OR, NOT, and XOR. </a:t>
            </a:r>
          </a:p>
          <a:p>
            <a:endParaRPr lang="en-US" dirty="0"/>
          </a:p>
          <a:p>
            <a:r>
              <a:rPr lang="en-US" dirty="0"/>
              <a:t>The output of the eightieth round is added to the input to the first round (</a:t>
            </a:r>
            <a:r>
              <a:rPr lang="en-US" i="1" dirty="0"/>
              <a:t>H</a:t>
            </a:r>
            <a:r>
              <a:rPr lang="en-US" i="1" baseline="-25000" dirty="0"/>
              <a:t>i</a:t>
            </a:r>
            <a:r>
              <a:rPr lang="en-US" baseline="-25000" dirty="0"/>
              <a:t>–1</a:t>
            </a:r>
            <a:r>
              <a:rPr lang="en-US" dirty="0"/>
              <a:t>) to produce </a:t>
            </a:r>
            <a:r>
              <a:rPr lang="en-US" i="1" dirty="0"/>
              <a:t>H</a:t>
            </a:r>
            <a:r>
              <a:rPr lang="en-US" i="1" baseline="-25000" dirty="0"/>
              <a:t>i</a:t>
            </a:r>
            <a:r>
              <a:rPr lang="en-US" dirty="0"/>
              <a:t>. The addition is done independently for each of the eight words in the buffer with each of the corresponding words in </a:t>
            </a:r>
            <a:r>
              <a:rPr lang="en-US" i="1" dirty="0"/>
              <a:t>H</a:t>
            </a:r>
            <a:r>
              <a:rPr lang="en-US" i="1" baseline="-25000" dirty="0"/>
              <a:t>i</a:t>
            </a:r>
            <a:r>
              <a:rPr lang="en-US" baseline="-25000" dirty="0"/>
              <a:t>–1</a:t>
            </a:r>
            <a:r>
              <a:rPr lang="en-US" dirty="0"/>
              <a:t>, using addition modulo 2</a:t>
            </a:r>
            <a:r>
              <a:rPr lang="en-US" baseline="30000" dirty="0"/>
              <a:t>64</a:t>
            </a:r>
            <a:r>
              <a:rPr lang="en-US" dirty="0"/>
              <a:t>.</a:t>
            </a:r>
          </a:p>
          <a:p>
            <a:endParaRPr lang="en-US" dirty="0"/>
          </a:p>
          <a:p>
            <a:r>
              <a:rPr lang="en-US" sz="1200" kern="1200" dirty="0">
                <a:solidFill>
                  <a:schemeClr val="tx1"/>
                </a:solidFill>
                <a:effectLst/>
                <a:latin typeface="Times New Roman" pitchFamily="-110" charset="0"/>
                <a:ea typeface="+mn-ea"/>
                <a:cs typeface="+mn-cs"/>
              </a:rPr>
              <a:t> The SHA-512 algorithm has the property that every bit of the hash code is a</a:t>
            </a:r>
          </a:p>
          <a:p>
            <a:r>
              <a:rPr lang="en-US" sz="1200" kern="1200" dirty="0">
                <a:solidFill>
                  <a:schemeClr val="tx1"/>
                </a:solidFill>
                <a:effectLst/>
                <a:latin typeface="Times New Roman" pitchFamily="-110" charset="0"/>
                <a:ea typeface="+mn-ea"/>
                <a:cs typeface="+mn-cs"/>
              </a:rPr>
              <a:t>function of every bit of the input. The complex repetition of the basic function F</a:t>
            </a:r>
          </a:p>
          <a:p>
            <a:r>
              <a:rPr lang="en-US" sz="1200" kern="1200" dirty="0">
                <a:solidFill>
                  <a:schemeClr val="tx1"/>
                </a:solidFill>
                <a:effectLst/>
                <a:latin typeface="Times New Roman" pitchFamily="-110" charset="0"/>
                <a:ea typeface="+mn-ea"/>
                <a:cs typeface="+mn-cs"/>
              </a:rPr>
              <a:t>produces results that are well mixed; that is, it is unlikely that two messages chosen at</a:t>
            </a:r>
          </a:p>
          <a:p>
            <a:r>
              <a:rPr lang="en-US" sz="1200" kern="1200" dirty="0">
                <a:solidFill>
                  <a:schemeClr val="tx1"/>
                </a:solidFill>
                <a:effectLst/>
                <a:latin typeface="Times New Roman" pitchFamily="-110" charset="0"/>
                <a:ea typeface="+mn-ea"/>
                <a:cs typeface="+mn-cs"/>
              </a:rPr>
              <a:t>random, even if they exhibit similar regularities, will have the same hash code. Unless</a:t>
            </a:r>
          </a:p>
          <a:p>
            <a:r>
              <a:rPr lang="en-US" sz="1200" kern="1200" dirty="0">
                <a:solidFill>
                  <a:schemeClr val="tx1"/>
                </a:solidFill>
                <a:effectLst/>
                <a:latin typeface="Times New Roman" pitchFamily="-110" charset="0"/>
                <a:ea typeface="+mn-ea"/>
                <a:cs typeface="+mn-cs"/>
              </a:rPr>
              <a:t>there is some hidden weakness in SHA-512, which has not so far been published, the</a:t>
            </a:r>
          </a:p>
          <a:p>
            <a:r>
              <a:rPr lang="en-US" sz="1200" kern="1200" dirty="0">
                <a:solidFill>
                  <a:schemeClr val="tx1"/>
                </a:solidFill>
                <a:effectLst/>
                <a:latin typeface="Times New Roman" pitchFamily="-110" charset="0"/>
                <a:ea typeface="+mn-ea"/>
                <a:cs typeface="+mn-cs"/>
              </a:rPr>
              <a:t>difficulty of coming up with two messages having the same message digest is on the</a:t>
            </a:r>
          </a:p>
          <a:p>
            <a:r>
              <a:rPr lang="en-US" sz="1200" kern="1200" dirty="0">
                <a:solidFill>
                  <a:schemeClr val="tx1"/>
                </a:solidFill>
                <a:effectLst/>
                <a:latin typeface="Times New Roman" pitchFamily="-110" charset="0"/>
                <a:ea typeface="+mn-ea"/>
                <a:cs typeface="+mn-cs"/>
              </a:rPr>
              <a:t>order of 2</a:t>
            </a:r>
            <a:r>
              <a:rPr lang="en-US" sz="1200" kern="1200" baseline="30000" dirty="0">
                <a:solidFill>
                  <a:schemeClr val="tx1"/>
                </a:solidFill>
                <a:effectLst/>
                <a:latin typeface="Times New Roman" pitchFamily="-110" charset="0"/>
                <a:ea typeface="+mn-ea"/>
                <a:cs typeface="+mn-cs"/>
              </a:rPr>
              <a:t>256</a:t>
            </a:r>
            <a:r>
              <a:rPr lang="en-US" sz="1200" kern="1200" dirty="0">
                <a:solidFill>
                  <a:schemeClr val="tx1"/>
                </a:solidFill>
                <a:effectLst/>
                <a:latin typeface="Times New Roman" pitchFamily="-110" charset="0"/>
                <a:ea typeface="+mn-ea"/>
                <a:cs typeface="+mn-cs"/>
              </a:rPr>
              <a:t>  operations, while the difficulty of finding a message with a given digest</a:t>
            </a:r>
          </a:p>
          <a:p>
            <a:r>
              <a:rPr lang="en-US" sz="1200" kern="1200" dirty="0">
                <a:solidFill>
                  <a:schemeClr val="tx1"/>
                </a:solidFill>
                <a:effectLst/>
                <a:latin typeface="Times New Roman" pitchFamily="-110" charset="0"/>
                <a:ea typeface="+mn-ea"/>
                <a:cs typeface="+mn-cs"/>
              </a:rPr>
              <a:t>is on the order of 2</a:t>
            </a:r>
            <a:r>
              <a:rPr lang="en-US" sz="1200" kern="1200" baseline="30000" dirty="0">
                <a:solidFill>
                  <a:schemeClr val="tx1"/>
                </a:solidFill>
                <a:effectLst/>
                <a:latin typeface="Times New Roman" pitchFamily="-110" charset="0"/>
                <a:ea typeface="+mn-ea"/>
                <a:cs typeface="+mn-cs"/>
              </a:rPr>
              <a:t>512</a:t>
            </a:r>
            <a:r>
              <a:rPr lang="en-US" sz="1200" kern="1200" dirty="0">
                <a:solidFill>
                  <a:schemeClr val="tx1"/>
                </a:solidFill>
                <a:effectLst/>
                <a:latin typeface="Times New Roman" pitchFamily="-110" charset="0"/>
                <a:ea typeface="+mn-ea"/>
                <a:cs typeface="+mn-cs"/>
              </a:rPr>
              <a:t>  operations.</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9</a:t>
            </a:fld>
            <a:endParaRPr lang="en-US"/>
          </a:p>
        </p:txBody>
      </p:sp>
    </p:spTree>
    <p:extLst>
      <p:ext uri="{BB962C8B-B14F-4D97-AF65-F5344CB8AC3E}">
        <p14:creationId xmlns:p14="http://schemas.microsoft.com/office/powerpoint/2010/main" val="248231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E7E9-0BC0-4846-A55E-61C1A4DDE2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2BC4A8-A83B-F043-81A9-D7275D1B0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AEEE25-461E-C846-A7FA-485CE79E0960}"/>
              </a:ext>
            </a:extLst>
          </p:cNvPr>
          <p:cNvSpPr>
            <a:spLocks noGrp="1"/>
          </p:cNvSpPr>
          <p:nvPr>
            <p:ph type="dt" sz="half" idx="10"/>
          </p:nvPr>
        </p:nvSpPr>
        <p:spPr/>
        <p:txBody>
          <a:bodyPr/>
          <a:lstStyle/>
          <a:p>
            <a:fld id="{D0D1F24B-B509-48E8-9FE0-5FFEB286197B}" type="datetime1">
              <a:rPr lang="en-US" smtClean="0"/>
              <a:t>1/3/2021</a:t>
            </a:fld>
            <a:endParaRPr lang="en-US"/>
          </a:p>
        </p:txBody>
      </p:sp>
      <p:sp>
        <p:nvSpPr>
          <p:cNvPr id="5" name="Footer Placeholder 4">
            <a:extLst>
              <a:ext uri="{FF2B5EF4-FFF2-40B4-BE49-F238E27FC236}">
                <a16:creationId xmlns:a16="http://schemas.microsoft.com/office/drawing/2014/main" id="{112307CF-FF18-354C-9CB4-B91EED80C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22DE4-8706-D848-A951-1FDEA0EEA923}"/>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96403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C740-5376-3145-98D1-9FB49501A0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59ABE6-9994-624F-BF61-F0F74A9996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96551-0DA7-DB47-A410-8EBBA4D5336B}"/>
              </a:ext>
            </a:extLst>
          </p:cNvPr>
          <p:cNvSpPr>
            <a:spLocks noGrp="1"/>
          </p:cNvSpPr>
          <p:nvPr>
            <p:ph type="dt" sz="half" idx="10"/>
          </p:nvPr>
        </p:nvSpPr>
        <p:spPr/>
        <p:txBody>
          <a:bodyPr/>
          <a:lstStyle/>
          <a:p>
            <a:fld id="{0361B266-E873-40A9-A3BC-B354B91B58F7}" type="datetime1">
              <a:rPr lang="en-US" smtClean="0"/>
              <a:t>1/3/2021</a:t>
            </a:fld>
            <a:endParaRPr lang="en-US"/>
          </a:p>
        </p:txBody>
      </p:sp>
      <p:sp>
        <p:nvSpPr>
          <p:cNvPr id="5" name="Footer Placeholder 4">
            <a:extLst>
              <a:ext uri="{FF2B5EF4-FFF2-40B4-BE49-F238E27FC236}">
                <a16:creationId xmlns:a16="http://schemas.microsoft.com/office/drawing/2014/main" id="{7AD9EB04-5C0F-914E-A59A-8BBF00CEE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97087-27C2-044A-A140-AFFDA6B555A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86017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8573E8-F20C-8841-A635-97D2EBA5C2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62DDCD-04E2-A547-BAA6-4D0784B8B52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2152C-EAF1-A54D-9F09-5081EFD9EA6F}"/>
              </a:ext>
            </a:extLst>
          </p:cNvPr>
          <p:cNvSpPr>
            <a:spLocks noGrp="1"/>
          </p:cNvSpPr>
          <p:nvPr>
            <p:ph type="dt" sz="half" idx="10"/>
          </p:nvPr>
        </p:nvSpPr>
        <p:spPr/>
        <p:txBody>
          <a:bodyPr/>
          <a:lstStyle/>
          <a:p>
            <a:fld id="{040A87FD-28A5-4C19-AD21-B834AD8EB205}" type="datetime1">
              <a:rPr lang="en-US" smtClean="0"/>
              <a:t>1/3/2021</a:t>
            </a:fld>
            <a:endParaRPr lang="en-US"/>
          </a:p>
        </p:txBody>
      </p:sp>
      <p:sp>
        <p:nvSpPr>
          <p:cNvPr id="5" name="Footer Placeholder 4">
            <a:extLst>
              <a:ext uri="{FF2B5EF4-FFF2-40B4-BE49-F238E27FC236}">
                <a16:creationId xmlns:a16="http://schemas.microsoft.com/office/drawing/2014/main" id="{B9AF4DCD-E05C-6944-A86E-AD62BF82B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9B0FC-A628-8C49-AF49-C1720DDC1329}"/>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297344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6FBD-A116-8547-A3E4-44C989AEE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83636F-4A95-C041-98C5-6F3AED6356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E0DDE-3180-B04F-9447-F4C73D3120F7}"/>
              </a:ext>
            </a:extLst>
          </p:cNvPr>
          <p:cNvSpPr>
            <a:spLocks noGrp="1"/>
          </p:cNvSpPr>
          <p:nvPr>
            <p:ph type="dt" sz="half" idx="10"/>
          </p:nvPr>
        </p:nvSpPr>
        <p:spPr/>
        <p:txBody>
          <a:bodyPr/>
          <a:lstStyle/>
          <a:p>
            <a:fld id="{49121FBA-C071-4E4B-87E4-A0C96A36D4AC}" type="datetime1">
              <a:rPr lang="en-US" smtClean="0"/>
              <a:t>1/3/2021</a:t>
            </a:fld>
            <a:endParaRPr lang="en-US"/>
          </a:p>
        </p:txBody>
      </p:sp>
      <p:sp>
        <p:nvSpPr>
          <p:cNvPr id="5" name="Footer Placeholder 4">
            <a:extLst>
              <a:ext uri="{FF2B5EF4-FFF2-40B4-BE49-F238E27FC236}">
                <a16:creationId xmlns:a16="http://schemas.microsoft.com/office/drawing/2014/main" id="{66556443-5F8A-2547-9408-AF6B41908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42CE5-B615-014A-9D50-60268C7E091C}"/>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2620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EBB5-CDB7-334B-936E-497F1EFE35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ADED16-683B-5547-B9BE-28DBD77F5C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0BEDEAC-C181-0B4D-95E8-A4A77188D072}"/>
              </a:ext>
            </a:extLst>
          </p:cNvPr>
          <p:cNvSpPr>
            <a:spLocks noGrp="1"/>
          </p:cNvSpPr>
          <p:nvPr>
            <p:ph type="dt" sz="half" idx="10"/>
          </p:nvPr>
        </p:nvSpPr>
        <p:spPr/>
        <p:txBody>
          <a:bodyPr/>
          <a:lstStyle/>
          <a:p>
            <a:fld id="{FD1D936A-F7C1-458A-9A2B-C22AABDE2BE7}" type="datetime1">
              <a:rPr lang="en-US" smtClean="0"/>
              <a:t>1/3/2021</a:t>
            </a:fld>
            <a:endParaRPr lang="en-US"/>
          </a:p>
        </p:txBody>
      </p:sp>
      <p:sp>
        <p:nvSpPr>
          <p:cNvPr id="5" name="Footer Placeholder 4">
            <a:extLst>
              <a:ext uri="{FF2B5EF4-FFF2-40B4-BE49-F238E27FC236}">
                <a16:creationId xmlns:a16="http://schemas.microsoft.com/office/drawing/2014/main" id="{DAEC0123-8EB4-4440-BA4E-28FA6C6D7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523D2-E189-8043-993B-4535933B0D9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28109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3C9D-4395-024C-A9A6-CBC05C216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C1986-1B01-8B40-98F0-2FF5D7D21C0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F83290-18E9-6F41-A0DD-149DDB873E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3648C-9BAE-CA43-9B0E-CD547DC1554A}"/>
              </a:ext>
            </a:extLst>
          </p:cNvPr>
          <p:cNvSpPr>
            <a:spLocks noGrp="1"/>
          </p:cNvSpPr>
          <p:nvPr>
            <p:ph type="dt" sz="half" idx="10"/>
          </p:nvPr>
        </p:nvSpPr>
        <p:spPr/>
        <p:txBody>
          <a:bodyPr/>
          <a:lstStyle/>
          <a:p>
            <a:fld id="{BDA3CA98-01A3-4775-8E1A-A3BDF7F5390C}" type="datetime1">
              <a:rPr lang="en-US" smtClean="0"/>
              <a:t>1/3/2021</a:t>
            </a:fld>
            <a:endParaRPr lang="en-US"/>
          </a:p>
        </p:txBody>
      </p:sp>
      <p:sp>
        <p:nvSpPr>
          <p:cNvPr id="6" name="Footer Placeholder 5">
            <a:extLst>
              <a:ext uri="{FF2B5EF4-FFF2-40B4-BE49-F238E27FC236}">
                <a16:creationId xmlns:a16="http://schemas.microsoft.com/office/drawing/2014/main" id="{BECFFD49-DBFF-F24A-912B-1648AA1A5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9E173-4F6D-8742-963B-9778954EEDC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921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6C3D-6549-FA49-A20A-8712D85261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EE4D96-B174-C44E-8925-843153050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BBADF1-D5AB-6F49-B9B9-A59B10B6DC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D283EF-4686-444E-93F9-628023410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945A37-97AC-F24F-9E55-93D1693809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5CB054-9743-1D43-BDA0-43BE70C64954}"/>
              </a:ext>
            </a:extLst>
          </p:cNvPr>
          <p:cNvSpPr>
            <a:spLocks noGrp="1"/>
          </p:cNvSpPr>
          <p:nvPr>
            <p:ph type="dt" sz="half" idx="10"/>
          </p:nvPr>
        </p:nvSpPr>
        <p:spPr/>
        <p:txBody>
          <a:bodyPr/>
          <a:lstStyle/>
          <a:p>
            <a:fld id="{5807703F-0D1C-44DA-A3ED-259EE6849AEB}" type="datetime1">
              <a:rPr lang="en-US" smtClean="0"/>
              <a:t>1/3/2021</a:t>
            </a:fld>
            <a:endParaRPr lang="en-US"/>
          </a:p>
        </p:txBody>
      </p:sp>
      <p:sp>
        <p:nvSpPr>
          <p:cNvPr id="8" name="Footer Placeholder 7">
            <a:extLst>
              <a:ext uri="{FF2B5EF4-FFF2-40B4-BE49-F238E27FC236}">
                <a16:creationId xmlns:a16="http://schemas.microsoft.com/office/drawing/2014/main" id="{61F503E6-4F43-0F4B-9CC9-23A30069DE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8A6A29-744E-F44E-9C9F-7EB59A5A012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419927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2CF3-E406-8C46-BF0D-F879ABBC20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7E874E-06C3-8244-B3CA-3A3C4F85F74A}"/>
              </a:ext>
            </a:extLst>
          </p:cNvPr>
          <p:cNvSpPr>
            <a:spLocks noGrp="1"/>
          </p:cNvSpPr>
          <p:nvPr>
            <p:ph type="dt" sz="half" idx="10"/>
          </p:nvPr>
        </p:nvSpPr>
        <p:spPr/>
        <p:txBody>
          <a:bodyPr/>
          <a:lstStyle/>
          <a:p>
            <a:fld id="{6D1C7BF2-1E10-4D50-A5EA-6B451171F74C}" type="datetime1">
              <a:rPr lang="en-US" smtClean="0"/>
              <a:t>1/3/2021</a:t>
            </a:fld>
            <a:endParaRPr lang="en-US"/>
          </a:p>
        </p:txBody>
      </p:sp>
      <p:sp>
        <p:nvSpPr>
          <p:cNvPr id="4" name="Footer Placeholder 3">
            <a:extLst>
              <a:ext uri="{FF2B5EF4-FFF2-40B4-BE49-F238E27FC236}">
                <a16:creationId xmlns:a16="http://schemas.microsoft.com/office/drawing/2014/main" id="{8E7DAF3A-25B2-E84C-B5DD-23C26BE1B7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D46F29-6876-9246-8D36-308EFAEDD7FD}"/>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83705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9A4C2F-0E5B-384C-8251-08A977FB6486}"/>
              </a:ext>
            </a:extLst>
          </p:cNvPr>
          <p:cNvSpPr>
            <a:spLocks noGrp="1"/>
          </p:cNvSpPr>
          <p:nvPr>
            <p:ph type="dt" sz="half" idx="10"/>
          </p:nvPr>
        </p:nvSpPr>
        <p:spPr/>
        <p:txBody>
          <a:bodyPr/>
          <a:lstStyle/>
          <a:p>
            <a:fld id="{90C9A998-DEAC-4C01-A7EA-0AC253E7FBA9}" type="datetime1">
              <a:rPr lang="en-US" smtClean="0"/>
              <a:t>1/3/2021</a:t>
            </a:fld>
            <a:endParaRPr lang="en-US"/>
          </a:p>
        </p:txBody>
      </p:sp>
      <p:sp>
        <p:nvSpPr>
          <p:cNvPr id="3" name="Footer Placeholder 2">
            <a:extLst>
              <a:ext uri="{FF2B5EF4-FFF2-40B4-BE49-F238E27FC236}">
                <a16:creationId xmlns:a16="http://schemas.microsoft.com/office/drawing/2014/main" id="{A59A4B14-250F-6C48-9D0E-D656FA34B9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4FEAA7-805C-324A-8EF0-EE4607952F6B}"/>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4230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9F0C-B7E1-9D41-8871-3B48D9910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A703C2-A431-9147-8899-5DD01590E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9943CC-AEFC-D542-AF8B-561B8F8E5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6774C1-4496-B84A-A336-947FB9EE9E24}"/>
              </a:ext>
            </a:extLst>
          </p:cNvPr>
          <p:cNvSpPr>
            <a:spLocks noGrp="1"/>
          </p:cNvSpPr>
          <p:nvPr>
            <p:ph type="dt" sz="half" idx="10"/>
          </p:nvPr>
        </p:nvSpPr>
        <p:spPr/>
        <p:txBody>
          <a:bodyPr/>
          <a:lstStyle/>
          <a:p>
            <a:fld id="{B06C7F50-E058-4D3E-BDC5-E004E3751B86}" type="datetime1">
              <a:rPr lang="en-US" smtClean="0"/>
              <a:t>1/3/2021</a:t>
            </a:fld>
            <a:endParaRPr lang="en-US"/>
          </a:p>
        </p:txBody>
      </p:sp>
      <p:sp>
        <p:nvSpPr>
          <p:cNvPr id="6" name="Footer Placeholder 5">
            <a:extLst>
              <a:ext uri="{FF2B5EF4-FFF2-40B4-BE49-F238E27FC236}">
                <a16:creationId xmlns:a16="http://schemas.microsoft.com/office/drawing/2014/main" id="{82A17EA8-09B0-994D-B842-565CD1F65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5B334-F342-8C4F-9760-3243467B6510}"/>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355301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1561-EE37-D64C-AA33-4C605207C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9CB3C5-F19D-1C44-B5F9-611D4B1908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157CA5-FDEC-5B42-AEDA-6CA003C12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7B349A-6500-4E43-B12D-3581D6C05582}"/>
              </a:ext>
            </a:extLst>
          </p:cNvPr>
          <p:cNvSpPr>
            <a:spLocks noGrp="1"/>
          </p:cNvSpPr>
          <p:nvPr>
            <p:ph type="dt" sz="half" idx="10"/>
          </p:nvPr>
        </p:nvSpPr>
        <p:spPr/>
        <p:txBody>
          <a:bodyPr/>
          <a:lstStyle/>
          <a:p>
            <a:fld id="{0C7041F8-8333-4E45-B632-F4AB1A94AD07}" type="datetime1">
              <a:rPr lang="en-US" smtClean="0"/>
              <a:t>1/3/2021</a:t>
            </a:fld>
            <a:endParaRPr lang="en-US"/>
          </a:p>
        </p:txBody>
      </p:sp>
      <p:sp>
        <p:nvSpPr>
          <p:cNvPr id="6" name="Footer Placeholder 5">
            <a:extLst>
              <a:ext uri="{FF2B5EF4-FFF2-40B4-BE49-F238E27FC236}">
                <a16:creationId xmlns:a16="http://schemas.microsoft.com/office/drawing/2014/main" id="{E498E374-B561-B749-9C24-03A40A46D9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D176C9-3FB7-FE44-8C3B-6A68600D6F81}"/>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18126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B559E-4A24-9445-B87A-D5D26AECE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AEB4C-2318-F446-9B1F-4EB012E45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A79299-36C5-7048-BD06-8BDB10343F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13646-A0C0-4738-A27A-C7AAA96974DA}" type="datetime1">
              <a:rPr lang="en-US" smtClean="0"/>
              <a:t>1/3/2021</a:t>
            </a:fld>
            <a:endParaRPr lang="en-US"/>
          </a:p>
        </p:txBody>
      </p:sp>
      <p:sp>
        <p:nvSpPr>
          <p:cNvPr id="5" name="Footer Placeholder 4">
            <a:extLst>
              <a:ext uri="{FF2B5EF4-FFF2-40B4-BE49-F238E27FC236}">
                <a16:creationId xmlns:a16="http://schemas.microsoft.com/office/drawing/2014/main" id="{ABE50CAD-07AE-4646-9515-12BE2629C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0DECF1-3F80-504E-9CDE-8EB8715C6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24696-1CB8-624D-8AD2-4763EA174DEF}" type="slidenum">
              <a:rPr lang="en-US" smtClean="0"/>
              <a:t>‹#›</a:t>
            </a:fld>
            <a:endParaRPr lang="en-US"/>
          </a:p>
        </p:txBody>
      </p:sp>
    </p:spTree>
    <p:extLst>
      <p:ext uri="{BB962C8B-B14F-4D97-AF65-F5344CB8AC3E}">
        <p14:creationId xmlns:p14="http://schemas.microsoft.com/office/powerpoint/2010/main" val="2167148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g"/><Relationship Id="rId7" Type="http://schemas.openxmlformats.org/officeDocument/2006/relationships/diagramColors" Target="../diagrams/colors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g"/><Relationship Id="rId7" Type="http://schemas.openxmlformats.org/officeDocument/2006/relationships/diagramColors" Target="../diagrams/colors4.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g"/><Relationship Id="rId7" Type="http://schemas.openxmlformats.org/officeDocument/2006/relationships/diagramColors" Target="../diagrams/colors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523998"/>
            <a:ext cx="10604938" cy="4042093"/>
          </a:xfrm>
        </p:spPr>
        <p:txBody>
          <a:bodyPr>
            <a:normAutofit/>
          </a:bodyPr>
          <a:lstStyle/>
          <a:p>
            <a:r>
              <a:rPr lang="en-US" b="1" dirty="0">
                <a:latin typeface="+mn-lt"/>
              </a:rPr>
              <a:t>CECS 378 Section 04</a:t>
            </a:r>
            <a:br>
              <a:rPr lang="en-US" b="1" dirty="0">
                <a:latin typeface="+mn-lt"/>
              </a:rPr>
            </a:br>
            <a:br>
              <a:rPr lang="en-US" dirty="0">
                <a:effectLst/>
              </a:rPr>
            </a:br>
            <a:r>
              <a:rPr lang="en-US" sz="4000" b="1" dirty="0">
                <a:effectLst/>
                <a:latin typeface="+mn-lt"/>
              </a:rPr>
              <a:t>Lecture will start shortly…</a:t>
            </a: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440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10</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1" y="1255299"/>
            <a:ext cx="11366661" cy="4873190"/>
          </a:xfrm>
        </p:spPr>
        <p:txBody>
          <a:bodyPr>
            <a:noAutofit/>
          </a:bodyPr>
          <a:lstStyle/>
          <a:p>
            <a:pPr eaLnBrk="1" hangingPunct="1"/>
            <a:r>
              <a:rPr lang="en-US" altLang="en-US" sz="3200" dirty="0"/>
              <a:t>SHA-2 shares same structure and mathematical operations as its predecessors and causes concern</a:t>
            </a:r>
          </a:p>
          <a:p>
            <a:pPr eaLnBrk="1" hangingPunct="1"/>
            <a:r>
              <a:rPr lang="en-US" altLang="en-US" sz="3200" dirty="0"/>
              <a:t>Due to time required to replace SHA-2 should it become vulnerable, NIST announced in 2007 a competition to produce SHA-3</a:t>
            </a:r>
          </a:p>
          <a:p>
            <a:pPr eaLnBrk="1" hangingPunct="1"/>
            <a:endParaRPr lang="en-US" altLang="en-US" dirty="0"/>
          </a:p>
          <a:p>
            <a:pPr lvl="1"/>
            <a:endParaRPr lang="en-US" alt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SHA-3</a:t>
            </a:r>
          </a:p>
        </p:txBody>
      </p:sp>
      <p:graphicFrame>
        <p:nvGraphicFramePr>
          <p:cNvPr id="16" name="Diagram 15">
            <a:extLst>
              <a:ext uri="{FF2B5EF4-FFF2-40B4-BE49-F238E27FC236}">
                <a16:creationId xmlns:a16="http://schemas.microsoft.com/office/drawing/2014/main" id="{89E3490C-D391-4ABC-B54B-B09110F3460C}"/>
              </a:ext>
            </a:extLst>
          </p:cNvPr>
          <p:cNvGraphicFramePr/>
          <p:nvPr>
            <p:extLst>
              <p:ext uri="{D42A27DB-BD31-4B8C-83A1-F6EECF244321}">
                <p14:modId xmlns:p14="http://schemas.microsoft.com/office/powerpoint/2010/main" val="2256448853"/>
              </p:ext>
            </p:extLst>
          </p:nvPr>
        </p:nvGraphicFramePr>
        <p:xfrm>
          <a:off x="2423592" y="3515881"/>
          <a:ext cx="7344816" cy="24748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8655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11</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1" y="1255299"/>
            <a:ext cx="11366661" cy="4873190"/>
          </a:xfrm>
        </p:spPr>
        <p:txBody>
          <a:bodyPr>
            <a:noAutofit/>
          </a:bodyPr>
          <a:lstStyle/>
          <a:p>
            <a:pPr eaLnBrk="1" hangingPunct="1"/>
            <a:r>
              <a:rPr lang="en-US" altLang="en-US" sz="3200" dirty="0"/>
              <a:t>Most based on iterated hash function design</a:t>
            </a:r>
          </a:p>
          <a:p>
            <a:pPr lvl="1"/>
            <a:r>
              <a:rPr lang="en-US" altLang="en-US" sz="2600" dirty="0"/>
              <a:t>If compression function is collision resistant</a:t>
            </a:r>
          </a:p>
          <a:p>
            <a:pPr lvl="1"/>
            <a:r>
              <a:rPr lang="en-US" altLang="en-US" sz="2600" dirty="0"/>
              <a:t>So is resultant iterated hash function</a:t>
            </a:r>
          </a:p>
          <a:p>
            <a:pPr eaLnBrk="1" hangingPunct="1"/>
            <a:r>
              <a:rPr lang="en-US" altLang="en-US" sz="3200" dirty="0"/>
              <a:t>MD5 (RFC 1321)</a:t>
            </a:r>
          </a:p>
          <a:p>
            <a:pPr lvl="1"/>
            <a:r>
              <a:rPr lang="en-US" altLang="en-US" sz="2600" dirty="0"/>
              <a:t>Was a widely used hash developed by Ron Rivest</a:t>
            </a:r>
          </a:p>
          <a:p>
            <a:pPr lvl="1"/>
            <a:r>
              <a:rPr lang="en-US" altLang="en-US" sz="2600" dirty="0"/>
              <a:t>Produces 128-bit hash, now too small</a:t>
            </a:r>
          </a:p>
          <a:p>
            <a:pPr lvl="1"/>
            <a:r>
              <a:rPr lang="en-US" altLang="en-US" sz="2600" dirty="0"/>
              <a:t>Also have cryptanalytic concerns</a:t>
            </a:r>
          </a:p>
          <a:p>
            <a:r>
              <a:rPr lang="en-US" altLang="en-US" dirty="0"/>
              <a:t>Whirlpool (NESSIE endorsed hash)</a:t>
            </a:r>
          </a:p>
          <a:p>
            <a:pPr lvl="1"/>
            <a:r>
              <a:rPr lang="en-US" altLang="en-US" dirty="0"/>
              <a:t>Developed by Vincent Rijmen &amp; Paulo Barreto</a:t>
            </a:r>
          </a:p>
          <a:p>
            <a:pPr lvl="1"/>
            <a:r>
              <a:rPr lang="en-US" altLang="en-US" dirty="0"/>
              <a:t>Compression function is AES derived W block cipher</a:t>
            </a:r>
          </a:p>
          <a:p>
            <a:pPr lvl="1"/>
            <a:r>
              <a:rPr lang="en-US" altLang="en-US" dirty="0"/>
              <a:t>Produces 512-bit hash</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Other Secure Hash Functions</a:t>
            </a:r>
          </a:p>
        </p:txBody>
      </p:sp>
    </p:spTree>
    <p:extLst>
      <p:ext uri="{BB962C8B-B14F-4D97-AF65-F5344CB8AC3E}">
        <p14:creationId xmlns:p14="http://schemas.microsoft.com/office/powerpoint/2010/main" val="376239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12</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1" y="1255299"/>
            <a:ext cx="11366661" cy="4873190"/>
          </a:xfrm>
        </p:spPr>
        <p:txBody>
          <a:bodyPr>
            <a:noAutofit/>
          </a:bodyPr>
          <a:lstStyle/>
          <a:p>
            <a:pPr eaLnBrk="1" hangingPunct="1"/>
            <a:r>
              <a:rPr lang="en-US" altLang="en-US" sz="3200" dirty="0"/>
              <a:t>Interest in developing a MAC derived from a cryptographic hash code</a:t>
            </a:r>
          </a:p>
          <a:p>
            <a:pPr lvl="1"/>
            <a:r>
              <a:rPr lang="en-US" altLang="en-US" sz="2600" dirty="0"/>
              <a:t>Cryptographic hash functions generally execute faster</a:t>
            </a:r>
          </a:p>
          <a:p>
            <a:pPr lvl="1"/>
            <a:r>
              <a:rPr lang="en-US" altLang="en-US" sz="2600" dirty="0"/>
              <a:t>Library code is widely available</a:t>
            </a:r>
          </a:p>
          <a:p>
            <a:pPr lvl="1"/>
            <a:r>
              <a:rPr lang="en-US" altLang="en-US" sz="2600" dirty="0"/>
              <a:t>SHA-1 not designed for use as a MAC because it does not rely on a secret key</a:t>
            </a:r>
          </a:p>
          <a:p>
            <a:r>
              <a:rPr lang="en-US" altLang="en-US" sz="3200" dirty="0"/>
              <a:t>Issued as RFC 2104</a:t>
            </a:r>
          </a:p>
          <a:p>
            <a:r>
              <a:rPr lang="en-US" altLang="en-US" sz="3200" dirty="0"/>
              <a:t>Has been chosen as the mandatory-to-implement MAC for IP security</a:t>
            </a:r>
          </a:p>
          <a:p>
            <a:pPr lvl="1"/>
            <a:r>
              <a:rPr lang="en-US" altLang="en-US" sz="2600" dirty="0"/>
              <a:t>Used in other Internet protocols such as Transport Layer Security (TLS) and Secure Electronic Transaction (SET)</a:t>
            </a:r>
          </a:p>
          <a:p>
            <a:pPr lvl="1"/>
            <a:endParaRPr lang="en-US" altLang="en-US" sz="28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HMAC</a:t>
            </a:r>
          </a:p>
        </p:txBody>
      </p:sp>
    </p:spTree>
    <p:extLst>
      <p:ext uri="{BB962C8B-B14F-4D97-AF65-F5344CB8AC3E}">
        <p14:creationId xmlns:p14="http://schemas.microsoft.com/office/powerpoint/2010/main" val="3250531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13</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HMAC Design Objectives</a:t>
            </a:r>
          </a:p>
        </p:txBody>
      </p:sp>
      <p:graphicFrame>
        <p:nvGraphicFramePr>
          <p:cNvPr id="14" name="Content Placeholder 3">
            <a:extLst>
              <a:ext uri="{FF2B5EF4-FFF2-40B4-BE49-F238E27FC236}">
                <a16:creationId xmlns:a16="http://schemas.microsoft.com/office/drawing/2014/main" id="{E998A1D4-0285-428F-AD26-49A552202E34}"/>
              </a:ext>
            </a:extLst>
          </p:cNvPr>
          <p:cNvGraphicFramePr>
            <a:graphicFrameLocks noGrp="1"/>
          </p:cNvGraphicFramePr>
          <p:nvPr>
            <p:extLst>
              <p:ext uri="{D42A27DB-BD31-4B8C-83A1-F6EECF244321}">
                <p14:modId xmlns:p14="http://schemas.microsoft.com/office/powerpoint/2010/main" val="3564981363"/>
              </p:ext>
            </p:extLst>
          </p:nvPr>
        </p:nvGraphicFramePr>
        <p:xfrm>
          <a:off x="1403132" y="1219418"/>
          <a:ext cx="8954814" cy="48678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2809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HMAC Structure</a:t>
            </a:r>
          </a:p>
        </p:txBody>
      </p:sp>
      <p:pic>
        <p:nvPicPr>
          <p:cNvPr id="3" name="Picture 2">
            <a:extLst>
              <a:ext uri="{FF2B5EF4-FFF2-40B4-BE49-F238E27FC236}">
                <a16:creationId xmlns:a16="http://schemas.microsoft.com/office/drawing/2014/main" id="{28196C2C-06A7-43C0-9182-3A9416FD848F}"/>
              </a:ext>
            </a:extLst>
          </p:cNvPr>
          <p:cNvPicPr>
            <a:picLocks noChangeAspect="1"/>
          </p:cNvPicPr>
          <p:nvPr/>
        </p:nvPicPr>
        <p:blipFill>
          <a:blip r:embed="rId4"/>
          <a:stretch>
            <a:fillRect/>
          </a:stretch>
        </p:blipFill>
        <p:spPr>
          <a:xfrm>
            <a:off x="2586032" y="1183906"/>
            <a:ext cx="4262738" cy="4974498"/>
          </a:xfrm>
          <a:prstGeom prst="rect">
            <a:avLst/>
          </a:prstGeom>
        </p:spPr>
      </p:pic>
      <p:pic>
        <p:nvPicPr>
          <p:cNvPr id="9" name="Picture 8">
            <a:extLst>
              <a:ext uri="{FF2B5EF4-FFF2-40B4-BE49-F238E27FC236}">
                <a16:creationId xmlns:a16="http://schemas.microsoft.com/office/drawing/2014/main" id="{C9BF7BF7-CD79-4B94-A8F5-32F958E7ACDA}"/>
              </a:ext>
            </a:extLst>
          </p:cNvPr>
          <p:cNvPicPr>
            <a:picLocks noChangeAspect="1"/>
          </p:cNvPicPr>
          <p:nvPr/>
        </p:nvPicPr>
        <p:blipFill>
          <a:blip r:embed="rId5"/>
          <a:stretch>
            <a:fillRect/>
          </a:stretch>
        </p:blipFill>
        <p:spPr>
          <a:xfrm>
            <a:off x="7193351" y="3591912"/>
            <a:ext cx="2724150" cy="304800"/>
          </a:xfrm>
          <a:prstGeom prst="rect">
            <a:avLst/>
          </a:prstGeom>
        </p:spPr>
      </p:pic>
    </p:spTree>
    <p:extLst>
      <p:ext uri="{BB962C8B-B14F-4D97-AF65-F5344CB8AC3E}">
        <p14:creationId xmlns:p14="http://schemas.microsoft.com/office/powerpoint/2010/main" val="2776228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15</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1" y="1255299"/>
            <a:ext cx="11366661" cy="4873190"/>
          </a:xfrm>
        </p:spPr>
        <p:txBody>
          <a:bodyPr>
            <a:noAutofit/>
          </a:bodyPr>
          <a:lstStyle/>
          <a:p>
            <a:pPr eaLnBrk="1" hangingPunct="1"/>
            <a:r>
              <a:rPr lang="en-US" altLang="en-US" dirty="0"/>
              <a:t>Security depends on the cryptographic strength of the underlying hash function</a:t>
            </a:r>
          </a:p>
          <a:p>
            <a:pPr eaLnBrk="1" hangingPunct="1"/>
            <a:r>
              <a:rPr lang="en-US" altLang="en-US" dirty="0"/>
              <a:t>The appeal of HMAC is that its designers have been able to prove an exact relationship between the strength of the embedded hash function and the strength of HMAC</a:t>
            </a:r>
          </a:p>
          <a:p>
            <a:pPr eaLnBrk="1" hangingPunct="1"/>
            <a:r>
              <a:rPr lang="en-US" altLang="en-US" dirty="0"/>
              <a:t>For a given level of effort on messages generated by a legitimate user and seen by the attacker, the probability of successful attack on HMAC is equivalent to one of the following attacks on the embedded hash function:</a:t>
            </a:r>
          </a:p>
          <a:p>
            <a:pPr lvl="1"/>
            <a:r>
              <a:rPr lang="en-US" altLang="en-US" sz="2600" dirty="0"/>
              <a:t>The attacker is able to compute an output of the compression function even with an IV that is random, secret, and unknown to the attacker</a:t>
            </a:r>
          </a:p>
          <a:p>
            <a:pPr lvl="1"/>
            <a:r>
              <a:rPr lang="en-US" altLang="en-US" sz="2600" dirty="0"/>
              <a:t>The attacker finds collisions in the hash function even when the IV is random and secret</a:t>
            </a:r>
            <a:endParaRPr lang="en-US" altLang="en-US" sz="28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Security of HMAC</a:t>
            </a:r>
          </a:p>
        </p:txBody>
      </p:sp>
    </p:spTree>
    <p:extLst>
      <p:ext uri="{BB962C8B-B14F-4D97-AF65-F5344CB8AC3E}">
        <p14:creationId xmlns:p14="http://schemas.microsoft.com/office/powerpoint/2010/main" val="172368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OCB Encryption &amp; Authentication</a:t>
            </a:r>
          </a:p>
        </p:txBody>
      </p:sp>
      <p:pic>
        <p:nvPicPr>
          <p:cNvPr id="10" name="Picture 9">
            <a:extLst>
              <a:ext uri="{FF2B5EF4-FFF2-40B4-BE49-F238E27FC236}">
                <a16:creationId xmlns:a16="http://schemas.microsoft.com/office/drawing/2014/main" id="{6811A786-8BC6-446B-BBFC-0DF84D206B95}"/>
              </a:ext>
            </a:extLst>
          </p:cNvPr>
          <p:cNvPicPr>
            <a:picLocks noChangeAspect="1"/>
          </p:cNvPicPr>
          <p:nvPr/>
        </p:nvPicPr>
        <p:blipFill>
          <a:blip r:embed="rId4"/>
          <a:stretch>
            <a:fillRect/>
          </a:stretch>
        </p:blipFill>
        <p:spPr>
          <a:xfrm>
            <a:off x="699094" y="1238821"/>
            <a:ext cx="5354856" cy="4931485"/>
          </a:xfrm>
          <a:prstGeom prst="rect">
            <a:avLst/>
          </a:prstGeom>
        </p:spPr>
      </p:pic>
      <p:pic>
        <p:nvPicPr>
          <p:cNvPr id="14" name="Picture 13">
            <a:extLst>
              <a:ext uri="{FF2B5EF4-FFF2-40B4-BE49-F238E27FC236}">
                <a16:creationId xmlns:a16="http://schemas.microsoft.com/office/drawing/2014/main" id="{1071CD9B-EEF2-4D51-8BDD-68D6A21105F1}"/>
              </a:ext>
            </a:extLst>
          </p:cNvPr>
          <p:cNvPicPr>
            <a:picLocks noChangeAspect="1"/>
          </p:cNvPicPr>
          <p:nvPr/>
        </p:nvPicPr>
        <p:blipFill>
          <a:blip r:embed="rId5"/>
          <a:stretch>
            <a:fillRect/>
          </a:stretch>
        </p:blipFill>
        <p:spPr>
          <a:xfrm>
            <a:off x="6304900" y="2609196"/>
            <a:ext cx="5257800" cy="1828800"/>
          </a:xfrm>
          <a:prstGeom prst="rect">
            <a:avLst/>
          </a:prstGeom>
        </p:spPr>
      </p:pic>
    </p:spTree>
    <p:extLst>
      <p:ext uri="{BB962C8B-B14F-4D97-AF65-F5344CB8AC3E}">
        <p14:creationId xmlns:p14="http://schemas.microsoft.com/office/powerpoint/2010/main" val="4010437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OCB Algorithms</a:t>
            </a:r>
          </a:p>
        </p:txBody>
      </p:sp>
      <p:pic>
        <p:nvPicPr>
          <p:cNvPr id="2" name="Picture 1">
            <a:extLst>
              <a:ext uri="{FF2B5EF4-FFF2-40B4-BE49-F238E27FC236}">
                <a16:creationId xmlns:a16="http://schemas.microsoft.com/office/drawing/2014/main" id="{8D6049C1-D48D-4994-AD59-BB4D01BE8E91}"/>
              </a:ext>
            </a:extLst>
          </p:cNvPr>
          <p:cNvPicPr>
            <a:picLocks noChangeAspect="1"/>
          </p:cNvPicPr>
          <p:nvPr/>
        </p:nvPicPr>
        <p:blipFill>
          <a:blip r:embed="rId4"/>
          <a:stretch>
            <a:fillRect/>
          </a:stretch>
        </p:blipFill>
        <p:spPr>
          <a:xfrm>
            <a:off x="1781503" y="1253122"/>
            <a:ext cx="8024650" cy="4912801"/>
          </a:xfrm>
          <a:prstGeom prst="rect">
            <a:avLst/>
          </a:prstGeom>
        </p:spPr>
      </p:pic>
    </p:spTree>
    <p:extLst>
      <p:ext uri="{BB962C8B-B14F-4D97-AF65-F5344CB8AC3E}">
        <p14:creationId xmlns:p14="http://schemas.microsoft.com/office/powerpoint/2010/main" val="987755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18</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1" y="1255299"/>
            <a:ext cx="11366661" cy="4873190"/>
          </a:xfrm>
        </p:spPr>
        <p:txBody>
          <a:bodyPr>
            <a:noAutofit/>
          </a:bodyPr>
          <a:lstStyle/>
          <a:p>
            <a:pPr eaLnBrk="1" hangingPunct="1"/>
            <a:r>
              <a:rPr lang="en-US" altLang="en-US" dirty="0"/>
              <a:t>By Rivest, Shamir, &amp; Adleman of MIT in 1977</a:t>
            </a:r>
          </a:p>
          <a:p>
            <a:pPr eaLnBrk="1" hangingPunct="1"/>
            <a:r>
              <a:rPr lang="en-US" altLang="en-US" dirty="0"/>
              <a:t>Best known and widely used public-key algorithm</a:t>
            </a:r>
          </a:p>
          <a:p>
            <a:pPr eaLnBrk="1" hangingPunct="1"/>
            <a:r>
              <a:rPr lang="en-US" altLang="en-US" sz="2800" dirty="0"/>
              <a:t>Relies on difficulty factoring th</a:t>
            </a:r>
            <a:r>
              <a:rPr lang="en-US" altLang="en-US" dirty="0"/>
              <a:t>e product of two prime numbers (modulus)</a:t>
            </a:r>
            <a:endParaRPr lang="en-US" altLang="en-US" sz="2800" dirty="0"/>
          </a:p>
          <a:p>
            <a:pPr eaLnBrk="1" hangingPunct="1"/>
            <a:r>
              <a:rPr lang="en-US" altLang="en-US" i="1" dirty="0"/>
              <a:t>Encrypt:  C = M</a:t>
            </a:r>
            <a:r>
              <a:rPr lang="en-US" altLang="en-US" i="1" baseline="30000" dirty="0"/>
              <a:t>e</a:t>
            </a:r>
            <a:r>
              <a:rPr lang="en-US" altLang="en-US" i="1" dirty="0"/>
              <a:t> mod n</a:t>
            </a:r>
          </a:p>
          <a:p>
            <a:pPr eaLnBrk="1" hangingPunct="1"/>
            <a:r>
              <a:rPr lang="en-US" altLang="en-US" i="1" dirty="0"/>
              <a:t>Decrypt:  M = C</a:t>
            </a:r>
            <a:r>
              <a:rPr lang="en-US" altLang="en-US" i="1" baseline="30000" dirty="0"/>
              <a:t>d</a:t>
            </a:r>
            <a:r>
              <a:rPr lang="en-US" altLang="en-US" i="1" dirty="0"/>
              <a:t> mod n = (M</a:t>
            </a:r>
            <a:r>
              <a:rPr lang="en-US" altLang="en-US" i="1" baseline="30000" dirty="0"/>
              <a:t>e</a:t>
            </a:r>
            <a:r>
              <a:rPr lang="en-US" altLang="en-US" i="1" dirty="0"/>
              <a:t>)</a:t>
            </a:r>
            <a:r>
              <a:rPr lang="en-US" altLang="en-US" i="1" baseline="30000" dirty="0"/>
              <a:t>d</a:t>
            </a:r>
            <a:r>
              <a:rPr lang="en-US" altLang="en-US" i="1" dirty="0"/>
              <a:t> mod n = M</a:t>
            </a:r>
          </a:p>
          <a:p>
            <a:pPr eaLnBrk="1" hangingPunct="1"/>
            <a:r>
              <a:rPr lang="en-US" altLang="en-US" dirty="0"/>
              <a:t>Both sender and receiver know values of </a:t>
            </a:r>
            <a:r>
              <a:rPr lang="en-US" altLang="en-US" i="1" dirty="0"/>
              <a:t>n</a:t>
            </a:r>
            <a:r>
              <a:rPr lang="en-US" altLang="en-US" dirty="0"/>
              <a:t> and </a:t>
            </a:r>
            <a:r>
              <a:rPr lang="en-US" altLang="en-US" i="1" dirty="0"/>
              <a:t>e</a:t>
            </a:r>
          </a:p>
          <a:p>
            <a:pPr eaLnBrk="1" hangingPunct="1"/>
            <a:r>
              <a:rPr lang="en-US" altLang="en-US" dirty="0"/>
              <a:t>Only receiver knows value of </a:t>
            </a:r>
            <a:r>
              <a:rPr lang="en-US" altLang="en-US" i="1" dirty="0"/>
              <a:t>d</a:t>
            </a:r>
          </a:p>
          <a:p>
            <a:pPr eaLnBrk="1" hangingPunct="1"/>
            <a:r>
              <a:rPr lang="en-US" altLang="en-US" dirty="0"/>
              <a:t>Public-key encryption algorithm with:</a:t>
            </a:r>
          </a:p>
          <a:p>
            <a:pPr lvl="1"/>
            <a:r>
              <a:rPr lang="en-US" altLang="en-US" dirty="0"/>
              <a:t>Public Key </a:t>
            </a:r>
            <a:r>
              <a:rPr lang="en-US" altLang="en-US" i="1" dirty="0"/>
              <a:t>PU = {</a:t>
            </a:r>
            <a:r>
              <a:rPr lang="en-US" altLang="en-US" i="1" dirty="0" err="1"/>
              <a:t>e,n</a:t>
            </a:r>
            <a:r>
              <a:rPr lang="en-US" altLang="en-US" i="1" dirty="0"/>
              <a:t>} </a:t>
            </a:r>
            <a:r>
              <a:rPr lang="en-US" altLang="en-US" dirty="0"/>
              <a:t>and Private Key </a:t>
            </a:r>
            <a:r>
              <a:rPr lang="en-US" altLang="en-US" i="1" dirty="0"/>
              <a:t>PR = {</a:t>
            </a:r>
            <a:r>
              <a:rPr lang="en-US" altLang="en-US" i="1" dirty="0" err="1"/>
              <a:t>d,n</a:t>
            </a:r>
            <a:r>
              <a:rPr lang="en-US" altLang="en-US" i="1" dirty="0"/>
              <a:t>}</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RSA Public-Key Encryption</a:t>
            </a:r>
          </a:p>
        </p:txBody>
      </p:sp>
    </p:spTree>
    <p:extLst>
      <p:ext uri="{BB962C8B-B14F-4D97-AF65-F5344CB8AC3E}">
        <p14:creationId xmlns:p14="http://schemas.microsoft.com/office/powerpoint/2010/main" val="1542474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RSA Algorithm</a:t>
            </a:r>
          </a:p>
        </p:txBody>
      </p:sp>
      <p:pic>
        <p:nvPicPr>
          <p:cNvPr id="9" name="Picture 8">
            <a:extLst>
              <a:ext uri="{FF2B5EF4-FFF2-40B4-BE49-F238E27FC236}">
                <a16:creationId xmlns:a16="http://schemas.microsoft.com/office/drawing/2014/main" id="{CD165BD7-FFBA-4EF9-B510-B8536DCA60FC}"/>
              </a:ext>
            </a:extLst>
          </p:cNvPr>
          <p:cNvPicPr>
            <a:picLocks noChangeAspect="1"/>
          </p:cNvPicPr>
          <p:nvPr/>
        </p:nvPicPr>
        <p:blipFill>
          <a:blip r:embed="rId4"/>
          <a:stretch>
            <a:fillRect/>
          </a:stretch>
        </p:blipFill>
        <p:spPr>
          <a:xfrm>
            <a:off x="561898" y="1789390"/>
            <a:ext cx="5177897" cy="3171152"/>
          </a:xfrm>
          <a:prstGeom prst="rect">
            <a:avLst/>
          </a:prstGeom>
        </p:spPr>
      </p:pic>
      <p:pic>
        <p:nvPicPr>
          <p:cNvPr id="10" name="Picture 9">
            <a:extLst>
              <a:ext uri="{FF2B5EF4-FFF2-40B4-BE49-F238E27FC236}">
                <a16:creationId xmlns:a16="http://schemas.microsoft.com/office/drawing/2014/main" id="{8B67C383-BBF8-4A9B-8F60-C2156165F817}"/>
              </a:ext>
            </a:extLst>
          </p:cNvPr>
          <p:cNvPicPr>
            <a:picLocks noChangeAspect="1"/>
          </p:cNvPicPr>
          <p:nvPr/>
        </p:nvPicPr>
        <p:blipFill>
          <a:blip r:embed="rId5"/>
          <a:stretch>
            <a:fillRect/>
          </a:stretch>
        </p:blipFill>
        <p:spPr>
          <a:xfrm>
            <a:off x="5916174" y="1779696"/>
            <a:ext cx="5814548" cy="3180845"/>
          </a:xfrm>
          <a:prstGeom prst="rect">
            <a:avLst/>
          </a:prstGeom>
        </p:spPr>
      </p:pic>
      <p:pic>
        <p:nvPicPr>
          <p:cNvPr id="14" name="Picture 13">
            <a:extLst>
              <a:ext uri="{FF2B5EF4-FFF2-40B4-BE49-F238E27FC236}">
                <a16:creationId xmlns:a16="http://schemas.microsoft.com/office/drawing/2014/main" id="{159BD9DD-697B-4B6F-988E-CE906EDFEFDC}"/>
              </a:ext>
            </a:extLst>
          </p:cNvPr>
          <p:cNvPicPr>
            <a:picLocks noChangeAspect="1"/>
          </p:cNvPicPr>
          <p:nvPr/>
        </p:nvPicPr>
        <p:blipFill>
          <a:blip r:embed="rId6"/>
          <a:stretch>
            <a:fillRect/>
          </a:stretch>
        </p:blipFill>
        <p:spPr>
          <a:xfrm>
            <a:off x="4005095" y="5420716"/>
            <a:ext cx="3771900" cy="304800"/>
          </a:xfrm>
          <a:prstGeom prst="rect">
            <a:avLst/>
          </a:prstGeom>
        </p:spPr>
      </p:pic>
    </p:spTree>
    <p:extLst>
      <p:ext uri="{BB962C8B-B14F-4D97-AF65-F5344CB8AC3E}">
        <p14:creationId xmlns:p14="http://schemas.microsoft.com/office/powerpoint/2010/main" val="1655952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087627"/>
            <a:ext cx="10604938" cy="6385228"/>
          </a:xfrm>
        </p:spPr>
        <p:txBody>
          <a:bodyPr>
            <a:normAutofit fontScale="90000"/>
          </a:bodyPr>
          <a:lstStyle/>
          <a:p>
            <a:br>
              <a:rPr lang="en-US" b="1" dirty="0">
                <a:latin typeface="+mn-lt"/>
              </a:rPr>
            </a:br>
            <a:r>
              <a:rPr lang="en-US" b="1" dirty="0">
                <a:latin typeface="+mn-lt"/>
              </a:rPr>
              <a:t>Computing Security:</a:t>
            </a:r>
            <a:br>
              <a:rPr lang="en-US" b="1" dirty="0">
                <a:latin typeface="+mn-lt"/>
              </a:rPr>
            </a:br>
            <a:r>
              <a:rPr lang="en-US" b="1" dirty="0">
                <a:latin typeface="+mn-lt"/>
              </a:rPr>
              <a:t>Principles and Practice</a:t>
            </a:r>
            <a:br>
              <a:rPr lang="en-US" b="1" dirty="0">
                <a:latin typeface="+mn-lt"/>
              </a:rPr>
            </a:br>
            <a:br>
              <a:rPr lang="en-US" dirty="0">
                <a:effectLst/>
              </a:rPr>
            </a:br>
            <a:r>
              <a:rPr lang="en-US" sz="4000" b="1" dirty="0">
                <a:effectLst/>
                <a:latin typeface="+mn-lt"/>
              </a:rPr>
              <a:t>Chapter 21 – Public-Key Cryptography &amp; </a:t>
            </a:r>
            <a:br>
              <a:rPr lang="en-US" sz="4000" b="1" dirty="0">
                <a:effectLst/>
                <a:latin typeface="+mn-lt"/>
              </a:rPr>
            </a:br>
            <a:r>
              <a:rPr lang="en-US" sz="4000" b="1" dirty="0">
                <a:effectLst/>
                <a:latin typeface="+mn-lt"/>
              </a:rPr>
              <a:t>Message </a:t>
            </a:r>
            <a:r>
              <a:rPr lang="en-US" sz="4000" b="1" dirty="0">
                <a:latin typeface="+mn-lt"/>
              </a:rPr>
              <a:t>Authentication</a:t>
            </a:r>
            <a:br>
              <a:rPr lang="en-US" sz="4000" dirty="0">
                <a:effectLst/>
                <a:latin typeface="+mn-lt"/>
              </a:rPr>
            </a:br>
            <a:r>
              <a:rPr lang="en-US" sz="4000" dirty="0">
                <a:effectLst/>
                <a:latin typeface="+mn-lt"/>
              </a:rPr>
              <a:t>February</a:t>
            </a:r>
            <a:r>
              <a:rPr lang="en-US" sz="3600" dirty="0">
                <a:latin typeface="+mn-lt"/>
              </a:rPr>
              <a:t> 10</a:t>
            </a:r>
            <a:r>
              <a:rPr lang="en-US" sz="3600" baseline="30000" dirty="0">
                <a:latin typeface="+mn-lt"/>
              </a:rPr>
              <a:t>th</a:t>
            </a:r>
            <a:r>
              <a:rPr lang="en-US" sz="3600" dirty="0">
                <a:latin typeface="+mn-lt"/>
              </a:rPr>
              <a:t> &amp; 15</a:t>
            </a:r>
            <a:r>
              <a:rPr lang="en-US" sz="3600" baseline="30000" dirty="0">
                <a:latin typeface="+mn-lt"/>
              </a:rPr>
              <a:t>th</a:t>
            </a:r>
            <a:r>
              <a:rPr lang="en-US" sz="3600" dirty="0">
                <a:effectLst/>
                <a:latin typeface="+mn-lt"/>
              </a:rPr>
              <a:t>, 2021</a:t>
            </a:r>
            <a:br>
              <a:rPr lang="en-US" sz="4000" dirty="0"/>
            </a:br>
            <a:r>
              <a:rPr lang="en-US" sz="4000" dirty="0"/>
              <a:t> </a:t>
            </a:r>
            <a:br>
              <a:rPr lang="en-US" sz="4000" dirty="0">
                <a:effectLst/>
              </a:rPr>
            </a:br>
            <a:r>
              <a:rPr lang="en-US" sz="4000" b="1" i="1" dirty="0">
                <a:latin typeface="+mn-lt"/>
              </a:rPr>
              <a:t> CECS 378 - Spring 2021</a:t>
            </a:r>
            <a:br>
              <a:rPr lang="en-US" sz="4000" b="1" i="1" dirty="0">
                <a:latin typeface="+mn-lt"/>
              </a:rPr>
            </a:b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979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RSA Example</a:t>
            </a:r>
          </a:p>
        </p:txBody>
      </p:sp>
      <p:pic>
        <p:nvPicPr>
          <p:cNvPr id="2" name="Picture 1">
            <a:extLst>
              <a:ext uri="{FF2B5EF4-FFF2-40B4-BE49-F238E27FC236}">
                <a16:creationId xmlns:a16="http://schemas.microsoft.com/office/drawing/2014/main" id="{1CE3BDBC-5C8E-45CC-8920-E772926C5D8D}"/>
              </a:ext>
            </a:extLst>
          </p:cNvPr>
          <p:cNvPicPr>
            <a:picLocks noChangeAspect="1"/>
          </p:cNvPicPr>
          <p:nvPr/>
        </p:nvPicPr>
        <p:blipFill>
          <a:blip r:embed="rId4"/>
          <a:stretch>
            <a:fillRect/>
          </a:stretch>
        </p:blipFill>
        <p:spPr>
          <a:xfrm>
            <a:off x="1352550" y="1555043"/>
            <a:ext cx="9486900" cy="4410075"/>
          </a:xfrm>
          <a:prstGeom prst="rect">
            <a:avLst/>
          </a:prstGeom>
        </p:spPr>
      </p:pic>
    </p:spTree>
    <p:extLst>
      <p:ext uri="{BB962C8B-B14F-4D97-AF65-F5344CB8AC3E}">
        <p14:creationId xmlns:p14="http://schemas.microsoft.com/office/powerpoint/2010/main" val="3697172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Security of RSA</a:t>
            </a:r>
          </a:p>
        </p:txBody>
      </p:sp>
      <p:graphicFrame>
        <p:nvGraphicFramePr>
          <p:cNvPr id="17" name="Content Placeholder 4">
            <a:extLst>
              <a:ext uri="{FF2B5EF4-FFF2-40B4-BE49-F238E27FC236}">
                <a16:creationId xmlns:a16="http://schemas.microsoft.com/office/drawing/2014/main" id="{40BC9433-A3E0-4F7B-9F53-410DB0F8CD30}"/>
              </a:ext>
            </a:extLst>
          </p:cNvPr>
          <p:cNvGraphicFramePr>
            <a:graphicFrameLocks noGrp="1"/>
          </p:cNvGraphicFramePr>
          <p:nvPr>
            <p:extLst>
              <p:ext uri="{D42A27DB-BD31-4B8C-83A1-F6EECF244321}">
                <p14:modId xmlns:p14="http://schemas.microsoft.com/office/powerpoint/2010/main" val="4216987128"/>
              </p:ext>
            </p:extLst>
          </p:nvPr>
        </p:nvGraphicFramePr>
        <p:xfrm>
          <a:off x="1981200" y="1267811"/>
          <a:ext cx="8229600" cy="4953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4814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Progress in Factorization</a:t>
            </a:r>
          </a:p>
        </p:txBody>
      </p:sp>
      <p:pic>
        <p:nvPicPr>
          <p:cNvPr id="2" name="Picture 1">
            <a:extLst>
              <a:ext uri="{FF2B5EF4-FFF2-40B4-BE49-F238E27FC236}">
                <a16:creationId xmlns:a16="http://schemas.microsoft.com/office/drawing/2014/main" id="{90059767-638A-40C6-BF11-73E79F056C10}"/>
              </a:ext>
            </a:extLst>
          </p:cNvPr>
          <p:cNvPicPr>
            <a:picLocks noChangeAspect="1"/>
          </p:cNvPicPr>
          <p:nvPr/>
        </p:nvPicPr>
        <p:blipFill>
          <a:blip r:embed="rId4"/>
          <a:stretch>
            <a:fillRect/>
          </a:stretch>
        </p:blipFill>
        <p:spPr>
          <a:xfrm>
            <a:off x="1714325" y="1201622"/>
            <a:ext cx="5312714" cy="5018307"/>
          </a:xfrm>
          <a:prstGeom prst="rect">
            <a:avLst/>
          </a:prstGeom>
        </p:spPr>
      </p:pic>
      <p:pic>
        <p:nvPicPr>
          <p:cNvPr id="3" name="Picture 2">
            <a:extLst>
              <a:ext uri="{FF2B5EF4-FFF2-40B4-BE49-F238E27FC236}">
                <a16:creationId xmlns:a16="http://schemas.microsoft.com/office/drawing/2014/main" id="{4F445857-95CD-430F-A431-68E45215495F}"/>
              </a:ext>
            </a:extLst>
          </p:cNvPr>
          <p:cNvPicPr>
            <a:picLocks noChangeAspect="1"/>
          </p:cNvPicPr>
          <p:nvPr/>
        </p:nvPicPr>
        <p:blipFill>
          <a:blip r:embed="rId5"/>
          <a:stretch>
            <a:fillRect/>
          </a:stretch>
        </p:blipFill>
        <p:spPr>
          <a:xfrm>
            <a:off x="7911672" y="3478589"/>
            <a:ext cx="2895600" cy="247650"/>
          </a:xfrm>
          <a:prstGeom prst="rect">
            <a:avLst/>
          </a:prstGeom>
        </p:spPr>
      </p:pic>
    </p:spTree>
    <p:extLst>
      <p:ext uri="{BB962C8B-B14F-4D97-AF65-F5344CB8AC3E}">
        <p14:creationId xmlns:p14="http://schemas.microsoft.com/office/powerpoint/2010/main" val="39808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23</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1" y="1255299"/>
            <a:ext cx="11366661" cy="4873190"/>
          </a:xfrm>
        </p:spPr>
        <p:txBody>
          <a:bodyPr>
            <a:noAutofit/>
          </a:bodyPr>
          <a:lstStyle/>
          <a:p>
            <a:pPr eaLnBrk="1" hangingPunct="1"/>
            <a:r>
              <a:rPr lang="en-US" altLang="en-US" sz="3200" dirty="0"/>
              <a:t>Paul Kocher, a cryptographic consultant, demonstrated that a snooper can determine a private key by keeping track of how long a computer takes to decipher messages</a:t>
            </a:r>
          </a:p>
          <a:p>
            <a:pPr eaLnBrk="1" hangingPunct="1"/>
            <a:r>
              <a:rPr lang="en-US" altLang="en-US" sz="3200" dirty="0"/>
              <a:t>Timing attacks are applicable not just to RSA, but also to other public-key cryptography systems</a:t>
            </a:r>
          </a:p>
          <a:p>
            <a:pPr eaLnBrk="1" hangingPunct="1"/>
            <a:r>
              <a:rPr lang="en-US" altLang="en-US" sz="3200" dirty="0"/>
              <a:t>This attack is alarming for two reasons:</a:t>
            </a:r>
          </a:p>
          <a:p>
            <a:pPr lvl="1"/>
            <a:r>
              <a:rPr lang="en-US" altLang="en-US" sz="2800" dirty="0"/>
              <a:t>It comes from a completely unexpected direction</a:t>
            </a:r>
          </a:p>
          <a:p>
            <a:pPr lvl="1"/>
            <a:r>
              <a:rPr lang="en-US" altLang="en-US" sz="2800" dirty="0"/>
              <a:t>It is a ciphertext-only attack</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Timing Attacks</a:t>
            </a:r>
          </a:p>
        </p:txBody>
      </p:sp>
    </p:spTree>
    <p:extLst>
      <p:ext uri="{BB962C8B-B14F-4D97-AF65-F5344CB8AC3E}">
        <p14:creationId xmlns:p14="http://schemas.microsoft.com/office/powerpoint/2010/main" val="2972107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Timing Attack Countermeasures</a:t>
            </a:r>
          </a:p>
        </p:txBody>
      </p:sp>
      <p:graphicFrame>
        <p:nvGraphicFramePr>
          <p:cNvPr id="14" name="Content Placeholder 3">
            <a:extLst>
              <a:ext uri="{FF2B5EF4-FFF2-40B4-BE49-F238E27FC236}">
                <a16:creationId xmlns:a16="http://schemas.microsoft.com/office/drawing/2014/main" id="{3B2A39AA-8A9A-4748-87CD-07774C9BD10B}"/>
              </a:ext>
            </a:extLst>
          </p:cNvPr>
          <p:cNvGraphicFramePr>
            <a:graphicFrameLocks noGrp="1"/>
          </p:cNvGraphicFramePr>
          <p:nvPr>
            <p:extLst>
              <p:ext uri="{D42A27DB-BD31-4B8C-83A1-F6EECF244321}">
                <p14:modId xmlns:p14="http://schemas.microsoft.com/office/powerpoint/2010/main" val="3016819183"/>
              </p:ext>
            </p:extLst>
          </p:nvPr>
        </p:nvGraphicFramePr>
        <p:xfrm>
          <a:off x="1466193" y="1148907"/>
          <a:ext cx="8744607" cy="50486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87496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25</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1" y="1255299"/>
            <a:ext cx="11366661" cy="4873190"/>
          </a:xfrm>
        </p:spPr>
        <p:txBody>
          <a:bodyPr>
            <a:noAutofit/>
          </a:bodyPr>
          <a:lstStyle/>
          <a:p>
            <a:pPr eaLnBrk="1" hangingPunct="1"/>
            <a:r>
              <a:rPr lang="en-US" altLang="en-US" sz="3200" dirty="0"/>
              <a:t>First published public-key algorithm</a:t>
            </a:r>
          </a:p>
          <a:p>
            <a:pPr eaLnBrk="1" hangingPunct="1"/>
            <a:r>
              <a:rPr lang="en-US" altLang="en-US" sz="3200" dirty="0"/>
              <a:t>By Diffie and Hellman in 1976 along with the exposition of public key concepts</a:t>
            </a:r>
          </a:p>
          <a:p>
            <a:pPr lvl="1"/>
            <a:r>
              <a:rPr lang="en-US" altLang="en-US" sz="2800" dirty="0"/>
              <a:t>Williamson (UK CESG) secretly proposed the concept in 1970</a:t>
            </a:r>
          </a:p>
          <a:p>
            <a:pPr eaLnBrk="1" hangingPunct="1"/>
            <a:r>
              <a:rPr lang="en-US" altLang="en-US" sz="3200" dirty="0"/>
              <a:t>Used in several commercial products</a:t>
            </a:r>
          </a:p>
          <a:p>
            <a:pPr eaLnBrk="1" hangingPunct="1"/>
            <a:r>
              <a:rPr lang="en-US" altLang="en-US" sz="3200" dirty="0"/>
              <a:t>Practical method to exchange a secret key securely that can then be used for subsequent encryption of messages</a:t>
            </a:r>
          </a:p>
          <a:p>
            <a:pPr eaLnBrk="1" hangingPunct="1"/>
            <a:r>
              <a:rPr lang="en-US" altLang="en-US" sz="3200" dirty="0"/>
              <a:t>Security relies on difficulty of computing discrete algorithms</a:t>
            </a:r>
            <a:endParaRPr lang="en-US" altLang="en-US" sz="28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Diffie-Hellman Key Exchange</a:t>
            </a:r>
          </a:p>
        </p:txBody>
      </p:sp>
    </p:spTree>
    <p:extLst>
      <p:ext uri="{BB962C8B-B14F-4D97-AF65-F5344CB8AC3E}">
        <p14:creationId xmlns:p14="http://schemas.microsoft.com/office/powerpoint/2010/main" val="1092885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Diffie-Hellman Algorithm</a:t>
            </a:r>
          </a:p>
        </p:txBody>
      </p:sp>
      <p:pic>
        <p:nvPicPr>
          <p:cNvPr id="2" name="Picture 1">
            <a:extLst>
              <a:ext uri="{FF2B5EF4-FFF2-40B4-BE49-F238E27FC236}">
                <a16:creationId xmlns:a16="http://schemas.microsoft.com/office/drawing/2014/main" id="{F9AFF568-7DE7-425F-9A4E-2BDD0669D59E}"/>
              </a:ext>
            </a:extLst>
          </p:cNvPr>
          <p:cNvPicPr>
            <a:picLocks noChangeAspect="1"/>
          </p:cNvPicPr>
          <p:nvPr/>
        </p:nvPicPr>
        <p:blipFill>
          <a:blip r:embed="rId4"/>
          <a:stretch>
            <a:fillRect/>
          </a:stretch>
        </p:blipFill>
        <p:spPr>
          <a:xfrm>
            <a:off x="275387" y="1194244"/>
            <a:ext cx="5600938" cy="4962629"/>
          </a:xfrm>
          <a:prstGeom prst="rect">
            <a:avLst/>
          </a:prstGeom>
        </p:spPr>
      </p:pic>
      <p:pic>
        <p:nvPicPr>
          <p:cNvPr id="3" name="Picture 2">
            <a:extLst>
              <a:ext uri="{FF2B5EF4-FFF2-40B4-BE49-F238E27FC236}">
                <a16:creationId xmlns:a16="http://schemas.microsoft.com/office/drawing/2014/main" id="{EEE7942B-8D1F-4D76-9EB9-06D3FABEB3D3}"/>
              </a:ext>
            </a:extLst>
          </p:cNvPr>
          <p:cNvPicPr>
            <a:picLocks noChangeAspect="1"/>
          </p:cNvPicPr>
          <p:nvPr/>
        </p:nvPicPr>
        <p:blipFill>
          <a:blip r:embed="rId5"/>
          <a:stretch>
            <a:fillRect/>
          </a:stretch>
        </p:blipFill>
        <p:spPr>
          <a:xfrm>
            <a:off x="5918824" y="1234577"/>
            <a:ext cx="5997789" cy="3025267"/>
          </a:xfrm>
          <a:prstGeom prst="rect">
            <a:avLst/>
          </a:prstGeom>
        </p:spPr>
      </p:pic>
      <p:pic>
        <p:nvPicPr>
          <p:cNvPr id="12" name="Picture 11">
            <a:extLst>
              <a:ext uri="{FF2B5EF4-FFF2-40B4-BE49-F238E27FC236}">
                <a16:creationId xmlns:a16="http://schemas.microsoft.com/office/drawing/2014/main" id="{00B685F8-79FF-405E-B0A0-D6FE52DF3005}"/>
              </a:ext>
            </a:extLst>
          </p:cNvPr>
          <p:cNvPicPr>
            <a:picLocks noChangeAspect="1"/>
          </p:cNvPicPr>
          <p:nvPr/>
        </p:nvPicPr>
        <p:blipFill>
          <a:blip r:embed="rId6"/>
          <a:stretch>
            <a:fillRect/>
          </a:stretch>
        </p:blipFill>
        <p:spPr>
          <a:xfrm>
            <a:off x="6359093" y="5129216"/>
            <a:ext cx="5086350" cy="257175"/>
          </a:xfrm>
          <a:prstGeom prst="rect">
            <a:avLst/>
          </a:prstGeom>
        </p:spPr>
      </p:pic>
    </p:spTree>
    <p:extLst>
      <p:ext uri="{BB962C8B-B14F-4D97-AF65-F5344CB8AC3E}">
        <p14:creationId xmlns:p14="http://schemas.microsoft.com/office/powerpoint/2010/main" val="1428304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Diffie-Hellman Example</a:t>
            </a:r>
          </a:p>
        </p:txBody>
      </p:sp>
      <p:graphicFrame>
        <p:nvGraphicFramePr>
          <p:cNvPr id="10" name="Content Placeholder 3">
            <a:extLst>
              <a:ext uri="{FF2B5EF4-FFF2-40B4-BE49-F238E27FC236}">
                <a16:creationId xmlns:a16="http://schemas.microsoft.com/office/drawing/2014/main" id="{25FE3217-3235-45CA-B472-E829A5F9928B}"/>
              </a:ext>
            </a:extLst>
          </p:cNvPr>
          <p:cNvGraphicFramePr>
            <a:graphicFrameLocks noGrp="1"/>
          </p:cNvGraphicFramePr>
          <p:nvPr>
            <p:extLst>
              <p:ext uri="{D42A27DB-BD31-4B8C-83A1-F6EECF244321}">
                <p14:modId xmlns:p14="http://schemas.microsoft.com/office/powerpoint/2010/main" val="3340480699"/>
              </p:ext>
            </p:extLst>
          </p:nvPr>
        </p:nvGraphicFramePr>
        <p:xfrm>
          <a:off x="1828800" y="1220514"/>
          <a:ext cx="8534400" cy="4953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33918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Diffie-Hellman Key Exchange</a:t>
            </a:r>
          </a:p>
        </p:txBody>
      </p:sp>
      <p:pic>
        <p:nvPicPr>
          <p:cNvPr id="2" name="Picture 1">
            <a:extLst>
              <a:ext uri="{FF2B5EF4-FFF2-40B4-BE49-F238E27FC236}">
                <a16:creationId xmlns:a16="http://schemas.microsoft.com/office/drawing/2014/main" id="{8075CA32-E04A-4B37-B8DF-9C23FA2BFFC2}"/>
              </a:ext>
            </a:extLst>
          </p:cNvPr>
          <p:cNvPicPr>
            <a:picLocks noChangeAspect="1"/>
          </p:cNvPicPr>
          <p:nvPr/>
        </p:nvPicPr>
        <p:blipFill>
          <a:blip r:embed="rId4"/>
          <a:stretch>
            <a:fillRect/>
          </a:stretch>
        </p:blipFill>
        <p:spPr>
          <a:xfrm>
            <a:off x="3289248" y="1206323"/>
            <a:ext cx="5034948" cy="4948274"/>
          </a:xfrm>
          <a:prstGeom prst="rect">
            <a:avLst/>
          </a:prstGeom>
        </p:spPr>
      </p:pic>
      <p:pic>
        <p:nvPicPr>
          <p:cNvPr id="3" name="Picture 2">
            <a:extLst>
              <a:ext uri="{FF2B5EF4-FFF2-40B4-BE49-F238E27FC236}">
                <a16:creationId xmlns:a16="http://schemas.microsoft.com/office/drawing/2014/main" id="{7DC2118C-AAD5-421B-9E2D-A9BC3976169E}"/>
              </a:ext>
            </a:extLst>
          </p:cNvPr>
          <p:cNvPicPr>
            <a:picLocks noChangeAspect="1"/>
          </p:cNvPicPr>
          <p:nvPr/>
        </p:nvPicPr>
        <p:blipFill>
          <a:blip r:embed="rId5"/>
          <a:stretch>
            <a:fillRect/>
          </a:stretch>
        </p:blipFill>
        <p:spPr>
          <a:xfrm>
            <a:off x="8470197" y="3513088"/>
            <a:ext cx="3228975" cy="304800"/>
          </a:xfrm>
          <a:prstGeom prst="rect">
            <a:avLst/>
          </a:prstGeom>
        </p:spPr>
      </p:pic>
    </p:spTree>
    <p:extLst>
      <p:ext uri="{BB962C8B-B14F-4D97-AF65-F5344CB8AC3E}">
        <p14:creationId xmlns:p14="http://schemas.microsoft.com/office/powerpoint/2010/main" val="2907977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29</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1" y="1255299"/>
            <a:ext cx="11366661" cy="4873190"/>
          </a:xfrm>
        </p:spPr>
        <p:txBody>
          <a:bodyPr>
            <a:noAutofit/>
          </a:bodyPr>
          <a:lstStyle/>
          <a:p>
            <a:pPr eaLnBrk="1" hangingPunct="1"/>
            <a:r>
              <a:rPr lang="en-US" altLang="en-US" sz="3600" dirty="0"/>
              <a:t>Attack is:</a:t>
            </a:r>
          </a:p>
          <a:p>
            <a:pPr marL="914400" lvl="1" indent="-457200">
              <a:buFont typeface="+mj-lt"/>
              <a:buAutoNum type="arabicPeriod"/>
            </a:pPr>
            <a:r>
              <a:rPr lang="en-US" altLang="en-US" sz="2800" dirty="0"/>
              <a:t>Darth generates private keys </a:t>
            </a:r>
            <a:r>
              <a:rPr lang="en-US" altLang="en-US" sz="2800" i="1" dirty="0"/>
              <a:t>X</a:t>
            </a:r>
            <a:r>
              <a:rPr lang="en-US" altLang="en-US" sz="2800" i="1" baseline="-25000" dirty="0"/>
              <a:t>D1</a:t>
            </a:r>
            <a:r>
              <a:rPr lang="en-US" altLang="en-US" sz="2800" dirty="0"/>
              <a:t> &amp; </a:t>
            </a:r>
            <a:r>
              <a:rPr lang="en-US" altLang="en-US" sz="2800" i="1" dirty="0"/>
              <a:t>X</a:t>
            </a:r>
            <a:r>
              <a:rPr lang="en-US" altLang="en-US" sz="2800" i="1" baseline="-25000" dirty="0"/>
              <a:t>D2</a:t>
            </a:r>
            <a:r>
              <a:rPr lang="en-US" altLang="en-US" sz="2800" dirty="0"/>
              <a:t>, and their public keys </a:t>
            </a:r>
            <a:r>
              <a:rPr lang="en-US" altLang="en-US" sz="2800" i="1" dirty="0"/>
              <a:t>Y</a:t>
            </a:r>
            <a:r>
              <a:rPr lang="en-US" altLang="en-US" sz="2800" i="1" baseline="-25000" dirty="0"/>
              <a:t>D1</a:t>
            </a:r>
            <a:r>
              <a:rPr lang="en-US" altLang="en-US" sz="2800" dirty="0"/>
              <a:t> &amp; </a:t>
            </a:r>
            <a:r>
              <a:rPr lang="en-US" altLang="en-US" sz="2800" i="1" dirty="0"/>
              <a:t>Y</a:t>
            </a:r>
            <a:r>
              <a:rPr lang="en-US" altLang="en-US" sz="2800" i="1" baseline="-25000" dirty="0"/>
              <a:t>D2</a:t>
            </a:r>
          </a:p>
          <a:p>
            <a:pPr marL="914400" lvl="1" indent="-457200">
              <a:buFont typeface="+mj-lt"/>
              <a:buAutoNum type="arabicPeriod"/>
            </a:pPr>
            <a:r>
              <a:rPr lang="en-US" altLang="en-US" sz="2800" dirty="0"/>
              <a:t>Alice transmits </a:t>
            </a:r>
            <a:r>
              <a:rPr lang="en-US" altLang="en-US" sz="2800" i="1" dirty="0"/>
              <a:t>Y</a:t>
            </a:r>
            <a:r>
              <a:rPr lang="en-US" altLang="en-US" sz="2800" i="1" baseline="-25000" dirty="0"/>
              <a:t>A</a:t>
            </a:r>
            <a:r>
              <a:rPr lang="en-US" altLang="en-US" sz="2800" dirty="0"/>
              <a:t> to Bob</a:t>
            </a:r>
          </a:p>
          <a:p>
            <a:pPr marL="914400" lvl="1" indent="-457200">
              <a:buFont typeface="+mj-lt"/>
              <a:buAutoNum type="arabicPeriod"/>
            </a:pPr>
            <a:r>
              <a:rPr lang="en-US" altLang="en-US" sz="2800" dirty="0"/>
              <a:t>Darth intercepts </a:t>
            </a:r>
            <a:r>
              <a:rPr lang="en-US" altLang="en-US" sz="2800" i="1" dirty="0"/>
              <a:t>Y</a:t>
            </a:r>
            <a:r>
              <a:rPr lang="en-US" altLang="en-US" sz="2800" i="1" baseline="-25000" dirty="0"/>
              <a:t>A</a:t>
            </a:r>
            <a:r>
              <a:rPr lang="en-US" altLang="en-US" sz="2800" dirty="0"/>
              <a:t> &amp; transmits </a:t>
            </a:r>
            <a:r>
              <a:rPr lang="en-US" altLang="en-US" sz="2800" i="1" dirty="0"/>
              <a:t>Y</a:t>
            </a:r>
            <a:r>
              <a:rPr lang="en-US" altLang="en-US" sz="2800" i="1" baseline="-25000" dirty="0"/>
              <a:t>D1</a:t>
            </a:r>
            <a:r>
              <a:rPr lang="en-US" altLang="en-US" sz="2800" dirty="0"/>
              <a:t> to Bob.  Darth also calculates K2.</a:t>
            </a:r>
          </a:p>
          <a:p>
            <a:pPr marL="914400" lvl="1" indent="-457200">
              <a:buFont typeface="+mj-lt"/>
              <a:buAutoNum type="arabicPeriod"/>
            </a:pPr>
            <a:r>
              <a:rPr lang="en-US" altLang="en-US" sz="2800" dirty="0"/>
              <a:t>Bob receives </a:t>
            </a:r>
            <a:r>
              <a:rPr lang="en-US" altLang="en-US" sz="2800" i="1" dirty="0"/>
              <a:t>Y</a:t>
            </a:r>
            <a:r>
              <a:rPr lang="en-US" altLang="en-US" sz="2800" i="1" baseline="-25000" dirty="0"/>
              <a:t>D1</a:t>
            </a:r>
            <a:r>
              <a:rPr lang="en-US" altLang="en-US" sz="2800" dirty="0"/>
              <a:t> &amp; calculates K1</a:t>
            </a:r>
          </a:p>
          <a:p>
            <a:pPr marL="914400" lvl="1" indent="-457200">
              <a:buFont typeface="+mj-lt"/>
              <a:buAutoNum type="arabicPeriod"/>
            </a:pPr>
            <a:r>
              <a:rPr lang="en-US" altLang="en-US" sz="2800" dirty="0"/>
              <a:t>Bob transmits </a:t>
            </a:r>
            <a:r>
              <a:rPr lang="en-US" altLang="en-US" sz="2800" i="1" dirty="0"/>
              <a:t>X</a:t>
            </a:r>
            <a:r>
              <a:rPr lang="en-US" altLang="en-US" sz="2800" i="1" baseline="-25000" dirty="0"/>
              <a:t>A</a:t>
            </a:r>
            <a:r>
              <a:rPr lang="en-US" altLang="en-US" sz="2800" dirty="0"/>
              <a:t> to Alice</a:t>
            </a:r>
          </a:p>
          <a:p>
            <a:pPr marL="914400" lvl="1" indent="-457200">
              <a:buFont typeface="+mj-lt"/>
              <a:buAutoNum type="arabicPeriod"/>
            </a:pPr>
            <a:r>
              <a:rPr lang="en-US" altLang="en-US" sz="2800" dirty="0"/>
              <a:t>Darth intercepts </a:t>
            </a:r>
            <a:r>
              <a:rPr lang="en-US" altLang="en-US" sz="2800" i="1" dirty="0"/>
              <a:t>X</a:t>
            </a:r>
            <a:r>
              <a:rPr lang="en-US" altLang="en-US" sz="2800" i="1" baseline="-25000" dirty="0"/>
              <a:t>A</a:t>
            </a:r>
            <a:r>
              <a:rPr lang="en-US" altLang="en-US" sz="2800" dirty="0"/>
              <a:t> &amp; transmits </a:t>
            </a:r>
            <a:r>
              <a:rPr lang="en-US" altLang="en-US" sz="2800" i="1" dirty="0"/>
              <a:t>Y</a:t>
            </a:r>
            <a:r>
              <a:rPr lang="en-US" altLang="en-US" sz="2800" i="1" baseline="-25000" dirty="0"/>
              <a:t>D2</a:t>
            </a:r>
            <a:r>
              <a:rPr lang="en-US" altLang="en-US" sz="2800" dirty="0"/>
              <a:t> to Alice.  Darth also calculates K1.</a:t>
            </a:r>
          </a:p>
          <a:p>
            <a:pPr marL="914400" lvl="1" indent="-457200">
              <a:buFont typeface="+mj-lt"/>
              <a:buAutoNum type="arabicPeriod"/>
            </a:pPr>
            <a:r>
              <a:rPr lang="en-US" altLang="en-US" sz="2800" dirty="0"/>
              <a:t>Alice receives </a:t>
            </a:r>
            <a:r>
              <a:rPr lang="en-US" altLang="en-US" sz="2800" i="1" dirty="0"/>
              <a:t>Y</a:t>
            </a:r>
            <a:r>
              <a:rPr lang="en-US" altLang="en-US" sz="2800" i="1" baseline="-25000" dirty="0"/>
              <a:t>D2</a:t>
            </a:r>
            <a:r>
              <a:rPr lang="en-US" altLang="en-US" sz="2800" dirty="0"/>
              <a:t> &amp; calculates K2</a:t>
            </a:r>
          </a:p>
          <a:p>
            <a:r>
              <a:rPr lang="en-US" altLang="en-US" sz="3200" dirty="0"/>
              <a:t>All subsequent communications are compromised</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Man-in-the-Middle-Attack</a:t>
            </a:r>
          </a:p>
        </p:txBody>
      </p:sp>
    </p:spTree>
    <p:extLst>
      <p:ext uri="{BB962C8B-B14F-4D97-AF65-F5344CB8AC3E}">
        <p14:creationId xmlns:p14="http://schemas.microsoft.com/office/powerpoint/2010/main" val="4150127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237114" cy="4873190"/>
          </a:xfrm>
        </p:spPr>
        <p:txBody>
          <a:bodyPr>
            <a:noAutofit/>
          </a:bodyPr>
          <a:lstStyle/>
          <a:p>
            <a:pPr eaLnBrk="1" hangingPunct="1"/>
            <a:r>
              <a:rPr lang="en-US" altLang="en-US" sz="3200" dirty="0"/>
              <a:t>Secure Hash Functions</a:t>
            </a:r>
          </a:p>
          <a:p>
            <a:pPr eaLnBrk="1" hangingPunct="1"/>
            <a:r>
              <a:rPr lang="en-US" altLang="en-US" sz="3200" dirty="0"/>
              <a:t>HMAC</a:t>
            </a:r>
          </a:p>
          <a:p>
            <a:pPr eaLnBrk="1" hangingPunct="1"/>
            <a:r>
              <a:rPr lang="en-US" altLang="en-US" sz="3200" dirty="0"/>
              <a:t>Authenticated Encryption</a:t>
            </a:r>
          </a:p>
          <a:p>
            <a:pPr eaLnBrk="1" hangingPunct="1"/>
            <a:r>
              <a:rPr lang="en-US" altLang="en-US" sz="3200" dirty="0"/>
              <a:t>The RSA Public-Key Encryption Algorithm</a:t>
            </a:r>
          </a:p>
          <a:p>
            <a:pPr eaLnBrk="1" hangingPunct="1"/>
            <a:r>
              <a:rPr lang="en-US" altLang="en-US" sz="3200" dirty="0"/>
              <a:t>Diffie-Hellman and Other Asymmetric Algorithms</a:t>
            </a:r>
          </a:p>
          <a:p>
            <a:pPr eaLnBrk="1" hangingPunct="1"/>
            <a:r>
              <a:rPr lang="en-US" altLang="en-US" sz="3200" dirty="0"/>
              <a:t>Key Terms, Review Questions, and Problems</a:t>
            </a:r>
          </a:p>
        </p:txBody>
      </p:sp>
      <p:sp>
        <p:nvSpPr>
          <p:cNvPr id="9" name="Title 8">
            <a:extLst>
              <a:ext uri="{FF2B5EF4-FFF2-40B4-BE49-F238E27FC236}">
                <a16:creationId xmlns:a16="http://schemas.microsoft.com/office/drawing/2014/main" id="{A9769157-9546-4B56-9249-4CC77545F01C}"/>
              </a:ext>
            </a:extLst>
          </p:cNvPr>
          <p:cNvSpPr>
            <a:spLocks noGrp="1"/>
          </p:cNvSpPr>
          <p:nvPr>
            <p:ph type="title"/>
          </p:nvPr>
        </p:nvSpPr>
        <p:spPr>
          <a:xfrm>
            <a:off x="434439" y="44492"/>
            <a:ext cx="10515600" cy="1325563"/>
          </a:xfrm>
        </p:spPr>
        <p:txBody>
          <a:bodyPr/>
          <a:lstStyle/>
          <a:p>
            <a:r>
              <a:rPr lang="en-US" b="1" dirty="0"/>
              <a:t>Chapter 21 Overview</a:t>
            </a:r>
          </a:p>
        </p:txBody>
      </p:sp>
    </p:spTree>
    <p:extLst>
      <p:ext uri="{BB962C8B-B14F-4D97-AF65-F5344CB8AC3E}">
        <p14:creationId xmlns:p14="http://schemas.microsoft.com/office/powerpoint/2010/main" val="3739642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Other Public-Key Algorithms</a:t>
            </a:r>
          </a:p>
        </p:txBody>
      </p:sp>
      <p:sp>
        <p:nvSpPr>
          <p:cNvPr id="14" name="Text Placeholder 3">
            <a:extLst>
              <a:ext uri="{FF2B5EF4-FFF2-40B4-BE49-F238E27FC236}">
                <a16:creationId xmlns:a16="http://schemas.microsoft.com/office/drawing/2014/main" id="{30C230FE-5974-4F80-A45D-D1016923821B}"/>
              </a:ext>
            </a:extLst>
          </p:cNvPr>
          <p:cNvSpPr>
            <a:spLocks noGrp="1"/>
          </p:cNvSpPr>
          <p:nvPr/>
        </p:nvSpPr>
        <p:spPr>
          <a:xfrm>
            <a:off x="1893600" y="1357259"/>
            <a:ext cx="4419600" cy="849137"/>
          </a:xfrm>
          <a:prstGeom prst="rect">
            <a:avLst/>
          </a:prstGeom>
        </p:spPr>
        <p:txBody>
          <a:bodyPr vert="horz" lIns="91440" tIns="45720" rIns="91440" bIns="45720" rtlCol="0" anchor="b">
            <a:noAutofit/>
          </a:bodyPr>
          <a:lstStyle>
            <a:lvl1pPr marL="0" indent="0" algn="ctr" defTabSz="914400" rtl="0" eaLnBrk="1" latinLnBrk="0" hangingPunct="1">
              <a:spcBef>
                <a:spcPct val="20000"/>
              </a:spcBef>
              <a:buFont typeface="Arial" pitchFamily="34" charset="0"/>
              <a:buNone/>
              <a:defRPr sz="2400" b="0" kern="1200">
                <a:solidFill>
                  <a:schemeClr val="tx1">
                    <a:lumMod val="50000"/>
                    <a:lumOff val="50000"/>
                  </a:schemeClr>
                </a:solidFill>
                <a:latin typeface="+mj-lt"/>
                <a:ea typeface="+mn-ea"/>
                <a:cs typeface="+mn-cs"/>
              </a:defRPr>
            </a:lvl1pPr>
            <a:lvl2pPr marL="457200" indent="0" algn="l" defTabSz="914400" rtl="0" eaLnBrk="1" latinLnBrk="0" hangingPunct="1">
              <a:spcBef>
                <a:spcPct val="20000"/>
              </a:spcBef>
              <a:buFont typeface="Courier New" pitchFamily="49" charset="0"/>
              <a:buNone/>
              <a:defRPr sz="2000" b="1" kern="1200">
                <a:solidFill>
                  <a:schemeClr val="tx1">
                    <a:lumMod val="50000"/>
                    <a:lumOff val="50000"/>
                  </a:schemeClr>
                </a:solidFill>
                <a:latin typeface="+mj-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lumMod val="50000"/>
                    <a:lumOff val="50000"/>
                  </a:schemeClr>
                </a:solidFill>
                <a:latin typeface="+mj-lt"/>
                <a:ea typeface="+mn-ea"/>
                <a:cs typeface="+mn-cs"/>
              </a:defRPr>
            </a:lvl3pPr>
            <a:lvl4pPr marL="13716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5pPr>
            <a:lvl6pPr marL="22860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7pPr>
            <a:lvl8pPr marL="32004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9pPr>
          </a:lstStyle>
          <a:p>
            <a:r>
              <a:rPr lang="en-US" dirty="0">
                <a:solidFill>
                  <a:schemeClr val="tx1"/>
                </a:solidFill>
                <a:latin typeface="+mn-lt"/>
              </a:rPr>
              <a:t>Digital Signature </a:t>
            </a:r>
          </a:p>
          <a:p>
            <a:r>
              <a:rPr lang="en-US" dirty="0">
                <a:solidFill>
                  <a:schemeClr val="tx1"/>
                </a:solidFill>
                <a:latin typeface="+mn-lt"/>
              </a:rPr>
              <a:t>Standard (DSS)</a:t>
            </a:r>
          </a:p>
        </p:txBody>
      </p:sp>
      <p:sp>
        <p:nvSpPr>
          <p:cNvPr id="15" name="Text Placeholder 4">
            <a:extLst>
              <a:ext uri="{FF2B5EF4-FFF2-40B4-BE49-F238E27FC236}">
                <a16:creationId xmlns:a16="http://schemas.microsoft.com/office/drawing/2014/main" id="{3A7723AA-D109-49B9-99C3-888A540D5A2F}"/>
              </a:ext>
            </a:extLst>
          </p:cNvPr>
          <p:cNvSpPr>
            <a:spLocks noGrp="1"/>
          </p:cNvSpPr>
          <p:nvPr/>
        </p:nvSpPr>
        <p:spPr>
          <a:xfrm>
            <a:off x="6358096" y="1215365"/>
            <a:ext cx="3931920" cy="944495"/>
          </a:xfrm>
          <a:prstGeom prst="rect">
            <a:avLst/>
          </a:prstGeom>
        </p:spPr>
        <p:txBody>
          <a:bodyPr vert="horz" lIns="91440" tIns="45720" rIns="91440" bIns="45720" rtlCol="0" anchor="b">
            <a:noAutofit/>
          </a:bodyPr>
          <a:lstStyle>
            <a:lvl1pPr marL="0" indent="0" algn="ctr" defTabSz="914400" rtl="0" eaLnBrk="1" latinLnBrk="0" hangingPunct="1">
              <a:spcBef>
                <a:spcPct val="20000"/>
              </a:spcBef>
              <a:buFont typeface="Arial" pitchFamily="34" charset="0"/>
              <a:buNone/>
              <a:defRPr sz="2400" b="0" kern="1200">
                <a:solidFill>
                  <a:schemeClr val="tx1">
                    <a:lumMod val="50000"/>
                    <a:lumOff val="50000"/>
                  </a:schemeClr>
                </a:solidFill>
                <a:latin typeface="+mj-lt"/>
                <a:ea typeface="+mn-ea"/>
                <a:cs typeface="+mn-cs"/>
              </a:defRPr>
            </a:lvl1pPr>
            <a:lvl2pPr marL="457200" indent="0" algn="l" defTabSz="914400" rtl="0" eaLnBrk="1" latinLnBrk="0" hangingPunct="1">
              <a:spcBef>
                <a:spcPct val="20000"/>
              </a:spcBef>
              <a:buFont typeface="Courier New" pitchFamily="49" charset="0"/>
              <a:buNone/>
              <a:defRPr sz="2000" b="1" kern="1200">
                <a:solidFill>
                  <a:schemeClr val="tx1">
                    <a:lumMod val="50000"/>
                    <a:lumOff val="50000"/>
                  </a:schemeClr>
                </a:solidFill>
                <a:latin typeface="+mj-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lumMod val="50000"/>
                    <a:lumOff val="50000"/>
                  </a:schemeClr>
                </a:solidFill>
                <a:latin typeface="+mj-lt"/>
                <a:ea typeface="+mn-ea"/>
                <a:cs typeface="+mn-cs"/>
              </a:defRPr>
            </a:lvl3pPr>
            <a:lvl4pPr marL="13716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5pPr>
            <a:lvl6pPr marL="22860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7pPr>
            <a:lvl8pPr marL="32004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9pPr>
          </a:lstStyle>
          <a:p>
            <a:r>
              <a:rPr lang="en-US" dirty="0">
                <a:solidFill>
                  <a:schemeClr val="tx1"/>
                </a:solidFill>
                <a:latin typeface="+mn-lt"/>
              </a:rPr>
              <a:t>Elliptic-Curve Cryptography (ECC)</a:t>
            </a:r>
          </a:p>
        </p:txBody>
      </p:sp>
      <p:sp>
        <p:nvSpPr>
          <p:cNvPr id="16" name="Rectangle 15">
            <a:extLst>
              <a:ext uri="{FF2B5EF4-FFF2-40B4-BE49-F238E27FC236}">
                <a16:creationId xmlns:a16="http://schemas.microsoft.com/office/drawing/2014/main" id="{383B273B-3C59-468C-B263-28293B74B17B}"/>
              </a:ext>
            </a:extLst>
          </p:cNvPr>
          <p:cNvSpPr>
            <a:spLocks noGrp="1" noChangeArrowheads="1"/>
          </p:cNvSpPr>
          <p:nvPr/>
        </p:nvSpPr>
        <p:spPr>
          <a:xfrm>
            <a:off x="2175480" y="2293363"/>
            <a:ext cx="3931920" cy="366600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nSpc>
                <a:spcPct val="90000"/>
              </a:lnSpc>
              <a:buNone/>
            </a:pPr>
            <a:r>
              <a:rPr lang="en-US" dirty="0">
                <a:solidFill>
                  <a:schemeClr val="tx1"/>
                </a:solidFill>
                <a:latin typeface="+mn-lt"/>
              </a:rPr>
              <a:t> </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solidFill>
                  <a:schemeClr val="tx1"/>
                </a:solidFill>
                <a:latin typeface="+mn-lt"/>
              </a:rPr>
              <a:t>FIPS PUB 186 </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solidFill>
                  <a:schemeClr val="tx1"/>
                </a:solidFill>
                <a:latin typeface="+mn-lt"/>
              </a:rPr>
              <a:t>Makes use of SHA-1 and the Digital Signature Algorithm (DSA)</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solidFill>
                  <a:schemeClr val="tx1"/>
                </a:solidFill>
                <a:latin typeface="+mn-lt"/>
              </a:rPr>
              <a:t>Originally proposed in 1991, revised in 1993 due to security concerns, and another minor revision in 1996</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solidFill>
                  <a:schemeClr val="tx1"/>
                </a:solidFill>
                <a:latin typeface="+mn-lt"/>
              </a:rPr>
              <a:t>Cannot be used for encryption or key exchange</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solidFill>
                  <a:schemeClr val="tx1"/>
                </a:solidFill>
                <a:latin typeface="+mn-lt"/>
              </a:rPr>
              <a:t>Uses an algorithm that is designed to provide only the digital signature function</a:t>
            </a:r>
          </a:p>
        </p:txBody>
      </p:sp>
      <p:sp>
        <p:nvSpPr>
          <p:cNvPr id="17" name="Content Placeholder 5">
            <a:extLst>
              <a:ext uri="{FF2B5EF4-FFF2-40B4-BE49-F238E27FC236}">
                <a16:creationId xmlns:a16="http://schemas.microsoft.com/office/drawing/2014/main" id="{E30D2EA4-D0F9-4157-B0E4-E94DE56B3B52}"/>
              </a:ext>
            </a:extLst>
          </p:cNvPr>
          <p:cNvSpPr>
            <a:spLocks noGrp="1"/>
          </p:cNvSpPr>
          <p:nvPr/>
        </p:nvSpPr>
        <p:spPr>
          <a:xfrm>
            <a:off x="6366479" y="2590340"/>
            <a:ext cx="4117589" cy="29608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342900" lvl="1" indent="-342900">
              <a:lnSpc>
                <a:spcPct val="90000"/>
              </a:lnSpc>
              <a:spcBef>
                <a:spcPts val="1032"/>
              </a:spcBef>
              <a:buClr>
                <a:schemeClr val="accent6">
                  <a:lumMod val="60000"/>
                  <a:lumOff val="40000"/>
                </a:schemeClr>
              </a:buClr>
              <a:buSzPct val="140000"/>
              <a:buFont typeface="Arial"/>
              <a:buChar char="•"/>
            </a:pPr>
            <a:r>
              <a:rPr lang="en-US" sz="1800" dirty="0">
                <a:solidFill>
                  <a:schemeClr val="tx1"/>
                </a:solidFill>
                <a:latin typeface="+mn-lt"/>
              </a:rPr>
              <a:t>Equal security for smaller bit size than RSA</a:t>
            </a:r>
          </a:p>
          <a:p>
            <a:pPr marL="342900" lvl="1" indent="-342900">
              <a:lnSpc>
                <a:spcPct val="90000"/>
              </a:lnSpc>
              <a:spcBef>
                <a:spcPts val="1032"/>
              </a:spcBef>
              <a:buClr>
                <a:schemeClr val="accent6">
                  <a:lumMod val="60000"/>
                  <a:lumOff val="40000"/>
                </a:schemeClr>
              </a:buClr>
              <a:buSzPct val="140000"/>
              <a:buFont typeface="Arial"/>
              <a:buChar char="•"/>
            </a:pPr>
            <a:r>
              <a:rPr lang="en-US" sz="1800" dirty="0">
                <a:solidFill>
                  <a:schemeClr val="tx1"/>
                </a:solidFill>
                <a:latin typeface="+mn-lt"/>
              </a:rPr>
              <a:t>Seen in standards such as IEEE P1363</a:t>
            </a:r>
          </a:p>
          <a:p>
            <a:pPr marL="342900" lvl="1" indent="-342900">
              <a:lnSpc>
                <a:spcPct val="90000"/>
              </a:lnSpc>
              <a:spcBef>
                <a:spcPts val="1032"/>
              </a:spcBef>
              <a:buClr>
                <a:schemeClr val="accent6">
                  <a:lumMod val="60000"/>
                  <a:lumOff val="40000"/>
                </a:schemeClr>
              </a:buClr>
              <a:buSzPct val="140000"/>
              <a:buFont typeface="Arial"/>
              <a:buChar char="•"/>
            </a:pPr>
            <a:r>
              <a:rPr lang="en-US" sz="1800" dirty="0">
                <a:solidFill>
                  <a:schemeClr val="tx1"/>
                </a:solidFill>
                <a:latin typeface="+mn-lt"/>
              </a:rPr>
              <a:t>Confidence level in ECC is not yet as high as that in RSA</a:t>
            </a:r>
          </a:p>
          <a:p>
            <a:pPr marL="342900" lvl="1" indent="-342900">
              <a:lnSpc>
                <a:spcPct val="90000"/>
              </a:lnSpc>
              <a:spcBef>
                <a:spcPts val="1032"/>
              </a:spcBef>
              <a:buClr>
                <a:schemeClr val="accent6">
                  <a:lumMod val="60000"/>
                  <a:lumOff val="40000"/>
                </a:schemeClr>
              </a:buClr>
              <a:buSzPct val="140000"/>
              <a:buFont typeface="Arial"/>
              <a:buChar char="•"/>
            </a:pPr>
            <a:r>
              <a:rPr lang="en-US" sz="1800" dirty="0">
                <a:solidFill>
                  <a:schemeClr val="tx1"/>
                </a:solidFill>
                <a:latin typeface="+mn-lt"/>
              </a:rPr>
              <a:t>Based on a mathematical construct known as the elliptic curve</a:t>
            </a:r>
          </a:p>
          <a:p>
            <a:endParaRPr lang="en-US" dirty="0">
              <a:solidFill>
                <a:schemeClr val="tx1"/>
              </a:solidFill>
            </a:endParaRPr>
          </a:p>
        </p:txBody>
      </p:sp>
    </p:spTree>
    <p:extLst>
      <p:ext uri="{BB962C8B-B14F-4D97-AF65-F5344CB8AC3E}">
        <p14:creationId xmlns:p14="http://schemas.microsoft.com/office/powerpoint/2010/main" val="860274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80210"/>
            <a:ext cx="884722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en-US" b="1" dirty="0"/>
              <a:t>Summary</a:t>
            </a:r>
          </a:p>
        </p:txBody>
      </p:sp>
      <p:sp>
        <p:nvSpPr>
          <p:cNvPr id="10" name="Content Placeholder 2">
            <a:extLst>
              <a:ext uri="{FF2B5EF4-FFF2-40B4-BE49-F238E27FC236}">
                <a16:creationId xmlns:a16="http://schemas.microsoft.com/office/drawing/2014/main" id="{E6486158-5301-400C-A038-C1EFCB473E4C}"/>
              </a:ext>
            </a:extLst>
          </p:cNvPr>
          <p:cNvSpPr>
            <a:spLocks noGrp="1"/>
          </p:cNvSpPr>
          <p:nvPr>
            <p:ph idx="1"/>
          </p:nvPr>
        </p:nvSpPr>
        <p:spPr>
          <a:xfrm>
            <a:off x="473242" y="1255299"/>
            <a:ext cx="11349790" cy="4910757"/>
          </a:xfrm>
        </p:spPr>
        <p:txBody>
          <a:bodyPr>
            <a:noAutofit/>
          </a:bodyPr>
          <a:lstStyle/>
          <a:p>
            <a:r>
              <a:rPr lang="en-US" altLang="en-US" sz="3200" dirty="0"/>
              <a:t>Secure Hash Functions</a:t>
            </a:r>
          </a:p>
          <a:p>
            <a:r>
              <a:rPr lang="en-US" altLang="en-US" sz="3200" dirty="0"/>
              <a:t>HMAC</a:t>
            </a:r>
          </a:p>
          <a:p>
            <a:r>
              <a:rPr lang="en-US" altLang="en-US" sz="3200" dirty="0"/>
              <a:t>Authenticated Encryption</a:t>
            </a:r>
          </a:p>
          <a:p>
            <a:r>
              <a:rPr lang="en-US" altLang="en-US" sz="3200" dirty="0"/>
              <a:t>The RSA Public-Key Encryption Algorithm</a:t>
            </a:r>
          </a:p>
          <a:p>
            <a:r>
              <a:rPr lang="en-US" altLang="en-US" sz="3200" dirty="0"/>
              <a:t>Diffie-Hellman and Other Asymmetric Algorithms</a:t>
            </a:r>
          </a:p>
        </p:txBody>
      </p:sp>
    </p:spTree>
    <p:extLst>
      <p:ext uri="{BB962C8B-B14F-4D97-AF65-F5344CB8AC3E}">
        <p14:creationId xmlns:p14="http://schemas.microsoft.com/office/powerpoint/2010/main" val="1134342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523998"/>
            <a:ext cx="10604938" cy="4042093"/>
          </a:xfrm>
        </p:spPr>
        <p:txBody>
          <a:bodyPr>
            <a:normAutofit/>
          </a:bodyPr>
          <a:lstStyle/>
          <a:p>
            <a:r>
              <a:rPr lang="en-US" b="1" dirty="0">
                <a:latin typeface="+mn-lt"/>
              </a:rPr>
              <a:t>CECS 378 Section 04</a:t>
            </a:r>
            <a:br>
              <a:rPr lang="en-US" b="1" dirty="0">
                <a:latin typeface="+mn-lt"/>
              </a:rPr>
            </a:br>
            <a:br>
              <a:rPr lang="en-US" dirty="0">
                <a:effectLst/>
              </a:rPr>
            </a:br>
            <a:r>
              <a:rPr lang="en-US" sz="4000" b="1" dirty="0">
                <a:effectLst/>
                <a:latin typeface="+mn-lt"/>
              </a:rPr>
              <a:t>Lab has begun, if you have a question please unmute yourself and use the audio within Zoom</a:t>
            </a: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43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1" y="1255299"/>
            <a:ext cx="11366661" cy="4873190"/>
          </a:xfrm>
        </p:spPr>
        <p:txBody>
          <a:bodyPr>
            <a:noAutofit/>
          </a:bodyPr>
          <a:lstStyle/>
          <a:p>
            <a:pPr eaLnBrk="1" hangingPunct="1"/>
            <a:r>
              <a:rPr lang="en-US" altLang="en-US" sz="3200" dirty="0"/>
              <a:t>A one-way or secure hash function used in message authentication, digital signatures</a:t>
            </a:r>
          </a:p>
          <a:p>
            <a:pPr eaLnBrk="1" hangingPunct="1"/>
            <a:r>
              <a:rPr lang="en-US" altLang="en-US" sz="3200" dirty="0"/>
              <a:t>All hash functions process input a block at a time in an interative fashion</a:t>
            </a:r>
          </a:p>
          <a:p>
            <a:pPr eaLnBrk="1" hangingPunct="1"/>
            <a:r>
              <a:rPr lang="en-US" altLang="en-US" sz="3200" dirty="0"/>
              <a:t>One of simplest hash functions is the bit-by-bit exclusive-OR (XOR) of each block</a:t>
            </a:r>
          </a:p>
          <a:p>
            <a:pPr lvl="1"/>
            <a:r>
              <a:rPr lang="en-US" altLang="en-US" sz="2800" dirty="0"/>
              <a:t>Effective data integrity check on random data</a:t>
            </a:r>
          </a:p>
          <a:p>
            <a:pPr lvl="1"/>
            <a:r>
              <a:rPr lang="en-US" altLang="en-US" sz="2800" dirty="0"/>
              <a:t>Less effective on more predictable data</a:t>
            </a:r>
          </a:p>
          <a:p>
            <a:pPr lvl="1"/>
            <a:r>
              <a:rPr lang="en-US" altLang="en-US" sz="2800" dirty="0"/>
              <a:t>Virtually useless for data security</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Simple Hash Functions</a:t>
            </a:r>
          </a:p>
        </p:txBody>
      </p:sp>
    </p:spTree>
    <p:extLst>
      <p:ext uri="{BB962C8B-B14F-4D97-AF65-F5344CB8AC3E}">
        <p14:creationId xmlns:p14="http://schemas.microsoft.com/office/powerpoint/2010/main" val="220401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Simple Hash Function</a:t>
            </a:r>
          </a:p>
        </p:txBody>
      </p:sp>
      <p:pic>
        <p:nvPicPr>
          <p:cNvPr id="9" name="Picture 8">
            <a:extLst>
              <a:ext uri="{FF2B5EF4-FFF2-40B4-BE49-F238E27FC236}">
                <a16:creationId xmlns:a16="http://schemas.microsoft.com/office/drawing/2014/main" id="{6FD5F4A2-CFEB-4DC6-A0B4-76FCB0E24106}"/>
              </a:ext>
            </a:extLst>
          </p:cNvPr>
          <p:cNvPicPr>
            <a:picLocks noChangeAspect="1"/>
          </p:cNvPicPr>
          <p:nvPr/>
        </p:nvPicPr>
        <p:blipFill>
          <a:blip r:embed="rId4"/>
          <a:stretch>
            <a:fillRect/>
          </a:stretch>
        </p:blipFill>
        <p:spPr>
          <a:xfrm>
            <a:off x="1551813" y="1523230"/>
            <a:ext cx="8976077" cy="4262723"/>
          </a:xfrm>
          <a:prstGeom prst="rect">
            <a:avLst/>
          </a:prstGeom>
        </p:spPr>
      </p:pic>
    </p:spTree>
    <p:extLst>
      <p:ext uri="{BB962C8B-B14F-4D97-AF65-F5344CB8AC3E}">
        <p14:creationId xmlns:p14="http://schemas.microsoft.com/office/powerpoint/2010/main" val="168430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6</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1" y="1255299"/>
            <a:ext cx="11366661" cy="4873190"/>
          </a:xfrm>
        </p:spPr>
        <p:txBody>
          <a:bodyPr>
            <a:noAutofit/>
          </a:bodyPr>
          <a:lstStyle/>
          <a:p>
            <a:pPr eaLnBrk="1" hangingPunct="1"/>
            <a:r>
              <a:rPr lang="en-US" altLang="en-US" sz="3200" dirty="0"/>
              <a:t>SHA was originally developed by NIST/NSA in 1993</a:t>
            </a:r>
          </a:p>
          <a:p>
            <a:pPr eaLnBrk="1" hangingPunct="1"/>
            <a:r>
              <a:rPr lang="en-US" altLang="en-US" sz="3200" dirty="0"/>
              <a:t>Published as FIPS 180 in 1993</a:t>
            </a:r>
          </a:p>
          <a:p>
            <a:pPr eaLnBrk="1" hangingPunct="1"/>
            <a:r>
              <a:rPr lang="en-US" altLang="en-US" sz="3200" dirty="0"/>
              <a:t>Was revised in 1995 as SHA-1</a:t>
            </a:r>
          </a:p>
          <a:p>
            <a:pPr lvl="1"/>
            <a:r>
              <a:rPr lang="en-US" altLang="en-US" dirty="0"/>
              <a:t>Produces 160-bit hash values</a:t>
            </a:r>
          </a:p>
          <a:p>
            <a:r>
              <a:rPr lang="en-US" altLang="en-US" dirty="0"/>
              <a:t>NIST issued revised FIPS 180-2 in 2002</a:t>
            </a:r>
          </a:p>
          <a:p>
            <a:pPr lvl="1"/>
            <a:r>
              <a:rPr lang="en-US" altLang="en-US" dirty="0"/>
              <a:t>Adds 3 additional versions of SHA</a:t>
            </a:r>
          </a:p>
          <a:p>
            <a:pPr lvl="1"/>
            <a:r>
              <a:rPr lang="en-US" altLang="en-US" dirty="0"/>
              <a:t>SHA-256, SHA-384, SHA-512</a:t>
            </a:r>
          </a:p>
          <a:p>
            <a:pPr lvl="1"/>
            <a:r>
              <a:rPr lang="en-US" altLang="en-US" dirty="0"/>
              <a:t>With 256/384/512-bit hash values</a:t>
            </a:r>
          </a:p>
          <a:p>
            <a:pPr lvl="1"/>
            <a:r>
              <a:rPr lang="en-US" altLang="en-US" dirty="0"/>
              <a:t>Same basic structure as SHA-1 but greater security</a:t>
            </a:r>
          </a:p>
          <a:p>
            <a:r>
              <a:rPr lang="en-US" altLang="en-US" dirty="0"/>
              <a:t>The most recent version is FIPS 180-4 which added two variants of SHA-512 with 224-bit and 256-bit hash sizes</a:t>
            </a:r>
          </a:p>
          <a:p>
            <a:pPr lvl="1"/>
            <a:endParaRPr lang="en-US" alt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Secure Hash Algorithm (SHA)</a:t>
            </a:r>
          </a:p>
        </p:txBody>
      </p:sp>
    </p:spTree>
    <p:extLst>
      <p:ext uri="{BB962C8B-B14F-4D97-AF65-F5344CB8AC3E}">
        <p14:creationId xmlns:p14="http://schemas.microsoft.com/office/powerpoint/2010/main" val="274260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Comparison of SHA Parameters</a:t>
            </a:r>
          </a:p>
        </p:txBody>
      </p:sp>
      <p:pic>
        <p:nvPicPr>
          <p:cNvPr id="10" name="Picture 9">
            <a:extLst>
              <a:ext uri="{FF2B5EF4-FFF2-40B4-BE49-F238E27FC236}">
                <a16:creationId xmlns:a16="http://schemas.microsoft.com/office/drawing/2014/main" id="{52B0CC4D-D4DD-4395-BD55-565E23BAAA87}"/>
              </a:ext>
            </a:extLst>
          </p:cNvPr>
          <p:cNvPicPr>
            <a:picLocks noChangeAspect="1"/>
          </p:cNvPicPr>
          <p:nvPr/>
        </p:nvPicPr>
        <p:blipFill>
          <a:blip r:embed="rId4"/>
          <a:stretch>
            <a:fillRect/>
          </a:stretch>
        </p:blipFill>
        <p:spPr>
          <a:xfrm>
            <a:off x="2351518" y="1243339"/>
            <a:ext cx="7432362" cy="4929292"/>
          </a:xfrm>
          <a:prstGeom prst="rect">
            <a:avLst/>
          </a:prstGeom>
        </p:spPr>
      </p:pic>
    </p:spTree>
    <p:extLst>
      <p:ext uri="{BB962C8B-B14F-4D97-AF65-F5344CB8AC3E}">
        <p14:creationId xmlns:p14="http://schemas.microsoft.com/office/powerpoint/2010/main" val="2392491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SHA-512 Structure</a:t>
            </a:r>
          </a:p>
        </p:txBody>
      </p:sp>
      <p:pic>
        <p:nvPicPr>
          <p:cNvPr id="2" name="Picture 1">
            <a:extLst>
              <a:ext uri="{FF2B5EF4-FFF2-40B4-BE49-F238E27FC236}">
                <a16:creationId xmlns:a16="http://schemas.microsoft.com/office/drawing/2014/main" id="{A9E56174-80F3-4E50-911E-D850DCB5E195}"/>
              </a:ext>
            </a:extLst>
          </p:cNvPr>
          <p:cNvPicPr>
            <a:picLocks noChangeAspect="1"/>
          </p:cNvPicPr>
          <p:nvPr/>
        </p:nvPicPr>
        <p:blipFill>
          <a:blip r:embed="rId4"/>
          <a:stretch>
            <a:fillRect/>
          </a:stretch>
        </p:blipFill>
        <p:spPr>
          <a:xfrm>
            <a:off x="2412126" y="1202065"/>
            <a:ext cx="7110250" cy="4984835"/>
          </a:xfrm>
          <a:prstGeom prst="rect">
            <a:avLst/>
          </a:prstGeom>
        </p:spPr>
      </p:pic>
    </p:spTree>
    <p:extLst>
      <p:ext uri="{BB962C8B-B14F-4D97-AF65-F5344CB8AC3E}">
        <p14:creationId xmlns:p14="http://schemas.microsoft.com/office/powerpoint/2010/main" val="2249245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SHA-512 Round</a:t>
            </a:r>
          </a:p>
        </p:txBody>
      </p:sp>
      <p:pic>
        <p:nvPicPr>
          <p:cNvPr id="3" name="Picture 2">
            <a:extLst>
              <a:ext uri="{FF2B5EF4-FFF2-40B4-BE49-F238E27FC236}">
                <a16:creationId xmlns:a16="http://schemas.microsoft.com/office/drawing/2014/main" id="{3C6BD9AA-BB7A-49C7-AE97-212CB925879C}"/>
              </a:ext>
            </a:extLst>
          </p:cNvPr>
          <p:cNvPicPr>
            <a:picLocks noChangeAspect="1"/>
          </p:cNvPicPr>
          <p:nvPr/>
        </p:nvPicPr>
        <p:blipFill>
          <a:blip r:embed="rId4"/>
          <a:stretch>
            <a:fillRect/>
          </a:stretch>
        </p:blipFill>
        <p:spPr>
          <a:xfrm>
            <a:off x="3896873" y="1198178"/>
            <a:ext cx="3932067" cy="4990219"/>
          </a:xfrm>
          <a:prstGeom prst="rect">
            <a:avLst/>
          </a:prstGeom>
        </p:spPr>
      </p:pic>
      <p:pic>
        <p:nvPicPr>
          <p:cNvPr id="9" name="Picture 8">
            <a:extLst>
              <a:ext uri="{FF2B5EF4-FFF2-40B4-BE49-F238E27FC236}">
                <a16:creationId xmlns:a16="http://schemas.microsoft.com/office/drawing/2014/main" id="{72E0FD5C-9F66-474E-A027-45CC4D8B52C3}"/>
              </a:ext>
            </a:extLst>
          </p:cNvPr>
          <p:cNvPicPr>
            <a:picLocks noChangeAspect="1"/>
          </p:cNvPicPr>
          <p:nvPr/>
        </p:nvPicPr>
        <p:blipFill>
          <a:blip r:embed="rId5"/>
          <a:stretch>
            <a:fillRect/>
          </a:stretch>
        </p:blipFill>
        <p:spPr>
          <a:xfrm>
            <a:off x="6632694" y="5944268"/>
            <a:ext cx="5295900" cy="266700"/>
          </a:xfrm>
          <a:prstGeom prst="rect">
            <a:avLst/>
          </a:prstGeom>
        </p:spPr>
      </p:pic>
    </p:spTree>
    <p:extLst>
      <p:ext uri="{BB962C8B-B14F-4D97-AF65-F5344CB8AC3E}">
        <p14:creationId xmlns:p14="http://schemas.microsoft.com/office/powerpoint/2010/main" val="4247783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rmAutofit/>
      </a:bodyPr>
      <a:lstStyle>
        <a:defPPr algn="l">
          <a:defRPr b="1"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13457</TotalTime>
  <Words>7912</Words>
  <Application>Microsoft Office PowerPoint</Application>
  <PresentationFormat>Widescreen</PresentationFormat>
  <Paragraphs>697</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CECS 378 Section 04  Lecture will start shortly… </vt:lpstr>
      <vt:lpstr> Computing Security: Principles and Practice  Chapter 21 – Public-Key Cryptography &amp;  Message Authentication February 10th &amp; 15th, 2021    CECS 378 - Spring 2021  </vt:lpstr>
      <vt:lpstr>Chapter 21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CECS 378 Section 04  Lab has begun, if you have a question please unmute yourself and use the audio within Zoom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Murray Cappel</dc:creator>
  <cp:lastModifiedBy>Murray</cp:lastModifiedBy>
  <cp:revision>234</cp:revision>
  <dcterms:created xsi:type="dcterms:W3CDTF">2019-01-23T20:35:07Z</dcterms:created>
  <dcterms:modified xsi:type="dcterms:W3CDTF">2021-01-04T00:50:19Z</dcterms:modified>
</cp:coreProperties>
</file>