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2"/>
  </p:notesMasterIdLst>
  <p:sldIdLst>
    <p:sldId id="33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6" r:id="rId45"/>
    <p:sldId id="325" r:id="rId46"/>
    <p:sldId id="327" r:id="rId47"/>
    <p:sldId id="328" r:id="rId48"/>
    <p:sldId id="329" r:id="rId49"/>
    <p:sldId id="330" r:id="rId50"/>
    <p:sldId id="33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p:restoredTop sz="85403" autoAdjust="0"/>
  </p:normalViewPr>
  <p:slideViewPr>
    <p:cSldViewPr snapToGrid="0" snapToObjects="1">
      <p:cViewPr varScale="1">
        <p:scale>
          <a:sx n="97" d="100"/>
          <a:sy n="97"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02B52-386E-404E-BE82-D495676AFFC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6B5FDE-1B8C-8649-9529-DD99DF67A8E4}">
      <dgm:prSet/>
      <dgm:spPr>
        <a:solidFill>
          <a:srgbClr val="7030A0"/>
        </a:solidFill>
      </dgm:spPr>
      <dgm:t>
        <a:bodyPr/>
        <a:lstStyle/>
        <a:p>
          <a:pPr rtl="0"/>
          <a:r>
            <a:rPr lang="en-US" b="1" dirty="0"/>
            <a:t>Subject</a:t>
          </a:r>
        </a:p>
      </dgm:t>
    </dgm:pt>
    <dgm:pt modelId="{54DFA7A9-43C6-764B-9A42-55F30C2E113C}" type="parTrans" cxnId="{41DB8314-E9C4-D246-BE16-E7C74BFC36F9}">
      <dgm:prSet/>
      <dgm:spPr/>
      <dgm:t>
        <a:bodyPr/>
        <a:lstStyle/>
        <a:p>
          <a:endParaRPr lang="en-US"/>
        </a:p>
      </dgm:t>
    </dgm:pt>
    <dgm:pt modelId="{2E413553-9B7D-0E45-A864-0197CA9212A5}" type="sibTrans" cxnId="{41DB8314-E9C4-D246-BE16-E7C74BFC36F9}">
      <dgm:prSet/>
      <dgm:spPr/>
      <dgm:t>
        <a:bodyPr/>
        <a:lstStyle/>
        <a:p>
          <a:endParaRPr lang="en-US"/>
        </a:p>
      </dgm:t>
    </dgm:pt>
    <dgm:pt modelId="{11AAFE74-1611-454E-A274-238D429D6D26}">
      <dgm:prSet custT="1"/>
      <dgm:spPr>
        <a:ln>
          <a:solidFill>
            <a:schemeClr val="accent5">
              <a:lumMod val="75000"/>
            </a:schemeClr>
          </a:solidFill>
        </a:ln>
      </dgm:spPr>
      <dgm:t>
        <a:bodyPr/>
        <a:lstStyle/>
        <a:p>
          <a:pPr rtl="0"/>
          <a:r>
            <a:rPr lang="en-US" sz="1600" b="0" dirty="0">
              <a:latin typeface="+mj-lt"/>
            </a:rPr>
            <a:t>An entity capable of accessing objects</a:t>
          </a:r>
        </a:p>
      </dgm:t>
    </dgm:pt>
    <dgm:pt modelId="{885CD814-982B-294D-A8BB-ECB3FB4987FE}" type="parTrans" cxnId="{3E4B0AC8-FFE9-7D40-83F7-35E76B3BD862}">
      <dgm:prSet/>
      <dgm:spPr>
        <a:ln>
          <a:solidFill>
            <a:schemeClr val="accent5">
              <a:lumMod val="75000"/>
            </a:schemeClr>
          </a:solidFill>
        </a:ln>
      </dgm:spPr>
      <dgm:t>
        <a:bodyPr/>
        <a:lstStyle/>
        <a:p>
          <a:endParaRPr lang="en-US"/>
        </a:p>
      </dgm:t>
    </dgm:pt>
    <dgm:pt modelId="{32406191-90F7-9E46-84AA-919C12F2A5F4}" type="sibTrans" cxnId="{3E4B0AC8-FFE9-7D40-83F7-35E76B3BD862}">
      <dgm:prSet/>
      <dgm:spPr/>
      <dgm:t>
        <a:bodyPr/>
        <a:lstStyle/>
        <a:p>
          <a:endParaRPr lang="en-US"/>
        </a:p>
      </dgm:t>
    </dgm:pt>
    <dgm:pt modelId="{87354C1B-6753-C742-88E6-2749AB4236A5}">
      <dgm:prSet custT="1"/>
      <dgm:spPr>
        <a:ln>
          <a:solidFill>
            <a:schemeClr val="accent5">
              <a:lumMod val="75000"/>
            </a:schemeClr>
          </a:solidFill>
        </a:ln>
      </dgm:spPr>
      <dgm:t>
        <a:bodyPr/>
        <a:lstStyle/>
        <a:p>
          <a:pPr rtl="0"/>
          <a:r>
            <a:rPr lang="en-US" sz="1600" b="0" dirty="0">
              <a:latin typeface="+mj-lt"/>
            </a:rPr>
            <a:t>  Three classes</a:t>
          </a:r>
        </a:p>
      </dgm:t>
    </dgm:pt>
    <dgm:pt modelId="{9B05CFFA-1A00-004B-9027-D05639CE2E4B}" type="parTrans" cxnId="{C9C873C4-8115-2C41-8518-58B5D62A71BE}">
      <dgm:prSet/>
      <dgm:spPr>
        <a:ln>
          <a:solidFill>
            <a:schemeClr val="accent5">
              <a:lumMod val="75000"/>
            </a:schemeClr>
          </a:solidFill>
        </a:ln>
      </dgm:spPr>
      <dgm:t>
        <a:bodyPr/>
        <a:lstStyle/>
        <a:p>
          <a:endParaRPr lang="en-US"/>
        </a:p>
      </dgm:t>
    </dgm:pt>
    <dgm:pt modelId="{837B8399-3DD3-6D4F-A218-BD13AEFC7C99}" type="sibTrans" cxnId="{C9C873C4-8115-2C41-8518-58B5D62A71BE}">
      <dgm:prSet/>
      <dgm:spPr/>
      <dgm:t>
        <a:bodyPr/>
        <a:lstStyle/>
        <a:p>
          <a:endParaRPr lang="en-US"/>
        </a:p>
      </dgm:t>
    </dgm:pt>
    <dgm:pt modelId="{E7C074B8-C177-2F4F-A60A-C7DB914904FB}">
      <dgm:prSet custT="1"/>
      <dgm:spPr>
        <a:ln>
          <a:solidFill>
            <a:schemeClr val="accent5">
              <a:lumMod val="75000"/>
            </a:schemeClr>
          </a:solidFill>
        </a:ln>
      </dgm:spPr>
      <dgm:t>
        <a:bodyPr/>
        <a:lstStyle/>
        <a:p>
          <a:pPr rtl="0"/>
          <a:r>
            <a:rPr lang="en-US" sz="1400" b="0" dirty="0">
              <a:latin typeface="+mj-lt"/>
            </a:rPr>
            <a:t>Owner</a:t>
          </a:r>
        </a:p>
      </dgm:t>
    </dgm:pt>
    <dgm:pt modelId="{40C6DD54-1788-5942-908A-630ED4C43B10}" type="parTrans" cxnId="{6E436FB4-9578-544F-8581-6A1A2AE012FA}">
      <dgm:prSet/>
      <dgm:spPr/>
      <dgm:t>
        <a:bodyPr/>
        <a:lstStyle/>
        <a:p>
          <a:endParaRPr lang="en-US"/>
        </a:p>
      </dgm:t>
    </dgm:pt>
    <dgm:pt modelId="{E55B0399-F0D7-284A-A14C-BFA89374610D}" type="sibTrans" cxnId="{6E436FB4-9578-544F-8581-6A1A2AE012FA}">
      <dgm:prSet/>
      <dgm:spPr/>
      <dgm:t>
        <a:bodyPr/>
        <a:lstStyle/>
        <a:p>
          <a:endParaRPr lang="en-US"/>
        </a:p>
      </dgm:t>
    </dgm:pt>
    <dgm:pt modelId="{DD2EF354-602C-6E46-B9C1-93D8A00B1813}">
      <dgm:prSet custT="1"/>
      <dgm:spPr>
        <a:ln>
          <a:solidFill>
            <a:schemeClr val="accent5">
              <a:lumMod val="75000"/>
            </a:schemeClr>
          </a:solidFill>
        </a:ln>
      </dgm:spPr>
      <dgm:t>
        <a:bodyPr/>
        <a:lstStyle/>
        <a:p>
          <a:pPr rtl="0"/>
          <a:r>
            <a:rPr lang="en-US" sz="1400" b="0" dirty="0">
              <a:latin typeface="+mj-lt"/>
            </a:rPr>
            <a:t>Group</a:t>
          </a:r>
        </a:p>
      </dgm:t>
    </dgm:pt>
    <dgm:pt modelId="{DBACAF61-96D2-0B46-BC84-7D44B6894273}" type="parTrans" cxnId="{408785A0-8335-5A4F-9694-9A82B2D0B8C3}">
      <dgm:prSet/>
      <dgm:spPr/>
      <dgm:t>
        <a:bodyPr/>
        <a:lstStyle/>
        <a:p>
          <a:endParaRPr lang="en-US"/>
        </a:p>
      </dgm:t>
    </dgm:pt>
    <dgm:pt modelId="{32ED3F57-D6B5-894B-8936-E183F5720F36}" type="sibTrans" cxnId="{408785A0-8335-5A4F-9694-9A82B2D0B8C3}">
      <dgm:prSet/>
      <dgm:spPr/>
      <dgm:t>
        <a:bodyPr/>
        <a:lstStyle/>
        <a:p>
          <a:endParaRPr lang="en-US"/>
        </a:p>
      </dgm:t>
    </dgm:pt>
    <dgm:pt modelId="{E2D0BC85-DBA5-5545-901B-2FB5F17E1DA6}">
      <dgm:prSet custT="1"/>
      <dgm:spPr>
        <a:ln>
          <a:solidFill>
            <a:schemeClr val="accent5">
              <a:lumMod val="75000"/>
            </a:schemeClr>
          </a:solidFill>
        </a:ln>
      </dgm:spPr>
      <dgm:t>
        <a:bodyPr/>
        <a:lstStyle/>
        <a:p>
          <a:pPr rtl="0"/>
          <a:r>
            <a:rPr lang="en-US" sz="1400" b="0" dirty="0">
              <a:latin typeface="+mj-lt"/>
            </a:rPr>
            <a:t>World </a:t>
          </a:r>
        </a:p>
      </dgm:t>
    </dgm:pt>
    <dgm:pt modelId="{338FFBBD-BAA1-DA47-BCD6-832891D81163}" type="parTrans" cxnId="{80E8EFA1-D763-834F-9F61-5CC82224A9B4}">
      <dgm:prSet/>
      <dgm:spPr/>
      <dgm:t>
        <a:bodyPr/>
        <a:lstStyle/>
        <a:p>
          <a:endParaRPr lang="en-US"/>
        </a:p>
      </dgm:t>
    </dgm:pt>
    <dgm:pt modelId="{7E48BBBD-B50C-2040-A0BA-68144536DCFF}" type="sibTrans" cxnId="{80E8EFA1-D763-834F-9F61-5CC82224A9B4}">
      <dgm:prSet/>
      <dgm:spPr/>
      <dgm:t>
        <a:bodyPr/>
        <a:lstStyle/>
        <a:p>
          <a:endParaRPr lang="en-US"/>
        </a:p>
      </dgm:t>
    </dgm:pt>
    <dgm:pt modelId="{B4049728-E96E-6842-BE9D-FB3A9AD162B1}">
      <dgm:prSet/>
      <dgm:spPr/>
      <dgm:t>
        <a:bodyPr/>
        <a:lstStyle/>
        <a:p>
          <a:pPr rtl="0"/>
          <a:r>
            <a:rPr lang="en-US" b="1" dirty="0"/>
            <a:t>Object</a:t>
          </a:r>
        </a:p>
      </dgm:t>
    </dgm:pt>
    <dgm:pt modelId="{D2BBAED2-6D04-724F-977D-ABAF7A177AD2}" type="parTrans" cxnId="{616FD14F-546D-394F-BD5C-40FF5EAD9A9E}">
      <dgm:prSet/>
      <dgm:spPr/>
      <dgm:t>
        <a:bodyPr/>
        <a:lstStyle/>
        <a:p>
          <a:endParaRPr lang="en-US"/>
        </a:p>
      </dgm:t>
    </dgm:pt>
    <dgm:pt modelId="{8B9292EB-D04C-264C-B69C-74C6F5EDA427}" type="sibTrans" cxnId="{616FD14F-546D-394F-BD5C-40FF5EAD9A9E}">
      <dgm:prSet/>
      <dgm:spPr/>
      <dgm:t>
        <a:bodyPr/>
        <a:lstStyle/>
        <a:p>
          <a:endParaRPr lang="en-US"/>
        </a:p>
      </dgm:t>
    </dgm:pt>
    <dgm:pt modelId="{4984516E-24CA-504C-9742-C8C701E01755}">
      <dgm:prSet custT="1"/>
      <dgm:spPr/>
      <dgm:t>
        <a:bodyPr/>
        <a:lstStyle/>
        <a:p>
          <a:pPr rtl="0"/>
          <a:r>
            <a:rPr lang="en-US" sz="1600" b="0" dirty="0">
              <a:latin typeface="+mj-lt"/>
            </a:rPr>
            <a:t>A resource to which access is controlled</a:t>
          </a:r>
        </a:p>
      </dgm:t>
    </dgm:pt>
    <dgm:pt modelId="{C5EB2781-6404-664E-AA68-A873DA37E96A}" type="parTrans" cxnId="{1D5DAD39-028F-094B-8564-1F139442A40F}">
      <dgm:prSet/>
      <dgm:spPr/>
      <dgm:t>
        <a:bodyPr/>
        <a:lstStyle/>
        <a:p>
          <a:endParaRPr lang="en-US"/>
        </a:p>
      </dgm:t>
    </dgm:pt>
    <dgm:pt modelId="{2EE0F926-F75D-6C46-B090-C94B6E9D5515}" type="sibTrans" cxnId="{1D5DAD39-028F-094B-8564-1F139442A40F}">
      <dgm:prSet/>
      <dgm:spPr/>
      <dgm:t>
        <a:bodyPr/>
        <a:lstStyle/>
        <a:p>
          <a:endParaRPr lang="en-US"/>
        </a:p>
      </dgm:t>
    </dgm:pt>
    <dgm:pt modelId="{9A794CDC-2CEE-3E4F-9B30-053B7CC6291C}">
      <dgm:prSet custT="1"/>
      <dgm:spPr/>
      <dgm:t>
        <a:bodyPr/>
        <a:lstStyle/>
        <a:p>
          <a:pPr rtl="0"/>
          <a:r>
            <a:rPr lang="en-US" sz="1600" b="0" dirty="0">
              <a:latin typeface="+mj-lt"/>
            </a:rPr>
            <a:t>Entity used to contain and/or receive information</a:t>
          </a:r>
        </a:p>
      </dgm:t>
    </dgm:pt>
    <dgm:pt modelId="{8191F20F-A952-CD41-9A80-21149E7F6EB1}" type="parTrans" cxnId="{A8529722-4798-084A-BCD2-6500D547C44B}">
      <dgm:prSet/>
      <dgm:spPr/>
      <dgm:t>
        <a:bodyPr/>
        <a:lstStyle/>
        <a:p>
          <a:endParaRPr lang="en-US"/>
        </a:p>
      </dgm:t>
    </dgm:pt>
    <dgm:pt modelId="{F4366696-690E-9E42-97E1-AB950252A82B}" type="sibTrans" cxnId="{A8529722-4798-084A-BCD2-6500D547C44B}">
      <dgm:prSet/>
      <dgm:spPr/>
      <dgm:t>
        <a:bodyPr/>
        <a:lstStyle/>
        <a:p>
          <a:endParaRPr lang="en-US"/>
        </a:p>
      </dgm:t>
    </dgm:pt>
    <dgm:pt modelId="{91F4008A-17C0-D54B-99DB-5D6DAED7E29A}">
      <dgm:prSet/>
      <dgm:spPr>
        <a:solidFill>
          <a:schemeClr val="accent3">
            <a:lumMod val="75000"/>
          </a:schemeClr>
        </a:solidFill>
      </dgm:spPr>
      <dgm:t>
        <a:bodyPr/>
        <a:lstStyle/>
        <a:p>
          <a:pPr rtl="0"/>
          <a:r>
            <a:rPr lang="en-US" b="1" dirty="0"/>
            <a:t>Access Right</a:t>
          </a:r>
        </a:p>
      </dgm:t>
    </dgm:pt>
    <dgm:pt modelId="{975E9E39-3E46-2B45-B13C-D62A712A56B3}" type="parTrans" cxnId="{AEBBFA34-3839-6A4C-9A78-1AFE2C3B2882}">
      <dgm:prSet/>
      <dgm:spPr/>
      <dgm:t>
        <a:bodyPr/>
        <a:lstStyle/>
        <a:p>
          <a:endParaRPr lang="en-US"/>
        </a:p>
      </dgm:t>
    </dgm:pt>
    <dgm:pt modelId="{93AD40CB-21FF-D240-AB05-AB7FFE73CD75}" type="sibTrans" cxnId="{AEBBFA34-3839-6A4C-9A78-1AFE2C3B2882}">
      <dgm:prSet/>
      <dgm:spPr/>
      <dgm:t>
        <a:bodyPr/>
        <a:lstStyle/>
        <a:p>
          <a:endParaRPr lang="en-US"/>
        </a:p>
      </dgm:t>
    </dgm:pt>
    <dgm:pt modelId="{7670846F-B6CE-8C47-8A91-B0A82EABAE3F}">
      <dgm:prSet custT="1"/>
      <dgm:spPr>
        <a:ln>
          <a:solidFill>
            <a:schemeClr val="accent3">
              <a:lumMod val="75000"/>
            </a:schemeClr>
          </a:solidFill>
        </a:ln>
      </dgm:spPr>
      <dgm:t>
        <a:bodyPr/>
        <a:lstStyle/>
        <a:p>
          <a:pPr rtl="0"/>
          <a:r>
            <a:rPr lang="en-US" sz="1600" b="0" dirty="0">
              <a:latin typeface="+mj-lt"/>
              <a:cs typeface="Palatino Linotype (Body)"/>
            </a:rPr>
            <a:t>Describes the way in which a subject may access an object</a:t>
          </a:r>
        </a:p>
      </dgm:t>
    </dgm:pt>
    <dgm:pt modelId="{4F837F1F-AD65-1346-826D-5AB683919AF2}" type="parTrans" cxnId="{6D77BC4F-5BCD-0F4D-8FB5-3EED533AF0BF}">
      <dgm:prSet/>
      <dgm:spPr>
        <a:ln>
          <a:solidFill>
            <a:schemeClr val="accent3">
              <a:lumMod val="75000"/>
            </a:schemeClr>
          </a:solidFill>
        </a:ln>
      </dgm:spPr>
      <dgm:t>
        <a:bodyPr/>
        <a:lstStyle/>
        <a:p>
          <a:endParaRPr lang="en-US"/>
        </a:p>
      </dgm:t>
    </dgm:pt>
    <dgm:pt modelId="{00DB2397-AC3B-3B4C-B955-C02107A7727E}" type="sibTrans" cxnId="{6D77BC4F-5BCD-0F4D-8FB5-3EED533AF0BF}">
      <dgm:prSet/>
      <dgm:spPr/>
      <dgm:t>
        <a:bodyPr/>
        <a:lstStyle/>
        <a:p>
          <a:endParaRPr lang="en-US"/>
        </a:p>
      </dgm:t>
    </dgm:pt>
    <dgm:pt modelId="{77A0F7DF-7174-674D-9B5F-BCC001F92FCD}">
      <dgm:prSet custT="1"/>
      <dgm:spPr>
        <a:ln>
          <a:solidFill>
            <a:schemeClr val="accent3">
              <a:lumMod val="75000"/>
            </a:schemeClr>
          </a:solidFill>
        </a:ln>
      </dgm:spPr>
      <dgm:t>
        <a:bodyPr/>
        <a:lstStyle/>
        <a:p>
          <a:pPr rtl="0"/>
          <a:r>
            <a:rPr lang="en-US" sz="1600" b="0" dirty="0">
              <a:latin typeface="+mj-lt"/>
              <a:cs typeface="Palatino Linotype (Body)"/>
            </a:rPr>
            <a:t>Could include:</a:t>
          </a:r>
        </a:p>
      </dgm:t>
    </dgm:pt>
    <dgm:pt modelId="{11E891B9-6768-BE46-9C18-9B27CA6A36E4}" type="parTrans" cxnId="{F8720B76-922D-3949-853E-628AEE6D6465}">
      <dgm:prSet/>
      <dgm:spPr>
        <a:ln>
          <a:solidFill>
            <a:schemeClr val="accent3">
              <a:lumMod val="75000"/>
            </a:schemeClr>
          </a:solidFill>
        </a:ln>
      </dgm:spPr>
      <dgm:t>
        <a:bodyPr/>
        <a:lstStyle/>
        <a:p>
          <a:endParaRPr lang="en-US"/>
        </a:p>
      </dgm:t>
    </dgm:pt>
    <dgm:pt modelId="{32A13C38-7A51-BC4E-ABEC-8FC47B326FA6}" type="sibTrans" cxnId="{F8720B76-922D-3949-853E-628AEE6D6465}">
      <dgm:prSet/>
      <dgm:spPr/>
      <dgm:t>
        <a:bodyPr/>
        <a:lstStyle/>
        <a:p>
          <a:endParaRPr lang="en-US"/>
        </a:p>
      </dgm:t>
    </dgm:pt>
    <dgm:pt modelId="{E93BE589-167A-6449-B836-DA4690ED93BA}">
      <dgm:prSet custT="1"/>
      <dgm:spPr>
        <a:ln>
          <a:solidFill>
            <a:schemeClr val="accent3">
              <a:lumMod val="75000"/>
            </a:schemeClr>
          </a:solidFill>
        </a:ln>
      </dgm:spPr>
      <dgm:t>
        <a:bodyPr/>
        <a:lstStyle/>
        <a:p>
          <a:pPr rtl="0"/>
          <a:r>
            <a:rPr lang="en-US" sz="1050" b="0" dirty="0">
              <a:latin typeface="+mj-lt"/>
              <a:cs typeface="Palatino Linotype (Body)"/>
            </a:rPr>
            <a:t>Read		</a:t>
          </a:r>
        </a:p>
      </dgm:t>
    </dgm:pt>
    <dgm:pt modelId="{18549B04-3332-BA49-BE66-C4BD385C5FCC}" type="parTrans" cxnId="{D2269C2F-E66F-964A-81C8-A7733C4E061E}">
      <dgm:prSet/>
      <dgm:spPr/>
      <dgm:t>
        <a:bodyPr/>
        <a:lstStyle/>
        <a:p>
          <a:endParaRPr lang="en-US"/>
        </a:p>
      </dgm:t>
    </dgm:pt>
    <dgm:pt modelId="{D6381FB9-46C9-2C4A-B792-33143D2EAC3A}" type="sibTrans" cxnId="{D2269C2F-E66F-964A-81C8-A7733C4E061E}">
      <dgm:prSet/>
      <dgm:spPr/>
      <dgm:t>
        <a:bodyPr/>
        <a:lstStyle/>
        <a:p>
          <a:endParaRPr lang="en-US"/>
        </a:p>
      </dgm:t>
    </dgm:pt>
    <dgm:pt modelId="{31CAAD88-7595-F241-8C51-FB46A31E00C8}">
      <dgm:prSet custT="1"/>
      <dgm:spPr>
        <a:ln>
          <a:solidFill>
            <a:schemeClr val="accent3">
              <a:lumMod val="75000"/>
            </a:schemeClr>
          </a:solidFill>
        </a:ln>
      </dgm:spPr>
      <dgm:t>
        <a:bodyPr/>
        <a:lstStyle/>
        <a:p>
          <a:pPr rtl="0"/>
          <a:r>
            <a:rPr lang="en-US" sz="1050" b="0" dirty="0">
              <a:latin typeface="+mj-lt"/>
              <a:cs typeface="Palatino Linotype (Body)"/>
            </a:rPr>
            <a:t>Write</a:t>
          </a:r>
        </a:p>
      </dgm:t>
    </dgm:pt>
    <dgm:pt modelId="{EA315F1B-4007-F34A-B1F5-0081DE712B06}" type="parTrans" cxnId="{611A6D84-8A88-3548-9C39-A9E6C2DF6F87}">
      <dgm:prSet/>
      <dgm:spPr/>
      <dgm:t>
        <a:bodyPr/>
        <a:lstStyle/>
        <a:p>
          <a:endParaRPr lang="en-US"/>
        </a:p>
      </dgm:t>
    </dgm:pt>
    <dgm:pt modelId="{A9420A81-1D75-A24F-9C80-2AFA53265DF5}" type="sibTrans" cxnId="{611A6D84-8A88-3548-9C39-A9E6C2DF6F87}">
      <dgm:prSet/>
      <dgm:spPr/>
      <dgm:t>
        <a:bodyPr/>
        <a:lstStyle/>
        <a:p>
          <a:endParaRPr lang="en-US"/>
        </a:p>
      </dgm:t>
    </dgm:pt>
    <dgm:pt modelId="{48048501-D26D-DB43-ABD0-8054FDEA39B8}">
      <dgm:prSet custT="1"/>
      <dgm:spPr>
        <a:ln>
          <a:solidFill>
            <a:schemeClr val="accent3">
              <a:lumMod val="75000"/>
            </a:schemeClr>
          </a:solidFill>
        </a:ln>
      </dgm:spPr>
      <dgm:t>
        <a:bodyPr/>
        <a:lstStyle/>
        <a:p>
          <a:pPr rtl="0"/>
          <a:r>
            <a:rPr lang="en-US" sz="1050" b="0" dirty="0">
              <a:latin typeface="+mj-lt"/>
              <a:cs typeface="Palatino Linotype (Body)"/>
            </a:rPr>
            <a:t>Execute</a:t>
          </a:r>
        </a:p>
      </dgm:t>
    </dgm:pt>
    <dgm:pt modelId="{04E466E1-E40E-8647-9C73-86F9E71B136F}" type="parTrans" cxnId="{9890AA4B-5FE7-8143-BD8A-92D33AA57F0E}">
      <dgm:prSet/>
      <dgm:spPr/>
      <dgm:t>
        <a:bodyPr/>
        <a:lstStyle/>
        <a:p>
          <a:endParaRPr lang="en-US"/>
        </a:p>
      </dgm:t>
    </dgm:pt>
    <dgm:pt modelId="{9D9A9689-9238-7440-8DA1-796A5E75B9B4}" type="sibTrans" cxnId="{9890AA4B-5FE7-8143-BD8A-92D33AA57F0E}">
      <dgm:prSet/>
      <dgm:spPr/>
      <dgm:t>
        <a:bodyPr/>
        <a:lstStyle/>
        <a:p>
          <a:endParaRPr lang="en-US"/>
        </a:p>
      </dgm:t>
    </dgm:pt>
    <dgm:pt modelId="{CBC559EA-06F6-9E4E-B73C-CD8F8AAE62CA}">
      <dgm:prSet custT="1"/>
      <dgm:spPr>
        <a:ln>
          <a:solidFill>
            <a:schemeClr val="accent3">
              <a:lumMod val="75000"/>
            </a:schemeClr>
          </a:solidFill>
        </a:ln>
      </dgm:spPr>
      <dgm:t>
        <a:bodyPr/>
        <a:lstStyle/>
        <a:p>
          <a:pPr rtl="0"/>
          <a:r>
            <a:rPr lang="en-US" sz="1050" b="0" dirty="0">
              <a:latin typeface="+mj-lt"/>
              <a:cs typeface="Palatino Linotype (Body)"/>
            </a:rPr>
            <a:t>Delete</a:t>
          </a:r>
        </a:p>
      </dgm:t>
    </dgm:pt>
    <dgm:pt modelId="{7D932BDD-9A5F-1147-A931-B7CA41B09C4B}" type="parTrans" cxnId="{5C43DC35-5DBB-A341-B51E-4AFD7EB8A806}">
      <dgm:prSet/>
      <dgm:spPr/>
      <dgm:t>
        <a:bodyPr/>
        <a:lstStyle/>
        <a:p>
          <a:endParaRPr lang="en-US"/>
        </a:p>
      </dgm:t>
    </dgm:pt>
    <dgm:pt modelId="{910687FB-0153-0748-80AF-AC19B191DB17}" type="sibTrans" cxnId="{5C43DC35-5DBB-A341-B51E-4AFD7EB8A806}">
      <dgm:prSet/>
      <dgm:spPr/>
      <dgm:t>
        <a:bodyPr/>
        <a:lstStyle/>
        <a:p>
          <a:endParaRPr lang="en-US"/>
        </a:p>
      </dgm:t>
    </dgm:pt>
    <dgm:pt modelId="{61908F49-F5E3-2C41-BC91-1E79B70E892D}">
      <dgm:prSet custT="1"/>
      <dgm:spPr>
        <a:ln>
          <a:solidFill>
            <a:schemeClr val="accent3">
              <a:lumMod val="75000"/>
            </a:schemeClr>
          </a:solidFill>
        </a:ln>
      </dgm:spPr>
      <dgm:t>
        <a:bodyPr/>
        <a:lstStyle/>
        <a:p>
          <a:pPr rtl="0"/>
          <a:r>
            <a:rPr lang="en-US" sz="1050" b="0" dirty="0">
              <a:latin typeface="+mj-lt"/>
              <a:cs typeface="Palatino Linotype (Body)"/>
            </a:rPr>
            <a:t>Create</a:t>
          </a:r>
        </a:p>
      </dgm:t>
    </dgm:pt>
    <dgm:pt modelId="{00A43855-FFF1-9842-B245-E5C5186D3EA5}" type="parTrans" cxnId="{78FAFD8A-32EC-F14A-88F7-763A1BD85813}">
      <dgm:prSet/>
      <dgm:spPr/>
      <dgm:t>
        <a:bodyPr/>
        <a:lstStyle/>
        <a:p>
          <a:endParaRPr lang="en-US"/>
        </a:p>
      </dgm:t>
    </dgm:pt>
    <dgm:pt modelId="{A25C76CA-B7D3-CC46-9F76-72964494D33D}" type="sibTrans" cxnId="{78FAFD8A-32EC-F14A-88F7-763A1BD85813}">
      <dgm:prSet/>
      <dgm:spPr/>
      <dgm:t>
        <a:bodyPr/>
        <a:lstStyle/>
        <a:p>
          <a:endParaRPr lang="en-US"/>
        </a:p>
      </dgm:t>
    </dgm:pt>
    <dgm:pt modelId="{D6F0731A-F88E-B948-9F02-E6FB35B6B1FF}">
      <dgm:prSet custT="1"/>
      <dgm:spPr>
        <a:ln>
          <a:solidFill>
            <a:schemeClr val="accent3">
              <a:lumMod val="75000"/>
            </a:schemeClr>
          </a:solidFill>
        </a:ln>
      </dgm:spPr>
      <dgm:t>
        <a:bodyPr/>
        <a:lstStyle/>
        <a:p>
          <a:pPr rtl="0"/>
          <a:r>
            <a:rPr lang="en-US" sz="1050" b="0" dirty="0">
              <a:latin typeface="+mj-lt"/>
            </a:rPr>
            <a:t>Search </a:t>
          </a:r>
        </a:p>
      </dgm:t>
    </dgm:pt>
    <dgm:pt modelId="{4E76C16E-2AE1-FD49-A520-734B16595ADE}" type="parTrans" cxnId="{2BEA7FD0-3DF6-9443-957B-C5C0656B4EF8}">
      <dgm:prSet/>
      <dgm:spPr/>
      <dgm:t>
        <a:bodyPr/>
        <a:lstStyle/>
        <a:p>
          <a:endParaRPr lang="en-US"/>
        </a:p>
      </dgm:t>
    </dgm:pt>
    <dgm:pt modelId="{4C3B4C02-3445-B549-AB3D-EA06B776AF71}" type="sibTrans" cxnId="{2BEA7FD0-3DF6-9443-957B-C5C0656B4EF8}">
      <dgm:prSet/>
      <dgm:spPr/>
      <dgm:t>
        <a:bodyPr/>
        <a:lstStyle/>
        <a:p>
          <a:endParaRPr lang="en-US"/>
        </a:p>
      </dgm:t>
    </dgm:pt>
    <dgm:pt modelId="{ED27CB50-4E32-5B48-A862-BB8AC5538CF0}" type="pres">
      <dgm:prSet presAssocID="{C1E02B52-386E-404E-BE82-D495676AFFC8}" presName="diagram" presStyleCnt="0">
        <dgm:presLayoutVars>
          <dgm:chPref val="1"/>
          <dgm:dir/>
          <dgm:animOne val="branch"/>
          <dgm:animLvl val="lvl"/>
          <dgm:resizeHandles/>
        </dgm:presLayoutVars>
      </dgm:prSet>
      <dgm:spPr/>
    </dgm:pt>
    <dgm:pt modelId="{D91E6F15-66B8-2044-8FAC-1C244EAB458C}" type="pres">
      <dgm:prSet presAssocID="{706B5FDE-1B8C-8649-9529-DD99DF67A8E4}" presName="root" presStyleCnt="0"/>
      <dgm:spPr/>
    </dgm:pt>
    <dgm:pt modelId="{1C7F09C0-0336-7B48-A2BC-7071FEDA4D45}" type="pres">
      <dgm:prSet presAssocID="{706B5FDE-1B8C-8649-9529-DD99DF67A8E4}" presName="rootComposite" presStyleCnt="0"/>
      <dgm:spPr/>
    </dgm:pt>
    <dgm:pt modelId="{0026DE38-2859-234E-A384-CD35DA059009}" type="pres">
      <dgm:prSet presAssocID="{706B5FDE-1B8C-8649-9529-DD99DF67A8E4}" presName="rootText" presStyleLbl="node1" presStyleIdx="0" presStyleCnt="3"/>
      <dgm:spPr/>
    </dgm:pt>
    <dgm:pt modelId="{C3259DDB-FFFC-4E43-8C0D-C431153F2720}" type="pres">
      <dgm:prSet presAssocID="{706B5FDE-1B8C-8649-9529-DD99DF67A8E4}" presName="rootConnector" presStyleLbl="node1" presStyleIdx="0" presStyleCnt="3"/>
      <dgm:spPr/>
    </dgm:pt>
    <dgm:pt modelId="{ABB6186E-4618-7B44-BE2D-C01EF758202B}" type="pres">
      <dgm:prSet presAssocID="{706B5FDE-1B8C-8649-9529-DD99DF67A8E4}" presName="childShape" presStyleCnt="0"/>
      <dgm:spPr/>
    </dgm:pt>
    <dgm:pt modelId="{4D9BCE03-01E7-8442-869B-F522DB954724}" type="pres">
      <dgm:prSet presAssocID="{885CD814-982B-294D-A8BB-ECB3FB4987FE}" presName="Name13" presStyleLbl="parChTrans1D2" presStyleIdx="0" presStyleCnt="6"/>
      <dgm:spPr/>
    </dgm:pt>
    <dgm:pt modelId="{CDC5A4C9-84B9-8D4B-ABB0-8B751FEFC374}" type="pres">
      <dgm:prSet presAssocID="{11AAFE74-1611-454E-A274-238D429D6D26}" presName="childText" presStyleLbl="bgAcc1" presStyleIdx="0" presStyleCnt="6">
        <dgm:presLayoutVars>
          <dgm:bulletEnabled val="1"/>
        </dgm:presLayoutVars>
      </dgm:prSet>
      <dgm:spPr/>
    </dgm:pt>
    <dgm:pt modelId="{69A672A6-2F67-DE42-BA13-99F6E1FB1730}" type="pres">
      <dgm:prSet presAssocID="{9B05CFFA-1A00-004B-9027-D05639CE2E4B}" presName="Name13" presStyleLbl="parChTrans1D2" presStyleIdx="1" presStyleCnt="6"/>
      <dgm:spPr/>
    </dgm:pt>
    <dgm:pt modelId="{4F0C771B-DDE4-6B47-B4DC-008564CEE0E5}" type="pres">
      <dgm:prSet presAssocID="{87354C1B-6753-C742-88E6-2749AB4236A5}" presName="childText" presStyleLbl="bgAcc1" presStyleIdx="1" presStyleCnt="6" custLinFactNeighborX="0">
        <dgm:presLayoutVars>
          <dgm:bulletEnabled val="1"/>
        </dgm:presLayoutVars>
      </dgm:prSet>
      <dgm:spPr/>
    </dgm:pt>
    <dgm:pt modelId="{BE9D9C38-EA58-ED43-9BC6-6D32B0844A70}" type="pres">
      <dgm:prSet presAssocID="{B4049728-E96E-6842-BE9D-FB3A9AD162B1}" presName="root" presStyleCnt="0"/>
      <dgm:spPr/>
    </dgm:pt>
    <dgm:pt modelId="{5575A1CF-2624-294E-A770-0D0AA262BECB}" type="pres">
      <dgm:prSet presAssocID="{B4049728-E96E-6842-BE9D-FB3A9AD162B1}" presName="rootComposite" presStyleCnt="0"/>
      <dgm:spPr/>
    </dgm:pt>
    <dgm:pt modelId="{48B88BE4-134C-C84A-B477-DFC03883A819}" type="pres">
      <dgm:prSet presAssocID="{B4049728-E96E-6842-BE9D-FB3A9AD162B1}" presName="rootText" presStyleLbl="node1" presStyleIdx="1" presStyleCnt="3"/>
      <dgm:spPr/>
    </dgm:pt>
    <dgm:pt modelId="{9D2D03CE-52D3-204F-BC25-08CD9BA99245}" type="pres">
      <dgm:prSet presAssocID="{B4049728-E96E-6842-BE9D-FB3A9AD162B1}" presName="rootConnector" presStyleLbl="node1" presStyleIdx="1" presStyleCnt="3"/>
      <dgm:spPr/>
    </dgm:pt>
    <dgm:pt modelId="{55A9AC2D-2DC4-EA40-979D-AC9A26F15270}" type="pres">
      <dgm:prSet presAssocID="{B4049728-E96E-6842-BE9D-FB3A9AD162B1}" presName="childShape" presStyleCnt="0"/>
      <dgm:spPr/>
    </dgm:pt>
    <dgm:pt modelId="{33D72060-E235-0E41-8D2F-EB3C45D4CE02}" type="pres">
      <dgm:prSet presAssocID="{C5EB2781-6404-664E-AA68-A873DA37E96A}" presName="Name13" presStyleLbl="parChTrans1D2" presStyleIdx="2" presStyleCnt="6"/>
      <dgm:spPr/>
    </dgm:pt>
    <dgm:pt modelId="{BB6F0E16-4B1A-404A-9518-54A090B1A22D}" type="pres">
      <dgm:prSet presAssocID="{4984516E-24CA-504C-9742-C8C701E01755}" presName="childText" presStyleLbl="bgAcc1" presStyleIdx="2" presStyleCnt="6">
        <dgm:presLayoutVars>
          <dgm:bulletEnabled val="1"/>
        </dgm:presLayoutVars>
      </dgm:prSet>
      <dgm:spPr/>
    </dgm:pt>
    <dgm:pt modelId="{04BFF2C1-8F72-EE47-AEC2-0DD134469338}" type="pres">
      <dgm:prSet presAssocID="{8191F20F-A952-CD41-9A80-21149E7F6EB1}" presName="Name13" presStyleLbl="parChTrans1D2" presStyleIdx="3" presStyleCnt="6"/>
      <dgm:spPr/>
    </dgm:pt>
    <dgm:pt modelId="{CB41BC7C-E317-FA4D-AC23-8C55E05F4D0E}" type="pres">
      <dgm:prSet presAssocID="{9A794CDC-2CEE-3E4F-9B30-053B7CC6291C}" presName="childText" presStyleLbl="bgAcc1" presStyleIdx="3" presStyleCnt="6">
        <dgm:presLayoutVars>
          <dgm:bulletEnabled val="1"/>
        </dgm:presLayoutVars>
      </dgm:prSet>
      <dgm:spPr/>
    </dgm:pt>
    <dgm:pt modelId="{8CE2711B-CC95-CD48-8F3A-F295A94D3AEC}" type="pres">
      <dgm:prSet presAssocID="{91F4008A-17C0-D54B-99DB-5D6DAED7E29A}" presName="root" presStyleCnt="0"/>
      <dgm:spPr/>
    </dgm:pt>
    <dgm:pt modelId="{DA8AFFA5-F29C-3C41-BC5E-FC28ECDE75C8}" type="pres">
      <dgm:prSet presAssocID="{91F4008A-17C0-D54B-99DB-5D6DAED7E29A}" presName="rootComposite" presStyleCnt="0"/>
      <dgm:spPr/>
    </dgm:pt>
    <dgm:pt modelId="{D5A2FB43-E767-9348-8AA1-AA50D365A6F3}" type="pres">
      <dgm:prSet presAssocID="{91F4008A-17C0-D54B-99DB-5D6DAED7E29A}" presName="rootText" presStyleLbl="node1" presStyleIdx="2" presStyleCnt="3"/>
      <dgm:spPr/>
    </dgm:pt>
    <dgm:pt modelId="{7F9E0957-F5E8-3E40-A084-ABB6B05A937C}" type="pres">
      <dgm:prSet presAssocID="{91F4008A-17C0-D54B-99DB-5D6DAED7E29A}" presName="rootConnector" presStyleLbl="node1" presStyleIdx="2" presStyleCnt="3"/>
      <dgm:spPr/>
    </dgm:pt>
    <dgm:pt modelId="{B78BEEDB-83EF-2740-919E-C121BBE6B948}" type="pres">
      <dgm:prSet presAssocID="{91F4008A-17C0-D54B-99DB-5D6DAED7E29A}" presName="childShape" presStyleCnt="0"/>
      <dgm:spPr/>
    </dgm:pt>
    <dgm:pt modelId="{6D843FA0-C694-9346-AC8A-DE12C2286F40}" type="pres">
      <dgm:prSet presAssocID="{4F837F1F-AD65-1346-826D-5AB683919AF2}" presName="Name13" presStyleLbl="parChTrans1D2" presStyleIdx="4" presStyleCnt="6"/>
      <dgm:spPr/>
    </dgm:pt>
    <dgm:pt modelId="{D6A0F7E4-7B09-0B49-8B79-15F8D9840480}" type="pres">
      <dgm:prSet presAssocID="{7670846F-B6CE-8C47-8A91-B0A82EABAE3F}" presName="childText" presStyleLbl="bgAcc1" presStyleIdx="4" presStyleCnt="6">
        <dgm:presLayoutVars>
          <dgm:bulletEnabled val="1"/>
        </dgm:presLayoutVars>
      </dgm:prSet>
      <dgm:spPr/>
    </dgm:pt>
    <dgm:pt modelId="{422975D2-FB83-5A4F-AF43-C42608220E05}" type="pres">
      <dgm:prSet presAssocID="{11E891B9-6768-BE46-9C18-9B27CA6A36E4}" presName="Name13" presStyleLbl="parChTrans1D2" presStyleIdx="5" presStyleCnt="6"/>
      <dgm:spPr/>
    </dgm:pt>
    <dgm:pt modelId="{F1306691-4486-5547-9EE1-B6477D677FF6}" type="pres">
      <dgm:prSet presAssocID="{77A0F7DF-7174-674D-9B5F-BCC001F92FCD}" presName="childText" presStyleLbl="bgAcc1" presStyleIdx="5" presStyleCnt="6" custScaleY="125054">
        <dgm:presLayoutVars>
          <dgm:bulletEnabled val="1"/>
        </dgm:presLayoutVars>
      </dgm:prSet>
      <dgm:spPr/>
    </dgm:pt>
  </dgm:ptLst>
  <dgm:cxnLst>
    <dgm:cxn modelId="{920F6804-5D74-B941-AE52-4505FD117C92}" type="presOf" srcId="{87354C1B-6753-C742-88E6-2749AB4236A5}" destId="{4F0C771B-DDE4-6B47-B4DC-008564CEE0E5}" srcOrd="0" destOrd="0" presId="urn:microsoft.com/office/officeart/2005/8/layout/hierarchy3"/>
    <dgm:cxn modelId="{1DCE2A09-31BD-4744-A659-5EA67D75BAEB}" type="presOf" srcId="{11E891B9-6768-BE46-9C18-9B27CA6A36E4}" destId="{422975D2-FB83-5A4F-AF43-C42608220E05}" srcOrd="0" destOrd="0" presId="urn:microsoft.com/office/officeart/2005/8/layout/hierarchy3"/>
    <dgm:cxn modelId="{7CC8B109-69A8-E04F-A68C-A461F415FE7B}" type="presOf" srcId="{C5EB2781-6404-664E-AA68-A873DA37E96A}" destId="{33D72060-E235-0E41-8D2F-EB3C45D4CE02}" srcOrd="0" destOrd="0" presId="urn:microsoft.com/office/officeart/2005/8/layout/hierarchy3"/>
    <dgm:cxn modelId="{3A8DDD09-61B4-A547-AEC2-D5AC17F0027F}" type="presOf" srcId="{31CAAD88-7595-F241-8C51-FB46A31E00C8}" destId="{F1306691-4486-5547-9EE1-B6477D677FF6}" srcOrd="0" destOrd="2" presId="urn:microsoft.com/office/officeart/2005/8/layout/hierarchy3"/>
    <dgm:cxn modelId="{41DB8314-E9C4-D246-BE16-E7C74BFC36F9}" srcId="{C1E02B52-386E-404E-BE82-D495676AFFC8}" destId="{706B5FDE-1B8C-8649-9529-DD99DF67A8E4}" srcOrd="0" destOrd="0" parTransId="{54DFA7A9-43C6-764B-9A42-55F30C2E113C}" sibTransId="{2E413553-9B7D-0E45-A864-0197CA9212A5}"/>
    <dgm:cxn modelId="{3FD08521-F52A-0F43-9389-67F836E089B3}" type="presOf" srcId="{61908F49-F5E3-2C41-BC91-1E79B70E892D}" destId="{F1306691-4486-5547-9EE1-B6477D677FF6}" srcOrd="0" destOrd="5" presId="urn:microsoft.com/office/officeart/2005/8/layout/hierarchy3"/>
    <dgm:cxn modelId="{A8529722-4798-084A-BCD2-6500D547C44B}" srcId="{B4049728-E96E-6842-BE9D-FB3A9AD162B1}" destId="{9A794CDC-2CEE-3E4F-9B30-053B7CC6291C}" srcOrd="1" destOrd="0" parTransId="{8191F20F-A952-CD41-9A80-21149E7F6EB1}" sibTransId="{F4366696-690E-9E42-97E1-AB950252A82B}"/>
    <dgm:cxn modelId="{D2269C2F-E66F-964A-81C8-A7733C4E061E}" srcId="{77A0F7DF-7174-674D-9B5F-BCC001F92FCD}" destId="{E93BE589-167A-6449-B836-DA4690ED93BA}" srcOrd="0" destOrd="0" parTransId="{18549B04-3332-BA49-BE66-C4BD385C5FCC}" sibTransId="{D6381FB9-46C9-2C4A-B792-33143D2EAC3A}"/>
    <dgm:cxn modelId="{86B86033-6208-574A-BBA8-46D4C91BEAD1}" type="presOf" srcId="{885CD814-982B-294D-A8BB-ECB3FB4987FE}" destId="{4D9BCE03-01E7-8442-869B-F522DB954724}" srcOrd="0" destOrd="0" presId="urn:microsoft.com/office/officeart/2005/8/layout/hierarchy3"/>
    <dgm:cxn modelId="{AEBBFA34-3839-6A4C-9A78-1AFE2C3B2882}" srcId="{C1E02B52-386E-404E-BE82-D495676AFFC8}" destId="{91F4008A-17C0-D54B-99DB-5D6DAED7E29A}" srcOrd="2" destOrd="0" parTransId="{975E9E39-3E46-2B45-B13C-D62A712A56B3}" sibTransId="{93AD40CB-21FF-D240-AB05-AB7FFE73CD75}"/>
    <dgm:cxn modelId="{5C43DC35-5DBB-A341-B51E-4AFD7EB8A806}" srcId="{77A0F7DF-7174-674D-9B5F-BCC001F92FCD}" destId="{CBC559EA-06F6-9E4E-B73C-CD8F8AAE62CA}" srcOrd="3" destOrd="0" parTransId="{7D932BDD-9A5F-1147-A931-B7CA41B09C4B}" sibTransId="{910687FB-0153-0748-80AF-AC19B191DB17}"/>
    <dgm:cxn modelId="{1D5DAD39-028F-094B-8564-1F139442A40F}" srcId="{B4049728-E96E-6842-BE9D-FB3A9AD162B1}" destId="{4984516E-24CA-504C-9742-C8C701E01755}" srcOrd="0" destOrd="0" parTransId="{C5EB2781-6404-664E-AA68-A873DA37E96A}" sibTransId="{2EE0F926-F75D-6C46-B090-C94B6E9D5515}"/>
    <dgm:cxn modelId="{D4C24F40-490D-5C42-AF30-1ED32FB5EF74}" type="presOf" srcId="{7670846F-B6CE-8C47-8A91-B0A82EABAE3F}" destId="{D6A0F7E4-7B09-0B49-8B79-15F8D9840480}" srcOrd="0" destOrd="0" presId="urn:microsoft.com/office/officeart/2005/8/layout/hierarchy3"/>
    <dgm:cxn modelId="{6A69BF63-E4E3-2D48-9870-DBC415061A77}" type="presOf" srcId="{706B5FDE-1B8C-8649-9529-DD99DF67A8E4}" destId="{C3259DDB-FFFC-4E43-8C0D-C431153F2720}" srcOrd="1" destOrd="0" presId="urn:microsoft.com/office/officeart/2005/8/layout/hierarchy3"/>
    <dgm:cxn modelId="{86E03964-38A0-AB4C-8850-A543E3FCDFF1}" type="presOf" srcId="{4F837F1F-AD65-1346-826D-5AB683919AF2}" destId="{6D843FA0-C694-9346-AC8A-DE12C2286F40}" srcOrd="0" destOrd="0" presId="urn:microsoft.com/office/officeart/2005/8/layout/hierarchy3"/>
    <dgm:cxn modelId="{9890AA4B-5FE7-8143-BD8A-92D33AA57F0E}" srcId="{77A0F7DF-7174-674D-9B5F-BCC001F92FCD}" destId="{48048501-D26D-DB43-ABD0-8054FDEA39B8}" srcOrd="2" destOrd="0" parTransId="{04E466E1-E40E-8647-9C73-86F9E71B136F}" sibTransId="{9D9A9689-9238-7440-8DA1-796A5E75B9B4}"/>
    <dgm:cxn modelId="{62042F6D-3B9C-1C45-80EC-CA7653FD8FF0}" type="presOf" srcId="{48048501-D26D-DB43-ABD0-8054FDEA39B8}" destId="{F1306691-4486-5547-9EE1-B6477D677FF6}" srcOrd="0" destOrd="3" presId="urn:microsoft.com/office/officeart/2005/8/layout/hierarchy3"/>
    <dgm:cxn modelId="{8F80A64E-5B43-DB4C-842F-F3B4A270449F}" type="presOf" srcId="{706B5FDE-1B8C-8649-9529-DD99DF67A8E4}" destId="{0026DE38-2859-234E-A384-CD35DA059009}" srcOrd="0" destOrd="0" presId="urn:microsoft.com/office/officeart/2005/8/layout/hierarchy3"/>
    <dgm:cxn modelId="{6D77BC4F-5BCD-0F4D-8FB5-3EED533AF0BF}" srcId="{91F4008A-17C0-D54B-99DB-5D6DAED7E29A}" destId="{7670846F-B6CE-8C47-8A91-B0A82EABAE3F}" srcOrd="0" destOrd="0" parTransId="{4F837F1F-AD65-1346-826D-5AB683919AF2}" sibTransId="{00DB2397-AC3B-3B4C-B955-C02107A7727E}"/>
    <dgm:cxn modelId="{616FD14F-546D-394F-BD5C-40FF5EAD9A9E}" srcId="{C1E02B52-386E-404E-BE82-D495676AFFC8}" destId="{B4049728-E96E-6842-BE9D-FB3A9AD162B1}" srcOrd="1" destOrd="0" parTransId="{D2BBAED2-6D04-724F-977D-ABAF7A177AD2}" sibTransId="{8B9292EB-D04C-264C-B69C-74C6F5EDA427}"/>
    <dgm:cxn modelId="{B0858974-7526-474D-8AAC-6DD698FCB2B0}" type="presOf" srcId="{D6F0731A-F88E-B948-9F02-E6FB35B6B1FF}" destId="{F1306691-4486-5547-9EE1-B6477D677FF6}" srcOrd="0" destOrd="6" presId="urn:microsoft.com/office/officeart/2005/8/layout/hierarchy3"/>
    <dgm:cxn modelId="{F8720B76-922D-3949-853E-628AEE6D6465}" srcId="{91F4008A-17C0-D54B-99DB-5D6DAED7E29A}" destId="{77A0F7DF-7174-674D-9B5F-BCC001F92FCD}" srcOrd="1" destOrd="0" parTransId="{11E891B9-6768-BE46-9C18-9B27CA6A36E4}" sibTransId="{32A13C38-7A51-BC4E-ABEC-8FC47B326FA6}"/>
    <dgm:cxn modelId="{DBC2D977-9431-1C49-B048-B8970CD3ADDB}" type="presOf" srcId="{DD2EF354-602C-6E46-B9C1-93D8A00B1813}" destId="{4F0C771B-DDE4-6B47-B4DC-008564CEE0E5}" srcOrd="0" destOrd="2" presId="urn:microsoft.com/office/officeart/2005/8/layout/hierarchy3"/>
    <dgm:cxn modelId="{611A6D84-8A88-3548-9C39-A9E6C2DF6F87}" srcId="{77A0F7DF-7174-674D-9B5F-BCC001F92FCD}" destId="{31CAAD88-7595-F241-8C51-FB46A31E00C8}" srcOrd="1" destOrd="0" parTransId="{EA315F1B-4007-F34A-B1F5-0081DE712B06}" sibTransId="{A9420A81-1D75-A24F-9C80-2AFA53265DF5}"/>
    <dgm:cxn modelId="{1A1AD28A-0479-3643-841E-1637C48D1DFE}" type="presOf" srcId="{77A0F7DF-7174-674D-9B5F-BCC001F92FCD}" destId="{F1306691-4486-5547-9EE1-B6477D677FF6}" srcOrd="0" destOrd="0" presId="urn:microsoft.com/office/officeart/2005/8/layout/hierarchy3"/>
    <dgm:cxn modelId="{78FAFD8A-32EC-F14A-88F7-763A1BD85813}" srcId="{77A0F7DF-7174-674D-9B5F-BCC001F92FCD}" destId="{61908F49-F5E3-2C41-BC91-1E79B70E892D}" srcOrd="4" destOrd="0" parTransId="{00A43855-FFF1-9842-B245-E5C5186D3EA5}" sibTransId="{A25C76CA-B7D3-CC46-9F76-72964494D33D}"/>
    <dgm:cxn modelId="{408785A0-8335-5A4F-9694-9A82B2D0B8C3}" srcId="{87354C1B-6753-C742-88E6-2749AB4236A5}" destId="{DD2EF354-602C-6E46-B9C1-93D8A00B1813}" srcOrd="1" destOrd="0" parTransId="{DBACAF61-96D2-0B46-BC84-7D44B6894273}" sibTransId="{32ED3F57-D6B5-894B-8936-E183F5720F36}"/>
    <dgm:cxn modelId="{80E8EFA1-D763-834F-9F61-5CC82224A9B4}" srcId="{87354C1B-6753-C742-88E6-2749AB4236A5}" destId="{E2D0BC85-DBA5-5545-901B-2FB5F17E1DA6}" srcOrd="2" destOrd="0" parTransId="{338FFBBD-BAA1-DA47-BCD6-832891D81163}" sibTransId="{7E48BBBD-B50C-2040-A0BA-68144536DCFF}"/>
    <dgm:cxn modelId="{FA8C6EA4-64F8-1D46-AE56-9A96F5BBCEFC}" type="presOf" srcId="{11AAFE74-1611-454E-A274-238D429D6D26}" destId="{CDC5A4C9-84B9-8D4B-ABB0-8B751FEFC374}" srcOrd="0" destOrd="0" presId="urn:microsoft.com/office/officeart/2005/8/layout/hierarchy3"/>
    <dgm:cxn modelId="{12C541A8-4199-7E4A-BA9A-10EDBFF36057}" type="presOf" srcId="{9B05CFFA-1A00-004B-9027-D05639CE2E4B}" destId="{69A672A6-2F67-DE42-BA13-99F6E1FB1730}" srcOrd="0" destOrd="0" presId="urn:microsoft.com/office/officeart/2005/8/layout/hierarchy3"/>
    <dgm:cxn modelId="{8A02B4AD-6BCF-8F42-956A-10F5C3BFC364}" type="presOf" srcId="{CBC559EA-06F6-9E4E-B73C-CD8F8AAE62CA}" destId="{F1306691-4486-5547-9EE1-B6477D677FF6}" srcOrd="0" destOrd="4" presId="urn:microsoft.com/office/officeart/2005/8/layout/hierarchy3"/>
    <dgm:cxn modelId="{6E436FB4-9578-544F-8581-6A1A2AE012FA}" srcId="{87354C1B-6753-C742-88E6-2749AB4236A5}" destId="{E7C074B8-C177-2F4F-A60A-C7DB914904FB}" srcOrd="0" destOrd="0" parTransId="{40C6DD54-1788-5942-908A-630ED4C43B10}" sibTransId="{E55B0399-F0D7-284A-A14C-BFA89374610D}"/>
    <dgm:cxn modelId="{5A3237BB-4142-524F-9421-82B07C4DCC49}" type="presOf" srcId="{C1E02B52-386E-404E-BE82-D495676AFFC8}" destId="{ED27CB50-4E32-5B48-A862-BB8AC5538CF0}" srcOrd="0" destOrd="0" presId="urn:microsoft.com/office/officeart/2005/8/layout/hierarchy3"/>
    <dgm:cxn modelId="{DFA7DABC-18E9-5D46-80EE-D8740DEC2DA9}" type="presOf" srcId="{4984516E-24CA-504C-9742-C8C701E01755}" destId="{BB6F0E16-4B1A-404A-9518-54A090B1A22D}" srcOrd="0" destOrd="0" presId="urn:microsoft.com/office/officeart/2005/8/layout/hierarchy3"/>
    <dgm:cxn modelId="{C9C873C4-8115-2C41-8518-58B5D62A71BE}" srcId="{706B5FDE-1B8C-8649-9529-DD99DF67A8E4}" destId="{87354C1B-6753-C742-88E6-2749AB4236A5}" srcOrd="1" destOrd="0" parTransId="{9B05CFFA-1A00-004B-9027-D05639CE2E4B}" sibTransId="{837B8399-3DD3-6D4F-A218-BD13AEFC7C99}"/>
    <dgm:cxn modelId="{3E4B0AC8-FFE9-7D40-83F7-35E76B3BD862}" srcId="{706B5FDE-1B8C-8649-9529-DD99DF67A8E4}" destId="{11AAFE74-1611-454E-A274-238D429D6D26}" srcOrd="0" destOrd="0" parTransId="{885CD814-982B-294D-A8BB-ECB3FB4987FE}" sibTransId="{32406191-90F7-9E46-84AA-919C12F2A5F4}"/>
    <dgm:cxn modelId="{8F17DFC8-AA04-5542-9D8B-E6AAB79DDA53}" type="presOf" srcId="{B4049728-E96E-6842-BE9D-FB3A9AD162B1}" destId="{9D2D03CE-52D3-204F-BC25-08CD9BA99245}" srcOrd="1" destOrd="0" presId="urn:microsoft.com/office/officeart/2005/8/layout/hierarchy3"/>
    <dgm:cxn modelId="{5328A8CA-6B78-AA4D-96D1-AFAB236197BA}" type="presOf" srcId="{B4049728-E96E-6842-BE9D-FB3A9AD162B1}" destId="{48B88BE4-134C-C84A-B477-DFC03883A819}" srcOrd="0" destOrd="0" presId="urn:microsoft.com/office/officeart/2005/8/layout/hierarchy3"/>
    <dgm:cxn modelId="{2BEA7FD0-3DF6-9443-957B-C5C0656B4EF8}" srcId="{77A0F7DF-7174-674D-9B5F-BCC001F92FCD}" destId="{D6F0731A-F88E-B948-9F02-E6FB35B6B1FF}" srcOrd="5" destOrd="0" parTransId="{4E76C16E-2AE1-FD49-A520-734B16595ADE}" sibTransId="{4C3B4C02-3445-B549-AB3D-EA06B776AF71}"/>
    <dgm:cxn modelId="{B6769BD5-A23F-F14C-A0AF-0C9C153EF05D}" type="presOf" srcId="{E7C074B8-C177-2F4F-A60A-C7DB914904FB}" destId="{4F0C771B-DDE4-6B47-B4DC-008564CEE0E5}" srcOrd="0" destOrd="1" presId="urn:microsoft.com/office/officeart/2005/8/layout/hierarchy3"/>
    <dgm:cxn modelId="{2533D6D9-5028-E54E-AE3D-3D6EBCD7BAED}" type="presOf" srcId="{8191F20F-A952-CD41-9A80-21149E7F6EB1}" destId="{04BFF2C1-8F72-EE47-AEC2-0DD134469338}" srcOrd="0" destOrd="0" presId="urn:microsoft.com/office/officeart/2005/8/layout/hierarchy3"/>
    <dgm:cxn modelId="{01AC09EB-3BF1-3F4C-87BD-127F094464B8}" type="presOf" srcId="{91F4008A-17C0-D54B-99DB-5D6DAED7E29A}" destId="{D5A2FB43-E767-9348-8AA1-AA50D365A6F3}" srcOrd="0" destOrd="0" presId="urn:microsoft.com/office/officeart/2005/8/layout/hierarchy3"/>
    <dgm:cxn modelId="{A7B493ED-2C73-0540-BB2E-E714CD11094D}" type="presOf" srcId="{9A794CDC-2CEE-3E4F-9B30-053B7CC6291C}" destId="{CB41BC7C-E317-FA4D-AC23-8C55E05F4D0E}" srcOrd="0" destOrd="0" presId="urn:microsoft.com/office/officeart/2005/8/layout/hierarchy3"/>
    <dgm:cxn modelId="{B3DCC6EE-5AF0-A841-84D9-F890F3FD61B5}" type="presOf" srcId="{91F4008A-17C0-D54B-99DB-5D6DAED7E29A}" destId="{7F9E0957-F5E8-3E40-A084-ABB6B05A937C}" srcOrd="1" destOrd="0" presId="urn:microsoft.com/office/officeart/2005/8/layout/hierarchy3"/>
    <dgm:cxn modelId="{2B1B61FB-8733-724F-897C-FD48B50E3E0D}" type="presOf" srcId="{E93BE589-167A-6449-B836-DA4690ED93BA}" destId="{F1306691-4486-5547-9EE1-B6477D677FF6}" srcOrd="0" destOrd="1" presId="urn:microsoft.com/office/officeart/2005/8/layout/hierarchy3"/>
    <dgm:cxn modelId="{7A993CFD-EFA4-5C49-9D39-C0C189DD568D}" type="presOf" srcId="{E2D0BC85-DBA5-5545-901B-2FB5F17E1DA6}" destId="{4F0C771B-DDE4-6B47-B4DC-008564CEE0E5}" srcOrd="0" destOrd="3" presId="urn:microsoft.com/office/officeart/2005/8/layout/hierarchy3"/>
    <dgm:cxn modelId="{9E412CDC-5C18-7647-BA67-0F5450208870}" type="presParOf" srcId="{ED27CB50-4E32-5B48-A862-BB8AC5538CF0}" destId="{D91E6F15-66B8-2044-8FAC-1C244EAB458C}" srcOrd="0" destOrd="0" presId="urn:microsoft.com/office/officeart/2005/8/layout/hierarchy3"/>
    <dgm:cxn modelId="{EC24A8D2-A719-D740-8E36-3A4E94A2EB55}" type="presParOf" srcId="{D91E6F15-66B8-2044-8FAC-1C244EAB458C}" destId="{1C7F09C0-0336-7B48-A2BC-7071FEDA4D45}" srcOrd="0" destOrd="0" presId="urn:microsoft.com/office/officeart/2005/8/layout/hierarchy3"/>
    <dgm:cxn modelId="{003FEC43-A0F2-6F47-9F96-FC0C29A02AE6}" type="presParOf" srcId="{1C7F09C0-0336-7B48-A2BC-7071FEDA4D45}" destId="{0026DE38-2859-234E-A384-CD35DA059009}" srcOrd="0" destOrd="0" presId="urn:microsoft.com/office/officeart/2005/8/layout/hierarchy3"/>
    <dgm:cxn modelId="{B8B20DA1-0F0D-D748-8F05-8E8E1AF6B07E}" type="presParOf" srcId="{1C7F09C0-0336-7B48-A2BC-7071FEDA4D45}" destId="{C3259DDB-FFFC-4E43-8C0D-C431153F2720}" srcOrd="1" destOrd="0" presId="urn:microsoft.com/office/officeart/2005/8/layout/hierarchy3"/>
    <dgm:cxn modelId="{74EE3203-4F4B-FA48-9BB3-7086FBA2FDD1}" type="presParOf" srcId="{D91E6F15-66B8-2044-8FAC-1C244EAB458C}" destId="{ABB6186E-4618-7B44-BE2D-C01EF758202B}" srcOrd="1" destOrd="0" presId="urn:microsoft.com/office/officeart/2005/8/layout/hierarchy3"/>
    <dgm:cxn modelId="{B3F80BDD-181C-624F-899B-59C452913E67}" type="presParOf" srcId="{ABB6186E-4618-7B44-BE2D-C01EF758202B}" destId="{4D9BCE03-01E7-8442-869B-F522DB954724}" srcOrd="0" destOrd="0" presId="urn:microsoft.com/office/officeart/2005/8/layout/hierarchy3"/>
    <dgm:cxn modelId="{C29A81AA-5A16-7249-81B6-505221DC397A}" type="presParOf" srcId="{ABB6186E-4618-7B44-BE2D-C01EF758202B}" destId="{CDC5A4C9-84B9-8D4B-ABB0-8B751FEFC374}" srcOrd="1" destOrd="0" presId="urn:microsoft.com/office/officeart/2005/8/layout/hierarchy3"/>
    <dgm:cxn modelId="{A313A7A7-839C-614D-9AD5-6E90DC4BF1BD}" type="presParOf" srcId="{ABB6186E-4618-7B44-BE2D-C01EF758202B}" destId="{69A672A6-2F67-DE42-BA13-99F6E1FB1730}" srcOrd="2" destOrd="0" presId="urn:microsoft.com/office/officeart/2005/8/layout/hierarchy3"/>
    <dgm:cxn modelId="{3857D3A2-D1C0-304C-99BD-B05314C4188D}" type="presParOf" srcId="{ABB6186E-4618-7B44-BE2D-C01EF758202B}" destId="{4F0C771B-DDE4-6B47-B4DC-008564CEE0E5}" srcOrd="3" destOrd="0" presId="urn:microsoft.com/office/officeart/2005/8/layout/hierarchy3"/>
    <dgm:cxn modelId="{2F03AA49-C897-0148-AE63-9414436A3A7A}" type="presParOf" srcId="{ED27CB50-4E32-5B48-A862-BB8AC5538CF0}" destId="{BE9D9C38-EA58-ED43-9BC6-6D32B0844A70}" srcOrd="1" destOrd="0" presId="urn:microsoft.com/office/officeart/2005/8/layout/hierarchy3"/>
    <dgm:cxn modelId="{CBD288F3-A94E-0A48-B6CC-C0BEE26A4C73}" type="presParOf" srcId="{BE9D9C38-EA58-ED43-9BC6-6D32B0844A70}" destId="{5575A1CF-2624-294E-A770-0D0AA262BECB}" srcOrd="0" destOrd="0" presId="urn:microsoft.com/office/officeart/2005/8/layout/hierarchy3"/>
    <dgm:cxn modelId="{5C8E62B5-04D2-4747-B8F3-ADB878A06E50}" type="presParOf" srcId="{5575A1CF-2624-294E-A770-0D0AA262BECB}" destId="{48B88BE4-134C-C84A-B477-DFC03883A819}" srcOrd="0" destOrd="0" presId="urn:microsoft.com/office/officeart/2005/8/layout/hierarchy3"/>
    <dgm:cxn modelId="{33020E0A-828D-E746-BE91-BAC53333F95C}" type="presParOf" srcId="{5575A1CF-2624-294E-A770-0D0AA262BECB}" destId="{9D2D03CE-52D3-204F-BC25-08CD9BA99245}" srcOrd="1" destOrd="0" presId="urn:microsoft.com/office/officeart/2005/8/layout/hierarchy3"/>
    <dgm:cxn modelId="{1C653414-4242-AD4A-9F0F-96818CBA8B3D}" type="presParOf" srcId="{BE9D9C38-EA58-ED43-9BC6-6D32B0844A70}" destId="{55A9AC2D-2DC4-EA40-979D-AC9A26F15270}" srcOrd="1" destOrd="0" presId="urn:microsoft.com/office/officeart/2005/8/layout/hierarchy3"/>
    <dgm:cxn modelId="{B19536F4-9960-9543-BFAE-09AC0B4722BA}" type="presParOf" srcId="{55A9AC2D-2DC4-EA40-979D-AC9A26F15270}" destId="{33D72060-E235-0E41-8D2F-EB3C45D4CE02}" srcOrd="0" destOrd="0" presId="urn:microsoft.com/office/officeart/2005/8/layout/hierarchy3"/>
    <dgm:cxn modelId="{BA4F1FE7-CB20-DF4E-A97D-6DAA3D1D6353}" type="presParOf" srcId="{55A9AC2D-2DC4-EA40-979D-AC9A26F15270}" destId="{BB6F0E16-4B1A-404A-9518-54A090B1A22D}" srcOrd="1" destOrd="0" presId="urn:microsoft.com/office/officeart/2005/8/layout/hierarchy3"/>
    <dgm:cxn modelId="{CE27325F-A9BF-7C45-9014-EF21B6B1A1D8}" type="presParOf" srcId="{55A9AC2D-2DC4-EA40-979D-AC9A26F15270}" destId="{04BFF2C1-8F72-EE47-AEC2-0DD134469338}" srcOrd="2" destOrd="0" presId="urn:microsoft.com/office/officeart/2005/8/layout/hierarchy3"/>
    <dgm:cxn modelId="{01A7B112-33A2-D641-AE51-692F58BDAA39}" type="presParOf" srcId="{55A9AC2D-2DC4-EA40-979D-AC9A26F15270}" destId="{CB41BC7C-E317-FA4D-AC23-8C55E05F4D0E}" srcOrd="3" destOrd="0" presId="urn:microsoft.com/office/officeart/2005/8/layout/hierarchy3"/>
    <dgm:cxn modelId="{BE5A7068-8B41-DE40-B3CA-D02F25C3A530}" type="presParOf" srcId="{ED27CB50-4E32-5B48-A862-BB8AC5538CF0}" destId="{8CE2711B-CC95-CD48-8F3A-F295A94D3AEC}" srcOrd="2" destOrd="0" presId="urn:microsoft.com/office/officeart/2005/8/layout/hierarchy3"/>
    <dgm:cxn modelId="{C4A961A6-997B-6F41-ACB9-79C64176BA02}" type="presParOf" srcId="{8CE2711B-CC95-CD48-8F3A-F295A94D3AEC}" destId="{DA8AFFA5-F29C-3C41-BC5E-FC28ECDE75C8}" srcOrd="0" destOrd="0" presId="urn:microsoft.com/office/officeart/2005/8/layout/hierarchy3"/>
    <dgm:cxn modelId="{4D880E97-4604-C644-8BFF-AE14072CC67B}" type="presParOf" srcId="{DA8AFFA5-F29C-3C41-BC5E-FC28ECDE75C8}" destId="{D5A2FB43-E767-9348-8AA1-AA50D365A6F3}" srcOrd="0" destOrd="0" presId="urn:microsoft.com/office/officeart/2005/8/layout/hierarchy3"/>
    <dgm:cxn modelId="{9480DD9D-E62D-C04B-AB28-5538EDFDDE54}" type="presParOf" srcId="{DA8AFFA5-F29C-3C41-BC5E-FC28ECDE75C8}" destId="{7F9E0957-F5E8-3E40-A084-ABB6B05A937C}" srcOrd="1" destOrd="0" presId="urn:microsoft.com/office/officeart/2005/8/layout/hierarchy3"/>
    <dgm:cxn modelId="{957771EA-685B-9049-AAF5-02CD599272D4}" type="presParOf" srcId="{8CE2711B-CC95-CD48-8F3A-F295A94D3AEC}" destId="{B78BEEDB-83EF-2740-919E-C121BBE6B948}" srcOrd="1" destOrd="0" presId="urn:microsoft.com/office/officeart/2005/8/layout/hierarchy3"/>
    <dgm:cxn modelId="{BD14B437-CCFC-3349-9195-21835E43800D}" type="presParOf" srcId="{B78BEEDB-83EF-2740-919E-C121BBE6B948}" destId="{6D843FA0-C694-9346-AC8A-DE12C2286F40}" srcOrd="0" destOrd="0" presId="urn:microsoft.com/office/officeart/2005/8/layout/hierarchy3"/>
    <dgm:cxn modelId="{388518D0-4B3C-8549-913F-79F9E1B4C02C}" type="presParOf" srcId="{B78BEEDB-83EF-2740-919E-C121BBE6B948}" destId="{D6A0F7E4-7B09-0B49-8B79-15F8D9840480}" srcOrd="1" destOrd="0" presId="urn:microsoft.com/office/officeart/2005/8/layout/hierarchy3"/>
    <dgm:cxn modelId="{A1AADCA9-D9FB-BE48-83A8-A437DEC578FD}" type="presParOf" srcId="{B78BEEDB-83EF-2740-919E-C121BBE6B948}" destId="{422975D2-FB83-5A4F-AF43-C42608220E05}" srcOrd="2" destOrd="0" presId="urn:microsoft.com/office/officeart/2005/8/layout/hierarchy3"/>
    <dgm:cxn modelId="{4A4BF847-F141-DA46-A249-05B2FE12371F}" type="presParOf" srcId="{B78BEEDB-83EF-2740-919E-C121BBE6B948}" destId="{F1306691-4486-5547-9EE1-B6477D677FF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81372F-B4BF-3B4E-ADD8-3F792493FDCE}"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43FB9698-E384-A247-A128-A154D34C02DF}">
      <dgm:prSet custT="1"/>
      <dgm:spPr>
        <a:solidFill>
          <a:schemeClr val="accent5">
            <a:lumMod val="75000"/>
          </a:schemeClr>
        </a:solidFill>
      </dgm:spPr>
      <dgm:t>
        <a:bodyPr/>
        <a:lstStyle/>
        <a:p>
          <a:pPr rtl="0"/>
          <a:r>
            <a:rPr lang="en-US" sz="1800" b="1" dirty="0">
              <a:solidFill>
                <a:schemeClr val="bg1"/>
              </a:solidFill>
            </a:rPr>
            <a:t>OpenID</a:t>
          </a:r>
        </a:p>
      </dgm:t>
    </dgm:pt>
    <dgm:pt modelId="{F115668E-C95F-924C-8177-8C396B736E48}" type="parTrans" cxnId="{31081AB7-A4DC-244F-89A9-9E4D7B41DA9F}">
      <dgm:prSet/>
      <dgm:spPr/>
      <dgm:t>
        <a:bodyPr/>
        <a:lstStyle/>
        <a:p>
          <a:endParaRPr lang="en-US"/>
        </a:p>
      </dgm:t>
    </dgm:pt>
    <dgm:pt modelId="{B2D9D456-0465-B34C-9354-DE97F595E646}" type="sibTrans" cxnId="{31081AB7-A4DC-244F-89A9-9E4D7B41DA9F}">
      <dgm:prSet/>
      <dgm:spPr/>
      <dgm:t>
        <a:bodyPr/>
        <a:lstStyle/>
        <a:p>
          <a:endParaRPr lang="en-US"/>
        </a:p>
      </dgm:t>
    </dgm:pt>
    <dgm:pt modelId="{7F26E556-CF7C-584A-AE1D-2FB27466C7CB}">
      <dgm:prSet custT="1"/>
      <dgm:spPr>
        <a:solidFill>
          <a:schemeClr val="accent5">
            <a:lumMod val="75000"/>
          </a:schemeClr>
        </a:solidFill>
      </dgm:spPr>
      <dgm:t>
        <a:bodyPr/>
        <a:lstStyle/>
        <a:p>
          <a:pPr rtl="0"/>
          <a:r>
            <a:rPr lang="en-US" sz="1400" b="1" dirty="0">
              <a:solidFill>
                <a:schemeClr val="bg1"/>
              </a:solidFill>
            </a:rPr>
            <a:t>An open standard that allows users to be authenticated by certain cooperating sites using a third-party service</a:t>
          </a:r>
        </a:p>
      </dgm:t>
    </dgm:pt>
    <dgm:pt modelId="{7AD31B9A-227C-5E4D-8553-5C522D771243}" type="parTrans" cxnId="{A484B15C-D313-E34B-9A77-FC09D8FD255D}">
      <dgm:prSet/>
      <dgm:spPr/>
      <dgm:t>
        <a:bodyPr/>
        <a:lstStyle/>
        <a:p>
          <a:endParaRPr lang="en-US"/>
        </a:p>
      </dgm:t>
    </dgm:pt>
    <dgm:pt modelId="{AA780907-62B4-5C42-B782-E253578A15CD}" type="sibTrans" cxnId="{A484B15C-D313-E34B-9A77-FC09D8FD255D}">
      <dgm:prSet/>
      <dgm:spPr/>
      <dgm:t>
        <a:bodyPr/>
        <a:lstStyle/>
        <a:p>
          <a:endParaRPr lang="en-US"/>
        </a:p>
      </dgm:t>
    </dgm:pt>
    <dgm:pt modelId="{FD6569B3-A17B-F14D-A60A-017BB45915F1}">
      <dgm:prSet/>
      <dgm:spPr>
        <a:solidFill>
          <a:schemeClr val="accent3">
            <a:lumMod val="75000"/>
          </a:schemeClr>
        </a:solidFill>
      </dgm:spPr>
      <dgm:t>
        <a:bodyPr/>
        <a:lstStyle/>
        <a:p>
          <a:pPr rtl="0"/>
          <a:r>
            <a:rPr lang="en-US" sz="1700" b="1" dirty="0">
              <a:solidFill>
                <a:schemeClr val="bg1"/>
              </a:solidFill>
            </a:rPr>
            <a:t>OIDF</a:t>
          </a:r>
        </a:p>
      </dgm:t>
    </dgm:pt>
    <dgm:pt modelId="{A1D17758-F5ED-D64D-8CF1-6BB832F37696}" type="parTrans" cxnId="{A1EBEDB7-B0EB-834F-A92E-F3EF34D1B8E8}">
      <dgm:prSet/>
      <dgm:spPr/>
      <dgm:t>
        <a:bodyPr/>
        <a:lstStyle/>
        <a:p>
          <a:endParaRPr lang="en-US"/>
        </a:p>
      </dgm:t>
    </dgm:pt>
    <dgm:pt modelId="{A080FF5C-5C9F-9748-A3E7-D4ECC656BB38}" type="sibTrans" cxnId="{A1EBEDB7-B0EB-834F-A92E-F3EF34D1B8E8}">
      <dgm:prSet/>
      <dgm:spPr/>
      <dgm:t>
        <a:bodyPr/>
        <a:lstStyle/>
        <a:p>
          <a:endParaRPr lang="en-US"/>
        </a:p>
      </dgm:t>
    </dgm:pt>
    <dgm:pt modelId="{94EEF0F6-67F8-864B-AD30-A23DF867D199}">
      <dgm:prSet custT="1"/>
      <dgm:spPr>
        <a:solidFill>
          <a:schemeClr val="accent3">
            <a:lumMod val="75000"/>
          </a:schemeClr>
        </a:solidFill>
      </dgm:spPr>
      <dgm:t>
        <a:bodyPr/>
        <a:lstStyle/>
        <a:p>
          <a:pPr rtl="0"/>
          <a:r>
            <a:rPr lang="en-US" sz="1300" b="1" dirty="0">
              <a:solidFill>
                <a:schemeClr val="bg1"/>
              </a:solidFill>
            </a:rPr>
            <a:t>OpenID </a:t>
          </a:r>
          <a:r>
            <a:rPr lang="en-US" sz="1400" b="1" dirty="0">
              <a:solidFill>
                <a:schemeClr val="bg1"/>
              </a:solidFill>
            </a:rPr>
            <a:t>Foundation</a:t>
          </a:r>
          <a:r>
            <a:rPr lang="en-US" sz="1300" b="1" dirty="0">
              <a:solidFill>
                <a:schemeClr val="bg1"/>
              </a:solidFill>
            </a:rPr>
            <a:t> is an international nonprofit organization of individuals and companies committed to enabling, promoting, and protecting OpenID technologies</a:t>
          </a:r>
        </a:p>
      </dgm:t>
    </dgm:pt>
    <dgm:pt modelId="{DD2C7E8C-9556-FB4F-8B4B-2E8D5839229C}" type="parTrans" cxnId="{23BA8EEE-4A28-6348-84D7-C4D38F49B549}">
      <dgm:prSet/>
      <dgm:spPr/>
      <dgm:t>
        <a:bodyPr/>
        <a:lstStyle/>
        <a:p>
          <a:endParaRPr lang="en-US"/>
        </a:p>
      </dgm:t>
    </dgm:pt>
    <dgm:pt modelId="{010C8AAF-7A40-F740-BD6F-5484AF2057BD}" type="sibTrans" cxnId="{23BA8EEE-4A28-6348-84D7-C4D38F49B549}">
      <dgm:prSet/>
      <dgm:spPr/>
      <dgm:t>
        <a:bodyPr/>
        <a:lstStyle/>
        <a:p>
          <a:endParaRPr lang="en-US"/>
        </a:p>
      </dgm:t>
    </dgm:pt>
    <dgm:pt modelId="{FF959316-E051-894F-A921-37B1C3EF6330}">
      <dgm:prSet custT="1"/>
      <dgm:spPr>
        <a:solidFill>
          <a:schemeClr val="accent5">
            <a:lumMod val="75000"/>
          </a:schemeClr>
        </a:solidFill>
      </dgm:spPr>
      <dgm:t>
        <a:bodyPr/>
        <a:lstStyle/>
        <a:p>
          <a:pPr rtl="0"/>
          <a:r>
            <a:rPr lang="en-US" sz="1800" b="1" dirty="0">
              <a:solidFill>
                <a:schemeClr val="bg1"/>
              </a:solidFill>
            </a:rPr>
            <a:t>ICF</a:t>
          </a:r>
        </a:p>
      </dgm:t>
    </dgm:pt>
    <dgm:pt modelId="{584D696E-60A8-CD4A-AB6D-A3A9F5C858F9}" type="parTrans" cxnId="{B3285E76-1AE1-9941-A6E7-86460D382789}">
      <dgm:prSet/>
      <dgm:spPr/>
      <dgm:t>
        <a:bodyPr/>
        <a:lstStyle/>
        <a:p>
          <a:endParaRPr lang="en-US"/>
        </a:p>
      </dgm:t>
    </dgm:pt>
    <dgm:pt modelId="{DAC2D78A-ED78-384B-BE1D-17FF743B5626}" type="sibTrans" cxnId="{B3285E76-1AE1-9941-A6E7-86460D382789}">
      <dgm:prSet/>
      <dgm:spPr/>
      <dgm:t>
        <a:bodyPr/>
        <a:lstStyle/>
        <a:p>
          <a:endParaRPr lang="en-US"/>
        </a:p>
      </dgm:t>
    </dgm:pt>
    <dgm:pt modelId="{9A6BBEB6-FB87-CD4E-BBB2-C892B3B54B75}">
      <dgm:prSet custT="1"/>
      <dgm:spPr>
        <a:solidFill>
          <a:schemeClr val="accent5">
            <a:lumMod val="75000"/>
          </a:schemeClr>
        </a:solidFill>
      </dgm:spPr>
      <dgm:t>
        <a:bodyPr/>
        <a:lstStyle/>
        <a:p>
          <a:pPr rtl="0"/>
          <a:r>
            <a:rPr lang="en-US" sz="1400" b="1" dirty="0">
              <a:solidFill>
                <a:schemeClr val="bg1"/>
              </a:solidFill>
            </a:rPr>
            <a:t>Information Card Foundation is a nonprofit community of companies and individuals working together to evolve the Information Card ecosystem</a:t>
          </a:r>
        </a:p>
      </dgm:t>
    </dgm:pt>
    <dgm:pt modelId="{64B46B80-F384-534F-B0C0-252174EC9A80}" type="parTrans" cxnId="{BD9CD442-A2EF-0642-9675-C1A7A4B927DE}">
      <dgm:prSet/>
      <dgm:spPr/>
      <dgm:t>
        <a:bodyPr/>
        <a:lstStyle/>
        <a:p>
          <a:endParaRPr lang="en-US"/>
        </a:p>
      </dgm:t>
    </dgm:pt>
    <dgm:pt modelId="{AF02E4E7-0B0F-E54F-8B5A-4312768E2763}" type="sibTrans" cxnId="{BD9CD442-A2EF-0642-9675-C1A7A4B927DE}">
      <dgm:prSet/>
      <dgm:spPr/>
      <dgm:t>
        <a:bodyPr/>
        <a:lstStyle/>
        <a:p>
          <a:endParaRPr lang="en-US"/>
        </a:p>
      </dgm:t>
    </dgm:pt>
    <dgm:pt modelId="{8AFFA9E5-7707-1F42-978B-1D9A922C8AD3}">
      <dgm:prSet custT="1"/>
      <dgm:spPr>
        <a:solidFill>
          <a:schemeClr val="accent3">
            <a:lumMod val="75000"/>
          </a:schemeClr>
        </a:solidFill>
      </dgm:spPr>
      <dgm:t>
        <a:bodyPr/>
        <a:lstStyle/>
        <a:p>
          <a:pPr rtl="0"/>
          <a:r>
            <a:rPr lang="en-US" sz="1800" b="1" dirty="0">
              <a:solidFill>
                <a:schemeClr val="bg1"/>
              </a:solidFill>
            </a:rPr>
            <a:t>OITF</a:t>
          </a:r>
        </a:p>
      </dgm:t>
    </dgm:pt>
    <dgm:pt modelId="{734A3DBB-20A7-2C4A-9610-D4CFBFB56BE2}" type="parTrans" cxnId="{6F994686-8DA0-564E-BB80-326EE19EAA15}">
      <dgm:prSet/>
      <dgm:spPr/>
      <dgm:t>
        <a:bodyPr/>
        <a:lstStyle/>
        <a:p>
          <a:endParaRPr lang="en-US"/>
        </a:p>
      </dgm:t>
    </dgm:pt>
    <dgm:pt modelId="{2CC3DF58-76CB-E545-832F-F7BE46F693E0}" type="sibTrans" cxnId="{6F994686-8DA0-564E-BB80-326EE19EAA15}">
      <dgm:prSet/>
      <dgm:spPr/>
      <dgm:t>
        <a:bodyPr/>
        <a:lstStyle/>
        <a:p>
          <a:endParaRPr lang="en-US"/>
        </a:p>
      </dgm:t>
    </dgm:pt>
    <dgm:pt modelId="{38B89089-9925-F940-91F5-0B2EB7059519}">
      <dgm:prSet custT="1"/>
      <dgm:spPr>
        <a:solidFill>
          <a:schemeClr val="accent3">
            <a:lumMod val="75000"/>
          </a:schemeClr>
        </a:solidFill>
      </dgm:spPr>
      <dgm:t>
        <a:bodyPr/>
        <a:lstStyle/>
        <a:p>
          <a:pPr rtl="0"/>
          <a:r>
            <a:rPr lang="en-US" sz="1400" b="1" dirty="0">
              <a:solidFill>
                <a:schemeClr val="bg1"/>
              </a:solidFill>
            </a:rPr>
            <a:t>Open Identity Trust Framework is a standardized, open specification of a trust framework for identity and attribute exchange, developed jointly by OIDF and ICF</a:t>
          </a:r>
        </a:p>
      </dgm:t>
    </dgm:pt>
    <dgm:pt modelId="{77E99868-DD40-3840-B5C8-F01C6A6947CF}" type="parTrans" cxnId="{B25CBB49-1848-1D47-9D04-103E9B6ED7A8}">
      <dgm:prSet/>
      <dgm:spPr/>
      <dgm:t>
        <a:bodyPr/>
        <a:lstStyle/>
        <a:p>
          <a:endParaRPr lang="en-US"/>
        </a:p>
      </dgm:t>
    </dgm:pt>
    <dgm:pt modelId="{46F142D4-318A-0244-BC3E-A807C1AB0949}" type="sibTrans" cxnId="{B25CBB49-1848-1D47-9D04-103E9B6ED7A8}">
      <dgm:prSet/>
      <dgm:spPr/>
      <dgm:t>
        <a:bodyPr/>
        <a:lstStyle/>
        <a:p>
          <a:endParaRPr lang="en-US"/>
        </a:p>
      </dgm:t>
    </dgm:pt>
    <dgm:pt modelId="{F2FEBCE9-7CD9-EB4B-9595-95A17D53CABB}">
      <dgm:prSet custT="1"/>
      <dgm:spPr>
        <a:solidFill>
          <a:schemeClr val="accent5">
            <a:lumMod val="75000"/>
          </a:schemeClr>
        </a:solidFill>
      </dgm:spPr>
      <dgm:t>
        <a:bodyPr/>
        <a:lstStyle/>
        <a:p>
          <a:pPr rtl="0"/>
          <a:r>
            <a:rPr lang="en-US" sz="1800" b="1" dirty="0">
              <a:solidFill>
                <a:schemeClr val="bg1"/>
              </a:solidFill>
            </a:rPr>
            <a:t>OIX</a:t>
          </a:r>
        </a:p>
      </dgm:t>
    </dgm:pt>
    <dgm:pt modelId="{5B51AA83-A1D9-F347-9554-A4675120A38A}" type="parTrans" cxnId="{714631DF-7A91-EF47-AA5A-81EFD03ED9A0}">
      <dgm:prSet/>
      <dgm:spPr/>
      <dgm:t>
        <a:bodyPr/>
        <a:lstStyle/>
        <a:p>
          <a:endParaRPr lang="en-US"/>
        </a:p>
      </dgm:t>
    </dgm:pt>
    <dgm:pt modelId="{3E15FF12-4770-594A-ACE0-212C462158BE}" type="sibTrans" cxnId="{714631DF-7A91-EF47-AA5A-81EFD03ED9A0}">
      <dgm:prSet/>
      <dgm:spPr/>
      <dgm:t>
        <a:bodyPr/>
        <a:lstStyle/>
        <a:p>
          <a:endParaRPr lang="en-US"/>
        </a:p>
      </dgm:t>
    </dgm:pt>
    <dgm:pt modelId="{92841932-3EE1-4E40-ABB3-D03F46082AA1}">
      <dgm:prSet custT="1"/>
      <dgm:spPr>
        <a:solidFill>
          <a:schemeClr val="accent5">
            <a:lumMod val="75000"/>
          </a:schemeClr>
        </a:solidFill>
      </dgm:spPr>
      <dgm:t>
        <a:bodyPr/>
        <a:lstStyle/>
        <a:p>
          <a:pPr rtl="0"/>
          <a:r>
            <a:rPr lang="en-US" sz="1400" b="1" dirty="0">
              <a:solidFill>
                <a:schemeClr val="bg1"/>
              </a:solidFill>
            </a:rPr>
            <a:t>Open Identity Exchange Corporation is an independent, neutral, international provider of certification trust frameworks conforming to the OITF model</a:t>
          </a:r>
        </a:p>
      </dgm:t>
    </dgm:pt>
    <dgm:pt modelId="{5476D374-64B2-2843-93DC-6BB7B8099837}" type="parTrans" cxnId="{1DB53CDA-7524-F74F-A1AF-69572997E040}">
      <dgm:prSet/>
      <dgm:spPr/>
      <dgm:t>
        <a:bodyPr/>
        <a:lstStyle/>
        <a:p>
          <a:endParaRPr lang="en-US"/>
        </a:p>
      </dgm:t>
    </dgm:pt>
    <dgm:pt modelId="{34DC4BFB-9962-7543-954C-AA7357D0F9B6}" type="sibTrans" cxnId="{1DB53CDA-7524-F74F-A1AF-69572997E040}">
      <dgm:prSet/>
      <dgm:spPr/>
      <dgm:t>
        <a:bodyPr/>
        <a:lstStyle/>
        <a:p>
          <a:endParaRPr lang="en-US"/>
        </a:p>
      </dgm:t>
    </dgm:pt>
    <dgm:pt modelId="{743D663C-9BAB-4249-9257-3F6E0A1E887C}">
      <dgm:prSet custT="1"/>
      <dgm:spPr>
        <a:solidFill>
          <a:schemeClr val="accent3">
            <a:lumMod val="75000"/>
          </a:schemeClr>
        </a:solidFill>
      </dgm:spPr>
      <dgm:t>
        <a:bodyPr/>
        <a:lstStyle/>
        <a:p>
          <a:pPr rtl="0"/>
          <a:r>
            <a:rPr lang="en-US" sz="1800" b="1" dirty="0">
              <a:solidFill>
                <a:schemeClr val="bg1"/>
              </a:solidFill>
            </a:rPr>
            <a:t>AXN</a:t>
          </a:r>
        </a:p>
      </dgm:t>
    </dgm:pt>
    <dgm:pt modelId="{B11433A9-DEF0-5D48-BBC9-5671A004270C}" type="parTrans" cxnId="{259187B9-8718-0543-95B9-FB14DB08BD04}">
      <dgm:prSet/>
      <dgm:spPr/>
      <dgm:t>
        <a:bodyPr/>
        <a:lstStyle/>
        <a:p>
          <a:endParaRPr lang="en-US"/>
        </a:p>
      </dgm:t>
    </dgm:pt>
    <dgm:pt modelId="{82250C03-B39B-7E47-837C-BBF06F7DECE9}" type="sibTrans" cxnId="{259187B9-8718-0543-95B9-FB14DB08BD04}">
      <dgm:prSet/>
      <dgm:spPr/>
      <dgm:t>
        <a:bodyPr/>
        <a:lstStyle/>
        <a:p>
          <a:endParaRPr lang="en-US"/>
        </a:p>
      </dgm:t>
    </dgm:pt>
    <dgm:pt modelId="{D34B4210-6268-8340-B328-18A42BCE1D13}">
      <dgm:prSet custT="1"/>
      <dgm:spPr>
        <a:solidFill>
          <a:schemeClr val="accent3">
            <a:lumMod val="75000"/>
          </a:schemeClr>
        </a:solidFill>
      </dgm:spPr>
      <dgm:t>
        <a:bodyPr/>
        <a:lstStyle/>
        <a:p>
          <a:pPr rtl="0"/>
          <a:r>
            <a:rPr lang="en-US" sz="1400" b="1" dirty="0">
              <a:solidFill>
                <a:schemeClr val="bg1"/>
              </a:solidFill>
            </a:rPr>
            <a:t>Attribute Exchange Network is an online Internet-scale gateway for identity service providers and relying parties to efficiently access user asserted, permissioned, and verified online identity attributes in high volumes at affordable costs</a:t>
          </a:r>
        </a:p>
      </dgm:t>
    </dgm:pt>
    <dgm:pt modelId="{5C4BE5E0-B0D4-F748-82F0-E6CBA566FB5F}" type="parTrans" cxnId="{590CCB44-55E8-654F-913F-F670E87C12DA}">
      <dgm:prSet/>
      <dgm:spPr/>
      <dgm:t>
        <a:bodyPr/>
        <a:lstStyle/>
        <a:p>
          <a:endParaRPr lang="en-US"/>
        </a:p>
      </dgm:t>
    </dgm:pt>
    <dgm:pt modelId="{70DDEF23-0E8D-D34C-B48D-83F459CAC611}" type="sibTrans" cxnId="{590CCB44-55E8-654F-913F-F670E87C12DA}">
      <dgm:prSet/>
      <dgm:spPr/>
      <dgm:t>
        <a:bodyPr/>
        <a:lstStyle/>
        <a:p>
          <a:endParaRPr lang="en-US"/>
        </a:p>
      </dgm:t>
    </dgm:pt>
    <dgm:pt modelId="{F51760E1-FF89-CD4A-98CE-24098FC064CC}" type="pres">
      <dgm:prSet presAssocID="{4081372F-B4BF-3B4E-ADD8-3F792493FDCE}" presName="diagram" presStyleCnt="0">
        <dgm:presLayoutVars>
          <dgm:dir/>
          <dgm:resizeHandles val="exact"/>
        </dgm:presLayoutVars>
      </dgm:prSet>
      <dgm:spPr/>
    </dgm:pt>
    <dgm:pt modelId="{EA352E1F-19F9-454A-8416-F632906A5A26}" type="pres">
      <dgm:prSet presAssocID="{43FB9698-E384-A247-A128-A154D34C02DF}" presName="node" presStyleLbl="node1" presStyleIdx="0" presStyleCnt="6">
        <dgm:presLayoutVars>
          <dgm:bulletEnabled val="1"/>
        </dgm:presLayoutVars>
      </dgm:prSet>
      <dgm:spPr/>
    </dgm:pt>
    <dgm:pt modelId="{C386AA81-2876-F045-A93B-319DA4F076D0}" type="pres">
      <dgm:prSet presAssocID="{B2D9D456-0465-B34C-9354-DE97F595E646}" presName="sibTrans" presStyleCnt="0"/>
      <dgm:spPr/>
    </dgm:pt>
    <dgm:pt modelId="{077B188A-25E6-7C46-BB03-B4A2850D0699}" type="pres">
      <dgm:prSet presAssocID="{FD6569B3-A17B-F14D-A60A-017BB45915F1}" presName="node" presStyleLbl="node1" presStyleIdx="1" presStyleCnt="6">
        <dgm:presLayoutVars>
          <dgm:bulletEnabled val="1"/>
        </dgm:presLayoutVars>
      </dgm:prSet>
      <dgm:spPr/>
    </dgm:pt>
    <dgm:pt modelId="{85270D4E-0483-6F4B-8F95-391A9BA6E3D4}" type="pres">
      <dgm:prSet presAssocID="{A080FF5C-5C9F-9748-A3E7-D4ECC656BB38}" presName="sibTrans" presStyleCnt="0"/>
      <dgm:spPr/>
    </dgm:pt>
    <dgm:pt modelId="{FCD2A21A-242A-BE48-BF59-BFF3E62A97F6}" type="pres">
      <dgm:prSet presAssocID="{FF959316-E051-894F-A921-37B1C3EF6330}" presName="node" presStyleLbl="node1" presStyleIdx="2" presStyleCnt="6">
        <dgm:presLayoutVars>
          <dgm:bulletEnabled val="1"/>
        </dgm:presLayoutVars>
      </dgm:prSet>
      <dgm:spPr/>
    </dgm:pt>
    <dgm:pt modelId="{B01E4B24-0CF6-8045-80EC-D7DCD76F741D}" type="pres">
      <dgm:prSet presAssocID="{DAC2D78A-ED78-384B-BE1D-17FF743B5626}" presName="sibTrans" presStyleCnt="0"/>
      <dgm:spPr/>
    </dgm:pt>
    <dgm:pt modelId="{3B6996D9-2339-1E4D-83CA-8BB6AA140B4C}" type="pres">
      <dgm:prSet presAssocID="{8AFFA9E5-7707-1F42-978B-1D9A922C8AD3}" presName="node" presStyleLbl="node1" presStyleIdx="3" presStyleCnt="6">
        <dgm:presLayoutVars>
          <dgm:bulletEnabled val="1"/>
        </dgm:presLayoutVars>
      </dgm:prSet>
      <dgm:spPr/>
    </dgm:pt>
    <dgm:pt modelId="{6906CE93-D797-9F44-AF7E-38FF364E81F3}" type="pres">
      <dgm:prSet presAssocID="{2CC3DF58-76CB-E545-832F-F7BE46F693E0}" presName="sibTrans" presStyleCnt="0"/>
      <dgm:spPr/>
    </dgm:pt>
    <dgm:pt modelId="{D0FDE59F-2675-F341-8DE2-86B35ADF4491}" type="pres">
      <dgm:prSet presAssocID="{F2FEBCE9-7CD9-EB4B-9595-95A17D53CABB}" presName="node" presStyleLbl="node1" presStyleIdx="4" presStyleCnt="6">
        <dgm:presLayoutVars>
          <dgm:bulletEnabled val="1"/>
        </dgm:presLayoutVars>
      </dgm:prSet>
      <dgm:spPr/>
    </dgm:pt>
    <dgm:pt modelId="{0A6082AC-7DDA-464D-924E-A70E65BC6844}" type="pres">
      <dgm:prSet presAssocID="{3E15FF12-4770-594A-ACE0-212C462158BE}" presName="sibTrans" presStyleCnt="0"/>
      <dgm:spPr/>
    </dgm:pt>
    <dgm:pt modelId="{0F813592-6FED-D943-9FFC-152095AD0661}" type="pres">
      <dgm:prSet presAssocID="{743D663C-9BAB-4249-9257-3F6E0A1E887C}" presName="node" presStyleLbl="node1" presStyleIdx="5" presStyleCnt="6">
        <dgm:presLayoutVars>
          <dgm:bulletEnabled val="1"/>
        </dgm:presLayoutVars>
      </dgm:prSet>
      <dgm:spPr/>
    </dgm:pt>
  </dgm:ptLst>
  <dgm:cxnLst>
    <dgm:cxn modelId="{D3EBEB2F-BFBD-6B43-9F4F-55F2C368A6F2}" type="presOf" srcId="{743D663C-9BAB-4249-9257-3F6E0A1E887C}" destId="{0F813592-6FED-D943-9FFC-152095AD0661}" srcOrd="0" destOrd="0" presId="urn:microsoft.com/office/officeart/2005/8/layout/default#6"/>
    <dgm:cxn modelId="{A484B15C-D313-E34B-9A77-FC09D8FD255D}" srcId="{43FB9698-E384-A247-A128-A154D34C02DF}" destId="{7F26E556-CF7C-584A-AE1D-2FB27466C7CB}" srcOrd="0" destOrd="0" parTransId="{7AD31B9A-227C-5E4D-8553-5C522D771243}" sibTransId="{AA780907-62B4-5C42-B782-E253578A15CD}"/>
    <dgm:cxn modelId="{BD9CD442-A2EF-0642-9675-C1A7A4B927DE}" srcId="{FF959316-E051-894F-A921-37B1C3EF6330}" destId="{9A6BBEB6-FB87-CD4E-BBB2-C892B3B54B75}" srcOrd="0" destOrd="0" parTransId="{64B46B80-F384-534F-B0C0-252174EC9A80}" sibTransId="{AF02E4E7-0B0F-E54F-8B5A-4312768E2763}"/>
    <dgm:cxn modelId="{590CCB44-55E8-654F-913F-F670E87C12DA}" srcId="{743D663C-9BAB-4249-9257-3F6E0A1E887C}" destId="{D34B4210-6268-8340-B328-18A42BCE1D13}" srcOrd="0" destOrd="0" parTransId="{5C4BE5E0-B0D4-F748-82F0-E6CBA566FB5F}" sibTransId="{70DDEF23-0E8D-D34C-B48D-83F459CAC611}"/>
    <dgm:cxn modelId="{B25CBB49-1848-1D47-9D04-103E9B6ED7A8}" srcId="{8AFFA9E5-7707-1F42-978B-1D9A922C8AD3}" destId="{38B89089-9925-F940-91F5-0B2EB7059519}" srcOrd="0" destOrd="0" parTransId="{77E99868-DD40-3840-B5C8-F01C6A6947CF}" sibTransId="{46F142D4-318A-0244-BC3E-A807C1AB0949}"/>
    <dgm:cxn modelId="{E58C0170-8631-A845-87F5-82EFAB3320EA}" type="presOf" srcId="{7F26E556-CF7C-584A-AE1D-2FB27466C7CB}" destId="{EA352E1F-19F9-454A-8416-F632906A5A26}" srcOrd="0" destOrd="1" presId="urn:microsoft.com/office/officeart/2005/8/layout/default#6"/>
    <dgm:cxn modelId="{B3285E76-1AE1-9941-A6E7-86460D382789}" srcId="{4081372F-B4BF-3B4E-ADD8-3F792493FDCE}" destId="{FF959316-E051-894F-A921-37B1C3EF6330}" srcOrd="2" destOrd="0" parTransId="{584D696E-60A8-CD4A-AB6D-A3A9F5C858F9}" sibTransId="{DAC2D78A-ED78-384B-BE1D-17FF743B5626}"/>
    <dgm:cxn modelId="{6C78137B-2275-6743-B04A-87F108CC4C17}" type="presOf" srcId="{9A6BBEB6-FB87-CD4E-BBB2-C892B3B54B75}" destId="{FCD2A21A-242A-BE48-BF59-BFF3E62A97F6}" srcOrd="0" destOrd="1" presId="urn:microsoft.com/office/officeart/2005/8/layout/default#6"/>
    <dgm:cxn modelId="{AC64BC82-26AA-644E-AAA4-D2B478514B68}" type="presOf" srcId="{8AFFA9E5-7707-1F42-978B-1D9A922C8AD3}" destId="{3B6996D9-2339-1E4D-83CA-8BB6AA140B4C}" srcOrd="0" destOrd="0" presId="urn:microsoft.com/office/officeart/2005/8/layout/default#6"/>
    <dgm:cxn modelId="{5C882583-A94C-4443-BF25-25726658DCA4}" type="presOf" srcId="{92841932-3EE1-4E40-ABB3-D03F46082AA1}" destId="{D0FDE59F-2675-F341-8DE2-86B35ADF4491}" srcOrd="0" destOrd="1" presId="urn:microsoft.com/office/officeart/2005/8/layout/default#6"/>
    <dgm:cxn modelId="{6F994686-8DA0-564E-BB80-326EE19EAA15}" srcId="{4081372F-B4BF-3B4E-ADD8-3F792493FDCE}" destId="{8AFFA9E5-7707-1F42-978B-1D9A922C8AD3}" srcOrd="3" destOrd="0" parTransId="{734A3DBB-20A7-2C4A-9610-D4CFBFB56BE2}" sibTransId="{2CC3DF58-76CB-E545-832F-F7BE46F693E0}"/>
    <dgm:cxn modelId="{92E0C78A-AAAB-C045-B58D-B6642B990B6B}" type="presOf" srcId="{4081372F-B4BF-3B4E-ADD8-3F792493FDCE}" destId="{F51760E1-FF89-CD4A-98CE-24098FC064CC}" srcOrd="0" destOrd="0" presId="urn:microsoft.com/office/officeart/2005/8/layout/default#6"/>
    <dgm:cxn modelId="{31081AB7-A4DC-244F-89A9-9E4D7B41DA9F}" srcId="{4081372F-B4BF-3B4E-ADD8-3F792493FDCE}" destId="{43FB9698-E384-A247-A128-A154D34C02DF}" srcOrd="0" destOrd="0" parTransId="{F115668E-C95F-924C-8177-8C396B736E48}" sibTransId="{B2D9D456-0465-B34C-9354-DE97F595E646}"/>
    <dgm:cxn modelId="{A1EBEDB7-B0EB-834F-A92E-F3EF34D1B8E8}" srcId="{4081372F-B4BF-3B4E-ADD8-3F792493FDCE}" destId="{FD6569B3-A17B-F14D-A60A-017BB45915F1}" srcOrd="1" destOrd="0" parTransId="{A1D17758-F5ED-D64D-8CF1-6BB832F37696}" sibTransId="{A080FF5C-5C9F-9748-A3E7-D4ECC656BB38}"/>
    <dgm:cxn modelId="{259187B9-8718-0543-95B9-FB14DB08BD04}" srcId="{4081372F-B4BF-3B4E-ADD8-3F792493FDCE}" destId="{743D663C-9BAB-4249-9257-3F6E0A1E887C}" srcOrd="5" destOrd="0" parTransId="{B11433A9-DEF0-5D48-BBC9-5671A004270C}" sibTransId="{82250C03-B39B-7E47-837C-BBF06F7DECE9}"/>
    <dgm:cxn modelId="{23BCDCBC-6C23-3D40-9560-75DEC37D6B51}" type="presOf" srcId="{F2FEBCE9-7CD9-EB4B-9595-95A17D53CABB}" destId="{D0FDE59F-2675-F341-8DE2-86B35ADF4491}" srcOrd="0" destOrd="0" presId="urn:microsoft.com/office/officeart/2005/8/layout/default#6"/>
    <dgm:cxn modelId="{982AD8BD-D37B-F642-A1F2-B96EC903016B}" type="presOf" srcId="{94EEF0F6-67F8-864B-AD30-A23DF867D199}" destId="{077B188A-25E6-7C46-BB03-B4A2850D0699}" srcOrd="0" destOrd="1" presId="urn:microsoft.com/office/officeart/2005/8/layout/default#6"/>
    <dgm:cxn modelId="{1DB53CDA-7524-F74F-A1AF-69572997E040}" srcId="{F2FEBCE9-7CD9-EB4B-9595-95A17D53CABB}" destId="{92841932-3EE1-4E40-ABB3-D03F46082AA1}" srcOrd="0" destOrd="0" parTransId="{5476D374-64B2-2843-93DC-6BB7B8099837}" sibTransId="{34DC4BFB-9962-7543-954C-AA7357D0F9B6}"/>
    <dgm:cxn modelId="{714631DF-7A91-EF47-AA5A-81EFD03ED9A0}" srcId="{4081372F-B4BF-3B4E-ADD8-3F792493FDCE}" destId="{F2FEBCE9-7CD9-EB4B-9595-95A17D53CABB}" srcOrd="4" destOrd="0" parTransId="{5B51AA83-A1D9-F347-9554-A4675120A38A}" sibTransId="{3E15FF12-4770-594A-ACE0-212C462158BE}"/>
    <dgm:cxn modelId="{B3FDBDDF-0E6B-F64A-8A94-2A193A28D620}" type="presOf" srcId="{FF959316-E051-894F-A921-37B1C3EF6330}" destId="{FCD2A21A-242A-BE48-BF59-BFF3E62A97F6}" srcOrd="0" destOrd="0" presId="urn:microsoft.com/office/officeart/2005/8/layout/default#6"/>
    <dgm:cxn modelId="{2594E6E8-7C44-3541-BF18-C2DA92440E9F}" type="presOf" srcId="{FD6569B3-A17B-F14D-A60A-017BB45915F1}" destId="{077B188A-25E6-7C46-BB03-B4A2850D0699}" srcOrd="0" destOrd="0" presId="urn:microsoft.com/office/officeart/2005/8/layout/default#6"/>
    <dgm:cxn modelId="{21D015EE-96F6-A34E-BB03-75AE3A34AC7C}" type="presOf" srcId="{38B89089-9925-F940-91F5-0B2EB7059519}" destId="{3B6996D9-2339-1E4D-83CA-8BB6AA140B4C}" srcOrd="0" destOrd="1" presId="urn:microsoft.com/office/officeart/2005/8/layout/default#6"/>
    <dgm:cxn modelId="{23BA8EEE-4A28-6348-84D7-C4D38F49B549}" srcId="{FD6569B3-A17B-F14D-A60A-017BB45915F1}" destId="{94EEF0F6-67F8-864B-AD30-A23DF867D199}" srcOrd="0" destOrd="0" parTransId="{DD2C7E8C-9556-FB4F-8B4B-2E8D5839229C}" sibTransId="{010C8AAF-7A40-F740-BD6F-5484AF2057BD}"/>
    <dgm:cxn modelId="{11D766F7-D21B-434C-B745-3016BD9C3A3C}" type="presOf" srcId="{D34B4210-6268-8340-B328-18A42BCE1D13}" destId="{0F813592-6FED-D943-9FFC-152095AD0661}" srcOrd="0" destOrd="1" presId="urn:microsoft.com/office/officeart/2005/8/layout/default#6"/>
    <dgm:cxn modelId="{603A6AFA-726E-3A4D-BFF1-6EB77F47C9A7}" type="presOf" srcId="{43FB9698-E384-A247-A128-A154D34C02DF}" destId="{EA352E1F-19F9-454A-8416-F632906A5A26}" srcOrd="0" destOrd="0" presId="urn:microsoft.com/office/officeart/2005/8/layout/default#6"/>
    <dgm:cxn modelId="{1A27447A-7B5C-414D-8E3A-F90C04437093}" type="presParOf" srcId="{F51760E1-FF89-CD4A-98CE-24098FC064CC}" destId="{EA352E1F-19F9-454A-8416-F632906A5A26}" srcOrd="0" destOrd="0" presId="urn:microsoft.com/office/officeart/2005/8/layout/default#6"/>
    <dgm:cxn modelId="{009ADA57-8581-CB4E-9D61-DE7EB408FBA2}" type="presParOf" srcId="{F51760E1-FF89-CD4A-98CE-24098FC064CC}" destId="{C386AA81-2876-F045-A93B-319DA4F076D0}" srcOrd="1" destOrd="0" presId="urn:microsoft.com/office/officeart/2005/8/layout/default#6"/>
    <dgm:cxn modelId="{802F932A-BD42-BE43-99AA-BB5B4FD431DB}" type="presParOf" srcId="{F51760E1-FF89-CD4A-98CE-24098FC064CC}" destId="{077B188A-25E6-7C46-BB03-B4A2850D0699}" srcOrd="2" destOrd="0" presId="urn:microsoft.com/office/officeart/2005/8/layout/default#6"/>
    <dgm:cxn modelId="{1F0B2C84-DFA0-BC4F-BAC5-7F899D87A689}" type="presParOf" srcId="{F51760E1-FF89-CD4A-98CE-24098FC064CC}" destId="{85270D4E-0483-6F4B-8F95-391A9BA6E3D4}" srcOrd="3" destOrd="0" presId="urn:microsoft.com/office/officeart/2005/8/layout/default#6"/>
    <dgm:cxn modelId="{2D1283D6-8571-FB45-AE06-61FB89E971E0}" type="presParOf" srcId="{F51760E1-FF89-CD4A-98CE-24098FC064CC}" destId="{FCD2A21A-242A-BE48-BF59-BFF3E62A97F6}" srcOrd="4" destOrd="0" presId="urn:microsoft.com/office/officeart/2005/8/layout/default#6"/>
    <dgm:cxn modelId="{455012FB-5C26-EA48-BC4E-59B40CC8372C}" type="presParOf" srcId="{F51760E1-FF89-CD4A-98CE-24098FC064CC}" destId="{B01E4B24-0CF6-8045-80EC-D7DCD76F741D}" srcOrd="5" destOrd="0" presId="urn:microsoft.com/office/officeart/2005/8/layout/default#6"/>
    <dgm:cxn modelId="{46257DB8-1C67-384A-A9E8-5F34549BCD65}" type="presParOf" srcId="{F51760E1-FF89-CD4A-98CE-24098FC064CC}" destId="{3B6996D9-2339-1E4D-83CA-8BB6AA140B4C}" srcOrd="6" destOrd="0" presId="urn:microsoft.com/office/officeart/2005/8/layout/default#6"/>
    <dgm:cxn modelId="{CBBC9EE6-BCFF-D340-91DE-AE9A6B1F78CE}" type="presParOf" srcId="{F51760E1-FF89-CD4A-98CE-24098FC064CC}" destId="{6906CE93-D797-9F44-AF7E-38FF364E81F3}" srcOrd="7" destOrd="0" presId="urn:microsoft.com/office/officeart/2005/8/layout/default#6"/>
    <dgm:cxn modelId="{CA4688F3-9249-8D46-B96B-DC7979AA553F}" type="presParOf" srcId="{F51760E1-FF89-CD4A-98CE-24098FC064CC}" destId="{D0FDE59F-2675-F341-8DE2-86B35ADF4491}" srcOrd="8" destOrd="0" presId="urn:microsoft.com/office/officeart/2005/8/layout/default#6"/>
    <dgm:cxn modelId="{6564EFE4-F753-254B-A331-E8E46307F73F}" type="presParOf" srcId="{F51760E1-FF89-CD4A-98CE-24098FC064CC}" destId="{0A6082AC-7DDA-464D-924E-A70E65BC6844}" srcOrd="9" destOrd="0" presId="urn:microsoft.com/office/officeart/2005/8/layout/default#6"/>
    <dgm:cxn modelId="{A726787E-1C25-F64A-BB76-05BD26A1F2E7}" type="presParOf" srcId="{F51760E1-FF89-CD4A-98CE-24098FC064CC}" destId="{0F813592-6FED-D943-9FFC-152095AD0661}" srcOrd="10" destOrd="0" presId="urn:microsoft.com/office/officeart/2005/8/layout/defaul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026BAF-3ABD-9F42-ACA7-911309E84C5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8C6CEEF-1DC8-A64C-9D70-7A3119FBAF80}">
      <dgm:prSet custT="1"/>
      <dgm:spPr>
        <a:solidFill>
          <a:schemeClr val="accent5">
            <a:lumMod val="75000"/>
          </a:schemeClr>
        </a:solidFill>
      </dgm:spPr>
      <dgm:t>
        <a:bodyPr/>
        <a:lstStyle/>
        <a:p>
          <a:pPr rtl="0"/>
          <a:r>
            <a:rPr lang="en-US" sz="1800" b="0" dirty="0">
              <a:solidFill>
                <a:schemeClr val="bg1"/>
              </a:solidFill>
              <a:effectLst/>
            </a:rPr>
            <a:t>UNIX files are administered using inodes (index nodes)</a:t>
          </a:r>
        </a:p>
      </dgm:t>
    </dgm:pt>
    <dgm:pt modelId="{8CBC7432-F113-9847-9E83-2952C0FE2704}" type="parTrans" cxnId="{51B0B077-CD4E-C341-AADB-DE073DD9F679}">
      <dgm:prSet/>
      <dgm:spPr/>
      <dgm:t>
        <a:bodyPr/>
        <a:lstStyle/>
        <a:p>
          <a:endParaRPr lang="en-US"/>
        </a:p>
      </dgm:t>
    </dgm:pt>
    <dgm:pt modelId="{575A2CF3-3533-B248-9018-C2B63B5ADBA6}" type="sibTrans" cxnId="{51B0B077-CD4E-C341-AADB-DE073DD9F679}">
      <dgm:prSet/>
      <dgm:spPr/>
      <dgm:t>
        <a:bodyPr/>
        <a:lstStyle/>
        <a:p>
          <a:endParaRPr lang="en-US"/>
        </a:p>
      </dgm:t>
    </dgm:pt>
    <dgm:pt modelId="{E7C9164F-CAF2-2A44-AD4A-F3D6568C08E6}">
      <dgm:prSet/>
      <dgm:spPr/>
      <dgm:t>
        <a:bodyPr/>
        <a:lstStyle/>
        <a:p>
          <a:pPr rtl="0"/>
          <a:r>
            <a:rPr lang="en-US" b="0" dirty="0"/>
            <a:t>Control structures with key information needed for a particular file</a:t>
          </a:r>
        </a:p>
      </dgm:t>
    </dgm:pt>
    <dgm:pt modelId="{AB09E0EB-69FE-F64E-A748-D60D922AF249}" type="parTrans" cxnId="{387B83DD-0BB2-BF45-BC6F-34126B0B29D1}">
      <dgm:prSet/>
      <dgm:spPr/>
      <dgm:t>
        <a:bodyPr/>
        <a:lstStyle/>
        <a:p>
          <a:endParaRPr lang="en-US"/>
        </a:p>
      </dgm:t>
    </dgm:pt>
    <dgm:pt modelId="{3B02A1A9-4398-6B43-8AC7-F4EFCEC6CA89}" type="sibTrans" cxnId="{387B83DD-0BB2-BF45-BC6F-34126B0B29D1}">
      <dgm:prSet/>
      <dgm:spPr/>
      <dgm:t>
        <a:bodyPr/>
        <a:lstStyle/>
        <a:p>
          <a:endParaRPr lang="en-US"/>
        </a:p>
      </dgm:t>
    </dgm:pt>
    <dgm:pt modelId="{EEEF3A1C-E036-154A-8C6F-9B8D1EE61936}">
      <dgm:prSet/>
      <dgm:spPr/>
      <dgm:t>
        <a:bodyPr/>
        <a:lstStyle/>
        <a:p>
          <a:pPr rtl="0"/>
          <a:r>
            <a:rPr lang="en-US" b="0" dirty="0"/>
            <a:t>Several file names may be associated with a single inode</a:t>
          </a:r>
        </a:p>
      </dgm:t>
    </dgm:pt>
    <dgm:pt modelId="{187848A2-CF1D-D34A-ACA8-3A12F9F935BA}" type="parTrans" cxnId="{3D216D7C-093E-BB4E-8990-37BB313BC354}">
      <dgm:prSet/>
      <dgm:spPr/>
      <dgm:t>
        <a:bodyPr/>
        <a:lstStyle/>
        <a:p>
          <a:endParaRPr lang="en-US"/>
        </a:p>
      </dgm:t>
    </dgm:pt>
    <dgm:pt modelId="{C25933A6-BF3E-CF49-9A40-B2A745B6B856}" type="sibTrans" cxnId="{3D216D7C-093E-BB4E-8990-37BB313BC354}">
      <dgm:prSet/>
      <dgm:spPr/>
      <dgm:t>
        <a:bodyPr/>
        <a:lstStyle/>
        <a:p>
          <a:endParaRPr lang="en-US"/>
        </a:p>
      </dgm:t>
    </dgm:pt>
    <dgm:pt modelId="{31DD44DD-AB57-F34F-895B-A1F9054AEB05}">
      <dgm:prSet/>
      <dgm:spPr/>
      <dgm:t>
        <a:bodyPr/>
        <a:lstStyle/>
        <a:p>
          <a:pPr rtl="0"/>
          <a:r>
            <a:rPr lang="en-US" b="0" dirty="0"/>
            <a:t>An active inode is associated with exactly one file</a:t>
          </a:r>
        </a:p>
      </dgm:t>
    </dgm:pt>
    <dgm:pt modelId="{CF6E0AA2-8A8C-324D-ADDC-31F715F3BBCD}" type="parTrans" cxnId="{C3783395-E929-EC49-ACB7-603B56C84DEA}">
      <dgm:prSet/>
      <dgm:spPr/>
      <dgm:t>
        <a:bodyPr/>
        <a:lstStyle/>
        <a:p>
          <a:endParaRPr lang="en-US"/>
        </a:p>
      </dgm:t>
    </dgm:pt>
    <dgm:pt modelId="{81389B5D-7122-F444-A31E-B3CA60F4753A}" type="sibTrans" cxnId="{C3783395-E929-EC49-ACB7-603B56C84DEA}">
      <dgm:prSet/>
      <dgm:spPr/>
      <dgm:t>
        <a:bodyPr/>
        <a:lstStyle/>
        <a:p>
          <a:endParaRPr lang="en-US"/>
        </a:p>
      </dgm:t>
    </dgm:pt>
    <dgm:pt modelId="{0749B6F4-5BEC-3D42-9689-982D101D5079}">
      <dgm:prSet/>
      <dgm:spPr/>
      <dgm:t>
        <a:bodyPr/>
        <a:lstStyle/>
        <a:p>
          <a:pPr rtl="0"/>
          <a:r>
            <a:rPr lang="en-US" b="0" dirty="0"/>
            <a:t>File attributes, permissions and control information are stored in the inode</a:t>
          </a:r>
        </a:p>
      </dgm:t>
    </dgm:pt>
    <dgm:pt modelId="{F3DE7FAB-03D4-7348-ABEE-13F4107DFAF3}" type="parTrans" cxnId="{5FB6F184-EC75-A047-8F8B-8094F055A3C7}">
      <dgm:prSet/>
      <dgm:spPr/>
      <dgm:t>
        <a:bodyPr/>
        <a:lstStyle/>
        <a:p>
          <a:endParaRPr lang="en-US"/>
        </a:p>
      </dgm:t>
    </dgm:pt>
    <dgm:pt modelId="{632B39CE-7DD8-0A43-ABA1-C151887FA90A}" type="sibTrans" cxnId="{5FB6F184-EC75-A047-8F8B-8094F055A3C7}">
      <dgm:prSet/>
      <dgm:spPr/>
      <dgm:t>
        <a:bodyPr/>
        <a:lstStyle/>
        <a:p>
          <a:endParaRPr lang="en-US"/>
        </a:p>
      </dgm:t>
    </dgm:pt>
    <dgm:pt modelId="{E648791F-3B9D-C746-B96E-96258A5A8B15}">
      <dgm:prSet/>
      <dgm:spPr/>
      <dgm:t>
        <a:bodyPr/>
        <a:lstStyle/>
        <a:p>
          <a:pPr rtl="0"/>
          <a:r>
            <a:rPr lang="en-US" b="0" dirty="0"/>
            <a:t>On the disk there is an inode table, or inode list, that contains the inodes of all the files in the file system</a:t>
          </a:r>
        </a:p>
      </dgm:t>
    </dgm:pt>
    <dgm:pt modelId="{A6A64C11-DA15-8446-8850-8873DF363774}" type="parTrans" cxnId="{C7C444D8-C963-144F-B96F-C51680A92F89}">
      <dgm:prSet/>
      <dgm:spPr/>
      <dgm:t>
        <a:bodyPr/>
        <a:lstStyle/>
        <a:p>
          <a:endParaRPr lang="en-US"/>
        </a:p>
      </dgm:t>
    </dgm:pt>
    <dgm:pt modelId="{30873CB8-CA5D-9E4E-9659-C0A6A0AF0228}" type="sibTrans" cxnId="{C7C444D8-C963-144F-B96F-C51680A92F89}">
      <dgm:prSet/>
      <dgm:spPr/>
      <dgm:t>
        <a:bodyPr/>
        <a:lstStyle/>
        <a:p>
          <a:endParaRPr lang="en-US"/>
        </a:p>
      </dgm:t>
    </dgm:pt>
    <dgm:pt modelId="{0107F809-A7CA-D64B-94AB-97F92DC4BD54}">
      <dgm:prSet/>
      <dgm:spPr/>
      <dgm:t>
        <a:bodyPr/>
        <a:lstStyle/>
        <a:p>
          <a:pPr rtl="0"/>
          <a:r>
            <a:rPr lang="en-US" b="0" dirty="0"/>
            <a:t>When a file is opened its inode is brought into main memory and stored in a memory resident inode table</a:t>
          </a:r>
        </a:p>
      </dgm:t>
    </dgm:pt>
    <dgm:pt modelId="{836A40B8-C7E5-514C-A3B7-825E09E4AB0A}" type="parTrans" cxnId="{9B6E3FC7-8AD7-B947-99E9-E284C401BD9D}">
      <dgm:prSet/>
      <dgm:spPr/>
      <dgm:t>
        <a:bodyPr/>
        <a:lstStyle/>
        <a:p>
          <a:endParaRPr lang="en-US"/>
        </a:p>
      </dgm:t>
    </dgm:pt>
    <dgm:pt modelId="{A47B16E5-4798-A146-A3DF-409DE62521D3}" type="sibTrans" cxnId="{9B6E3FC7-8AD7-B947-99E9-E284C401BD9D}">
      <dgm:prSet/>
      <dgm:spPr/>
      <dgm:t>
        <a:bodyPr/>
        <a:lstStyle/>
        <a:p>
          <a:endParaRPr lang="en-US"/>
        </a:p>
      </dgm:t>
    </dgm:pt>
    <dgm:pt modelId="{CD2F0A93-FE85-0F46-9A54-B6256BD6F8BD}">
      <dgm:prSet custT="1"/>
      <dgm:spPr>
        <a:solidFill>
          <a:schemeClr val="accent3">
            <a:lumMod val="75000"/>
          </a:schemeClr>
        </a:solidFill>
      </dgm:spPr>
      <dgm:t>
        <a:bodyPr/>
        <a:lstStyle/>
        <a:p>
          <a:pPr rtl="0"/>
          <a:r>
            <a:rPr lang="en-US" sz="1800" b="1" dirty="0">
              <a:solidFill>
                <a:schemeClr val="bg1"/>
              </a:solidFill>
              <a:effectLst/>
            </a:rPr>
            <a:t>Directories are structured in a hierarchical tree</a:t>
          </a:r>
        </a:p>
      </dgm:t>
    </dgm:pt>
    <dgm:pt modelId="{A746A15A-B6DC-7B4B-9850-63DE9FA23089}" type="parTrans" cxnId="{3DCEEECC-98B3-804F-89B7-1B669E4AC129}">
      <dgm:prSet/>
      <dgm:spPr/>
      <dgm:t>
        <a:bodyPr/>
        <a:lstStyle/>
        <a:p>
          <a:endParaRPr lang="en-US"/>
        </a:p>
      </dgm:t>
    </dgm:pt>
    <dgm:pt modelId="{A52AD995-88A0-5544-8DDF-E7AA6933D2BD}" type="sibTrans" cxnId="{3DCEEECC-98B3-804F-89B7-1B669E4AC129}">
      <dgm:prSet/>
      <dgm:spPr/>
      <dgm:t>
        <a:bodyPr/>
        <a:lstStyle/>
        <a:p>
          <a:endParaRPr lang="en-US"/>
        </a:p>
      </dgm:t>
    </dgm:pt>
    <dgm:pt modelId="{595A9805-249E-1943-8882-3639EED46038}">
      <dgm:prSet/>
      <dgm:spPr/>
      <dgm:t>
        <a:bodyPr/>
        <a:lstStyle/>
        <a:p>
          <a:pPr rtl="0"/>
          <a:r>
            <a:rPr lang="en-US" b="0" dirty="0"/>
            <a:t>May contain files and/or other directories</a:t>
          </a:r>
        </a:p>
      </dgm:t>
    </dgm:pt>
    <dgm:pt modelId="{02EAE387-F9F7-354C-B8B0-458E4B448266}" type="parTrans" cxnId="{4C103872-3700-EE4E-B50A-DD70E199D92D}">
      <dgm:prSet/>
      <dgm:spPr/>
      <dgm:t>
        <a:bodyPr/>
        <a:lstStyle/>
        <a:p>
          <a:endParaRPr lang="en-US"/>
        </a:p>
      </dgm:t>
    </dgm:pt>
    <dgm:pt modelId="{998A55E4-E8C3-BC48-801E-303EA7661653}" type="sibTrans" cxnId="{4C103872-3700-EE4E-B50A-DD70E199D92D}">
      <dgm:prSet/>
      <dgm:spPr/>
      <dgm:t>
        <a:bodyPr/>
        <a:lstStyle/>
        <a:p>
          <a:endParaRPr lang="en-US"/>
        </a:p>
      </dgm:t>
    </dgm:pt>
    <dgm:pt modelId="{AE5D8D3B-4E2A-704B-BD16-A685380F49D6}">
      <dgm:prSet/>
      <dgm:spPr/>
      <dgm:t>
        <a:bodyPr/>
        <a:lstStyle/>
        <a:p>
          <a:pPr rtl="0"/>
          <a:r>
            <a:rPr lang="en-US" b="0" dirty="0"/>
            <a:t>Contains file names plus pointers to associated inodes</a:t>
          </a:r>
        </a:p>
      </dgm:t>
    </dgm:pt>
    <dgm:pt modelId="{4A668ACA-9FA9-6B40-8CB5-29DE9B2DCCEF}" type="parTrans" cxnId="{F9E9FDB8-3791-1547-A737-D59556928503}">
      <dgm:prSet/>
      <dgm:spPr/>
      <dgm:t>
        <a:bodyPr/>
        <a:lstStyle/>
        <a:p>
          <a:endParaRPr lang="en-US"/>
        </a:p>
      </dgm:t>
    </dgm:pt>
    <dgm:pt modelId="{82BABBC4-70E1-5F45-8D52-E9639CA0FE51}" type="sibTrans" cxnId="{F9E9FDB8-3791-1547-A737-D59556928503}">
      <dgm:prSet/>
      <dgm:spPr/>
      <dgm:t>
        <a:bodyPr/>
        <a:lstStyle/>
        <a:p>
          <a:endParaRPr lang="en-US"/>
        </a:p>
      </dgm:t>
    </dgm:pt>
    <dgm:pt modelId="{95B7A89C-17A2-D942-9558-4E872777DE5F}" type="pres">
      <dgm:prSet presAssocID="{78026BAF-3ABD-9F42-ACA7-911309E84C57}" presName="linear" presStyleCnt="0">
        <dgm:presLayoutVars>
          <dgm:dir/>
          <dgm:animLvl val="lvl"/>
          <dgm:resizeHandles val="exact"/>
        </dgm:presLayoutVars>
      </dgm:prSet>
      <dgm:spPr/>
    </dgm:pt>
    <dgm:pt modelId="{EB88F8A5-3962-DE47-90B8-821471113204}" type="pres">
      <dgm:prSet presAssocID="{58C6CEEF-1DC8-A64C-9D70-7A3119FBAF80}" presName="parentLin" presStyleCnt="0"/>
      <dgm:spPr/>
    </dgm:pt>
    <dgm:pt modelId="{756082C2-2C8D-4242-80A8-1868CAECDF6F}" type="pres">
      <dgm:prSet presAssocID="{58C6CEEF-1DC8-A64C-9D70-7A3119FBAF80}" presName="parentLeftMargin" presStyleLbl="node1" presStyleIdx="0" presStyleCnt="2"/>
      <dgm:spPr/>
    </dgm:pt>
    <dgm:pt modelId="{A300F435-BF69-6D48-B4C7-25A75E09DAFA}" type="pres">
      <dgm:prSet presAssocID="{58C6CEEF-1DC8-A64C-9D70-7A3119FBAF80}" presName="parentText" presStyleLbl="node1" presStyleIdx="0" presStyleCnt="2" custScaleX="102646" custScaleY="123921">
        <dgm:presLayoutVars>
          <dgm:chMax val="0"/>
          <dgm:bulletEnabled val="1"/>
        </dgm:presLayoutVars>
      </dgm:prSet>
      <dgm:spPr/>
    </dgm:pt>
    <dgm:pt modelId="{21192CE0-154A-AE46-95CE-C3D656430268}" type="pres">
      <dgm:prSet presAssocID="{58C6CEEF-1DC8-A64C-9D70-7A3119FBAF80}" presName="negativeSpace" presStyleCnt="0"/>
      <dgm:spPr/>
    </dgm:pt>
    <dgm:pt modelId="{18D0F589-FB7D-AE40-91C3-EF8F0AE4FB5B}" type="pres">
      <dgm:prSet presAssocID="{58C6CEEF-1DC8-A64C-9D70-7A3119FBAF80}" presName="childText" presStyleLbl="conFgAcc1" presStyleIdx="0" presStyleCnt="2">
        <dgm:presLayoutVars>
          <dgm:bulletEnabled val="1"/>
        </dgm:presLayoutVars>
      </dgm:prSet>
      <dgm:spPr/>
    </dgm:pt>
    <dgm:pt modelId="{DD79ACF2-50EA-A149-9E9D-14E44D673DCF}" type="pres">
      <dgm:prSet presAssocID="{575A2CF3-3533-B248-9018-C2B63B5ADBA6}" presName="spaceBetweenRectangles" presStyleCnt="0"/>
      <dgm:spPr/>
    </dgm:pt>
    <dgm:pt modelId="{8A702132-4D46-2546-8CB3-0BBA6C4E1A02}" type="pres">
      <dgm:prSet presAssocID="{CD2F0A93-FE85-0F46-9A54-B6256BD6F8BD}" presName="parentLin" presStyleCnt="0"/>
      <dgm:spPr/>
    </dgm:pt>
    <dgm:pt modelId="{71746663-E2BD-9E45-A155-4A03CA271CEB}" type="pres">
      <dgm:prSet presAssocID="{CD2F0A93-FE85-0F46-9A54-B6256BD6F8BD}" presName="parentLeftMargin" presStyleLbl="node1" presStyleIdx="0" presStyleCnt="2"/>
      <dgm:spPr/>
    </dgm:pt>
    <dgm:pt modelId="{C664E035-1912-A64C-AD28-0FDE8073FC5D}" type="pres">
      <dgm:prSet presAssocID="{CD2F0A93-FE85-0F46-9A54-B6256BD6F8BD}" presName="parentText" presStyleLbl="node1" presStyleIdx="1" presStyleCnt="2" custScaleX="102646" custScaleY="131302">
        <dgm:presLayoutVars>
          <dgm:chMax val="0"/>
          <dgm:bulletEnabled val="1"/>
        </dgm:presLayoutVars>
      </dgm:prSet>
      <dgm:spPr/>
    </dgm:pt>
    <dgm:pt modelId="{CD2643E8-1390-0642-8296-EF3792867AE3}" type="pres">
      <dgm:prSet presAssocID="{CD2F0A93-FE85-0F46-9A54-B6256BD6F8BD}" presName="negativeSpace" presStyleCnt="0"/>
      <dgm:spPr/>
    </dgm:pt>
    <dgm:pt modelId="{D2FB927B-1775-CB43-8C6A-C758B2886B47}" type="pres">
      <dgm:prSet presAssocID="{CD2F0A93-FE85-0F46-9A54-B6256BD6F8BD}" presName="childText" presStyleLbl="conFgAcc1" presStyleIdx="1" presStyleCnt="2">
        <dgm:presLayoutVars>
          <dgm:bulletEnabled val="1"/>
        </dgm:presLayoutVars>
      </dgm:prSet>
      <dgm:spPr/>
    </dgm:pt>
  </dgm:ptLst>
  <dgm:cxnLst>
    <dgm:cxn modelId="{1ECF1403-0205-1749-B550-CDF32A3E669E}" type="presOf" srcId="{58C6CEEF-1DC8-A64C-9D70-7A3119FBAF80}" destId="{A300F435-BF69-6D48-B4C7-25A75E09DAFA}" srcOrd="1" destOrd="0" presId="urn:microsoft.com/office/officeart/2005/8/layout/list1"/>
    <dgm:cxn modelId="{AD476508-48D9-7848-8195-C9F9AD85085F}" type="presOf" srcId="{E7C9164F-CAF2-2A44-AD4A-F3D6568C08E6}" destId="{18D0F589-FB7D-AE40-91C3-EF8F0AE4FB5B}" srcOrd="0" destOrd="0" presId="urn:microsoft.com/office/officeart/2005/8/layout/list1"/>
    <dgm:cxn modelId="{18BFAE0B-0FE7-7E43-A646-E1827139BD50}" type="presOf" srcId="{E648791F-3B9D-C746-B96E-96258A5A8B15}" destId="{18D0F589-FB7D-AE40-91C3-EF8F0AE4FB5B}" srcOrd="0" destOrd="4" presId="urn:microsoft.com/office/officeart/2005/8/layout/list1"/>
    <dgm:cxn modelId="{21D24D0E-C769-EE49-875E-C06F388B10FB}" type="presOf" srcId="{EEEF3A1C-E036-154A-8C6F-9B8D1EE61936}" destId="{18D0F589-FB7D-AE40-91C3-EF8F0AE4FB5B}" srcOrd="0" destOrd="1" presId="urn:microsoft.com/office/officeart/2005/8/layout/list1"/>
    <dgm:cxn modelId="{561CB912-E4B5-7B49-A2AD-A9C64B52F88F}" type="presOf" srcId="{0749B6F4-5BEC-3D42-9689-982D101D5079}" destId="{18D0F589-FB7D-AE40-91C3-EF8F0AE4FB5B}" srcOrd="0" destOrd="3" presId="urn:microsoft.com/office/officeart/2005/8/layout/list1"/>
    <dgm:cxn modelId="{A743B31A-BABE-C849-95B8-69D54108216E}" type="presOf" srcId="{78026BAF-3ABD-9F42-ACA7-911309E84C57}" destId="{95B7A89C-17A2-D942-9558-4E872777DE5F}" srcOrd="0" destOrd="0" presId="urn:microsoft.com/office/officeart/2005/8/layout/list1"/>
    <dgm:cxn modelId="{6434EF20-5F38-0A44-8540-D34BF0231ABC}" type="presOf" srcId="{0107F809-A7CA-D64B-94AB-97F92DC4BD54}" destId="{18D0F589-FB7D-AE40-91C3-EF8F0AE4FB5B}" srcOrd="0" destOrd="5" presId="urn:microsoft.com/office/officeart/2005/8/layout/list1"/>
    <dgm:cxn modelId="{C9FB4922-A946-524E-8675-A107C2425331}" type="presOf" srcId="{CD2F0A93-FE85-0F46-9A54-B6256BD6F8BD}" destId="{C664E035-1912-A64C-AD28-0FDE8073FC5D}" srcOrd="1" destOrd="0" presId="urn:microsoft.com/office/officeart/2005/8/layout/list1"/>
    <dgm:cxn modelId="{77E55B36-7D97-E64A-98FC-75A9959975E8}" type="presOf" srcId="{595A9805-249E-1943-8882-3639EED46038}" destId="{D2FB927B-1775-CB43-8C6A-C758B2886B47}" srcOrd="0" destOrd="0" presId="urn:microsoft.com/office/officeart/2005/8/layout/list1"/>
    <dgm:cxn modelId="{4C103872-3700-EE4E-B50A-DD70E199D92D}" srcId="{CD2F0A93-FE85-0F46-9A54-B6256BD6F8BD}" destId="{595A9805-249E-1943-8882-3639EED46038}" srcOrd="0" destOrd="0" parTransId="{02EAE387-F9F7-354C-B8B0-458E4B448266}" sibTransId="{998A55E4-E8C3-BC48-801E-303EA7661653}"/>
    <dgm:cxn modelId="{51B0B077-CD4E-C341-AADB-DE073DD9F679}" srcId="{78026BAF-3ABD-9F42-ACA7-911309E84C57}" destId="{58C6CEEF-1DC8-A64C-9D70-7A3119FBAF80}" srcOrd="0" destOrd="0" parTransId="{8CBC7432-F113-9847-9E83-2952C0FE2704}" sibTransId="{575A2CF3-3533-B248-9018-C2B63B5ADBA6}"/>
    <dgm:cxn modelId="{3D216D7C-093E-BB4E-8990-37BB313BC354}" srcId="{58C6CEEF-1DC8-A64C-9D70-7A3119FBAF80}" destId="{EEEF3A1C-E036-154A-8C6F-9B8D1EE61936}" srcOrd="1" destOrd="0" parTransId="{187848A2-CF1D-D34A-ACA8-3A12F9F935BA}" sibTransId="{C25933A6-BF3E-CF49-9A40-B2A745B6B856}"/>
    <dgm:cxn modelId="{5FB6F184-EC75-A047-8F8B-8094F055A3C7}" srcId="{58C6CEEF-1DC8-A64C-9D70-7A3119FBAF80}" destId="{0749B6F4-5BEC-3D42-9689-982D101D5079}" srcOrd="3" destOrd="0" parTransId="{F3DE7FAB-03D4-7348-ABEE-13F4107DFAF3}" sibTransId="{632B39CE-7DD8-0A43-ABA1-C151887FA90A}"/>
    <dgm:cxn modelId="{C3783395-E929-EC49-ACB7-603B56C84DEA}" srcId="{58C6CEEF-1DC8-A64C-9D70-7A3119FBAF80}" destId="{31DD44DD-AB57-F34F-895B-A1F9054AEB05}" srcOrd="2" destOrd="0" parTransId="{CF6E0AA2-8A8C-324D-ADDC-31F715F3BBCD}" sibTransId="{81389B5D-7122-F444-A31E-B3CA60F4753A}"/>
    <dgm:cxn modelId="{4B5EC9A6-FEB1-CA43-8221-272600FC480E}" type="presOf" srcId="{CD2F0A93-FE85-0F46-9A54-B6256BD6F8BD}" destId="{71746663-E2BD-9E45-A155-4A03CA271CEB}" srcOrd="0" destOrd="0" presId="urn:microsoft.com/office/officeart/2005/8/layout/list1"/>
    <dgm:cxn modelId="{F9E9FDB8-3791-1547-A737-D59556928503}" srcId="{CD2F0A93-FE85-0F46-9A54-B6256BD6F8BD}" destId="{AE5D8D3B-4E2A-704B-BD16-A685380F49D6}" srcOrd="1" destOrd="0" parTransId="{4A668ACA-9FA9-6B40-8CB5-29DE9B2DCCEF}" sibTransId="{82BABBC4-70E1-5F45-8D52-E9639CA0FE51}"/>
    <dgm:cxn modelId="{9B6E3FC7-8AD7-B947-99E9-E284C401BD9D}" srcId="{58C6CEEF-1DC8-A64C-9D70-7A3119FBAF80}" destId="{0107F809-A7CA-D64B-94AB-97F92DC4BD54}" srcOrd="5" destOrd="0" parTransId="{836A40B8-C7E5-514C-A3B7-825E09E4AB0A}" sibTransId="{A47B16E5-4798-A146-A3DF-409DE62521D3}"/>
    <dgm:cxn modelId="{3DCEEECC-98B3-804F-89B7-1B669E4AC129}" srcId="{78026BAF-3ABD-9F42-ACA7-911309E84C57}" destId="{CD2F0A93-FE85-0F46-9A54-B6256BD6F8BD}" srcOrd="1" destOrd="0" parTransId="{A746A15A-B6DC-7B4B-9850-63DE9FA23089}" sibTransId="{A52AD995-88A0-5544-8DDF-E7AA6933D2BD}"/>
    <dgm:cxn modelId="{C7C444D8-C963-144F-B96F-C51680A92F89}" srcId="{58C6CEEF-1DC8-A64C-9D70-7A3119FBAF80}" destId="{E648791F-3B9D-C746-B96E-96258A5A8B15}" srcOrd="4" destOrd="0" parTransId="{A6A64C11-DA15-8446-8850-8873DF363774}" sibTransId="{30873CB8-CA5D-9E4E-9659-C0A6A0AF0228}"/>
    <dgm:cxn modelId="{03C9E8DB-07C0-B74E-AFB3-2BC44228C5EE}" type="presOf" srcId="{58C6CEEF-1DC8-A64C-9D70-7A3119FBAF80}" destId="{756082C2-2C8D-4242-80A8-1868CAECDF6F}" srcOrd="0" destOrd="0" presId="urn:microsoft.com/office/officeart/2005/8/layout/list1"/>
    <dgm:cxn modelId="{387B83DD-0BB2-BF45-BC6F-34126B0B29D1}" srcId="{58C6CEEF-1DC8-A64C-9D70-7A3119FBAF80}" destId="{E7C9164F-CAF2-2A44-AD4A-F3D6568C08E6}" srcOrd="0" destOrd="0" parTransId="{AB09E0EB-69FE-F64E-A748-D60D922AF249}" sibTransId="{3B02A1A9-4398-6B43-8AC7-F4EFCEC6CA89}"/>
    <dgm:cxn modelId="{E8BF93E4-08C1-C049-B599-DC5653822524}" type="presOf" srcId="{31DD44DD-AB57-F34F-895B-A1F9054AEB05}" destId="{18D0F589-FB7D-AE40-91C3-EF8F0AE4FB5B}" srcOrd="0" destOrd="2" presId="urn:microsoft.com/office/officeart/2005/8/layout/list1"/>
    <dgm:cxn modelId="{584ED3E6-8D7B-BC40-9DE6-9B5959623A87}" type="presOf" srcId="{AE5D8D3B-4E2A-704B-BD16-A685380F49D6}" destId="{D2FB927B-1775-CB43-8C6A-C758B2886B47}" srcOrd="0" destOrd="1" presId="urn:microsoft.com/office/officeart/2005/8/layout/list1"/>
    <dgm:cxn modelId="{CE49135D-BC5B-8241-9D3F-874C80003875}" type="presParOf" srcId="{95B7A89C-17A2-D942-9558-4E872777DE5F}" destId="{EB88F8A5-3962-DE47-90B8-821471113204}" srcOrd="0" destOrd="0" presId="urn:microsoft.com/office/officeart/2005/8/layout/list1"/>
    <dgm:cxn modelId="{5105C30B-378A-1347-A3B4-2750F4077DEA}" type="presParOf" srcId="{EB88F8A5-3962-DE47-90B8-821471113204}" destId="{756082C2-2C8D-4242-80A8-1868CAECDF6F}" srcOrd="0" destOrd="0" presId="urn:microsoft.com/office/officeart/2005/8/layout/list1"/>
    <dgm:cxn modelId="{4BAC4938-FFCE-844B-B7D1-032BA3A2D18C}" type="presParOf" srcId="{EB88F8A5-3962-DE47-90B8-821471113204}" destId="{A300F435-BF69-6D48-B4C7-25A75E09DAFA}" srcOrd="1" destOrd="0" presId="urn:microsoft.com/office/officeart/2005/8/layout/list1"/>
    <dgm:cxn modelId="{F7CD7971-49AE-984B-A769-CE177B1F0B62}" type="presParOf" srcId="{95B7A89C-17A2-D942-9558-4E872777DE5F}" destId="{21192CE0-154A-AE46-95CE-C3D656430268}" srcOrd="1" destOrd="0" presId="urn:microsoft.com/office/officeart/2005/8/layout/list1"/>
    <dgm:cxn modelId="{8475E1BB-FDC0-AB41-8C48-3DD3218F5E4C}" type="presParOf" srcId="{95B7A89C-17A2-D942-9558-4E872777DE5F}" destId="{18D0F589-FB7D-AE40-91C3-EF8F0AE4FB5B}" srcOrd="2" destOrd="0" presId="urn:microsoft.com/office/officeart/2005/8/layout/list1"/>
    <dgm:cxn modelId="{5EADECAB-E5CF-364C-95A7-FA0C90E61E79}" type="presParOf" srcId="{95B7A89C-17A2-D942-9558-4E872777DE5F}" destId="{DD79ACF2-50EA-A149-9E9D-14E44D673DCF}" srcOrd="3" destOrd="0" presId="urn:microsoft.com/office/officeart/2005/8/layout/list1"/>
    <dgm:cxn modelId="{874E4439-15A5-CE4E-AB28-D516F0407AD2}" type="presParOf" srcId="{95B7A89C-17A2-D942-9558-4E872777DE5F}" destId="{8A702132-4D46-2546-8CB3-0BBA6C4E1A02}" srcOrd="4" destOrd="0" presId="urn:microsoft.com/office/officeart/2005/8/layout/list1"/>
    <dgm:cxn modelId="{633CABF2-4668-5C42-8944-F7F7024F7E88}" type="presParOf" srcId="{8A702132-4D46-2546-8CB3-0BBA6C4E1A02}" destId="{71746663-E2BD-9E45-A155-4A03CA271CEB}" srcOrd="0" destOrd="0" presId="urn:microsoft.com/office/officeart/2005/8/layout/list1"/>
    <dgm:cxn modelId="{D68B76C3-43EB-F943-BF8E-0C8A0227C75C}" type="presParOf" srcId="{8A702132-4D46-2546-8CB3-0BBA6C4E1A02}" destId="{C664E035-1912-A64C-AD28-0FDE8073FC5D}" srcOrd="1" destOrd="0" presId="urn:microsoft.com/office/officeart/2005/8/layout/list1"/>
    <dgm:cxn modelId="{B91DA83F-4AF6-2343-AE2F-C70771C5CDFD}" type="presParOf" srcId="{95B7A89C-17A2-D942-9558-4E872777DE5F}" destId="{CD2643E8-1390-0642-8296-EF3792867AE3}" srcOrd="5" destOrd="0" presId="urn:microsoft.com/office/officeart/2005/8/layout/list1"/>
    <dgm:cxn modelId="{6160B5B6-D2C1-C648-9886-D45814D8A0D6}" type="presParOf" srcId="{95B7A89C-17A2-D942-9558-4E872777DE5F}" destId="{D2FB927B-1775-CB43-8C6A-C758B2886B47}"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E5FFD9-47B9-1F4D-94CE-A7753E86637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0709B24-1B04-EF40-B74A-9FAB8CC7C092}">
      <dgm:prSet/>
      <dgm:spPr>
        <a:solidFill>
          <a:schemeClr val="accent3">
            <a:lumMod val="75000"/>
          </a:schemeClr>
        </a:solidFill>
      </dgm:spPr>
      <dgm:t>
        <a:bodyPr/>
        <a:lstStyle/>
        <a:p>
          <a:pPr rtl="0"/>
          <a:r>
            <a:rPr lang="en-US" b="1" dirty="0"/>
            <a:t>Modern UNIX systems support ACLs</a:t>
          </a:r>
        </a:p>
      </dgm:t>
    </dgm:pt>
    <dgm:pt modelId="{9F1E9D52-3D64-BD44-9CBC-81A119F808C6}" type="parTrans" cxnId="{41DFF279-0153-124D-ACE5-3668C66C695A}">
      <dgm:prSet/>
      <dgm:spPr/>
      <dgm:t>
        <a:bodyPr/>
        <a:lstStyle/>
        <a:p>
          <a:endParaRPr lang="en-US"/>
        </a:p>
      </dgm:t>
    </dgm:pt>
    <dgm:pt modelId="{36A5FEA2-372F-924F-82D5-7F4103370CB2}" type="sibTrans" cxnId="{41DFF279-0153-124D-ACE5-3668C66C695A}">
      <dgm:prSet/>
      <dgm:spPr/>
      <dgm:t>
        <a:bodyPr/>
        <a:lstStyle/>
        <a:p>
          <a:endParaRPr lang="en-US"/>
        </a:p>
      </dgm:t>
    </dgm:pt>
    <dgm:pt modelId="{0B6F0136-6879-DD40-BC04-478CE38B6E12}">
      <dgm:prSet/>
      <dgm:spPr/>
      <dgm:t>
        <a:bodyPr/>
        <a:lstStyle/>
        <a:p>
          <a:pPr rtl="0"/>
          <a:r>
            <a:rPr lang="en-US" dirty="0"/>
            <a:t>FreeBSD, OpenBSD, Linux, Solaris</a:t>
          </a:r>
        </a:p>
      </dgm:t>
    </dgm:pt>
    <dgm:pt modelId="{81314DA4-B348-7545-800F-8F6D28F9F831}" type="parTrans" cxnId="{C5CFB8AE-AF68-5F44-B16D-DD87D5D42712}">
      <dgm:prSet/>
      <dgm:spPr/>
      <dgm:t>
        <a:bodyPr/>
        <a:lstStyle/>
        <a:p>
          <a:endParaRPr lang="en-US"/>
        </a:p>
      </dgm:t>
    </dgm:pt>
    <dgm:pt modelId="{96D61FC5-1039-744F-9EF4-8A168C285468}" type="sibTrans" cxnId="{C5CFB8AE-AF68-5F44-B16D-DD87D5D42712}">
      <dgm:prSet/>
      <dgm:spPr/>
      <dgm:t>
        <a:bodyPr/>
        <a:lstStyle/>
        <a:p>
          <a:endParaRPr lang="en-US"/>
        </a:p>
      </dgm:t>
    </dgm:pt>
    <dgm:pt modelId="{CF837BB7-B71E-2542-8F7F-98186D12E763}">
      <dgm:prSet/>
      <dgm:spPr>
        <a:solidFill>
          <a:srgbClr val="7030A0"/>
        </a:solidFill>
      </dgm:spPr>
      <dgm:t>
        <a:bodyPr/>
        <a:lstStyle/>
        <a:p>
          <a:pPr algn="ctr" rtl="0"/>
          <a:r>
            <a:rPr lang="en-US" b="1" dirty="0"/>
            <a:t>FreeBSD</a:t>
          </a:r>
        </a:p>
      </dgm:t>
    </dgm:pt>
    <dgm:pt modelId="{9F62378E-DAFA-BE4A-8514-648FACC39004}" type="parTrans" cxnId="{F41B87AF-F70E-854A-BC74-73A104A207C1}">
      <dgm:prSet/>
      <dgm:spPr/>
      <dgm:t>
        <a:bodyPr/>
        <a:lstStyle/>
        <a:p>
          <a:endParaRPr lang="en-US"/>
        </a:p>
      </dgm:t>
    </dgm:pt>
    <dgm:pt modelId="{6EC815CC-E121-CE4C-983B-09C36460EC1A}" type="sibTrans" cxnId="{F41B87AF-F70E-854A-BC74-73A104A207C1}">
      <dgm:prSet/>
      <dgm:spPr/>
      <dgm:t>
        <a:bodyPr/>
        <a:lstStyle/>
        <a:p>
          <a:endParaRPr lang="en-US"/>
        </a:p>
      </dgm:t>
    </dgm:pt>
    <dgm:pt modelId="{32F3CA54-D207-B14F-80A6-BBF55E7BC033}">
      <dgm:prSet/>
      <dgm:spPr/>
      <dgm:t>
        <a:bodyPr/>
        <a:lstStyle/>
        <a:p>
          <a:pPr rtl="0"/>
          <a:r>
            <a:rPr lang="en-US" dirty="0"/>
            <a:t>Setfacl command assigns a list of UNIX user IDs and groups</a:t>
          </a:r>
        </a:p>
      </dgm:t>
    </dgm:pt>
    <dgm:pt modelId="{E0BA7D61-89E0-0946-B551-78E8BE9C912A}" type="parTrans" cxnId="{52A2480E-CF5A-624F-92A4-CF303B96A77D}">
      <dgm:prSet/>
      <dgm:spPr/>
      <dgm:t>
        <a:bodyPr/>
        <a:lstStyle/>
        <a:p>
          <a:endParaRPr lang="en-US"/>
        </a:p>
      </dgm:t>
    </dgm:pt>
    <dgm:pt modelId="{AB674D37-1B6A-6144-8D81-7FD81672AA92}" type="sibTrans" cxnId="{52A2480E-CF5A-624F-92A4-CF303B96A77D}">
      <dgm:prSet/>
      <dgm:spPr/>
      <dgm:t>
        <a:bodyPr/>
        <a:lstStyle/>
        <a:p>
          <a:endParaRPr lang="en-US"/>
        </a:p>
      </dgm:t>
    </dgm:pt>
    <dgm:pt modelId="{06F6E4E6-2E1D-A44A-98E9-84459814A013}">
      <dgm:prSet/>
      <dgm:spPr/>
      <dgm:t>
        <a:bodyPr/>
        <a:lstStyle/>
        <a:p>
          <a:pPr rtl="0"/>
          <a:r>
            <a:rPr lang="en-US" dirty="0"/>
            <a:t>Any number of users and groups can be associated with a file</a:t>
          </a:r>
        </a:p>
      </dgm:t>
    </dgm:pt>
    <dgm:pt modelId="{C9BEAC7B-CDDD-CA43-9AB0-66FD25C534DA}" type="parTrans" cxnId="{D41BCDF1-6788-AC46-9943-5FB75F2DF34F}">
      <dgm:prSet/>
      <dgm:spPr/>
      <dgm:t>
        <a:bodyPr/>
        <a:lstStyle/>
        <a:p>
          <a:endParaRPr lang="en-US"/>
        </a:p>
      </dgm:t>
    </dgm:pt>
    <dgm:pt modelId="{E0449BD6-59AB-6C4D-99E7-A953B14BA1AB}" type="sibTrans" cxnId="{D41BCDF1-6788-AC46-9943-5FB75F2DF34F}">
      <dgm:prSet/>
      <dgm:spPr/>
      <dgm:t>
        <a:bodyPr/>
        <a:lstStyle/>
        <a:p>
          <a:endParaRPr lang="en-US"/>
        </a:p>
      </dgm:t>
    </dgm:pt>
    <dgm:pt modelId="{3F505B33-085B-9F43-92EB-0BB0CD7E0D42}">
      <dgm:prSet/>
      <dgm:spPr/>
      <dgm:t>
        <a:bodyPr/>
        <a:lstStyle/>
        <a:p>
          <a:pPr rtl="0"/>
          <a:r>
            <a:rPr lang="en-US" dirty="0"/>
            <a:t>Read, write, execute protection bits</a:t>
          </a:r>
        </a:p>
      </dgm:t>
    </dgm:pt>
    <dgm:pt modelId="{4DF1024B-C9E8-AB4C-A20D-DAED88DF37A7}" type="parTrans" cxnId="{A2606BB2-D9EA-8B4E-A434-0281864D311E}">
      <dgm:prSet/>
      <dgm:spPr/>
      <dgm:t>
        <a:bodyPr/>
        <a:lstStyle/>
        <a:p>
          <a:endParaRPr lang="en-US"/>
        </a:p>
      </dgm:t>
    </dgm:pt>
    <dgm:pt modelId="{0B9DAD09-DFDC-B640-A2FD-808B1E5B98FF}" type="sibTrans" cxnId="{A2606BB2-D9EA-8B4E-A434-0281864D311E}">
      <dgm:prSet/>
      <dgm:spPr/>
      <dgm:t>
        <a:bodyPr/>
        <a:lstStyle/>
        <a:p>
          <a:endParaRPr lang="en-US"/>
        </a:p>
      </dgm:t>
    </dgm:pt>
    <dgm:pt modelId="{748F080D-E671-2D40-B4CD-0B9A0D486246}">
      <dgm:prSet/>
      <dgm:spPr/>
      <dgm:t>
        <a:bodyPr/>
        <a:lstStyle/>
        <a:p>
          <a:pPr rtl="0"/>
          <a:r>
            <a:rPr lang="en-US" dirty="0"/>
            <a:t>A file does not need to have an ACL</a:t>
          </a:r>
        </a:p>
      </dgm:t>
    </dgm:pt>
    <dgm:pt modelId="{B2B02F87-CA84-4849-A519-E7CBB697F5AC}" type="parTrans" cxnId="{A6CA36A0-7328-B44E-8CA7-56BDC70AD1B0}">
      <dgm:prSet/>
      <dgm:spPr/>
      <dgm:t>
        <a:bodyPr/>
        <a:lstStyle/>
        <a:p>
          <a:endParaRPr lang="en-US"/>
        </a:p>
      </dgm:t>
    </dgm:pt>
    <dgm:pt modelId="{70354B0B-F31B-A149-B8AD-6D60AF5914CD}" type="sibTrans" cxnId="{A6CA36A0-7328-B44E-8CA7-56BDC70AD1B0}">
      <dgm:prSet/>
      <dgm:spPr/>
      <dgm:t>
        <a:bodyPr/>
        <a:lstStyle/>
        <a:p>
          <a:endParaRPr lang="en-US"/>
        </a:p>
      </dgm:t>
    </dgm:pt>
    <dgm:pt modelId="{A66E6216-AAA4-A649-8398-0E974B96B2D5}">
      <dgm:prSet/>
      <dgm:spPr/>
      <dgm:t>
        <a:bodyPr/>
        <a:lstStyle/>
        <a:p>
          <a:pPr rtl="0"/>
          <a:r>
            <a:rPr lang="en-US" dirty="0"/>
            <a:t>Includes an additional protection bit that indicates whether the file has an extended ACL</a:t>
          </a:r>
        </a:p>
      </dgm:t>
    </dgm:pt>
    <dgm:pt modelId="{DAAC81E7-7C0D-A34E-A186-B0FD88297680}" type="parTrans" cxnId="{1320DF7C-EFDF-D840-A43A-373C322D976D}">
      <dgm:prSet/>
      <dgm:spPr/>
      <dgm:t>
        <a:bodyPr/>
        <a:lstStyle/>
        <a:p>
          <a:endParaRPr lang="en-US"/>
        </a:p>
      </dgm:t>
    </dgm:pt>
    <dgm:pt modelId="{75265B11-3B98-644B-883E-27BDB3429B11}" type="sibTrans" cxnId="{1320DF7C-EFDF-D840-A43A-373C322D976D}">
      <dgm:prSet/>
      <dgm:spPr/>
      <dgm:t>
        <a:bodyPr/>
        <a:lstStyle/>
        <a:p>
          <a:endParaRPr lang="en-US"/>
        </a:p>
      </dgm:t>
    </dgm:pt>
    <dgm:pt modelId="{F1AAFC34-5C12-7547-AD77-54E9716EDF97}">
      <dgm:prSet/>
      <dgm:spPr>
        <a:solidFill>
          <a:schemeClr val="accent5">
            <a:lumMod val="75000"/>
          </a:schemeClr>
        </a:solidFill>
      </dgm:spPr>
      <dgm:t>
        <a:bodyPr/>
        <a:lstStyle/>
        <a:p>
          <a:pPr rtl="0"/>
          <a:r>
            <a:rPr lang="en-US" b="1" dirty="0"/>
            <a:t>When a process requests access to a file system object two steps are performed:</a:t>
          </a:r>
        </a:p>
      </dgm:t>
    </dgm:pt>
    <dgm:pt modelId="{214AFB54-F1C5-B14F-8696-6835531239A2}" type="parTrans" cxnId="{07FD1ED1-2A1C-3B44-A577-5D01A35510EF}">
      <dgm:prSet/>
      <dgm:spPr/>
      <dgm:t>
        <a:bodyPr/>
        <a:lstStyle/>
        <a:p>
          <a:endParaRPr lang="en-US"/>
        </a:p>
      </dgm:t>
    </dgm:pt>
    <dgm:pt modelId="{67420535-1BE6-F74D-B2EC-4BF8C05D04A2}" type="sibTrans" cxnId="{07FD1ED1-2A1C-3B44-A577-5D01A35510EF}">
      <dgm:prSet/>
      <dgm:spPr/>
      <dgm:t>
        <a:bodyPr/>
        <a:lstStyle/>
        <a:p>
          <a:endParaRPr lang="en-US"/>
        </a:p>
      </dgm:t>
    </dgm:pt>
    <dgm:pt modelId="{1262DD8D-9C20-8641-BBA0-D6C0CBE19BB8}">
      <dgm:prSet/>
      <dgm:spPr/>
      <dgm:t>
        <a:bodyPr/>
        <a:lstStyle/>
        <a:p>
          <a:pPr rtl="0"/>
          <a:r>
            <a:rPr lang="en-US" dirty="0"/>
            <a:t>Step 1 selects the most appropriate ACL</a:t>
          </a:r>
        </a:p>
      </dgm:t>
    </dgm:pt>
    <dgm:pt modelId="{BFBA4238-DC2E-A443-AFA9-FFAEE837A27A}" type="parTrans" cxnId="{EAB26059-A9C6-364C-BA9D-47AC368C0DEC}">
      <dgm:prSet/>
      <dgm:spPr/>
      <dgm:t>
        <a:bodyPr/>
        <a:lstStyle/>
        <a:p>
          <a:endParaRPr lang="en-US"/>
        </a:p>
      </dgm:t>
    </dgm:pt>
    <dgm:pt modelId="{AD162359-B7C7-104C-B8EE-EB852952B90D}" type="sibTrans" cxnId="{EAB26059-A9C6-364C-BA9D-47AC368C0DEC}">
      <dgm:prSet/>
      <dgm:spPr/>
      <dgm:t>
        <a:bodyPr/>
        <a:lstStyle/>
        <a:p>
          <a:endParaRPr lang="en-US"/>
        </a:p>
      </dgm:t>
    </dgm:pt>
    <dgm:pt modelId="{76F677F3-7D72-104F-901B-918C8E531BA1}">
      <dgm:prSet/>
      <dgm:spPr/>
      <dgm:t>
        <a:bodyPr/>
        <a:lstStyle/>
        <a:p>
          <a:pPr rtl="0"/>
          <a:r>
            <a:rPr lang="en-US" dirty="0"/>
            <a:t>Step 2 checks if the matching entry contains sufficient permissions</a:t>
          </a:r>
        </a:p>
      </dgm:t>
    </dgm:pt>
    <dgm:pt modelId="{3738E545-3570-5346-B330-CFEEAA825A24}" type="parTrans" cxnId="{2EC70576-A969-7646-AE2A-72D3129E8C4F}">
      <dgm:prSet/>
      <dgm:spPr/>
      <dgm:t>
        <a:bodyPr/>
        <a:lstStyle/>
        <a:p>
          <a:endParaRPr lang="en-US"/>
        </a:p>
      </dgm:t>
    </dgm:pt>
    <dgm:pt modelId="{BAD7C9A7-ADE4-0943-8D36-7A02639668B0}" type="sibTrans" cxnId="{2EC70576-A969-7646-AE2A-72D3129E8C4F}">
      <dgm:prSet/>
      <dgm:spPr/>
      <dgm:t>
        <a:bodyPr/>
        <a:lstStyle/>
        <a:p>
          <a:endParaRPr lang="en-US"/>
        </a:p>
      </dgm:t>
    </dgm:pt>
    <dgm:pt modelId="{233DCDE8-2668-FD44-A044-286FCE4F66D2}" type="pres">
      <dgm:prSet presAssocID="{81E5FFD9-47B9-1F4D-94CE-A7753E866373}" presName="linear" presStyleCnt="0">
        <dgm:presLayoutVars>
          <dgm:animLvl val="lvl"/>
          <dgm:resizeHandles val="exact"/>
        </dgm:presLayoutVars>
      </dgm:prSet>
      <dgm:spPr/>
    </dgm:pt>
    <dgm:pt modelId="{198299B0-B2B3-3F48-881C-2ECF750029E3}" type="pres">
      <dgm:prSet presAssocID="{F0709B24-1B04-EF40-B74A-9FAB8CC7C092}" presName="parentText" presStyleLbl="node1" presStyleIdx="0" presStyleCnt="3" custScaleX="51351" custScaleY="56151" custLinFactNeighborX="-23424" custLinFactNeighborY="-699">
        <dgm:presLayoutVars>
          <dgm:chMax val="0"/>
          <dgm:bulletEnabled val="1"/>
        </dgm:presLayoutVars>
      </dgm:prSet>
      <dgm:spPr/>
    </dgm:pt>
    <dgm:pt modelId="{39853B5A-0C92-9142-8604-22E5981B1D23}" type="pres">
      <dgm:prSet presAssocID="{F0709B24-1B04-EF40-B74A-9FAB8CC7C092}" presName="childText" presStyleLbl="revTx" presStyleIdx="0" presStyleCnt="3" custLinFactNeighborY="6005">
        <dgm:presLayoutVars>
          <dgm:bulletEnabled val="1"/>
        </dgm:presLayoutVars>
      </dgm:prSet>
      <dgm:spPr/>
    </dgm:pt>
    <dgm:pt modelId="{ABD2E261-9027-6A43-A8FE-4FC50430A012}" type="pres">
      <dgm:prSet presAssocID="{CF837BB7-B71E-2542-8F7F-98186D12E763}" presName="parentText" presStyleLbl="node1" presStyleIdx="1" presStyleCnt="3" custScaleX="17117" custScaleY="62616" custLinFactNeighborX="-41220" custLinFactNeighborY="3406">
        <dgm:presLayoutVars>
          <dgm:chMax val="0"/>
          <dgm:bulletEnabled val="1"/>
        </dgm:presLayoutVars>
      </dgm:prSet>
      <dgm:spPr/>
    </dgm:pt>
    <dgm:pt modelId="{B88CC433-0881-634A-AA9A-659135A40B39}" type="pres">
      <dgm:prSet presAssocID="{CF837BB7-B71E-2542-8F7F-98186D12E763}" presName="childText" presStyleLbl="revTx" presStyleIdx="1" presStyleCnt="3" custLinFactNeighborY="15754">
        <dgm:presLayoutVars>
          <dgm:bulletEnabled val="1"/>
        </dgm:presLayoutVars>
      </dgm:prSet>
      <dgm:spPr/>
    </dgm:pt>
    <dgm:pt modelId="{FB627356-6C29-724F-B025-718264648997}" type="pres">
      <dgm:prSet presAssocID="{F1AAFC34-5C12-7547-AD77-54E9716EDF97}" presName="parentText" presStyleLbl="node1" presStyleIdx="2" presStyleCnt="3" custScaleX="89189" custLinFactNeighborX="-5184" custLinFactNeighborY="-8201">
        <dgm:presLayoutVars>
          <dgm:chMax val="0"/>
          <dgm:bulletEnabled val="1"/>
        </dgm:presLayoutVars>
      </dgm:prSet>
      <dgm:spPr/>
    </dgm:pt>
    <dgm:pt modelId="{22DFABAC-42CB-FE40-A6F9-E9081E178E91}" type="pres">
      <dgm:prSet presAssocID="{F1AAFC34-5C12-7547-AD77-54E9716EDF97}" presName="childText" presStyleLbl="revTx" presStyleIdx="2" presStyleCnt="3" custScaleY="150861" custLinFactNeighborX="-779" custLinFactNeighborY="-1013">
        <dgm:presLayoutVars>
          <dgm:bulletEnabled val="1"/>
        </dgm:presLayoutVars>
      </dgm:prSet>
      <dgm:spPr/>
    </dgm:pt>
  </dgm:ptLst>
  <dgm:cxnLst>
    <dgm:cxn modelId="{E26F0107-895D-ED43-AB6C-0CE19DE134FE}" type="presOf" srcId="{0B6F0136-6879-DD40-BC04-478CE38B6E12}" destId="{39853B5A-0C92-9142-8604-22E5981B1D23}" srcOrd="0" destOrd="0" presId="urn:microsoft.com/office/officeart/2005/8/layout/vList2"/>
    <dgm:cxn modelId="{52A2480E-CF5A-624F-92A4-CF303B96A77D}" srcId="{CF837BB7-B71E-2542-8F7F-98186D12E763}" destId="{32F3CA54-D207-B14F-80A6-BBF55E7BC033}" srcOrd="0" destOrd="0" parTransId="{E0BA7D61-89E0-0946-B551-78E8BE9C912A}" sibTransId="{AB674D37-1B6A-6144-8D81-7FD81672AA92}"/>
    <dgm:cxn modelId="{E5B45926-3FCA-AF4B-8CD3-CAD641D42FBE}" type="presOf" srcId="{1262DD8D-9C20-8641-BBA0-D6C0CBE19BB8}" destId="{22DFABAC-42CB-FE40-A6F9-E9081E178E91}" srcOrd="0" destOrd="0" presId="urn:microsoft.com/office/officeart/2005/8/layout/vList2"/>
    <dgm:cxn modelId="{42828237-F638-7A4B-A235-854017D35C7E}" type="presOf" srcId="{32F3CA54-D207-B14F-80A6-BBF55E7BC033}" destId="{B88CC433-0881-634A-AA9A-659135A40B39}" srcOrd="0" destOrd="0" presId="urn:microsoft.com/office/officeart/2005/8/layout/vList2"/>
    <dgm:cxn modelId="{9B0B2140-5865-9945-B7D8-A6D7D8B5D75C}" type="presOf" srcId="{CF837BB7-B71E-2542-8F7F-98186D12E763}" destId="{ABD2E261-9027-6A43-A8FE-4FC50430A012}" srcOrd="0" destOrd="0" presId="urn:microsoft.com/office/officeart/2005/8/layout/vList2"/>
    <dgm:cxn modelId="{9596A448-8F6C-1844-B1D6-694FDE09D3FE}" type="presOf" srcId="{F0709B24-1B04-EF40-B74A-9FAB8CC7C092}" destId="{198299B0-B2B3-3F48-881C-2ECF750029E3}" srcOrd="0" destOrd="0" presId="urn:microsoft.com/office/officeart/2005/8/layout/vList2"/>
    <dgm:cxn modelId="{2EC70576-A969-7646-AE2A-72D3129E8C4F}" srcId="{F1AAFC34-5C12-7547-AD77-54E9716EDF97}" destId="{76F677F3-7D72-104F-901B-918C8E531BA1}" srcOrd="1" destOrd="0" parTransId="{3738E545-3570-5346-B330-CFEEAA825A24}" sibTransId="{BAD7C9A7-ADE4-0943-8D36-7A02639668B0}"/>
    <dgm:cxn modelId="{EAB26059-A9C6-364C-BA9D-47AC368C0DEC}" srcId="{F1AAFC34-5C12-7547-AD77-54E9716EDF97}" destId="{1262DD8D-9C20-8641-BBA0-D6C0CBE19BB8}" srcOrd="0" destOrd="0" parTransId="{BFBA4238-DC2E-A443-AFA9-FFAEE837A27A}" sibTransId="{AD162359-B7C7-104C-B8EE-EB852952B90D}"/>
    <dgm:cxn modelId="{41DFF279-0153-124D-ACE5-3668C66C695A}" srcId="{81E5FFD9-47B9-1F4D-94CE-A7753E866373}" destId="{F0709B24-1B04-EF40-B74A-9FAB8CC7C092}" srcOrd="0" destOrd="0" parTransId="{9F1E9D52-3D64-BD44-9CBC-81A119F808C6}" sibTransId="{36A5FEA2-372F-924F-82D5-7F4103370CB2}"/>
    <dgm:cxn modelId="{1320DF7C-EFDF-D840-A43A-373C322D976D}" srcId="{CF837BB7-B71E-2542-8F7F-98186D12E763}" destId="{A66E6216-AAA4-A649-8398-0E974B96B2D5}" srcOrd="4" destOrd="0" parTransId="{DAAC81E7-7C0D-A34E-A186-B0FD88297680}" sibTransId="{75265B11-3B98-644B-883E-27BDB3429B11}"/>
    <dgm:cxn modelId="{6EDDC883-BF20-E346-8B26-4DDDE0009483}" type="presOf" srcId="{81E5FFD9-47B9-1F4D-94CE-A7753E866373}" destId="{233DCDE8-2668-FD44-A044-286FCE4F66D2}" srcOrd="0" destOrd="0" presId="urn:microsoft.com/office/officeart/2005/8/layout/vList2"/>
    <dgm:cxn modelId="{D72B278C-2099-3246-BF70-15101245C22D}" type="presOf" srcId="{3F505B33-085B-9F43-92EB-0BB0CD7E0D42}" destId="{B88CC433-0881-634A-AA9A-659135A40B39}" srcOrd="0" destOrd="2" presId="urn:microsoft.com/office/officeart/2005/8/layout/vList2"/>
    <dgm:cxn modelId="{A6CA36A0-7328-B44E-8CA7-56BDC70AD1B0}" srcId="{CF837BB7-B71E-2542-8F7F-98186D12E763}" destId="{748F080D-E671-2D40-B4CD-0B9A0D486246}" srcOrd="3" destOrd="0" parTransId="{B2B02F87-CA84-4849-A519-E7CBB697F5AC}" sibTransId="{70354B0B-F31B-A149-B8AD-6D60AF5914CD}"/>
    <dgm:cxn modelId="{646250A0-2A20-F149-A225-545ADF92B5CF}" type="presOf" srcId="{76F677F3-7D72-104F-901B-918C8E531BA1}" destId="{22DFABAC-42CB-FE40-A6F9-E9081E178E91}" srcOrd="0" destOrd="1" presId="urn:microsoft.com/office/officeart/2005/8/layout/vList2"/>
    <dgm:cxn modelId="{C5CFB8AE-AF68-5F44-B16D-DD87D5D42712}" srcId="{F0709B24-1B04-EF40-B74A-9FAB8CC7C092}" destId="{0B6F0136-6879-DD40-BC04-478CE38B6E12}" srcOrd="0" destOrd="0" parTransId="{81314DA4-B348-7545-800F-8F6D28F9F831}" sibTransId="{96D61FC5-1039-744F-9EF4-8A168C285468}"/>
    <dgm:cxn modelId="{F41B87AF-F70E-854A-BC74-73A104A207C1}" srcId="{81E5FFD9-47B9-1F4D-94CE-A7753E866373}" destId="{CF837BB7-B71E-2542-8F7F-98186D12E763}" srcOrd="1" destOrd="0" parTransId="{9F62378E-DAFA-BE4A-8514-648FACC39004}" sibTransId="{6EC815CC-E121-CE4C-983B-09C36460EC1A}"/>
    <dgm:cxn modelId="{A2606BB2-D9EA-8B4E-A434-0281864D311E}" srcId="{CF837BB7-B71E-2542-8F7F-98186D12E763}" destId="{3F505B33-085B-9F43-92EB-0BB0CD7E0D42}" srcOrd="2" destOrd="0" parTransId="{4DF1024B-C9E8-AB4C-A20D-DAED88DF37A7}" sibTransId="{0B9DAD09-DFDC-B640-A2FD-808B1E5B98FF}"/>
    <dgm:cxn modelId="{07FD1ED1-2A1C-3B44-A577-5D01A35510EF}" srcId="{81E5FFD9-47B9-1F4D-94CE-A7753E866373}" destId="{F1AAFC34-5C12-7547-AD77-54E9716EDF97}" srcOrd="2" destOrd="0" parTransId="{214AFB54-F1C5-B14F-8696-6835531239A2}" sibTransId="{67420535-1BE6-F74D-B2EC-4BF8C05D04A2}"/>
    <dgm:cxn modelId="{96F665E2-E01D-3E4C-B89E-236AAE5FDDBF}" type="presOf" srcId="{A66E6216-AAA4-A649-8398-0E974B96B2D5}" destId="{B88CC433-0881-634A-AA9A-659135A40B39}" srcOrd="0" destOrd="4" presId="urn:microsoft.com/office/officeart/2005/8/layout/vList2"/>
    <dgm:cxn modelId="{027008E4-1EC5-A244-A199-CBED74E91318}" type="presOf" srcId="{06F6E4E6-2E1D-A44A-98E9-84459814A013}" destId="{B88CC433-0881-634A-AA9A-659135A40B39}" srcOrd="0" destOrd="1" presId="urn:microsoft.com/office/officeart/2005/8/layout/vList2"/>
    <dgm:cxn modelId="{C58596EC-CE23-B848-962C-6F306AFE7E85}" type="presOf" srcId="{F1AAFC34-5C12-7547-AD77-54E9716EDF97}" destId="{FB627356-6C29-724F-B025-718264648997}" srcOrd="0" destOrd="0" presId="urn:microsoft.com/office/officeart/2005/8/layout/vList2"/>
    <dgm:cxn modelId="{D41BCDF1-6788-AC46-9943-5FB75F2DF34F}" srcId="{CF837BB7-B71E-2542-8F7F-98186D12E763}" destId="{06F6E4E6-2E1D-A44A-98E9-84459814A013}" srcOrd="1" destOrd="0" parTransId="{C9BEAC7B-CDDD-CA43-9AB0-66FD25C534DA}" sibTransId="{E0449BD6-59AB-6C4D-99E7-A953B14BA1AB}"/>
    <dgm:cxn modelId="{A8B936F7-A8E6-1F42-AB00-C8B62BE02DB0}" type="presOf" srcId="{748F080D-E671-2D40-B4CD-0B9A0D486246}" destId="{B88CC433-0881-634A-AA9A-659135A40B39}" srcOrd="0" destOrd="3" presId="urn:microsoft.com/office/officeart/2005/8/layout/vList2"/>
    <dgm:cxn modelId="{A67DB467-CF16-9F46-A9F4-8F90EAF0B4A5}" type="presParOf" srcId="{233DCDE8-2668-FD44-A044-286FCE4F66D2}" destId="{198299B0-B2B3-3F48-881C-2ECF750029E3}" srcOrd="0" destOrd="0" presId="urn:microsoft.com/office/officeart/2005/8/layout/vList2"/>
    <dgm:cxn modelId="{640D2E6B-1DA2-D443-88CF-CED226F97D00}" type="presParOf" srcId="{233DCDE8-2668-FD44-A044-286FCE4F66D2}" destId="{39853B5A-0C92-9142-8604-22E5981B1D23}" srcOrd="1" destOrd="0" presId="urn:microsoft.com/office/officeart/2005/8/layout/vList2"/>
    <dgm:cxn modelId="{BE465546-6BE6-A343-B724-5FADC458D5CA}" type="presParOf" srcId="{233DCDE8-2668-FD44-A044-286FCE4F66D2}" destId="{ABD2E261-9027-6A43-A8FE-4FC50430A012}" srcOrd="2" destOrd="0" presId="urn:microsoft.com/office/officeart/2005/8/layout/vList2"/>
    <dgm:cxn modelId="{EBAA7B98-1828-CD48-8D91-745CA8CDB566}" type="presParOf" srcId="{233DCDE8-2668-FD44-A044-286FCE4F66D2}" destId="{B88CC433-0881-634A-AA9A-659135A40B39}" srcOrd="3" destOrd="0" presId="urn:microsoft.com/office/officeart/2005/8/layout/vList2"/>
    <dgm:cxn modelId="{0DE36C90-5A56-5045-BE57-FD9EDC6046DB}" type="presParOf" srcId="{233DCDE8-2668-FD44-A044-286FCE4F66D2}" destId="{FB627356-6C29-724F-B025-718264648997}" srcOrd="4" destOrd="0" presId="urn:microsoft.com/office/officeart/2005/8/layout/vList2"/>
    <dgm:cxn modelId="{1F5FCD86-6B5C-BF49-B84D-D8B73F36CAAF}" type="presParOf" srcId="{233DCDE8-2668-FD44-A044-286FCE4F66D2}" destId="{22DFABAC-42CB-FE40-A6F9-E9081E178E91}"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904322-39EC-6042-9F9D-01A70AD35C6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6F9BAB8-8F0B-7641-96F0-8BF3668DC9F9}">
      <dgm:prSet phldrT="[Text]" custT="1"/>
      <dgm:spPr>
        <a:solidFill>
          <a:schemeClr val="accent5">
            <a:lumMod val="75000"/>
          </a:schemeClr>
        </a:solidFill>
        <a:ln>
          <a:solidFill>
            <a:schemeClr val="accent5">
              <a:lumMod val="75000"/>
            </a:schemeClr>
          </a:solidFill>
        </a:ln>
      </dgm:spPr>
      <dgm:t>
        <a:bodyPr/>
        <a:lstStyle/>
        <a:p>
          <a:r>
            <a:rPr lang="en-US" sz="1800" b="1" dirty="0">
              <a:solidFill>
                <a:schemeClr val="bg1"/>
              </a:solidFill>
            </a:rPr>
            <a:t>Mutually exclusive roles</a:t>
          </a:r>
        </a:p>
      </dgm:t>
    </dgm:pt>
    <dgm:pt modelId="{4971D6A8-308C-4148-B301-F525B4BDC91D}" type="parTrans" cxnId="{5693443D-8166-D449-9828-65B8FFBF7E18}">
      <dgm:prSet/>
      <dgm:spPr/>
      <dgm:t>
        <a:bodyPr/>
        <a:lstStyle/>
        <a:p>
          <a:endParaRPr lang="en-US"/>
        </a:p>
      </dgm:t>
    </dgm:pt>
    <dgm:pt modelId="{D50744AE-DD47-D14F-99DA-D0AF565D27A6}" type="sibTrans" cxnId="{5693443D-8166-D449-9828-65B8FFBF7E18}">
      <dgm:prSet/>
      <dgm:spPr/>
      <dgm:t>
        <a:bodyPr/>
        <a:lstStyle/>
        <a:p>
          <a:endParaRPr lang="en-US"/>
        </a:p>
      </dgm:t>
    </dgm:pt>
    <dgm:pt modelId="{A15B77F0-62BA-3C4B-A5FB-EFD8E47D2F74}">
      <dgm:prSet/>
      <dgm:spPr>
        <a:solidFill>
          <a:schemeClr val="accent5">
            <a:lumMod val="40000"/>
            <a:lumOff val="60000"/>
            <a:alpha val="90000"/>
          </a:schemeClr>
        </a:solidFill>
        <a:ln>
          <a:solidFill>
            <a:schemeClr val="accent5">
              <a:lumMod val="75000"/>
            </a:schemeClr>
          </a:solidFill>
        </a:ln>
      </dgm:spPr>
      <dgm:t>
        <a:bodyPr/>
        <a:lstStyle/>
        <a:p>
          <a:r>
            <a:rPr lang="en-US" b="0" dirty="0">
              <a:latin typeface="+mj-lt"/>
            </a:rPr>
            <a:t>A user can only be assigned to one role in the set (either during a session or statically)</a:t>
          </a:r>
        </a:p>
      </dgm:t>
    </dgm:pt>
    <dgm:pt modelId="{58A01062-36FA-574B-A934-B24773714BF5}" type="parTrans" cxnId="{83C4E248-1AE0-0F44-BF68-361BBB754082}">
      <dgm:prSet/>
      <dgm:spPr/>
      <dgm:t>
        <a:bodyPr/>
        <a:lstStyle/>
        <a:p>
          <a:endParaRPr lang="en-US"/>
        </a:p>
      </dgm:t>
    </dgm:pt>
    <dgm:pt modelId="{28B41BB9-15FB-844A-B134-E60F10923B79}" type="sibTrans" cxnId="{83C4E248-1AE0-0F44-BF68-361BBB754082}">
      <dgm:prSet/>
      <dgm:spPr/>
      <dgm:t>
        <a:bodyPr/>
        <a:lstStyle/>
        <a:p>
          <a:endParaRPr lang="en-US"/>
        </a:p>
      </dgm:t>
    </dgm:pt>
    <dgm:pt modelId="{80F96D22-4E7E-3341-A7D8-B487468A9175}">
      <dgm:prSet/>
      <dgm:spPr>
        <a:solidFill>
          <a:schemeClr val="accent5">
            <a:lumMod val="40000"/>
            <a:lumOff val="60000"/>
            <a:alpha val="90000"/>
          </a:schemeClr>
        </a:solidFill>
        <a:ln>
          <a:solidFill>
            <a:schemeClr val="accent5">
              <a:lumMod val="75000"/>
            </a:schemeClr>
          </a:solidFill>
        </a:ln>
      </dgm:spPr>
      <dgm:t>
        <a:bodyPr/>
        <a:lstStyle/>
        <a:p>
          <a:r>
            <a:rPr lang="en-US" b="0" dirty="0">
              <a:latin typeface="+mj-lt"/>
            </a:rPr>
            <a:t>Any permission (access right) can be granted to only one role in the set</a:t>
          </a:r>
        </a:p>
      </dgm:t>
    </dgm:pt>
    <dgm:pt modelId="{D5B9D770-FF28-F94C-898F-E01487A668D3}" type="parTrans" cxnId="{98F54B1A-199D-C241-921C-6F76A0A4F4BE}">
      <dgm:prSet/>
      <dgm:spPr/>
      <dgm:t>
        <a:bodyPr/>
        <a:lstStyle/>
        <a:p>
          <a:endParaRPr lang="en-US"/>
        </a:p>
      </dgm:t>
    </dgm:pt>
    <dgm:pt modelId="{E7868F60-A5B8-3146-81A6-6D8A0DF95A2D}" type="sibTrans" cxnId="{98F54B1A-199D-C241-921C-6F76A0A4F4BE}">
      <dgm:prSet/>
      <dgm:spPr/>
      <dgm:t>
        <a:bodyPr/>
        <a:lstStyle/>
        <a:p>
          <a:endParaRPr lang="en-US"/>
        </a:p>
      </dgm:t>
    </dgm:pt>
    <dgm:pt modelId="{C0509ACD-9986-9049-ADCB-547C11F91FBE}">
      <dgm:prSet custT="1"/>
      <dgm:spPr>
        <a:solidFill>
          <a:srgbClr val="7030A0"/>
        </a:solidFill>
      </dgm:spPr>
      <dgm:t>
        <a:bodyPr/>
        <a:lstStyle/>
        <a:p>
          <a:r>
            <a:rPr lang="en-US" sz="1800" b="1" dirty="0">
              <a:solidFill>
                <a:schemeClr val="bg1"/>
              </a:solidFill>
            </a:rPr>
            <a:t>Cardinality</a:t>
          </a:r>
        </a:p>
      </dgm:t>
    </dgm:pt>
    <dgm:pt modelId="{E379AEC4-4AAC-D743-8673-0B767F06A143}" type="parTrans" cxnId="{49CE8D12-7A4C-334C-B86D-9F9BBD34322A}">
      <dgm:prSet/>
      <dgm:spPr/>
      <dgm:t>
        <a:bodyPr/>
        <a:lstStyle/>
        <a:p>
          <a:endParaRPr lang="en-US"/>
        </a:p>
      </dgm:t>
    </dgm:pt>
    <dgm:pt modelId="{542E846E-AB1F-3B44-B3FE-741187EBBAB5}" type="sibTrans" cxnId="{49CE8D12-7A4C-334C-B86D-9F9BBD34322A}">
      <dgm:prSet/>
      <dgm:spPr/>
      <dgm:t>
        <a:bodyPr/>
        <a:lstStyle/>
        <a:p>
          <a:endParaRPr lang="en-US"/>
        </a:p>
      </dgm:t>
    </dgm:pt>
    <dgm:pt modelId="{823A41DA-598C-B741-82AA-2ABD13A8CFDB}">
      <dgm:prSet/>
      <dgm:spPr/>
      <dgm:t>
        <a:bodyPr/>
        <a:lstStyle/>
        <a:p>
          <a:r>
            <a:rPr lang="en-US" b="0" dirty="0">
              <a:latin typeface="+mj-lt"/>
            </a:rPr>
            <a:t>Setting a maximum number with respect to roles</a:t>
          </a:r>
        </a:p>
      </dgm:t>
    </dgm:pt>
    <dgm:pt modelId="{E3237A07-1AAF-1D40-A58B-817FC572F1C6}" type="parTrans" cxnId="{6B0C1793-E128-C141-9CED-6800B56367A1}">
      <dgm:prSet/>
      <dgm:spPr/>
      <dgm:t>
        <a:bodyPr/>
        <a:lstStyle/>
        <a:p>
          <a:endParaRPr lang="en-US"/>
        </a:p>
      </dgm:t>
    </dgm:pt>
    <dgm:pt modelId="{147E531A-DBD3-E54A-A8D8-50FB50691D13}" type="sibTrans" cxnId="{6B0C1793-E128-C141-9CED-6800B56367A1}">
      <dgm:prSet/>
      <dgm:spPr/>
      <dgm:t>
        <a:bodyPr/>
        <a:lstStyle/>
        <a:p>
          <a:endParaRPr lang="en-US"/>
        </a:p>
      </dgm:t>
    </dgm:pt>
    <dgm:pt modelId="{AF09F7CA-85BE-1347-BF0F-003075D836F4}">
      <dgm:prSet custT="1"/>
      <dgm:spPr>
        <a:solidFill>
          <a:schemeClr val="accent3">
            <a:lumMod val="75000"/>
          </a:schemeClr>
        </a:solidFill>
        <a:ln>
          <a:solidFill>
            <a:schemeClr val="accent3">
              <a:lumMod val="75000"/>
            </a:schemeClr>
          </a:solidFill>
        </a:ln>
      </dgm:spPr>
      <dgm:t>
        <a:bodyPr/>
        <a:lstStyle/>
        <a:p>
          <a:r>
            <a:rPr lang="en-US" sz="1800" b="1" dirty="0">
              <a:solidFill>
                <a:schemeClr val="bg1"/>
              </a:solidFill>
            </a:rPr>
            <a:t>Prerequisite roles</a:t>
          </a:r>
        </a:p>
      </dgm:t>
    </dgm:pt>
    <dgm:pt modelId="{466F1949-9272-E24A-96DC-1F7131F2635E}" type="parTrans" cxnId="{04E48F82-E70D-2E47-8F4E-80E7B46EA2D6}">
      <dgm:prSet/>
      <dgm:spPr/>
      <dgm:t>
        <a:bodyPr/>
        <a:lstStyle/>
        <a:p>
          <a:endParaRPr lang="en-US"/>
        </a:p>
      </dgm:t>
    </dgm:pt>
    <dgm:pt modelId="{8C856208-87AD-4B49-8EED-0AE756830871}" type="sibTrans" cxnId="{04E48F82-E70D-2E47-8F4E-80E7B46EA2D6}">
      <dgm:prSet/>
      <dgm:spPr/>
      <dgm:t>
        <a:bodyPr/>
        <a:lstStyle/>
        <a:p>
          <a:endParaRPr lang="en-US"/>
        </a:p>
      </dgm:t>
    </dgm:pt>
    <dgm:pt modelId="{A35755F7-C086-624F-A232-56FBBCBC1040}">
      <dgm:prSet/>
      <dgm:spPr>
        <a:solidFill>
          <a:schemeClr val="accent3">
            <a:lumMod val="40000"/>
            <a:lumOff val="60000"/>
            <a:alpha val="90000"/>
          </a:schemeClr>
        </a:solidFill>
        <a:ln>
          <a:solidFill>
            <a:schemeClr val="accent3">
              <a:lumMod val="75000"/>
              <a:alpha val="90000"/>
            </a:schemeClr>
          </a:solidFill>
        </a:ln>
      </dgm:spPr>
      <dgm:t>
        <a:bodyPr/>
        <a:lstStyle/>
        <a:p>
          <a:r>
            <a:rPr lang="en-US" b="0" dirty="0">
              <a:latin typeface="+mj-lt"/>
            </a:rPr>
            <a:t>Dictates that a user can only be assigned to a particular role if it is already assigned to some other specified role</a:t>
          </a:r>
        </a:p>
      </dgm:t>
    </dgm:pt>
    <dgm:pt modelId="{179FFDAC-23EA-0548-9A1F-4850B08F435B}" type="parTrans" cxnId="{41EE83F9-34E1-E847-BD65-F5FB5B5E97D4}">
      <dgm:prSet/>
      <dgm:spPr/>
      <dgm:t>
        <a:bodyPr/>
        <a:lstStyle/>
        <a:p>
          <a:endParaRPr lang="en-US"/>
        </a:p>
      </dgm:t>
    </dgm:pt>
    <dgm:pt modelId="{D2DBA166-0F3E-6E4B-BFA7-30F72D19BC17}" type="sibTrans" cxnId="{41EE83F9-34E1-E847-BD65-F5FB5B5E97D4}">
      <dgm:prSet/>
      <dgm:spPr/>
      <dgm:t>
        <a:bodyPr/>
        <a:lstStyle/>
        <a:p>
          <a:endParaRPr lang="en-US"/>
        </a:p>
      </dgm:t>
    </dgm:pt>
    <dgm:pt modelId="{EDF5F04F-B34B-A74A-8353-72114DD4C7D6}" type="pres">
      <dgm:prSet presAssocID="{0F904322-39EC-6042-9F9D-01A70AD35C61}" presName="Name0" presStyleCnt="0">
        <dgm:presLayoutVars>
          <dgm:dir/>
          <dgm:animLvl val="lvl"/>
          <dgm:resizeHandles val="exact"/>
        </dgm:presLayoutVars>
      </dgm:prSet>
      <dgm:spPr/>
    </dgm:pt>
    <dgm:pt modelId="{B05B39D2-6CBC-224B-B9C0-C2772A9E985D}" type="pres">
      <dgm:prSet presAssocID="{66F9BAB8-8F0B-7641-96F0-8BF3668DC9F9}" presName="composite" presStyleCnt="0"/>
      <dgm:spPr/>
    </dgm:pt>
    <dgm:pt modelId="{B32932B0-E54B-8049-A28C-856DF35A5224}" type="pres">
      <dgm:prSet presAssocID="{66F9BAB8-8F0B-7641-96F0-8BF3668DC9F9}" presName="parTx" presStyleLbl="alignNode1" presStyleIdx="0" presStyleCnt="3">
        <dgm:presLayoutVars>
          <dgm:chMax val="0"/>
          <dgm:chPref val="0"/>
          <dgm:bulletEnabled val="1"/>
        </dgm:presLayoutVars>
      </dgm:prSet>
      <dgm:spPr/>
    </dgm:pt>
    <dgm:pt modelId="{B3DA0312-6C14-794F-9450-42306B982A54}" type="pres">
      <dgm:prSet presAssocID="{66F9BAB8-8F0B-7641-96F0-8BF3668DC9F9}" presName="desTx" presStyleLbl="alignAccFollowNode1" presStyleIdx="0" presStyleCnt="3">
        <dgm:presLayoutVars>
          <dgm:bulletEnabled val="1"/>
        </dgm:presLayoutVars>
      </dgm:prSet>
      <dgm:spPr/>
    </dgm:pt>
    <dgm:pt modelId="{1B01D581-A8DD-E441-9889-18C8844DB963}" type="pres">
      <dgm:prSet presAssocID="{D50744AE-DD47-D14F-99DA-D0AF565D27A6}" presName="space" presStyleCnt="0"/>
      <dgm:spPr/>
    </dgm:pt>
    <dgm:pt modelId="{B9C4630A-6316-7F4E-B513-A39EB95FC725}" type="pres">
      <dgm:prSet presAssocID="{C0509ACD-9986-9049-ADCB-547C11F91FBE}" presName="composite" presStyleCnt="0"/>
      <dgm:spPr/>
    </dgm:pt>
    <dgm:pt modelId="{B4833B63-7C23-0748-AB00-48522DF48DC1}" type="pres">
      <dgm:prSet presAssocID="{C0509ACD-9986-9049-ADCB-547C11F91FBE}" presName="parTx" presStyleLbl="alignNode1" presStyleIdx="1" presStyleCnt="3">
        <dgm:presLayoutVars>
          <dgm:chMax val="0"/>
          <dgm:chPref val="0"/>
          <dgm:bulletEnabled val="1"/>
        </dgm:presLayoutVars>
      </dgm:prSet>
      <dgm:spPr/>
    </dgm:pt>
    <dgm:pt modelId="{3CA83575-2825-064D-9714-91CB3865778F}" type="pres">
      <dgm:prSet presAssocID="{C0509ACD-9986-9049-ADCB-547C11F91FBE}" presName="desTx" presStyleLbl="alignAccFollowNode1" presStyleIdx="1" presStyleCnt="3">
        <dgm:presLayoutVars>
          <dgm:bulletEnabled val="1"/>
        </dgm:presLayoutVars>
      </dgm:prSet>
      <dgm:spPr/>
    </dgm:pt>
    <dgm:pt modelId="{0D91590A-1F36-554E-A593-C3553CDD10D5}" type="pres">
      <dgm:prSet presAssocID="{542E846E-AB1F-3B44-B3FE-741187EBBAB5}" presName="space" presStyleCnt="0"/>
      <dgm:spPr/>
    </dgm:pt>
    <dgm:pt modelId="{4088F2B7-249C-C04C-A189-BC60A8AC04EF}" type="pres">
      <dgm:prSet presAssocID="{AF09F7CA-85BE-1347-BF0F-003075D836F4}" presName="composite" presStyleCnt="0"/>
      <dgm:spPr/>
    </dgm:pt>
    <dgm:pt modelId="{EC74B479-C31F-244B-B181-62591C6D9078}" type="pres">
      <dgm:prSet presAssocID="{AF09F7CA-85BE-1347-BF0F-003075D836F4}" presName="parTx" presStyleLbl="alignNode1" presStyleIdx="2" presStyleCnt="3">
        <dgm:presLayoutVars>
          <dgm:chMax val="0"/>
          <dgm:chPref val="0"/>
          <dgm:bulletEnabled val="1"/>
        </dgm:presLayoutVars>
      </dgm:prSet>
      <dgm:spPr/>
    </dgm:pt>
    <dgm:pt modelId="{E058C3CE-5347-004C-9E78-C1CAA6CCCCF7}" type="pres">
      <dgm:prSet presAssocID="{AF09F7CA-85BE-1347-BF0F-003075D836F4}" presName="desTx" presStyleLbl="alignAccFollowNode1" presStyleIdx="2" presStyleCnt="3">
        <dgm:presLayoutVars>
          <dgm:bulletEnabled val="1"/>
        </dgm:presLayoutVars>
      </dgm:prSet>
      <dgm:spPr/>
    </dgm:pt>
  </dgm:ptLst>
  <dgm:cxnLst>
    <dgm:cxn modelId="{A6C74002-18AB-6A4F-820C-AA08092503A1}" type="presOf" srcId="{80F96D22-4E7E-3341-A7D8-B487468A9175}" destId="{B3DA0312-6C14-794F-9450-42306B982A54}" srcOrd="0" destOrd="1" presId="urn:microsoft.com/office/officeart/2005/8/layout/hList1"/>
    <dgm:cxn modelId="{49CE8D12-7A4C-334C-B86D-9F9BBD34322A}" srcId="{0F904322-39EC-6042-9F9D-01A70AD35C61}" destId="{C0509ACD-9986-9049-ADCB-547C11F91FBE}" srcOrd="1" destOrd="0" parTransId="{E379AEC4-4AAC-D743-8673-0B767F06A143}" sibTransId="{542E846E-AB1F-3B44-B3FE-741187EBBAB5}"/>
    <dgm:cxn modelId="{98F54B1A-199D-C241-921C-6F76A0A4F4BE}" srcId="{66F9BAB8-8F0B-7641-96F0-8BF3668DC9F9}" destId="{80F96D22-4E7E-3341-A7D8-B487468A9175}" srcOrd="1" destOrd="0" parTransId="{D5B9D770-FF28-F94C-898F-E01487A668D3}" sibTransId="{E7868F60-A5B8-3146-81A6-6D8A0DF95A2D}"/>
    <dgm:cxn modelId="{DBC68239-FC45-9947-9747-91D6CAD5FC8C}" type="presOf" srcId="{0F904322-39EC-6042-9F9D-01A70AD35C61}" destId="{EDF5F04F-B34B-A74A-8353-72114DD4C7D6}" srcOrd="0" destOrd="0" presId="urn:microsoft.com/office/officeart/2005/8/layout/hList1"/>
    <dgm:cxn modelId="{5693443D-8166-D449-9828-65B8FFBF7E18}" srcId="{0F904322-39EC-6042-9F9D-01A70AD35C61}" destId="{66F9BAB8-8F0B-7641-96F0-8BF3668DC9F9}" srcOrd="0" destOrd="0" parTransId="{4971D6A8-308C-4148-B301-F525B4BDC91D}" sibTransId="{D50744AE-DD47-D14F-99DA-D0AF565D27A6}"/>
    <dgm:cxn modelId="{83C4E248-1AE0-0F44-BF68-361BBB754082}" srcId="{66F9BAB8-8F0B-7641-96F0-8BF3668DC9F9}" destId="{A15B77F0-62BA-3C4B-A5FB-EFD8E47D2F74}" srcOrd="0" destOrd="0" parTransId="{58A01062-36FA-574B-A934-B24773714BF5}" sibTransId="{28B41BB9-15FB-844A-B134-E60F10923B79}"/>
    <dgm:cxn modelId="{04E48F82-E70D-2E47-8F4E-80E7B46EA2D6}" srcId="{0F904322-39EC-6042-9F9D-01A70AD35C61}" destId="{AF09F7CA-85BE-1347-BF0F-003075D836F4}" srcOrd="2" destOrd="0" parTransId="{466F1949-9272-E24A-96DC-1F7131F2635E}" sibTransId="{8C856208-87AD-4B49-8EED-0AE756830871}"/>
    <dgm:cxn modelId="{16D0FD83-A774-3D46-8E44-90AF9F838E75}" type="presOf" srcId="{AF09F7CA-85BE-1347-BF0F-003075D836F4}" destId="{EC74B479-C31F-244B-B181-62591C6D9078}" srcOrd="0" destOrd="0" presId="urn:microsoft.com/office/officeart/2005/8/layout/hList1"/>
    <dgm:cxn modelId="{6B0C1793-E128-C141-9CED-6800B56367A1}" srcId="{C0509ACD-9986-9049-ADCB-547C11F91FBE}" destId="{823A41DA-598C-B741-82AA-2ABD13A8CFDB}" srcOrd="0" destOrd="0" parTransId="{E3237A07-1AAF-1D40-A58B-817FC572F1C6}" sibTransId="{147E531A-DBD3-E54A-A8D8-50FB50691D13}"/>
    <dgm:cxn modelId="{16C0B1A4-ADB3-7B40-8368-47E363A68FC1}" type="presOf" srcId="{C0509ACD-9986-9049-ADCB-547C11F91FBE}" destId="{B4833B63-7C23-0748-AB00-48522DF48DC1}" srcOrd="0" destOrd="0" presId="urn:microsoft.com/office/officeart/2005/8/layout/hList1"/>
    <dgm:cxn modelId="{59D10ACE-E807-3D41-8F32-553756812D51}" type="presOf" srcId="{A35755F7-C086-624F-A232-56FBBCBC1040}" destId="{E058C3CE-5347-004C-9E78-C1CAA6CCCCF7}" srcOrd="0" destOrd="0" presId="urn:microsoft.com/office/officeart/2005/8/layout/hList1"/>
    <dgm:cxn modelId="{2685A1D3-CDF2-434E-9950-1B5EF2A560A3}" type="presOf" srcId="{823A41DA-598C-B741-82AA-2ABD13A8CFDB}" destId="{3CA83575-2825-064D-9714-91CB3865778F}" srcOrd="0" destOrd="0" presId="urn:microsoft.com/office/officeart/2005/8/layout/hList1"/>
    <dgm:cxn modelId="{75B07FE0-7607-374B-B0E9-7E4FAAD5F038}" type="presOf" srcId="{66F9BAB8-8F0B-7641-96F0-8BF3668DC9F9}" destId="{B32932B0-E54B-8049-A28C-856DF35A5224}" srcOrd="0" destOrd="0" presId="urn:microsoft.com/office/officeart/2005/8/layout/hList1"/>
    <dgm:cxn modelId="{49857DF6-CD27-424C-9835-A1F61F2E5D13}" type="presOf" srcId="{A15B77F0-62BA-3C4B-A5FB-EFD8E47D2F74}" destId="{B3DA0312-6C14-794F-9450-42306B982A54}" srcOrd="0" destOrd="0" presId="urn:microsoft.com/office/officeart/2005/8/layout/hList1"/>
    <dgm:cxn modelId="{41EE83F9-34E1-E847-BD65-F5FB5B5E97D4}" srcId="{AF09F7CA-85BE-1347-BF0F-003075D836F4}" destId="{A35755F7-C086-624F-A232-56FBBCBC1040}" srcOrd="0" destOrd="0" parTransId="{179FFDAC-23EA-0548-9A1F-4850B08F435B}" sibTransId="{D2DBA166-0F3E-6E4B-BFA7-30F72D19BC17}"/>
    <dgm:cxn modelId="{9301B9F4-D09F-2D4B-BD18-EAEA96F330B2}" type="presParOf" srcId="{EDF5F04F-B34B-A74A-8353-72114DD4C7D6}" destId="{B05B39D2-6CBC-224B-B9C0-C2772A9E985D}" srcOrd="0" destOrd="0" presId="urn:microsoft.com/office/officeart/2005/8/layout/hList1"/>
    <dgm:cxn modelId="{42E50260-ED07-3D48-9A3B-2DB5C5E7DCA0}" type="presParOf" srcId="{B05B39D2-6CBC-224B-B9C0-C2772A9E985D}" destId="{B32932B0-E54B-8049-A28C-856DF35A5224}" srcOrd="0" destOrd="0" presId="urn:microsoft.com/office/officeart/2005/8/layout/hList1"/>
    <dgm:cxn modelId="{9F00BC32-A71D-1544-B1D0-B4B4F87CA8E1}" type="presParOf" srcId="{B05B39D2-6CBC-224B-B9C0-C2772A9E985D}" destId="{B3DA0312-6C14-794F-9450-42306B982A54}" srcOrd="1" destOrd="0" presId="urn:microsoft.com/office/officeart/2005/8/layout/hList1"/>
    <dgm:cxn modelId="{B9A0F1B2-6788-C34E-B21D-CCEDE72FD5DD}" type="presParOf" srcId="{EDF5F04F-B34B-A74A-8353-72114DD4C7D6}" destId="{1B01D581-A8DD-E441-9889-18C8844DB963}" srcOrd="1" destOrd="0" presId="urn:microsoft.com/office/officeart/2005/8/layout/hList1"/>
    <dgm:cxn modelId="{4E536594-E13C-3945-8023-0CFC220D9254}" type="presParOf" srcId="{EDF5F04F-B34B-A74A-8353-72114DD4C7D6}" destId="{B9C4630A-6316-7F4E-B513-A39EB95FC725}" srcOrd="2" destOrd="0" presId="urn:microsoft.com/office/officeart/2005/8/layout/hList1"/>
    <dgm:cxn modelId="{0FCC22E2-59E9-734A-A8E5-3031DC94C53F}" type="presParOf" srcId="{B9C4630A-6316-7F4E-B513-A39EB95FC725}" destId="{B4833B63-7C23-0748-AB00-48522DF48DC1}" srcOrd="0" destOrd="0" presId="urn:microsoft.com/office/officeart/2005/8/layout/hList1"/>
    <dgm:cxn modelId="{49FADAD8-62A9-444D-A702-44D1B893F9D6}" type="presParOf" srcId="{B9C4630A-6316-7F4E-B513-A39EB95FC725}" destId="{3CA83575-2825-064D-9714-91CB3865778F}" srcOrd="1" destOrd="0" presId="urn:microsoft.com/office/officeart/2005/8/layout/hList1"/>
    <dgm:cxn modelId="{CDDAA8A2-1E8F-7148-91D0-BA166A0AA576}" type="presParOf" srcId="{EDF5F04F-B34B-A74A-8353-72114DD4C7D6}" destId="{0D91590A-1F36-554E-A593-C3553CDD10D5}" srcOrd="3" destOrd="0" presId="urn:microsoft.com/office/officeart/2005/8/layout/hList1"/>
    <dgm:cxn modelId="{63DE86D2-75BF-F741-AA11-CE8307E7A0AF}" type="presParOf" srcId="{EDF5F04F-B34B-A74A-8353-72114DD4C7D6}" destId="{4088F2B7-249C-C04C-A189-BC60A8AC04EF}" srcOrd="4" destOrd="0" presId="urn:microsoft.com/office/officeart/2005/8/layout/hList1"/>
    <dgm:cxn modelId="{212B59B2-81E8-624A-B704-DF4E0868340A}" type="presParOf" srcId="{4088F2B7-249C-C04C-A189-BC60A8AC04EF}" destId="{EC74B479-C31F-244B-B181-62591C6D9078}" srcOrd="0" destOrd="0" presId="urn:microsoft.com/office/officeart/2005/8/layout/hList1"/>
    <dgm:cxn modelId="{4499EF79-24FF-5E45-BDC0-0393F92A39CF}" type="presParOf" srcId="{4088F2B7-249C-C04C-A189-BC60A8AC04EF}" destId="{E058C3CE-5347-004C-9E78-C1CAA6CCCCF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5D1C91-6B73-D64A-B23E-04566BC3748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BB8A0D74-3C63-CF49-B3C5-FA471A6D594F}">
      <dgm:prSet/>
      <dgm:spPr>
        <a:solidFill>
          <a:schemeClr val="accent6"/>
        </a:solidFill>
      </dgm:spPr>
      <dgm:t>
        <a:bodyPr/>
        <a:lstStyle/>
        <a:p>
          <a:pPr rtl="0"/>
          <a:r>
            <a:rPr lang="en-US" b="0" dirty="0"/>
            <a:t>Can define authorizations that express conditions on properties of both the resource and the subject</a:t>
          </a:r>
        </a:p>
      </dgm:t>
    </dgm:pt>
    <dgm:pt modelId="{E64197CB-B392-C549-91F2-68AEFB5E867E}" type="parTrans" cxnId="{94FDF1FA-64C1-7740-A047-F289C0C42B9A}">
      <dgm:prSet/>
      <dgm:spPr/>
      <dgm:t>
        <a:bodyPr/>
        <a:lstStyle/>
        <a:p>
          <a:endParaRPr lang="en-US"/>
        </a:p>
      </dgm:t>
    </dgm:pt>
    <dgm:pt modelId="{8B3DFF98-38C6-D84C-964E-A1699ED1BD33}" type="sibTrans" cxnId="{94FDF1FA-64C1-7740-A047-F289C0C42B9A}">
      <dgm:prSet/>
      <dgm:spPr/>
      <dgm:t>
        <a:bodyPr/>
        <a:lstStyle/>
        <a:p>
          <a:endParaRPr lang="en-US"/>
        </a:p>
      </dgm:t>
    </dgm:pt>
    <dgm:pt modelId="{B0642AA6-6825-1443-BB0E-E9E172E85AF5}">
      <dgm:prSet/>
      <dgm:spPr>
        <a:solidFill>
          <a:schemeClr val="accent5">
            <a:lumMod val="75000"/>
          </a:schemeClr>
        </a:solidFill>
      </dgm:spPr>
      <dgm:t>
        <a:bodyPr/>
        <a:lstStyle/>
        <a:p>
          <a:pPr rtl="0"/>
          <a:r>
            <a:rPr lang="en-US" b="0" dirty="0"/>
            <a:t>Strength is its flexibility and expressive power</a:t>
          </a:r>
        </a:p>
      </dgm:t>
    </dgm:pt>
    <dgm:pt modelId="{D419AE9A-87B0-B940-8B52-17CFA2EA07EB}" type="parTrans" cxnId="{2A302559-F6F0-034C-B10A-9CB91D23B59F}">
      <dgm:prSet/>
      <dgm:spPr/>
      <dgm:t>
        <a:bodyPr/>
        <a:lstStyle/>
        <a:p>
          <a:endParaRPr lang="en-US"/>
        </a:p>
      </dgm:t>
    </dgm:pt>
    <dgm:pt modelId="{8FF73336-9C4E-5B4F-B7DA-AA8C87D7693A}" type="sibTrans" cxnId="{2A302559-F6F0-034C-B10A-9CB91D23B59F}">
      <dgm:prSet/>
      <dgm:spPr/>
      <dgm:t>
        <a:bodyPr/>
        <a:lstStyle/>
        <a:p>
          <a:endParaRPr lang="en-US"/>
        </a:p>
      </dgm:t>
    </dgm:pt>
    <dgm:pt modelId="{E10A8ADF-E3D7-DC4C-8004-5E13179118FF}">
      <dgm:prSet/>
      <dgm:spPr>
        <a:solidFill>
          <a:schemeClr val="accent4">
            <a:lumMod val="75000"/>
          </a:schemeClr>
        </a:solidFill>
      </dgm:spPr>
      <dgm:t>
        <a:bodyPr/>
        <a:lstStyle/>
        <a:p>
          <a:pPr rtl="0"/>
          <a:r>
            <a:rPr lang="en-US" b="0" dirty="0"/>
            <a:t>Main obstacle to its adoption in real systems has been concern about the performance impact of evaluating predicates on both resource and user properties for each access</a:t>
          </a:r>
        </a:p>
      </dgm:t>
    </dgm:pt>
    <dgm:pt modelId="{ED5B44C8-1517-DA49-B07B-DBE64EB85312}" type="parTrans" cxnId="{ACFD75EE-DA87-0445-BC0F-CD765E7D086A}">
      <dgm:prSet/>
      <dgm:spPr/>
      <dgm:t>
        <a:bodyPr/>
        <a:lstStyle/>
        <a:p>
          <a:endParaRPr lang="en-US"/>
        </a:p>
      </dgm:t>
    </dgm:pt>
    <dgm:pt modelId="{48E8EA27-9619-384C-8500-B51C867F7F78}" type="sibTrans" cxnId="{ACFD75EE-DA87-0445-BC0F-CD765E7D086A}">
      <dgm:prSet/>
      <dgm:spPr/>
      <dgm:t>
        <a:bodyPr/>
        <a:lstStyle/>
        <a:p>
          <a:endParaRPr lang="en-US"/>
        </a:p>
      </dgm:t>
    </dgm:pt>
    <dgm:pt modelId="{44CFF86E-46B1-D448-B841-BA8682E66064}">
      <dgm:prSet/>
      <dgm:spPr>
        <a:solidFill>
          <a:schemeClr val="accent3">
            <a:lumMod val="75000"/>
          </a:schemeClr>
        </a:solidFill>
      </dgm:spPr>
      <dgm:t>
        <a:bodyPr/>
        <a:lstStyle/>
        <a:p>
          <a:pPr rtl="0"/>
          <a:r>
            <a:rPr lang="en-US" b="0" dirty="0"/>
            <a:t>Web services have been pioneering technologies through the introduction of the eXtensible Access Control Markup Language (XACML)</a:t>
          </a:r>
        </a:p>
      </dgm:t>
    </dgm:pt>
    <dgm:pt modelId="{1FBA5BB4-F812-9442-BC98-350FBE0343FF}" type="parTrans" cxnId="{229F71EC-F39C-E345-AEB4-5FFE20266042}">
      <dgm:prSet/>
      <dgm:spPr/>
      <dgm:t>
        <a:bodyPr/>
        <a:lstStyle/>
        <a:p>
          <a:endParaRPr lang="en-US"/>
        </a:p>
      </dgm:t>
    </dgm:pt>
    <dgm:pt modelId="{753E6DBF-8731-4A4C-9CAF-AF8F7F5C8A81}" type="sibTrans" cxnId="{229F71EC-F39C-E345-AEB4-5FFE20266042}">
      <dgm:prSet/>
      <dgm:spPr/>
      <dgm:t>
        <a:bodyPr/>
        <a:lstStyle/>
        <a:p>
          <a:endParaRPr lang="en-US"/>
        </a:p>
      </dgm:t>
    </dgm:pt>
    <dgm:pt modelId="{DCC605DC-5C83-1F4A-A3C7-A7FAAE618A5A}">
      <dgm:prSet/>
      <dgm:spPr>
        <a:solidFill>
          <a:srgbClr val="7030A0"/>
        </a:solidFill>
      </dgm:spPr>
      <dgm:t>
        <a:bodyPr/>
        <a:lstStyle/>
        <a:p>
          <a:pPr rtl="0"/>
          <a:r>
            <a:rPr lang="en-US" b="0" dirty="0"/>
            <a:t>There is considerable interest in applying the model to cloud services</a:t>
          </a:r>
        </a:p>
      </dgm:t>
    </dgm:pt>
    <dgm:pt modelId="{E0B9C2BE-3F9C-CE48-8742-A2620F9DBD76}" type="parTrans" cxnId="{F5E42370-679B-F946-ACA9-AB4D2D3EC880}">
      <dgm:prSet/>
      <dgm:spPr/>
      <dgm:t>
        <a:bodyPr/>
        <a:lstStyle/>
        <a:p>
          <a:endParaRPr lang="en-US"/>
        </a:p>
      </dgm:t>
    </dgm:pt>
    <dgm:pt modelId="{BC17340B-46A3-8B4C-8F01-E178D4F1E4FC}" type="sibTrans" cxnId="{F5E42370-679B-F946-ACA9-AB4D2D3EC880}">
      <dgm:prSet/>
      <dgm:spPr/>
      <dgm:t>
        <a:bodyPr/>
        <a:lstStyle/>
        <a:p>
          <a:endParaRPr lang="en-US"/>
        </a:p>
      </dgm:t>
    </dgm:pt>
    <dgm:pt modelId="{47B96F38-26FC-BE41-A500-F5EB450121D8}" type="pres">
      <dgm:prSet presAssocID="{485D1C91-6B73-D64A-B23E-04566BC3748A}" presName="Name0" presStyleCnt="0">
        <dgm:presLayoutVars>
          <dgm:dir/>
          <dgm:resizeHandles val="exact"/>
        </dgm:presLayoutVars>
      </dgm:prSet>
      <dgm:spPr/>
    </dgm:pt>
    <dgm:pt modelId="{B0EB2FE9-FA50-DA46-8BBC-B613515C1146}" type="pres">
      <dgm:prSet presAssocID="{BB8A0D74-3C63-CF49-B3C5-FA471A6D594F}" presName="node" presStyleLbl="node1" presStyleIdx="0" presStyleCnt="5">
        <dgm:presLayoutVars>
          <dgm:bulletEnabled val="1"/>
        </dgm:presLayoutVars>
      </dgm:prSet>
      <dgm:spPr/>
    </dgm:pt>
    <dgm:pt modelId="{AF675EEB-8531-7D49-9839-3B0F6FE46557}" type="pres">
      <dgm:prSet presAssocID="{8B3DFF98-38C6-D84C-964E-A1699ED1BD33}" presName="sibTrans" presStyleCnt="0"/>
      <dgm:spPr/>
    </dgm:pt>
    <dgm:pt modelId="{07A3739F-938E-034F-916B-9F2DC8996AD9}" type="pres">
      <dgm:prSet presAssocID="{B0642AA6-6825-1443-BB0E-E9E172E85AF5}" presName="node" presStyleLbl="node1" presStyleIdx="1" presStyleCnt="5">
        <dgm:presLayoutVars>
          <dgm:bulletEnabled val="1"/>
        </dgm:presLayoutVars>
      </dgm:prSet>
      <dgm:spPr/>
    </dgm:pt>
    <dgm:pt modelId="{E0D553D2-004C-F14D-893A-EF0B8034AF1A}" type="pres">
      <dgm:prSet presAssocID="{8FF73336-9C4E-5B4F-B7DA-AA8C87D7693A}" presName="sibTrans" presStyleCnt="0"/>
      <dgm:spPr/>
    </dgm:pt>
    <dgm:pt modelId="{86BAC080-CAC7-334F-A47F-247284CF062D}" type="pres">
      <dgm:prSet presAssocID="{E10A8ADF-E3D7-DC4C-8004-5E13179118FF}" presName="node" presStyleLbl="node1" presStyleIdx="2" presStyleCnt="5">
        <dgm:presLayoutVars>
          <dgm:bulletEnabled val="1"/>
        </dgm:presLayoutVars>
      </dgm:prSet>
      <dgm:spPr/>
    </dgm:pt>
    <dgm:pt modelId="{17664B13-4517-3E4A-A970-A0B4CE78E22E}" type="pres">
      <dgm:prSet presAssocID="{48E8EA27-9619-384C-8500-B51C867F7F78}" presName="sibTrans" presStyleCnt="0"/>
      <dgm:spPr/>
    </dgm:pt>
    <dgm:pt modelId="{7366F1B3-F41D-704B-8414-15AA9C1F35CD}" type="pres">
      <dgm:prSet presAssocID="{44CFF86E-46B1-D448-B841-BA8682E66064}" presName="node" presStyleLbl="node1" presStyleIdx="3" presStyleCnt="5">
        <dgm:presLayoutVars>
          <dgm:bulletEnabled val="1"/>
        </dgm:presLayoutVars>
      </dgm:prSet>
      <dgm:spPr/>
    </dgm:pt>
    <dgm:pt modelId="{D26B4BB2-21EB-7746-8CE0-5F8EFC9171EC}" type="pres">
      <dgm:prSet presAssocID="{753E6DBF-8731-4A4C-9CAF-AF8F7F5C8A81}" presName="sibTrans" presStyleCnt="0"/>
      <dgm:spPr/>
    </dgm:pt>
    <dgm:pt modelId="{22319A17-68EB-5042-8692-CE160831B4F6}" type="pres">
      <dgm:prSet presAssocID="{DCC605DC-5C83-1F4A-A3C7-A7FAAE618A5A}" presName="node" presStyleLbl="node1" presStyleIdx="4" presStyleCnt="5">
        <dgm:presLayoutVars>
          <dgm:bulletEnabled val="1"/>
        </dgm:presLayoutVars>
      </dgm:prSet>
      <dgm:spPr/>
    </dgm:pt>
  </dgm:ptLst>
  <dgm:cxnLst>
    <dgm:cxn modelId="{5EDB3044-B21B-DE46-9842-9EEC413F3E97}" type="presOf" srcId="{E10A8ADF-E3D7-DC4C-8004-5E13179118FF}" destId="{86BAC080-CAC7-334F-A47F-247284CF062D}" srcOrd="0" destOrd="0" presId="urn:microsoft.com/office/officeart/2005/8/layout/hList6"/>
    <dgm:cxn modelId="{F5E42370-679B-F946-ACA9-AB4D2D3EC880}" srcId="{485D1C91-6B73-D64A-B23E-04566BC3748A}" destId="{DCC605DC-5C83-1F4A-A3C7-A7FAAE618A5A}" srcOrd="4" destOrd="0" parTransId="{E0B9C2BE-3F9C-CE48-8742-A2620F9DBD76}" sibTransId="{BC17340B-46A3-8B4C-8F01-E178D4F1E4FC}"/>
    <dgm:cxn modelId="{EDDEE550-A1DE-0E47-8548-735C9CDF46DF}" type="presOf" srcId="{DCC605DC-5C83-1F4A-A3C7-A7FAAE618A5A}" destId="{22319A17-68EB-5042-8692-CE160831B4F6}" srcOrd="0" destOrd="0" presId="urn:microsoft.com/office/officeart/2005/8/layout/hList6"/>
    <dgm:cxn modelId="{2A302559-F6F0-034C-B10A-9CB91D23B59F}" srcId="{485D1C91-6B73-D64A-B23E-04566BC3748A}" destId="{B0642AA6-6825-1443-BB0E-E9E172E85AF5}" srcOrd="1" destOrd="0" parTransId="{D419AE9A-87B0-B940-8B52-17CFA2EA07EB}" sibTransId="{8FF73336-9C4E-5B4F-B7DA-AA8C87D7693A}"/>
    <dgm:cxn modelId="{8B97F8B1-8F01-D845-A91C-3130951554C9}" type="presOf" srcId="{44CFF86E-46B1-D448-B841-BA8682E66064}" destId="{7366F1B3-F41D-704B-8414-15AA9C1F35CD}" srcOrd="0" destOrd="0" presId="urn:microsoft.com/office/officeart/2005/8/layout/hList6"/>
    <dgm:cxn modelId="{229F71EC-F39C-E345-AEB4-5FFE20266042}" srcId="{485D1C91-6B73-D64A-B23E-04566BC3748A}" destId="{44CFF86E-46B1-D448-B841-BA8682E66064}" srcOrd="3" destOrd="0" parTransId="{1FBA5BB4-F812-9442-BC98-350FBE0343FF}" sibTransId="{753E6DBF-8731-4A4C-9CAF-AF8F7F5C8A81}"/>
    <dgm:cxn modelId="{ACFD75EE-DA87-0445-BC0F-CD765E7D086A}" srcId="{485D1C91-6B73-D64A-B23E-04566BC3748A}" destId="{E10A8ADF-E3D7-DC4C-8004-5E13179118FF}" srcOrd="2" destOrd="0" parTransId="{ED5B44C8-1517-DA49-B07B-DBE64EB85312}" sibTransId="{48E8EA27-9619-384C-8500-B51C867F7F78}"/>
    <dgm:cxn modelId="{9A97CEEE-EFC0-C541-9852-DBB882C374D3}" type="presOf" srcId="{485D1C91-6B73-D64A-B23E-04566BC3748A}" destId="{47B96F38-26FC-BE41-A500-F5EB450121D8}" srcOrd="0" destOrd="0" presId="urn:microsoft.com/office/officeart/2005/8/layout/hList6"/>
    <dgm:cxn modelId="{E13A3FF1-9F05-2544-BC1A-F47D14EF1423}" type="presOf" srcId="{B0642AA6-6825-1443-BB0E-E9E172E85AF5}" destId="{07A3739F-938E-034F-916B-9F2DC8996AD9}" srcOrd="0" destOrd="0" presId="urn:microsoft.com/office/officeart/2005/8/layout/hList6"/>
    <dgm:cxn modelId="{94FDF1FA-64C1-7740-A047-F289C0C42B9A}" srcId="{485D1C91-6B73-D64A-B23E-04566BC3748A}" destId="{BB8A0D74-3C63-CF49-B3C5-FA471A6D594F}" srcOrd="0" destOrd="0" parTransId="{E64197CB-B392-C549-91F2-68AEFB5E867E}" sibTransId="{8B3DFF98-38C6-D84C-964E-A1699ED1BD33}"/>
    <dgm:cxn modelId="{6D598FFD-DB60-AB4D-8894-4595F3D616FE}" type="presOf" srcId="{BB8A0D74-3C63-CF49-B3C5-FA471A6D594F}" destId="{B0EB2FE9-FA50-DA46-8BBC-B613515C1146}" srcOrd="0" destOrd="0" presId="urn:microsoft.com/office/officeart/2005/8/layout/hList6"/>
    <dgm:cxn modelId="{39E31AAF-AC02-634A-85F8-F21CE84966CF}" type="presParOf" srcId="{47B96F38-26FC-BE41-A500-F5EB450121D8}" destId="{B0EB2FE9-FA50-DA46-8BBC-B613515C1146}" srcOrd="0" destOrd="0" presId="urn:microsoft.com/office/officeart/2005/8/layout/hList6"/>
    <dgm:cxn modelId="{8B6A6950-1152-CD4D-A83E-8D38F61DC1A8}" type="presParOf" srcId="{47B96F38-26FC-BE41-A500-F5EB450121D8}" destId="{AF675EEB-8531-7D49-9839-3B0F6FE46557}" srcOrd="1" destOrd="0" presId="urn:microsoft.com/office/officeart/2005/8/layout/hList6"/>
    <dgm:cxn modelId="{8434F2F3-F14E-374D-A5B5-E3DC841734F8}" type="presParOf" srcId="{47B96F38-26FC-BE41-A500-F5EB450121D8}" destId="{07A3739F-938E-034F-916B-9F2DC8996AD9}" srcOrd="2" destOrd="0" presId="urn:microsoft.com/office/officeart/2005/8/layout/hList6"/>
    <dgm:cxn modelId="{C5969EA4-36D4-6E43-974B-83EE26C6CDA0}" type="presParOf" srcId="{47B96F38-26FC-BE41-A500-F5EB450121D8}" destId="{E0D553D2-004C-F14D-893A-EF0B8034AF1A}" srcOrd="3" destOrd="0" presId="urn:microsoft.com/office/officeart/2005/8/layout/hList6"/>
    <dgm:cxn modelId="{90B83FB7-0564-834D-BF9B-79E68AAE0775}" type="presParOf" srcId="{47B96F38-26FC-BE41-A500-F5EB450121D8}" destId="{86BAC080-CAC7-334F-A47F-247284CF062D}" srcOrd="4" destOrd="0" presId="urn:microsoft.com/office/officeart/2005/8/layout/hList6"/>
    <dgm:cxn modelId="{70D55171-9240-854D-8C9D-E73A6AC5BB23}" type="presParOf" srcId="{47B96F38-26FC-BE41-A500-F5EB450121D8}" destId="{17664B13-4517-3E4A-A970-A0B4CE78E22E}" srcOrd="5" destOrd="0" presId="urn:microsoft.com/office/officeart/2005/8/layout/hList6"/>
    <dgm:cxn modelId="{811899E0-32AE-BD4B-9360-BDBDC1B72A04}" type="presParOf" srcId="{47B96F38-26FC-BE41-A500-F5EB450121D8}" destId="{7366F1B3-F41D-704B-8414-15AA9C1F35CD}" srcOrd="6" destOrd="0" presId="urn:microsoft.com/office/officeart/2005/8/layout/hList6"/>
    <dgm:cxn modelId="{BD0C8AA1-4262-0449-853C-4617841EC968}" type="presParOf" srcId="{47B96F38-26FC-BE41-A500-F5EB450121D8}" destId="{D26B4BB2-21EB-7746-8CE0-5F8EFC9171EC}" srcOrd="7" destOrd="0" presId="urn:microsoft.com/office/officeart/2005/8/layout/hList6"/>
    <dgm:cxn modelId="{CE202DEC-DF4A-9A42-BD90-D743E6F138B0}" type="presParOf" srcId="{47B96F38-26FC-BE41-A500-F5EB450121D8}" destId="{22319A17-68EB-5042-8692-CE160831B4F6}"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6C4F13-053A-284B-9FDF-CE3E60E126B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E655676A-4332-534B-9DAD-FF2689493212}">
      <dgm:prSet custT="1"/>
      <dgm:spPr>
        <a:solidFill>
          <a:schemeClr val="accent3">
            <a:lumMod val="75000"/>
          </a:schemeClr>
        </a:solidFill>
      </dgm:spPr>
      <dgm:t>
        <a:bodyPr/>
        <a:lstStyle/>
        <a:p>
          <a:pPr rtl="0"/>
          <a:r>
            <a:rPr lang="en-US" sz="2400" b="1" dirty="0">
              <a:solidFill>
                <a:schemeClr val="bg1"/>
              </a:solidFill>
            </a:rPr>
            <a:t>Subject attributes</a:t>
          </a:r>
          <a:endParaRPr lang="en-US" sz="2400" dirty="0">
            <a:solidFill>
              <a:schemeClr val="bg1"/>
            </a:solidFill>
          </a:endParaRPr>
        </a:p>
      </dgm:t>
    </dgm:pt>
    <dgm:pt modelId="{D9DAE0DD-1DB2-744F-AEA5-90962B0531E5}" type="parTrans" cxnId="{3CAD7F49-809E-E942-9842-978CDEEE0BCE}">
      <dgm:prSet/>
      <dgm:spPr/>
      <dgm:t>
        <a:bodyPr/>
        <a:lstStyle/>
        <a:p>
          <a:endParaRPr lang="en-US"/>
        </a:p>
      </dgm:t>
    </dgm:pt>
    <dgm:pt modelId="{1324E16A-D187-2740-89ED-325EF869E2BF}" type="sibTrans" cxnId="{3CAD7F49-809E-E942-9842-978CDEEE0BCE}">
      <dgm:prSet/>
      <dgm:spPr/>
      <dgm:t>
        <a:bodyPr/>
        <a:lstStyle/>
        <a:p>
          <a:endParaRPr lang="en-US"/>
        </a:p>
      </dgm:t>
    </dgm:pt>
    <dgm:pt modelId="{7CD3F8EC-6D5D-DC48-88CD-56515931E5A5}">
      <dgm:prSet/>
      <dgm:spPr/>
      <dgm:t>
        <a:bodyPr/>
        <a:lstStyle/>
        <a:p>
          <a:pPr rtl="0">
            <a:spcBef>
              <a:spcPts val="0"/>
            </a:spcBef>
            <a:spcAft>
              <a:spcPts val="1524"/>
            </a:spcAft>
          </a:pPr>
          <a:r>
            <a:rPr lang="en-US" dirty="0">
              <a:latin typeface="+mj-lt"/>
            </a:rPr>
            <a:t>A subject is an active entity that causes information to flow among objects or changes the system state</a:t>
          </a:r>
        </a:p>
      </dgm:t>
    </dgm:pt>
    <dgm:pt modelId="{9D65A348-2BC1-7D46-8BD7-8BED10662D95}" type="parTrans" cxnId="{9D5AC07A-ED04-8F4E-B675-B23350824A3C}">
      <dgm:prSet/>
      <dgm:spPr/>
      <dgm:t>
        <a:bodyPr/>
        <a:lstStyle/>
        <a:p>
          <a:endParaRPr lang="en-US"/>
        </a:p>
      </dgm:t>
    </dgm:pt>
    <dgm:pt modelId="{FF1901ED-36DB-0F4A-B6D7-A6733487A324}" type="sibTrans" cxnId="{9D5AC07A-ED04-8F4E-B675-B23350824A3C}">
      <dgm:prSet/>
      <dgm:spPr/>
      <dgm:t>
        <a:bodyPr/>
        <a:lstStyle/>
        <a:p>
          <a:endParaRPr lang="en-US"/>
        </a:p>
      </dgm:t>
    </dgm:pt>
    <dgm:pt modelId="{36BE4108-004A-B644-A402-E171986A3799}">
      <dgm:prSet custT="1"/>
      <dgm:spPr>
        <a:solidFill>
          <a:srgbClr val="7030A0"/>
        </a:solidFill>
      </dgm:spPr>
      <dgm:t>
        <a:bodyPr/>
        <a:lstStyle/>
        <a:p>
          <a:pPr rtl="0"/>
          <a:r>
            <a:rPr lang="en-US" sz="2400" b="1" dirty="0">
              <a:solidFill>
                <a:schemeClr val="bg1"/>
              </a:solidFill>
            </a:rPr>
            <a:t>Object attributes</a:t>
          </a:r>
        </a:p>
      </dgm:t>
    </dgm:pt>
    <dgm:pt modelId="{9356FAC8-E20F-3445-8C1D-7A619E99CBBB}" type="parTrans" cxnId="{C791061E-7E49-5A40-831B-00CB18418DFB}">
      <dgm:prSet/>
      <dgm:spPr/>
      <dgm:t>
        <a:bodyPr/>
        <a:lstStyle/>
        <a:p>
          <a:endParaRPr lang="en-US"/>
        </a:p>
      </dgm:t>
    </dgm:pt>
    <dgm:pt modelId="{1965F033-108C-2444-9A02-528A40BF64B7}" type="sibTrans" cxnId="{C791061E-7E49-5A40-831B-00CB18418DFB}">
      <dgm:prSet/>
      <dgm:spPr/>
      <dgm:t>
        <a:bodyPr/>
        <a:lstStyle/>
        <a:p>
          <a:endParaRPr lang="en-US"/>
        </a:p>
      </dgm:t>
    </dgm:pt>
    <dgm:pt modelId="{0E5C6F4C-0BE0-474B-99BC-5436AAEEC2E8}">
      <dgm:prSet/>
      <dgm:spPr/>
      <dgm:t>
        <a:bodyPr/>
        <a:lstStyle/>
        <a:p>
          <a:pPr rtl="0">
            <a:spcAft>
              <a:spcPts val="1524"/>
            </a:spcAft>
          </a:pPr>
          <a:r>
            <a:rPr lang="en-US" dirty="0">
              <a:latin typeface="+mj-lt"/>
              <a:cs typeface="Palatino Linotype (Body)"/>
            </a:rPr>
            <a:t>An object (or resource) is a passive information system-related entity containing or receiving information</a:t>
          </a:r>
        </a:p>
      </dgm:t>
    </dgm:pt>
    <dgm:pt modelId="{586FA414-4E78-CE4D-9AD5-F6759905C7EF}" type="parTrans" cxnId="{3AC844BC-1FD8-F447-9953-DE961E69F613}">
      <dgm:prSet/>
      <dgm:spPr/>
      <dgm:t>
        <a:bodyPr/>
        <a:lstStyle/>
        <a:p>
          <a:endParaRPr lang="en-US"/>
        </a:p>
      </dgm:t>
    </dgm:pt>
    <dgm:pt modelId="{4BEF6CFC-F341-7349-A038-96CFFF4E8957}" type="sibTrans" cxnId="{3AC844BC-1FD8-F447-9953-DE961E69F613}">
      <dgm:prSet/>
      <dgm:spPr/>
      <dgm:t>
        <a:bodyPr/>
        <a:lstStyle/>
        <a:p>
          <a:endParaRPr lang="en-US"/>
        </a:p>
      </dgm:t>
    </dgm:pt>
    <dgm:pt modelId="{6897BF8E-6C2F-B641-BF47-07721A47AA7E}">
      <dgm:prSet custT="1"/>
      <dgm:spPr>
        <a:solidFill>
          <a:schemeClr val="accent5">
            <a:lumMod val="75000"/>
          </a:schemeClr>
        </a:solidFill>
      </dgm:spPr>
      <dgm:t>
        <a:bodyPr/>
        <a:lstStyle/>
        <a:p>
          <a:pPr rtl="0"/>
          <a:r>
            <a:rPr lang="en-US" sz="2400" b="1" dirty="0">
              <a:solidFill>
                <a:schemeClr val="bg1"/>
              </a:solidFill>
            </a:rPr>
            <a:t>Environment attributes</a:t>
          </a:r>
        </a:p>
      </dgm:t>
    </dgm:pt>
    <dgm:pt modelId="{16AB04A8-AEF4-9A47-8B15-99818D9FB321}" type="parTrans" cxnId="{06FCAD0C-86ED-C341-8A74-4C4D807B7E9A}">
      <dgm:prSet/>
      <dgm:spPr/>
      <dgm:t>
        <a:bodyPr/>
        <a:lstStyle/>
        <a:p>
          <a:endParaRPr lang="en-US"/>
        </a:p>
      </dgm:t>
    </dgm:pt>
    <dgm:pt modelId="{573607DB-45F4-1748-90D6-A2C927448F8B}" type="sibTrans" cxnId="{06FCAD0C-86ED-C341-8A74-4C4D807B7E9A}">
      <dgm:prSet/>
      <dgm:spPr/>
      <dgm:t>
        <a:bodyPr/>
        <a:lstStyle/>
        <a:p>
          <a:endParaRPr lang="en-US"/>
        </a:p>
      </dgm:t>
    </dgm:pt>
    <dgm:pt modelId="{B451C9AF-C216-314E-9130-023EBF74715D}">
      <dgm:prSet/>
      <dgm:spPr/>
      <dgm:t>
        <a:bodyPr/>
        <a:lstStyle/>
        <a:p>
          <a:pPr rtl="0">
            <a:spcAft>
              <a:spcPct val="15000"/>
            </a:spcAft>
          </a:pPr>
          <a:r>
            <a:rPr lang="en-US" b="0" dirty="0">
              <a:latin typeface="+mj-lt"/>
            </a:rPr>
            <a:t>Describe the operational, technical, and even situational environment or context in which the information access occurs</a:t>
          </a:r>
        </a:p>
      </dgm:t>
    </dgm:pt>
    <dgm:pt modelId="{F6F7C3A5-159E-BE49-8EEE-12C8FEBC5D02}" type="parTrans" cxnId="{D8C7E0E5-2C9C-D647-99E2-B110A2E0864F}">
      <dgm:prSet/>
      <dgm:spPr/>
      <dgm:t>
        <a:bodyPr/>
        <a:lstStyle/>
        <a:p>
          <a:endParaRPr lang="en-US"/>
        </a:p>
      </dgm:t>
    </dgm:pt>
    <dgm:pt modelId="{EE0976A0-4120-1949-9EE7-A90EB60764AD}" type="sibTrans" cxnId="{D8C7E0E5-2C9C-D647-99E2-B110A2E0864F}">
      <dgm:prSet/>
      <dgm:spPr/>
      <dgm:t>
        <a:bodyPr/>
        <a:lstStyle/>
        <a:p>
          <a:endParaRPr lang="en-US"/>
        </a:p>
      </dgm:t>
    </dgm:pt>
    <dgm:pt modelId="{73896295-24CF-8049-8D8E-121472B8EC15}">
      <dgm:prSet/>
      <dgm:spPr/>
      <dgm:t>
        <a:bodyPr/>
        <a:lstStyle/>
        <a:p>
          <a:pPr rtl="0">
            <a:spcBef>
              <a:spcPts val="0"/>
            </a:spcBef>
            <a:spcAft>
              <a:spcPts val="1524"/>
            </a:spcAft>
          </a:pPr>
          <a:r>
            <a:rPr lang="en-US" dirty="0">
              <a:latin typeface="+mj-lt"/>
            </a:rPr>
            <a:t>Attributes define the identity and characteristics of the subject</a:t>
          </a:r>
        </a:p>
      </dgm:t>
    </dgm:pt>
    <dgm:pt modelId="{7B87A6C4-07FF-D744-A1F5-73BBF7F785F4}" type="parTrans" cxnId="{74A36D27-B2FC-2740-99B2-50D198258AE1}">
      <dgm:prSet/>
      <dgm:spPr/>
      <dgm:t>
        <a:bodyPr/>
        <a:lstStyle/>
        <a:p>
          <a:endParaRPr lang="en-US"/>
        </a:p>
      </dgm:t>
    </dgm:pt>
    <dgm:pt modelId="{D8785D47-9238-E74A-9868-E1C6F1D2E47C}" type="sibTrans" cxnId="{74A36D27-B2FC-2740-99B2-50D198258AE1}">
      <dgm:prSet/>
      <dgm:spPr/>
      <dgm:t>
        <a:bodyPr/>
        <a:lstStyle/>
        <a:p>
          <a:endParaRPr lang="en-US"/>
        </a:p>
      </dgm:t>
    </dgm:pt>
    <dgm:pt modelId="{B1BCFFD0-E15F-334B-9912-90BD8162DC0C}">
      <dgm:prSet/>
      <dgm:spPr/>
      <dgm:t>
        <a:bodyPr/>
        <a:lstStyle/>
        <a:p>
          <a:pPr rtl="0">
            <a:spcAft>
              <a:spcPct val="15000"/>
            </a:spcAft>
          </a:pPr>
          <a:endParaRPr lang="en-US" dirty="0"/>
        </a:p>
      </dgm:t>
    </dgm:pt>
    <dgm:pt modelId="{4752109A-5C5C-F54B-9D96-89986F103046}" type="parTrans" cxnId="{66E8BDD4-94A0-CD4E-9579-91E4BB59DC3E}">
      <dgm:prSet/>
      <dgm:spPr/>
      <dgm:t>
        <a:bodyPr/>
        <a:lstStyle/>
        <a:p>
          <a:endParaRPr lang="en-US"/>
        </a:p>
      </dgm:t>
    </dgm:pt>
    <dgm:pt modelId="{CCB432BE-3440-4546-BB06-1B256CB6F92D}" type="sibTrans" cxnId="{66E8BDD4-94A0-CD4E-9579-91E4BB59DC3E}">
      <dgm:prSet/>
      <dgm:spPr/>
      <dgm:t>
        <a:bodyPr/>
        <a:lstStyle/>
        <a:p>
          <a:endParaRPr lang="en-US"/>
        </a:p>
      </dgm:t>
    </dgm:pt>
    <dgm:pt modelId="{611A172E-E398-094F-A51F-31DA7A8EEFC6}">
      <dgm:prSet/>
      <dgm:spPr/>
      <dgm:t>
        <a:bodyPr/>
        <a:lstStyle/>
        <a:p>
          <a:pPr rtl="0">
            <a:spcAft>
              <a:spcPct val="15000"/>
            </a:spcAft>
          </a:pPr>
          <a:r>
            <a:rPr lang="en-US" dirty="0">
              <a:latin typeface="+mj-lt"/>
              <a:cs typeface="Palatino Linotype (Body)"/>
            </a:rPr>
            <a:t>Objects have attributes that can be leveraged to make access control decisions</a:t>
          </a:r>
        </a:p>
      </dgm:t>
    </dgm:pt>
    <dgm:pt modelId="{8416C1CB-B8F7-6141-B419-B5E73318F6D1}" type="parTrans" cxnId="{8972381E-2710-5B4A-B001-F235D86D8D71}">
      <dgm:prSet/>
      <dgm:spPr/>
      <dgm:t>
        <a:bodyPr/>
        <a:lstStyle/>
        <a:p>
          <a:endParaRPr lang="en-US"/>
        </a:p>
      </dgm:t>
    </dgm:pt>
    <dgm:pt modelId="{41DCC98F-1D61-4C44-A63F-904E93B0D19A}" type="sibTrans" cxnId="{8972381E-2710-5B4A-B001-F235D86D8D71}">
      <dgm:prSet/>
      <dgm:spPr/>
      <dgm:t>
        <a:bodyPr/>
        <a:lstStyle/>
        <a:p>
          <a:endParaRPr lang="en-US"/>
        </a:p>
      </dgm:t>
    </dgm:pt>
    <dgm:pt modelId="{EE1B317C-96B1-624D-8F2C-25C21E7DB666}">
      <dgm:prSet/>
      <dgm:spPr/>
      <dgm:t>
        <a:bodyPr/>
        <a:lstStyle/>
        <a:p>
          <a:pPr rtl="0">
            <a:spcAft>
              <a:spcPts val="1524"/>
            </a:spcAft>
          </a:pPr>
          <a:r>
            <a:rPr lang="en-US" b="0" dirty="0">
              <a:latin typeface="+mj-lt"/>
            </a:rPr>
            <a:t>These attributes have so far been largely ignored in most access control policies</a:t>
          </a:r>
        </a:p>
      </dgm:t>
    </dgm:pt>
    <dgm:pt modelId="{032D46E8-911D-C146-8115-B08BAC064467}" type="parTrans" cxnId="{D1391883-5F9D-1144-AC76-4412BF8879EB}">
      <dgm:prSet/>
      <dgm:spPr/>
      <dgm:t>
        <a:bodyPr/>
        <a:lstStyle/>
        <a:p>
          <a:endParaRPr lang="en-US"/>
        </a:p>
      </dgm:t>
    </dgm:pt>
    <dgm:pt modelId="{DA65E483-46D0-E84E-8BA1-B5BEB19B16A0}" type="sibTrans" cxnId="{D1391883-5F9D-1144-AC76-4412BF8879EB}">
      <dgm:prSet/>
      <dgm:spPr/>
      <dgm:t>
        <a:bodyPr/>
        <a:lstStyle/>
        <a:p>
          <a:endParaRPr lang="en-US"/>
        </a:p>
      </dgm:t>
    </dgm:pt>
    <dgm:pt modelId="{2B893332-CC31-AD47-A87E-68D6D2786DE1}" type="pres">
      <dgm:prSet presAssocID="{416C4F13-053A-284B-9FDF-CE3E60E126BD}" presName="Name0" presStyleCnt="0">
        <dgm:presLayoutVars>
          <dgm:dir/>
          <dgm:animLvl val="lvl"/>
          <dgm:resizeHandles val="exact"/>
        </dgm:presLayoutVars>
      </dgm:prSet>
      <dgm:spPr/>
    </dgm:pt>
    <dgm:pt modelId="{5BC0D6E9-BB18-0041-BF50-63D30988BA19}" type="pres">
      <dgm:prSet presAssocID="{E655676A-4332-534B-9DAD-FF2689493212}" presName="composite" presStyleCnt="0"/>
      <dgm:spPr/>
    </dgm:pt>
    <dgm:pt modelId="{321A3381-433B-CE45-9F2A-F37F91C887F4}" type="pres">
      <dgm:prSet presAssocID="{E655676A-4332-534B-9DAD-FF2689493212}" presName="parTx" presStyleLbl="node1" presStyleIdx="0" presStyleCnt="3">
        <dgm:presLayoutVars>
          <dgm:chMax val="0"/>
          <dgm:chPref val="0"/>
          <dgm:bulletEnabled val="1"/>
        </dgm:presLayoutVars>
      </dgm:prSet>
      <dgm:spPr/>
    </dgm:pt>
    <dgm:pt modelId="{6D536E0F-208B-814D-8E8F-710E7FDA3193}" type="pres">
      <dgm:prSet presAssocID="{E655676A-4332-534B-9DAD-FF2689493212}" presName="desTx" presStyleLbl="revTx" presStyleIdx="0" presStyleCnt="3">
        <dgm:presLayoutVars>
          <dgm:bulletEnabled val="1"/>
        </dgm:presLayoutVars>
      </dgm:prSet>
      <dgm:spPr/>
    </dgm:pt>
    <dgm:pt modelId="{B52A4F7B-8C84-3E43-83B5-C7170FDFEFB8}" type="pres">
      <dgm:prSet presAssocID="{1324E16A-D187-2740-89ED-325EF869E2BF}" presName="space" presStyleCnt="0"/>
      <dgm:spPr/>
    </dgm:pt>
    <dgm:pt modelId="{E73F670B-D805-044A-A23A-8FAA47BA5678}" type="pres">
      <dgm:prSet presAssocID="{36BE4108-004A-B644-A402-E171986A3799}" presName="composite" presStyleCnt="0"/>
      <dgm:spPr/>
    </dgm:pt>
    <dgm:pt modelId="{9D77E78E-02AA-FD40-B2D6-2C660715F549}" type="pres">
      <dgm:prSet presAssocID="{36BE4108-004A-B644-A402-E171986A3799}" presName="parTx" presStyleLbl="node1" presStyleIdx="1" presStyleCnt="3">
        <dgm:presLayoutVars>
          <dgm:chMax val="0"/>
          <dgm:chPref val="0"/>
          <dgm:bulletEnabled val="1"/>
        </dgm:presLayoutVars>
      </dgm:prSet>
      <dgm:spPr/>
    </dgm:pt>
    <dgm:pt modelId="{5C9C9464-D886-F54D-81C1-ACA0089E829B}" type="pres">
      <dgm:prSet presAssocID="{36BE4108-004A-B644-A402-E171986A3799}" presName="desTx" presStyleLbl="revTx" presStyleIdx="1" presStyleCnt="3">
        <dgm:presLayoutVars>
          <dgm:bulletEnabled val="1"/>
        </dgm:presLayoutVars>
      </dgm:prSet>
      <dgm:spPr/>
    </dgm:pt>
    <dgm:pt modelId="{D5E2DFBA-799E-C74F-A9F7-7B8400E0A9AA}" type="pres">
      <dgm:prSet presAssocID="{1965F033-108C-2444-9A02-528A40BF64B7}" presName="space" presStyleCnt="0"/>
      <dgm:spPr/>
    </dgm:pt>
    <dgm:pt modelId="{B5008852-FD85-8145-A028-EB7DFA1F30E7}" type="pres">
      <dgm:prSet presAssocID="{6897BF8E-6C2F-B641-BF47-07721A47AA7E}" presName="composite" presStyleCnt="0"/>
      <dgm:spPr/>
    </dgm:pt>
    <dgm:pt modelId="{F404E2DB-56BA-4743-8145-F722FEBF52A5}" type="pres">
      <dgm:prSet presAssocID="{6897BF8E-6C2F-B641-BF47-07721A47AA7E}" presName="parTx" presStyleLbl="node1" presStyleIdx="2" presStyleCnt="3">
        <dgm:presLayoutVars>
          <dgm:chMax val="0"/>
          <dgm:chPref val="0"/>
          <dgm:bulletEnabled val="1"/>
        </dgm:presLayoutVars>
      </dgm:prSet>
      <dgm:spPr/>
    </dgm:pt>
    <dgm:pt modelId="{36E5E7F1-34B4-4049-B517-21AD2FD3CAD9}" type="pres">
      <dgm:prSet presAssocID="{6897BF8E-6C2F-B641-BF47-07721A47AA7E}" presName="desTx" presStyleLbl="revTx" presStyleIdx="2" presStyleCnt="3">
        <dgm:presLayoutVars>
          <dgm:bulletEnabled val="1"/>
        </dgm:presLayoutVars>
      </dgm:prSet>
      <dgm:spPr/>
    </dgm:pt>
  </dgm:ptLst>
  <dgm:cxnLst>
    <dgm:cxn modelId="{06FCAD0C-86ED-C341-8A74-4C4D807B7E9A}" srcId="{416C4F13-053A-284B-9FDF-CE3E60E126BD}" destId="{6897BF8E-6C2F-B641-BF47-07721A47AA7E}" srcOrd="2" destOrd="0" parTransId="{16AB04A8-AEF4-9A47-8B15-99818D9FB321}" sibTransId="{573607DB-45F4-1748-90D6-A2C927448F8B}"/>
    <dgm:cxn modelId="{C791061E-7E49-5A40-831B-00CB18418DFB}" srcId="{416C4F13-053A-284B-9FDF-CE3E60E126BD}" destId="{36BE4108-004A-B644-A402-E171986A3799}" srcOrd="1" destOrd="0" parTransId="{9356FAC8-E20F-3445-8C1D-7A619E99CBBB}" sibTransId="{1965F033-108C-2444-9A02-528A40BF64B7}"/>
    <dgm:cxn modelId="{8972381E-2710-5B4A-B001-F235D86D8D71}" srcId="{36BE4108-004A-B644-A402-E171986A3799}" destId="{611A172E-E398-094F-A51F-31DA7A8EEFC6}" srcOrd="1" destOrd="0" parTransId="{8416C1CB-B8F7-6141-B419-B5E73318F6D1}" sibTransId="{41DCC98F-1D61-4C44-A63F-904E93B0D19A}"/>
    <dgm:cxn modelId="{1AE66826-40E2-F54C-BBE3-84A4D360BEBA}" type="presOf" srcId="{36BE4108-004A-B644-A402-E171986A3799}" destId="{9D77E78E-02AA-FD40-B2D6-2C660715F549}" srcOrd="0" destOrd="0" presId="urn:microsoft.com/office/officeart/2005/8/layout/chevron1"/>
    <dgm:cxn modelId="{74A36D27-B2FC-2740-99B2-50D198258AE1}" srcId="{E655676A-4332-534B-9DAD-FF2689493212}" destId="{73896295-24CF-8049-8D8E-121472B8EC15}" srcOrd="1" destOrd="0" parTransId="{7B87A6C4-07FF-D744-A1F5-73BBF7F785F4}" sibTransId="{D8785D47-9238-E74A-9868-E1C6F1D2E47C}"/>
    <dgm:cxn modelId="{A5EB0631-12F6-B046-A1FD-D049E23B08F9}" type="presOf" srcId="{B451C9AF-C216-314E-9130-023EBF74715D}" destId="{36E5E7F1-34B4-4049-B517-21AD2FD3CAD9}" srcOrd="0" destOrd="0" presId="urn:microsoft.com/office/officeart/2005/8/layout/chevron1"/>
    <dgm:cxn modelId="{478A1533-BC27-1B47-84BB-3B789C21BE59}" type="presOf" srcId="{7CD3F8EC-6D5D-DC48-88CD-56515931E5A5}" destId="{6D536E0F-208B-814D-8E8F-710E7FDA3193}" srcOrd="0" destOrd="0" presId="urn:microsoft.com/office/officeart/2005/8/layout/chevron1"/>
    <dgm:cxn modelId="{625E1A33-DA74-C54B-90C3-1DD8C4B54259}" type="presOf" srcId="{E655676A-4332-534B-9DAD-FF2689493212}" destId="{321A3381-433B-CE45-9F2A-F37F91C887F4}" srcOrd="0" destOrd="0" presId="urn:microsoft.com/office/officeart/2005/8/layout/chevron1"/>
    <dgm:cxn modelId="{3CAD7F49-809E-E942-9842-978CDEEE0BCE}" srcId="{416C4F13-053A-284B-9FDF-CE3E60E126BD}" destId="{E655676A-4332-534B-9DAD-FF2689493212}" srcOrd="0" destOrd="0" parTransId="{D9DAE0DD-1DB2-744F-AEA5-90962B0531E5}" sibTransId="{1324E16A-D187-2740-89ED-325EF869E2BF}"/>
    <dgm:cxn modelId="{B0D8464D-2EF5-304B-AD3E-648167E5AAC3}" type="presOf" srcId="{B1BCFFD0-E15F-334B-9912-90BD8162DC0C}" destId="{5C9C9464-D886-F54D-81C1-ACA0089E829B}" srcOrd="0" destOrd="2" presId="urn:microsoft.com/office/officeart/2005/8/layout/chevron1"/>
    <dgm:cxn modelId="{7CD39D4D-F9F2-D04E-8F85-9A74284D447A}" type="presOf" srcId="{611A172E-E398-094F-A51F-31DA7A8EEFC6}" destId="{5C9C9464-D886-F54D-81C1-ACA0089E829B}" srcOrd="0" destOrd="1" presId="urn:microsoft.com/office/officeart/2005/8/layout/chevron1"/>
    <dgm:cxn modelId="{B0E04375-384F-334C-9722-F4DD22A8A8A1}" type="presOf" srcId="{416C4F13-053A-284B-9FDF-CE3E60E126BD}" destId="{2B893332-CC31-AD47-A87E-68D6D2786DE1}" srcOrd="0" destOrd="0" presId="urn:microsoft.com/office/officeart/2005/8/layout/chevron1"/>
    <dgm:cxn modelId="{9D5AC07A-ED04-8F4E-B675-B23350824A3C}" srcId="{E655676A-4332-534B-9DAD-FF2689493212}" destId="{7CD3F8EC-6D5D-DC48-88CD-56515931E5A5}" srcOrd="0" destOrd="0" parTransId="{9D65A348-2BC1-7D46-8BD7-8BED10662D95}" sibTransId="{FF1901ED-36DB-0F4A-B6D7-A6733487A324}"/>
    <dgm:cxn modelId="{D1391883-5F9D-1144-AC76-4412BF8879EB}" srcId="{6897BF8E-6C2F-B641-BF47-07721A47AA7E}" destId="{EE1B317C-96B1-624D-8F2C-25C21E7DB666}" srcOrd="1" destOrd="0" parTransId="{032D46E8-911D-C146-8115-B08BAC064467}" sibTransId="{DA65E483-46D0-E84E-8BA1-B5BEB19B16A0}"/>
    <dgm:cxn modelId="{0D37D985-A79E-0947-A6D5-BDF449074239}" type="presOf" srcId="{6897BF8E-6C2F-B641-BF47-07721A47AA7E}" destId="{F404E2DB-56BA-4743-8145-F722FEBF52A5}" srcOrd="0" destOrd="0" presId="urn:microsoft.com/office/officeart/2005/8/layout/chevron1"/>
    <dgm:cxn modelId="{F6E1AEB7-4F1F-D145-A460-600648DB249D}" type="presOf" srcId="{73896295-24CF-8049-8D8E-121472B8EC15}" destId="{6D536E0F-208B-814D-8E8F-710E7FDA3193}" srcOrd="0" destOrd="1" presId="urn:microsoft.com/office/officeart/2005/8/layout/chevron1"/>
    <dgm:cxn modelId="{0DD8E2B9-F1C4-834E-B77D-C7367CF28D23}" type="presOf" srcId="{EE1B317C-96B1-624D-8F2C-25C21E7DB666}" destId="{36E5E7F1-34B4-4049-B517-21AD2FD3CAD9}" srcOrd="0" destOrd="1" presId="urn:microsoft.com/office/officeart/2005/8/layout/chevron1"/>
    <dgm:cxn modelId="{3AC844BC-1FD8-F447-9953-DE961E69F613}" srcId="{36BE4108-004A-B644-A402-E171986A3799}" destId="{0E5C6F4C-0BE0-474B-99BC-5436AAEEC2E8}" srcOrd="0" destOrd="0" parTransId="{586FA414-4E78-CE4D-9AD5-F6759905C7EF}" sibTransId="{4BEF6CFC-F341-7349-A038-96CFFF4E8957}"/>
    <dgm:cxn modelId="{66E8BDD4-94A0-CD4E-9579-91E4BB59DC3E}" srcId="{36BE4108-004A-B644-A402-E171986A3799}" destId="{B1BCFFD0-E15F-334B-9912-90BD8162DC0C}" srcOrd="2" destOrd="0" parTransId="{4752109A-5C5C-F54B-9D96-89986F103046}" sibTransId="{CCB432BE-3440-4546-BB06-1B256CB6F92D}"/>
    <dgm:cxn modelId="{E2D1AEE4-FC28-324E-8109-58F800E50D3C}" type="presOf" srcId="{0E5C6F4C-0BE0-474B-99BC-5436AAEEC2E8}" destId="{5C9C9464-D886-F54D-81C1-ACA0089E829B}" srcOrd="0" destOrd="0" presId="urn:microsoft.com/office/officeart/2005/8/layout/chevron1"/>
    <dgm:cxn modelId="{D8C7E0E5-2C9C-D647-99E2-B110A2E0864F}" srcId="{6897BF8E-6C2F-B641-BF47-07721A47AA7E}" destId="{B451C9AF-C216-314E-9130-023EBF74715D}" srcOrd="0" destOrd="0" parTransId="{F6F7C3A5-159E-BE49-8EEE-12C8FEBC5D02}" sibTransId="{EE0976A0-4120-1949-9EE7-A90EB60764AD}"/>
    <dgm:cxn modelId="{F9FF603D-C5AD-4342-B3D1-7CACE485BDB4}" type="presParOf" srcId="{2B893332-CC31-AD47-A87E-68D6D2786DE1}" destId="{5BC0D6E9-BB18-0041-BF50-63D30988BA19}" srcOrd="0" destOrd="0" presId="urn:microsoft.com/office/officeart/2005/8/layout/chevron1"/>
    <dgm:cxn modelId="{2FDF91B1-167C-6A48-98E6-6249FD3939FB}" type="presParOf" srcId="{5BC0D6E9-BB18-0041-BF50-63D30988BA19}" destId="{321A3381-433B-CE45-9F2A-F37F91C887F4}" srcOrd="0" destOrd="0" presId="urn:microsoft.com/office/officeart/2005/8/layout/chevron1"/>
    <dgm:cxn modelId="{A27D692C-A6AF-A04D-9696-BDCAC530A98A}" type="presParOf" srcId="{5BC0D6E9-BB18-0041-BF50-63D30988BA19}" destId="{6D536E0F-208B-814D-8E8F-710E7FDA3193}" srcOrd="1" destOrd="0" presId="urn:microsoft.com/office/officeart/2005/8/layout/chevron1"/>
    <dgm:cxn modelId="{025C3D74-62EE-6A41-B536-6F8D2CCED180}" type="presParOf" srcId="{2B893332-CC31-AD47-A87E-68D6D2786DE1}" destId="{B52A4F7B-8C84-3E43-83B5-C7170FDFEFB8}" srcOrd="1" destOrd="0" presId="urn:microsoft.com/office/officeart/2005/8/layout/chevron1"/>
    <dgm:cxn modelId="{6F2D36FE-4CAB-BB41-B284-6D1A6FF00BF6}" type="presParOf" srcId="{2B893332-CC31-AD47-A87E-68D6D2786DE1}" destId="{E73F670B-D805-044A-A23A-8FAA47BA5678}" srcOrd="2" destOrd="0" presId="urn:microsoft.com/office/officeart/2005/8/layout/chevron1"/>
    <dgm:cxn modelId="{4DB335EC-A2FA-FC40-B7E6-E1111DFF0AC7}" type="presParOf" srcId="{E73F670B-D805-044A-A23A-8FAA47BA5678}" destId="{9D77E78E-02AA-FD40-B2D6-2C660715F549}" srcOrd="0" destOrd="0" presId="urn:microsoft.com/office/officeart/2005/8/layout/chevron1"/>
    <dgm:cxn modelId="{89EA4320-40C1-8140-B178-030CD0047F3B}" type="presParOf" srcId="{E73F670B-D805-044A-A23A-8FAA47BA5678}" destId="{5C9C9464-D886-F54D-81C1-ACA0089E829B}" srcOrd="1" destOrd="0" presId="urn:microsoft.com/office/officeart/2005/8/layout/chevron1"/>
    <dgm:cxn modelId="{889E5FFE-21B0-E349-B87D-5162FAD3A9E3}" type="presParOf" srcId="{2B893332-CC31-AD47-A87E-68D6D2786DE1}" destId="{D5E2DFBA-799E-C74F-A9F7-7B8400E0A9AA}" srcOrd="3" destOrd="0" presId="urn:microsoft.com/office/officeart/2005/8/layout/chevron1"/>
    <dgm:cxn modelId="{F4DE7B3B-ED38-CE42-977A-863064B0905B}" type="presParOf" srcId="{2B893332-CC31-AD47-A87E-68D6D2786DE1}" destId="{B5008852-FD85-8145-A028-EB7DFA1F30E7}" srcOrd="4" destOrd="0" presId="urn:microsoft.com/office/officeart/2005/8/layout/chevron1"/>
    <dgm:cxn modelId="{99AAFA0C-2128-464B-A0DC-46144DD46EAD}" type="presParOf" srcId="{B5008852-FD85-8145-A028-EB7DFA1F30E7}" destId="{F404E2DB-56BA-4743-8145-F722FEBF52A5}" srcOrd="0" destOrd="0" presId="urn:microsoft.com/office/officeart/2005/8/layout/chevron1"/>
    <dgm:cxn modelId="{804CC6B0-0425-F646-8D97-A8AA49B84719}" type="presParOf" srcId="{B5008852-FD85-8145-A028-EB7DFA1F30E7}" destId="{36E5E7F1-34B4-4049-B517-21AD2FD3CAD9}" srcOrd="1"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A64861-9F11-464C-8527-5E644DE015DB}"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459B97A6-1201-1A45-A3A2-8C9C1F04062A}">
      <dgm:prSet custT="1"/>
      <dgm:spPr>
        <a:solidFill>
          <a:schemeClr val="accent3">
            <a:lumMod val="75000"/>
          </a:schemeClr>
        </a:solidFill>
      </dgm:spPr>
      <dgm:t>
        <a:bodyPr/>
        <a:lstStyle/>
        <a:p>
          <a:pPr rtl="0"/>
          <a:r>
            <a:rPr lang="en-US" sz="1400" b="1" dirty="0">
              <a:solidFill>
                <a:schemeClr val="bg1"/>
              </a:solidFill>
            </a:rPr>
            <a:t>Distinguishable because it controls access to objects by evaluating rules against the attributes of entities, operations, and the environment relevant to a request</a:t>
          </a:r>
        </a:p>
      </dgm:t>
    </dgm:pt>
    <dgm:pt modelId="{56715BD5-428D-3045-8AF0-01EC5FB5D4B5}" type="parTrans" cxnId="{09A795D4-7465-9D47-BB3B-403F1F2B2399}">
      <dgm:prSet/>
      <dgm:spPr/>
      <dgm:t>
        <a:bodyPr/>
        <a:lstStyle/>
        <a:p>
          <a:endParaRPr lang="en-US"/>
        </a:p>
      </dgm:t>
    </dgm:pt>
    <dgm:pt modelId="{7160FE07-F949-D145-81D4-605D95D9CE23}" type="sibTrans" cxnId="{09A795D4-7465-9D47-BB3B-403F1F2B2399}">
      <dgm:prSet/>
      <dgm:spPr/>
      <dgm:t>
        <a:bodyPr/>
        <a:lstStyle/>
        <a:p>
          <a:endParaRPr lang="en-US"/>
        </a:p>
      </dgm:t>
    </dgm:pt>
    <dgm:pt modelId="{29C8599A-9DAE-6347-9272-B9E56CA0103F}">
      <dgm:prSet custT="1"/>
      <dgm:spPr>
        <a:solidFill>
          <a:schemeClr val="accent5">
            <a:lumMod val="75000"/>
          </a:schemeClr>
        </a:solidFill>
      </dgm:spPr>
      <dgm:t>
        <a:bodyPr/>
        <a:lstStyle/>
        <a:p>
          <a:pPr rtl="0"/>
          <a:r>
            <a:rPr lang="en-US" sz="1200" b="1" dirty="0">
              <a:solidFill>
                <a:schemeClr val="bg1"/>
              </a:solidFill>
            </a:rPr>
            <a:t>Relies upon the evaluation of attributes of the subject, attributes of the object, and a formal relationship or access control rule defining the allowable operations for subject-object attribute combinations in a given environment</a:t>
          </a:r>
        </a:p>
      </dgm:t>
    </dgm:pt>
    <dgm:pt modelId="{85E593A8-9C96-0B42-A1F3-AFBCA5FDA663}" type="parTrans" cxnId="{8F047598-0F5C-2F40-B13E-920D3ED21B59}">
      <dgm:prSet/>
      <dgm:spPr/>
      <dgm:t>
        <a:bodyPr/>
        <a:lstStyle/>
        <a:p>
          <a:endParaRPr lang="en-US"/>
        </a:p>
      </dgm:t>
    </dgm:pt>
    <dgm:pt modelId="{530FDFBB-3DC2-1944-884C-0FB8384C2383}" type="sibTrans" cxnId="{8F047598-0F5C-2F40-B13E-920D3ED21B59}">
      <dgm:prSet/>
      <dgm:spPr/>
      <dgm:t>
        <a:bodyPr/>
        <a:lstStyle/>
        <a:p>
          <a:endParaRPr lang="en-US"/>
        </a:p>
      </dgm:t>
    </dgm:pt>
    <dgm:pt modelId="{BE11142B-2662-B24B-ACA3-70FF8C9AC3AD}">
      <dgm:prSet custT="1"/>
      <dgm:spPr>
        <a:solidFill>
          <a:schemeClr val="accent5">
            <a:lumMod val="75000"/>
          </a:schemeClr>
        </a:solidFill>
      </dgm:spPr>
      <dgm:t>
        <a:bodyPr/>
        <a:lstStyle/>
        <a:p>
          <a:pPr rtl="0"/>
          <a:r>
            <a:rPr lang="en-US" sz="1400" b="1" dirty="0">
              <a:solidFill>
                <a:schemeClr val="bg1"/>
              </a:solidFill>
            </a:rPr>
            <a:t>Systems are capable of enforcing DAC, RBAC, and MAC concepts</a:t>
          </a:r>
        </a:p>
      </dgm:t>
    </dgm:pt>
    <dgm:pt modelId="{9F45823F-30CE-9541-ADBC-92FCB189A749}" type="parTrans" cxnId="{87ABD7AC-53D0-F64B-9DDC-C4F633647C60}">
      <dgm:prSet/>
      <dgm:spPr/>
      <dgm:t>
        <a:bodyPr/>
        <a:lstStyle/>
        <a:p>
          <a:endParaRPr lang="en-US"/>
        </a:p>
      </dgm:t>
    </dgm:pt>
    <dgm:pt modelId="{AAFB64B5-007B-4440-8C42-21AD70E59526}" type="sibTrans" cxnId="{87ABD7AC-53D0-F64B-9DDC-C4F633647C60}">
      <dgm:prSet/>
      <dgm:spPr/>
      <dgm:t>
        <a:bodyPr/>
        <a:lstStyle/>
        <a:p>
          <a:endParaRPr lang="en-US"/>
        </a:p>
      </dgm:t>
    </dgm:pt>
    <dgm:pt modelId="{B0D043C5-2E53-F44F-B1E2-D217CE2EC5CB}">
      <dgm:prSet custT="1"/>
      <dgm:spPr>
        <a:solidFill>
          <a:schemeClr val="accent3">
            <a:lumMod val="75000"/>
          </a:schemeClr>
        </a:solidFill>
      </dgm:spPr>
      <dgm:t>
        <a:bodyPr/>
        <a:lstStyle/>
        <a:p>
          <a:pPr rtl="0"/>
          <a:r>
            <a:rPr lang="en-US" sz="1400" b="1" dirty="0">
              <a:solidFill>
                <a:schemeClr val="bg1"/>
              </a:solidFill>
            </a:rPr>
            <a:t>Allows an unlimited number of attributes to be combined to satisfy any access control rule</a:t>
          </a:r>
        </a:p>
      </dgm:t>
    </dgm:pt>
    <dgm:pt modelId="{0738B3F6-59EF-C743-97B7-FA6ED5CFC766}" type="parTrans" cxnId="{A3BDDD31-F126-4C4A-A69A-1851EE0BDA47}">
      <dgm:prSet/>
      <dgm:spPr/>
      <dgm:t>
        <a:bodyPr/>
        <a:lstStyle/>
        <a:p>
          <a:endParaRPr lang="en-US"/>
        </a:p>
      </dgm:t>
    </dgm:pt>
    <dgm:pt modelId="{2D9E4621-FEEB-8A4B-A0A8-3725ADD46A9C}" type="sibTrans" cxnId="{A3BDDD31-F126-4C4A-A69A-1851EE0BDA47}">
      <dgm:prSet/>
      <dgm:spPr/>
      <dgm:t>
        <a:bodyPr/>
        <a:lstStyle/>
        <a:p>
          <a:endParaRPr lang="en-US"/>
        </a:p>
      </dgm:t>
    </dgm:pt>
    <dgm:pt modelId="{DBAF79EF-AA51-0B47-9482-3F33F69DF262}" type="pres">
      <dgm:prSet presAssocID="{2EA64861-9F11-464C-8527-5E644DE015DB}" presName="matrix" presStyleCnt="0">
        <dgm:presLayoutVars>
          <dgm:chMax val="1"/>
          <dgm:dir/>
          <dgm:resizeHandles val="exact"/>
        </dgm:presLayoutVars>
      </dgm:prSet>
      <dgm:spPr/>
    </dgm:pt>
    <dgm:pt modelId="{2E83D573-461B-4B40-BEB9-4473DAEFC169}" type="pres">
      <dgm:prSet presAssocID="{2EA64861-9F11-464C-8527-5E644DE015DB}" presName="diamond" presStyleLbl="bgShp" presStyleIdx="0" presStyleCnt="1"/>
      <dgm:spPr/>
    </dgm:pt>
    <dgm:pt modelId="{AC9C7A50-8C9C-4E47-A520-28266EEB0EA3}" type="pres">
      <dgm:prSet presAssocID="{2EA64861-9F11-464C-8527-5E644DE015DB}" presName="quad1" presStyleLbl="node1" presStyleIdx="0" presStyleCnt="4">
        <dgm:presLayoutVars>
          <dgm:chMax val="0"/>
          <dgm:chPref val="0"/>
          <dgm:bulletEnabled val="1"/>
        </dgm:presLayoutVars>
      </dgm:prSet>
      <dgm:spPr/>
    </dgm:pt>
    <dgm:pt modelId="{F75D84C9-B96E-524B-908B-280859373854}" type="pres">
      <dgm:prSet presAssocID="{2EA64861-9F11-464C-8527-5E644DE015DB}" presName="quad2" presStyleLbl="node1" presStyleIdx="1" presStyleCnt="4">
        <dgm:presLayoutVars>
          <dgm:chMax val="0"/>
          <dgm:chPref val="0"/>
          <dgm:bulletEnabled val="1"/>
        </dgm:presLayoutVars>
      </dgm:prSet>
      <dgm:spPr/>
    </dgm:pt>
    <dgm:pt modelId="{C23FB787-089E-1A45-A872-4BE881186789}" type="pres">
      <dgm:prSet presAssocID="{2EA64861-9F11-464C-8527-5E644DE015DB}" presName="quad3" presStyleLbl="node1" presStyleIdx="2" presStyleCnt="4">
        <dgm:presLayoutVars>
          <dgm:chMax val="0"/>
          <dgm:chPref val="0"/>
          <dgm:bulletEnabled val="1"/>
        </dgm:presLayoutVars>
      </dgm:prSet>
      <dgm:spPr/>
    </dgm:pt>
    <dgm:pt modelId="{FC7BC191-5A0D-5C42-9891-7575B93DE362}" type="pres">
      <dgm:prSet presAssocID="{2EA64861-9F11-464C-8527-5E644DE015DB}" presName="quad4" presStyleLbl="node1" presStyleIdx="3" presStyleCnt="4">
        <dgm:presLayoutVars>
          <dgm:chMax val="0"/>
          <dgm:chPref val="0"/>
          <dgm:bulletEnabled val="1"/>
        </dgm:presLayoutVars>
      </dgm:prSet>
      <dgm:spPr/>
    </dgm:pt>
  </dgm:ptLst>
  <dgm:cxnLst>
    <dgm:cxn modelId="{A6521506-EDC5-1648-9811-FC5FC04084B8}" type="presOf" srcId="{459B97A6-1201-1A45-A3A2-8C9C1F04062A}" destId="{AC9C7A50-8C9C-4E47-A520-28266EEB0EA3}" srcOrd="0" destOrd="0" presId="urn:microsoft.com/office/officeart/2005/8/layout/matrix3"/>
    <dgm:cxn modelId="{A3BDDD31-F126-4C4A-A69A-1851EE0BDA47}" srcId="{2EA64861-9F11-464C-8527-5E644DE015DB}" destId="{B0D043C5-2E53-F44F-B1E2-D217CE2EC5CB}" srcOrd="3" destOrd="0" parTransId="{0738B3F6-59EF-C743-97B7-FA6ED5CFC766}" sibTransId="{2D9E4621-FEEB-8A4B-A0A8-3725ADD46A9C}"/>
    <dgm:cxn modelId="{C6494A3E-BCFF-5940-8822-8B42E6EA0892}" type="presOf" srcId="{B0D043C5-2E53-F44F-B1E2-D217CE2EC5CB}" destId="{FC7BC191-5A0D-5C42-9891-7575B93DE362}" srcOrd="0" destOrd="0" presId="urn:microsoft.com/office/officeart/2005/8/layout/matrix3"/>
    <dgm:cxn modelId="{36EC973F-D70D-7642-A465-F45C5571E20C}" type="presOf" srcId="{BE11142B-2662-B24B-ACA3-70FF8C9AC3AD}" destId="{C23FB787-089E-1A45-A872-4BE881186789}" srcOrd="0" destOrd="0" presId="urn:microsoft.com/office/officeart/2005/8/layout/matrix3"/>
    <dgm:cxn modelId="{5FFD1A79-8848-554C-80C0-C8343CB76CE8}" type="presOf" srcId="{29C8599A-9DAE-6347-9272-B9E56CA0103F}" destId="{F75D84C9-B96E-524B-908B-280859373854}" srcOrd="0" destOrd="0" presId="urn:microsoft.com/office/officeart/2005/8/layout/matrix3"/>
    <dgm:cxn modelId="{8F047598-0F5C-2F40-B13E-920D3ED21B59}" srcId="{2EA64861-9F11-464C-8527-5E644DE015DB}" destId="{29C8599A-9DAE-6347-9272-B9E56CA0103F}" srcOrd="1" destOrd="0" parTransId="{85E593A8-9C96-0B42-A1F3-AFBCA5FDA663}" sibTransId="{530FDFBB-3DC2-1944-884C-0FB8384C2383}"/>
    <dgm:cxn modelId="{87ABD7AC-53D0-F64B-9DDC-C4F633647C60}" srcId="{2EA64861-9F11-464C-8527-5E644DE015DB}" destId="{BE11142B-2662-B24B-ACA3-70FF8C9AC3AD}" srcOrd="2" destOrd="0" parTransId="{9F45823F-30CE-9541-ADBC-92FCB189A749}" sibTransId="{AAFB64B5-007B-4440-8C42-21AD70E59526}"/>
    <dgm:cxn modelId="{09A795D4-7465-9D47-BB3B-403F1F2B2399}" srcId="{2EA64861-9F11-464C-8527-5E644DE015DB}" destId="{459B97A6-1201-1A45-A3A2-8C9C1F04062A}" srcOrd="0" destOrd="0" parTransId="{56715BD5-428D-3045-8AF0-01EC5FB5D4B5}" sibTransId="{7160FE07-F949-D145-81D4-605D95D9CE23}"/>
    <dgm:cxn modelId="{2A9610D9-9367-B84E-B999-F809F0CCD460}" type="presOf" srcId="{2EA64861-9F11-464C-8527-5E644DE015DB}" destId="{DBAF79EF-AA51-0B47-9482-3F33F69DF262}" srcOrd="0" destOrd="0" presId="urn:microsoft.com/office/officeart/2005/8/layout/matrix3"/>
    <dgm:cxn modelId="{02CBC1F6-A5BC-F046-B80A-C8DE8259DEE9}" type="presParOf" srcId="{DBAF79EF-AA51-0B47-9482-3F33F69DF262}" destId="{2E83D573-461B-4B40-BEB9-4473DAEFC169}" srcOrd="0" destOrd="0" presId="urn:microsoft.com/office/officeart/2005/8/layout/matrix3"/>
    <dgm:cxn modelId="{45D63535-53E8-C746-B53F-B05AB0B17335}" type="presParOf" srcId="{DBAF79EF-AA51-0B47-9482-3F33F69DF262}" destId="{AC9C7A50-8C9C-4E47-A520-28266EEB0EA3}" srcOrd="1" destOrd="0" presId="urn:microsoft.com/office/officeart/2005/8/layout/matrix3"/>
    <dgm:cxn modelId="{DA2A50DD-ABDF-B248-964E-A54F2A9CBCB9}" type="presParOf" srcId="{DBAF79EF-AA51-0B47-9482-3F33F69DF262}" destId="{F75D84C9-B96E-524B-908B-280859373854}" srcOrd="2" destOrd="0" presId="urn:microsoft.com/office/officeart/2005/8/layout/matrix3"/>
    <dgm:cxn modelId="{B10E7E6F-3484-A044-8553-EE3BDC07325B}" type="presParOf" srcId="{DBAF79EF-AA51-0B47-9482-3F33F69DF262}" destId="{C23FB787-089E-1A45-A872-4BE881186789}" srcOrd="3" destOrd="0" presId="urn:microsoft.com/office/officeart/2005/8/layout/matrix3"/>
    <dgm:cxn modelId="{BF121C13-921A-EB43-914A-01E4009E2278}" type="presParOf" srcId="{DBAF79EF-AA51-0B47-9482-3F33F69DF262}" destId="{FC7BC191-5A0D-5C42-9891-7575B93DE362}"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160165-6403-1842-A6F3-FF5EAF57242A}"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6CC13-DD57-8448-9FA7-B411BCDF00DC}">
      <dgm:prSet/>
      <dgm:spPr>
        <a:solidFill>
          <a:schemeClr val="accent4">
            <a:lumMod val="75000"/>
          </a:schemeClr>
        </a:solidFill>
      </dgm:spPr>
      <dgm:t>
        <a:bodyPr/>
        <a:lstStyle/>
        <a:p>
          <a:pPr rtl="0"/>
          <a:r>
            <a:rPr lang="en-US" dirty="0"/>
            <a:t>A policy is a set of rules and relationships that govern allowable behavior within an organization, based on the privileges of subjects and how resources or objects are to be protected under which environment conditions</a:t>
          </a:r>
        </a:p>
      </dgm:t>
    </dgm:pt>
    <dgm:pt modelId="{8CC36035-28B8-F64E-9944-0DFCC1892EAF}" type="parTrans" cxnId="{AF395094-7B73-9B42-A905-E8F694197F95}">
      <dgm:prSet/>
      <dgm:spPr/>
      <dgm:t>
        <a:bodyPr/>
        <a:lstStyle/>
        <a:p>
          <a:endParaRPr lang="en-US"/>
        </a:p>
      </dgm:t>
    </dgm:pt>
    <dgm:pt modelId="{57D152DC-4AE2-A24D-9CB4-AB4553916C44}" type="sibTrans" cxnId="{AF395094-7B73-9B42-A905-E8F694197F95}">
      <dgm:prSet/>
      <dgm:spPr/>
      <dgm:t>
        <a:bodyPr/>
        <a:lstStyle/>
        <a:p>
          <a:endParaRPr lang="en-US"/>
        </a:p>
      </dgm:t>
    </dgm:pt>
    <dgm:pt modelId="{BBCD88DC-1518-2143-AC1C-0397B7324818}">
      <dgm:prSet custT="1"/>
      <dgm:spPr>
        <a:ln>
          <a:solidFill>
            <a:schemeClr val="accent6">
              <a:lumMod val="40000"/>
              <a:lumOff val="60000"/>
            </a:schemeClr>
          </a:solidFill>
        </a:ln>
      </dgm:spPr>
      <dgm:t>
        <a:bodyPr/>
        <a:lstStyle/>
        <a:p>
          <a:pPr rtl="0"/>
          <a:r>
            <a:rPr lang="en-US" sz="1600" dirty="0"/>
            <a:t>Typically written from the perspective of the object that needs protecting and the privileges available to subjects</a:t>
          </a:r>
        </a:p>
      </dgm:t>
    </dgm:pt>
    <dgm:pt modelId="{203E1049-CA32-D945-8A3E-1A783587FDDD}" type="parTrans" cxnId="{30863F7D-1EDF-9743-9F08-4F6C2D46FD54}">
      <dgm:prSet/>
      <dgm:spPr/>
      <dgm:t>
        <a:bodyPr/>
        <a:lstStyle/>
        <a:p>
          <a:endParaRPr lang="en-US"/>
        </a:p>
      </dgm:t>
    </dgm:pt>
    <dgm:pt modelId="{C9613EDA-B5E8-2A4E-9E27-456741F41CEE}" type="sibTrans" cxnId="{30863F7D-1EDF-9743-9F08-4F6C2D46FD54}">
      <dgm:prSet/>
      <dgm:spPr/>
      <dgm:t>
        <a:bodyPr/>
        <a:lstStyle/>
        <a:p>
          <a:endParaRPr lang="en-US"/>
        </a:p>
      </dgm:t>
    </dgm:pt>
    <dgm:pt modelId="{7473A915-7FCB-3D40-9650-7E3FA4614033}">
      <dgm:prSet/>
      <dgm:spPr>
        <a:solidFill>
          <a:schemeClr val="accent5">
            <a:lumMod val="75000"/>
          </a:schemeClr>
        </a:solidFill>
      </dgm:spPr>
      <dgm:t>
        <a:bodyPr/>
        <a:lstStyle/>
        <a:p>
          <a:pPr rtl="0"/>
          <a:endParaRPr lang="en-US" dirty="0"/>
        </a:p>
        <a:p>
          <a:pPr rtl="0"/>
          <a:r>
            <a:rPr lang="en-US" dirty="0"/>
            <a:t>Privileges represent the authorized behavior of a subject and are defined by an authority and embodied in a policy</a:t>
          </a:r>
        </a:p>
      </dgm:t>
    </dgm:pt>
    <dgm:pt modelId="{971CF8CF-4D5B-F94E-AE86-DC1E63C8D4E3}" type="parTrans" cxnId="{ADAD1579-4985-8146-8C8A-B435AED8AB24}">
      <dgm:prSet/>
      <dgm:spPr/>
      <dgm:t>
        <a:bodyPr/>
        <a:lstStyle/>
        <a:p>
          <a:endParaRPr lang="en-US"/>
        </a:p>
      </dgm:t>
    </dgm:pt>
    <dgm:pt modelId="{ABA631CC-2A6E-0348-BB4E-CE4A57A76A02}" type="sibTrans" cxnId="{ADAD1579-4985-8146-8C8A-B435AED8AB24}">
      <dgm:prSet/>
      <dgm:spPr/>
      <dgm:t>
        <a:bodyPr/>
        <a:lstStyle/>
        <a:p>
          <a:endParaRPr lang="en-US"/>
        </a:p>
      </dgm:t>
    </dgm:pt>
    <dgm:pt modelId="{8205E9BB-15D2-E24B-A211-21DA18392876}">
      <dgm:prSet custT="1"/>
      <dgm:spPr>
        <a:ln>
          <a:solidFill>
            <a:schemeClr val="accent5">
              <a:lumMod val="50000"/>
            </a:schemeClr>
          </a:solidFill>
        </a:ln>
      </dgm:spPr>
      <dgm:t>
        <a:bodyPr/>
        <a:lstStyle/>
        <a:p>
          <a:pPr rtl="0"/>
          <a:r>
            <a:rPr lang="en-US" sz="1800" dirty="0"/>
            <a:t>Other terms commonly used instead of privileges are: rights, authorizations, and entitlements</a:t>
          </a:r>
        </a:p>
      </dgm:t>
    </dgm:pt>
    <dgm:pt modelId="{AB654431-58E3-124B-BA3D-C34F339B94A9}" type="parTrans" cxnId="{EB1BBB07-9E03-EF4E-9F2F-A6791E9F83C5}">
      <dgm:prSet/>
      <dgm:spPr/>
      <dgm:t>
        <a:bodyPr/>
        <a:lstStyle/>
        <a:p>
          <a:endParaRPr lang="en-US"/>
        </a:p>
      </dgm:t>
    </dgm:pt>
    <dgm:pt modelId="{2A2F5F04-FABF-4645-A376-6893E3C94A0B}" type="sibTrans" cxnId="{EB1BBB07-9E03-EF4E-9F2F-A6791E9F83C5}">
      <dgm:prSet/>
      <dgm:spPr/>
      <dgm:t>
        <a:bodyPr/>
        <a:lstStyle/>
        <a:p>
          <a:endParaRPr lang="en-US"/>
        </a:p>
      </dgm:t>
    </dgm:pt>
    <dgm:pt modelId="{D2511AE4-BFE2-8744-906F-66A587927B0C}" type="pres">
      <dgm:prSet presAssocID="{51160165-6403-1842-A6F3-FF5EAF57242A}" presName="Name0" presStyleCnt="0">
        <dgm:presLayoutVars>
          <dgm:chMax val="3"/>
          <dgm:chPref val="1"/>
          <dgm:dir/>
          <dgm:animLvl val="lvl"/>
          <dgm:resizeHandles/>
        </dgm:presLayoutVars>
      </dgm:prSet>
      <dgm:spPr/>
    </dgm:pt>
    <dgm:pt modelId="{268CCF15-D036-774B-B51E-4D8A1A28EA5C}" type="pres">
      <dgm:prSet presAssocID="{51160165-6403-1842-A6F3-FF5EAF57242A}" presName="outerBox" presStyleCnt="0"/>
      <dgm:spPr/>
    </dgm:pt>
    <dgm:pt modelId="{F5642B5B-058C-0849-B10F-9FC87758B8A5}" type="pres">
      <dgm:prSet presAssocID="{51160165-6403-1842-A6F3-FF5EAF57242A}" presName="outerBoxParent" presStyleLbl="node1" presStyleIdx="0" presStyleCnt="2"/>
      <dgm:spPr/>
    </dgm:pt>
    <dgm:pt modelId="{1F77368A-D0B0-5A41-B0E8-CACD97676EF1}" type="pres">
      <dgm:prSet presAssocID="{51160165-6403-1842-A6F3-FF5EAF57242A}" presName="outerBoxChildren" presStyleCnt="0"/>
      <dgm:spPr/>
    </dgm:pt>
    <dgm:pt modelId="{ED3994BF-F877-1847-9A16-847D86835075}" type="pres">
      <dgm:prSet presAssocID="{BBCD88DC-1518-2143-AC1C-0397B7324818}" presName="oChild" presStyleLbl="fgAcc1" presStyleIdx="0" presStyleCnt="2" custScaleX="109897">
        <dgm:presLayoutVars>
          <dgm:bulletEnabled val="1"/>
        </dgm:presLayoutVars>
      </dgm:prSet>
      <dgm:spPr/>
    </dgm:pt>
    <dgm:pt modelId="{9AD6EA26-9D45-F049-B0E5-34B4935DCAC1}" type="pres">
      <dgm:prSet presAssocID="{51160165-6403-1842-A6F3-FF5EAF57242A}" presName="middleBox" presStyleCnt="0"/>
      <dgm:spPr/>
    </dgm:pt>
    <dgm:pt modelId="{505408DD-99B0-4241-BF1A-67E390C441AB}" type="pres">
      <dgm:prSet presAssocID="{51160165-6403-1842-A6F3-FF5EAF57242A}" presName="middleBoxParent" presStyleLbl="node1" presStyleIdx="1" presStyleCnt="2"/>
      <dgm:spPr/>
    </dgm:pt>
    <dgm:pt modelId="{6306E7F3-811E-5945-A896-DB903F9CC92F}" type="pres">
      <dgm:prSet presAssocID="{51160165-6403-1842-A6F3-FF5EAF57242A}" presName="middleBoxChildren" presStyleCnt="0"/>
      <dgm:spPr/>
    </dgm:pt>
    <dgm:pt modelId="{7A88F272-C3BD-044C-9F43-BB3E9F6CF063}" type="pres">
      <dgm:prSet presAssocID="{8205E9BB-15D2-E24B-A211-21DA18392876}" presName="mChild" presStyleLbl="fgAcc1" presStyleIdx="1" presStyleCnt="2">
        <dgm:presLayoutVars>
          <dgm:bulletEnabled val="1"/>
        </dgm:presLayoutVars>
      </dgm:prSet>
      <dgm:spPr/>
    </dgm:pt>
  </dgm:ptLst>
  <dgm:cxnLst>
    <dgm:cxn modelId="{EB1BBB07-9E03-EF4E-9F2F-A6791E9F83C5}" srcId="{7473A915-7FCB-3D40-9650-7E3FA4614033}" destId="{8205E9BB-15D2-E24B-A211-21DA18392876}" srcOrd="0" destOrd="0" parTransId="{AB654431-58E3-124B-BA3D-C34F339B94A9}" sibTransId="{2A2F5F04-FABF-4645-A376-6893E3C94A0B}"/>
    <dgm:cxn modelId="{5A19882B-3B05-5A4F-85FC-4D9DA6128FC6}" type="presOf" srcId="{7473A915-7FCB-3D40-9650-7E3FA4614033}" destId="{505408DD-99B0-4241-BF1A-67E390C441AB}" srcOrd="0" destOrd="0" presId="urn:microsoft.com/office/officeart/2005/8/layout/target2"/>
    <dgm:cxn modelId="{8CDA7644-530F-DB48-B5D9-9C432933CF6A}" type="presOf" srcId="{BBCD88DC-1518-2143-AC1C-0397B7324818}" destId="{ED3994BF-F877-1847-9A16-847D86835075}" srcOrd="0" destOrd="0" presId="urn:microsoft.com/office/officeart/2005/8/layout/target2"/>
    <dgm:cxn modelId="{21059F6C-A44E-414D-8C1F-A9642268E6FE}" type="presOf" srcId="{51160165-6403-1842-A6F3-FF5EAF57242A}" destId="{D2511AE4-BFE2-8744-906F-66A587927B0C}" srcOrd="0" destOrd="0" presId="urn:microsoft.com/office/officeart/2005/8/layout/target2"/>
    <dgm:cxn modelId="{ADAD1579-4985-8146-8C8A-B435AED8AB24}" srcId="{51160165-6403-1842-A6F3-FF5EAF57242A}" destId="{7473A915-7FCB-3D40-9650-7E3FA4614033}" srcOrd="1" destOrd="0" parTransId="{971CF8CF-4D5B-F94E-AE86-DC1E63C8D4E3}" sibTransId="{ABA631CC-2A6E-0348-BB4E-CE4A57A76A02}"/>
    <dgm:cxn modelId="{DA76F27C-4241-DB4F-80CE-BAD274516F4D}" type="presOf" srcId="{8386CC13-DD57-8448-9FA7-B411BCDF00DC}" destId="{F5642B5B-058C-0849-B10F-9FC87758B8A5}" srcOrd="0" destOrd="0" presId="urn:microsoft.com/office/officeart/2005/8/layout/target2"/>
    <dgm:cxn modelId="{30863F7D-1EDF-9743-9F08-4F6C2D46FD54}" srcId="{8386CC13-DD57-8448-9FA7-B411BCDF00DC}" destId="{BBCD88DC-1518-2143-AC1C-0397B7324818}" srcOrd="0" destOrd="0" parTransId="{203E1049-CA32-D945-8A3E-1A783587FDDD}" sibTransId="{C9613EDA-B5E8-2A4E-9E27-456741F41CEE}"/>
    <dgm:cxn modelId="{AF395094-7B73-9B42-A905-E8F694197F95}" srcId="{51160165-6403-1842-A6F3-FF5EAF57242A}" destId="{8386CC13-DD57-8448-9FA7-B411BCDF00DC}" srcOrd="0" destOrd="0" parTransId="{8CC36035-28B8-F64E-9944-0DFCC1892EAF}" sibTransId="{57D152DC-4AE2-A24D-9CB4-AB4553916C44}"/>
    <dgm:cxn modelId="{075821E1-2635-354C-9E64-A2E7C3BB4A9E}" type="presOf" srcId="{8205E9BB-15D2-E24B-A211-21DA18392876}" destId="{7A88F272-C3BD-044C-9F43-BB3E9F6CF063}" srcOrd="0" destOrd="0" presId="urn:microsoft.com/office/officeart/2005/8/layout/target2"/>
    <dgm:cxn modelId="{8FFD8823-D0BE-524C-BF19-C26755EA91E8}" type="presParOf" srcId="{D2511AE4-BFE2-8744-906F-66A587927B0C}" destId="{268CCF15-D036-774B-B51E-4D8A1A28EA5C}" srcOrd="0" destOrd="0" presId="urn:microsoft.com/office/officeart/2005/8/layout/target2"/>
    <dgm:cxn modelId="{38E0888A-CEC5-C041-A21A-B9700641B77D}" type="presParOf" srcId="{268CCF15-D036-774B-B51E-4D8A1A28EA5C}" destId="{F5642B5B-058C-0849-B10F-9FC87758B8A5}" srcOrd="0" destOrd="0" presId="urn:microsoft.com/office/officeart/2005/8/layout/target2"/>
    <dgm:cxn modelId="{CC96FF8D-BFCE-E14B-BE11-28CB787A8EA9}" type="presParOf" srcId="{268CCF15-D036-774B-B51E-4D8A1A28EA5C}" destId="{1F77368A-D0B0-5A41-B0E8-CACD97676EF1}" srcOrd="1" destOrd="0" presId="urn:microsoft.com/office/officeart/2005/8/layout/target2"/>
    <dgm:cxn modelId="{60868D50-831D-6A4D-8084-05969953C6E9}" type="presParOf" srcId="{1F77368A-D0B0-5A41-B0E8-CACD97676EF1}" destId="{ED3994BF-F877-1847-9A16-847D86835075}" srcOrd="0" destOrd="0" presId="urn:microsoft.com/office/officeart/2005/8/layout/target2"/>
    <dgm:cxn modelId="{2CD3FCFB-8A25-464D-A894-E1BD6F8459D7}" type="presParOf" srcId="{D2511AE4-BFE2-8744-906F-66A587927B0C}" destId="{9AD6EA26-9D45-F049-B0E5-34B4935DCAC1}" srcOrd="1" destOrd="0" presId="urn:microsoft.com/office/officeart/2005/8/layout/target2"/>
    <dgm:cxn modelId="{4A98003C-5B8A-1143-990D-E4FA8CAE697D}" type="presParOf" srcId="{9AD6EA26-9D45-F049-B0E5-34B4935DCAC1}" destId="{505408DD-99B0-4241-BF1A-67E390C441AB}" srcOrd="0" destOrd="0" presId="urn:microsoft.com/office/officeart/2005/8/layout/target2"/>
    <dgm:cxn modelId="{423162DA-63E5-B248-B742-982F5A335FFC}" type="presParOf" srcId="{9AD6EA26-9D45-F049-B0E5-34B4935DCAC1}" destId="{6306E7F3-811E-5945-A896-DB903F9CC92F}" srcOrd="1" destOrd="0" presId="urn:microsoft.com/office/officeart/2005/8/layout/target2"/>
    <dgm:cxn modelId="{A95DCA26-5B6F-4A4B-9BD8-65D935E2AF19}" type="presParOf" srcId="{6306E7F3-811E-5945-A896-DB903F9CC92F}" destId="{7A88F272-C3BD-044C-9F43-BB3E9F6CF063}" srcOrd="0" destOrd="0" presId="urn:microsoft.com/office/officeart/2005/8/layout/targe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1F7073-06AF-C440-B1AD-2D8D7C9331B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F8EFA8C2-64EF-0D4E-99FD-5F04A1AC2AC6}">
      <dgm:prSet custT="1"/>
      <dgm:spPr>
        <a:solidFill>
          <a:schemeClr val="accent3">
            <a:lumMod val="75000"/>
          </a:schemeClr>
        </a:solidFill>
      </dgm:spPr>
      <dgm:t>
        <a:bodyPr/>
        <a:lstStyle/>
        <a:p>
          <a:pPr rtl="0"/>
          <a:r>
            <a:rPr lang="en-US" sz="1800" dirty="0"/>
            <a:t>Resource management</a:t>
          </a:r>
        </a:p>
      </dgm:t>
    </dgm:pt>
    <dgm:pt modelId="{9E6B178D-1AF8-3A4B-A15A-0EBA3809E9CA}" type="parTrans" cxnId="{28691A6B-C968-5842-B0FE-DDECF674CA05}">
      <dgm:prSet/>
      <dgm:spPr/>
      <dgm:t>
        <a:bodyPr/>
        <a:lstStyle/>
        <a:p>
          <a:endParaRPr lang="en-US"/>
        </a:p>
      </dgm:t>
    </dgm:pt>
    <dgm:pt modelId="{EC430511-99D1-0E42-A1A8-D03A504E1B13}" type="sibTrans" cxnId="{28691A6B-C968-5842-B0FE-DDECF674CA05}">
      <dgm:prSet/>
      <dgm:spPr/>
      <dgm:t>
        <a:bodyPr/>
        <a:lstStyle/>
        <a:p>
          <a:endParaRPr lang="en-US"/>
        </a:p>
      </dgm:t>
    </dgm:pt>
    <dgm:pt modelId="{D44C5C68-3923-F743-867B-A91972B78A2D}">
      <dgm:prSet/>
      <dgm:spPr>
        <a:ln>
          <a:solidFill>
            <a:schemeClr val="accent3">
              <a:lumMod val="75000"/>
            </a:schemeClr>
          </a:solidFill>
        </a:ln>
      </dgm:spPr>
      <dgm:t>
        <a:bodyPr/>
        <a:lstStyle/>
        <a:p>
          <a:pPr rtl="0"/>
          <a:r>
            <a:rPr lang="en-US" dirty="0"/>
            <a:t>Concerned with defining rules for a resource that requires access control</a:t>
          </a:r>
        </a:p>
      </dgm:t>
    </dgm:pt>
    <dgm:pt modelId="{CC65B686-57E5-3944-8184-8196A9C05A0F}" type="parTrans" cxnId="{DF66FDE1-3E88-474F-9AA2-10A135139BAA}">
      <dgm:prSet/>
      <dgm:spPr/>
      <dgm:t>
        <a:bodyPr/>
        <a:lstStyle/>
        <a:p>
          <a:endParaRPr lang="en-US"/>
        </a:p>
      </dgm:t>
    </dgm:pt>
    <dgm:pt modelId="{0AB32C99-3FB1-464D-A1D6-8F5DD9081EB7}" type="sibTrans" cxnId="{DF66FDE1-3E88-474F-9AA2-10A135139BAA}">
      <dgm:prSet/>
      <dgm:spPr/>
      <dgm:t>
        <a:bodyPr/>
        <a:lstStyle/>
        <a:p>
          <a:endParaRPr lang="en-US"/>
        </a:p>
      </dgm:t>
    </dgm:pt>
    <dgm:pt modelId="{3E57BA3C-8B08-9147-BDEF-3C814582E8B6}">
      <dgm:prSet/>
      <dgm:spPr>
        <a:ln>
          <a:solidFill>
            <a:schemeClr val="accent3">
              <a:lumMod val="75000"/>
            </a:schemeClr>
          </a:solidFill>
        </a:ln>
      </dgm:spPr>
      <dgm:t>
        <a:bodyPr/>
        <a:lstStyle/>
        <a:p>
          <a:pPr rtl="0"/>
          <a:r>
            <a:rPr lang="en-US" dirty="0"/>
            <a:t>Rules would include credential requirements and what user attributes, resource attributes, and environmental conditions are required for access of a given resource for a given function</a:t>
          </a:r>
        </a:p>
      </dgm:t>
    </dgm:pt>
    <dgm:pt modelId="{7B7C69DE-5695-424C-8F7E-C9B43270F675}" type="parTrans" cxnId="{E3013324-FC21-7742-B08C-22616406F460}">
      <dgm:prSet/>
      <dgm:spPr/>
      <dgm:t>
        <a:bodyPr/>
        <a:lstStyle/>
        <a:p>
          <a:endParaRPr lang="en-US"/>
        </a:p>
      </dgm:t>
    </dgm:pt>
    <dgm:pt modelId="{43023CD4-36B0-144C-BBC2-841310E7B459}" type="sibTrans" cxnId="{E3013324-FC21-7742-B08C-22616406F460}">
      <dgm:prSet/>
      <dgm:spPr/>
      <dgm:t>
        <a:bodyPr/>
        <a:lstStyle/>
        <a:p>
          <a:endParaRPr lang="en-US"/>
        </a:p>
      </dgm:t>
    </dgm:pt>
    <dgm:pt modelId="{C968AAA3-031A-F14E-B344-1A982668AE52}">
      <dgm:prSet custT="1"/>
      <dgm:spPr>
        <a:solidFill>
          <a:srgbClr val="7030A0"/>
        </a:solidFill>
      </dgm:spPr>
      <dgm:t>
        <a:bodyPr/>
        <a:lstStyle/>
        <a:p>
          <a:pPr rtl="0"/>
          <a:r>
            <a:rPr lang="en-US" sz="1800" dirty="0"/>
            <a:t>Privilege management</a:t>
          </a:r>
        </a:p>
      </dgm:t>
    </dgm:pt>
    <dgm:pt modelId="{02FD4733-76A0-8B41-B619-98B9833892F1}" type="parTrans" cxnId="{CD368B68-A8E4-3F47-B6FC-F2DD8B1FDF1A}">
      <dgm:prSet/>
      <dgm:spPr/>
      <dgm:t>
        <a:bodyPr/>
        <a:lstStyle/>
        <a:p>
          <a:endParaRPr lang="en-US"/>
        </a:p>
      </dgm:t>
    </dgm:pt>
    <dgm:pt modelId="{444331B1-3936-8442-AE97-1D352A2FFBE8}" type="sibTrans" cxnId="{CD368B68-A8E4-3F47-B6FC-F2DD8B1FDF1A}">
      <dgm:prSet/>
      <dgm:spPr/>
      <dgm:t>
        <a:bodyPr/>
        <a:lstStyle/>
        <a:p>
          <a:endParaRPr lang="en-US"/>
        </a:p>
      </dgm:t>
    </dgm:pt>
    <dgm:pt modelId="{19B2FB69-A77F-5545-BB3C-0CAD240FC2D0}">
      <dgm:prSet/>
      <dgm:spPr/>
      <dgm:t>
        <a:bodyPr/>
        <a:lstStyle/>
        <a:p>
          <a:pPr rtl="0"/>
          <a:r>
            <a:rPr lang="en-US" dirty="0"/>
            <a:t>Concerned with establishing and maintaining the entitlement or privilege attributes that comprise an individual’s access profile</a:t>
          </a:r>
        </a:p>
      </dgm:t>
    </dgm:pt>
    <dgm:pt modelId="{09274A2F-5181-7E4D-8ECC-A0376A91A6B4}" type="parTrans" cxnId="{27D64CAC-9288-B645-89E6-D6B7FC6A3771}">
      <dgm:prSet/>
      <dgm:spPr/>
      <dgm:t>
        <a:bodyPr/>
        <a:lstStyle/>
        <a:p>
          <a:endParaRPr lang="en-US"/>
        </a:p>
      </dgm:t>
    </dgm:pt>
    <dgm:pt modelId="{F05318FF-758B-1E42-A5F4-A34F93D38605}" type="sibTrans" cxnId="{27D64CAC-9288-B645-89E6-D6B7FC6A3771}">
      <dgm:prSet/>
      <dgm:spPr/>
      <dgm:t>
        <a:bodyPr/>
        <a:lstStyle/>
        <a:p>
          <a:endParaRPr lang="en-US"/>
        </a:p>
      </dgm:t>
    </dgm:pt>
    <dgm:pt modelId="{DCA4C873-5860-3549-8A31-FF15B1B56CC6}">
      <dgm:prSet/>
      <dgm:spPr/>
      <dgm:t>
        <a:bodyPr/>
        <a:lstStyle/>
        <a:p>
          <a:pPr rtl="0"/>
          <a:r>
            <a:rPr lang="en-US" dirty="0"/>
            <a:t>These attributes represent features of an individual that can be used as the basis for determining access decisions to both physical and logical resources</a:t>
          </a:r>
        </a:p>
      </dgm:t>
    </dgm:pt>
    <dgm:pt modelId="{3451622A-CA65-3E48-AB03-8E35EB3E855C}" type="parTrans" cxnId="{B02D74F7-8B76-9048-B58A-6FF30DB1C429}">
      <dgm:prSet/>
      <dgm:spPr/>
      <dgm:t>
        <a:bodyPr/>
        <a:lstStyle/>
        <a:p>
          <a:endParaRPr lang="en-US"/>
        </a:p>
      </dgm:t>
    </dgm:pt>
    <dgm:pt modelId="{BB4A86FB-AC83-9743-B4C4-697BE4C43226}" type="sibTrans" cxnId="{B02D74F7-8B76-9048-B58A-6FF30DB1C429}">
      <dgm:prSet/>
      <dgm:spPr/>
      <dgm:t>
        <a:bodyPr/>
        <a:lstStyle/>
        <a:p>
          <a:endParaRPr lang="en-US"/>
        </a:p>
      </dgm:t>
    </dgm:pt>
    <dgm:pt modelId="{86FF9EAE-C27D-9D4B-B0A7-88F22C9B69DC}">
      <dgm:prSet/>
      <dgm:spPr/>
      <dgm:t>
        <a:bodyPr/>
        <a:lstStyle/>
        <a:p>
          <a:pPr rtl="0"/>
          <a:r>
            <a:rPr lang="en-US" dirty="0"/>
            <a:t>Privileges are considered attributes that can be linked to a digital identity</a:t>
          </a:r>
        </a:p>
      </dgm:t>
    </dgm:pt>
    <dgm:pt modelId="{C55E0FD8-A715-8241-B1A2-F3FA07AFE194}" type="parTrans" cxnId="{EABCF760-B867-3447-931C-B171D07C1071}">
      <dgm:prSet/>
      <dgm:spPr/>
      <dgm:t>
        <a:bodyPr/>
        <a:lstStyle/>
        <a:p>
          <a:endParaRPr lang="en-US"/>
        </a:p>
      </dgm:t>
    </dgm:pt>
    <dgm:pt modelId="{864630F8-2AF2-DD47-9EDE-D7C327225D7C}" type="sibTrans" cxnId="{EABCF760-B867-3447-931C-B171D07C1071}">
      <dgm:prSet/>
      <dgm:spPr/>
      <dgm:t>
        <a:bodyPr/>
        <a:lstStyle/>
        <a:p>
          <a:endParaRPr lang="en-US"/>
        </a:p>
      </dgm:t>
    </dgm:pt>
    <dgm:pt modelId="{88AFBB26-EFEA-A444-AE5D-B0563B55A994}">
      <dgm:prSet custT="1"/>
      <dgm:spPr>
        <a:solidFill>
          <a:schemeClr val="accent5">
            <a:lumMod val="75000"/>
          </a:schemeClr>
        </a:solidFill>
      </dgm:spPr>
      <dgm:t>
        <a:bodyPr/>
        <a:lstStyle/>
        <a:p>
          <a:pPr rtl="0"/>
          <a:r>
            <a:rPr lang="en-US" sz="1800" dirty="0"/>
            <a:t>Policy management</a:t>
          </a:r>
        </a:p>
      </dgm:t>
    </dgm:pt>
    <dgm:pt modelId="{376C1F89-D7C6-DF4D-B486-E763333CDAA0}" type="parTrans" cxnId="{89B45EF2-6178-0B45-A89A-6CCB79161323}">
      <dgm:prSet/>
      <dgm:spPr/>
      <dgm:t>
        <a:bodyPr/>
        <a:lstStyle/>
        <a:p>
          <a:endParaRPr lang="en-US"/>
        </a:p>
      </dgm:t>
    </dgm:pt>
    <dgm:pt modelId="{330174B9-C7DB-2B4F-B969-883977914B25}" type="sibTrans" cxnId="{89B45EF2-6178-0B45-A89A-6CCB79161323}">
      <dgm:prSet/>
      <dgm:spPr/>
      <dgm:t>
        <a:bodyPr/>
        <a:lstStyle/>
        <a:p>
          <a:endParaRPr lang="en-US"/>
        </a:p>
      </dgm:t>
    </dgm:pt>
    <dgm:pt modelId="{30735F88-64C7-C34D-92E9-80F4B50056D6}">
      <dgm:prSet/>
      <dgm:spPr>
        <a:ln>
          <a:solidFill>
            <a:schemeClr val="accent5">
              <a:lumMod val="75000"/>
            </a:schemeClr>
          </a:solidFill>
        </a:ln>
      </dgm:spPr>
      <dgm:t>
        <a:bodyPr/>
        <a:lstStyle/>
        <a:p>
          <a:pPr rtl="0"/>
          <a:r>
            <a:rPr lang="en-US" dirty="0"/>
            <a:t>Governs what is allowable and unallowable in an access transaction</a:t>
          </a:r>
        </a:p>
      </dgm:t>
    </dgm:pt>
    <dgm:pt modelId="{6BC55A0E-B73B-6342-AD4C-C973321B9EDF}" type="parTrans" cxnId="{BE533F51-46FB-014D-BECD-24963B6910D9}">
      <dgm:prSet/>
      <dgm:spPr/>
      <dgm:t>
        <a:bodyPr/>
        <a:lstStyle/>
        <a:p>
          <a:endParaRPr lang="en-US"/>
        </a:p>
      </dgm:t>
    </dgm:pt>
    <dgm:pt modelId="{4E5BB9E6-7130-4745-8DB5-C804696BAFCB}" type="sibTrans" cxnId="{BE533F51-46FB-014D-BECD-24963B6910D9}">
      <dgm:prSet/>
      <dgm:spPr/>
      <dgm:t>
        <a:bodyPr/>
        <a:lstStyle/>
        <a:p>
          <a:endParaRPr lang="en-US"/>
        </a:p>
      </dgm:t>
    </dgm:pt>
    <dgm:pt modelId="{E37FA4EA-DD33-EB43-A1D2-5E2FDA57BB2A}" type="pres">
      <dgm:prSet presAssocID="{311F7073-06AF-C440-B1AD-2D8D7C9331BE}" presName="linear" presStyleCnt="0">
        <dgm:presLayoutVars>
          <dgm:dir/>
          <dgm:animLvl val="lvl"/>
          <dgm:resizeHandles val="exact"/>
        </dgm:presLayoutVars>
      </dgm:prSet>
      <dgm:spPr/>
    </dgm:pt>
    <dgm:pt modelId="{BE86D08A-5C91-6640-9481-5EDE5D8225BE}" type="pres">
      <dgm:prSet presAssocID="{F8EFA8C2-64EF-0D4E-99FD-5F04A1AC2AC6}" presName="parentLin" presStyleCnt="0"/>
      <dgm:spPr/>
    </dgm:pt>
    <dgm:pt modelId="{52E9FCEF-2F71-0046-AE28-7C3A1CDD04A6}" type="pres">
      <dgm:prSet presAssocID="{F8EFA8C2-64EF-0D4E-99FD-5F04A1AC2AC6}" presName="parentLeftMargin" presStyleLbl="node1" presStyleIdx="0" presStyleCnt="3"/>
      <dgm:spPr/>
    </dgm:pt>
    <dgm:pt modelId="{4E274E17-143A-964B-B814-059527FCFCAC}" type="pres">
      <dgm:prSet presAssocID="{F8EFA8C2-64EF-0D4E-99FD-5F04A1AC2AC6}" presName="parentText" presStyleLbl="node1" presStyleIdx="0" presStyleCnt="3">
        <dgm:presLayoutVars>
          <dgm:chMax val="0"/>
          <dgm:bulletEnabled val="1"/>
        </dgm:presLayoutVars>
      </dgm:prSet>
      <dgm:spPr/>
    </dgm:pt>
    <dgm:pt modelId="{D5642979-661A-3E4A-A80F-8033CC2C01B7}" type="pres">
      <dgm:prSet presAssocID="{F8EFA8C2-64EF-0D4E-99FD-5F04A1AC2AC6}" presName="negativeSpace" presStyleCnt="0"/>
      <dgm:spPr/>
    </dgm:pt>
    <dgm:pt modelId="{8B6841F2-191F-AA49-A654-EDD02AC05564}" type="pres">
      <dgm:prSet presAssocID="{F8EFA8C2-64EF-0D4E-99FD-5F04A1AC2AC6}" presName="childText" presStyleLbl="conFgAcc1" presStyleIdx="0" presStyleCnt="3">
        <dgm:presLayoutVars>
          <dgm:bulletEnabled val="1"/>
        </dgm:presLayoutVars>
      </dgm:prSet>
      <dgm:spPr/>
    </dgm:pt>
    <dgm:pt modelId="{0B77C503-7F27-194F-88A1-37BCFD8DDA18}" type="pres">
      <dgm:prSet presAssocID="{EC430511-99D1-0E42-A1A8-D03A504E1B13}" presName="spaceBetweenRectangles" presStyleCnt="0"/>
      <dgm:spPr/>
    </dgm:pt>
    <dgm:pt modelId="{8CC53EE2-6CDF-2D45-8975-7B10E4168E49}" type="pres">
      <dgm:prSet presAssocID="{C968AAA3-031A-F14E-B344-1A982668AE52}" presName="parentLin" presStyleCnt="0"/>
      <dgm:spPr/>
    </dgm:pt>
    <dgm:pt modelId="{71F8AACD-9988-E444-B9C0-E9926A728DAE}" type="pres">
      <dgm:prSet presAssocID="{C968AAA3-031A-F14E-B344-1A982668AE52}" presName="parentLeftMargin" presStyleLbl="node1" presStyleIdx="0" presStyleCnt="3"/>
      <dgm:spPr/>
    </dgm:pt>
    <dgm:pt modelId="{3D7ECCDF-D192-254C-980A-E432AB1A8C5C}" type="pres">
      <dgm:prSet presAssocID="{C968AAA3-031A-F14E-B344-1A982668AE52}" presName="parentText" presStyleLbl="node1" presStyleIdx="1" presStyleCnt="3">
        <dgm:presLayoutVars>
          <dgm:chMax val="0"/>
          <dgm:bulletEnabled val="1"/>
        </dgm:presLayoutVars>
      </dgm:prSet>
      <dgm:spPr/>
    </dgm:pt>
    <dgm:pt modelId="{46CF69FB-ABBF-E542-A8E8-9035027641C6}" type="pres">
      <dgm:prSet presAssocID="{C968AAA3-031A-F14E-B344-1A982668AE52}" presName="negativeSpace" presStyleCnt="0"/>
      <dgm:spPr/>
    </dgm:pt>
    <dgm:pt modelId="{8BF4B6F0-641F-0C4C-9A74-188E05346A63}" type="pres">
      <dgm:prSet presAssocID="{C968AAA3-031A-F14E-B344-1A982668AE52}" presName="childText" presStyleLbl="conFgAcc1" presStyleIdx="1" presStyleCnt="3">
        <dgm:presLayoutVars>
          <dgm:bulletEnabled val="1"/>
        </dgm:presLayoutVars>
      </dgm:prSet>
      <dgm:spPr/>
    </dgm:pt>
    <dgm:pt modelId="{9536BA9E-9866-C34E-9C94-646F8AD4E7F6}" type="pres">
      <dgm:prSet presAssocID="{444331B1-3936-8442-AE97-1D352A2FFBE8}" presName="spaceBetweenRectangles" presStyleCnt="0"/>
      <dgm:spPr/>
    </dgm:pt>
    <dgm:pt modelId="{682D4690-A3E9-7548-B8F6-84BE58779206}" type="pres">
      <dgm:prSet presAssocID="{88AFBB26-EFEA-A444-AE5D-B0563B55A994}" presName="parentLin" presStyleCnt="0"/>
      <dgm:spPr/>
    </dgm:pt>
    <dgm:pt modelId="{A0C00494-7EFC-9F47-BA53-95159F1E292F}" type="pres">
      <dgm:prSet presAssocID="{88AFBB26-EFEA-A444-AE5D-B0563B55A994}" presName="parentLeftMargin" presStyleLbl="node1" presStyleIdx="1" presStyleCnt="3"/>
      <dgm:spPr/>
    </dgm:pt>
    <dgm:pt modelId="{DF7FC51F-7B1D-8D4F-A8AB-025080166E37}" type="pres">
      <dgm:prSet presAssocID="{88AFBB26-EFEA-A444-AE5D-B0563B55A994}" presName="parentText" presStyleLbl="node1" presStyleIdx="2" presStyleCnt="3">
        <dgm:presLayoutVars>
          <dgm:chMax val="0"/>
          <dgm:bulletEnabled val="1"/>
        </dgm:presLayoutVars>
      </dgm:prSet>
      <dgm:spPr/>
    </dgm:pt>
    <dgm:pt modelId="{EABF7405-9920-E74E-A0BE-1A1EA969A6E4}" type="pres">
      <dgm:prSet presAssocID="{88AFBB26-EFEA-A444-AE5D-B0563B55A994}" presName="negativeSpace" presStyleCnt="0"/>
      <dgm:spPr/>
    </dgm:pt>
    <dgm:pt modelId="{6A23AE0F-AE3E-C643-9337-A2AFC5F958CD}" type="pres">
      <dgm:prSet presAssocID="{88AFBB26-EFEA-A444-AE5D-B0563B55A994}" presName="childText" presStyleLbl="conFgAcc1" presStyleIdx="2" presStyleCnt="3">
        <dgm:presLayoutVars>
          <dgm:bulletEnabled val="1"/>
        </dgm:presLayoutVars>
      </dgm:prSet>
      <dgm:spPr/>
    </dgm:pt>
  </dgm:ptLst>
  <dgm:cxnLst>
    <dgm:cxn modelId="{4BAE200A-97ED-934B-ABAE-FC02C71FF0E7}" type="presOf" srcId="{88AFBB26-EFEA-A444-AE5D-B0563B55A994}" destId="{DF7FC51F-7B1D-8D4F-A8AB-025080166E37}" srcOrd="1" destOrd="0" presId="urn:microsoft.com/office/officeart/2005/8/layout/list1"/>
    <dgm:cxn modelId="{DB0C4B23-6475-6846-B692-E79781A74838}" type="presOf" srcId="{311F7073-06AF-C440-B1AD-2D8D7C9331BE}" destId="{E37FA4EA-DD33-EB43-A1D2-5E2FDA57BB2A}" srcOrd="0" destOrd="0" presId="urn:microsoft.com/office/officeart/2005/8/layout/list1"/>
    <dgm:cxn modelId="{E3013324-FC21-7742-B08C-22616406F460}" srcId="{F8EFA8C2-64EF-0D4E-99FD-5F04A1AC2AC6}" destId="{3E57BA3C-8B08-9147-BDEF-3C814582E8B6}" srcOrd="1" destOrd="0" parTransId="{7B7C69DE-5695-424C-8F7E-C9B43270F675}" sibTransId="{43023CD4-36B0-144C-BBC2-841310E7B459}"/>
    <dgm:cxn modelId="{7BE7AE39-EB6A-B14F-985F-7427989D3431}" type="presOf" srcId="{19B2FB69-A77F-5545-BB3C-0CAD240FC2D0}" destId="{8BF4B6F0-641F-0C4C-9A74-188E05346A63}" srcOrd="0" destOrd="0" presId="urn:microsoft.com/office/officeart/2005/8/layout/list1"/>
    <dgm:cxn modelId="{EABCF760-B867-3447-931C-B171D07C1071}" srcId="{C968AAA3-031A-F14E-B344-1A982668AE52}" destId="{86FF9EAE-C27D-9D4B-B0A7-88F22C9B69DC}" srcOrd="2" destOrd="0" parTransId="{C55E0FD8-A715-8241-B1A2-F3FA07AFE194}" sibTransId="{864630F8-2AF2-DD47-9EDE-D7C327225D7C}"/>
    <dgm:cxn modelId="{A754F265-68D6-BA48-9098-7F1228062899}" type="presOf" srcId="{DCA4C873-5860-3549-8A31-FF15B1B56CC6}" destId="{8BF4B6F0-641F-0C4C-9A74-188E05346A63}" srcOrd="0" destOrd="1" presId="urn:microsoft.com/office/officeart/2005/8/layout/list1"/>
    <dgm:cxn modelId="{CD368B68-A8E4-3F47-B6FC-F2DD8B1FDF1A}" srcId="{311F7073-06AF-C440-B1AD-2D8D7C9331BE}" destId="{C968AAA3-031A-F14E-B344-1A982668AE52}" srcOrd="1" destOrd="0" parTransId="{02FD4733-76A0-8B41-B619-98B9833892F1}" sibTransId="{444331B1-3936-8442-AE97-1D352A2FFBE8}"/>
    <dgm:cxn modelId="{28691A6B-C968-5842-B0FE-DDECF674CA05}" srcId="{311F7073-06AF-C440-B1AD-2D8D7C9331BE}" destId="{F8EFA8C2-64EF-0D4E-99FD-5F04A1AC2AC6}" srcOrd="0" destOrd="0" parTransId="{9E6B178D-1AF8-3A4B-A15A-0EBA3809E9CA}" sibTransId="{EC430511-99D1-0E42-A1A8-D03A504E1B13}"/>
    <dgm:cxn modelId="{BE533F51-46FB-014D-BECD-24963B6910D9}" srcId="{88AFBB26-EFEA-A444-AE5D-B0563B55A994}" destId="{30735F88-64C7-C34D-92E9-80F4B50056D6}" srcOrd="0" destOrd="0" parTransId="{6BC55A0E-B73B-6342-AD4C-C973321B9EDF}" sibTransId="{4E5BB9E6-7130-4745-8DB5-C804696BAFCB}"/>
    <dgm:cxn modelId="{33AB2277-8568-124B-8D06-38E015398424}" type="presOf" srcId="{30735F88-64C7-C34D-92E9-80F4B50056D6}" destId="{6A23AE0F-AE3E-C643-9337-A2AFC5F958CD}" srcOrd="0" destOrd="0" presId="urn:microsoft.com/office/officeart/2005/8/layout/list1"/>
    <dgm:cxn modelId="{81607657-71CE-2143-8D07-5FC5AE9DA3BB}" type="presOf" srcId="{F8EFA8C2-64EF-0D4E-99FD-5F04A1AC2AC6}" destId="{4E274E17-143A-964B-B814-059527FCFCAC}" srcOrd="1" destOrd="0" presId="urn:microsoft.com/office/officeart/2005/8/layout/list1"/>
    <dgm:cxn modelId="{D8FDC87C-35FB-4244-8B92-119AD826877C}" type="presOf" srcId="{88AFBB26-EFEA-A444-AE5D-B0563B55A994}" destId="{A0C00494-7EFC-9F47-BA53-95159F1E292F}" srcOrd="0" destOrd="0" presId="urn:microsoft.com/office/officeart/2005/8/layout/list1"/>
    <dgm:cxn modelId="{4719A67D-D407-DB42-BE19-DD9928510B36}" type="presOf" srcId="{F8EFA8C2-64EF-0D4E-99FD-5F04A1AC2AC6}" destId="{52E9FCEF-2F71-0046-AE28-7C3A1CDD04A6}" srcOrd="0" destOrd="0" presId="urn:microsoft.com/office/officeart/2005/8/layout/list1"/>
    <dgm:cxn modelId="{5D87529C-44C5-D54C-9198-B36C4C36D120}" type="presOf" srcId="{3E57BA3C-8B08-9147-BDEF-3C814582E8B6}" destId="{8B6841F2-191F-AA49-A654-EDD02AC05564}" srcOrd="0" destOrd="1" presId="urn:microsoft.com/office/officeart/2005/8/layout/list1"/>
    <dgm:cxn modelId="{27D64CAC-9288-B645-89E6-D6B7FC6A3771}" srcId="{C968AAA3-031A-F14E-B344-1A982668AE52}" destId="{19B2FB69-A77F-5545-BB3C-0CAD240FC2D0}" srcOrd="0" destOrd="0" parTransId="{09274A2F-5181-7E4D-8ECC-A0376A91A6B4}" sibTransId="{F05318FF-758B-1E42-A5F4-A34F93D38605}"/>
    <dgm:cxn modelId="{2ABD2FC0-C4DA-EB40-A456-A313212453FF}" type="presOf" srcId="{86FF9EAE-C27D-9D4B-B0A7-88F22C9B69DC}" destId="{8BF4B6F0-641F-0C4C-9A74-188E05346A63}" srcOrd="0" destOrd="2" presId="urn:microsoft.com/office/officeart/2005/8/layout/list1"/>
    <dgm:cxn modelId="{4AF9F2D0-B6EC-0346-A046-555C133AD1C5}" type="presOf" srcId="{C968AAA3-031A-F14E-B344-1A982668AE52}" destId="{3D7ECCDF-D192-254C-980A-E432AB1A8C5C}" srcOrd="1" destOrd="0" presId="urn:microsoft.com/office/officeart/2005/8/layout/list1"/>
    <dgm:cxn modelId="{6ACC31D9-440F-C547-A200-2FBCB2A8398D}" type="presOf" srcId="{D44C5C68-3923-F743-867B-A91972B78A2D}" destId="{8B6841F2-191F-AA49-A654-EDD02AC05564}" srcOrd="0" destOrd="0" presId="urn:microsoft.com/office/officeart/2005/8/layout/list1"/>
    <dgm:cxn modelId="{DF66FDE1-3E88-474F-9AA2-10A135139BAA}" srcId="{F8EFA8C2-64EF-0D4E-99FD-5F04A1AC2AC6}" destId="{D44C5C68-3923-F743-867B-A91972B78A2D}" srcOrd="0" destOrd="0" parTransId="{CC65B686-57E5-3944-8184-8196A9C05A0F}" sibTransId="{0AB32C99-3FB1-464D-A1D6-8F5DD9081EB7}"/>
    <dgm:cxn modelId="{F2AEACEB-DBE5-A04D-BC89-F773DE2DB033}" type="presOf" srcId="{C968AAA3-031A-F14E-B344-1A982668AE52}" destId="{71F8AACD-9988-E444-B9C0-E9926A728DAE}" srcOrd="0" destOrd="0" presId="urn:microsoft.com/office/officeart/2005/8/layout/list1"/>
    <dgm:cxn modelId="{89B45EF2-6178-0B45-A89A-6CCB79161323}" srcId="{311F7073-06AF-C440-B1AD-2D8D7C9331BE}" destId="{88AFBB26-EFEA-A444-AE5D-B0563B55A994}" srcOrd="2" destOrd="0" parTransId="{376C1F89-D7C6-DF4D-B486-E763333CDAA0}" sibTransId="{330174B9-C7DB-2B4F-B969-883977914B25}"/>
    <dgm:cxn modelId="{B02D74F7-8B76-9048-B58A-6FF30DB1C429}" srcId="{C968AAA3-031A-F14E-B344-1A982668AE52}" destId="{DCA4C873-5860-3549-8A31-FF15B1B56CC6}" srcOrd="1" destOrd="0" parTransId="{3451622A-CA65-3E48-AB03-8E35EB3E855C}" sibTransId="{BB4A86FB-AC83-9743-B4C4-697BE4C43226}"/>
    <dgm:cxn modelId="{93E16DA4-924F-8144-8ED3-A0C33B8EC0F5}" type="presParOf" srcId="{E37FA4EA-DD33-EB43-A1D2-5E2FDA57BB2A}" destId="{BE86D08A-5C91-6640-9481-5EDE5D8225BE}" srcOrd="0" destOrd="0" presId="urn:microsoft.com/office/officeart/2005/8/layout/list1"/>
    <dgm:cxn modelId="{181CAB04-E38E-5344-B50E-09B6D3B6935D}" type="presParOf" srcId="{BE86D08A-5C91-6640-9481-5EDE5D8225BE}" destId="{52E9FCEF-2F71-0046-AE28-7C3A1CDD04A6}" srcOrd="0" destOrd="0" presId="urn:microsoft.com/office/officeart/2005/8/layout/list1"/>
    <dgm:cxn modelId="{B03CBD95-F64E-B246-9DCA-6DA26481B884}" type="presParOf" srcId="{BE86D08A-5C91-6640-9481-5EDE5D8225BE}" destId="{4E274E17-143A-964B-B814-059527FCFCAC}" srcOrd="1" destOrd="0" presId="urn:microsoft.com/office/officeart/2005/8/layout/list1"/>
    <dgm:cxn modelId="{77B36B8E-E07D-EC42-A4B3-5A5BB43484E9}" type="presParOf" srcId="{E37FA4EA-DD33-EB43-A1D2-5E2FDA57BB2A}" destId="{D5642979-661A-3E4A-A80F-8033CC2C01B7}" srcOrd="1" destOrd="0" presId="urn:microsoft.com/office/officeart/2005/8/layout/list1"/>
    <dgm:cxn modelId="{F5C7397E-0209-3948-A1C9-E488EDFFC607}" type="presParOf" srcId="{E37FA4EA-DD33-EB43-A1D2-5E2FDA57BB2A}" destId="{8B6841F2-191F-AA49-A654-EDD02AC05564}" srcOrd="2" destOrd="0" presId="urn:microsoft.com/office/officeart/2005/8/layout/list1"/>
    <dgm:cxn modelId="{B7A5D2AB-3F4D-5040-B057-1C0B6BE44FB5}" type="presParOf" srcId="{E37FA4EA-DD33-EB43-A1D2-5E2FDA57BB2A}" destId="{0B77C503-7F27-194F-88A1-37BCFD8DDA18}" srcOrd="3" destOrd="0" presId="urn:microsoft.com/office/officeart/2005/8/layout/list1"/>
    <dgm:cxn modelId="{CB2D8618-DBD6-0A44-BB3C-4B2B653A0616}" type="presParOf" srcId="{E37FA4EA-DD33-EB43-A1D2-5E2FDA57BB2A}" destId="{8CC53EE2-6CDF-2D45-8975-7B10E4168E49}" srcOrd="4" destOrd="0" presId="urn:microsoft.com/office/officeart/2005/8/layout/list1"/>
    <dgm:cxn modelId="{0ACBBFD1-960C-4C4B-93F9-6CAE20D52B99}" type="presParOf" srcId="{8CC53EE2-6CDF-2D45-8975-7B10E4168E49}" destId="{71F8AACD-9988-E444-B9C0-E9926A728DAE}" srcOrd="0" destOrd="0" presId="urn:microsoft.com/office/officeart/2005/8/layout/list1"/>
    <dgm:cxn modelId="{7034BCF9-1A31-714A-9292-3E1DA399B255}" type="presParOf" srcId="{8CC53EE2-6CDF-2D45-8975-7B10E4168E49}" destId="{3D7ECCDF-D192-254C-980A-E432AB1A8C5C}" srcOrd="1" destOrd="0" presId="urn:microsoft.com/office/officeart/2005/8/layout/list1"/>
    <dgm:cxn modelId="{0584AECA-4CB3-E745-AB57-3A8DFB7B99F2}" type="presParOf" srcId="{E37FA4EA-DD33-EB43-A1D2-5E2FDA57BB2A}" destId="{46CF69FB-ABBF-E542-A8E8-9035027641C6}" srcOrd="5" destOrd="0" presId="urn:microsoft.com/office/officeart/2005/8/layout/list1"/>
    <dgm:cxn modelId="{13AE58A9-921B-6C45-85FF-A94510F228F6}" type="presParOf" srcId="{E37FA4EA-DD33-EB43-A1D2-5E2FDA57BB2A}" destId="{8BF4B6F0-641F-0C4C-9A74-188E05346A63}" srcOrd="6" destOrd="0" presId="urn:microsoft.com/office/officeart/2005/8/layout/list1"/>
    <dgm:cxn modelId="{472B8992-E534-284D-AECA-4399FC6BDA18}" type="presParOf" srcId="{E37FA4EA-DD33-EB43-A1D2-5E2FDA57BB2A}" destId="{9536BA9E-9866-C34E-9C94-646F8AD4E7F6}" srcOrd="7" destOrd="0" presId="urn:microsoft.com/office/officeart/2005/8/layout/list1"/>
    <dgm:cxn modelId="{F8D215A8-C8FE-DB4B-83C7-255031A17FD4}" type="presParOf" srcId="{E37FA4EA-DD33-EB43-A1D2-5E2FDA57BB2A}" destId="{682D4690-A3E9-7548-B8F6-84BE58779206}" srcOrd="8" destOrd="0" presId="urn:microsoft.com/office/officeart/2005/8/layout/list1"/>
    <dgm:cxn modelId="{A8587C42-9DBE-8E4E-861B-1745DC5DFCF2}" type="presParOf" srcId="{682D4690-A3E9-7548-B8F6-84BE58779206}" destId="{A0C00494-7EFC-9F47-BA53-95159F1E292F}" srcOrd="0" destOrd="0" presId="urn:microsoft.com/office/officeart/2005/8/layout/list1"/>
    <dgm:cxn modelId="{6B2FF9A4-50A7-6441-BA20-8DBD5FED1B09}" type="presParOf" srcId="{682D4690-A3E9-7548-B8F6-84BE58779206}" destId="{DF7FC51F-7B1D-8D4F-A8AB-025080166E37}" srcOrd="1" destOrd="0" presId="urn:microsoft.com/office/officeart/2005/8/layout/list1"/>
    <dgm:cxn modelId="{7F79D6D8-8BD3-1E4E-8273-3039EA5E781A}" type="presParOf" srcId="{E37FA4EA-DD33-EB43-A1D2-5E2FDA57BB2A}" destId="{EABF7405-9920-E74E-A0BE-1A1EA969A6E4}" srcOrd="9" destOrd="0" presId="urn:microsoft.com/office/officeart/2005/8/layout/list1"/>
    <dgm:cxn modelId="{8981B118-2647-5249-9CE8-2F3D919E9AEB}" type="presParOf" srcId="{E37FA4EA-DD33-EB43-A1D2-5E2FDA57BB2A}" destId="{6A23AE0F-AE3E-C643-9337-A2AFC5F958CD}"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DE38-2859-234E-A384-CD35DA059009}">
      <dsp:nvSpPr>
        <dsp:cNvPr id="0" name=""/>
        <dsp:cNvSpPr/>
      </dsp:nvSpPr>
      <dsp:spPr>
        <a:xfrm>
          <a:off x="1004" y="208131"/>
          <a:ext cx="2350740" cy="1175370"/>
        </a:xfrm>
        <a:prstGeom prst="roundRect">
          <a:avLst>
            <a:gd name="adj" fmla="val 10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b="1" kern="1200" dirty="0"/>
            <a:t>Subject</a:t>
          </a:r>
        </a:p>
      </dsp:txBody>
      <dsp:txXfrm>
        <a:off x="35429" y="242556"/>
        <a:ext cx="2281890" cy="1106520"/>
      </dsp:txXfrm>
    </dsp:sp>
    <dsp:sp modelId="{4D9BCE03-01E7-8442-869B-F522DB954724}">
      <dsp:nvSpPr>
        <dsp:cNvPr id="0" name=""/>
        <dsp:cNvSpPr/>
      </dsp:nvSpPr>
      <dsp:spPr>
        <a:xfrm>
          <a:off x="236078" y="1383501"/>
          <a:ext cx="235074" cy="881527"/>
        </a:xfrm>
        <a:custGeom>
          <a:avLst/>
          <a:gdLst/>
          <a:ahLst/>
          <a:cxnLst/>
          <a:rect l="0" t="0" r="0" b="0"/>
          <a:pathLst>
            <a:path>
              <a:moveTo>
                <a:pt x="0" y="0"/>
              </a:moveTo>
              <a:lnTo>
                <a:pt x="0" y="881527"/>
              </a:lnTo>
              <a:lnTo>
                <a:pt x="235074" y="881527"/>
              </a:lnTo>
            </a:path>
          </a:pathLst>
        </a:custGeom>
        <a:noFill/>
        <a:ln w="6350" cap="flat" cmpd="sng" algn="ctr">
          <a:solidFill>
            <a:schemeClr val="accent5">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CDC5A4C9-84B9-8D4B-ABB0-8B751FEFC374}">
      <dsp:nvSpPr>
        <dsp:cNvPr id="0" name=""/>
        <dsp:cNvSpPr/>
      </dsp:nvSpPr>
      <dsp:spPr>
        <a:xfrm>
          <a:off x="471152" y="1677344"/>
          <a:ext cx="1880592" cy="1175370"/>
        </a:xfrm>
        <a:prstGeom prst="roundRect">
          <a:avLst>
            <a:gd name="adj" fmla="val 10000"/>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mj-lt"/>
            </a:rPr>
            <a:t>An entity capable of accessing objects</a:t>
          </a:r>
        </a:p>
      </dsp:txBody>
      <dsp:txXfrm>
        <a:off x="505577" y="1711769"/>
        <a:ext cx="1811742" cy="1106520"/>
      </dsp:txXfrm>
    </dsp:sp>
    <dsp:sp modelId="{69A672A6-2F67-DE42-BA13-99F6E1FB1730}">
      <dsp:nvSpPr>
        <dsp:cNvPr id="0" name=""/>
        <dsp:cNvSpPr/>
      </dsp:nvSpPr>
      <dsp:spPr>
        <a:xfrm>
          <a:off x="236078" y="1383501"/>
          <a:ext cx="235074" cy="2350740"/>
        </a:xfrm>
        <a:custGeom>
          <a:avLst/>
          <a:gdLst/>
          <a:ahLst/>
          <a:cxnLst/>
          <a:rect l="0" t="0" r="0" b="0"/>
          <a:pathLst>
            <a:path>
              <a:moveTo>
                <a:pt x="0" y="0"/>
              </a:moveTo>
              <a:lnTo>
                <a:pt x="0" y="2350740"/>
              </a:lnTo>
              <a:lnTo>
                <a:pt x="235074" y="2350740"/>
              </a:lnTo>
            </a:path>
          </a:pathLst>
        </a:custGeom>
        <a:noFill/>
        <a:ln w="6350" cap="flat" cmpd="sng" algn="ctr">
          <a:solidFill>
            <a:schemeClr val="accent5">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4F0C771B-DDE4-6B47-B4DC-008564CEE0E5}">
      <dsp:nvSpPr>
        <dsp:cNvPr id="0" name=""/>
        <dsp:cNvSpPr/>
      </dsp:nvSpPr>
      <dsp:spPr>
        <a:xfrm>
          <a:off x="471152" y="3146556"/>
          <a:ext cx="1880592" cy="1175370"/>
        </a:xfrm>
        <a:prstGeom prst="roundRect">
          <a:avLst>
            <a:gd name="adj" fmla="val 10000"/>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rtl="0">
            <a:lnSpc>
              <a:spcPct val="90000"/>
            </a:lnSpc>
            <a:spcBef>
              <a:spcPct val="0"/>
            </a:spcBef>
            <a:spcAft>
              <a:spcPct val="35000"/>
            </a:spcAft>
            <a:buNone/>
          </a:pPr>
          <a:r>
            <a:rPr lang="en-US" sz="1600" b="0" kern="1200" dirty="0">
              <a:latin typeface="+mj-lt"/>
            </a:rPr>
            <a:t>  Three classes</a:t>
          </a:r>
        </a:p>
        <a:p>
          <a:pPr marL="114300" lvl="1" indent="-114300" algn="l" defTabSz="622300" rtl="0">
            <a:lnSpc>
              <a:spcPct val="90000"/>
            </a:lnSpc>
            <a:spcBef>
              <a:spcPct val="0"/>
            </a:spcBef>
            <a:spcAft>
              <a:spcPct val="15000"/>
            </a:spcAft>
            <a:buChar char="•"/>
          </a:pPr>
          <a:r>
            <a:rPr lang="en-US" sz="1400" b="0" kern="1200" dirty="0">
              <a:latin typeface="+mj-lt"/>
            </a:rPr>
            <a:t>Owner</a:t>
          </a:r>
        </a:p>
        <a:p>
          <a:pPr marL="114300" lvl="1" indent="-114300" algn="l" defTabSz="622300" rtl="0">
            <a:lnSpc>
              <a:spcPct val="90000"/>
            </a:lnSpc>
            <a:spcBef>
              <a:spcPct val="0"/>
            </a:spcBef>
            <a:spcAft>
              <a:spcPct val="15000"/>
            </a:spcAft>
            <a:buChar char="•"/>
          </a:pPr>
          <a:r>
            <a:rPr lang="en-US" sz="1400" b="0" kern="1200" dirty="0">
              <a:latin typeface="+mj-lt"/>
            </a:rPr>
            <a:t>Group</a:t>
          </a:r>
        </a:p>
        <a:p>
          <a:pPr marL="114300" lvl="1" indent="-114300" algn="l" defTabSz="622300" rtl="0">
            <a:lnSpc>
              <a:spcPct val="90000"/>
            </a:lnSpc>
            <a:spcBef>
              <a:spcPct val="0"/>
            </a:spcBef>
            <a:spcAft>
              <a:spcPct val="15000"/>
            </a:spcAft>
            <a:buChar char="•"/>
          </a:pPr>
          <a:r>
            <a:rPr lang="en-US" sz="1400" b="0" kern="1200" dirty="0">
              <a:latin typeface="+mj-lt"/>
            </a:rPr>
            <a:t>World </a:t>
          </a:r>
        </a:p>
      </dsp:txBody>
      <dsp:txXfrm>
        <a:off x="505577" y="3180981"/>
        <a:ext cx="1811742" cy="1106520"/>
      </dsp:txXfrm>
    </dsp:sp>
    <dsp:sp modelId="{48B88BE4-134C-C84A-B477-DFC03883A819}">
      <dsp:nvSpPr>
        <dsp:cNvPr id="0" name=""/>
        <dsp:cNvSpPr/>
      </dsp:nvSpPr>
      <dsp:spPr>
        <a:xfrm>
          <a:off x="2939429" y="208131"/>
          <a:ext cx="2350740" cy="117537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b="1" kern="1200" dirty="0"/>
            <a:t>Object</a:t>
          </a:r>
        </a:p>
      </dsp:txBody>
      <dsp:txXfrm>
        <a:off x="2973854" y="242556"/>
        <a:ext cx="2281890" cy="1106520"/>
      </dsp:txXfrm>
    </dsp:sp>
    <dsp:sp modelId="{33D72060-E235-0E41-8D2F-EB3C45D4CE02}">
      <dsp:nvSpPr>
        <dsp:cNvPr id="0" name=""/>
        <dsp:cNvSpPr/>
      </dsp:nvSpPr>
      <dsp:spPr>
        <a:xfrm>
          <a:off x="3174503" y="1383501"/>
          <a:ext cx="235074" cy="881527"/>
        </a:xfrm>
        <a:custGeom>
          <a:avLst/>
          <a:gdLst/>
          <a:ahLst/>
          <a:cxnLst/>
          <a:rect l="0" t="0" r="0" b="0"/>
          <a:pathLst>
            <a:path>
              <a:moveTo>
                <a:pt x="0" y="0"/>
              </a:moveTo>
              <a:lnTo>
                <a:pt x="0" y="881527"/>
              </a:lnTo>
              <a:lnTo>
                <a:pt x="235074" y="88152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6F0E16-4B1A-404A-9518-54A090B1A22D}">
      <dsp:nvSpPr>
        <dsp:cNvPr id="0" name=""/>
        <dsp:cNvSpPr/>
      </dsp:nvSpPr>
      <dsp:spPr>
        <a:xfrm>
          <a:off x="3409577" y="1677344"/>
          <a:ext cx="1880592" cy="117537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mj-lt"/>
            </a:rPr>
            <a:t>A resource to which access is controlled</a:t>
          </a:r>
        </a:p>
      </dsp:txBody>
      <dsp:txXfrm>
        <a:off x="3444002" y="1711769"/>
        <a:ext cx="1811742" cy="1106520"/>
      </dsp:txXfrm>
    </dsp:sp>
    <dsp:sp modelId="{04BFF2C1-8F72-EE47-AEC2-0DD134469338}">
      <dsp:nvSpPr>
        <dsp:cNvPr id="0" name=""/>
        <dsp:cNvSpPr/>
      </dsp:nvSpPr>
      <dsp:spPr>
        <a:xfrm>
          <a:off x="3174503" y="1383501"/>
          <a:ext cx="235074" cy="2350740"/>
        </a:xfrm>
        <a:custGeom>
          <a:avLst/>
          <a:gdLst/>
          <a:ahLst/>
          <a:cxnLst/>
          <a:rect l="0" t="0" r="0" b="0"/>
          <a:pathLst>
            <a:path>
              <a:moveTo>
                <a:pt x="0" y="0"/>
              </a:moveTo>
              <a:lnTo>
                <a:pt x="0" y="2350740"/>
              </a:lnTo>
              <a:lnTo>
                <a:pt x="235074" y="235074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41BC7C-E317-FA4D-AC23-8C55E05F4D0E}">
      <dsp:nvSpPr>
        <dsp:cNvPr id="0" name=""/>
        <dsp:cNvSpPr/>
      </dsp:nvSpPr>
      <dsp:spPr>
        <a:xfrm>
          <a:off x="3409577" y="3146556"/>
          <a:ext cx="1880592" cy="117537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mj-lt"/>
            </a:rPr>
            <a:t>Entity used to contain and/or receive information</a:t>
          </a:r>
        </a:p>
      </dsp:txBody>
      <dsp:txXfrm>
        <a:off x="3444002" y="3180981"/>
        <a:ext cx="1811742" cy="1106520"/>
      </dsp:txXfrm>
    </dsp:sp>
    <dsp:sp modelId="{D5A2FB43-E767-9348-8AA1-AA50D365A6F3}">
      <dsp:nvSpPr>
        <dsp:cNvPr id="0" name=""/>
        <dsp:cNvSpPr/>
      </dsp:nvSpPr>
      <dsp:spPr>
        <a:xfrm>
          <a:off x="5877855" y="208131"/>
          <a:ext cx="2350740" cy="1175370"/>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b="1" kern="1200" dirty="0"/>
            <a:t>Access Right</a:t>
          </a:r>
        </a:p>
      </dsp:txBody>
      <dsp:txXfrm>
        <a:off x="5912280" y="242556"/>
        <a:ext cx="2281890" cy="1106520"/>
      </dsp:txXfrm>
    </dsp:sp>
    <dsp:sp modelId="{6D843FA0-C694-9346-AC8A-DE12C2286F40}">
      <dsp:nvSpPr>
        <dsp:cNvPr id="0" name=""/>
        <dsp:cNvSpPr/>
      </dsp:nvSpPr>
      <dsp:spPr>
        <a:xfrm>
          <a:off x="6112929" y="1383501"/>
          <a:ext cx="235074" cy="881527"/>
        </a:xfrm>
        <a:custGeom>
          <a:avLst/>
          <a:gdLst/>
          <a:ahLst/>
          <a:cxnLst/>
          <a:rect l="0" t="0" r="0" b="0"/>
          <a:pathLst>
            <a:path>
              <a:moveTo>
                <a:pt x="0" y="0"/>
              </a:moveTo>
              <a:lnTo>
                <a:pt x="0" y="881527"/>
              </a:lnTo>
              <a:lnTo>
                <a:pt x="235074" y="881527"/>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6A0F7E4-7B09-0B49-8B79-15F8D9840480}">
      <dsp:nvSpPr>
        <dsp:cNvPr id="0" name=""/>
        <dsp:cNvSpPr/>
      </dsp:nvSpPr>
      <dsp:spPr>
        <a:xfrm>
          <a:off x="6348003" y="1677344"/>
          <a:ext cx="1880592" cy="1175370"/>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mj-lt"/>
              <a:cs typeface="Palatino Linotype (Body)"/>
            </a:rPr>
            <a:t>Describes the way in which a subject may access an object</a:t>
          </a:r>
        </a:p>
      </dsp:txBody>
      <dsp:txXfrm>
        <a:off x="6382428" y="1711769"/>
        <a:ext cx="1811742" cy="1106520"/>
      </dsp:txXfrm>
    </dsp:sp>
    <dsp:sp modelId="{422975D2-FB83-5A4F-AF43-C42608220E05}">
      <dsp:nvSpPr>
        <dsp:cNvPr id="0" name=""/>
        <dsp:cNvSpPr/>
      </dsp:nvSpPr>
      <dsp:spPr>
        <a:xfrm>
          <a:off x="6112929" y="1383501"/>
          <a:ext cx="235074" cy="2497978"/>
        </a:xfrm>
        <a:custGeom>
          <a:avLst/>
          <a:gdLst/>
          <a:ahLst/>
          <a:cxnLst/>
          <a:rect l="0" t="0" r="0" b="0"/>
          <a:pathLst>
            <a:path>
              <a:moveTo>
                <a:pt x="0" y="0"/>
              </a:moveTo>
              <a:lnTo>
                <a:pt x="0" y="2497978"/>
              </a:lnTo>
              <a:lnTo>
                <a:pt x="235074" y="2497978"/>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F1306691-4486-5547-9EE1-B6477D677FF6}">
      <dsp:nvSpPr>
        <dsp:cNvPr id="0" name=""/>
        <dsp:cNvSpPr/>
      </dsp:nvSpPr>
      <dsp:spPr>
        <a:xfrm>
          <a:off x="6348003" y="3146556"/>
          <a:ext cx="1880592" cy="1469847"/>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t" anchorCtr="0">
          <a:noAutofit/>
        </a:bodyPr>
        <a:lstStyle/>
        <a:p>
          <a:pPr marL="0" lvl="0" indent="0" algn="l" defTabSz="711200" rtl="0">
            <a:lnSpc>
              <a:spcPct val="90000"/>
            </a:lnSpc>
            <a:spcBef>
              <a:spcPct val="0"/>
            </a:spcBef>
            <a:spcAft>
              <a:spcPct val="35000"/>
            </a:spcAft>
            <a:buNone/>
          </a:pPr>
          <a:r>
            <a:rPr lang="en-US" sz="1600" b="0" kern="1200" dirty="0">
              <a:latin typeface="+mj-lt"/>
              <a:cs typeface="Palatino Linotype (Body)"/>
            </a:rPr>
            <a:t>Could include:</a:t>
          </a:r>
        </a:p>
        <a:p>
          <a:pPr marL="57150" lvl="1" indent="-57150" algn="l" defTabSz="466725" rtl="0">
            <a:lnSpc>
              <a:spcPct val="90000"/>
            </a:lnSpc>
            <a:spcBef>
              <a:spcPct val="0"/>
            </a:spcBef>
            <a:spcAft>
              <a:spcPct val="15000"/>
            </a:spcAft>
            <a:buChar char="•"/>
          </a:pPr>
          <a:r>
            <a:rPr lang="en-US" sz="1050" b="0" kern="1200" dirty="0">
              <a:latin typeface="+mj-lt"/>
              <a:cs typeface="Palatino Linotype (Body)"/>
            </a:rPr>
            <a:t>Read		</a:t>
          </a:r>
        </a:p>
        <a:p>
          <a:pPr marL="57150" lvl="1" indent="-57150" algn="l" defTabSz="466725" rtl="0">
            <a:lnSpc>
              <a:spcPct val="90000"/>
            </a:lnSpc>
            <a:spcBef>
              <a:spcPct val="0"/>
            </a:spcBef>
            <a:spcAft>
              <a:spcPct val="15000"/>
            </a:spcAft>
            <a:buChar char="•"/>
          </a:pPr>
          <a:r>
            <a:rPr lang="en-US" sz="1050" b="0" kern="1200" dirty="0">
              <a:latin typeface="+mj-lt"/>
              <a:cs typeface="Palatino Linotype (Body)"/>
            </a:rPr>
            <a:t>Write</a:t>
          </a:r>
        </a:p>
        <a:p>
          <a:pPr marL="57150" lvl="1" indent="-57150" algn="l" defTabSz="466725" rtl="0">
            <a:lnSpc>
              <a:spcPct val="90000"/>
            </a:lnSpc>
            <a:spcBef>
              <a:spcPct val="0"/>
            </a:spcBef>
            <a:spcAft>
              <a:spcPct val="15000"/>
            </a:spcAft>
            <a:buChar char="•"/>
          </a:pPr>
          <a:r>
            <a:rPr lang="en-US" sz="1050" b="0" kern="1200" dirty="0">
              <a:latin typeface="+mj-lt"/>
              <a:cs typeface="Palatino Linotype (Body)"/>
            </a:rPr>
            <a:t>Execute</a:t>
          </a:r>
        </a:p>
        <a:p>
          <a:pPr marL="57150" lvl="1" indent="-57150" algn="l" defTabSz="466725" rtl="0">
            <a:lnSpc>
              <a:spcPct val="90000"/>
            </a:lnSpc>
            <a:spcBef>
              <a:spcPct val="0"/>
            </a:spcBef>
            <a:spcAft>
              <a:spcPct val="15000"/>
            </a:spcAft>
            <a:buChar char="•"/>
          </a:pPr>
          <a:r>
            <a:rPr lang="en-US" sz="1050" b="0" kern="1200" dirty="0">
              <a:latin typeface="+mj-lt"/>
              <a:cs typeface="Palatino Linotype (Body)"/>
            </a:rPr>
            <a:t>Delete</a:t>
          </a:r>
        </a:p>
        <a:p>
          <a:pPr marL="57150" lvl="1" indent="-57150" algn="l" defTabSz="466725" rtl="0">
            <a:lnSpc>
              <a:spcPct val="90000"/>
            </a:lnSpc>
            <a:spcBef>
              <a:spcPct val="0"/>
            </a:spcBef>
            <a:spcAft>
              <a:spcPct val="15000"/>
            </a:spcAft>
            <a:buChar char="•"/>
          </a:pPr>
          <a:r>
            <a:rPr lang="en-US" sz="1050" b="0" kern="1200" dirty="0">
              <a:latin typeface="+mj-lt"/>
              <a:cs typeface="Palatino Linotype (Body)"/>
            </a:rPr>
            <a:t>Create</a:t>
          </a:r>
        </a:p>
        <a:p>
          <a:pPr marL="57150" lvl="1" indent="-57150" algn="l" defTabSz="466725" rtl="0">
            <a:lnSpc>
              <a:spcPct val="90000"/>
            </a:lnSpc>
            <a:spcBef>
              <a:spcPct val="0"/>
            </a:spcBef>
            <a:spcAft>
              <a:spcPct val="15000"/>
            </a:spcAft>
            <a:buChar char="•"/>
          </a:pPr>
          <a:r>
            <a:rPr lang="en-US" sz="1050" b="0" kern="1200" dirty="0">
              <a:latin typeface="+mj-lt"/>
            </a:rPr>
            <a:t>Search </a:t>
          </a:r>
        </a:p>
      </dsp:txBody>
      <dsp:txXfrm>
        <a:off x="6391053" y="3189606"/>
        <a:ext cx="1794492" cy="13837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52E1F-19F9-454A-8416-F632906A5A26}">
      <dsp:nvSpPr>
        <dsp:cNvPr id="0" name=""/>
        <dsp:cNvSpPr/>
      </dsp:nvSpPr>
      <dsp:spPr>
        <a:xfrm>
          <a:off x="0" y="967278"/>
          <a:ext cx="3041984" cy="1825190"/>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OpenID</a:t>
          </a:r>
        </a:p>
        <a:p>
          <a:pPr marL="114300" lvl="1" indent="-114300" algn="l" defTabSz="622300" rtl="0">
            <a:lnSpc>
              <a:spcPct val="90000"/>
            </a:lnSpc>
            <a:spcBef>
              <a:spcPct val="0"/>
            </a:spcBef>
            <a:spcAft>
              <a:spcPct val="15000"/>
            </a:spcAft>
            <a:buChar char="•"/>
          </a:pPr>
          <a:r>
            <a:rPr lang="en-US" sz="1400" b="1" kern="1200" dirty="0">
              <a:solidFill>
                <a:schemeClr val="bg1"/>
              </a:solidFill>
            </a:rPr>
            <a:t>An open standard that allows users to be authenticated by certain cooperating sites using a third-party service</a:t>
          </a:r>
        </a:p>
      </dsp:txBody>
      <dsp:txXfrm>
        <a:off x="0" y="967278"/>
        <a:ext cx="3041984" cy="1825190"/>
      </dsp:txXfrm>
    </dsp:sp>
    <dsp:sp modelId="{077B188A-25E6-7C46-BB03-B4A2850D0699}">
      <dsp:nvSpPr>
        <dsp:cNvPr id="0" name=""/>
        <dsp:cNvSpPr/>
      </dsp:nvSpPr>
      <dsp:spPr>
        <a:xfrm>
          <a:off x="3346183" y="967278"/>
          <a:ext cx="3041984" cy="1825190"/>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rPr>
            <a:t>OIDF</a:t>
          </a:r>
        </a:p>
        <a:p>
          <a:pPr marL="114300" lvl="1" indent="-114300" algn="l" defTabSz="577850" rtl="0">
            <a:lnSpc>
              <a:spcPct val="90000"/>
            </a:lnSpc>
            <a:spcBef>
              <a:spcPct val="0"/>
            </a:spcBef>
            <a:spcAft>
              <a:spcPct val="15000"/>
            </a:spcAft>
            <a:buChar char="•"/>
          </a:pPr>
          <a:r>
            <a:rPr lang="en-US" sz="1300" b="1" kern="1200" dirty="0">
              <a:solidFill>
                <a:schemeClr val="bg1"/>
              </a:solidFill>
            </a:rPr>
            <a:t>OpenID </a:t>
          </a:r>
          <a:r>
            <a:rPr lang="en-US" sz="1400" b="1" kern="1200" dirty="0">
              <a:solidFill>
                <a:schemeClr val="bg1"/>
              </a:solidFill>
            </a:rPr>
            <a:t>Foundation</a:t>
          </a:r>
          <a:r>
            <a:rPr lang="en-US" sz="1300" b="1" kern="1200" dirty="0">
              <a:solidFill>
                <a:schemeClr val="bg1"/>
              </a:solidFill>
            </a:rPr>
            <a:t> is an international nonprofit organization of individuals and companies committed to enabling, promoting, and protecting OpenID technologies</a:t>
          </a:r>
        </a:p>
      </dsp:txBody>
      <dsp:txXfrm>
        <a:off x="3346183" y="967278"/>
        <a:ext cx="3041984" cy="1825190"/>
      </dsp:txXfrm>
    </dsp:sp>
    <dsp:sp modelId="{FCD2A21A-242A-BE48-BF59-BFF3E62A97F6}">
      <dsp:nvSpPr>
        <dsp:cNvPr id="0" name=""/>
        <dsp:cNvSpPr/>
      </dsp:nvSpPr>
      <dsp:spPr>
        <a:xfrm>
          <a:off x="6692366" y="967278"/>
          <a:ext cx="3041984" cy="1825190"/>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ICF</a:t>
          </a:r>
        </a:p>
        <a:p>
          <a:pPr marL="114300" lvl="1" indent="-114300" algn="l" defTabSz="622300" rtl="0">
            <a:lnSpc>
              <a:spcPct val="90000"/>
            </a:lnSpc>
            <a:spcBef>
              <a:spcPct val="0"/>
            </a:spcBef>
            <a:spcAft>
              <a:spcPct val="15000"/>
            </a:spcAft>
            <a:buChar char="•"/>
          </a:pPr>
          <a:r>
            <a:rPr lang="en-US" sz="1400" b="1" kern="1200" dirty="0">
              <a:solidFill>
                <a:schemeClr val="bg1"/>
              </a:solidFill>
            </a:rPr>
            <a:t>Information Card Foundation is a nonprofit community of companies and individuals working together to evolve the Information Card ecosystem</a:t>
          </a:r>
        </a:p>
      </dsp:txBody>
      <dsp:txXfrm>
        <a:off x="6692366" y="967278"/>
        <a:ext cx="3041984" cy="1825190"/>
      </dsp:txXfrm>
    </dsp:sp>
    <dsp:sp modelId="{3B6996D9-2339-1E4D-83CA-8BB6AA140B4C}">
      <dsp:nvSpPr>
        <dsp:cNvPr id="0" name=""/>
        <dsp:cNvSpPr/>
      </dsp:nvSpPr>
      <dsp:spPr>
        <a:xfrm>
          <a:off x="0" y="3096668"/>
          <a:ext cx="3041984" cy="1825190"/>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OITF</a:t>
          </a:r>
        </a:p>
        <a:p>
          <a:pPr marL="114300" lvl="1" indent="-114300" algn="l" defTabSz="622300" rtl="0">
            <a:lnSpc>
              <a:spcPct val="90000"/>
            </a:lnSpc>
            <a:spcBef>
              <a:spcPct val="0"/>
            </a:spcBef>
            <a:spcAft>
              <a:spcPct val="15000"/>
            </a:spcAft>
            <a:buChar char="•"/>
          </a:pPr>
          <a:r>
            <a:rPr lang="en-US" sz="1400" b="1" kern="1200" dirty="0">
              <a:solidFill>
                <a:schemeClr val="bg1"/>
              </a:solidFill>
            </a:rPr>
            <a:t>Open Identity Trust Framework is a standardized, open specification of a trust framework for identity and attribute exchange, developed jointly by OIDF and ICF</a:t>
          </a:r>
        </a:p>
      </dsp:txBody>
      <dsp:txXfrm>
        <a:off x="0" y="3096668"/>
        <a:ext cx="3041984" cy="1825190"/>
      </dsp:txXfrm>
    </dsp:sp>
    <dsp:sp modelId="{D0FDE59F-2675-F341-8DE2-86B35ADF4491}">
      <dsp:nvSpPr>
        <dsp:cNvPr id="0" name=""/>
        <dsp:cNvSpPr/>
      </dsp:nvSpPr>
      <dsp:spPr>
        <a:xfrm>
          <a:off x="3346183" y="3096668"/>
          <a:ext cx="3041984" cy="1825190"/>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OIX</a:t>
          </a:r>
        </a:p>
        <a:p>
          <a:pPr marL="114300" lvl="1" indent="-114300" algn="l" defTabSz="622300" rtl="0">
            <a:lnSpc>
              <a:spcPct val="90000"/>
            </a:lnSpc>
            <a:spcBef>
              <a:spcPct val="0"/>
            </a:spcBef>
            <a:spcAft>
              <a:spcPct val="15000"/>
            </a:spcAft>
            <a:buChar char="•"/>
          </a:pPr>
          <a:r>
            <a:rPr lang="en-US" sz="1400" b="1" kern="1200" dirty="0">
              <a:solidFill>
                <a:schemeClr val="bg1"/>
              </a:solidFill>
            </a:rPr>
            <a:t>Open Identity Exchange Corporation is an independent, neutral, international provider of certification trust frameworks conforming to the OITF model</a:t>
          </a:r>
        </a:p>
      </dsp:txBody>
      <dsp:txXfrm>
        <a:off x="3346183" y="3096668"/>
        <a:ext cx="3041984" cy="1825190"/>
      </dsp:txXfrm>
    </dsp:sp>
    <dsp:sp modelId="{0F813592-6FED-D943-9FFC-152095AD0661}">
      <dsp:nvSpPr>
        <dsp:cNvPr id="0" name=""/>
        <dsp:cNvSpPr/>
      </dsp:nvSpPr>
      <dsp:spPr>
        <a:xfrm>
          <a:off x="6692366" y="3096668"/>
          <a:ext cx="3041984" cy="1825190"/>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AXN</a:t>
          </a:r>
        </a:p>
        <a:p>
          <a:pPr marL="114300" lvl="1" indent="-114300" algn="l" defTabSz="622300" rtl="0">
            <a:lnSpc>
              <a:spcPct val="90000"/>
            </a:lnSpc>
            <a:spcBef>
              <a:spcPct val="0"/>
            </a:spcBef>
            <a:spcAft>
              <a:spcPct val="15000"/>
            </a:spcAft>
            <a:buChar char="•"/>
          </a:pPr>
          <a:r>
            <a:rPr lang="en-US" sz="1400" b="1" kern="1200" dirty="0">
              <a:solidFill>
                <a:schemeClr val="bg1"/>
              </a:solidFill>
            </a:rPr>
            <a:t>Attribute Exchange Network is an online Internet-scale gateway for identity service providers and relying parties to efficiently access user asserted, permissioned, and verified online identity attributes in high volumes at affordable costs</a:t>
          </a:r>
        </a:p>
      </dsp:txBody>
      <dsp:txXfrm>
        <a:off x="6692366" y="3096668"/>
        <a:ext cx="3041984" cy="1825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0F589-FB7D-AE40-91C3-EF8F0AE4FB5B}">
      <dsp:nvSpPr>
        <dsp:cNvPr id="0" name=""/>
        <dsp:cNvSpPr/>
      </dsp:nvSpPr>
      <dsp:spPr>
        <a:xfrm>
          <a:off x="0" y="532765"/>
          <a:ext cx="8471338" cy="2778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7470" tIns="374904" rIns="65747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t>Control structures with key information needed for a particular file</a:t>
          </a:r>
        </a:p>
        <a:p>
          <a:pPr marL="171450" lvl="1" indent="-171450" algn="l" defTabSz="800100" rtl="0">
            <a:lnSpc>
              <a:spcPct val="90000"/>
            </a:lnSpc>
            <a:spcBef>
              <a:spcPct val="0"/>
            </a:spcBef>
            <a:spcAft>
              <a:spcPct val="15000"/>
            </a:spcAft>
            <a:buChar char="•"/>
          </a:pPr>
          <a:r>
            <a:rPr lang="en-US" sz="1800" b="0" kern="1200" dirty="0"/>
            <a:t>Several file names may be associated with a single inode</a:t>
          </a:r>
        </a:p>
        <a:p>
          <a:pPr marL="171450" lvl="1" indent="-171450" algn="l" defTabSz="800100" rtl="0">
            <a:lnSpc>
              <a:spcPct val="90000"/>
            </a:lnSpc>
            <a:spcBef>
              <a:spcPct val="0"/>
            </a:spcBef>
            <a:spcAft>
              <a:spcPct val="15000"/>
            </a:spcAft>
            <a:buChar char="•"/>
          </a:pPr>
          <a:r>
            <a:rPr lang="en-US" sz="1800" b="0" kern="1200" dirty="0"/>
            <a:t>An active inode is associated with exactly one file</a:t>
          </a:r>
        </a:p>
        <a:p>
          <a:pPr marL="171450" lvl="1" indent="-171450" algn="l" defTabSz="800100" rtl="0">
            <a:lnSpc>
              <a:spcPct val="90000"/>
            </a:lnSpc>
            <a:spcBef>
              <a:spcPct val="0"/>
            </a:spcBef>
            <a:spcAft>
              <a:spcPct val="15000"/>
            </a:spcAft>
            <a:buChar char="•"/>
          </a:pPr>
          <a:r>
            <a:rPr lang="en-US" sz="1800" b="0" kern="1200" dirty="0"/>
            <a:t>File attributes, permissions and control information are stored in the inode</a:t>
          </a:r>
        </a:p>
        <a:p>
          <a:pPr marL="171450" lvl="1" indent="-171450" algn="l" defTabSz="800100" rtl="0">
            <a:lnSpc>
              <a:spcPct val="90000"/>
            </a:lnSpc>
            <a:spcBef>
              <a:spcPct val="0"/>
            </a:spcBef>
            <a:spcAft>
              <a:spcPct val="15000"/>
            </a:spcAft>
            <a:buChar char="•"/>
          </a:pPr>
          <a:r>
            <a:rPr lang="en-US" sz="1800" b="0" kern="1200" dirty="0"/>
            <a:t>On the disk there is an inode table, or inode list, that contains the inodes of all the files in the file system</a:t>
          </a:r>
        </a:p>
        <a:p>
          <a:pPr marL="171450" lvl="1" indent="-171450" algn="l" defTabSz="800100" rtl="0">
            <a:lnSpc>
              <a:spcPct val="90000"/>
            </a:lnSpc>
            <a:spcBef>
              <a:spcPct val="0"/>
            </a:spcBef>
            <a:spcAft>
              <a:spcPct val="15000"/>
            </a:spcAft>
            <a:buChar char="•"/>
          </a:pPr>
          <a:r>
            <a:rPr lang="en-US" sz="1800" b="0" kern="1200" dirty="0"/>
            <a:t>When a file is opened its inode is brought into main memory and stored in a memory resident inode table</a:t>
          </a:r>
        </a:p>
      </dsp:txBody>
      <dsp:txXfrm>
        <a:off x="0" y="532765"/>
        <a:ext cx="8471338" cy="2778300"/>
      </dsp:txXfrm>
    </dsp:sp>
    <dsp:sp modelId="{A300F435-BF69-6D48-B4C7-25A75E09DAFA}">
      <dsp:nvSpPr>
        <dsp:cNvPr id="0" name=""/>
        <dsp:cNvSpPr/>
      </dsp:nvSpPr>
      <dsp:spPr>
        <a:xfrm>
          <a:off x="423566" y="139978"/>
          <a:ext cx="6086842" cy="658466"/>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4137" tIns="0" rIns="224137" bIns="0" numCol="1" spcCol="1270" anchor="ctr" anchorCtr="0">
          <a:noAutofit/>
        </a:bodyPr>
        <a:lstStyle/>
        <a:p>
          <a:pPr marL="0" lvl="0" indent="0" algn="l" defTabSz="800100" rtl="0">
            <a:lnSpc>
              <a:spcPct val="90000"/>
            </a:lnSpc>
            <a:spcBef>
              <a:spcPct val="0"/>
            </a:spcBef>
            <a:spcAft>
              <a:spcPct val="35000"/>
            </a:spcAft>
            <a:buNone/>
          </a:pPr>
          <a:r>
            <a:rPr lang="en-US" sz="1800" b="0" kern="1200" dirty="0">
              <a:solidFill>
                <a:schemeClr val="bg1"/>
              </a:solidFill>
              <a:effectLst/>
            </a:rPr>
            <a:t>UNIX files are administered using inodes (index nodes)</a:t>
          </a:r>
        </a:p>
      </dsp:txBody>
      <dsp:txXfrm>
        <a:off x="455710" y="172122"/>
        <a:ext cx="6022554" cy="594178"/>
      </dsp:txXfrm>
    </dsp:sp>
    <dsp:sp modelId="{D2FB927B-1775-CB43-8C6A-C758B2886B47}">
      <dsp:nvSpPr>
        <dsp:cNvPr id="0" name=""/>
        <dsp:cNvSpPr/>
      </dsp:nvSpPr>
      <dsp:spPr>
        <a:xfrm>
          <a:off x="0" y="3840271"/>
          <a:ext cx="8471338" cy="10489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57470" tIns="374904" rIns="657470"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t>May contain files and/or other directories</a:t>
          </a:r>
        </a:p>
        <a:p>
          <a:pPr marL="171450" lvl="1" indent="-171450" algn="l" defTabSz="800100" rtl="0">
            <a:lnSpc>
              <a:spcPct val="90000"/>
            </a:lnSpc>
            <a:spcBef>
              <a:spcPct val="0"/>
            </a:spcBef>
            <a:spcAft>
              <a:spcPct val="15000"/>
            </a:spcAft>
            <a:buChar char="•"/>
          </a:pPr>
          <a:r>
            <a:rPr lang="en-US" sz="1800" b="0" kern="1200" dirty="0"/>
            <a:t>Contains file names plus pointers to associated inodes</a:t>
          </a:r>
        </a:p>
      </dsp:txBody>
      <dsp:txXfrm>
        <a:off x="0" y="3840271"/>
        <a:ext cx="8471338" cy="1048950"/>
      </dsp:txXfrm>
    </dsp:sp>
    <dsp:sp modelId="{C664E035-1912-A64C-AD28-0FDE8073FC5D}">
      <dsp:nvSpPr>
        <dsp:cNvPr id="0" name=""/>
        <dsp:cNvSpPr/>
      </dsp:nvSpPr>
      <dsp:spPr>
        <a:xfrm>
          <a:off x="423566" y="3408265"/>
          <a:ext cx="6086842" cy="69768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4137" tIns="0" rIns="224137"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effectLst/>
            </a:rPr>
            <a:t>Directories are structured in a hierarchical tree</a:t>
          </a:r>
        </a:p>
      </dsp:txBody>
      <dsp:txXfrm>
        <a:off x="457624" y="3442323"/>
        <a:ext cx="6018726" cy="629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299B0-B2B3-3F48-881C-2ECF750029E3}">
      <dsp:nvSpPr>
        <dsp:cNvPr id="0" name=""/>
        <dsp:cNvSpPr/>
      </dsp:nvSpPr>
      <dsp:spPr>
        <a:xfrm>
          <a:off x="76166" y="64932"/>
          <a:ext cx="4343370" cy="51303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Modern UNIX systems support ACLs</a:t>
          </a:r>
        </a:p>
      </dsp:txBody>
      <dsp:txXfrm>
        <a:off x="101210" y="89976"/>
        <a:ext cx="4293282" cy="462951"/>
      </dsp:txXfrm>
    </dsp:sp>
    <dsp:sp modelId="{39853B5A-0C92-9142-8604-22E5981B1D23}">
      <dsp:nvSpPr>
        <dsp:cNvPr id="0" name=""/>
        <dsp:cNvSpPr/>
      </dsp:nvSpPr>
      <dsp:spPr>
        <a:xfrm>
          <a:off x="0" y="635500"/>
          <a:ext cx="84582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FreeBSD, OpenBSD, Linux, Solaris</a:t>
          </a:r>
        </a:p>
      </dsp:txBody>
      <dsp:txXfrm>
        <a:off x="0" y="635500"/>
        <a:ext cx="8458200" cy="380880"/>
      </dsp:txXfrm>
    </dsp:sp>
    <dsp:sp modelId="{ABD2E261-9027-6A43-A8FE-4FC50430A012}">
      <dsp:nvSpPr>
        <dsp:cNvPr id="0" name=""/>
        <dsp:cNvSpPr/>
      </dsp:nvSpPr>
      <dsp:spPr>
        <a:xfrm>
          <a:off x="18734" y="1023134"/>
          <a:ext cx="1447790" cy="572108"/>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FreeBSD</a:t>
          </a:r>
        </a:p>
      </dsp:txBody>
      <dsp:txXfrm>
        <a:off x="46662" y="1051062"/>
        <a:ext cx="1391934" cy="516252"/>
      </dsp:txXfrm>
    </dsp:sp>
    <dsp:sp modelId="{B88CC433-0881-634A-AA9A-659135A40B39}">
      <dsp:nvSpPr>
        <dsp:cNvPr id="0" name=""/>
        <dsp:cNvSpPr/>
      </dsp:nvSpPr>
      <dsp:spPr>
        <a:xfrm>
          <a:off x="0" y="1677563"/>
          <a:ext cx="8458200"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Setfacl command assigns a list of UNIX user IDs and groups</a:t>
          </a:r>
        </a:p>
        <a:p>
          <a:pPr marL="171450" lvl="1" indent="-171450" algn="l" defTabSz="711200" rtl="0">
            <a:lnSpc>
              <a:spcPct val="90000"/>
            </a:lnSpc>
            <a:spcBef>
              <a:spcPct val="0"/>
            </a:spcBef>
            <a:spcAft>
              <a:spcPct val="20000"/>
            </a:spcAft>
            <a:buChar char="•"/>
          </a:pPr>
          <a:r>
            <a:rPr lang="en-US" sz="1600" kern="1200" dirty="0"/>
            <a:t>Any number of users and groups can be associated with a file</a:t>
          </a:r>
        </a:p>
        <a:p>
          <a:pPr marL="171450" lvl="1" indent="-171450" algn="l" defTabSz="711200" rtl="0">
            <a:lnSpc>
              <a:spcPct val="90000"/>
            </a:lnSpc>
            <a:spcBef>
              <a:spcPct val="0"/>
            </a:spcBef>
            <a:spcAft>
              <a:spcPct val="20000"/>
            </a:spcAft>
            <a:buChar char="•"/>
          </a:pPr>
          <a:r>
            <a:rPr lang="en-US" sz="1600" kern="1200" dirty="0"/>
            <a:t>Read, write, execute protection bits</a:t>
          </a:r>
        </a:p>
        <a:p>
          <a:pPr marL="171450" lvl="1" indent="-171450" algn="l" defTabSz="711200" rtl="0">
            <a:lnSpc>
              <a:spcPct val="90000"/>
            </a:lnSpc>
            <a:spcBef>
              <a:spcPct val="0"/>
            </a:spcBef>
            <a:spcAft>
              <a:spcPct val="20000"/>
            </a:spcAft>
            <a:buChar char="•"/>
          </a:pPr>
          <a:r>
            <a:rPr lang="en-US" sz="1600" kern="1200" dirty="0"/>
            <a:t>A file does not need to have an ACL</a:t>
          </a:r>
        </a:p>
        <a:p>
          <a:pPr marL="171450" lvl="1" indent="-171450" algn="l" defTabSz="711200" rtl="0">
            <a:lnSpc>
              <a:spcPct val="90000"/>
            </a:lnSpc>
            <a:spcBef>
              <a:spcPct val="0"/>
            </a:spcBef>
            <a:spcAft>
              <a:spcPct val="20000"/>
            </a:spcAft>
            <a:buChar char="•"/>
          </a:pPr>
          <a:r>
            <a:rPr lang="en-US" sz="1600" kern="1200" dirty="0"/>
            <a:t>Includes an additional protection bit that indicates whether the file has an extended ACL</a:t>
          </a:r>
        </a:p>
      </dsp:txBody>
      <dsp:txXfrm>
        <a:off x="0" y="1677563"/>
        <a:ext cx="8458200" cy="1809180"/>
      </dsp:txXfrm>
    </dsp:sp>
    <dsp:sp modelId="{FB627356-6C29-724F-B025-718264648997}">
      <dsp:nvSpPr>
        <dsp:cNvPr id="0" name=""/>
        <dsp:cNvSpPr/>
      </dsp:nvSpPr>
      <dsp:spPr>
        <a:xfrm>
          <a:off x="18734" y="3292044"/>
          <a:ext cx="7543783" cy="913678"/>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kern="1200" dirty="0"/>
            <a:t>When a process requests access to a file system object two steps are performed:</a:t>
          </a:r>
        </a:p>
      </dsp:txBody>
      <dsp:txXfrm>
        <a:off x="63336" y="3336646"/>
        <a:ext cx="7454579" cy="824474"/>
      </dsp:txXfrm>
    </dsp:sp>
    <dsp:sp modelId="{22DFABAC-42CB-FE40-A6F9-E9081E178E91}">
      <dsp:nvSpPr>
        <dsp:cNvPr id="0" name=""/>
        <dsp:cNvSpPr/>
      </dsp:nvSpPr>
      <dsp:spPr>
        <a:xfrm>
          <a:off x="0" y="4247226"/>
          <a:ext cx="8458200" cy="933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4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Step 1 selects the most appropriate ACL</a:t>
          </a:r>
        </a:p>
        <a:p>
          <a:pPr marL="171450" lvl="1" indent="-171450" algn="l" defTabSz="711200" rtl="0">
            <a:lnSpc>
              <a:spcPct val="90000"/>
            </a:lnSpc>
            <a:spcBef>
              <a:spcPct val="0"/>
            </a:spcBef>
            <a:spcAft>
              <a:spcPct val="20000"/>
            </a:spcAft>
            <a:buChar char="•"/>
          </a:pPr>
          <a:r>
            <a:rPr lang="en-US" sz="1600" kern="1200" dirty="0"/>
            <a:t>Step 2 checks if the matching entry contains sufficient permissions</a:t>
          </a:r>
        </a:p>
      </dsp:txBody>
      <dsp:txXfrm>
        <a:off x="0" y="4247226"/>
        <a:ext cx="8458200" cy="93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32B0-E54B-8049-A28C-856DF35A5224}">
      <dsp:nvSpPr>
        <dsp:cNvPr id="0" name=""/>
        <dsp:cNvSpPr/>
      </dsp:nvSpPr>
      <dsp:spPr>
        <a:xfrm>
          <a:off x="2309" y="50924"/>
          <a:ext cx="2252067" cy="653311"/>
        </a:xfrm>
        <a:prstGeom prst="rect">
          <a:avLst/>
        </a:prstGeom>
        <a:solidFill>
          <a:schemeClr val="accent5">
            <a:lumMod val="75000"/>
          </a:schemeClr>
        </a:solidFill>
        <a:ln w="6350" cap="flat" cmpd="sng" algn="ctr">
          <a:solidFill>
            <a:schemeClr val="accent5">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Mutually exclusive roles</a:t>
          </a:r>
        </a:p>
      </dsp:txBody>
      <dsp:txXfrm>
        <a:off x="2309" y="50924"/>
        <a:ext cx="2252067" cy="653311"/>
      </dsp:txXfrm>
    </dsp:sp>
    <dsp:sp modelId="{B3DA0312-6C14-794F-9450-42306B982A54}">
      <dsp:nvSpPr>
        <dsp:cNvPr id="0" name=""/>
        <dsp:cNvSpPr/>
      </dsp:nvSpPr>
      <dsp:spPr>
        <a:xfrm>
          <a:off x="2309" y="704235"/>
          <a:ext cx="2252067" cy="2064240"/>
        </a:xfrm>
        <a:prstGeom prst="rect">
          <a:avLst/>
        </a:prstGeom>
        <a:solidFill>
          <a:schemeClr val="accent5">
            <a:lumMod val="40000"/>
            <a:lumOff val="60000"/>
            <a:alpha val="9000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j-lt"/>
            </a:rPr>
            <a:t>A user can only be assigned to one role in the set (either during a session or statically)</a:t>
          </a:r>
        </a:p>
        <a:p>
          <a:pPr marL="171450" lvl="1" indent="-171450" algn="l" defTabSz="711200">
            <a:lnSpc>
              <a:spcPct val="90000"/>
            </a:lnSpc>
            <a:spcBef>
              <a:spcPct val="0"/>
            </a:spcBef>
            <a:spcAft>
              <a:spcPct val="15000"/>
            </a:spcAft>
            <a:buChar char="•"/>
          </a:pPr>
          <a:r>
            <a:rPr lang="en-US" sz="1600" b="0" kern="1200" dirty="0">
              <a:latin typeface="+mj-lt"/>
            </a:rPr>
            <a:t>Any permission (access right) can be granted to only one role in the set</a:t>
          </a:r>
        </a:p>
      </dsp:txBody>
      <dsp:txXfrm>
        <a:off x="2309" y="704235"/>
        <a:ext cx="2252067" cy="2064240"/>
      </dsp:txXfrm>
    </dsp:sp>
    <dsp:sp modelId="{B4833B63-7C23-0748-AB00-48522DF48DC1}">
      <dsp:nvSpPr>
        <dsp:cNvPr id="0" name=""/>
        <dsp:cNvSpPr/>
      </dsp:nvSpPr>
      <dsp:spPr>
        <a:xfrm>
          <a:off x="2569666" y="50924"/>
          <a:ext cx="2252067" cy="653311"/>
        </a:xfrm>
        <a:prstGeom prst="rect">
          <a:avLst/>
        </a:prstGeom>
        <a:solidFill>
          <a:srgbClr val="7030A0"/>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Cardinality</a:t>
          </a:r>
        </a:p>
      </dsp:txBody>
      <dsp:txXfrm>
        <a:off x="2569666" y="50924"/>
        <a:ext cx="2252067" cy="653311"/>
      </dsp:txXfrm>
    </dsp:sp>
    <dsp:sp modelId="{3CA83575-2825-064D-9714-91CB3865778F}">
      <dsp:nvSpPr>
        <dsp:cNvPr id="0" name=""/>
        <dsp:cNvSpPr/>
      </dsp:nvSpPr>
      <dsp:spPr>
        <a:xfrm>
          <a:off x="2569666" y="704235"/>
          <a:ext cx="2252067" cy="206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j-lt"/>
            </a:rPr>
            <a:t>Setting a maximum number with respect to roles</a:t>
          </a:r>
        </a:p>
      </dsp:txBody>
      <dsp:txXfrm>
        <a:off x="2569666" y="704235"/>
        <a:ext cx="2252067" cy="2064240"/>
      </dsp:txXfrm>
    </dsp:sp>
    <dsp:sp modelId="{EC74B479-C31F-244B-B181-62591C6D9078}">
      <dsp:nvSpPr>
        <dsp:cNvPr id="0" name=""/>
        <dsp:cNvSpPr/>
      </dsp:nvSpPr>
      <dsp:spPr>
        <a:xfrm>
          <a:off x="5137022" y="50924"/>
          <a:ext cx="2252067" cy="653311"/>
        </a:xfrm>
        <a:prstGeom prst="rect">
          <a:avLst/>
        </a:prstGeom>
        <a:solidFill>
          <a:schemeClr val="accent3">
            <a:lumMod val="75000"/>
          </a:schemeClr>
        </a:solidFill>
        <a:ln w="6350" cap="flat" cmpd="sng" algn="ctr">
          <a:solidFill>
            <a:schemeClr val="accent3">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rPr>
            <a:t>Prerequisite roles</a:t>
          </a:r>
        </a:p>
      </dsp:txBody>
      <dsp:txXfrm>
        <a:off x="5137022" y="50924"/>
        <a:ext cx="2252067" cy="653311"/>
      </dsp:txXfrm>
    </dsp:sp>
    <dsp:sp modelId="{E058C3CE-5347-004C-9E78-C1CAA6CCCCF7}">
      <dsp:nvSpPr>
        <dsp:cNvPr id="0" name=""/>
        <dsp:cNvSpPr/>
      </dsp:nvSpPr>
      <dsp:spPr>
        <a:xfrm>
          <a:off x="5137022" y="704235"/>
          <a:ext cx="2252067" cy="2064240"/>
        </a:xfrm>
        <a:prstGeom prst="rect">
          <a:avLst/>
        </a:prstGeom>
        <a:solidFill>
          <a:schemeClr val="accent3">
            <a:lumMod val="40000"/>
            <a:lumOff val="60000"/>
            <a:alpha val="90000"/>
          </a:schemeClr>
        </a:solidFill>
        <a:ln w="6350" cap="flat" cmpd="sng" algn="ctr">
          <a:solidFill>
            <a:schemeClr val="accent3">
              <a:lumMod val="75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j-lt"/>
            </a:rPr>
            <a:t>Dictates that a user can only be assigned to a particular role if it is already assigned to some other specified role</a:t>
          </a:r>
        </a:p>
      </dsp:txBody>
      <dsp:txXfrm>
        <a:off x="5137022" y="704235"/>
        <a:ext cx="2252067" cy="2064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B2FE9-FA50-DA46-8BBC-B613515C1146}">
      <dsp:nvSpPr>
        <dsp:cNvPr id="0" name=""/>
        <dsp:cNvSpPr/>
      </dsp:nvSpPr>
      <dsp:spPr>
        <a:xfrm rot="16200000">
          <a:off x="-1646604" y="1651024"/>
          <a:ext cx="4853136" cy="1551086"/>
        </a:xfrm>
        <a:prstGeom prst="flowChartManualOperati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400" bIns="0" numCol="1" spcCol="1270" anchor="ctr" anchorCtr="0">
          <a:noAutofit/>
        </a:bodyPr>
        <a:lstStyle/>
        <a:p>
          <a:pPr marL="0" lvl="0" indent="0" algn="ctr" defTabSz="666750" rtl="0">
            <a:lnSpc>
              <a:spcPct val="90000"/>
            </a:lnSpc>
            <a:spcBef>
              <a:spcPct val="0"/>
            </a:spcBef>
            <a:spcAft>
              <a:spcPct val="35000"/>
            </a:spcAft>
            <a:buNone/>
          </a:pPr>
          <a:r>
            <a:rPr lang="en-US" sz="1500" b="0" kern="1200" dirty="0"/>
            <a:t>Can define authorizations that express conditions on properties of both the resource and the subject</a:t>
          </a:r>
        </a:p>
      </dsp:txBody>
      <dsp:txXfrm rot="5400000">
        <a:off x="4421" y="970626"/>
        <a:ext cx="1551086" cy="2911882"/>
      </dsp:txXfrm>
    </dsp:sp>
    <dsp:sp modelId="{07A3739F-938E-034F-916B-9F2DC8996AD9}">
      <dsp:nvSpPr>
        <dsp:cNvPr id="0" name=""/>
        <dsp:cNvSpPr/>
      </dsp:nvSpPr>
      <dsp:spPr>
        <a:xfrm rot="16200000">
          <a:off x="20813" y="1651024"/>
          <a:ext cx="4853136" cy="1551086"/>
        </a:xfrm>
        <a:prstGeom prst="flowChartManualOperati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400" bIns="0" numCol="1" spcCol="1270" anchor="ctr" anchorCtr="0">
          <a:noAutofit/>
        </a:bodyPr>
        <a:lstStyle/>
        <a:p>
          <a:pPr marL="0" lvl="0" indent="0" algn="ctr" defTabSz="666750" rtl="0">
            <a:lnSpc>
              <a:spcPct val="90000"/>
            </a:lnSpc>
            <a:spcBef>
              <a:spcPct val="0"/>
            </a:spcBef>
            <a:spcAft>
              <a:spcPct val="35000"/>
            </a:spcAft>
            <a:buNone/>
          </a:pPr>
          <a:r>
            <a:rPr lang="en-US" sz="1500" b="0" kern="1200" dirty="0"/>
            <a:t>Strength is its flexibility and expressive power</a:t>
          </a:r>
        </a:p>
      </dsp:txBody>
      <dsp:txXfrm rot="5400000">
        <a:off x="1671838" y="970626"/>
        <a:ext cx="1551086" cy="2911882"/>
      </dsp:txXfrm>
    </dsp:sp>
    <dsp:sp modelId="{86BAC080-CAC7-334F-A47F-247284CF062D}">
      <dsp:nvSpPr>
        <dsp:cNvPr id="0" name=""/>
        <dsp:cNvSpPr/>
      </dsp:nvSpPr>
      <dsp:spPr>
        <a:xfrm rot="16200000">
          <a:off x="1688232" y="1651024"/>
          <a:ext cx="4853136" cy="1551086"/>
        </a:xfrm>
        <a:prstGeom prst="flowChartManualOperation">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400" bIns="0" numCol="1" spcCol="1270" anchor="ctr" anchorCtr="0">
          <a:noAutofit/>
        </a:bodyPr>
        <a:lstStyle/>
        <a:p>
          <a:pPr marL="0" lvl="0" indent="0" algn="ctr" defTabSz="666750" rtl="0">
            <a:lnSpc>
              <a:spcPct val="90000"/>
            </a:lnSpc>
            <a:spcBef>
              <a:spcPct val="0"/>
            </a:spcBef>
            <a:spcAft>
              <a:spcPct val="35000"/>
            </a:spcAft>
            <a:buNone/>
          </a:pPr>
          <a:r>
            <a:rPr lang="en-US" sz="1500" b="0" kern="1200" dirty="0"/>
            <a:t>Main obstacle to its adoption in real systems has been concern about the performance impact of evaluating predicates on both resource and user properties for each access</a:t>
          </a:r>
        </a:p>
      </dsp:txBody>
      <dsp:txXfrm rot="5400000">
        <a:off x="3339257" y="970626"/>
        <a:ext cx="1551086" cy="2911882"/>
      </dsp:txXfrm>
    </dsp:sp>
    <dsp:sp modelId="{7366F1B3-F41D-704B-8414-15AA9C1F35CD}">
      <dsp:nvSpPr>
        <dsp:cNvPr id="0" name=""/>
        <dsp:cNvSpPr/>
      </dsp:nvSpPr>
      <dsp:spPr>
        <a:xfrm rot="16200000">
          <a:off x="3355650" y="1651024"/>
          <a:ext cx="4853136" cy="1551086"/>
        </a:xfrm>
        <a:prstGeom prst="flowChartManualOperation">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400" bIns="0" numCol="1" spcCol="1270" anchor="ctr" anchorCtr="0">
          <a:noAutofit/>
        </a:bodyPr>
        <a:lstStyle/>
        <a:p>
          <a:pPr marL="0" lvl="0" indent="0" algn="ctr" defTabSz="666750" rtl="0">
            <a:lnSpc>
              <a:spcPct val="90000"/>
            </a:lnSpc>
            <a:spcBef>
              <a:spcPct val="0"/>
            </a:spcBef>
            <a:spcAft>
              <a:spcPct val="35000"/>
            </a:spcAft>
            <a:buNone/>
          </a:pPr>
          <a:r>
            <a:rPr lang="en-US" sz="1500" b="0" kern="1200" dirty="0"/>
            <a:t>Web services have been pioneering technologies through the introduction of the eXtensible Access Control Markup Language (XACML)</a:t>
          </a:r>
        </a:p>
      </dsp:txBody>
      <dsp:txXfrm rot="5400000">
        <a:off x="5006675" y="970626"/>
        <a:ext cx="1551086" cy="2911882"/>
      </dsp:txXfrm>
    </dsp:sp>
    <dsp:sp modelId="{22319A17-68EB-5042-8692-CE160831B4F6}">
      <dsp:nvSpPr>
        <dsp:cNvPr id="0" name=""/>
        <dsp:cNvSpPr/>
      </dsp:nvSpPr>
      <dsp:spPr>
        <a:xfrm rot="16200000">
          <a:off x="5023068" y="1651024"/>
          <a:ext cx="4853136" cy="1551086"/>
        </a:xfrm>
        <a:prstGeom prst="flowChartManualOperation">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400" bIns="0" numCol="1" spcCol="1270" anchor="ctr" anchorCtr="0">
          <a:noAutofit/>
        </a:bodyPr>
        <a:lstStyle/>
        <a:p>
          <a:pPr marL="0" lvl="0" indent="0" algn="ctr" defTabSz="666750" rtl="0">
            <a:lnSpc>
              <a:spcPct val="90000"/>
            </a:lnSpc>
            <a:spcBef>
              <a:spcPct val="0"/>
            </a:spcBef>
            <a:spcAft>
              <a:spcPct val="35000"/>
            </a:spcAft>
            <a:buNone/>
          </a:pPr>
          <a:r>
            <a:rPr lang="en-US" sz="1500" b="0" kern="1200" dirty="0"/>
            <a:t>There is considerable interest in applying the model to cloud services</a:t>
          </a:r>
        </a:p>
      </dsp:txBody>
      <dsp:txXfrm rot="5400000">
        <a:off x="6674093" y="970626"/>
        <a:ext cx="1551086" cy="29118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3381-433B-CE45-9F2A-F37F91C887F4}">
      <dsp:nvSpPr>
        <dsp:cNvPr id="0" name=""/>
        <dsp:cNvSpPr/>
      </dsp:nvSpPr>
      <dsp:spPr>
        <a:xfrm>
          <a:off x="5716" y="105557"/>
          <a:ext cx="3011265" cy="1026000"/>
        </a:xfrm>
        <a:prstGeom prst="chevron">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Subject attributes</a:t>
          </a:r>
          <a:endParaRPr lang="en-US" sz="2400" kern="1200" dirty="0">
            <a:solidFill>
              <a:schemeClr val="bg1"/>
            </a:solidFill>
          </a:endParaRPr>
        </a:p>
      </dsp:txBody>
      <dsp:txXfrm>
        <a:off x="518716" y="105557"/>
        <a:ext cx="1985265" cy="1026000"/>
      </dsp:txXfrm>
    </dsp:sp>
    <dsp:sp modelId="{6D536E0F-208B-814D-8E8F-710E7FDA3193}">
      <dsp:nvSpPr>
        <dsp:cNvPr id="0" name=""/>
        <dsp:cNvSpPr/>
      </dsp:nvSpPr>
      <dsp:spPr>
        <a:xfrm>
          <a:off x="5716" y="1259807"/>
          <a:ext cx="2409012" cy="345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ts val="1524"/>
            </a:spcAft>
            <a:buChar char="•"/>
          </a:pPr>
          <a:r>
            <a:rPr lang="en-US" sz="1900" kern="1200" dirty="0">
              <a:latin typeface="+mj-lt"/>
            </a:rPr>
            <a:t>A subject is an active entity that causes information to flow among objects or changes the system state</a:t>
          </a:r>
        </a:p>
        <a:p>
          <a:pPr marL="171450" lvl="1" indent="-171450" algn="l" defTabSz="844550" rtl="0">
            <a:lnSpc>
              <a:spcPct val="90000"/>
            </a:lnSpc>
            <a:spcBef>
              <a:spcPct val="0"/>
            </a:spcBef>
            <a:spcAft>
              <a:spcPts val="1524"/>
            </a:spcAft>
            <a:buChar char="•"/>
          </a:pPr>
          <a:r>
            <a:rPr lang="en-US" sz="1900" kern="1200" dirty="0">
              <a:latin typeface="+mj-lt"/>
            </a:rPr>
            <a:t>Attributes define the identity and characteristics of the subject</a:t>
          </a:r>
        </a:p>
      </dsp:txBody>
      <dsp:txXfrm>
        <a:off x="5716" y="1259807"/>
        <a:ext cx="2409012" cy="3452062"/>
      </dsp:txXfrm>
    </dsp:sp>
    <dsp:sp modelId="{9D77E78E-02AA-FD40-B2D6-2C660715F549}">
      <dsp:nvSpPr>
        <dsp:cNvPr id="0" name=""/>
        <dsp:cNvSpPr/>
      </dsp:nvSpPr>
      <dsp:spPr>
        <a:xfrm>
          <a:off x="2800981" y="105557"/>
          <a:ext cx="3011265" cy="1026000"/>
        </a:xfrm>
        <a:prstGeom prst="chevron">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Object attributes</a:t>
          </a:r>
        </a:p>
      </dsp:txBody>
      <dsp:txXfrm>
        <a:off x="3313981" y="105557"/>
        <a:ext cx="1985265" cy="1026000"/>
      </dsp:txXfrm>
    </dsp:sp>
    <dsp:sp modelId="{5C9C9464-D886-F54D-81C1-ACA0089E829B}">
      <dsp:nvSpPr>
        <dsp:cNvPr id="0" name=""/>
        <dsp:cNvSpPr/>
      </dsp:nvSpPr>
      <dsp:spPr>
        <a:xfrm>
          <a:off x="2800981" y="1259807"/>
          <a:ext cx="2409012" cy="345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ts val="1524"/>
            </a:spcAft>
            <a:buChar char="•"/>
          </a:pPr>
          <a:r>
            <a:rPr lang="en-US" sz="1900" kern="1200" dirty="0">
              <a:latin typeface="+mj-lt"/>
              <a:cs typeface="Palatino Linotype (Body)"/>
            </a:rPr>
            <a:t>An object (or resource) is a passive information system-related entity containing or receiving information</a:t>
          </a:r>
        </a:p>
        <a:p>
          <a:pPr marL="171450" lvl="1" indent="-171450" algn="l" defTabSz="844550" rtl="0">
            <a:lnSpc>
              <a:spcPct val="90000"/>
            </a:lnSpc>
            <a:spcBef>
              <a:spcPct val="0"/>
            </a:spcBef>
            <a:spcAft>
              <a:spcPct val="15000"/>
            </a:spcAft>
            <a:buChar char="•"/>
          </a:pPr>
          <a:r>
            <a:rPr lang="en-US" sz="1900" kern="1200" dirty="0">
              <a:latin typeface="+mj-lt"/>
              <a:cs typeface="Palatino Linotype (Body)"/>
            </a:rPr>
            <a:t>Objects have attributes that can be leveraged to make access control decisions</a:t>
          </a:r>
        </a:p>
        <a:p>
          <a:pPr marL="171450" lvl="1" indent="-171450" algn="l" defTabSz="844550" rtl="0">
            <a:lnSpc>
              <a:spcPct val="90000"/>
            </a:lnSpc>
            <a:spcBef>
              <a:spcPct val="0"/>
            </a:spcBef>
            <a:spcAft>
              <a:spcPct val="15000"/>
            </a:spcAft>
            <a:buChar char="•"/>
          </a:pPr>
          <a:endParaRPr lang="en-US" sz="1900" kern="1200" dirty="0"/>
        </a:p>
      </dsp:txBody>
      <dsp:txXfrm>
        <a:off x="2800981" y="1259807"/>
        <a:ext cx="2409012" cy="3452062"/>
      </dsp:txXfrm>
    </dsp:sp>
    <dsp:sp modelId="{F404E2DB-56BA-4743-8145-F722FEBF52A5}">
      <dsp:nvSpPr>
        <dsp:cNvPr id="0" name=""/>
        <dsp:cNvSpPr/>
      </dsp:nvSpPr>
      <dsp:spPr>
        <a:xfrm>
          <a:off x="5596246" y="105557"/>
          <a:ext cx="3011265" cy="1026000"/>
        </a:xfrm>
        <a:prstGeom prst="chevr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Environment attributes</a:t>
          </a:r>
        </a:p>
      </dsp:txBody>
      <dsp:txXfrm>
        <a:off x="6109246" y="105557"/>
        <a:ext cx="1985265" cy="1026000"/>
      </dsp:txXfrm>
    </dsp:sp>
    <dsp:sp modelId="{36E5E7F1-34B4-4049-B517-21AD2FD3CAD9}">
      <dsp:nvSpPr>
        <dsp:cNvPr id="0" name=""/>
        <dsp:cNvSpPr/>
      </dsp:nvSpPr>
      <dsp:spPr>
        <a:xfrm>
          <a:off x="5596246" y="1259807"/>
          <a:ext cx="2409012" cy="3452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0" kern="1200" dirty="0">
              <a:latin typeface="+mj-lt"/>
            </a:rPr>
            <a:t>Describe the operational, technical, and even situational environment or context in which the information access occurs</a:t>
          </a:r>
        </a:p>
        <a:p>
          <a:pPr marL="171450" lvl="1" indent="-171450" algn="l" defTabSz="844550" rtl="0">
            <a:lnSpc>
              <a:spcPct val="90000"/>
            </a:lnSpc>
            <a:spcBef>
              <a:spcPct val="0"/>
            </a:spcBef>
            <a:spcAft>
              <a:spcPts val="1524"/>
            </a:spcAft>
            <a:buChar char="•"/>
          </a:pPr>
          <a:r>
            <a:rPr lang="en-US" sz="1900" b="0" kern="1200" dirty="0">
              <a:latin typeface="+mj-lt"/>
            </a:rPr>
            <a:t>These attributes have so far been largely ignored in most access control policies</a:t>
          </a:r>
        </a:p>
      </dsp:txBody>
      <dsp:txXfrm>
        <a:off x="5596246" y="1259807"/>
        <a:ext cx="2409012" cy="3452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3D573-461B-4B40-BEB9-4473DAEFC169}">
      <dsp:nvSpPr>
        <dsp:cNvPr id="0" name=""/>
        <dsp:cNvSpPr/>
      </dsp:nvSpPr>
      <dsp:spPr>
        <a:xfrm>
          <a:off x="1857314" y="0"/>
          <a:ext cx="4977426" cy="4977426"/>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C9C7A50-8C9C-4E47-A520-28266EEB0EA3}">
      <dsp:nvSpPr>
        <dsp:cNvPr id="0" name=""/>
        <dsp:cNvSpPr/>
      </dsp:nvSpPr>
      <dsp:spPr>
        <a:xfrm>
          <a:off x="2330169" y="472855"/>
          <a:ext cx="1941196" cy="194119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Distinguishable because it controls access to objects by evaluating rules against the attributes of entities, operations, and the environment relevant to a request</a:t>
          </a:r>
        </a:p>
      </dsp:txBody>
      <dsp:txXfrm>
        <a:off x="2424930" y="567616"/>
        <a:ext cx="1751674" cy="1751674"/>
      </dsp:txXfrm>
    </dsp:sp>
    <dsp:sp modelId="{F75D84C9-B96E-524B-908B-280859373854}">
      <dsp:nvSpPr>
        <dsp:cNvPr id="0" name=""/>
        <dsp:cNvSpPr/>
      </dsp:nvSpPr>
      <dsp:spPr>
        <a:xfrm>
          <a:off x="4420688" y="472855"/>
          <a:ext cx="1941196" cy="1941196"/>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Relies upon the evaluation of attributes of the subject, attributes of the object, and a formal relationship or access control rule defining the allowable operations for subject-object attribute combinations in a given environment</a:t>
          </a:r>
        </a:p>
      </dsp:txBody>
      <dsp:txXfrm>
        <a:off x="4515449" y="567616"/>
        <a:ext cx="1751674" cy="1751674"/>
      </dsp:txXfrm>
    </dsp:sp>
    <dsp:sp modelId="{C23FB787-089E-1A45-A872-4BE881186789}">
      <dsp:nvSpPr>
        <dsp:cNvPr id="0" name=""/>
        <dsp:cNvSpPr/>
      </dsp:nvSpPr>
      <dsp:spPr>
        <a:xfrm>
          <a:off x="2330169" y="2563374"/>
          <a:ext cx="1941196" cy="1941196"/>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Systems are capable of enforcing DAC, RBAC, and MAC concepts</a:t>
          </a:r>
        </a:p>
      </dsp:txBody>
      <dsp:txXfrm>
        <a:off x="2424930" y="2658135"/>
        <a:ext cx="1751674" cy="1751674"/>
      </dsp:txXfrm>
    </dsp:sp>
    <dsp:sp modelId="{FC7BC191-5A0D-5C42-9891-7575B93DE362}">
      <dsp:nvSpPr>
        <dsp:cNvPr id="0" name=""/>
        <dsp:cNvSpPr/>
      </dsp:nvSpPr>
      <dsp:spPr>
        <a:xfrm>
          <a:off x="4420688" y="2563374"/>
          <a:ext cx="1941196" cy="194119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Allows an unlimited number of attributes to be combined to satisfy any access control rule</a:t>
          </a:r>
        </a:p>
      </dsp:txBody>
      <dsp:txXfrm>
        <a:off x="4515449" y="2658135"/>
        <a:ext cx="1751674" cy="17516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42B5B-058C-0849-B10F-9FC87758B8A5}">
      <dsp:nvSpPr>
        <dsp:cNvPr id="0" name=""/>
        <dsp:cNvSpPr/>
      </dsp:nvSpPr>
      <dsp:spPr>
        <a:xfrm>
          <a:off x="0" y="0"/>
          <a:ext cx="7572703" cy="4858326"/>
        </a:xfrm>
        <a:prstGeom prst="roundRect">
          <a:avLst>
            <a:gd name="adj" fmla="val 85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3770601" numCol="1" spcCol="1270" anchor="t" anchorCtr="0">
          <a:noAutofit/>
        </a:bodyPr>
        <a:lstStyle/>
        <a:p>
          <a:pPr marL="0" lvl="0" indent="0" algn="l" defTabSz="800100" rtl="0">
            <a:lnSpc>
              <a:spcPct val="90000"/>
            </a:lnSpc>
            <a:spcBef>
              <a:spcPct val="0"/>
            </a:spcBef>
            <a:spcAft>
              <a:spcPct val="35000"/>
            </a:spcAft>
            <a:buNone/>
          </a:pPr>
          <a:r>
            <a:rPr lang="en-US" sz="1800" kern="1200" dirty="0"/>
            <a:t>A policy is a set of rules and relationships that govern allowable behavior within an organization, based on the privileges of subjects and how resources or objects are to be protected under which environment conditions</a:t>
          </a:r>
        </a:p>
      </dsp:txBody>
      <dsp:txXfrm>
        <a:off x="120951" y="120951"/>
        <a:ext cx="7330801" cy="4616424"/>
      </dsp:txXfrm>
    </dsp:sp>
    <dsp:sp modelId="{ED3994BF-F877-1847-9A16-847D86835075}">
      <dsp:nvSpPr>
        <dsp:cNvPr id="0" name=""/>
        <dsp:cNvSpPr/>
      </dsp:nvSpPr>
      <dsp:spPr>
        <a:xfrm>
          <a:off x="133107" y="1214581"/>
          <a:ext cx="1248326" cy="3400828"/>
        </a:xfrm>
        <a:prstGeom prst="roundRect">
          <a:avLst>
            <a:gd name="adj" fmla="val 10500"/>
          </a:avLst>
        </a:prstGeom>
        <a:solidFill>
          <a:schemeClr val="lt1">
            <a:alpha val="90000"/>
            <a:hueOff val="0"/>
            <a:satOff val="0"/>
            <a:lumOff val="0"/>
            <a:alphaOff val="0"/>
          </a:schemeClr>
        </a:solidFill>
        <a:ln w="6350" cap="flat" cmpd="sng" algn="ctr">
          <a:solidFill>
            <a:schemeClr val="accent6">
              <a:lumMod val="40000"/>
              <a:lumOff val="6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written from the perspective of the object that needs protecting and the privileges available to subjects</a:t>
          </a:r>
        </a:p>
      </dsp:txBody>
      <dsp:txXfrm>
        <a:off x="171497" y="1252971"/>
        <a:ext cx="1171546" cy="3324048"/>
      </dsp:txXfrm>
    </dsp:sp>
    <dsp:sp modelId="{505408DD-99B0-4241-BF1A-67E390C441AB}">
      <dsp:nvSpPr>
        <dsp:cNvPr id="0" name=""/>
        <dsp:cNvSpPr/>
      </dsp:nvSpPr>
      <dsp:spPr>
        <a:xfrm>
          <a:off x="1514540" y="1214581"/>
          <a:ext cx="5868844" cy="3400828"/>
        </a:xfrm>
        <a:prstGeom prst="roundRect">
          <a:avLst>
            <a:gd name="adj" fmla="val 105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2159526" numCol="1" spcCol="1270" anchor="t" anchorCtr="0">
          <a:noAutofit/>
        </a:bodyPr>
        <a:lstStyle/>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r>
            <a:rPr lang="en-US" sz="1800" kern="1200" dirty="0"/>
            <a:t>Privileges represent the authorized behavior of a subject and are defined by an authority and embodied in a policy</a:t>
          </a:r>
        </a:p>
      </dsp:txBody>
      <dsp:txXfrm>
        <a:off x="1619127" y="1319168"/>
        <a:ext cx="5659670" cy="3191654"/>
      </dsp:txXfrm>
    </dsp:sp>
    <dsp:sp modelId="{7A88F272-C3BD-044C-9F43-BB3E9F6CF063}">
      <dsp:nvSpPr>
        <dsp:cNvPr id="0" name=""/>
        <dsp:cNvSpPr/>
      </dsp:nvSpPr>
      <dsp:spPr>
        <a:xfrm>
          <a:off x="1661261" y="2744954"/>
          <a:ext cx="5575402" cy="1530372"/>
        </a:xfrm>
        <a:prstGeom prst="roundRect">
          <a:avLst>
            <a:gd name="adj" fmla="val 10500"/>
          </a:avLst>
        </a:prstGeom>
        <a:solidFill>
          <a:schemeClr val="lt1">
            <a:alpha val="90000"/>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Other terms commonly used instead of privileges are: rights, authorizations, and entitlements</a:t>
          </a:r>
        </a:p>
      </dsp:txBody>
      <dsp:txXfrm>
        <a:off x="1708325" y="2792018"/>
        <a:ext cx="5481274" cy="14362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841F2-191F-AA49-A654-EDD02AC05564}">
      <dsp:nvSpPr>
        <dsp:cNvPr id="0" name=""/>
        <dsp:cNvSpPr/>
      </dsp:nvSpPr>
      <dsp:spPr>
        <a:xfrm>
          <a:off x="0" y="374070"/>
          <a:ext cx="8229600" cy="1472625"/>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Concerned with defining rules for a resource that requires access control</a:t>
          </a:r>
        </a:p>
        <a:p>
          <a:pPr marL="171450" lvl="1" indent="-171450" algn="l" defTabSz="755650" rtl="0">
            <a:lnSpc>
              <a:spcPct val="90000"/>
            </a:lnSpc>
            <a:spcBef>
              <a:spcPct val="0"/>
            </a:spcBef>
            <a:spcAft>
              <a:spcPct val="15000"/>
            </a:spcAft>
            <a:buChar char="•"/>
          </a:pPr>
          <a:r>
            <a:rPr lang="en-US" sz="1700" kern="1200" dirty="0"/>
            <a:t>Rules would include credential requirements and what user attributes, resource attributes, and environmental conditions are required for access of a given resource for a given function</a:t>
          </a:r>
        </a:p>
      </dsp:txBody>
      <dsp:txXfrm>
        <a:off x="0" y="374070"/>
        <a:ext cx="8229600" cy="1472625"/>
      </dsp:txXfrm>
    </dsp:sp>
    <dsp:sp modelId="{4E274E17-143A-964B-B814-059527FCFCAC}">
      <dsp:nvSpPr>
        <dsp:cNvPr id="0" name=""/>
        <dsp:cNvSpPr/>
      </dsp:nvSpPr>
      <dsp:spPr>
        <a:xfrm>
          <a:off x="411480" y="123150"/>
          <a:ext cx="5760720" cy="50184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en-US" sz="1800" kern="1200" dirty="0"/>
            <a:t>Resource management</a:t>
          </a:r>
        </a:p>
      </dsp:txBody>
      <dsp:txXfrm>
        <a:off x="435978" y="147648"/>
        <a:ext cx="5711724" cy="452844"/>
      </dsp:txXfrm>
    </dsp:sp>
    <dsp:sp modelId="{8BF4B6F0-641F-0C4C-9A74-188E05346A63}">
      <dsp:nvSpPr>
        <dsp:cNvPr id="0" name=""/>
        <dsp:cNvSpPr/>
      </dsp:nvSpPr>
      <dsp:spPr>
        <a:xfrm>
          <a:off x="0" y="2189415"/>
          <a:ext cx="8229600" cy="17671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Concerned with establishing and maintaining the entitlement or privilege attributes that comprise an individual’s access profile</a:t>
          </a:r>
        </a:p>
        <a:p>
          <a:pPr marL="171450" lvl="1" indent="-171450" algn="l" defTabSz="755650" rtl="0">
            <a:lnSpc>
              <a:spcPct val="90000"/>
            </a:lnSpc>
            <a:spcBef>
              <a:spcPct val="0"/>
            </a:spcBef>
            <a:spcAft>
              <a:spcPct val="15000"/>
            </a:spcAft>
            <a:buChar char="•"/>
          </a:pPr>
          <a:r>
            <a:rPr lang="en-US" sz="1700" kern="1200" dirty="0"/>
            <a:t>These attributes represent features of an individual that can be used as the basis for determining access decisions to both physical and logical resources</a:t>
          </a:r>
        </a:p>
        <a:p>
          <a:pPr marL="171450" lvl="1" indent="-171450" algn="l" defTabSz="755650" rtl="0">
            <a:lnSpc>
              <a:spcPct val="90000"/>
            </a:lnSpc>
            <a:spcBef>
              <a:spcPct val="0"/>
            </a:spcBef>
            <a:spcAft>
              <a:spcPct val="15000"/>
            </a:spcAft>
            <a:buChar char="•"/>
          </a:pPr>
          <a:r>
            <a:rPr lang="en-US" sz="1700" kern="1200" dirty="0"/>
            <a:t>Privileges are considered attributes that can be linked to a digital identity</a:t>
          </a:r>
        </a:p>
      </dsp:txBody>
      <dsp:txXfrm>
        <a:off x="0" y="2189415"/>
        <a:ext cx="8229600" cy="1767150"/>
      </dsp:txXfrm>
    </dsp:sp>
    <dsp:sp modelId="{3D7ECCDF-D192-254C-980A-E432AB1A8C5C}">
      <dsp:nvSpPr>
        <dsp:cNvPr id="0" name=""/>
        <dsp:cNvSpPr/>
      </dsp:nvSpPr>
      <dsp:spPr>
        <a:xfrm>
          <a:off x="411480" y="1938495"/>
          <a:ext cx="5760720" cy="501840"/>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en-US" sz="1800" kern="1200" dirty="0"/>
            <a:t>Privilege management</a:t>
          </a:r>
        </a:p>
      </dsp:txBody>
      <dsp:txXfrm>
        <a:off x="435978" y="1962993"/>
        <a:ext cx="5711724" cy="452844"/>
      </dsp:txXfrm>
    </dsp:sp>
    <dsp:sp modelId="{6A23AE0F-AE3E-C643-9337-A2AFC5F958CD}">
      <dsp:nvSpPr>
        <dsp:cNvPr id="0" name=""/>
        <dsp:cNvSpPr/>
      </dsp:nvSpPr>
      <dsp:spPr>
        <a:xfrm>
          <a:off x="0" y="4299285"/>
          <a:ext cx="8229600" cy="722925"/>
        </a:xfrm>
        <a:prstGeom prst="rect">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Governs what is allowable and unallowable in an access transaction</a:t>
          </a:r>
        </a:p>
      </dsp:txBody>
      <dsp:txXfrm>
        <a:off x="0" y="4299285"/>
        <a:ext cx="8229600" cy="722925"/>
      </dsp:txXfrm>
    </dsp:sp>
    <dsp:sp modelId="{DF7FC51F-7B1D-8D4F-A8AB-025080166E37}">
      <dsp:nvSpPr>
        <dsp:cNvPr id="0" name=""/>
        <dsp:cNvSpPr/>
      </dsp:nvSpPr>
      <dsp:spPr>
        <a:xfrm>
          <a:off x="411480" y="4048365"/>
          <a:ext cx="5760720" cy="50184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rtl="0">
            <a:lnSpc>
              <a:spcPct val="90000"/>
            </a:lnSpc>
            <a:spcBef>
              <a:spcPct val="0"/>
            </a:spcBef>
            <a:spcAft>
              <a:spcPct val="35000"/>
            </a:spcAft>
            <a:buNone/>
          </a:pPr>
          <a:r>
            <a:rPr lang="en-US" sz="1800" kern="1200" dirty="0"/>
            <a:t>Policy management</a:t>
          </a:r>
        </a:p>
      </dsp:txBody>
      <dsp:txXfrm>
        <a:off x="435978" y="4072863"/>
        <a:ext cx="57117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1" dirty="0"/>
              <a:t>access matrix</a:t>
            </a:r>
            <a:r>
              <a:rPr lang="en-US" b="0" dirty="0"/>
              <a:t>.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1" dirty="0"/>
              <a:t>One dimension of the matrix consists of identified subjects that may attempt</a:t>
            </a:r>
          </a:p>
          <a:p>
            <a:pPr eaLnBrk="1" hangingPunct="1"/>
            <a:r>
              <a:rPr lang="en-US" b="1" dirty="0"/>
              <a:t>data access to the resources</a:t>
            </a:r>
            <a:r>
              <a:rPr lang="en-US" b="0" dirty="0"/>
              <a:t>.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a:t>
            </a:r>
            <a:r>
              <a:rPr lang="en-US" b="1" dirty="0"/>
              <a:t>The other dimension lists</a:t>
            </a:r>
          </a:p>
          <a:p>
            <a:pPr eaLnBrk="1" hangingPunct="1"/>
            <a:r>
              <a:rPr lang="en-US" b="1" dirty="0"/>
              <a:t>the objects that may be accessed.</a:t>
            </a:r>
            <a:r>
              <a:rPr lang="en-US" b="0" dirty="0"/>
              <a:t>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a:t>
            </a:r>
            <a:r>
              <a:rPr lang="en-US" b="1" dirty="0"/>
              <a:t>Each entry in the matrix indicates</a:t>
            </a:r>
          </a:p>
          <a:p>
            <a:pPr eaLnBrk="1" hangingPunct="1"/>
            <a:r>
              <a:rPr lang="en-US" b="1" dirty="0"/>
              <a:t>the access rights of a particular subject for a particular object.</a:t>
            </a:r>
            <a:endParaRPr lang="en-US" b="1"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216172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Figure 4.2a, based on a figure in [SAND94], is </a:t>
            </a:r>
            <a:r>
              <a:rPr lang="en-US" b="1" dirty="0"/>
              <a:t>a simple example of an access</a:t>
            </a:r>
          </a:p>
          <a:p>
            <a:pPr eaLnBrk="1" hangingPunct="1"/>
            <a:r>
              <a:rPr lang="en-US" b="1" dirty="0"/>
              <a:t>matrix</a:t>
            </a:r>
            <a:r>
              <a:rPr lang="en-US" dirty="0"/>
              <a:t>. Thus, user A owns files 1 and 3 and has read and write access rights to those</a:t>
            </a:r>
          </a:p>
          <a:p>
            <a:pPr eaLnBrk="1" hangingPunct="1"/>
            <a:r>
              <a:rPr lang="en-US" dirty="0"/>
              <a:t>files. User B has read access rights to file 1, and so 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115762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r>
              <a:rPr lang="en-US" b="0" baseline="0" dirty="0"/>
              <a:t> </a:t>
            </a:r>
            <a:r>
              <a:rPr lang="en-US" b="0" dirty="0"/>
              <a:t>in one of two ways. The matrix may be decomposed by columns, yielding</a:t>
            </a:r>
            <a:r>
              <a:rPr lang="en-US" b="0" baseline="0" dirty="0"/>
              <a:t> </a:t>
            </a:r>
            <a:r>
              <a:rPr lang="en-US" b="1" dirty="0"/>
              <a:t>access control lists </a:t>
            </a:r>
            <a:r>
              <a:rPr lang="en-US" b="0" dirty="0"/>
              <a:t>(ACLs); see Figure 4.2b. For each object, an ACL lists users and</a:t>
            </a:r>
            <a:r>
              <a:rPr lang="en-US" b="0" baseline="0" dirty="0"/>
              <a:t> </a:t>
            </a:r>
            <a:r>
              <a:rPr lang="en-US" b="0" dirty="0"/>
              <a:t>their permitted access rights. The ACL may contain a default, or public, entry. This</a:t>
            </a:r>
            <a:r>
              <a:rPr lang="en-US" b="0" baseline="0" dirty="0"/>
              <a:t> </a:t>
            </a:r>
            <a:r>
              <a:rPr lang="en-US" b="0" dirty="0"/>
              <a:t>allows users that are not explicitly listed as having special rights to have a default</a:t>
            </a:r>
            <a:r>
              <a:rPr lang="en-US" b="0" baseline="0" dirty="0"/>
              <a:t> </a:t>
            </a:r>
            <a:r>
              <a:rPr lang="en-US" b="0" dirty="0"/>
              <a:t>set of rights. The default set of rights should always follow the rule of least privilege</a:t>
            </a:r>
            <a:r>
              <a:rPr lang="en-US" b="0" baseline="0" dirty="0"/>
              <a:t> </a:t>
            </a:r>
            <a:r>
              <a:rPr lang="en-US" b="0" dirty="0"/>
              <a:t>or read-only access, whichever is applicable. Elements of the list may include</a:t>
            </a:r>
            <a:r>
              <a:rPr lang="en-US" b="0" baseline="0" dirty="0"/>
              <a:t> </a:t>
            </a:r>
            <a:r>
              <a:rPr lang="en-US" b="0" dirty="0"/>
              <a:t>individual users as well as groups of users.</a:t>
            </a:r>
          </a:p>
          <a:p>
            <a:endParaRPr lang="en-US" b="0" dirty="0"/>
          </a:p>
          <a:p>
            <a:r>
              <a:rPr lang="en-US" b="0" dirty="0"/>
              <a:t>When it is desired to determine which subjects have which access rights to a particular</a:t>
            </a:r>
            <a:r>
              <a:rPr lang="en-US" b="0" baseline="0" dirty="0"/>
              <a:t> </a:t>
            </a:r>
            <a:r>
              <a:rPr lang="en-US" b="0" dirty="0"/>
              <a:t>resource, ACLs are convenient, because each ACL provides the information</a:t>
            </a:r>
            <a:r>
              <a:rPr lang="en-US" b="0" baseline="0" dirty="0"/>
              <a:t> </a:t>
            </a:r>
            <a:r>
              <a:rPr lang="en-US" b="0" dirty="0"/>
              <a:t>for a given resource. However, this data structure is not convenient for determining</a:t>
            </a:r>
            <a:r>
              <a:rPr lang="en-US" b="0" baseline="0" dirty="0"/>
              <a:t> t</a:t>
            </a:r>
            <a:r>
              <a:rPr lang="en-US" b="0" dirty="0"/>
              <a: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capability tickets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192668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[SAND94] proposes a data structure that is not sparse, like the access matrix,</a:t>
            </a:r>
          </a:p>
          <a:p>
            <a:r>
              <a:rPr lang="en-US" dirty="0"/>
              <a:t>but is more convenient than either ACLs or capability lists (Table 4.2). </a:t>
            </a:r>
            <a:r>
              <a:rPr lang="en-US" b="1" dirty="0"/>
              <a:t>An authorization</a:t>
            </a:r>
            <a:r>
              <a:rPr lang="en-US" b="1" baseline="0" dirty="0"/>
              <a:t> </a:t>
            </a:r>
            <a:r>
              <a:rPr lang="en-US" b="1" dirty="0"/>
              <a:t>table contains one row for one access right of one subject to one resource.</a:t>
            </a:r>
            <a:r>
              <a:rPr lang="en-US" b="1" baseline="0" dirty="0"/>
              <a:t> </a:t>
            </a:r>
            <a:r>
              <a:rPr lang="en-US" dirty="0"/>
              <a:t>Sorting or accessing the table by subject is equivalent to a capability list. Sorting or</a:t>
            </a:r>
            <a:r>
              <a:rPr lang="en-US" baseline="0" dirty="0"/>
              <a:t> </a:t>
            </a:r>
            <a:r>
              <a:rPr lang="en-US" dirty="0"/>
              <a:t>accessing the table by object is equivalent to an ACL. A relational database can</a:t>
            </a:r>
            <a:r>
              <a:rPr lang="en-US" baseline="0" dirty="0"/>
              <a:t> </a:t>
            </a:r>
            <a:r>
              <a:rPr lang="en-US" dirty="0"/>
              <a:t>easily implement an authorization table of this type.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411545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Processes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Devices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Memory locations or regions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Subjects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1</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pPr>
              <a:defRPr/>
            </a:pPr>
            <a:endParaRPr lang="en-US" b="0" dirty="0"/>
          </a:p>
          <a:p>
            <a:pPr>
              <a:defRPr/>
            </a:pPr>
            <a:r>
              <a:rPr lang="en-US" b="0" dirty="0"/>
              <a:t>From a logical or functional point of view, a separate access control module is</a:t>
            </a:r>
          </a:p>
          <a:p>
            <a:pPr>
              <a:defRPr/>
            </a:pPr>
            <a:r>
              <a:rPr lang="en-US" b="0" dirty="0"/>
              <a:t>associated with each type of object (Figure 4.4). The module evaluates each request</a:t>
            </a:r>
          </a:p>
          <a:p>
            <a:pPr>
              <a:defRPr/>
            </a:pPr>
            <a:r>
              <a:rPr lang="en-US" b="0" dirty="0"/>
              <a:t>by a subject to access an object to determine if the access right exists. An access</a:t>
            </a:r>
          </a:p>
          <a:p>
            <a:pPr>
              <a:defRPr/>
            </a:pPr>
            <a:r>
              <a:rPr lang="en-US" b="0" dirty="0"/>
              <a:t>attempt triggers the following steps:</a:t>
            </a:r>
          </a:p>
          <a:p>
            <a:pPr>
              <a:defRPr/>
            </a:pPr>
            <a:endParaRPr lang="en-US" b="0" dirty="0"/>
          </a:p>
          <a:p>
            <a:pPr>
              <a:defRPr/>
            </a:pPr>
            <a:r>
              <a:rPr lang="en-US" b="0" dirty="0"/>
              <a:t>1. A subject </a:t>
            </a:r>
            <a:r>
              <a:rPr lang="en-US" b="0" i="1" dirty="0"/>
              <a:t>S</a:t>
            </a:r>
            <a:r>
              <a:rPr lang="en-US" b="0" i="1" baseline="-25000" dirty="0"/>
              <a:t>0</a:t>
            </a:r>
            <a:r>
              <a:rPr lang="en-US" b="0" i="1" dirty="0"/>
              <a:t> issues a request of type α for object X.</a:t>
            </a:r>
          </a:p>
          <a:p>
            <a:pPr>
              <a:defRPr/>
            </a:pPr>
            <a:endParaRPr lang="en-US" b="0" dirty="0"/>
          </a:p>
          <a:p>
            <a:pPr>
              <a:defRPr/>
            </a:pPr>
            <a:r>
              <a:rPr lang="en-US" b="0" dirty="0"/>
              <a:t>2. The request causes the system (the operating system or an access control interface</a:t>
            </a:r>
          </a:p>
          <a:p>
            <a:pPr>
              <a:defRPr/>
            </a:pPr>
            <a:r>
              <a:rPr lang="en-US" b="0" dirty="0"/>
              <a:t>module of some sort) to generate a message of the form (</a:t>
            </a:r>
            <a:r>
              <a:rPr lang="en-US" b="0" i="1" dirty="0"/>
              <a:t>S</a:t>
            </a:r>
            <a:r>
              <a:rPr lang="en-US" b="0" i="1" baseline="-25000" dirty="0"/>
              <a:t>0</a:t>
            </a:r>
            <a:r>
              <a:rPr lang="en-US" b="0" i="1" dirty="0"/>
              <a:t>, α, X) to the</a:t>
            </a:r>
          </a:p>
          <a:p>
            <a:pPr>
              <a:defRPr/>
            </a:pPr>
            <a:r>
              <a:rPr lang="en-US" b="0" dirty="0"/>
              <a:t>controller for </a:t>
            </a:r>
            <a:r>
              <a:rPr lang="en-US" b="0" i="1" dirty="0"/>
              <a:t>X.</a:t>
            </a:r>
          </a:p>
          <a:p>
            <a:pPr>
              <a:defRPr/>
            </a:pPr>
            <a:endParaRPr lang="en-US" b="0" i="1" dirty="0"/>
          </a:p>
          <a:p>
            <a:pPr>
              <a:defRPr/>
            </a:pPr>
            <a:r>
              <a:rPr lang="en-US" b="0" dirty="0"/>
              <a:t>3. The controller interrogates the access matrix A to determine if α is in </a:t>
            </a:r>
            <a:r>
              <a:rPr lang="en-US" b="0" i="1" dirty="0"/>
              <a:t>A[S</a:t>
            </a:r>
            <a:r>
              <a:rPr lang="en-US" b="0" i="1" baseline="-25000" dirty="0"/>
              <a:t>0</a:t>
            </a:r>
            <a:r>
              <a:rPr lang="en-US" b="0" i="1" dirty="0"/>
              <a:t>, X].</a:t>
            </a:r>
          </a:p>
          <a:p>
            <a:pPr>
              <a:defRPr/>
            </a:pPr>
            <a:r>
              <a:rPr lang="en-US" b="0" dirty="0"/>
              <a:t>If so, the access is allowed; if not, the access is denied and a protection violation</a:t>
            </a:r>
          </a:p>
          <a:p>
            <a:pPr>
              <a:defRPr/>
            </a:pPr>
            <a:r>
              <a:rPr lang="en-US" b="0" dirty="0"/>
              <a:t>occurs. The violation should trigger a warning and appropriate action.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2106441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4.4 suggests that every access by a subject to an object is mediated</a:t>
            </a:r>
          </a:p>
          <a:p>
            <a:r>
              <a:rPr lang="en-US" dirty="0"/>
              <a:t>by the controller for that object, and that the controller’s decision is based on the</a:t>
            </a:r>
          </a:p>
          <a:p>
            <a:r>
              <a:rPr lang="en-US" dirty="0"/>
              <a:t>current contents of the matrix. In addition, certain subjects have the authority to</a:t>
            </a:r>
          </a:p>
          <a:p>
            <a:r>
              <a:rPr lang="en-US" dirty="0"/>
              <a:t>make specific changes to the access matrix. A request to modify the access matrix is</a:t>
            </a:r>
          </a:p>
          <a:p>
            <a:r>
              <a:rPr lang="en-US" dirty="0"/>
              <a:t>treated as an access to the matrix, with the individual entries in the matrix treated as</a:t>
            </a:r>
          </a:p>
          <a:p>
            <a:r>
              <a:rPr lang="en-US" dirty="0"/>
              <a:t>objects. Such accesses are mediated by an access matrix controller, which controls</a:t>
            </a:r>
          </a:p>
          <a:p>
            <a:r>
              <a:rPr lang="en-US" dirty="0"/>
              <a:t>updates to the matrix.</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2926337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model also includes a set of rules that govern modifications to the access</a:t>
            </a:r>
          </a:p>
          <a:p>
            <a:pPr>
              <a:defRPr/>
            </a:pPr>
            <a:r>
              <a:rPr lang="en-US" dirty="0"/>
              <a:t>matrix, shown in Table 4.3.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b="1"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b="1" dirty="0"/>
              <a:t>The remaining rules in Table 4.3 govern the creation and deletion of subjects</a:t>
            </a:r>
          </a:p>
          <a:p>
            <a:pPr>
              <a:defRPr/>
            </a:pPr>
            <a:r>
              <a:rPr lang="en-US" b="1" dirty="0"/>
              <a:t>and objects. </a:t>
            </a:r>
            <a:r>
              <a:rPr lang="en-US" dirty="0"/>
              <a:t>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4.3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be limited to one by</a:t>
            </a:r>
          </a:p>
          <a:p>
            <a:pPr>
              <a:defRPr/>
            </a:pPr>
            <a:r>
              <a:rPr lang="en-US" dirty="0"/>
              <a:t>not allowing the copy flag to accompany the owner right.</a:t>
            </a:r>
          </a:p>
          <a:p>
            <a:pPr>
              <a:defRPr/>
            </a:pPr>
            <a:endParaRPr lang="en-US" dirty="0"/>
          </a:p>
          <a:p>
            <a:pPr>
              <a:defRPr/>
            </a:pPr>
            <a:r>
              <a:rPr lang="en-US" dirty="0"/>
              <a:t>The ability of one subject to create another subject and to have ‘owner’ access</a:t>
            </a:r>
          </a:p>
          <a:p>
            <a:pPr>
              <a:defRPr/>
            </a:pPr>
            <a:r>
              <a:rPr lang="en-US" dirty="0"/>
              <a:t>right to that subject can be used to define a hierarchy of subjects. For example, in</a:t>
            </a:r>
          </a:p>
          <a:p>
            <a:pPr>
              <a:defRPr/>
            </a:pPr>
            <a:r>
              <a:rPr lang="en-US" dirty="0"/>
              <a:t>Figure 4.3, </a:t>
            </a:r>
            <a:r>
              <a:rPr lang="en-US" i="1" dirty="0"/>
              <a:t>S</a:t>
            </a:r>
            <a:r>
              <a:rPr lang="en-US" i="1" baseline="-25000" dirty="0"/>
              <a:t>1</a:t>
            </a:r>
            <a:r>
              <a:rPr lang="en-US" i="1" dirty="0"/>
              <a:t> owns S</a:t>
            </a:r>
            <a:r>
              <a:rPr lang="en-US" i="1" baseline="-25000" dirty="0"/>
              <a:t>2</a:t>
            </a:r>
            <a:r>
              <a:rPr lang="en-US" i="1" dirty="0"/>
              <a:t> and S</a:t>
            </a:r>
            <a:r>
              <a:rPr lang="en-US" i="1" baseline="-25000" dirty="0"/>
              <a:t>3</a:t>
            </a:r>
            <a:r>
              <a:rPr lang="en-US" i="1" dirty="0"/>
              <a:t>, so that S</a:t>
            </a:r>
            <a:r>
              <a:rPr lang="en-US" i="1" baseline="-25000" dirty="0"/>
              <a:t>2</a:t>
            </a:r>
            <a:r>
              <a:rPr lang="en-US" i="1" dirty="0"/>
              <a:t> and S</a:t>
            </a:r>
            <a:r>
              <a:rPr lang="en-US" i="1" baseline="-25000" dirty="0"/>
              <a:t>3</a:t>
            </a:r>
            <a:r>
              <a:rPr lang="en-US" i="1" dirty="0"/>
              <a:t> are subordinate to S</a:t>
            </a:r>
            <a:r>
              <a:rPr lang="en-US" i="1" baseline="-25000" dirty="0"/>
              <a:t>1</a:t>
            </a:r>
            <a:r>
              <a:rPr lang="en-US" i="1" dirty="0"/>
              <a:t>. By the rules</a:t>
            </a:r>
          </a:p>
          <a:p>
            <a:pPr>
              <a:defRPr/>
            </a:pPr>
            <a:r>
              <a:rPr lang="en-US" dirty="0"/>
              <a:t>of Table 4.3, </a:t>
            </a:r>
            <a:r>
              <a:rPr lang="en-US" i="1" dirty="0"/>
              <a:t>S</a:t>
            </a:r>
            <a:r>
              <a:rPr lang="en-US" i="1" baseline="-25000" dirty="0"/>
              <a:t>1</a:t>
            </a:r>
            <a:r>
              <a:rPr lang="en-US" i="1" dirty="0"/>
              <a:t> can grant and delete to S</a:t>
            </a:r>
            <a:r>
              <a:rPr lang="en-US" i="1" baseline="-25000" dirty="0"/>
              <a:t>2</a:t>
            </a:r>
            <a:r>
              <a:rPr lang="en-US" i="1" dirty="0"/>
              <a:t> access rights that S</a:t>
            </a:r>
            <a:r>
              <a:rPr lang="en-US" i="1" baseline="-25000" dirty="0"/>
              <a:t>1</a:t>
            </a:r>
            <a:r>
              <a:rPr lang="en-US" i="1" dirty="0"/>
              <a:t> already has. Thus,</a:t>
            </a:r>
          </a:p>
          <a:p>
            <a:pPr>
              <a:defRPr/>
            </a:pPr>
            <a:r>
              <a:rPr lang="en-US" dirty="0"/>
              <a:t>a subject can create another subject with a subset of its own access rights. This</a:t>
            </a:r>
          </a:p>
          <a:p>
            <a:pPr>
              <a:defRPr/>
            </a:pPr>
            <a:r>
              <a:rPr lang="en-US" dirty="0"/>
              <a:t>might be useful, for example, if a subject is invoking an application that is not fully</a:t>
            </a:r>
          </a:p>
          <a:p>
            <a:pPr>
              <a:defRPr/>
            </a:pPr>
            <a:r>
              <a:rPr lang="en-US" dirty="0"/>
              <a:t>trusted and does not want that application to be able to transfer access rights to</a:t>
            </a:r>
          </a:p>
          <a:p>
            <a:pPr>
              <a:defRPr/>
            </a:pPr>
            <a:r>
              <a:rPr lang="en-US" dirty="0"/>
              <a:t>other subjects.</a:t>
            </a: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3705860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access control matrix model that we have discussed so far associates a set of</a:t>
            </a:r>
          </a:p>
          <a:p>
            <a:r>
              <a:rPr lang="en-US" dirty="0"/>
              <a:t>capabilities with a user. A more general and more flexible approach, proposed</a:t>
            </a:r>
          </a:p>
          <a:p>
            <a:r>
              <a:rPr lang="en-US" dirty="0"/>
              <a:t>in [LAMP71], is to associate capabilities with protection domains. </a:t>
            </a:r>
            <a:r>
              <a:rPr lang="en-US" b="1" dirty="0"/>
              <a:t>A protection</a:t>
            </a:r>
          </a:p>
          <a:p>
            <a:r>
              <a:rPr lang="en-US" b="1" dirty="0"/>
              <a:t>domain is a set of objects together with access rights to those objects. </a:t>
            </a:r>
            <a:r>
              <a:rPr lang="en-US" dirty="0"/>
              <a:t>In terms</a:t>
            </a:r>
          </a:p>
          <a:p>
            <a:r>
              <a:rPr lang="en-US" dirty="0"/>
              <a:t>of the access matrix, a row defines a protection domain. So far, we have equated</a:t>
            </a:r>
          </a:p>
          <a:p>
            <a:r>
              <a:rPr lang="en-US" dirty="0"/>
              <a:t>each row with a specific user. So, in this limited model, each user has a protection</a:t>
            </a:r>
          </a:p>
          <a:p>
            <a:r>
              <a:rPr lang="en-US" dirty="0"/>
              <a:t>domain, and any processes spawned by the user have access rights defined by the</a:t>
            </a:r>
          </a:p>
          <a:p>
            <a:r>
              <a:rPr lang="en-US" dirty="0"/>
              <a:t>same protection domain.</a:t>
            </a:r>
          </a:p>
          <a:p>
            <a:endParaRPr lang="en-US" dirty="0"/>
          </a:p>
          <a:p>
            <a:r>
              <a:rPr lang="en-US" dirty="0"/>
              <a:t>A more general concept of protection domain provides more flexibility. For</a:t>
            </a:r>
          </a:p>
          <a:p>
            <a:r>
              <a:rPr lang="en-US" dirty="0"/>
              <a:t>example, a user can spawn processes with a subset of the access rights of the user,</a:t>
            </a:r>
          </a:p>
          <a:p>
            <a:r>
              <a:rPr lang="en-US" dirty="0"/>
              <a:t>defined as a new protection domain. This limits the capability of the process.</a:t>
            </a:r>
          </a:p>
          <a:p>
            <a:r>
              <a:rPr lang="en-US" dirty="0"/>
              <a:t>Such a scheme could be used by a server process to spawn processes for different</a:t>
            </a:r>
          </a:p>
          <a:p>
            <a:r>
              <a:rPr lang="en-US" dirty="0"/>
              <a:t>classes of users. Also, a user could define a protection domain for a program that</a:t>
            </a:r>
          </a:p>
          <a:p>
            <a:r>
              <a:rPr lang="en-US" dirty="0"/>
              <a:t>is not fully trusted, so that its access is limited to a safe subset of the user’s access</a:t>
            </a:r>
          </a:p>
          <a:p>
            <a:r>
              <a:rPr lang="en-US" dirty="0"/>
              <a:t>rights.</a:t>
            </a:r>
          </a:p>
          <a:p>
            <a:endParaRPr lang="en-US" dirty="0"/>
          </a:p>
          <a:p>
            <a:r>
              <a:rPr lang="en-US" dirty="0"/>
              <a:t>The association between a process and a domain can be static or dynamic.</a:t>
            </a:r>
          </a:p>
          <a:p>
            <a:r>
              <a:rPr lang="en-US" dirty="0"/>
              <a:t>For example, a process may execute a sequence of procedures and require different</a:t>
            </a:r>
          </a:p>
          <a:p>
            <a:r>
              <a:rPr lang="en-US" dirty="0"/>
              <a:t>access rights for each procedure, such as read file and write file. In general,</a:t>
            </a:r>
          </a:p>
          <a:p>
            <a:r>
              <a:rPr lang="en-US" dirty="0"/>
              <a:t>we would like to minimize the access rights that any user or process has at any</a:t>
            </a:r>
          </a:p>
          <a:p>
            <a:r>
              <a:rPr lang="en-US" dirty="0"/>
              <a:t>one time; the use of protection domains provides a simple means to satisfy this</a:t>
            </a:r>
          </a:p>
          <a:p>
            <a:r>
              <a:rPr lang="en-US" dirty="0"/>
              <a:t>requirement.</a:t>
            </a:r>
          </a:p>
          <a:p>
            <a:endParaRPr lang="en-US" dirty="0"/>
          </a:p>
          <a:p>
            <a:r>
              <a:rPr lang="en-US" dirty="0"/>
              <a:t>One form of protection domain has to do with the distinction made in many</a:t>
            </a:r>
          </a:p>
          <a:p>
            <a:r>
              <a:rPr lang="en-US" dirty="0"/>
              <a:t>operating systems, such as UNIX, between user and kernel mode. A user program</a:t>
            </a:r>
          </a:p>
          <a:p>
            <a:r>
              <a:rPr lang="en-US" dirty="0"/>
              <a:t>executes in a </a:t>
            </a:r>
            <a:r>
              <a:rPr lang="en-US" b="1" dirty="0"/>
              <a:t>user mode</a:t>
            </a:r>
            <a:r>
              <a:rPr lang="en-US" b="0" dirty="0"/>
              <a:t>, in which certain areas of memory are protected from the</a:t>
            </a:r>
          </a:p>
          <a:p>
            <a:r>
              <a:rPr lang="en-US" dirty="0"/>
              <a:t>user’s use and in which certain instructions may not be executed. When the user</a:t>
            </a:r>
          </a:p>
          <a:p>
            <a:r>
              <a:rPr lang="en-US" dirty="0"/>
              <a:t>process calls a system routine, that routine executes in a system mode, or what has</a:t>
            </a:r>
          </a:p>
          <a:p>
            <a:r>
              <a:rPr lang="en-US" dirty="0"/>
              <a:t>come to be called </a:t>
            </a:r>
            <a:r>
              <a:rPr lang="en-US" b="1" dirty="0"/>
              <a:t>kernel mode, </a:t>
            </a:r>
            <a:r>
              <a:rPr lang="en-US" b="0" dirty="0"/>
              <a:t>in which privileged instructions may be executed</a:t>
            </a:r>
          </a:p>
          <a:p>
            <a:r>
              <a:rPr lang="en-US" dirty="0"/>
              <a:t>and in which protected areas of memory may be accessed.</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657766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b="1" dirty="0"/>
              <a:t>All types of UNIX files are administered by the operating system by means of</a:t>
            </a:r>
          </a:p>
          <a:p>
            <a:r>
              <a:rPr lang="en-US" b="1" dirty="0" err="1"/>
              <a:t>inodes</a:t>
            </a:r>
            <a:r>
              <a:rPr lang="en-US" b="1" dirty="0"/>
              <a:t>. An </a:t>
            </a:r>
            <a:r>
              <a:rPr lang="en-US" b="1" dirty="0" err="1"/>
              <a:t>inode</a:t>
            </a:r>
            <a:r>
              <a:rPr lang="en-US" b="1" dirty="0"/>
              <a:t> (index node) is a control structure that contains the key information</a:t>
            </a:r>
          </a:p>
          <a:p>
            <a:r>
              <a:rPr lang="en-US" b="1" dirty="0"/>
              <a:t>needed by the operating system for a particular file. </a:t>
            </a:r>
            <a:r>
              <a:rPr lang="en-US" dirty="0"/>
              <a:t>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a:t>
            </a:r>
            <a:r>
              <a:rPr lang="en-US" b="1" dirty="0"/>
              <a:t>When a file is opened, its </a:t>
            </a:r>
            <a:r>
              <a:rPr lang="en-US" b="1" dirty="0" err="1"/>
              <a:t>inode</a:t>
            </a:r>
            <a:r>
              <a:rPr lang="en-US" b="1" dirty="0"/>
              <a:t> is brought into main memory and stored in</a:t>
            </a:r>
          </a:p>
          <a:p>
            <a:r>
              <a:rPr lang="en-US" b="1" dirty="0"/>
              <a:t>a memory-resident </a:t>
            </a:r>
            <a:r>
              <a:rPr lang="en-US" b="1" dirty="0" err="1"/>
              <a:t>inode</a:t>
            </a:r>
            <a:r>
              <a:rPr lang="en-US" b="1"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1445595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Most UNIX systems depend on, or at least are based on, the file access control</a:t>
            </a:r>
          </a:p>
          <a:p>
            <a:r>
              <a:rPr lang="en-US" b="1" dirty="0"/>
              <a:t>scheme introduced with the early versions of UNIX. </a:t>
            </a:r>
            <a:r>
              <a:rPr lang="en-US" dirty="0"/>
              <a:t>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a:t>SetGID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the right to descend into the directory or search it for a filename.</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89284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remaining three bits define special additional behavior for files or directories.</a:t>
            </a:r>
          </a:p>
          <a:p>
            <a:r>
              <a:rPr lang="en-US" dirty="0"/>
              <a:t>Two of these are the “set user ID” (SetUID) and “set group ID” (SetGID)</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SetGID permission indicates that newly</a:t>
            </a:r>
          </a:p>
          <a:p>
            <a:r>
              <a:rPr lang="en-US" dirty="0"/>
              <a:t>created files will inherit the group of this directory. The SetUID permission is ignored.</a:t>
            </a:r>
          </a:p>
          <a:p>
            <a:endParaRPr lang="en-US" dirty="0"/>
          </a:p>
          <a:p>
            <a:r>
              <a:rPr lang="en-US" b="1" dirty="0"/>
              <a:t>The final permission bit is the “Sticky” bit. </a:t>
            </a:r>
            <a:r>
              <a:rPr lang="en-US" dirty="0"/>
              <a:t>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a:t>
            </a:r>
            <a:r>
              <a:rPr lang="en-US" b="1" dirty="0"/>
              <a:t>The superuser is</a:t>
            </a:r>
          </a:p>
          <a:p>
            <a:r>
              <a:rPr lang="en-US" b="1" dirty="0"/>
              <a:t>exempt from the usual file access control constraints and has systemwide access.</a:t>
            </a:r>
          </a:p>
          <a:p>
            <a:r>
              <a:rPr lang="en-US" dirty="0"/>
              <a:t>Any program that is owned by, and SetUID to, the “superuser” potentially grants</a:t>
            </a:r>
          </a:p>
          <a:p>
            <a:r>
              <a:rPr lang="en-US" dirty="0"/>
              <a:t>unrestricted access to the system to any user executing that program. Hence great</a:t>
            </a:r>
          </a:p>
          <a:p>
            <a:r>
              <a:rPr lang="en-US" dirty="0"/>
              <a:t>care is needed when writing such programs.</a:t>
            </a:r>
          </a:p>
          <a:p>
            <a:endParaRPr lang="en-US" dirty="0"/>
          </a:p>
          <a:p>
            <a:r>
              <a:rPr lang="en-US" b="1" dirty="0"/>
              <a:t>This access scheme is adequate when file access requirements align with users</a:t>
            </a:r>
          </a:p>
          <a:p>
            <a:r>
              <a:rPr lang="en-US" b="1" dirty="0"/>
              <a:t>and a modest number of groups of users. </a:t>
            </a:r>
            <a:r>
              <a:rPr lang="en-US" dirty="0"/>
              <a:t>For example, suppose a user wants to give</a:t>
            </a:r>
          </a:p>
          <a:p>
            <a:r>
              <a:rPr lang="en-US" dirty="0"/>
              <a:t>read access for file X to users A and B and read access for file Y to users B and C. We</a:t>
            </a:r>
          </a:p>
          <a:p>
            <a:r>
              <a:rPr lang="en-US" dirty="0"/>
              <a:t>would need at least two user groups, and user B would need to belong to both groups</a:t>
            </a:r>
          </a:p>
          <a:p>
            <a:r>
              <a:rPr lang="en-US" dirty="0"/>
              <a:t>in order to access the two files. However, if there are a large number of different</a:t>
            </a:r>
          </a:p>
          <a:p>
            <a:r>
              <a:rPr lang="en-US" dirty="0"/>
              <a:t>groupings of users requiring a range of access rights to different files, then a very large</a:t>
            </a:r>
          </a:p>
          <a:p>
            <a:r>
              <a:rPr lang="en-US" dirty="0"/>
              <a:t>number of groups may be needed to provide this. </a:t>
            </a:r>
            <a:r>
              <a:rPr lang="en-US" b="1" dirty="0"/>
              <a:t>This rapidly becomes unwieldy and</a:t>
            </a:r>
          </a:p>
          <a:p>
            <a:r>
              <a:rPr lang="en-US" b="1" dirty="0"/>
              <a:t>difficult to manage, even if possible at all. One way to overcome this problem is to use</a:t>
            </a:r>
          </a:p>
          <a:p>
            <a:r>
              <a:rPr lang="en-US" b="1" dirty="0"/>
              <a:t>access control lists, which are provided in most modern UNIX systems.</a:t>
            </a:r>
          </a:p>
          <a:p>
            <a:endParaRPr lang="en-US" dirty="0"/>
          </a:p>
          <a:p>
            <a:r>
              <a:rPr lang="en-US" dirty="0"/>
              <a:t>A final point to note is that the traditional UNIX file access control scheme</a:t>
            </a:r>
          </a:p>
          <a:p>
            <a:r>
              <a:rPr lang="en-US" dirty="0"/>
              <a:t>implements a simple protection domain structure. A domain is associated with the</a:t>
            </a:r>
          </a:p>
          <a:p>
            <a:r>
              <a:rPr lang="en-US" dirty="0"/>
              <a:t>user, and switching the domain corresponds to changing the user ID temporarily.</a:t>
            </a:r>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1669991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modern UNIX and UNIX-based operating systems support access control</a:t>
            </a:r>
          </a:p>
          <a:p>
            <a:r>
              <a:rPr lang="en-US" dirty="0"/>
              <a:t>lists, including FreeBSD, OpenBSD,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t>
            </a:r>
            <a:r>
              <a:rPr lang="en-US" b="1" dirty="0"/>
              <a:t>A file need not have an ACL but may be</a:t>
            </a:r>
          </a:p>
          <a:p>
            <a:r>
              <a:rPr lang="en-US" b="1" dirty="0"/>
              <a:t>protected solely by the traditional UNIX file access mechanism. </a:t>
            </a:r>
            <a:r>
              <a:rPr lang="en-US" dirty="0"/>
              <a:t>Free BSD files include</a:t>
            </a:r>
          </a:p>
          <a:p>
            <a:r>
              <a:rPr lang="en-US" dirty="0"/>
              <a:t>an additional protection bit that indicates whether the file has an extended ACL.</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1950498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FreeBSD and most UNIX implementations that support extended ACLs use</a:t>
            </a:r>
          </a:p>
          <a:p>
            <a:r>
              <a:rPr lang="en-US" b="0" dirty="0"/>
              <a:t>the following strategy (e.g., Figure 4.5b):</a:t>
            </a:r>
          </a:p>
          <a:p>
            <a:endParaRPr lang="en-US" b="0" dirty="0"/>
          </a:p>
          <a:p>
            <a:r>
              <a:rPr lang="en-US" b="0" dirty="0"/>
              <a:t>1. The owner class and other class entries in the 9-bit permission field have the</a:t>
            </a:r>
          </a:p>
          <a:p>
            <a:r>
              <a:rPr lang="en-US" b="0" dirty="0"/>
              <a:t>same meaning as in the minimal ACL case.</a:t>
            </a:r>
          </a:p>
          <a:p>
            <a:endParaRPr lang="en-US" b="0" dirty="0"/>
          </a:p>
          <a:p>
            <a:r>
              <a:rPr lang="en-US" b="0" dirty="0"/>
              <a:t>2. The group class entry specifies the permissions for the owner group for this file.</a:t>
            </a:r>
          </a:p>
          <a:p>
            <a:r>
              <a:rPr lang="en-US" b="0" dirty="0"/>
              <a:t>These permissions represent the maximum permissions that can be assigned to</a:t>
            </a:r>
          </a:p>
          <a:p>
            <a:r>
              <a:rPr lang="en-US" b="0" dirty="0"/>
              <a:t>named users or named groups, other than the owning user. In this latter role, the</a:t>
            </a:r>
          </a:p>
          <a:p>
            <a:r>
              <a:rPr lang="en-US" b="0" dirty="0"/>
              <a:t>group class entry functions as a mask.</a:t>
            </a:r>
          </a:p>
          <a:p>
            <a:endParaRPr lang="en-US" b="0" dirty="0"/>
          </a:p>
          <a:p>
            <a:r>
              <a:rPr lang="en-US" b="0" dirty="0"/>
              <a:t>3. Additional named users and named groups may be associated with the file,</a:t>
            </a:r>
          </a:p>
          <a:p>
            <a:r>
              <a:rPr lang="en-US" b="0" dirty="0"/>
              <a:t>each with a 3-bit permission field. The permissions listed for a named user or</a:t>
            </a:r>
          </a:p>
          <a:p>
            <a:r>
              <a:rPr lang="en-US" b="0" dirty="0"/>
              <a:t>named group are compared to the mask field. Any permission for the named</a:t>
            </a:r>
          </a:p>
          <a:p>
            <a:r>
              <a:rPr lang="en-US" b="0" dirty="0"/>
              <a:t>user or named group that is not present in the mask field is disallowed.</a:t>
            </a:r>
          </a:p>
          <a:p>
            <a:endParaRPr lang="en-US" b="0" dirty="0"/>
          </a:p>
          <a:p>
            <a:r>
              <a:rPr lang="en-US" b="0" dirty="0"/>
              <a:t>When a process requests access to a file system object, two steps are performed.</a:t>
            </a:r>
          </a:p>
          <a:p>
            <a:r>
              <a:rPr lang="en-US" b="0" dirty="0"/>
              <a:t>Step 1 selects the ACL entry that most closely matches the requesting process. The ACL</a:t>
            </a:r>
          </a:p>
          <a:p>
            <a:r>
              <a:rPr lang="en-US" b="0" dirty="0"/>
              <a:t>entries are looked at in the following order: owner, named users, (owning or named)</a:t>
            </a:r>
          </a:p>
          <a:p>
            <a:r>
              <a:rPr lang="en-US" b="0" dirty="0"/>
              <a:t>groups, others. Only a single entry determines access. Step 2 checks if the matching entry</a:t>
            </a:r>
          </a:p>
          <a:p>
            <a:r>
              <a:rPr lang="en-US" b="0" dirty="0"/>
              <a:t>contains sufficient permissions. A process can be a member in more than one group; so</a:t>
            </a:r>
          </a:p>
          <a:p>
            <a:r>
              <a:rPr lang="en-US" b="0" dirty="0"/>
              <a:t>more than one group entry can match. If any of these matching group entries contain the</a:t>
            </a:r>
          </a:p>
          <a:p>
            <a:r>
              <a:rPr lang="en-US" b="0" dirty="0"/>
              <a:t>requested permissions, one that contains the requested permissions is picked (the result</a:t>
            </a:r>
          </a:p>
          <a:p>
            <a:r>
              <a:rPr lang="en-US" b="0" dirty="0"/>
              <a:t>is the same no matter which entry is picked). If none of the matching group entries contains</a:t>
            </a:r>
          </a:p>
          <a:p>
            <a:r>
              <a:rPr lang="en-US" b="0" dirty="0"/>
              <a:t>the requested permissions, access will be denied no matter which entry is picked.</a:t>
            </a:r>
            <a:endParaRPr lang="en-US" b="0"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4112213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DAC systems define the access rights of individual users and groups</a:t>
            </a:r>
          </a:p>
          <a:p>
            <a:r>
              <a:rPr lang="en-US" dirty="0"/>
              <a:t>of users. In contrast, </a:t>
            </a:r>
            <a:r>
              <a:rPr lang="en-US" b="1" dirty="0"/>
              <a:t>RBAC is based on the roles that users assume in a system</a:t>
            </a:r>
          </a:p>
          <a:p>
            <a:r>
              <a:rPr lang="en-US" b="1" dirty="0"/>
              <a:t>rather than the user’s identity. </a:t>
            </a:r>
            <a:r>
              <a:rPr lang="en-US" dirty="0"/>
              <a:t>Typically, RBAC models define </a:t>
            </a:r>
            <a:r>
              <a:rPr lang="en-US" b="1" dirty="0"/>
              <a:t>a role as a job function</a:t>
            </a:r>
          </a:p>
          <a:p>
            <a:r>
              <a:rPr lang="en-US" b="1" dirty="0"/>
              <a:t>within an organization</a:t>
            </a:r>
            <a:r>
              <a:rPr lang="en-US" dirty="0"/>
              <a:t>.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b="1" dirty="0"/>
              <a:t>RBAC now enjoys widespread commercial use and remains an area of active</a:t>
            </a:r>
          </a:p>
          <a:p>
            <a:r>
              <a:rPr lang="en-US" b="1" dirty="0"/>
              <a:t>research. </a:t>
            </a:r>
            <a:r>
              <a:rPr lang="en-US" dirty="0"/>
              <a:t>The National Institute of Standards and Technology (NIST) has issued a</a:t>
            </a:r>
          </a:p>
          <a:p>
            <a:r>
              <a:rPr lang="en-US" dirty="0"/>
              <a:t>standard</a:t>
            </a:r>
            <a:r>
              <a:rPr lang="en-US" i="0" dirty="0"/>
              <a:t>, FIPS PUB 140-3</a:t>
            </a:r>
            <a:r>
              <a:rPr lang="en-US" i="1" dirty="0"/>
              <a:t>, (Security Requirements for Cryptographic Modules September</a:t>
            </a:r>
            <a:r>
              <a:rPr lang="en-US" i="1" baseline="0" dirty="0"/>
              <a:t> 2009</a:t>
            </a:r>
            <a:r>
              <a:rPr lang="en-US" dirty="0"/>
              <a:t>), </a:t>
            </a:r>
          </a:p>
          <a:p>
            <a:r>
              <a:rPr lang="en-US" dirty="0"/>
              <a:t>that requires support for access control and administration through roles.</a:t>
            </a:r>
          </a:p>
          <a:p>
            <a:endParaRPr lang="en-US" dirty="0"/>
          </a:p>
          <a:p>
            <a:r>
              <a:rPr lang="en-US" b="1" dirty="0"/>
              <a:t>The relationship of users to roles is many to many, as is the relationship of</a:t>
            </a:r>
          </a:p>
          <a:p>
            <a:r>
              <a:rPr lang="en-US" b="1" dirty="0"/>
              <a:t>roles to resources</a:t>
            </a:r>
            <a:r>
              <a:rPr lang="en-US" dirty="0"/>
              <a:t>, or system objects (Figure 4.6). </a:t>
            </a:r>
            <a:r>
              <a:rPr lang="en-US" b="1" dirty="0"/>
              <a:t>The set of user's changes</a:t>
            </a:r>
            <a:r>
              <a:rPr lang="en-US" dirty="0"/>
              <a:t>, in some</a:t>
            </a:r>
          </a:p>
          <a:p>
            <a:r>
              <a:rPr lang="en-US" dirty="0"/>
              <a:t>environments frequently, and the assignment of a user to one or more roles may</a:t>
            </a:r>
          </a:p>
          <a:p>
            <a:r>
              <a:rPr lang="en-US" dirty="0"/>
              <a:t>also be dynamic</a:t>
            </a:r>
            <a:r>
              <a:rPr lang="en-US" b="1" dirty="0"/>
              <a:t>. The set of roles in the system in most environments is relatively</a:t>
            </a:r>
          </a:p>
          <a:p>
            <a:r>
              <a:rPr lang="en-US" b="1" dirty="0"/>
              <a:t>static</a:t>
            </a:r>
            <a:r>
              <a:rPr lang="en-US" dirty="0"/>
              <a:t>, with only occasional additions or deletions. </a:t>
            </a:r>
            <a:r>
              <a:rPr lang="en-US" b="1" dirty="0"/>
              <a:t>Each role will have specific access</a:t>
            </a:r>
          </a:p>
          <a:p>
            <a:r>
              <a:rPr lang="en-US" b="1" dirty="0"/>
              <a:t>rights to one or more resources. The set of resources and the specific access rights</a:t>
            </a:r>
          </a:p>
          <a:p>
            <a:r>
              <a:rPr lang="en-US" b="1" dirty="0"/>
              <a:t>associated with a particular role are also likely to change infrequently.</a:t>
            </a:r>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167180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a:t>
            </a:r>
            <a:r>
              <a:rPr lang="en-US" b="1" dirty="0"/>
              <a:t>Typically there are many more users than roles. </a:t>
            </a:r>
            <a:r>
              <a:rPr lang="en-US" dirty="0"/>
              <a:t>Each matrix</a:t>
            </a:r>
          </a:p>
          <a:p>
            <a:r>
              <a:rPr lang="en-US" dirty="0"/>
              <a:t>entry is either blank or marked, the latter indicating that this user is assigned to this</a:t>
            </a:r>
          </a:p>
          <a:p>
            <a:r>
              <a:rPr lang="en-US" dirty="0"/>
              <a:t>role. </a:t>
            </a:r>
            <a:r>
              <a:rPr lang="en-US" b="1" dirty="0"/>
              <a:t>Note that a single user may be assigned multiple roles </a:t>
            </a:r>
            <a:r>
              <a:rPr lang="en-US" dirty="0"/>
              <a:t>(more than one mark in a</a:t>
            </a:r>
          </a:p>
          <a:p>
            <a:r>
              <a:rPr lang="en-US" dirty="0"/>
              <a:t>row) and that </a:t>
            </a:r>
            <a:r>
              <a:rPr lang="en-US" b="1" dirty="0"/>
              <a:t>multiple users may be assigned to a single role </a:t>
            </a:r>
            <a:r>
              <a:rPr lang="en-US" dirty="0"/>
              <a:t>(more than one mark in</a:t>
            </a:r>
          </a:p>
          <a:p>
            <a:r>
              <a:rPr lang="en-US" dirty="0"/>
              <a:t>a column). The lower matrix has the same structure as the DAC access control matrix,</a:t>
            </a:r>
          </a:p>
          <a:p>
            <a:r>
              <a:rPr lang="en-US" dirty="0"/>
              <a:t>with roles as subjects. Typically, there are </a:t>
            </a:r>
            <a:r>
              <a:rPr lang="en-US" b="1" dirty="0"/>
              <a:t>few roles and many objects, or resources</a:t>
            </a:r>
            <a:r>
              <a:rPr lang="en-US" dirty="0"/>
              <a:t>.</a:t>
            </a:r>
          </a:p>
          <a:p>
            <a:r>
              <a:rPr lang="en-US" dirty="0"/>
              <a:t>In this matrix the entries are the specific access rights enjoyed by the roles. </a:t>
            </a:r>
            <a:r>
              <a:rPr lang="en-US" b="1" dirty="0"/>
              <a:t>Note that a</a:t>
            </a:r>
          </a:p>
          <a:p>
            <a:r>
              <a:rPr lang="en-US" b="1" dirty="0"/>
              <a:t>role can be treated as an object, allowing the definition of role hierarchies.</a:t>
            </a:r>
          </a:p>
          <a:p>
            <a:endParaRPr lang="en-US" dirty="0"/>
          </a:p>
          <a:p>
            <a:r>
              <a:rPr lang="en-US" b="1" dirty="0"/>
              <a:t>RBAC lends itself to an effective implementation of the principle of least</a:t>
            </a:r>
          </a:p>
          <a:p>
            <a:r>
              <a:rPr lang="en-US" b="1" dirty="0"/>
              <a:t>privilege</a:t>
            </a:r>
            <a:r>
              <a:rPr lang="en-US" dirty="0"/>
              <a:t>, referred to in Chapter</a:t>
            </a:r>
            <a:r>
              <a:rPr lang="en-US" baseline="0" dirty="0"/>
              <a:t> </a:t>
            </a:r>
            <a:r>
              <a:rPr lang="en-US" dirty="0"/>
              <a:t>1. </a:t>
            </a:r>
            <a:r>
              <a:rPr lang="en-US" b="1" dirty="0"/>
              <a:t>Each role should contain the minimum set of</a:t>
            </a:r>
          </a:p>
          <a:p>
            <a:r>
              <a:rPr lang="en-US" b="1" dirty="0"/>
              <a:t>access rights needed for that role. </a:t>
            </a:r>
            <a:r>
              <a:rPr lang="en-US" dirty="0"/>
              <a:t>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165767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 variety of functions and services can be included under the general RBAC</a:t>
            </a:r>
          </a:p>
          <a:p>
            <a:r>
              <a:rPr lang="en-US" b="0" dirty="0"/>
              <a:t>approach. </a:t>
            </a:r>
            <a:r>
              <a:rPr lang="en-US" b="1" dirty="0"/>
              <a:t>To clarify the various aspects of RBAC, it is useful to define a set of</a:t>
            </a:r>
          </a:p>
          <a:p>
            <a:r>
              <a:rPr lang="en-US" b="1" dirty="0"/>
              <a:t>abstract models of RBAC functionality</a:t>
            </a:r>
            <a:r>
              <a:rPr lang="en-US" b="0" dirty="0"/>
              <a:t>.</a:t>
            </a:r>
          </a:p>
          <a:p>
            <a:endParaRPr lang="en-US" b="0" dirty="0"/>
          </a:p>
          <a:p>
            <a:r>
              <a:rPr lang="en-US" b="0" dirty="0"/>
              <a:t>[SAND96] defines a family of reference models that has served as the basis</a:t>
            </a:r>
          </a:p>
          <a:p>
            <a:r>
              <a:rPr lang="en-US" b="0" dirty="0"/>
              <a:t>for ongoing standardization efforts. </a:t>
            </a:r>
            <a:r>
              <a:rPr lang="en-US" b="1" dirty="0"/>
              <a:t>This family consists of four models that are</a:t>
            </a:r>
          </a:p>
          <a:p>
            <a:r>
              <a:rPr lang="en-US" b="1" dirty="0"/>
              <a:t>related to each other </a:t>
            </a:r>
            <a:r>
              <a:rPr lang="en-US" b="0" dirty="0"/>
              <a:t>as shown in Figure 4.8a. and Table 4.4. </a:t>
            </a:r>
            <a:r>
              <a:rPr lang="en-US" b="1" dirty="0"/>
              <a:t>RBAC</a:t>
            </a:r>
            <a:r>
              <a:rPr lang="en-US" b="1" baseline="-25000" dirty="0"/>
              <a:t>0</a:t>
            </a:r>
            <a:r>
              <a:rPr lang="en-US" b="1" dirty="0"/>
              <a:t> contains the</a:t>
            </a:r>
          </a:p>
          <a:p>
            <a:r>
              <a:rPr lang="en-US" b="1" dirty="0"/>
              <a:t>minimum functionality for an RBAC system. RBAC</a:t>
            </a:r>
            <a:r>
              <a:rPr lang="en-US" b="1" baseline="-25000" dirty="0"/>
              <a:t>1</a:t>
            </a:r>
            <a:r>
              <a:rPr lang="en-US" b="1" dirty="0"/>
              <a:t> includes the RBAC</a:t>
            </a:r>
            <a:r>
              <a:rPr lang="en-US" b="1" baseline="-25000" dirty="0"/>
              <a:t>0</a:t>
            </a:r>
            <a:r>
              <a:rPr lang="en-US" b="1" dirty="0"/>
              <a:t> functionality</a:t>
            </a:r>
          </a:p>
          <a:p>
            <a:r>
              <a:rPr lang="en-US" b="1" dirty="0"/>
              <a:t>and adds role hierarchies, which enable one role to inherit permissions</a:t>
            </a:r>
          </a:p>
          <a:p>
            <a:r>
              <a:rPr lang="en-US" b="1" dirty="0"/>
              <a:t>from another role. RBAC</a:t>
            </a:r>
            <a:r>
              <a:rPr lang="en-US" b="1" baseline="-25000" dirty="0"/>
              <a:t>2</a:t>
            </a:r>
            <a:r>
              <a:rPr lang="en-US" b="1" dirty="0"/>
              <a:t> includes RBAC</a:t>
            </a:r>
            <a:r>
              <a:rPr lang="en-US" b="1" baseline="-25000" dirty="0"/>
              <a:t>0</a:t>
            </a:r>
            <a:r>
              <a:rPr lang="en-US" b="1" dirty="0"/>
              <a:t> and adds constraints, which restrict</a:t>
            </a:r>
          </a:p>
          <a:p>
            <a:r>
              <a:rPr lang="en-US" b="1" dirty="0"/>
              <a:t>the ways in which the components of a RBAC system may be configured. RBAC</a:t>
            </a:r>
            <a:r>
              <a:rPr lang="en-US" b="1" baseline="-25000" dirty="0"/>
              <a:t>3</a:t>
            </a:r>
          </a:p>
          <a:p>
            <a:r>
              <a:rPr lang="en-US" b="1" dirty="0"/>
              <a:t>contains the functionality of RBAC</a:t>
            </a:r>
            <a:r>
              <a:rPr lang="en-US" b="1" baseline="-25000" dirty="0"/>
              <a:t>0</a:t>
            </a:r>
            <a:r>
              <a:rPr lang="en-US" b="1" dirty="0"/>
              <a:t>, RBAC</a:t>
            </a:r>
            <a:r>
              <a:rPr lang="en-US" b="1" baseline="-25000" dirty="0"/>
              <a:t>1</a:t>
            </a:r>
            <a:r>
              <a:rPr lang="en-US" b="1" dirty="0"/>
              <a:t>, and RBAC</a:t>
            </a:r>
            <a:r>
              <a:rPr lang="en-US" b="1" baseline="-25000" dirty="0"/>
              <a:t>2</a:t>
            </a:r>
            <a:r>
              <a:rPr lang="en-US" b="1" dirty="0"/>
              <a:t>.</a:t>
            </a:r>
          </a:p>
          <a:p>
            <a:endParaRPr lang="en-US" b="0" dirty="0"/>
          </a:p>
          <a:p>
            <a:r>
              <a:rPr lang="en-US" b="0" dirty="0"/>
              <a:t>RBAC</a:t>
            </a:r>
            <a:r>
              <a:rPr lang="en-US" b="0" baseline="-25000" dirty="0"/>
              <a:t>0</a:t>
            </a:r>
            <a:r>
              <a:rPr lang="en-US" b="0" dirty="0"/>
              <a:t> </a:t>
            </a:r>
            <a:r>
              <a:rPr lang="en-US" b="1" dirty="0"/>
              <a:t>Figure 4.8b</a:t>
            </a:r>
            <a:r>
              <a:rPr lang="en-US" b="0" dirty="0"/>
              <a:t>, without the role hierarchy and constraints,</a:t>
            </a:r>
          </a:p>
          <a:p>
            <a:r>
              <a:rPr lang="en-US" b="1" dirty="0"/>
              <a:t>contains the four types of entities in an RBAC</a:t>
            </a:r>
            <a:r>
              <a:rPr lang="en-US" b="1" baseline="-25000" dirty="0"/>
              <a:t>0</a:t>
            </a:r>
            <a:r>
              <a:rPr lang="en-US" b="1" dirty="0"/>
              <a:t> system:</a:t>
            </a:r>
          </a:p>
          <a:p>
            <a:endParaRPr lang="en-US" b="0" dirty="0"/>
          </a:p>
          <a:p>
            <a:r>
              <a:rPr lang="en-US" b="0" dirty="0"/>
              <a:t>• </a:t>
            </a:r>
            <a:r>
              <a:rPr lang="en-US" b="1" dirty="0"/>
              <a:t>User</a:t>
            </a:r>
            <a:r>
              <a:rPr lang="en-US" b="0" dirty="0"/>
              <a:t>: An individual that has access to this computer system. Each individual</a:t>
            </a:r>
          </a:p>
          <a:p>
            <a:r>
              <a:rPr lang="en-US" b="0" dirty="0"/>
              <a:t>has an associated user ID.</a:t>
            </a:r>
          </a:p>
          <a:p>
            <a:endParaRPr lang="en-US" b="0" dirty="0"/>
          </a:p>
          <a:p>
            <a:pPr marL="0" indent="0">
              <a:buFont typeface="Arial" panose="020B0604020202020204" pitchFamily="34" charset="0"/>
              <a:buNone/>
            </a:pPr>
            <a:r>
              <a:rPr lang="en-US" b="0" dirty="0"/>
              <a:t>• </a:t>
            </a:r>
            <a:r>
              <a:rPr lang="en-US" b="1" dirty="0"/>
              <a:t>Role:</a:t>
            </a:r>
            <a:r>
              <a:rPr lang="en-US" b="0" dirty="0"/>
              <a:t>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a:t>
            </a:r>
            <a:r>
              <a:rPr lang="en-US" b="1" dirty="0"/>
              <a:t>Permission:</a:t>
            </a:r>
            <a:r>
              <a:rPr lang="en-US" b="0" dirty="0"/>
              <a:t> An approval of a particular mode of access to one or more objects.</a:t>
            </a:r>
          </a:p>
          <a:p>
            <a:r>
              <a:rPr lang="en-US" b="0" dirty="0"/>
              <a:t>Equivalent terms are </a:t>
            </a:r>
            <a:r>
              <a:rPr lang="en-US" b="1" i="1" dirty="0"/>
              <a:t>access right, privilege, and authorization</a:t>
            </a:r>
            <a:r>
              <a:rPr lang="en-US" b="0" i="1" dirty="0"/>
              <a:t>.</a:t>
            </a:r>
          </a:p>
          <a:p>
            <a:endParaRPr lang="en-US" b="0" dirty="0"/>
          </a:p>
          <a:p>
            <a:r>
              <a:rPr lang="en-US" b="1" dirty="0"/>
              <a:t>• Session</a:t>
            </a:r>
            <a:r>
              <a:rPr lang="en-US" b="0" dirty="0"/>
              <a:t>: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1618020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of various RBAC Models.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735659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Role hierarchies provide a means of reflecting the hierarchical structure of roles in an organization. </a:t>
            </a:r>
          </a:p>
          <a:p>
            <a:pPr>
              <a:defRPr/>
            </a:pPr>
            <a:r>
              <a:rPr lang="en-US" dirty="0"/>
              <a:t>Typically, </a:t>
            </a:r>
            <a:r>
              <a:rPr lang="en-US" b="1" dirty="0"/>
              <a:t>job functions with greater responsibility have greater authority to access resources</a:t>
            </a:r>
            <a:r>
              <a:rPr lang="en-US" dirty="0"/>
              <a:t>. </a:t>
            </a:r>
          </a:p>
          <a:p>
            <a:pPr>
              <a:defRPr/>
            </a:pPr>
            <a:r>
              <a:rPr lang="en-US" dirty="0"/>
              <a:t>A subordinate job function may have a subset of the access rights of the superior job function. </a:t>
            </a:r>
          </a:p>
          <a:p>
            <a:pPr>
              <a:defRPr/>
            </a:pPr>
            <a:r>
              <a:rPr lang="en-US" dirty="0"/>
              <a:t>Role hierarchies make use of the concept of inheritance to </a:t>
            </a:r>
            <a:r>
              <a:rPr lang="en-US" b="1" dirty="0"/>
              <a:t>enable one role to implicitly</a:t>
            </a:r>
          </a:p>
          <a:p>
            <a:pPr>
              <a:defRPr/>
            </a:pPr>
            <a:r>
              <a:rPr lang="en-US" b="1" dirty="0"/>
              <a:t>include access rights associated with a subordinate role</a:t>
            </a:r>
            <a:r>
              <a:rPr lang="en-US" dirty="0"/>
              <a:t>.</a:t>
            </a:r>
          </a:p>
          <a:p>
            <a:pPr>
              <a:defRPr/>
            </a:pPr>
            <a:endParaRPr lang="en-US" dirty="0"/>
          </a:p>
          <a:p>
            <a:pPr>
              <a:defRPr/>
            </a:pPr>
            <a:r>
              <a:rPr lang="en-US" dirty="0"/>
              <a:t>Figure 4.9 is an example of a diagram of a role hierarchy. By convention, </a:t>
            </a:r>
            <a:r>
              <a:rPr lang="en-US" b="1" dirty="0"/>
              <a:t>subordinate</a:t>
            </a:r>
          </a:p>
          <a:p>
            <a:pPr>
              <a:defRPr/>
            </a:pPr>
            <a:r>
              <a:rPr lang="en-US" b="1" dirty="0"/>
              <a:t>roles are lower in the diagram.</a:t>
            </a:r>
            <a:r>
              <a:rPr lang="en-US" dirty="0"/>
              <a:t> </a:t>
            </a:r>
            <a:r>
              <a:rPr lang="en-US" b="1" dirty="0"/>
              <a:t>A line between two roles implies that the</a:t>
            </a:r>
          </a:p>
          <a:p>
            <a:pPr>
              <a:defRPr/>
            </a:pPr>
            <a:r>
              <a:rPr lang="en-US" b="1" dirty="0"/>
              <a:t>upper role includes all of the access rights of the lower role</a:t>
            </a:r>
            <a:r>
              <a:rPr lang="en-US" dirty="0"/>
              <a:t>, as well as other access</a:t>
            </a:r>
          </a:p>
          <a:p>
            <a:pPr>
              <a:defRPr/>
            </a:pPr>
            <a:r>
              <a:rPr lang="en-US" dirty="0"/>
              <a:t>rights not available to the lower role. </a:t>
            </a:r>
            <a:r>
              <a:rPr lang="en-US" b="1" dirty="0"/>
              <a:t>One role can inherit access rights from multiple</a:t>
            </a:r>
          </a:p>
          <a:p>
            <a:pPr>
              <a:defRPr/>
            </a:pPr>
            <a:r>
              <a:rPr lang="en-US" b="1" dirty="0"/>
              <a:t>subordinate roles.</a:t>
            </a:r>
            <a:r>
              <a:rPr lang="en-US" dirty="0"/>
              <a:t> For example, in Figure 4.9, the Project Lead role includes all of</a:t>
            </a:r>
          </a:p>
          <a:p>
            <a:pPr>
              <a:defRPr/>
            </a:pPr>
            <a:r>
              <a:rPr lang="en-US" dirty="0"/>
              <a:t>the access rights of the Production Engineer role and of the Quality Engineer role.</a:t>
            </a:r>
          </a:p>
          <a:p>
            <a:pPr>
              <a:defRPr/>
            </a:pPr>
            <a:r>
              <a:rPr lang="en-US" b="1" dirty="0"/>
              <a:t>More than one role can inherit from the same subordinate role. </a:t>
            </a:r>
            <a:r>
              <a:rPr lang="en-US" dirty="0"/>
              <a:t>For example, both</a:t>
            </a:r>
          </a:p>
          <a:p>
            <a:pPr>
              <a:defRPr/>
            </a:pPr>
            <a:r>
              <a:rPr lang="en-US" dirty="0"/>
              <a:t>the Production Engineer role and the Quality Engineer role include all of the access</a:t>
            </a:r>
          </a:p>
          <a:p>
            <a:pPr>
              <a:defRPr/>
            </a:pPr>
            <a:r>
              <a:rPr lang="en-US" dirty="0"/>
              <a:t>rights of the Engineer role. Additional access rights are also assigned to the Production</a:t>
            </a:r>
          </a:p>
          <a:p>
            <a:pPr>
              <a:defRPr/>
            </a:pPr>
            <a:r>
              <a:rPr lang="en-US" dirty="0"/>
              <a:t>Engineer Role and a different set of additional access rights are assigned to the</a:t>
            </a:r>
          </a:p>
          <a:p>
            <a:pPr>
              <a:defRPr/>
            </a:pPr>
            <a:r>
              <a:rPr lang="en-US" dirty="0"/>
              <a:t>Quality Engineer role. Thus, these two roles have overlapping access rights, namely</a:t>
            </a:r>
          </a:p>
          <a:p>
            <a:pPr>
              <a:defRPr/>
            </a:pPr>
            <a:r>
              <a:rPr lang="en-US" dirty="0"/>
              <a:t>the access rights they share with the Engineer role.</a:t>
            </a:r>
          </a:p>
          <a:p>
            <a:pPr>
              <a:defRPr/>
            </a:pP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2600218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Constraints provide a means of adapting RBAC to the</a:t>
            </a:r>
          </a:p>
          <a:p>
            <a:pPr>
              <a:defRPr/>
            </a:pPr>
            <a:r>
              <a:rPr lang="en-US" b="0" dirty="0"/>
              <a:t>specifics of administrative and security policies in an organization. </a:t>
            </a:r>
            <a:r>
              <a:rPr lang="en-US" b="1" dirty="0"/>
              <a:t>A constraint is</a:t>
            </a:r>
          </a:p>
          <a:p>
            <a:pPr>
              <a:defRPr/>
            </a:pPr>
            <a:r>
              <a:rPr lang="en-US" b="1" dirty="0"/>
              <a:t>a defined relationship among roles or a condition related to roles. </a:t>
            </a:r>
            <a:r>
              <a:rPr lang="en-US" b="0" dirty="0"/>
              <a:t>[SAND96]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1" dirty="0"/>
              <a:t>Mutually exclusive roles are roles such that a user can be assigned to only</a:t>
            </a:r>
          </a:p>
          <a:p>
            <a:pPr>
              <a:defRPr/>
            </a:pPr>
            <a:r>
              <a:rPr lang="en-US" b="1" dirty="0"/>
              <a:t>one role in the set. </a:t>
            </a:r>
            <a:r>
              <a:rPr lang="en-US" b="0" dirty="0"/>
              <a:t>This limitation could be a static one, or it could be dynamic, in</a:t>
            </a:r>
          </a:p>
          <a:p>
            <a:pPr>
              <a:defRPr/>
            </a:pPr>
            <a:r>
              <a:rPr lang="en-US" b="0" dirty="0"/>
              <a:t>the sense that a user could be assigned only one of the roles in the set for a session.</a:t>
            </a:r>
          </a:p>
          <a:p>
            <a:pPr>
              <a:defRPr/>
            </a:pPr>
            <a:r>
              <a:rPr lang="en-US" b="1" dirty="0"/>
              <a:t>The mutually exclusive constraint supports a separation of duties and capabilities</a:t>
            </a:r>
          </a:p>
          <a:p>
            <a:pPr>
              <a:defRPr/>
            </a:pPr>
            <a:r>
              <a:rPr lang="en-US" b="1" dirty="0"/>
              <a:t>within an organization. </a:t>
            </a:r>
            <a:r>
              <a:rPr lang="en-US" b="0" dirty="0"/>
              <a:t>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a:t>
            </a:r>
            <a:r>
              <a:rPr lang="en-US" b="1" dirty="0"/>
              <a:t>The purpose of mutually exclusive roles is to</a:t>
            </a:r>
          </a:p>
          <a:p>
            <a:pPr>
              <a:defRPr/>
            </a:pPr>
            <a:r>
              <a:rPr lang="en-US" b="1" dirty="0"/>
              <a:t>increase the difficulty of collusion among individuals of different skills or divergent job</a:t>
            </a:r>
          </a:p>
          <a:p>
            <a:pPr>
              <a:defRPr/>
            </a:pPr>
            <a:r>
              <a:rPr lang="en-US" b="1" dirty="0"/>
              <a:t>functions to thwart security policies.</a:t>
            </a:r>
          </a:p>
          <a:p>
            <a:pPr>
              <a:defRPr/>
            </a:pPr>
            <a:endParaRPr lang="en-US" b="0" dirty="0"/>
          </a:p>
          <a:p>
            <a:pPr>
              <a:defRPr/>
            </a:pPr>
            <a:r>
              <a:rPr lang="en-US" b="1" dirty="0"/>
              <a:t>Cardinality refers to setting a maximum number with respect to roles. </a:t>
            </a:r>
            <a:r>
              <a:rPr lang="en-US" b="0" dirty="0"/>
              <a:t>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a:t>
            </a:r>
            <a:r>
              <a:rPr lang="en-US" b="1" dirty="0"/>
              <a:t>prerequisite role, which dictates that a user can</a:t>
            </a:r>
          </a:p>
          <a:p>
            <a:pPr>
              <a:defRPr/>
            </a:pPr>
            <a:r>
              <a:rPr lang="en-US" b="1" dirty="0"/>
              <a:t>only be assigned to a particular role if it is already assigned to some other specified</a:t>
            </a:r>
          </a:p>
          <a:p>
            <a:pPr>
              <a:defRPr/>
            </a:pPr>
            <a:r>
              <a:rPr lang="en-US" b="1" dirty="0"/>
              <a:t>role.</a:t>
            </a:r>
            <a:r>
              <a:rPr lang="en-US" b="0" dirty="0"/>
              <a:t>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1545543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An ABAC model can define authorizations that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 strength of the ABAC</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[PLAT13] points out that the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main</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impact of evaluating predicates on both resource and user properties for each</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access.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high-performance cost for each access. Thus,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Web services have been pioneering</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eXtensible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There are three key elements to an ABAC model: attributes, which are defined</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376949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We can view access control as a central element of computer security. The principal</a:t>
            </a:r>
          </a:p>
          <a:p>
            <a:r>
              <a:rPr lang="en-US" sz="1200" kern="1200" dirty="0">
                <a:solidFill>
                  <a:schemeClr val="tx1"/>
                </a:solidFill>
                <a:effectLst/>
                <a:latin typeface="Arial" pitchFamily="-110" charset="0"/>
                <a:ea typeface="ＭＳ Ｐゴシック" pitchFamily="-110" charset="-128"/>
                <a:cs typeface="ＭＳ Ｐゴシック" pitchFamily="-110" charset="-128"/>
              </a:rPr>
              <a:t>objectives of computer security are to prevent unauthorized users from gaining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to resources, to prevent legitimate users from accessing resources in an unauthorized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manner, and to enable legitimate users to access resources in an authorized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manner.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We begin this chapter with an overview of some important concepts. Next</a:t>
            </a:r>
          </a:p>
          <a:p>
            <a:r>
              <a:rPr lang="en-US" sz="1200" kern="1200" dirty="0">
                <a:solidFill>
                  <a:schemeClr val="tx1"/>
                </a:solidFill>
                <a:effectLst/>
                <a:latin typeface="Arial" pitchFamily="-110" charset="0"/>
                <a:ea typeface="ＭＳ Ｐゴシック" pitchFamily="-110" charset="-128"/>
                <a:cs typeface="ＭＳ Ｐゴシック" pitchFamily="-110" charset="-128"/>
              </a:rPr>
              <a:t>we look at three widely used techniques for implementing access control policies.</a:t>
            </a:r>
          </a:p>
          <a:p>
            <a:r>
              <a:rPr lang="en-US" sz="1200" kern="1200" dirty="0">
                <a:solidFill>
                  <a:schemeClr val="tx1"/>
                </a:solidFill>
                <a:effectLst/>
                <a:latin typeface="Arial" pitchFamily="-110" charset="0"/>
                <a:ea typeface="ＭＳ Ｐゴシック" pitchFamily="-110" charset="-128"/>
                <a:cs typeface="ＭＳ Ｐゴシック" pitchFamily="-110" charset="-128"/>
              </a:rPr>
              <a:t>We then turn to a broader perspective of the overall management of access control</a:t>
            </a:r>
          </a:p>
          <a:p>
            <a:r>
              <a:rPr lang="en-US" sz="1200" kern="1200" dirty="0">
                <a:solidFill>
                  <a:schemeClr val="tx1"/>
                </a:solidFill>
                <a:effectLst/>
                <a:latin typeface="Arial" pitchFamily="-110" charset="0"/>
                <a:ea typeface="ＭＳ Ｐゴシック" pitchFamily="-110" charset="-128"/>
                <a:cs typeface="ＭＳ Ｐゴシック" pitchFamily="-110" charset="-128"/>
              </a:rPr>
              <a:t>using identity, credentials, and attributes. Finally, the concept of a trust framework</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introduced.</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Class=HospitalRecordsAccess,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Name=PatientInformationAccess, Value=MFBusinessHoursOnly).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Subject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Object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Environment attributes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3000329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subject-object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ABAC systems are capable of enforcing DAC, RBAC,</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422618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system.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4000199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10" charset="0"/>
                <a:ea typeface="ＭＳ Ｐゴシック" pitchFamily="-110" charset="-128"/>
                <a:cs typeface="ＭＳ Ｐゴシック" pitchFamily="-110" charset="-128"/>
              </a:rPr>
              <a:t> Figure 4.11</a:t>
            </a:r>
            <a:r>
              <a:rPr lang="en-US" sz="1200" kern="1200" dirty="0">
                <a:solidFill>
                  <a:schemeClr val="tx1"/>
                </a:solidFill>
                <a:effectLst/>
                <a:latin typeface="Arial" pitchFamily="-110" charset="0"/>
                <a:ea typeface="ＭＳ Ｐゴシック" pitchFamily="-110" charset="-128"/>
                <a:cs typeface="ＭＳ Ｐゴシック" pitchFamily="-110" charset="-128"/>
              </a:rPr>
              <a:t>, taken from NIST SP 800-162 [</a:t>
            </a:r>
            <a:r>
              <a:rPr lang="en-US" sz="1200" i="1" kern="1200" dirty="0">
                <a:solidFill>
                  <a:schemeClr val="tx1"/>
                </a:solidFill>
                <a:effectLst/>
                <a:latin typeface="Arial" pitchFamily="-110" charset="0"/>
                <a:ea typeface="ＭＳ Ｐゴシック" pitchFamily="-110" charset="-128"/>
                <a:cs typeface="ＭＳ Ｐゴシック" pitchFamily="-110" charset="-128"/>
              </a:rPr>
              <a:t>Guide to Attribute Based Access Control</a:t>
            </a:r>
          </a:p>
          <a:p>
            <a:r>
              <a:rPr lang="en-US" sz="1200" i="1" kern="1200" dirty="0">
                <a:solidFill>
                  <a:schemeClr val="tx1"/>
                </a:solidFill>
                <a:effectLst/>
                <a:latin typeface="Arial" pitchFamily="-110" charset="0"/>
                <a:ea typeface="ＭＳ Ｐゴシック" pitchFamily="-110" charset="-128"/>
                <a:cs typeface="ＭＳ Ｐゴシック" pitchFamily="-110" charset="-128"/>
              </a:rPr>
              <a:t>(ABAC) Definition and Considerations,</a:t>
            </a:r>
            <a:r>
              <a:rPr lang="en-US" sz="1200" kern="1200" dirty="0">
                <a:solidFill>
                  <a:schemeClr val="tx1"/>
                </a:solidFill>
                <a:effectLst/>
                <a:latin typeface="Arial" pitchFamily="-110" charset="0"/>
                <a:ea typeface="ＭＳ Ｐゴシック" pitchFamily="-110" charset="-128"/>
                <a:cs typeface="ＭＳ Ｐゴシック" pitchFamily="-110" charset="-128"/>
              </a:rPr>
              <a:t>  January 2014],</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provides a useful way of grasping the scope of an ABAC model compared to a DAC model using access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control lists (ACLs).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figure not only illustrates the relative complexity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models, but also clarifies the trust requirements of the two models. A comparison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representative trust relationships (indicated by arrowed lines) for ACL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 and ABAC use shows that there are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many more complex trust relationships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required for ABAC to work properly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Ignoring the commonalities in both parts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Figure 4.11, one can observe that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with ACLs the root of trust is with the object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owner,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who ultimately enforces the object access rules by provisioning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object through addition of a user to an ACL.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In ABAC, the root of trust is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derived from many sources of which the object owner has no control, such as Subject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 Authorities, Policy Developers, and Credential Issuers.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Accordingly,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 800‑162 recommended that an enterprise governance body be formed to manage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identity, credential, and access management capability deployment and operation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each subordinate organization maintain a similar body to ensure consistency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managing the deployment and paradigm shift associated with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ABAC implementation. Additionally, it is recommended that an enterprise develop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trust model that can be used to illustrate the trust relationships and help determine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ownership and liability of information and services, needs for additional policy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governance, and requirements for technical solutions to validate or enforce trust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relationships. The trust model can be used to help influence organizations to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information with clear expectations of how that information will be used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to be able to trust the information and attribute and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assertions coming from other organizations.</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3689482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10" charset="0"/>
                <a:ea typeface="ＭＳ Ｐゴシック" pitchFamily="-110" charset="-128"/>
                <a:cs typeface="ＭＳ Ｐゴシック" pitchFamily="-110" charset="-128"/>
              </a:rPr>
              <a:t> Figure 4.11</a:t>
            </a:r>
            <a:r>
              <a:rPr lang="en-US" sz="1200" kern="1200" dirty="0">
                <a:solidFill>
                  <a:schemeClr val="tx1"/>
                </a:solidFill>
                <a:effectLst/>
                <a:latin typeface="Arial" pitchFamily="-110" charset="0"/>
                <a:ea typeface="ＭＳ Ｐゴシック" pitchFamily="-110" charset="-128"/>
                <a:cs typeface="ＭＳ Ｐゴシック" pitchFamily="-110" charset="-128"/>
              </a:rPr>
              <a:t>, taken from NIST SP 800-162 [</a:t>
            </a:r>
            <a:r>
              <a:rPr lang="en-US" sz="1200" i="1" kern="1200" dirty="0">
                <a:solidFill>
                  <a:schemeClr val="tx1"/>
                </a:solidFill>
                <a:effectLst/>
                <a:latin typeface="Arial" pitchFamily="-110" charset="0"/>
                <a:ea typeface="ＭＳ Ｐゴシック" pitchFamily="-110" charset="-128"/>
                <a:cs typeface="ＭＳ Ｐゴシック" pitchFamily="-110" charset="-128"/>
              </a:rPr>
              <a:t>Guide to Attribute Based Access Control</a:t>
            </a:r>
          </a:p>
          <a:p>
            <a:r>
              <a:rPr lang="en-US" sz="1200" i="1" kern="1200" dirty="0">
                <a:solidFill>
                  <a:schemeClr val="tx1"/>
                </a:solidFill>
                <a:effectLst/>
                <a:latin typeface="Arial" pitchFamily="-110" charset="0"/>
                <a:ea typeface="ＭＳ Ｐゴシック" pitchFamily="-110" charset="-128"/>
                <a:cs typeface="ＭＳ Ｐゴシック" pitchFamily="-110" charset="-128"/>
              </a:rPr>
              <a:t>(ABAC) Definition and Considerations,</a:t>
            </a:r>
            <a:r>
              <a:rPr lang="en-US" sz="1200" kern="1200" dirty="0">
                <a:solidFill>
                  <a:schemeClr val="tx1"/>
                </a:solidFill>
                <a:effectLst/>
                <a:latin typeface="Arial" pitchFamily="-110" charset="0"/>
                <a:ea typeface="ＭＳ Ｐゴシック" pitchFamily="-110" charset="-128"/>
                <a:cs typeface="ＭＳ Ｐゴシック" pitchFamily="-110" charset="-128"/>
              </a:rPr>
              <a:t>  January 2014],</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provides a useful way of grasping the scope of an ABAC model compared to a DAC model using access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control lists (ACLs).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figure not only illustrates the relative complexity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models, but also clarifies the trust requirements of the two models. A comparison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representative trust relationships (indicated by arrowed lines) for ACL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 and ABAC use shows that there are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many more complex trust relationships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required for ABAC to work properly.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Ignoring the commonalities in both parts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Figure 4.11,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one can observe that with ACLs the root of trust is with the object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owner, who ultimately enforces the object access rules by provisioning access to</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 object through addition of a user to an ACL. In ABAC, the root of trust is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derived from many sources of which the object owner has no control, such as Subject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 Authorities, Policy Developers, and Credential Issuers.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Accordingly,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 800‑162 recommended that an enterprise governance body be formed to manage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identity, credential, and access management capability deployment and operation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that each subordinate organization maintain a similar body to ensure consistency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managing the deployment and paradigm shift associated with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ABAC implementation. Additionally, it is recommended that an enterprise develop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trust model that can be used to illustrate the trust relationships and help determine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ownership and liability of information and services, needs for additional policy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governance, and requirements for technical solutions to validate or enforce trust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relationships. The trust model can be used to help influence organizations to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information with clear expectations of how that information will be used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to be able to trust the information and attribute and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assertions coming from other organizations.</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2948957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policy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privileges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rights, authorizations, and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entitlements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is typically written from the perspective of the object that needs protecting and the privileges available to subjects.</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289514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 now examine some concepts that are relevant to an access control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centered on attributes. This section provides an overview of the concept of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credential, and access management (ICAM), and then Section 4.8 discusses the 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trust framework for exchanging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ICAM is a comprehensive approach to managing and implementing digital</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identities (and associated attributes), credentials, and access control.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ICAM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been developed by the U.S. government, but is applicable not only to government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agencies, but also may be deployed by enterprises looking for a unified approach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ICAM is designed to</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Create trusted digital identity representations of individuals and what the</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ICAM documents refer to as nonperson entities (NPEs). The latter include</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processes, applications, and automated devices seeking access to a resource.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Bind those identities to credentials that may serve as a proxy for the individual</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or NPE in access transactions. A credential is an object or data structure that</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authoritatively binds an identity (and optionally, additional attributes) to a</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token possessed and controlled by a subscriber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 the credentials to provide authorized access to an agency’s resources.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2208776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Figure 4.12 provides an overview of the logical components of an ICAM architecture.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examine each of the main components in the following subsections.</a:t>
            </a:r>
            <a:endParaRPr lang="en-US"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3217866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Identity management is concerned with assigning attributes to a digital identity and</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connecting that digital identity to an individual or NPE.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goal is to establish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trustworthy digital identity that is independent of a specific application or context.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traditional, and still most common approach, to access control for applications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programs is to create a digital representation of an identity for the specific 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 or program. As a result, maintenance and protection of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is treated as secondary to the mission associated with the application. Further,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considerable overlap in effort in establishing these application-specific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Unlike accounts used to logon to networks, systems, or applications,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 records are not tied to job title, job duties, location, or whether access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needed to a specific system. Those items may become attributes tied to an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 record, and may also become part of what uniquely identifies an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specific application. Access control decisions will be based on the context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attributes of a user—not solely their identity. The concept of an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 is that individuals will have a single digital representation of themselves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leveraged across departments and agencies for multiple purposes, including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4.12 depicts the key functions involved in identity management. Establishment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digital identity typically begins with collecting identity data as part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on-boarding process. A digital identity is often comprised of a set of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when aggregated uniquely identify a user within a system or an enterprise.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order to establish trust in the individual represented by a digital identity, an agency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also conduct a background investigation. Attributes about an individual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various authoritative sources within an agency and linked to form an enterprise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 of the digital identity. This digital identity may then be provisioned into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applications in order to support physical and logical access (part of Access Management)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de-provisioned when access is no longer required.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final element of identity management is lifecycle management,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Mechanisms, policies, and procedures for protecting personal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Controlling access to identity data</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Techniques for sharing authoritative identity data with applications that need it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Revocation of an enterprise identity</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1231938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mentioned, a credential is an object or data structure that authoritatively binds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identity (and optionally, additional attributes) to a token possessed and controlled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subscriber.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Examples of credentials are smart cards, private/public cryptographic</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keys, and digital certificates.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Credential management is the management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of the life cycle of the credential. Credential management encompasses the following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five logical components: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An authorized individual sponsors an individual or entity for a credential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establish the need for the credential. For example, a department supervisor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sponsors a department employee.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sponsored individual enrolls for the credential, a process which typically consists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identity proofing and the capture of biographic and biometric data.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step may also involve incorporating authoritative attribute data, maintained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identity management component.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A credential is produced. Depending on the credential type, production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involve encryption, the use of a digital signature, the production of a smartcard,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other functions.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credential is issued to the individual or NPE.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5.  Finally, a credential must be maintained over its life cycle, which might include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revocation, reissuance/replacement, reenrollment, expiration, personal identification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(PIN) reset, suspension, or reinstatement.</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100744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Two definitions of access control are useful in understanding its scope.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1.  NISTIR 7298 (</a:t>
            </a:r>
            <a:r>
              <a:rPr lang="en-US" sz="1200" i="1" kern="1200" dirty="0">
                <a:solidFill>
                  <a:schemeClr val="tx1"/>
                </a:solidFill>
                <a:effectLst/>
                <a:latin typeface="Arial" pitchFamily="-110" charset="0"/>
                <a:ea typeface="ＭＳ Ｐゴシック" pitchFamily="-110" charset="-128"/>
                <a:cs typeface="ＭＳ Ｐゴシック" pitchFamily="-110" charset="-128"/>
              </a:rPr>
              <a:t>Glossary of Key Information Security Terms </a:t>
            </a:r>
            <a:r>
              <a:rPr lang="en-US" sz="1200" kern="1200" dirty="0">
                <a:solidFill>
                  <a:schemeClr val="tx1"/>
                </a:solidFill>
                <a:effectLst/>
                <a:latin typeface="Arial" pitchFamily="-110" charset="0"/>
                <a:ea typeface="ＭＳ Ｐゴシック" pitchFamily="-110" charset="-128"/>
                <a:cs typeface="ＭＳ Ｐゴシック" pitchFamily="-110" charset="-128"/>
              </a:rPr>
              <a:t>, May 2013),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control as the process of granting or denying specific requests to: (1)</a:t>
            </a:r>
          </a:p>
          <a:p>
            <a:r>
              <a:rPr lang="en-US" sz="1200" kern="1200" dirty="0">
                <a:solidFill>
                  <a:schemeClr val="tx1"/>
                </a:solidFill>
                <a:effectLst/>
                <a:latin typeface="Arial" pitchFamily="-110" charset="0"/>
                <a:ea typeface="ＭＳ Ｐゴシック" pitchFamily="-110" charset="-128"/>
                <a:cs typeface="ＭＳ Ｐゴシック" pitchFamily="-110" charset="-128"/>
              </a:rPr>
              <a:t>obtain and use information and related information processing services;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(2) enter specific physical facilities.</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2. RFC 4949, </a:t>
            </a:r>
            <a:r>
              <a:rPr lang="en-US" sz="1200" i="1" kern="1200" dirty="0">
                <a:solidFill>
                  <a:schemeClr val="tx1"/>
                </a:solidFill>
                <a:effectLst/>
                <a:latin typeface="Arial" pitchFamily="-110" charset="0"/>
                <a:ea typeface="ＭＳ Ｐゴシック" pitchFamily="-110" charset="-128"/>
                <a:cs typeface="ＭＳ Ｐゴシック" pitchFamily="-110" charset="-128"/>
              </a:rPr>
              <a:t>Internet Security Glossary</a:t>
            </a:r>
            <a:r>
              <a:rPr lang="en-US" sz="1200" kern="1200" dirty="0">
                <a:solidFill>
                  <a:schemeClr val="tx1"/>
                </a:solidFill>
                <a:effectLst/>
                <a:latin typeface="Arial" pitchFamily="-110" charset="0"/>
                <a:ea typeface="ＭＳ Ｐゴシック" pitchFamily="-110" charset="-128"/>
                <a:cs typeface="ＭＳ Ｐゴシック" pitchFamily="-110" charset="-128"/>
              </a:rPr>
              <a:t> , defines access control as a process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use of system resources is regulated according to a security policy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permitted only by authorized entities (users, programs, processes, or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systems) according to that policy.</a:t>
            </a:r>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1662714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access management component deals with the management and control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ways entities are granted access to resources. It covers both logical and physical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and may be internal to a system or an external element. The purpose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management is to ensure that the proper identity verification is made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individual attempts to access security sensitive buildings,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data. The access control function makes use of credentials presented by those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requesting access and the digital identity of the requestor. Three support elements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needed for an enterprise-wide access control facility: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Resource management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Privilege management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Policy management</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40</a:t>
            </a:fld>
            <a:endParaRPr lang="en-US"/>
          </a:p>
        </p:txBody>
      </p:sp>
    </p:spTree>
    <p:extLst>
      <p:ext uri="{BB962C8B-B14F-4D97-AF65-F5344CB8AC3E}">
        <p14:creationId xmlns:p14="http://schemas.microsoft.com/office/powerpoint/2010/main" val="3361254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support elements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needed for an enterprise-wide access control facility: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Resource management: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element is concerned with defining rules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resource that requires access control. The rules would include credential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requirements and what user attributes, resource attributes, and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are required for access of a given resource for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Privilege management: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element is concerned with establishing and maintaining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entitlement or privilege attributes that comprise an individual’s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profile. These attributes represent features of an individual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as the basis for determining access decisions to both physical and 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Privileges are considered attributes that can be linked to a digital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Policy management: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element governs what is allowable and unallowable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 access transaction. That is, given the identity and attributes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requestor, the attributes of the resource or object, and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 policy specifies what actions this user can perform on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41</a:t>
            </a:fld>
            <a:endParaRPr lang="en-US"/>
          </a:p>
        </p:txBody>
      </p:sp>
    </p:spTree>
    <p:extLst>
      <p:ext uri="{BB962C8B-B14F-4D97-AF65-F5344CB8AC3E}">
        <p14:creationId xmlns:p14="http://schemas.microsoft.com/office/powerpoint/2010/main" val="105229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 Identity federation addresses two questions: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How do you trust identities of individuals from external organizations who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 access to your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How do you vouch for identities of individuals in your organization when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need to collaborate with external organizations?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Identity federation is a term used to describe the technology, standards, policies,</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and processes that allow an organization to trust digital identities, identity</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attributes, and credentials created and issued by another organization.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identity federation in the following section.</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42</a:t>
            </a:fld>
            <a:endParaRPr lang="en-US"/>
          </a:p>
        </p:txBody>
      </p:sp>
    </p:spTree>
    <p:extLst>
      <p:ext uri="{BB962C8B-B14F-4D97-AF65-F5344CB8AC3E}">
        <p14:creationId xmlns:p14="http://schemas.microsoft.com/office/powerpoint/2010/main" val="1774731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Online or network transactions involving parties from different organizations,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an organization and an individual user such as an online customer, generally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require the sharing of identity information. This information may include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associated attributes in addition to a simple name or numerical identifier. Both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party disclosing the information and the party receiving the information need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have a level of trust about security and privacy issues related to that information.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4.13a shows the traditional technique for the exchange of identity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involves users developing arrangements with an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identity service provider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procure digital identity and credentials, and arrangements with parties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provide end-user services and applications and that are willing to rely on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credential information generated by the identity service provider.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arrangement of Figure 4.13a must meet a number of requirements. The</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relying party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requires that the user has been authenticated to some degree of assurance,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attributes imputed to the user by the identity service provider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accurate, and that the identity service provider is authoritative for those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identity service provider requires assurance that it has accurate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about the user and that, if it shares information, the relying party will use it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accordance with contractual terms and conditions and the law. The user requires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assurance that the identity service provider and relying party can be entrusted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sensitive information and that they will abide by the user’s preferences and respect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user’s privacy. Most importantly, all the parties want to know if the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described by the other parties are actually those implemented by the parties,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how reliable those parties are.</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43</a:t>
            </a:fld>
            <a:endParaRPr lang="en-US"/>
          </a:p>
        </p:txBody>
      </p:sp>
    </p:spTree>
    <p:extLst>
      <p:ext uri="{BB962C8B-B14F-4D97-AF65-F5344CB8AC3E}">
        <p14:creationId xmlns:p14="http://schemas.microsoft.com/office/powerpoint/2010/main" val="4248127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Without some universal standard and framework</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 arrangement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Figure 4.13a</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must be replicated in multiple contexts.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far preferable approach is to develop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open, standardized approach to trustworthy identity and attribute exchange.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In the</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remainder of this section, we examine such an approach that is gaining increasing</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acceptance.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Unfortunately, this topic is burdened with numerous acronyms, so it is best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begin with a definition of the most important of these: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OpenID: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is an open standard that allows users to be authenticated by certain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cooperating sites (known as Relying Parties) using a third-party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 need for Webmasters to provide their own ad hoc systems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users to consolidate their digital identities. Users may create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their preferred OpenID identity providers, and then use those accounts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basis for signing on to any website which accepts OpenID authentication.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OIDF: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OpenID Foundation is an international nonprofit organization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individuals and companies committed to enabling, promoting, and protecting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OpenID technologies. OIDF assists the community by providing needed infrastructure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help in promoting and supporting expanded adoption of OpenID.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 ICF: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Information Card Foundation is a nonprofit community of companies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individuals working together to evolve the Information Card ecosystem.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Cards are personal digital identities that people can 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online, and the key component of identity metasystems. Visually, each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has a card-shaped picture and a card name associated with it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 people to organize their digital identities and to easily select one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want to use for any given interaction.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OITF: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Open Identity Trust Framework is a standardized, open specification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trust framework for identity and attribute exchange,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jointly by OIDF and ICF.</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OIX: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Open Identity Exchange Corporation is an independent, neutral,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international provider of certification trust frameworks conforming 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Open Identity Trust Frameworks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AXN: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Attribute Exchange Network (AXN) is an online Internet-scale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gateway for identity service providers and relying parties to efficiently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asserted, permissioned, and verified online identity attributes in high volumes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affordable costs.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System managers need to be able to trust that the attributes associated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subject or an object are authoritative and are exchanged securely. One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providing that trust within an organization is the ICAM model, specifically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ICAM components (Figure 4.12). Combined with an identity federation functionality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is shared with other organizations, attributes can be exchanged in a trustworthy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fashion, supporting secure access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digital identity systems,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 trust framework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as a certification program.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enables a party who accepts a digital identity credential (called the relying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party) to trust the identity, security, and privacy policies of the party who issues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credential (called the identity service provider) and vice versa. More formally,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OIX defines a trust framework as a set of verifiable commitments from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various parties in a transaction to their counter parties. These commitments include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controls (including regulatory and contractual obligations) to help ensure commitments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delivered and (2) remedies for failure to meet such commitments.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trust framework is developed by a community whose members have similar goals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perspectives. It defines the rights and responsibilities of that community’s participants;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specifies the policies and standards specific to the community; and defines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community-specific processes and procedures that provide assurance.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trust frameworks can exist, and sets of participants can tailor trust frameworks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meet their particular needs.</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44</a:t>
            </a:fld>
            <a:endParaRPr lang="en-US"/>
          </a:p>
        </p:txBody>
      </p:sp>
    </p:spTree>
    <p:extLst>
      <p:ext uri="{BB962C8B-B14F-4D97-AF65-F5344CB8AC3E}">
        <p14:creationId xmlns:p14="http://schemas.microsoft.com/office/powerpoint/2010/main" val="1175603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4.13b shows the elements involved in the OITF. Within any given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agency, the following roles are part of the overall framework: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Relying parties (RPs)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called service providers, these are entities delivering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to specific users. RPs must have confidence in the identities and/or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their intended users, and must rely upon the various credentials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presented to evince those attributes and identities.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Subjects: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users of an RP’s services, including customers, employees,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trading partners, and subscribers.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 providers (APs):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APs are entities acknowledged by the community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interest as being able to verify given attributes as presented by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which are equipped through the AXN to create conformant attribute credentials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according to the rules and agreements of the AXN. Some APs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sources of authority for certain information; more commonly APs will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brokers of derived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Identity providers (IDPs):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These are entities able to authenticate user credentials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to vouch for the names (or pseudonyms or handles) of subjects,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are equipped through the AXN or some other compatible Identity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Management (IDAM) system to create digital identities that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index user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also the following important support elements as part on an AXN: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Assessors: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Assessors evaluate identity service providers and RPs and certify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they are capable of following the OITF provider’s blueprint.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Auditors: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These entities may be called on to check that parties’ practices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been in line with what was agreed for the OITF.</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Dispute resolvers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These entities provide arbitration and dispute resolution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OIX guidelines.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Trust framework providers: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trust framework provider is an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translates the requirements of policymakers into an own blueprint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trust framework that it then proceeds to build, doing so in a way that is consistent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minimum requirements set out in the OITF specification.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almost all cases, there will be a reasonably obvious candidate organization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take on this role, for each industry sector or large organization that decides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appropriate to interoperate with an AXN.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solid arrowed lines in Figure 4.13b indicate agreements with the trust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framework provider for implementing technical, operations, and legal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dashed arrowed lines indicate other agreements potentially affected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these requirements. In general terms, the model illustrated in Figure 4.13b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operate in the following way. Responsible persons within participating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determine the technical, operational, and legal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exchanges of identity information that fall under their authority. They then select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OITF providers to implement these requirements. These OITF providers translate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requirements into a blueprint for a trust framework that may include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of the OITF provider. The OITF provider vets identity service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providers and RPs and contracts with them to follow its trust framework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conducting exchanges of identity information. The contracts carry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provisions relating to dispute resolvers and auditors for contract interpretation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enforcement.</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45</a:t>
            </a:fld>
            <a:endParaRPr lang="en-US"/>
          </a:p>
        </p:txBody>
      </p:sp>
    </p:spTree>
    <p:extLst>
      <p:ext uri="{BB962C8B-B14F-4D97-AF65-F5344CB8AC3E}">
        <p14:creationId xmlns:p14="http://schemas.microsoft.com/office/powerpoint/2010/main" val="33205082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Dresdner Bank has implemented an RBAC system that serves as a useful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[SCHA01]. The bank uses a variety of computer applications.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these were initially developed for a mainframe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of these older applications are now supported on a client-server network while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 on mainframes. There are also newer applications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servers. Prior to 1990, a simple DAC system was used on each server and mainframe. Administrators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maintained a local access control file on each host and defined the access rights for each employee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each application on each host. This system was cumbersome, time-consuming,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error-prone. To improve the system, the bank introduced an RBAC scheme,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systemwide and in which the determination of access rights is compartmentalized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three different administrative units for greater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within the organization are defined by a combination of official position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job function. Table 4.5a provides examples. This differs somewhat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of role in the NIST standard, in which a role is defined by a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some extent, the difference is a matter of terminology. In any case, the bank’s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 structuring leads to a natural means of developing an inheritance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based on official position.</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46</a:t>
            </a:fld>
            <a:endParaRPr lang="en-US"/>
          </a:p>
        </p:txBody>
      </p:sp>
    </p:spTree>
    <p:extLst>
      <p:ext uri="{BB962C8B-B14F-4D97-AF65-F5344CB8AC3E}">
        <p14:creationId xmlns:p14="http://schemas.microsoft.com/office/powerpoint/2010/main" val="2072364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47</a:t>
            </a:fld>
            <a:endParaRPr lang="en-US"/>
          </a:p>
        </p:txBody>
      </p:sp>
    </p:spTree>
    <p:extLst>
      <p:ext uri="{BB962C8B-B14F-4D97-AF65-F5344CB8AC3E}">
        <p14:creationId xmlns:p14="http://schemas.microsoft.com/office/powerpoint/2010/main" val="362821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48</a:t>
            </a:fld>
            <a:endParaRPr lang="en-US"/>
          </a:p>
        </p:txBody>
      </p:sp>
    </p:spTree>
    <p:extLst>
      <p:ext uri="{BB962C8B-B14F-4D97-AF65-F5344CB8AC3E}">
        <p14:creationId xmlns:p14="http://schemas.microsoft.com/office/powerpoint/2010/main" val="726286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4 summary.</a:t>
            </a:r>
          </a:p>
        </p:txBody>
      </p:sp>
      <p:sp>
        <p:nvSpPr>
          <p:cNvPr id="4" name="Slide Number Placeholder 3"/>
          <p:cNvSpPr>
            <a:spLocks noGrp="1"/>
          </p:cNvSpPr>
          <p:nvPr>
            <p:ph type="sldNum" sz="quarter" idx="5"/>
          </p:nvPr>
        </p:nvSpPr>
        <p:spPr/>
        <p:txBody>
          <a:bodyPr/>
          <a:lstStyle/>
          <a:p>
            <a:fld id="{BF2C5394-9113-4247-88E1-EDCC4540E72A}" type="slidenum">
              <a:rPr lang="en-US" smtClean="0"/>
              <a:t>49</a:t>
            </a:fld>
            <a:endParaRPr lang="en-US"/>
          </a:p>
        </p:txBody>
      </p:sp>
    </p:spTree>
    <p:extLst>
      <p:ext uri="{BB962C8B-B14F-4D97-AF65-F5344CB8AC3E}">
        <p14:creationId xmlns:p14="http://schemas.microsoft.com/office/powerpoint/2010/main" val="337195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4.1, from NIST SP 800-171 (</a:t>
            </a:r>
            <a:r>
              <a:rPr lang="en-US" sz="1200" i="1" kern="1200" dirty="0">
                <a:solidFill>
                  <a:schemeClr val="tx1"/>
                </a:solidFill>
                <a:effectLst/>
                <a:latin typeface="Arial" pitchFamily="-110" charset="0"/>
                <a:ea typeface="ＭＳ Ｐゴシック" pitchFamily="-110" charset="-128"/>
                <a:cs typeface="ＭＳ Ｐゴシック" pitchFamily="-110" charset="-128"/>
              </a:rPr>
              <a:t>Protecting Controlled Unclassified Information</a:t>
            </a:r>
          </a:p>
          <a:p>
            <a:r>
              <a:rPr lang="en-US" sz="1200" i="1" kern="1200" dirty="0">
                <a:solidFill>
                  <a:schemeClr val="tx1"/>
                </a:solidFill>
                <a:effectLst/>
                <a:latin typeface="Arial" pitchFamily="-110" charset="0"/>
                <a:ea typeface="ＭＳ Ｐゴシック" pitchFamily="-110" charset="-128"/>
                <a:cs typeface="ＭＳ Ｐゴシック" pitchFamily="-110" charset="-128"/>
              </a:rPr>
              <a:t>in Nonfederal Information Systems and Organizations </a:t>
            </a:r>
            <a:r>
              <a:rPr lang="en-US" sz="1200" kern="1200" dirty="0">
                <a:solidFill>
                  <a:schemeClr val="tx1"/>
                </a:solidFill>
                <a:effectLst/>
                <a:latin typeface="Arial" pitchFamily="-110" charset="0"/>
                <a:ea typeface="ＭＳ Ｐゴシック" pitchFamily="-110" charset="-128"/>
                <a:cs typeface="ＭＳ Ｐゴシック" pitchFamily="-110" charset="-128"/>
              </a:rPr>
              <a:t>, August 2016), provides</a:t>
            </a:r>
          </a:p>
          <a:p>
            <a:r>
              <a:rPr lang="en-US" sz="1200" kern="1200" dirty="0">
                <a:solidFill>
                  <a:schemeClr val="tx1"/>
                </a:solidFill>
                <a:effectLst/>
                <a:latin typeface="Arial" pitchFamily="-110" charset="0"/>
                <a:ea typeface="ＭＳ Ｐゴシック" pitchFamily="-110" charset="-128"/>
                <a:cs typeface="ＭＳ Ｐゴシック" pitchFamily="-110" charset="-128"/>
              </a:rPr>
              <a:t>a useful list of security requirements for access control services.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1975893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50</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a broad sense, all of computer security is concerned with access control. Indeed,</a:t>
            </a:r>
          </a:p>
          <a:p>
            <a:r>
              <a:rPr lang="en-US" sz="1200" kern="1200" dirty="0">
                <a:solidFill>
                  <a:schemeClr val="tx1"/>
                </a:solidFill>
                <a:effectLst/>
                <a:latin typeface="Arial" pitchFamily="-110" charset="0"/>
                <a:ea typeface="ＭＳ Ｐゴシック" pitchFamily="-110" charset="-128"/>
                <a:cs typeface="ＭＳ Ｐゴシック" pitchFamily="-110" charset="-128"/>
              </a:rPr>
              <a:t>RFC 4949 defines computer security as follows: measures that implement and assure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services in a computer system, particularly those that assure access control</a:t>
            </a:r>
          </a:p>
          <a:p>
            <a:r>
              <a:rPr lang="en-US" sz="1200" kern="1200" dirty="0">
                <a:solidFill>
                  <a:schemeClr val="tx1"/>
                </a:solidFill>
                <a:effectLst/>
                <a:latin typeface="Arial" pitchFamily="-110" charset="0"/>
                <a:ea typeface="ＭＳ Ｐゴシック" pitchFamily="-110" charset="-128"/>
                <a:cs typeface="ＭＳ Ｐゴシック" pitchFamily="-110" charset="-128"/>
              </a:rPr>
              <a:t>service. This chapter deals with a narrower, more specific concept of access control:</a:t>
            </a:r>
          </a:p>
          <a:p>
            <a:r>
              <a:rPr lang="en-US" sz="1200" b="1" kern="1200" dirty="0">
                <a:solidFill>
                  <a:schemeClr val="tx1"/>
                </a:solidFill>
                <a:effectLst/>
                <a:latin typeface="Arial" pitchFamily="-110" charset="0"/>
                <a:ea typeface="ＭＳ Ｐゴシック" pitchFamily="-110" charset="-128"/>
                <a:cs typeface="ＭＳ Ｐゴシック" pitchFamily="-110" charset="-128"/>
              </a:rPr>
              <a:t>Access control implements a security policy that specifies who or what (e.g., in the</a:t>
            </a:r>
          </a:p>
          <a:p>
            <a:r>
              <a:rPr lang="en-US" sz="1200" b="1" kern="1200" dirty="0">
                <a:solidFill>
                  <a:schemeClr val="tx1"/>
                </a:solidFill>
                <a:effectLst/>
                <a:latin typeface="Arial" pitchFamily="-110" charset="0"/>
                <a:ea typeface="ＭＳ Ｐゴシック" pitchFamily="-110" charset="-128"/>
                <a:cs typeface="ＭＳ Ｐゴシック" pitchFamily="-110" charset="-128"/>
              </a:rPr>
              <a:t>case of a process) may have access to each specific system resource, and the type of</a:t>
            </a:r>
          </a:p>
          <a:p>
            <a:r>
              <a:rPr lang="en-US" sz="1200" b="1" kern="1200" dirty="0">
                <a:solidFill>
                  <a:schemeClr val="tx1"/>
                </a:solidFill>
                <a:effectLst/>
                <a:latin typeface="Arial" pitchFamily="-110" charset="0"/>
                <a:ea typeface="ＭＳ Ｐゴシック" pitchFamily="-110" charset="-128"/>
                <a:cs typeface="ＭＳ Ｐゴシック" pitchFamily="-110" charset="-128"/>
              </a:rPr>
              <a:t>access that is permitted in each instance.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258793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Figure 4.1 shows a broader context of access control. In addition to access</a:t>
            </a:r>
          </a:p>
          <a:p>
            <a:pPr eaLnBrk="1" hangingPunct="1"/>
            <a:r>
              <a:rPr lang="en-US" b="0" dirty="0"/>
              <a:t>control, this context involves the following entities and functions:</a:t>
            </a:r>
          </a:p>
          <a:p>
            <a:pPr eaLnBrk="1" hangingPunct="1"/>
            <a:endParaRPr lang="en-US" b="0" dirty="0"/>
          </a:p>
          <a:p>
            <a:pPr eaLnBrk="1" hangingPunct="1"/>
            <a:r>
              <a:rPr lang="en-US" b="0" dirty="0"/>
              <a:t>• </a:t>
            </a:r>
            <a:r>
              <a:rPr lang="en-US" b="1" dirty="0"/>
              <a:t>Authentication</a:t>
            </a:r>
            <a:r>
              <a:rPr lang="en-US" b="0" dirty="0"/>
              <a:t>: Verification that the credentials of a user or other system</a:t>
            </a:r>
          </a:p>
          <a:p>
            <a:pPr eaLnBrk="1" hangingPunct="1"/>
            <a:r>
              <a:rPr lang="en-US" b="0" dirty="0"/>
              <a:t>entity are valid.</a:t>
            </a:r>
          </a:p>
          <a:p>
            <a:pPr eaLnBrk="1" hangingPunct="1"/>
            <a:endParaRPr lang="en-US" b="0" dirty="0"/>
          </a:p>
          <a:p>
            <a:pPr marL="0" indent="0" eaLnBrk="1" hangingPunct="1">
              <a:buFont typeface="Arial" panose="020B0604020202020204" pitchFamily="34" charset="0"/>
              <a:buNone/>
            </a:pPr>
            <a:r>
              <a:rPr lang="en-US" b="0" dirty="0"/>
              <a:t>• </a:t>
            </a:r>
            <a:r>
              <a:rPr lang="en-US" b="1" dirty="0"/>
              <a:t>Authorization:</a:t>
            </a:r>
            <a:r>
              <a:rPr lang="en-US" b="0" dirty="0"/>
              <a:t> The granting of a right or permission to a system entity to</a:t>
            </a:r>
          </a:p>
          <a:p>
            <a:pPr eaLnBrk="1" hangingPunct="1"/>
            <a:r>
              <a:rPr lang="en-US" b="0" dirty="0"/>
              <a:t>access a system resource. This function determines who is trusted for a given</a:t>
            </a:r>
          </a:p>
          <a:p>
            <a:pPr eaLnBrk="1" hangingPunct="1"/>
            <a:r>
              <a:rPr lang="en-US" b="0" dirty="0"/>
              <a:t>purpose.</a:t>
            </a:r>
          </a:p>
          <a:p>
            <a:pPr eaLnBrk="1" hangingPunct="1"/>
            <a:endParaRPr lang="en-US" b="0" dirty="0"/>
          </a:p>
          <a:p>
            <a:pPr eaLnBrk="1" hangingPunct="1"/>
            <a:r>
              <a:rPr lang="en-US" b="0" dirty="0"/>
              <a:t>• </a:t>
            </a:r>
            <a:r>
              <a:rPr lang="en-US" b="1" dirty="0"/>
              <a:t>Audit:</a:t>
            </a:r>
            <a:r>
              <a:rPr lang="en-US" b="0" dirty="0"/>
              <a:t> An independent review and examination of system records and activities</a:t>
            </a:r>
          </a:p>
          <a:p>
            <a:pPr eaLnBrk="1" hangingPunct="1"/>
            <a:r>
              <a:rPr lang="en-US" b="0" dirty="0"/>
              <a:t>in order to test for adequacy of system controls, to ensure compliance with</a:t>
            </a:r>
          </a:p>
          <a:p>
            <a:pPr eaLnBrk="1" hangingPunct="1"/>
            <a:r>
              <a:rPr lang="en-US" b="0" dirty="0"/>
              <a:t>established policy and operational procedures, to detect breaches in security,</a:t>
            </a:r>
          </a:p>
          <a:p>
            <a:pPr eaLnBrk="1" hangingPunct="1"/>
            <a:r>
              <a:rPr lang="en-US" b="0" dirty="0"/>
              <a:t>and to recommend any indicated changes in control, policy and procedures.</a:t>
            </a:r>
          </a:p>
          <a:p>
            <a:pPr eaLnBrk="1" hangingPunct="1"/>
            <a:endParaRPr lang="en-US" b="0" dirty="0"/>
          </a:p>
          <a:p>
            <a:pPr eaLnBrk="1" hangingPunct="1"/>
            <a:r>
              <a:rPr lang="en-US" b="0" dirty="0"/>
              <a:t>An access control mechanism mediates between a user (or a process executing</a:t>
            </a:r>
          </a:p>
          <a:p>
            <a:pPr eaLnBrk="1" hangingPunct="1"/>
            <a:r>
              <a:rPr lang="en-US" b="0" dirty="0"/>
              <a:t>on behalf of a user) and system resources, such as applications, operating systems,</a:t>
            </a:r>
          </a:p>
          <a:p>
            <a:pPr eaLnBrk="1" hangingPunct="1"/>
            <a:r>
              <a:rPr lang="en-US" b="0" dirty="0"/>
              <a:t>firewalls, routers, files, and databases. The system must first authenticate an entity</a:t>
            </a:r>
          </a:p>
          <a:p>
            <a:pPr eaLnBrk="1" hangingPunct="1"/>
            <a:r>
              <a:rPr lang="en-US" b="0" dirty="0"/>
              <a:t>seeking access. Typically, the authentication function determines whether the user</a:t>
            </a:r>
          </a:p>
          <a:p>
            <a:pPr eaLnBrk="1" hangingPunct="1"/>
            <a:r>
              <a:rPr lang="en-US" b="0" dirty="0"/>
              <a:t>is permitted to access the system at all. Then the access control function determines</a:t>
            </a:r>
          </a:p>
          <a:p>
            <a:pPr eaLnBrk="1" hangingPunct="1"/>
            <a:r>
              <a:rPr lang="en-US" b="0" dirty="0"/>
              <a:t>if the specific requested access by this user is permitted. A security administrator</a:t>
            </a:r>
          </a:p>
          <a:p>
            <a:pPr eaLnBrk="1" hangingPunct="1"/>
            <a:r>
              <a:rPr lang="en-US" b="0" dirty="0"/>
              <a:t>maintains an authorization database that specifies what type of access to which</a:t>
            </a:r>
          </a:p>
          <a:p>
            <a:pPr eaLnBrk="1" hangingPunct="1"/>
            <a:r>
              <a:rPr lang="en-US" b="0" dirty="0"/>
              <a:t>resources is allowed for this user. The access control function consults this database</a:t>
            </a:r>
          </a:p>
          <a:p>
            <a:pPr eaLnBrk="1" hangingPunct="1"/>
            <a:r>
              <a:rPr lang="en-US" b="0" dirty="0"/>
              <a:t>to determine whether to grant access. An auditing function monitors and keeps a</a:t>
            </a:r>
          </a:p>
          <a:p>
            <a:pPr eaLnBrk="1" hangingPunct="1"/>
            <a:r>
              <a:rPr lang="en-US" b="0" dirty="0"/>
              <a:t>record of user accesses to system resources.</a:t>
            </a:r>
          </a:p>
          <a:p>
            <a:pPr eaLnBrk="1" hangingPunct="1"/>
            <a:endParaRPr lang="en-US" b="0" dirty="0"/>
          </a:p>
          <a:p>
            <a:pPr eaLnBrk="1" hangingPunct="1"/>
            <a:r>
              <a:rPr lang="en-US" b="0" dirty="0"/>
              <a:t>In the simple model of Figure 4.1, the access control function is shown as</a:t>
            </a:r>
          </a:p>
          <a:p>
            <a:pPr eaLnBrk="1" hangingPunct="1"/>
            <a:r>
              <a:rPr lang="en-US" b="0" dirty="0"/>
              <a:t>a single logical module. In practice, a number of components may cooperatively</a:t>
            </a:r>
          </a:p>
          <a:p>
            <a:pPr eaLnBrk="1" hangingPunct="1"/>
            <a:r>
              <a:rPr lang="en-US" b="0" dirty="0"/>
              <a:t>share the access control function. All operating systems have at least a rudimentary,</a:t>
            </a:r>
          </a:p>
          <a:p>
            <a:pPr eaLnBrk="1" hangingPunct="1"/>
            <a:r>
              <a:rPr lang="en-US" b="0" dirty="0"/>
              <a:t>and in many cases a quite robust, access control component. Add-on security</a:t>
            </a:r>
          </a:p>
          <a:p>
            <a:pPr eaLnBrk="1" hangingPunct="1"/>
            <a:r>
              <a:rPr lang="en-US" b="0" dirty="0"/>
              <a:t>packages can supplement the native access control capabilities of the OS. Particular</a:t>
            </a:r>
          </a:p>
          <a:p>
            <a:pPr eaLnBrk="1" hangingPunct="1"/>
            <a:r>
              <a:rPr lang="en-US" b="0" dirty="0"/>
              <a:t>applications or utilities, such as a database management system, also incorporate</a:t>
            </a:r>
          </a:p>
          <a:p>
            <a:pPr eaLnBrk="1" hangingPunct="1"/>
            <a:r>
              <a:rPr lang="en-US" b="0" dirty="0"/>
              <a:t>access control functions. External devices, such as firewalls, can also provide access</a:t>
            </a:r>
          </a:p>
          <a:p>
            <a:pPr eaLnBrk="1" hangingPunct="1"/>
            <a:r>
              <a:rPr lang="en-US" b="0" dirty="0"/>
              <a:t>control services.</a:t>
            </a:r>
            <a:endParaRPr lang="en-US" b="0"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19616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t>
            </a:r>
            <a:r>
              <a:rPr lang="en-US" b="1" dirty="0"/>
              <a:t>Access control policies are generally grouped into the following categories:</a:t>
            </a:r>
          </a:p>
          <a:p>
            <a:pPr eaLnBrk="1" hangingPunct="1"/>
            <a:endParaRPr lang="en-US" b="0" dirty="0"/>
          </a:p>
          <a:p>
            <a:pPr eaLnBrk="1" hangingPunct="1"/>
            <a:r>
              <a:rPr lang="en-US" b="0" dirty="0"/>
              <a:t>• </a:t>
            </a:r>
            <a:r>
              <a:rPr lang="en-US" b="1" dirty="0"/>
              <a:t>Discretionary access control (DAC): </a:t>
            </a:r>
            <a:r>
              <a:rPr lang="en-US" b="0" dirty="0"/>
              <a:t>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a:t>
            </a:r>
            <a:r>
              <a:rPr lang="en-US" b="1" dirty="0"/>
              <a:t>Mandatory access control (MAC): </a:t>
            </a:r>
            <a:r>
              <a:rPr lang="en-US" b="0" dirty="0"/>
              <a:t>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a:t>
            </a:r>
            <a:r>
              <a:rPr lang="en-US" b="1" dirty="0"/>
              <a:t>Role-based access control (RBAC): </a:t>
            </a:r>
            <a:r>
              <a:rPr lang="en-US" b="0" dirty="0"/>
              <a:t>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Attribute-based access control (ABAC):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MAC is a concept that evolved out of requirements for</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27.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Both RBAC and ABAC have become increasingly</a:t>
            </a: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popular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9211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t>The basic elements of access control are: subject, object, and access right.</a:t>
            </a:r>
          </a:p>
          <a:p>
            <a:pPr eaLnBrk="1" hangingPunct="1"/>
            <a:endParaRPr lang="en-US" b="0" dirty="0"/>
          </a:p>
          <a:p>
            <a:pPr eaLnBrk="1" hangingPunct="1"/>
            <a:r>
              <a:rPr lang="en-US" b="0" dirty="0"/>
              <a:t>A </a:t>
            </a:r>
            <a:r>
              <a:rPr lang="en-US" b="1" dirty="0"/>
              <a:t>subject</a:t>
            </a:r>
            <a:r>
              <a:rPr lang="en-US" b="0" dirty="0"/>
              <a: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1" dirty="0"/>
              <a:t>Basic access control systems typically define three classes of subject</a:t>
            </a:r>
            <a:r>
              <a:rPr lang="en-US" b="0" dirty="0"/>
              <a:t>, with</a:t>
            </a:r>
          </a:p>
          <a:p>
            <a:pPr eaLnBrk="1" hangingPunct="1"/>
            <a:r>
              <a:rPr lang="en-US" b="0" dirty="0"/>
              <a:t>different access rights for each class:</a:t>
            </a:r>
          </a:p>
          <a:p>
            <a:pPr eaLnBrk="1" hangingPunct="1"/>
            <a:endParaRPr lang="en-US" b="0" dirty="0"/>
          </a:p>
          <a:p>
            <a:pPr eaLnBrk="1" hangingPunct="1"/>
            <a:r>
              <a:rPr lang="en-US" b="0" dirty="0"/>
              <a:t>• </a:t>
            </a:r>
            <a:r>
              <a:rPr lang="en-US" b="1" dirty="0"/>
              <a:t>Owner</a:t>
            </a:r>
            <a:r>
              <a:rPr lang="en-US" b="0" dirty="0"/>
              <a:t>: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a:t>
            </a:r>
            <a:r>
              <a:rPr lang="en-US" b="1" dirty="0"/>
              <a:t>Group:</a:t>
            </a:r>
            <a:r>
              <a:rPr lang="en-US" b="0" dirty="0"/>
              <a:t>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a:t>
            </a:r>
            <a:r>
              <a:rPr lang="en-US" b="1" dirty="0"/>
              <a:t>World:</a:t>
            </a:r>
            <a:r>
              <a:rPr lang="en-US" b="0" dirty="0"/>
              <a:t>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a:t>
            </a:r>
            <a:r>
              <a:rPr lang="en-US" b="1" dirty="0"/>
              <a:t>object </a:t>
            </a:r>
            <a:r>
              <a:rPr lang="en-US" b="0" dirty="0"/>
              <a:t>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t>
            </a:r>
            <a:r>
              <a:rPr lang="en-US" b="1" dirty="0"/>
              <a:t>access right </a:t>
            </a:r>
            <a:r>
              <a:rPr lang="en-US" b="0" dirty="0"/>
              <a:t>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a:t>
            </a:r>
            <a:r>
              <a:rPr lang="en-US" b="1" dirty="0"/>
              <a:t>Read:</a:t>
            </a:r>
            <a:r>
              <a:rPr lang="en-US" b="0" dirty="0"/>
              <a:t> User may view information in a system resource (e.g., a file, selected</a:t>
            </a:r>
          </a:p>
          <a:p>
            <a:pPr eaLnBrk="1" hangingPunct="1"/>
            <a:r>
              <a:rPr lang="en-US" b="0" dirty="0"/>
              <a:t>records in a file, selected fields within a record, or some combination). </a:t>
            </a:r>
            <a:r>
              <a:rPr lang="en-US" b="1" dirty="0"/>
              <a:t>Read</a:t>
            </a:r>
          </a:p>
          <a:p>
            <a:pPr eaLnBrk="1" hangingPunct="1"/>
            <a:r>
              <a:rPr lang="en-US" b="1" dirty="0"/>
              <a:t>access includes the ability to copy or print.</a:t>
            </a:r>
          </a:p>
          <a:p>
            <a:pPr eaLnBrk="1" hangingPunct="1"/>
            <a:endParaRPr lang="en-US" b="0" dirty="0"/>
          </a:p>
          <a:p>
            <a:pPr eaLnBrk="1" hangingPunct="1"/>
            <a:r>
              <a:rPr lang="en-US" b="0" dirty="0"/>
              <a:t>• </a:t>
            </a:r>
            <a:r>
              <a:rPr lang="en-US" b="1" dirty="0"/>
              <a:t>Write</a:t>
            </a:r>
            <a:r>
              <a:rPr lang="en-US" b="0" dirty="0"/>
              <a:t>: User may add, modify, or delete data in system resource (e.g., files,</a:t>
            </a:r>
          </a:p>
          <a:p>
            <a:pPr eaLnBrk="1" hangingPunct="1"/>
            <a:r>
              <a:rPr lang="en-US" b="0" dirty="0"/>
              <a:t>records, programs). </a:t>
            </a:r>
            <a:r>
              <a:rPr lang="en-US" b="1" dirty="0"/>
              <a:t>Write access includes read access.</a:t>
            </a:r>
          </a:p>
          <a:p>
            <a:pPr eaLnBrk="1" hangingPunct="1"/>
            <a:endParaRPr lang="en-US" b="0" dirty="0"/>
          </a:p>
          <a:p>
            <a:pPr eaLnBrk="1" hangingPunct="1"/>
            <a:r>
              <a:rPr lang="en-US" b="0" dirty="0"/>
              <a:t>• </a:t>
            </a:r>
            <a:r>
              <a:rPr lang="en-US" b="1" dirty="0"/>
              <a:t>Execute</a:t>
            </a:r>
            <a:r>
              <a:rPr lang="en-US" b="0" dirty="0"/>
              <a:t>: User may execute specified programs.</a:t>
            </a:r>
          </a:p>
          <a:p>
            <a:pPr eaLnBrk="1" hangingPunct="1"/>
            <a:endParaRPr lang="en-US" b="0" dirty="0"/>
          </a:p>
          <a:p>
            <a:pPr eaLnBrk="1" hangingPunct="1"/>
            <a:r>
              <a:rPr lang="en-US" b="0" dirty="0"/>
              <a:t>• </a:t>
            </a:r>
            <a:r>
              <a:rPr lang="en-US" b="1" dirty="0"/>
              <a:t>Delete:</a:t>
            </a:r>
            <a:r>
              <a:rPr lang="en-US" b="0" dirty="0"/>
              <a:t> User may delete certain system resources, such as files or records.</a:t>
            </a:r>
          </a:p>
          <a:p>
            <a:pPr eaLnBrk="1" hangingPunct="1"/>
            <a:endParaRPr lang="en-US" b="0" dirty="0"/>
          </a:p>
          <a:p>
            <a:pPr eaLnBrk="1" hangingPunct="1"/>
            <a:r>
              <a:rPr lang="en-US" b="0" dirty="0"/>
              <a:t>• </a:t>
            </a:r>
            <a:r>
              <a:rPr lang="en-US" b="1" dirty="0"/>
              <a:t>Create:</a:t>
            </a:r>
            <a:r>
              <a:rPr lang="en-US" b="0" dirty="0"/>
              <a:t> User may create new files, records, or fields.</a:t>
            </a:r>
          </a:p>
          <a:p>
            <a:pPr eaLnBrk="1" hangingPunct="1"/>
            <a:endParaRPr lang="en-US" b="0" dirty="0"/>
          </a:p>
          <a:p>
            <a:pPr eaLnBrk="1" hangingPunct="1"/>
            <a:r>
              <a:rPr lang="en-US" b="0" dirty="0"/>
              <a:t>• </a:t>
            </a:r>
            <a:r>
              <a:rPr lang="en-US" b="1" dirty="0"/>
              <a:t>Search:</a:t>
            </a:r>
            <a:r>
              <a:rPr lang="en-US" b="0" dirty="0"/>
              <a:t> User may list the files in a directory or otherwise search the directory.</a:t>
            </a:r>
            <a:endParaRPr lang="en-US" b="0" dirty="0">
              <a:latin typeface="Times New Roman" pitchFamily="-110"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221822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3/1/2021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3/1/2021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3/1/2021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3/1/2021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3/1/2021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3/1/2021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3/1/2021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3/1/2021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3/1/2021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3/1/2021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3/1/2021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3/1/2021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g"/><Relationship Id="rId7" Type="http://schemas.openxmlformats.org/officeDocument/2006/relationships/diagramColors" Target="../diagrams/colors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g"/><Relationship Id="rId7" Type="http://schemas.openxmlformats.org/officeDocument/2006/relationships/diagramColors" Target="../diagrams/colors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g"/><Relationship Id="rId7" Type="http://schemas.openxmlformats.org/officeDocument/2006/relationships/diagramColors" Target="../diagrams/colors10.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Scheme in which an entity may be granted access rights that permit the entity, by its own volition, to enable another entity to access some resource</a:t>
            </a:r>
          </a:p>
          <a:p>
            <a:pPr eaLnBrk="1" hangingPunct="1"/>
            <a:r>
              <a:rPr lang="en-US" altLang="en-US" sz="3600" dirty="0"/>
              <a:t>Often provided using an access matrix</a:t>
            </a:r>
          </a:p>
          <a:p>
            <a:pPr lvl="1"/>
            <a:r>
              <a:rPr lang="en-US" altLang="en-US" sz="3200" dirty="0"/>
              <a:t>One dimension consists of identified subjects that may attempt data access to the resources</a:t>
            </a:r>
          </a:p>
          <a:p>
            <a:pPr lvl="1"/>
            <a:r>
              <a:rPr lang="en-US" altLang="en-US" sz="3200" dirty="0"/>
              <a:t>The other dimension lists the objects that may be accessed</a:t>
            </a:r>
          </a:p>
          <a:p>
            <a:r>
              <a:rPr lang="en-US" altLang="en-US" sz="3600" dirty="0"/>
              <a:t>Each entry in the matrix indicates the access rights of a particular subject for a particular object</a:t>
            </a: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Discretionary Access Control (DAC)</a:t>
            </a:r>
          </a:p>
        </p:txBody>
      </p:sp>
    </p:spTree>
    <p:extLst>
      <p:ext uri="{BB962C8B-B14F-4D97-AF65-F5344CB8AC3E}">
        <p14:creationId xmlns:p14="http://schemas.microsoft.com/office/powerpoint/2010/main" val="82879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Structures</a:t>
            </a:r>
          </a:p>
        </p:txBody>
      </p:sp>
      <p:pic>
        <p:nvPicPr>
          <p:cNvPr id="2" name="Picture 1">
            <a:extLst>
              <a:ext uri="{FF2B5EF4-FFF2-40B4-BE49-F238E27FC236}">
                <a16:creationId xmlns:a16="http://schemas.microsoft.com/office/drawing/2014/main" id="{D6BCD6C0-DFB1-4F33-8DD7-7A1993A5FCDE}"/>
              </a:ext>
            </a:extLst>
          </p:cNvPr>
          <p:cNvPicPr>
            <a:picLocks noChangeAspect="1"/>
          </p:cNvPicPr>
          <p:nvPr/>
        </p:nvPicPr>
        <p:blipFill>
          <a:blip r:embed="rId4"/>
          <a:stretch>
            <a:fillRect/>
          </a:stretch>
        </p:blipFill>
        <p:spPr>
          <a:xfrm>
            <a:off x="1986459" y="1539764"/>
            <a:ext cx="7948120" cy="3935226"/>
          </a:xfrm>
          <a:prstGeom prst="rect">
            <a:avLst/>
          </a:prstGeom>
        </p:spPr>
      </p:pic>
      <p:pic>
        <p:nvPicPr>
          <p:cNvPr id="3" name="Picture 2">
            <a:extLst>
              <a:ext uri="{FF2B5EF4-FFF2-40B4-BE49-F238E27FC236}">
                <a16:creationId xmlns:a16="http://schemas.microsoft.com/office/drawing/2014/main" id="{31BFBDC2-F492-479F-BCFA-E1E091ACFED7}"/>
              </a:ext>
            </a:extLst>
          </p:cNvPr>
          <p:cNvPicPr>
            <a:picLocks noChangeAspect="1"/>
          </p:cNvPicPr>
          <p:nvPr/>
        </p:nvPicPr>
        <p:blipFill>
          <a:blip r:embed="rId5"/>
          <a:stretch>
            <a:fillRect/>
          </a:stretch>
        </p:blipFill>
        <p:spPr>
          <a:xfrm>
            <a:off x="3434260" y="5587899"/>
            <a:ext cx="5638800" cy="285750"/>
          </a:xfrm>
          <a:prstGeom prst="rect">
            <a:avLst/>
          </a:prstGeom>
        </p:spPr>
      </p:pic>
    </p:spTree>
    <p:extLst>
      <p:ext uri="{BB962C8B-B14F-4D97-AF65-F5344CB8AC3E}">
        <p14:creationId xmlns:p14="http://schemas.microsoft.com/office/powerpoint/2010/main" val="1063907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Structures (Cont.)</a:t>
            </a:r>
          </a:p>
        </p:txBody>
      </p:sp>
      <p:pic>
        <p:nvPicPr>
          <p:cNvPr id="3" name="Picture 2">
            <a:extLst>
              <a:ext uri="{FF2B5EF4-FFF2-40B4-BE49-F238E27FC236}">
                <a16:creationId xmlns:a16="http://schemas.microsoft.com/office/drawing/2014/main" id="{31BFBDC2-F492-479F-BCFA-E1E091ACFED7}"/>
              </a:ext>
            </a:extLst>
          </p:cNvPr>
          <p:cNvPicPr>
            <a:picLocks noChangeAspect="1"/>
          </p:cNvPicPr>
          <p:nvPr/>
        </p:nvPicPr>
        <p:blipFill>
          <a:blip r:embed="rId4"/>
          <a:stretch>
            <a:fillRect/>
          </a:stretch>
        </p:blipFill>
        <p:spPr>
          <a:xfrm>
            <a:off x="3434260" y="5777091"/>
            <a:ext cx="5638800" cy="285750"/>
          </a:xfrm>
          <a:prstGeom prst="rect">
            <a:avLst/>
          </a:prstGeom>
        </p:spPr>
      </p:pic>
      <p:pic>
        <p:nvPicPr>
          <p:cNvPr id="9" name="Picture 8">
            <a:extLst>
              <a:ext uri="{FF2B5EF4-FFF2-40B4-BE49-F238E27FC236}">
                <a16:creationId xmlns:a16="http://schemas.microsoft.com/office/drawing/2014/main" id="{D4A67436-DDA3-4B48-9122-07F96ADCCCB6}"/>
              </a:ext>
            </a:extLst>
          </p:cNvPr>
          <p:cNvPicPr>
            <a:picLocks noChangeAspect="1"/>
          </p:cNvPicPr>
          <p:nvPr/>
        </p:nvPicPr>
        <p:blipFill>
          <a:blip r:embed="rId5"/>
          <a:stretch>
            <a:fillRect/>
          </a:stretch>
        </p:blipFill>
        <p:spPr>
          <a:xfrm>
            <a:off x="2290762" y="1171575"/>
            <a:ext cx="7610475" cy="4514850"/>
          </a:xfrm>
          <a:prstGeom prst="rect">
            <a:avLst/>
          </a:prstGeom>
        </p:spPr>
      </p:pic>
    </p:spTree>
    <p:extLst>
      <p:ext uri="{BB962C8B-B14F-4D97-AF65-F5344CB8AC3E}">
        <p14:creationId xmlns:p14="http://schemas.microsoft.com/office/powerpoint/2010/main" val="130842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Authorization Table</a:t>
            </a:r>
          </a:p>
        </p:txBody>
      </p:sp>
      <p:pic>
        <p:nvPicPr>
          <p:cNvPr id="2" name="Picture 1">
            <a:extLst>
              <a:ext uri="{FF2B5EF4-FFF2-40B4-BE49-F238E27FC236}">
                <a16:creationId xmlns:a16="http://schemas.microsoft.com/office/drawing/2014/main" id="{C03FFF9C-B716-485E-9CAA-C4EE5D1BF32D}"/>
              </a:ext>
            </a:extLst>
          </p:cNvPr>
          <p:cNvPicPr>
            <a:picLocks noChangeAspect="1"/>
          </p:cNvPicPr>
          <p:nvPr/>
        </p:nvPicPr>
        <p:blipFill>
          <a:blip r:embed="rId4"/>
          <a:stretch>
            <a:fillRect/>
          </a:stretch>
        </p:blipFill>
        <p:spPr>
          <a:xfrm>
            <a:off x="2491604" y="1215759"/>
            <a:ext cx="3771900" cy="4962525"/>
          </a:xfrm>
          <a:prstGeom prst="rect">
            <a:avLst/>
          </a:prstGeom>
        </p:spPr>
      </p:pic>
      <p:pic>
        <p:nvPicPr>
          <p:cNvPr id="3" name="Picture 2">
            <a:extLst>
              <a:ext uri="{FF2B5EF4-FFF2-40B4-BE49-F238E27FC236}">
                <a16:creationId xmlns:a16="http://schemas.microsoft.com/office/drawing/2014/main" id="{BF497517-630E-4B56-BE9B-574CEB3A787E}"/>
              </a:ext>
            </a:extLst>
          </p:cNvPr>
          <p:cNvPicPr>
            <a:picLocks noChangeAspect="1"/>
          </p:cNvPicPr>
          <p:nvPr/>
        </p:nvPicPr>
        <p:blipFill>
          <a:blip r:embed="rId5"/>
          <a:stretch>
            <a:fillRect/>
          </a:stretch>
        </p:blipFill>
        <p:spPr>
          <a:xfrm>
            <a:off x="7059507" y="3366433"/>
            <a:ext cx="3590925" cy="314325"/>
          </a:xfrm>
          <a:prstGeom prst="rect">
            <a:avLst/>
          </a:prstGeom>
        </p:spPr>
      </p:pic>
    </p:spTree>
    <p:extLst>
      <p:ext uri="{BB962C8B-B14F-4D97-AF65-F5344CB8AC3E}">
        <p14:creationId xmlns:p14="http://schemas.microsoft.com/office/powerpoint/2010/main" val="31289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Extended Access Control Matrix</a:t>
            </a:r>
          </a:p>
        </p:txBody>
      </p:sp>
      <p:pic>
        <p:nvPicPr>
          <p:cNvPr id="9" name="Picture 8">
            <a:extLst>
              <a:ext uri="{FF2B5EF4-FFF2-40B4-BE49-F238E27FC236}">
                <a16:creationId xmlns:a16="http://schemas.microsoft.com/office/drawing/2014/main" id="{B9498F3D-A2E7-40E8-B54F-24A811401476}"/>
              </a:ext>
            </a:extLst>
          </p:cNvPr>
          <p:cNvPicPr>
            <a:picLocks noChangeAspect="1"/>
          </p:cNvPicPr>
          <p:nvPr/>
        </p:nvPicPr>
        <p:blipFill>
          <a:blip r:embed="rId4"/>
          <a:stretch>
            <a:fillRect/>
          </a:stretch>
        </p:blipFill>
        <p:spPr>
          <a:xfrm>
            <a:off x="570677" y="1256148"/>
            <a:ext cx="10339204" cy="4846844"/>
          </a:xfrm>
          <a:prstGeom prst="rect">
            <a:avLst/>
          </a:prstGeom>
        </p:spPr>
      </p:pic>
    </p:spTree>
    <p:extLst>
      <p:ext uri="{BB962C8B-B14F-4D97-AF65-F5344CB8AC3E}">
        <p14:creationId xmlns:p14="http://schemas.microsoft.com/office/powerpoint/2010/main" val="389952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Function</a:t>
            </a:r>
          </a:p>
        </p:txBody>
      </p:sp>
      <p:pic>
        <p:nvPicPr>
          <p:cNvPr id="2" name="Picture 1">
            <a:extLst>
              <a:ext uri="{FF2B5EF4-FFF2-40B4-BE49-F238E27FC236}">
                <a16:creationId xmlns:a16="http://schemas.microsoft.com/office/drawing/2014/main" id="{90FD30E4-2177-4F07-8647-B2071CF0F66F}"/>
              </a:ext>
            </a:extLst>
          </p:cNvPr>
          <p:cNvPicPr>
            <a:picLocks noChangeAspect="1"/>
          </p:cNvPicPr>
          <p:nvPr/>
        </p:nvPicPr>
        <p:blipFill>
          <a:blip r:embed="rId4"/>
          <a:stretch>
            <a:fillRect/>
          </a:stretch>
        </p:blipFill>
        <p:spPr>
          <a:xfrm>
            <a:off x="3143049" y="1204107"/>
            <a:ext cx="4791757" cy="4972226"/>
          </a:xfrm>
          <a:prstGeom prst="rect">
            <a:avLst/>
          </a:prstGeom>
        </p:spPr>
      </p:pic>
    </p:spTree>
    <p:extLst>
      <p:ext uri="{BB962C8B-B14F-4D97-AF65-F5344CB8AC3E}">
        <p14:creationId xmlns:p14="http://schemas.microsoft.com/office/powerpoint/2010/main" val="140493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System Commands</a:t>
            </a:r>
          </a:p>
        </p:txBody>
      </p:sp>
      <p:pic>
        <p:nvPicPr>
          <p:cNvPr id="9" name="Picture 8">
            <a:extLst>
              <a:ext uri="{FF2B5EF4-FFF2-40B4-BE49-F238E27FC236}">
                <a16:creationId xmlns:a16="http://schemas.microsoft.com/office/drawing/2014/main" id="{50682DC5-C6F1-4456-9EA1-B67D01E3F5F3}"/>
              </a:ext>
            </a:extLst>
          </p:cNvPr>
          <p:cNvPicPr>
            <a:picLocks noChangeAspect="1"/>
          </p:cNvPicPr>
          <p:nvPr/>
        </p:nvPicPr>
        <p:blipFill>
          <a:blip r:embed="rId4"/>
          <a:stretch>
            <a:fillRect/>
          </a:stretch>
        </p:blipFill>
        <p:spPr>
          <a:xfrm>
            <a:off x="1285213" y="1215754"/>
            <a:ext cx="6153150" cy="4962525"/>
          </a:xfrm>
          <a:prstGeom prst="rect">
            <a:avLst/>
          </a:prstGeom>
        </p:spPr>
      </p:pic>
      <p:pic>
        <p:nvPicPr>
          <p:cNvPr id="10" name="Picture 9">
            <a:extLst>
              <a:ext uri="{FF2B5EF4-FFF2-40B4-BE49-F238E27FC236}">
                <a16:creationId xmlns:a16="http://schemas.microsoft.com/office/drawing/2014/main" id="{69749F60-37EB-4ABC-B4F1-71C0470A96AE}"/>
              </a:ext>
            </a:extLst>
          </p:cNvPr>
          <p:cNvPicPr>
            <a:picLocks noChangeAspect="1"/>
          </p:cNvPicPr>
          <p:nvPr/>
        </p:nvPicPr>
        <p:blipFill>
          <a:blip r:embed="rId5"/>
          <a:stretch>
            <a:fillRect/>
          </a:stretch>
        </p:blipFill>
        <p:spPr>
          <a:xfrm>
            <a:off x="8027614" y="3361671"/>
            <a:ext cx="3105150" cy="323850"/>
          </a:xfrm>
          <a:prstGeom prst="rect">
            <a:avLst/>
          </a:prstGeom>
        </p:spPr>
      </p:pic>
    </p:spTree>
    <p:extLst>
      <p:ext uri="{BB962C8B-B14F-4D97-AF65-F5344CB8AC3E}">
        <p14:creationId xmlns:p14="http://schemas.microsoft.com/office/powerpoint/2010/main" val="148311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86831"/>
            <a:ext cx="11237114" cy="4873190"/>
          </a:xfrm>
        </p:spPr>
        <p:txBody>
          <a:bodyPr>
            <a:noAutofit/>
          </a:bodyPr>
          <a:lstStyle/>
          <a:p>
            <a:pPr eaLnBrk="1" hangingPunct="1"/>
            <a:r>
              <a:rPr lang="en-US" altLang="en-US" dirty="0"/>
              <a:t>Set of objects together with access rights to those objects</a:t>
            </a:r>
          </a:p>
          <a:p>
            <a:pPr eaLnBrk="1" hangingPunct="1"/>
            <a:r>
              <a:rPr lang="en-US" altLang="en-US" dirty="0"/>
              <a:t>More flexibility when associating capabilities with protection domains</a:t>
            </a:r>
          </a:p>
          <a:p>
            <a:pPr eaLnBrk="1" hangingPunct="1"/>
            <a:r>
              <a:rPr lang="en-US" altLang="en-US" dirty="0"/>
              <a:t>In terms of the access matrix, a row defines a protection domain</a:t>
            </a:r>
          </a:p>
          <a:p>
            <a:pPr eaLnBrk="1" hangingPunct="1"/>
            <a:r>
              <a:rPr lang="en-US" altLang="en-US" dirty="0"/>
              <a:t>User can spawn processes with a subset of the access rights of the user</a:t>
            </a:r>
          </a:p>
          <a:p>
            <a:pPr eaLnBrk="1" hangingPunct="1"/>
            <a:r>
              <a:rPr lang="en-US" altLang="en-US" dirty="0"/>
              <a:t>Association between a process and a domain can be static or dynamic</a:t>
            </a:r>
          </a:p>
          <a:p>
            <a:pPr eaLnBrk="1" hangingPunct="1"/>
            <a:r>
              <a:rPr lang="en-US" altLang="en-US" dirty="0"/>
              <a:t>In user mode certain areas of memory are protected from use and certain instructions may not be executed</a:t>
            </a:r>
          </a:p>
          <a:p>
            <a:pPr eaLnBrk="1" hangingPunct="1"/>
            <a:r>
              <a:rPr lang="en-US" altLang="en-US" dirty="0"/>
              <a:t>In kernel mode privileged instructions may be executed and protected areas of memory may be accessed</a:t>
            </a:r>
            <a:endParaRPr lang="en-US" altLang="en-US" sz="24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Protection Domains</a:t>
            </a:r>
          </a:p>
        </p:txBody>
      </p:sp>
    </p:spTree>
    <p:extLst>
      <p:ext uri="{BB962C8B-B14F-4D97-AF65-F5344CB8AC3E}">
        <p14:creationId xmlns:p14="http://schemas.microsoft.com/office/powerpoint/2010/main" val="110731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UNIX File Access Control</a:t>
            </a:r>
          </a:p>
        </p:txBody>
      </p:sp>
      <p:graphicFrame>
        <p:nvGraphicFramePr>
          <p:cNvPr id="14" name="Content Placeholder 3">
            <a:extLst>
              <a:ext uri="{FF2B5EF4-FFF2-40B4-BE49-F238E27FC236}">
                <a16:creationId xmlns:a16="http://schemas.microsoft.com/office/drawing/2014/main" id="{98ED2F11-80E8-485D-89A4-631F90109981}"/>
              </a:ext>
            </a:extLst>
          </p:cNvPr>
          <p:cNvGraphicFramePr>
            <a:graphicFrameLocks noGrp="1"/>
          </p:cNvGraphicFramePr>
          <p:nvPr>
            <p:extLst>
              <p:ext uri="{D42A27DB-BD31-4B8C-83A1-F6EECF244321}">
                <p14:modId xmlns:p14="http://schemas.microsoft.com/office/powerpoint/2010/main" val="2714103771"/>
              </p:ext>
            </p:extLst>
          </p:nvPr>
        </p:nvGraphicFramePr>
        <p:xfrm>
          <a:off x="1981200" y="1166649"/>
          <a:ext cx="8471338"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767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UNIX File Access Control</a:t>
            </a:r>
          </a:p>
        </p:txBody>
      </p:sp>
      <p:sp>
        <p:nvSpPr>
          <p:cNvPr id="10" name="Text Placeholder 4">
            <a:extLst>
              <a:ext uri="{FF2B5EF4-FFF2-40B4-BE49-F238E27FC236}">
                <a16:creationId xmlns:a16="http://schemas.microsoft.com/office/drawing/2014/main" id="{3C46E67E-B82E-4A1C-A374-F0BC9B502427}"/>
              </a:ext>
            </a:extLst>
          </p:cNvPr>
          <p:cNvSpPr>
            <a:spLocks noGrp="1"/>
          </p:cNvSpPr>
          <p:nvPr/>
        </p:nvSpPr>
        <p:spPr>
          <a:xfrm>
            <a:off x="1204935" y="1715820"/>
            <a:ext cx="3602038" cy="487680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125000"/>
              </a:lnSpc>
              <a:spcBef>
                <a:spcPct val="20000"/>
              </a:spcBef>
              <a:buFont typeface="Arial" pitchFamily="34" charset="0"/>
              <a:buNone/>
              <a:defRPr sz="160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200"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900"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900"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900"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lumMod val="50000"/>
                    <a:lumOff val="50000"/>
                  </a:schemeClr>
                </a:solidFill>
                <a:latin typeface="+mj-lt"/>
                <a:ea typeface="+mn-ea"/>
                <a:cs typeface="+mn-cs"/>
              </a:defRPr>
            </a:lvl9pPr>
          </a:lstStyle>
          <a:p>
            <a:pPr marL="342900" indent="-342900" algn="l" eaLnBrk="1" fontAlgn="auto" hangingPunct="1">
              <a:lnSpc>
                <a:spcPct val="110000"/>
              </a:lnSpc>
              <a:spcBef>
                <a:spcPts val="800"/>
              </a:spcBef>
              <a:spcAft>
                <a:spcPts val="0"/>
              </a:spcAft>
              <a:buSzPct val="90000"/>
              <a:buFont typeface="Wingdings" pitchFamily="2" charset="2"/>
              <a:buChar char=""/>
              <a:defRPr/>
            </a:pPr>
            <a:r>
              <a:rPr lang="en-US" sz="3636" dirty="0">
                <a:solidFill>
                  <a:schemeClr val="tx1"/>
                </a:solidFill>
              </a:rPr>
              <a:t>U</a:t>
            </a:r>
            <a:r>
              <a:rPr lang="en-US" sz="3636" dirty="0">
                <a:solidFill>
                  <a:schemeClr val="tx1"/>
                </a:solidFill>
                <a:ea typeface="+mn-ea"/>
                <a:cs typeface="+mn-cs"/>
              </a:rPr>
              <a:t>nique user identification number (user ID)</a:t>
            </a:r>
          </a:p>
          <a:p>
            <a:pPr marL="342900" indent="-342900" algn="l" eaLnBrk="1" fontAlgn="auto" hangingPunct="1">
              <a:lnSpc>
                <a:spcPct val="110000"/>
              </a:lnSpc>
              <a:spcBef>
                <a:spcPts val="800"/>
              </a:spcBef>
              <a:spcAft>
                <a:spcPts val="0"/>
              </a:spcAft>
              <a:buSzPct val="90000"/>
              <a:buFont typeface="Wingdings" pitchFamily="2" charset="2"/>
              <a:buChar char=""/>
              <a:defRPr/>
            </a:pPr>
            <a:r>
              <a:rPr lang="en-US" sz="3636" dirty="0">
                <a:solidFill>
                  <a:schemeClr val="tx1"/>
                </a:solidFill>
              </a:rPr>
              <a:t>M</a:t>
            </a:r>
            <a:r>
              <a:rPr lang="en-US" sz="3636" dirty="0">
                <a:solidFill>
                  <a:schemeClr val="tx1"/>
                </a:solidFill>
                <a:ea typeface="+mn-ea"/>
                <a:cs typeface="+mn-cs"/>
              </a:rPr>
              <a:t>ember of a primary group identified by a group ID</a:t>
            </a:r>
          </a:p>
          <a:p>
            <a:pPr marL="342900" indent="-342900" algn="l" eaLnBrk="1" fontAlgn="auto" hangingPunct="1">
              <a:lnSpc>
                <a:spcPct val="110000"/>
              </a:lnSpc>
              <a:spcBef>
                <a:spcPts val="800"/>
              </a:spcBef>
              <a:spcAft>
                <a:spcPts val="0"/>
              </a:spcAft>
              <a:buSzPct val="90000"/>
              <a:buFont typeface="Wingdings" pitchFamily="2" charset="2"/>
              <a:buChar char=""/>
              <a:defRPr/>
            </a:pPr>
            <a:r>
              <a:rPr lang="en-US" sz="3636" dirty="0">
                <a:solidFill>
                  <a:schemeClr val="tx1"/>
                </a:solidFill>
              </a:rPr>
              <a:t>B</a:t>
            </a:r>
            <a:r>
              <a:rPr lang="en-US" sz="3636" dirty="0">
                <a:solidFill>
                  <a:schemeClr val="tx1"/>
                </a:solidFill>
                <a:ea typeface="+mn-ea"/>
                <a:cs typeface="+mn-cs"/>
              </a:rPr>
              <a:t>elongs to a specific group</a:t>
            </a:r>
          </a:p>
          <a:p>
            <a:pPr marL="342900" indent="-342900" algn="l" eaLnBrk="1" fontAlgn="auto" hangingPunct="1">
              <a:lnSpc>
                <a:spcPct val="110000"/>
              </a:lnSpc>
              <a:spcBef>
                <a:spcPts val="800"/>
              </a:spcBef>
              <a:spcAft>
                <a:spcPts val="0"/>
              </a:spcAft>
              <a:buSzPct val="90000"/>
              <a:buFont typeface="Wingdings" pitchFamily="2" charset="2"/>
              <a:buChar char=""/>
              <a:defRPr/>
            </a:pPr>
            <a:r>
              <a:rPr lang="en-US" sz="3636" dirty="0">
                <a:solidFill>
                  <a:schemeClr val="tx1"/>
                </a:solidFill>
                <a:ea typeface="+mn-ea"/>
                <a:cs typeface="+mn-cs"/>
              </a:rPr>
              <a:t>12 protection bits</a:t>
            </a:r>
          </a:p>
          <a:p>
            <a:pPr marL="800100" lvl="3" indent="-342900" eaLnBrk="1" fontAlgn="auto" hangingPunct="1">
              <a:lnSpc>
                <a:spcPct val="110000"/>
              </a:lnSpc>
              <a:spcBef>
                <a:spcPts val="800"/>
              </a:spcBef>
              <a:spcAft>
                <a:spcPts val="0"/>
              </a:spcAft>
              <a:buSzPct val="90000"/>
              <a:buFont typeface="Wingdings" pitchFamily="2" charset="2"/>
              <a:buChar char=""/>
              <a:defRPr/>
            </a:pPr>
            <a:r>
              <a:rPr lang="en-US" sz="3100" dirty="0">
                <a:solidFill>
                  <a:schemeClr val="tx1"/>
                </a:solidFill>
              </a:rPr>
              <a:t>S</a:t>
            </a:r>
            <a:r>
              <a:rPr lang="en-US" sz="3100" dirty="0">
                <a:solidFill>
                  <a:schemeClr val="tx1"/>
                </a:solidFill>
                <a:ea typeface="+mn-ea"/>
              </a:rPr>
              <a:t>pecify read, write, and execute permission for the owner of the file, members of the group and all other users</a:t>
            </a:r>
          </a:p>
          <a:p>
            <a:pPr marL="342900" lvl="2" indent="-342900" eaLnBrk="1" fontAlgn="auto" hangingPunct="1">
              <a:lnSpc>
                <a:spcPct val="110000"/>
              </a:lnSpc>
              <a:spcBef>
                <a:spcPts val="800"/>
              </a:spcBef>
              <a:spcAft>
                <a:spcPts val="0"/>
              </a:spcAft>
              <a:buSzPct val="90000"/>
              <a:buFont typeface="Wingdings" pitchFamily="2" charset="2"/>
              <a:buChar char=""/>
              <a:defRPr/>
            </a:pPr>
            <a:r>
              <a:rPr lang="en-US" sz="3200" dirty="0">
                <a:solidFill>
                  <a:schemeClr val="tx1"/>
                </a:solidFill>
              </a:rPr>
              <a:t>T</a:t>
            </a:r>
            <a:r>
              <a:rPr lang="en-US" sz="3200" dirty="0">
                <a:solidFill>
                  <a:schemeClr val="tx1"/>
                </a:solidFill>
                <a:ea typeface="+mn-ea"/>
              </a:rPr>
              <a:t>he owner ID, group ID, and protection bits are part of the file’s inode</a:t>
            </a:r>
          </a:p>
          <a:p>
            <a:pPr algn="l" eaLnBrk="1" hangingPunct="1">
              <a:buFont typeface="Arial"/>
              <a:buChar char="•"/>
              <a:defRPr/>
            </a:pPr>
            <a:endParaRPr lang="en-US" dirty="0">
              <a:solidFill>
                <a:schemeClr val="tx1"/>
              </a:solidFill>
            </a:endParaRPr>
          </a:p>
        </p:txBody>
      </p:sp>
      <p:pic>
        <p:nvPicPr>
          <p:cNvPr id="2" name="Picture 1">
            <a:extLst>
              <a:ext uri="{FF2B5EF4-FFF2-40B4-BE49-F238E27FC236}">
                <a16:creationId xmlns:a16="http://schemas.microsoft.com/office/drawing/2014/main" id="{6467A252-D3A4-4385-BEA6-90027539F3F4}"/>
              </a:ext>
            </a:extLst>
          </p:cNvPr>
          <p:cNvPicPr>
            <a:picLocks noChangeAspect="1"/>
          </p:cNvPicPr>
          <p:nvPr/>
        </p:nvPicPr>
        <p:blipFill>
          <a:blip r:embed="rId4"/>
          <a:stretch>
            <a:fillRect/>
          </a:stretch>
        </p:blipFill>
        <p:spPr>
          <a:xfrm>
            <a:off x="5137427" y="1750950"/>
            <a:ext cx="6309637" cy="3649809"/>
          </a:xfrm>
          <a:prstGeom prst="rect">
            <a:avLst/>
          </a:prstGeom>
        </p:spPr>
      </p:pic>
      <p:pic>
        <p:nvPicPr>
          <p:cNvPr id="3" name="Picture 2">
            <a:extLst>
              <a:ext uri="{FF2B5EF4-FFF2-40B4-BE49-F238E27FC236}">
                <a16:creationId xmlns:a16="http://schemas.microsoft.com/office/drawing/2014/main" id="{1963823E-27D1-4CF4-B171-D64BD3B1903F}"/>
              </a:ext>
            </a:extLst>
          </p:cNvPr>
          <p:cNvPicPr>
            <a:picLocks noChangeAspect="1"/>
          </p:cNvPicPr>
          <p:nvPr/>
        </p:nvPicPr>
        <p:blipFill>
          <a:blip r:embed="rId5"/>
          <a:stretch>
            <a:fillRect/>
          </a:stretch>
        </p:blipFill>
        <p:spPr>
          <a:xfrm>
            <a:off x="6311143" y="5590850"/>
            <a:ext cx="3448050" cy="342900"/>
          </a:xfrm>
          <a:prstGeom prst="rect">
            <a:avLst/>
          </a:prstGeom>
        </p:spPr>
      </p:pic>
    </p:spTree>
    <p:extLst>
      <p:ext uri="{BB962C8B-B14F-4D97-AF65-F5344CB8AC3E}">
        <p14:creationId xmlns:p14="http://schemas.microsoft.com/office/powerpoint/2010/main" val="127734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4 – </a:t>
            </a:r>
            <a:r>
              <a:rPr lang="en-US" sz="4000" b="1" dirty="0">
                <a:latin typeface="+mn-lt"/>
              </a:rPr>
              <a:t>Access Control</a:t>
            </a:r>
            <a:br>
              <a:rPr lang="en-US" sz="4000" dirty="0">
                <a:effectLst/>
                <a:latin typeface="+mn-lt"/>
              </a:rPr>
            </a:br>
            <a:r>
              <a:rPr lang="en-US" sz="4000" dirty="0">
                <a:effectLst/>
                <a:latin typeface="+mn-lt"/>
              </a:rPr>
              <a:t>February</a:t>
            </a:r>
            <a:r>
              <a:rPr lang="en-US" sz="3600" dirty="0">
                <a:effectLst/>
                <a:latin typeface="+mn-lt"/>
              </a:rPr>
              <a:t> 24</a:t>
            </a:r>
            <a:r>
              <a:rPr lang="en-US" sz="3600" baseline="30000" dirty="0">
                <a:effectLst/>
                <a:latin typeface="+mn-lt"/>
              </a:rPr>
              <a:t>th</a:t>
            </a:r>
            <a:r>
              <a:rPr lang="en-US" sz="3600" dirty="0">
                <a:effectLst/>
                <a:latin typeface="+mn-lt"/>
              </a:rPr>
              <a:t> &amp; March 1</a:t>
            </a:r>
            <a:r>
              <a:rPr lang="en-US" sz="3600" baseline="30000" dirty="0">
                <a:effectLst/>
                <a:latin typeface="+mn-lt"/>
              </a:rPr>
              <a:t>st</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86831"/>
            <a:ext cx="11237114" cy="4873190"/>
          </a:xfrm>
        </p:spPr>
        <p:txBody>
          <a:bodyPr>
            <a:noAutofit/>
          </a:bodyPr>
          <a:lstStyle/>
          <a:p>
            <a:pPr eaLnBrk="1" hangingPunct="1"/>
            <a:r>
              <a:rPr lang="en-US" altLang="en-US" dirty="0"/>
              <a:t>“Set user ID” (SetUID)</a:t>
            </a:r>
          </a:p>
          <a:p>
            <a:pPr eaLnBrk="1" hangingPunct="1"/>
            <a:r>
              <a:rPr lang="en-US" altLang="en-US" dirty="0"/>
              <a:t>“Set group ID” (SetGID)</a:t>
            </a:r>
          </a:p>
          <a:p>
            <a:pPr lvl="1"/>
            <a:r>
              <a:rPr lang="en-US" altLang="en-US" dirty="0"/>
              <a:t>System temporarily uses rights of the file owner/group in addition to the real user’s rights when making access control decisions</a:t>
            </a:r>
          </a:p>
          <a:p>
            <a:pPr lvl="1"/>
            <a:r>
              <a:rPr lang="en-US" altLang="en-US" dirty="0"/>
              <a:t>Enables privileged programs to access files/resources not generally accessible</a:t>
            </a:r>
          </a:p>
          <a:p>
            <a:r>
              <a:rPr lang="en-US" altLang="en-US" dirty="0"/>
              <a:t>Sticky bit</a:t>
            </a:r>
          </a:p>
          <a:p>
            <a:pPr lvl="1"/>
            <a:r>
              <a:rPr lang="en-US" altLang="en-US" dirty="0"/>
              <a:t>When applied to a directory it specifies that only the owner of any file in the directory can rename, move, or delete that file</a:t>
            </a:r>
          </a:p>
          <a:p>
            <a:r>
              <a:rPr lang="en-US" altLang="en-US" dirty="0"/>
              <a:t>Superuser</a:t>
            </a:r>
          </a:p>
          <a:p>
            <a:pPr lvl="1"/>
            <a:r>
              <a:rPr lang="en-US" altLang="en-US" dirty="0"/>
              <a:t>Is exempt from usual access control restrictions</a:t>
            </a:r>
          </a:p>
          <a:p>
            <a:pPr lvl="1"/>
            <a:r>
              <a:rPr lang="en-US" altLang="en-US" dirty="0"/>
              <a:t>Has system-wide access</a:t>
            </a:r>
            <a:endParaRPr lang="en-US" altLang="en-US" sz="24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Traditional UNIX File Access Control</a:t>
            </a:r>
          </a:p>
        </p:txBody>
      </p:sp>
    </p:spTree>
    <p:extLst>
      <p:ext uri="{BB962C8B-B14F-4D97-AF65-F5344CB8AC3E}">
        <p14:creationId xmlns:p14="http://schemas.microsoft.com/office/powerpoint/2010/main" val="150368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Lists (ACL’s) in UNIX</a:t>
            </a:r>
          </a:p>
        </p:txBody>
      </p:sp>
      <p:graphicFrame>
        <p:nvGraphicFramePr>
          <p:cNvPr id="10" name="Content Placeholder 6">
            <a:extLst>
              <a:ext uri="{FF2B5EF4-FFF2-40B4-BE49-F238E27FC236}">
                <a16:creationId xmlns:a16="http://schemas.microsoft.com/office/drawing/2014/main" id="{2EAFE4E3-3512-4B86-BC82-09547BE5A895}"/>
              </a:ext>
            </a:extLst>
          </p:cNvPr>
          <p:cNvGraphicFramePr>
            <a:graphicFrameLocks noGrp="1"/>
          </p:cNvGraphicFramePr>
          <p:nvPr>
            <p:extLst>
              <p:ext uri="{D42A27DB-BD31-4B8C-83A1-F6EECF244321}">
                <p14:modId xmlns:p14="http://schemas.microsoft.com/office/powerpoint/2010/main" val="2596160849"/>
              </p:ext>
            </p:extLst>
          </p:nvPr>
        </p:nvGraphicFramePr>
        <p:xfrm>
          <a:off x="1866900" y="1320363"/>
          <a:ext cx="845820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410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UNIX File Access Control</a:t>
            </a:r>
          </a:p>
        </p:txBody>
      </p:sp>
      <p:pic>
        <p:nvPicPr>
          <p:cNvPr id="3" name="Picture 2">
            <a:extLst>
              <a:ext uri="{FF2B5EF4-FFF2-40B4-BE49-F238E27FC236}">
                <a16:creationId xmlns:a16="http://schemas.microsoft.com/office/drawing/2014/main" id="{1963823E-27D1-4CF4-B171-D64BD3B1903F}"/>
              </a:ext>
            </a:extLst>
          </p:cNvPr>
          <p:cNvPicPr>
            <a:picLocks noChangeAspect="1"/>
          </p:cNvPicPr>
          <p:nvPr/>
        </p:nvPicPr>
        <p:blipFill>
          <a:blip r:embed="rId4"/>
          <a:stretch>
            <a:fillRect/>
          </a:stretch>
        </p:blipFill>
        <p:spPr>
          <a:xfrm>
            <a:off x="4592697" y="5685446"/>
            <a:ext cx="3448050" cy="342900"/>
          </a:xfrm>
          <a:prstGeom prst="rect">
            <a:avLst/>
          </a:prstGeom>
        </p:spPr>
      </p:pic>
      <p:pic>
        <p:nvPicPr>
          <p:cNvPr id="9" name="Picture 8">
            <a:extLst>
              <a:ext uri="{FF2B5EF4-FFF2-40B4-BE49-F238E27FC236}">
                <a16:creationId xmlns:a16="http://schemas.microsoft.com/office/drawing/2014/main" id="{FE4971CA-E1EC-4968-8E62-B45E220A5468}"/>
              </a:ext>
            </a:extLst>
          </p:cNvPr>
          <p:cNvPicPr>
            <a:picLocks noChangeAspect="1"/>
          </p:cNvPicPr>
          <p:nvPr/>
        </p:nvPicPr>
        <p:blipFill>
          <a:blip r:embed="rId5"/>
          <a:stretch>
            <a:fillRect/>
          </a:stretch>
        </p:blipFill>
        <p:spPr>
          <a:xfrm>
            <a:off x="2007797" y="1225766"/>
            <a:ext cx="7790223" cy="4451556"/>
          </a:xfrm>
          <a:prstGeom prst="rect">
            <a:avLst/>
          </a:prstGeom>
        </p:spPr>
      </p:pic>
    </p:spTree>
    <p:extLst>
      <p:ext uri="{BB962C8B-B14F-4D97-AF65-F5344CB8AC3E}">
        <p14:creationId xmlns:p14="http://schemas.microsoft.com/office/powerpoint/2010/main" val="673765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Users, Roles, and Resources</a:t>
            </a:r>
          </a:p>
        </p:txBody>
      </p:sp>
      <p:pic>
        <p:nvPicPr>
          <p:cNvPr id="2" name="Picture 1">
            <a:extLst>
              <a:ext uri="{FF2B5EF4-FFF2-40B4-BE49-F238E27FC236}">
                <a16:creationId xmlns:a16="http://schemas.microsoft.com/office/drawing/2014/main" id="{C5858154-38E8-4A6D-9A69-50FE73C24DDC}"/>
              </a:ext>
            </a:extLst>
          </p:cNvPr>
          <p:cNvPicPr>
            <a:picLocks noChangeAspect="1"/>
          </p:cNvPicPr>
          <p:nvPr/>
        </p:nvPicPr>
        <p:blipFill>
          <a:blip r:embed="rId4"/>
          <a:stretch>
            <a:fillRect/>
          </a:stretch>
        </p:blipFill>
        <p:spPr>
          <a:xfrm>
            <a:off x="2325901" y="1236043"/>
            <a:ext cx="4374439" cy="4920322"/>
          </a:xfrm>
          <a:prstGeom prst="rect">
            <a:avLst/>
          </a:prstGeom>
        </p:spPr>
      </p:pic>
      <p:pic>
        <p:nvPicPr>
          <p:cNvPr id="10" name="Picture 9">
            <a:extLst>
              <a:ext uri="{FF2B5EF4-FFF2-40B4-BE49-F238E27FC236}">
                <a16:creationId xmlns:a16="http://schemas.microsoft.com/office/drawing/2014/main" id="{53136A3B-AB63-41D9-939F-8DFAB518CC8D}"/>
              </a:ext>
            </a:extLst>
          </p:cNvPr>
          <p:cNvPicPr>
            <a:picLocks noChangeAspect="1"/>
          </p:cNvPicPr>
          <p:nvPr/>
        </p:nvPicPr>
        <p:blipFill>
          <a:blip r:embed="rId5"/>
          <a:stretch>
            <a:fillRect/>
          </a:stretch>
        </p:blipFill>
        <p:spPr>
          <a:xfrm>
            <a:off x="7164779" y="3697513"/>
            <a:ext cx="3695700" cy="314325"/>
          </a:xfrm>
          <a:prstGeom prst="rect">
            <a:avLst/>
          </a:prstGeom>
        </p:spPr>
      </p:pic>
    </p:spTree>
    <p:extLst>
      <p:ext uri="{BB962C8B-B14F-4D97-AF65-F5344CB8AC3E}">
        <p14:creationId xmlns:p14="http://schemas.microsoft.com/office/powerpoint/2010/main" val="136875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Role-Based Access Control</a:t>
            </a:r>
          </a:p>
        </p:txBody>
      </p:sp>
      <p:pic>
        <p:nvPicPr>
          <p:cNvPr id="3" name="Picture 2">
            <a:extLst>
              <a:ext uri="{FF2B5EF4-FFF2-40B4-BE49-F238E27FC236}">
                <a16:creationId xmlns:a16="http://schemas.microsoft.com/office/drawing/2014/main" id="{A76C2762-CA70-445A-8A8B-2C5B4A5793DD}"/>
              </a:ext>
            </a:extLst>
          </p:cNvPr>
          <p:cNvPicPr>
            <a:picLocks noChangeAspect="1"/>
          </p:cNvPicPr>
          <p:nvPr/>
        </p:nvPicPr>
        <p:blipFill>
          <a:blip r:embed="rId4"/>
          <a:stretch>
            <a:fillRect/>
          </a:stretch>
        </p:blipFill>
        <p:spPr>
          <a:xfrm>
            <a:off x="511064" y="1220358"/>
            <a:ext cx="3446079" cy="4991747"/>
          </a:xfrm>
          <a:prstGeom prst="rect">
            <a:avLst/>
          </a:prstGeom>
        </p:spPr>
      </p:pic>
      <p:pic>
        <p:nvPicPr>
          <p:cNvPr id="9" name="Picture 8">
            <a:extLst>
              <a:ext uri="{FF2B5EF4-FFF2-40B4-BE49-F238E27FC236}">
                <a16:creationId xmlns:a16="http://schemas.microsoft.com/office/drawing/2014/main" id="{0E833F19-C4BB-436B-A353-B3470F6969B5}"/>
              </a:ext>
            </a:extLst>
          </p:cNvPr>
          <p:cNvPicPr>
            <a:picLocks noChangeAspect="1"/>
          </p:cNvPicPr>
          <p:nvPr/>
        </p:nvPicPr>
        <p:blipFill>
          <a:blip r:embed="rId5"/>
          <a:stretch>
            <a:fillRect/>
          </a:stretch>
        </p:blipFill>
        <p:spPr>
          <a:xfrm>
            <a:off x="3955840" y="1919301"/>
            <a:ext cx="8001000" cy="3933825"/>
          </a:xfrm>
          <a:prstGeom prst="rect">
            <a:avLst/>
          </a:prstGeom>
        </p:spPr>
      </p:pic>
    </p:spTree>
    <p:extLst>
      <p:ext uri="{BB962C8B-B14F-4D97-AF65-F5344CB8AC3E}">
        <p14:creationId xmlns:p14="http://schemas.microsoft.com/office/powerpoint/2010/main" val="955626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Role-Based Access Control</a:t>
            </a:r>
          </a:p>
        </p:txBody>
      </p:sp>
      <p:pic>
        <p:nvPicPr>
          <p:cNvPr id="2" name="Picture 1">
            <a:extLst>
              <a:ext uri="{FF2B5EF4-FFF2-40B4-BE49-F238E27FC236}">
                <a16:creationId xmlns:a16="http://schemas.microsoft.com/office/drawing/2014/main" id="{47839544-2641-40A5-AE38-02622B1E8B96}"/>
              </a:ext>
            </a:extLst>
          </p:cNvPr>
          <p:cNvPicPr>
            <a:picLocks noChangeAspect="1"/>
          </p:cNvPicPr>
          <p:nvPr/>
        </p:nvPicPr>
        <p:blipFill>
          <a:blip r:embed="rId4"/>
          <a:stretch>
            <a:fillRect/>
          </a:stretch>
        </p:blipFill>
        <p:spPr>
          <a:xfrm>
            <a:off x="410719" y="2080069"/>
            <a:ext cx="4181475" cy="3486150"/>
          </a:xfrm>
          <a:prstGeom prst="rect">
            <a:avLst/>
          </a:prstGeom>
        </p:spPr>
      </p:pic>
      <p:pic>
        <p:nvPicPr>
          <p:cNvPr id="10" name="Picture 9">
            <a:extLst>
              <a:ext uri="{FF2B5EF4-FFF2-40B4-BE49-F238E27FC236}">
                <a16:creationId xmlns:a16="http://schemas.microsoft.com/office/drawing/2014/main" id="{EF2E3437-5008-48C3-9809-87B3B4B13D78}"/>
              </a:ext>
            </a:extLst>
          </p:cNvPr>
          <p:cNvPicPr>
            <a:picLocks noChangeAspect="1"/>
          </p:cNvPicPr>
          <p:nvPr/>
        </p:nvPicPr>
        <p:blipFill>
          <a:blip r:embed="rId5"/>
          <a:stretch>
            <a:fillRect/>
          </a:stretch>
        </p:blipFill>
        <p:spPr>
          <a:xfrm>
            <a:off x="4818849" y="1218805"/>
            <a:ext cx="6718801" cy="4230963"/>
          </a:xfrm>
          <a:prstGeom prst="rect">
            <a:avLst/>
          </a:prstGeom>
        </p:spPr>
      </p:pic>
      <p:pic>
        <p:nvPicPr>
          <p:cNvPr id="12" name="Picture 11">
            <a:extLst>
              <a:ext uri="{FF2B5EF4-FFF2-40B4-BE49-F238E27FC236}">
                <a16:creationId xmlns:a16="http://schemas.microsoft.com/office/drawing/2014/main" id="{6232B88F-73F5-4D10-94A2-829BE5FEA890}"/>
              </a:ext>
            </a:extLst>
          </p:cNvPr>
          <p:cNvPicPr>
            <a:picLocks noChangeAspect="1"/>
          </p:cNvPicPr>
          <p:nvPr/>
        </p:nvPicPr>
        <p:blipFill>
          <a:blip r:embed="rId6"/>
          <a:stretch>
            <a:fillRect/>
          </a:stretch>
        </p:blipFill>
        <p:spPr>
          <a:xfrm>
            <a:off x="2690812" y="5693168"/>
            <a:ext cx="6810375" cy="390525"/>
          </a:xfrm>
          <a:prstGeom prst="rect">
            <a:avLst/>
          </a:prstGeom>
        </p:spPr>
      </p:pic>
    </p:spTree>
    <p:extLst>
      <p:ext uri="{BB962C8B-B14F-4D97-AF65-F5344CB8AC3E}">
        <p14:creationId xmlns:p14="http://schemas.microsoft.com/office/powerpoint/2010/main" val="160375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Scope RBAC Models</a:t>
            </a:r>
          </a:p>
        </p:txBody>
      </p:sp>
      <p:pic>
        <p:nvPicPr>
          <p:cNvPr id="2" name="Picture 1">
            <a:extLst>
              <a:ext uri="{FF2B5EF4-FFF2-40B4-BE49-F238E27FC236}">
                <a16:creationId xmlns:a16="http://schemas.microsoft.com/office/drawing/2014/main" id="{1A1BCDA6-9A47-43DE-9D93-B01B7E526A70}"/>
              </a:ext>
            </a:extLst>
          </p:cNvPr>
          <p:cNvPicPr>
            <a:picLocks noChangeAspect="1"/>
          </p:cNvPicPr>
          <p:nvPr/>
        </p:nvPicPr>
        <p:blipFill>
          <a:blip r:embed="rId4"/>
          <a:stretch>
            <a:fillRect/>
          </a:stretch>
        </p:blipFill>
        <p:spPr>
          <a:xfrm>
            <a:off x="189176" y="1905832"/>
            <a:ext cx="11776281" cy="3974700"/>
          </a:xfrm>
          <a:prstGeom prst="rect">
            <a:avLst/>
          </a:prstGeom>
        </p:spPr>
      </p:pic>
    </p:spTree>
    <p:extLst>
      <p:ext uri="{BB962C8B-B14F-4D97-AF65-F5344CB8AC3E}">
        <p14:creationId xmlns:p14="http://schemas.microsoft.com/office/powerpoint/2010/main" val="1215139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 of Role Hierarchy </a:t>
            </a:r>
          </a:p>
        </p:txBody>
      </p:sp>
      <p:pic>
        <p:nvPicPr>
          <p:cNvPr id="9" name="Picture 8">
            <a:extLst>
              <a:ext uri="{FF2B5EF4-FFF2-40B4-BE49-F238E27FC236}">
                <a16:creationId xmlns:a16="http://schemas.microsoft.com/office/drawing/2014/main" id="{8271213C-5AAD-4A5A-8375-957574B15928}"/>
              </a:ext>
            </a:extLst>
          </p:cNvPr>
          <p:cNvPicPr>
            <a:picLocks noChangeAspect="1"/>
          </p:cNvPicPr>
          <p:nvPr/>
        </p:nvPicPr>
        <p:blipFill>
          <a:blip r:embed="rId4"/>
          <a:stretch>
            <a:fillRect/>
          </a:stretch>
        </p:blipFill>
        <p:spPr>
          <a:xfrm>
            <a:off x="2233612" y="1309687"/>
            <a:ext cx="7724775" cy="4238625"/>
          </a:xfrm>
          <a:prstGeom prst="rect">
            <a:avLst/>
          </a:prstGeom>
        </p:spPr>
      </p:pic>
      <p:pic>
        <p:nvPicPr>
          <p:cNvPr id="14" name="Picture 13">
            <a:extLst>
              <a:ext uri="{FF2B5EF4-FFF2-40B4-BE49-F238E27FC236}">
                <a16:creationId xmlns:a16="http://schemas.microsoft.com/office/drawing/2014/main" id="{F2AF03AA-382F-4B7F-939F-CB93387B0E55}"/>
              </a:ext>
            </a:extLst>
          </p:cNvPr>
          <p:cNvPicPr>
            <a:picLocks noChangeAspect="1"/>
          </p:cNvPicPr>
          <p:nvPr/>
        </p:nvPicPr>
        <p:blipFill>
          <a:blip r:embed="rId5"/>
          <a:stretch>
            <a:fillRect/>
          </a:stretch>
        </p:blipFill>
        <p:spPr>
          <a:xfrm>
            <a:off x="4305300" y="5620906"/>
            <a:ext cx="3581400" cy="314325"/>
          </a:xfrm>
          <a:prstGeom prst="rect">
            <a:avLst/>
          </a:prstGeom>
        </p:spPr>
      </p:pic>
    </p:spTree>
    <p:extLst>
      <p:ext uri="{BB962C8B-B14F-4D97-AF65-F5344CB8AC3E}">
        <p14:creationId xmlns:p14="http://schemas.microsoft.com/office/powerpoint/2010/main" val="2472282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86831"/>
            <a:ext cx="11237114" cy="2023928"/>
          </a:xfrm>
        </p:spPr>
        <p:txBody>
          <a:bodyPr>
            <a:noAutofit/>
          </a:bodyPr>
          <a:lstStyle/>
          <a:p>
            <a:pPr>
              <a:spcBef>
                <a:spcPts val="1200"/>
              </a:spcBef>
              <a:defRPr/>
            </a:pPr>
            <a:r>
              <a:rPr lang="en-US" dirty="0"/>
              <a:t>Provide a means of adapting RBAC to the specifics of administrative and security policies of an organization</a:t>
            </a:r>
          </a:p>
          <a:p>
            <a:pPr>
              <a:spcBef>
                <a:spcPts val="1200"/>
              </a:spcBef>
              <a:defRPr/>
            </a:pPr>
            <a:r>
              <a:rPr lang="en-US" dirty="0"/>
              <a:t>A defined relationship among roles or a condition related to roles</a:t>
            </a:r>
          </a:p>
          <a:p>
            <a:pPr>
              <a:spcBef>
                <a:spcPts val="1200"/>
              </a:spcBef>
              <a:defRPr/>
            </a:pPr>
            <a:r>
              <a:rPr lang="en-US" dirty="0"/>
              <a:t>Types:</a:t>
            </a:r>
            <a:endParaRPr lang="en-US" altLang="en-US" sz="24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Constraints - RBAC</a:t>
            </a:r>
          </a:p>
        </p:txBody>
      </p:sp>
      <p:graphicFrame>
        <p:nvGraphicFramePr>
          <p:cNvPr id="10" name="Diagram 9">
            <a:extLst>
              <a:ext uri="{FF2B5EF4-FFF2-40B4-BE49-F238E27FC236}">
                <a16:creationId xmlns:a16="http://schemas.microsoft.com/office/drawing/2014/main" id="{C78A39C4-D90C-42F7-9A5F-1F135ED77C5C}"/>
              </a:ext>
            </a:extLst>
          </p:cNvPr>
          <p:cNvGraphicFramePr/>
          <p:nvPr>
            <p:extLst>
              <p:ext uri="{D42A27DB-BD31-4B8C-83A1-F6EECF244321}">
                <p14:modId xmlns:p14="http://schemas.microsoft.com/office/powerpoint/2010/main" val="2265091391"/>
              </p:ext>
            </p:extLst>
          </p:nvPr>
        </p:nvGraphicFramePr>
        <p:xfrm>
          <a:off x="2400300" y="3091355"/>
          <a:ext cx="7391400" cy="2819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843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23738"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Attribute-Based Access Control (ABAC)</a:t>
            </a:r>
          </a:p>
        </p:txBody>
      </p:sp>
      <p:graphicFrame>
        <p:nvGraphicFramePr>
          <p:cNvPr id="14" name="Content Placeholder 4">
            <a:extLst>
              <a:ext uri="{FF2B5EF4-FFF2-40B4-BE49-F238E27FC236}">
                <a16:creationId xmlns:a16="http://schemas.microsoft.com/office/drawing/2014/main" id="{7F40166F-FF65-4128-AA8C-0DA4E24E3411}"/>
              </a:ext>
            </a:extLst>
          </p:cNvPr>
          <p:cNvGraphicFramePr>
            <a:graphicFrameLocks noGrp="1"/>
          </p:cNvGraphicFramePr>
          <p:nvPr>
            <p:extLst>
              <p:ext uri="{D42A27DB-BD31-4B8C-83A1-F6EECF244321}">
                <p14:modId xmlns:p14="http://schemas.microsoft.com/office/powerpoint/2010/main" val="1004114777"/>
              </p:ext>
            </p:extLst>
          </p:nvPr>
        </p:nvGraphicFramePr>
        <p:xfrm>
          <a:off x="1981200" y="1254681"/>
          <a:ext cx="8229600" cy="4853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392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Access Control Principles</a:t>
            </a:r>
          </a:p>
          <a:p>
            <a:pPr eaLnBrk="1" hangingPunct="1"/>
            <a:r>
              <a:rPr lang="en-US" altLang="en-US" dirty="0"/>
              <a:t>Subjects, Objects, and Access Rights</a:t>
            </a:r>
          </a:p>
          <a:p>
            <a:pPr eaLnBrk="1" hangingPunct="1"/>
            <a:r>
              <a:rPr lang="en-US" altLang="en-US" dirty="0"/>
              <a:t>Discretionary Access Control</a:t>
            </a:r>
          </a:p>
          <a:p>
            <a:pPr eaLnBrk="1" hangingPunct="1"/>
            <a:r>
              <a:rPr lang="en-US" altLang="en-US" dirty="0"/>
              <a:t>Example: Unix File Access Control</a:t>
            </a:r>
          </a:p>
          <a:p>
            <a:pPr eaLnBrk="1" hangingPunct="1"/>
            <a:r>
              <a:rPr lang="en-US" altLang="en-US" dirty="0"/>
              <a:t>Role-Based Access Control</a:t>
            </a:r>
          </a:p>
          <a:p>
            <a:pPr eaLnBrk="1" hangingPunct="1"/>
            <a:r>
              <a:rPr lang="en-US" altLang="en-US" dirty="0"/>
              <a:t>Attribute-Based Access Control</a:t>
            </a:r>
          </a:p>
          <a:p>
            <a:pPr eaLnBrk="1" hangingPunct="1"/>
            <a:r>
              <a:rPr lang="en-US" altLang="en-US" dirty="0"/>
              <a:t>Identity, Credential, and Access Management</a:t>
            </a:r>
          </a:p>
          <a:p>
            <a:pPr eaLnBrk="1" hangingPunct="1"/>
            <a:r>
              <a:rPr lang="en-US" altLang="en-US" dirty="0"/>
              <a:t>Trust Frameworks</a:t>
            </a:r>
          </a:p>
          <a:p>
            <a:pPr eaLnBrk="1" hangingPunct="1"/>
            <a:r>
              <a:rPr lang="en-US" altLang="en-US" dirty="0"/>
              <a:t>Case Study: RBAC System for a Bank</a:t>
            </a:r>
          </a:p>
          <a:p>
            <a:pPr eaLnBrk="1" hangingPunct="1"/>
            <a:r>
              <a:rPr lang="en-US" altLang="en-US"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4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ABAC Model: Attributes</a:t>
            </a:r>
          </a:p>
        </p:txBody>
      </p:sp>
      <p:graphicFrame>
        <p:nvGraphicFramePr>
          <p:cNvPr id="14" name="Content Placeholder 17">
            <a:extLst>
              <a:ext uri="{FF2B5EF4-FFF2-40B4-BE49-F238E27FC236}">
                <a16:creationId xmlns:a16="http://schemas.microsoft.com/office/drawing/2014/main" id="{B320D496-99C2-4808-A5D9-A471CFFB2AD2}"/>
              </a:ext>
            </a:extLst>
          </p:cNvPr>
          <p:cNvGraphicFramePr>
            <a:graphicFrameLocks noGrp="1"/>
          </p:cNvGraphicFramePr>
          <p:nvPr>
            <p:extLst>
              <p:ext uri="{D42A27DB-BD31-4B8C-83A1-F6EECF244321}">
                <p14:modId xmlns:p14="http://schemas.microsoft.com/office/powerpoint/2010/main" val="2556194827"/>
              </p:ext>
            </p:extLst>
          </p:nvPr>
        </p:nvGraphicFramePr>
        <p:xfrm>
          <a:off x="1949669" y="1370971"/>
          <a:ext cx="8613228" cy="48174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128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ABAC</a:t>
            </a:r>
          </a:p>
        </p:txBody>
      </p:sp>
      <p:graphicFrame>
        <p:nvGraphicFramePr>
          <p:cNvPr id="10" name="Content Placeholder 7">
            <a:extLst>
              <a:ext uri="{FF2B5EF4-FFF2-40B4-BE49-F238E27FC236}">
                <a16:creationId xmlns:a16="http://schemas.microsoft.com/office/drawing/2014/main" id="{6F06B55B-E7C0-4703-BB54-CD2E66443E5F}"/>
              </a:ext>
            </a:extLst>
          </p:cNvPr>
          <p:cNvGraphicFramePr>
            <a:graphicFrameLocks noGrp="1"/>
          </p:cNvGraphicFramePr>
          <p:nvPr>
            <p:extLst>
              <p:ext uri="{D42A27DB-BD31-4B8C-83A1-F6EECF244321}">
                <p14:modId xmlns:p14="http://schemas.microsoft.com/office/powerpoint/2010/main" val="80047240"/>
              </p:ext>
            </p:extLst>
          </p:nvPr>
        </p:nvGraphicFramePr>
        <p:xfrm>
          <a:off x="1524000" y="1270974"/>
          <a:ext cx="8692055" cy="4977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920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ABAC Scenario</a:t>
            </a:r>
          </a:p>
        </p:txBody>
      </p:sp>
      <p:pic>
        <p:nvPicPr>
          <p:cNvPr id="2" name="Picture 1">
            <a:extLst>
              <a:ext uri="{FF2B5EF4-FFF2-40B4-BE49-F238E27FC236}">
                <a16:creationId xmlns:a16="http://schemas.microsoft.com/office/drawing/2014/main" id="{724EAD33-29FF-44AC-99AE-D193567E92BA}"/>
              </a:ext>
            </a:extLst>
          </p:cNvPr>
          <p:cNvPicPr>
            <a:picLocks noChangeAspect="1"/>
          </p:cNvPicPr>
          <p:nvPr/>
        </p:nvPicPr>
        <p:blipFill>
          <a:blip r:embed="rId4"/>
          <a:stretch>
            <a:fillRect/>
          </a:stretch>
        </p:blipFill>
        <p:spPr>
          <a:xfrm>
            <a:off x="1785934" y="1205259"/>
            <a:ext cx="5576560" cy="4888289"/>
          </a:xfrm>
          <a:prstGeom prst="rect">
            <a:avLst/>
          </a:prstGeom>
        </p:spPr>
      </p:pic>
      <p:pic>
        <p:nvPicPr>
          <p:cNvPr id="3" name="Picture 2">
            <a:extLst>
              <a:ext uri="{FF2B5EF4-FFF2-40B4-BE49-F238E27FC236}">
                <a16:creationId xmlns:a16="http://schemas.microsoft.com/office/drawing/2014/main" id="{F06A51D0-BBCD-4AB1-9AAE-3C7DD4BD5CFC}"/>
              </a:ext>
            </a:extLst>
          </p:cNvPr>
          <p:cNvPicPr>
            <a:picLocks noChangeAspect="1"/>
          </p:cNvPicPr>
          <p:nvPr/>
        </p:nvPicPr>
        <p:blipFill>
          <a:blip r:embed="rId5"/>
          <a:stretch>
            <a:fillRect/>
          </a:stretch>
        </p:blipFill>
        <p:spPr>
          <a:xfrm>
            <a:off x="8125320" y="3748093"/>
            <a:ext cx="2657475" cy="276225"/>
          </a:xfrm>
          <a:prstGeom prst="rect">
            <a:avLst/>
          </a:prstGeom>
        </p:spPr>
      </p:pic>
    </p:spTree>
    <p:extLst>
      <p:ext uri="{BB962C8B-B14F-4D97-AF65-F5344CB8AC3E}">
        <p14:creationId xmlns:p14="http://schemas.microsoft.com/office/powerpoint/2010/main" val="1740901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ACL and ABAC Trust Relationships</a:t>
            </a:r>
          </a:p>
        </p:txBody>
      </p:sp>
      <p:pic>
        <p:nvPicPr>
          <p:cNvPr id="9" name="Picture 8">
            <a:extLst>
              <a:ext uri="{FF2B5EF4-FFF2-40B4-BE49-F238E27FC236}">
                <a16:creationId xmlns:a16="http://schemas.microsoft.com/office/drawing/2014/main" id="{128EE893-9BD1-4E43-91F9-0418A0E67426}"/>
              </a:ext>
            </a:extLst>
          </p:cNvPr>
          <p:cNvPicPr>
            <a:picLocks noChangeAspect="1"/>
          </p:cNvPicPr>
          <p:nvPr/>
        </p:nvPicPr>
        <p:blipFill>
          <a:blip r:embed="rId4"/>
          <a:stretch>
            <a:fillRect/>
          </a:stretch>
        </p:blipFill>
        <p:spPr>
          <a:xfrm>
            <a:off x="1438757" y="1237425"/>
            <a:ext cx="9161748" cy="4586121"/>
          </a:xfrm>
          <a:prstGeom prst="rect">
            <a:avLst/>
          </a:prstGeom>
        </p:spPr>
      </p:pic>
      <p:pic>
        <p:nvPicPr>
          <p:cNvPr id="10" name="Picture 9">
            <a:extLst>
              <a:ext uri="{FF2B5EF4-FFF2-40B4-BE49-F238E27FC236}">
                <a16:creationId xmlns:a16="http://schemas.microsoft.com/office/drawing/2014/main" id="{7518E0BD-FFCB-492E-97C2-4E8E86610FB1}"/>
              </a:ext>
            </a:extLst>
          </p:cNvPr>
          <p:cNvPicPr>
            <a:picLocks noChangeAspect="1"/>
          </p:cNvPicPr>
          <p:nvPr/>
        </p:nvPicPr>
        <p:blipFill>
          <a:blip r:embed="rId5"/>
          <a:stretch>
            <a:fillRect/>
          </a:stretch>
        </p:blipFill>
        <p:spPr>
          <a:xfrm>
            <a:off x="3305175" y="5819286"/>
            <a:ext cx="5581650" cy="390525"/>
          </a:xfrm>
          <a:prstGeom prst="rect">
            <a:avLst/>
          </a:prstGeom>
        </p:spPr>
      </p:pic>
    </p:spTree>
    <p:extLst>
      <p:ext uri="{BB962C8B-B14F-4D97-AF65-F5344CB8AC3E}">
        <p14:creationId xmlns:p14="http://schemas.microsoft.com/office/powerpoint/2010/main" val="55521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ACL and ABAC Trust Relationships</a:t>
            </a:r>
          </a:p>
        </p:txBody>
      </p:sp>
      <p:pic>
        <p:nvPicPr>
          <p:cNvPr id="10" name="Picture 9">
            <a:extLst>
              <a:ext uri="{FF2B5EF4-FFF2-40B4-BE49-F238E27FC236}">
                <a16:creationId xmlns:a16="http://schemas.microsoft.com/office/drawing/2014/main" id="{91C73DC7-CAA8-4919-B445-3BD2023A6D72}"/>
              </a:ext>
            </a:extLst>
          </p:cNvPr>
          <p:cNvPicPr>
            <a:picLocks noChangeAspect="1"/>
          </p:cNvPicPr>
          <p:nvPr/>
        </p:nvPicPr>
        <p:blipFill>
          <a:blip r:embed="rId4"/>
          <a:stretch>
            <a:fillRect/>
          </a:stretch>
        </p:blipFill>
        <p:spPr>
          <a:xfrm>
            <a:off x="3305175" y="5819286"/>
            <a:ext cx="5581650" cy="390525"/>
          </a:xfrm>
          <a:prstGeom prst="rect">
            <a:avLst/>
          </a:prstGeom>
        </p:spPr>
      </p:pic>
      <p:pic>
        <p:nvPicPr>
          <p:cNvPr id="2" name="Picture 1">
            <a:extLst>
              <a:ext uri="{FF2B5EF4-FFF2-40B4-BE49-F238E27FC236}">
                <a16:creationId xmlns:a16="http://schemas.microsoft.com/office/drawing/2014/main" id="{BEE6A7C6-2237-40B7-96C6-7929223807ED}"/>
              </a:ext>
            </a:extLst>
          </p:cNvPr>
          <p:cNvPicPr>
            <a:picLocks noChangeAspect="1"/>
          </p:cNvPicPr>
          <p:nvPr/>
        </p:nvPicPr>
        <p:blipFill>
          <a:blip r:embed="rId5"/>
          <a:stretch>
            <a:fillRect/>
          </a:stretch>
        </p:blipFill>
        <p:spPr>
          <a:xfrm>
            <a:off x="1949341" y="1200648"/>
            <a:ext cx="7943955" cy="4553686"/>
          </a:xfrm>
          <a:prstGeom prst="rect">
            <a:avLst/>
          </a:prstGeom>
        </p:spPr>
      </p:pic>
    </p:spTree>
    <p:extLst>
      <p:ext uri="{BB962C8B-B14F-4D97-AF65-F5344CB8AC3E}">
        <p14:creationId xmlns:p14="http://schemas.microsoft.com/office/powerpoint/2010/main" val="1513372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ABAC Policies</a:t>
            </a:r>
          </a:p>
        </p:txBody>
      </p:sp>
      <p:graphicFrame>
        <p:nvGraphicFramePr>
          <p:cNvPr id="10" name="Content Placeholder 4">
            <a:extLst>
              <a:ext uri="{FF2B5EF4-FFF2-40B4-BE49-F238E27FC236}">
                <a16:creationId xmlns:a16="http://schemas.microsoft.com/office/drawing/2014/main" id="{7D1B7029-10B0-4841-83D4-B0DBF84F8E8B}"/>
              </a:ext>
            </a:extLst>
          </p:cNvPr>
          <p:cNvGraphicFramePr>
            <a:graphicFrameLocks noGrp="1"/>
          </p:cNvGraphicFramePr>
          <p:nvPr>
            <p:extLst>
              <p:ext uri="{D42A27DB-BD31-4B8C-83A1-F6EECF244321}">
                <p14:modId xmlns:p14="http://schemas.microsoft.com/office/powerpoint/2010/main" val="1071535276"/>
              </p:ext>
            </p:extLst>
          </p:nvPr>
        </p:nvGraphicFramePr>
        <p:xfrm>
          <a:off x="1981200" y="1270974"/>
          <a:ext cx="7572703" cy="4858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9156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08001"/>
            <a:ext cx="11237114" cy="4958056"/>
          </a:xfrm>
        </p:spPr>
        <p:txBody>
          <a:bodyPr>
            <a:noAutofit/>
          </a:bodyPr>
          <a:lstStyle/>
          <a:p>
            <a:pPr>
              <a:defRPr/>
            </a:pPr>
            <a:r>
              <a:rPr lang="en-US" dirty="0"/>
              <a:t>A comprehensive approach to managing and implementing digital identities, credentials, and access control</a:t>
            </a:r>
          </a:p>
          <a:p>
            <a:pPr>
              <a:defRPr/>
            </a:pPr>
            <a:r>
              <a:rPr lang="en-US" dirty="0"/>
              <a:t>Developed by the U.S. government</a:t>
            </a:r>
          </a:p>
          <a:p>
            <a:pPr>
              <a:defRPr/>
            </a:pPr>
            <a:r>
              <a:rPr lang="en-US" dirty="0"/>
              <a:t>Designed to:</a:t>
            </a:r>
          </a:p>
          <a:p>
            <a:pPr lvl="1">
              <a:defRPr/>
            </a:pPr>
            <a:r>
              <a:rPr lang="en-US" sz="2600" dirty="0"/>
              <a:t>Create trusted digital identity representations of individuals and nonperson entities (NPEs)</a:t>
            </a:r>
          </a:p>
          <a:p>
            <a:pPr lvl="1">
              <a:defRPr/>
            </a:pPr>
            <a:r>
              <a:rPr lang="en-US" sz="2600" dirty="0"/>
              <a:t>Bind those identities to credentials that may serve as a proxy for the individual of NPE in access transactions</a:t>
            </a:r>
          </a:p>
          <a:p>
            <a:pPr lvl="2">
              <a:buFont typeface="Courier New" panose="02070309020205020404" pitchFamily="49" charset="0"/>
              <a:buChar char="o"/>
              <a:defRPr/>
            </a:pPr>
            <a:r>
              <a:rPr lang="en-US" sz="2400" dirty="0"/>
              <a:t>A credential is an object or data structure that authoritatively binds an identity to a token possessed and controlled by a subscriber</a:t>
            </a:r>
          </a:p>
          <a:p>
            <a:pPr lvl="1">
              <a:defRPr/>
            </a:pPr>
            <a:r>
              <a:rPr lang="en-US" sz="2600" dirty="0"/>
              <a:t>Use the credentials to provide authorized access to an agency’s resources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9080938" cy="10259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Identity, Credential, &amp; Access Management (ICAM)</a:t>
            </a:r>
          </a:p>
        </p:txBody>
      </p:sp>
    </p:spTree>
    <p:extLst>
      <p:ext uri="{BB962C8B-B14F-4D97-AF65-F5344CB8AC3E}">
        <p14:creationId xmlns:p14="http://schemas.microsoft.com/office/powerpoint/2010/main" val="1793745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ICAM</a:t>
            </a:r>
          </a:p>
        </p:txBody>
      </p:sp>
      <p:pic>
        <p:nvPicPr>
          <p:cNvPr id="9" name="Picture 8">
            <a:extLst>
              <a:ext uri="{FF2B5EF4-FFF2-40B4-BE49-F238E27FC236}">
                <a16:creationId xmlns:a16="http://schemas.microsoft.com/office/drawing/2014/main" id="{56CDE224-341F-4777-8A98-AE97128E902B}"/>
              </a:ext>
            </a:extLst>
          </p:cNvPr>
          <p:cNvPicPr>
            <a:picLocks noChangeAspect="1"/>
          </p:cNvPicPr>
          <p:nvPr/>
        </p:nvPicPr>
        <p:blipFill>
          <a:blip r:embed="rId4"/>
          <a:stretch>
            <a:fillRect/>
          </a:stretch>
        </p:blipFill>
        <p:spPr>
          <a:xfrm>
            <a:off x="1462669" y="1212838"/>
            <a:ext cx="5568747" cy="5007248"/>
          </a:xfrm>
          <a:prstGeom prst="rect">
            <a:avLst/>
          </a:prstGeom>
        </p:spPr>
      </p:pic>
      <p:pic>
        <p:nvPicPr>
          <p:cNvPr id="12" name="Picture 11">
            <a:extLst>
              <a:ext uri="{FF2B5EF4-FFF2-40B4-BE49-F238E27FC236}">
                <a16:creationId xmlns:a16="http://schemas.microsoft.com/office/drawing/2014/main" id="{6F176B77-945D-48E4-AD4C-51699EB3F551}"/>
              </a:ext>
            </a:extLst>
          </p:cNvPr>
          <p:cNvPicPr>
            <a:picLocks noChangeAspect="1"/>
          </p:cNvPicPr>
          <p:nvPr/>
        </p:nvPicPr>
        <p:blipFill>
          <a:blip r:embed="rId5"/>
          <a:stretch>
            <a:fillRect/>
          </a:stretch>
        </p:blipFill>
        <p:spPr>
          <a:xfrm>
            <a:off x="3891122" y="5836863"/>
            <a:ext cx="7562850" cy="323850"/>
          </a:xfrm>
          <a:prstGeom prst="rect">
            <a:avLst/>
          </a:prstGeom>
        </p:spPr>
      </p:pic>
    </p:spTree>
    <p:extLst>
      <p:ext uri="{BB962C8B-B14F-4D97-AF65-F5344CB8AC3E}">
        <p14:creationId xmlns:p14="http://schemas.microsoft.com/office/powerpoint/2010/main" val="248931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Identity Management</a:t>
            </a:r>
          </a:p>
        </p:txBody>
      </p:sp>
      <p:sp>
        <p:nvSpPr>
          <p:cNvPr id="14" name="Content Placeholder 2">
            <a:extLst>
              <a:ext uri="{FF2B5EF4-FFF2-40B4-BE49-F238E27FC236}">
                <a16:creationId xmlns:a16="http://schemas.microsoft.com/office/drawing/2014/main" id="{CE3EB656-6983-4FBB-AD6B-C7009F597125}"/>
              </a:ext>
            </a:extLst>
          </p:cNvPr>
          <p:cNvSpPr>
            <a:spLocks noGrp="1"/>
          </p:cNvSpPr>
          <p:nvPr>
            <p:ph idx="1"/>
          </p:nvPr>
        </p:nvSpPr>
        <p:spPr>
          <a:xfrm>
            <a:off x="473242" y="1208001"/>
            <a:ext cx="11237114" cy="4958056"/>
          </a:xfrm>
        </p:spPr>
        <p:txBody>
          <a:bodyPr>
            <a:noAutofit/>
          </a:bodyPr>
          <a:lstStyle/>
          <a:p>
            <a:pPr lvl="0"/>
            <a:r>
              <a:rPr lang="en-US" sz="2400" dirty="0"/>
              <a:t>Concerned with assigning attributes to a digital identity and connecting that digital identity to an individual or NPE</a:t>
            </a:r>
          </a:p>
          <a:p>
            <a:pPr lvl="0"/>
            <a:r>
              <a:rPr lang="en-US" sz="2400" dirty="0"/>
              <a:t>Goal is to establish a trustworthy digital identity that is independent of a specific application or context</a:t>
            </a:r>
          </a:p>
          <a:p>
            <a:pPr lvl="0"/>
            <a:r>
              <a:rPr lang="en-US" sz="2400" dirty="0"/>
              <a:t>Most common approach to access control for applications and programs is to create a digital representation of an identity for the specific use of the application or program</a:t>
            </a:r>
          </a:p>
          <a:p>
            <a:r>
              <a:rPr lang="en-US" sz="2400" dirty="0"/>
              <a:t>Maintenance and protection of the identity itself is treated as secondary to the mission associated with the application</a:t>
            </a:r>
          </a:p>
          <a:p>
            <a:r>
              <a:rPr lang="en-US" sz="2400" dirty="0"/>
              <a:t>Final element is lifecycle management which includes:</a:t>
            </a:r>
          </a:p>
          <a:p>
            <a:pPr lvl="1"/>
            <a:r>
              <a:rPr lang="en-US" sz="2000" dirty="0"/>
              <a:t>Mechanisms, policies, and procedures for protecting personal identity information</a:t>
            </a:r>
          </a:p>
          <a:p>
            <a:pPr lvl="1"/>
            <a:r>
              <a:rPr lang="en-US" sz="2000" dirty="0"/>
              <a:t>Controlling access to identity data</a:t>
            </a:r>
          </a:p>
          <a:p>
            <a:pPr lvl="1"/>
            <a:r>
              <a:rPr lang="en-US" sz="2000" dirty="0"/>
              <a:t>Techniques for sharing authoritative identity data with applications that need it</a:t>
            </a:r>
          </a:p>
          <a:p>
            <a:pPr lvl="1"/>
            <a:r>
              <a:rPr lang="en-US" sz="2000" dirty="0"/>
              <a:t>Revocation of an enterprise identity</a:t>
            </a:r>
          </a:p>
          <a:p>
            <a:pPr lvl="1"/>
            <a:endParaRPr lang="en-US" sz="2000" dirty="0"/>
          </a:p>
        </p:txBody>
      </p:sp>
    </p:spTree>
    <p:extLst>
      <p:ext uri="{BB962C8B-B14F-4D97-AF65-F5344CB8AC3E}">
        <p14:creationId xmlns:p14="http://schemas.microsoft.com/office/powerpoint/2010/main" val="1345844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Credential Management</a:t>
            </a:r>
          </a:p>
        </p:txBody>
      </p:sp>
      <p:sp>
        <p:nvSpPr>
          <p:cNvPr id="14" name="Content Placeholder 2">
            <a:extLst>
              <a:ext uri="{FF2B5EF4-FFF2-40B4-BE49-F238E27FC236}">
                <a16:creationId xmlns:a16="http://schemas.microsoft.com/office/drawing/2014/main" id="{CE3EB656-6983-4FBB-AD6B-C7009F597125}"/>
              </a:ext>
            </a:extLst>
          </p:cNvPr>
          <p:cNvSpPr>
            <a:spLocks noGrp="1"/>
          </p:cNvSpPr>
          <p:nvPr>
            <p:ph idx="1"/>
          </p:nvPr>
        </p:nvSpPr>
        <p:spPr>
          <a:xfrm>
            <a:off x="473242" y="1176469"/>
            <a:ext cx="11237114" cy="4958056"/>
          </a:xfrm>
        </p:spPr>
        <p:txBody>
          <a:bodyPr>
            <a:noAutofit/>
          </a:bodyPr>
          <a:lstStyle/>
          <a:p>
            <a:pPr lvl="0"/>
            <a:r>
              <a:rPr lang="en-US" sz="2400" dirty="0"/>
              <a:t>The management of the lifecycle of the credential</a:t>
            </a:r>
          </a:p>
          <a:p>
            <a:pPr lvl="1"/>
            <a:r>
              <a:rPr lang="en-US" sz="2000" dirty="0"/>
              <a:t>Examples of credentials are smart cards, private/public cryptographic keys, and digital certificates</a:t>
            </a:r>
          </a:p>
          <a:p>
            <a:pPr lvl="0"/>
            <a:r>
              <a:rPr lang="en-US" sz="2400" dirty="0"/>
              <a:t>Encompasses five logical components:</a:t>
            </a:r>
          </a:p>
          <a:p>
            <a:pPr lvl="1"/>
            <a:r>
              <a:rPr lang="en-US" sz="2000" dirty="0"/>
              <a:t>An authorized individual sponsors an individual or entity for a credential to establish the need for the credential</a:t>
            </a:r>
          </a:p>
          <a:p>
            <a:pPr lvl="1"/>
            <a:r>
              <a:rPr lang="en-US" sz="2000" dirty="0"/>
              <a:t>The sponsored individual enrolls for the credential</a:t>
            </a:r>
          </a:p>
          <a:p>
            <a:pPr lvl="2"/>
            <a:r>
              <a:rPr lang="en-US" sz="1600" dirty="0"/>
              <a:t>Process typically consists of identity proofing and the capture of biographic and biometric data</a:t>
            </a:r>
          </a:p>
          <a:p>
            <a:pPr lvl="2"/>
            <a:r>
              <a:rPr lang="en-US" sz="1600" dirty="0"/>
              <a:t>This step may also involve incorporating authoritative attribute data, maintained by the identity management component</a:t>
            </a:r>
          </a:p>
          <a:p>
            <a:pPr lvl="1"/>
            <a:r>
              <a:rPr lang="en-US" sz="2000" dirty="0"/>
              <a:t>A credential is produced</a:t>
            </a:r>
          </a:p>
          <a:p>
            <a:pPr lvl="2"/>
            <a:r>
              <a:rPr lang="en-US" sz="1600" dirty="0"/>
              <a:t>Depending on the credential type, production may involve encryption, the use of a digital signature, the production of a smart card or other functions</a:t>
            </a:r>
          </a:p>
          <a:p>
            <a:pPr lvl="1"/>
            <a:r>
              <a:rPr lang="en-US" sz="2000" dirty="0"/>
              <a:t>The credential is issued to the individual or NPE</a:t>
            </a:r>
          </a:p>
          <a:p>
            <a:pPr lvl="1"/>
            <a:r>
              <a:rPr lang="en-US" sz="2000" dirty="0"/>
              <a:t>A credential must be maintained over its life cycle</a:t>
            </a:r>
          </a:p>
          <a:p>
            <a:pPr lvl="2"/>
            <a:r>
              <a:rPr lang="en-US" sz="1600" dirty="0"/>
              <a:t>Might include revocation, reissuance/replacement, reenrollment, expiration, personal identification number (PIN) reset, suspension, or reinstatement</a:t>
            </a:r>
          </a:p>
          <a:p>
            <a:pPr lvl="1"/>
            <a:endParaRPr lang="en-US" sz="1800" dirty="0"/>
          </a:p>
        </p:txBody>
      </p:sp>
    </p:spTree>
    <p:extLst>
      <p:ext uri="{BB962C8B-B14F-4D97-AF65-F5344CB8AC3E}">
        <p14:creationId xmlns:p14="http://schemas.microsoft.com/office/powerpoint/2010/main" val="139970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a:defRPr/>
            </a:pPr>
            <a:r>
              <a:rPr lang="en-AU" sz="3600" dirty="0"/>
              <a:t>NISTIR 7298 defines access control as:</a:t>
            </a:r>
          </a:p>
          <a:p>
            <a:pPr marL="457200" lvl="1" indent="0">
              <a:buNone/>
              <a:defRPr/>
            </a:pPr>
            <a:r>
              <a:rPr lang="en-AU" sz="3200" dirty="0">
                <a:effectLst>
                  <a:outerShdw blurRad="38100" dist="38100" dir="2700000" algn="tl">
                    <a:srgbClr val="000000">
                      <a:alpha val="43137"/>
                    </a:srgbClr>
                  </a:outerShdw>
                </a:effectLst>
              </a:rPr>
              <a:t>“the process of granting or denying specific requests to: (1) obtain and use information and related information processing services; and (2) enter specific physical facilities”</a:t>
            </a:r>
          </a:p>
          <a:p>
            <a:pPr marL="457200" lvl="1" indent="0">
              <a:buNone/>
              <a:defRPr/>
            </a:pPr>
            <a:endParaRPr lang="en-AU" sz="3200" dirty="0">
              <a:effectLst>
                <a:outerShdw blurRad="38100" dist="38100" dir="2700000" algn="tl">
                  <a:srgbClr val="000000">
                    <a:alpha val="43137"/>
                  </a:srgbClr>
                </a:outerShdw>
              </a:effectLst>
            </a:endParaRPr>
          </a:p>
          <a:p>
            <a:pPr>
              <a:defRPr/>
            </a:pPr>
            <a:r>
              <a:rPr lang="en-AU" sz="3600" dirty="0"/>
              <a:t>RFC 4949 defines access control as:</a:t>
            </a:r>
          </a:p>
          <a:p>
            <a:pPr marL="457200" lvl="1" indent="0">
              <a:buNone/>
              <a:defRPr/>
            </a:pPr>
            <a:r>
              <a:rPr lang="en-AU" sz="3200" dirty="0">
                <a:effectLst>
                  <a:outerShdw blurRad="38100" dist="38100" dir="2700000" algn="tl">
                    <a:srgbClr val="000000">
                      <a:alpha val="43137"/>
                    </a:srgbClr>
                  </a:outerShdw>
                </a:effectLst>
              </a:rPr>
              <a:t>“a process by which use of system resources is regulated according to a security policy and is permitted only by authorized entities (users, programs, processes, or other systems) according to that policy”</a:t>
            </a:r>
          </a:p>
          <a:p>
            <a:pPr marL="457200" lvl="1" indent="0">
              <a:buNone/>
              <a:defRPr/>
            </a:pPr>
            <a:endParaRPr lang="en-AU" sz="3200" dirty="0">
              <a:effectLst>
                <a:outerShdw blurRad="38100" dist="38100" dir="2700000" algn="tl">
                  <a:srgbClr val="000000">
                    <a:alpha val="43137"/>
                  </a:srgbClr>
                </a:outerShdw>
              </a:effectLst>
            </a:endParaRPr>
          </a:p>
          <a:p>
            <a:pPr lvl="1">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Definitions</a:t>
            </a:r>
          </a:p>
        </p:txBody>
      </p:sp>
    </p:spTree>
    <p:extLst>
      <p:ext uri="{BB962C8B-B14F-4D97-AF65-F5344CB8AC3E}">
        <p14:creationId xmlns:p14="http://schemas.microsoft.com/office/powerpoint/2010/main" val="426021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Management</a:t>
            </a:r>
          </a:p>
        </p:txBody>
      </p:sp>
      <p:sp>
        <p:nvSpPr>
          <p:cNvPr id="14" name="Content Placeholder 2">
            <a:extLst>
              <a:ext uri="{FF2B5EF4-FFF2-40B4-BE49-F238E27FC236}">
                <a16:creationId xmlns:a16="http://schemas.microsoft.com/office/drawing/2014/main" id="{CE3EB656-6983-4FBB-AD6B-C7009F597125}"/>
              </a:ext>
            </a:extLst>
          </p:cNvPr>
          <p:cNvSpPr>
            <a:spLocks noGrp="1"/>
          </p:cNvSpPr>
          <p:nvPr>
            <p:ph idx="1"/>
          </p:nvPr>
        </p:nvSpPr>
        <p:spPr>
          <a:xfrm>
            <a:off x="473242" y="1176469"/>
            <a:ext cx="11237114" cy="4958056"/>
          </a:xfrm>
        </p:spPr>
        <p:txBody>
          <a:bodyPr>
            <a:noAutofit/>
          </a:bodyPr>
          <a:lstStyle/>
          <a:p>
            <a:pPr lvl="0"/>
            <a:r>
              <a:rPr lang="en-US" sz="2600" dirty="0"/>
              <a:t>Deals with the management and control of the ways entities are granted access to resources</a:t>
            </a:r>
          </a:p>
          <a:p>
            <a:pPr lvl="0"/>
            <a:r>
              <a:rPr lang="en-US" sz="2600" dirty="0"/>
              <a:t>Covers both logical and physical access</a:t>
            </a:r>
          </a:p>
          <a:p>
            <a:r>
              <a:rPr lang="en-US" sz="2600" dirty="0"/>
              <a:t>May be internal to a system or an external element</a:t>
            </a:r>
          </a:p>
          <a:p>
            <a:r>
              <a:rPr lang="en-US" sz="2600" dirty="0"/>
              <a:t>Purpose is to ensure that the proper identity verification is made when an individual attempts to access a security sensitive building, computer systems, or data</a:t>
            </a:r>
          </a:p>
          <a:p>
            <a:r>
              <a:rPr lang="en-US" sz="2600" dirty="0"/>
              <a:t>Three support elements are needed for an enterprise-wide access control facility:</a:t>
            </a:r>
          </a:p>
          <a:p>
            <a:pPr lvl="1"/>
            <a:r>
              <a:rPr lang="en-US" sz="2200" dirty="0"/>
              <a:t>Resource management</a:t>
            </a:r>
          </a:p>
          <a:p>
            <a:pPr lvl="1"/>
            <a:r>
              <a:rPr lang="en-US" sz="2200" dirty="0"/>
              <a:t>Privilege management</a:t>
            </a:r>
          </a:p>
          <a:p>
            <a:pPr lvl="1"/>
            <a:r>
              <a:rPr lang="en-US" sz="2200" dirty="0"/>
              <a:t>Policy management</a:t>
            </a:r>
          </a:p>
          <a:p>
            <a:pPr lvl="1"/>
            <a:endParaRPr lang="en-US" sz="2000" dirty="0"/>
          </a:p>
        </p:txBody>
      </p:sp>
    </p:spTree>
    <p:extLst>
      <p:ext uri="{BB962C8B-B14F-4D97-AF65-F5344CB8AC3E}">
        <p14:creationId xmlns:p14="http://schemas.microsoft.com/office/powerpoint/2010/main" val="1934491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Three Support Elements Needed</a:t>
            </a:r>
          </a:p>
        </p:txBody>
      </p:sp>
      <p:graphicFrame>
        <p:nvGraphicFramePr>
          <p:cNvPr id="12" name="Content Placeholder 4">
            <a:extLst>
              <a:ext uri="{FF2B5EF4-FFF2-40B4-BE49-F238E27FC236}">
                <a16:creationId xmlns:a16="http://schemas.microsoft.com/office/drawing/2014/main" id="{C20ED531-DA90-43C7-8BC6-FF32CC410278}"/>
              </a:ext>
            </a:extLst>
          </p:cNvPr>
          <p:cNvGraphicFramePr>
            <a:graphicFrameLocks noGrp="1"/>
          </p:cNvGraphicFramePr>
          <p:nvPr>
            <p:extLst>
              <p:ext uri="{D42A27DB-BD31-4B8C-83A1-F6EECF244321}">
                <p14:modId xmlns:p14="http://schemas.microsoft.com/office/powerpoint/2010/main" val="2795553528"/>
              </p:ext>
            </p:extLst>
          </p:nvPr>
        </p:nvGraphicFramePr>
        <p:xfrm>
          <a:off x="1981200" y="1155865"/>
          <a:ext cx="8229600" cy="5145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358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Identity Federation</a:t>
            </a:r>
          </a:p>
        </p:txBody>
      </p:sp>
      <p:sp>
        <p:nvSpPr>
          <p:cNvPr id="14" name="Content Placeholder 2">
            <a:extLst>
              <a:ext uri="{FF2B5EF4-FFF2-40B4-BE49-F238E27FC236}">
                <a16:creationId xmlns:a16="http://schemas.microsoft.com/office/drawing/2014/main" id="{CE3EB656-6983-4FBB-AD6B-C7009F597125}"/>
              </a:ext>
            </a:extLst>
          </p:cNvPr>
          <p:cNvSpPr>
            <a:spLocks noGrp="1"/>
          </p:cNvSpPr>
          <p:nvPr>
            <p:ph idx="1"/>
          </p:nvPr>
        </p:nvSpPr>
        <p:spPr>
          <a:xfrm>
            <a:off x="473242" y="1176469"/>
            <a:ext cx="11237114" cy="4958056"/>
          </a:xfrm>
        </p:spPr>
        <p:txBody>
          <a:bodyPr>
            <a:noAutofit/>
          </a:bodyPr>
          <a:lstStyle/>
          <a:p>
            <a:pPr>
              <a:spcAft>
                <a:spcPts val="1200"/>
              </a:spcAft>
            </a:pPr>
            <a:r>
              <a:rPr lang="en-US" dirty="0"/>
              <a:t>Term used to describe the technology, standards, policies, and processes that allow an organization to trust digital identities, identity attributes, and credentials created and issued by another organization</a:t>
            </a:r>
          </a:p>
          <a:p>
            <a:pPr>
              <a:spcAft>
                <a:spcPts val="1200"/>
              </a:spcAft>
            </a:pPr>
            <a:r>
              <a:rPr lang="en-US" dirty="0"/>
              <a:t>Addresses two questions:</a:t>
            </a:r>
          </a:p>
          <a:p>
            <a:pPr lvl="1"/>
            <a:r>
              <a:rPr lang="en-US" dirty="0"/>
              <a:t>How do you trust identities of individuals from external organizations who need access to your systems?</a:t>
            </a:r>
          </a:p>
          <a:p>
            <a:pPr lvl="1"/>
            <a:r>
              <a:rPr lang="en-US" dirty="0"/>
              <a:t>How do you vouch for identities of individuals in your organization when they need to collaborate with external organizations?</a:t>
            </a:r>
          </a:p>
        </p:txBody>
      </p:sp>
    </p:spTree>
    <p:extLst>
      <p:ext uri="{BB962C8B-B14F-4D97-AF65-F5344CB8AC3E}">
        <p14:creationId xmlns:p14="http://schemas.microsoft.com/office/powerpoint/2010/main" val="2459409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Identity Information Exchange</a:t>
            </a:r>
          </a:p>
        </p:txBody>
      </p:sp>
      <p:pic>
        <p:nvPicPr>
          <p:cNvPr id="2" name="Picture 1">
            <a:extLst>
              <a:ext uri="{FF2B5EF4-FFF2-40B4-BE49-F238E27FC236}">
                <a16:creationId xmlns:a16="http://schemas.microsoft.com/office/drawing/2014/main" id="{51B2CF0E-1FF6-4C57-8686-5E0A95B32C09}"/>
              </a:ext>
            </a:extLst>
          </p:cNvPr>
          <p:cNvPicPr>
            <a:picLocks noChangeAspect="1"/>
          </p:cNvPicPr>
          <p:nvPr/>
        </p:nvPicPr>
        <p:blipFill>
          <a:blip r:embed="rId4"/>
          <a:stretch>
            <a:fillRect/>
          </a:stretch>
        </p:blipFill>
        <p:spPr>
          <a:xfrm>
            <a:off x="2033756" y="1334642"/>
            <a:ext cx="7424573" cy="4345201"/>
          </a:xfrm>
          <a:prstGeom prst="rect">
            <a:avLst/>
          </a:prstGeom>
        </p:spPr>
      </p:pic>
      <p:pic>
        <p:nvPicPr>
          <p:cNvPr id="3" name="Picture 2">
            <a:extLst>
              <a:ext uri="{FF2B5EF4-FFF2-40B4-BE49-F238E27FC236}">
                <a16:creationId xmlns:a16="http://schemas.microsoft.com/office/drawing/2014/main" id="{46E45DDB-0B18-4924-9965-8C900760DE40}"/>
              </a:ext>
            </a:extLst>
          </p:cNvPr>
          <p:cNvPicPr>
            <a:picLocks noChangeAspect="1"/>
          </p:cNvPicPr>
          <p:nvPr/>
        </p:nvPicPr>
        <p:blipFill>
          <a:blip r:embed="rId5"/>
          <a:stretch>
            <a:fillRect/>
          </a:stretch>
        </p:blipFill>
        <p:spPr>
          <a:xfrm>
            <a:off x="3297614" y="5760990"/>
            <a:ext cx="5029200" cy="381000"/>
          </a:xfrm>
          <a:prstGeom prst="rect">
            <a:avLst/>
          </a:prstGeom>
        </p:spPr>
      </p:pic>
    </p:spTree>
    <p:extLst>
      <p:ext uri="{BB962C8B-B14F-4D97-AF65-F5344CB8AC3E}">
        <p14:creationId xmlns:p14="http://schemas.microsoft.com/office/powerpoint/2010/main" val="2364868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Open Identity Trust Framework</a:t>
            </a:r>
          </a:p>
        </p:txBody>
      </p:sp>
      <p:graphicFrame>
        <p:nvGraphicFramePr>
          <p:cNvPr id="12" name="Content Placeholder 3">
            <a:extLst>
              <a:ext uri="{FF2B5EF4-FFF2-40B4-BE49-F238E27FC236}">
                <a16:creationId xmlns:a16="http://schemas.microsoft.com/office/drawing/2014/main" id="{67D5D35F-3369-44F5-89AE-B4ADF188484A}"/>
              </a:ext>
            </a:extLst>
          </p:cNvPr>
          <p:cNvGraphicFramePr>
            <a:graphicFrameLocks noGrp="1"/>
          </p:cNvGraphicFramePr>
          <p:nvPr>
            <p:extLst>
              <p:ext uri="{D42A27DB-BD31-4B8C-83A1-F6EECF244321}">
                <p14:modId xmlns:p14="http://schemas.microsoft.com/office/powerpoint/2010/main" val="1634479649"/>
              </p:ext>
            </p:extLst>
          </p:nvPr>
        </p:nvGraphicFramePr>
        <p:xfrm>
          <a:off x="1166648" y="674764"/>
          <a:ext cx="9734352" cy="58891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10733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Identity Information Exchange</a:t>
            </a:r>
          </a:p>
        </p:txBody>
      </p:sp>
      <p:pic>
        <p:nvPicPr>
          <p:cNvPr id="3" name="Picture 2">
            <a:extLst>
              <a:ext uri="{FF2B5EF4-FFF2-40B4-BE49-F238E27FC236}">
                <a16:creationId xmlns:a16="http://schemas.microsoft.com/office/drawing/2014/main" id="{46E45DDB-0B18-4924-9965-8C900760DE40}"/>
              </a:ext>
            </a:extLst>
          </p:cNvPr>
          <p:cNvPicPr>
            <a:picLocks noChangeAspect="1"/>
          </p:cNvPicPr>
          <p:nvPr/>
        </p:nvPicPr>
        <p:blipFill>
          <a:blip r:embed="rId4"/>
          <a:stretch>
            <a:fillRect/>
          </a:stretch>
        </p:blipFill>
        <p:spPr>
          <a:xfrm>
            <a:off x="3297614" y="5792522"/>
            <a:ext cx="5029200" cy="381000"/>
          </a:xfrm>
          <a:prstGeom prst="rect">
            <a:avLst/>
          </a:prstGeom>
        </p:spPr>
      </p:pic>
      <p:pic>
        <p:nvPicPr>
          <p:cNvPr id="9" name="Picture 8">
            <a:extLst>
              <a:ext uri="{FF2B5EF4-FFF2-40B4-BE49-F238E27FC236}">
                <a16:creationId xmlns:a16="http://schemas.microsoft.com/office/drawing/2014/main" id="{62D9ACC0-947A-4F84-91DF-00C6EE244665}"/>
              </a:ext>
            </a:extLst>
          </p:cNvPr>
          <p:cNvPicPr>
            <a:picLocks noChangeAspect="1"/>
          </p:cNvPicPr>
          <p:nvPr/>
        </p:nvPicPr>
        <p:blipFill>
          <a:blip r:embed="rId5"/>
          <a:stretch>
            <a:fillRect/>
          </a:stretch>
        </p:blipFill>
        <p:spPr>
          <a:xfrm>
            <a:off x="2506717" y="1188649"/>
            <a:ext cx="6451545" cy="4658853"/>
          </a:xfrm>
          <a:prstGeom prst="rect">
            <a:avLst/>
          </a:prstGeom>
        </p:spPr>
      </p:pic>
    </p:spTree>
    <p:extLst>
      <p:ext uri="{BB962C8B-B14F-4D97-AF65-F5344CB8AC3E}">
        <p14:creationId xmlns:p14="http://schemas.microsoft.com/office/powerpoint/2010/main" val="1291427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Banking Example: Functions and Roles</a:t>
            </a:r>
          </a:p>
        </p:txBody>
      </p:sp>
      <p:pic>
        <p:nvPicPr>
          <p:cNvPr id="2" name="Picture 1">
            <a:extLst>
              <a:ext uri="{FF2B5EF4-FFF2-40B4-BE49-F238E27FC236}">
                <a16:creationId xmlns:a16="http://schemas.microsoft.com/office/drawing/2014/main" id="{E649C618-6EF8-4F72-A77C-48B4F951E006}"/>
              </a:ext>
            </a:extLst>
          </p:cNvPr>
          <p:cNvPicPr>
            <a:picLocks noChangeAspect="1"/>
          </p:cNvPicPr>
          <p:nvPr/>
        </p:nvPicPr>
        <p:blipFill>
          <a:blip r:embed="rId4"/>
          <a:stretch>
            <a:fillRect/>
          </a:stretch>
        </p:blipFill>
        <p:spPr>
          <a:xfrm>
            <a:off x="3534255" y="1231834"/>
            <a:ext cx="5057682" cy="413689"/>
          </a:xfrm>
          <a:prstGeom prst="rect">
            <a:avLst/>
          </a:prstGeom>
        </p:spPr>
      </p:pic>
      <p:pic>
        <p:nvPicPr>
          <p:cNvPr id="10" name="Picture 9">
            <a:extLst>
              <a:ext uri="{FF2B5EF4-FFF2-40B4-BE49-F238E27FC236}">
                <a16:creationId xmlns:a16="http://schemas.microsoft.com/office/drawing/2014/main" id="{1E113F2A-B43E-483F-950A-116C898B08C9}"/>
              </a:ext>
            </a:extLst>
          </p:cNvPr>
          <p:cNvPicPr>
            <a:picLocks noChangeAspect="1"/>
          </p:cNvPicPr>
          <p:nvPr/>
        </p:nvPicPr>
        <p:blipFill>
          <a:blip r:embed="rId5"/>
          <a:stretch>
            <a:fillRect/>
          </a:stretch>
        </p:blipFill>
        <p:spPr>
          <a:xfrm>
            <a:off x="2900358" y="1598225"/>
            <a:ext cx="6297580" cy="4575277"/>
          </a:xfrm>
          <a:prstGeom prst="rect">
            <a:avLst/>
          </a:prstGeom>
        </p:spPr>
      </p:pic>
    </p:spTree>
    <p:extLst>
      <p:ext uri="{BB962C8B-B14F-4D97-AF65-F5344CB8AC3E}">
        <p14:creationId xmlns:p14="http://schemas.microsoft.com/office/powerpoint/2010/main" val="3974923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Banking Example: Functions and Roles</a:t>
            </a:r>
          </a:p>
        </p:txBody>
      </p:sp>
      <p:pic>
        <p:nvPicPr>
          <p:cNvPr id="2" name="Picture 1">
            <a:extLst>
              <a:ext uri="{FF2B5EF4-FFF2-40B4-BE49-F238E27FC236}">
                <a16:creationId xmlns:a16="http://schemas.microsoft.com/office/drawing/2014/main" id="{E649C618-6EF8-4F72-A77C-48B4F951E006}"/>
              </a:ext>
            </a:extLst>
          </p:cNvPr>
          <p:cNvPicPr>
            <a:picLocks noChangeAspect="1"/>
          </p:cNvPicPr>
          <p:nvPr/>
        </p:nvPicPr>
        <p:blipFill>
          <a:blip r:embed="rId4"/>
          <a:stretch>
            <a:fillRect/>
          </a:stretch>
        </p:blipFill>
        <p:spPr>
          <a:xfrm>
            <a:off x="3534255" y="1231834"/>
            <a:ext cx="5057682" cy="413689"/>
          </a:xfrm>
          <a:prstGeom prst="rect">
            <a:avLst/>
          </a:prstGeom>
        </p:spPr>
      </p:pic>
      <p:pic>
        <p:nvPicPr>
          <p:cNvPr id="3" name="Picture 2">
            <a:extLst>
              <a:ext uri="{FF2B5EF4-FFF2-40B4-BE49-F238E27FC236}">
                <a16:creationId xmlns:a16="http://schemas.microsoft.com/office/drawing/2014/main" id="{8C0DCAA8-FD16-4594-94A0-50BA4CE53E85}"/>
              </a:ext>
            </a:extLst>
          </p:cNvPr>
          <p:cNvPicPr>
            <a:picLocks noChangeAspect="1"/>
          </p:cNvPicPr>
          <p:nvPr/>
        </p:nvPicPr>
        <p:blipFill>
          <a:blip r:embed="rId5"/>
          <a:stretch>
            <a:fillRect/>
          </a:stretch>
        </p:blipFill>
        <p:spPr>
          <a:xfrm>
            <a:off x="2049521" y="1498708"/>
            <a:ext cx="7757291" cy="4724895"/>
          </a:xfrm>
          <a:prstGeom prst="rect">
            <a:avLst/>
          </a:prstGeom>
        </p:spPr>
      </p:pic>
    </p:spTree>
    <p:extLst>
      <p:ext uri="{BB962C8B-B14F-4D97-AF65-F5344CB8AC3E}">
        <p14:creationId xmlns:p14="http://schemas.microsoft.com/office/powerpoint/2010/main" val="151355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10294883"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Banking Example: Access Control Administration</a:t>
            </a:r>
          </a:p>
        </p:txBody>
      </p:sp>
      <p:pic>
        <p:nvPicPr>
          <p:cNvPr id="9" name="Picture 8">
            <a:extLst>
              <a:ext uri="{FF2B5EF4-FFF2-40B4-BE49-F238E27FC236}">
                <a16:creationId xmlns:a16="http://schemas.microsoft.com/office/drawing/2014/main" id="{1BC3798E-4595-4B0F-9D2F-F486DE320173}"/>
              </a:ext>
            </a:extLst>
          </p:cNvPr>
          <p:cNvPicPr>
            <a:picLocks noChangeAspect="1"/>
          </p:cNvPicPr>
          <p:nvPr/>
        </p:nvPicPr>
        <p:blipFill>
          <a:blip r:embed="rId4"/>
          <a:stretch>
            <a:fillRect/>
          </a:stretch>
        </p:blipFill>
        <p:spPr>
          <a:xfrm>
            <a:off x="2002216" y="1187043"/>
            <a:ext cx="7646280" cy="4675285"/>
          </a:xfrm>
          <a:prstGeom prst="rect">
            <a:avLst/>
          </a:prstGeom>
        </p:spPr>
      </p:pic>
      <p:pic>
        <p:nvPicPr>
          <p:cNvPr id="10" name="Picture 9">
            <a:extLst>
              <a:ext uri="{FF2B5EF4-FFF2-40B4-BE49-F238E27FC236}">
                <a16:creationId xmlns:a16="http://schemas.microsoft.com/office/drawing/2014/main" id="{C1BEC5D9-ECCB-4B32-8F1A-89567A7E3474}"/>
              </a:ext>
            </a:extLst>
          </p:cNvPr>
          <p:cNvPicPr>
            <a:picLocks noChangeAspect="1"/>
          </p:cNvPicPr>
          <p:nvPr/>
        </p:nvPicPr>
        <p:blipFill>
          <a:blip r:embed="rId5"/>
          <a:stretch>
            <a:fillRect/>
          </a:stretch>
        </p:blipFill>
        <p:spPr>
          <a:xfrm>
            <a:off x="2734983" y="5824054"/>
            <a:ext cx="6343650" cy="381000"/>
          </a:xfrm>
          <a:prstGeom prst="rect">
            <a:avLst/>
          </a:prstGeom>
        </p:spPr>
      </p:pic>
    </p:spTree>
    <p:extLst>
      <p:ext uri="{BB962C8B-B14F-4D97-AF65-F5344CB8AC3E}">
        <p14:creationId xmlns:p14="http://schemas.microsoft.com/office/powerpoint/2010/main" val="2912203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Access Control Principles</a:t>
            </a:r>
          </a:p>
          <a:p>
            <a:pPr eaLnBrk="1" hangingPunct="1"/>
            <a:r>
              <a:rPr lang="en-US" altLang="en-US" dirty="0"/>
              <a:t>Subjects, Objects, and Access Rights</a:t>
            </a:r>
          </a:p>
          <a:p>
            <a:pPr eaLnBrk="1" hangingPunct="1"/>
            <a:r>
              <a:rPr lang="en-US" altLang="en-US" dirty="0"/>
              <a:t>Discretionary Access Control</a:t>
            </a:r>
          </a:p>
          <a:p>
            <a:pPr eaLnBrk="1" hangingPunct="1"/>
            <a:r>
              <a:rPr lang="en-US" altLang="en-US" dirty="0"/>
              <a:t>Example: Unix File Access Control</a:t>
            </a:r>
          </a:p>
          <a:p>
            <a:pPr eaLnBrk="1" hangingPunct="1"/>
            <a:r>
              <a:rPr lang="en-US" altLang="en-US" dirty="0"/>
              <a:t>Role-Based Access Control</a:t>
            </a:r>
          </a:p>
          <a:p>
            <a:pPr eaLnBrk="1" hangingPunct="1"/>
            <a:r>
              <a:rPr lang="en-US" altLang="en-US" dirty="0"/>
              <a:t>Attribute-Based Access Control</a:t>
            </a:r>
          </a:p>
          <a:p>
            <a:pPr eaLnBrk="1" hangingPunct="1"/>
            <a:r>
              <a:rPr lang="en-US" altLang="en-US" dirty="0"/>
              <a:t>Identity, Credential, and Access Management</a:t>
            </a:r>
          </a:p>
          <a:p>
            <a:pPr eaLnBrk="1" hangingPunct="1"/>
            <a:r>
              <a:rPr lang="en-US" altLang="en-US" dirty="0"/>
              <a:t>Trust Frameworks</a:t>
            </a:r>
          </a:p>
          <a:p>
            <a:pPr eaLnBrk="1" hangingPunct="1"/>
            <a:r>
              <a:rPr lang="en-US" altLang="en-US" dirty="0"/>
              <a:t>Case Study: RBAC System for a Bank</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4 Summary</a:t>
            </a:r>
          </a:p>
        </p:txBody>
      </p:sp>
    </p:spTree>
    <p:extLst>
      <p:ext uri="{BB962C8B-B14F-4D97-AF65-F5344CB8AC3E}">
        <p14:creationId xmlns:p14="http://schemas.microsoft.com/office/powerpoint/2010/main" val="39844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Security Requirements</a:t>
            </a:r>
          </a:p>
        </p:txBody>
      </p:sp>
      <p:pic>
        <p:nvPicPr>
          <p:cNvPr id="9" name="Picture 8">
            <a:extLst>
              <a:ext uri="{FF2B5EF4-FFF2-40B4-BE49-F238E27FC236}">
                <a16:creationId xmlns:a16="http://schemas.microsoft.com/office/drawing/2014/main" id="{2520D34A-CAB1-4432-8133-D2181949026D}"/>
              </a:ext>
            </a:extLst>
          </p:cNvPr>
          <p:cNvPicPr>
            <a:picLocks noChangeAspect="1"/>
          </p:cNvPicPr>
          <p:nvPr/>
        </p:nvPicPr>
        <p:blipFill>
          <a:blip r:embed="rId4"/>
          <a:stretch>
            <a:fillRect/>
          </a:stretch>
        </p:blipFill>
        <p:spPr>
          <a:xfrm>
            <a:off x="2919412" y="1192306"/>
            <a:ext cx="6193057" cy="4973750"/>
          </a:xfrm>
          <a:prstGeom prst="rect">
            <a:avLst/>
          </a:prstGeom>
        </p:spPr>
      </p:pic>
    </p:spTree>
    <p:extLst>
      <p:ext uri="{BB962C8B-B14F-4D97-AF65-F5344CB8AC3E}">
        <p14:creationId xmlns:p14="http://schemas.microsoft.com/office/powerpoint/2010/main" val="3213054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In a broad sense, all of computing security is concerned with access control</a:t>
            </a:r>
          </a:p>
          <a:p>
            <a:pPr eaLnBrk="1" hangingPunct="1"/>
            <a:r>
              <a:rPr lang="en-US" altLang="en-US" sz="3600" dirty="0"/>
              <a:t>RFC 4949 defines computer security as:</a:t>
            </a:r>
          </a:p>
          <a:p>
            <a:pPr marL="457200" lvl="1" indent="0">
              <a:buNone/>
            </a:pPr>
            <a:r>
              <a:rPr lang="en-AU" sz="3200" dirty="0">
                <a:effectLst>
                  <a:outerShdw blurRad="38100" dist="38100" dir="2700000" algn="tl">
                    <a:srgbClr val="000000">
                      <a:alpha val="43137"/>
                    </a:srgbClr>
                  </a:outerShdw>
                </a:effectLst>
              </a:rPr>
              <a:t>“measures that implement and assure security services in a computer system, particularly those that assure access control service”</a:t>
            </a:r>
          </a:p>
          <a:p>
            <a:pPr marL="457200" lvl="1" indent="0">
              <a:buNone/>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Principles</a:t>
            </a:r>
          </a:p>
        </p:txBody>
      </p:sp>
    </p:spTree>
    <p:extLst>
      <p:ext uri="{BB962C8B-B14F-4D97-AF65-F5344CB8AC3E}">
        <p14:creationId xmlns:p14="http://schemas.microsoft.com/office/powerpoint/2010/main" val="187004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Relationships</a:t>
            </a:r>
          </a:p>
        </p:txBody>
      </p:sp>
      <p:pic>
        <p:nvPicPr>
          <p:cNvPr id="9" name="Picture 8">
            <a:extLst>
              <a:ext uri="{FF2B5EF4-FFF2-40B4-BE49-F238E27FC236}">
                <a16:creationId xmlns:a16="http://schemas.microsoft.com/office/drawing/2014/main" id="{63CB5222-DEA5-463C-AE91-A3806818197D}"/>
              </a:ext>
            </a:extLst>
          </p:cNvPr>
          <p:cNvPicPr>
            <a:picLocks noChangeAspect="1"/>
          </p:cNvPicPr>
          <p:nvPr/>
        </p:nvPicPr>
        <p:blipFill>
          <a:blip r:embed="rId4"/>
          <a:stretch>
            <a:fillRect/>
          </a:stretch>
        </p:blipFill>
        <p:spPr>
          <a:xfrm>
            <a:off x="2143795" y="1182964"/>
            <a:ext cx="6747961" cy="4946903"/>
          </a:xfrm>
          <a:prstGeom prst="rect">
            <a:avLst/>
          </a:prstGeom>
        </p:spPr>
      </p:pic>
    </p:spTree>
    <p:extLst>
      <p:ext uri="{BB962C8B-B14F-4D97-AF65-F5344CB8AC3E}">
        <p14:creationId xmlns:p14="http://schemas.microsoft.com/office/powerpoint/2010/main" val="337213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Access Control Policies</a:t>
            </a:r>
          </a:p>
        </p:txBody>
      </p:sp>
      <p:sp>
        <p:nvSpPr>
          <p:cNvPr id="14" name="Content Placeholder 1">
            <a:extLst>
              <a:ext uri="{FF2B5EF4-FFF2-40B4-BE49-F238E27FC236}">
                <a16:creationId xmlns:a16="http://schemas.microsoft.com/office/drawing/2014/main" id="{4A0F8958-7559-45DC-AD90-0E4F36558DC8}"/>
              </a:ext>
            </a:extLst>
          </p:cNvPr>
          <p:cNvSpPr>
            <a:spLocks noGrp="1"/>
          </p:cNvSpPr>
          <p:nvPr/>
        </p:nvSpPr>
        <p:spPr>
          <a:xfrm>
            <a:off x="6217920" y="1607307"/>
            <a:ext cx="427140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solidFill>
                  <a:schemeClr val="tx1"/>
                </a:solidFill>
              </a:rPr>
              <a:t>Role-based access control (RBAC)</a:t>
            </a:r>
          </a:p>
          <a:p>
            <a:pPr lvl="1"/>
            <a:r>
              <a:rPr lang="en-US" dirty="0">
                <a:solidFill>
                  <a:schemeClr val="tx1"/>
                </a:solidFill>
              </a:rPr>
              <a:t>Controls access based on the roles that users have within the system and on rules stating what accesses are allowed to users in given roles</a:t>
            </a:r>
          </a:p>
          <a:p>
            <a:endParaRPr lang="en-US" sz="1600" dirty="0">
              <a:solidFill>
                <a:schemeClr val="tx1"/>
              </a:solidFill>
            </a:endParaRPr>
          </a:p>
          <a:p>
            <a:r>
              <a:rPr lang="en-US" dirty="0">
                <a:solidFill>
                  <a:schemeClr val="tx1"/>
                </a:solidFill>
              </a:rPr>
              <a:t>Attribute-based access control (ABAC)</a:t>
            </a:r>
          </a:p>
          <a:p>
            <a:pPr lvl="1"/>
            <a:r>
              <a:rPr lang="en-US" dirty="0">
                <a:solidFill>
                  <a:schemeClr val="tx1"/>
                </a:solidFill>
              </a:rPr>
              <a:t>Controls access based on attributes of the user, the resource to be accessed, and current environmental conditions</a:t>
            </a:r>
          </a:p>
        </p:txBody>
      </p:sp>
      <p:sp>
        <p:nvSpPr>
          <p:cNvPr id="15" name="Content Placeholder 2">
            <a:extLst>
              <a:ext uri="{FF2B5EF4-FFF2-40B4-BE49-F238E27FC236}">
                <a16:creationId xmlns:a16="http://schemas.microsoft.com/office/drawing/2014/main" id="{46139923-30F3-4527-A37C-9F855DD23FCC}"/>
              </a:ext>
            </a:extLst>
          </p:cNvPr>
          <p:cNvSpPr>
            <a:spLocks noGrp="1"/>
          </p:cNvSpPr>
          <p:nvPr/>
        </p:nvSpPr>
        <p:spPr>
          <a:xfrm>
            <a:off x="1702676" y="1607307"/>
            <a:ext cx="4274452" cy="4526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dirty="0">
                <a:solidFill>
                  <a:schemeClr val="tx1"/>
                </a:solidFill>
              </a:rPr>
              <a:t>Discretionary access control (DAC)</a:t>
            </a:r>
          </a:p>
          <a:p>
            <a:pPr lvl="1"/>
            <a:r>
              <a:rPr lang="en-US" dirty="0">
                <a:solidFill>
                  <a:schemeClr val="tx1"/>
                </a:solidFill>
              </a:rPr>
              <a:t>Controls access based on the identity of the requestor and on access rules (authorizations) stating what requestors are (or are not) allowed to do</a:t>
            </a:r>
          </a:p>
          <a:p>
            <a:pPr lvl="1"/>
            <a:endParaRPr lang="en-US" dirty="0">
              <a:solidFill>
                <a:schemeClr val="tx1"/>
              </a:solidFill>
            </a:endParaRPr>
          </a:p>
          <a:p>
            <a:r>
              <a:rPr lang="en-US" dirty="0">
                <a:solidFill>
                  <a:schemeClr val="tx1"/>
                </a:solidFill>
              </a:rPr>
              <a:t>Mandatory access control (MAC)</a:t>
            </a:r>
          </a:p>
          <a:p>
            <a:pPr lvl="1"/>
            <a:r>
              <a:rPr lang="en-US" dirty="0">
                <a:solidFill>
                  <a:schemeClr val="tx1"/>
                </a:solidFill>
              </a:rPr>
              <a:t>Controls access based on comparing security labels with security clearances </a:t>
            </a:r>
          </a:p>
        </p:txBody>
      </p:sp>
    </p:spTree>
    <p:extLst>
      <p:ext uri="{BB962C8B-B14F-4D97-AF65-F5344CB8AC3E}">
        <p14:creationId xmlns:p14="http://schemas.microsoft.com/office/powerpoint/2010/main" val="18112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Subjects, Objects, and Access Rights</a:t>
            </a:r>
          </a:p>
        </p:txBody>
      </p:sp>
      <p:graphicFrame>
        <p:nvGraphicFramePr>
          <p:cNvPr id="12" name="Content Placeholder 4">
            <a:extLst>
              <a:ext uri="{FF2B5EF4-FFF2-40B4-BE49-F238E27FC236}">
                <a16:creationId xmlns:a16="http://schemas.microsoft.com/office/drawing/2014/main" id="{DA1CB5AF-8836-4CF2-83E5-BD57FE3A0954}"/>
              </a:ext>
            </a:extLst>
          </p:cNvPr>
          <p:cNvGraphicFramePr>
            <a:graphicFrameLocks noGrp="1"/>
          </p:cNvGraphicFramePr>
          <p:nvPr>
            <p:extLst>
              <p:ext uri="{D42A27DB-BD31-4B8C-83A1-F6EECF244321}">
                <p14:modId xmlns:p14="http://schemas.microsoft.com/office/powerpoint/2010/main" val="2636535828"/>
              </p:ext>
            </p:extLst>
          </p:nvPr>
        </p:nvGraphicFramePr>
        <p:xfrm>
          <a:off x="1981200" y="1237449"/>
          <a:ext cx="8229600"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61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13604</TotalTime>
  <Words>15484</Words>
  <Application>Microsoft Office PowerPoint</Application>
  <PresentationFormat>Widescreen</PresentationFormat>
  <Paragraphs>1423</Paragraphs>
  <Slides>50</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 New</vt:lpstr>
      <vt:lpstr>Times New Roman</vt:lpstr>
      <vt:lpstr>Wingdings</vt:lpstr>
      <vt:lpstr>Office Theme</vt:lpstr>
      <vt:lpstr>CECS 378 Section 04  Lecture will start shortly… </vt:lpstr>
      <vt:lpstr> Computing Security: Principles and Practice  Chapter 4 – Access Control February 24th &amp; March 1st,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257</cp:revision>
  <dcterms:created xsi:type="dcterms:W3CDTF">2019-01-23T20:35:07Z</dcterms:created>
  <dcterms:modified xsi:type="dcterms:W3CDTF">2021-03-02T00:18:35Z</dcterms:modified>
</cp:coreProperties>
</file>