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3"/>
  </p:notesMasterIdLst>
  <p:sldIdLst>
    <p:sldId id="322"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9"/>
    <p:restoredTop sz="85403" autoAdjust="0"/>
  </p:normalViewPr>
  <p:slideViewPr>
    <p:cSldViewPr snapToGrid="0" snapToObjects="1">
      <p:cViewPr varScale="1">
        <p:scale>
          <a:sx n="97" d="100"/>
          <a:sy n="97" d="100"/>
        </p:scale>
        <p:origin x="1074" y="90"/>
      </p:cViewPr>
      <p:guideLst/>
    </p:cSldViewPr>
  </p:slideViewPr>
  <p:notesTextViewPr>
    <p:cViewPr>
      <p:scale>
        <a:sx n="1" d="1"/>
        <a:sy n="1" d="1"/>
      </p:scale>
      <p:origin x="0" y="-405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C0FE5-B9FF-914F-AF60-85D28D11EDDB}" type="doc">
      <dgm:prSet loTypeId="urn:microsoft.com/office/officeart/2008/layout/RadialCluster" loCatId="hierarchy" qsTypeId="urn:microsoft.com/office/officeart/2005/8/quickstyle/simple4" qsCatId="simple" csTypeId="urn:microsoft.com/office/officeart/2005/8/colors/accent1_2" csCatId="accent1" phldr="1"/>
      <dgm:spPr/>
      <dgm:t>
        <a:bodyPr/>
        <a:lstStyle/>
        <a:p>
          <a:endParaRPr lang="en-US"/>
        </a:p>
      </dgm:t>
    </dgm:pt>
    <dgm:pt modelId="{2450E98C-2977-1047-A7F4-F52547AB7EE2}">
      <dgm:prSet/>
      <dgm:spPr/>
      <dgm:t>
        <a:bodyPr/>
        <a:lstStyle/>
        <a:p>
          <a:pPr rtl="0"/>
          <a:r>
            <a:rPr lang="en-US" b="1" dirty="0">
              <a:solidFill>
                <a:schemeClr val="bg1"/>
              </a:solidFill>
            </a:rPr>
            <a:t>Reasons database security has not kept pace with the increased reliance on databases are:</a:t>
          </a:r>
        </a:p>
      </dgm:t>
    </dgm:pt>
    <dgm:pt modelId="{733985D4-E1AD-5D47-997C-E16B0004E1DE}" type="parTrans" cxnId="{F8814C76-1283-964C-8A51-A62B8A7D3542}">
      <dgm:prSet/>
      <dgm:spPr/>
      <dgm:t>
        <a:bodyPr/>
        <a:lstStyle/>
        <a:p>
          <a:endParaRPr lang="en-US"/>
        </a:p>
      </dgm:t>
    </dgm:pt>
    <dgm:pt modelId="{0D740E36-8CAD-1C4E-BACA-F706DE965E8D}" type="sibTrans" cxnId="{F8814C76-1283-964C-8A51-A62B8A7D3542}">
      <dgm:prSet/>
      <dgm:spPr/>
      <dgm:t>
        <a:bodyPr/>
        <a:lstStyle/>
        <a:p>
          <a:endParaRPr lang="en-US"/>
        </a:p>
      </dgm:t>
    </dgm:pt>
    <dgm:pt modelId="{B5E4E7EF-304F-4547-8BC0-7E1F14323548}">
      <dgm:prSet custT="1"/>
      <dgm:spPr>
        <a:solidFill>
          <a:schemeClr val="accent3">
            <a:lumMod val="75000"/>
          </a:schemeClr>
        </a:solidFill>
      </dgm:spPr>
      <dgm:t>
        <a:bodyPr/>
        <a:lstStyle/>
        <a:p>
          <a:pPr rtl="0"/>
          <a:r>
            <a:rPr lang="en-US" sz="1500" b="1" dirty="0">
              <a:solidFill>
                <a:schemeClr val="bg1"/>
              </a:solidFill>
            </a:rPr>
            <a:t>There is a dramatic imbalance between the complexity of modern database management systems (DBMS) and the security techniques used to protect these critical systems</a:t>
          </a:r>
        </a:p>
      </dgm:t>
    </dgm:pt>
    <dgm:pt modelId="{DA1C1963-76FC-E744-994A-182227EDF80C}" type="parTrans" cxnId="{AA1C1EAF-5BDD-7345-8F04-0FA5C3488F25}">
      <dgm:prSet/>
      <dgm:spPr>
        <a:ln>
          <a:solidFill>
            <a:schemeClr val="accent6">
              <a:lumMod val="40000"/>
              <a:lumOff val="60000"/>
            </a:schemeClr>
          </a:solidFill>
        </a:ln>
      </dgm:spPr>
      <dgm:t>
        <a:bodyPr/>
        <a:lstStyle/>
        <a:p>
          <a:endParaRPr lang="en-US"/>
        </a:p>
      </dgm:t>
    </dgm:pt>
    <dgm:pt modelId="{DD63D349-F56B-CE46-BBB0-8AEC9EE6D706}" type="sibTrans" cxnId="{AA1C1EAF-5BDD-7345-8F04-0FA5C3488F25}">
      <dgm:prSet/>
      <dgm:spPr/>
      <dgm:t>
        <a:bodyPr/>
        <a:lstStyle/>
        <a:p>
          <a:endParaRPr lang="en-US"/>
        </a:p>
      </dgm:t>
    </dgm:pt>
    <dgm:pt modelId="{70CE1DB4-437D-7440-8E46-1A248A533981}">
      <dgm:prSet custT="1"/>
      <dgm:spPr>
        <a:solidFill>
          <a:schemeClr val="accent5">
            <a:lumMod val="75000"/>
          </a:schemeClr>
        </a:solidFill>
      </dgm:spPr>
      <dgm:t>
        <a:bodyPr/>
        <a:lstStyle/>
        <a:p>
          <a:pPr rtl="0"/>
          <a:r>
            <a:rPr lang="en-US" sz="1500" b="1" dirty="0">
              <a:solidFill>
                <a:schemeClr val="bg1"/>
              </a:solidFill>
            </a:rPr>
            <a:t>Databases have a sophisticated interaction protocol, Structured Query Language (SQL), which is complex</a:t>
          </a:r>
        </a:p>
      </dgm:t>
    </dgm:pt>
    <dgm:pt modelId="{DFA5F62C-A46C-8741-B982-839B675B6A8A}" type="parTrans" cxnId="{C99C7E98-E18C-4842-8A73-FB3C61A0FEE6}">
      <dgm:prSet/>
      <dgm:spPr>
        <a:ln>
          <a:solidFill>
            <a:schemeClr val="accent6">
              <a:lumMod val="40000"/>
              <a:lumOff val="60000"/>
            </a:schemeClr>
          </a:solidFill>
        </a:ln>
      </dgm:spPr>
      <dgm:t>
        <a:bodyPr/>
        <a:lstStyle/>
        <a:p>
          <a:endParaRPr lang="en-US"/>
        </a:p>
      </dgm:t>
    </dgm:pt>
    <dgm:pt modelId="{8BCE4AB4-16DB-9145-BB8D-55B6B022BF1F}" type="sibTrans" cxnId="{C99C7E98-E18C-4842-8A73-FB3C61A0FEE6}">
      <dgm:prSet/>
      <dgm:spPr/>
      <dgm:t>
        <a:bodyPr/>
        <a:lstStyle/>
        <a:p>
          <a:endParaRPr lang="en-US"/>
        </a:p>
      </dgm:t>
    </dgm:pt>
    <dgm:pt modelId="{FB1DBB18-014C-D949-8D70-C762FF6B3051}">
      <dgm:prSet custT="1"/>
      <dgm:spPr>
        <a:solidFill>
          <a:schemeClr val="accent3">
            <a:lumMod val="75000"/>
          </a:schemeClr>
        </a:solidFill>
      </dgm:spPr>
      <dgm:t>
        <a:bodyPr/>
        <a:lstStyle/>
        <a:p>
          <a:pPr rtl="0"/>
          <a:r>
            <a:rPr lang="en-US" sz="1500" b="1" dirty="0">
              <a:solidFill>
                <a:schemeClr val="bg1"/>
              </a:solidFill>
            </a:rPr>
            <a:t>Effective database security requires a strategy based on a full understanding of the security vulnerabilities of SQL</a:t>
          </a:r>
        </a:p>
      </dgm:t>
    </dgm:pt>
    <dgm:pt modelId="{0B05E3D5-87AC-564D-A0C0-313E00E59250}" type="parTrans" cxnId="{7729DD88-8C05-6E43-8367-A14E1B15A2D6}">
      <dgm:prSet/>
      <dgm:spPr>
        <a:ln>
          <a:solidFill>
            <a:schemeClr val="accent6">
              <a:lumMod val="40000"/>
              <a:lumOff val="60000"/>
            </a:schemeClr>
          </a:solidFill>
        </a:ln>
      </dgm:spPr>
      <dgm:t>
        <a:bodyPr/>
        <a:lstStyle/>
        <a:p>
          <a:endParaRPr lang="en-US"/>
        </a:p>
      </dgm:t>
    </dgm:pt>
    <dgm:pt modelId="{31FBC9F6-C021-744D-BB0D-3B3ED91B1155}" type="sibTrans" cxnId="{7729DD88-8C05-6E43-8367-A14E1B15A2D6}">
      <dgm:prSet/>
      <dgm:spPr/>
      <dgm:t>
        <a:bodyPr/>
        <a:lstStyle/>
        <a:p>
          <a:endParaRPr lang="en-US"/>
        </a:p>
      </dgm:t>
    </dgm:pt>
    <dgm:pt modelId="{0A2FA811-1180-D244-9309-F63FC92D0AD8}">
      <dgm:prSet custT="1"/>
      <dgm:spPr>
        <a:solidFill>
          <a:schemeClr val="accent5">
            <a:lumMod val="75000"/>
          </a:schemeClr>
        </a:solidFill>
      </dgm:spPr>
      <dgm:t>
        <a:bodyPr/>
        <a:lstStyle/>
        <a:p>
          <a:pPr rtl="0"/>
          <a:r>
            <a:rPr lang="en-US" sz="1500" b="1" dirty="0">
              <a:solidFill>
                <a:schemeClr val="bg1"/>
              </a:solidFill>
            </a:rPr>
            <a:t>The typical organization lacks full-time database security personnel</a:t>
          </a:r>
        </a:p>
      </dgm:t>
    </dgm:pt>
    <dgm:pt modelId="{946611E1-D67D-1742-B1E1-C56007E7F677}" type="parTrans" cxnId="{D9E48BEB-CD3C-6F4B-A257-9B47B1153CC6}">
      <dgm:prSet/>
      <dgm:spPr>
        <a:ln>
          <a:solidFill>
            <a:schemeClr val="accent6">
              <a:lumMod val="40000"/>
              <a:lumOff val="60000"/>
            </a:schemeClr>
          </a:solidFill>
        </a:ln>
      </dgm:spPr>
      <dgm:t>
        <a:bodyPr/>
        <a:lstStyle/>
        <a:p>
          <a:endParaRPr lang="en-US"/>
        </a:p>
      </dgm:t>
    </dgm:pt>
    <dgm:pt modelId="{D61980F9-6F2D-FB40-A1B5-0D2BFEBAAFFC}" type="sibTrans" cxnId="{D9E48BEB-CD3C-6F4B-A257-9B47B1153CC6}">
      <dgm:prSet/>
      <dgm:spPr/>
      <dgm:t>
        <a:bodyPr/>
        <a:lstStyle/>
        <a:p>
          <a:endParaRPr lang="en-US"/>
        </a:p>
      </dgm:t>
    </dgm:pt>
    <dgm:pt modelId="{C50D1C0C-238E-C645-B7FA-3E5749A004AF}">
      <dgm:prSet custT="1"/>
      <dgm:spPr>
        <a:solidFill>
          <a:schemeClr val="accent3">
            <a:lumMod val="75000"/>
          </a:schemeClr>
        </a:solidFill>
      </dgm:spPr>
      <dgm:t>
        <a:bodyPr/>
        <a:lstStyle/>
        <a:p>
          <a:pPr rtl="0"/>
          <a:r>
            <a:rPr lang="en-US" sz="1500" b="1" dirty="0">
              <a:solidFill>
                <a:schemeClr val="bg1"/>
              </a:solidFill>
            </a:rPr>
            <a:t>Most enterprise environments consist of a heterogeneous mixture of database platforms, enterprise platforms, and OS platforms, creating an additional complexity hurdle for security personnel</a:t>
          </a:r>
        </a:p>
      </dgm:t>
    </dgm:pt>
    <dgm:pt modelId="{A3CC1756-699A-7743-A471-E11178F52400}" type="parTrans" cxnId="{AB22D34D-00E4-4241-BA40-E217D532F057}">
      <dgm:prSet/>
      <dgm:spPr>
        <a:ln>
          <a:solidFill>
            <a:schemeClr val="accent6">
              <a:lumMod val="40000"/>
              <a:lumOff val="60000"/>
            </a:schemeClr>
          </a:solidFill>
        </a:ln>
      </dgm:spPr>
      <dgm:t>
        <a:bodyPr/>
        <a:lstStyle/>
        <a:p>
          <a:endParaRPr lang="en-US"/>
        </a:p>
      </dgm:t>
    </dgm:pt>
    <dgm:pt modelId="{0EF14397-F70D-6E45-A06E-ACB7F642258D}" type="sibTrans" cxnId="{AB22D34D-00E4-4241-BA40-E217D532F057}">
      <dgm:prSet/>
      <dgm:spPr/>
      <dgm:t>
        <a:bodyPr/>
        <a:lstStyle/>
        <a:p>
          <a:endParaRPr lang="en-US"/>
        </a:p>
      </dgm:t>
    </dgm:pt>
    <dgm:pt modelId="{E94140DA-A6C7-D347-A15C-31BC57982739}">
      <dgm:prSet custT="1"/>
      <dgm:spPr>
        <a:solidFill>
          <a:schemeClr val="accent5">
            <a:lumMod val="75000"/>
          </a:schemeClr>
        </a:solidFill>
      </dgm:spPr>
      <dgm:t>
        <a:bodyPr/>
        <a:lstStyle/>
        <a:p>
          <a:pPr rtl="0"/>
          <a:r>
            <a:rPr lang="en-US" sz="1500" b="1" dirty="0">
              <a:solidFill>
                <a:schemeClr val="bg1"/>
              </a:solidFill>
            </a:rPr>
            <a:t>The increasing reliance on cloud technology to host part or all of the corporate database</a:t>
          </a:r>
        </a:p>
      </dgm:t>
    </dgm:pt>
    <dgm:pt modelId="{22AB0417-F5F9-944E-8428-B9413A524809}" type="parTrans" cxnId="{EF2BA5DC-BC4E-BB46-AF3F-26E4476416B0}">
      <dgm:prSet/>
      <dgm:spPr>
        <a:ln>
          <a:solidFill>
            <a:schemeClr val="accent6">
              <a:lumMod val="40000"/>
              <a:lumOff val="60000"/>
            </a:schemeClr>
          </a:solidFill>
        </a:ln>
      </dgm:spPr>
      <dgm:t>
        <a:bodyPr/>
        <a:lstStyle/>
        <a:p>
          <a:endParaRPr lang="en-US"/>
        </a:p>
      </dgm:t>
    </dgm:pt>
    <dgm:pt modelId="{7AF01986-7651-CD46-BE7D-090FDCD64A00}" type="sibTrans" cxnId="{EF2BA5DC-BC4E-BB46-AF3F-26E4476416B0}">
      <dgm:prSet/>
      <dgm:spPr/>
      <dgm:t>
        <a:bodyPr/>
        <a:lstStyle/>
        <a:p>
          <a:endParaRPr lang="en-US"/>
        </a:p>
      </dgm:t>
    </dgm:pt>
    <dgm:pt modelId="{58043931-DADA-324C-9B6A-04FCFF6533B7}" type="pres">
      <dgm:prSet presAssocID="{8D1C0FE5-B9FF-914F-AF60-85D28D11EDDB}" presName="Name0" presStyleCnt="0">
        <dgm:presLayoutVars>
          <dgm:chMax val="1"/>
          <dgm:chPref val="1"/>
          <dgm:dir/>
          <dgm:animOne val="branch"/>
          <dgm:animLvl val="lvl"/>
        </dgm:presLayoutVars>
      </dgm:prSet>
      <dgm:spPr/>
    </dgm:pt>
    <dgm:pt modelId="{48D70A67-B3DE-D544-986B-5E6AB7595F2F}" type="pres">
      <dgm:prSet presAssocID="{2450E98C-2977-1047-A7F4-F52547AB7EE2}" presName="singleCycle" presStyleCnt="0"/>
      <dgm:spPr/>
    </dgm:pt>
    <dgm:pt modelId="{3A0DA593-D195-2F44-959F-64157309109A}" type="pres">
      <dgm:prSet presAssocID="{2450E98C-2977-1047-A7F4-F52547AB7EE2}" presName="singleCenter" presStyleLbl="node1" presStyleIdx="0" presStyleCnt="7" custScaleX="140223" custLinFactNeighborX="-1624" custLinFactNeighborY="2763">
        <dgm:presLayoutVars>
          <dgm:chMax val="7"/>
          <dgm:chPref val="7"/>
        </dgm:presLayoutVars>
      </dgm:prSet>
      <dgm:spPr/>
    </dgm:pt>
    <dgm:pt modelId="{7813BD15-78C2-E642-A120-326C1AFD9315}" type="pres">
      <dgm:prSet presAssocID="{DA1C1963-76FC-E744-994A-182227EDF80C}" presName="Name56" presStyleLbl="parChTrans1D2" presStyleIdx="0" presStyleCnt="6"/>
      <dgm:spPr/>
    </dgm:pt>
    <dgm:pt modelId="{B4ED5751-08AC-0F4D-8C7F-3102335CDC0B}" type="pres">
      <dgm:prSet presAssocID="{B5E4E7EF-304F-4547-8BC0-7E1F14323548}" presName="text0" presStyleLbl="node1" presStyleIdx="1" presStyleCnt="7" custScaleX="266327" custScaleY="161244" custRadScaleRad="81263" custRadScaleInc="-6440">
        <dgm:presLayoutVars>
          <dgm:bulletEnabled val="1"/>
        </dgm:presLayoutVars>
      </dgm:prSet>
      <dgm:spPr/>
    </dgm:pt>
    <dgm:pt modelId="{7988C636-C498-DE4F-907E-60D7F2CEEA99}" type="pres">
      <dgm:prSet presAssocID="{DFA5F62C-A46C-8741-B982-839B675B6A8A}" presName="Name56" presStyleLbl="parChTrans1D2" presStyleIdx="1" presStyleCnt="6"/>
      <dgm:spPr/>
    </dgm:pt>
    <dgm:pt modelId="{44D1F416-BEF4-AC4F-AB25-3F8D1766725E}" type="pres">
      <dgm:prSet presAssocID="{70CE1DB4-437D-7440-8E46-1A248A533981}" presName="text0" presStyleLbl="node1" presStyleIdx="2" presStyleCnt="7" custScaleX="181483" custScaleY="169417" custRadScaleRad="150387" custRadScaleInc="61467">
        <dgm:presLayoutVars>
          <dgm:bulletEnabled val="1"/>
        </dgm:presLayoutVars>
      </dgm:prSet>
      <dgm:spPr/>
    </dgm:pt>
    <dgm:pt modelId="{D24FE0B0-EFA2-D542-B40A-F37DBDF73E06}" type="pres">
      <dgm:prSet presAssocID="{0B05E3D5-87AC-564D-A0C0-313E00E59250}" presName="Name56" presStyleLbl="parChTrans1D2" presStyleIdx="2" presStyleCnt="6"/>
      <dgm:spPr/>
    </dgm:pt>
    <dgm:pt modelId="{8C0F155D-048D-5348-A9BB-D8A579D1252F}" type="pres">
      <dgm:prSet presAssocID="{FB1DBB18-014C-D949-8D70-C762FF6B3051}" presName="text0" presStyleLbl="node1" presStyleIdx="3" presStyleCnt="7" custScaleX="219066" custScaleY="156408" custRadScaleRad="158384" custRadScaleInc="-24766">
        <dgm:presLayoutVars>
          <dgm:bulletEnabled val="1"/>
        </dgm:presLayoutVars>
      </dgm:prSet>
      <dgm:spPr/>
    </dgm:pt>
    <dgm:pt modelId="{981D5CA6-F177-CB4C-9966-05BD50D15216}" type="pres">
      <dgm:prSet presAssocID="{946611E1-D67D-1742-B1E1-C56007E7F677}" presName="Name56" presStyleLbl="parChTrans1D2" presStyleIdx="3" presStyleCnt="6"/>
      <dgm:spPr/>
    </dgm:pt>
    <dgm:pt modelId="{B380454B-E352-2E49-86E8-9EA9A0B200E5}" type="pres">
      <dgm:prSet presAssocID="{0A2FA811-1180-D244-9309-F63FC92D0AD8}" presName="text0" presStyleLbl="node1" presStyleIdx="4" presStyleCnt="7" custScaleX="213584" custRadScaleRad="78948" custRadScaleInc="10666">
        <dgm:presLayoutVars>
          <dgm:bulletEnabled val="1"/>
        </dgm:presLayoutVars>
      </dgm:prSet>
      <dgm:spPr/>
    </dgm:pt>
    <dgm:pt modelId="{53F6C763-2619-1D48-89BC-89F2F9890BAF}" type="pres">
      <dgm:prSet presAssocID="{A3CC1756-699A-7743-A471-E11178F52400}" presName="Name56" presStyleLbl="parChTrans1D2" presStyleIdx="4" presStyleCnt="6"/>
      <dgm:spPr/>
    </dgm:pt>
    <dgm:pt modelId="{157D8C92-4FA3-294C-B685-92B4EF6825F5}" type="pres">
      <dgm:prSet presAssocID="{C50D1C0C-238E-C645-B7FA-3E5749A004AF}" presName="text0" presStyleLbl="node1" presStyleIdx="5" presStyleCnt="7" custScaleX="245156" custScaleY="183108" custRadScaleRad="157425" custRadScaleInc="39689">
        <dgm:presLayoutVars>
          <dgm:bulletEnabled val="1"/>
        </dgm:presLayoutVars>
      </dgm:prSet>
      <dgm:spPr/>
    </dgm:pt>
    <dgm:pt modelId="{D4BE5FCD-7508-954C-BD26-19EC4511F77E}" type="pres">
      <dgm:prSet presAssocID="{22AB0417-F5F9-944E-8428-B9413A524809}" presName="Name56" presStyleLbl="parChTrans1D2" presStyleIdx="5" presStyleCnt="6"/>
      <dgm:spPr/>
    </dgm:pt>
    <dgm:pt modelId="{AF721C51-E63A-3E41-A0DD-7BD486704BC8}" type="pres">
      <dgm:prSet presAssocID="{E94140DA-A6C7-D347-A15C-31BC57982739}" presName="text0" presStyleLbl="node1" presStyleIdx="6" presStyleCnt="7" custScaleX="172612" custScaleY="117774" custRadScaleRad="154059" custRadScaleInc="-54963">
        <dgm:presLayoutVars>
          <dgm:bulletEnabled val="1"/>
        </dgm:presLayoutVars>
      </dgm:prSet>
      <dgm:spPr/>
    </dgm:pt>
  </dgm:ptLst>
  <dgm:cxnLst>
    <dgm:cxn modelId="{B124950F-FD18-B849-8150-E4B71CBE9A5E}" type="presOf" srcId="{0A2FA811-1180-D244-9309-F63FC92D0AD8}" destId="{B380454B-E352-2E49-86E8-9EA9A0B200E5}" srcOrd="0" destOrd="0" presId="urn:microsoft.com/office/officeart/2008/layout/RadialCluster"/>
    <dgm:cxn modelId="{2D1DB816-243C-A740-9451-B12BEE965127}" type="presOf" srcId="{C50D1C0C-238E-C645-B7FA-3E5749A004AF}" destId="{157D8C92-4FA3-294C-B685-92B4EF6825F5}" srcOrd="0" destOrd="0" presId="urn:microsoft.com/office/officeart/2008/layout/RadialCluster"/>
    <dgm:cxn modelId="{4F7A4224-A131-F34F-B087-C8135B9E0098}" type="presOf" srcId="{0B05E3D5-87AC-564D-A0C0-313E00E59250}" destId="{D24FE0B0-EFA2-D542-B40A-F37DBDF73E06}" srcOrd="0" destOrd="0" presId="urn:microsoft.com/office/officeart/2008/layout/RadialCluster"/>
    <dgm:cxn modelId="{5245363D-D202-6D43-99B3-58E4E1EBD7B4}" type="presOf" srcId="{E94140DA-A6C7-D347-A15C-31BC57982739}" destId="{AF721C51-E63A-3E41-A0DD-7BD486704BC8}" srcOrd="0" destOrd="0" presId="urn:microsoft.com/office/officeart/2008/layout/RadialCluster"/>
    <dgm:cxn modelId="{66B4F43F-A034-6540-AA98-F66EB110579E}" type="presOf" srcId="{22AB0417-F5F9-944E-8428-B9413A524809}" destId="{D4BE5FCD-7508-954C-BD26-19EC4511F77E}" srcOrd="0" destOrd="0" presId="urn:microsoft.com/office/officeart/2008/layout/RadialCluster"/>
    <dgm:cxn modelId="{017F475F-F357-8740-A094-ADAF8EA01F03}" type="presOf" srcId="{DA1C1963-76FC-E744-994A-182227EDF80C}" destId="{7813BD15-78C2-E642-A120-326C1AFD9315}" srcOrd="0" destOrd="0" presId="urn:microsoft.com/office/officeart/2008/layout/RadialCluster"/>
    <dgm:cxn modelId="{14531541-8AED-CF49-82F6-7E422676978D}" type="presOf" srcId="{946611E1-D67D-1742-B1E1-C56007E7F677}" destId="{981D5CA6-F177-CB4C-9966-05BD50D15216}" srcOrd="0" destOrd="0" presId="urn:microsoft.com/office/officeart/2008/layout/RadialCluster"/>
    <dgm:cxn modelId="{99962461-4D92-5A4C-8870-7DB2C97789CF}" type="presOf" srcId="{B5E4E7EF-304F-4547-8BC0-7E1F14323548}" destId="{B4ED5751-08AC-0F4D-8C7F-3102335CDC0B}" srcOrd="0" destOrd="0" presId="urn:microsoft.com/office/officeart/2008/layout/RadialCluster"/>
    <dgm:cxn modelId="{3853F344-ABAA-FE43-817B-6C3CBAD90F0A}" type="presOf" srcId="{8D1C0FE5-B9FF-914F-AF60-85D28D11EDDB}" destId="{58043931-DADA-324C-9B6A-04FCFF6533B7}" srcOrd="0" destOrd="0" presId="urn:microsoft.com/office/officeart/2008/layout/RadialCluster"/>
    <dgm:cxn modelId="{88DB954B-5EF5-5840-885D-1E50150E4811}" type="presOf" srcId="{2450E98C-2977-1047-A7F4-F52547AB7EE2}" destId="{3A0DA593-D195-2F44-959F-64157309109A}" srcOrd="0" destOrd="0" presId="urn:microsoft.com/office/officeart/2008/layout/RadialCluster"/>
    <dgm:cxn modelId="{AB22D34D-00E4-4241-BA40-E217D532F057}" srcId="{2450E98C-2977-1047-A7F4-F52547AB7EE2}" destId="{C50D1C0C-238E-C645-B7FA-3E5749A004AF}" srcOrd="4" destOrd="0" parTransId="{A3CC1756-699A-7743-A471-E11178F52400}" sibTransId="{0EF14397-F70D-6E45-A06E-ACB7F642258D}"/>
    <dgm:cxn modelId="{DB69C473-1C4F-004F-AF6B-29E297107717}" type="presOf" srcId="{DFA5F62C-A46C-8741-B982-839B675B6A8A}" destId="{7988C636-C498-DE4F-907E-60D7F2CEEA99}" srcOrd="0" destOrd="0" presId="urn:microsoft.com/office/officeart/2008/layout/RadialCluster"/>
    <dgm:cxn modelId="{F8814C76-1283-964C-8A51-A62B8A7D3542}" srcId="{8D1C0FE5-B9FF-914F-AF60-85D28D11EDDB}" destId="{2450E98C-2977-1047-A7F4-F52547AB7EE2}" srcOrd="0" destOrd="0" parTransId="{733985D4-E1AD-5D47-997C-E16B0004E1DE}" sibTransId="{0D740E36-8CAD-1C4E-BACA-F706DE965E8D}"/>
    <dgm:cxn modelId="{7729DD88-8C05-6E43-8367-A14E1B15A2D6}" srcId="{2450E98C-2977-1047-A7F4-F52547AB7EE2}" destId="{FB1DBB18-014C-D949-8D70-C762FF6B3051}" srcOrd="2" destOrd="0" parTransId="{0B05E3D5-87AC-564D-A0C0-313E00E59250}" sibTransId="{31FBC9F6-C021-744D-BB0D-3B3ED91B1155}"/>
    <dgm:cxn modelId="{A2CF0C97-AC4F-E24F-913D-4105740198A3}" type="presOf" srcId="{70CE1DB4-437D-7440-8E46-1A248A533981}" destId="{44D1F416-BEF4-AC4F-AB25-3F8D1766725E}" srcOrd="0" destOrd="0" presId="urn:microsoft.com/office/officeart/2008/layout/RadialCluster"/>
    <dgm:cxn modelId="{C99C7E98-E18C-4842-8A73-FB3C61A0FEE6}" srcId="{2450E98C-2977-1047-A7F4-F52547AB7EE2}" destId="{70CE1DB4-437D-7440-8E46-1A248A533981}" srcOrd="1" destOrd="0" parTransId="{DFA5F62C-A46C-8741-B982-839B675B6A8A}" sibTransId="{8BCE4AB4-16DB-9145-BB8D-55B6B022BF1F}"/>
    <dgm:cxn modelId="{D8D9FAA1-F357-1549-97E8-48F7D8847337}" type="presOf" srcId="{A3CC1756-699A-7743-A471-E11178F52400}" destId="{53F6C763-2619-1D48-89BC-89F2F9890BAF}" srcOrd="0" destOrd="0" presId="urn:microsoft.com/office/officeart/2008/layout/RadialCluster"/>
    <dgm:cxn modelId="{5AB01EA5-4C05-2340-B81C-E15DCDCEF76A}" type="presOf" srcId="{FB1DBB18-014C-D949-8D70-C762FF6B3051}" destId="{8C0F155D-048D-5348-A9BB-D8A579D1252F}" srcOrd="0" destOrd="0" presId="urn:microsoft.com/office/officeart/2008/layout/RadialCluster"/>
    <dgm:cxn modelId="{AA1C1EAF-5BDD-7345-8F04-0FA5C3488F25}" srcId="{2450E98C-2977-1047-A7F4-F52547AB7EE2}" destId="{B5E4E7EF-304F-4547-8BC0-7E1F14323548}" srcOrd="0" destOrd="0" parTransId="{DA1C1963-76FC-E744-994A-182227EDF80C}" sibTransId="{DD63D349-F56B-CE46-BBB0-8AEC9EE6D706}"/>
    <dgm:cxn modelId="{EF2BA5DC-BC4E-BB46-AF3F-26E4476416B0}" srcId="{2450E98C-2977-1047-A7F4-F52547AB7EE2}" destId="{E94140DA-A6C7-D347-A15C-31BC57982739}" srcOrd="5" destOrd="0" parTransId="{22AB0417-F5F9-944E-8428-B9413A524809}" sibTransId="{7AF01986-7651-CD46-BE7D-090FDCD64A00}"/>
    <dgm:cxn modelId="{D9E48BEB-CD3C-6F4B-A257-9B47B1153CC6}" srcId="{2450E98C-2977-1047-A7F4-F52547AB7EE2}" destId="{0A2FA811-1180-D244-9309-F63FC92D0AD8}" srcOrd="3" destOrd="0" parTransId="{946611E1-D67D-1742-B1E1-C56007E7F677}" sibTransId="{D61980F9-6F2D-FB40-A1B5-0D2BFEBAAFFC}"/>
    <dgm:cxn modelId="{DDC9F731-07E7-4E41-80CF-5EC2C098F165}" type="presParOf" srcId="{58043931-DADA-324C-9B6A-04FCFF6533B7}" destId="{48D70A67-B3DE-D544-986B-5E6AB7595F2F}" srcOrd="0" destOrd="0" presId="urn:microsoft.com/office/officeart/2008/layout/RadialCluster"/>
    <dgm:cxn modelId="{512AA942-A58D-4347-8C47-1F6BAD91AAC8}" type="presParOf" srcId="{48D70A67-B3DE-D544-986B-5E6AB7595F2F}" destId="{3A0DA593-D195-2F44-959F-64157309109A}" srcOrd="0" destOrd="0" presId="urn:microsoft.com/office/officeart/2008/layout/RadialCluster"/>
    <dgm:cxn modelId="{4310C1A8-7253-5941-B027-C03830581416}" type="presParOf" srcId="{48D70A67-B3DE-D544-986B-5E6AB7595F2F}" destId="{7813BD15-78C2-E642-A120-326C1AFD9315}" srcOrd="1" destOrd="0" presId="urn:microsoft.com/office/officeart/2008/layout/RadialCluster"/>
    <dgm:cxn modelId="{03E41FA4-787A-004D-8203-3F7B6B58CB7B}" type="presParOf" srcId="{48D70A67-B3DE-D544-986B-5E6AB7595F2F}" destId="{B4ED5751-08AC-0F4D-8C7F-3102335CDC0B}" srcOrd="2" destOrd="0" presId="urn:microsoft.com/office/officeart/2008/layout/RadialCluster"/>
    <dgm:cxn modelId="{828C01DF-1FCD-BC40-84C1-177B2652DD84}" type="presParOf" srcId="{48D70A67-B3DE-D544-986B-5E6AB7595F2F}" destId="{7988C636-C498-DE4F-907E-60D7F2CEEA99}" srcOrd="3" destOrd="0" presId="urn:microsoft.com/office/officeart/2008/layout/RadialCluster"/>
    <dgm:cxn modelId="{198B07B6-32E2-CB4A-9186-FF812A954F6C}" type="presParOf" srcId="{48D70A67-B3DE-D544-986B-5E6AB7595F2F}" destId="{44D1F416-BEF4-AC4F-AB25-3F8D1766725E}" srcOrd="4" destOrd="0" presId="urn:microsoft.com/office/officeart/2008/layout/RadialCluster"/>
    <dgm:cxn modelId="{AAF3293E-AE8A-3A42-BC70-5292D2BC1B42}" type="presParOf" srcId="{48D70A67-B3DE-D544-986B-5E6AB7595F2F}" destId="{D24FE0B0-EFA2-D542-B40A-F37DBDF73E06}" srcOrd="5" destOrd="0" presId="urn:microsoft.com/office/officeart/2008/layout/RadialCluster"/>
    <dgm:cxn modelId="{C50470A8-E1C0-224D-876A-878FE107C438}" type="presParOf" srcId="{48D70A67-B3DE-D544-986B-5E6AB7595F2F}" destId="{8C0F155D-048D-5348-A9BB-D8A579D1252F}" srcOrd="6" destOrd="0" presId="urn:microsoft.com/office/officeart/2008/layout/RadialCluster"/>
    <dgm:cxn modelId="{2C6C00B3-8F63-654A-8324-65D97F2D89BB}" type="presParOf" srcId="{48D70A67-B3DE-D544-986B-5E6AB7595F2F}" destId="{981D5CA6-F177-CB4C-9966-05BD50D15216}" srcOrd="7" destOrd="0" presId="urn:microsoft.com/office/officeart/2008/layout/RadialCluster"/>
    <dgm:cxn modelId="{A28BF064-3440-B049-BBB2-41EBB643FCF3}" type="presParOf" srcId="{48D70A67-B3DE-D544-986B-5E6AB7595F2F}" destId="{B380454B-E352-2E49-86E8-9EA9A0B200E5}" srcOrd="8" destOrd="0" presId="urn:microsoft.com/office/officeart/2008/layout/RadialCluster"/>
    <dgm:cxn modelId="{B8E772A7-F9CE-4D44-9D4A-5E2EA726E950}" type="presParOf" srcId="{48D70A67-B3DE-D544-986B-5E6AB7595F2F}" destId="{53F6C763-2619-1D48-89BC-89F2F9890BAF}" srcOrd="9" destOrd="0" presId="urn:microsoft.com/office/officeart/2008/layout/RadialCluster"/>
    <dgm:cxn modelId="{7979C703-2794-B64D-90E2-5BC1F7EF309B}" type="presParOf" srcId="{48D70A67-B3DE-D544-986B-5E6AB7595F2F}" destId="{157D8C92-4FA3-294C-B685-92B4EF6825F5}" srcOrd="10" destOrd="0" presId="urn:microsoft.com/office/officeart/2008/layout/RadialCluster"/>
    <dgm:cxn modelId="{4913AE29-BF92-344D-AC8B-37BE6B39A6B2}" type="presParOf" srcId="{48D70A67-B3DE-D544-986B-5E6AB7595F2F}" destId="{D4BE5FCD-7508-954C-BD26-19EC4511F77E}" srcOrd="11" destOrd="0" presId="urn:microsoft.com/office/officeart/2008/layout/RadialCluster"/>
    <dgm:cxn modelId="{85FA0B54-B0C8-2941-8DAB-24B360D71B28}" type="presParOf" srcId="{48D70A67-B3DE-D544-986B-5E6AB7595F2F}" destId="{AF721C51-E63A-3E41-A0DD-7BD486704BC8}" srcOrd="12" destOrd="0" presId="urn:microsoft.com/office/officeart/2008/layout/RadialCluster"/>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AC05404-D79C-8242-ADA1-868C0474B31D}" type="doc">
      <dgm:prSet loTypeId="urn:microsoft.com/office/officeart/2005/8/layout/hList1" loCatId="list" qsTypeId="urn:microsoft.com/office/officeart/2005/8/quickstyle/simple4" qsCatId="simple" csTypeId="urn:microsoft.com/office/officeart/2005/8/colors/accent1_3" csCatId="accent1" phldr="1"/>
      <dgm:spPr/>
      <dgm:t>
        <a:bodyPr/>
        <a:lstStyle/>
        <a:p>
          <a:endParaRPr lang="en-US"/>
        </a:p>
      </dgm:t>
    </dgm:pt>
    <dgm:pt modelId="{073F2D7D-7B12-5443-9C8C-2E0745CAE5C2}">
      <dgm:prSet custT="1"/>
      <dgm:spPr>
        <a:solidFill>
          <a:schemeClr val="accent5"/>
        </a:solidFill>
        <a:ln w="19050">
          <a:solidFill>
            <a:schemeClr val="bg1"/>
          </a:solidFill>
        </a:ln>
      </dgm:spPr>
      <dgm:t>
        <a:bodyPr/>
        <a:lstStyle/>
        <a:p>
          <a:r>
            <a:rPr lang="en-US" sz="2000" b="0" i="0" dirty="0">
              <a:solidFill>
                <a:schemeClr val="bg1"/>
              </a:solidFill>
              <a:effectLst/>
              <a:latin typeface="+mj-lt"/>
            </a:rPr>
            <a:t>Application Owner</a:t>
          </a:r>
        </a:p>
      </dgm:t>
    </dgm:pt>
    <dgm:pt modelId="{FAE921F1-5695-E643-9DEB-142906FF7E81}" type="parTrans" cxnId="{00CD53DC-40C5-4F47-ABCE-BCD3F006446C}">
      <dgm:prSet/>
      <dgm:spPr/>
      <dgm:t>
        <a:bodyPr/>
        <a:lstStyle/>
        <a:p>
          <a:endParaRPr lang="en-US"/>
        </a:p>
      </dgm:t>
    </dgm:pt>
    <dgm:pt modelId="{7071FB6B-00F7-384E-A4A3-D3E005662C56}" type="sibTrans" cxnId="{00CD53DC-40C5-4F47-ABCE-BCD3F006446C}">
      <dgm:prSet/>
      <dgm:spPr/>
      <dgm:t>
        <a:bodyPr/>
        <a:lstStyle/>
        <a:p>
          <a:endParaRPr lang="en-US"/>
        </a:p>
      </dgm:t>
    </dgm:pt>
    <dgm:pt modelId="{2FBF415C-5933-0442-BE06-448117A0CA37}">
      <dgm:prSet custT="1"/>
      <dgm:spPr>
        <a:solidFill>
          <a:schemeClr val="accent5"/>
        </a:solidFill>
        <a:ln w="19050">
          <a:solidFill>
            <a:schemeClr val="bg1"/>
          </a:solidFill>
        </a:ln>
      </dgm:spPr>
      <dgm:t>
        <a:bodyPr/>
        <a:lstStyle/>
        <a:p>
          <a:r>
            <a:rPr lang="en-US" sz="2000" dirty="0">
              <a:solidFill>
                <a:schemeClr val="bg1"/>
              </a:solidFill>
              <a:effectLst/>
              <a:latin typeface="+mj-lt"/>
            </a:rPr>
            <a:t>End User</a:t>
          </a:r>
        </a:p>
      </dgm:t>
    </dgm:pt>
    <dgm:pt modelId="{B7BF6BEB-5A14-0346-B7E8-56B69C7E82ED}" type="parTrans" cxnId="{976303D3-6D3A-5B4C-BE1A-85C7C1E5F989}">
      <dgm:prSet/>
      <dgm:spPr/>
      <dgm:t>
        <a:bodyPr/>
        <a:lstStyle/>
        <a:p>
          <a:endParaRPr lang="en-US"/>
        </a:p>
      </dgm:t>
    </dgm:pt>
    <dgm:pt modelId="{D87C1D95-59DE-674A-A60E-9BAE93D4A510}" type="sibTrans" cxnId="{976303D3-6D3A-5B4C-BE1A-85C7C1E5F989}">
      <dgm:prSet/>
      <dgm:spPr/>
      <dgm:t>
        <a:bodyPr/>
        <a:lstStyle/>
        <a:p>
          <a:endParaRPr lang="en-US"/>
        </a:p>
      </dgm:t>
    </dgm:pt>
    <dgm:pt modelId="{EB757D2A-28D2-244C-BAC9-353C6AD5FDE0}">
      <dgm:prSet custT="1"/>
      <dgm:spPr>
        <a:ln w="19050">
          <a:solidFill>
            <a:schemeClr val="bg1"/>
          </a:solidFill>
        </a:ln>
      </dgm:spPr>
      <dgm:t>
        <a:bodyPr/>
        <a:lstStyle/>
        <a:p>
          <a:r>
            <a:rPr lang="en-US" sz="1600" dirty="0">
              <a:effectLst/>
              <a:latin typeface="+mj-lt"/>
              <a:ea typeface="ＭＳ Ｐゴシック" pitchFamily="-109" charset="-128"/>
            </a:rPr>
            <a:t>An end user who operates on database objects via a particular application but does not own any of the database objects</a:t>
          </a:r>
        </a:p>
      </dgm:t>
    </dgm:pt>
    <dgm:pt modelId="{610DD4F8-AAF6-934A-9E06-6A60E869A9DD}" type="parTrans" cxnId="{636CFA4D-344C-5B40-97C2-CB947EED6815}">
      <dgm:prSet/>
      <dgm:spPr/>
      <dgm:t>
        <a:bodyPr/>
        <a:lstStyle/>
        <a:p>
          <a:endParaRPr lang="en-US"/>
        </a:p>
      </dgm:t>
    </dgm:pt>
    <dgm:pt modelId="{948E45A3-B7B6-A640-97ED-2EC296E3DAE2}" type="sibTrans" cxnId="{636CFA4D-344C-5B40-97C2-CB947EED6815}">
      <dgm:prSet/>
      <dgm:spPr/>
      <dgm:t>
        <a:bodyPr/>
        <a:lstStyle/>
        <a:p>
          <a:endParaRPr lang="en-US"/>
        </a:p>
      </dgm:t>
    </dgm:pt>
    <dgm:pt modelId="{BB163543-EFCD-E84A-9737-549C945F9EE9}">
      <dgm:prSet custT="1"/>
      <dgm:spPr>
        <a:solidFill>
          <a:schemeClr val="accent5"/>
        </a:solidFill>
        <a:ln w="19050">
          <a:solidFill>
            <a:schemeClr val="bg1"/>
          </a:solidFill>
        </a:ln>
      </dgm:spPr>
      <dgm:t>
        <a:bodyPr/>
        <a:lstStyle/>
        <a:p>
          <a:r>
            <a:rPr lang="en-US" sz="2000" dirty="0">
              <a:solidFill>
                <a:schemeClr val="bg1"/>
              </a:solidFill>
              <a:effectLst/>
              <a:latin typeface="+mj-lt"/>
            </a:rPr>
            <a:t>Administrator</a:t>
          </a:r>
          <a:endParaRPr lang="en-US" sz="1800" dirty="0">
            <a:solidFill>
              <a:schemeClr val="bg1"/>
            </a:solidFill>
            <a:effectLst/>
            <a:latin typeface="+mj-lt"/>
          </a:endParaRPr>
        </a:p>
      </dgm:t>
    </dgm:pt>
    <dgm:pt modelId="{83838ED9-1286-7A42-A4A8-8549393512A9}" type="parTrans" cxnId="{E2BC0F2E-0987-5D46-BF08-A32C9A85C72B}">
      <dgm:prSet/>
      <dgm:spPr/>
      <dgm:t>
        <a:bodyPr/>
        <a:lstStyle/>
        <a:p>
          <a:endParaRPr lang="en-US"/>
        </a:p>
      </dgm:t>
    </dgm:pt>
    <dgm:pt modelId="{80AED100-8F8E-3649-90C6-F7A305ACB602}" type="sibTrans" cxnId="{E2BC0F2E-0987-5D46-BF08-A32C9A85C72B}">
      <dgm:prSet/>
      <dgm:spPr/>
      <dgm:t>
        <a:bodyPr/>
        <a:lstStyle/>
        <a:p>
          <a:endParaRPr lang="en-US"/>
        </a:p>
      </dgm:t>
    </dgm:pt>
    <dgm:pt modelId="{60DB49EC-3C25-5E42-AFDD-57D4BCEE3D46}">
      <dgm:prSet custT="1"/>
      <dgm:spPr>
        <a:ln w="19050">
          <a:solidFill>
            <a:schemeClr val="bg1"/>
          </a:solidFill>
        </a:ln>
      </dgm:spPr>
      <dgm:t>
        <a:bodyPr/>
        <a:lstStyle/>
        <a:p>
          <a:r>
            <a:rPr lang="en-US" sz="1600" dirty="0">
              <a:effectLst/>
              <a:latin typeface="+mj-lt"/>
              <a:ea typeface="ＭＳ Ｐゴシック" pitchFamily="-109" charset="-128"/>
            </a:rPr>
            <a:t>User who has administrative responsibility for part or all of the database</a:t>
          </a:r>
        </a:p>
      </dgm:t>
    </dgm:pt>
    <dgm:pt modelId="{EAB19AE8-7553-8C4C-9AA4-97AE38E20E6D}" type="parTrans" cxnId="{3182F4A5-734A-AE45-97ED-CFFF2EBCD75F}">
      <dgm:prSet/>
      <dgm:spPr/>
      <dgm:t>
        <a:bodyPr/>
        <a:lstStyle/>
        <a:p>
          <a:endParaRPr lang="en-US"/>
        </a:p>
      </dgm:t>
    </dgm:pt>
    <dgm:pt modelId="{5DA5D212-08C6-D047-94E2-BF14052D8504}" type="sibTrans" cxnId="{3182F4A5-734A-AE45-97ED-CFFF2EBCD75F}">
      <dgm:prSet/>
      <dgm:spPr/>
      <dgm:t>
        <a:bodyPr/>
        <a:lstStyle/>
        <a:p>
          <a:endParaRPr lang="en-US"/>
        </a:p>
      </dgm:t>
    </dgm:pt>
    <dgm:pt modelId="{5ABD1CB0-9C1C-7F46-8517-75393D7A26F9}">
      <dgm:prSet custT="1"/>
      <dgm:spPr>
        <a:ln w="19050">
          <a:solidFill>
            <a:schemeClr val="bg1"/>
          </a:solidFill>
        </a:ln>
      </dgm:spPr>
      <dgm:t>
        <a:bodyPr/>
        <a:lstStyle/>
        <a:p>
          <a:r>
            <a:rPr lang="en-US" sz="1600" dirty="0">
              <a:effectLst/>
              <a:latin typeface="+mj-lt"/>
              <a:ea typeface="ＭＳ Ｐゴシック" pitchFamily="-109" charset="-128"/>
            </a:rPr>
            <a:t>An end user who owns database objects as part of an application</a:t>
          </a:r>
          <a:endParaRPr lang="en-US" sz="1800" dirty="0">
            <a:effectLst/>
            <a:latin typeface="+mj-lt"/>
          </a:endParaRPr>
        </a:p>
      </dgm:t>
    </dgm:pt>
    <dgm:pt modelId="{DF240F3E-0077-1E4D-AA2A-F7313EF20117}" type="parTrans" cxnId="{89F67F8C-0D6B-D941-B9B4-95EBD7BD91E4}">
      <dgm:prSet/>
      <dgm:spPr/>
      <dgm:t>
        <a:bodyPr/>
        <a:lstStyle/>
        <a:p>
          <a:endParaRPr lang="en-US"/>
        </a:p>
      </dgm:t>
    </dgm:pt>
    <dgm:pt modelId="{B32B0882-3FCB-BF40-8B3F-B0854A5EED26}" type="sibTrans" cxnId="{89F67F8C-0D6B-D941-B9B4-95EBD7BD91E4}">
      <dgm:prSet/>
      <dgm:spPr/>
      <dgm:t>
        <a:bodyPr/>
        <a:lstStyle/>
        <a:p>
          <a:endParaRPr lang="en-US"/>
        </a:p>
      </dgm:t>
    </dgm:pt>
    <dgm:pt modelId="{0DDF242A-832C-D348-B43D-48C85DDA1821}" type="pres">
      <dgm:prSet presAssocID="{0AC05404-D79C-8242-ADA1-868C0474B31D}" presName="Name0" presStyleCnt="0">
        <dgm:presLayoutVars>
          <dgm:dir/>
          <dgm:animLvl val="lvl"/>
          <dgm:resizeHandles val="exact"/>
        </dgm:presLayoutVars>
      </dgm:prSet>
      <dgm:spPr/>
    </dgm:pt>
    <dgm:pt modelId="{97FB3A73-F269-B549-882A-25A277DD7E8C}" type="pres">
      <dgm:prSet presAssocID="{073F2D7D-7B12-5443-9C8C-2E0745CAE5C2}" presName="composite" presStyleCnt="0"/>
      <dgm:spPr/>
    </dgm:pt>
    <dgm:pt modelId="{844F264B-30FD-E241-9CBE-34B109D2539E}" type="pres">
      <dgm:prSet presAssocID="{073F2D7D-7B12-5443-9C8C-2E0745CAE5C2}" presName="parTx" presStyleLbl="alignNode1" presStyleIdx="0" presStyleCnt="3">
        <dgm:presLayoutVars>
          <dgm:chMax val="0"/>
          <dgm:chPref val="0"/>
          <dgm:bulletEnabled val="1"/>
        </dgm:presLayoutVars>
      </dgm:prSet>
      <dgm:spPr/>
    </dgm:pt>
    <dgm:pt modelId="{7ECD17B7-684C-2845-ACF8-8E9050953787}" type="pres">
      <dgm:prSet presAssocID="{073F2D7D-7B12-5443-9C8C-2E0745CAE5C2}" presName="desTx" presStyleLbl="alignAccFollowNode1" presStyleIdx="0" presStyleCnt="3">
        <dgm:presLayoutVars>
          <dgm:bulletEnabled val="1"/>
        </dgm:presLayoutVars>
      </dgm:prSet>
      <dgm:spPr/>
    </dgm:pt>
    <dgm:pt modelId="{FB774BDE-6727-7343-9672-A832EECDBE02}" type="pres">
      <dgm:prSet presAssocID="{7071FB6B-00F7-384E-A4A3-D3E005662C56}" presName="space" presStyleCnt="0"/>
      <dgm:spPr/>
    </dgm:pt>
    <dgm:pt modelId="{7E267DF8-9A1A-8D48-82AE-2D88B7199E77}" type="pres">
      <dgm:prSet presAssocID="{2FBF415C-5933-0442-BE06-448117A0CA37}" presName="composite" presStyleCnt="0"/>
      <dgm:spPr/>
    </dgm:pt>
    <dgm:pt modelId="{67E38C9A-8161-4343-AF00-E9C298D53430}" type="pres">
      <dgm:prSet presAssocID="{2FBF415C-5933-0442-BE06-448117A0CA37}" presName="parTx" presStyleLbl="alignNode1" presStyleIdx="1" presStyleCnt="3">
        <dgm:presLayoutVars>
          <dgm:chMax val="0"/>
          <dgm:chPref val="0"/>
          <dgm:bulletEnabled val="1"/>
        </dgm:presLayoutVars>
      </dgm:prSet>
      <dgm:spPr/>
    </dgm:pt>
    <dgm:pt modelId="{C8583E30-73F6-DD4F-B30F-D721DA3337DC}" type="pres">
      <dgm:prSet presAssocID="{2FBF415C-5933-0442-BE06-448117A0CA37}" presName="desTx" presStyleLbl="alignAccFollowNode1" presStyleIdx="1" presStyleCnt="3">
        <dgm:presLayoutVars>
          <dgm:bulletEnabled val="1"/>
        </dgm:presLayoutVars>
      </dgm:prSet>
      <dgm:spPr/>
    </dgm:pt>
    <dgm:pt modelId="{5249284E-B161-0641-8131-D35C34404772}" type="pres">
      <dgm:prSet presAssocID="{D87C1D95-59DE-674A-A60E-9BAE93D4A510}" presName="space" presStyleCnt="0"/>
      <dgm:spPr/>
    </dgm:pt>
    <dgm:pt modelId="{764E1CA0-604E-6A4B-B06C-9829C2C0A2CB}" type="pres">
      <dgm:prSet presAssocID="{BB163543-EFCD-E84A-9737-549C945F9EE9}" presName="composite" presStyleCnt="0"/>
      <dgm:spPr/>
    </dgm:pt>
    <dgm:pt modelId="{CE35C468-6D03-A74E-9D2B-4E2866954FF6}" type="pres">
      <dgm:prSet presAssocID="{BB163543-EFCD-E84A-9737-549C945F9EE9}" presName="parTx" presStyleLbl="alignNode1" presStyleIdx="2" presStyleCnt="3">
        <dgm:presLayoutVars>
          <dgm:chMax val="0"/>
          <dgm:chPref val="0"/>
          <dgm:bulletEnabled val="1"/>
        </dgm:presLayoutVars>
      </dgm:prSet>
      <dgm:spPr/>
    </dgm:pt>
    <dgm:pt modelId="{B2FEAAE6-536C-9647-88D6-687BF654CC73}" type="pres">
      <dgm:prSet presAssocID="{BB163543-EFCD-E84A-9737-549C945F9EE9}" presName="desTx" presStyleLbl="alignAccFollowNode1" presStyleIdx="2" presStyleCnt="3">
        <dgm:presLayoutVars>
          <dgm:bulletEnabled val="1"/>
        </dgm:presLayoutVars>
      </dgm:prSet>
      <dgm:spPr/>
    </dgm:pt>
  </dgm:ptLst>
  <dgm:cxnLst>
    <dgm:cxn modelId="{89976F02-42B8-B740-8BEA-F3357F12E39C}" type="presOf" srcId="{BB163543-EFCD-E84A-9737-549C945F9EE9}" destId="{CE35C468-6D03-A74E-9D2B-4E2866954FF6}" srcOrd="0" destOrd="0" presId="urn:microsoft.com/office/officeart/2005/8/layout/hList1"/>
    <dgm:cxn modelId="{EF9E8415-CA7E-194C-BE9F-FA58E0AA7516}" type="presOf" srcId="{EB757D2A-28D2-244C-BAC9-353C6AD5FDE0}" destId="{C8583E30-73F6-DD4F-B30F-D721DA3337DC}" srcOrd="0" destOrd="0" presId="urn:microsoft.com/office/officeart/2005/8/layout/hList1"/>
    <dgm:cxn modelId="{E2BC0F2E-0987-5D46-BF08-A32C9A85C72B}" srcId="{0AC05404-D79C-8242-ADA1-868C0474B31D}" destId="{BB163543-EFCD-E84A-9737-549C945F9EE9}" srcOrd="2" destOrd="0" parTransId="{83838ED9-1286-7A42-A4A8-8549393512A9}" sibTransId="{80AED100-8F8E-3649-90C6-F7A305ACB602}"/>
    <dgm:cxn modelId="{47F0CE5B-F0B3-334F-B1EE-EC2A63D12547}" type="presOf" srcId="{5ABD1CB0-9C1C-7F46-8517-75393D7A26F9}" destId="{7ECD17B7-684C-2845-ACF8-8E9050953787}" srcOrd="0" destOrd="0" presId="urn:microsoft.com/office/officeart/2005/8/layout/hList1"/>
    <dgm:cxn modelId="{7DC2116A-43EE-B644-82BC-7D2596EEF011}" type="presOf" srcId="{60DB49EC-3C25-5E42-AFDD-57D4BCEE3D46}" destId="{B2FEAAE6-536C-9647-88D6-687BF654CC73}" srcOrd="0" destOrd="0" presId="urn:microsoft.com/office/officeart/2005/8/layout/hList1"/>
    <dgm:cxn modelId="{636CFA4D-344C-5B40-97C2-CB947EED6815}" srcId="{2FBF415C-5933-0442-BE06-448117A0CA37}" destId="{EB757D2A-28D2-244C-BAC9-353C6AD5FDE0}" srcOrd="0" destOrd="0" parTransId="{610DD4F8-AAF6-934A-9E06-6A60E869A9DD}" sibTransId="{948E45A3-B7B6-A640-97ED-2EC296E3DAE2}"/>
    <dgm:cxn modelId="{89F67F8C-0D6B-D941-B9B4-95EBD7BD91E4}" srcId="{073F2D7D-7B12-5443-9C8C-2E0745CAE5C2}" destId="{5ABD1CB0-9C1C-7F46-8517-75393D7A26F9}" srcOrd="0" destOrd="0" parTransId="{DF240F3E-0077-1E4D-AA2A-F7313EF20117}" sibTransId="{B32B0882-3FCB-BF40-8B3F-B0854A5EED26}"/>
    <dgm:cxn modelId="{3182F4A5-734A-AE45-97ED-CFFF2EBCD75F}" srcId="{BB163543-EFCD-E84A-9737-549C945F9EE9}" destId="{60DB49EC-3C25-5E42-AFDD-57D4BCEE3D46}" srcOrd="0" destOrd="0" parTransId="{EAB19AE8-7553-8C4C-9AA4-97AE38E20E6D}" sibTransId="{5DA5D212-08C6-D047-94E2-BF14052D8504}"/>
    <dgm:cxn modelId="{3F1A28CB-12C4-384B-9B7A-DFB92F0BEBAE}" type="presOf" srcId="{2FBF415C-5933-0442-BE06-448117A0CA37}" destId="{67E38C9A-8161-4343-AF00-E9C298D53430}" srcOrd="0" destOrd="0" presId="urn:microsoft.com/office/officeart/2005/8/layout/hList1"/>
    <dgm:cxn modelId="{976303D3-6D3A-5B4C-BE1A-85C7C1E5F989}" srcId="{0AC05404-D79C-8242-ADA1-868C0474B31D}" destId="{2FBF415C-5933-0442-BE06-448117A0CA37}" srcOrd="1" destOrd="0" parTransId="{B7BF6BEB-5A14-0346-B7E8-56B69C7E82ED}" sibTransId="{D87C1D95-59DE-674A-A60E-9BAE93D4A510}"/>
    <dgm:cxn modelId="{00CD53DC-40C5-4F47-ABCE-BCD3F006446C}" srcId="{0AC05404-D79C-8242-ADA1-868C0474B31D}" destId="{073F2D7D-7B12-5443-9C8C-2E0745CAE5C2}" srcOrd="0" destOrd="0" parTransId="{FAE921F1-5695-E643-9DEB-142906FF7E81}" sibTransId="{7071FB6B-00F7-384E-A4A3-D3E005662C56}"/>
    <dgm:cxn modelId="{6B1DBCDE-881F-B84D-B043-4969228A4D22}" type="presOf" srcId="{0AC05404-D79C-8242-ADA1-868C0474B31D}" destId="{0DDF242A-832C-D348-B43D-48C85DDA1821}" srcOrd="0" destOrd="0" presId="urn:microsoft.com/office/officeart/2005/8/layout/hList1"/>
    <dgm:cxn modelId="{36D33BF1-7670-3A4D-8055-234E40980A8F}" type="presOf" srcId="{073F2D7D-7B12-5443-9C8C-2E0745CAE5C2}" destId="{844F264B-30FD-E241-9CBE-34B109D2539E}" srcOrd="0" destOrd="0" presId="urn:microsoft.com/office/officeart/2005/8/layout/hList1"/>
    <dgm:cxn modelId="{DE6B50B5-A741-904A-A62F-82C5120DF3EC}" type="presParOf" srcId="{0DDF242A-832C-D348-B43D-48C85DDA1821}" destId="{97FB3A73-F269-B549-882A-25A277DD7E8C}" srcOrd="0" destOrd="0" presId="urn:microsoft.com/office/officeart/2005/8/layout/hList1"/>
    <dgm:cxn modelId="{7169BEE4-C2F3-7B44-B31C-93FF521334A4}" type="presParOf" srcId="{97FB3A73-F269-B549-882A-25A277DD7E8C}" destId="{844F264B-30FD-E241-9CBE-34B109D2539E}" srcOrd="0" destOrd="0" presId="urn:microsoft.com/office/officeart/2005/8/layout/hList1"/>
    <dgm:cxn modelId="{31AD9CCE-0670-EB4F-A5B3-8E5CE658C39F}" type="presParOf" srcId="{97FB3A73-F269-B549-882A-25A277DD7E8C}" destId="{7ECD17B7-684C-2845-ACF8-8E9050953787}" srcOrd="1" destOrd="0" presId="urn:microsoft.com/office/officeart/2005/8/layout/hList1"/>
    <dgm:cxn modelId="{EA861C79-F503-614E-84FF-9AB11C29BFE5}" type="presParOf" srcId="{0DDF242A-832C-D348-B43D-48C85DDA1821}" destId="{FB774BDE-6727-7343-9672-A832EECDBE02}" srcOrd="1" destOrd="0" presId="urn:microsoft.com/office/officeart/2005/8/layout/hList1"/>
    <dgm:cxn modelId="{E4C7F074-1F56-E445-B644-68EB19609578}" type="presParOf" srcId="{0DDF242A-832C-D348-B43D-48C85DDA1821}" destId="{7E267DF8-9A1A-8D48-82AE-2D88B7199E77}" srcOrd="2" destOrd="0" presId="urn:microsoft.com/office/officeart/2005/8/layout/hList1"/>
    <dgm:cxn modelId="{D227A470-3DAE-2D41-88BC-EDB074C0F7BE}" type="presParOf" srcId="{7E267DF8-9A1A-8D48-82AE-2D88B7199E77}" destId="{67E38C9A-8161-4343-AF00-E9C298D53430}" srcOrd="0" destOrd="0" presId="urn:microsoft.com/office/officeart/2005/8/layout/hList1"/>
    <dgm:cxn modelId="{3097E83C-A43E-FF48-B6E0-4C000748FD3A}" type="presParOf" srcId="{7E267DF8-9A1A-8D48-82AE-2D88B7199E77}" destId="{C8583E30-73F6-DD4F-B30F-D721DA3337DC}" srcOrd="1" destOrd="0" presId="urn:microsoft.com/office/officeart/2005/8/layout/hList1"/>
    <dgm:cxn modelId="{30BA8E34-9E63-5D4E-858B-E6B8C7A34108}" type="presParOf" srcId="{0DDF242A-832C-D348-B43D-48C85DDA1821}" destId="{5249284E-B161-0641-8131-D35C34404772}" srcOrd="3" destOrd="0" presId="urn:microsoft.com/office/officeart/2005/8/layout/hList1"/>
    <dgm:cxn modelId="{652FBE45-2944-F144-A4D3-1FC879F38FA9}" type="presParOf" srcId="{0DDF242A-832C-D348-B43D-48C85DDA1821}" destId="{764E1CA0-604E-6A4B-B06C-9829C2C0A2CB}" srcOrd="4" destOrd="0" presId="urn:microsoft.com/office/officeart/2005/8/layout/hList1"/>
    <dgm:cxn modelId="{0E093F17-8111-A44B-B43E-BCFF8FB0DD4B}" type="presParOf" srcId="{764E1CA0-604E-6A4B-B06C-9829C2C0A2CB}" destId="{CE35C468-6D03-A74E-9D2B-4E2866954FF6}" srcOrd="0" destOrd="0" presId="urn:microsoft.com/office/officeart/2005/8/layout/hList1"/>
    <dgm:cxn modelId="{280DB419-2823-F94B-AA54-03282D7A4A9A}" type="presParOf" srcId="{764E1CA0-604E-6A4B-B06C-9829C2C0A2CB}" destId="{B2FEAAE6-536C-9647-88D6-687BF654CC7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3CB705E-76F1-5E4D-B1AF-44625E2F5BEC}" type="doc">
      <dgm:prSet loTypeId="urn:microsoft.com/office/officeart/2005/8/layout/hierarchy2" loCatId="hierarchy" qsTypeId="urn:microsoft.com/office/officeart/2005/8/quickstyle/simple4" qsCatId="simple" csTypeId="urn:microsoft.com/office/officeart/2005/8/colors/accent1_2" csCatId="accent1" phldr="1"/>
      <dgm:spPr/>
      <dgm:t>
        <a:bodyPr/>
        <a:lstStyle/>
        <a:p>
          <a:endParaRPr lang="en-US"/>
        </a:p>
      </dgm:t>
    </dgm:pt>
    <dgm:pt modelId="{91FF514B-D8A2-434F-9717-E5632F3BC65A}">
      <dgm:prSet phldrT="[Text]" custT="1"/>
      <dgm:spPr>
        <a:solidFill>
          <a:srgbClr val="FFC000"/>
        </a:solidFill>
        <a:ln w="25400">
          <a:solidFill>
            <a:schemeClr val="accent5">
              <a:lumMod val="50000"/>
            </a:schemeClr>
          </a:solidFill>
        </a:ln>
      </dgm:spPr>
      <dgm:t>
        <a:bodyPr/>
        <a:lstStyle/>
        <a:p>
          <a:r>
            <a:rPr lang="en-US" sz="1800" b="1" dirty="0">
              <a:solidFill>
                <a:schemeClr val="tx1"/>
              </a:solidFill>
              <a:latin typeface="+mj-lt"/>
              <a:ea typeface="ＭＳ Ｐゴシック" pitchFamily="-109" charset="-128"/>
              <a:cs typeface="ＭＳ Ｐゴシック" pitchFamily="-109" charset="-128"/>
            </a:rPr>
            <a:t>Two approaches</a:t>
          </a:r>
          <a:endParaRPr lang="en-US" sz="1800" b="1" dirty="0">
            <a:solidFill>
              <a:schemeClr val="tx1"/>
            </a:solidFill>
            <a:latin typeface="+mj-lt"/>
          </a:endParaRPr>
        </a:p>
      </dgm:t>
    </dgm:pt>
    <dgm:pt modelId="{501B53D3-DC96-4B49-A79A-4F60B7351E4C}" type="parTrans" cxnId="{D4CFB1DB-2EE5-C543-A8A2-21F60F3C564A}">
      <dgm:prSet/>
      <dgm:spPr/>
      <dgm:t>
        <a:bodyPr/>
        <a:lstStyle/>
        <a:p>
          <a:endParaRPr lang="en-US"/>
        </a:p>
      </dgm:t>
    </dgm:pt>
    <dgm:pt modelId="{18951A3D-8832-7F44-8B94-7E9E0863F651}" type="sibTrans" cxnId="{D4CFB1DB-2EE5-C543-A8A2-21F60F3C564A}">
      <dgm:prSet/>
      <dgm:spPr/>
      <dgm:t>
        <a:bodyPr/>
        <a:lstStyle/>
        <a:p>
          <a:endParaRPr lang="en-US"/>
        </a:p>
      </dgm:t>
    </dgm:pt>
    <dgm:pt modelId="{D98D101B-1B5C-8E41-85BE-E913CE5EFEEA}">
      <dgm:prSet custT="1"/>
      <dgm:spPr>
        <a:solidFill>
          <a:srgbClr val="FFC000"/>
        </a:solidFill>
        <a:ln w="25400">
          <a:solidFill>
            <a:schemeClr val="accent5">
              <a:lumMod val="50000"/>
            </a:schemeClr>
          </a:solidFill>
        </a:ln>
      </dgm:spPr>
      <dgm:t>
        <a:bodyPr/>
        <a:lstStyle/>
        <a:p>
          <a:r>
            <a:rPr lang="en-US" sz="1600" b="1" dirty="0">
              <a:solidFill>
                <a:schemeClr val="tx1"/>
              </a:solidFill>
              <a:latin typeface="+mj-lt"/>
              <a:ea typeface="ＭＳ Ｐゴシック" pitchFamily="-109" charset="-128"/>
              <a:cs typeface="ＭＳ Ｐゴシック" pitchFamily="-109" charset="-128"/>
            </a:rPr>
            <a:t>Inference detection </a:t>
          </a:r>
        </a:p>
        <a:p>
          <a:r>
            <a:rPr lang="en-US" sz="1600" b="1" dirty="0">
              <a:solidFill>
                <a:schemeClr val="tx1"/>
              </a:solidFill>
              <a:latin typeface="+mj-lt"/>
              <a:ea typeface="ＭＳ Ｐゴシック" pitchFamily="-109" charset="-128"/>
              <a:cs typeface="ＭＳ Ｐゴシック" pitchFamily="-109" charset="-128"/>
            </a:rPr>
            <a:t>during database design</a:t>
          </a:r>
        </a:p>
      </dgm:t>
    </dgm:pt>
    <dgm:pt modelId="{4104917F-B2DC-D941-82A6-D4421C503886}" type="parTrans" cxnId="{69A79AD5-C95D-AA4C-BDA6-49C372158325}">
      <dgm:prSet/>
      <dgm:spPr>
        <a:ln>
          <a:solidFill>
            <a:schemeClr val="tx1"/>
          </a:solidFill>
        </a:ln>
      </dgm:spPr>
      <dgm:t>
        <a:bodyPr/>
        <a:lstStyle/>
        <a:p>
          <a:endParaRPr lang="en-US"/>
        </a:p>
      </dgm:t>
    </dgm:pt>
    <dgm:pt modelId="{1B55A844-C51E-B24E-AE1C-3D2C198FDCC1}" type="sibTrans" cxnId="{69A79AD5-C95D-AA4C-BDA6-49C372158325}">
      <dgm:prSet/>
      <dgm:spPr/>
      <dgm:t>
        <a:bodyPr/>
        <a:lstStyle/>
        <a:p>
          <a:endParaRPr lang="en-US"/>
        </a:p>
      </dgm:t>
    </dgm:pt>
    <dgm:pt modelId="{D92047D1-E64A-C541-BC3D-1697A8B040CE}">
      <dgm:prSet/>
      <dgm:spPr>
        <a:solidFill>
          <a:srgbClr val="FFC000"/>
        </a:solidFill>
        <a:ln w="25400">
          <a:solidFill>
            <a:schemeClr val="accent5">
              <a:lumMod val="50000"/>
            </a:schemeClr>
          </a:solidFill>
        </a:ln>
      </dgm:spPr>
      <dgm:t>
        <a:bodyPr/>
        <a:lstStyle/>
        <a:p>
          <a:r>
            <a:rPr lang="en-US" b="1" dirty="0">
              <a:solidFill>
                <a:schemeClr val="tx1"/>
              </a:solidFill>
              <a:latin typeface="+mj-lt"/>
              <a:ea typeface="ＭＳ Ｐゴシック" pitchFamily="-109" charset="-128"/>
              <a:cs typeface="ＭＳ Ｐゴシック" pitchFamily="-109" charset="-128"/>
            </a:rPr>
            <a:t>Approach removes an inference channel by altering the database structure or by changing the access control regime to prevent inference</a:t>
          </a:r>
        </a:p>
      </dgm:t>
    </dgm:pt>
    <dgm:pt modelId="{149F13C6-20A6-2A4E-92C0-1003F49DE8DD}" type="parTrans" cxnId="{AD87E8BE-1399-E047-8AC1-05869A7D1AD2}">
      <dgm:prSet/>
      <dgm:spPr>
        <a:ln>
          <a:solidFill>
            <a:schemeClr val="tx1"/>
          </a:solidFill>
        </a:ln>
      </dgm:spPr>
      <dgm:t>
        <a:bodyPr/>
        <a:lstStyle/>
        <a:p>
          <a:endParaRPr lang="en-US"/>
        </a:p>
      </dgm:t>
    </dgm:pt>
    <dgm:pt modelId="{C92D8572-D564-114E-98BB-A15AEBF5888A}" type="sibTrans" cxnId="{AD87E8BE-1399-E047-8AC1-05869A7D1AD2}">
      <dgm:prSet/>
      <dgm:spPr/>
      <dgm:t>
        <a:bodyPr/>
        <a:lstStyle/>
        <a:p>
          <a:endParaRPr lang="en-US"/>
        </a:p>
      </dgm:t>
    </dgm:pt>
    <dgm:pt modelId="{01CB1067-8EED-BA45-8849-F4B96BE509CF}">
      <dgm:prSet/>
      <dgm:spPr>
        <a:solidFill>
          <a:srgbClr val="FFC000"/>
        </a:solidFill>
        <a:ln w="25400">
          <a:solidFill>
            <a:schemeClr val="accent5">
              <a:lumMod val="50000"/>
            </a:schemeClr>
          </a:solidFill>
        </a:ln>
      </dgm:spPr>
      <dgm:t>
        <a:bodyPr/>
        <a:lstStyle/>
        <a:p>
          <a:r>
            <a:rPr lang="en-US" b="1" dirty="0">
              <a:solidFill>
                <a:schemeClr val="tx1"/>
              </a:solidFill>
              <a:latin typeface="+mj-lt"/>
              <a:ea typeface="ＭＳ Ｐゴシック" pitchFamily="-109" charset="-128"/>
              <a:cs typeface="ＭＳ Ｐゴシック" pitchFamily="-109" charset="-128"/>
            </a:rPr>
            <a:t>Techniques in this category often result in unnecessarily stricter access controls that reduce availability</a:t>
          </a:r>
        </a:p>
      </dgm:t>
    </dgm:pt>
    <dgm:pt modelId="{579C9069-944D-C74A-9CB5-7FEF2E3A1A9D}" type="parTrans" cxnId="{9963DDD3-7A39-3F45-98B6-08C64C7856BF}">
      <dgm:prSet/>
      <dgm:spPr>
        <a:ln>
          <a:solidFill>
            <a:schemeClr val="tx1"/>
          </a:solidFill>
        </a:ln>
      </dgm:spPr>
      <dgm:t>
        <a:bodyPr/>
        <a:lstStyle/>
        <a:p>
          <a:endParaRPr lang="en-US"/>
        </a:p>
      </dgm:t>
    </dgm:pt>
    <dgm:pt modelId="{19D947F8-237A-6041-884F-B6201A72FF9C}" type="sibTrans" cxnId="{9963DDD3-7A39-3F45-98B6-08C64C7856BF}">
      <dgm:prSet/>
      <dgm:spPr/>
      <dgm:t>
        <a:bodyPr/>
        <a:lstStyle/>
        <a:p>
          <a:endParaRPr lang="en-US"/>
        </a:p>
      </dgm:t>
    </dgm:pt>
    <dgm:pt modelId="{FEF4F3AC-C3C0-8047-A51D-02D7F5932329}">
      <dgm:prSet custT="1"/>
      <dgm:spPr>
        <a:solidFill>
          <a:srgbClr val="FFC000"/>
        </a:solidFill>
        <a:ln w="25400">
          <a:solidFill>
            <a:schemeClr val="accent5">
              <a:lumMod val="50000"/>
            </a:schemeClr>
          </a:solidFill>
        </a:ln>
      </dgm:spPr>
      <dgm:t>
        <a:bodyPr/>
        <a:lstStyle/>
        <a:p>
          <a:r>
            <a:rPr lang="en-US" sz="1600" b="1" dirty="0">
              <a:solidFill>
                <a:schemeClr val="tx1"/>
              </a:solidFill>
              <a:latin typeface="+mj-lt"/>
              <a:ea typeface="ＭＳ Ｐゴシック" pitchFamily="-109" charset="-128"/>
              <a:cs typeface="ＭＳ Ｐゴシック" pitchFamily="-109" charset="-128"/>
            </a:rPr>
            <a:t>Inference detection </a:t>
          </a:r>
        </a:p>
        <a:p>
          <a:r>
            <a:rPr lang="en-US" sz="1600" b="1" dirty="0">
              <a:solidFill>
                <a:schemeClr val="tx1"/>
              </a:solidFill>
              <a:latin typeface="+mj-lt"/>
              <a:ea typeface="ＭＳ Ｐゴシック" pitchFamily="-109" charset="-128"/>
              <a:cs typeface="ＭＳ Ｐゴシック" pitchFamily="-109" charset="-128"/>
            </a:rPr>
            <a:t>at query time</a:t>
          </a:r>
        </a:p>
      </dgm:t>
    </dgm:pt>
    <dgm:pt modelId="{B8A0F43B-D08F-7940-9E29-23569F9F5EF2}" type="parTrans" cxnId="{6950A639-E402-004D-95A8-0656A5969C72}">
      <dgm:prSet/>
      <dgm:spPr>
        <a:ln>
          <a:solidFill>
            <a:schemeClr val="tx1"/>
          </a:solidFill>
        </a:ln>
      </dgm:spPr>
      <dgm:t>
        <a:bodyPr/>
        <a:lstStyle/>
        <a:p>
          <a:endParaRPr lang="en-US"/>
        </a:p>
      </dgm:t>
    </dgm:pt>
    <dgm:pt modelId="{4452A03F-B7E7-5644-A770-BB2950B679EC}" type="sibTrans" cxnId="{6950A639-E402-004D-95A8-0656A5969C72}">
      <dgm:prSet/>
      <dgm:spPr/>
      <dgm:t>
        <a:bodyPr/>
        <a:lstStyle/>
        <a:p>
          <a:endParaRPr lang="en-US"/>
        </a:p>
      </dgm:t>
    </dgm:pt>
    <dgm:pt modelId="{71FF1088-508F-2E48-BD9A-8E518C1F3369}">
      <dgm:prSet/>
      <dgm:spPr>
        <a:solidFill>
          <a:srgbClr val="FFC000"/>
        </a:solidFill>
        <a:ln w="25400">
          <a:solidFill>
            <a:schemeClr val="accent5">
              <a:lumMod val="50000"/>
            </a:schemeClr>
          </a:solidFill>
        </a:ln>
      </dgm:spPr>
      <dgm:t>
        <a:bodyPr/>
        <a:lstStyle/>
        <a:p>
          <a:r>
            <a:rPr lang="en-US" b="1" dirty="0">
              <a:solidFill>
                <a:schemeClr val="tx1"/>
              </a:solidFill>
              <a:latin typeface="+mj-lt"/>
              <a:ea typeface="ＭＳ Ｐゴシック" pitchFamily="-109" charset="-128"/>
              <a:cs typeface="ＭＳ Ｐゴシック" pitchFamily="-109" charset="-128"/>
            </a:rPr>
            <a:t>Approach seeks to eliminate an inference channel violation during a query or series of queries</a:t>
          </a:r>
        </a:p>
      </dgm:t>
    </dgm:pt>
    <dgm:pt modelId="{23C6BF7D-6A75-4E46-88A6-38F94ED286D5}" type="parTrans" cxnId="{4414D2D3-AF60-D743-BE9F-670A9369C24B}">
      <dgm:prSet/>
      <dgm:spPr>
        <a:ln>
          <a:solidFill>
            <a:schemeClr val="tx1"/>
          </a:solidFill>
        </a:ln>
      </dgm:spPr>
      <dgm:t>
        <a:bodyPr/>
        <a:lstStyle/>
        <a:p>
          <a:endParaRPr lang="en-US"/>
        </a:p>
      </dgm:t>
    </dgm:pt>
    <dgm:pt modelId="{4224530E-F585-5C4D-952D-8CB7723725D8}" type="sibTrans" cxnId="{4414D2D3-AF60-D743-BE9F-670A9369C24B}">
      <dgm:prSet/>
      <dgm:spPr/>
      <dgm:t>
        <a:bodyPr/>
        <a:lstStyle/>
        <a:p>
          <a:endParaRPr lang="en-US"/>
        </a:p>
      </dgm:t>
    </dgm:pt>
    <dgm:pt modelId="{B8226F96-9170-4F45-9642-8A71C6436A2B}">
      <dgm:prSet/>
      <dgm:spPr>
        <a:solidFill>
          <a:srgbClr val="FFC000"/>
        </a:solidFill>
        <a:ln w="25400">
          <a:solidFill>
            <a:schemeClr val="accent5">
              <a:lumMod val="50000"/>
            </a:schemeClr>
          </a:solidFill>
        </a:ln>
      </dgm:spPr>
      <dgm:t>
        <a:bodyPr/>
        <a:lstStyle/>
        <a:p>
          <a:r>
            <a:rPr lang="en-US" b="1" dirty="0">
              <a:solidFill>
                <a:schemeClr val="tx1"/>
              </a:solidFill>
              <a:latin typeface="+mj-lt"/>
              <a:ea typeface="ＭＳ Ｐゴシック" pitchFamily="-109" charset="-128"/>
              <a:cs typeface="ＭＳ Ｐゴシック" pitchFamily="-109" charset="-128"/>
            </a:rPr>
            <a:t>If an inference channel is detected, the query is denied or altered</a:t>
          </a:r>
        </a:p>
      </dgm:t>
    </dgm:pt>
    <dgm:pt modelId="{AC89E0F6-53B4-7042-9BE7-5A719B1A7FBE}" type="parTrans" cxnId="{8003B635-0F54-0A4E-9CB8-7F22B2601DD4}">
      <dgm:prSet/>
      <dgm:spPr>
        <a:ln>
          <a:solidFill>
            <a:schemeClr val="tx1"/>
          </a:solidFill>
        </a:ln>
      </dgm:spPr>
      <dgm:t>
        <a:bodyPr/>
        <a:lstStyle/>
        <a:p>
          <a:endParaRPr lang="en-US"/>
        </a:p>
      </dgm:t>
    </dgm:pt>
    <dgm:pt modelId="{FE1B49B3-3AB3-454C-914C-964097912FA9}" type="sibTrans" cxnId="{8003B635-0F54-0A4E-9CB8-7F22B2601DD4}">
      <dgm:prSet/>
      <dgm:spPr/>
      <dgm:t>
        <a:bodyPr/>
        <a:lstStyle/>
        <a:p>
          <a:endParaRPr lang="en-US"/>
        </a:p>
      </dgm:t>
    </dgm:pt>
    <dgm:pt modelId="{9D070986-1880-834B-B846-5F16BD66E891}" type="pres">
      <dgm:prSet presAssocID="{83CB705E-76F1-5E4D-B1AF-44625E2F5BEC}" presName="diagram" presStyleCnt="0">
        <dgm:presLayoutVars>
          <dgm:chPref val="1"/>
          <dgm:dir/>
          <dgm:animOne val="branch"/>
          <dgm:animLvl val="lvl"/>
          <dgm:resizeHandles val="exact"/>
        </dgm:presLayoutVars>
      </dgm:prSet>
      <dgm:spPr/>
    </dgm:pt>
    <dgm:pt modelId="{001883CD-BBEE-BE41-A7C9-275562DD9E8F}" type="pres">
      <dgm:prSet presAssocID="{91FF514B-D8A2-434F-9717-E5632F3BC65A}" presName="root1" presStyleCnt="0"/>
      <dgm:spPr/>
    </dgm:pt>
    <dgm:pt modelId="{31AA0811-1552-F54A-A6BF-559E5E2E39F3}" type="pres">
      <dgm:prSet presAssocID="{91FF514B-D8A2-434F-9717-E5632F3BC65A}" presName="LevelOneTextNode" presStyleLbl="node0" presStyleIdx="0" presStyleCnt="1">
        <dgm:presLayoutVars>
          <dgm:chPref val="3"/>
        </dgm:presLayoutVars>
      </dgm:prSet>
      <dgm:spPr/>
    </dgm:pt>
    <dgm:pt modelId="{DC5B6B5E-0B0D-1F4A-983A-C2B17FC2A3DD}" type="pres">
      <dgm:prSet presAssocID="{91FF514B-D8A2-434F-9717-E5632F3BC65A}" presName="level2hierChild" presStyleCnt="0"/>
      <dgm:spPr/>
    </dgm:pt>
    <dgm:pt modelId="{74184425-649A-714A-A74A-BB588BC112AA}" type="pres">
      <dgm:prSet presAssocID="{4104917F-B2DC-D941-82A6-D4421C503886}" presName="conn2-1" presStyleLbl="parChTrans1D2" presStyleIdx="0" presStyleCnt="2"/>
      <dgm:spPr/>
    </dgm:pt>
    <dgm:pt modelId="{E7FCE77B-6505-5642-BE71-90A5E3A96598}" type="pres">
      <dgm:prSet presAssocID="{4104917F-B2DC-D941-82A6-D4421C503886}" presName="connTx" presStyleLbl="parChTrans1D2" presStyleIdx="0" presStyleCnt="2"/>
      <dgm:spPr/>
    </dgm:pt>
    <dgm:pt modelId="{CB306179-5692-1948-A006-FBDB01F28E08}" type="pres">
      <dgm:prSet presAssocID="{D98D101B-1B5C-8E41-85BE-E913CE5EFEEA}" presName="root2" presStyleCnt="0"/>
      <dgm:spPr/>
    </dgm:pt>
    <dgm:pt modelId="{D3538943-3B32-0849-9C3E-56643195B8D5}" type="pres">
      <dgm:prSet presAssocID="{D98D101B-1B5C-8E41-85BE-E913CE5EFEEA}" presName="LevelTwoTextNode" presStyleLbl="node2" presStyleIdx="0" presStyleCnt="2">
        <dgm:presLayoutVars>
          <dgm:chPref val="3"/>
        </dgm:presLayoutVars>
      </dgm:prSet>
      <dgm:spPr/>
    </dgm:pt>
    <dgm:pt modelId="{60EDF3C8-23FA-5843-9AE4-3AF2AE704C81}" type="pres">
      <dgm:prSet presAssocID="{D98D101B-1B5C-8E41-85BE-E913CE5EFEEA}" presName="level3hierChild" presStyleCnt="0"/>
      <dgm:spPr/>
    </dgm:pt>
    <dgm:pt modelId="{3D492C04-E505-5044-8E04-EA142117D0B6}" type="pres">
      <dgm:prSet presAssocID="{149F13C6-20A6-2A4E-92C0-1003F49DE8DD}" presName="conn2-1" presStyleLbl="parChTrans1D3" presStyleIdx="0" presStyleCnt="4"/>
      <dgm:spPr/>
    </dgm:pt>
    <dgm:pt modelId="{66D708C4-84C7-0C4A-AA7E-7B948C7BCBC0}" type="pres">
      <dgm:prSet presAssocID="{149F13C6-20A6-2A4E-92C0-1003F49DE8DD}" presName="connTx" presStyleLbl="parChTrans1D3" presStyleIdx="0" presStyleCnt="4"/>
      <dgm:spPr/>
    </dgm:pt>
    <dgm:pt modelId="{0FA83C92-0F96-9640-8F99-0B5FBA4824D1}" type="pres">
      <dgm:prSet presAssocID="{D92047D1-E64A-C541-BC3D-1697A8B040CE}" presName="root2" presStyleCnt="0"/>
      <dgm:spPr/>
    </dgm:pt>
    <dgm:pt modelId="{31ABA73E-0FFF-CE42-94D2-FFBED34A9266}" type="pres">
      <dgm:prSet presAssocID="{D92047D1-E64A-C541-BC3D-1697A8B040CE}" presName="LevelTwoTextNode" presStyleLbl="node3" presStyleIdx="0" presStyleCnt="4">
        <dgm:presLayoutVars>
          <dgm:chPref val="3"/>
        </dgm:presLayoutVars>
      </dgm:prSet>
      <dgm:spPr/>
    </dgm:pt>
    <dgm:pt modelId="{16EEFD1C-9912-BE48-90F0-FEFD2CE1CA0C}" type="pres">
      <dgm:prSet presAssocID="{D92047D1-E64A-C541-BC3D-1697A8B040CE}" presName="level3hierChild" presStyleCnt="0"/>
      <dgm:spPr/>
    </dgm:pt>
    <dgm:pt modelId="{9A36F379-9D31-C348-A6EE-B02AF01E2A13}" type="pres">
      <dgm:prSet presAssocID="{579C9069-944D-C74A-9CB5-7FEF2E3A1A9D}" presName="conn2-1" presStyleLbl="parChTrans1D3" presStyleIdx="1" presStyleCnt="4"/>
      <dgm:spPr/>
    </dgm:pt>
    <dgm:pt modelId="{75ABACAE-E580-B749-A8F7-97C9A0AF2DCE}" type="pres">
      <dgm:prSet presAssocID="{579C9069-944D-C74A-9CB5-7FEF2E3A1A9D}" presName="connTx" presStyleLbl="parChTrans1D3" presStyleIdx="1" presStyleCnt="4"/>
      <dgm:spPr/>
    </dgm:pt>
    <dgm:pt modelId="{B5B67CFB-9640-C34B-8A36-832A5D25119D}" type="pres">
      <dgm:prSet presAssocID="{01CB1067-8EED-BA45-8849-F4B96BE509CF}" presName="root2" presStyleCnt="0"/>
      <dgm:spPr/>
    </dgm:pt>
    <dgm:pt modelId="{8EE558E7-88A6-4545-86A5-A4D0C5ADCFCE}" type="pres">
      <dgm:prSet presAssocID="{01CB1067-8EED-BA45-8849-F4B96BE509CF}" presName="LevelTwoTextNode" presStyleLbl="node3" presStyleIdx="1" presStyleCnt="4">
        <dgm:presLayoutVars>
          <dgm:chPref val="3"/>
        </dgm:presLayoutVars>
      </dgm:prSet>
      <dgm:spPr/>
    </dgm:pt>
    <dgm:pt modelId="{13AD49C3-9BD0-344C-BC79-EE6DE226A793}" type="pres">
      <dgm:prSet presAssocID="{01CB1067-8EED-BA45-8849-F4B96BE509CF}" presName="level3hierChild" presStyleCnt="0"/>
      <dgm:spPr/>
    </dgm:pt>
    <dgm:pt modelId="{24D7240F-4C7B-3247-9A15-4FCF5F73321B}" type="pres">
      <dgm:prSet presAssocID="{B8A0F43B-D08F-7940-9E29-23569F9F5EF2}" presName="conn2-1" presStyleLbl="parChTrans1D2" presStyleIdx="1" presStyleCnt="2"/>
      <dgm:spPr/>
    </dgm:pt>
    <dgm:pt modelId="{949FBC29-D338-A04D-9580-82977FAF5E16}" type="pres">
      <dgm:prSet presAssocID="{B8A0F43B-D08F-7940-9E29-23569F9F5EF2}" presName="connTx" presStyleLbl="parChTrans1D2" presStyleIdx="1" presStyleCnt="2"/>
      <dgm:spPr/>
    </dgm:pt>
    <dgm:pt modelId="{83610003-5767-2C4E-BD16-732E0A51FCE9}" type="pres">
      <dgm:prSet presAssocID="{FEF4F3AC-C3C0-8047-A51D-02D7F5932329}" presName="root2" presStyleCnt="0"/>
      <dgm:spPr/>
    </dgm:pt>
    <dgm:pt modelId="{8059EED9-C4BF-A843-B465-30F1B00F70D6}" type="pres">
      <dgm:prSet presAssocID="{FEF4F3AC-C3C0-8047-A51D-02D7F5932329}" presName="LevelTwoTextNode" presStyleLbl="node2" presStyleIdx="1" presStyleCnt="2">
        <dgm:presLayoutVars>
          <dgm:chPref val="3"/>
        </dgm:presLayoutVars>
      </dgm:prSet>
      <dgm:spPr/>
    </dgm:pt>
    <dgm:pt modelId="{5139256E-93F9-8C47-A45E-27A7E981D643}" type="pres">
      <dgm:prSet presAssocID="{FEF4F3AC-C3C0-8047-A51D-02D7F5932329}" presName="level3hierChild" presStyleCnt="0"/>
      <dgm:spPr/>
    </dgm:pt>
    <dgm:pt modelId="{A6D70522-EC14-3543-94E1-D8BF5230A970}" type="pres">
      <dgm:prSet presAssocID="{23C6BF7D-6A75-4E46-88A6-38F94ED286D5}" presName="conn2-1" presStyleLbl="parChTrans1D3" presStyleIdx="2" presStyleCnt="4"/>
      <dgm:spPr/>
    </dgm:pt>
    <dgm:pt modelId="{6EC99E3E-FC1C-1A40-AC1C-C71890D4F119}" type="pres">
      <dgm:prSet presAssocID="{23C6BF7D-6A75-4E46-88A6-38F94ED286D5}" presName="connTx" presStyleLbl="parChTrans1D3" presStyleIdx="2" presStyleCnt="4"/>
      <dgm:spPr/>
    </dgm:pt>
    <dgm:pt modelId="{1C97CA38-0847-4845-B82F-274FC7CE491D}" type="pres">
      <dgm:prSet presAssocID="{71FF1088-508F-2E48-BD9A-8E518C1F3369}" presName="root2" presStyleCnt="0"/>
      <dgm:spPr/>
    </dgm:pt>
    <dgm:pt modelId="{E73D8748-E826-CF44-AA7E-5FA1EB43C8CB}" type="pres">
      <dgm:prSet presAssocID="{71FF1088-508F-2E48-BD9A-8E518C1F3369}" presName="LevelTwoTextNode" presStyleLbl="node3" presStyleIdx="2" presStyleCnt="4">
        <dgm:presLayoutVars>
          <dgm:chPref val="3"/>
        </dgm:presLayoutVars>
      </dgm:prSet>
      <dgm:spPr/>
    </dgm:pt>
    <dgm:pt modelId="{C3C4240C-D9B0-B945-92D8-2C9B5C1A939E}" type="pres">
      <dgm:prSet presAssocID="{71FF1088-508F-2E48-BD9A-8E518C1F3369}" presName="level3hierChild" presStyleCnt="0"/>
      <dgm:spPr/>
    </dgm:pt>
    <dgm:pt modelId="{A307FDED-E9F0-6E44-B363-7BD04B159A28}" type="pres">
      <dgm:prSet presAssocID="{AC89E0F6-53B4-7042-9BE7-5A719B1A7FBE}" presName="conn2-1" presStyleLbl="parChTrans1D3" presStyleIdx="3" presStyleCnt="4"/>
      <dgm:spPr/>
    </dgm:pt>
    <dgm:pt modelId="{7A1C4A94-8CAF-5C4E-A7F2-2375F6F503B5}" type="pres">
      <dgm:prSet presAssocID="{AC89E0F6-53B4-7042-9BE7-5A719B1A7FBE}" presName="connTx" presStyleLbl="parChTrans1D3" presStyleIdx="3" presStyleCnt="4"/>
      <dgm:spPr/>
    </dgm:pt>
    <dgm:pt modelId="{7C46AADA-F304-E44F-B3F0-299FB852D11E}" type="pres">
      <dgm:prSet presAssocID="{B8226F96-9170-4F45-9642-8A71C6436A2B}" presName="root2" presStyleCnt="0"/>
      <dgm:spPr/>
    </dgm:pt>
    <dgm:pt modelId="{9BABEE6A-6163-EC44-8DCB-D09200083CCC}" type="pres">
      <dgm:prSet presAssocID="{B8226F96-9170-4F45-9642-8A71C6436A2B}" presName="LevelTwoTextNode" presStyleLbl="node3" presStyleIdx="3" presStyleCnt="4">
        <dgm:presLayoutVars>
          <dgm:chPref val="3"/>
        </dgm:presLayoutVars>
      </dgm:prSet>
      <dgm:spPr/>
    </dgm:pt>
    <dgm:pt modelId="{417EEA00-74D1-124B-9828-C0813627C75A}" type="pres">
      <dgm:prSet presAssocID="{B8226F96-9170-4F45-9642-8A71C6436A2B}" presName="level3hierChild" presStyleCnt="0"/>
      <dgm:spPr/>
    </dgm:pt>
  </dgm:ptLst>
  <dgm:cxnLst>
    <dgm:cxn modelId="{68EF9C0E-9439-264E-8FD6-7468AFC3C26C}" type="presOf" srcId="{149F13C6-20A6-2A4E-92C0-1003F49DE8DD}" destId="{3D492C04-E505-5044-8E04-EA142117D0B6}" srcOrd="0" destOrd="0" presId="urn:microsoft.com/office/officeart/2005/8/layout/hierarchy2"/>
    <dgm:cxn modelId="{B1F7FA11-DA64-7C4F-9EDC-A86E0B71D52B}" type="presOf" srcId="{83CB705E-76F1-5E4D-B1AF-44625E2F5BEC}" destId="{9D070986-1880-834B-B846-5F16BD66E891}" srcOrd="0" destOrd="0" presId="urn:microsoft.com/office/officeart/2005/8/layout/hierarchy2"/>
    <dgm:cxn modelId="{77B3D11F-42C4-434C-9108-00C7C37D1ECE}" type="presOf" srcId="{579C9069-944D-C74A-9CB5-7FEF2E3A1A9D}" destId="{75ABACAE-E580-B749-A8F7-97C9A0AF2DCE}" srcOrd="1" destOrd="0" presId="urn:microsoft.com/office/officeart/2005/8/layout/hierarchy2"/>
    <dgm:cxn modelId="{32D0C127-AF83-444E-9FC2-DB81338DD11B}" type="presOf" srcId="{AC89E0F6-53B4-7042-9BE7-5A719B1A7FBE}" destId="{A307FDED-E9F0-6E44-B363-7BD04B159A28}" srcOrd="0" destOrd="0" presId="urn:microsoft.com/office/officeart/2005/8/layout/hierarchy2"/>
    <dgm:cxn modelId="{8003B635-0F54-0A4E-9CB8-7F22B2601DD4}" srcId="{FEF4F3AC-C3C0-8047-A51D-02D7F5932329}" destId="{B8226F96-9170-4F45-9642-8A71C6436A2B}" srcOrd="1" destOrd="0" parTransId="{AC89E0F6-53B4-7042-9BE7-5A719B1A7FBE}" sibTransId="{FE1B49B3-3AB3-454C-914C-964097912FA9}"/>
    <dgm:cxn modelId="{6950A639-E402-004D-95A8-0656A5969C72}" srcId="{91FF514B-D8A2-434F-9717-E5632F3BC65A}" destId="{FEF4F3AC-C3C0-8047-A51D-02D7F5932329}" srcOrd="1" destOrd="0" parTransId="{B8A0F43B-D08F-7940-9E29-23569F9F5EF2}" sibTransId="{4452A03F-B7E7-5644-A770-BB2950B679EC}"/>
    <dgm:cxn modelId="{A3CFE240-F719-7D41-A891-AD509E0AD68D}" type="presOf" srcId="{FEF4F3AC-C3C0-8047-A51D-02D7F5932329}" destId="{8059EED9-C4BF-A843-B465-30F1B00F70D6}" srcOrd="0" destOrd="0" presId="urn:microsoft.com/office/officeart/2005/8/layout/hierarchy2"/>
    <dgm:cxn modelId="{4412B246-4596-814E-98AD-EC370CB59889}" type="presOf" srcId="{B8A0F43B-D08F-7940-9E29-23569F9F5EF2}" destId="{949FBC29-D338-A04D-9580-82977FAF5E16}" srcOrd="1" destOrd="0" presId="urn:microsoft.com/office/officeart/2005/8/layout/hierarchy2"/>
    <dgm:cxn modelId="{DBBA2475-1C91-B943-BC55-96029876439F}" type="presOf" srcId="{D92047D1-E64A-C541-BC3D-1697A8B040CE}" destId="{31ABA73E-0FFF-CE42-94D2-FFBED34A9266}" srcOrd="0" destOrd="0" presId="urn:microsoft.com/office/officeart/2005/8/layout/hierarchy2"/>
    <dgm:cxn modelId="{0E53AB5A-E26D-484D-A053-2EE052012868}" type="presOf" srcId="{23C6BF7D-6A75-4E46-88A6-38F94ED286D5}" destId="{A6D70522-EC14-3543-94E1-D8BF5230A970}" srcOrd="0" destOrd="0" presId="urn:microsoft.com/office/officeart/2005/8/layout/hierarchy2"/>
    <dgm:cxn modelId="{1B8F217E-6EDA-3644-9A86-4D6CC5E7FD07}" type="presOf" srcId="{71FF1088-508F-2E48-BD9A-8E518C1F3369}" destId="{E73D8748-E826-CF44-AA7E-5FA1EB43C8CB}" srcOrd="0" destOrd="0" presId="urn:microsoft.com/office/officeart/2005/8/layout/hierarchy2"/>
    <dgm:cxn modelId="{DD56557F-9098-EF42-AB48-8AED560DCB75}" type="presOf" srcId="{91FF514B-D8A2-434F-9717-E5632F3BC65A}" destId="{31AA0811-1552-F54A-A6BF-559E5E2E39F3}" srcOrd="0" destOrd="0" presId="urn:microsoft.com/office/officeart/2005/8/layout/hierarchy2"/>
    <dgm:cxn modelId="{9F1B977F-1F53-5540-992F-7765BBA49128}" type="presOf" srcId="{4104917F-B2DC-D941-82A6-D4421C503886}" destId="{74184425-649A-714A-A74A-BB588BC112AA}" srcOrd="0" destOrd="0" presId="urn:microsoft.com/office/officeart/2005/8/layout/hierarchy2"/>
    <dgm:cxn modelId="{0029B182-FE4F-2E42-AFF3-64211A3CF6B9}" type="presOf" srcId="{D98D101B-1B5C-8E41-85BE-E913CE5EFEEA}" destId="{D3538943-3B32-0849-9C3E-56643195B8D5}" srcOrd="0" destOrd="0" presId="urn:microsoft.com/office/officeart/2005/8/layout/hierarchy2"/>
    <dgm:cxn modelId="{C017438B-069D-EB4A-936B-1FC78A36AB53}" type="presOf" srcId="{B8A0F43B-D08F-7940-9E29-23569F9F5EF2}" destId="{24D7240F-4C7B-3247-9A15-4FCF5F73321B}" srcOrd="0" destOrd="0" presId="urn:microsoft.com/office/officeart/2005/8/layout/hierarchy2"/>
    <dgm:cxn modelId="{1A4F1E9E-8054-B647-82D8-FB7998E89C8B}" type="presOf" srcId="{23C6BF7D-6A75-4E46-88A6-38F94ED286D5}" destId="{6EC99E3E-FC1C-1A40-AC1C-C71890D4F119}" srcOrd="1" destOrd="0" presId="urn:microsoft.com/office/officeart/2005/8/layout/hierarchy2"/>
    <dgm:cxn modelId="{4E30399F-C7A9-184E-B00E-378B14B9BFAC}" type="presOf" srcId="{AC89E0F6-53B4-7042-9BE7-5A719B1A7FBE}" destId="{7A1C4A94-8CAF-5C4E-A7F2-2375F6F503B5}" srcOrd="1" destOrd="0" presId="urn:microsoft.com/office/officeart/2005/8/layout/hierarchy2"/>
    <dgm:cxn modelId="{819B5AB4-D247-6C41-98BA-984D0F3A7AA2}" type="presOf" srcId="{149F13C6-20A6-2A4E-92C0-1003F49DE8DD}" destId="{66D708C4-84C7-0C4A-AA7E-7B948C7BCBC0}" srcOrd="1" destOrd="0" presId="urn:microsoft.com/office/officeart/2005/8/layout/hierarchy2"/>
    <dgm:cxn modelId="{AD87E8BE-1399-E047-8AC1-05869A7D1AD2}" srcId="{D98D101B-1B5C-8E41-85BE-E913CE5EFEEA}" destId="{D92047D1-E64A-C541-BC3D-1697A8B040CE}" srcOrd="0" destOrd="0" parTransId="{149F13C6-20A6-2A4E-92C0-1003F49DE8DD}" sibTransId="{C92D8572-D564-114E-98BB-A15AEBF5888A}"/>
    <dgm:cxn modelId="{52F14FCC-D286-6445-8DD4-334923733FF9}" type="presOf" srcId="{4104917F-B2DC-D941-82A6-D4421C503886}" destId="{E7FCE77B-6505-5642-BE71-90A5E3A96598}" srcOrd="1" destOrd="0" presId="urn:microsoft.com/office/officeart/2005/8/layout/hierarchy2"/>
    <dgm:cxn modelId="{BDE720CF-D408-9143-AE41-5E5340B7445A}" type="presOf" srcId="{01CB1067-8EED-BA45-8849-F4B96BE509CF}" destId="{8EE558E7-88A6-4545-86A5-A4D0C5ADCFCE}" srcOrd="0" destOrd="0" presId="urn:microsoft.com/office/officeart/2005/8/layout/hierarchy2"/>
    <dgm:cxn modelId="{4414D2D3-AF60-D743-BE9F-670A9369C24B}" srcId="{FEF4F3AC-C3C0-8047-A51D-02D7F5932329}" destId="{71FF1088-508F-2E48-BD9A-8E518C1F3369}" srcOrd="0" destOrd="0" parTransId="{23C6BF7D-6A75-4E46-88A6-38F94ED286D5}" sibTransId="{4224530E-F585-5C4D-952D-8CB7723725D8}"/>
    <dgm:cxn modelId="{9963DDD3-7A39-3F45-98B6-08C64C7856BF}" srcId="{D98D101B-1B5C-8E41-85BE-E913CE5EFEEA}" destId="{01CB1067-8EED-BA45-8849-F4B96BE509CF}" srcOrd="1" destOrd="0" parTransId="{579C9069-944D-C74A-9CB5-7FEF2E3A1A9D}" sibTransId="{19D947F8-237A-6041-884F-B6201A72FF9C}"/>
    <dgm:cxn modelId="{69A79AD5-C95D-AA4C-BDA6-49C372158325}" srcId="{91FF514B-D8A2-434F-9717-E5632F3BC65A}" destId="{D98D101B-1B5C-8E41-85BE-E913CE5EFEEA}" srcOrd="0" destOrd="0" parTransId="{4104917F-B2DC-D941-82A6-D4421C503886}" sibTransId="{1B55A844-C51E-B24E-AE1C-3D2C198FDCC1}"/>
    <dgm:cxn modelId="{D4CFB1DB-2EE5-C543-A8A2-21F60F3C564A}" srcId="{83CB705E-76F1-5E4D-B1AF-44625E2F5BEC}" destId="{91FF514B-D8A2-434F-9717-E5632F3BC65A}" srcOrd="0" destOrd="0" parTransId="{501B53D3-DC96-4B49-A79A-4F60B7351E4C}" sibTransId="{18951A3D-8832-7F44-8B94-7E9E0863F651}"/>
    <dgm:cxn modelId="{F75B8AE7-54EB-1348-B377-4AEECB8264BF}" type="presOf" srcId="{B8226F96-9170-4F45-9642-8A71C6436A2B}" destId="{9BABEE6A-6163-EC44-8DCB-D09200083CCC}" srcOrd="0" destOrd="0" presId="urn:microsoft.com/office/officeart/2005/8/layout/hierarchy2"/>
    <dgm:cxn modelId="{474D36FC-9BEC-2847-9738-5065B0F44B4A}" type="presOf" srcId="{579C9069-944D-C74A-9CB5-7FEF2E3A1A9D}" destId="{9A36F379-9D31-C348-A6EE-B02AF01E2A13}" srcOrd="0" destOrd="0" presId="urn:microsoft.com/office/officeart/2005/8/layout/hierarchy2"/>
    <dgm:cxn modelId="{E0548B1F-2828-D849-AF26-A8E12D3C8028}" type="presParOf" srcId="{9D070986-1880-834B-B846-5F16BD66E891}" destId="{001883CD-BBEE-BE41-A7C9-275562DD9E8F}" srcOrd="0" destOrd="0" presId="urn:microsoft.com/office/officeart/2005/8/layout/hierarchy2"/>
    <dgm:cxn modelId="{799F8348-E66E-E74A-B897-4208263DAD82}" type="presParOf" srcId="{001883CD-BBEE-BE41-A7C9-275562DD9E8F}" destId="{31AA0811-1552-F54A-A6BF-559E5E2E39F3}" srcOrd="0" destOrd="0" presId="urn:microsoft.com/office/officeart/2005/8/layout/hierarchy2"/>
    <dgm:cxn modelId="{74441BF9-819E-6449-9106-EDC10A3696E9}" type="presParOf" srcId="{001883CD-BBEE-BE41-A7C9-275562DD9E8F}" destId="{DC5B6B5E-0B0D-1F4A-983A-C2B17FC2A3DD}" srcOrd="1" destOrd="0" presId="urn:microsoft.com/office/officeart/2005/8/layout/hierarchy2"/>
    <dgm:cxn modelId="{1FD6791F-66EC-D741-B177-621DECAA5430}" type="presParOf" srcId="{DC5B6B5E-0B0D-1F4A-983A-C2B17FC2A3DD}" destId="{74184425-649A-714A-A74A-BB588BC112AA}" srcOrd="0" destOrd="0" presId="urn:microsoft.com/office/officeart/2005/8/layout/hierarchy2"/>
    <dgm:cxn modelId="{444715F4-19BE-534B-B984-02EE9F507ADC}" type="presParOf" srcId="{74184425-649A-714A-A74A-BB588BC112AA}" destId="{E7FCE77B-6505-5642-BE71-90A5E3A96598}" srcOrd="0" destOrd="0" presId="urn:microsoft.com/office/officeart/2005/8/layout/hierarchy2"/>
    <dgm:cxn modelId="{7870CC14-CD92-BA40-8690-2A78EB00D162}" type="presParOf" srcId="{DC5B6B5E-0B0D-1F4A-983A-C2B17FC2A3DD}" destId="{CB306179-5692-1948-A006-FBDB01F28E08}" srcOrd="1" destOrd="0" presId="urn:microsoft.com/office/officeart/2005/8/layout/hierarchy2"/>
    <dgm:cxn modelId="{76ABB9B1-97D9-1C4E-BA83-6F0B94C13C18}" type="presParOf" srcId="{CB306179-5692-1948-A006-FBDB01F28E08}" destId="{D3538943-3B32-0849-9C3E-56643195B8D5}" srcOrd="0" destOrd="0" presId="urn:microsoft.com/office/officeart/2005/8/layout/hierarchy2"/>
    <dgm:cxn modelId="{1D4A9263-71DE-9F4A-BA78-D38F788304C1}" type="presParOf" srcId="{CB306179-5692-1948-A006-FBDB01F28E08}" destId="{60EDF3C8-23FA-5843-9AE4-3AF2AE704C81}" srcOrd="1" destOrd="0" presId="urn:microsoft.com/office/officeart/2005/8/layout/hierarchy2"/>
    <dgm:cxn modelId="{EB9EF34D-F64F-474C-8901-56A1210EB3AC}" type="presParOf" srcId="{60EDF3C8-23FA-5843-9AE4-3AF2AE704C81}" destId="{3D492C04-E505-5044-8E04-EA142117D0B6}" srcOrd="0" destOrd="0" presId="urn:microsoft.com/office/officeart/2005/8/layout/hierarchy2"/>
    <dgm:cxn modelId="{BF546861-7AA6-1545-87B2-C0539F335431}" type="presParOf" srcId="{3D492C04-E505-5044-8E04-EA142117D0B6}" destId="{66D708C4-84C7-0C4A-AA7E-7B948C7BCBC0}" srcOrd="0" destOrd="0" presId="urn:microsoft.com/office/officeart/2005/8/layout/hierarchy2"/>
    <dgm:cxn modelId="{63C681EF-9AF9-3340-A306-22F5B9E3ECA0}" type="presParOf" srcId="{60EDF3C8-23FA-5843-9AE4-3AF2AE704C81}" destId="{0FA83C92-0F96-9640-8F99-0B5FBA4824D1}" srcOrd="1" destOrd="0" presId="urn:microsoft.com/office/officeart/2005/8/layout/hierarchy2"/>
    <dgm:cxn modelId="{BA24998E-4787-E942-8071-E8A9492F0633}" type="presParOf" srcId="{0FA83C92-0F96-9640-8F99-0B5FBA4824D1}" destId="{31ABA73E-0FFF-CE42-94D2-FFBED34A9266}" srcOrd="0" destOrd="0" presId="urn:microsoft.com/office/officeart/2005/8/layout/hierarchy2"/>
    <dgm:cxn modelId="{8FC735E3-4FC2-DF44-B630-B5541C245F2B}" type="presParOf" srcId="{0FA83C92-0F96-9640-8F99-0B5FBA4824D1}" destId="{16EEFD1C-9912-BE48-90F0-FEFD2CE1CA0C}" srcOrd="1" destOrd="0" presId="urn:microsoft.com/office/officeart/2005/8/layout/hierarchy2"/>
    <dgm:cxn modelId="{C7C44678-4FD2-914E-A36A-40B54FB9B1CE}" type="presParOf" srcId="{60EDF3C8-23FA-5843-9AE4-3AF2AE704C81}" destId="{9A36F379-9D31-C348-A6EE-B02AF01E2A13}" srcOrd="2" destOrd="0" presId="urn:microsoft.com/office/officeart/2005/8/layout/hierarchy2"/>
    <dgm:cxn modelId="{373C2A2E-6A95-1D44-9438-DD72A69F8058}" type="presParOf" srcId="{9A36F379-9D31-C348-A6EE-B02AF01E2A13}" destId="{75ABACAE-E580-B749-A8F7-97C9A0AF2DCE}" srcOrd="0" destOrd="0" presId="urn:microsoft.com/office/officeart/2005/8/layout/hierarchy2"/>
    <dgm:cxn modelId="{CA72CC5F-7837-CF48-BC94-D0EAE77B5E0E}" type="presParOf" srcId="{60EDF3C8-23FA-5843-9AE4-3AF2AE704C81}" destId="{B5B67CFB-9640-C34B-8A36-832A5D25119D}" srcOrd="3" destOrd="0" presId="urn:microsoft.com/office/officeart/2005/8/layout/hierarchy2"/>
    <dgm:cxn modelId="{FDE0BEC5-6A35-BE40-8A26-2701FEF327F6}" type="presParOf" srcId="{B5B67CFB-9640-C34B-8A36-832A5D25119D}" destId="{8EE558E7-88A6-4545-86A5-A4D0C5ADCFCE}" srcOrd="0" destOrd="0" presId="urn:microsoft.com/office/officeart/2005/8/layout/hierarchy2"/>
    <dgm:cxn modelId="{9D9BB128-920B-D041-A3FE-34AE2D256759}" type="presParOf" srcId="{B5B67CFB-9640-C34B-8A36-832A5D25119D}" destId="{13AD49C3-9BD0-344C-BC79-EE6DE226A793}" srcOrd="1" destOrd="0" presId="urn:microsoft.com/office/officeart/2005/8/layout/hierarchy2"/>
    <dgm:cxn modelId="{3F829F0B-B2EB-0343-8D36-EDDE7878B820}" type="presParOf" srcId="{DC5B6B5E-0B0D-1F4A-983A-C2B17FC2A3DD}" destId="{24D7240F-4C7B-3247-9A15-4FCF5F73321B}" srcOrd="2" destOrd="0" presId="urn:microsoft.com/office/officeart/2005/8/layout/hierarchy2"/>
    <dgm:cxn modelId="{FC5DDB86-E4BE-9542-B519-38BE804EDF7B}" type="presParOf" srcId="{24D7240F-4C7B-3247-9A15-4FCF5F73321B}" destId="{949FBC29-D338-A04D-9580-82977FAF5E16}" srcOrd="0" destOrd="0" presId="urn:microsoft.com/office/officeart/2005/8/layout/hierarchy2"/>
    <dgm:cxn modelId="{C60DECBE-A374-8F4D-B551-64BD5FC7A669}" type="presParOf" srcId="{DC5B6B5E-0B0D-1F4A-983A-C2B17FC2A3DD}" destId="{83610003-5767-2C4E-BD16-732E0A51FCE9}" srcOrd="3" destOrd="0" presId="urn:microsoft.com/office/officeart/2005/8/layout/hierarchy2"/>
    <dgm:cxn modelId="{FD5EF03C-6F76-9D44-A4FC-B78AC4F1BC88}" type="presParOf" srcId="{83610003-5767-2C4E-BD16-732E0A51FCE9}" destId="{8059EED9-C4BF-A843-B465-30F1B00F70D6}" srcOrd="0" destOrd="0" presId="urn:microsoft.com/office/officeart/2005/8/layout/hierarchy2"/>
    <dgm:cxn modelId="{4F3722E8-1778-E24A-8B68-A53BFE1CDE29}" type="presParOf" srcId="{83610003-5767-2C4E-BD16-732E0A51FCE9}" destId="{5139256E-93F9-8C47-A45E-27A7E981D643}" srcOrd="1" destOrd="0" presId="urn:microsoft.com/office/officeart/2005/8/layout/hierarchy2"/>
    <dgm:cxn modelId="{C751965A-1E4F-D14F-9A88-2195C1D154B1}" type="presParOf" srcId="{5139256E-93F9-8C47-A45E-27A7E981D643}" destId="{A6D70522-EC14-3543-94E1-D8BF5230A970}" srcOrd="0" destOrd="0" presId="urn:microsoft.com/office/officeart/2005/8/layout/hierarchy2"/>
    <dgm:cxn modelId="{9B647951-54E4-1046-BADA-B7361F633B46}" type="presParOf" srcId="{A6D70522-EC14-3543-94E1-D8BF5230A970}" destId="{6EC99E3E-FC1C-1A40-AC1C-C71890D4F119}" srcOrd="0" destOrd="0" presId="urn:microsoft.com/office/officeart/2005/8/layout/hierarchy2"/>
    <dgm:cxn modelId="{E1C6DD76-DC00-4C42-A477-9F7C76A1832E}" type="presParOf" srcId="{5139256E-93F9-8C47-A45E-27A7E981D643}" destId="{1C97CA38-0847-4845-B82F-274FC7CE491D}" srcOrd="1" destOrd="0" presId="urn:microsoft.com/office/officeart/2005/8/layout/hierarchy2"/>
    <dgm:cxn modelId="{6A8D5040-703C-9941-8A66-6FD084B2C8FA}" type="presParOf" srcId="{1C97CA38-0847-4845-B82F-274FC7CE491D}" destId="{E73D8748-E826-CF44-AA7E-5FA1EB43C8CB}" srcOrd="0" destOrd="0" presId="urn:microsoft.com/office/officeart/2005/8/layout/hierarchy2"/>
    <dgm:cxn modelId="{75F7CAA7-F9C4-BE4D-817A-257977F6CF69}" type="presParOf" srcId="{1C97CA38-0847-4845-B82F-274FC7CE491D}" destId="{C3C4240C-D9B0-B945-92D8-2C9B5C1A939E}" srcOrd="1" destOrd="0" presId="urn:microsoft.com/office/officeart/2005/8/layout/hierarchy2"/>
    <dgm:cxn modelId="{6EF0B5A6-F76E-724A-B579-EA9441F9CD32}" type="presParOf" srcId="{5139256E-93F9-8C47-A45E-27A7E981D643}" destId="{A307FDED-E9F0-6E44-B363-7BD04B159A28}" srcOrd="2" destOrd="0" presId="urn:microsoft.com/office/officeart/2005/8/layout/hierarchy2"/>
    <dgm:cxn modelId="{4602AFE4-5831-664B-BA3C-388B5EC81597}" type="presParOf" srcId="{A307FDED-E9F0-6E44-B363-7BD04B159A28}" destId="{7A1C4A94-8CAF-5C4E-A7F2-2375F6F503B5}" srcOrd="0" destOrd="0" presId="urn:microsoft.com/office/officeart/2005/8/layout/hierarchy2"/>
    <dgm:cxn modelId="{447AFC1F-B4F7-5541-8359-BCEC68854753}" type="presParOf" srcId="{5139256E-93F9-8C47-A45E-27A7E981D643}" destId="{7C46AADA-F304-E44F-B3F0-299FB852D11E}" srcOrd="3" destOrd="0" presId="urn:microsoft.com/office/officeart/2005/8/layout/hierarchy2"/>
    <dgm:cxn modelId="{69AC24C1-DA19-604B-B887-62E7A7226C8E}" type="presParOf" srcId="{7C46AADA-F304-E44F-B3F0-299FB852D11E}" destId="{9BABEE6A-6163-EC44-8DCB-D09200083CCC}" srcOrd="0" destOrd="0" presId="urn:microsoft.com/office/officeart/2005/8/layout/hierarchy2"/>
    <dgm:cxn modelId="{9A34B1AE-9491-AD4C-B875-8AC53E233B45}" type="presParOf" srcId="{7C46AADA-F304-E44F-B3F0-299FB852D11E}" destId="{417EEA00-74D1-124B-9828-C0813627C75A}" srcOrd="1" destOrd="0" presId="urn:microsoft.com/office/officeart/2005/8/layout/hierarchy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8676947-F161-7542-B30F-8D249BB95649}"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BF0AA7D3-BD62-0E48-A792-5A662CC5D701}">
      <dgm:prSet phldrT="[Text]"/>
      <dgm:spPr>
        <a:solidFill>
          <a:schemeClr val="accent3">
            <a:lumMod val="75000"/>
          </a:schemeClr>
        </a:solidFill>
        <a:ln>
          <a:solidFill>
            <a:schemeClr val="accent3">
              <a:lumMod val="75000"/>
            </a:schemeClr>
          </a:solidFill>
        </a:ln>
      </dgm:spPr>
      <dgm:t>
        <a:bodyPr/>
        <a:lstStyle/>
        <a:p>
          <a:r>
            <a:rPr lang="en-US" dirty="0">
              <a:latin typeface="+mj-lt"/>
            </a:rPr>
            <a:t>D</a:t>
          </a:r>
          <a:r>
            <a:rPr lang="en-US" dirty="0">
              <a:latin typeface="+mj-lt"/>
              <a:ea typeface="+mn-ea"/>
              <a:cs typeface="+mn-cs"/>
            </a:rPr>
            <a:t>atabase management system (DBMS)</a:t>
          </a:r>
          <a:endParaRPr lang="en-US" dirty="0">
            <a:latin typeface="+mj-lt"/>
          </a:endParaRPr>
        </a:p>
      </dgm:t>
    </dgm:pt>
    <dgm:pt modelId="{561906E6-2DF5-214C-B250-F52B4D78A433}" type="parTrans" cxnId="{094F8C80-4F9D-9141-A1A2-3F16BFE8E92A}">
      <dgm:prSet/>
      <dgm:spPr/>
      <dgm:t>
        <a:bodyPr/>
        <a:lstStyle/>
        <a:p>
          <a:endParaRPr lang="en-US"/>
        </a:p>
      </dgm:t>
    </dgm:pt>
    <dgm:pt modelId="{F2606400-A3D7-8B49-8472-301E5153E25E}" type="sibTrans" cxnId="{094F8C80-4F9D-9141-A1A2-3F16BFE8E92A}">
      <dgm:prSet/>
      <dgm:spPr/>
      <dgm:t>
        <a:bodyPr/>
        <a:lstStyle/>
        <a:p>
          <a:endParaRPr lang="en-US"/>
        </a:p>
      </dgm:t>
    </dgm:pt>
    <dgm:pt modelId="{87AC066D-44C6-1B43-8284-E2F12D3817BB}">
      <dgm:prSet/>
      <dgm:spPr>
        <a:solidFill>
          <a:schemeClr val="accent3">
            <a:lumMod val="20000"/>
            <a:lumOff val="80000"/>
            <a:alpha val="90000"/>
          </a:schemeClr>
        </a:solidFill>
        <a:ln>
          <a:solidFill>
            <a:schemeClr val="accent3">
              <a:lumMod val="75000"/>
              <a:alpha val="90000"/>
            </a:schemeClr>
          </a:solidFill>
        </a:ln>
      </dgm:spPr>
      <dgm:t>
        <a:bodyPr/>
        <a:lstStyle/>
        <a:p>
          <a:r>
            <a:rPr lang="en-US" dirty="0">
              <a:latin typeface="+mj-lt"/>
            </a:rPr>
            <a:t>S</a:t>
          </a:r>
          <a:r>
            <a:rPr lang="en-US" dirty="0">
              <a:latin typeface="+mj-lt"/>
              <a:ea typeface="+mn-ea"/>
            </a:rPr>
            <a:t>uite of programs for constructing and maintaining the database</a:t>
          </a:r>
        </a:p>
      </dgm:t>
    </dgm:pt>
    <dgm:pt modelId="{1EEAFFC9-EDFC-4540-8816-D030D1E4E65D}" type="parTrans" cxnId="{BDF9D263-285C-9E4D-B976-879B5EF8F2A3}">
      <dgm:prSet/>
      <dgm:spPr/>
      <dgm:t>
        <a:bodyPr/>
        <a:lstStyle/>
        <a:p>
          <a:endParaRPr lang="en-US"/>
        </a:p>
      </dgm:t>
    </dgm:pt>
    <dgm:pt modelId="{2FF38173-8318-2A4F-BCA4-9F3B406B8BF9}" type="sibTrans" cxnId="{BDF9D263-285C-9E4D-B976-879B5EF8F2A3}">
      <dgm:prSet/>
      <dgm:spPr/>
      <dgm:t>
        <a:bodyPr/>
        <a:lstStyle/>
        <a:p>
          <a:endParaRPr lang="en-US"/>
        </a:p>
      </dgm:t>
    </dgm:pt>
    <dgm:pt modelId="{94F49E41-03FC-9E43-95C0-C1806F09893E}">
      <dgm:prSet/>
      <dgm:spPr>
        <a:solidFill>
          <a:schemeClr val="accent3">
            <a:lumMod val="20000"/>
            <a:lumOff val="80000"/>
            <a:alpha val="90000"/>
          </a:schemeClr>
        </a:solidFill>
        <a:ln>
          <a:solidFill>
            <a:schemeClr val="accent3">
              <a:lumMod val="75000"/>
              <a:alpha val="90000"/>
            </a:schemeClr>
          </a:solidFill>
        </a:ln>
      </dgm:spPr>
      <dgm:t>
        <a:bodyPr/>
        <a:lstStyle/>
        <a:p>
          <a:r>
            <a:rPr lang="en-US" dirty="0">
              <a:latin typeface="+mj-lt"/>
            </a:rPr>
            <a:t>O</a:t>
          </a:r>
          <a:r>
            <a:rPr lang="en-US" dirty="0">
              <a:latin typeface="+mj-lt"/>
              <a:ea typeface="+mn-ea"/>
            </a:rPr>
            <a:t>ffers ad hoc query facilities to multiple users and applications</a:t>
          </a:r>
        </a:p>
      </dgm:t>
    </dgm:pt>
    <dgm:pt modelId="{C8480A74-99E2-2B42-B2AB-FA8188F482F9}" type="parTrans" cxnId="{C469F6A0-B37F-8644-8586-025A289A983D}">
      <dgm:prSet/>
      <dgm:spPr/>
      <dgm:t>
        <a:bodyPr/>
        <a:lstStyle/>
        <a:p>
          <a:endParaRPr lang="en-US"/>
        </a:p>
      </dgm:t>
    </dgm:pt>
    <dgm:pt modelId="{0799FA2D-67C8-B74B-9AFF-FB2EC8199BC9}" type="sibTrans" cxnId="{C469F6A0-B37F-8644-8586-025A289A983D}">
      <dgm:prSet/>
      <dgm:spPr/>
      <dgm:t>
        <a:bodyPr/>
        <a:lstStyle/>
        <a:p>
          <a:endParaRPr lang="en-US"/>
        </a:p>
      </dgm:t>
    </dgm:pt>
    <dgm:pt modelId="{4BD554FD-5624-D540-9D0B-15CE56AB3AEC}" type="pres">
      <dgm:prSet presAssocID="{D8676947-F161-7542-B30F-8D249BB95649}" presName="Name0" presStyleCnt="0">
        <dgm:presLayoutVars>
          <dgm:dir/>
          <dgm:animLvl val="lvl"/>
          <dgm:resizeHandles val="exact"/>
        </dgm:presLayoutVars>
      </dgm:prSet>
      <dgm:spPr/>
    </dgm:pt>
    <dgm:pt modelId="{592666C3-9DC5-AE4A-A7B5-9EA0A106C73E}" type="pres">
      <dgm:prSet presAssocID="{BF0AA7D3-BD62-0E48-A792-5A662CC5D701}" presName="composite" presStyleCnt="0"/>
      <dgm:spPr/>
    </dgm:pt>
    <dgm:pt modelId="{C47B15C8-A880-7648-A14E-9CF40B4018BE}" type="pres">
      <dgm:prSet presAssocID="{BF0AA7D3-BD62-0E48-A792-5A662CC5D701}" presName="parTx" presStyleLbl="alignNode1" presStyleIdx="0" presStyleCnt="1">
        <dgm:presLayoutVars>
          <dgm:chMax val="0"/>
          <dgm:chPref val="0"/>
          <dgm:bulletEnabled val="1"/>
        </dgm:presLayoutVars>
      </dgm:prSet>
      <dgm:spPr/>
    </dgm:pt>
    <dgm:pt modelId="{F9ADF569-AC0A-C44F-8A4D-F54EE5B06548}" type="pres">
      <dgm:prSet presAssocID="{BF0AA7D3-BD62-0E48-A792-5A662CC5D701}" presName="desTx" presStyleLbl="alignAccFollowNode1" presStyleIdx="0" presStyleCnt="1">
        <dgm:presLayoutVars>
          <dgm:bulletEnabled val="1"/>
        </dgm:presLayoutVars>
      </dgm:prSet>
      <dgm:spPr/>
    </dgm:pt>
  </dgm:ptLst>
  <dgm:cxnLst>
    <dgm:cxn modelId="{BE72F22C-D732-C54C-BAA3-C848300FF89C}" type="presOf" srcId="{87AC066D-44C6-1B43-8284-E2F12D3817BB}" destId="{F9ADF569-AC0A-C44F-8A4D-F54EE5B06548}" srcOrd="0" destOrd="0" presId="urn:microsoft.com/office/officeart/2005/8/layout/hList1"/>
    <dgm:cxn modelId="{BDF9D263-285C-9E4D-B976-879B5EF8F2A3}" srcId="{BF0AA7D3-BD62-0E48-A792-5A662CC5D701}" destId="{87AC066D-44C6-1B43-8284-E2F12D3817BB}" srcOrd="0" destOrd="0" parTransId="{1EEAFFC9-EDFC-4540-8816-D030D1E4E65D}" sibTransId="{2FF38173-8318-2A4F-BCA4-9F3B406B8BF9}"/>
    <dgm:cxn modelId="{6E680154-9150-A846-896E-99117B1F312B}" type="presOf" srcId="{BF0AA7D3-BD62-0E48-A792-5A662CC5D701}" destId="{C47B15C8-A880-7648-A14E-9CF40B4018BE}" srcOrd="0" destOrd="0" presId="urn:microsoft.com/office/officeart/2005/8/layout/hList1"/>
    <dgm:cxn modelId="{094F8C80-4F9D-9141-A1A2-3F16BFE8E92A}" srcId="{D8676947-F161-7542-B30F-8D249BB95649}" destId="{BF0AA7D3-BD62-0E48-A792-5A662CC5D701}" srcOrd="0" destOrd="0" parTransId="{561906E6-2DF5-214C-B250-F52B4D78A433}" sibTransId="{F2606400-A3D7-8B49-8472-301E5153E25E}"/>
    <dgm:cxn modelId="{C469F6A0-B37F-8644-8586-025A289A983D}" srcId="{BF0AA7D3-BD62-0E48-A792-5A662CC5D701}" destId="{94F49E41-03FC-9E43-95C0-C1806F09893E}" srcOrd="1" destOrd="0" parTransId="{C8480A74-99E2-2B42-B2AB-FA8188F482F9}" sibTransId="{0799FA2D-67C8-B74B-9AFF-FB2EC8199BC9}"/>
    <dgm:cxn modelId="{4D60DCAE-D4E1-4B46-8635-974A73025942}" type="presOf" srcId="{D8676947-F161-7542-B30F-8D249BB95649}" destId="{4BD554FD-5624-D540-9D0B-15CE56AB3AEC}" srcOrd="0" destOrd="0" presId="urn:microsoft.com/office/officeart/2005/8/layout/hList1"/>
    <dgm:cxn modelId="{A0BA7EC5-13DF-F844-A954-F202058302DE}" type="presOf" srcId="{94F49E41-03FC-9E43-95C0-C1806F09893E}" destId="{F9ADF569-AC0A-C44F-8A4D-F54EE5B06548}" srcOrd="0" destOrd="1" presId="urn:microsoft.com/office/officeart/2005/8/layout/hList1"/>
    <dgm:cxn modelId="{46808064-9E17-014A-9F5A-2DDC862197A8}" type="presParOf" srcId="{4BD554FD-5624-D540-9D0B-15CE56AB3AEC}" destId="{592666C3-9DC5-AE4A-A7B5-9EA0A106C73E}" srcOrd="0" destOrd="0" presId="urn:microsoft.com/office/officeart/2005/8/layout/hList1"/>
    <dgm:cxn modelId="{3829B52E-47B8-8345-8BC8-A2F1AF513838}" type="presParOf" srcId="{592666C3-9DC5-AE4A-A7B5-9EA0A106C73E}" destId="{C47B15C8-A880-7648-A14E-9CF40B4018BE}" srcOrd="0" destOrd="0" presId="urn:microsoft.com/office/officeart/2005/8/layout/hList1"/>
    <dgm:cxn modelId="{4CB7B02C-56D8-6D4D-90D8-B8D4434AAD8F}" type="presParOf" srcId="{592666C3-9DC5-AE4A-A7B5-9EA0A106C73E}" destId="{F9ADF569-AC0A-C44F-8A4D-F54EE5B06548}"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6835133-D638-7C4C-82A1-FAC2394A3E8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960F390D-81EA-1B41-975E-5C6B396AA633}">
      <dgm:prSet phldrT="[Text]"/>
      <dgm:spPr>
        <a:solidFill>
          <a:schemeClr val="accent3">
            <a:lumMod val="75000"/>
          </a:schemeClr>
        </a:solidFill>
        <a:ln w="22225">
          <a:solidFill>
            <a:schemeClr val="tx1"/>
          </a:solidFill>
        </a:ln>
      </dgm:spPr>
      <dgm:t>
        <a:bodyPr/>
        <a:lstStyle/>
        <a:p>
          <a:r>
            <a:rPr lang="en-US" dirty="0">
              <a:solidFill>
                <a:schemeClr val="bg1"/>
              </a:solidFill>
            </a:rPr>
            <a:t>Primary key</a:t>
          </a:r>
        </a:p>
      </dgm:t>
    </dgm:pt>
    <dgm:pt modelId="{74B8D275-1E17-FD4C-814C-3347AF1877DF}" type="parTrans" cxnId="{9B3416D1-1578-114D-8547-7C210DC07B55}">
      <dgm:prSet/>
      <dgm:spPr/>
      <dgm:t>
        <a:bodyPr/>
        <a:lstStyle/>
        <a:p>
          <a:endParaRPr lang="en-US"/>
        </a:p>
      </dgm:t>
    </dgm:pt>
    <dgm:pt modelId="{A1E1F4CE-2043-E241-BEC9-1236E9B85CB0}" type="sibTrans" cxnId="{9B3416D1-1578-114D-8547-7C210DC07B55}">
      <dgm:prSet/>
      <dgm:spPr/>
      <dgm:t>
        <a:bodyPr/>
        <a:lstStyle/>
        <a:p>
          <a:endParaRPr lang="en-US"/>
        </a:p>
      </dgm:t>
    </dgm:pt>
    <dgm:pt modelId="{EF9B3BB3-B38C-6344-831A-2406473EBB4E}">
      <dgm:prSet custT="1"/>
      <dgm:spPr/>
      <dgm:t>
        <a:bodyPr/>
        <a:lstStyle/>
        <a:p>
          <a:r>
            <a:rPr lang="en-US" sz="2000" dirty="0">
              <a:effectLst/>
            </a:rPr>
            <a:t>Uniquely identifies a row</a:t>
          </a:r>
        </a:p>
      </dgm:t>
    </dgm:pt>
    <dgm:pt modelId="{6A63971D-508F-6F40-9D2F-8E7B6E1C97E7}" type="parTrans" cxnId="{3941F270-D771-6149-A047-E7C95B3F99C0}">
      <dgm:prSet/>
      <dgm:spPr/>
      <dgm:t>
        <a:bodyPr/>
        <a:lstStyle/>
        <a:p>
          <a:endParaRPr lang="en-US"/>
        </a:p>
      </dgm:t>
    </dgm:pt>
    <dgm:pt modelId="{EB2408E5-286D-2D46-895C-0784FBA931F5}" type="sibTrans" cxnId="{3941F270-D771-6149-A047-E7C95B3F99C0}">
      <dgm:prSet/>
      <dgm:spPr/>
      <dgm:t>
        <a:bodyPr/>
        <a:lstStyle/>
        <a:p>
          <a:endParaRPr lang="en-US"/>
        </a:p>
      </dgm:t>
    </dgm:pt>
    <dgm:pt modelId="{FEE7987C-C3D3-534F-9A41-A79AA57ADF81}">
      <dgm:prSet/>
      <dgm:spPr>
        <a:solidFill>
          <a:schemeClr val="accent6"/>
        </a:solidFill>
        <a:ln w="22225">
          <a:solidFill>
            <a:schemeClr val="tx1"/>
          </a:solidFill>
        </a:ln>
      </dgm:spPr>
      <dgm:t>
        <a:bodyPr/>
        <a:lstStyle/>
        <a:p>
          <a:r>
            <a:rPr lang="en-US" dirty="0">
              <a:solidFill>
                <a:schemeClr val="bg1"/>
              </a:solidFill>
            </a:rPr>
            <a:t>Foreign key</a:t>
          </a:r>
        </a:p>
      </dgm:t>
    </dgm:pt>
    <dgm:pt modelId="{1A46FF6C-FF52-4B47-9351-28D86502DBB5}" type="parTrans" cxnId="{448E861B-F25A-6E45-8D41-983E692F4AD2}">
      <dgm:prSet/>
      <dgm:spPr/>
      <dgm:t>
        <a:bodyPr/>
        <a:lstStyle/>
        <a:p>
          <a:endParaRPr lang="en-US"/>
        </a:p>
      </dgm:t>
    </dgm:pt>
    <dgm:pt modelId="{08680945-1699-A440-970F-3B94C1FC6B46}" type="sibTrans" cxnId="{448E861B-F25A-6E45-8D41-983E692F4AD2}">
      <dgm:prSet/>
      <dgm:spPr/>
      <dgm:t>
        <a:bodyPr/>
        <a:lstStyle/>
        <a:p>
          <a:endParaRPr lang="en-US"/>
        </a:p>
      </dgm:t>
    </dgm:pt>
    <dgm:pt modelId="{49307335-3BB3-F64A-8AEB-6EC1950CFF51}">
      <dgm:prSet custT="1"/>
      <dgm:spPr/>
      <dgm:t>
        <a:bodyPr/>
        <a:lstStyle/>
        <a:p>
          <a:r>
            <a:rPr lang="en-US" sz="2000" dirty="0">
              <a:effectLst/>
            </a:rPr>
            <a:t>Links one table to attributes in another</a:t>
          </a:r>
        </a:p>
      </dgm:t>
    </dgm:pt>
    <dgm:pt modelId="{81985D14-D57F-B646-B520-143E236C02F5}" type="parTrans" cxnId="{0CF3942B-E78E-4040-B249-DC807BF366A0}">
      <dgm:prSet/>
      <dgm:spPr/>
      <dgm:t>
        <a:bodyPr/>
        <a:lstStyle/>
        <a:p>
          <a:endParaRPr lang="en-US"/>
        </a:p>
      </dgm:t>
    </dgm:pt>
    <dgm:pt modelId="{130B7B32-7051-E046-971B-58503982C1EA}" type="sibTrans" cxnId="{0CF3942B-E78E-4040-B249-DC807BF366A0}">
      <dgm:prSet/>
      <dgm:spPr/>
      <dgm:t>
        <a:bodyPr/>
        <a:lstStyle/>
        <a:p>
          <a:endParaRPr lang="en-US"/>
        </a:p>
      </dgm:t>
    </dgm:pt>
    <dgm:pt modelId="{623B05B2-1965-A44C-B5FB-1C8235B2B6E9}">
      <dgm:prSet/>
      <dgm:spPr>
        <a:solidFill>
          <a:schemeClr val="accent5">
            <a:lumMod val="75000"/>
          </a:schemeClr>
        </a:solidFill>
        <a:ln w="22225">
          <a:solidFill>
            <a:schemeClr val="tx1"/>
          </a:solidFill>
        </a:ln>
      </dgm:spPr>
      <dgm:t>
        <a:bodyPr/>
        <a:lstStyle/>
        <a:p>
          <a:r>
            <a:rPr lang="en-US" dirty="0">
              <a:solidFill>
                <a:schemeClr val="bg1"/>
              </a:solidFill>
            </a:rPr>
            <a:t>View/virtual table</a:t>
          </a:r>
        </a:p>
      </dgm:t>
    </dgm:pt>
    <dgm:pt modelId="{A2E0D334-3F66-5E42-891D-5440ABA8881C}" type="parTrans" cxnId="{AD2C400F-7A56-6C4C-841B-63D2F2685C25}">
      <dgm:prSet/>
      <dgm:spPr/>
      <dgm:t>
        <a:bodyPr/>
        <a:lstStyle/>
        <a:p>
          <a:endParaRPr lang="en-US"/>
        </a:p>
      </dgm:t>
    </dgm:pt>
    <dgm:pt modelId="{B17BB5AB-0A02-B146-83CA-A3B7ADA017CC}" type="sibTrans" cxnId="{AD2C400F-7A56-6C4C-841B-63D2F2685C25}">
      <dgm:prSet/>
      <dgm:spPr/>
      <dgm:t>
        <a:bodyPr/>
        <a:lstStyle/>
        <a:p>
          <a:endParaRPr lang="en-US"/>
        </a:p>
      </dgm:t>
    </dgm:pt>
    <dgm:pt modelId="{DB132CB8-B245-E142-841A-6DDC26E12CD2}">
      <dgm:prSet custT="1"/>
      <dgm:spPr/>
      <dgm:t>
        <a:bodyPr/>
        <a:lstStyle/>
        <a:p>
          <a:r>
            <a:rPr lang="en-US" sz="2000" dirty="0">
              <a:effectLst/>
            </a:rPr>
            <a:t>Result of a query that returns selected rows and columns from one or more tables</a:t>
          </a:r>
        </a:p>
      </dgm:t>
    </dgm:pt>
    <dgm:pt modelId="{D366AB67-E47C-1047-858E-C45E4B047595}" type="parTrans" cxnId="{350F593B-25CE-5646-9557-6F258F73FB8C}">
      <dgm:prSet/>
      <dgm:spPr/>
      <dgm:t>
        <a:bodyPr/>
        <a:lstStyle/>
        <a:p>
          <a:endParaRPr lang="en-US"/>
        </a:p>
      </dgm:t>
    </dgm:pt>
    <dgm:pt modelId="{D3BE2B99-6F50-C24A-BC08-EC5A403639FB}" type="sibTrans" cxnId="{350F593B-25CE-5646-9557-6F258F73FB8C}">
      <dgm:prSet/>
      <dgm:spPr/>
      <dgm:t>
        <a:bodyPr/>
        <a:lstStyle/>
        <a:p>
          <a:endParaRPr lang="en-US"/>
        </a:p>
      </dgm:t>
    </dgm:pt>
    <dgm:pt modelId="{764867A2-C7C0-444A-B418-6D0874F34E3D}">
      <dgm:prSet custT="1"/>
      <dgm:spPr/>
      <dgm:t>
        <a:bodyPr/>
        <a:lstStyle/>
        <a:p>
          <a:r>
            <a:rPr lang="en-US" sz="2000" dirty="0">
              <a:effectLst/>
            </a:rPr>
            <a:t>Consists of one or more column names</a:t>
          </a:r>
        </a:p>
      </dgm:t>
    </dgm:pt>
    <dgm:pt modelId="{48D79783-9B7E-CD4B-A949-D88149F866AF}" type="parTrans" cxnId="{75AC7C81-18D5-ED43-9B02-B161A20972BE}">
      <dgm:prSet/>
      <dgm:spPr/>
      <dgm:t>
        <a:bodyPr/>
        <a:lstStyle/>
        <a:p>
          <a:endParaRPr lang="en-US"/>
        </a:p>
      </dgm:t>
    </dgm:pt>
    <dgm:pt modelId="{A31F3B1C-111D-8F4B-8F95-5536FFB4C7F0}" type="sibTrans" cxnId="{75AC7C81-18D5-ED43-9B02-B161A20972BE}">
      <dgm:prSet/>
      <dgm:spPr/>
      <dgm:t>
        <a:bodyPr/>
        <a:lstStyle/>
        <a:p>
          <a:endParaRPr lang="en-US"/>
        </a:p>
      </dgm:t>
    </dgm:pt>
    <dgm:pt modelId="{DE9094BF-9012-AA4F-AB36-5BA9B111B654}">
      <dgm:prSet custT="1"/>
      <dgm:spPr/>
      <dgm:t>
        <a:bodyPr/>
        <a:lstStyle/>
        <a:p>
          <a:r>
            <a:rPr lang="en-US" sz="2000" dirty="0">
              <a:effectLst/>
            </a:rPr>
            <a:t>Views are often used for security purposes</a:t>
          </a:r>
        </a:p>
      </dgm:t>
    </dgm:pt>
    <dgm:pt modelId="{71C2BA78-17E2-F044-964C-85B7DD65CCD1}" type="parTrans" cxnId="{074AD209-7012-B34A-A035-B9692CA4919F}">
      <dgm:prSet/>
      <dgm:spPr/>
      <dgm:t>
        <a:bodyPr/>
        <a:lstStyle/>
        <a:p>
          <a:endParaRPr lang="en-US"/>
        </a:p>
      </dgm:t>
    </dgm:pt>
    <dgm:pt modelId="{9E6EF034-910C-324F-9166-BE7F7533F792}" type="sibTrans" cxnId="{074AD209-7012-B34A-A035-B9692CA4919F}">
      <dgm:prSet/>
      <dgm:spPr/>
      <dgm:t>
        <a:bodyPr/>
        <a:lstStyle/>
        <a:p>
          <a:endParaRPr lang="en-US"/>
        </a:p>
      </dgm:t>
    </dgm:pt>
    <dgm:pt modelId="{307C79E0-42B7-F74F-9E66-B6B0FC3F4296}" type="pres">
      <dgm:prSet presAssocID="{26835133-D638-7C4C-82A1-FAC2394A3E88}" presName="linear" presStyleCnt="0">
        <dgm:presLayoutVars>
          <dgm:animLvl val="lvl"/>
          <dgm:resizeHandles val="exact"/>
        </dgm:presLayoutVars>
      </dgm:prSet>
      <dgm:spPr/>
    </dgm:pt>
    <dgm:pt modelId="{7F8AABD5-70D7-0449-A833-AAE022172B59}" type="pres">
      <dgm:prSet presAssocID="{960F390D-81EA-1B41-975E-5C6B396AA633}" presName="parentText" presStyleLbl="node1" presStyleIdx="0" presStyleCnt="3" custScaleY="54074">
        <dgm:presLayoutVars>
          <dgm:chMax val="0"/>
          <dgm:bulletEnabled val="1"/>
        </dgm:presLayoutVars>
      </dgm:prSet>
      <dgm:spPr/>
    </dgm:pt>
    <dgm:pt modelId="{2698CA58-DBB7-CE4A-B811-ED328DB49D78}" type="pres">
      <dgm:prSet presAssocID="{960F390D-81EA-1B41-975E-5C6B396AA633}" presName="childText" presStyleLbl="revTx" presStyleIdx="0" presStyleCnt="3">
        <dgm:presLayoutVars>
          <dgm:bulletEnabled val="1"/>
        </dgm:presLayoutVars>
      </dgm:prSet>
      <dgm:spPr/>
    </dgm:pt>
    <dgm:pt modelId="{11D4B9BA-90AF-7F43-B176-598D9E9C40F0}" type="pres">
      <dgm:prSet presAssocID="{FEE7987C-C3D3-534F-9A41-A79AA57ADF81}" presName="parentText" presStyleLbl="node1" presStyleIdx="1" presStyleCnt="3" custScaleY="54074">
        <dgm:presLayoutVars>
          <dgm:chMax val="0"/>
          <dgm:bulletEnabled val="1"/>
        </dgm:presLayoutVars>
      </dgm:prSet>
      <dgm:spPr/>
    </dgm:pt>
    <dgm:pt modelId="{D3B1E4CC-71FD-2E43-8C89-826A679F746C}" type="pres">
      <dgm:prSet presAssocID="{FEE7987C-C3D3-534F-9A41-A79AA57ADF81}" presName="childText" presStyleLbl="revTx" presStyleIdx="1" presStyleCnt="3">
        <dgm:presLayoutVars>
          <dgm:bulletEnabled val="1"/>
        </dgm:presLayoutVars>
      </dgm:prSet>
      <dgm:spPr/>
    </dgm:pt>
    <dgm:pt modelId="{11D580D0-2036-634B-94B0-3A6776F9DBF8}" type="pres">
      <dgm:prSet presAssocID="{623B05B2-1965-A44C-B5FB-1C8235B2B6E9}" presName="parentText" presStyleLbl="node1" presStyleIdx="2" presStyleCnt="3" custScaleY="54074" custLinFactNeighborX="106" custLinFactNeighborY="-16564">
        <dgm:presLayoutVars>
          <dgm:chMax val="0"/>
          <dgm:bulletEnabled val="1"/>
        </dgm:presLayoutVars>
      </dgm:prSet>
      <dgm:spPr/>
    </dgm:pt>
    <dgm:pt modelId="{78747EB1-0FC1-0A41-86EE-4263DAF13026}" type="pres">
      <dgm:prSet presAssocID="{623B05B2-1965-A44C-B5FB-1C8235B2B6E9}" presName="childText" presStyleLbl="revTx" presStyleIdx="2" presStyleCnt="3" custLinFactNeighborY="-10252">
        <dgm:presLayoutVars>
          <dgm:bulletEnabled val="1"/>
        </dgm:presLayoutVars>
      </dgm:prSet>
      <dgm:spPr/>
    </dgm:pt>
  </dgm:ptLst>
  <dgm:cxnLst>
    <dgm:cxn modelId="{44CAFD02-78FE-7042-97BA-DB255E40E850}" type="presOf" srcId="{EF9B3BB3-B38C-6344-831A-2406473EBB4E}" destId="{2698CA58-DBB7-CE4A-B811-ED328DB49D78}" srcOrd="0" destOrd="0" presId="urn:microsoft.com/office/officeart/2005/8/layout/vList2"/>
    <dgm:cxn modelId="{074AD209-7012-B34A-A035-B9692CA4919F}" srcId="{623B05B2-1965-A44C-B5FB-1C8235B2B6E9}" destId="{DE9094BF-9012-AA4F-AB36-5BA9B111B654}" srcOrd="1" destOrd="0" parTransId="{71C2BA78-17E2-F044-964C-85B7DD65CCD1}" sibTransId="{9E6EF034-910C-324F-9166-BE7F7533F792}"/>
    <dgm:cxn modelId="{397DF00D-D1B1-0D4C-A941-AB3ED244C183}" type="presOf" srcId="{FEE7987C-C3D3-534F-9A41-A79AA57ADF81}" destId="{11D4B9BA-90AF-7F43-B176-598D9E9C40F0}" srcOrd="0" destOrd="0" presId="urn:microsoft.com/office/officeart/2005/8/layout/vList2"/>
    <dgm:cxn modelId="{AD2C400F-7A56-6C4C-841B-63D2F2685C25}" srcId="{26835133-D638-7C4C-82A1-FAC2394A3E88}" destId="{623B05B2-1965-A44C-B5FB-1C8235B2B6E9}" srcOrd="2" destOrd="0" parTransId="{A2E0D334-3F66-5E42-891D-5440ABA8881C}" sibTransId="{B17BB5AB-0A02-B146-83CA-A3B7ADA017CC}"/>
    <dgm:cxn modelId="{9BAFBE16-7814-5545-B37B-F00DBA4E7964}" type="presOf" srcId="{26835133-D638-7C4C-82A1-FAC2394A3E88}" destId="{307C79E0-42B7-F74F-9E66-B6B0FC3F4296}" srcOrd="0" destOrd="0" presId="urn:microsoft.com/office/officeart/2005/8/layout/vList2"/>
    <dgm:cxn modelId="{448E861B-F25A-6E45-8D41-983E692F4AD2}" srcId="{26835133-D638-7C4C-82A1-FAC2394A3E88}" destId="{FEE7987C-C3D3-534F-9A41-A79AA57ADF81}" srcOrd="1" destOrd="0" parTransId="{1A46FF6C-FF52-4B47-9351-28D86502DBB5}" sibTransId="{08680945-1699-A440-970F-3B94C1FC6B46}"/>
    <dgm:cxn modelId="{1CB5E51B-6620-E849-8827-09E9C591B951}" type="presOf" srcId="{DE9094BF-9012-AA4F-AB36-5BA9B111B654}" destId="{78747EB1-0FC1-0A41-86EE-4263DAF13026}" srcOrd="0" destOrd="1" presId="urn:microsoft.com/office/officeart/2005/8/layout/vList2"/>
    <dgm:cxn modelId="{0CF3942B-E78E-4040-B249-DC807BF366A0}" srcId="{FEE7987C-C3D3-534F-9A41-A79AA57ADF81}" destId="{49307335-3BB3-F64A-8AEB-6EC1950CFF51}" srcOrd="0" destOrd="0" parTransId="{81985D14-D57F-B646-B520-143E236C02F5}" sibTransId="{130B7B32-7051-E046-971B-58503982C1EA}"/>
    <dgm:cxn modelId="{350F593B-25CE-5646-9557-6F258F73FB8C}" srcId="{623B05B2-1965-A44C-B5FB-1C8235B2B6E9}" destId="{DB132CB8-B245-E142-841A-6DDC26E12CD2}" srcOrd="0" destOrd="0" parTransId="{D366AB67-E47C-1047-858E-C45E4B047595}" sibTransId="{D3BE2B99-6F50-C24A-BC08-EC5A403639FB}"/>
    <dgm:cxn modelId="{A20D515F-D9E0-3246-8F94-50C65147D95E}" type="presOf" srcId="{623B05B2-1965-A44C-B5FB-1C8235B2B6E9}" destId="{11D580D0-2036-634B-94B0-3A6776F9DBF8}" srcOrd="0" destOrd="0" presId="urn:microsoft.com/office/officeart/2005/8/layout/vList2"/>
    <dgm:cxn modelId="{C3FAB743-835B-B34C-9ED9-929BC047E5D7}" type="presOf" srcId="{960F390D-81EA-1B41-975E-5C6B396AA633}" destId="{7F8AABD5-70D7-0449-A833-AAE022172B59}" srcOrd="0" destOrd="0" presId="urn:microsoft.com/office/officeart/2005/8/layout/vList2"/>
    <dgm:cxn modelId="{375F3564-CF32-094D-86EB-DA944EB4A3AB}" type="presOf" srcId="{DB132CB8-B245-E142-841A-6DDC26E12CD2}" destId="{78747EB1-0FC1-0A41-86EE-4263DAF13026}" srcOrd="0" destOrd="0" presId="urn:microsoft.com/office/officeart/2005/8/layout/vList2"/>
    <dgm:cxn modelId="{1EA8B94C-29A7-3F4C-916A-B605FEF2E942}" type="presOf" srcId="{49307335-3BB3-F64A-8AEB-6EC1950CFF51}" destId="{D3B1E4CC-71FD-2E43-8C89-826A679F746C}" srcOrd="0" destOrd="0" presId="urn:microsoft.com/office/officeart/2005/8/layout/vList2"/>
    <dgm:cxn modelId="{3941F270-D771-6149-A047-E7C95B3F99C0}" srcId="{960F390D-81EA-1B41-975E-5C6B396AA633}" destId="{EF9B3BB3-B38C-6344-831A-2406473EBB4E}" srcOrd="0" destOrd="0" parTransId="{6A63971D-508F-6F40-9D2F-8E7B6E1C97E7}" sibTransId="{EB2408E5-286D-2D46-895C-0784FBA931F5}"/>
    <dgm:cxn modelId="{75AC7C81-18D5-ED43-9B02-B161A20972BE}" srcId="{960F390D-81EA-1B41-975E-5C6B396AA633}" destId="{764867A2-C7C0-444A-B418-6D0874F34E3D}" srcOrd="1" destOrd="0" parTransId="{48D79783-9B7E-CD4B-A949-D88149F866AF}" sibTransId="{A31F3B1C-111D-8F4B-8F95-5536FFB4C7F0}"/>
    <dgm:cxn modelId="{9B3416D1-1578-114D-8547-7C210DC07B55}" srcId="{26835133-D638-7C4C-82A1-FAC2394A3E88}" destId="{960F390D-81EA-1B41-975E-5C6B396AA633}" srcOrd="0" destOrd="0" parTransId="{74B8D275-1E17-FD4C-814C-3347AF1877DF}" sibTransId="{A1E1F4CE-2043-E241-BEC9-1236E9B85CB0}"/>
    <dgm:cxn modelId="{369EF1F1-9D37-944D-AF81-CE19AE694A6C}" type="presOf" srcId="{764867A2-C7C0-444A-B418-6D0874F34E3D}" destId="{2698CA58-DBB7-CE4A-B811-ED328DB49D78}" srcOrd="0" destOrd="1" presId="urn:microsoft.com/office/officeart/2005/8/layout/vList2"/>
    <dgm:cxn modelId="{BBF0E3F8-B802-C141-A40F-B9809BC04BF9}" type="presParOf" srcId="{307C79E0-42B7-F74F-9E66-B6B0FC3F4296}" destId="{7F8AABD5-70D7-0449-A833-AAE022172B59}" srcOrd="0" destOrd="0" presId="urn:microsoft.com/office/officeart/2005/8/layout/vList2"/>
    <dgm:cxn modelId="{E5097B49-A426-3B41-BB0A-56E7A2AD7872}" type="presParOf" srcId="{307C79E0-42B7-F74F-9E66-B6B0FC3F4296}" destId="{2698CA58-DBB7-CE4A-B811-ED328DB49D78}" srcOrd="1" destOrd="0" presId="urn:microsoft.com/office/officeart/2005/8/layout/vList2"/>
    <dgm:cxn modelId="{873DB843-1DD6-CF47-9034-6E5D0FBB20DF}" type="presParOf" srcId="{307C79E0-42B7-F74F-9E66-B6B0FC3F4296}" destId="{11D4B9BA-90AF-7F43-B176-598D9E9C40F0}" srcOrd="2" destOrd="0" presId="urn:microsoft.com/office/officeart/2005/8/layout/vList2"/>
    <dgm:cxn modelId="{29BB302E-2B79-EA40-BC32-6233ABB82BBF}" type="presParOf" srcId="{307C79E0-42B7-F74F-9E66-B6B0FC3F4296}" destId="{D3B1E4CC-71FD-2E43-8C89-826A679F746C}" srcOrd="3" destOrd="0" presId="urn:microsoft.com/office/officeart/2005/8/layout/vList2"/>
    <dgm:cxn modelId="{85B880F1-FF2A-C840-A512-FB3468C648F0}" type="presParOf" srcId="{307C79E0-42B7-F74F-9E66-B6B0FC3F4296}" destId="{11D580D0-2036-634B-94B0-3A6776F9DBF8}" srcOrd="4" destOrd="0" presId="urn:microsoft.com/office/officeart/2005/8/layout/vList2"/>
    <dgm:cxn modelId="{BF99B669-1FFF-DE4A-925E-E1ADED14582C}" type="presParOf" srcId="{307C79E0-42B7-F74F-9E66-B6B0FC3F4296}" destId="{78747EB1-0FC1-0A41-86EE-4263DAF13026}"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7B329AE-D020-4B4D-8C80-01AD14BB57D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2B7FB4DF-A93B-D649-8729-43A47AD702FD}">
      <dgm:prSet phldrT="[Text]"/>
      <dgm:spPr>
        <a:solidFill>
          <a:schemeClr val="accent5">
            <a:lumMod val="75000"/>
          </a:schemeClr>
        </a:solidFill>
        <a:ln>
          <a:solidFill>
            <a:schemeClr val="accent5">
              <a:lumMod val="75000"/>
            </a:schemeClr>
          </a:solidFill>
        </a:ln>
      </dgm:spPr>
      <dgm:t>
        <a:bodyPr/>
        <a:lstStyle/>
        <a:p>
          <a:r>
            <a:rPr lang="en-US" b="1" dirty="0">
              <a:solidFill>
                <a:schemeClr val="bg1"/>
              </a:solidFill>
              <a:effectLst>
                <a:outerShdw blurRad="38100" dist="38100" dir="2700000" algn="tl">
                  <a:srgbClr val="0064E2"/>
                </a:outerShdw>
              </a:effectLst>
            </a:rPr>
            <a:t>SQL statements can be used to:</a:t>
          </a:r>
          <a:endParaRPr lang="en-US" b="1" dirty="0">
            <a:solidFill>
              <a:schemeClr val="bg1"/>
            </a:solidFill>
          </a:endParaRPr>
        </a:p>
      </dgm:t>
    </dgm:pt>
    <dgm:pt modelId="{7D7D3C29-E601-7B48-8300-6C4966896A38}" type="parTrans" cxnId="{617DECC6-8F5C-1341-8C5A-ACF86E7765D0}">
      <dgm:prSet/>
      <dgm:spPr/>
      <dgm:t>
        <a:bodyPr/>
        <a:lstStyle/>
        <a:p>
          <a:endParaRPr lang="en-US"/>
        </a:p>
      </dgm:t>
    </dgm:pt>
    <dgm:pt modelId="{A1A5E429-2340-7746-805F-D85EDB7F393A}" type="sibTrans" cxnId="{617DECC6-8F5C-1341-8C5A-ACF86E7765D0}">
      <dgm:prSet/>
      <dgm:spPr/>
      <dgm:t>
        <a:bodyPr/>
        <a:lstStyle/>
        <a:p>
          <a:endParaRPr lang="en-US"/>
        </a:p>
      </dgm:t>
    </dgm:pt>
    <dgm:pt modelId="{21856587-A146-8442-B3FF-1D65E287C1BB}">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Create tables </a:t>
          </a:r>
        </a:p>
      </dgm:t>
    </dgm:pt>
    <dgm:pt modelId="{A9872C9E-D942-D042-A54A-9E3ED8BD8A66}" type="parTrans" cxnId="{67595E5A-582C-EB41-9F6F-51066A3D0902}">
      <dgm:prSet/>
      <dgm:spPr/>
      <dgm:t>
        <a:bodyPr/>
        <a:lstStyle/>
        <a:p>
          <a:endParaRPr lang="en-US"/>
        </a:p>
      </dgm:t>
    </dgm:pt>
    <dgm:pt modelId="{8C34D3B0-CD33-3A45-AC20-F312A3A8224A}" type="sibTrans" cxnId="{67595E5A-582C-EB41-9F6F-51066A3D0902}">
      <dgm:prSet/>
      <dgm:spPr/>
      <dgm:t>
        <a:bodyPr/>
        <a:lstStyle/>
        <a:p>
          <a:endParaRPr lang="en-US"/>
        </a:p>
      </dgm:t>
    </dgm:pt>
    <dgm:pt modelId="{E7E540AA-E688-D347-95E9-592A12793212}">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Insert and delete data in tables </a:t>
          </a:r>
        </a:p>
      </dgm:t>
    </dgm:pt>
    <dgm:pt modelId="{076AC029-1BA6-F646-A7DB-8D3C639C3A70}" type="parTrans" cxnId="{C34C3295-BC70-BE45-9C04-4961242ECFBE}">
      <dgm:prSet/>
      <dgm:spPr/>
      <dgm:t>
        <a:bodyPr/>
        <a:lstStyle/>
        <a:p>
          <a:endParaRPr lang="en-US"/>
        </a:p>
      </dgm:t>
    </dgm:pt>
    <dgm:pt modelId="{66AB3B76-1E36-A84E-A48E-94605DD39569}" type="sibTrans" cxnId="{C34C3295-BC70-BE45-9C04-4961242ECFBE}">
      <dgm:prSet/>
      <dgm:spPr/>
      <dgm:t>
        <a:bodyPr/>
        <a:lstStyle/>
        <a:p>
          <a:endParaRPr lang="en-US"/>
        </a:p>
      </dgm:t>
    </dgm:pt>
    <dgm:pt modelId="{C364A1C9-BC50-7A4F-958D-06806FB182AE}">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Create views </a:t>
          </a:r>
        </a:p>
      </dgm:t>
    </dgm:pt>
    <dgm:pt modelId="{7579968D-85BC-6948-9DC8-6805F1C5FD33}" type="parTrans" cxnId="{A9E154D0-5FBE-C443-B645-B5ABA3C015B5}">
      <dgm:prSet/>
      <dgm:spPr/>
      <dgm:t>
        <a:bodyPr/>
        <a:lstStyle/>
        <a:p>
          <a:endParaRPr lang="en-US"/>
        </a:p>
      </dgm:t>
    </dgm:pt>
    <dgm:pt modelId="{3CDC4511-2132-6241-86A0-3D0E051B1BAB}" type="sibTrans" cxnId="{A9E154D0-5FBE-C443-B645-B5ABA3C015B5}">
      <dgm:prSet/>
      <dgm:spPr/>
      <dgm:t>
        <a:bodyPr/>
        <a:lstStyle/>
        <a:p>
          <a:endParaRPr lang="en-US"/>
        </a:p>
      </dgm:t>
    </dgm:pt>
    <dgm:pt modelId="{FFF468A1-A748-FF48-8F60-17D959AAAB43}">
      <dgm:prSet/>
      <dgm:spPr>
        <a:solidFill>
          <a:schemeClr val="accent5">
            <a:lumMod val="40000"/>
            <a:lumOff val="60000"/>
            <a:alpha val="90000"/>
          </a:schemeClr>
        </a:solidFill>
        <a:ln>
          <a:solidFill>
            <a:schemeClr val="accent5">
              <a:lumMod val="75000"/>
              <a:alpha val="90000"/>
            </a:schemeClr>
          </a:solidFill>
        </a:ln>
      </dgm:spPr>
      <dgm:t>
        <a:bodyPr/>
        <a:lstStyle/>
        <a:p>
          <a:r>
            <a:rPr lang="en-US" dirty="0">
              <a:effectLst/>
            </a:rPr>
            <a:t>Retrieve data with query statements</a:t>
          </a:r>
        </a:p>
      </dgm:t>
    </dgm:pt>
    <dgm:pt modelId="{09E26048-E3BC-264C-9CC9-5BAAABE63268}" type="parTrans" cxnId="{44CB20DE-2BC3-9547-8FA4-374C1630A89C}">
      <dgm:prSet/>
      <dgm:spPr/>
      <dgm:t>
        <a:bodyPr/>
        <a:lstStyle/>
        <a:p>
          <a:endParaRPr lang="en-US"/>
        </a:p>
      </dgm:t>
    </dgm:pt>
    <dgm:pt modelId="{F2EDC7B4-169C-BD4A-8062-F69804C8996F}" type="sibTrans" cxnId="{44CB20DE-2BC3-9547-8FA4-374C1630A89C}">
      <dgm:prSet/>
      <dgm:spPr/>
      <dgm:t>
        <a:bodyPr/>
        <a:lstStyle/>
        <a:p>
          <a:endParaRPr lang="en-US"/>
        </a:p>
      </dgm:t>
    </dgm:pt>
    <dgm:pt modelId="{2E70F202-7551-944C-B26F-EB341DF96E04}" type="pres">
      <dgm:prSet presAssocID="{C7B329AE-D020-4B4D-8C80-01AD14BB57D1}" presName="Name0" presStyleCnt="0">
        <dgm:presLayoutVars>
          <dgm:dir/>
          <dgm:animLvl val="lvl"/>
          <dgm:resizeHandles val="exact"/>
        </dgm:presLayoutVars>
      </dgm:prSet>
      <dgm:spPr/>
    </dgm:pt>
    <dgm:pt modelId="{59E0E5B2-274F-B041-94D2-52B2742F455E}" type="pres">
      <dgm:prSet presAssocID="{2B7FB4DF-A93B-D649-8729-43A47AD702FD}" presName="composite" presStyleCnt="0"/>
      <dgm:spPr/>
    </dgm:pt>
    <dgm:pt modelId="{5E70569A-157E-B84F-8BE4-052909CE1C9C}" type="pres">
      <dgm:prSet presAssocID="{2B7FB4DF-A93B-D649-8729-43A47AD702FD}" presName="parTx" presStyleLbl="alignNode1" presStyleIdx="0" presStyleCnt="1" custLinFactNeighborY="0">
        <dgm:presLayoutVars>
          <dgm:chMax val="0"/>
          <dgm:chPref val="0"/>
          <dgm:bulletEnabled val="1"/>
        </dgm:presLayoutVars>
      </dgm:prSet>
      <dgm:spPr/>
    </dgm:pt>
    <dgm:pt modelId="{8059D32B-B686-2946-9864-E0BC67B6D38C}" type="pres">
      <dgm:prSet presAssocID="{2B7FB4DF-A93B-D649-8729-43A47AD702FD}" presName="desTx" presStyleLbl="alignAccFollowNode1" presStyleIdx="0" presStyleCnt="1">
        <dgm:presLayoutVars>
          <dgm:bulletEnabled val="1"/>
        </dgm:presLayoutVars>
      </dgm:prSet>
      <dgm:spPr/>
    </dgm:pt>
  </dgm:ptLst>
  <dgm:cxnLst>
    <dgm:cxn modelId="{547A420A-754C-8348-8AB3-50B849BB9FE4}" type="presOf" srcId="{E7E540AA-E688-D347-95E9-592A12793212}" destId="{8059D32B-B686-2946-9864-E0BC67B6D38C}" srcOrd="0" destOrd="1" presId="urn:microsoft.com/office/officeart/2005/8/layout/hList1"/>
    <dgm:cxn modelId="{A26FBA27-E962-E840-B1B2-EFD62315AE3E}" type="presOf" srcId="{C364A1C9-BC50-7A4F-958D-06806FB182AE}" destId="{8059D32B-B686-2946-9864-E0BC67B6D38C}" srcOrd="0" destOrd="2" presId="urn:microsoft.com/office/officeart/2005/8/layout/hList1"/>
    <dgm:cxn modelId="{6F8B3C2D-7C9A-CB40-B71C-CEC3D01F12A6}" type="presOf" srcId="{2B7FB4DF-A93B-D649-8729-43A47AD702FD}" destId="{5E70569A-157E-B84F-8BE4-052909CE1C9C}" srcOrd="0" destOrd="0" presId="urn:microsoft.com/office/officeart/2005/8/layout/hList1"/>
    <dgm:cxn modelId="{A4652663-B3C7-F442-940A-E2DD7BEFF903}" type="presOf" srcId="{C7B329AE-D020-4B4D-8C80-01AD14BB57D1}" destId="{2E70F202-7551-944C-B26F-EB341DF96E04}" srcOrd="0" destOrd="0" presId="urn:microsoft.com/office/officeart/2005/8/layout/hList1"/>
    <dgm:cxn modelId="{67595E5A-582C-EB41-9F6F-51066A3D0902}" srcId="{2B7FB4DF-A93B-D649-8729-43A47AD702FD}" destId="{21856587-A146-8442-B3FF-1D65E287C1BB}" srcOrd="0" destOrd="0" parTransId="{A9872C9E-D942-D042-A54A-9E3ED8BD8A66}" sibTransId="{8C34D3B0-CD33-3A45-AC20-F312A3A8224A}"/>
    <dgm:cxn modelId="{C34C3295-BC70-BE45-9C04-4961242ECFBE}" srcId="{2B7FB4DF-A93B-D649-8729-43A47AD702FD}" destId="{E7E540AA-E688-D347-95E9-592A12793212}" srcOrd="1" destOrd="0" parTransId="{076AC029-1BA6-F646-A7DB-8D3C639C3A70}" sibTransId="{66AB3B76-1E36-A84E-A48E-94605DD39569}"/>
    <dgm:cxn modelId="{1855C2B6-C19B-6548-822B-CCA8E993B5E3}" type="presOf" srcId="{FFF468A1-A748-FF48-8F60-17D959AAAB43}" destId="{8059D32B-B686-2946-9864-E0BC67B6D38C}" srcOrd="0" destOrd="3" presId="urn:microsoft.com/office/officeart/2005/8/layout/hList1"/>
    <dgm:cxn modelId="{617DECC6-8F5C-1341-8C5A-ACF86E7765D0}" srcId="{C7B329AE-D020-4B4D-8C80-01AD14BB57D1}" destId="{2B7FB4DF-A93B-D649-8729-43A47AD702FD}" srcOrd="0" destOrd="0" parTransId="{7D7D3C29-E601-7B48-8300-6C4966896A38}" sibTransId="{A1A5E429-2340-7746-805F-D85EDB7F393A}"/>
    <dgm:cxn modelId="{A9E154D0-5FBE-C443-B645-B5ABA3C015B5}" srcId="{2B7FB4DF-A93B-D649-8729-43A47AD702FD}" destId="{C364A1C9-BC50-7A4F-958D-06806FB182AE}" srcOrd="2" destOrd="0" parTransId="{7579968D-85BC-6948-9DC8-6805F1C5FD33}" sibTransId="{3CDC4511-2132-6241-86A0-3D0E051B1BAB}"/>
    <dgm:cxn modelId="{44CB20DE-2BC3-9547-8FA4-374C1630A89C}" srcId="{2B7FB4DF-A93B-D649-8729-43A47AD702FD}" destId="{FFF468A1-A748-FF48-8F60-17D959AAAB43}" srcOrd="3" destOrd="0" parTransId="{09E26048-E3BC-264C-9CC9-5BAAABE63268}" sibTransId="{F2EDC7B4-169C-BD4A-8062-F69804C8996F}"/>
    <dgm:cxn modelId="{BCDE21F1-90FE-064A-9640-65D91E77804D}" type="presOf" srcId="{21856587-A146-8442-B3FF-1D65E287C1BB}" destId="{8059D32B-B686-2946-9864-E0BC67B6D38C}" srcOrd="0" destOrd="0" presId="urn:microsoft.com/office/officeart/2005/8/layout/hList1"/>
    <dgm:cxn modelId="{32C36337-D716-BF47-8119-E8CECC8B0DB6}" type="presParOf" srcId="{2E70F202-7551-944C-B26F-EB341DF96E04}" destId="{59E0E5B2-274F-B041-94D2-52B2742F455E}" srcOrd="0" destOrd="0" presId="urn:microsoft.com/office/officeart/2005/8/layout/hList1"/>
    <dgm:cxn modelId="{9C353667-B54F-DF4D-83A3-2D6D5E774791}" type="presParOf" srcId="{59E0E5B2-274F-B041-94D2-52B2742F455E}" destId="{5E70569A-157E-B84F-8BE4-052909CE1C9C}" srcOrd="0" destOrd="0" presId="urn:microsoft.com/office/officeart/2005/8/layout/hList1"/>
    <dgm:cxn modelId="{16DFF6D1-E699-F340-A163-673E40E62695}" type="presParOf" srcId="{59E0E5B2-274F-B041-94D2-52B2742F455E}" destId="{8059D32B-B686-2946-9864-E0BC67B6D38C}"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A639F8D-C288-C346-B08F-7C509C165E88}"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C3C8C794-48C2-D845-9421-064A3A0E257A}">
      <dgm:prSet/>
      <dgm:spPr>
        <a:solidFill>
          <a:schemeClr val="accent5">
            <a:lumMod val="60000"/>
            <a:lumOff val="40000"/>
          </a:schemeClr>
        </a:solidFill>
        <a:ln w="25400">
          <a:solidFill>
            <a:schemeClr val="bg1"/>
          </a:solidFill>
        </a:ln>
      </dgm:spPr>
      <dgm:t>
        <a:bodyPr/>
        <a:lstStyle/>
        <a:p>
          <a:pPr rtl="0"/>
          <a:r>
            <a:rPr lang="en-US" b="1" dirty="0">
              <a:solidFill>
                <a:schemeClr val="bg1"/>
              </a:solidFill>
            </a:rPr>
            <a:t>The SQLi attack typically works by prematurely terminating a text string and appending a new command</a:t>
          </a:r>
        </a:p>
      </dgm:t>
    </dgm:pt>
    <dgm:pt modelId="{3B930D6A-2B6C-AB49-8167-9E5F1C6C0450}" type="parTrans" cxnId="{B3E64FD0-F0EF-464E-94F0-6EB236B1FE04}">
      <dgm:prSet/>
      <dgm:spPr/>
      <dgm:t>
        <a:bodyPr/>
        <a:lstStyle/>
        <a:p>
          <a:endParaRPr lang="en-US"/>
        </a:p>
      </dgm:t>
    </dgm:pt>
    <dgm:pt modelId="{29A6D2D5-74B9-D543-A230-687EDD5BF144}" type="sibTrans" cxnId="{B3E64FD0-F0EF-464E-94F0-6EB236B1FE04}">
      <dgm:prSet/>
      <dgm:spPr/>
      <dgm:t>
        <a:bodyPr/>
        <a:lstStyle/>
        <a:p>
          <a:endParaRPr lang="en-US"/>
        </a:p>
      </dgm:t>
    </dgm:pt>
    <dgm:pt modelId="{E48B7084-AA95-F447-92D5-6D0E34148E52}">
      <dgm:prSet/>
      <dgm:spPr>
        <a:solidFill>
          <a:schemeClr val="accent6">
            <a:lumMod val="40000"/>
            <a:lumOff val="60000"/>
            <a:alpha val="90000"/>
          </a:schemeClr>
        </a:solidFill>
        <a:ln w="25400">
          <a:solidFill>
            <a:schemeClr val="bg1"/>
          </a:solidFill>
        </a:ln>
      </dgm:spPr>
      <dgm:t>
        <a:bodyPr/>
        <a:lstStyle/>
        <a:p>
          <a:pPr rtl="0"/>
          <a:r>
            <a:rPr lang="en-US" dirty="0"/>
            <a:t>Because the inserted command may have additional strings appended to it before it is executed the attacker terminates the injected string with a comment mark “- -”</a:t>
          </a:r>
        </a:p>
      </dgm:t>
    </dgm:pt>
    <dgm:pt modelId="{CB5B42C3-C677-234F-9678-014C7FB27236}" type="parTrans" cxnId="{185FA164-C910-AD41-B44A-A09DAA76D3E8}">
      <dgm:prSet/>
      <dgm:spPr/>
      <dgm:t>
        <a:bodyPr/>
        <a:lstStyle/>
        <a:p>
          <a:endParaRPr lang="en-US"/>
        </a:p>
      </dgm:t>
    </dgm:pt>
    <dgm:pt modelId="{026B3130-9EB6-FE45-85A9-B7D357127932}" type="sibTrans" cxnId="{185FA164-C910-AD41-B44A-A09DAA76D3E8}">
      <dgm:prSet/>
      <dgm:spPr/>
      <dgm:t>
        <a:bodyPr/>
        <a:lstStyle/>
        <a:p>
          <a:endParaRPr lang="en-US"/>
        </a:p>
      </dgm:t>
    </dgm:pt>
    <dgm:pt modelId="{ADCA4019-1E9D-0742-98DE-A12EEEACA29D}">
      <dgm:prSet/>
      <dgm:spPr>
        <a:solidFill>
          <a:schemeClr val="accent5">
            <a:lumMod val="60000"/>
            <a:lumOff val="40000"/>
          </a:schemeClr>
        </a:solidFill>
        <a:ln w="25400">
          <a:solidFill>
            <a:schemeClr val="bg1"/>
          </a:solidFill>
        </a:ln>
      </dgm:spPr>
      <dgm:t>
        <a:bodyPr/>
        <a:lstStyle/>
        <a:p>
          <a:pPr rtl="0"/>
          <a:r>
            <a:rPr lang="en-US" b="1" dirty="0">
              <a:solidFill>
                <a:schemeClr val="bg1"/>
              </a:solidFill>
            </a:rPr>
            <a:t>Subsequent text is ignored at execution time</a:t>
          </a:r>
        </a:p>
      </dgm:t>
    </dgm:pt>
    <dgm:pt modelId="{BAC8A197-0877-614C-9D4B-0A80DA1C3CE1}" type="parTrans" cxnId="{F24C133F-25AB-E947-9D39-5C9FF8A863DF}">
      <dgm:prSet/>
      <dgm:spPr/>
      <dgm:t>
        <a:bodyPr/>
        <a:lstStyle/>
        <a:p>
          <a:endParaRPr lang="en-US"/>
        </a:p>
      </dgm:t>
    </dgm:pt>
    <dgm:pt modelId="{109CF322-7436-7D4C-B5C8-7FDE6610D393}" type="sibTrans" cxnId="{F24C133F-25AB-E947-9D39-5C9FF8A863DF}">
      <dgm:prSet/>
      <dgm:spPr/>
      <dgm:t>
        <a:bodyPr/>
        <a:lstStyle/>
        <a:p>
          <a:endParaRPr lang="en-US"/>
        </a:p>
      </dgm:t>
    </dgm:pt>
    <dgm:pt modelId="{D8534915-E245-9E43-9EF0-45CEFD9C0478}" type="pres">
      <dgm:prSet presAssocID="{0A639F8D-C288-C346-B08F-7C509C165E88}" presName="Name0" presStyleCnt="0">
        <dgm:presLayoutVars>
          <dgm:dir/>
          <dgm:animLvl val="lvl"/>
          <dgm:resizeHandles val="exact"/>
        </dgm:presLayoutVars>
      </dgm:prSet>
      <dgm:spPr/>
    </dgm:pt>
    <dgm:pt modelId="{FC9D58BC-A84A-964D-BD9B-A8BD149D6D75}" type="pres">
      <dgm:prSet presAssocID="{ADCA4019-1E9D-0742-98DE-A12EEEACA29D}" presName="boxAndChildren" presStyleCnt="0"/>
      <dgm:spPr/>
    </dgm:pt>
    <dgm:pt modelId="{A8F199B5-9582-1D41-AA0F-90C248A8369F}" type="pres">
      <dgm:prSet presAssocID="{ADCA4019-1E9D-0742-98DE-A12EEEACA29D}" presName="parentTextBox" presStyleLbl="node1" presStyleIdx="0" presStyleCnt="2" custScaleY="43654"/>
      <dgm:spPr/>
    </dgm:pt>
    <dgm:pt modelId="{CF60CC9C-39AA-5145-9EFF-81D00F0B1F83}" type="pres">
      <dgm:prSet presAssocID="{29A6D2D5-74B9-D543-A230-687EDD5BF144}" presName="sp" presStyleCnt="0"/>
      <dgm:spPr/>
    </dgm:pt>
    <dgm:pt modelId="{4B55EF89-7A95-9945-AA8B-8DC70CB65DE9}" type="pres">
      <dgm:prSet presAssocID="{C3C8C794-48C2-D845-9421-064A3A0E257A}" presName="arrowAndChildren" presStyleCnt="0"/>
      <dgm:spPr/>
    </dgm:pt>
    <dgm:pt modelId="{8F2574DE-1AE8-F341-9AF4-764E7916287A}" type="pres">
      <dgm:prSet presAssocID="{C3C8C794-48C2-D845-9421-064A3A0E257A}" presName="parentTextArrow" presStyleLbl="node1" presStyleIdx="0" presStyleCnt="2"/>
      <dgm:spPr/>
    </dgm:pt>
    <dgm:pt modelId="{B121884D-C389-FC4E-85A6-C9D2F8467421}" type="pres">
      <dgm:prSet presAssocID="{C3C8C794-48C2-D845-9421-064A3A0E257A}" presName="arrow" presStyleLbl="node1" presStyleIdx="1" presStyleCnt="2"/>
      <dgm:spPr/>
    </dgm:pt>
    <dgm:pt modelId="{32114042-2744-E745-8A51-DCB551FF5DA9}" type="pres">
      <dgm:prSet presAssocID="{C3C8C794-48C2-D845-9421-064A3A0E257A}" presName="descendantArrow" presStyleCnt="0"/>
      <dgm:spPr/>
    </dgm:pt>
    <dgm:pt modelId="{A2DC8247-886C-F948-BD27-D7F583898F2F}" type="pres">
      <dgm:prSet presAssocID="{E48B7084-AA95-F447-92D5-6D0E34148E52}" presName="childTextArrow" presStyleLbl="fgAccFollowNode1" presStyleIdx="0" presStyleCnt="1">
        <dgm:presLayoutVars>
          <dgm:bulletEnabled val="1"/>
        </dgm:presLayoutVars>
      </dgm:prSet>
      <dgm:spPr/>
    </dgm:pt>
  </dgm:ptLst>
  <dgm:cxnLst>
    <dgm:cxn modelId="{4F0ABF13-1EA1-024E-A5FD-DE46DD225AB6}" type="presOf" srcId="{0A639F8D-C288-C346-B08F-7C509C165E88}" destId="{D8534915-E245-9E43-9EF0-45CEFD9C0478}" srcOrd="0" destOrd="0" presId="urn:microsoft.com/office/officeart/2005/8/layout/process4"/>
    <dgm:cxn modelId="{F24C133F-25AB-E947-9D39-5C9FF8A863DF}" srcId="{0A639F8D-C288-C346-B08F-7C509C165E88}" destId="{ADCA4019-1E9D-0742-98DE-A12EEEACA29D}" srcOrd="1" destOrd="0" parTransId="{BAC8A197-0877-614C-9D4B-0A80DA1C3CE1}" sibTransId="{109CF322-7436-7D4C-B5C8-7FDE6610D393}"/>
    <dgm:cxn modelId="{426E4243-E8AB-8648-8FCA-C400D5263341}" type="presOf" srcId="{C3C8C794-48C2-D845-9421-064A3A0E257A}" destId="{8F2574DE-1AE8-F341-9AF4-764E7916287A}" srcOrd="0" destOrd="0" presId="urn:microsoft.com/office/officeart/2005/8/layout/process4"/>
    <dgm:cxn modelId="{185FA164-C910-AD41-B44A-A09DAA76D3E8}" srcId="{C3C8C794-48C2-D845-9421-064A3A0E257A}" destId="{E48B7084-AA95-F447-92D5-6D0E34148E52}" srcOrd="0" destOrd="0" parTransId="{CB5B42C3-C677-234F-9678-014C7FB27236}" sibTransId="{026B3130-9EB6-FE45-85A9-B7D357127932}"/>
    <dgm:cxn modelId="{0F98FD49-1C9B-F444-A8A0-4410AC63AF61}" type="presOf" srcId="{E48B7084-AA95-F447-92D5-6D0E34148E52}" destId="{A2DC8247-886C-F948-BD27-D7F583898F2F}" srcOrd="0" destOrd="0" presId="urn:microsoft.com/office/officeart/2005/8/layout/process4"/>
    <dgm:cxn modelId="{6692304F-3414-AF46-8579-98999AF49853}" type="presOf" srcId="{ADCA4019-1E9D-0742-98DE-A12EEEACA29D}" destId="{A8F199B5-9582-1D41-AA0F-90C248A8369F}" srcOrd="0" destOrd="0" presId="urn:microsoft.com/office/officeart/2005/8/layout/process4"/>
    <dgm:cxn modelId="{7CD07199-02FC-AC42-918D-C9BDA9F2C459}" type="presOf" srcId="{C3C8C794-48C2-D845-9421-064A3A0E257A}" destId="{B121884D-C389-FC4E-85A6-C9D2F8467421}" srcOrd="1" destOrd="0" presId="urn:microsoft.com/office/officeart/2005/8/layout/process4"/>
    <dgm:cxn modelId="{B3E64FD0-F0EF-464E-94F0-6EB236B1FE04}" srcId="{0A639F8D-C288-C346-B08F-7C509C165E88}" destId="{C3C8C794-48C2-D845-9421-064A3A0E257A}" srcOrd="0" destOrd="0" parTransId="{3B930D6A-2B6C-AB49-8167-9E5F1C6C0450}" sibTransId="{29A6D2D5-74B9-D543-A230-687EDD5BF144}"/>
    <dgm:cxn modelId="{704FDBDF-6098-DC4F-A8CD-7CEAC69D0BC2}" type="presParOf" srcId="{D8534915-E245-9E43-9EF0-45CEFD9C0478}" destId="{FC9D58BC-A84A-964D-BD9B-A8BD149D6D75}" srcOrd="0" destOrd="0" presId="urn:microsoft.com/office/officeart/2005/8/layout/process4"/>
    <dgm:cxn modelId="{2A3E6812-09E0-BD4F-8E73-5FFE5E618644}" type="presParOf" srcId="{FC9D58BC-A84A-964D-BD9B-A8BD149D6D75}" destId="{A8F199B5-9582-1D41-AA0F-90C248A8369F}" srcOrd="0" destOrd="0" presId="urn:microsoft.com/office/officeart/2005/8/layout/process4"/>
    <dgm:cxn modelId="{4B127D99-DA15-B443-9024-6D018E916BCA}" type="presParOf" srcId="{D8534915-E245-9E43-9EF0-45CEFD9C0478}" destId="{CF60CC9C-39AA-5145-9EFF-81D00F0B1F83}" srcOrd="1" destOrd="0" presId="urn:microsoft.com/office/officeart/2005/8/layout/process4"/>
    <dgm:cxn modelId="{04658D2D-1BBC-604E-B6D6-483694515232}" type="presParOf" srcId="{D8534915-E245-9E43-9EF0-45CEFD9C0478}" destId="{4B55EF89-7A95-9945-AA8B-8DC70CB65DE9}" srcOrd="2" destOrd="0" presId="urn:microsoft.com/office/officeart/2005/8/layout/process4"/>
    <dgm:cxn modelId="{3B87F4E7-BB2A-8D41-9527-648DB380F54E}" type="presParOf" srcId="{4B55EF89-7A95-9945-AA8B-8DC70CB65DE9}" destId="{8F2574DE-1AE8-F341-9AF4-764E7916287A}" srcOrd="0" destOrd="0" presId="urn:microsoft.com/office/officeart/2005/8/layout/process4"/>
    <dgm:cxn modelId="{D089BD76-AEE1-F644-86AB-351F3BA35247}" type="presParOf" srcId="{4B55EF89-7A95-9945-AA8B-8DC70CB65DE9}" destId="{B121884D-C389-FC4E-85A6-C9D2F8467421}" srcOrd="1" destOrd="0" presId="urn:microsoft.com/office/officeart/2005/8/layout/process4"/>
    <dgm:cxn modelId="{29374795-D172-604E-9F01-80D78D88ECED}" type="presParOf" srcId="{4B55EF89-7A95-9945-AA8B-8DC70CB65DE9}" destId="{32114042-2744-E745-8A51-DCB551FF5DA9}" srcOrd="2" destOrd="0" presId="urn:microsoft.com/office/officeart/2005/8/layout/process4"/>
    <dgm:cxn modelId="{BFCF3A68-CB5C-714E-8453-6CD91833AC89}" type="presParOf" srcId="{32114042-2744-E745-8A51-DCB551FF5DA9}" destId="{A2DC8247-886C-F948-BD27-D7F583898F2F}"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4F11CF5-3784-AE4D-A5C0-E8A93FB3E7CC}"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15E9F13E-6F3A-DE47-AF42-AAFE40D9BCC6}">
      <dgm:prSet custT="1"/>
      <dgm:spPr>
        <a:solidFill>
          <a:schemeClr val="accent3">
            <a:lumMod val="75000"/>
          </a:schemeClr>
        </a:solidFill>
      </dgm:spPr>
      <dgm:t>
        <a:bodyPr/>
        <a:lstStyle/>
        <a:p>
          <a:pPr rtl="0"/>
          <a:r>
            <a:rPr lang="en-US" sz="1800" b="1" dirty="0">
              <a:solidFill>
                <a:schemeClr val="bg1"/>
              </a:solidFill>
            </a:rPr>
            <a:t>User input</a:t>
          </a:r>
        </a:p>
      </dgm:t>
    </dgm:pt>
    <dgm:pt modelId="{3C5DF413-B4D7-F140-8ECB-E3B7264CBE45}" type="parTrans" cxnId="{E8855C14-4F6B-5347-AFFE-FF33C4AEDBC6}">
      <dgm:prSet/>
      <dgm:spPr/>
      <dgm:t>
        <a:bodyPr/>
        <a:lstStyle/>
        <a:p>
          <a:endParaRPr lang="en-US"/>
        </a:p>
      </dgm:t>
    </dgm:pt>
    <dgm:pt modelId="{6E7F737F-EDC5-0D41-910E-FC93CA6FAFDE}" type="sibTrans" cxnId="{E8855C14-4F6B-5347-AFFE-FF33C4AEDBC6}">
      <dgm:prSet/>
      <dgm:spPr/>
      <dgm:t>
        <a:bodyPr/>
        <a:lstStyle/>
        <a:p>
          <a:endParaRPr lang="en-US"/>
        </a:p>
      </dgm:t>
    </dgm:pt>
    <dgm:pt modelId="{524F4694-479A-634E-A94B-FBA266C58145}">
      <dgm:prSet custT="1"/>
      <dgm:spPr>
        <a:ln>
          <a:solidFill>
            <a:schemeClr val="accent3">
              <a:lumMod val="75000"/>
            </a:schemeClr>
          </a:solidFill>
        </a:ln>
      </dgm:spPr>
      <dgm:t>
        <a:bodyPr/>
        <a:lstStyle/>
        <a:p>
          <a:pPr rtl="0"/>
          <a:r>
            <a:rPr lang="en-US" sz="1400" dirty="0"/>
            <a:t>Attackers inject SQL commands by providing suitably crafted user input</a:t>
          </a:r>
        </a:p>
      </dgm:t>
    </dgm:pt>
    <dgm:pt modelId="{D36FC29E-8ED0-F748-90C3-DFEF50BD8E3F}" type="parTrans" cxnId="{AC649DF8-F572-E544-A091-1DA678B24D0D}">
      <dgm:prSet/>
      <dgm:spPr/>
      <dgm:t>
        <a:bodyPr/>
        <a:lstStyle/>
        <a:p>
          <a:endParaRPr lang="en-US"/>
        </a:p>
      </dgm:t>
    </dgm:pt>
    <dgm:pt modelId="{3FE53754-6A36-C946-9877-1E20E39F25E4}" type="sibTrans" cxnId="{AC649DF8-F572-E544-A091-1DA678B24D0D}">
      <dgm:prSet/>
      <dgm:spPr/>
      <dgm:t>
        <a:bodyPr/>
        <a:lstStyle/>
        <a:p>
          <a:endParaRPr lang="en-US"/>
        </a:p>
      </dgm:t>
    </dgm:pt>
    <dgm:pt modelId="{491FCB85-8357-4F4B-B05D-5484C13F4329}">
      <dgm:prSet custT="1"/>
      <dgm:spPr>
        <a:solidFill>
          <a:schemeClr val="accent5">
            <a:lumMod val="75000"/>
          </a:schemeClr>
        </a:solidFill>
      </dgm:spPr>
      <dgm:t>
        <a:bodyPr/>
        <a:lstStyle/>
        <a:p>
          <a:pPr rtl="0"/>
          <a:r>
            <a:rPr lang="en-US" sz="1800" b="1" dirty="0">
              <a:solidFill>
                <a:schemeClr val="bg1"/>
              </a:solidFill>
            </a:rPr>
            <a:t>Server variables</a:t>
          </a:r>
        </a:p>
      </dgm:t>
    </dgm:pt>
    <dgm:pt modelId="{9C93A369-D636-1248-81EE-DC1B9505E399}" type="parTrans" cxnId="{6AF61A3D-FC7D-1A48-809B-5A21EE0C4435}">
      <dgm:prSet/>
      <dgm:spPr/>
      <dgm:t>
        <a:bodyPr/>
        <a:lstStyle/>
        <a:p>
          <a:endParaRPr lang="en-US"/>
        </a:p>
      </dgm:t>
    </dgm:pt>
    <dgm:pt modelId="{356B8FD1-26AA-814B-9094-DD0CF0390CD3}" type="sibTrans" cxnId="{6AF61A3D-FC7D-1A48-809B-5A21EE0C4435}">
      <dgm:prSet/>
      <dgm:spPr/>
      <dgm:t>
        <a:bodyPr/>
        <a:lstStyle/>
        <a:p>
          <a:endParaRPr lang="en-US"/>
        </a:p>
      </dgm:t>
    </dgm:pt>
    <dgm:pt modelId="{6272BAFF-0A09-1B4A-9CA5-D158D937E7C3}">
      <dgm:prSet custT="1"/>
      <dgm:spPr>
        <a:ln>
          <a:solidFill>
            <a:schemeClr val="accent5">
              <a:lumMod val="75000"/>
            </a:schemeClr>
          </a:solidFill>
        </a:ln>
      </dgm:spPr>
      <dgm:t>
        <a:bodyPr/>
        <a:lstStyle/>
        <a:p>
          <a:pPr rtl="0"/>
          <a:r>
            <a:rPr lang="en-US" sz="1400" dirty="0"/>
            <a:t>Attackers can forge the values that are placed in HTTP and network headers and exploit this vulnerability by placing data directly into the headers</a:t>
          </a:r>
        </a:p>
      </dgm:t>
    </dgm:pt>
    <dgm:pt modelId="{3C6B4321-6882-F94F-A1DA-483FB1CAB706}" type="parTrans" cxnId="{BB760813-27DC-C446-9CBF-33F65D262F0F}">
      <dgm:prSet/>
      <dgm:spPr/>
      <dgm:t>
        <a:bodyPr/>
        <a:lstStyle/>
        <a:p>
          <a:endParaRPr lang="en-US"/>
        </a:p>
      </dgm:t>
    </dgm:pt>
    <dgm:pt modelId="{9E594EBD-C4F2-EA42-B4FA-E749CAADC767}" type="sibTrans" cxnId="{BB760813-27DC-C446-9CBF-33F65D262F0F}">
      <dgm:prSet/>
      <dgm:spPr/>
      <dgm:t>
        <a:bodyPr/>
        <a:lstStyle/>
        <a:p>
          <a:endParaRPr lang="en-US"/>
        </a:p>
      </dgm:t>
    </dgm:pt>
    <dgm:pt modelId="{7B0C6597-ABC3-5E4F-BF93-38742306E0B2}">
      <dgm:prSet custT="1"/>
      <dgm:spPr>
        <a:solidFill>
          <a:schemeClr val="accent3">
            <a:lumMod val="75000"/>
          </a:schemeClr>
        </a:solidFill>
      </dgm:spPr>
      <dgm:t>
        <a:bodyPr/>
        <a:lstStyle/>
        <a:p>
          <a:pPr rtl="0"/>
          <a:r>
            <a:rPr lang="en-US" sz="1800" b="1" dirty="0">
              <a:solidFill>
                <a:schemeClr val="bg1"/>
              </a:solidFill>
            </a:rPr>
            <a:t>Second-order injection</a:t>
          </a:r>
        </a:p>
      </dgm:t>
    </dgm:pt>
    <dgm:pt modelId="{C65A0A1A-8E31-D946-A7EC-6A38011C4ED1}" type="parTrans" cxnId="{F3F0718D-1354-9C41-B76C-EFB7A139E25B}">
      <dgm:prSet/>
      <dgm:spPr/>
      <dgm:t>
        <a:bodyPr/>
        <a:lstStyle/>
        <a:p>
          <a:endParaRPr lang="en-US"/>
        </a:p>
      </dgm:t>
    </dgm:pt>
    <dgm:pt modelId="{F946BDDC-F435-2A44-9C6F-7DD114DE12EC}" type="sibTrans" cxnId="{F3F0718D-1354-9C41-B76C-EFB7A139E25B}">
      <dgm:prSet/>
      <dgm:spPr/>
      <dgm:t>
        <a:bodyPr/>
        <a:lstStyle/>
        <a:p>
          <a:endParaRPr lang="en-US"/>
        </a:p>
      </dgm:t>
    </dgm:pt>
    <dgm:pt modelId="{B341C437-17B1-5E47-8382-52377672EAEE}">
      <dgm:prSet custT="1"/>
      <dgm:spPr>
        <a:ln>
          <a:solidFill>
            <a:schemeClr val="accent3">
              <a:lumMod val="75000"/>
            </a:schemeClr>
          </a:solidFill>
        </a:ln>
      </dgm:spPr>
      <dgm:t>
        <a:bodyPr/>
        <a:lstStyle/>
        <a:p>
          <a:pPr rtl="0"/>
          <a:r>
            <a:rPr lang="en-US" sz="1400" dirty="0"/>
            <a:t>A malicious user could rely on data already present in the system or database to trigger an SQL injection attack, so when the attack occurs, the input that modifies the query to cause an attack does not come from the user, but from within the system itself</a:t>
          </a:r>
        </a:p>
      </dgm:t>
    </dgm:pt>
    <dgm:pt modelId="{93232793-6147-2F42-BF24-4A98DC18AE63}" type="parTrans" cxnId="{DB022FDA-257A-7047-B359-A5944E95ED5D}">
      <dgm:prSet/>
      <dgm:spPr/>
      <dgm:t>
        <a:bodyPr/>
        <a:lstStyle/>
        <a:p>
          <a:endParaRPr lang="en-US"/>
        </a:p>
      </dgm:t>
    </dgm:pt>
    <dgm:pt modelId="{843524D9-B861-F54C-897D-E804C4CE086B}" type="sibTrans" cxnId="{DB022FDA-257A-7047-B359-A5944E95ED5D}">
      <dgm:prSet/>
      <dgm:spPr/>
      <dgm:t>
        <a:bodyPr/>
        <a:lstStyle/>
        <a:p>
          <a:endParaRPr lang="en-US"/>
        </a:p>
      </dgm:t>
    </dgm:pt>
    <dgm:pt modelId="{49530B86-CEB5-8443-BCA3-BE15206FF3FD}">
      <dgm:prSet custT="1"/>
      <dgm:spPr>
        <a:solidFill>
          <a:schemeClr val="accent5">
            <a:lumMod val="75000"/>
          </a:schemeClr>
        </a:solidFill>
      </dgm:spPr>
      <dgm:t>
        <a:bodyPr/>
        <a:lstStyle/>
        <a:p>
          <a:pPr rtl="0"/>
          <a:r>
            <a:rPr lang="en-US" sz="1800" b="1" dirty="0">
              <a:solidFill>
                <a:schemeClr val="bg1"/>
              </a:solidFill>
            </a:rPr>
            <a:t>Cookies</a:t>
          </a:r>
        </a:p>
      </dgm:t>
    </dgm:pt>
    <dgm:pt modelId="{54973708-BCEE-FB4F-9802-4D61073E9ECD}" type="parTrans" cxnId="{FDE3048E-E963-4D41-8940-48338D186958}">
      <dgm:prSet/>
      <dgm:spPr/>
      <dgm:t>
        <a:bodyPr/>
        <a:lstStyle/>
        <a:p>
          <a:endParaRPr lang="en-US"/>
        </a:p>
      </dgm:t>
    </dgm:pt>
    <dgm:pt modelId="{18D2BF48-2679-C043-865C-236075530C0B}" type="sibTrans" cxnId="{FDE3048E-E963-4D41-8940-48338D186958}">
      <dgm:prSet/>
      <dgm:spPr/>
      <dgm:t>
        <a:bodyPr/>
        <a:lstStyle/>
        <a:p>
          <a:endParaRPr lang="en-US"/>
        </a:p>
      </dgm:t>
    </dgm:pt>
    <dgm:pt modelId="{B55A9BA4-A4E5-F749-A99D-958FB8B485AD}">
      <dgm:prSet custT="1"/>
      <dgm:spPr>
        <a:ln>
          <a:solidFill>
            <a:schemeClr val="accent5">
              <a:lumMod val="75000"/>
            </a:schemeClr>
          </a:solidFill>
        </a:ln>
      </dgm:spPr>
      <dgm:t>
        <a:bodyPr/>
        <a:lstStyle/>
        <a:p>
          <a:pPr rtl="0"/>
          <a:r>
            <a:rPr lang="en-US" sz="1400" dirty="0"/>
            <a:t>An attacker could alter cookies such that when the application server builds an SQL query based on the cookie’s content, the structure and function of the query is modified</a:t>
          </a:r>
        </a:p>
      </dgm:t>
    </dgm:pt>
    <dgm:pt modelId="{539EABEF-B344-ED4C-8B3B-90F95C45A54B}" type="parTrans" cxnId="{D9FC286C-EBCC-AF44-B128-E885745A57EA}">
      <dgm:prSet/>
      <dgm:spPr/>
      <dgm:t>
        <a:bodyPr/>
        <a:lstStyle/>
        <a:p>
          <a:endParaRPr lang="en-US"/>
        </a:p>
      </dgm:t>
    </dgm:pt>
    <dgm:pt modelId="{FD7482FE-054E-924C-9DBE-9CA798B631DB}" type="sibTrans" cxnId="{D9FC286C-EBCC-AF44-B128-E885745A57EA}">
      <dgm:prSet/>
      <dgm:spPr/>
      <dgm:t>
        <a:bodyPr/>
        <a:lstStyle/>
        <a:p>
          <a:endParaRPr lang="en-US"/>
        </a:p>
      </dgm:t>
    </dgm:pt>
    <dgm:pt modelId="{7614CB46-C29C-664D-9BC3-3176EC3774A3}">
      <dgm:prSet custT="1"/>
      <dgm:spPr>
        <a:solidFill>
          <a:schemeClr val="accent3">
            <a:lumMod val="75000"/>
          </a:schemeClr>
        </a:solidFill>
      </dgm:spPr>
      <dgm:t>
        <a:bodyPr/>
        <a:lstStyle/>
        <a:p>
          <a:pPr rtl="0"/>
          <a:r>
            <a:rPr lang="en-US" sz="1800" b="1" dirty="0">
              <a:solidFill>
                <a:schemeClr val="bg1"/>
              </a:solidFill>
            </a:rPr>
            <a:t>Physical user input</a:t>
          </a:r>
        </a:p>
      </dgm:t>
    </dgm:pt>
    <dgm:pt modelId="{799554AD-8A96-BC42-AE48-B05BF165BFB4}" type="parTrans" cxnId="{97DAC05D-2E69-9841-976D-63ADBDB5B3F3}">
      <dgm:prSet/>
      <dgm:spPr/>
      <dgm:t>
        <a:bodyPr/>
        <a:lstStyle/>
        <a:p>
          <a:endParaRPr lang="en-US"/>
        </a:p>
      </dgm:t>
    </dgm:pt>
    <dgm:pt modelId="{B5DB7DEA-654C-B14C-AB1B-78E1C6E68196}" type="sibTrans" cxnId="{97DAC05D-2E69-9841-976D-63ADBDB5B3F3}">
      <dgm:prSet/>
      <dgm:spPr/>
      <dgm:t>
        <a:bodyPr/>
        <a:lstStyle/>
        <a:p>
          <a:endParaRPr lang="en-US"/>
        </a:p>
      </dgm:t>
    </dgm:pt>
    <dgm:pt modelId="{A14DE3FD-071D-4848-A327-11FD94BE7480}">
      <dgm:prSet custT="1"/>
      <dgm:spPr>
        <a:ln>
          <a:solidFill>
            <a:schemeClr val="accent3">
              <a:lumMod val="75000"/>
            </a:schemeClr>
          </a:solidFill>
        </a:ln>
      </dgm:spPr>
      <dgm:t>
        <a:bodyPr/>
        <a:lstStyle/>
        <a:p>
          <a:pPr rtl="0"/>
          <a:r>
            <a:rPr lang="en-US" sz="1400" dirty="0"/>
            <a:t>Applying user input that constructs an attack outside the realm of web requests</a:t>
          </a:r>
        </a:p>
      </dgm:t>
    </dgm:pt>
    <dgm:pt modelId="{6DF2F26D-DA4C-354A-B681-96E77E1C3DEC}" type="parTrans" cxnId="{85163ACB-D1D0-7D41-9628-B13A3CE04E35}">
      <dgm:prSet/>
      <dgm:spPr/>
      <dgm:t>
        <a:bodyPr/>
        <a:lstStyle/>
        <a:p>
          <a:endParaRPr lang="en-US"/>
        </a:p>
      </dgm:t>
    </dgm:pt>
    <dgm:pt modelId="{97695905-3095-6F41-BE04-6EF04FB595E7}" type="sibTrans" cxnId="{85163ACB-D1D0-7D41-9628-B13A3CE04E35}">
      <dgm:prSet/>
      <dgm:spPr/>
      <dgm:t>
        <a:bodyPr/>
        <a:lstStyle/>
        <a:p>
          <a:endParaRPr lang="en-US"/>
        </a:p>
      </dgm:t>
    </dgm:pt>
    <dgm:pt modelId="{2BCFD59D-931A-5641-8EF6-120332DFB91E}" type="pres">
      <dgm:prSet presAssocID="{E4F11CF5-3784-AE4D-A5C0-E8A93FB3E7CC}" presName="linear" presStyleCnt="0">
        <dgm:presLayoutVars>
          <dgm:dir/>
          <dgm:animLvl val="lvl"/>
          <dgm:resizeHandles val="exact"/>
        </dgm:presLayoutVars>
      </dgm:prSet>
      <dgm:spPr/>
    </dgm:pt>
    <dgm:pt modelId="{A7842911-1265-AA4D-9D75-96027A8FA5A6}" type="pres">
      <dgm:prSet presAssocID="{15E9F13E-6F3A-DE47-AF42-AAFE40D9BCC6}" presName="parentLin" presStyleCnt="0"/>
      <dgm:spPr/>
    </dgm:pt>
    <dgm:pt modelId="{9ADA4AA5-8D81-4845-82E3-47DDCEDBE16E}" type="pres">
      <dgm:prSet presAssocID="{15E9F13E-6F3A-DE47-AF42-AAFE40D9BCC6}" presName="parentLeftMargin" presStyleLbl="node1" presStyleIdx="0" presStyleCnt="5"/>
      <dgm:spPr/>
    </dgm:pt>
    <dgm:pt modelId="{49DE32D0-A3E0-634B-A0BA-EB313BB093B1}" type="pres">
      <dgm:prSet presAssocID="{15E9F13E-6F3A-DE47-AF42-AAFE40D9BCC6}" presName="parentText" presStyleLbl="node1" presStyleIdx="0" presStyleCnt="5">
        <dgm:presLayoutVars>
          <dgm:chMax val="0"/>
          <dgm:bulletEnabled val="1"/>
        </dgm:presLayoutVars>
      </dgm:prSet>
      <dgm:spPr/>
    </dgm:pt>
    <dgm:pt modelId="{4034D5E1-0DCE-3D4F-A823-6B5FF55DCB3D}" type="pres">
      <dgm:prSet presAssocID="{15E9F13E-6F3A-DE47-AF42-AAFE40D9BCC6}" presName="negativeSpace" presStyleCnt="0"/>
      <dgm:spPr/>
    </dgm:pt>
    <dgm:pt modelId="{24C470D0-E073-9C48-8B05-D345ECE226DF}" type="pres">
      <dgm:prSet presAssocID="{15E9F13E-6F3A-DE47-AF42-AAFE40D9BCC6}" presName="childText" presStyleLbl="conFgAcc1" presStyleIdx="0" presStyleCnt="5">
        <dgm:presLayoutVars>
          <dgm:bulletEnabled val="1"/>
        </dgm:presLayoutVars>
      </dgm:prSet>
      <dgm:spPr/>
    </dgm:pt>
    <dgm:pt modelId="{3F0318AA-E6EE-8E48-A563-A6343B85177E}" type="pres">
      <dgm:prSet presAssocID="{6E7F737F-EDC5-0D41-910E-FC93CA6FAFDE}" presName="spaceBetweenRectangles" presStyleCnt="0"/>
      <dgm:spPr/>
    </dgm:pt>
    <dgm:pt modelId="{B288BDAA-1110-214B-8FD3-E67B13D69B6E}" type="pres">
      <dgm:prSet presAssocID="{491FCB85-8357-4F4B-B05D-5484C13F4329}" presName="parentLin" presStyleCnt="0"/>
      <dgm:spPr/>
    </dgm:pt>
    <dgm:pt modelId="{EDD02C74-B40F-CD4C-8FCA-DBC81872B19F}" type="pres">
      <dgm:prSet presAssocID="{491FCB85-8357-4F4B-B05D-5484C13F4329}" presName="parentLeftMargin" presStyleLbl="node1" presStyleIdx="0" presStyleCnt="5"/>
      <dgm:spPr/>
    </dgm:pt>
    <dgm:pt modelId="{B6590F0A-960D-A44D-9693-1DDA5793ED80}" type="pres">
      <dgm:prSet presAssocID="{491FCB85-8357-4F4B-B05D-5484C13F4329}" presName="parentText" presStyleLbl="node1" presStyleIdx="1" presStyleCnt="5">
        <dgm:presLayoutVars>
          <dgm:chMax val="0"/>
          <dgm:bulletEnabled val="1"/>
        </dgm:presLayoutVars>
      </dgm:prSet>
      <dgm:spPr/>
    </dgm:pt>
    <dgm:pt modelId="{E25A1E38-D126-B846-A025-C8D7510DB80E}" type="pres">
      <dgm:prSet presAssocID="{491FCB85-8357-4F4B-B05D-5484C13F4329}" presName="negativeSpace" presStyleCnt="0"/>
      <dgm:spPr/>
    </dgm:pt>
    <dgm:pt modelId="{F347A860-BF20-F343-AE0E-F894CF3A2B77}" type="pres">
      <dgm:prSet presAssocID="{491FCB85-8357-4F4B-B05D-5484C13F4329}" presName="childText" presStyleLbl="conFgAcc1" presStyleIdx="1" presStyleCnt="5">
        <dgm:presLayoutVars>
          <dgm:bulletEnabled val="1"/>
        </dgm:presLayoutVars>
      </dgm:prSet>
      <dgm:spPr/>
    </dgm:pt>
    <dgm:pt modelId="{2B4F25B6-A242-3942-931E-63ED986B2BBE}" type="pres">
      <dgm:prSet presAssocID="{356B8FD1-26AA-814B-9094-DD0CF0390CD3}" presName="spaceBetweenRectangles" presStyleCnt="0"/>
      <dgm:spPr/>
    </dgm:pt>
    <dgm:pt modelId="{E2F88B07-3075-9444-8AB1-4BF5DBAEDD9B}" type="pres">
      <dgm:prSet presAssocID="{7B0C6597-ABC3-5E4F-BF93-38742306E0B2}" presName="parentLin" presStyleCnt="0"/>
      <dgm:spPr/>
    </dgm:pt>
    <dgm:pt modelId="{9C185153-152C-D943-8B6D-FBB0449897B1}" type="pres">
      <dgm:prSet presAssocID="{7B0C6597-ABC3-5E4F-BF93-38742306E0B2}" presName="parentLeftMargin" presStyleLbl="node1" presStyleIdx="1" presStyleCnt="5"/>
      <dgm:spPr/>
    </dgm:pt>
    <dgm:pt modelId="{BA985232-B7AE-214D-B627-6183C6D03381}" type="pres">
      <dgm:prSet presAssocID="{7B0C6597-ABC3-5E4F-BF93-38742306E0B2}" presName="parentText" presStyleLbl="node1" presStyleIdx="2" presStyleCnt="5">
        <dgm:presLayoutVars>
          <dgm:chMax val="0"/>
          <dgm:bulletEnabled val="1"/>
        </dgm:presLayoutVars>
      </dgm:prSet>
      <dgm:spPr/>
    </dgm:pt>
    <dgm:pt modelId="{2068409E-150D-F945-9411-969D30DAB1CB}" type="pres">
      <dgm:prSet presAssocID="{7B0C6597-ABC3-5E4F-BF93-38742306E0B2}" presName="negativeSpace" presStyleCnt="0"/>
      <dgm:spPr/>
    </dgm:pt>
    <dgm:pt modelId="{D121F9AD-CE7C-774F-8AB4-1CD37265180C}" type="pres">
      <dgm:prSet presAssocID="{7B0C6597-ABC3-5E4F-BF93-38742306E0B2}" presName="childText" presStyleLbl="conFgAcc1" presStyleIdx="2" presStyleCnt="5">
        <dgm:presLayoutVars>
          <dgm:bulletEnabled val="1"/>
        </dgm:presLayoutVars>
      </dgm:prSet>
      <dgm:spPr/>
    </dgm:pt>
    <dgm:pt modelId="{812B8A31-D98F-5F4D-85DC-FDF903C9EADF}" type="pres">
      <dgm:prSet presAssocID="{F946BDDC-F435-2A44-9C6F-7DD114DE12EC}" presName="spaceBetweenRectangles" presStyleCnt="0"/>
      <dgm:spPr/>
    </dgm:pt>
    <dgm:pt modelId="{58B90200-A447-7E46-A7F5-BF74B8765A7C}" type="pres">
      <dgm:prSet presAssocID="{49530B86-CEB5-8443-BCA3-BE15206FF3FD}" presName="parentLin" presStyleCnt="0"/>
      <dgm:spPr/>
    </dgm:pt>
    <dgm:pt modelId="{D4E7FFE6-8577-3D4F-9934-63B359F29951}" type="pres">
      <dgm:prSet presAssocID="{49530B86-CEB5-8443-BCA3-BE15206FF3FD}" presName="parentLeftMargin" presStyleLbl="node1" presStyleIdx="2" presStyleCnt="5"/>
      <dgm:spPr/>
    </dgm:pt>
    <dgm:pt modelId="{3ADE7EA7-5C2B-0149-81B6-8B0314A71EF4}" type="pres">
      <dgm:prSet presAssocID="{49530B86-CEB5-8443-BCA3-BE15206FF3FD}" presName="parentText" presStyleLbl="node1" presStyleIdx="3" presStyleCnt="5">
        <dgm:presLayoutVars>
          <dgm:chMax val="0"/>
          <dgm:bulletEnabled val="1"/>
        </dgm:presLayoutVars>
      </dgm:prSet>
      <dgm:spPr/>
    </dgm:pt>
    <dgm:pt modelId="{9845803D-461D-C840-8A9F-1E8339ED3AE7}" type="pres">
      <dgm:prSet presAssocID="{49530B86-CEB5-8443-BCA3-BE15206FF3FD}" presName="negativeSpace" presStyleCnt="0"/>
      <dgm:spPr/>
    </dgm:pt>
    <dgm:pt modelId="{88B01C00-B76C-3947-AC33-98172F4ED25D}" type="pres">
      <dgm:prSet presAssocID="{49530B86-CEB5-8443-BCA3-BE15206FF3FD}" presName="childText" presStyleLbl="conFgAcc1" presStyleIdx="3" presStyleCnt="5">
        <dgm:presLayoutVars>
          <dgm:bulletEnabled val="1"/>
        </dgm:presLayoutVars>
      </dgm:prSet>
      <dgm:spPr/>
    </dgm:pt>
    <dgm:pt modelId="{6C9F4F91-C7CE-F84F-9CB4-7ADCB885E7D8}" type="pres">
      <dgm:prSet presAssocID="{18D2BF48-2679-C043-865C-236075530C0B}" presName="spaceBetweenRectangles" presStyleCnt="0"/>
      <dgm:spPr/>
    </dgm:pt>
    <dgm:pt modelId="{43EE67AF-BB2F-8047-AB87-93188F4A1C1C}" type="pres">
      <dgm:prSet presAssocID="{7614CB46-C29C-664D-9BC3-3176EC3774A3}" presName="parentLin" presStyleCnt="0"/>
      <dgm:spPr/>
    </dgm:pt>
    <dgm:pt modelId="{9C018BB4-A654-5040-91D2-3536EB220543}" type="pres">
      <dgm:prSet presAssocID="{7614CB46-C29C-664D-9BC3-3176EC3774A3}" presName="parentLeftMargin" presStyleLbl="node1" presStyleIdx="3" presStyleCnt="5"/>
      <dgm:spPr/>
    </dgm:pt>
    <dgm:pt modelId="{F5A2D54C-DF6E-2240-B8E6-152B0641B7CD}" type="pres">
      <dgm:prSet presAssocID="{7614CB46-C29C-664D-9BC3-3176EC3774A3}" presName="parentText" presStyleLbl="node1" presStyleIdx="4" presStyleCnt="5">
        <dgm:presLayoutVars>
          <dgm:chMax val="0"/>
          <dgm:bulletEnabled val="1"/>
        </dgm:presLayoutVars>
      </dgm:prSet>
      <dgm:spPr/>
    </dgm:pt>
    <dgm:pt modelId="{AE8F8B95-59BB-1D41-916D-070E2D365198}" type="pres">
      <dgm:prSet presAssocID="{7614CB46-C29C-664D-9BC3-3176EC3774A3}" presName="negativeSpace" presStyleCnt="0"/>
      <dgm:spPr/>
    </dgm:pt>
    <dgm:pt modelId="{BAB3709E-891A-2C49-B74B-15794BD79DCF}" type="pres">
      <dgm:prSet presAssocID="{7614CB46-C29C-664D-9BC3-3176EC3774A3}" presName="childText" presStyleLbl="conFgAcc1" presStyleIdx="4" presStyleCnt="5">
        <dgm:presLayoutVars>
          <dgm:bulletEnabled val="1"/>
        </dgm:presLayoutVars>
      </dgm:prSet>
      <dgm:spPr/>
    </dgm:pt>
  </dgm:ptLst>
  <dgm:cxnLst>
    <dgm:cxn modelId="{91A68D0C-854B-D040-B392-207B98AD5658}" type="presOf" srcId="{524F4694-479A-634E-A94B-FBA266C58145}" destId="{24C470D0-E073-9C48-8B05-D345ECE226DF}" srcOrd="0" destOrd="0" presId="urn:microsoft.com/office/officeart/2005/8/layout/list1"/>
    <dgm:cxn modelId="{91DC700E-EAF4-FE45-9342-13402EBAA0E3}" type="presOf" srcId="{B341C437-17B1-5E47-8382-52377672EAEE}" destId="{D121F9AD-CE7C-774F-8AB4-1CD37265180C}" srcOrd="0" destOrd="0" presId="urn:microsoft.com/office/officeart/2005/8/layout/list1"/>
    <dgm:cxn modelId="{BB760813-27DC-C446-9CBF-33F65D262F0F}" srcId="{491FCB85-8357-4F4B-B05D-5484C13F4329}" destId="{6272BAFF-0A09-1B4A-9CA5-D158D937E7C3}" srcOrd="0" destOrd="0" parTransId="{3C6B4321-6882-F94F-A1DA-483FB1CAB706}" sibTransId="{9E594EBD-C4F2-EA42-B4FA-E749CAADC767}"/>
    <dgm:cxn modelId="{E8855C14-4F6B-5347-AFFE-FF33C4AEDBC6}" srcId="{E4F11CF5-3784-AE4D-A5C0-E8A93FB3E7CC}" destId="{15E9F13E-6F3A-DE47-AF42-AAFE40D9BCC6}" srcOrd="0" destOrd="0" parTransId="{3C5DF413-B4D7-F140-8ECB-E3B7264CBE45}" sibTransId="{6E7F737F-EDC5-0D41-910E-FC93CA6FAFDE}"/>
    <dgm:cxn modelId="{5A585C2E-78CE-C54C-90A4-AAADB9AF5ADA}" type="presOf" srcId="{E4F11CF5-3784-AE4D-A5C0-E8A93FB3E7CC}" destId="{2BCFD59D-931A-5641-8EF6-120332DFB91E}" srcOrd="0" destOrd="0" presId="urn:microsoft.com/office/officeart/2005/8/layout/list1"/>
    <dgm:cxn modelId="{6AF61A3D-FC7D-1A48-809B-5A21EE0C4435}" srcId="{E4F11CF5-3784-AE4D-A5C0-E8A93FB3E7CC}" destId="{491FCB85-8357-4F4B-B05D-5484C13F4329}" srcOrd="1" destOrd="0" parTransId="{9C93A369-D636-1248-81EE-DC1B9505E399}" sibTransId="{356B8FD1-26AA-814B-9094-DD0CF0390CD3}"/>
    <dgm:cxn modelId="{97DAC05D-2E69-9841-976D-63ADBDB5B3F3}" srcId="{E4F11CF5-3784-AE4D-A5C0-E8A93FB3E7CC}" destId="{7614CB46-C29C-664D-9BC3-3176EC3774A3}" srcOrd="4" destOrd="0" parTransId="{799554AD-8A96-BC42-AE48-B05BF165BFB4}" sibTransId="{B5DB7DEA-654C-B14C-AB1B-78E1C6E68196}"/>
    <dgm:cxn modelId="{D9FC286C-EBCC-AF44-B128-E885745A57EA}" srcId="{49530B86-CEB5-8443-BCA3-BE15206FF3FD}" destId="{B55A9BA4-A4E5-F749-A99D-958FB8B485AD}" srcOrd="0" destOrd="0" parTransId="{539EABEF-B344-ED4C-8B3B-90F95C45A54B}" sibTransId="{FD7482FE-054E-924C-9DBE-9CA798B631DB}"/>
    <dgm:cxn modelId="{0D0D297B-3A3A-3248-AB32-986B4FBE9006}" type="presOf" srcId="{491FCB85-8357-4F4B-B05D-5484C13F4329}" destId="{B6590F0A-960D-A44D-9693-1DDA5793ED80}" srcOrd="1" destOrd="0" presId="urn:microsoft.com/office/officeart/2005/8/layout/list1"/>
    <dgm:cxn modelId="{F3F0718D-1354-9C41-B76C-EFB7A139E25B}" srcId="{E4F11CF5-3784-AE4D-A5C0-E8A93FB3E7CC}" destId="{7B0C6597-ABC3-5E4F-BF93-38742306E0B2}" srcOrd="2" destOrd="0" parTransId="{C65A0A1A-8E31-D946-A7EC-6A38011C4ED1}" sibTransId="{F946BDDC-F435-2A44-9C6F-7DD114DE12EC}"/>
    <dgm:cxn modelId="{FDE3048E-E963-4D41-8940-48338D186958}" srcId="{E4F11CF5-3784-AE4D-A5C0-E8A93FB3E7CC}" destId="{49530B86-CEB5-8443-BCA3-BE15206FF3FD}" srcOrd="3" destOrd="0" parTransId="{54973708-BCEE-FB4F-9802-4D61073E9ECD}" sibTransId="{18D2BF48-2679-C043-865C-236075530C0B}"/>
    <dgm:cxn modelId="{E8267198-54D5-434A-9928-DC4D36DF31B9}" type="presOf" srcId="{15E9F13E-6F3A-DE47-AF42-AAFE40D9BCC6}" destId="{9ADA4AA5-8D81-4845-82E3-47DDCEDBE16E}" srcOrd="0" destOrd="0" presId="urn:microsoft.com/office/officeart/2005/8/layout/list1"/>
    <dgm:cxn modelId="{1E0F509D-2B5E-DA4F-8E4D-270E27F38796}" type="presOf" srcId="{7B0C6597-ABC3-5E4F-BF93-38742306E0B2}" destId="{9C185153-152C-D943-8B6D-FBB0449897B1}" srcOrd="0" destOrd="0" presId="urn:microsoft.com/office/officeart/2005/8/layout/list1"/>
    <dgm:cxn modelId="{C4A9DA9F-D8D3-534A-93B0-4383E59347F9}" type="presOf" srcId="{491FCB85-8357-4F4B-B05D-5484C13F4329}" destId="{EDD02C74-B40F-CD4C-8FCA-DBC81872B19F}" srcOrd="0" destOrd="0" presId="urn:microsoft.com/office/officeart/2005/8/layout/list1"/>
    <dgm:cxn modelId="{B54D3EA4-44C1-8545-A9A1-7FF15A0AF0B8}" type="presOf" srcId="{A14DE3FD-071D-4848-A327-11FD94BE7480}" destId="{BAB3709E-891A-2C49-B74B-15794BD79DCF}" srcOrd="0" destOrd="0" presId="urn:microsoft.com/office/officeart/2005/8/layout/list1"/>
    <dgm:cxn modelId="{884F11A7-4D11-3E40-82D6-CC8CA5EBF163}" type="presOf" srcId="{6272BAFF-0A09-1B4A-9CA5-D158D937E7C3}" destId="{F347A860-BF20-F343-AE0E-F894CF3A2B77}" srcOrd="0" destOrd="0" presId="urn:microsoft.com/office/officeart/2005/8/layout/list1"/>
    <dgm:cxn modelId="{519A31AF-9ADC-1040-88F8-1F89FF4BE6B4}" type="presOf" srcId="{7B0C6597-ABC3-5E4F-BF93-38742306E0B2}" destId="{BA985232-B7AE-214D-B627-6183C6D03381}" srcOrd="1" destOrd="0" presId="urn:microsoft.com/office/officeart/2005/8/layout/list1"/>
    <dgm:cxn modelId="{1ACDA3C0-F47A-D842-B485-0EFCFBC0D319}" type="presOf" srcId="{7614CB46-C29C-664D-9BC3-3176EC3774A3}" destId="{9C018BB4-A654-5040-91D2-3536EB220543}" srcOrd="0" destOrd="0" presId="urn:microsoft.com/office/officeart/2005/8/layout/list1"/>
    <dgm:cxn modelId="{0B3353C1-4F1A-5846-9545-6A4FADF851DC}" type="presOf" srcId="{7614CB46-C29C-664D-9BC3-3176EC3774A3}" destId="{F5A2D54C-DF6E-2240-B8E6-152B0641B7CD}" srcOrd="1" destOrd="0" presId="urn:microsoft.com/office/officeart/2005/8/layout/list1"/>
    <dgm:cxn modelId="{85163ACB-D1D0-7D41-9628-B13A3CE04E35}" srcId="{7614CB46-C29C-664D-9BC3-3176EC3774A3}" destId="{A14DE3FD-071D-4848-A327-11FD94BE7480}" srcOrd="0" destOrd="0" parTransId="{6DF2F26D-DA4C-354A-B681-96E77E1C3DEC}" sibTransId="{97695905-3095-6F41-BE04-6EF04FB595E7}"/>
    <dgm:cxn modelId="{C7C6BDD3-0855-0A4F-A2A1-5C57358DAFBD}" type="presOf" srcId="{15E9F13E-6F3A-DE47-AF42-AAFE40D9BCC6}" destId="{49DE32D0-A3E0-634B-A0BA-EB313BB093B1}" srcOrd="1" destOrd="0" presId="urn:microsoft.com/office/officeart/2005/8/layout/list1"/>
    <dgm:cxn modelId="{DB022FDA-257A-7047-B359-A5944E95ED5D}" srcId="{7B0C6597-ABC3-5E4F-BF93-38742306E0B2}" destId="{B341C437-17B1-5E47-8382-52377672EAEE}" srcOrd="0" destOrd="0" parTransId="{93232793-6147-2F42-BF24-4A98DC18AE63}" sibTransId="{843524D9-B861-F54C-897D-E804C4CE086B}"/>
    <dgm:cxn modelId="{08CD32DA-80E7-D84A-A163-A154631F7B26}" type="presOf" srcId="{B55A9BA4-A4E5-F749-A99D-958FB8B485AD}" destId="{88B01C00-B76C-3947-AC33-98172F4ED25D}" srcOrd="0" destOrd="0" presId="urn:microsoft.com/office/officeart/2005/8/layout/list1"/>
    <dgm:cxn modelId="{A5656EF0-2431-0C4C-92D7-3E3790D06210}" type="presOf" srcId="{49530B86-CEB5-8443-BCA3-BE15206FF3FD}" destId="{3ADE7EA7-5C2B-0149-81B6-8B0314A71EF4}" srcOrd="1" destOrd="0" presId="urn:microsoft.com/office/officeart/2005/8/layout/list1"/>
    <dgm:cxn modelId="{ACA9A7F3-196F-0E42-B188-6548B194A38F}" type="presOf" srcId="{49530B86-CEB5-8443-BCA3-BE15206FF3FD}" destId="{D4E7FFE6-8577-3D4F-9934-63B359F29951}" srcOrd="0" destOrd="0" presId="urn:microsoft.com/office/officeart/2005/8/layout/list1"/>
    <dgm:cxn modelId="{AC649DF8-F572-E544-A091-1DA678B24D0D}" srcId="{15E9F13E-6F3A-DE47-AF42-AAFE40D9BCC6}" destId="{524F4694-479A-634E-A94B-FBA266C58145}" srcOrd="0" destOrd="0" parTransId="{D36FC29E-8ED0-F748-90C3-DFEF50BD8E3F}" sibTransId="{3FE53754-6A36-C946-9877-1E20E39F25E4}"/>
    <dgm:cxn modelId="{3289B6A0-4A30-934B-A790-35BEE69EA625}" type="presParOf" srcId="{2BCFD59D-931A-5641-8EF6-120332DFB91E}" destId="{A7842911-1265-AA4D-9D75-96027A8FA5A6}" srcOrd="0" destOrd="0" presId="urn:microsoft.com/office/officeart/2005/8/layout/list1"/>
    <dgm:cxn modelId="{19EC9C1F-CABA-7143-B23E-5F60623CE213}" type="presParOf" srcId="{A7842911-1265-AA4D-9D75-96027A8FA5A6}" destId="{9ADA4AA5-8D81-4845-82E3-47DDCEDBE16E}" srcOrd="0" destOrd="0" presId="urn:microsoft.com/office/officeart/2005/8/layout/list1"/>
    <dgm:cxn modelId="{A019E3C2-D20D-D94B-8098-EA3C7260B631}" type="presParOf" srcId="{A7842911-1265-AA4D-9D75-96027A8FA5A6}" destId="{49DE32D0-A3E0-634B-A0BA-EB313BB093B1}" srcOrd="1" destOrd="0" presId="urn:microsoft.com/office/officeart/2005/8/layout/list1"/>
    <dgm:cxn modelId="{C8319237-C79A-464D-8FEA-BA0940A7E8BD}" type="presParOf" srcId="{2BCFD59D-931A-5641-8EF6-120332DFB91E}" destId="{4034D5E1-0DCE-3D4F-A823-6B5FF55DCB3D}" srcOrd="1" destOrd="0" presId="urn:microsoft.com/office/officeart/2005/8/layout/list1"/>
    <dgm:cxn modelId="{09F11CCC-C2B9-E742-A5A2-16B1CDA89434}" type="presParOf" srcId="{2BCFD59D-931A-5641-8EF6-120332DFB91E}" destId="{24C470D0-E073-9C48-8B05-D345ECE226DF}" srcOrd="2" destOrd="0" presId="urn:microsoft.com/office/officeart/2005/8/layout/list1"/>
    <dgm:cxn modelId="{DA6C4D78-F32E-3D4C-B2EA-AB5F1A205F7E}" type="presParOf" srcId="{2BCFD59D-931A-5641-8EF6-120332DFB91E}" destId="{3F0318AA-E6EE-8E48-A563-A6343B85177E}" srcOrd="3" destOrd="0" presId="urn:microsoft.com/office/officeart/2005/8/layout/list1"/>
    <dgm:cxn modelId="{3C49A62B-58BB-7148-8496-BA4BB77E952D}" type="presParOf" srcId="{2BCFD59D-931A-5641-8EF6-120332DFB91E}" destId="{B288BDAA-1110-214B-8FD3-E67B13D69B6E}" srcOrd="4" destOrd="0" presId="urn:microsoft.com/office/officeart/2005/8/layout/list1"/>
    <dgm:cxn modelId="{0C5D1825-BB01-9848-AF7B-4F17D05C9815}" type="presParOf" srcId="{B288BDAA-1110-214B-8FD3-E67B13D69B6E}" destId="{EDD02C74-B40F-CD4C-8FCA-DBC81872B19F}" srcOrd="0" destOrd="0" presId="urn:microsoft.com/office/officeart/2005/8/layout/list1"/>
    <dgm:cxn modelId="{B597EF60-8F97-1949-A806-F94289F317C0}" type="presParOf" srcId="{B288BDAA-1110-214B-8FD3-E67B13D69B6E}" destId="{B6590F0A-960D-A44D-9693-1DDA5793ED80}" srcOrd="1" destOrd="0" presId="urn:microsoft.com/office/officeart/2005/8/layout/list1"/>
    <dgm:cxn modelId="{550D4083-2E71-2A44-9511-9E024686723C}" type="presParOf" srcId="{2BCFD59D-931A-5641-8EF6-120332DFB91E}" destId="{E25A1E38-D126-B846-A025-C8D7510DB80E}" srcOrd="5" destOrd="0" presId="urn:microsoft.com/office/officeart/2005/8/layout/list1"/>
    <dgm:cxn modelId="{1B363758-4F0D-B941-A31E-E84ADB8707C2}" type="presParOf" srcId="{2BCFD59D-931A-5641-8EF6-120332DFB91E}" destId="{F347A860-BF20-F343-AE0E-F894CF3A2B77}" srcOrd="6" destOrd="0" presId="urn:microsoft.com/office/officeart/2005/8/layout/list1"/>
    <dgm:cxn modelId="{92D3E50B-C104-534D-A6F9-C4A85C46621E}" type="presParOf" srcId="{2BCFD59D-931A-5641-8EF6-120332DFB91E}" destId="{2B4F25B6-A242-3942-931E-63ED986B2BBE}" srcOrd="7" destOrd="0" presId="urn:microsoft.com/office/officeart/2005/8/layout/list1"/>
    <dgm:cxn modelId="{8CC95261-F3CA-7243-BBEF-8F4DB0790CA9}" type="presParOf" srcId="{2BCFD59D-931A-5641-8EF6-120332DFB91E}" destId="{E2F88B07-3075-9444-8AB1-4BF5DBAEDD9B}" srcOrd="8" destOrd="0" presId="urn:microsoft.com/office/officeart/2005/8/layout/list1"/>
    <dgm:cxn modelId="{FA194C6C-90F5-A747-8C63-23ED0013DEC0}" type="presParOf" srcId="{E2F88B07-3075-9444-8AB1-4BF5DBAEDD9B}" destId="{9C185153-152C-D943-8B6D-FBB0449897B1}" srcOrd="0" destOrd="0" presId="urn:microsoft.com/office/officeart/2005/8/layout/list1"/>
    <dgm:cxn modelId="{4ADE8B9C-542B-3441-A351-998161AC81D8}" type="presParOf" srcId="{E2F88B07-3075-9444-8AB1-4BF5DBAEDD9B}" destId="{BA985232-B7AE-214D-B627-6183C6D03381}" srcOrd="1" destOrd="0" presId="urn:microsoft.com/office/officeart/2005/8/layout/list1"/>
    <dgm:cxn modelId="{2E0A754E-2488-D542-9CBA-CCBD5A6F759F}" type="presParOf" srcId="{2BCFD59D-931A-5641-8EF6-120332DFB91E}" destId="{2068409E-150D-F945-9411-969D30DAB1CB}" srcOrd="9" destOrd="0" presId="urn:microsoft.com/office/officeart/2005/8/layout/list1"/>
    <dgm:cxn modelId="{C7A91268-0468-3442-B893-8D20FEC8B195}" type="presParOf" srcId="{2BCFD59D-931A-5641-8EF6-120332DFB91E}" destId="{D121F9AD-CE7C-774F-8AB4-1CD37265180C}" srcOrd="10" destOrd="0" presId="urn:microsoft.com/office/officeart/2005/8/layout/list1"/>
    <dgm:cxn modelId="{6C2AA879-06C0-2549-A788-68D7E506A08B}" type="presParOf" srcId="{2BCFD59D-931A-5641-8EF6-120332DFB91E}" destId="{812B8A31-D98F-5F4D-85DC-FDF903C9EADF}" srcOrd="11" destOrd="0" presId="urn:microsoft.com/office/officeart/2005/8/layout/list1"/>
    <dgm:cxn modelId="{0D408781-E3EB-9C4A-BD65-EBD59BFAADC5}" type="presParOf" srcId="{2BCFD59D-931A-5641-8EF6-120332DFB91E}" destId="{58B90200-A447-7E46-A7F5-BF74B8765A7C}" srcOrd="12" destOrd="0" presId="urn:microsoft.com/office/officeart/2005/8/layout/list1"/>
    <dgm:cxn modelId="{E553A145-7433-E344-9E13-B0DC6BCB6194}" type="presParOf" srcId="{58B90200-A447-7E46-A7F5-BF74B8765A7C}" destId="{D4E7FFE6-8577-3D4F-9934-63B359F29951}" srcOrd="0" destOrd="0" presId="urn:microsoft.com/office/officeart/2005/8/layout/list1"/>
    <dgm:cxn modelId="{4225F08A-2B6A-9C43-8441-34A6B5CEC344}" type="presParOf" srcId="{58B90200-A447-7E46-A7F5-BF74B8765A7C}" destId="{3ADE7EA7-5C2B-0149-81B6-8B0314A71EF4}" srcOrd="1" destOrd="0" presId="urn:microsoft.com/office/officeart/2005/8/layout/list1"/>
    <dgm:cxn modelId="{48750C7F-317C-F440-8950-A04DDDFB12A8}" type="presParOf" srcId="{2BCFD59D-931A-5641-8EF6-120332DFB91E}" destId="{9845803D-461D-C840-8A9F-1E8339ED3AE7}" srcOrd="13" destOrd="0" presId="urn:microsoft.com/office/officeart/2005/8/layout/list1"/>
    <dgm:cxn modelId="{54C73769-5AE5-1344-B311-244E761EB084}" type="presParOf" srcId="{2BCFD59D-931A-5641-8EF6-120332DFB91E}" destId="{88B01C00-B76C-3947-AC33-98172F4ED25D}" srcOrd="14" destOrd="0" presId="urn:microsoft.com/office/officeart/2005/8/layout/list1"/>
    <dgm:cxn modelId="{C0F31F14-2E9E-894D-BC7F-7FD9E2079F41}" type="presParOf" srcId="{2BCFD59D-931A-5641-8EF6-120332DFB91E}" destId="{6C9F4F91-C7CE-F84F-9CB4-7ADCB885E7D8}" srcOrd="15" destOrd="0" presId="urn:microsoft.com/office/officeart/2005/8/layout/list1"/>
    <dgm:cxn modelId="{5ABDB1F9-8926-6748-9EB3-7C41990F951E}" type="presParOf" srcId="{2BCFD59D-931A-5641-8EF6-120332DFB91E}" destId="{43EE67AF-BB2F-8047-AB87-93188F4A1C1C}" srcOrd="16" destOrd="0" presId="urn:microsoft.com/office/officeart/2005/8/layout/list1"/>
    <dgm:cxn modelId="{F5EAF5E9-DC97-B34F-9C93-175490A3B233}" type="presParOf" srcId="{43EE67AF-BB2F-8047-AB87-93188F4A1C1C}" destId="{9C018BB4-A654-5040-91D2-3536EB220543}" srcOrd="0" destOrd="0" presId="urn:microsoft.com/office/officeart/2005/8/layout/list1"/>
    <dgm:cxn modelId="{7EB71844-C5C7-E149-8181-0891B260B55B}" type="presParOf" srcId="{43EE67AF-BB2F-8047-AB87-93188F4A1C1C}" destId="{F5A2D54C-DF6E-2240-B8E6-152B0641B7CD}" srcOrd="1" destOrd="0" presId="urn:microsoft.com/office/officeart/2005/8/layout/list1"/>
    <dgm:cxn modelId="{06688D2D-7321-CC49-969D-9D8DB28DD921}" type="presParOf" srcId="{2BCFD59D-931A-5641-8EF6-120332DFB91E}" destId="{AE8F8B95-59BB-1D41-916D-070E2D365198}" srcOrd="17" destOrd="0" presId="urn:microsoft.com/office/officeart/2005/8/layout/list1"/>
    <dgm:cxn modelId="{16FE085F-1762-9D41-8563-EDC29261136D}" type="presParOf" srcId="{2BCFD59D-931A-5641-8EF6-120332DFB91E}" destId="{BAB3709E-891A-2C49-B74B-15794BD79DCF}" srcOrd="18"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36A4A5-1D56-B443-A7F8-3957C44F0C68}" type="doc">
      <dgm:prSet loTypeId="urn:microsoft.com/office/officeart/2005/8/layout/lProcess2" loCatId="list" qsTypeId="urn:microsoft.com/office/officeart/2005/8/quickstyle/simple4" qsCatId="simple" csTypeId="urn:microsoft.com/office/officeart/2005/8/colors/accent1_2" csCatId="accent1" phldr="1"/>
      <dgm:spPr/>
      <dgm:t>
        <a:bodyPr/>
        <a:lstStyle/>
        <a:p>
          <a:endParaRPr lang="en-US"/>
        </a:p>
      </dgm:t>
    </dgm:pt>
    <dgm:pt modelId="{ACEBC078-E7EA-7A4F-A3E8-FC306EBD1ADE}">
      <dgm:prSet phldrT="[Text]"/>
      <dgm:spPr>
        <a:solidFill>
          <a:schemeClr val="accent5">
            <a:lumMod val="60000"/>
            <a:lumOff val="40000"/>
          </a:schemeClr>
        </a:solidFill>
      </dgm:spPr>
      <dgm:t>
        <a:bodyPr/>
        <a:lstStyle/>
        <a:p>
          <a:r>
            <a:rPr lang="en-US" dirty="0"/>
            <a:t>Tautology</a:t>
          </a:r>
        </a:p>
      </dgm:t>
    </dgm:pt>
    <dgm:pt modelId="{F8E8BAA2-73E1-914C-ADCA-DACB56961048}" type="parTrans" cxnId="{F1E4644B-D629-D34C-A559-4C7EA118BC1F}">
      <dgm:prSet/>
      <dgm:spPr/>
      <dgm:t>
        <a:bodyPr/>
        <a:lstStyle/>
        <a:p>
          <a:endParaRPr lang="en-US"/>
        </a:p>
      </dgm:t>
    </dgm:pt>
    <dgm:pt modelId="{CDA24F98-DC70-8345-BA3A-ED90939B6166}" type="sibTrans" cxnId="{F1E4644B-D629-D34C-A559-4C7EA118BC1F}">
      <dgm:prSet/>
      <dgm:spPr/>
      <dgm:t>
        <a:bodyPr/>
        <a:lstStyle/>
        <a:p>
          <a:endParaRPr lang="en-US"/>
        </a:p>
      </dgm:t>
    </dgm:pt>
    <dgm:pt modelId="{67270846-97F9-EE49-ADD0-9AB3ABA1BEF2}">
      <dgm:prSet/>
      <dgm:spPr>
        <a:solidFill>
          <a:schemeClr val="accent5">
            <a:lumMod val="75000"/>
          </a:schemeClr>
        </a:solidFill>
      </dgm:spPr>
      <dgm:t>
        <a:bodyPr/>
        <a:lstStyle/>
        <a:p>
          <a:r>
            <a:rPr lang="en-US" b="1" dirty="0"/>
            <a:t>This form of attack injects code in one or more conditional statements so that they always evaluate to true</a:t>
          </a:r>
        </a:p>
      </dgm:t>
    </dgm:pt>
    <dgm:pt modelId="{55C7D02F-A7BE-AB41-AD71-58DCDA72FC35}" type="parTrans" cxnId="{D0189D8D-3279-C94E-AC2C-F7A4D20FDC06}">
      <dgm:prSet/>
      <dgm:spPr/>
      <dgm:t>
        <a:bodyPr/>
        <a:lstStyle/>
        <a:p>
          <a:endParaRPr lang="en-US"/>
        </a:p>
      </dgm:t>
    </dgm:pt>
    <dgm:pt modelId="{8D05F0E5-12C3-0649-A0F2-1EFAB46254B0}" type="sibTrans" cxnId="{D0189D8D-3279-C94E-AC2C-F7A4D20FDC06}">
      <dgm:prSet/>
      <dgm:spPr/>
      <dgm:t>
        <a:bodyPr/>
        <a:lstStyle/>
        <a:p>
          <a:endParaRPr lang="en-US"/>
        </a:p>
      </dgm:t>
    </dgm:pt>
    <dgm:pt modelId="{34228D19-D1D7-044D-8E8B-0E15BD750051}">
      <dgm:prSet/>
      <dgm:spPr>
        <a:solidFill>
          <a:schemeClr val="accent5">
            <a:lumMod val="60000"/>
            <a:lumOff val="40000"/>
          </a:schemeClr>
        </a:solidFill>
      </dgm:spPr>
      <dgm:t>
        <a:bodyPr/>
        <a:lstStyle/>
        <a:p>
          <a:r>
            <a:rPr lang="en-US"/>
            <a:t>End-of-line comment</a:t>
          </a:r>
          <a:endParaRPr lang="en-US" dirty="0"/>
        </a:p>
      </dgm:t>
    </dgm:pt>
    <dgm:pt modelId="{1E05A239-22DF-D54E-B7E9-63B20EF6FFE8}" type="parTrans" cxnId="{B1FE1707-DEDB-A147-9D0C-3391157696D7}">
      <dgm:prSet/>
      <dgm:spPr/>
      <dgm:t>
        <a:bodyPr/>
        <a:lstStyle/>
        <a:p>
          <a:endParaRPr lang="en-US"/>
        </a:p>
      </dgm:t>
    </dgm:pt>
    <dgm:pt modelId="{A8628DE3-6C7E-3146-9BC1-7D9287F3420F}" type="sibTrans" cxnId="{B1FE1707-DEDB-A147-9D0C-3391157696D7}">
      <dgm:prSet/>
      <dgm:spPr/>
      <dgm:t>
        <a:bodyPr/>
        <a:lstStyle/>
        <a:p>
          <a:endParaRPr lang="en-US"/>
        </a:p>
      </dgm:t>
    </dgm:pt>
    <dgm:pt modelId="{6C0F46F0-0B5A-3F40-88EC-E90976F577B4}">
      <dgm:prSet/>
      <dgm:spPr>
        <a:solidFill>
          <a:schemeClr val="accent5">
            <a:lumMod val="75000"/>
          </a:schemeClr>
        </a:solidFill>
      </dgm:spPr>
      <dgm:t>
        <a:bodyPr/>
        <a:lstStyle/>
        <a:p>
          <a:r>
            <a:rPr lang="en-US" b="1" dirty="0"/>
            <a:t>After injecting code into a particular field, legitimate code that follows are nullified through the usage of end of line comments</a:t>
          </a:r>
        </a:p>
      </dgm:t>
    </dgm:pt>
    <dgm:pt modelId="{573AA75E-990B-6B4F-A476-DD1CC84356BB}" type="parTrans" cxnId="{163AED0D-4A2B-9946-9AD7-18986ECBE66E}">
      <dgm:prSet/>
      <dgm:spPr/>
      <dgm:t>
        <a:bodyPr/>
        <a:lstStyle/>
        <a:p>
          <a:endParaRPr lang="en-US"/>
        </a:p>
      </dgm:t>
    </dgm:pt>
    <dgm:pt modelId="{0981E412-3863-7B42-95A7-FF0880F17D46}" type="sibTrans" cxnId="{163AED0D-4A2B-9946-9AD7-18986ECBE66E}">
      <dgm:prSet/>
      <dgm:spPr/>
      <dgm:t>
        <a:bodyPr/>
        <a:lstStyle/>
        <a:p>
          <a:endParaRPr lang="en-US"/>
        </a:p>
      </dgm:t>
    </dgm:pt>
    <dgm:pt modelId="{8614E2D0-388F-604D-A116-70AC0093995F}">
      <dgm:prSet/>
      <dgm:spPr>
        <a:solidFill>
          <a:schemeClr val="accent5">
            <a:lumMod val="60000"/>
            <a:lumOff val="40000"/>
          </a:schemeClr>
        </a:solidFill>
      </dgm:spPr>
      <dgm:t>
        <a:bodyPr/>
        <a:lstStyle/>
        <a:p>
          <a:r>
            <a:rPr lang="en-US"/>
            <a:t>Piggybacked queries</a:t>
          </a:r>
          <a:endParaRPr lang="en-US" dirty="0"/>
        </a:p>
      </dgm:t>
    </dgm:pt>
    <dgm:pt modelId="{B46A43A5-FB5D-8546-9BA6-D1C2F318B074}" type="parTrans" cxnId="{45470ABB-9329-3E40-ACBE-10D17B4EFF0B}">
      <dgm:prSet/>
      <dgm:spPr/>
      <dgm:t>
        <a:bodyPr/>
        <a:lstStyle/>
        <a:p>
          <a:endParaRPr lang="en-US"/>
        </a:p>
      </dgm:t>
    </dgm:pt>
    <dgm:pt modelId="{F3183F6B-DCDA-2445-9835-91D4D0F719C8}" type="sibTrans" cxnId="{45470ABB-9329-3E40-ACBE-10D17B4EFF0B}">
      <dgm:prSet/>
      <dgm:spPr/>
      <dgm:t>
        <a:bodyPr/>
        <a:lstStyle/>
        <a:p>
          <a:endParaRPr lang="en-US"/>
        </a:p>
      </dgm:t>
    </dgm:pt>
    <dgm:pt modelId="{8333F74C-460C-6B40-92C0-65084CA26A81}">
      <dgm:prSet/>
      <dgm:spPr>
        <a:solidFill>
          <a:schemeClr val="accent5">
            <a:lumMod val="75000"/>
          </a:schemeClr>
        </a:solidFill>
      </dgm:spPr>
      <dgm:t>
        <a:bodyPr/>
        <a:lstStyle/>
        <a:p>
          <a:r>
            <a:rPr lang="en-US" b="1" dirty="0"/>
            <a:t>The attacker adds additional queries beyond the intended query, piggy-backing the attack on top of a legitimate request</a:t>
          </a:r>
        </a:p>
      </dgm:t>
    </dgm:pt>
    <dgm:pt modelId="{AE193CF4-EF6D-0747-B409-E1BE60D080D8}" type="parTrans" cxnId="{5F4D0858-4B55-C54A-B080-3DAC88C73197}">
      <dgm:prSet/>
      <dgm:spPr/>
      <dgm:t>
        <a:bodyPr/>
        <a:lstStyle/>
        <a:p>
          <a:endParaRPr lang="en-US"/>
        </a:p>
      </dgm:t>
    </dgm:pt>
    <dgm:pt modelId="{B1809651-F0E6-6446-830D-2D620448EB82}" type="sibTrans" cxnId="{5F4D0858-4B55-C54A-B080-3DAC88C73197}">
      <dgm:prSet/>
      <dgm:spPr/>
      <dgm:t>
        <a:bodyPr/>
        <a:lstStyle/>
        <a:p>
          <a:endParaRPr lang="en-US"/>
        </a:p>
      </dgm:t>
    </dgm:pt>
    <dgm:pt modelId="{698C345E-7CDA-D74E-99A3-F2EEF9541263}" type="pres">
      <dgm:prSet presAssocID="{DE36A4A5-1D56-B443-A7F8-3957C44F0C68}" presName="theList" presStyleCnt="0">
        <dgm:presLayoutVars>
          <dgm:dir/>
          <dgm:animLvl val="lvl"/>
          <dgm:resizeHandles val="exact"/>
        </dgm:presLayoutVars>
      </dgm:prSet>
      <dgm:spPr/>
    </dgm:pt>
    <dgm:pt modelId="{55731FAD-BF34-2740-B67F-7D97CE5A80D7}" type="pres">
      <dgm:prSet presAssocID="{ACEBC078-E7EA-7A4F-A3E8-FC306EBD1ADE}" presName="compNode" presStyleCnt="0"/>
      <dgm:spPr/>
    </dgm:pt>
    <dgm:pt modelId="{C45D1C11-89A4-E240-8721-E35E66514F65}" type="pres">
      <dgm:prSet presAssocID="{ACEBC078-E7EA-7A4F-A3E8-FC306EBD1ADE}" presName="aNode" presStyleLbl="bgShp" presStyleIdx="0" presStyleCnt="3"/>
      <dgm:spPr/>
    </dgm:pt>
    <dgm:pt modelId="{B1193558-D85A-9342-A627-7C323B21D1ED}" type="pres">
      <dgm:prSet presAssocID="{ACEBC078-E7EA-7A4F-A3E8-FC306EBD1ADE}" presName="textNode" presStyleLbl="bgShp" presStyleIdx="0" presStyleCnt="3"/>
      <dgm:spPr/>
    </dgm:pt>
    <dgm:pt modelId="{42F0E1C0-FAD9-D64D-9BF6-AEAC28936CEF}" type="pres">
      <dgm:prSet presAssocID="{ACEBC078-E7EA-7A4F-A3E8-FC306EBD1ADE}" presName="compChildNode" presStyleCnt="0"/>
      <dgm:spPr/>
    </dgm:pt>
    <dgm:pt modelId="{053E6AF2-F23E-A047-80FC-19CA0278C17F}" type="pres">
      <dgm:prSet presAssocID="{ACEBC078-E7EA-7A4F-A3E8-FC306EBD1ADE}" presName="theInnerList" presStyleCnt="0"/>
      <dgm:spPr/>
    </dgm:pt>
    <dgm:pt modelId="{506A1A02-5F73-E44D-AEDA-54A08CE56047}" type="pres">
      <dgm:prSet presAssocID="{67270846-97F9-EE49-ADD0-9AB3ABA1BEF2}" presName="childNode" presStyleLbl="node1" presStyleIdx="0" presStyleCnt="3">
        <dgm:presLayoutVars>
          <dgm:bulletEnabled val="1"/>
        </dgm:presLayoutVars>
      </dgm:prSet>
      <dgm:spPr/>
    </dgm:pt>
    <dgm:pt modelId="{7D59A28F-2D05-494F-85D9-07A3E273055E}" type="pres">
      <dgm:prSet presAssocID="{ACEBC078-E7EA-7A4F-A3E8-FC306EBD1ADE}" presName="aSpace" presStyleCnt="0"/>
      <dgm:spPr/>
    </dgm:pt>
    <dgm:pt modelId="{F74E0FA8-550A-9543-99DA-3AE9BD6B9A38}" type="pres">
      <dgm:prSet presAssocID="{34228D19-D1D7-044D-8E8B-0E15BD750051}" presName="compNode" presStyleCnt="0"/>
      <dgm:spPr/>
    </dgm:pt>
    <dgm:pt modelId="{9E01E2B1-6C69-B84F-BFCD-CAFB22159800}" type="pres">
      <dgm:prSet presAssocID="{34228D19-D1D7-044D-8E8B-0E15BD750051}" presName="aNode" presStyleLbl="bgShp" presStyleIdx="1" presStyleCnt="3"/>
      <dgm:spPr/>
    </dgm:pt>
    <dgm:pt modelId="{414C707A-F50F-DD41-B93D-34D30C5E0AB6}" type="pres">
      <dgm:prSet presAssocID="{34228D19-D1D7-044D-8E8B-0E15BD750051}" presName="textNode" presStyleLbl="bgShp" presStyleIdx="1" presStyleCnt="3"/>
      <dgm:spPr/>
    </dgm:pt>
    <dgm:pt modelId="{252014CC-D311-734B-A1DF-5F52FB0FAE35}" type="pres">
      <dgm:prSet presAssocID="{34228D19-D1D7-044D-8E8B-0E15BD750051}" presName="compChildNode" presStyleCnt="0"/>
      <dgm:spPr/>
    </dgm:pt>
    <dgm:pt modelId="{6668F0D8-83FF-A348-81C2-02739C661545}" type="pres">
      <dgm:prSet presAssocID="{34228D19-D1D7-044D-8E8B-0E15BD750051}" presName="theInnerList" presStyleCnt="0"/>
      <dgm:spPr/>
    </dgm:pt>
    <dgm:pt modelId="{D1974B89-9490-614E-9829-C4BAC49AFC09}" type="pres">
      <dgm:prSet presAssocID="{6C0F46F0-0B5A-3F40-88EC-E90976F577B4}" presName="childNode" presStyleLbl="node1" presStyleIdx="1" presStyleCnt="3">
        <dgm:presLayoutVars>
          <dgm:bulletEnabled val="1"/>
        </dgm:presLayoutVars>
      </dgm:prSet>
      <dgm:spPr/>
    </dgm:pt>
    <dgm:pt modelId="{BEF8E2FA-5680-2E42-9EC5-29D4814AC444}" type="pres">
      <dgm:prSet presAssocID="{34228D19-D1D7-044D-8E8B-0E15BD750051}" presName="aSpace" presStyleCnt="0"/>
      <dgm:spPr/>
    </dgm:pt>
    <dgm:pt modelId="{35C021C8-A497-C741-A162-AEF1463B9F87}" type="pres">
      <dgm:prSet presAssocID="{8614E2D0-388F-604D-A116-70AC0093995F}" presName="compNode" presStyleCnt="0"/>
      <dgm:spPr/>
    </dgm:pt>
    <dgm:pt modelId="{F22DB42E-C4BB-1D48-807A-432D5F1B93FC}" type="pres">
      <dgm:prSet presAssocID="{8614E2D0-388F-604D-A116-70AC0093995F}" presName="aNode" presStyleLbl="bgShp" presStyleIdx="2" presStyleCnt="3"/>
      <dgm:spPr/>
    </dgm:pt>
    <dgm:pt modelId="{69559F1C-3E8F-D543-B360-96FF8B324461}" type="pres">
      <dgm:prSet presAssocID="{8614E2D0-388F-604D-A116-70AC0093995F}" presName="textNode" presStyleLbl="bgShp" presStyleIdx="2" presStyleCnt="3"/>
      <dgm:spPr/>
    </dgm:pt>
    <dgm:pt modelId="{EAED30F2-76E6-8D4D-A0A3-87071F28E2DB}" type="pres">
      <dgm:prSet presAssocID="{8614E2D0-388F-604D-A116-70AC0093995F}" presName="compChildNode" presStyleCnt="0"/>
      <dgm:spPr/>
    </dgm:pt>
    <dgm:pt modelId="{A3BCAA16-6FA7-D844-B2BA-6569D592327C}" type="pres">
      <dgm:prSet presAssocID="{8614E2D0-388F-604D-A116-70AC0093995F}" presName="theInnerList" presStyleCnt="0"/>
      <dgm:spPr/>
    </dgm:pt>
    <dgm:pt modelId="{4F6B90D2-4033-0D44-A2F4-961925B6B74A}" type="pres">
      <dgm:prSet presAssocID="{8333F74C-460C-6B40-92C0-65084CA26A81}" presName="childNode" presStyleLbl="node1" presStyleIdx="2" presStyleCnt="3">
        <dgm:presLayoutVars>
          <dgm:bulletEnabled val="1"/>
        </dgm:presLayoutVars>
      </dgm:prSet>
      <dgm:spPr/>
    </dgm:pt>
  </dgm:ptLst>
  <dgm:cxnLst>
    <dgm:cxn modelId="{B1FE1707-DEDB-A147-9D0C-3391157696D7}" srcId="{DE36A4A5-1D56-B443-A7F8-3957C44F0C68}" destId="{34228D19-D1D7-044D-8E8B-0E15BD750051}" srcOrd="1" destOrd="0" parTransId="{1E05A239-22DF-D54E-B7E9-63B20EF6FFE8}" sibTransId="{A8628DE3-6C7E-3146-9BC1-7D9287F3420F}"/>
    <dgm:cxn modelId="{79C2D608-3DB7-0F49-9D10-3F92A178BA3D}" type="presOf" srcId="{34228D19-D1D7-044D-8E8B-0E15BD750051}" destId="{414C707A-F50F-DD41-B93D-34D30C5E0AB6}" srcOrd="1" destOrd="0" presId="urn:microsoft.com/office/officeart/2005/8/layout/lProcess2"/>
    <dgm:cxn modelId="{163AED0D-4A2B-9946-9AD7-18986ECBE66E}" srcId="{34228D19-D1D7-044D-8E8B-0E15BD750051}" destId="{6C0F46F0-0B5A-3F40-88EC-E90976F577B4}" srcOrd="0" destOrd="0" parTransId="{573AA75E-990B-6B4F-A476-DD1CC84356BB}" sibTransId="{0981E412-3863-7B42-95A7-FF0880F17D46}"/>
    <dgm:cxn modelId="{7AB07012-62FA-6949-999D-B24120295565}" type="presOf" srcId="{34228D19-D1D7-044D-8E8B-0E15BD750051}" destId="{9E01E2B1-6C69-B84F-BFCD-CAFB22159800}" srcOrd="0" destOrd="0" presId="urn:microsoft.com/office/officeart/2005/8/layout/lProcess2"/>
    <dgm:cxn modelId="{822C5D19-15C0-6E44-8B3A-4D438C2D65B7}" type="presOf" srcId="{8614E2D0-388F-604D-A116-70AC0093995F}" destId="{69559F1C-3E8F-D543-B360-96FF8B324461}" srcOrd="1" destOrd="0" presId="urn:microsoft.com/office/officeart/2005/8/layout/lProcess2"/>
    <dgm:cxn modelId="{BB42D025-9B51-974A-8F92-1C6611A078D7}" type="presOf" srcId="{ACEBC078-E7EA-7A4F-A3E8-FC306EBD1ADE}" destId="{C45D1C11-89A4-E240-8721-E35E66514F65}" srcOrd="0" destOrd="0" presId="urn:microsoft.com/office/officeart/2005/8/layout/lProcess2"/>
    <dgm:cxn modelId="{AF2DB03A-ED70-8749-8993-50BAC9AE5998}" type="presOf" srcId="{ACEBC078-E7EA-7A4F-A3E8-FC306EBD1ADE}" destId="{B1193558-D85A-9342-A627-7C323B21D1ED}" srcOrd="1" destOrd="0" presId="urn:microsoft.com/office/officeart/2005/8/layout/lProcess2"/>
    <dgm:cxn modelId="{F1E4644B-D629-D34C-A559-4C7EA118BC1F}" srcId="{DE36A4A5-1D56-B443-A7F8-3957C44F0C68}" destId="{ACEBC078-E7EA-7A4F-A3E8-FC306EBD1ADE}" srcOrd="0" destOrd="0" parTransId="{F8E8BAA2-73E1-914C-ADCA-DACB56961048}" sibTransId="{CDA24F98-DC70-8345-BA3A-ED90939B6166}"/>
    <dgm:cxn modelId="{5F4D0858-4B55-C54A-B080-3DAC88C73197}" srcId="{8614E2D0-388F-604D-A116-70AC0093995F}" destId="{8333F74C-460C-6B40-92C0-65084CA26A81}" srcOrd="0" destOrd="0" parTransId="{AE193CF4-EF6D-0747-B409-E1BE60D080D8}" sibTransId="{B1809651-F0E6-6446-830D-2D620448EB82}"/>
    <dgm:cxn modelId="{A88B7489-04B3-8D42-B468-1B44026B310A}" type="presOf" srcId="{8333F74C-460C-6B40-92C0-65084CA26A81}" destId="{4F6B90D2-4033-0D44-A2F4-961925B6B74A}" srcOrd="0" destOrd="0" presId="urn:microsoft.com/office/officeart/2005/8/layout/lProcess2"/>
    <dgm:cxn modelId="{D0189D8D-3279-C94E-AC2C-F7A4D20FDC06}" srcId="{ACEBC078-E7EA-7A4F-A3E8-FC306EBD1ADE}" destId="{67270846-97F9-EE49-ADD0-9AB3ABA1BEF2}" srcOrd="0" destOrd="0" parTransId="{55C7D02F-A7BE-AB41-AD71-58DCDA72FC35}" sibTransId="{8D05F0E5-12C3-0649-A0F2-1EFAB46254B0}"/>
    <dgm:cxn modelId="{75C70F9F-D499-D04A-8A81-E0E81D1ABB52}" type="presOf" srcId="{6C0F46F0-0B5A-3F40-88EC-E90976F577B4}" destId="{D1974B89-9490-614E-9829-C4BAC49AFC09}" srcOrd="0" destOrd="0" presId="urn:microsoft.com/office/officeart/2005/8/layout/lProcess2"/>
    <dgm:cxn modelId="{45470ABB-9329-3E40-ACBE-10D17B4EFF0B}" srcId="{DE36A4A5-1D56-B443-A7F8-3957C44F0C68}" destId="{8614E2D0-388F-604D-A116-70AC0093995F}" srcOrd="2" destOrd="0" parTransId="{B46A43A5-FB5D-8546-9BA6-D1C2F318B074}" sibTransId="{F3183F6B-DCDA-2445-9835-91D4D0F719C8}"/>
    <dgm:cxn modelId="{671352BC-447A-6948-A309-CDEDAB5A98AC}" type="presOf" srcId="{67270846-97F9-EE49-ADD0-9AB3ABA1BEF2}" destId="{506A1A02-5F73-E44D-AEDA-54A08CE56047}" srcOrd="0" destOrd="0" presId="urn:microsoft.com/office/officeart/2005/8/layout/lProcess2"/>
    <dgm:cxn modelId="{0A4B91D2-4090-EA4E-ACB9-9E36D06F13D8}" type="presOf" srcId="{DE36A4A5-1D56-B443-A7F8-3957C44F0C68}" destId="{698C345E-7CDA-D74E-99A3-F2EEF9541263}" srcOrd="0" destOrd="0" presId="urn:microsoft.com/office/officeart/2005/8/layout/lProcess2"/>
    <dgm:cxn modelId="{C9E59DE3-0795-5841-88B5-A92403208023}" type="presOf" srcId="{8614E2D0-388F-604D-A116-70AC0093995F}" destId="{F22DB42E-C4BB-1D48-807A-432D5F1B93FC}" srcOrd="0" destOrd="0" presId="urn:microsoft.com/office/officeart/2005/8/layout/lProcess2"/>
    <dgm:cxn modelId="{961F23B0-18A7-544B-8280-10890668AED7}" type="presParOf" srcId="{698C345E-7CDA-D74E-99A3-F2EEF9541263}" destId="{55731FAD-BF34-2740-B67F-7D97CE5A80D7}" srcOrd="0" destOrd="0" presId="urn:microsoft.com/office/officeart/2005/8/layout/lProcess2"/>
    <dgm:cxn modelId="{8BC80C7B-FFE4-2C4A-9654-01FEC2ABD095}" type="presParOf" srcId="{55731FAD-BF34-2740-B67F-7D97CE5A80D7}" destId="{C45D1C11-89A4-E240-8721-E35E66514F65}" srcOrd="0" destOrd="0" presId="urn:microsoft.com/office/officeart/2005/8/layout/lProcess2"/>
    <dgm:cxn modelId="{BEDE5CE8-9D98-734B-BADB-6C3704D20787}" type="presParOf" srcId="{55731FAD-BF34-2740-B67F-7D97CE5A80D7}" destId="{B1193558-D85A-9342-A627-7C323B21D1ED}" srcOrd="1" destOrd="0" presId="urn:microsoft.com/office/officeart/2005/8/layout/lProcess2"/>
    <dgm:cxn modelId="{28133998-D5D8-CD4A-A01F-5F3AC28DC955}" type="presParOf" srcId="{55731FAD-BF34-2740-B67F-7D97CE5A80D7}" destId="{42F0E1C0-FAD9-D64D-9BF6-AEAC28936CEF}" srcOrd="2" destOrd="0" presId="urn:microsoft.com/office/officeart/2005/8/layout/lProcess2"/>
    <dgm:cxn modelId="{490DC589-FAEF-FA49-A1A6-322464DDA8C1}" type="presParOf" srcId="{42F0E1C0-FAD9-D64D-9BF6-AEAC28936CEF}" destId="{053E6AF2-F23E-A047-80FC-19CA0278C17F}" srcOrd="0" destOrd="0" presId="urn:microsoft.com/office/officeart/2005/8/layout/lProcess2"/>
    <dgm:cxn modelId="{6FD50C3B-86C8-1F41-9E70-45B8B29C0EA4}" type="presParOf" srcId="{053E6AF2-F23E-A047-80FC-19CA0278C17F}" destId="{506A1A02-5F73-E44D-AEDA-54A08CE56047}" srcOrd="0" destOrd="0" presId="urn:microsoft.com/office/officeart/2005/8/layout/lProcess2"/>
    <dgm:cxn modelId="{374BF239-20A9-8741-BA61-BF29AAC16216}" type="presParOf" srcId="{698C345E-7CDA-D74E-99A3-F2EEF9541263}" destId="{7D59A28F-2D05-494F-85D9-07A3E273055E}" srcOrd="1" destOrd="0" presId="urn:microsoft.com/office/officeart/2005/8/layout/lProcess2"/>
    <dgm:cxn modelId="{5F6057FE-9F8A-264E-A8E7-9E7A933051AC}" type="presParOf" srcId="{698C345E-7CDA-D74E-99A3-F2EEF9541263}" destId="{F74E0FA8-550A-9543-99DA-3AE9BD6B9A38}" srcOrd="2" destOrd="0" presId="urn:microsoft.com/office/officeart/2005/8/layout/lProcess2"/>
    <dgm:cxn modelId="{8F04843F-EAD7-ED48-9F50-21EF3B10D595}" type="presParOf" srcId="{F74E0FA8-550A-9543-99DA-3AE9BD6B9A38}" destId="{9E01E2B1-6C69-B84F-BFCD-CAFB22159800}" srcOrd="0" destOrd="0" presId="urn:microsoft.com/office/officeart/2005/8/layout/lProcess2"/>
    <dgm:cxn modelId="{3EE2486F-D675-7E47-A950-14D5F3EC45D4}" type="presParOf" srcId="{F74E0FA8-550A-9543-99DA-3AE9BD6B9A38}" destId="{414C707A-F50F-DD41-B93D-34D30C5E0AB6}" srcOrd="1" destOrd="0" presId="urn:microsoft.com/office/officeart/2005/8/layout/lProcess2"/>
    <dgm:cxn modelId="{7383922A-4BE4-3041-85B6-F50E1804C529}" type="presParOf" srcId="{F74E0FA8-550A-9543-99DA-3AE9BD6B9A38}" destId="{252014CC-D311-734B-A1DF-5F52FB0FAE35}" srcOrd="2" destOrd="0" presId="urn:microsoft.com/office/officeart/2005/8/layout/lProcess2"/>
    <dgm:cxn modelId="{484224AF-796F-8C45-A683-0232D3A6CBE9}" type="presParOf" srcId="{252014CC-D311-734B-A1DF-5F52FB0FAE35}" destId="{6668F0D8-83FF-A348-81C2-02739C661545}" srcOrd="0" destOrd="0" presId="urn:microsoft.com/office/officeart/2005/8/layout/lProcess2"/>
    <dgm:cxn modelId="{FB5D058E-C024-4342-B30D-7A7100C5A323}" type="presParOf" srcId="{6668F0D8-83FF-A348-81C2-02739C661545}" destId="{D1974B89-9490-614E-9829-C4BAC49AFC09}" srcOrd="0" destOrd="0" presId="urn:microsoft.com/office/officeart/2005/8/layout/lProcess2"/>
    <dgm:cxn modelId="{D5FEB909-6E3D-2341-945D-81A37092FA02}" type="presParOf" srcId="{698C345E-7CDA-D74E-99A3-F2EEF9541263}" destId="{BEF8E2FA-5680-2E42-9EC5-29D4814AC444}" srcOrd="3" destOrd="0" presId="urn:microsoft.com/office/officeart/2005/8/layout/lProcess2"/>
    <dgm:cxn modelId="{FAB145F1-94B7-7B4C-ABC1-A4412B583CF8}" type="presParOf" srcId="{698C345E-7CDA-D74E-99A3-F2EEF9541263}" destId="{35C021C8-A497-C741-A162-AEF1463B9F87}" srcOrd="4" destOrd="0" presId="urn:microsoft.com/office/officeart/2005/8/layout/lProcess2"/>
    <dgm:cxn modelId="{E4719C81-F7D6-9742-B48E-F8D39DDE01E9}" type="presParOf" srcId="{35C021C8-A497-C741-A162-AEF1463B9F87}" destId="{F22DB42E-C4BB-1D48-807A-432D5F1B93FC}" srcOrd="0" destOrd="0" presId="urn:microsoft.com/office/officeart/2005/8/layout/lProcess2"/>
    <dgm:cxn modelId="{FC50401C-A2B0-6842-BFC0-C0122893BE78}" type="presParOf" srcId="{35C021C8-A497-C741-A162-AEF1463B9F87}" destId="{69559F1C-3E8F-D543-B360-96FF8B324461}" srcOrd="1" destOrd="0" presId="urn:microsoft.com/office/officeart/2005/8/layout/lProcess2"/>
    <dgm:cxn modelId="{CCE90358-85BD-0145-82AF-32EE216C18BF}" type="presParOf" srcId="{35C021C8-A497-C741-A162-AEF1463B9F87}" destId="{EAED30F2-76E6-8D4D-A0A3-87071F28E2DB}" srcOrd="2" destOrd="0" presId="urn:microsoft.com/office/officeart/2005/8/layout/lProcess2"/>
    <dgm:cxn modelId="{025F3794-8CFD-B747-830E-768BBDB4658E}" type="presParOf" srcId="{EAED30F2-76E6-8D4D-A0A3-87071F28E2DB}" destId="{A3BCAA16-6FA7-D844-B2BA-6569D592327C}" srcOrd="0" destOrd="0" presId="urn:microsoft.com/office/officeart/2005/8/layout/lProcess2"/>
    <dgm:cxn modelId="{5C4ED739-CD9C-164C-9B14-6C583B2259A0}" type="presParOf" srcId="{A3BCAA16-6FA7-D844-B2BA-6569D592327C}" destId="{4F6B90D2-4033-0D44-A2F4-961925B6B74A}" srcOrd="0" destOrd="0" presId="urn:microsoft.com/office/officeart/2005/8/layout/lProcess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63B453-3003-BE4B-BC65-35A6048C2A70}"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630159A6-ECE4-5543-B8E1-904441480A3A}">
      <dgm:prSet phldrT="[Text]"/>
      <dgm:spPr>
        <a:solidFill>
          <a:srgbClr val="7030A0"/>
        </a:solidFill>
      </dgm:spPr>
      <dgm:t>
        <a:bodyPr/>
        <a:lstStyle/>
        <a:p>
          <a:r>
            <a:rPr lang="en-US" dirty="0"/>
            <a:t>Defensive coding</a:t>
          </a:r>
        </a:p>
      </dgm:t>
    </dgm:pt>
    <dgm:pt modelId="{E5017DA0-3D4F-A24B-995A-94A1F5027FAD}" type="parTrans" cxnId="{1047AEC1-882D-B54F-B1B6-AEC81B8E4D1A}">
      <dgm:prSet/>
      <dgm:spPr/>
      <dgm:t>
        <a:bodyPr/>
        <a:lstStyle/>
        <a:p>
          <a:endParaRPr lang="en-US"/>
        </a:p>
      </dgm:t>
    </dgm:pt>
    <dgm:pt modelId="{02AA66DA-C627-DE4F-A739-0F7DFC9D933E}" type="sibTrans" cxnId="{1047AEC1-882D-B54F-B1B6-AEC81B8E4D1A}">
      <dgm:prSet/>
      <dgm:spPr>
        <a:solidFill>
          <a:srgbClr val="7030A0"/>
        </a:solidFill>
      </dgm:spPr>
      <dgm:t>
        <a:bodyPr/>
        <a:lstStyle/>
        <a:p>
          <a:endParaRPr lang="en-US"/>
        </a:p>
      </dgm:t>
    </dgm:pt>
    <dgm:pt modelId="{572EE7DF-398B-A543-9D3E-3EA859DEEC12}">
      <dgm:prSet/>
      <dgm:spPr>
        <a:ln>
          <a:solidFill>
            <a:schemeClr val="accent3">
              <a:lumMod val="50000"/>
            </a:schemeClr>
          </a:solidFill>
        </a:ln>
      </dgm:spPr>
      <dgm:t>
        <a:bodyPr/>
        <a:lstStyle/>
        <a:p>
          <a:r>
            <a:rPr lang="en-US"/>
            <a:t>Manual defensive coding practices</a:t>
          </a:r>
          <a:endParaRPr lang="en-US" dirty="0"/>
        </a:p>
      </dgm:t>
    </dgm:pt>
    <dgm:pt modelId="{E21FE3DD-6B0A-4642-86B1-8147F147EEDB}" type="parTrans" cxnId="{9C517C95-14FF-D149-BC77-A85A154F33FD}">
      <dgm:prSet/>
      <dgm:spPr/>
      <dgm:t>
        <a:bodyPr/>
        <a:lstStyle/>
        <a:p>
          <a:endParaRPr lang="en-US"/>
        </a:p>
      </dgm:t>
    </dgm:pt>
    <dgm:pt modelId="{0789279E-D7BC-8B49-A23D-8ADA0C3861CE}" type="sibTrans" cxnId="{9C517C95-14FF-D149-BC77-A85A154F33FD}">
      <dgm:prSet/>
      <dgm:spPr/>
      <dgm:t>
        <a:bodyPr/>
        <a:lstStyle/>
        <a:p>
          <a:endParaRPr lang="en-US"/>
        </a:p>
      </dgm:t>
    </dgm:pt>
    <dgm:pt modelId="{4C26F655-A7BD-BB4A-B322-1F076A5EF829}">
      <dgm:prSet/>
      <dgm:spPr>
        <a:ln>
          <a:solidFill>
            <a:schemeClr val="accent3">
              <a:lumMod val="50000"/>
            </a:schemeClr>
          </a:solidFill>
        </a:ln>
      </dgm:spPr>
      <dgm:t>
        <a:bodyPr/>
        <a:lstStyle/>
        <a:p>
          <a:r>
            <a:rPr lang="en-US"/>
            <a:t>Parameterized query insertion</a:t>
          </a:r>
          <a:endParaRPr lang="en-US" dirty="0"/>
        </a:p>
      </dgm:t>
    </dgm:pt>
    <dgm:pt modelId="{755531A6-5226-BB42-AE92-D3935260ED55}" type="parTrans" cxnId="{D64E6A8B-7FFB-A74D-9265-AA3AADD620AF}">
      <dgm:prSet/>
      <dgm:spPr/>
      <dgm:t>
        <a:bodyPr/>
        <a:lstStyle/>
        <a:p>
          <a:endParaRPr lang="en-US"/>
        </a:p>
      </dgm:t>
    </dgm:pt>
    <dgm:pt modelId="{21290E9B-F85B-EF40-944C-A8DC48F3D286}" type="sibTrans" cxnId="{D64E6A8B-7FFB-A74D-9265-AA3AADD620AF}">
      <dgm:prSet/>
      <dgm:spPr/>
      <dgm:t>
        <a:bodyPr/>
        <a:lstStyle/>
        <a:p>
          <a:endParaRPr lang="en-US"/>
        </a:p>
      </dgm:t>
    </dgm:pt>
    <dgm:pt modelId="{7D7C3A43-F465-E542-BF27-2202196AB575}">
      <dgm:prSet/>
      <dgm:spPr>
        <a:ln>
          <a:solidFill>
            <a:schemeClr val="accent3">
              <a:lumMod val="50000"/>
            </a:schemeClr>
          </a:solidFill>
        </a:ln>
      </dgm:spPr>
      <dgm:t>
        <a:bodyPr/>
        <a:lstStyle/>
        <a:p>
          <a:r>
            <a:rPr lang="en-US" dirty="0"/>
            <a:t>SQL DOM</a:t>
          </a:r>
        </a:p>
      </dgm:t>
    </dgm:pt>
    <dgm:pt modelId="{116989C2-41B6-7D41-8B71-FD8370969BC5}" type="parTrans" cxnId="{AD3FADBE-D043-704E-B9B5-B8A9257F7BE0}">
      <dgm:prSet/>
      <dgm:spPr/>
      <dgm:t>
        <a:bodyPr/>
        <a:lstStyle/>
        <a:p>
          <a:endParaRPr lang="en-US"/>
        </a:p>
      </dgm:t>
    </dgm:pt>
    <dgm:pt modelId="{5684C3CE-D5E0-CA4A-BCC8-A3A92804611F}" type="sibTrans" cxnId="{AD3FADBE-D043-704E-B9B5-B8A9257F7BE0}">
      <dgm:prSet/>
      <dgm:spPr/>
      <dgm:t>
        <a:bodyPr/>
        <a:lstStyle/>
        <a:p>
          <a:endParaRPr lang="en-US"/>
        </a:p>
      </dgm:t>
    </dgm:pt>
    <dgm:pt modelId="{B0FF0038-6463-BC40-898A-D61307F146A9}">
      <dgm:prSet/>
      <dgm:spPr>
        <a:solidFill>
          <a:srgbClr val="7030A0"/>
        </a:solidFill>
      </dgm:spPr>
      <dgm:t>
        <a:bodyPr/>
        <a:lstStyle/>
        <a:p>
          <a:r>
            <a:rPr lang="en-US" dirty="0"/>
            <a:t>Detection </a:t>
          </a:r>
        </a:p>
      </dgm:t>
    </dgm:pt>
    <dgm:pt modelId="{3A9C8B28-6C7B-F54A-A80D-64EEB6FCEECE}" type="parTrans" cxnId="{199F5508-7359-134C-A241-8CC67A23AC89}">
      <dgm:prSet/>
      <dgm:spPr/>
      <dgm:t>
        <a:bodyPr/>
        <a:lstStyle/>
        <a:p>
          <a:endParaRPr lang="en-US"/>
        </a:p>
      </dgm:t>
    </dgm:pt>
    <dgm:pt modelId="{136A7F17-716C-1A40-B05C-66DC9343EB1F}" type="sibTrans" cxnId="{199F5508-7359-134C-A241-8CC67A23AC89}">
      <dgm:prSet/>
      <dgm:spPr>
        <a:solidFill>
          <a:srgbClr val="7030A0"/>
        </a:solidFill>
      </dgm:spPr>
      <dgm:t>
        <a:bodyPr/>
        <a:lstStyle/>
        <a:p>
          <a:endParaRPr lang="en-US"/>
        </a:p>
      </dgm:t>
    </dgm:pt>
    <dgm:pt modelId="{16AD8A2E-B1ED-994B-A720-8D85DB77A14E}">
      <dgm:prSet/>
      <dgm:spPr>
        <a:ln>
          <a:solidFill>
            <a:schemeClr val="accent3">
              <a:lumMod val="50000"/>
            </a:schemeClr>
          </a:solidFill>
        </a:ln>
      </dgm:spPr>
      <dgm:t>
        <a:bodyPr/>
        <a:lstStyle/>
        <a:p>
          <a:r>
            <a:rPr lang="en-US"/>
            <a:t>Signature based</a:t>
          </a:r>
          <a:endParaRPr lang="en-US" dirty="0"/>
        </a:p>
      </dgm:t>
    </dgm:pt>
    <dgm:pt modelId="{741B6F3A-3550-3D44-99B3-8C932960E449}" type="parTrans" cxnId="{0CFA3EE7-B30E-114F-A8BE-227C7859F6A7}">
      <dgm:prSet/>
      <dgm:spPr/>
      <dgm:t>
        <a:bodyPr/>
        <a:lstStyle/>
        <a:p>
          <a:endParaRPr lang="en-US"/>
        </a:p>
      </dgm:t>
    </dgm:pt>
    <dgm:pt modelId="{E13B2DF2-894F-5D46-A9B6-4078D489C551}" type="sibTrans" cxnId="{0CFA3EE7-B30E-114F-A8BE-227C7859F6A7}">
      <dgm:prSet/>
      <dgm:spPr/>
      <dgm:t>
        <a:bodyPr/>
        <a:lstStyle/>
        <a:p>
          <a:endParaRPr lang="en-US"/>
        </a:p>
      </dgm:t>
    </dgm:pt>
    <dgm:pt modelId="{F77A4EFE-0A6B-8345-8340-77B1A902EEE0}">
      <dgm:prSet/>
      <dgm:spPr>
        <a:ln>
          <a:solidFill>
            <a:schemeClr val="accent3">
              <a:lumMod val="50000"/>
            </a:schemeClr>
          </a:solidFill>
        </a:ln>
      </dgm:spPr>
      <dgm:t>
        <a:bodyPr/>
        <a:lstStyle/>
        <a:p>
          <a:r>
            <a:rPr lang="en-US"/>
            <a:t>Anomaly based</a:t>
          </a:r>
          <a:endParaRPr lang="en-US" dirty="0"/>
        </a:p>
      </dgm:t>
    </dgm:pt>
    <dgm:pt modelId="{D4BF003D-EA09-864B-9501-78A7A7F9C785}" type="parTrans" cxnId="{4182B97D-FBDB-804D-9BDA-CEE68B0568F1}">
      <dgm:prSet/>
      <dgm:spPr/>
      <dgm:t>
        <a:bodyPr/>
        <a:lstStyle/>
        <a:p>
          <a:endParaRPr lang="en-US"/>
        </a:p>
      </dgm:t>
    </dgm:pt>
    <dgm:pt modelId="{235F8A43-61B8-1A4E-876F-2311ABEF2B98}" type="sibTrans" cxnId="{4182B97D-FBDB-804D-9BDA-CEE68B0568F1}">
      <dgm:prSet/>
      <dgm:spPr/>
      <dgm:t>
        <a:bodyPr/>
        <a:lstStyle/>
        <a:p>
          <a:endParaRPr lang="en-US"/>
        </a:p>
      </dgm:t>
    </dgm:pt>
    <dgm:pt modelId="{E4B73263-1453-AD48-978E-61B53AF7EB10}">
      <dgm:prSet/>
      <dgm:spPr>
        <a:ln>
          <a:solidFill>
            <a:schemeClr val="accent3">
              <a:lumMod val="50000"/>
            </a:schemeClr>
          </a:solidFill>
        </a:ln>
      </dgm:spPr>
      <dgm:t>
        <a:bodyPr/>
        <a:lstStyle/>
        <a:p>
          <a:r>
            <a:rPr lang="en-US"/>
            <a:t>Code analysis</a:t>
          </a:r>
          <a:endParaRPr lang="en-US" dirty="0"/>
        </a:p>
      </dgm:t>
    </dgm:pt>
    <dgm:pt modelId="{59729CCC-D5AD-BF40-8004-B607C848920B}" type="parTrans" cxnId="{E9249FF9-397A-4B4B-97DC-7B9AA5C32165}">
      <dgm:prSet/>
      <dgm:spPr/>
      <dgm:t>
        <a:bodyPr/>
        <a:lstStyle/>
        <a:p>
          <a:endParaRPr lang="en-US"/>
        </a:p>
      </dgm:t>
    </dgm:pt>
    <dgm:pt modelId="{0C8F943F-6D51-1F4A-A3EC-14DDC71D2C7B}" type="sibTrans" cxnId="{E9249FF9-397A-4B4B-97DC-7B9AA5C32165}">
      <dgm:prSet/>
      <dgm:spPr/>
      <dgm:t>
        <a:bodyPr/>
        <a:lstStyle/>
        <a:p>
          <a:endParaRPr lang="en-US"/>
        </a:p>
      </dgm:t>
    </dgm:pt>
    <dgm:pt modelId="{A5EDDE4F-452F-B545-A52A-9B0A283818F9}">
      <dgm:prSet/>
      <dgm:spPr>
        <a:solidFill>
          <a:srgbClr val="7030A0"/>
        </a:solidFill>
      </dgm:spPr>
      <dgm:t>
        <a:bodyPr/>
        <a:lstStyle/>
        <a:p>
          <a:r>
            <a:rPr lang="en-US" dirty="0"/>
            <a:t>Run-time prevention</a:t>
          </a:r>
        </a:p>
      </dgm:t>
    </dgm:pt>
    <dgm:pt modelId="{B0DA5D60-F0B4-1143-AAD3-988185BEAB54}" type="parTrans" cxnId="{59697A41-C96F-334A-B883-D4BF53BB4AC6}">
      <dgm:prSet/>
      <dgm:spPr/>
      <dgm:t>
        <a:bodyPr/>
        <a:lstStyle/>
        <a:p>
          <a:endParaRPr lang="en-US"/>
        </a:p>
      </dgm:t>
    </dgm:pt>
    <dgm:pt modelId="{37EA7F2B-1551-6A4F-8630-AC9DE64BD4E1}" type="sibTrans" cxnId="{59697A41-C96F-334A-B883-D4BF53BB4AC6}">
      <dgm:prSet/>
      <dgm:spPr/>
      <dgm:t>
        <a:bodyPr/>
        <a:lstStyle/>
        <a:p>
          <a:endParaRPr lang="en-US"/>
        </a:p>
      </dgm:t>
    </dgm:pt>
    <dgm:pt modelId="{D17B0FC4-6C12-9740-ACB9-7B41414C444D}">
      <dgm:prSet/>
      <dgm:spPr>
        <a:ln>
          <a:solidFill>
            <a:schemeClr val="accent3">
              <a:lumMod val="50000"/>
            </a:schemeClr>
          </a:solidFill>
        </a:ln>
      </dgm:spPr>
      <dgm:t>
        <a:bodyPr/>
        <a:lstStyle/>
        <a:p>
          <a:r>
            <a:rPr lang="en-US"/>
            <a:t>Check queries at runtime to see if they conform to a model of expected queries</a:t>
          </a:r>
          <a:endParaRPr lang="en-US" dirty="0"/>
        </a:p>
      </dgm:t>
    </dgm:pt>
    <dgm:pt modelId="{A3659257-24E3-584E-85B6-B250B54A1BBA}" type="parTrans" cxnId="{95ADB6D5-9663-D04F-9550-BA2AE32A510F}">
      <dgm:prSet/>
      <dgm:spPr/>
      <dgm:t>
        <a:bodyPr/>
        <a:lstStyle/>
        <a:p>
          <a:endParaRPr lang="en-US"/>
        </a:p>
      </dgm:t>
    </dgm:pt>
    <dgm:pt modelId="{1D0E7A55-F337-E245-890C-86F2A8560208}" type="sibTrans" cxnId="{95ADB6D5-9663-D04F-9550-BA2AE32A510F}">
      <dgm:prSet/>
      <dgm:spPr/>
      <dgm:t>
        <a:bodyPr/>
        <a:lstStyle/>
        <a:p>
          <a:endParaRPr lang="en-US"/>
        </a:p>
      </dgm:t>
    </dgm:pt>
    <dgm:pt modelId="{61DB9F86-B90E-384E-866B-526AE45BE440}" type="pres">
      <dgm:prSet presAssocID="{4763B453-3003-BE4B-BC65-35A6048C2A70}" presName="Name0" presStyleCnt="0">
        <dgm:presLayoutVars>
          <dgm:dir/>
          <dgm:animLvl val="lvl"/>
          <dgm:resizeHandles val="exact"/>
        </dgm:presLayoutVars>
      </dgm:prSet>
      <dgm:spPr/>
    </dgm:pt>
    <dgm:pt modelId="{BCABF4FF-8D6D-074B-83D5-8A5C25F1BC94}" type="pres">
      <dgm:prSet presAssocID="{4763B453-3003-BE4B-BC65-35A6048C2A70}" presName="tSp" presStyleCnt="0"/>
      <dgm:spPr/>
    </dgm:pt>
    <dgm:pt modelId="{3B029B1F-A4F1-F14C-80EF-A08ADFEBA288}" type="pres">
      <dgm:prSet presAssocID="{4763B453-3003-BE4B-BC65-35A6048C2A70}" presName="bSp" presStyleCnt="0"/>
      <dgm:spPr/>
    </dgm:pt>
    <dgm:pt modelId="{FAB08C7B-900D-7546-9604-6F738E9CE770}" type="pres">
      <dgm:prSet presAssocID="{4763B453-3003-BE4B-BC65-35A6048C2A70}" presName="process" presStyleCnt="0"/>
      <dgm:spPr/>
    </dgm:pt>
    <dgm:pt modelId="{EDBF8DC1-6A00-2943-8D05-979BFAE404DC}" type="pres">
      <dgm:prSet presAssocID="{630159A6-ECE4-5543-B8E1-904441480A3A}" presName="composite1" presStyleCnt="0"/>
      <dgm:spPr/>
    </dgm:pt>
    <dgm:pt modelId="{14727BB0-445E-DA4D-9C9E-00F3B0710F73}" type="pres">
      <dgm:prSet presAssocID="{630159A6-ECE4-5543-B8E1-904441480A3A}" presName="dummyNode1" presStyleLbl="node1" presStyleIdx="0" presStyleCnt="3"/>
      <dgm:spPr/>
    </dgm:pt>
    <dgm:pt modelId="{427D8EEB-2049-2648-AFC6-C22C20A27F4A}" type="pres">
      <dgm:prSet presAssocID="{630159A6-ECE4-5543-B8E1-904441480A3A}" presName="childNode1" presStyleLbl="bgAcc1" presStyleIdx="0" presStyleCnt="3">
        <dgm:presLayoutVars>
          <dgm:bulletEnabled val="1"/>
        </dgm:presLayoutVars>
      </dgm:prSet>
      <dgm:spPr/>
    </dgm:pt>
    <dgm:pt modelId="{2F70247C-A04B-AD45-AC70-BE918C630478}" type="pres">
      <dgm:prSet presAssocID="{630159A6-ECE4-5543-B8E1-904441480A3A}" presName="childNode1tx" presStyleLbl="bgAcc1" presStyleIdx="0" presStyleCnt="3">
        <dgm:presLayoutVars>
          <dgm:bulletEnabled val="1"/>
        </dgm:presLayoutVars>
      </dgm:prSet>
      <dgm:spPr/>
    </dgm:pt>
    <dgm:pt modelId="{33A75B8A-063E-3442-9A98-7A55C4BAC8A9}" type="pres">
      <dgm:prSet presAssocID="{630159A6-ECE4-5543-B8E1-904441480A3A}" presName="parentNode1" presStyleLbl="node1" presStyleIdx="0" presStyleCnt="3">
        <dgm:presLayoutVars>
          <dgm:chMax val="1"/>
          <dgm:bulletEnabled val="1"/>
        </dgm:presLayoutVars>
      </dgm:prSet>
      <dgm:spPr/>
    </dgm:pt>
    <dgm:pt modelId="{C571D011-0A28-9940-AF71-FA5AF3F2B7B4}" type="pres">
      <dgm:prSet presAssocID="{630159A6-ECE4-5543-B8E1-904441480A3A}" presName="connSite1" presStyleCnt="0"/>
      <dgm:spPr/>
    </dgm:pt>
    <dgm:pt modelId="{36B41190-F35A-FA4E-BE30-2333622E25B8}" type="pres">
      <dgm:prSet presAssocID="{02AA66DA-C627-DE4F-A739-0F7DFC9D933E}" presName="Name9" presStyleLbl="sibTrans2D1" presStyleIdx="0" presStyleCnt="2" custLinFactNeighborX="39626" custLinFactNeighborY="-18622"/>
      <dgm:spPr/>
    </dgm:pt>
    <dgm:pt modelId="{D9F6B144-7ACD-0141-8EAB-F7E7DF936771}" type="pres">
      <dgm:prSet presAssocID="{B0FF0038-6463-BC40-898A-D61307F146A9}" presName="composite2" presStyleCnt="0"/>
      <dgm:spPr/>
    </dgm:pt>
    <dgm:pt modelId="{F79BD0B0-F83A-E04D-94D4-10790FC27832}" type="pres">
      <dgm:prSet presAssocID="{B0FF0038-6463-BC40-898A-D61307F146A9}" presName="dummyNode2" presStyleLbl="node1" presStyleIdx="0" presStyleCnt="3"/>
      <dgm:spPr/>
    </dgm:pt>
    <dgm:pt modelId="{825BAB85-B5AC-C240-B731-B8A3809F9D5A}" type="pres">
      <dgm:prSet presAssocID="{B0FF0038-6463-BC40-898A-D61307F146A9}" presName="childNode2" presStyleLbl="bgAcc1" presStyleIdx="1" presStyleCnt="3">
        <dgm:presLayoutVars>
          <dgm:bulletEnabled val="1"/>
        </dgm:presLayoutVars>
      </dgm:prSet>
      <dgm:spPr/>
    </dgm:pt>
    <dgm:pt modelId="{26FC9599-7422-714F-B624-A5FFEAC53482}" type="pres">
      <dgm:prSet presAssocID="{B0FF0038-6463-BC40-898A-D61307F146A9}" presName="childNode2tx" presStyleLbl="bgAcc1" presStyleIdx="1" presStyleCnt="3">
        <dgm:presLayoutVars>
          <dgm:bulletEnabled val="1"/>
        </dgm:presLayoutVars>
      </dgm:prSet>
      <dgm:spPr/>
    </dgm:pt>
    <dgm:pt modelId="{40FD0C39-A57B-4746-83D5-D73CAC789D9D}" type="pres">
      <dgm:prSet presAssocID="{B0FF0038-6463-BC40-898A-D61307F146A9}" presName="parentNode2" presStyleLbl="node1" presStyleIdx="1" presStyleCnt="3">
        <dgm:presLayoutVars>
          <dgm:chMax val="0"/>
          <dgm:bulletEnabled val="1"/>
        </dgm:presLayoutVars>
      </dgm:prSet>
      <dgm:spPr/>
    </dgm:pt>
    <dgm:pt modelId="{20679EA1-1643-7743-A266-9F78A260C104}" type="pres">
      <dgm:prSet presAssocID="{B0FF0038-6463-BC40-898A-D61307F146A9}" presName="connSite2" presStyleCnt="0"/>
      <dgm:spPr/>
    </dgm:pt>
    <dgm:pt modelId="{079A0B5B-F15E-4046-9140-9BDD7C7AACA6}" type="pres">
      <dgm:prSet presAssocID="{136A7F17-716C-1A40-B05C-66DC9343EB1F}" presName="Name18" presStyleLbl="sibTrans2D1" presStyleIdx="1" presStyleCnt="2" custLinFactNeighborX="33901" custLinFactNeighborY="13942"/>
      <dgm:spPr/>
    </dgm:pt>
    <dgm:pt modelId="{5AAC19E9-AE2B-CA48-8544-B8C2C4EFA8CC}" type="pres">
      <dgm:prSet presAssocID="{A5EDDE4F-452F-B545-A52A-9B0A283818F9}" presName="composite1" presStyleCnt="0"/>
      <dgm:spPr/>
    </dgm:pt>
    <dgm:pt modelId="{19F59F81-2788-7E47-B3F8-3E32F0136CBE}" type="pres">
      <dgm:prSet presAssocID="{A5EDDE4F-452F-B545-A52A-9B0A283818F9}" presName="dummyNode1" presStyleLbl="node1" presStyleIdx="1" presStyleCnt="3"/>
      <dgm:spPr/>
    </dgm:pt>
    <dgm:pt modelId="{E95E5B31-3BA2-A045-AC9E-494CFC95ED76}" type="pres">
      <dgm:prSet presAssocID="{A5EDDE4F-452F-B545-A52A-9B0A283818F9}" presName="childNode1" presStyleLbl="bgAcc1" presStyleIdx="2" presStyleCnt="3">
        <dgm:presLayoutVars>
          <dgm:bulletEnabled val="1"/>
        </dgm:presLayoutVars>
      </dgm:prSet>
      <dgm:spPr/>
    </dgm:pt>
    <dgm:pt modelId="{D6927B3F-93FF-B241-A8CC-88E182CBC191}" type="pres">
      <dgm:prSet presAssocID="{A5EDDE4F-452F-B545-A52A-9B0A283818F9}" presName="childNode1tx" presStyleLbl="bgAcc1" presStyleIdx="2" presStyleCnt="3">
        <dgm:presLayoutVars>
          <dgm:bulletEnabled val="1"/>
        </dgm:presLayoutVars>
      </dgm:prSet>
      <dgm:spPr/>
    </dgm:pt>
    <dgm:pt modelId="{54341ACF-E68C-CA4B-900B-389E6B4A70FE}" type="pres">
      <dgm:prSet presAssocID="{A5EDDE4F-452F-B545-A52A-9B0A283818F9}" presName="parentNode1" presStyleLbl="node1" presStyleIdx="2" presStyleCnt="3">
        <dgm:presLayoutVars>
          <dgm:chMax val="1"/>
          <dgm:bulletEnabled val="1"/>
        </dgm:presLayoutVars>
      </dgm:prSet>
      <dgm:spPr/>
    </dgm:pt>
    <dgm:pt modelId="{0F171057-04C2-DD4F-9621-9E7128365318}" type="pres">
      <dgm:prSet presAssocID="{A5EDDE4F-452F-B545-A52A-9B0A283818F9}" presName="connSite1" presStyleCnt="0"/>
      <dgm:spPr/>
    </dgm:pt>
  </dgm:ptLst>
  <dgm:cxnLst>
    <dgm:cxn modelId="{72DA2F03-F8D9-AF4A-AC82-2B67E6C46349}" type="presOf" srcId="{16AD8A2E-B1ED-994B-A720-8D85DB77A14E}" destId="{26FC9599-7422-714F-B624-A5FFEAC53482}" srcOrd="1" destOrd="0" presId="urn:microsoft.com/office/officeart/2005/8/layout/hProcess4"/>
    <dgm:cxn modelId="{199F5508-7359-134C-A241-8CC67A23AC89}" srcId="{4763B453-3003-BE4B-BC65-35A6048C2A70}" destId="{B0FF0038-6463-BC40-898A-D61307F146A9}" srcOrd="1" destOrd="0" parTransId="{3A9C8B28-6C7B-F54A-A80D-64EEB6FCEECE}" sibTransId="{136A7F17-716C-1A40-B05C-66DC9343EB1F}"/>
    <dgm:cxn modelId="{61DF410C-8DD3-EA4E-B74A-3C984F20800A}" type="presOf" srcId="{E4B73263-1453-AD48-978E-61B53AF7EB10}" destId="{825BAB85-B5AC-C240-B731-B8A3809F9D5A}" srcOrd="0" destOrd="2" presId="urn:microsoft.com/office/officeart/2005/8/layout/hProcess4"/>
    <dgm:cxn modelId="{2CEAD40E-052A-1F44-AD2E-A40574763862}" type="presOf" srcId="{4C26F655-A7BD-BB4A-B322-1F076A5EF829}" destId="{2F70247C-A04B-AD45-AC70-BE918C630478}" srcOrd="1" destOrd="1" presId="urn:microsoft.com/office/officeart/2005/8/layout/hProcess4"/>
    <dgm:cxn modelId="{C1341412-403B-0E4A-B774-07D09EED2CD7}" type="presOf" srcId="{B0FF0038-6463-BC40-898A-D61307F146A9}" destId="{40FD0C39-A57B-4746-83D5-D73CAC789D9D}" srcOrd="0" destOrd="0" presId="urn:microsoft.com/office/officeart/2005/8/layout/hProcess4"/>
    <dgm:cxn modelId="{25963E15-D603-1647-8220-7BE05D0D430B}" type="presOf" srcId="{16AD8A2E-B1ED-994B-A720-8D85DB77A14E}" destId="{825BAB85-B5AC-C240-B731-B8A3809F9D5A}" srcOrd="0" destOrd="0" presId="urn:microsoft.com/office/officeart/2005/8/layout/hProcess4"/>
    <dgm:cxn modelId="{9B4DB72A-D94E-494B-8334-BB29A6627A56}" type="presOf" srcId="{7D7C3A43-F465-E542-BF27-2202196AB575}" destId="{2F70247C-A04B-AD45-AC70-BE918C630478}" srcOrd="1" destOrd="2" presId="urn:microsoft.com/office/officeart/2005/8/layout/hProcess4"/>
    <dgm:cxn modelId="{B2920237-DF8B-FA4D-B51D-4FC22C4BCD58}" type="presOf" srcId="{F77A4EFE-0A6B-8345-8340-77B1A902EEE0}" destId="{26FC9599-7422-714F-B624-A5FFEAC53482}" srcOrd="1" destOrd="1" presId="urn:microsoft.com/office/officeart/2005/8/layout/hProcess4"/>
    <dgm:cxn modelId="{59697A41-C96F-334A-B883-D4BF53BB4AC6}" srcId="{4763B453-3003-BE4B-BC65-35A6048C2A70}" destId="{A5EDDE4F-452F-B545-A52A-9B0A283818F9}" srcOrd="2" destOrd="0" parTransId="{B0DA5D60-F0B4-1143-AAD3-988185BEAB54}" sibTransId="{37EA7F2B-1551-6A4F-8630-AC9DE64BD4E1}"/>
    <dgm:cxn modelId="{1B355849-EC58-C844-AFE9-15EAD29CCA3E}" type="presOf" srcId="{572EE7DF-398B-A543-9D3E-3EA859DEEC12}" destId="{2F70247C-A04B-AD45-AC70-BE918C630478}" srcOrd="1" destOrd="0" presId="urn:microsoft.com/office/officeart/2005/8/layout/hProcess4"/>
    <dgm:cxn modelId="{3F16CA6B-0915-CD40-9DB2-FC0EF643FD31}" type="presOf" srcId="{D17B0FC4-6C12-9740-ACB9-7B41414C444D}" destId="{D6927B3F-93FF-B241-A8CC-88E182CBC191}" srcOrd="1" destOrd="0" presId="urn:microsoft.com/office/officeart/2005/8/layout/hProcess4"/>
    <dgm:cxn modelId="{17E9B36F-B19F-0A4B-B52E-4F669151ECBD}" type="presOf" srcId="{136A7F17-716C-1A40-B05C-66DC9343EB1F}" destId="{079A0B5B-F15E-4046-9140-9BDD7C7AACA6}" srcOrd="0" destOrd="0" presId="urn:microsoft.com/office/officeart/2005/8/layout/hProcess4"/>
    <dgm:cxn modelId="{A273417B-EDD0-AD4C-8126-FF54F7DBC1CF}" type="presOf" srcId="{572EE7DF-398B-A543-9D3E-3EA859DEEC12}" destId="{427D8EEB-2049-2648-AFC6-C22C20A27F4A}" srcOrd="0" destOrd="0" presId="urn:microsoft.com/office/officeart/2005/8/layout/hProcess4"/>
    <dgm:cxn modelId="{4182B97D-FBDB-804D-9BDA-CEE68B0568F1}" srcId="{B0FF0038-6463-BC40-898A-D61307F146A9}" destId="{F77A4EFE-0A6B-8345-8340-77B1A902EEE0}" srcOrd="1" destOrd="0" parTransId="{D4BF003D-EA09-864B-9501-78A7A7F9C785}" sibTransId="{235F8A43-61B8-1A4E-876F-2311ABEF2B98}"/>
    <dgm:cxn modelId="{70347F82-569D-1844-AD7B-1F1109BEB84D}" type="presOf" srcId="{4C26F655-A7BD-BB4A-B322-1F076A5EF829}" destId="{427D8EEB-2049-2648-AFC6-C22C20A27F4A}" srcOrd="0" destOrd="1" presId="urn:microsoft.com/office/officeart/2005/8/layout/hProcess4"/>
    <dgm:cxn modelId="{B52B0E83-D188-9445-9FCC-E4EE96A618EC}" type="presOf" srcId="{02AA66DA-C627-DE4F-A739-0F7DFC9D933E}" destId="{36B41190-F35A-FA4E-BE30-2333622E25B8}" srcOrd="0" destOrd="0" presId="urn:microsoft.com/office/officeart/2005/8/layout/hProcess4"/>
    <dgm:cxn modelId="{4D6F4783-5361-5247-A365-961F62E6E41D}" type="presOf" srcId="{7D7C3A43-F465-E542-BF27-2202196AB575}" destId="{427D8EEB-2049-2648-AFC6-C22C20A27F4A}" srcOrd="0" destOrd="2" presId="urn:microsoft.com/office/officeart/2005/8/layout/hProcess4"/>
    <dgm:cxn modelId="{77A7D689-5980-6C42-AFE2-BF990DC24B90}" type="presOf" srcId="{E4B73263-1453-AD48-978E-61B53AF7EB10}" destId="{26FC9599-7422-714F-B624-A5FFEAC53482}" srcOrd="1" destOrd="2" presId="urn:microsoft.com/office/officeart/2005/8/layout/hProcess4"/>
    <dgm:cxn modelId="{D64E6A8B-7FFB-A74D-9265-AA3AADD620AF}" srcId="{630159A6-ECE4-5543-B8E1-904441480A3A}" destId="{4C26F655-A7BD-BB4A-B322-1F076A5EF829}" srcOrd="1" destOrd="0" parTransId="{755531A6-5226-BB42-AE92-D3935260ED55}" sibTransId="{21290E9B-F85B-EF40-944C-A8DC48F3D286}"/>
    <dgm:cxn modelId="{9C517C95-14FF-D149-BC77-A85A154F33FD}" srcId="{630159A6-ECE4-5543-B8E1-904441480A3A}" destId="{572EE7DF-398B-A543-9D3E-3EA859DEEC12}" srcOrd="0" destOrd="0" parTransId="{E21FE3DD-6B0A-4642-86B1-8147F147EEDB}" sibTransId="{0789279E-D7BC-8B49-A23D-8ADA0C3861CE}"/>
    <dgm:cxn modelId="{DA7D53A8-1501-C148-9FD3-84A0CB36A04D}" type="presOf" srcId="{F77A4EFE-0A6B-8345-8340-77B1A902EEE0}" destId="{825BAB85-B5AC-C240-B731-B8A3809F9D5A}" srcOrd="0" destOrd="1" presId="urn:microsoft.com/office/officeart/2005/8/layout/hProcess4"/>
    <dgm:cxn modelId="{67F727AF-BCD1-4040-BC15-ED2BD028E8A3}" type="presOf" srcId="{630159A6-ECE4-5543-B8E1-904441480A3A}" destId="{33A75B8A-063E-3442-9A98-7A55C4BAC8A9}" srcOrd="0" destOrd="0" presId="urn:microsoft.com/office/officeart/2005/8/layout/hProcess4"/>
    <dgm:cxn modelId="{AD3FADBE-D043-704E-B9B5-B8A9257F7BE0}" srcId="{630159A6-ECE4-5543-B8E1-904441480A3A}" destId="{7D7C3A43-F465-E542-BF27-2202196AB575}" srcOrd="2" destOrd="0" parTransId="{116989C2-41B6-7D41-8B71-FD8370969BC5}" sibTransId="{5684C3CE-D5E0-CA4A-BCC8-A3A92804611F}"/>
    <dgm:cxn modelId="{1047AEC1-882D-B54F-B1B6-AEC81B8E4D1A}" srcId="{4763B453-3003-BE4B-BC65-35A6048C2A70}" destId="{630159A6-ECE4-5543-B8E1-904441480A3A}" srcOrd="0" destOrd="0" parTransId="{E5017DA0-3D4F-A24B-995A-94A1F5027FAD}" sibTransId="{02AA66DA-C627-DE4F-A739-0F7DFC9D933E}"/>
    <dgm:cxn modelId="{151DEACF-3419-0142-9291-268C45B0C4AC}" type="presOf" srcId="{A5EDDE4F-452F-B545-A52A-9B0A283818F9}" destId="{54341ACF-E68C-CA4B-900B-389E6B4A70FE}" srcOrd="0" destOrd="0" presId="urn:microsoft.com/office/officeart/2005/8/layout/hProcess4"/>
    <dgm:cxn modelId="{95ADB6D5-9663-D04F-9550-BA2AE32A510F}" srcId="{A5EDDE4F-452F-B545-A52A-9B0A283818F9}" destId="{D17B0FC4-6C12-9740-ACB9-7B41414C444D}" srcOrd="0" destOrd="0" parTransId="{A3659257-24E3-584E-85B6-B250B54A1BBA}" sibTransId="{1D0E7A55-F337-E245-890C-86F2A8560208}"/>
    <dgm:cxn modelId="{B571FDD5-653F-E74E-84FF-C2BBDC4CE6C3}" type="presOf" srcId="{4763B453-3003-BE4B-BC65-35A6048C2A70}" destId="{61DB9F86-B90E-384E-866B-526AE45BE440}" srcOrd="0" destOrd="0" presId="urn:microsoft.com/office/officeart/2005/8/layout/hProcess4"/>
    <dgm:cxn modelId="{0CFA3EE7-B30E-114F-A8BE-227C7859F6A7}" srcId="{B0FF0038-6463-BC40-898A-D61307F146A9}" destId="{16AD8A2E-B1ED-994B-A720-8D85DB77A14E}" srcOrd="0" destOrd="0" parTransId="{741B6F3A-3550-3D44-99B3-8C932960E449}" sibTransId="{E13B2DF2-894F-5D46-A9B6-4078D489C551}"/>
    <dgm:cxn modelId="{E9249FF9-397A-4B4B-97DC-7B9AA5C32165}" srcId="{B0FF0038-6463-BC40-898A-D61307F146A9}" destId="{E4B73263-1453-AD48-978E-61B53AF7EB10}" srcOrd="2" destOrd="0" parTransId="{59729CCC-D5AD-BF40-8004-B607C848920B}" sibTransId="{0C8F943F-6D51-1F4A-A3EC-14DDC71D2C7B}"/>
    <dgm:cxn modelId="{59B9A8FE-E365-7B48-803A-15ACC19A5693}" type="presOf" srcId="{D17B0FC4-6C12-9740-ACB9-7B41414C444D}" destId="{E95E5B31-3BA2-A045-AC9E-494CFC95ED76}" srcOrd="0" destOrd="0" presId="urn:microsoft.com/office/officeart/2005/8/layout/hProcess4"/>
    <dgm:cxn modelId="{EA7E90ED-2CA5-E947-BF63-6A7429AFD9FD}" type="presParOf" srcId="{61DB9F86-B90E-384E-866B-526AE45BE440}" destId="{BCABF4FF-8D6D-074B-83D5-8A5C25F1BC94}" srcOrd="0" destOrd="0" presId="urn:microsoft.com/office/officeart/2005/8/layout/hProcess4"/>
    <dgm:cxn modelId="{653024C5-1D8F-6E44-B891-B67E8BE18978}" type="presParOf" srcId="{61DB9F86-B90E-384E-866B-526AE45BE440}" destId="{3B029B1F-A4F1-F14C-80EF-A08ADFEBA288}" srcOrd="1" destOrd="0" presId="urn:microsoft.com/office/officeart/2005/8/layout/hProcess4"/>
    <dgm:cxn modelId="{3BDE70A6-073B-854E-AD66-2F64423BFC88}" type="presParOf" srcId="{61DB9F86-B90E-384E-866B-526AE45BE440}" destId="{FAB08C7B-900D-7546-9604-6F738E9CE770}" srcOrd="2" destOrd="0" presId="urn:microsoft.com/office/officeart/2005/8/layout/hProcess4"/>
    <dgm:cxn modelId="{5E96974B-4E38-554C-9385-4873D1F63D6B}" type="presParOf" srcId="{FAB08C7B-900D-7546-9604-6F738E9CE770}" destId="{EDBF8DC1-6A00-2943-8D05-979BFAE404DC}" srcOrd="0" destOrd="0" presId="urn:microsoft.com/office/officeart/2005/8/layout/hProcess4"/>
    <dgm:cxn modelId="{63324E27-6EA5-D141-A070-4B853F8DE0CC}" type="presParOf" srcId="{EDBF8DC1-6A00-2943-8D05-979BFAE404DC}" destId="{14727BB0-445E-DA4D-9C9E-00F3B0710F73}" srcOrd="0" destOrd="0" presId="urn:microsoft.com/office/officeart/2005/8/layout/hProcess4"/>
    <dgm:cxn modelId="{C551A744-1169-0540-BC29-AED28EBC97BC}" type="presParOf" srcId="{EDBF8DC1-6A00-2943-8D05-979BFAE404DC}" destId="{427D8EEB-2049-2648-AFC6-C22C20A27F4A}" srcOrd="1" destOrd="0" presId="urn:microsoft.com/office/officeart/2005/8/layout/hProcess4"/>
    <dgm:cxn modelId="{6EB94BF1-3E43-DC49-93EB-CFD07C2B459C}" type="presParOf" srcId="{EDBF8DC1-6A00-2943-8D05-979BFAE404DC}" destId="{2F70247C-A04B-AD45-AC70-BE918C630478}" srcOrd="2" destOrd="0" presId="urn:microsoft.com/office/officeart/2005/8/layout/hProcess4"/>
    <dgm:cxn modelId="{38142C69-2EA5-E943-A4C6-C349ED063EC8}" type="presParOf" srcId="{EDBF8DC1-6A00-2943-8D05-979BFAE404DC}" destId="{33A75B8A-063E-3442-9A98-7A55C4BAC8A9}" srcOrd="3" destOrd="0" presId="urn:microsoft.com/office/officeart/2005/8/layout/hProcess4"/>
    <dgm:cxn modelId="{F9459B90-10F0-5744-B8BB-CF2561A2CEC1}" type="presParOf" srcId="{EDBF8DC1-6A00-2943-8D05-979BFAE404DC}" destId="{C571D011-0A28-9940-AF71-FA5AF3F2B7B4}" srcOrd="4" destOrd="0" presId="urn:microsoft.com/office/officeart/2005/8/layout/hProcess4"/>
    <dgm:cxn modelId="{26DB41EA-6166-8842-96A4-0AB900FB22DD}" type="presParOf" srcId="{FAB08C7B-900D-7546-9604-6F738E9CE770}" destId="{36B41190-F35A-FA4E-BE30-2333622E25B8}" srcOrd="1" destOrd="0" presId="urn:microsoft.com/office/officeart/2005/8/layout/hProcess4"/>
    <dgm:cxn modelId="{17D7F027-F95C-A842-84D6-9E0BD54264AD}" type="presParOf" srcId="{FAB08C7B-900D-7546-9604-6F738E9CE770}" destId="{D9F6B144-7ACD-0141-8EAB-F7E7DF936771}" srcOrd="2" destOrd="0" presId="urn:microsoft.com/office/officeart/2005/8/layout/hProcess4"/>
    <dgm:cxn modelId="{A0CBC087-0D99-4A45-9C36-08E5D6EB539F}" type="presParOf" srcId="{D9F6B144-7ACD-0141-8EAB-F7E7DF936771}" destId="{F79BD0B0-F83A-E04D-94D4-10790FC27832}" srcOrd="0" destOrd="0" presId="urn:microsoft.com/office/officeart/2005/8/layout/hProcess4"/>
    <dgm:cxn modelId="{208B6EAD-E84D-3B45-9847-F5F9E1CF55C0}" type="presParOf" srcId="{D9F6B144-7ACD-0141-8EAB-F7E7DF936771}" destId="{825BAB85-B5AC-C240-B731-B8A3809F9D5A}" srcOrd="1" destOrd="0" presId="urn:microsoft.com/office/officeart/2005/8/layout/hProcess4"/>
    <dgm:cxn modelId="{2070A4D7-AA3D-D643-B66A-6A5AA8B080D4}" type="presParOf" srcId="{D9F6B144-7ACD-0141-8EAB-F7E7DF936771}" destId="{26FC9599-7422-714F-B624-A5FFEAC53482}" srcOrd="2" destOrd="0" presId="urn:microsoft.com/office/officeart/2005/8/layout/hProcess4"/>
    <dgm:cxn modelId="{B97F3BD5-0399-744C-8416-5FF106E353FC}" type="presParOf" srcId="{D9F6B144-7ACD-0141-8EAB-F7E7DF936771}" destId="{40FD0C39-A57B-4746-83D5-D73CAC789D9D}" srcOrd="3" destOrd="0" presId="urn:microsoft.com/office/officeart/2005/8/layout/hProcess4"/>
    <dgm:cxn modelId="{502B8E55-7BD6-E546-BF4E-AE10266D044E}" type="presParOf" srcId="{D9F6B144-7ACD-0141-8EAB-F7E7DF936771}" destId="{20679EA1-1643-7743-A266-9F78A260C104}" srcOrd="4" destOrd="0" presId="urn:microsoft.com/office/officeart/2005/8/layout/hProcess4"/>
    <dgm:cxn modelId="{8B7EAA39-CF83-4046-9D00-7BFE72C27124}" type="presParOf" srcId="{FAB08C7B-900D-7546-9604-6F738E9CE770}" destId="{079A0B5B-F15E-4046-9140-9BDD7C7AACA6}" srcOrd="3" destOrd="0" presId="urn:microsoft.com/office/officeart/2005/8/layout/hProcess4"/>
    <dgm:cxn modelId="{1EA550BA-C775-AA43-96D5-5422EABFDA12}" type="presParOf" srcId="{FAB08C7B-900D-7546-9604-6F738E9CE770}" destId="{5AAC19E9-AE2B-CA48-8544-B8C2C4EFA8CC}" srcOrd="4" destOrd="0" presId="urn:microsoft.com/office/officeart/2005/8/layout/hProcess4"/>
    <dgm:cxn modelId="{193EC68B-ACAA-4F4F-9A54-DF71F28726AE}" type="presParOf" srcId="{5AAC19E9-AE2B-CA48-8544-B8C2C4EFA8CC}" destId="{19F59F81-2788-7E47-B3F8-3E32F0136CBE}" srcOrd="0" destOrd="0" presId="urn:microsoft.com/office/officeart/2005/8/layout/hProcess4"/>
    <dgm:cxn modelId="{2D265FB4-A705-0A4B-BCD2-D3AC369553F4}" type="presParOf" srcId="{5AAC19E9-AE2B-CA48-8544-B8C2C4EFA8CC}" destId="{E95E5B31-3BA2-A045-AC9E-494CFC95ED76}" srcOrd="1" destOrd="0" presId="urn:microsoft.com/office/officeart/2005/8/layout/hProcess4"/>
    <dgm:cxn modelId="{92BCFE68-93E3-D340-BFCB-4ACBBBD57A5A}" type="presParOf" srcId="{5AAC19E9-AE2B-CA48-8544-B8C2C4EFA8CC}" destId="{D6927B3F-93FF-B241-A8CC-88E182CBC191}" srcOrd="2" destOrd="0" presId="urn:microsoft.com/office/officeart/2005/8/layout/hProcess4"/>
    <dgm:cxn modelId="{5559A9E7-9945-C247-8786-66D2572B8F78}" type="presParOf" srcId="{5AAC19E9-AE2B-CA48-8544-B8C2C4EFA8CC}" destId="{54341ACF-E68C-CA4B-900B-389E6B4A70FE}" srcOrd="3" destOrd="0" presId="urn:microsoft.com/office/officeart/2005/8/layout/hProcess4"/>
    <dgm:cxn modelId="{102F8A4E-F4DF-4149-B4A5-8B85F924E5C3}" type="presParOf" srcId="{5AAC19E9-AE2B-CA48-8544-B8C2C4EFA8CC}" destId="{0F171057-04C2-DD4F-9621-9E7128365318}" srcOrd="4" destOrd="0" presId="urn:microsoft.com/office/officeart/2005/8/layout/h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10DC1C5-AE1D-0848-9016-18A40D12B7F8}" type="doc">
      <dgm:prSet loTypeId="urn:microsoft.com/office/officeart/2005/8/layout/lProcess1" loCatId="process" qsTypeId="urn:microsoft.com/office/officeart/2005/8/quickstyle/simple4" qsCatId="simple" csTypeId="urn:microsoft.com/office/officeart/2005/8/colors/accent1_2" csCatId="accent1" phldr="1"/>
      <dgm:spPr/>
      <dgm:t>
        <a:bodyPr/>
        <a:lstStyle/>
        <a:p>
          <a:endParaRPr lang="en-US"/>
        </a:p>
      </dgm:t>
    </dgm:pt>
    <dgm:pt modelId="{F774AE7D-BD23-E04E-9EEF-B3AE48BF442B}">
      <dgm:prSet/>
      <dgm:spPr>
        <a:solidFill>
          <a:schemeClr val="tx2">
            <a:lumMod val="75000"/>
          </a:schemeClr>
        </a:solidFill>
        <a:ln w="25400">
          <a:solidFill>
            <a:schemeClr val="bg1"/>
          </a:solidFill>
        </a:ln>
      </dgm:spPr>
      <dgm:t>
        <a:bodyPr/>
        <a:lstStyle/>
        <a:p>
          <a:pPr rtl="0"/>
          <a:r>
            <a:rPr lang="en-US" b="1" dirty="0">
              <a:solidFill>
                <a:schemeClr val="bg1"/>
              </a:solidFill>
            </a:rPr>
            <a:t>Database access control system determines:</a:t>
          </a:r>
          <a:endParaRPr lang="en-US" dirty="0">
            <a:solidFill>
              <a:schemeClr val="bg1"/>
            </a:solidFill>
          </a:endParaRPr>
        </a:p>
      </dgm:t>
    </dgm:pt>
    <dgm:pt modelId="{C987D3B0-D736-394F-AE91-3EF70DF6CDFA}" type="parTrans" cxnId="{6177823B-B89C-4F43-A69D-E6976702F1CA}">
      <dgm:prSet/>
      <dgm:spPr/>
      <dgm:t>
        <a:bodyPr/>
        <a:lstStyle/>
        <a:p>
          <a:endParaRPr lang="en-US"/>
        </a:p>
      </dgm:t>
    </dgm:pt>
    <dgm:pt modelId="{A8817683-5C99-794C-B1D1-F123710528D9}" type="sibTrans" cxnId="{6177823B-B89C-4F43-A69D-E6976702F1CA}">
      <dgm:prSet/>
      <dgm:spPr/>
      <dgm:t>
        <a:bodyPr/>
        <a:lstStyle/>
        <a:p>
          <a:endParaRPr lang="en-US"/>
        </a:p>
      </dgm:t>
    </dgm:pt>
    <dgm:pt modelId="{62E2169F-C878-C043-A33B-924666554428}">
      <dgm:prSet/>
      <dgm:spPr>
        <a:ln w="25400">
          <a:solidFill>
            <a:schemeClr val="bg1"/>
          </a:solidFill>
        </a:ln>
      </dgm:spPr>
      <dgm:t>
        <a:bodyPr/>
        <a:lstStyle/>
        <a:p>
          <a:pPr rtl="0"/>
          <a:r>
            <a:rPr lang="en-US" b="1" dirty="0"/>
            <a:t>If the user has access to the entire database or just portions of it</a:t>
          </a:r>
          <a:endParaRPr lang="en-US" dirty="0"/>
        </a:p>
      </dgm:t>
    </dgm:pt>
    <dgm:pt modelId="{AC793626-DCB5-814F-9E69-0EB4F76967D1}" type="parTrans" cxnId="{70C14049-91BC-B944-B89C-2CDE6C2FD8A9}">
      <dgm:prSet/>
      <dgm:spPr>
        <a:solidFill>
          <a:schemeClr val="accent1"/>
        </a:solidFill>
      </dgm:spPr>
      <dgm:t>
        <a:bodyPr/>
        <a:lstStyle/>
        <a:p>
          <a:endParaRPr lang="en-US"/>
        </a:p>
      </dgm:t>
    </dgm:pt>
    <dgm:pt modelId="{8A40CE69-350E-C443-9483-3F1B5D22964A}" type="sibTrans" cxnId="{70C14049-91BC-B944-B89C-2CDE6C2FD8A9}">
      <dgm:prSet/>
      <dgm:spPr>
        <a:solidFill>
          <a:schemeClr val="accent1"/>
        </a:solidFill>
      </dgm:spPr>
      <dgm:t>
        <a:bodyPr/>
        <a:lstStyle/>
        <a:p>
          <a:endParaRPr lang="en-US"/>
        </a:p>
      </dgm:t>
    </dgm:pt>
    <dgm:pt modelId="{3A7DE87B-FC8F-F042-A3A2-5A5885E21F55}">
      <dgm:prSet/>
      <dgm:spPr>
        <a:ln w="25400">
          <a:solidFill>
            <a:schemeClr val="bg1"/>
          </a:solidFill>
        </a:ln>
      </dgm:spPr>
      <dgm:t>
        <a:bodyPr/>
        <a:lstStyle/>
        <a:p>
          <a:pPr rtl="0"/>
          <a:r>
            <a:rPr lang="en-US" b="1" dirty="0"/>
            <a:t>What access rights the user has (create, insert, delete, update, read, write)</a:t>
          </a:r>
          <a:endParaRPr lang="en-US" dirty="0"/>
        </a:p>
      </dgm:t>
    </dgm:pt>
    <dgm:pt modelId="{2354BB83-68C6-7849-8B3C-6B33C7EE8F73}" type="parTrans" cxnId="{C977E433-8C05-0845-8833-2752B7BA0E6C}">
      <dgm:prSet/>
      <dgm:spPr/>
      <dgm:t>
        <a:bodyPr/>
        <a:lstStyle/>
        <a:p>
          <a:endParaRPr lang="en-US"/>
        </a:p>
      </dgm:t>
    </dgm:pt>
    <dgm:pt modelId="{DA30F3A1-34CC-1D49-A6AA-6D5815CFFFB1}" type="sibTrans" cxnId="{C977E433-8C05-0845-8833-2752B7BA0E6C}">
      <dgm:prSet/>
      <dgm:spPr/>
      <dgm:t>
        <a:bodyPr/>
        <a:lstStyle/>
        <a:p>
          <a:endParaRPr lang="en-US"/>
        </a:p>
      </dgm:t>
    </dgm:pt>
    <dgm:pt modelId="{CF9ED469-24BB-8E4E-9A48-BF019A27B1B2}">
      <dgm:prSet/>
      <dgm:spPr>
        <a:solidFill>
          <a:schemeClr val="tx2">
            <a:lumMod val="75000"/>
          </a:schemeClr>
        </a:solidFill>
        <a:ln w="25400">
          <a:solidFill>
            <a:schemeClr val="bg1"/>
          </a:solidFill>
        </a:ln>
      </dgm:spPr>
      <dgm:t>
        <a:bodyPr/>
        <a:lstStyle/>
        <a:p>
          <a:pPr rtl="0"/>
          <a:r>
            <a:rPr lang="en-US" b="1" dirty="0">
              <a:solidFill>
                <a:schemeClr val="bg1"/>
              </a:solidFill>
            </a:rPr>
            <a:t>Can support a range of administrative policies</a:t>
          </a:r>
          <a:endParaRPr lang="en-US" dirty="0">
            <a:solidFill>
              <a:schemeClr val="bg1"/>
            </a:solidFill>
          </a:endParaRPr>
        </a:p>
      </dgm:t>
    </dgm:pt>
    <dgm:pt modelId="{568BC8F7-2973-D24A-A712-2395F82D90BE}" type="parTrans" cxnId="{0EF1B80F-C8E3-5744-8F89-E0294310D8BB}">
      <dgm:prSet/>
      <dgm:spPr/>
      <dgm:t>
        <a:bodyPr/>
        <a:lstStyle/>
        <a:p>
          <a:endParaRPr lang="en-US"/>
        </a:p>
      </dgm:t>
    </dgm:pt>
    <dgm:pt modelId="{77D2813C-9213-BA4C-BFBE-F88C6E1917CC}" type="sibTrans" cxnId="{0EF1B80F-C8E3-5744-8F89-E0294310D8BB}">
      <dgm:prSet/>
      <dgm:spPr/>
      <dgm:t>
        <a:bodyPr/>
        <a:lstStyle/>
        <a:p>
          <a:endParaRPr lang="en-US"/>
        </a:p>
      </dgm:t>
    </dgm:pt>
    <dgm:pt modelId="{7C4F428A-F8DB-EC40-A475-6DBDA6380575}">
      <dgm:prSet/>
      <dgm:spPr>
        <a:ln w="25400">
          <a:solidFill>
            <a:schemeClr val="bg1"/>
          </a:solidFill>
        </a:ln>
      </dgm:spPr>
      <dgm:t>
        <a:bodyPr/>
        <a:lstStyle/>
        <a:p>
          <a:pPr rtl="0"/>
          <a:r>
            <a:rPr lang="en-US" b="1" dirty="0"/>
            <a:t>Centralized administration</a:t>
          </a:r>
          <a:endParaRPr lang="en-US" dirty="0"/>
        </a:p>
      </dgm:t>
    </dgm:pt>
    <dgm:pt modelId="{3579225F-8382-0645-9DEC-5B58B7506EF3}" type="parTrans" cxnId="{24DD753B-F8EF-AA46-A026-6AF1D8948AFB}">
      <dgm:prSet/>
      <dgm:spPr>
        <a:solidFill>
          <a:schemeClr val="accent1"/>
        </a:solidFill>
      </dgm:spPr>
      <dgm:t>
        <a:bodyPr/>
        <a:lstStyle/>
        <a:p>
          <a:endParaRPr lang="en-US"/>
        </a:p>
      </dgm:t>
    </dgm:pt>
    <dgm:pt modelId="{7062FC6C-F862-E04E-863D-18303F0DA4BD}" type="sibTrans" cxnId="{24DD753B-F8EF-AA46-A026-6AF1D8948AFB}">
      <dgm:prSet/>
      <dgm:spPr>
        <a:solidFill>
          <a:schemeClr val="accent1"/>
        </a:solidFill>
      </dgm:spPr>
      <dgm:t>
        <a:bodyPr/>
        <a:lstStyle/>
        <a:p>
          <a:endParaRPr lang="en-US"/>
        </a:p>
      </dgm:t>
    </dgm:pt>
    <dgm:pt modelId="{C78A51F6-4E5F-B74F-B733-50176B863C6D}">
      <dgm:prSet/>
      <dgm:spPr>
        <a:ln w="25400">
          <a:solidFill>
            <a:schemeClr val="bg1"/>
          </a:solidFill>
        </a:ln>
      </dgm:spPr>
      <dgm:t>
        <a:bodyPr/>
        <a:lstStyle/>
        <a:p>
          <a:pPr rtl="0"/>
          <a:r>
            <a:rPr lang="en-US" b="1" dirty="0"/>
            <a:t>Small number of privileged users may grant and revoke access rights</a:t>
          </a:r>
          <a:endParaRPr lang="en-US" dirty="0"/>
        </a:p>
      </dgm:t>
    </dgm:pt>
    <dgm:pt modelId="{839FDDD5-EAAC-DB4B-B397-B41EE4B72BA1}" type="parTrans" cxnId="{F78545C9-217F-6949-894B-BEF7EAE5F2C0}">
      <dgm:prSet/>
      <dgm:spPr/>
      <dgm:t>
        <a:bodyPr/>
        <a:lstStyle/>
        <a:p>
          <a:endParaRPr lang="en-US"/>
        </a:p>
      </dgm:t>
    </dgm:pt>
    <dgm:pt modelId="{07DB008B-A44B-B54C-B1C0-0B853FDFF114}" type="sibTrans" cxnId="{F78545C9-217F-6949-894B-BEF7EAE5F2C0}">
      <dgm:prSet/>
      <dgm:spPr/>
      <dgm:t>
        <a:bodyPr/>
        <a:lstStyle/>
        <a:p>
          <a:endParaRPr lang="en-US"/>
        </a:p>
      </dgm:t>
    </dgm:pt>
    <dgm:pt modelId="{F3CCC854-9169-E543-87D2-AC2930F4EC5D}">
      <dgm:prSet/>
      <dgm:spPr>
        <a:ln w="25400">
          <a:solidFill>
            <a:schemeClr val="bg1"/>
          </a:solidFill>
        </a:ln>
      </dgm:spPr>
      <dgm:t>
        <a:bodyPr/>
        <a:lstStyle/>
        <a:p>
          <a:pPr rtl="0"/>
          <a:r>
            <a:rPr lang="en-US" b="1" dirty="0"/>
            <a:t>Ownership-based administration</a:t>
          </a:r>
          <a:endParaRPr lang="en-US" dirty="0"/>
        </a:p>
      </dgm:t>
    </dgm:pt>
    <dgm:pt modelId="{B52ABC47-C0C0-224A-9D21-3485167CDA24}" type="parTrans" cxnId="{5601EA34-73FB-F746-B58D-F30EDF9D1863}">
      <dgm:prSet/>
      <dgm:spPr/>
      <dgm:t>
        <a:bodyPr/>
        <a:lstStyle/>
        <a:p>
          <a:endParaRPr lang="en-US"/>
        </a:p>
      </dgm:t>
    </dgm:pt>
    <dgm:pt modelId="{BB6C4319-4C71-F54B-A791-204B39605426}" type="sibTrans" cxnId="{5601EA34-73FB-F746-B58D-F30EDF9D1863}">
      <dgm:prSet/>
      <dgm:spPr>
        <a:solidFill>
          <a:schemeClr val="accent1"/>
        </a:solidFill>
      </dgm:spPr>
      <dgm:t>
        <a:bodyPr/>
        <a:lstStyle/>
        <a:p>
          <a:endParaRPr lang="en-US"/>
        </a:p>
      </dgm:t>
    </dgm:pt>
    <dgm:pt modelId="{5A384C71-A5F0-494D-BF90-D8F49E8AF9A7}">
      <dgm:prSet/>
      <dgm:spPr>
        <a:ln w="25400">
          <a:solidFill>
            <a:schemeClr val="bg1"/>
          </a:solidFill>
        </a:ln>
      </dgm:spPr>
      <dgm:t>
        <a:bodyPr/>
        <a:lstStyle/>
        <a:p>
          <a:pPr rtl="0"/>
          <a:r>
            <a:rPr lang="en-US" b="1" dirty="0"/>
            <a:t>The creator of a table may grant and revoke access rights to the table</a:t>
          </a:r>
          <a:endParaRPr lang="en-US" dirty="0"/>
        </a:p>
      </dgm:t>
    </dgm:pt>
    <dgm:pt modelId="{5E27658A-FD50-564A-905B-013785CEAC19}" type="parTrans" cxnId="{FB12DDC9-1F9F-0347-A6D6-D7CE9A6698D6}">
      <dgm:prSet/>
      <dgm:spPr/>
      <dgm:t>
        <a:bodyPr/>
        <a:lstStyle/>
        <a:p>
          <a:endParaRPr lang="en-US"/>
        </a:p>
      </dgm:t>
    </dgm:pt>
    <dgm:pt modelId="{EDD341ED-816A-6848-B74F-516EC14A959C}" type="sibTrans" cxnId="{FB12DDC9-1F9F-0347-A6D6-D7CE9A6698D6}">
      <dgm:prSet/>
      <dgm:spPr/>
      <dgm:t>
        <a:bodyPr/>
        <a:lstStyle/>
        <a:p>
          <a:endParaRPr lang="en-US"/>
        </a:p>
      </dgm:t>
    </dgm:pt>
    <dgm:pt modelId="{D2D00EE0-E4A3-D843-A1FA-39B11F96B651}">
      <dgm:prSet/>
      <dgm:spPr>
        <a:ln w="25400">
          <a:solidFill>
            <a:schemeClr val="bg1"/>
          </a:solidFill>
        </a:ln>
      </dgm:spPr>
      <dgm:t>
        <a:bodyPr/>
        <a:lstStyle/>
        <a:p>
          <a:pPr rtl="0"/>
          <a:r>
            <a:rPr lang="en-US" b="1" dirty="0"/>
            <a:t>Decentralized administration</a:t>
          </a:r>
          <a:endParaRPr lang="en-US" dirty="0"/>
        </a:p>
      </dgm:t>
    </dgm:pt>
    <dgm:pt modelId="{BE4C1E24-31B2-D548-8A3E-B27E00DE73F4}" type="parTrans" cxnId="{14BCF641-C4B9-794F-8DE7-F3A3409F5BFD}">
      <dgm:prSet/>
      <dgm:spPr/>
      <dgm:t>
        <a:bodyPr/>
        <a:lstStyle/>
        <a:p>
          <a:endParaRPr lang="en-US"/>
        </a:p>
      </dgm:t>
    </dgm:pt>
    <dgm:pt modelId="{2474DD5B-3CCD-C944-98D9-52D400FFF10A}" type="sibTrans" cxnId="{14BCF641-C4B9-794F-8DE7-F3A3409F5BFD}">
      <dgm:prSet/>
      <dgm:spPr/>
      <dgm:t>
        <a:bodyPr/>
        <a:lstStyle/>
        <a:p>
          <a:endParaRPr lang="en-US"/>
        </a:p>
      </dgm:t>
    </dgm:pt>
    <dgm:pt modelId="{60D0FDDF-B684-7B45-8123-1DBA95B2756B}">
      <dgm:prSet/>
      <dgm:spPr>
        <a:ln w="25400">
          <a:solidFill>
            <a:schemeClr val="bg1"/>
          </a:solidFill>
        </a:ln>
      </dgm:spPr>
      <dgm:t>
        <a:bodyPr/>
        <a:lstStyle/>
        <a:p>
          <a:pPr rtl="0"/>
          <a:r>
            <a:rPr lang="en-US" b="1" dirty="0"/>
            <a:t>The owner of the table may grant and revoke authorization rights to other users, allowing them to grant and revoke access rights to the table</a:t>
          </a:r>
          <a:endParaRPr lang="en-US" dirty="0"/>
        </a:p>
      </dgm:t>
    </dgm:pt>
    <dgm:pt modelId="{EDED090E-12FD-844A-97D8-85DF8180FBC2}" type="parTrans" cxnId="{9AC62D79-716B-AF43-B560-D8CB7E4A7980}">
      <dgm:prSet/>
      <dgm:spPr/>
      <dgm:t>
        <a:bodyPr/>
        <a:lstStyle/>
        <a:p>
          <a:endParaRPr lang="en-US"/>
        </a:p>
      </dgm:t>
    </dgm:pt>
    <dgm:pt modelId="{B6A8A5E0-684C-174E-9503-08F1F8E8AC36}" type="sibTrans" cxnId="{9AC62D79-716B-AF43-B560-D8CB7E4A7980}">
      <dgm:prSet/>
      <dgm:spPr/>
      <dgm:t>
        <a:bodyPr/>
        <a:lstStyle/>
        <a:p>
          <a:endParaRPr lang="en-US"/>
        </a:p>
      </dgm:t>
    </dgm:pt>
    <dgm:pt modelId="{4C1A9531-01A5-2B47-A673-184C37C8A4B8}" type="pres">
      <dgm:prSet presAssocID="{710DC1C5-AE1D-0848-9016-18A40D12B7F8}" presName="Name0" presStyleCnt="0">
        <dgm:presLayoutVars>
          <dgm:dir/>
          <dgm:animLvl val="lvl"/>
          <dgm:resizeHandles val="exact"/>
        </dgm:presLayoutVars>
      </dgm:prSet>
      <dgm:spPr/>
    </dgm:pt>
    <dgm:pt modelId="{69FF1F2E-2568-8E48-B9E0-A4B3C7EB8138}" type="pres">
      <dgm:prSet presAssocID="{F774AE7D-BD23-E04E-9EEF-B3AE48BF442B}" presName="vertFlow" presStyleCnt="0"/>
      <dgm:spPr/>
    </dgm:pt>
    <dgm:pt modelId="{F78B6DAD-EB05-444F-8AB1-BA4931CA8374}" type="pres">
      <dgm:prSet presAssocID="{F774AE7D-BD23-E04E-9EEF-B3AE48BF442B}" presName="header" presStyleLbl="node1" presStyleIdx="0" presStyleCnt="2"/>
      <dgm:spPr/>
    </dgm:pt>
    <dgm:pt modelId="{D8B2607C-6E53-004A-909D-360372672B0A}" type="pres">
      <dgm:prSet presAssocID="{AC793626-DCB5-814F-9E69-0EB4F76967D1}" presName="parTrans" presStyleLbl="sibTrans2D1" presStyleIdx="0" presStyleCnt="5"/>
      <dgm:spPr/>
    </dgm:pt>
    <dgm:pt modelId="{3617A085-E756-C340-B729-9816B8EDC2C7}" type="pres">
      <dgm:prSet presAssocID="{62E2169F-C878-C043-A33B-924666554428}" presName="child" presStyleLbl="alignAccFollowNode1" presStyleIdx="0" presStyleCnt="5">
        <dgm:presLayoutVars>
          <dgm:chMax val="0"/>
          <dgm:bulletEnabled val="1"/>
        </dgm:presLayoutVars>
      </dgm:prSet>
      <dgm:spPr/>
    </dgm:pt>
    <dgm:pt modelId="{418A1A9B-B8EB-184C-B8AF-CA8207E8D21E}" type="pres">
      <dgm:prSet presAssocID="{8A40CE69-350E-C443-9483-3F1B5D22964A}" presName="sibTrans" presStyleLbl="sibTrans2D1" presStyleIdx="1" presStyleCnt="5"/>
      <dgm:spPr/>
    </dgm:pt>
    <dgm:pt modelId="{F7E897E6-1360-EE43-B6D9-17E7E2AD3FCF}" type="pres">
      <dgm:prSet presAssocID="{3A7DE87B-FC8F-F042-A3A2-5A5885E21F55}" presName="child" presStyleLbl="alignAccFollowNode1" presStyleIdx="1" presStyleCnt="5">
        <dgm:presLayoutVars>
          <dgm:chMax val="0"/>
          <dgm:bulletEnabled val="1"/>
        </dgm:presLayoutVars>
      </dgm:prSet>
      <dgm:spPr/>
    </dgm:pt>
    <dgm:pt modelId="{129CFE88-9DFF-D24D-B19B-8EE08583C247}" type="pres">
      <dgm:prSet presAssocID="{F774AE7D-BD23-E04E-9EEF-B3AE48BF442B}" presName="hSp" presStyleCnt="0"/>
      <dgm:spPr/>
    </dgm:pt>
    <dgm:pt modelId="{EB6E9E1E-B3E0-B74B-8D92-B3D9739944C9}" type="pres">
      <dgm:prSet presAssocID="{CF9ED469-24BB-8E4E-9A48-BF019A27B1B2}" presName="vertFlow" presStyleCnt="0"/>
      <dgm:spPr/>
    </dgm:pt>
    <dgm:pt modelId="{A4590DF0-A318-CC43-A18A-0B09CE77DACF}" type="pres">
      <dgm:prSet presAssocID="{CF9ED469-24BB-8E4E-9A48-BF019A27B1B2}" presName="header" presStyleLbl="node1" presStyleIdx="1" presStyleCnt="2"/>
      <dgm:spPr/>
    </dgm:pt>
    <dgm:pt modelId="{E10E247B-EA72-0B4D-BEC6-25AE77564A34}" type="pres">
      <dgm:prSet presAssocID="{3579225F-8382-0645-9DEC-5B58B7506EF3}" presName="parTrans" presStyleLbl="sibTrans2D1" presStyleIdx="2" presStyleCnt="5"/>
      <dgm:spPr/>
    </dgm:pt>
    <dgm:pt modelId="{B0E0FFB7-FDE8-8F45-91C3-073F4B738C6C}" type="pres">
      <dgm:prSet presAssocID="{7C4F428A-F8DB-EC40-A475-6DBDA6380575}" presName="child" presStyleLbl="alignAccFollowNode1" presStyleIdx="2" presStyleCnt="5">
        <dgm:presLayoutVars>
          <dgm:chMax val="0"/>
          <dgm:bulletEnabled val="1"/>
        </dgm:presLayoutVars>
      </dgm:prSet>
      <dgm:spPr/>
    </dgm:pt>
    <dgm:pt modelId="{40379304-9C63-0940-BF30-51A501825D49}" type="pres">
      <dgm:prSet presAssocID="{7062FC6C-F862-E04E-863D-18303F0DA4BD}" presName="sibTrans" presStyleLbl="sibTrans2D1" presStyleIdx="3" presStyleCnt="5"/>
      <dgm:spPr/>
    </dgm:pt>
    <dgm:pt modelId="{C210DFBA-EE4C-3D48-A239-0A54457A4CE7}" type="pres">
      <dgm:prSet presAssocID="{F3CCC854-9169-E543-87D2-AC2930F4EC5D}" presName="child" presStyleLbl="alignAccFollowNode1" presStyleIdx="3" presStyleCnt="5">
        <dgm:presLayoutVars>
          <dgm:chMax val="0"/>
          <dgm:bulletEnabled val="1"/>
        </dgm:presLayoutVars>
      </dgm:prSet>
      <dgm:spPr/>
    </dgm:pt>
    <dgm:pt modelId="{0F05858A-43AB-C247-B726-3AC9790EBA67}" type="pres">
      <dgm:prSet presAssocID="{BB6C4319-4C71-F54B-A791-204B39605426}" presName="sibTrans" presStyleLbl="sibTrans2D1" presStyleIdx="4" presStyleCnt="5"/>
      <dgm:spPr/>
    </dgm:pt>
    <dgm:pt modelId="{EFD569BB-6393-254A-8F5F-F6C61361DD67}" type="pres">
      <dgm:prSet presAssocID="{D2D00EE0-E4A3-D843-A1FA-39B11F96B651}" presName="child" presStyleLbl="alignAccFollowNode1" presStyleIdx="4" presStyleCnt="5">
        <dgm:presLayoutVars>
          <dgm:chMax val="0"/>
          <dgm:bulletEnabled val="1"/>
        </dgm:presLayoutVars>
      </dgm:prSet>
      <dgm:spPr/>
    </dgm:pt>
  </dgm:ptLst>
  <dgm:cxnLst>
    <dgm:cxn modelId="{0EF1B80F-C8E3-5744-8F89-E0294310D8BB}" srcId="{710DC1C5-AE1D-0848-9016-18A40D12B7F8}" destId="{CF9ED469-24BB-8E4E-9A48-BF019A27B1B2}" srcOrd="1" destOrd="0" parTransId="{568BC8F7-2973-D24A-A712-2395F82D90BE}" sibTransId="{77D2813C-9213-BA4C-BFBE-F88C6E1917CC}"/>
    <dgm:cxn modelId="{E87FAA26-FFA3-E744-88D9-DB90505010B7}" type="presOf" srcId="{F3CCC854-9169-E543-87D2-AC2930F4EC5D}" destId="{C210DFBA-EE4C-3D48-A239-0A54457A4CE7}" srcOrd="0" destOrd="0" presId="urn:microsoft.com/office/officeart/2005/8/layout/lProcess1"/>
    <dgm:cxn modelId="{C977E433-8C05-0845-8833-2752B7BA0E6C}" srcId="{F774AE7D-BD23-E04E-9EEF-B3AE48BF442B}" destId="{3A7DE87B-FC8F-F042-A3A2-5A5885E21F55}" srcOrd="1" destOrd="0" parTransId="{2354BB83-68C6-7849-8B3C-6B33C7EE8F73}" sibTransId="{DA30F3A1-34CC-1D49-A6AA-6D5815CFFFB1}"/>
    <dgm:cxn modelId="{5601EA34-73FB-F746-B58D-F30EDF9D1863}" srcId="{CF9ED469-24BB-8E4E-9A48-BF019A27B1B2}" destId="{F3CCC854-9169-E543-87D2-AC2930F4EC5D}" srcOrd="1" destOrd="0" parTransId="{B52ABC47-C0C0-224A-9D21-3485167CDA24}" sibTransId="{BB6C4319-4C71-F54B-A791-204B39605426}"/>
    <dgm:cxn modelId="{24DD753B-F8EF-AA46-A026-6AF1D8948AFB}" srcId="{CF9ED469-24BB-8E4E-9A48-BF019A27B1B2}" destId="{7C4F428A-F8DB-EC40-A475-6DBDA6380575}" srcOrd="0" destOrd="0" parTransId="{3579225F-8382-0645-9DEC-5B58B7506EF3}" sibTransId="{7062FC6C-F862-E04E-863D-18303F0DA4BD}"/>
    <dgm:cxn modelId="{6177823B-B89C-4F43-A69D-E6976702F1CA}" srcId="{710DC1C5-AE1D-0848-9016-18A40D12B7F8}" destId="{F774AE7D-BD23-E04E-9EEF-B3AE48BF442B}" srcOrd="0" destOrd="0" parTransId="{C987D3B0-D736-394F-AE91-3EF70DF6CDFA}" sibTransId="{A8817683-5C99-794C-B1D1-F123710528D9}"/>
    <dgm:cxn modelId="{14BCF641-C4B9-794F-8DE7-F3A3409F5BFD}" srcId="{CF9ED469-24BB-8E4E-9A48-BF019A27B1B2}" destId="{D2D00EE0-E4A3-D843-A1FA-39B11F96B651}" srcOrd="2" destOrd="0" parTransId="{BE4C1E24-31B2-D548-8A3E-B27E00DE73F4}" sibTransId="{2474DD5B-3CCD-C944-98D9-52D400FFF10A}"/>
    <dgm:cxn modelId="{70C14049-91BC-B944-B89C-2CDE6C2FD8A9}" srcId="{F774AE7D-BD23-E04E-9EEF-B3AE48BF442B}" destId="{62E2169F-C878-C043-A33B-924666554428}" srcOrd="0" destOrd="0" parTransId="{AC793626-DCB5-814F-9E69-0EB4F76967D1}" sibTransId="{8A40CE69-350E-C443-9483-3F1B5D22964A}"/>
    <dgm:cxn modelId="{13DFCE4C-CB81-6A4F-B6C2-9F07B7C2E1AA}" type="presOf" srcId="{60D0FDDF-B684-7B45-8123-1DBA95B2756B}" destId="{EFD569BB-6393-254A-8F5F-F6C61361DD67}" srcOrd="0" destOrd="1" presId="urn:microsoft.com/office/officeart/2005/8/layout/lProcess1"/>
    <dgm:cxn modelId="{17348950-6802-E349-971F-3915DF6E8D26}" type="presOf" srcId="{D2D00EE0-E4A3-D843-A1FA-39B11F96B651}" destId="{EFD569BB-6393-254A-8F5F-F6C61361DD67}" srcOrd="0" destOrd="0" presId="urn:microsoft.com/office/officeart/2005/8/layout/lProcess1"/>
    <dgm:cxn modelId="{E2F64B75-A50B-BE4A-A2A0-3289687760FF}" type="presOf" srcId="{62E2169F-C878-C043-A33B-924666554428}" destId="{3617A085-E756-C340-B729-9816B8EDC2C7}" srcOrd="0" destOrd="0" presId="urn:microsoft.com/office/officeart/2005/8/layout/lProcess1"/>
    <dgm:cxn modelId="{C505C658-BC60-B748-8D83-CC8EE0B1EDE9}" type="presOf" srcId="{F774AE7D-BD23-E04E-9EEF-B3AE48BF442B}" destId="{F78B6DAD-EB05-444F-8AB1-BA4931CA8374}" srcOrd="0" destOrd="0" presId="urn:microsoft.com/office/officeart/2005/8/layout/lProcess1"/>
    <dgm:cxn modelId="{9AC62D79-716B-AF43-B560-D8CB7E4A7980}" srcId="{D2D00EE0-E4A3-D843-A1FA-39B11F96B651}" destId="{60D0FDDF-B684-7B45-8123-1DBA95B2756B}" srcOrd="0" destOrd="0" parTransId="{EDED090E-12FD-844A-97D8-85DF8180FBC2}" sibTransId="{B6A8A5E0-684C-174E-9503-08F1F8E8AC36}"/>
    <dgm:cxn modelId="{5670EE7D-1B43-0C4F-BF90-3661F0F775D4}" type="presOf" srcId="{710DC1C5-AE1D-0848-9016-18A40D12B7F8}" destId="{4C1A9531-01A5-2B47-A673-184C37C8A4B8}" srcOrd="0" destOrd="0" presId="urn:microsoft.com/office/officeart/2005/8/layout/lProcess1"/>
    <dgm:cxn modelId="{D5D5F686-3ADE-A041-978B-6C70EE1407A8}" type="presOf" srcId="{7C4F428A-F8DB-EC40-A475-6DBDA6380575}" destId="{B0E0FFB7-FDE8-8F45-91C3-073F4B738C6C}" srcOrd="0" destOrd="0" presId="urn:microsoft.com/office/officeart/2005/8/layout/lProcess1"/>
    <dgm:cxn modelId="{81235E88-F3FB-A24F-B4DB-80F3410C6FA9}" type="presOf" srcId="{8A40CE69-350E-C443-9483-3F1B5D22964A}" destId="{418A1A9B-B8EB-184C-B8AF-CA8207E8D21E}" srcOrd="0" destOrd="0" presId="urn:microsoft.com/office/officeart/2005/8/layout/lProcess1"/>
    <dgm:cxn modelId="{1E16E588-A410-474D-8C46-378B1FD76AE2}" type="presOf" srcId="{CF9ED469-24BB-8E4E-9A48-BF019A27B1B2}" destId="{A4590DF0-A318-CC43-A18A-0B09CE77DACF}" srcOrd="0" destOrd="0" presId="urn:microsoft.com/office/officeart/2005/8/layout/lProcess1"/>
    <dgm:cxn modelId="{423EDF89-D6C9-C34E-A0D9-20D1004DBD85}" type="presOf" srcId="{BB6C4319-4C71-F54B-A791-204B39605426}" destId="{0F05858A-43AB-C247-B726-3AC9790EBA67}" srcOrd="0" destOrd="0" presId="urn:microsoft.com/office/officeart/2005/8/layout/lProcess1"/>
    <dgm:cxn modelId="{EF2EA690-B31F-1A41-A7D1-CE8D9E76BDE6}" type="presOf" srcId="{7062FC6C-F862-E04E-863D-18303F0DA4BD}" destId="{40379304-9C63-0940-BF30-51A501825D49}" srcOrd="0" destOrd="0" presId="urn:microsoft.com/office/officeart/2005/8/layout/lProcess1"/>
    <dgm:cxn modelId="{BF9F7895-399B-1748-91AB-F15688F1CA3D}" type="presOf" srcId="{3A7DE87B-FC8F-F042-A3A2-5A5885E21F55}" destId="{F7E897E6-1360-EE43-B6D9-17E7E2AD3FCF}" srcOrd="0" destOrd="0" presId="urn:microsoft.com/office/officeart/2005/8/layout/lProcess1"/>
    <dgm:cxn modelId="{705AA2A2-7214-4D42-B42E-1FC0F609C5E5}" type="presOf" srcId="{5A384C71-A5F0-494D-BF90-D8F49E8AF9A7}" destId="{C210DFBA-EE4C-3D48-A239-0A54457A4CE7}" srcOrd="0" destOrd="1" presId="urn:microsoft.com/office/officeart/2005/8/layout/lProcess1"/>
    <dgm:cxn modelId="{E62BBEA6-9188-4B40-B808-B73478576BB0}" type="presOf" srcId="{3579225F-8382-0645-9DEC-5B58B7506EF3}" destId="{E10E247B-EA72-0B4D-BEC6-25AE77564A34}" srcOrd="0" destOrd="0" presId="urn:microsoft.com/office/officeart/2005/8/layout/lProcess1"/>
    <dgm:cxn modelId="{AC2D05C4-97C5-B144-96D4-C79DDA6CC896}" type="presOf" srcId="{C78A51F6-4E5F-B74F-B733-50176B863C6D}" destId="{B0E0FFB7-FDE8-8F45-91C3-073F4B738C6C}" srcOrd="0" destOrd="1" presId="urn:microsoft.com/office/officeart/2005/8/layout/lProcess1"/>
    <dgm:cxn modelId="{F78545C9-217F-6949-894B-BEF7EAE5F2C0}" srcId="{7C4F428A-F8DB-EC40-A475-6DBDA6380575}" destId="{C78A51F6-4E5F-B74F-B733-50176B863C6D}" srcOrd="0" destOrd="0" parTransId="{839FDDD5-EAAC-DB4B-B397-B41EE4B72BA1}" sibTransId="{07DB008B-A44B-B54C-B1C0-0B853FDFF114}"/>
    <dgm:cxn modelId="{FB12DDC9-1F9F-0347-A6D6-D7CE9A6698D6}" srcId="{F3CCC854-9169-E543-87D2-AC2930F4EC5D}" destId="{5A384C71-A5F0-494D-BF90-D8F49E8AF9A7}" srcOrd="0" destOrd="0" parTransId="{5E27658A-FD50-564A-905B-013785CEAC19}" sibTransId="{EDD341ED-816A-6848-B74F-516EC14A959C}"/>
    <dgm:cxn modelId="{A8DC60E0-C296-E647-BA53-F7026C6631D6}" type="presOf" srcId="{AC793626-DCB5-814F-9E69-0EB4F76967D1}" destId="{D8B2607C-6E53-004A-909D-360372672B0A}" srcOrd="0" destOrd="0" presId="urn:microsoft.com/office/officeart/2005/8/layout/lProcess1"/>
    <dgm:cxn modelId="{0C5B1EC5-FE32-4C47-BAF0-7D3E31D76E64}" type="presParOf" srcId="{4C1A9531-01A5-2B47-A673-184C37C8A4B8}" destId="{69FF1F2E-2568-8E48-B9E0-A4B3C7EB8138}" srcOrd="0" destOrd="0" presId="urn:microsoft.com/office/officeart/2005/8/layout/lProcess1"/>
    <dgm:cxn modelId="{861EB69B-28E7-B940-B726-37549DDEFAC6}" type="presParOf" srcId="{69FF1F2E-2568-8E48-B9E0-A4B3C7EB8138}" destId="{F78B6DAD-EB05-444F-8AB1-BA4931CA8374}" srcOrd="0" destOrd="0" presId="urn:microsoft.com/office/officeart/2005/8/layout/lProcess1"/>
    <dgm:cxn modelId="{551EA490-2C25-0946-B82A-11DC2FAE4B62}" type="presParOf" srcId="{69FF1F2E-2568-8E48-B9E0-A4B3C7EB8138}" destId="{D8B2607C-6E53-004A-909D-360372672B0A}" srcOrd="1" destOrd="0" presId="urn:microsoft.com/office/officeart/2005/8/layout/lProcess1"/>
    <dgm:cxn modelId="{C2E98121-3C31-584F-881C-09D0F01BC839}" type="presParOf" srcId="{69FF1F2E-2568-8E48-B9E0-A4B3C7EB8138}" destId="{3617A085-E756-C340-B729-9816B8EDC2C7}" srcOrd="2" destOrd="0" presId="urn:microsoft.com/office/officeart/2005/8/layout/lProcess1"/>
    <dgm:cxn modelId="{17692037-BBC2-AD4D-B410-CB0984B3A2EB}" type="presParOf" srcId="{69FF1F2E-2568-8E48-B9E0-A4B3C7EB8138}" destId="{418A1A9B-B8EB-184C-B8AF-CA8207E8D21E}" srcOrd="3" destOrd="0" presId="urn:microsoft.com/office/officeart/2005/8/layout/lProcess1"/>
    <dgm:cxn modelId="{CBC309A8-1952-184E-BE37-C9411E38D3C2}" type="presParOf" srcId="{69FF1F2E-2568-8E48-B9E0-A4B3C7EB8138}" destId="{F7E897E6-1360-EE43-B6D9-17E7E2AD3FCF}" srcOrd="4" destOrd="0" presId="urn:microsoft.com/office/officeart/2005/8/layout/lProcess1"/>
    <dgm:cxn modelId="{5FA0DFC3-2BC0-8048-A531-D8F82C7AAF56}" type="presParOf" srcId="{4C1A9531-01A5-2B47-A673-184C37C8A4B8}" destId="{129CFE88-9DFF-D24D-B19B-8EE08583C247}" srcOrd="1" destOrd="0" presId="urn:microsoft.com/office/officeart/2005/8/layout/lProcess1"/>
    <dgm:cxn modelId="{711D2FBB-7620-D84E-85F2-D2712E32B12B}" type="presParOf" srcId="{4C1A9531-01A5-2B47-A673-184C37C8A4B8}" destId="{EB6E9E1E-B3E0-B74B-8D92-B3D9739944C9}" srcOrd="2" destOrd="0" presId="urn:microsoft.com/office/officeart/2005/8/layout/lProcess1"/>
    <dgm:cxn modelId="{9D535129-AFBA-5246-A86E-3D1EDC008DA3}" type="presParOf" srcId="{EB6E9E1E-B3E0-B74B-8D92-B3D9739944C9}" destId="{A4590DF0-A318-CC43-A18A-0B09CE77DACF}" srcOrd="0" destOrd="0" presId="urn:microsoft.com/office/officeart/2005/8/layout/lProcess1"/>
    <dgm:cxn modelId="{5FA908CB-630C-A441-9BD5-9B9002FD0ACE}" type="presParOf" srcId="{EB6E9E1E-B3E0-B74B-8D92-B3D9739944C9}" destId="{E10E247B-EA72-0B4D-BEC6-25AE77564A34}" srcOrd="1" destOrd="0" presId="urn:microsoft.com/office/officeart/2005/8/layout/lProcess1"/>
    <dgm:cxn modelId="{9CD187D3-FE0C-5940-8BE2-FD5CB913E6B5}" type="presParOf" srcId="{EB6E9E1E-B3E0-B74B-8D92-B3D9739944C9}" destId="{B0E0FFB7-FDE8-8F45-91C3-073F4B738C6C}" srcOrd="2" destOrd="0" presId="urn:microsoft.com/office/officeart/2005/8/layout/lProcess1"/>
    <dgm:cxn modelId="{FADD25C3-5FD5-974C-9E71-A5DE8446CBD2}" type="presParOf" srcId="{EB6E9E1E-B3E0-B74B-8D92-B3D9739944C9}" destId="{40379304-9C63-0940-BF30-51A501825D49}" srcOrd="3" destOrd="0" presId="urn:microsoft.com/office/officeart/2005/8/layout/lProcess1"/>
    <dgm:cxn modelId="{88481DA7-A3B7-E846-887B-66CEFCC736A2}" type="presParOf" srcId="{EB6E9E1E-B3E0-B74B-8D92-B3D9739944C9}" destId="{C210DFBA-EE4C-3D48-A239-0A54457A4CE7}" srcOrd="4" destOrd="0" presId="urn:microsoft.com/office/officeart/2005/8/layout/lProcess1"/>
    <dgm:cxn modelId="{572CE006-3AB2-E649-9ADB-1822B3064EA7}" type="presParOf" srcId="{EB6E9E1E-B3E0-B74B-8D92-B3D9739944C9}" destId="{0F05858A-43AB-C247-B726-3AC9790EBA67}" srcOrd="5" destOrd="0" presId="urn:microsoft.com/office/officeart/2005/8/layout/lProcess1"/>
    <dgm:cxn modelId="{E82CC6E3-3275-1541-849D-F5926E8AB4F0}" type="presParOf" srcId="{EB6E9E1E-B3E0-B74B-8D92-B3D9739944C9}" destId="{EFD569BB-6393-254A-8F5F-F6C61361DD67}" srcOrd="6" destOrd="0" presId="urn:microsoft.com/office/officeart/2005/8/layout/l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0DA593-D195-2F44-959F-64157309109A}">
      <dsp:nvSpPr>
        <dsp:cNvPr id="0" name=""/>
        <dsp:cNvSpPr/>
      </dsp:nvSpPr>
      <dsp:spPr>
        <a:xfrm>
          <a:off x="3436878" y="2130157"/>
          <a:ext cx="2224397" cy="1586328"/>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800100" rtl="0">
            <a:lnSpc>
              <a:spcPct val="90000"/>
            </a:lnSpc>
            <a:spcBef>
              <a:spcPct val="0"/>
            </a:spcBef>
            <a:spcAft>
              <a:spcPct val="35000"/>
            </a:spcAft>
            <a:buNone/>
          </a:pPr>
          <a:r>
            <a:rPr lang="en-US" sz="1800" b="1" kern="1200" dirty="0">
              <a:solidFill>
                <a:schemeClr val="bg1"/>
              </a:solidFill>
            </a:rPr>
            <a:t>Reasons database security has not kept pace with the increased reliance on databases are:</a:t>
          </a:r>
        </a:p>
      </dsp:txBody>
      <dsp:txXfrm>
        <a:off x="3514316" y="2207595"/>
        <a:ext cx="2069521" cy="1431452"/>
      </dsp:txXfrm>
    </dsp:sp>
    <dsp:sp modelId="{7813BD15-78C2-E642-A120-326C1AFD9315}">
      <dsp:nvSpPr>
        <dsp:cNvPr id="0" name=""/>
        <dsp:cNvSpPr/>
      </dsp:nvSpPr>
      <dsp:spPr>
        <a:xfrm rot="16220146">
          <a:off x="4463274" y="2039174"/>
          <a:ext cx="181969" cy="0"/>
        </a:xfrm>
        <a:custGeom>
          <a:avLst/>
          <a:gdLst/>
          <a:ahLst/>
          <a:cxnLst/>
          <a:rect l="0" t="0" r="0" b="0"/>
          <a:pathLst>
            <a:path>
              <a:moveTo>
                <a:pt x="0" y="0"/>
              </a:moveTo>
              <a:lnTo>
                <a:pt x="181969"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B4ED5751-08AC-0F4D-8C7F-3102335CDC0B}">
      <dsp:nvSpPr>
        <dsp:cNvPr id="0" name=""/>
        <dsp:cNvSpPr/>
      </dsp:nvSpPr>
      <dsp:spPr>
        <a:xfrm>
          <a:off x="3144498" y="234425"/>
          <a:ext cx="2830629" cy="1713765"/>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There is a dramatic imbalance between the complexity of modern database management systems (DBMS) and the security techniques used to protect these critical systems</a:t>
          </a:r>
        </a:p>
      </dsp:txBody>
      <dsp:txXfrm>
        <a:off x="3228157" y="318084"/>
        <a:ext cx="2663311" cy="1546447"/>
      </dsp:txXfrm>
    </dsp:sp>
    <dsp:sp modelId="{7988C636-C498-DE4F-907E-60D7F2CEEA99}">
      <dsp:nvSpPr>
        <dsp:cNvPr id="0" name=""/>
        <dsp:cNvSpPr/>
      </dsp:nvSpPr>
      <dsp:spPr>
        <a:xfrm rot="20800579">
          <a:off x="5646010" y="2529228"/>
          <a:ext cx="1134248" cy="0"/>
        </a:xfrm>
        <a:custGeom>
          <a:avLst/>
          <a:gdLst/>
          <a:ahLst/>
          <a:cxnLst/>
          <a:rect l="0" t="0" r="0" b="0"/>
          <a:pathLst>
            <a:path>
              <a:moveTo>
                <a:pt x="0" y="0"/>
              </a:moveTo>
              <a:lnTo>
                <a:pt x="1134248"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44D1F416-BEF4-AC4F-AB25-3F8D1766725E}">
      <dsp:nvSpPr>
        <dsp:cNvPr id="0" name=""/>
        <dsp:cNvSpPr/>
      </dsp:nvSpPr>
      <dsp:spPr>
        <a:xfrm>
          <a:off x="6764994" y="1269813"/>
          <a:ext cx="1928873" cy="1800631"/>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Databases have a sophisticated interaction protocol, Structured Query Language (SQL), which is complex</a:t>
          </a:r>
        </a:p>
      </dsp:txBody>
      <dsp:txXfrm>
        <a:off x="6852894" y="1357713"/>
        <a:ext cx="1753073" cy="1624831"/>
      </dsp:txXfrm>
    </dsp:sp>
    <dsp:sp modelId="{D24FE0B0-EFA2-D542-B40A-F37DBDF73E06}">
      <dsp:nvSpPr>
        <dsp:cNvPr id="0" name=""/>
        <dsp:cNvSpPr/>
      </dsp:nvSpPr>
      <dsp:spPr>
        <a:xfrm rot="1217230">
          <a:off x="5632138" y="3497308"/>
          <a:ext cx="939392" cy="0"/>
        </a:xfrm>
        <a:custGeom>
          <a:avLst/>
          <a:gdLst/>
          <a:ahLst/>
          <a:cxnLst/>
          <a:rect l="0" t="0" r="0" b="0"/>
          <a:pathLst>
            <a:path>
              <a:moveTo>
                <a:pt x="0" y="0"/>
              </a:moveTo>
              <a:lnTo>
                <a:pt x="939392"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8C0F155D-048D-5348-A9BB-D8A579D1252F}">
      <dsp:nvSpPr>
        <dsp:cNvPr id="0" name=""/>
        <dsp:cNvSpPr/>
      </dsp:nvSpPr>
      <dsp:spPr>
        <a:xfrm>
          <a:off x="6542394" y="3259320"/>
          <a:ext cx="2328320" cy="1662366"/>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Effective database security requires a strategy based on a full understanding of the security vulnerabilities of SQL</a:t>
          </a:r>
        </a:p>
      </dsp:txBody>
      <dsp:txXfrm>
        <a:off x="6623544" y="3340470"/>
        <a:ext cx="2166020" cy="1500066"/>
      </dsp:txXfrm>
    </dsp:sp>
    <dsp:sp modelId="{981D5CA6-F177-CB4C-9966-05BD50D15216}">
      <dsp:nvSpPr>
        <dsp:cNvPr id="0" name=""/>
        <dsp:cNvSpPr/>
      </dsp:nvSpPr>
      <dsp:spPr>
        <a:xfrm rot="5454340">
          <a:off x="4423011" y="3828232"/>
          <a:ext cx="223521" cy="0"/>
        </a:xfrm>
        <a:custGeom>
          <a:avLst/>
          <a:gdLst/>
          <a:ahLst/>
          <a:cxnLst/>
          <a:rect l="0" t="0" r="0" b="0"/>
          <a:pathLst>
            <a:path>
              <a:moveTo>
                <a:pt x="0" y="0"/>
              </a:moveTo>
              <a:lnTo>
                <a:pt x="223521"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B380454B-E352-2E49-86E8-9EA9A0B200E5}">
      <dsp:nvSpPr>
        <dsp:cNvPr id="0" name=""/>
        <dsp:cNvSpPr/>
      </dsp:nvSpPr>
      <dsp:spPr>
        <a:xfrm>
          <a:off x="3389576" y="3939978"/>
          <a:ext cx="2270056" cy="1062839"/>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The typical organization lacks full-time database security personnel</a:t>
          </a:r>
        </a:p>
      </dsp:txBody>
      <dsp:txXfrm>
        <a:off x="3441460" y="3991862"/>
        <a:ext cx="2166288" cy="959071"/>
      </dsp:txXfrm>
    </dsp:sp>
    <dsp:sp modelId="{53F6C763-2619-1D48-89BC-89F2F9890BAF}">
      <dsp:nvSpPr>
        <dsp:cNvPr id="0" name=""/>
        <dsp:cNvSpPr/>
      </dsp:nvSpPr>
      <dsp:spPr>
        <a:xfrm rot="9809973">
          <a:off x="2745528" y="3353022"/>
          <a:ext cx="705885" cy="0"/>
        </a:xfrm>
        <a:custGeom>
          <a:avLst/>
          <a:gdLst/>
          <a:ahLst/>
          <a:cxnLst/>
          <a:rect l="0" t="0" r="0" b="0"/>
          <a:pathLst>
            <a:path>
              <a:moveTo>
                <a:pt x="0" y="0"/>
              </a:moveTo>
              <a:lnTo>
                <a:pt x="705885"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157D8C92-4FA3-294C-B685-92B4EF6825F5}">
      <dsp:nvSpPr>
        <dsp:cNvPr id="0" name=""/>
        <dsp:cNvSpPr/>
      </dsp:nvSpPr>
      <dsp:spPr>
        <a:xfrm>
          <a:off x="154447" y="2866114"/>
          <a:ext cx="2605615" cy="1946144"/>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Most enterprise environments consist of a heterogeneous mixture of database platforms, enterprise platforms, and OS platforms, creating an additional complexity hurdle for security personnel</a:t>
          </a:r>
        </a:p>
      </dsp:txBody>
      <dsp:txXfrm>
        <a:off x="249450" y="2961117"/>
        <a:ext cx="2415609" cy="1756138"/>
      </dsp:txXfrm>
    </dsp:sp>
    <dsp:sp modelId="{D4BE5FCD-7508-954C-BD26-19EC4511F77E}">
      <dsp:nvSpPr>
        <dsp:cNvPr id="0" name=""/>
        <dsp:cNvSpPr/>
      </dsp:nvSpPr>
      <dsp:spPr>
        <a:xfrm rot="11749100">
          <a:off x="2350311" y="2457265"/>
          <a:ext cx="1107537" cy="0"/>
        </a:xfrm>
        <a:custGeom>
          <a:avLst/>
          <a:gdLst/>
          <a:ahLst/>
          <a:cxnLst/>
          <a:rect l="0" t="0" r="0" b="0"/>
          <a:pathLst>
            <a:path>
              <a:moveTo>
                <a:pt x="0" y="0"/>
              </a:moveTo>
              <a:lnTo>
                <a:pt x="1107537" y="0"/>
              </a:lnTo>
            </a:path>
          </a:pathLst>
        </a:custGeom>
        <a:noFill/>
        <a:ln w="6350" cap="flat" cmpd="sng" algn="ctr">
          <a:solidFill>
            <a:schemeClr val="accent6">
              <a:lumMod val="40000"/>
              <a:lumOff val="60000"/>
            </a:schemeClr>
          </a:solidFill>
          <a:prstDash val="solid"/>
          <a:miter lim="800000"/>
        </a:ln>
        <a:effectLst/>
      </dsp:spPr>
      <dsp:style>
        <a:lnRef idx="1">
          <a:scrgbClr r="0" g="0" b="0"/>
        </a:lnRef>
        <a:fillRef idx="0">
          <a:scrgbClr r="0" g="0" b="0"/>
        </a:fillRef>
        <a:effectRef idx="0">
          <a:scrgbClr r="0" g="0" b="0"/>
        </a:effectRef>
        <a:fontRef idx="minor"/>
      </dsp:style>
    </dsp:sp>
    <dsp:sp modelId="{AF721C51-E63A-3E41-A0DD-7BD486704BC8}">
      <dsp:nvSpPr>
        <dsp:cNvPr id="0" name=""/>
        <dsp:cNvSpPr/>
      </dsp:nvSpPr>
      <dsp:spPr>
        <a:xfrm>
          <a:off x="536693" y="1420554"/>
          <a:ext cx="1834589" cy="1251749"/>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chemeClr val="bg1"/>
              </a:solidFill>
            </a:rPr>
            <a:t>The increasing reliance on cloud technology to host part or all of the corporate database</a:t>
          </a:r>
        </a:p>
      </dsp:txBody>
      <dsp:txXfrm>
        <a:off x="597798" y="1481659"/>
        <a:ext cx="1712379" cy="11295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4F264B-30FD-E241-9CBE-34B109D2539E}">
      <dsp:nvSpPr>
        <dsp:cNvPr id="0" name=""/>
        <dsp:cNvSpPr/>
      </dsp:nvSpPr>
      <dsp:spPr>
        <a:xfrm>
          <a:off x="2632" y="3951"/>
          <a:ext cx="2566972" cy="1026789"/>
        </a:xfrm>
        <a:prstGeom prst="rect">
          <a:avLst/>
        </a:prstGeom>
        <a:solidFill>
          <a:schemeClr val="accent5"/>
        </a:solidFill>
        <a:ln w="19050" cap="flat" cmpd="sng" algn="ctr">
          <a:solidFill>
            <a:schemeClr val="bg1"/>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b="0" i="0" kern="1200" dirty="0">
              <a:solidFill>
                <a:schemeClr val="bg1"/>
              </a:solidFill>
              <a:effectLst/>
              <a:latin typeface="+mj-lt"/>
            </a:rPr>
            <a:t>Application Owner</a:t>
          </a:r>
        </a:p>
      </dsp:txBody>
      <dsp:txXfrm>
        <a:off x="2632" y="3951"/>
        <a:ext cx="2566972" cy="1026789"/>
      </dsp:txXfrm>
    </dsp:sp>
    <dsp:sp modelId="{7ECD17B7-684C-2845-ACF8-8E9050953787}">
      <dsp:nvSpPr>
        <dsp:cNvPr id="0" name=""/>
        <dsp:cNvSpPr/>
      </dsp:nvSpPr>
      <dsp:spPr>
        <a:xfrm>
          <a:off x="2632"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owns database objects as part of an application</a:t>
          </a:r>
          <a:endParaRPr lang="en-US" sz="1800" kern="1200" dirty="0">
            <a:effectLst/>
            <a:latin typeface="+mj-lt"/>
          </a:endParaRPr>
        </a:p>
      </dsp:txBody>
      <dsp:txXfrm>
        <a:off x="2632" y="1030740"/>
        <a:ext cx="2566972" cy="1625040"/>
      </dsp:txXfrm>
    </dsp:sp>
    <dsp:sp modelId="{67E38C9A-8161-4343-AF00-E9C298D53430}">
      <dsp:nvSpPr>
        <dsp:cNvPr id="0" name=""/>
        <dsp:cNvSpPr/>
      </dsp:nvSpPr>
      <dsp:spPr>
        <a:xfrm>
          <a:off x="2928981" y="3951"/>
          <a:ext cx="2566972" cy="1026789"/>
        </a:xfrm>
        <a:prstGeom prst="rect">
          <a:avLst/>
        </a:prstGeom>
        <a:solidFill>
          <a:schemeClr val="accent5"/>
        </a:solidFill>
        <a:ln w="19050" cap="flat" cmpd="sng" algn="ctr">
          <a:solidFill>
            <a:schemeClr val="bg1"/>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End User</a:t>
          </a:r>
        </a:p>
      </dsp:txBody>
      <dsp:txXfrm>
        <a:off x="2928981" y="3951"/>
        <a:ext cx="2566972" cy="1026789"/>
      </dsp:txXfrm>
    </dsp:sp>
    <dsp:sp modelId="{C8583E30-73F6-DD4F-B30F-D721DA3337DC}">
      <dsp:nvSpPr>
        <dsp:cNvPr id="0" name=""/>
        <dsp:cNvSpPr/>
      </dsp:nvSpPr>
      <dsp:spPr>
        <a:xfrm>
          <a:off x="2928981"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An end user who operates on database objects via a particular application but does not own any of the database objects</a:t>
          </a:r>
        </a:p>
      </dsp:txBody>
      <dsp:txXfrm>
        <a:off x="2928981" y="1030740"/>
        <a:ext cx="2566972" cy="1625040"/>
      </dsp:txXfrm>
    </dsp:sp>
    <dsp:sp modelId="{CE35C468-6D03-A74E-9D2B-4E2866954FF6}">
      <dsp:nvSpPr>
        <dsp:cNvPr id="0" name=""/>
        <dsp:cNvSpPr/>
      </dsp:nvSpPr>
      <dsp:spPr>
        <a:xfrm>
          <a:off x="5855330" y="3951"/>
          <a:ext cx="2566972" cy="1026789"/>
        </a:xfrm>
        <a:prstGeom prst="rect">
          <a:avLst/>
        </a:prstGeom>
        <a:solidFill>
          <a:schemeClr val="accent5"/>
        </a:solidFill>
        <a:ln w="19050" cap="flat" cmpd="sng" algn="ctr">
          <a:solidFill>
            <a:schemeClr val="bg1"/>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effectLst/>
              <a:latin typeface="+mj-lt"/>
            </a:rPr>
            <a:t>Administrator</a:t>
          </a:r>
          <a:endParaRPr lang="en-US" sz="1800" kern="1200" dirty="0">
            <a:solidFill>
              <a:schemeClr val="bg1"/>
            </a:solidFill>
            <a:effectLst/>
            <a:latin typeface="+mj-lt"/>
          </a:endParaRPr>
        </a:p>
      </dsp:txBody>
      <dsp:txXfrm>
        <a:off x="5855330" y="3951"/>
        <a:ext cx="2566972" cy="1026789"/>
      </dsp:txXfrm>
    </dsp:sp>
    <dsp:sp modelId="{B2FEAAE6-536C-9647-88D6-687BF654CC73}">
      <dsp:nvSpPr>
        <dsp:cNvPr id="0" name=""/>
        <dsp:cNvSpPr/>
      </dsp:nvSpPr>
      <dsp:spPr>
        <a:xfrm>
          <a:off x="5855330" y="1030740"/>
          <a:ext cx="2566972" cy="1625040"/>
        </a:xfrm>
        <a:prstGeom prst="rect">
          <a:avLst/>
        </a:prstGeom>
        <a:solidFill>
          <a:schemeClr val="accent1">
            <a:alpha val="90000"/>
            <a:tint val="40000"/>
            <a:hueOff val="0"/>
            <a:satOff val="0"/>
            <a:lumOff val="0"/>
            <a:alphaOff val="0"/>
          </a:schemeClr>
        </a:solidFill>
        <a:ln w="1905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effectLst/>
              <a:latin typeface="+mj-lt"/>
              <a:ea typeface="ＭＳ Ｐゴシック" pitchFamily="-109" charset="-128"/>
            </a:rPr>
            <a:t>User who has administrative responsibility for part or all of the database</a:t>
          </a:r>
        </a:p>
      </dsp:txBody>
      <dsp:txXfrm>
        <a:off x="5855330" y="1030740"/>
        <a:ext cx="2566972" cy="162504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A0811-1552-F54A-A6BF-559E5E2E39F3}">
      <dsp:nvSpPr>
        <dsp:cNvPr id="0" name=""/>
        <dsp:cNvSpPr/>
      </dsp:nvSpPr>
      <dsp:spPr>
        <a:xfrm>
          <a:off x="195480" y="1832204"/>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mj-lt"/>
              <a:ea typeface="ＭＳ Ｐゴシック" pitchFamily="-109" charset="-128"/>
              <a:cs typeface="ＭＳ Ｐゴシック" pitchFamily="-109" charset="-128"/>
            </a:rPr>
            <a:t>Two approaches</a:t>
          </a:r>
          <a:endParaRPr lang="en-US" sz="1800" b="1" kern="1200" dirty="0">
            <a:solidFill>
              <a:schemeClr val="tx1"/>
            </a:solidFill>
            <a:latin typeface="+mj-lt"/>
          </a:endParaRPr>
        </a:p>
      </dsp:txBody>
      <dsp:txXfrm>
        <a:off x="226570" y="1863294"/>
        <a:ext cx="2060777" cy="999298"/>
      </dsp:txXfrm>
    </dsp:sp>
    <dsp:sp modelId="{74184425-649A-714A-A74A-BB588BC112AA}">
      <dsp:nvSpPr>
        <dsp:cNvPr id="0" name=""/>
        <dsp:cNvSpPr/>
      </dsp:nvSpPr>
      <dsp:spPr>
        <a:xfrm rot="18289469">
          <a:off x="1999520" y="1732378"/>
          <a:ext cx="1487017" cy="40429"/>
        </a:xfrm>
        <a:custGeom>
          <a:avLst/>
          <a:gdLst/>
          <a:ahLst/>
          <a:cxnLst/>
          <a:rect l="0" t="0" r="0" b="0"/>
          <a:pathLst>
            <a:path>
              <a:moveTo>
                <a:pt x="0" y="20214"/>
              </a:moveTo>
              <a:lnTo>
                <a:pt x="1487017"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5854" y="1715418"/>
        <a:ext cx="74350" cy="74350"/>
      </dsp:txXfrm>
    </dsp:sp>
    <dsp:sp modelId="{D3538943-3B32-0849-9C3E-56643195B8D5}">
      <dsp:nvSpPr>
        <dsp:cNvPr id="0" name=""/>
        <dsp:cNvSpPr/>
      </dsp:nvSpPr>
      <dsp:spPr>
        <a:xfrm>
          <a:off x="3167621" y="611504"/>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ea typeface="ＭＳ Ｐゴシック" pitchFamily="-109" charset="-128"/>
              <a:cs typeface="ＭＳ Ｐゴシック" pitchFamily="-109" charset="-128"/>
            </a:rPr>
            <a:t>Inference detection </a:t>
          </a:r>
        </a:p>
        <a:p>
          <a:pPr marL="0" lvl="0" indent="0" algn="ctr" defTabSz="711200">
            <a:lnSpc>
              <a:spcPct val="90000"/>
            </a:lnSpc>
            <a:spcBef>
              <a:spcPct val="0"/>
            </a:spcBef>
            <a:spcAft>
              <a:spcPct val="35000"/>
            </a:spcAft>
            <a:buNone/>
          </a:pPr>
          <a:r>
            <a:rPr lang="en-US" sz="1600" b="1" kern="1200" dirty="0">
              <a:solidFill>
                <a:schemeClr val="tx1"/>
              </a:solidFill>
              <a:latin typeface="+mj-lt"/>
              <a:ea typeface="ＭＳ Ｐゴシック" pitchFamily="-109" charset="-128"/>
              <a:cs typeface="ＭＳ Ｐゴシック" pitchFamily="-109" charset="-128"/>
            </a:rPr>
            <a:t>during database design</a:t>
          </a:r>
        </a:p>
      </dsp:txBody>
      <dsp:txXfrm>
        <a:off x="3198711" y="642594"/>
        <a:ext cx="2060777" cy="999298"/>
      </dsp:txXfrm>
    </dsp:sp>
    <dsp:sp modelId="{3D492C04-E505-5044-8E04-EA142117D0B6}">
      <dsp:nvSpPr>
        <dsp:cNvPr id="0" name=""/>
        <dsp:cNvSpPr/>
      </dsp:nvSpPr>
      <dsp:spPr>
        <a:xfrm rot="19457599">
          <a:off x="5192284" y="816853"/>
          <a:ext cx="1045772" cy="40429"/>
        </a:xfrm>
        <a:custGeom>
          <a:avLst/>
          <a:gdLst/>
          <a:ahLst/>
          <a:cxnLst/>
          <a:rect l="0" t="0" r="0" b="0"/>
          <a:pathLst>
            <a:path>
              <a:moveTo>
                <a:pt x="0" y="20214"/>
              </a:moveTo>
              <a:lnTo>
                <a:pt x="1045772"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025" y="810923"/>
        <a:ext cx="52288" cy="52288"/>
      </dsp:txXfrm>
    </dsp:sp>
    <dsp:sp modelId="{31ABA73E-0FFF-CE42-94D2-FFBED34A9266}">
      <dsp:nvSpPr>
        <dsp:cNvPr id="0" name=""/>
        <dsp:cNvSpPr/>
      </dsp:nvSpPr>
      <dsp:spPr>
        <a:xfrm>
          <a:off x="6139761" y="1153"/>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mj-lt"/>
              <a:ea typeface="ＭＳ Ｐゴシック" pitchFamily="-109" charset="-128"/>
              <a:cs typeface="ＭＳ Ｐゴシック" pitchFamily="-109" charset="-128"/>
            </a:rPr>
            <a:t>Approach removes an inference channel by altering the database structure or by changing the access control regime to prevent inference</a:t>
          </a:r>
        </a:p>
      </dsp:txBody>
      <dsp:txXfrm>
        <a:off x="6170851" y="32243"/>
        <a:ext cx="2060777" cy="999298"/>
      </dsp:txXfrm>
    </dsp:sp>
    <dsp:sp modelId="{9A36F379-9D31-C348-A6EE-B02AF01E2A13}">
      <dsp:nvSpPr>
        <dsp:cNvPr id="0" name=""/>
        <dsp:cNvSpPr/>
      </dsp:nvSpPr>
      <dsp:spPr>
        <a:xfrm rot="2142401">
          <a:off x="5192284" y="1427203"/>
          <a:ext cx="1045772" cy="40429"/>
        </a:xfrm>
        <a:custGeom>
          <a:avLst/>
          <a:gdLst/>
          <a:ahLst/>
          <a:cxnLst/>
          <a:rect l="0" t="0" r="0" b="0"/>
          <a:pathLst>
            <a:path>
              <a:moveTo>
                <a:pt x="0" y="20214"/>
              </a:moveTo>
              <a:lnTo>
                <a:pt x="1045772"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025" y="1421274"/>
        <a:ext cx="52288" cy="52288"/>
      </dsp:txXfrm>
    </dsp:sp>
    <dsp:sp modelId="{8EE558E7-88A6-4545-86A5-A4D0C5ADCFCE}">
      <dsp:nvSpPr>
        <dsp:cNvPr id="0" name=""/>
        <dsp:cNvSpPr/>
      </dsp:nvSpPr>
      <dsp:spPr>
        <a:xfrm>
          <a:off x="6139761" y="1221854"/>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mj-lt"/>
              <a:ea typeface="ＭＳ Ｐゴシック" pitchFamily="-109" charset="-128"/>
              <a:cs typeface="ＭＳ Ｐゴシック" pitchFamily="-109" charset="-128"/>
            </a:rPr>
            <a:t>Techniques in this category often result in unnecessarily stricter access controls that reduce availability</a:t>
          </a:r>
        </a:p>
      </dsp:txBody>
      <dsp:txXfrm>
        <a:off x="6170851" y="1252944"/>
        <a:ext cx="2060777" cy="999298"/>
      </dsp:txXfrm>
    </dsp:sp>
    <dsp:sp modelId="{24D7240F-4C7B-3247-9A15-4FCF5F73321B}">
      <dsp:nvSpPr>
        <dsp:cNvPr id="0" name=""/>
        <dsp:cNvSpPr/>
      </dsp:nvSpPr>
      <dsp:spPr>
        <a:xfrm rot="3310531">
          <a:off x="1999520" y="2953079"/>
          <a:ext cx="1487017" cy="40429"/>
        </a:xfrm>
        <a:custGeom>
          <a:avLst/>
          <a:gdLst/>
          <a:ahLst/>
          <a:cxnLst/>
          <a:rect l="0" t="0" r="0" b="0"/>
          <a:pathLst>
            <a:path>
              <a:moveTo>
                <a:pt x="0" y="20214"/>
              </a:moveTo>
              <a:lnTo>
                <a:pt x="1487017"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05854" y="2936118"/>
        <a:ext cx="74350" cy="74350"/>
      </dsp:txXfrm>
    </dsp:sp>
    <dsp:sp modelId="{8059EED9-C4BF-A843-B465-30F1B00F70D6}">
      <dsp:nvSpPr>
        <dsp:cNvPr id="0" name=""/>
        <dsp:cNvSpPr/>
      </dsp:nvSpPr>
      <dsp:spPr>
        <a:xfrm>
          <a:off x="3167621" y="3052905"/>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1" kern="1200" dirty="0">
              <a:solidFill>
                <a:schemeClr val="tx1"/>
              </a:solidFill>
              <a:latin typeface="+mj-lt"/>
              <a:ea typeface="ＭＳ Ｐゴシック" pitchFamily="-109" charset="-128"/>
              <a:cs typeface="ＭＳ Ｐゴシック" pitchFamily="-109" charset="-128"/>
            </a:rPr>
            <a:t>Inference detection </a:t>
          </a:r>
        </a:p>
        <a:p>
          <a:pPr marL="0" lvl="0" indent="0" algn="ctr" defTabSz="711200">
            <a:lnSpc>
              <a:spcPct val="90000"/>
            </a:lnSpc>
            <a:spcBef>
              <a:spcPct val="0"/>
            </a:spcBef>
            <a:spcAft>
              <a:spcPct val="35000"/>
            </a:spcAft>
            <a:buNone/>
          </a:pPr>
          <a:r>
            <a:rPr lang="en-US" sz="1600" b="1" kern="1200" dirty="0">
              <a:solidFill>
                <a:schemeClr val="tx1"/>
              </a:solidFill>
              <a:latin typeface="+mj-lt"/>
              <a:ea typeface="ＭＳ Ｐゴシック" pitchFamily="-109" charset="-128"/>
              <a:cs typeface="ＭＳ Ｐゴシック" pitchFamily="-109" charset="-128"/>
            </a:rPr>
            <a:t>at query time</a:t>
          </a:r>
        </a:p>
      </dsp:txBody>
      <dsp:txXfrm>
        <a:off x="3198711" y="3083995"/>
        <a:ext cx="2060777" cy="999298"/>
      </dsp:txXfrm>
    </dsp:sp>
    <dsp:sp modelId="{A6D70522-EC14-3543-94E1-D8BF5230A970}">
      <dsp:nvSpPr>
        <dsp:cNvPr id="0" name=""/>
        <dsp:cNvSpPr/>
      </dsp:nvSpPr>
      <dsp:spPr>
        <a:xfrm rot="19457599">
          <a:off x="5192284" y="3258254"/>
          <a:ext cx="1045772" cy="40429"/>
        </a:xfrm>
        <a:custGeom>
          <a:avLst/>
          <a:gdLst/>
          <a:ahLst/>
          <a:cxnLst/>
          <a:rect l="0" t="0" r="0" b="0"/>
          <a:pathLst>
            <a:path>
              <a:moveTo>
                <a:pt x="0" y="20214"/>
              </a:moveTo>
              <a:lnTo>
                <a:pt x="1045772"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025" y="3252325"/>
        <a:ext cx="52288" cy="52288"/>
      </dsp:txXfrm>
    </dsp:sp>
    <dsp:sp modelId="{E73D8748-E826-CF44-AA7E-5FA1EB43C8CB}">
      <dsp:nvSpPr>
        <dsp:cNvPr id="0" name=""/>
        <dsp:cNvSpPr/>
      </dsp:nvSpPr>
      <dsp:spPr>
        <a:xfrm>
          <a:off x="6139761" y="2442554"/>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mj-lt"/>
              <a:ea typeface="ＭＳ Ｐゴシック" pitchFamily="-109" charset="-128"/>
              <a:cs typeface="ＭＳ Ｐゴシック" pitchFamily="-109" charset="-128"/>
            </a:rPr>
            <a:t>Approach seeks to eliminate an inference channel violation during a query or series of queries</a:t>
          </a:r>
        </a:p>
      </dsp:txBody>
      <dsp:txXfrm>
        <a:off x="6170851" y="2473644"/>
        <a:ext cx="2060777" cy="999298"/>
      </dsp:txXfrm>
    </dsp:sp>
    <dsp:sp modelId="{A307FDED-E9F0-6E44-B363-7BD04B159A28}">
      <dsp:nvSpPr>
        <dsp:cNvPr id="0" name=""/>
        <dsp:cNvSpPr/>
      </dsp:nvSpPr>
      <dsp:spPr>
        <a:xfrm rot="2142401">
          <a:off x="5192284" y="3868604"/>
          <a:ext cx="1045772" cy="40429"/>
        </a:xfrm>
        <a:custGeom>
          <a:avLst/>
          <a:gdLst/>
          <a:ahLst/>
          <a:cxnLst/>
          <a:rect l="0" t="0" r="0" b="0"/>
          <a:pathLst>
            <a:path>
              <a:moveTo>
                <a:pt x="0" y="20214"/>
              </a:moveTo>
              <a:lnTo>
                <a:pt x="1045772" y="20214"/>
              </a:lnTo>
            </a:path>
          </a:pathLst>
        </a:custGeom>
        <a:noFill/>
        <a:ln w="6350" cap="flat" cmpd="sng" algn="ctr">
          <a:solidFill>
            <a:schemeClr val="tx1"/>
          </a:solidFill>
          <a:prstDash val="solid"/>
          <a:miter lim="800000"/>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89025" y="3862675"/>
        <a:ext cx="52288" cy="52288"/>
      </dsp:txXfrm>
    </dsp:sp>
    <dsp:sp modelId="{9BABEE6A-6163-EC44-8DCB-D09200083CCC}">
      <dsp:nvSpPr>
        <dsp:cNvPr id="0" name=""/>
        <dsp:cNvSpPr/>
      </dsp:nvSpPr>
      <dsp:spPr>
        <a:xfrm>
          <a:off x="6139761" y="3663255"/>
          <a:ext cx="2122957" cy="1061478"/>
        </a:xfrm>
        <a:prstGeom prst="roundRect">
          <a:avLst>
            <a:gd name="adj" fmla="val 10000"/>
          </a:avLst>
        </a:prstGeom>
        <a:solidFill>
          <a:srgbClr val="FFC000"/>
        </a:solidFill>
        <a:ln w="25400">
          <a:solidFill>
            <a:schemeClr val="accent5">
              <a:lumMod val="50000"/>
            </a:schemeClr>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solidFill>
                <a:schemeClr val="tx1"/>
              </a:solidFill>
              <a:latin typeface="+mj-lt"/>
              <a:ea typeface="ＭＳ Ｐゴシック" pitchFamily="-109" charset="-128"/>
              <a:cs typeface="ＭＳ Ｐゴシック" pitchFamily="-109" charset="-128"/>
            </a:rPr>
            <a:t>If an inference channel is detected, the query is denied or altered</a:t>
          </a:r>
        </a:p>
      </dsp:txBody>
      <dsp:txXfrm>
        <a:off x="6170851" y="3694345"/>
        <a:ext cx="2060777" cy="9992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7B15C8-A880-7648-A14E-9CF40B4018BE}">
      <dsp:nvSpPr>
        <dsp:cNvPr id="0" name=""/>
        <dsp:cNvSpPr/>
      </dsp:nvSpPr>
      <dsp:spPr>
        <a:xfrm>
          <a:off x="0" y="49026"/>
          <a:ext cx="4129251" cy="923809"/>
        </a:xfrm>
        <a:prstGeom prst="rect">
          <a:avLst/>
        </a:prstGeom>
        <a:solidFill>
          <a:schemeClr val="accent3">
            <a:lumMod val="75000"/>
          </a:schemeClr>
        </a:solidFill>
        <a:ln w="6350" cap="flat" cmpd="sng" algn="ctr">
          <a:solidFill>
            <a:schemeClr val="accent3">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7800" tIns="101600" rIns="177800" bIns="101600" numCol="1" spcCol="1270" anchor="ctr" anchorCtr="0">
          <a:noAutofit/>
        </a:bodyPr>
        <a:lstStyle/>
        <a:p>
          <a:pPr marL="0" lvl="0" indent="0" algn="ctr" defTabSz="1111250">
            <a:lnSpc>
              <a:spcPct val="90000"/>
            </a:lnSpc>
            <a:spcBef>
              <a:spcPct val="0"/>
            </a:spcBef>
            <a:spcAft>
              <a:spcPct val="35000"/>
            </a:spcAft>
            <a:buNone/>
          </a:pPr>
          <a:r>
            <a:rPr lang="en-US" sz="2500" kern="1200" dirty="0">
              <a:latin typeface="+mj-lt"/>
            </a:rPr>
            <a:t>D</a:t>
          </a:r>
          <a:r>
            <a:rPr lang="en-US" sz="2500" kern="1200" dirty="0">
              <a:latin typeface="+mj-lt"/>
              <a:ea typeface="+mn-ea"/>
              <a:cs typeface="+mn-cs"/>
            </a:rPr>
            <a:t>atabase management system (DBMS)</a:t>
          </a:r>
          <a:endParaRPr lang="en-US" sz="2500" kern="1200" dirty="0">
            <a:latin typeface="+mj-lt"/>
          </a:endParaRPr>
        </a:p>
      </dsp:txBody>
      <dsp:txXfrm>
        <a:off x="0" y="49026"/>
        <a:ext cx="4129251" cy="923809"/>
      </dsp:txXfrm>
    </dsp:sp>
    <dsp:sp modelId="{F9ADF569-AC0A-C44F-8A4D-F54EE5B06548}">
      <dsp:nvSpPr>
        <dsp:cNvPr id="0" name=""/>
        <dsp:cNvSpPr/>
      </dsp:nvSpPr>
      <dsp:spPr>
        <a:xfrm>
          <a:off x="0" y="972836"/>
          <a:ext cx="4129251" cy="2539125"/>
        </a:xfrm>
        <a:prstGeom prst="rect">
          <a:avLst/>
        </a:prstGeom>
        <a:solidFill>
          <a:schemeClr val="accent3">
            <a:lumMod val="20000"/>
            <a:lumOff val="80000"/>
            <a:alpha val="90000"/>
          </a:schemeClr>
        </a:solidFill>
        <a:ln w="6350" cap="flat" cmpd="sng" algn="ctr">
          <a:solidFill>
            <a:schemeClr val="accent3">
              <a:lumMod val="75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33350" tIns="133350" rIns="177800" bIns="200025" numCol="1" spcCol="1270" anchor="t" anchorCtr="0">
          <a:noAutofit/>
        </a:bodyPr>
        <a:lstStyle/>
        <a:p>
          <a:pPr marL="228600" lvl="1" indent="-228600" algn="l" defTabSz="1111250">
            <a:lnSpc>
              <a:spcPct val="90000"/>
            </a:lnSpc>
            <a:spcBef>
              <a:spcPct val="0"/>
            </a:spcBef>
            <a:spcAft>
              <a:spcPct val="15000"/>
            </a:spcAft>
            <a:buChar char="•"/>
          </a:pPr>
          <a:r>
            <a:rPr lang="en-US" sz="2500" kern="1200" dirty="0">
              <a:latin typeface="+mj-lt"/>
            </a:rPr>
            <a:t>S</a:t>
          </a:r>
          <a:r>
            <a:rPr lang="en-US" sz="2500" kern="1200" dirty="0">
              <a:latin typeface="+mj-lt"/>
              <a:ea typeface="+mn-ea"/>
            </a:rPr>
            <a:t>uite of programs for constructing and maintaining the database</a:t>
          </a:r>
        </a:p>
        <a:p>
          <a:pPr marL="228600" lvl="1" indent="-228600" algn="l" defTabSz="1111250">
            <a:lnSpc>
              <a:spcPct val="90000"/>
            </a:lnSpc>
            <a:spcBef>
              <a:spcPct val="0"/>
            </a:spcBef>
            <a:spcAft>
              <a:spcPct val="15000"/>
            </a:spcAft>
            <a:buChar char="•"/>
          </a:pPr>
          <a:r>
            <a:rPr lang="en-US" sz="2500" kern="1200" dirty="0">
              <a:latin typeface="+mj-lt"/>
            </a:rPr>
            <a:t>O</a:t>
          </a:r>
          <a:r>
            <a:rPr lang="en-US" sz="2500" kern="1200" dirty="0">
              <a:latin typeface="+mj-lt"/>
              <a:ea typeface="+mn-ea"/>
            </a:rPr>
            <a:t>ffers ad hoc query facilities to multiple users and applications</a:t>
          </a:r>
        </a:p>
      </dsp:txBody>
      <dsp:txXfrm>
        <a:off x="0" y="972836"/>
        <a:ext cx="4129251" cy="25391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AABD5-70D7-0449-A833-AAE022172B59}">
      <dsp:nvSpPr>
        <dsp:cNvPr id="0" name=""/>
        <dsp:cNvSpPr/>
      </dsp:nvSpPr>
      <dsp:spPr>
        <a:xfrm>
          <a:off x="0" y="222776"/>
          <a:ext cx="5257800" cy="661452"/>
        </a:xfrm>
        <a:prstGeom prst="roundRect">
          <a:avLst/>
        </a:prstGeom>
        <a:solidFill>
          <a:schemeClr val="accent3">
            <a:lumMod val="75000"/>
          </a:schemeClr>
        </a:solidFill>
        <a:ln w="22225">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Primary key</a:t>
          </a:r>
        </a:p>
      </dsp:txBody>
      <dsp:txXfrm>
        <a:off x="32289" y="255065"/>
        <a:ext cx="5193222" cy="596874"/>
      </dsp:txXfrm>
    </dsp:sp>
    <dsp:sp modelId="{2698CA58-DBB7-CE4A-B811-ED328DB49D78}">
      <dsp:nvSpPr>
        <dsp:cNvPr id="0" name=""/>
        <dsp:cNvSpPr/>
      </dsp:nvSpPr>
      <dsp:spPr>
        <a:xfrm>
          <a:off x="0" y="884228"/>
          <a:ext cx="52578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Uniquely identifies a row</a:t>
          </a:r>
        </a:p>
        <a:p>
          <a:pPr marL="228600" lvl="1" indent="-228600" algn="l" defTabSz="889000">
            <a:lnSpc>
              <a:spcPct val="90000"/>
            </a:lnSpc>
            <a:spcBef>
              <a:spcPct val="0"/>
            </a:spcBef>
            <a:spcAft>
              <a:spcPct val="20000"/>
            </a:spcAft>
            <a:buChar char="•"/>
          </a:pPr>
          <a:r>
            <a:rPr lang="en-US" sz="2000" kern="1200" dirty="0">
              <a:effectLst/>
            </a:rPr>
            <a:t>Consists of one or more column names</a:t>
          </a:r>
        </a:p>
      </dsp:txBody>
      <dsp:txXfrm>
        <a:off x="0" y="884228"/>
        <a:ext cx="5257800" cy="844560"/>
      </dsp:txXfrm>
    </dsp:sp>
    <dsp:sp modelId="{11D4B9BA-90AF-7F43-B176-598D9E9C40F0}">
      <dsp:nvSpPr>
        <dsp:cNvPr id="0" name=""/>
        <dsp:cNvSpPr/>
      </dsp:nvSpPr>
      <dsp:spPr>
        <a:xfrm>
          <a:off x="0" y="1728788"/>
          <a:ext cx="5257800" cy="661452"/>
        </a:xfrm>
        <a:prstGeom prst="roundRect">
          <a:avLst/>
        </a:prstGeom>
        <a:solidFill>
          <a:schemeClr val="accent6"/>
        </a:solidFill>
        <a:ln w="22225">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Foreign key</a:t>
          </a:r>
        </a:p>
      </dsp:txBody>
      <dsp:txXfrm>
        <a:off x="32289" y="1761077"/>
        <a:ext cx="5193222" cy="596874"/>
      </dsp:txXfrm>
    </dsp:sp>
    <dsp:sp modelId="{D3B1E4CC-71FD-2E43-8C89-826A679F746C}">
      <dsp:nvSpPr>
        <dsp:cNvPr id="0" name=""/>
        <dsp:cNvSpPr/>
      </dsp:nvSpPr>
      <dsp:spPr>
        <a:xfrm>
          <a:off x="0" y="2390241"/>
          <a:ext cx="5257800" cy="844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Links one table to attributes in another</a:t>
          </a:r>
        </a:p>
      </dsp:txBody>
      <dsp:txXfrm>
        <a:off x="0" y="2390241"/>
        <a:ext cx="5257800" cy="844560"/>
      </dsp:txXfrm>
    </dsp:sp>
    <dsp:sp modelId="{11D580D0-2036-634B-94B0-3A6776F9DBF8}">
      <dsp:nvSpPr>
        <dsp:cNvPr id="0" name=""/>
        <dsp:cNvSpPr/>
      </dsp:nvSpPr>
      <dsp:spPr>
        <a:xfrm>
          <a:off x="0" y="3077421"/>
          <a:ext cx="5257800" cy="661452"/>
        </a:xfrm>
        <a:prstGeom prst="roundRect">
          <a:avLst/>
        </a:prstGeom>
        <a:solidFill>
          <a:schemeClr val="accent5">
            <a:lumMod val="75000"/>
          </a:schemeClr>
        </a:solidFill>
        <a:ln w="22225">
          <a:solidFill>
            <a:schemeClr val="tx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solidFill>
                <a:schemeClr val="bg1"/>
              </a:solidFill>
            </a:rPr>
            <a:t>View/virtual table</a:t>
          </a:r>
        </a:p>
      </dsp:txBody>
      <dsp:txXfrm>
        <a:off x="32289" y="3109710"/>
        <a:ext cx="5193222" cy="596874"/>
      </dsp:txXfrm>
    </dsp:sp>
    <dsp:sp modelId="{78747EB1-0FC1-0A41-86EE-4263DAF13026}">
      <dsp:nvSpPr>
        <dsp:cNvPr id="0" name=""/>
        <dsp:cNvSpPr/>
      </dsp:nvSpPr>
      <dsp:spPr>
        <a:xfrm>
          <a:off x="0" y="3770847"/>
          <a:ext cx="5257800" cy="95012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6935"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effectLst/>
            </a:rPr>
            <a:t>Result of a query that returns selected rows and columns from one or more tables</a:t>
          </a:r>
        </a:p>
        <a:p>
          <a:pPr marL="228600" lvl="1" indent="-228600" algn="l" defTabSz="889000">
            <a:lnSpc>
              <a:spcPct val="90000"/>
            </a:lnSpc>
            <a:spcBef>
              <a:spcPct val="0"/>
            </a:spcBef>
            <a:spcAft>
              <a:spcPct val="20000"/>
            </a:spcAft>
            <a:buChar char="•"/>
          </a:pPr>
          <a:r>
            <a:rPr lang="en-US" sz="2000" kern="1200" dirty="0">
              <a:effectLst/>
            </a:rPr>
            <a:t>Views are often used for security purposes</a:t>
          </a:r>
        </a:p>
      </dsp:txBody>
      <dsp:txXfrm>
        <a:off x="0" y="3770847"/>
        <a:ext cx="5257800" cy="95012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70569A-157E-B84F-8BE4-052909CE1C9C}">
      <dsp:nvSpPr>
        <dsp:cNvPr id="0" name=""/>
        <dsp:cNvSpPr/>
      </dsp:nvSpPr>
      <dsp:spPr>
        <a:xfrm>
          <a:off x="0" y="27480"/>
          <a:ext cx="6096000" cy="691200"/>
        </a:xfrm>
        <a:prstGeom prst="rect">
          <a:avLst/>
        </a:prstGeom>
        <a:solidFill>
          <a:schemeClr val="accent5">
            <a:lumMod val="75000"/>
          </a:schemeClr>
        </a:solidFill>
        <a:ln w="6350" cap="flat" cmpd="sng" algn="ctr">
          <a:solidFill>
            <a:schemeClr val="accent5">
              <a:lumMod val="7500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bg1"/>
              </a:solidFill>
              <a:effectLst>
                <a:outerShdw blurRad="38100" dist="38100" dir="2700000" algn="tl">
                  <a:srgbClr val="0064E2"/>
                </a:outerShdw>
              </a:effectLst>
            </a:rPr>
            <a:t>SQL statements can be used to:</a:t>
          </a:r>
          <a:endParaRPr lang="en-US" sz="2400" b="1" kern="1200" dirty="0">
            <a:solidFill>
              <a:schemeClr val="bg1"/>
            </a:solidFill>
          </a:endParaRPr>
        </a:p>
      </dsp:txBody>
      <dsp:txXfrm>
        <a:off x="0" y="27480"/>
        <a:ext cx="6096000" cy="691200"/>
      </dsp:txXfrm>
    </dsp:sp>
    <dsp:sp modelId="{8059D32B-B686-2946-9864-E0BC67B6D38C}">
      <dsp:nvSpPr>
        <dsp:cNvPr id="0" name=""/>
        <dsp:cNvSpPr/>
      </dsp:nvSpPr>
      <dsp:spPr>
        <a:xfrm>
          <a:off x="0" y="718680"/>
          <a:ext cx="6096000" cy="1844640"/>
        </a:xfrm>
        <a:prstGeom prst="rect">
          <a:avLst/>
        </a:prstGeom>
        <a:solidFill>
          <a:schemeClr val="accent5">
            <a:lumMod val="40000"/>
            <a:lumOff val="60000"/>
            <a:alpha val="90000"/>
          </a:schemeClr>
        </a:solidFill>
        <a:ln w="6350" cap="flat" cmpd="sng" algn="ctr">
          <a:solidFill>
            <a:schemeClr val="accent5">
              <a:lumMod val="75000"/>
              <a:alpha val="9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effectLst/>
            </a:rPr>
            <a:t>Create tables </a:t>
          </a:r>
        </a:p>
        <a:p>
          <a:pPr marL="228600" lvl="1" indent="-228600" algn="l" defTabSz="1066800">
            <a:lnSpc>
              <a:spcPct val="90000"/>
            </a:lnSpc>
            <a:spcBef>
              <a:spcPct val="0"/>
            </a:spcBef>
            <a:spcAft>
              <a:spcPct val="15000"/>
            </a:spcAft>
            <a:buChar char="•"/>
          </a:pPr>
          <a:r>
            <a:rPr lang="en-US" sz="2400" kern="1200" dirty="0">
              <a:effectLst/>
            </a:rPr>
            <a:t>Insert and delete data in tables </a:t>
          </a:r>
        </a:p>
        <a:p>
          <a:pPr marL="228600" lvl="1" indent="-228600" algn="l" defTabSz="1066800">
            <a:lnSpc>
              <a:spcPct val="90000"/>
            </a:lnSpc>
            <a:spcBef>
              <a:spcPct val="0"/>
            </a:spcBef>
            <a:spcAft>
              <a:spcPct val="15000"/>
            </a:spcAft>
            <a:buChar char="•"/>
          </a:pPr>
          <a:r>
            <a:rPr lang="en-US" sz="2400" kern="1200" dirty="0">
              <a:effectLst/>
            </a:rPr>
            <a:t>Create views </a:t>
          </a:r>
        </a:p>
        <a:p>
          <a:pPr marL="228600" lvl="1" indent="-228600" algn="l" defTabSz="1066800">
            <a:lnSpc>
              <a:spcPct val="90000"/>
            </a:lnSpc>
            <a:spcBef>
              <a:spcPct val="0"/>
            </a:spcBef>
            <a:spcAft>
              <a:spcPct val="15000"/>
            </a:spcAft>
            <a:buChar char="•"/>
          </a:pPr>
          <a:r>
            <a:rPr lang="en-US" sz="2400" kern="1200" dirty="0">
              <a:effectLst/>
            </a:rPr>
            <a:t>Retrieve data with query statements</a:t>
          </a:r>
        </a:p>
      </dsp:txBody>
      <dsp:txXfrm>
        <a:off x="0" y="718680"/>
        <a:ext cx="6096000" cy="18446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F199B5-9582-1D41-AA0F-90C248A8369F}">
      <dsp:nvSpPr>
        <dsp:cNvPr id="0" name=""/>
        <dsp:cNvSpPr/>
      </dsp:nvSpPr>
      <dsp:spPr>
        <a:xfrm>
          <a:off x="0" y="3736625"/>
          <a:ext cx="8660524" cy="1070281"/>
        </a:xfrm>
        <a:prstGeom prst="rect">
          <a:avLst/>
        </a:prstGeom>
        <a:solidFill>
          <a:schemeClr val="accent5">
            <a:lumMod val="60000"/>
            <a:lumOff val="40000"/>
          </a:schemeClr>
        </a:solidFill>
        <a:ln w="25400">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US" sz="2700" b="1" kern="1200" dirty="0">
              <a:solidFill>
                <a:schemeClr val="bg1"/>
              </a:solidFill>
            </a:rPr>
            <a:t>Subsequent text is ignored at execution time</a:t>
          </a:r>
        </a:p>
      </dsp:txBody>
      <dsp:txXfrm>
        <a:off x="0" y="3736625"/>
        <a:ext cx="8660524" cy="1070281"/>
      </dsp:txXfrm>
    </dsp:sp>
    <dsp:sp modelId="{B121884D-C389-FC4E-85A6-C9D2F8467421}">
      <dsp:nvSpPr>
        <dsp:cNvPr id="0" name=""/>
        <dsp:cNvSpPr/>
      </dsp:nvSpPr>
      <dsp:spPr>
        <a:xfrm rot="10800000">
          <a:off x="0" y="2630"/>
          <a:ext cx="8660524" cy="3770770"/>
        </a:xfrm>
        <a:prstGeom prst="upArrowCallout">
          <a:avLst/>
        </a:prstGeom>
        <a:solidFill>
          <a:schemeClr val="accent5">
            <a:lumMod val="60000"/>
            <a:lumOff val="40000"/>
          </a:schemeClr>
        </a:solidFill>
        <a:ln w="25400">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rtl="0">
            <a:lnSpc>
              <a:spcPct val="90000"/>
            </a:lnSpc>
            <a:spcBef>
              <a:spcPct val="0"/>
            </a:spcBef>
            <a:spcAft>
              <a:spcPct val="35000"/>
            </a:spcAft>
            <a:buNone/>
          </a:pPr>
          <a:r>
            <a:rPr lang="en-US" sz="2700" b="1" kern="1200" dirty="0">
              <a:solidFill>
                <a:schemeClr val="bg1"/>
              </a:solidFill>
            </a:rPr>
            <a:t>The SQLi attack typically works by prematurely terminating a text string and appending a new command</a:t>
          </a:r>
        </a:p>
      </dsp:txBody>
      <dsp:txXfrm rot="-10800000">
        <a:off x="0" y="2630"/>
        <a:ext cx="8660524" cy="1323540"/>
      </dsp:txXfrm>
    </dsp:sp>
    <dsp:sp modelId="{A2DC8247-886C-F948-BD27-D7F583898F2F}">
      <dsp:nvSpPr>
        <dsp:cNvPr id="0" name=""/>
        <dsp:cNvSpPr/>
      </dsp:nvSpPr>
      <dsp:spPr>
        <a:xfrm>
          <a:off x="0" y="1326171"/>
          <a:ext cx="8660524" cy="1127460"/>
        </a:xfrm>
        <a:prstGeom prst="rect">
          <a:avLst/>
        </a:prstGeom>
        <a:solidFill>
          <a:schemeClr val="accent6">
            <a:lumMod val="40000"/>
            <a:lumOff val="60000"/>
            <a:alpha val="9000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77800" tIns="31750" rIns="177800" bIns="31750" numCol="1" spcCol="1270" anchor="ctr" anchorCtr="0">
          <a:noAutofit/>
        </a:bodyPr>
        <a:lstStyle/>
        <a:p>
          <a:pPr marL="0" lvl="0" indent="0" algn="ctr" defTabSz="1111250" rtl="0">
            <a:lnSpc>
              <a:spcPct val="90000"/>
            </a:lnSpc>
            <a:spcBef>
              <a:spcPct val="0"/>
            </a:spcBef>
            <a:spcAft>
              <a:spcPct val="35000"/>
            </a:spcAft>
            <a:buNone/>
          </a:pPr>
          <a:r>
            <a:rPr lang="en-US" sz="2500" kern="1200" dirty="0"/>
            <a:t>Because the inserted command may have additional strings appended to it before it is executed the attacker terminates the injected string with a comment mark “- -”</a:t>
          </a:r>
        </a:p>
      </dsp:txBody>
      <dsp:txXfrm>
        <a:off x="0" y="1326171"/>
        <a:ext cx="8660524" cy="112746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470D0-E073-9C48-8B05-D345ECE226DF}">
      <dsp:nvSpPr>
        <dsp:cNvPr id="0" name=""/>
        <dsp:cNvSpPr/>
      </dsp:nvSpPr>
      <dsp:spPr>
        <a:xfrm>
          <a:off x="0" y="251929"/>
          <a:ext cx="8507288" cy="573300"/>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260" tIns="270764" rIns="660260"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Attackers inject SQL commands by providing suitably crafted user input</a:t>
          </a:r>
        </a:p>
      </dsp:txBody>
      <dsp:txXfrm>
        <a:off x="0" y="251929"/>
        <a:ext cx="8507288" cy="573300"/>
      </dsp:txXfrm>
    </dsp:sp>
    <dsp:sp modelId="{49DE32D0-A3E0-634B-A0BA-EB313BB093B1}">
      <dsp:nvSpPr>
        <dsp:cNvPr id="0" name=""/>
        <dsp:cNvSpPr/>
      </dsp:nvSpPr>
      <dsp:spPr>
        <a:xfrm>
          <a:off x="425364" y="60049"/>
          <a:ext cx="5955101"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089" tIns="0" rIns="225089"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User input</a:t>
          </a:r>
        </a:p>
      </dsp:txBody>
      <dsp:txXfrm>
        <a:off x="444098" y="78783"/>
        <a:ext cx="5917633" cy="346292"/>
      </dsp:txXfrm>
    </dsp:sp>
    <dsp:sp modelId="{F347A860-BF20-F343-AE0E-F894CF3A2B77}">
      <dsp:nvSpPr>
        <dsp:cNvPr id="0" name=""/>
        <dsp:cNvSpPr/>
      </dsp:nvSpPr>
      <dsp:spPr>
        <a:xfrm>
          <a:off x="0" y="1087309"/>
          <a:ext cx="8507288" cy="778050"/>
        </a:xfrm>
        <a:prstGeom prst="rect">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260" tIns="270764" rIns="660260"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Attackers can forge the values that are placed in HTTP and network headers and exploit this vulnerability by placing data directly into the headers</a:t>
          </a:r>
        </a:p>
      </dsp:txBody>
      <dsp:txXfrm>
        <a:off x="0" y="1087309"/>
        <a:ext cx="8507288" cy="778050"/>
      </dsp:txXfrm>
    </dsp:sp>
    <dsp:sp modelId="{B6590F0A-960D-A44D-9693-1DDA5793ED80}">
      <dsp:nvSpPr>
        <dsp:cNvPr id="0" name=""/>
        <dsp:cNvSpPr/>
      </dsp:nvSpPr>
      <dsp:spPr>
        <a:xfrm>
          <a:off x="425364" y="895429"/>
          <a:ext cx="5955101" cy="38376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089" tIns="0" rIns="225089"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Server variables</a:t>
          </a:r>
        </a:p>
      </dsp:txBody>
      <dsp:txXfrm>
        <a:off x="444098" y="914163"/>
        <a:ext cx="5917633" cy="346292"/>
      </dsp:txXfrm>
    </dsp:sp>
    <dsp:sp modelId="{D121F9AD-CE7C-774F-8AB4-1CD37265180C}">
      <dsp:nvSpPr>
        <dsp:cNvPr id="0" name=""/>
        <dsp:cNvSpPr/>
      </dsp:nvSpPr>
      <dsp:spPr>
        <a:xfrm>
          <a:off x="0" y="2127439"/>
          <a:ext cx="8507288" cy="962325"/>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260" tIns="270764" rIns="660260"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 malicious user could rely on data already present in the system or database to trigger an SQL injection attack, so when the attack occurs, the input that modifies the query to cause an attack does not come from the user, but from within the system itself</a:t>
          </a:r>
        </a:p>
      </dsp:txBody>
      <dsp:txXfrm>
        <a:off x="0" y="2127439"/>
        <a:ext cx="8507288" cy="962325"/>
      </dsp:txXfrm>
    </dsp:sp>
    <dsp:sp modelId="{BA985232-B7AE-214D-B627-6183C6D03381}">
      <dsp:nvSpPr>
        <dsp:cNvPr id="0" name=""/>
        <dsp:cNvSpPr/>
      </dsp:nvSpPr>
      <dsp:spPr>
        <a:xfrm>
          <a:off x="425364" y="1935560"/>
          <a:ext cx="5955101"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089" tIns="0" rIns="225089"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Second-order injection</a:t>
          </a:r>
        </a:p>
      </dsp:txBody>
      <dsp:txXfrm>
        <a:off x="444098" y="1954294"/>
        <a:ext cx="5917633" cy="346292"/>
      </dsp:txXfrm>
    </dsp:sp>
    <dsp:sp modelId="{88B01C00-B76C-3947-AC33-98172F4ED25D}">
      <dsp:nvSpPr>
        <dsp:cNvPr id="0" name=""/>
        <dsp:cNvSpPr/>
      </dsp:nvSpPr>
      <dsp:spPr>
        <a:xfrm>
          <a:off x="0" y="3351845"/>
          <a:ext cx="8507288" cy="778050"/>
        </a:xfrm>
        <a:prstGeom prst="rect">
          <a:avLst/>
        </a:prstGeom>
        <a:solidFill>
          <a:schemeClr val="lt1">
            <a:alpha val="90000"/>
            <a:hueOff val="0"/>
            <a:satOff val="0"/>
            <a:lumOff val="0"/>
            <a:alphaOff val="0"/>
          </a:schemeClr>
        </a:solidFill>
        <a:ln w="6350" cap="flat" cmpd="sng" algn="ctr">
          <a:solidFill>
            <a:schemeClr val="accent5">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260" tIns="270764" rIns="660260"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An attacker could alter cookies such that when the application server builds an SQL query based on the cookie’s content, the structure and function of the query is modified</a:t>
          </a:r>
        </a:p>
      </dsp:txBody>
      <dsp:txXfrm>
        <a:off x="0" y="3351845"/>
        <a:ext cx="8507288" cy="778050"/>
      </dsp:txXfrm>
    </dsp:sp>
    <dsp:sp modelId="{3ADE7EA7-5C2B-0149-81B6-8B0314A71EF4}">
      <dsp:nvSpPr>
        <dsp:cNvPr id="0" name=""/>
        <dsp:cNvSpPr/>
      </dsp:nvSpPr>
      <dsp:spPr>
        <a:xfrm>
          <a:off x="425364" y="3159965"/>
          <a:ext cx="5955101" cy="383760"/>
        </a:xfrm>
        <a:prstGeom prst="roundRect">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089" tIns="0" rIns="225089"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Cookies</a:t>
          </a:r>
        </a:p>
      </dsp:txBody>
      <dsp:txXfrm>
        <a:off x="444098" y="3178699"/>
        <a:ext cx="5917633" cy="346292"/>
      </dsp:txXfrm>
    </dsp:sp>
    <dsp:sp modelId="{BAB3709E-891A-2C49-B74B-15794BD79DCF}">
      <dsp:nvSpPr>
        <dsp:cNvPr id="0" name=""/>
        <dsp:cNvSpPr/>
      </dsp:nvSpPr>
      <dsp:spPr>
        <a:xfrm>
          <a:off x="0" y="4391975"/>
          <a:ext cx="8507288" cy="573300"/>
        </a:xfrm>
        <a:prstGeom prst="rect">
          <a:avLst/>
        </a:prstGeom>
        <a:solidFill>
          <a:schemeClr val="lt1">
            <a:alpha val="90000"/>
            <a:hueOff val="0"/>
            <a:satOff val="0"/>
            <a:lumOff val="0"/>
            <a:alphaOff val="0"/>
          </a:schemeClr>
        </a:solidFill>
        <a:ln w="6350" cap="flat" cmpd="sng" algn="ctr">
          <a:solidFill>
            <a:schemeClr val="accent3">
              <a:lumMod val="75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60260" tIns="270764" rIns="660260"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dirty="0"/>
            <a:t>Applying user input that constructs an attack outside the realm of web requests</a:t>
          </a:r>
        </a:p>
      </dsp:txBody>
      <dsp:txXfrm>
        <a:off x="0" y="4391975"/>
        <a:ext cx="8507288" cy="573300"/>
      </dsp:txXfrm>
    </dsp:sp>
    <dsp:sp modelId="{F5A2D54C-DF6E-2240-B8E6-152B0641B7CD}">
      <dsp:nvSpPr>
        <dsp:cNvPr id="0" name=""/>
        <dsp:cNvSpPr/>
      </dsp:nvSpPr>
      <dsp:spPr>
        <a:xfrm>
          <a:off x="425364" y="4200095"/>
          <a:ext cx="5955101" cy="383760"/>
        </a:xfrm>
        <a:prstGeom prst="round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5089" tIns="0" rIns="225089" bIns="0" numCol="1" spcCol="1270" anchor="ctr" anchorCtr="0">
          <a:noAutofit/>
        </a:bodyPr>
        <a:lstStyle/>
        <a:p>
          <a:pPr marL="0" lvl="0" indent="0" algn="l" defTabSz="800100" rtl="0">
            <a:lnSpc>
              <a:spcPct val="90000"/>
            </a:lnSpc>
            <a:spcBef>
              <a:spcPct val="0"/>
            </a:spcBef>
            <a:spcAft>
              <a:spcPct val="35000"/>
            </a:spcAft>
            <a:buNone/>
          </a:pPr>
          <a:r>
            <a:rPr lang="en-US" sz="1800" b="1" kern="1200" dirty="0">
              <a:solidFill>
                <a:schemeClr val="bg1"/>
              </a:solidFill>
            </a:rPr>
            <a:t>Physical user input</a:t>
          </a:r>
        </a:p>
      </dsp:txBody>
      <dsp:txXfrm>
        <a:off x="444098" y="4218829"/>
        <a:ext cx="5917633" cy="34629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5D1C11-89A4-E240-8721-E35E66514F65}">
      <dsp:nvSpPr>
        <dsp:cNvPr id="0" name=""/>
        <dsp:cNvSpPr/>
      </dsp:nvSpPr>
      <dsp:spPr>
        <a:xfrm>
          <a:off x="967" y="0"/>
          <a:ext cx="2515195" cy="3200400"/>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t>Tautology</a:t>
          </a:r>
        </a:p>
      </dsp:txBody>
      <dsp:txXfrm>
        <a:off x="967" y="0"/>
        <a:ext cx="2515195" cy="960120"/>
      </dsp:txXfrm>
    </dsp:sp>
    <dsp:sp modelId="{506A1A02-5F73-E44D-AEDA-54A08CE56047}">
      <dsp:nvSpPr>
        <dsp:cNvPr id="0" name=""/>
        <dsp:cNvSpPr/>
      </dsp:nvSpPr>
      <dsp:spPr>
        <a:xfrm>
          <a:off x="252486" y="960120"/>
          <a:ext cx="2012156" cy="2080260"/>
        </a:xfrm>
        <a:prstGeom prst="roundRect">
          <a:avLst>
            <a:gd name="adj" fmla="val 1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This form of attack injects code in one or more conditional statements so that they always evaluate to true</a:t>
          </a:r>
        </a:p>
      </dsp:txBody>
      <dsp:txXfrm>
        <a:off x="311420" y="1019054"/>
        <a:ext cx="1894288" cy="1962392"/>
      </dsp:txXfrm>
    </dsp:sp>
    <dsp:sp modelId="{9E01E2B1-6C69-B84F-BFCD-CAFB22159800}">
      <dsp:nvSpPr>
        <dsp:cNvPr id="0" name=""/>
        <dsp:cNvSpPr/>
      </dsp:nvSpPr>
      <dsp:spPr>
        <a:xfrm>
          <a:off x="2704802" y="0"/>
          <a:ext cx="2515195" cy="3200400"/>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End-of-line comment</a:t>
          </a:r>
          <a:endParaRPr lang="en-US" sz="2700" kern="1200" dirty="0"/>
        </a:p>
      </dsp:txBody>
      <dsp:txXfrm>
        <a:off x="2704802" y="0"/>
        <a:ext cx="2515195" cy="960120"/>
      </dsp:txXfrm>
    </dsp:sp>
    <dsp:sp modelId="{D1974B89-9490-614E-9829-C4BAC49AFC09}">
      <dsp:nvSpPr>
        <dsp:cNvPr id="0" name=""/>
        <dsp:cNvSpPr/>
      </dsp:nvSpPr>
      <dsp:spPr>
        <a:xfrm>
          <a:off x="2956321" y="960120"/>
          <a:ext cx="2012156" cy="2080260"/>
        </a:xfrm>
        <a:prstGeom prst="roundRect">
          <a:avLst>
            <a:gd name="adj" fmla="val 1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After injecting code into a particular field, legitimate code that follows are nullified through the usage of end of line comments</a:t>
          </a:r>
        </a:p>
      </dsp:txBody>
      <dsp:txXfrm>
        <a:off x="3015255" y="1019054"/>
        <a:ext cx="1894288" cy="1962392"/>
      </dsp:txXfrm>
    </dsp:sp>
    <dsp:sp modelId="{F22DB42E-C4BB-1D48-807A-432D5F1B93FC}">
      <dsp:nvSpPr>
        <dsp:cNvPr id="0" name=""/>
        <dsp:cNvSpPr/>
      </dsp:nvSpPr>
      <dsp:spPr>
        <a:xfrm>
          <a:off x="5408637" y="0"/>
          <a:ext cx="2515195" cy="3200400"/>
        </a:xfrm>
        <a:prstGeom prst="roundRect">
          <a:avLst>
            <a:gd name="adj" fmla="val 10000"/>
          </a:avLst>
        </a:prstGeom>
        <a:solidFill>
          <a:schemeClr val="accent5">
            <a:lumMod val="60000"/>
            <a:lumOff val="4000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a:t>Piggybacked queries</a:t>
          </a:r>
          <a:endParaRPr lang="en-US" sz="2700" kern="1200" dirty="0"/>
        </a:p>
      </dsp:txBody>
      <dsp:txXfrm>
        <a:off x="5408637" y="0"/>
        <a:ext cx="2515195" cy="960120"/>
      </dsp:txXfrm>
    </dsp:sp>
    <dsp:sp modelId="{4F6B90D2-4033-0D44-A2F4-961925B6B74A}">
      <dsp:nvSpPr>
        <dsp:cNvPr id="0" name=""/>
        <dsp:cNvSpPr/>
      </dsp:nvSpPr>
      <dsp:spPr>
        <a:xfrm>
          <a:off x="5660156" y="960120"/>
          <a:ext cx="2012156" cy="2080260"/>
        </a:xfrm>
        <a:prstGeom prst="roundRect">
          <a:avLst>
            <a:gd name="adj" fmla="val 10000"/>
          </a:avLst>
        </a:prstGeom>
        <a:solidFill>
          <a:schemeClr val="accent5">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b="1" kern="1200" dirty="0"/>
            <a:t>The attacker adds additional queries beyond the intended query, piggy-backing the attack on top of a legitimate request</a:t>
          </a:r>
        </a:p>
      </dsp:txBody>
      <dsp:txXfrm>
        <a:off x="5719090" y="1019054"/>
        <a:ext cx="1894288" cy="196239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7D8EEB-2049-2648-AFC6-C22C20A27F4A}">
      <dsp:nvSpPr>
        <dsp:cNvPr id="0" name=""/>
        <dsp:cNvSpPr/>
      </dsp:nvSpPr>
      <dsp:spPr>
        <a:xfrm>
          <a:off x="3791" y="1797905"/>
          <a:ext cx="2687702" cy="2216792"/>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a:t>Manual defensive coding practices</a:t>
          </a:r>
          <a:endParaRPr lang="en-US" sz="2000" kern="1200" dirty="0"/>
        </a:p>
        <a:p>
          <a:pPr marL="228600" lvl="1" indent="-228600" algn="l" defTabSz="889000">
            <a:lnSpc>
              <a:spcPct val="90000"/>
            </a:lnSpc>
            <a:spcBef>
              <a:spcPct val="0"/>
            </a:spcBef>
            <a:spcAft>
              <a:spcPct val="15000"/>
            </a:spcAft>
            <a:buChar char="•"/>
          </a:pPr>
          <a:r>
            <a:rPr lang="en-US" sz="2000" kern="1200"/>
            <a:t>Parameterized query insertion</a:t>
          </a:r>
          <a:endParaRPr lang="en-US" sz="2000" kern="1200" dirty="0"/>
        </a:p>
        <a:p>
          <a:pPr marL="228600" lvl="1" indent="-228600" algn="l" defTabSz="889000">
            <a:lnSpc>
              <a:spcPct val="90000"/>
            </a:lnSpc>
            <a:spcBef>
              <a:spcPct val="0"/>
            </a:spcBef>
            <a:spcAft>
              <a:spcPct val="15000"/>
            </a:spcAft>
            <a:buChar char="•"/>
          </a:pPr>
          <a:r>
            <a:rPr lang="en-US" sz="2000" kern="1200" dirty="0"/>
            <a:t>SQL DOM</a:t>
          </a:r>
        </a:p>
      </dsp:txBody>
      <dsp:txXfrm>
        <a:off x="54806" y="1848920"/>
        <a:ext cx="2585672" cy="1639735"/>
      </dsp:txXfrm>
    </dsp:sp>
    <dsp:sp modelId="{36B41190-F35A-FA4E-BE30-2333622E25B8}">
      <dsp:nvSpPr>
        <dsp:cNvPr id="0" name=""/>
        <dsp:cNvSpPr/>
      </dsp:nvSpPr>
      <dsp:spPr>
        <a:xfrm>
          <a:off x="2666453" y="1866488"/>
          <a:ext cx="2856782" cy="2856782"/>
        </a:xfrm>
        <a:prstGeom prst="leftCircularArrow">
          <a:avLst>
            <a:gd name="adj1" fmla="val 2782"/>
            <a:gd name="adj2" fmla="val 339322"/>
            <a:gd name="adj3" fmla="val 2114833"/>
            <a:gd name="adj4" fmla="val 9024489"/>
            <a:gd name="adj5" fmla="val 3245"/>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33A75B8A-063E-3442-9A98-7A55C4BAC8A9}">
      <dsp:nvSpPr>
        <dsp:cNvPr id="0" name=""/>
        <dsp:cNvSpPr/>
      </dsp:nvSpPr>
      <dsp:spPr>
        <a:xfrm>
          <a:off x="601058" y="3539670"/>
          <a:ext cx="2389069" cy="950054"/>
        </a:xfrm>
        <a:prstGeom prst="roundRect">
          <a:avLst>
            <a:gd name="adj" fmla="val 10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Defensive coding</a:t>
          </a:r>
        </a:p>
      </dsp:txBody>
      <dsp:txXfrm>
        <a:off x="628884" y="3567496"/>
        <a:ext cx="2333417" cy="894402"/>
      </dsp:txXfrm>
    </dsp:sp>
    <dsp:sp modelId="{825BAB85-B5AC-C240-B731-B8A3809F9D5A}">
      <dsp:nvSpPr>
        <dsp:cNvPr id="0" name=""/>
        <dsp:cNvSpPr/>
      </dsp:nvSpPr>
      <dsp:spPr>
        <a:xfrm>
          <a:off x="3368523" y="1797905"/>
          <a:ext cx="2687702" cy="2216792"/>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a:t>Signature based</a:t>
          </a:r>
          <a:endParaRPr lang="en-US" sz="2000" kern="1200" dirty="0"/>
        </a:p>
        <a:p>
          <a:pPr marL="228600" lvl="1" indent="-228600" algn="l" defTabSz="889000">
            <a:lnSpc>
              <a:spcPct val="90000"/>
            </a:lnSpc>
            <a:spcBef>
              <a:spcPct val="0"/>
            </a:spcBef>
            <a:spcAft>
              <a:spcPct val="15000"/>
            </a:spcAft>
            <a:buChar char="•"/>
          </a:pPr>
          <a:r>
            <a:rPr lang="en-US" sz="2000" kern="1200"/>
            <a:t>Anomaly based</a:t>
          </a:r>
          <a:endParaRPr lang="en-US" sz="2000" kern="1200" dirty="0"/>
        </a:p>
        <a:p>
          <a:pPr marL="228600" lvl="1" indent="-228600" algn="l" defTabSz="889000">
            <a:lnSpc>
              <a:spcPct val="90000"/>
            </a:lnSpc>
            <a:spcBef>
              <a:spcPct val="0"/>
            </a:spcBef>
            <a:spcAft>
              <a:spcPct val="15000"/>
            </a:spcAft>
            <a:buChar char="•"/>
          </a:pPr>
          <a:r>
            <a:rPr lang="en-US" sz="2000" kern="1200"/>
            <a:t>Code analysis</a:t>
          </a:r>
          <a:endParaRPr lang="en-US" sz="2000" kern="1200" dirty="0"/>
        </a:p>
      </dsp:txBody>
      <dsp:txXfrm>
        <a:off x="3419538" y="2323947"/>
        <a:ext cx="2585672" cy="1639735"/>
      </dsp:txXfrm>
    </dsp:sp>
    <dsp:sp modelId="{079A0B5B-F15E-4046-9140-9BDD7C7AACA6}">
      <dsp:nvSpPr>
        <dsp:cNvPr id="0" name=""/>
        <dsp:cNvSpPr/>
      </dsp:nvSpPr>
      <dsp:spPr>
        <a:xfrm>
          <a:off x="5961662" y="916596"/>
          <a:ext cx="3200211" cy="3200211"/>
        </a:xfrm>
        <a:prstGeom prst="circularArrow">
          <a:avLst>
            <a:gd name="adj1" fmla="val 2483"/>
            <a:gd name="adj2" fmla="val 300812"/>
            <a:gd name="adj3" fmla="val 19523678"/>
            <a:gd name="adj4" fmla="val 12575511"/>
            <a:gd name="adj5" fmla="val 2897"/>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sp>
    <dsp:sp modelId="{40FD0C39-A57B-4746-83D5-D73CAC789D9D}">
      <dsp:nvSpPr>
        <dsp:cNvPr id="0" name=""/>
        <dsp:cNvSpPr/>
      </dsp:nvSpPr>
      <dsp:spPr>
        <a:xfrm>
          <a:off x="3965790" y="1322878"/>
          <a:ext cx="2389069" cy="950054"/>
        </a:xfrm>
        <a:prstGeom prst="roundRect">
          <a:avLst>
            <a:gd name="adj" fmla="val 10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Detection </a:t>
          </a:r>
        </a:p>
      </dsp:txBody>
      <dsp:txXfrm>
        <a:off x="3993616" y="1350704"/>
        <a:ext cx="2333417" cy="894402"/>
      </dsp:txXfrm>
    </dsp:sp>
    <dsp:sp modelId="{E95E5B31-3BA2-A045-AC9E-494CFC95ED76}">
      <dsp:nvSpPr>
        <dsp:cNvPr id="0" name=""/>
        <dsp:cNvSpPr/>
      </dsp:nvSpPr>
      <dsp:spPr>
        <a:xfrm>
          <a:off x="6733255" y="1797905"/>
          <a:ext cx="2687702" cy="2216792"/>
        </a:xfrm>
        <a:prstGeom prst="roundRect">
          <a:avLst>
            <a:gd name="adj" fmla="val 10000"/>
          </a:avLst>
        </a:prstGeom>
        <a:solidFill>
          <a:schemeClr val="lt1">
            <a:alpha val="90000"/>
            <a:hueOff val="0"/>
            <a:satOff val="0"/>
            <a:lumOff val="0"/>
            <a:alphaOff val="0"/>
          </a:schemeClr>
        </a:solidFill>
        <a:ln w="6350" cap="flat" cmpd="sng" algn="ctr">
          <a:solidFill>
            <a:schemeClr val="accent3">
              <a:lumMod val="5000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t" anchorCtr="0">
          <a:noAutofit/>
        </a:bodyPr>
        <a:lstStyle/>
        <a:p>
          <a:pPr marL="228600" lvl="1" indent="-228600" algn="l" defTabSz="889000">
            <a:lnSpc>
              <a:spcPct val="90000"/>
            </a:lnSpc>
            <a:spcBef>
              <a:spcPct val="0"/>
            </a:spcBef>
            <a:spcAft>
              <a:spcPct val="15000"/>
            </a:spcAft>
            <a:buChar char="•"/>
          </a:pPr>
          <a:r>
            <a:rPr lang="en-US" sz="2000" kern="1200"/>
            <a:t>Check queries at runtime to see if they conform to a model of expected queries</a:t>
          </a:r>
          <a:endParaRPr lang="en-US" sz="2000" kern="1200" dirty="0"/>
        </a:p>
      </dsp:txBody>
      <dsp:txXfrm>
        <a:off x="6784270" y="1848920"/>
        <a:ext cx="2585672" cy="1639735"/>
      </dsp:txXfrm>
    </dsp:sp>
    <dsp:sp modelId="{54341ACF-E68C-CA4B-900B-389E6B4A70FE}">
      <dsp:nvSpPr>
        <dsp:cNvPr id="0" name=""/>
        <dsp:cNvSpPr/>
      </dsp:nvSpPr>
      <dsp:spPr>
        <a:xfrm>
          <a:off x="7330522" y="3539670"/>
          <a:ext cx="2389069" cy="950054"/>
        </a:xfrm>
        <a:prstGeom prst="roundRect">
          <a:avLst>
            <a:gd name="adj" fmla="val 10000"/>
          </a:avLst>
        </a:prstGeom>
        <a:solidFill>
          <a:srgbClr val="7030A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5245" tIns="36830" rIns="55245" bIns="36830" numCol="1" spcCol="1270" anchor="ctr" anchorCtr="0">
          <a:noAutofit/>
        </a:bodyPr>
        <a:lstStyle/>
        <a:p>
          <a:pPr marL="0" lvl="0" indent="0" algn="ctr" defTabSz="1289050">
            <a:lnSpc>
              <a:spcPct val="90000"/>
            </a:lnSpc>
            <a:spcBef>
              <a:spcPct val="0"/>
            </a:spcBef>
            <a:spcAft>
              <a:spcPct val="35000"/>
            </a:spcAft>
            <a:buNone/>
          </a:pPr>
          <a:r>
            <a:rPr lang="en-US" sz="2900" kern="1200" dirty="0"/>
            <a:t>Run-time prevention</a:t>
          </a:r>
        </a:p>
      </dsp:txBody>
      <dsp:txXfrm>
        <a:off x="7358348" y="3567496"/>
        <a:ext cx="2333417" cy="8944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8B6DAD-EB05-444F-8AB1-BA4931CA8374}">
      <dsp:nvSpPr>
        <dsp:cNvPr id="0" name=""/>
        <dsp:cNvSpPr/>
      </dsp:nvSpPr>
      <dsp:spPr>
        <a:xfrm>
          <a:off x="3473" y="61738"/>
          <a:ext cx="3850956" cy="962739"/>
        </a:xfrm>
        <a:prstGeom prst="roundRect">
          <a:avLst>
            <a:gd name="adj" fmla="val 10000"/>
          </a:avLst>
        </a:prstGeom>
        <a:solidFill>
          <a:schemeClr val="tx2">
            <a:lumMod val="75000"/>
          </a:schemeClr>
        </a:solidFill>
        <a:ln w="25400">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b="1" kern="1200" dirty="0">
              <a:solidFill>
                <a:schemeClr val="bg1"/>
              </a:solidFill>
            </a:rPr>
            <a:t>Database access control system determines:</a:t>
          </a:r>
          <a:endParaRPr lang="en-US" sz="2900" kern="1200" dirty="0">
            <a:solidFill>
              <a:schemeClr val="bg1"/>
            </a:solidFill>
          </a:endParaRPr>
        </a:p>
      </dsp:txBody>
      <dsp:txXfrm>
        <a:off x="31671" y="89936"/>
        <a:ext cx="3794560" cy="906343"/>
      </dsp:txXfrm>
    </dsp:sp>
    <dsp:sp modelId="{D8B2607C-6E53-004A-909D-360372672B0A}">
      <dsp:nvSpPr>
        <dsp:cNvPr id="0" name=""/>
        <dsp:cNvSpPr/>
      </dsp:nvSpPr>
      <dsp:spPr>
        <a:xfrm rot="5400000">
          <a:off x="1844711" y="1108717"/>
          <a:ext cx="168479" cy="168479"/>
        </a:xfrm>
        <a:prstGeom prst="rightArrow">
          <a:avLst>
            <a:gd name="adj1" fmla="val 667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3617A085-E756-C340-B729-9816B8EDC2C7}">
      <dsp:nvSpPr>
        <dsp:cNvPr id="0" name=""/>
        <dsp:cNvSpPr/>
      </dsp:nvSpPr>
      <dsp:spPr>
        <a:xfrm>
          <a:off x="3473" y="1361436"/>
          <a:ext cx="3850956" cy="96273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If the user has access to the entire database or just portions of it</a:t>
          </a:r>
          <a:endParaRPr lang="en-US" sz="1600" kern="1200" dirty="0"/>
        </a:p>
      </dsp:txBody>
      <dsp:txXfrm>
        <a:off x="31671" y="1389634"/>
        <a:ext cx="3794560" cy="906343"/>
      </dsp:txXfrm>
    </dsp:sp>
    <dsp:sp modelId="{418A1A9B-B8EB-184C-B8AF-CA8207E8D21E}">
      <dsp:nvSpPr>
        <dsp:cNvPr id="0" name=""/>
        <dsp:cNvSpPr/>
      </dsp:nvSpPr>
      <dsp:spPr>
        <a:xfrm rot="5400000">
          <a:off x="1844711" y="2408414"/>
          <a:ext cx="168479" cy="168479"/>
        </a:xfrm>
        <a:prstGeom prst="rightArrow">
          <a:avLst>
            <a:gd name="adj1" fmla="val 667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F7E897E6-1360-EE43-B6D9-17E7E2AD3FCF}">
      <dsp:nvSpPr>
        <dsp:cNvPr id="0" name=""/>
        <dsp:cNvSpPr/>
      </dsp:nvSpPr>
      <dsp:spPr>
        <a:xfrm>
          <a:off x="3473" y="2661133"/>
          <a:ext cx="3850956" cy="96273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rtl="0">
            <a:lnSpc>
              <a:spcPct val="90000"/>
            </a:lnSpc>
            <a:spcBef>
              <a:spcPct val="0"/>
            </a:spcBef>
            <a:spcAft>
              <a:spcPct val="35000"/>
            </a:spcAft>
            <a:buNone/>
          </a:pPr>
          <a:r>
            <a:rPr lang="en-US" sz="1600" b="1" kern="1200" dirty="0"/>
            <a:t>What access rights the user has (create, insert, delete, update, read, write)</a:t>
          </a:r>
          <a:endParaRPr lang="en-US" sz="1600" kern="1200" dirty="0"/>
        </a:p>
      </dsp:txBody>
      <dsp:txXfrm>
        <a:off x="31671" y="2689331"/>
        <a:ext cx="3794560" cy="906343"/>
      </dsp:txXfrm>
    </dsp:sp>
    <dsp:sp modelId="{A4590DF0-A318-CC43-A18A-0B09CE77DACF}">
      <dsp:nvSpPr>
        <dsp:cNvPr id="0" name=""/>
        <dsp:cNvSpPr/>
      </dsp:nvSpPr>
      <dsp:spPr>
        <a:xfrm>
          <a:off x="4393563" y="61738"/>
          <a:ext cx="3850956" cy="962739"/>
        </a:xfrm>
        <a:prstGeom prst="roundRect">
          <a:avLst>
            <a:gd name="adj" fmla="val 10000"/>
          </a:avLst>
        </a:prstGeom>
        <a:solidFill>
          <a:schemeClr val="tx2">
            <a:lumMod val="75000"/>
          </a:schemeClr>
        </a:solidFill>
        <a:ln w="25400">
          <a:solidFill>
            <a:schemeClr val="bg1"/>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36830" tIns="36830" rIns="36830" bIns="36830" numCol="1" spcCol="1270" anchor="ctr" anchorCtr="0">
          <a:noAutofit/>
        </a:bodyPr>
        <a:lstStyle/>
        <a:p>
          <a:pPr marL="0" lvl="0" indent="0" algn="ctr" defTabSz="1289050" rtl="0">
            <a:lnSpc>
              <a:spcPct val="90000"/>
            </a:lnSpc>
            <a:spcBef>
              <a:spcPct val="0"/>
            </a:spcBef>
            <a:spcAft>
              <a:spcPct val="35000"/>
            </a:spcAft>
            <a:buNone/>
          </a:pPr>
          <a:r>
            <a:rPr lang="en-US" sz="2900" b="1" kern="1200" dirty="0">
              <a:solidFill>
                <a:schemeClr val="bg1"/>
              </a:solidFill>
            </a:rPr>
            <a:t>Can support a range of administrative policies</a:t>
          </a:r>
          <a:endParaRPr lang="en-US" sz="2900" kern="1200" dirty="0">
            <a:solidFill>
              <a:schemeClr val="bg1"/>
            </a:solidFill>
          </a:endParaRPr>
        </a:p>
      </dsp:txBody>
      <dsp:txXfrm>
        <a:off x="4421761" y="89936"/>
        <a:ext cx="3794560" cy="906343"/>
      </dsp:txXfrm>
    </dsp:sp>
    <dsp:sp modelId="{E10E247B-EA72-0B4D-BEC6-25AE77564A34}">
      <dsp:nvSpPr>
        <dsp:cNvPr id="0" name=""/>
        <dsp:cNvSpPr/>
      </dsp:nvSpPr>
      <dsp:spPr>
        <a:xfrm rot="5400000">
          <a:off x="6234802" y="1108717"/>
          <a:ext cx="168479" cy="168479"/>
        </a:xfrm>
        <a:prstGeom prst="rightArrow">
          <a:avLst>
            <a:gd name="adj1" fmla="val 667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B0E0FFB7-FDE8-8F45-91C3-073F4B738C6C}">
      <dsp:nvSpPr>
        <dsp:cNvPr id="0" name=""/>
        <dsp:cNvSpPr/>
      </dsp:nvSpPr>
      <dsp:spPr>
        <a:xfrm>
          <a:off x="4393563" y="1361436"/>
          <a:ext cx="3850956" cy="96273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l" defTabSz="711200" rtl="0">
            <a:lnSpc>
              <a:spcPct val="90000"/>
            </a:lnSpc>
            <a:spcBef>
              <a:spcPct val="0"/>
            </a:spcBef>
            <a:spcAft>
              <a:spcPct val="35000"/>
            </a:spcAft>
            <a:buNone/>
          </a:pPr>
          <a:r>
            <a:rPr lang="en-US" sz="1600" b="1" kern="1200" dirty="0"/>
            <a:t>Centralized administration</a:t>
          </a:r>
          <a:endParaRPr lang="en-US" sz="1600" kern="1200" dirty="0"/>
        </a:p>
        <a:p>
          <a:pPr marL="114300" lvl="1" indent="-114300" algn="l" defTabSz="533400" rtl="0">
            <a:lnSpc>
              <a:spcPct val="90000"/>
            </a:lnSpc>
            <a:spcBef>
              <a:spcPct val="0"/>
            </a:spcBef>
            <a:spcAft>
              <a:spcPct val="15000"/>
            </a:spcAft>
            <a:buChar char="•"/>
          </a:pPr>
          <a:r>
            <a:rPr lang="en-US" sz="1200" b="1" kern="1200" dirty="0"/>
            <a:t>Small number of privileged users may grant and revoke access rights</a:t>
          </a:r>
          <a:endParaRPr lang="en-US" sz="1200" kern="1200" dirty="0"/>
        </a:p>
      </dsp:txBody>
      <dsp:txXfrm>
        <a:off x="4421761" y="1389634"/>
        <a:ext cx="3794560" cy="906343"/>
      </dsp:txXfrm>
    </dsp:sp>
    <dsp:sp modelId="{40379304-9C63-0940-BF30-51A501825D49}">
      <dsp:nvSpPr>
        <dsp:cNvPr id="0" name=""/>
        <dsp:cNvSpPr/>
      </dsp:nvSpPr>
      <dsp:spPr>
        <a:xfrm rot="5400000">
          <a:off x="6234802" y="2408414"/>
          <a:ext cx="168479" cy="168479"/>
        </a:xfrm>
        <a:prstGeom prst="rightArrow">
          <a:avLst>
            <a:gd name="adj1" fmla="val 667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C210DFBA-EE4C-3D48-A239-0A54457A4CE7}">
      <dsp:nvSpPr>
        <dsp:cNvPr id="0" name=""/>
        <dsp:cNvSpPr/>
      </dsp:nvSpPr>
      <dsp:spPr>
        <a:xfrm>
          <a:off x="4393563" y="2661133"/>
          <a:ext cx="3850956" cy="96273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l" defTabSz="711200" rtl="0">
            <a:lnSpc>
              <a:spcPct val="90000"/>
            </a:lnSpc>
            <a:spcBef>
              <a:spcPct val="0"/>
            </a:spcBef>
            <a:spcAft>
              <a:spcPct val="35000"/>
            </a:spcAft>
            <a:buNone/>
          </a:pPr>
          <a:r>
            <a:rPr lang="en-US" sz="1600" b="1" kern="1200" dirty="0"/>
            <a:t>Ownership-based administration</a:t>
          </a:r>
          <a:endParaRPr lang="en-US" sz="1600" kern="1200" dirty="0"/>
        </a:p>
        <a:p>
          <a:pPr marL="114300" lvl="1" indent="-114300" algn="l" defTabSz="533400" rtl="0">
            <a:lnSpc>
              <a:spcPct val="90000"/>
            </a:lnSpc>
            <a:spcBef>
              <a:spcPct val="0"/>
            </a:spcBef>
            <a:spcAft>
              <a:spcPct val="15000"/>
            </a:spcAft>
            <a:buChar char="•"/>
          </a:pPr>
          <a:r>
            <a:rPr lang="en-US" sz="1200" b="1" kern="1200" dirty="0"/>
            <a:t>The creator of a table may grant and revoke access rights to the table</a:t>
          </a:r>
          <a:endParaRPr lang="en-US" sz="1200" kern="1200" dirty="0"/>
        </a:p>
      </dsp:txBody>
      <dsp:txXfrm>
        <a:off x="4421761" y="2689331"/>
        <a:ext cx="3794560" cy="906343"/>
      </dsp:txXfrm>
    </dsp:sp>
    <dsp:sp modelId="{0F05858A-43AB-C247-B726-3AC9790EBA67}">
      <dsp:nvSpPr>
        <dsp:cNvPr id="0" name=""/>
        <dsp:cNvSpPr/>
      </dsp:nvSpPr>
      <dsp:spPr>
        <a:xfrm rot="5400000">
          <a:off x="6234802" y="3708112"/>
          <a:ext cx="168479" cy="168479"/>
        </a:xfrm>
        <a:prstGeom prst="rightArrow">
          <a:avLst>
            <a:gd name="adj1" fmla="val 66700"/>
            <a:gd name="adj2" fmla="val 5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sp>
    <dsp:sp modelId="{EFD569BB-6393-254A-8F5F-F6C61361DD67}">
      <dsp:nvSpPr>
        <dsp:cNvPr id="0" name=""/>
        <dsp:cNvSpPr/>
      </dsp:nvSpPr>
      <dsp:spPr>
        <a:xfrm>
          <a:off x="4393563" y="3960831"/>
          <a:ext cx="3850956" cy="962739"/>
        </a:xfrm>
        <a:prstGeom prst="roundRect">
          <a:avLst>
            <a:gd name="adj" fmla="val 10000"/>
          </a:avLst>
        </a:prstGeom>
        <a:solidFill>
          <a:schemeClr val="accent1">
            <a:alpha val="90000"/>
            <a:tint val="40000"/>
            <a:hueOff val="0"/>
            <a:satOff val="0"/>
            <a:lumOff val="0"/>
            <a:alphaOff val="0"/>
          </a:schemeClr>
        </a:solidFill>
        <a:ln w="25400" cap="flat" cmpd="sng" algn="ctr">
          <a:solidFill>
            <a:schemeClr val="bg1"/>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0320" tIns="20320" rIns="20320" bIns="20320" numCol="1" spcCol="1270" anchor="t" anchorCtr="0">
          <a:noAutofit/>
        </a:bodyPr>
        <a:lstStyle/>
        <a:p>
          <a:pPr marL="0" lvl="0" indent="0" algn="l" defTabSz="711200" rtl="0">
            <a:lnSpc>
              <a:spcPct val="90000"/>
            </a:lnSpc>
            <a:spcBef>
              <a:spcPct val="0"/>
            </a:spcBef>
            <a:spcAft>
              <a:spcPct val="35000"/>
            </a:spcAft>
            <a:buNone/>
          </a:pPr>
          <a:r>
            <a:rPr lang="en-US" sz="1600" b="1" kern="1200" dirty="0"/>
            <a:t>Decentralized administration</a:t>
          </a:r>
          <a:endParaRPr lang="en-US" sz="1600" kern="1200" dirty="0"/>
        </a:p>
        <a:p>
          <a:pPr marL="114300" lvl="1" indent="-114300" algn="l" defTabSz="533400" rtl="0">
            <a:lnSpc>
              <a:spcPct val="90000"/>
            </a:lnSpc>
            <a:spcBef>
              <a:spcPct val="0"/>
            </a:spcBef>
            <a:spcAft>
              <a:spcPct val="15000"/>
            </a:spcAft>
            <a:buChar char="•"/>
          </a:pPr>
          <a:r>
            <a:rPr lang="en-US" sz="1200" b="1" kern="1200" dirty="0"/>
            <a:t>The owner of the table may grant and revoke authorization rights to other users, allowing them to grant and revoke access rights to the table</a:t>
          </a:r>
          <a:endParaRPr lang="en-US" sz="1200" kern="1200" dirty="0"/>
        </a:p>
      </dsp:txBody>
      <dsp:txXfrm>
        <a:off x="4421761" y="3989029"/>
        <a:ext cx="3794560" cy="906343"/>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012932-8756-BB40-A308-A2F26892FD58}" type="datetimeFigureOut">
              <a:rPr lang="en-US" smtClean="0"/>
              <a:t>3/3/2021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2C5394-9113-4247-88E1-EDCC4540E72A}" type="slidenum">
              <a:rPr lang="en-US" smtClean="0"/>
              <a:t>‹#›</a:t>
            </a:fld>
            <a:endParaRPr lang="en-US"/>
          </a:p>
        </p:txBody>
      </p:sp>
    </p:spTree>
    <p:extLst>
      <p:ext uri="{BB962C8B-B14F-4D97-AF65-F5344CB8AC3E}">
        <p14:creationId xmlns:p14="http://schemas.microsoft.com/office/powerpoint/2010/main" val="2460711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Basic Terminology for Relational Databases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10</a:t>
            </a:fld>
            <a:endParaRPr lang="en-US"/>
          </a:p>
        </p:txBody>
      </p:sp>
    </p:spTree>
    <p:extLst>
      <p:ext uri="{BB962C8B-B14F-4D97-AF65-F5344CB8AC3E}">
        <p14:creationId xmlns:p14="http://schemas.microsoft.com/office/powerpoint/2010/main" val="26821519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abstract model of a relational database table is shown as Figure 5.3.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individuals, or entities, in the table and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attributes. Each attribute A</a:t>
            </a:r>
            <a:r>
              <a:rPr lang="en-US" sz="1200" b="0" i="1" u="none" strike="noStrike" kern="1200" baseline="-25000" dirty="0">
                <a:solidFill>
                  <a:schemeClr val="tx1"/>
                </a:solidFill>
                <a:latin typeface="Arial" pitchFamily="-110" charset="0"/>
                <a:ea typeface="ＭＳ Ｐゴシック" pitchFamily="-110" charset="-128"/>
                <a:cs typeface="ＭＳ Ｐゴシック" pitchFamily="-110" charset="-128"/>
              </a:rPr>
              <a:t>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|A</a:t>
            </a:r>
            <a:r>
              <a:rPr lang="en-US" sz="1200" b="0" i="1" u="none" strike="noStrike" kern="1200" baseline="-25000" dirty="0">
                <a:solidFill>
                  <a:schemeClr val="tx1"/>
                </a:solidFill>
                <a:latin typeface="Arial" pitchFamily="-110" charset="0"/>
                <a:ea typeface="ＭＳ Ｐゴシック" pitchFamily="-110" charset="-128"/>
                <a:cs typeface="ＭＳ Ｐゴシック" pitchFamily="-110" charset="-128"/>
              </a:rPr>
              <a:t>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possible values, with x</a:t>
            </a:r>
            <a:r>
              <a:rPr lang="en-US" sz="1200" b="0" i="1" u="none" strike="noStrike" kern="1200" baseline="-25000" dirty="0">
                <a:solidFill>
                  <a:schemeClr val="tx1"/>
                </a:solidFill>
                <a:latin typeface="Arial" pitchFamily="-110" charset="0"/>
                <a:ea typeface="ＭＳ Ｐゴシック" pitchFamily="-110" charset="-128"/>
                <a:cs typeface="ＭＳ Ｐゴシック" pitchFamily="-110" charset="-128"/>
              </a:rPr>
              <a:t>ij</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denoting the value of attribute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j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for entity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i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11</a:t>
            </a:fld>
            <a:endParaRPr lang="en-US"/>
          </a:p>
        </p:txBody>
      </p:sp>
    </p:spTree>
    <p:extLst>
      <p:ext uri="{BB962C8B-B14F-4D97-AF65-F5344CB8AC3E}">
        <p14:creationId xmlns:p14="http://schemas.microsoft.com/office/powerpoint/2010/main" val="42178875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5.4a provides a relational database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the Department table, the department ID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the primary key; each value is unique.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table gives the ID, name, and account number for each department.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Employee table contains the name, salary code, employee ID, and phone number of each employee.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Employee table also indicates the department to which each employee is assigned by including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is identified as a foreign key and provides the relationship between the Employee table and the Department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A </a:t>
            </a:r>
            <a:r>
              <a:rPr lang="en-US" sz="1200" b="1" kern="1200" dirty="0">
                <a:solidFill>
                  <a:schemeClr val="tx1"/>
                </a:solidFill>
                <a:effectLst/>
                <a:latin typeface="Arial" pitchFamily="-110" charset="0"/>
                <a:ea typeface="ＭＳ Ｐゴシック" pitchFamily="-110" charset="-128"/>
                <a:cs typeface="ＭＳ Ｐゴシック" pitchFamily="-110" charset="-128"/>
              </a:rPr>
              <a:t>view </a:t>
            </a:r>
            <a:r>
              <a:rPr lang="en-US" sz="1200" kern="1200" dirty="0">
                <a:solidFill>
                  <a:schemeClr val="tx1"/>
                </a:solidFill>
                <a:effectLst/>
                <a:latin typeface="Arial" pitchFamily="-110" charset="0"/>
                <a:ea typeface="ＭＳ Ｐゴシック" pitchFamily="-110" charset="-128"/>
                <a:cs typeface="ＭＳ Ｐゴシック" pitchFamily="-110" charset="-128"/>
              </a:rPr>
              <a:t> is a virtual table. A view is the result of a query that returns selected rows and columns from one or more tables.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5.4b is a view that includes the employee name, ID, and phone number from the Employee table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department name from the Department table. The linkage is the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so that the view table includes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 from each row of the Employee table, with additional data from the Department table. It is also possible to construct a view</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a single table. For example, one view of the Employee table consists of all rows, with the salary code column deleted.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view can be qualified to include only some rows and/or some columns. For example, a view can be defined consisting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rows in the Employee table for which the </a:t>
            </a:r>
            <a:r>
              <a:rPr lang="en-US" sz="1200" b="0" i="1" u="none" strike="noStrike" kern="1200" baseline="0" dirty="0">
                <a:solidFill>
                  <a:schemeClr val="tx1"/>
                </a:solidFill>
                <a:latin typeface="Arial" pitchFamily="-110" charset="0"/>
                <a:ea typeface="ＭＳ Ｐゴシック" pitchFamily="-110" charset="-128"/>
                <a:cs typeface="ＭＳ Ｐゴシック" pitchFamily="-110" charset="-128"/>
              </a:rPr>
              <a:t>Did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  15.</a:t>
            </a:r>
            <a:endParaRPr lang="en-US" dirty="0">
              <a:latin typeface="Times New Roman" pitchFamily="-109" charset="0"/>
              <a:ea typeface="ＭＳ Ｐゴシック" pitchFamily="-109" charset="-128"/>
              <a:cs typeface="ＭＳ Ｐゴシック" pitchFamily="-109"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12</a:t>
            </a:fld>
            <a:endParaRPr lang="en-US"/>
          </a:p>
        </p:txBody>
      </p:sp>
    </p:spTree>
    <p:extLst>
      <p:ext uri="{BB962C8B-B14F-4D97-AF65-F5344CB8AC3E}">
        <p14:creationId xmlns:p14="http://schemas.microsoft.com/office/powerpoint/2010/main" val="26965312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Structured Query Language (SQL) is a standardized language that can be used to define schema, manipulate, and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query data in a relational database. There are several versions of the ANSI/ISO standard and a variety of different implementations,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all follow the same basic syntax and semantics.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statements can be used to create tables, insert and delete data in tables, create views,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retrieve data with query statements.</a:t>
            </a:r>
            <a:endParaRPr lang="en-US" dirty="0">
              <a:latin typeface="Times New Roman" pitchFamily="-109" charset="0"/>
              <a:ea typeface="ＭＳ Ｐゴシック" pitchFamily="-109" charset="-128"/>
              <a:cs typeface="ＭＳ Ｐゴシック" pitchFamily="-109"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13</a:t>
            </a:fld>
            <a:endParaRPr lang="en-US"/>
          </a:p>
        </p:txBody>
      </p:sp>
    </p:spTree>
    <p:extLst>
      <p:ext uri="{BB962C8B-B14F-4D97-AF65-F5344CB8AC3E}">
        <p14:creationId xmlns:p14="http://schemas.microsoft.com/office/powerpoint/2010/main" val="15447336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SQL injection (SQLi) attack is one of the most prevalent and dangerous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network-based security threats. Consider the following reports: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The July 2013 Imperva Web Application Attack Report [IMPE13] surveyed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cross-section of Web application servers in industry and monitored eight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types of common attacks. The report found that SQLi attacks ranked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first or second in total number of attack incidents, the number of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requests per attack incident, and average number of days per month that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experienced at least one attack incident. Imperva observed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Web site that received 94,057 SQL injection attack requests in one day.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2.  The Open Web Application Security Project’s 2013 report [OWAS13] on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ten most critical Web application security risks listed injection attacks, especially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SQLi attacks, as the top risk. This ranking is unchanged from its 2010 report.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Veracode 2016 State of Software Security Report [VERA16] found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percentage of applications affected by SQLi attacks is around 35%.</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4.  The Trustwave 2016 Global Security Report [TRUS16] lists SQLi attacks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one of the top two intrusion techniques. </a:t>
            </a:r>
            <a:r>
              <a:rPr lang="en-US" sz="1200" kern="1200" dirty="0">
                <a:solidFill>
                  <a:schemeClr val="tx1"/>
                </a:solidFill>
                <a:effectLst/>
                <a:latin typeface="Arial" pitchFamily="-110" charset="0"/>
                <a:ea typeface="ＭＳ Ｐゴシック" pitchFamily="-110" charset="-128"/>
                <a:cs typeface="ＭＳ Ｐゴシック" pitchFamily="-110" charset="-128"/>
              </a:rPr>
              <a:t> The report notes that SQLi can pose a</a:t>
            </a:r>
          </a:p>
          <a:p>
            <a:r>
              <a:rPr lang="en-US" sz="1200" kern="1200" dirty="0">
                <a:solidFill>
                  <a:schemeClr val="tx1"/>
                </a:solidFill>
                <a:effectLst/>
                <a:latin typeface="Arial" pitchFamily="-110" charset="0"/>
                <a:ea typeface="ＭＳ Ｐゴシック" pitchFamily="-110" charset="-128"/>
                <a:cs typeface="ＭＳ Ｐゴシック" pitchFamily="-110" charset="-128"/>
              </a:rPr>
              <a:t>significant threat to sensitive data such as personally identifiable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(PII) and credit card data, and it can be hard to prevent and relatively easy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exploit these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general terms, an SQLi attack is designed to exploit the nature of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pages. In contrast to the static Web pages of years gone by, most current Web sites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dynamic components and content. Many such pages ask for information,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 location, personal identity information, and credit card information. This dynamic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content is usually transferred to and from back-end databases that contain volumes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information—anything from cardholder data to which type of running shoes is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purchased. An application server Web page will make SQL queries to databases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send and receive information critical to making a positive user experience.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such an environment, an SQLi attack is designed to send malicious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commands to the database server. The most common attack goal is bulk extraction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data. Attackers can dump database tables with hundreds of thousands of customer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records. Depending on the environment, SQL injection can also be exploited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modify or delete data, execute arbitrary operating system commands, or launch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denial-of-service (DoS) attacks.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14</a:t>
            </a:fld>
            <a:endParaRPr lang="en-US"/>
          </a:p>
        </p:txBody>
      </p:sp>
    </p:spTree>
    <p:extLst>
      <p:ext uri="{BB962C8B-B14F-4D97-AF65-F5344CB8AC3E}">
        <p14:creationId xmlns:p14="http://schemas.microsoft.com/office/powerpoint/2010/main" val="41525602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SQLi is an attack that exploits a security vulnerability occurring in the database layer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application (such as queries). Using SQL injection, the attacker can extract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manipulate the web application’s data. The attack is viable when user input is either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incorrectly filtered for string literal escape characters embedded in SQL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user input is not strongly typed, and thereby unexpectedly executed.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5.5, from [ACUN13], is a typical example of an SQLi attack. The steps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involved are as follows: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1.  Hacker finds a vulnerability in a custom Web application and injects an SQL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command to a database by sending the command to the Web server. The command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injected into traffic that will be accepted by the firewall.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2. The Web server receives the malicious code and sends it to the Web application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 The Web application server receives the malicious code from the Web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sends it to the database server.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4. The database server executes the malicious code on the database. The database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returns data from credit cards table.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5. The Web application server dynamically generates a page with data including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credit card details from the database.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6. The Web server sends the credit card details to the hacker.</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15</a:t>
            </a:fld>
            <a:endParaRPr lang="en-US"/>
          </a:p>
        </p:txBody>
      </p:sp>
    </p:spTree>
    <p:extLst>
      <p:ext uri="{BB962C8B-B14F-4D97-AF65-F5344CB8AC3E}">
        <p14:creationId xmlns:p14="http://schemas.microsoft.com/office/powerpoint/2010/main" val="36252958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SQLi attack typically works by prematurely terminating a text string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appending a new command. Because the inserted command may have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strings appended to it before it is executed, the attacker terminates the injected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string with a comment mark “--”. Subsequent text is ignored at execution time.</a:t>
            </a:r>
          </a:p>
        </p:txBody>
      </p:sp>
      <p:sp>
        <p:nvSpPr>
          <p:cNvPr id="4" name="Slide Number Placeholder 3"/>
          <p:cNvSpPr>
            <a:spLocks noGrp="1"/>
          </p:cNvSpPr>
          <p:nvPr>
            <p:ph type="sldNum" sz="quarter" idx="5"/>
          </p:nvPr>
        </p:nvSpPr>
        <p:spPr/>
        <p:txBody>
          <a:bodyPr/>
          <a:lstStyle/>
          <a:p>
            <a:fld id="{BF2C5394-9113-4247-88E1-EDCC4540E72A}" type="slidenum">
              <a:rPr lang="en-US" smtClean="0"/>
              <a:t>16</a:t>
            </a:fld>
            <a:endParaRPr lang="en-US"/>
          </a:p>
        </p:txBody>
      </p:sp>
    </p:spTree>
    <p:extLst>
      <p:ext uri="{BB962C8B-B14F-4D97-AF65-F5344CB8AC3E}">
        <p14:creationId xmlns:p14="http://schemas.microsoft.com/office/powerpoint/2010/main" val="14482695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 characterize SQLi attacks in terms of the avenue of attack and the type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 [CHAN11, HALF06]. The main avenues of attack are as follows: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User input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this case, attackers inject SQL commands by providing suitably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crafted user input. A Web application can read user input in several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ways based on the environment in which the application is deployed. In most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SQLi attacks that target Web applications, user input typically comes from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submissions that are sent to the Web application via HTTP GET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POST requests. Web applications are generally able to access the user input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contained in these requests as they would access any other variable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environment.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Server variables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Server variables are a collection of variables that contain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HTTP headers, network protocol headers, and environmental variables.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applications use these server variables in a variety of ways, such as logging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usage statistics and identifying browsing trends. If these variables are logged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 database without sanitization, this could create an SQL injection vulnerability.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attackers can forge the values that are placed in HTTP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network headers, they can exploit this vulnerability by placing data directly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into the headers. When the query to log the server variable is issued 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the attack in the forged header is then triggered.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Second-order injection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Second-order injection occurs when incomplete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prevention mechanisms against SQL injection attacks are in place. In second-order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injection, a malicious user could rely on data already present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 or database to trigger an SQL injection attack, so when the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occurs, the input that modifies the query to cause an attack does not come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user, but from within the system itself.</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Cookies: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client returns to a Web application, cookies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restore the client’s state information. Because the client has control over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cookies, an attacker could alter cookies such that when the application server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builds an SQL query based on the cookie’s content, the structure and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the query is modified.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Physical user input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injection is possible by supplying user input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constructs an attack outside the realm of web requests. This user-input could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take the form of conventional barcodes, RFID tags, or even paper forms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scanned using optical character recognition and passed to a database management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system.</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17</a:t>
            </a:fld>
            <a:endParaRPr lang="en-US"/>
          </a:p>
        </p:txBody>
      </p:sp>
    </p:spTree>
    <p:extLst>
      <p:ext uri="{BB962C8B-B14F-4D97-AF65-F5344CB8AC3E}">
        <p14:creationId xmlns:p14="http://schemas.microsoft.com/office/powerpoint/2010/main" val="24283893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Attack types can be grouped into three main categories: inband, inferential,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out-of-band. An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inband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uses the same communication channel for injecting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 code and retrieving results. The retrieved data are presented directly 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Web page. Inband attack types 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Tautology: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form of attack injects code in one or more conditional statements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so that they always evaluate to true.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End-of-line comment</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After injecting code into a field, legitimate code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follows are nullified through usage of end of line comments. An example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be to add ”- -” after inputs so that remaining queries are not treated as executable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code, but comments. The preceding tautology example is also of this form.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Piggybacked queries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attacker adds additional queries beyond the intended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query, piggy-backing the attack on top of a legitimate request. This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relies on server configurations that allow several different queries within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string of code. The example in the preceding section is of this form.</a:t>
            </a:r>
          </a:p>
        </p:txBody>
      </p:sp>
      <p:sp>
        <p:nvSpPr>
          <p:cNvPr id="4" name="Slide Number Placeholder 3"/>
          <p:cNvSpPr>
            <a:spLocks noGrp="1"/>
          </p:cNvSpPr>
          <p:nvPr>
            <p:ph type="sldNum" sz="quarter" idx="5"/>
          </p:nvPr>
        </p:nvSpPr>
        <p:spPr/>
        <p:txBody>
          <a:bodyPr/>
          <a:lstStyle/>
          <a:p>
            <a:fld id="{BF2C5394-9113-4247-88E1-EDCC4540E72A}" type="slidenum">
              <a:rPr lang="en-US" smtClean="0"/>
              <a:t>18</a:t>
            </a:fld>
            <a:endParaRPr lang="en-US"/>
          </a:p>
        </p:txBody>
      </p:sp>
    </p:spTree>
    <p:extLst>
      <p:ext uri="{BB962C8B-B14F-4D97-AF65-F5344CB8AC3E}">
        <p14:creationId xmlns:p14="http://schemas.microsoft.com/office/powerpoint/2010/main" val="27773289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an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inferential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there is no actual transfer of data, but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reconstruct the information by sending requests and observing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resulting behavior of the Website/database server. Inferential attack types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Illegal/logically incorrect queries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attack lets an attacker gather important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about the type and structure of the backend database of a Web</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application. The attack is considered a preliminary, information-gathering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step for other attacks. The vulnerability leveraged by this attack is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default error page returned by application servers is often overly descriptive.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fact, the simple fact that an error messages is generated can often reveal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vulnerable/injectable parameters to an attacker.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Blind SQL injection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Blind SQL injection allows attackers to infer the data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present in a database system even when the system is sufficiently secure to not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display any erroneous information back to the attacker. The attacker asks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server true/false questions. If the injected statement evaluates to true, the site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continues to function normally. If the statement evaluates to false, although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is no descriptive error message, the page differs significantly from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normally functioning page.</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19</a:t>
            </a:fld>
            <a:endParaRPr lang="en-US"/>
          </a:p>
        </p:txBody>
      </p:sp>
    </p:spTree>
    <p:extLst>
      <p:ext uri="{BB962C8B-B14F-4D97-AF65-F5344CB8AC3E}">
        <p14:creationId xmlns:p14="http://schemas.microsoft.com/office/powerpoint/2010/main" val="971755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a:t>
            </a:fld>
            <a:endParaRPr lang="en-US"/>
          </a:p>
        </p:txBody>
      </p:sp>
    </p:spTree>
    <p:extLst>
      <p:ext uri="{BB962C8B-B14F-4D97-AF65-F5344CB8AC3E}">
        <p14:creationId xmlns:p14="http://schemas.microsoft.com/office/powerpoint/2010/main" val="23604497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 an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out-of-band attack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data are retrieved using a different channel (e.g.,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email with the results of the query is generated and sent to the tester). This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when there are limitations on information retrieval, but outbound connectivity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database server is lax.</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20</a:t>
            </a:fld>
            <a:endParaRPr lang="en-US"/>
          </a:p>
        </p:txBody>
      </p:sp>
    </p:spTree>
    <p:extLst>
      <p:ext uri="{BB962C8B-B14F-4D97-AF65-F5344CB8AC3E}">
        <p14:creationId xmlns:p14="http://schemas.microsoft.com/office/powerpoint/2010/main" val="2731816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Because SQLi attacks are so prevalent, damaging, and varied both by attack avenue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type, a single countermeasure is insufficient. Rather an integrated set of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necessary. In this section, we provide a brief overview of the types of countermeasures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are in use or being researched, using the classification in [SHAR13].</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These countermeasures can be classified into three types: defensive coding, detection,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run-time prevention.</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Many SQLi attacks succeed because developers have used insecure coding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practices. Thus, defensive coding is an effective way to dramatically reduce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from SQLi. Examples of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defensive coding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include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Manual defensive coding practices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common vulnerability exploited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SQLi attacks is insufficient input validation. The straightforward solution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eliminating these vulnerabilities is to apply suitable defensive coding practices.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example is input type checking, to check that inputs that are supposed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numeric contain no characters other than digits. This type of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can avoid attacks based on forcing errors in the database management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type of coding practice is one that performs pattern matching to try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distinguish normal input from abnormal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Parameterized query insertion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approach attempts to prevent SQLi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allowing the application developer to more accurately specify the structure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an SQL query, and pass the value parameters to it separately such that 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unsanitary user input is not allowed to modify the query structure.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SQL DOM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SQL DOM is a set of classes that enables automated data type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validation and escaping [MCCL05]. This approach uses encapsulation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database queries to provide a safe and reliable way to access databases.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changes the query-building process from an unregulated one that uses string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concatenation to a systematic one that uses a type-checked API. Within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API, developers are able to systematically apply coding best practices such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input filtering and rigorous type checking of user input.</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variety of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detection</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methods have been developed, including the following:</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Signature based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technique attempts to match specific attack patterns.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an approach must be constantly updated and may not work against self-modifying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Anomaly based</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approach attempts to define normal behavior and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behavior patterns outside the normal range. A number of approaches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have been used. In general terms, there is a training phase, in which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learns the range of normal behavior, followed by the actual detection phase.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Code analysis</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Code analysis techniques involve the use of a test suite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detect SQLi vulnerabilities. The test suite is designed to generate a wide range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SQLi attacks and assess the response of the system.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Finally, several </a:t>
            </a:r>
            <a:r>
              <a:rPr lang="en-US" sz="1200" b="1" i="0" u="none" strike="noStrike" kern="1200" baseline="0" dirty="0">
                <a:solidFill>
                  <a:schemeClr val="tx1"/>
                </a:solidFill>
                <a:latin typeface="Arial" pitchFamily="-110" charset="0"/>
                <a:ea typeface="ＭＳ Ｐゴシック" pitchFamily="-110" charset="-128"/>
                <a:cs typeface="ＭＳ Ｐゴシック" pitchFamily="-110" charset="-128"/>
              </a:rPr>
              <a:t>run-time prevention </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techniques have been developed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SQLi countermeasures. These techniques check queries at runtime to see if they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conform to a model of expected queries. Various automated tools are available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this purpose [CHAN11, SHAR13].</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21</a:t>
            </a:fld>
            <a:endParaRPr lang="en-US"/>
          </a:p>
        </p:txBody>
      </p:sp>
    </p:spTree>
    <p:extLst>
      <p:ext uri="{BB962C8B-B14F-4D97-AF65-F5344CB8AC3E}">
        <p14:creationId xmlns:p14="http://schemas.microsoft.com/office/powerpoint/2010/main" val="29917260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Commercial and open-source DBMSs typically provide an access control capability</a:t>
            </a:r>
          </a:p>
          <a:p>
            <a:pPr eaLnBrk="1" hangingPunct="1"/>
            <a:r>
              <a:rPr lang="en-US" b="0" dirty="0">
                <a:latin typeface="Arial" pitchFamily="-109" charset="0"/>
                <a:ea typeface="ＭＳ Ｐゴシック" pitchFamily="-109" charset="-128"/>
                <a:cs typeface="ＭＳ Ｐゴシック" pitchFamily="-109" charset="-128"/>
              </a:rPr>
              <a:t>for the database. </a:t>
            </a:r>
            <a:r>
              <a:rPr lang="en-US" b="1" dirty="0">
                <a:latin typeface="Arial" pitchFamily="-109" charset="0"/>
                <a:ea typeface="ＭＳ Ｐゴシック" pitchFamily="-109" charset="-128"/>
                <a:cs typeface="ＭＳ Ｐゴシック" pitchFamily="-109" charset="-128"/>
              </a:rPr>
              <a:t>The DBMS operates on the assumption that the computer system</a:t>
            </a:r>
          </a:p>
          <a:p>
            <a:pPr eaLnBrk="1" hangingPunct="1"/>
            <a:r>
              <a:rPr lang="en-US" b="1" dirty="0">
                <a:latin typeface="Arial" pitchFamily="-109" charset="0"/>
                <a:ea typeface="ＭＳ Ｐゴシック" pitchFamily="-109" charset="-128"/>
                <a:cs typeface="ＭＳ Ｐゴシック" pitchFamily="-109" charset="-128"/>
              </a:rPr>
              <a:t>has authenticated each user. </a:t>
            </a:r>
            <a:r>
              <a:rPr lang="en-US" b="0" dirty="0">
                <a:latin typeface="Arial" pitchFamily="-109" charset="0"/>
                <a:ea typeface="ＭＳ Ｐゴシック" pitchFamily="-109" charset="-128"/>
                <a:cs typeface="ＭＳ Ｐゴシック" pitchFamily="-109" charset="-128"/>
              </a:rPr>
              <a:t>As an additional line of defense, the computer system</a:t>
            </a:r>
          </a:p>
          <a:p>
            <a:pPr eaLnBrk="1" hangingPunct="1"/>
            <a:r>
              <a:rPr lang="en-US" b="0" dirty="0">
                <a:latin typeface="Arial" pitchFamily="-109" charset="0"/>
                <a:ea typeface="ＭＳ Ｐゴシック" pitchFamily="-109" charset="-128"/>
                <a:cs typeface="ＭＳ Ｐゴシック" pitchFamily="-109" charset="-128"/>
              </a:rPr>
              <a:t>may use the overall access control system described in Chapter 4 to determine</a:t>
            </a:r>
          </a:p>
          <a:p>
            <a:pPr eaLnBrk="1" hangingPunct="1"/>
            <a:r>
              <a:rPr lang="en-US" b="0" dirty="0">
                <a:latin typeface="Arial" pitchFamily="-109" charset="0"/>
                <a:ea typeface="ＭＳ Ｐゴシック" pitchFamily="-109" charset="-128"/>
                <a:cs typeface="ＭＳ Ｐゴシック" pitchFamily="-109" charset="-128"/>
              </a:rPr>
              <a:t>whether a user may have access to the database as a whole. For users who are</a:t>
            </a:r>
          </a:p>
          <a:p>
            <a:pPr eaLnBrk="1" hangingPunct="1"/>
            <a:r>
              <a:rPr lang="en-US" b="0" dirty="0">
                <a:latin typeface="Arial" pitchFamily="-109" charset="0"/>
                <a:ea typeface="ＭＳ Ｐゴシック" pitchFamily="-109" charset="-128"/>
                <a:cs typeface="ＭＳ Ｐゴシック" pitchFamily="-109" charset="-128"/>
              </a:rPr>
              <a:t>authenticated and granted access to the database, a database access control system</a:t>
            </a:r>
          </a:p>
          <a:p>
            <a:pPr eaLnBrk="1" hangingPunct="1"/>
            <a:r>
              <a:rPr lang="en-US" b="0" dirty="0">
                <a:latin typeface="Arial" pitchFamily="-109" charset="0"/>
                <a:ea typeface="ＭＳ Ｐゴシック" pitchFamily="-109" charset="-128"/>
                <a:cs typeface="ＭＳ Ｐゴシック" pitchFamily="-109" charset="-128"/>
              </a:rPr>
              <a:t>provides a specific capability that controls access to portions of the database.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1" dirty="0">
                <a:latin typeface="Arial" pitchFamily="-109" charset="0"/>
                <a:ea typeface="ＭＳ Ｐゴシック" pitchFamily="-109" charset="-128"/>
                <a:cs typeface="ＭＳ Ｐゴシック" pitchFamily="-109" charset="-128"/>
              </a:rPr>
              <a:t>Commercial and open-source DBMSs provide discretionary or role-based</a:t>
            </a:r>
          </a:p>
          <a:p>
            <a:pPr eaLnBrk="1" hangingPunct="1"/>
            <a:r>
              <a:rPr lang="en-US" b="1" dirty="0">
                <a:latin typeface="Arial" pitchFamily="-109" charset="0"/>
                <a:ea typeface="ＭＳ Ｐゴシック" pitchFamily="-109" charset="-128"/>
                <a:cs typeface="ＭＳ Ｐゴシック" pitchFamily="-109" charset="-128"/>
              </a:rPr>
              <a:t>access control. </a:t>
            </a:r>
            <a:r>
              <a:rPr lang="en-US" b="0" dirty="0">
                <a:latin typeface="Arial" pitchFamily="-109" charset="0"/>
                <a:ea typeface="ＭＳ Ｐゴシック" pitchFamily="-109" charset="-128"/>
                <a:cs typeface="ＭＳ Ｐゴシック" pitchFamily="-109" charset="-128"/>
              </a:rPr>
              <a:t>We defer a discussion of mandatory access control considerations</a:t>
            </a:r>
          </a:p>
          <a:p>
            <a:r>
              <a:rPr lang="en-US" b="0" dirty="0">
                <a:latin typeface="Arial" pitchFamily="-109" charset="0"/>
                <a:ea typeface="ＭＳ Ｐゴシック" pitchFamily="-109" charset="-128"/>
                <a:cs typeface="ＭＳ Ｐゴシック" pitchFamily="-109" charset="-128"/>
              </a:rPr>
              <a:t>to Chapter 27 . Typically, a DBMS can support a range of administrative policies,</a:t>
            </a:r>
          </a:p>
          <a:p>
            <a:r>
              <a:rPr lang="en-US" b="0" dirty="0">
                <a:latin typeface="Arial" pitchFamily="-109" charset="0"/>
                <a:ea typeface="ＭＳ Ｐゴシック" pitchFamily="-109" charset="-128"/>
                <a:cs typeface="ＭＳ Ｐゴシック" pitchFamily="-109" charset="-128"/>
              </a:rPr>
              <a:t>including the following:</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Centralized administration</a:t>
            </a:r>
            <a:r>
              <a:rPr lang="en-US" b="0" dirty="0">
                <a:latin typeface="Arial" pitchFamily="-109" charset="0"/>
                <a:ea typeface="ＭＳ Ｐゴシック" pitchFamily="-109" charset="-128"/>
                <a:cs typeface="ＭＳ Ｐゴシック" pitchFamily="-109" charset="-128"/>
              </a:rPr>
              <a:t>: A small number of privileged users may grant and</a:t>
            </a:r>
          </a:p>
          <a:p>
            <a:r>
              <a:rPr lang="en-US" b="0" dirty="0">
                <a:latin typeface="Arial" pitchFamily="-109" charset="0"/>
                <a:ea typeface="ＭＳ Ｐゴシック" pitchFamily="-109" charset="-128"/>
                <a:cs typeface="ＭＳ Ｐゴシック" pitchFamily="-109" charset="-128"/>
              </a:rPr>
              <a:t>revoke access rights.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Ownership-based administration</a:t>
            </a:r>
            <a:r>
              <a:rPr lang="en-US" b="0" dirty="0">
                <a:latin typeface="Arial" pitchFamily="-109" charset="0"/>
                <a:ea typeface="ＭＳ Ｐゴシック" pitchFamily="-109" charset="-128"/>
                <a:cs typeface="ＭＳ Ｐゴシック" pitchFamily="-109" charset="-128"/>
              </a:rPr>
              <a:t>: The owner (creator) of a table may grant</a:t>
            </a:r>
          </a:p>
          <a:p>
            <a:r>
              <a:rPr lang="en-US" b="0" dirty="0">
                <a:latin typeface="Arial" pitchFamily="-109" charset="0"/>
                <a:ea typeface="ＭＳ Ｐゴシック" pitchFamily="-109" charset="-128"/>
                <a:cs typeface="ＭＳ Ｐゴシック" pitchFamily="-109" charset="-128"/>
              </a:rPr>
              <a:t>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1" dirty="0">
                <a:latin typeface="Arial" pitchFamily="-109" charset="0"/>
                <a:ea typeface="ＭＳ Ｐゴシック" pitchFamily="-109" charset="-128"/>
                <a:cs typeface="ＭＳ Ｐゴシック" pitchFamily="-109" charset="-128"/>
              </a:rPr>
              <a:t>• Decentralized administration</a:t>
            </a:r>
            <a:r>
              <a:rPr lang="en-US" b="0" dirty="0">
                <a:latin typeface="Arial" pitchFamily="-109" charset="0"/>
                <a:ea typeface="ＭＳ Ｐゴシック" pitchFamily="-109" charset="-128"/>
                <a:cs typeface="ＭＳ Ｐゴシック" pitchFamily="-109" charset="-128"/>
              </a:rPr>
              <a:t>: In addition to granting and revoking access rights</a:t>
            </a:r>
          </a:p>
          <a:p>
            <a:r>
              <a:rPr lang="en-US" b="0" dirty="0">
                <a:latin typeface="Arial" pitchFamily="-109" charset="0"/>
                <a:ea typeface="ＭＳ Ｐゴシック" pitchFamily="-109" charset="-128"/>
                <a:cs typeface="ＭＳ Ｐゴシック" pitchFamily="-109" charset="-128"/>
              </a:rPr>
              <a:t>to a table, the owner of the table may grant and revoke authorization rights to</a:t>
            </a:r>
          </a:p>
          <a:p>
            <a:r>
              <a:rPr lang="en-US" b="0" dirty="0">
                <a:latin typeface="Arial" pitchFamily="-109" charset="0"/>
                <a:ea typeface="ＭＳ Ｐゴシック" pitchFamily="-109" charset="-128"/>
                <a:cs typeface="ＭＳ Ｐゴシック" pitchFamily="-109" charset="-128"/>
              </a:rPr>
              <a:t>other users, allowing them to grant and revoke access rights to the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As with any access control system, a database access control system distinguishes</a:t>
            </a:r>
          </a:p>
          <a:p>
            <a:r>
              <a:rPr lang="en-US" b="0" dirty="0">
                <a:latin typeface="Arial" pitchFamily="-109" charset="0"/>
                <a:ea typeface="ＭＳ Ｐゴシック" pitchFamily="-109" charset="-128"/>
                <a:cs typeface="ＭＳ Ｐゴシック" pitchFamily="-109" charset="-128"/>
              </a:rPr>
              <a:t>different access rights, including create, insert, delete, update, read, and write. Some</a:t>
            </a:r>
          </a:p>
          <a:p>
            <a:r>
              <a:rPr lang="en-US" b="0" dirty="0">
                <a:latin typeface="Arial" pitchFamily="-109" charset="0"/>
                <a:ea typeface="ＭＳ Ｐゴシック" pitchFamily="-109" charset="-128"/>
                <a:cs typeface="ＭＳ Ｐゴシック" pitchFamily="-109" charset="-128"/>
              </a:rPr>
              <a:t>DBMSs provide considerable control over the granularity of access rights. Access</a:t>
            </a:r>
          </a:p>
          <a:p>
            <a:r>
              <a:rPr lang="en-US" b="0" dirty="0">
                <a:latin typeface="Arial" pitchFamily="-109" charset="0"/>
                <a:ea typeface="ＭＳ Ｐゴシック" pitchFamily="-109" charset="-128"/>
                <a:cs typeface="ＭＳ Ｐゴシック" pitchFamily="-109" charset="-128"/>
              </a:rPr>
              <a:t>rights can be to the entire database, to individual tables, or to selected rows or columns</a:t>
            </a:r>
          </a:p>
          <a:p>
            <a:r>
              <a:rPr lang="en-US" b="0" dirty="0">
                <a:latin typeface="Arial" pitchFamily="-109" charset="0"/>
                <a:ea typeface="ＭＳ Ｐゴシック" pitchFamily="-109" charset="-128"/>
                <a:cs typeface="ＭＳ Ｐゴシック" pitchFamily="-109" charset="-128"/>
              </a:rPr>
              <a:t>within a table. Access rights can be determined based on the contents of a table entry.</a:t>
            </a:r>
          </a:p>
          <a:p>
            <a:r>
              <a:rPr lang="en-US" b="0" dirty="0">
                <a:latin typeface="Arial" pitchFamily="-109" charset="0"/>
                <a:ea typeface="ＭＳ Ｐゴシック" pitchFamily="-109" charset="-128"/>
                <a:cs typeface="ＭＳ Ｐゴシック" pitchFamily="-109" charset="-128"/>
              </a:rPr>
              <a:t>For example, in a personnel database, some users may be limited to seeing salary</a:t>
            </a:r>
          </a:p>
          <a:p>
            <a:r>
              <a:rPr lang="en-US" b="0" dirty="0">
                <a:latin typeface="Arial" pitchFamily="-109" charset="0"/>
                <a:ea typeface="ＭＳ Ｐゴシック" pitchFamily="-109" charset="-128"/>
                <a:cs typeface="ＭＳ Ｐゴシック" pitchFamily="-109" charset="-128"/>
              </a:rPr>
              <a:t>information only up to a certain maximum value. And a department manager may</a:t>
            </a:r>
          </a:p>
          <a:p>
            <a:r>
              <a:rPr lang="en-US" b="0" dirty="0">
                <a:latin typeface="Arial" pitchFamily="-109" charset="0"/>
                <a:ea typeface="ＭＳ Ｐゴシック" pitchFamily="-109" charset="-128"/>
                <a:cs typeface="ＭＳ Ｐゴシック" pitchFamily="-109" charset="-128"/>
              </a:rPr>
              <a:t>only be allowed to view salary information for employees in his or her department.</a:t>
            </a:r>
          </a:p>
        </p:txBody>
      </p:sp>
      <p:sp>
        <p:nvSpPr>
          <p:cNvPr id="4" name="Slide Number Placeholder 3"/>
          <p:cNvSpPr>
            <a:spLocks noGrp="1"/>
          </p:cNvSpPr>
          <p:nvPr>
            <p:ph type="sldNum" sz="quarter" idx="5"/>
          </p:nvPr>
        </p:nvSpPr>
        <p:spPr/>
        <p:txBody>
          <a:bodyPr/>
          <a:lstStyle/>
          <a:p>
            <a:fld id="{BF2C5394-9113-4247-88E1-EDCC4540E72A}" type="slidenum">
              <a:rPr lang="en-US" smtClean="0"/>
              <a:t>22</a:t>
            </a:fld>
            <a:endParaRPr lang="en-US"/>
          </a:p>
        </p:txBody>
      </p:sp>
    </p:spTree>
    <p:extLst>
      <p:ext uri="{BB962C8B-B14F-4D97-AF65-F5344CB8AC3E}">
        <p14:creationId xmlns:p14="http://schemas.microsoft.com/office/powerpoint/2010/main" val="330533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SQL provides two commands for managing access rights, GRANT and REVOKE.</a:t>
            </a:r>
          </a:p>
          <a:p>
            <a:r>
              <a:rPr lang="en-US" dirty="0">
                <a:latin typeface="Arial" pitchFamily="-109" charset="0"/>
                <a:ea typeface="ＭＳ Ｐゴシック" pitchFamily="-109" charset="-128"/>
                <a:cs typeface="ＭＳ Ｐゴシック" pitchFamily="-109" charset="-128"/>
              </a:rPr>
              <a:t>For different versions of SQL, the syntax is slightly different. In general terms, the</a:t>
            </a:r>
          </a:p>
          <a:p>
            <a:r>
              <a:rPr lang="en-US" dirty="0">
                <a:latin typeface="Arial" pitchFamily="-109" charset="0"/>
                <a:ea typeface="ＭＳ Ｐゴシック" pitchFamily="-109" charset="-128"/>
                <a:cs typeface="ＭＳ Ｐゴシック" pitchFamily="-109" charset="-128"/>
              </a:rPr>
              <a:t>GRANT command has the following syntax: </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TO { user | role | PUBLIC }</a:t>
            </a:r>
          </a:p>
          <a:p>
            <a:r>
              <a:rPr lang="en-US" dirty="0">
                <a:latin typeface="Arial" pitchFamily="-109" charset="0"/>
                <a:ea typeface="ＭＳ Ｐゴシック" pitchFamily="-109" charset="-128"/>
                <a:cs typeface="ＭＳ Ｐゴシック" pitchFamily="-109" charset="-128"/>
              </a:rPr>
              <a:t>[IDENTIFIED BY password]</a:t>
            </a:r>
          </a:p>
          <a:p>
            <a:r>
              <a:rPr lang="en-US" dirty="0">
                <a:latin typeface="Arial" pitchFamily="-109" charset="0"/>
                <a:ea typeface="ＭＳ Ｐゴシック" pitchFamily="-109" charset="-128"/>
                <a:cs typeface="ＭＳ Ｐゴシック" pitchFamily="-109" charset="-128"/>
              </a:rPr>
              <a:t>[WITH GRANT OPTION]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This command can be used to grant one or more access rights or can be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assign a user to a role. For access rights, the command can optionally specify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it applies only to a specified table. The TO clause specifies the user or role to which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rights are granted. A PUBLIC value indicates that any user has the specified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rights. The optional IDENTIFIED BY clause specifies a password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must be used to revoke the access rights of this GRANT command. The GRANT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OPTION indicates that the grantee can grant this access right to other users, with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without the grant option.</a:t>
            </a:r>
            <a:endParaRPr lang="en-US" dirty="0">
              <a:latin typeface="Arial" pitchFamily="-109" charset="0"/>
              <a:ea typeface="ＭＳ Ｐゴシック" pitchFamily="-109" charset="-128"/>
              <a:cs typeface="ＭＳ Ｐゴシック" pitchFamily="-109" charset="-128"/>
            </a:endParaRP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As a simple example, consider the following statement.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GRANT SELECT ON ANY TABLE TO </a:t>
            </a:r>
            <a:r>
              <a:rPr lang="en-US" dirty="0" err="1">
                <a:latin typeface="Arial" pitchFamily="-109" charset="0"/>
                <a:ea typeface="ＭＳ Ｐゴシック" pitchFamily="-109" charset="-128"/>
                <a:cs typeface="ＭＳ Ｐゴシック" pitchFamily="-109" charset="-128"/>
              </a:rPr>
              <a:t>ricflair</a:t>
            </a:r>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This statement enables user </a:t>
            </a:r>
            <a:r>
              <a:rPr lang="en-US" dirty="0" err="1">
                <a:latin typeface="Arial" pitchFamily="-109" charset="0"/>
                <a:ea typeface="ＭＳ Ｐゴシック" pitchFamily="-109" charset="-128"/>
                <a:cs typeface="ＭＳ Ｐゴシック" pitchFamily="-109" charset="-128"/>
              </a:rPr>
              <a:t>ricflair</a:t>
            </a:r>
            <a:r>
              <a:rPr lang="en-US" dirty="0">
                <a:latin typeface="Arial" pitchFamily="-109" charset="0"/>
                <a:ea typeface="ＭＳ Ｐゴシック" pitchFamily="-109" charset="-128"/>
                <a:cs typeface="ＭＳ Ｐゴシック" pitchFamily="-109" charset="-128"/>
              </a:rPr>
              <a:t> to query any table in the database.</a:t>
            </a:r>
          </a:p>
          <a:p>
            <a:r>
              <a:rPr lang="en-US" dirty="0">
                <a:latin typeface="Arial" pitchFamily="-109" charset="0"/>
                <a:ea typeface="ＭＳ Ｐゴシック" pitchFamily="-109" charset="-128"/>
                <a:cs typeface="ＭＳ Ｐゴシック" pitchFamily="-109" charset="-128"/>
              </a:rPr>
              <a:t>Different implementations of SQL provide different ranges of access rights.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following is a typical list: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Select: Grantee may read entire database; individual tables; 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Insert: Grantee may insert rows in a table; or insert rows with values for specific</a:t>
            </a:r>
          </a:p>
          <a:p>
            <a:r>
              <a:rPr lang="en-US" dirty="0">
                <a:latin typeface="Arial" pitchFamily="-109" charset="0"/>
                <a:ea typeface="ＭＳ Ｐゴシック" pitchFamily="-109" charset="-128"/>
                <a:cs typeface="ＭＳ Ｐゴシック" pitchFamily="-109" charset="-128"/>
              </a:rPr>
              <a:t>columns in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Update: Semantics is similar to INSERT.</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Delete: Grantee may delete rows from a table.</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 References: Grantee is allowed to define foreign keys in another table that</a:t>
            </a:r>
          </a:p>
          <a:p>
            <a:r>
              <a:rPr lang="en-US" dirty="0">
                <a:latin typeface="Arial" pitchFamily="-109" charset="0"/>
                <a:ea typeface="ＭＳ Ｐゴシック" pitchFamily="-109" charset="-128"/>
                <a:cs typeface="ＭＳ Ｐゴシック" pitchFamily="-109" charset="-128"/>
              </a:rPr>
              <a:t>refer to the specified columns.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The REVOKE command has the following syntax:</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REVOKE { privileges | role }</a:t>
            </a:r>
          </a:p>
          <a:p>
            <a:r>
              <a:rPr lang="en-US" dirty="0">
                <a:latin typeface="Arial" pitchFamily="-109" charset="0"/>
                <a:ea typeface="ＭＳ Ｐゴシック" pitchFamily="-109" charset="-128"/>
                <a:cs typeface="ＭＳ Ｐゴシック" pitchFamily="-109" charset="-128"/>
              </a:rPr>
              <a:t>[ON table]</a:t>
            </a:r>
          </a:p>
          <a:p>
            <a:r>
              <a:rPr lang="en-US" dirty="0">
                <a:latin typeface="Arial" pitchFamily="-109" charset="0"/>
                <a:ea typeface="ＭＳ Ｐゴシック" pitchFamily="-109" charset="-128"/>
                <a:cs typeface="ＭＳ Ｐゴシック" pitchFamily="-109" charset="-128"/>
              </a:rPr>
              <a:t>FROM { user | role | PUBLIC }</a:t>
            </a:r>
          </a:p>
          <a:p>
            <a:r>
              <a:rPr lang="en-US" dirty="0">
                <a:latin typeface="Arial" pitchFamily="-109" charset="0"/>
                <a:ea typeface="ＭＳ Ｐゴシック" pitchFamily="-109" charset="-128"/>
                <a:cs typeface="ＭＳ Ｐゴシック" pitchFamily="-109" charset="-128"/>
              </a:rPr>
              <a:t>Thus, the following statement revokes the access rights of the preceding example:</a:t>
            </a:r>
          </a:p>
          <a:p>
            <a:r>
              <a:rPr lang="en-US" dirty="0">
                <a:latin typeface="Arial" pitchFamily="-109" charset="0"/>
                <a:ea typeface="ＭＳ Ｐゴシック" pitchFamily="-109" charset="-128"/>
                <a:cs typeface="ＭＳ Ｐゴシック" pitchFamily="-109" charset="-128"/>
              </a:rPr>
              <a:t>REVOKE SELECT ON ANY TABLE FROM </a:t>
            </a:r>
            <a:r>
              <a:rPr lang="en-US" dirty="0" err="1">
                <a:latin typeface="Arial" pitchFamily="-109" charset="0"/>
                <a:ea typeface="ＭＳ Ｐゴシック" pitchFamily="-109" charset="-128"/>
                <a:cs typeface="ＭＳ Ｐゴシック" pitchFamily="-109" charset="-128"/>
              </a:rPr>
              <a:t>ricflair</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23</a:t>
            </a:fld>
            <a:endParaRPr lang="en-US"/>
          </a:p>
        </p:txBody>
      </p:sp>
    </p:spTree>
    <p:extLst>
      <p:ext uri="{BB962C8B-B14F-4D97-AF65-F5344CB8AC3E}">
        <p14:creationId xmlns:p14="http://schemas.microsoft.com/office/powerpoint/2010/main" val="3412876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09" charset="0"/>
                <a:ea typeface="ＭＳ Ｐゴシック" pitchFamily="-109" charset="-128"/>
                <a:cs typeface="ＭＳ Ｐゴシック" pitchFamily="-109" charset="-128"/>
              </a:rPr>
              <a:t>The grant option enables an access right to cascade through several users. </a:t>
            </a:r>
            <a:r>
              <a:rPr lang="en-US" dirty="0">
                <a:latin typeface="Arial" pitchFamily="-109" charset="0"/>
                <a:ea typeface="ＭＳ Ｐゴシック" pitchFamily="-109" charset="-128"/>
                <a:cs typeface="ＭＳ Ｐゴシック" pitchFamily="-109" charset="-128"/>
              </a:rPr>
              <a:t>We</a:t>
            </a:r>
          </a:p>
          <a:p>
            <a:r>
              <a:rPr lang="en-US" dirty="0">
                <a:latin typeface="Arial" pitchFamily="-109" charset="0"/>
                <a:ea typeface="ＭＳ Ｐゴシック" pitchFamily="-109" charset="-128"/>
                <a:cs typeface="ＭＳ Ｐゴシック" pitchFamily="-109" charset="-128"/>
              </a:rPr>
              <a:t>consider a specific access right and illustrate the cascade phenomenon in Figure 5.6 .</a:t>
            </a:r>
          </a:p>
          <a:p>
            <a:r>
              <a:rPr lang="en-US" dirty="0">
                <a:latin typeface="Arial" pitchFamily="-109" charset="0"/>
                <a:ea typeface="ＭＳ Ｐゴシック" pitchFamily="-109" charset="-128"/>
                <a:cs typeface="ＭＳ Ｐゴシック" pitchFamily="-109" charset="-128"/>
              </a:rPr>
              <a:t>The figure indicates that Ann grants the access right to Bob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10 and to</a:t>
            </a:r>
          </a:p>
          <a:p>
            <a:r>
              <a:rPr lang="en-US" dirty="0">
                <a:latin typeface="Arial" pitchFamily="-109" charset="0"/>
                <a:ea typeface="ＭＳ Ｐゴシック" pitchFamily="-109" charset="-128"/>
                <a:cs typeface="ＭＳ Ｐゴシック" pitchFamily="-109" charset="-128"/>
              </a:rPr>
              <a:t>Chris at time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20. </a:t>
            </a:r>
            <a:r>
              <a:rPr lang="en-US" i="0" dirty="0">
                <a:latin typeface="Arial" pitchFamily="-109" charset="0"/>
                <a:ea typeface="ＭＳ Ｐゴシック" pitchFamily="-109" charset="-128"/>
                <a:cs typeface="ＭＳ Ｐゴシック" pitchFamily="-109" charset="-128"/>
              </a:rPr>
              <a:t>Assume that the grant option is always used. Thus, Bob is able</a:t>
            </a:r>
          </a:p>
          <a:p>
            <a:r>
              <a:rPr lang="en-US" dirty="0">
                <a:latin typeface="Arial" pitchFamily="-109" charset="0"/>
                <a:ea typeface="ＭＳ Ｐゴシック" pitchFamily="-109" charset="-128"/>
                <a:cs typeface="ＭＳ Ｐゴシック" pitchFamily="-109" charset="-128"/>
              </a:rPr>
              <a:t>to grant the access right 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30. </a:t>
            </a:r>
            <a:r>
              <a:rPr lang="en-US" i="0" dirty="0">
                <a:latin typeface="Arial" pitchFamily="-109" charset="0"/>
                <a:ea typeface="ＭＳ Ｐゴシック" pitchFamily="-109" charset="-128"/>
                <a:cs typeface="ＭＳ Ｐゴシック" pitchFamily="-109" charset="-128"/>
              </a:rPr>
              <a:t>Chris redundantly grants the access right</a:t>
            </a:r>
          </a:p>
          <a:p>
            <a:r>
              <a:rPr lang="en-US" dirty="0">
                <a:latin typeface="Arial" pitchFamily="-109" charset="0"/>
                <a:ea typeface="ＭＳ Ｐゴシック" pitchFamily="-109" charset="-128"/>
                <a:cs typeface="ＭＳ Ｐゴシック" pitchFamily="-109" charset="-128"/>
              </a:rPr>
              <a:t>to David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50. </a:t>
            </a:r>
            <a:r>
              <a:rPr lang="en-US" i="0" dirty="0">
                <a:latin typeface="Arial" pitchFamily="-109" charset="0"/>
                <a:ea typeface="ＭＳ Ｐゴシック" pitchFamily="-109" charset="-128"/>
                <a:cs typeface="ＭＳ Ｐゴシック" pitchFamily="-109" charset="-128"/>
              </a:rPr>
              <a:t>Meanwhile, David grants the right to Ellen, who in turn grants it</a:t>
            </a:r>
          </a:p>
          <a:p>
            <a:r>
              <a:rPr lang="en-US" dirty="0">
                <a:latin typeface="Arial" pitchFamily="-109" charset="0"/>
                <a:ea typeface="ＭＳ Ｐゴシック" pitchFamily="-109" charset="-128"/>
                <a:cs typeface="ＭＳ Ｐゴシック" pitchFamily="-109" charset="-128"/>
              </a:rPr>
              <a:t>to Jim; and subsequently David grants the right to Frank.</a:t>
            </a:r>
          </a:p>
          <a:p>
            <a:endParaRPr lang="en-US" dirty="0">
              <a:latin typeface="Arial" pitchFamily="-109" charset="0"/>
              <a:ea typeface="ＭＳ Ｐゴシック" pitchFamily="-109" charset="-128"/>
              <a:cs typeface="ＭＳ Ｐゴシック" pitchFamily="-109" charset="-128"/>
            </a:endParaRPr>
          </a:p>
          <a:p>
            <a:r>
              <a:rPr lang="en-US" b="1" dirty="0">
                <a:latin typeface="Arial" pitchFamily="-109" charset="0"/>
                <a:ea typeface="ＭＳ Ｐゴシック" pitchFamily="-109" charset="-128"/>
                <a:cs typeface="ＭＳ Ｐゴシック" pitchFamily="-109" charset="-128"/>
              </a:rPr>
              <a:t>Just as the granting of privileges cascades from one user to another using</a:t>
            </a:r>
          </a:p>
          <a:p>
            <a:r>
              <a:rPr lang="en-US" b="1" dirty="0">
                <a:latin typeface="Arial" pitchFamily="-109" charset="0"/>
                <a:ea typeface="ＭＳ Ｐゴシック" pitchFamily="-109" charset="-128"/>
                <a:cs typeface="ＭＳ Ｐゴシック" pitchFamily="-109" charset="-128"/>
              </a:rPr>
              <a:t>the grant option, the revocation of privileges also cascaded. </a:t>
            </a:r>
            <a:r>
              <a:rPr lang="en-US" dirty="0">
                <a:latin typeface="Arial" pitchFamily="-109" charset="0"/>
                <a:ea typeface="ＭＳ Ｐゴシック" pitchFamily="-109" charset="-128"/>
                <a:cs typeface="ＭＳ Ｐゴシック" pitchFamily="-109" charset="-128"/>
              </a:rPr>
              <a:t>Thus, if Ann</a:t>
            </a:r>
          </a:p>
          <a:p>
            <a:r>
              <a:rPr lang="en-US" dirty="0">
                <a:latin typeface="Arial" pitchFamily="-109" charset="0"/>
                <a:ea typeface="ＭＳ Ｐゴシック" pitchFamily="-109" charset="-128"/>
                <a:cs typeface="ＭＳ Ｐゴシック" pitchFamily="-109" charset="-128"/>
              </a:rPr>
              <a:t>revokes the access right to Bob and Chris, then the access right is also revoked</a:t>
            </a:r>
          </a:p>
          <a:p>
            <a:r>
              <a:rPr lang="en-US" dirty="0">
                <a:latin typeface="Arial" pitchFamily="-109" charset="0"/>
                <a:ea typeface="ＭＳ Ｐゴシック" pitchFamily="-109" charset="-128"/>
                <a:cs typeface="ＭＳ Ｐゴシック" pitchFamily="-109" charset="-128"/>
              </a:rPr>
              <a:t>to David, Ellen, Jim, and Frank. A complication arises when a user receives the</a:t>
            </a:r>
          </a:p>
          <a:p>
            <a:r>
              <a:rPr lang="en-US" dirty="0">
                <a:latin typeface="Arial" pitchFamily="-109" charset="0"/>
                <a:ea typeface="ＭＳ Ｐゴシック" pitchFamily="-109" charset="-128"/>
                <a:cs typeface="ＭＳ Ｐゴシック" pitchFamily="-109" charset="-128"/>
              </a:rPr>
              <a:t>same access right multiple times, as happens in the case of David. Suppose that</a:t>
            </a:r>
          </a:p>
          <a:p>
            <a:r>
              <a:rPr lang="en-US" dirty="0">
                <a:latin typeface="Arial" pitchFamily="-109" charset="0"/>
                <a:ea typeface="ＭＳ Ｐゴシック" pitchFamily="-109" charset="-128"/>
                <a:cs typeface="ＭＳ Ｐゴシック" pitchFamily="-109" charset="-128"/>
              </a:rPr>
              <a:t>Bob revokes the privilege from David. David still has the access right because</a:t>
            </a:r>
          </a:p>
          <a:p>
            <a:r>
              <a:rPr lang="en-US" dirty="0">
                <a:latin typeface="Arial" pitchFamily="-109" charset="0"/>
                <a:ea typeface="ＭＳ Ｐゴシック" pitchFamily="-109" charset="-128"/>
                <a:cs typeface="ＭＳ Ｐゴシック" pitchFamily="-109" charset="-128"/>
              </a:rPr>
              <a:t>it was granted by Chris at </a:t>
            </a:r>
            <a:r>
              <a:rPr lang="en-US" i="1" dirty="0">
                <a:latin typeface="Arial" pitchFamily="-109" charset="0"/>
                <a:ea typeface="ＭＳ Ｐゴシック" pitchFamily="-109" charset="-128"/>
                <a:cs typeface="ＭＳ Ｐゴシック" pitchFamily="-109" charset="-128"/>
              </a:rPr>
              <a:t>t = 50. </a:t>
            </a:r>
            <a:r>
              <a:rPr lang="en-US" i="0" dirty="0">
                <a:latin typeface="Arial" pitchFamily="-109" charset="0"/>
                <a:ea typeface="ＭＳ Ｐゴシック" pitchFamily="-109" charset="-128"/>
                <a:cs typeface="ＭＳ Ｐゴシック" pitchFamily="-109" charset="-128"/>
              </a:rPr>
              <a:t>However, David granted the access right to</a:t>
            </a:r>
          </a:p>
          <a:p>
            <a:r>
              <a:rPr lang="en-US" dirty="0">
                <a:latin typeface="Arial" pitchFamily="-109" charset="0"/>
                <a:ea typeface="ＭＳ Ｐゴシック" pitchFamily="-109" charset="-128"/>
                <a:cs typeface="ＭＳ Ｐゴシック" pitchFamily="-109" charset="-128"/>
              </a:rPr>
              <a:t>Ellen after receiving the right, with grant option, from Bob but prior to receiving</a:t>
            </a:r>
          </a:p>
          <a:p>
            <a:r>
              <a:rPr lang="en-US" dirty="0">
                <a:latin typeface="Arial" pitchFamily="-109" charset="0"/>
                <a:ea typeface="ＭＳ Ｐゴシック" pitchFamily="-109" charset="-128"/>
                <a:cs typeface="ＭＳ Ｐゴシック" pitchFamily="-109" charset="-128"/>
              </a:rPr>
              <a:t>it from Chris. Most implementations dictate that in this circumstance, the access</a:t>
            </a:r>
          </a:p>
          <a:p>
            <a:r>
              <a:rPr lang="en-US" dirty="0">
                <a:latin typeface="Arial" pitchFamily="-109" charset="0"/>
                <a:ea typeface="ＭＳ Ｐゴシック" pitchFamily="-109" charset="-128"/>
                <a:cs typeface="ＭＳ Ｐゴシック" pitchFamily="-109" charset="-128"/>
              </a:rPr>
              <a:t>right to Ellen and therefore Jim is revoked when Bob revokes the access right</a:t>
            </a:r>
          </a:p>
          <a:p>
            <a:r>
              <a:rPr lang="en-US" dirty="0">
                <a:latin typeface="Arial" pitchFamily="-109" charset="0"/>
                <a:ea typeface="ＭＳ Ｐゴシック" pitchFamily="-109" charset="-128"/>
                <a:cs typeface="ＭＳ Ｐゴシック" pitchFamily="-109" charset="-128"/>
              </a:rPr>
              <a:t>to David. This is because at </a:t>
            </a:r>
            <a:r>
              <a:rPr lang="en-US" i="1" dirty="0">
                <a:latin typeface="Arial" pitchFamily="-109" charset="0"/>
                <a:ea typeface="ＭＳ Ｐゴシック" pitchFamily="-109" charset="-128"/>
                <a:cs typeface="ＭＳ Ｐゴシック" pitchFamily="-109" charset="-128"/>
              </a:rPr>
              <a:t>t =</a:t>
            </a:r>
            <a:r>
              <a:rPr lang="en-US" i="1" baseline="0" dirty="0">
                <a:latin typeface="Arial" pitchFamily="-109" charset="0"/>
                <a:ea typeface="ＭＳ Ｐゴシック" pitchFamily="-109" charset="-128"/>
                <a:cs typeface="ＭＳ Ｐゴシック" pitchFamily="-109" charset="-128"/>
              </a:rPr>
              <a:t> </a:t>
            </a:r>
            <a:r>
              <a:rPr lang="en-US" i="1" dirty="0">
                <a:latin typeface="Arial" pitchFamily="-109" charset="0"/>
                <a:ea typeface="ＭＳ Ｐゴシック" pitchFamily="-109" charset="-128"/>
                <a:cs typeface="ＭＳ Ｐゴシック" pitchFamily="-109" charset="-128"/>
              </a:rPr>
              <a:t>40, </a:t>
            </a:r>
            <a:r>
              <a:rPr lang="en-US" i="0" dirty="0">
                <a:latin typeface="Arial" pitchFamily="-109" charset="0"/>
                <a:ea typeface="ＭＳ Ｐゴシック" pitchFamily="-109" charset="-128"/>
                <a:cs typeface="ＭＳ Ｐゴシック" pitchFamily="-109" charset="-128"/>
              </a:rPr>
              <a:t>when David granted the access right to</a:t>
            </a:r>
          </a:p>
          <a:p>
            <a:r>
              <a:rPr lang="en-US" dirty="0">
                <a:latin typeface="Arial" pitchFamily="-109" charset="0"/>
                <a:ea typeface="ＭＳ Ｐゴシック" pitchFamily="-109" charset="-128"/>
                <a:cs typeface="ＭＳ Ｐゴシック" pitchFamily="-109" charset="-128"/>
              </a:rPr>
              <a:t>Ellen, David only had the grant option to do this from Bob. When Bob revokes</a:t>
            </a:r>
          </a:p>
          <a:p>
            <a:r>
              <a:rPr lang="en-US" dirty="0">
                <a:latin typeface="Arial" pitchFamily="-109" charset="0"/>
                <a:ea typeface="ＭＳ Ｐゴシック" pitchFamily="-109" charset="-128"/>
                <a:cs typeface="ＭＳ Ｐゴシック" pitchFamily="-109" charset="-128"/>
              </a:rPr>
              <a:t>the right, this causes all subsequent cascaded grants that are traceable solely</a:t>
            </a:r>
          </a:p>
          <a:p>
            <a:r>
              <a:rPr lang="en-US" dirty="0">
                <a:latin typeface="Arial" pitchFamily="-109" charset="0"/>
                <a:ea typeface="ＭＳ Ｐゴシック" pitchFamily="-109" charset="-128"/>
                <a:cs typeface="ＭＳ Ｐゴシック" pitchFamily="-109" charset="-128"/>
              </a:rPr>
              <a:t>to Bob via David to be revoked. Because David granted the access right</a:t>
            </a:r>
          </a:p>
          <a:p>
            <a:r>
              <a:rPr lang="en-US" dirty="0">
                <a:latin typeface="Arial" pitchFamily="-109" charset="0"/>
                <a:ea typeface="ＭＳ Ｐゴシック" pitchFamily="-109" charset="-128"/>
                <a:cs typeface="ＭＳ Ｐゴシック" pitchFamily="-109" charset="-128"/>
              </a:rPr>
              <a:t>to Frank after David was granted the access right with grant option from Chris,</a:t>
            </a:r>
          </a:p>
          <a:p>
            <a:r>
              <a:rPr lang="en-US" dirty="0">
                <a:latin typeface="Arial" pitchFamily="-109" charset="0"/>
                <a:ea typeface="ＭＳ Ｐゴシック" pitchFamily="-109" charset="-128"/>
                <a:cs typeface="ＭＳ Ｐゴシック" pitchFamily="-109" charset="-128"/>
              </a:rPr>
              <a:t>the access right to Frank remains. These effects are shown in the lower portion of</a:t>
            </a:r>
          </a:p>
          <a:p>
            <a:r>
              <a:rPr lang="en-US" dirty="0">
                <a:latin typeface="Arial" pitchFamily="-109" charset="0"/>
                <a:ea typeface="ＭＳ Ｐゴシック" pitchFamily="-109" charset="-128"/>
                <a:cs typeface="ＭＳ Ｐゴシック" pitchFamily="-109" charset="-128"/>
              </a:rPr>
              <a:t>Figure 5.6 .</a:t>
            </a:r>
          </a:p>
          <a:p>
            <a:endParaRPr lang="en-US" dirty="0">
              <a:latin typeface="Arial" pitchFamily="-109" charset="0"/>
              <a:ea typeface="ＭＳ Ｐゴシック" pitchFamily="-109" charset="-128"/>
              <a:cs typeface="ＭＳ Ｐゴシック" pitchFamily="-109" charset="-128"/>
            </a:endParaRPr>
          </a:p>
          <a:p>
            <a:r>
              <a:rPr lang="en-US" b="1" dirty="0">
                <a:latin typeface="Arial" pitchFamily="-109" charset="0"/>
                <a:ea typeface="ＭＳ Ｐゴシック" pitchFamily="-109" charset="-128"/>
                <a:cs typeface="ＭＳ Ｐゴシック" pitchFamily="-109" charset="-128"/>
              </a:rPr>
              <a:t>To generalize, the convention followed by most implementations is as follows.</a:t>
            </a:r>
          </a:p>
          <a:p>
            <a:r>
              <a:rPr lang="en-US" b="1" dirty="0">
                <a:latin typeface="Arial" pitchFamily="-109" charset="0"/>
                <a:ea typeface="ＭＳ Ｐゴシック" pitchFamily="-109" charset="-128"/>
                <a:cs typeface="ＭＳ Ｐゴシック" pitchFamily="-109" charset="-128"/>
              </a:rPr>
              <a:t>When user A revokes an access right, any cascaded access right is also revoked,</a:t>
            </a:r>
          </a:p>
          <a:p>
            <a:r>
              <a:rPr lang="en-US" b="1" dirty="0">
                <a:latin typeface="Arial" pitchFamily="-109" charset="0"/>
                <a:ea typeface="ＭＳ Ｐゴシック" pitchFamily="-109" charset="-128"/>
                <a:cs typeface="ＭＳ Ｐゴシック" pitchFamily="-109" charset="-128"/>
              </a:rPr>
              <a:t>unless that access right would exist even if the original grant from A had never</a:t>
            </a:r>
          </a:p>
          <a:p>
            <a:r>
              <a:rPr lang="en-US" b="1" dirty="0">
                <a:latin typeface="Arial" pitchFamily="-109" charset="0"/>
                <a:ea typeface="ＭＳ Ｐゴシック" pitchFamily="-109" charset="-128"/>
                <a:cs typeface="ＭＳ Ｐゴシック" pitchFamily="-109" charset="-128"/>
              </a:rPr>
              <a:t>occurred. </a:t>
            </a:r>
            <a:r>
              <a:rPr lang="en-US" dirty="0">
                <a:latin typeface="Arial" pitchFamily="-109" charset="0"/>
                <a:ea typeface="ＭＳ Ｐゴシック" pitchFamily="-109" charset="-128"/>
                <a:cs typeface="ＭＳ Ｐゴシック" pitchFamily="-109" charset="-128"/>
              </a:rPr>
              <a:t>This convention was first proposed in [GRIF76].</a:t>
            </a:r>
          </a:p>
        </p:txBody>
      </p:sp>
      <p:sp>
        <p:nvSpPr>
          <p:cNvPr id="4" name="Slide Number Placeholder 3"/>
          <p:cNvSpPr>
            <a:spLocks noGrp="1"/>
          </p:cNvSpPr>
          <p:nvPr>
            <p:ph type="sldNum" sz="quarter" idx="5"/>
          </p:nvPr>
        </p:nvSpPr>
        <p:spPr/>
        <p:txBody>
          <a:bodyPr/>
          <a:lstStyle/>
          <a:p>
            <a:fld id="{BF2C5394-9113-4247-88E1-EDCC4540E72A}" type="slidenum">
              <a:rPr lang="en-US" smtClean="0"/>
              <a:t>24</a:t>
            </a:fld>
            <a:endParaRPr lang="en-US"/>
          </a:p>
        </p:txBody>
      </p:sp>
    </p:spTree>
    <p:extLst>
      <p:ext uri="{BB962C8B-B14F-4D97-AF65-F5344CB8AC3E}">
        <p14:creationId xmlns:p14="http://schemas.microsoft.com/office/powerpoint/2010/main" val="29290405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09" charset="0"/>
                <a:ea typeface="ＭＳ Ｐゴシック" pitchFamily="-109" charset="-128"/>
                <a:cs typeface="ＭＳ Ｐゴシック" pitchFamily="-109" charset="-128"/>
              </a:rPr>
              <a:t>A role-based access control (RBAC) scheme is a natural fit for database access</a:t>
            </a:r>
          </a:p>
          <a:p>
            <a:r>
              <a:rPr lang="en-US" b="1" dirty="0">
                <a:latin typeface="Arial" pitchFamily="-109" charset="0"/>
                <a:ea typeface="ＭＳ Ｐゴシック" pitchFamily="-109" charset="-128"/>
                <a:cs typeface="ＭＳ Ｐゴシック" pitchFamily="-109" charset="-128"/>
              </a:rPr>
              <a:t>control. </a:t>
            </a:r>
            <a:r>
              <a:rPr lang="en-US" b="0" dirty="0">
                <a:latin typeface="Arial" pitchFamily="-109" charset="0"/>
                <a:ea typeface="ＭＳ Ｐゴシック" pitchFamily="-109" charset="-128"/>
                <a:cs typeface="ＭＳ Ｐゴシック" pitchFamily="-109" charset="-128"/>
              </a:rPr>
              <a:t>Unlike a file system associated with a single or a few applications, a</a:t>
            </a:r>
          </a:p>
          <a:p>
            <a:r>
              <a:rPr lang="en-US" b="0" dirty="0">
                <a:latin typeface="Arial" pitchFamily="-109" charset="0"/>
                <a:ea typeface="ＭＳ Ｐゴシック" pitchFamily="-109" charset="-128"/>
                <a:cs typeface="ＭＳ Ｐゴシック" pitchFamily="-109" charset="-128"/>
              </a:rPr>
              <a:t>database system often supports dozens of applications. In such an environment,</a:t>
            </a:r>
          </a:p>
          <a:p>
            <a:r>
              <a:rPr lang="en-US" b="0" dirty="0">
                <a:latin typeface="Arial" pitchFamily="-109" charset="0"/>
                <a:ea typeface="ＭＳ Ｐゴシック" pitchFamily="-109" charset="-128"/>
                <a:cs typeface="ＭＳ Ｐゴシック" pitchFamily="-109" charset="-128"/>
              </a:rPr>
              <a:t>an individual user may use a variety of applications to perform a variety of tasks,</a:t>
            </a:r>
          </a:p>
          <a:p>
            <a:r>
              <a:rPr lang="en-US" b="0" dirty="0">
                <a:latin typeface="Arial" pitchFamily="-109" charset="0"/>
                <a:ea typeface="ＭＳ Ｐゴシック" pitchFamily="-109" charset="-128"/>
                <a:cs typeface="ＭＳ Ｐゴシック" pitchFamily="-109" charset="-128"/>
              </a:rPr>
              <a:t>each of which requires its own set of privileges. It would be poor administrative</a:t>
            </a:r>
          </a:p>
          <a:p>
            <a:r>
              <a:rPr lang="en-US" b="0" dirty="0">
                <a:latin typeface="Arial" pitchFamily="-109" charset="0"/>
                <a:ea typeface="ＭＳ Ｐゴシック" pitchFamily="-109" charset="-128"/>
                <a:cs typeface="ＭＳ Ｐゴシック" pitchFamily="-109" charset="-128"/>
              </a:rPr>
              <a:t>practice to simply grant users all of the access rights they require for all the tasks</a:t>
            </a:r>
          </a:p>
          <a:p>
            <a:r>
              <a:rPr lang="en-US" b="0" dirty="0">
                <a:latin typeface="Arial" pitchFamily="-109" charset="0"/>
                <a:ea typeface="ＭＳ Ｐゴシック" pitchFamily="-109" charset="-128"/>
                <a:cs typeface="ＭＳ Ｐゴシック" pitchFamily="-109" charset="-128"/>
              </a:rPr>
              <a:t>they perform. RBAC provides a means of easing the administrative burden and</a:t>
            </a:r>
          </a:p>
          <a:p>
            <a:r>
              <a:rPr lang="en-US" b="0" dirty="0">
                <a:latin typeface="Arial" pitchFamily="-109" charset="0"/>
                <a:ea typeface="ＭＳ Ｐゴシック" pitchFamily="-109" charset="-128"/>
                <a:cs typeface="ＭＳ Ｐゴシック" pitchFamily="-109" charset="-128"/>
              </a:rPr>
              <a:t>improving security.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a discretionary access control environment, we can classify database users</a:t>
            </a:r>
          </a:p>
          <a:p>
            <a:r>
              <a:rPr lang="en-US" b="0" dirty="0">
                <a:latin typeface="Arial" pitchFamily="-109" charset="0"/>
                <a:ea typeface="ＭＳ Ｐゴシック" pitchFamily="-109" charset="-128"/>
                <a:cs typeface="ＭＳ Ｐゴシック" pitchFamily="-109" charset="-128"/>
              </a:rPr>
              <a:t>in three broad categories: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Application owner</a:t>
            </a:r>
            <a:r>
              <a:rPr lang="en-US" b="0" dirty="0">
                <a:latin typeface="Arial" pitchFamily="-109" charset="0"/>
                <a:ea typeface="ＭＳ Ｐゴシック" pitchFamily="-109" charset="-128"/>
                <a:cs typeface="ＭＳ Ｐゴシック" pitchFamily="-109" charset="-128"/>
              </a:rPr>
              <a:t>: An end user who owns database objects (tables, columns,</a:t>
            </a:r>
          </a:p>
          <a:p>
            <a:r>
              <a:rPr lang="en-US" b="0" dirty="0">
                <a:latin typeface="Arial" pitchFamily="-109" charset="0"/>
                <a:ea typeface="ＭＳ Ｐゴシック" pitchFamily="-109" charset="-128"/>
                <a:cs typeface="ＭＳ Ｐゴシック" pitchFamily="-109" charset="-128"/>
              </a:rPr>
              <a:t>rows) as part of an application. That is, the database objects are generated by</a:t>
            </a:r>
          </a:p>
          <a:p>
            <a:r>
              <a:rPr lang="en-US" b="0" dirty="0">
                <a:latin typeface="Arial" pitchFamily="-109" charset="0"/>
                <a:ea typeface="ＭＳ Ｐゴシック" pitchFamily="-109" charset="-128"/>
                <a:cs typeface="ＭＳ Ｐゴシック" pitchFamily="-109" charset="-128"/>
              </a:rPr>
              <a:t>the application or are prepared for use by the application.</a:t>
            </a:r>
          </a:p>
          <a:p>
            <a:endParaRPr lang="en-US" b="0" dirty="0">
              <a:latin typeface="Arial" pitchFamily="-109" charset="0"/>
              <a:ea typeface="ＭＳ Ｐゴシック" pitchFamily="-109" charset="-128"/>
              <a:cs typeface="ＭＳ Ｐゴシック" pitchFamily="-109" charset="-128"/>
            </a:endParaRPr>
          </a:p>
          <a:p>
            <a:pPr marL="0" indent="0">
              <a:buFontTx/>
              <a:buNone/>
            </a:pPr>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End user other than application owner</a:t>
            </a:r>
            <a:r>
              <a:rPr lang="en-US" b="0" dirty="0">
                <a:latin typeface="Arial" pitchFamily="-109" charset="0"/>
                <a:ea typeface="ＭＳ Ｐゴシック" pitchFamily="-109" charset="-128"/>
                <a:cs typeface="ＭＳ Ｐゴシック" pitchFamily="-109" charset="-128"/>
              </a:rPr>
              <a:t>: An end user who operates on database</a:t>
            </a:r>
          </a:p>
          <a:p>
            <a:r>
              <a:rPr lang="en-US" b="0" dirty="0">
                <a:latin typeface="Arial" pitchFamily="-109" charset="0"/>
                <a:ea typeface="ＭＳ Ｐゴシック" pitchFamily="-109" charset="-128"/>
                <a:cs typeface="ＭＳ Ｐゴシック" pitchFamily="-109" charset="-128"/>
              </a:rPr>
              <a:t>objects via a particular application but does not own any of the database objects.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Administrator: </a:t>
            </a:r>
            <a:r>
              <a:rPr lang="en-US" b="0" dirty="0">
                <a:latin typeface="Arial" pitchFamily="-109" charset="0"/>
                <a:ea typeface="ＭＳ Ｐゴシック" pitchFamily="-109" charset="-128"/>
                <a:cs typeface="ＭＳ Ｐゴシック" pitchFamily="-109" charset="-128"/>
              </a:rPr>
              <a:t>User who has administrative responsibility for part or all of the</a:t>
            </a:r>
          </a:p>
          <a:p>
            <a:r>
              <a:rPr lang="en-US" b="0" dirty="0">
                <a:latin typeface="Arial" pitchFamily="-109" charset="0"/>
                <a:ea typeface="ＭＳ Ｐゴシック" pitchFamily="-109" charset="-128"/>
                <a:cs typeface="ＭＳ Ｐゴシック" pitchFamily="-109" charset="-128"/>
              </a:rPr>
              <a:t>database.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We can make some general statements about RBAC concerning these</a:t>
            </a:r>
          </a:p>
          <a:p>
            <a:r>
              <a:rPr lang="en-US" b="0" dirty="0">
                <a:latin typeface="Arial" pitchFamily="-109" charset="0"/>
                <a:ea typeface="ＭＳ Ｐゴシック" pitchFamily="-109" charset="-128"/>
                <a:cs typeface="ＭＳ Ｐゴシック" pitchFamily="-109" charset="-128"/>
              </a:rPr>
              <a:t>three types of users. An application has associated with it a number of tasks,</a:t>
            </a:r>
          </a:p>
          <a:p>
            <a:r>
              <a:rPr lang="en-US" b="0" dirty="0">
                <a:latin typeface="Arial" pitchFamily="-109" charset="0"/>
                <a:ea typeface="ＭＳ Ｐゴシック" pitchFamily="-109" charset="-128"/>
                <a:cs typeface="ＭＳ Ｐゴシック" pitchFamily="-109" charset="-128"/>
              </a:rPr>
              <a:t>with each task requiring specific access rights to portions of the database.</a:t>
            </a:r>
          </a:p>
          <a:p>
            <a:r>
              <a:rPr lang="en-US" b="0" dirty="0">
                <a:latin typeface="Arial" pitchFamily="-109" charset="0"/>
                <a:ea typeface="ＭＳ Ｐゴシック" pitchFamily="-109" charset="-128"/>
                <a:cs typeface="ＭＳ Ｐゴシック" pitchFamily="-109" charset="-128"/>
              </a:rPr>
              <a:t>For each task, one or more roles can be defined that specify the needed access</a:t>
            </a:r>
          </a:p>
          <a:p>
            <a:r>
              <a:rPr lang="en-US" b="0" dirty="0">
                <a:latin typeface="Arial" pitchFamily="-109" charset="0"/>
                <a:ea typeface="ＭＳ Ｐゴシック" pitchFamily="-109" charset="-128"/>
                <a:cs typeface="ＭＳ Ｐゴシック" pitchFamily="-109" charset="-128"/>
              </a:rPr>
              <a:t>rights. The application owner may assign roles to end users. Administrators are</a:t>
            </a:r>
          </a:p>
          <a:p>
            <a:r>
              <a:rPr lang="en-US" b="0" dirty="0">
                <a:latin typeface="Arial" pitchFamily="-109" charset="0"/>
                <a:ea typeface="ＭＳ Ｐゴシック" pitchFamily="-109" charset="-128"/>
                <a:cs typeface="ＭＳ Ｐゴシック" pitchFamily="-109" charset="-128"/>
              </a:rPr>
              <a:t>responsible for more sensitive or general roles, including those having to do</a:t>
            </a:r>
          </a:p>
          <a:p>
            <a:r>
              <a:rPr lang="en-US" b="0" dirty="0">
                <a:latin typeface="Arial" pitchFamily="-109" charset="0"/>
                <a:ea typeface="ＭＳ Ｐゴシック" pitchFamily="-109" charset="-128"/>
                <a:cs typeface="ＭＳ Ｐゴシック" pitchFamily="-109" charset="-128"/>
              </a:rPr>
              <a:t>with managing physical and logical database components, such as data files,</a:t>
            </a:r>
          </a:p>
          <a:p>
            <a:r>
              <a:rPr lang="en-US" b="0" dirty="0">
                <a:latin typeface="Arial" pitchFamily="-109" charset="0"/>
                <a:ea typeface="ＭＳ Ｐゴシック" pitchFamily="-109" charset="-128"/>
                <a:cs typeface="ＭＳ Ｐゴシック" pitchFamily="-109" charset="-128"/>
              </a:rPr>
              <a:t>users, and security mechanisms. The system needs to be set up to give certain</a:t>
            </a:r>
          </a:p>
          <a:p>
            <a:r>
              <a:rPr lang="en-US" b="0" dirty="0">
                <a:latin typeface="Arial" pitchFamily="-109" charset="0"/>
                <a:ea typeface="ＭＳ Ｐゴシック" pitchFamily="-109" charset="-128"/>
                <a:cs typeface="ＭＳ Ｐゴシック" pitchFamily="-109" charset="-128"/>
              </a:rPr>
              <a:t>administrators certain privileges. Administrators in turn can assign users to</a:t>
            </a:r>
          </a:p>
          <a:p>
            <a:r>
              <a:rPr lang="en-US" b="0" dirty="0">
                <a:latin typeface="Arial" pitchFamily="-109" charset="0"/>
                <a:ea typeface="ＭＳ Ｐゴシック" pitchFamily="-109" charset="-128"/>
                <a:cs typeface="ＭＳ Ｐゴシック" pitchFamily="-109" charset="-128"/>
              </a:rPr>
              <a:t>administrative-related roles.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A database RBAC facility needs to provide the following capabilities: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Create and delete roles.</a:t>
            </a:r>
          </a:p>
          <a:p>
            <a:r>
              <a:rPr lang="en-US" b="0" dirty="0">
                <a:latin typeface="Arial" pitchFamily="-109" charset="0"/>
                <a:ea typeface="ＭＳ Ｐゴシック" pitchFamily="-109" charset="-128"/>
                <a:cs typeface="ＭＳ Ｐゴシック" pitchFamily="-109" charset="-128"/>
              </a:rPr>
              <a:t>• Define permissions for a role.</a:t>
            </a:r>
          </a:p>
          <a:p>
            <a:r>
              <a:rPr lang="en-US" b="0" dirty="0">
                <a:latin typeface="Arial" pitchFamily="-109" charset="0"/>
                <a:ea typeface="ＭＳ Ｐゴシック" pitchFamily="-109" charset="-128"/>
                <a:cs typeface="ＭＳ Ｐゴシック" pitchFamily="-109" charset="-128"/>
              </a:rPr>
              <a:t>• Assign and cancel assignment of users to roles.</a:t>
            </a:r>
          </a:p>
        </p:txBody>
      </p:sp>
      <p:sp>
        <p:nvSpPr>
          <p:cNvPr id="4" name="Slide Number Placeholder 3"/>
          <p:cNvSpPr>
            <a:spLocks noGrp="1"/>
          </p:cNvSpPr>
          <p:nvPr>
            <p:ph type="sldNum" sz="quarter" idx="5"/>
          </p:nvPr>
        </p:nvSpPr>
        <p:spPr/>
        <p:txBody>
          <a:bodyPr/>
          <a:lstStyle/>
          <a:p>
            <a:fld id="{BF2C5394-9113-4247-88E1-EDCC4540E72A}" type="slidenum">
              <a:rPr lang="en-US" smtClean="0"/>
              <a:t>25</a:t>
            </a:fld>
            <a:endParaRPr lang="en-US"/>
          </a:p>
        </p:txBody>
      </p:sp>
    </p:spTree>
    <p:extLst>
      <p:ext uri="{BB962C8B-B14F-4D97-AF65-F5344CB8AC3E}">
        <p14:creationId xmlns:p14="http://schemas.microsoft.com/office/powerpoint/2010/main" val="5259665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A good example of the use of roles in database security is the RBAC</a:t>
            </a:r>
          </a:p>
          <a:p>
            <a:pPr>
              <a:defRPr/>
            </a:pPr>
            <a:r>
              <a:rPr lang="en-US" dirty="0"/>
              <a:t>facility provided by Microsoft SQL Server. SQL Server supports three types of</a:t>
            </a:r>
          </a:p>
          <a:p>
            <a:pPr>
              <a:defRPr/>
            </a:pPr>
            <a:r>
              <a:rPr lang="en-US" dirty="0"/>
              <a:t>roles: server roles, database roles, and user-defined roles. The first two types</a:t>
            </a:r>
          </a:p>
          <a:p>
            <a:pPr>
              <a:defRPr/>
            </a:pPr>
            <a:r>
              <a:rPr lang="en-US" dirty="0"/>
              <a:t>of roles are referred to as fixed roles ( Table 5.2 ); these are preconfigured for a</a:t>
            </a:r>
          </a:p>
          <a:p>
            <a:pPr>
              <a:defRPr/>
            </a:pPr>
            <a:r>
              <a:rPr lang="en-US" dirty="0"/>
              <a:t>system with specific access rights. The administrator or user cannot add, delete,</a:t>
            </a:r>
          </a:p>
          <a:p>
            <a:pPr>
              <a:defRPr/>
            </a:pPr>
            <a:r>
              <a:rPr lang="en-US" dirty="0"/>
              <a:t>or modify fixed roles; it is only possible to add and remove users as members of</a:t>
            </a:r>
          </a:p>
          <a:p>
            <a:pPr>
              <a:defRPr/>
            </a:pPr>
            <a:r>
              <a:rPr lang="en-US" dirty="0"/>
              <a:t>a fixed role.</a:t>
            </a:r>
          </a:p>
          <a:p>
            <a:pPr>
              <a:defRPr/>
            </a:pPr>
            <a:endParaRPr lang="en-US" b="1" dirty="0"/>
          </a:p>
          <a:p>
            <a:pPr>
              <a:defRPr/>
            </a:pPr>
            <a:r>
              <a:rPr lang="en-US" b="1" dirty="0"/>
              <a:t>Fixed server roles </a:t>
            </a:r>
            <a:r>
              <a:rPr lang="en-US" b="0" dirty="0"/>
              <a:t>are defined at the server level and exist independently</a:t>
            </a:r>
          </a:p>
          <a:p>
            <a:pPr>
              <a:defRPr/>
            </a:pPr>
            <a:r>
              <a:rPr lang="en-US" dirty="0"/>
              <a:t>of any user database. They are designed to ease the administrative task.</a:t>
            </a:r>
          </a:p>
          <a:p>
            <a:pPr>
              <a:defRPr/>
            </a:pPr>
            <a:r>
              <a:rPr lang="en-US" dirty="0"/>
              <a:t>These roles have different permissions and are intended to provide the ability</a:t>
            </a:r>
          </a:p>
          <a:p>
            <a:pPr>
              <a:defRPr/>
            </a:pPr>
            <a:r>
              <a:rPr lang="en-US" dirty="0"/>
              <a:t>to spread the administrative responsibilities without having to give out complete</a:t>
            </a:r>
          </a:p>
          <a:p>
            <a:pPr>
              <a:defRPr/>
            </a:pPr>
            <a:r>
              <a:rPr lang="en-US" dirty="0"/>
              <a:t>control. Database administrators can use these fixed server roles to assign</a:t>
            </a:r>
          </a:p>
          <a:p>
            <a:pPr>
              <a:defRPr/>
            </a:pPr>
            <a:r>
              <a:rPr lang="en-US" dirty="0"/>
              <a:t>different administrative tasks to personnel and give them only the rights they</a:t>
            </a:r>
          </a:p>
          <a:p>
            <a:pPr>
              <a:defRPr/>
            </a:pPr>
            <a:r>
              <a:rPr lang="en-US" dirty="0"/>
              <a:t>absolutely need.</a:t>
            </a:r>
          </a:p>
          <a:p>
            <a:pPr>
              <a:defRPr/>
            </a:pPr>
            <a:endParaRPr lang="en-US" b="1" dirty="0"/>
          </a:p>
          <a:p>
            <a:pPr>
              <a:defRPr/>
            </a:pPr>
            <a:r>
              <a:rPr lang="en-US" b="1" dirty="0"/>
              <a:t>Fixed database roles </a:t>
            </a:r>
            <a:r>
              <a:rPr lang="en-US" b="0" dirty="0"/>
              <a:t>operate at the level of an individual database. As with</a:t>
            </a:r>
          </a:p>
          <a:p>
            <a:pPr>
              <a:defRPr/>
            </a:pPr>
            <a:r>
              <a:rPr lang="en-US" dirty="0"/>
              <a:t>fixed server roles, some of the fixed database roles, such as </a:t>
            </a:r>
            <a:r>
              <a:rPr lang="en-US" dirty="0" err="1"/>
              <a:t>db_accessadmin</a:t>
            </a:r>
            <a:r>
              <a:rPr lang="en-US" dirty="0"/>
              <a:t> and</a:t>
            </a:r>
          </a:p>
          <a:p>
            <a:pPr>
              <a:defRPr/>
            </a:pPr>
            <a:r>
              <a:rPr lang="en-US" dirty="0" err="1"/>
              <a:t>db_securityadmin</a:t>
            </a:r>
            <a:r>
              <a:rPr lang="en-US" dirty="0"/>
              <a:t>, are designed to assist a DBA with delegating administrative</a:t>
            </a:r>
          </a:p>
          <a:p>
            <a:pPr>
              <a:defRPr/>
            </a:pPr>
            <a:r>
              <a:rPr lang="en-US" dirty="0"/>
              <a:t>responsibilities. Others, such as </a:t>
            </a:r>
            <a:r>
              <a:rPr lang="en-US" dirty="0" err="1"/>
              <a:t>db_datareader</a:t>
            </a:r>
            <a:r>
              <a:rPr lang="en-US" dirty="0"/>
              <a:t> and </a:t>
            </a:r>
            <a:r>
              <a:rPr lang="en-US" dirty="0" err="1"/>
              <a:t>db_datawriter</a:t>
            </a:r>
            <a:r>
              <a:rPr lang="en-US" dirty="0"/>
              <a:t>, are designed to</a:t>
            </a:r>
          </a:p>
          <a:p>
            <a:pPr>
              <a:defRPr/>
            </a:pPr>
            <a:r>
              <a:rPr lang="en-US" dirty="0"/>
              <a:t>provide blanket permissions for an end user.</a:t>
            </a:r>
          </a:p>
          <a:p>
            <a:pPr>
              <a:defRPr/>
            </a:pPr>
            <a:endParaRPr lang="en-US" dirty="0"/>
          </a:p>
          <a:p>
            <a:pPr>
              <a:defRPr/>
            </a:pPr>
            <a:r>
              <a:rPr lang="en-US" dirty="0"/>
              <a:t>SQL Server allows users to create roles. These </a:t>
            </a:r>
            <a:r>
              <a:rPr lang="en-US" b="1" dirty="0"/>
              <a:t>user-defined roles </a:t>
            </a:r>
            <a:r>
              <a:rPr lang="en-US" b="0" dirty="0"/>
              <a:t>can</a:t>
            </a:r>
          </a:p>
          <a:p>
            <a:pPr>
              <a:defRPr/>
            </a:pPr>
            <a:r>
              <a:rPr lang="en-US" dirty="0"/>
              <a:t>then be assigned access rights to portions of the database. A user with proper</a:t>
            </a:r>
          </a:p>
          <a:p>
            <a:pPr>
              <a:defRPr/>
            </a:pPr>
            <a:r>
              <a:rPr lang="en-US" dirty="0"/>
              <a:t>authorization (typically, a user assigned to the </a:t>
            </a:r>
            <a:r>
              <a:rPr lang="en-US" dirty="0" err="1"/>
              <a:t>db_securityadmin</a:t>
            </a:r>
            <a:r>
              <a:rPr lang="en-US" dirty="0"/>
              <a:t> role) may</a:t>
            </a:r>
          </a:p>
          <a:p>
            <a:pPr>
              <a:defRPr/>
            </a:pPr>
            <a:r>
              <a:rPr lang="en-US" dirty="0"/>
              <a:t>define a new role and associate access rights with the role. There are two</a:t>
            </a:r>
          </a:p>
          <a:p>
            <a:pPr>
              <a:defRPr/>
            </a:pPr>
            <a:r>
              <a:rPr lang="en-US" dirty="0"/>
              <a:t>types of user-defined roles: standard and application. For a standard role,</a:t>
            </a:r>
          </a:p>
          <a:p>
            <a:pPr>
              <a:defRPr/>
            </a:pPr>
            <a:r>
              <a:rPr lang="en-US" dirty="0"/>
              <a:t>an authorized user can assign other users to the role. An application role is</a:t>
            </a:r>
          </a:p>
          <a:p>
            <a:pPr>
              <a:defRPr/>
            </a:pPr>
            <a:r>
              <a:rPr lang="en-US" dirty="0"/>
              <a:t>associated with an application rather than with a group of users and requires</a:t>
            </a:r>
          </a:p>
          <a:p>
            <a:pPr>
              <a:defRPr/>
            </a:pPr>
            <a:r>
              <a:rPr lang="en-US" dirty="0"/>
              <a:t>a password. The role is activated when an application executes the appropriate</a:t>
            </a:r>
          </a:p>
          <a:p>
            <a:pPr>
              <a:defRPr/>
            </a:pPr>
            <a:r>
              <a:rPr lang="en-US" dirty="0"/>
              <a:t>code. A user who has access to the application can use the application role for</a:t>
            </a:r>
          </a:p>
          <a:p>
            <a:pPr>
              <a:defRPr/>
            </a:pPr>
            <a:r>
              <a:rPr lang="en-US" dirty="0"/>
              <a:t>database access. Often database applications enforce their own security based on</a:t>
            </a:r>
          </a:p>
          <a:p>
            <a:pPr>
              <a:defRPr/>
            </a:pPr>
            <a:r>
              <a:rPr lang="en-US" dirty="0"/>
              <a:t>the application logic. For example, you can use an application role with its own</a:t>
            </a:r>
          </a:p>
          <a:p>
            <a:pPr>
              <a:defRPr/>
            </a:pPr>
            <a:r>
              <a:rPr lang="en-US" dirty="0"/>
              <a:t>password to allow the particular user to obtain and modify any data only during</a:t>
            </a:r>
          </a:p>
          <a:p>
            <a:pPr>
              <a:defRPr/>
            </a:pPr>
            <a:r>
              <a:rPr lang="en-US" dirty="0"/>
              <a:t>specific hours. Thus, you can realize more complex security management within</a:t>
            </a:r>
          </a:p>
          <a:p>
            <a:pPr>
              <a:defRPr/>
            </a:pPr>
            <a:r>
              <a:rPr lang="en-US" dirty="0"/>
              <a:t>the application logic.</a:t>
            </a:r>
          </a:p>
        </p:txBody>
      </p:sp>
      <p:sp>
        <p:nvSpPr>
          <p:cNvPr id="4" name="Slide Number Placeholder 3"/>
          <p:cNvSpPr>
            <a:spLocks noGrp="1"/>
          </p:cNvSpPr>
          <p:nvPr>
            <p:ph type="sldNum" sz="quarter" idx="5"/>
          </p:nvPr>
        </p:nvSpPr>
        <p:spPr/>
        <p:txBody>
          <a:bodyPr/>
          <a:lstStyle/>
          <a:p>
            <a:fld id="{BF2C5394-9113-4247-88E1-EDCC4540E72A}" type="slidenum">
              <a:rPr lang="en-US" smtClean="0"/>
              <a:t>26</a:t>
            </a:fld>
            <a:endParaRPr lang="en-US"/>
          </a:p>
        </p:txBody>
      </p:sp>
    </p:spTree>
    <p:extLst>
      <p:ext uri="{BB962C8B-B14F-4D97-AF65-F5344CB8AC3E}">
        <p14:creationId xmlns:p14="http://schemas.microsoft.com/office/powerpoint/2010/main" val="2468377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Arial" pitchFamily="-109" charset="0"/>
                <a:ea typeface="ＭＳ Ｐゴシック" pitchFamily="-109" charset="-128"/>
                <a:cs typeface="ＭＳ Ｐゴシック" pitchFamily="-109" charset="-128"/>
              </a:rPr>
              <a:t>Inference</a:t>
            </a:r>
            <a:r>
              <a:rPr lang="en-US" b="0" dirty="0">
                <a:latin typeface="Arial" pitchFamily="-109" charset="0"/>
                <a:ea typeface="ＭＳ Ｐゴシック" pitchFamily="-109" charset="-128"/>
                <a:cs typeface="ＭＳ Ｐゴシック" pitchFamily="-109" charset="-128"/>
              </a:rPr>
              <a:t>, as it relates to database security, </a:t>
            </a:r>
            <a:r>
              <a:rPr lang="en-US" b="1" dirty="0">
                <a:latin typeface="Arial" pitchFamily="-109" charset="0"/>
                <a:ea typeface="ＭＳ Ｐゴシック" pitchFamily="-109" charset="-128"/>
                <a:cs typeface="ＭＳ Ｐゴシック" pitchFamily="-109" charset="-128"/>
              </a:rPr>
              <a:t>is the process of performing authorized</a:t>
            </a:r>
          </a:p>
          <a:p>
            <a:r>
              <a:rPr lang="en-US" b="1" dirty="0">
                <a:latin typeface="Arial" pitchFamily="-109" charset="0"/>
                <a:ea typeface="ＭＳ Ｐゴシック" pitchFamily="-109" charset="-128"/>
                <a:cs typeface="ＭＳ Ｐゴシック" pitchFamily="-109" charset="-128"/>
              </a:rPr>
              <a:t>queries and deducing unauthorized information from the legitimate responses</a:t>
            </a:r>
          </a:p>
          <a:p>
            <a:r>
              <a:rPr lang="en-US" b="1" dirty="0">
                <a:latin typeface="Arial" pitchFamily="-109" charset="0"/>
                <a:ea typeface="ＭＳ Ｐゴシック" pitchFamily="-109" charset="-128"/>
                <a:cs typeface="ＭＳ Ｐゴシック" pitchFamily="-109" charset="-128"/>
              </a:rPr>
              <a:t>received. </a:t>
            </a:r>
            <a:r>
              <a:rPr lang="en-US" dirty="0">
                <a:latin typeface="Arial" pitchFamily="-109" charset="0"/>
                <a:ea typeface="ＭＳ Ｐゴシック" pitchFamily="-109" charset="-128"/>
                <a:cs typeface="ＭＳ Ｐゴシック" pitchFamily="-109" charset="-128"/>
              </a:rPr>
              <a:t>The inference problem arises when the combination of a number of</a:t>
            </a:r>
          </a:p>
          <a:p>
            <a:r>
              <a:rPr lang="en-US" dirty="0">
                <a:latin typeface="Arial" pitchFamily="-109" charset="0"/>
                <a:ea typeface="ＭＳ Ｐゴシック" pitchFamily="-109" charset="-128"/>
                <a:cs typeface="ＭＳ Ｐゴシック" pitchFamily="-109" charset="-128"/>
              </a:rPr>
              <a:t>data items is more sensitive than the individual items, or when a combination of</a:t>
            </a:r>
          </a:p>
          <a:p>
            <a:r>
              <a:rPr lang="en-US" dirty="0">
                <a:latin typeface="Arial" pitchFamily="-109" charset="0"/>
                <a:ea typeface="ＭＳ Ｐゴシック" pitchFamily="-109" charset="-128"/>
                <a:cs typeface="ＭＳ Ｐゴシック" pitchFamily="-109" charset="-128"/>
              </a:rPr>
              <a:t>data items can be used to infer data of a higher sensitivity. Figure 5.7 illustrates</a:t>
            </a:r>
          </a:p>
          <a:p>
            <a:r>
              <a:rPr lang="en-US" dirty="0">
                <a:latin typeface="Arial" pitchFamily="-109" charset="0"/>
                <a:ea typeface="ＭＳ Ｐゴシック" pitchFamily="-109" charset="-128"/>
                <a:cs typeface="ＭＳ Ｐゴシック" pitchFamily="-109" charset="-128"/>
              </a:rPr>
              <a:t>the process. The attacker may make use of nonsensitive data as well as metadata.</a:t>
            </a:r>
          </a:p>
          <a:p>
            <a:r>
              <a:rPr lang="en-US" dirty="0">
                <a:latin typeface="Arial" pitchFamily="-109" charset="0"/>
                <a:ea typeface="ＭＳ Ｐゴシック" pitchFamily="-109" charset="-128"/>
                <a:cs typeface="ＭＳ Ｐゴシック" pitchFamily="-109" charset="-128"/>
              </a:rPr>
              <a:t>Metadata refers to knowledge about correlations or dependencies among data</a:t>
            </a:r>
          </a:p>
          <a:p>
            <a:r>
              <a:rPr lang="en-US" dirty="0">
                <a:latin typeface="Arial" pitchFamily="-109" charset="0"/>
                <a:ea typeface="ＭＳ Ｐゴシック" pitchFamily="-109" charset="-128"/>
                <a:cs typeface="ＭＳ Ｐゴシック" pitchFamily="-109" charset="-128"/>
              </a:rPr>
              <a:t>items that can be used to deduce information not otherwise available to a</a:t>
            </a:r>
          </a:p>
          <a:p>
            <a:r>
              <a:rPr lang="en-US" dirty="0">
                <a:latin typeface="Arial" pitchFamily="-109" charset="0"/>
                <a:ea typeface="ＭＳ Ｐゴシック" pitchFamily="-109" charset="-128"/>
                <a:cs typeface="ＭＳ Ｐゴシック" pitchFamily="-109" charset="-128"/>
              </a:rPr>
              <a:t>particular user. </a:t>
            </a:r>
            <a:r>
              <a:rPr lang="en-US" b="1" dirty="0">
                <a:latin typeface="Arial" pitchFamily="-109" charset="0"/>
                <a:ea typeface="ＭＳ Ｐゴシック" pitchFamily="-109" charset="-128"/>
                <a:cs typeface="ＭＳ Ｐゴシック" pitchFamily="-109" charset="-128"/>
              </a:rPr>
              <a:t>The information transfer path by which unauthorized data is</a:t>
            </a:r>
          </a:p>
          <a:p>
            <a:r>
              <a:rPr lang="en-US" b="1" dirty="0">
                <a:latin typeface="Arial" pitchFamily="-109" charset="0"/>
                <a:ea typeface="ＭＳ Ｐゴシック" pitchFamily="-109" charset="-128"/>
                <a:cs typeface="ＭＳ Ｐゴシック" pitchFamily="-109" charset="-128"/>
              </a:rPr>
              <a:t>obtained is referred to as an inference channel .</a:t>
            </a:r>
            <a:endParaRPr lang="en-US" dirty="0">
              <a:latin typeface="Times New Roman" pitchFamily="-109" charset="0"/>
              <a:ea typeface="ＭＳ Ｐゴシック" pitchFamily="-109" charset="-128"/>
              <a:cs typeface="ＭＳ Ｐゴシック" pitchFamily="-109"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27</a:t>
            </a:fld>
            <a:endParaRPr lang="en-US"/>
          </a:p>
        </p:txBody>
      </p:sp>
    </p:spTree>
    <p:extLst>
      <p:ext uri="{BB962C8B-B14F-4D97-AF65-F5344CB8AC3E}">
        <p14:creationId xmlns:p14="http://schemas.microsoft.com/office/powerpoint/2010/main" val="2581705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09" charset="0"/>
                <a:ea typeface="ＭＳ Ｐゴシック" pitchFamily="-109" charset="-128"/>
                <a:cs typeface="ＭＳ Ｐゴシック" pitchFamily="-109" charset="-128"/>
              </a:rPr>
              <a:t>In general terms, two inference techniques can be used to derive additional</a:t>
            </a:r>
          </a:p>
          <a:p>
            <a:r>
              <a:rPr lang="en-US" dirty="0">
                <a:latin typeface="Arial" pitchFamily="-109" charset="0"/>
                <a:ea typeface="ＭＳ Ｐゴシック" pitchFamily="-109" charset="-128"/>
                <a:cs typeface="ＭＳ Ｐゴシック" pitchFamily="-109" charset="-128"/>
              </a:rPr>
              <a:t>information: analyzing functional dependencies between attributes within a table</a:t>
            </a:r>
          </a:p>
          <a:p>
            <a:r>
              <a:rPr lang="en-US" dirty="0">
                <a:latin typeface="Arial" pitchFamily="-109" charset="0"/>
                <a:ea typeface="ＭＳ Ｐゴシック" pitchFamily="-109" charset="-128"/>
                <a:cs typeface="ＭＳ Ｐゴシック" pitchFamily="-109" charset="-128"/>
              </a:rPr>
              <a:t>or across tables and merging views with the same constraints.</a:t>
            </a:r>
          </a:p>
          <a:p>
            <a:endParaRPr lang="en-US" dirty="0">
              <a:latin typeface="Arial" pitchFamily="-109" charset="0"/>
              <a:ea typeface="ＭＳ Ｐゴシック" pitchFamily="-109" charset="-128"/>
              <a:cs typeface="ＭＳ Ｐゴシック" pitchFamily="-109" charset="-128"/>
            </a:endParaRPr>
          </a:p>
          <a:p>
            <a:r>
              <a:rPr lang="en-US" dirty="0">
                <a:latin typeface="Arial" pitchFamily="-109" charset="0"/>
                <a:ea typeface="ＭＳ Ｐゴシック" pitchFamily="-109" charset="-128"/>
                <a:cs typeface="ＭＳ Ｐゴシック" pitchFamily="-109" charset="-128"/>
              </a:rPr>
              <a:t>An example of the latter shown in Figure 5.8 , illustrates</a:t>
            </a:r>
          </a:p>
          <a:p>
            <a:r>
              <a:rPr lang="en-US" dirty="0">
                <a:latin typeface="Arial" pitchFamily="-109" charset="0"/>
                <a:ea typeface="ＭＳ Ｐゴシック" pitchFamily="-109" charset="-128"/>
                <a:cs typeface="ＭＳ Ｐゴシック" pitchFamily="-109" charset="-128"/>
              </a:rPr>
              <a:t>the inference problem. </a:t>
            </a:r>
          </a:p>
          <a:p>
            <a:endParaRPr lang="en-US" dirty="0">
              <a:latin typeface="Arial" pitchFamily="-109" charset="0"/>
              <a:ea typeface="ＭＳ Ｐゴシック" pitchFamily="-109" charset="-128"/>
              <a:cs typeface="ＭＳ Ｐゴシック" pitchFamily="-109"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Users of these views are not authorized to access the relationship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Name and Salary. A user who has access to either or both views cannot infer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relationship by functional dependencies. That is, there is not a functional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relationship between Name and Salary such that knowing Name and perhaps other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information is sufficient to deduce Salary. However, suppose the two views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created with the access constraint that Name and Salary cannot be accessed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together. A user who knows the structure of the Inventory table and who knows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the view tables maintain the same row order as the Inventory table is then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able to merge the two views to construct the table shown in Figure 5.8c.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violates the access control policy that the relationship of attributes Name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Salary must not be disclosed.</a:t>
            </a:r>
            <a:endParaRPr lang="en-US" dirty="0">
              <a:latin typeface="Arial" pitchFamily="-109" charset="0"/>
              <a:ea typeface="ＭＳ Ｐゴシック" pitchFamily="-109" charset="-128"/>
              <a:cs typeface="ＭＳ Ｐゴシック" pitchFamily="-109"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28</a:t>
            </a:fld>
            <a:endParaRPr lang="en-US"/>
          </a:p>
        </p:txBody>
      </p:sp>
    </p:spTree>
    <p:extLst>
      <p:ext uri="{BB962C8B-B14F-4D97-AF65-F5344CB8AC3E}">
        <p14:creationId xmlns:p14="http://schemas.microsoft.com/office/powerpoint/2010/main" val="147728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Arial" pitchFamily="-109" charset="0"/>
                <a:ea typeface="ＭＳ Ｐゴシック" pitchFamily="-109" charset="-128"/>
                <a:cs typeface="ＭＳ Ｐゴシック" pitchFamily="-109" charset="-128"/>
              </a:rPr>
              <a:t>In general terms, there are two approaches to dealing with the threat of</a:t>
            </a:r>
          </a:p>
          <a:p>
            <a:r>
              <a:rPr lang="en-US" b="0" dirty="0">
                <a:latin typeface="Arial" pitchFamily="-109" charset="0"/>
                <a:ea typeface="ＭＳ Ｐゴシック" pitchFamily="-109" charset="-128"/>
                <a:cs typeface="ＭＳ Ｐゴシック" pitchFamily="-109" charset="-128"/>
              </a:rPr>
              <a:t>disclosure by inference: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Inference detection during database design</a:t>
            </a:r>
            <a:r>
              <a:rPr lang="en-US" b="0" dirty="0">
                <a:latin typeface="Arial" pitchFamily="-109" charset="0"/>
                <a:ea typeface="ＭＳ Ｐゴシック" pitchFamily="-109" charset="-128"/>
                <a:cs typeface="ＭＳ Ｐゴシック" pitchFamily="-109" charset="-128"/>
              </a:rPr>
              <a:t>: This approach removes an</a:t>
            </a:r>
          </a:p>
          <a:p>
            <a:r>
              <a:rPr lang="en-US" b="0" dirty="0">
                <a:latin typeface="Arial" pitchFamily="-109" charset="0"/>
                <a:ea typeface="ＭＳ Ｐゴシック" pitchFamily="-109" charset="-128"/>
                <a:cs typeface="ＭＳ Ｐゴシック" pitchFamily="-109" charset="-128"/>
              </a:rPr>
              <a:t>inference channel by altering the database structure or by changing the</a:t>
            </a:r>
          </a:p>
          <a:p>
            <a:r>
              <a:rPr lang="en-US" b="0" dirty="0">
                <a:latin typeface="Arial" pitchFamily="-109" charset="0"/>
                <a:ea typeface="ＭＳ Ｐゴシック" pitchFamily="-109" charset="-128"/>
                <a:cs typeface="ＭＳ Ｐゴシック" pitchFamily="-109" charset="-128"/>
              </a:rPr>
              <a:t>access control regime to prevent inference. Examples include removing</a:t>
            </a:r>
          </a:p>
          <a:p>
            <a:r>
              <a:rPr lang="en-US" b="0" dirty="0">
                <a:latin typeface="Arial" pitchFamily="-109" charset="0"/>
                <a:ea typeface="ＭＳ Ｐゴシック" pitchFamily="-109" charset="-128"/>
                <a:cs typeface="ＭＳ Ｐゴシック" pitchFamily="-109" charset="-128"/>
              </a:rPr>
              <a:t>data dependencies by splitting a table into multiple tables or using more</a:t>
            </a:r>
          </a:p>
          <a:p>
            <a:r>
              <a:rPr lang="en-US" b="0" dirty="0">
                <a:latin typeface="Arial" pitchFamily="-109" charset="0"/>
                <a:ea typeface="ＭＳ Ｐゴシック" pitchFamily="-109" charset="-128"/>
                <a:cs typeface="ＭＳ Ｐゴシック" pitchFamily="-109" charset="-128"/>
              </a:rPr>
              <a:t>fine-grained access control roles in an RBAC scheme. Techniques in</a:t>
            </a:r>
          </a:p>
          <a:p>
            <a:r>
              <a:rPr lang="en-US" b="0" dirty="0">
                <a:latin typeface="Arial" pitchFamily="-109" charset="0"/>
                <a:ea typeface="ＭＳ Ｐゴシック" pitchFamily="-109" charset="-128"/>
                <a:cs typeface="ＭＳ Ｐゴシック" pitchFamily="-109" charset="-128"/>
              </a:rPr>
              <a:t>this category often result in unnecessarily stricter access controls that</a:t>
            </a:r>
          </a:p>
          <a:p>
            <a:r>
              <a:rPr lang="en-US" b="0" dirty="0">
                <a:latin typeface="Arial" pitchFamily="-109" charset="0"/>
                <a:ea typeface="ＭＳ Ｐゴシック" pitchFamily="-109" charset="-128"/>
                <a:cs typeface="ＭＳ Ｐゴシック" pitchFamily="-109" charset="-128"/>
              </a:rPr>
              <a:t>reduce availability.</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 </a:t>
            </a:r>
            <a:r>
              <a:rPr lang="en-US" b="1" dirty="0">
                <a:latin typeface="Arial" pitchFamily="-109" charset="0"/>
                <a:ea typeface="ＭＳ Ｐゴシック" pitchFamily="-109" charset="-128"/>
                <a:cs typeface="ＭＳ Ｐゴシック" pitchFamily="-109" charset="-128"/>
              </a:rPr>
              <a:t>Inference detection at query time</a:t>
            </a:r>
            <a:r>
              <a:rPr lang="en-US" b="0" dirty="0">
                <a:latin typeface="Arial" pitchFamily="-109" charset="0"/>
                <a:ea typeface="ＭＳ Ｐゴシック" pitchFamily="-109" charset="-128"/>
                <a:cs typeface="ＭＳ Ｐゴシック" pitchFamily="-109" charset="-128"/>
              </a:rPr>
              <a:t>: This approach seeks to eliminate an</a:t>
            </a:r>
          </a:p>
          <a:p>
            <a:r>
              <a:rPr lang="en-US" b="0" dirty="0">
                <a:latin typeface="Arial" pitchFamily="-109" charset="0"/>
                <a:ea typeface="ＭＳ Ｐゴシック" pitchFamily="-109" charset="-128"/>
                <a:cs typeface="ＭＳ Ｐゴシック" pitchFamily="-109" charset="-128"/>
              </a:rPr>
              <a:t>inference channel violation during a query or series of queries. If an inference</a:t>
            </a:r>
          </a:p>
          <a:p>
            <a:r>
              <a:rPr lang="en-US" b="0" dirty="0">
                <a:latin typeface="Arial" pitchFamily="-109" charset="0"/>
                <a:ea typeface="ＭＳ Ｐゴシック" pitchFamily="-109" charset="-128"/>
                <a:cs typeface="ＭＳ Ｐゴシック" pitchFamily="-109" charset="-128"/>
              </a:rPr>
              <a:t>channel is detected, the query is denied or altered.</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For either of the preceding approaches, some inference detection</a:t>
            </a:r>
          </a:p>
          <a:p>
            <a:r>
              <a:rPr lang="en-US" b="0" dirty="0">
                <a:latin typeface="Arial" pitchFamily="-109" charset="0"/>
                <a:ea typeface="ＭＳ Ｐゴシック" pitchFamily="-109" charset="-128"/>
                <a:cs typeface="ＭＳ Ｐゴシック" pitchFamily="-109" charset="-128"/>
              </a:rPr>
              <a:t>algorithm is needed. This is a difficult problem and the subject of ongoing</a:t>
            </a:r>
          </a:p>
          <a:p>
            <a:r>
              <a:rPr lang="en-US" b="0" dirty="0">
                <a:latin typeface="Arial" pitchFamily="-109" charset="0"/>
                <a:ea typeface="ＭＳ Ｐゴシック" pitchFamily="-109" charset="-128"/>
                <a:cs typeface="ＭＳ Ｐゴシック" pitchFamily="-109" charset="-128"/>
              </a:rPr>
              <a:t>research. To give some appreciation of the difficulty, we present an example</a:t>
            </a:r>
          </a:p>
          <a:p>
            <a:r>
              <a:rPr lang="en-US" b="0" dirty="0">
                <a:latin typeface="Arial" pitchFamily="-109" charset="0"/>
                <a:ea typeface="ＭＳ Ｐゴシック" pitchFamily="-109" charset="-128"/>
                <a:cs typeface="ＭＳ Ｐゴシック" pitchFamily="-109" charset="-128"/>
              </a:rPr>
              <a:t>taken from [LUNT89]. Consider a database containing personnel information,</a:t>
            </a:r>
          </a:p>
          <a:p>
            <a:r>
              <a:rPr lang="en-US" b="0" dirty="0">
                <a:latin typeface="Arial" pitchFamily="-109" charset="0"/>
                <a:ea typeface="ＭＳ Ｐゴシック" pitchFamily="-109" charset="-128"/>
                <a:cs typeface="ＭＳ Ｐゴシック" pitchFamily="-109" charset="-128"/>
              </a:rPr>
              <a:t>including names, addresses, and salaries of employees. Individually, the name,</a:t>
            </a:r>
          </a:p>
          <a:p>
            <a:r>
              <a:rPr lang="en-US" b="0" dirty="0">
                <a:latin typeface="Arial" pitchFamily="-109" charset="0"/>
                <a:ea typeface="ＭＳ Ｐゴシック" pitchFamily="-109" charset="-128"/>
                <a:cs typeface="ＭＳ Ｐゴシック" pitchFamily="-109" charset="-128"/>
              </a:rPr>
              <a:t>address, and salary information is available to a subordinate role, such as</a:t>
            </a:r>
          </a:p>
          <a:p>
            <a:r>
              <a:rPr lang="en-US" b="0" dirty="0">
                <a:latin typeface="Arial" pitchFamily="-109" charset="0"/>
                <a:ea typeface="ＭＳ Ｐゴシック" pitchFamily="-109" charset="-128"/>
                <a:cs typeface="ＭＳ Ｐゴシック" pitchFamily="-109" charset="-128"/>
              </a:rPr>
              <a:t>Clerk, but the association of names and salaries is restricted to a superior role,</a:t>
            </a:r>
          </a:p>
          <a:p>
            <a:r>
              <a:rPr lang="en-US" b="0" dirty="0">
                <a:latin typeface="Arial" pitchFamily="-109" charset="0"/>
                <a:ea typeface="ＭＳ Ｐゴシック" pitchFamily="-109" charset="-128"/>
                <a:cs typeface="ＭＳ Ｐゴシック" pitchFamily="-109" charset="-128"/>
              </a:rPr>
              <a:t>such as Administrator. This is similar to the problem illustrated in Figure 5.8.</a:t>
            </a:r>
          </a:p>
          <a:p>
            <a:r>
              <a:rPr lang="en-US" b="0" dirty="0">
                <a:latin typeface="Arial" pitchFamily="-109" charset="0"/>
                <a:ea typeface="ＭＳ Ｐゴシック" pitchFamily="-109" charset="-128"/>
                <a:cs typeface="ＭＳ Ｐゴシック" pitchFamily="-109" charset="-128"/>
              </a:rPr>
              <a:t>One solution to this problem is to construct three tables, which include the</a:t>
            </a:r>
          </a:p>
          <a:p>
            <a:r>
              <a:rPr lang="en-US" b="0" dirty="0">
                <a:latin typeface="Arial" pitchFamily="-109" charset="0"/>
                <a:ea typeface="ＭＳ Ｐゴシック" pitchFamily="-109" charset="-128"/>
                <a:cs typeface="ＭＳ Ｐゴシック" pitchFamily="-109" charset="-128"/>
              </a:rPr>
              <a:t>following information:</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Employees (Emp#, Name, Address)</a:t>
            </a:r>
          </a:p>
          <a:p>
            <a:r>
              <a:rPr lang="en-US" b="0" dirty="0">
                <a:latin typeface="Arial" pitchFamily="-109" charset="0"/>
                <a:ea typeface="ＭＳ Ｐゴシック" pitchFamily="-109" charset="-128"/>
                <a:cs typeface="ＭＳ Ｐゴシック" pitchFamily="-109" charset="-128"/>
              </a:rPr>
              <a:t>Salaries (S#, Salary)</a:t>
            </a:r>
          </a:p>
          <a:p>
            <a:r>
              <a:rPr lang="en-US" b="0" dirty="0">
                <a:latin typeface="Arial" pitchFamily="-109" charset="0"/>
                <a:ea typeface="ＭＳ Ｐゴシック" pitchFamily="-109" charset="-128"/>
                <a:cs typeface="ＭＳ Ｐゴシック" pitchFamily="-109" charset="-128"/>
              </a:rPr>
              <a:t>Emp-Salary (Emp#, 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where each line consists of the table name followed by a list of column names for that</a:t>
            </a:r>
          </a:p>
          <a:p>
            <a:r>
              <a:rPr lang="en-US" b="0" dirty="0">
                <a:latin typeface="Arial" pitchFamily="-109" charset="0"/>
                <a:ea typeface="ＭＳ Ｐゴシック" pitchFamily="-109" charset="-128"/>
                <a:cs typeface="ＭＳ Ｐゴシック" pitchFamily="-109" charset="-128"/>
              </a:rPr>
              <a:t>table. In this case, each employee is assigned a unique employee number (Emp#)</a:t>
            </a:r>
          </a:p>
          <a:p>
            <a:r>
              <a:rPr lang="en-US" b="0" dirty="0">
                <a:latin typeface="Arial" pitchFamily="-109" charset="0"/>
                <a:ea typeface="ＭＳ Ｐゴシック" pitchFamily="-109" charset="-128"/>
                <a:cs typeface="ＭＳ Ｐゴシック" pitchFamily="-109" charset="-128"/>
              </a:rPr>
              <a:t>and a unique salary number (S#). The Employees table and the Salaries table</a:t>
            </a:r>
          </a:p>
          <a:p>
            <a:r>
              <a:rPr lang="en-US" b="0" dirty="0">
                <a:latin typeface="Arial" pitchFamily="-109" charset="0"/>
                <a:ea typeface="ＭＳ Ｐゴシック" pitchFamily="-109" charset="-128"/>
                <a:cs typeface="ＭＳ Ｐゴシック" pitchFamily="-109" charset="-128"/>
              </a:rPr>
              <a:t>are accessible to the Clerk role, but the Emp-Salary table is only available to the</a:t>
            </a:r>
          </a:p>
          <a:p>
            <a:r>
              <a:rPr lang="en-US" b="0" dirty="0">
                <a:latin typeface="Arial" pitchFamily="-109" charset="0"/>
                <a:ea typeface="ＭＳ Ｐゴシック" pitchFamily="-109" charset="-128"/>
                <a:cs typeface="ＭＳ Ｐゴシック" pitchFamily="-109" charset="-128"/>
              </a:rPr>
              <a:t>Administrator role. In this structure, the sensitive relationship between employees</a:t>
            </a:r>
          </a:p>
          <a:p>
            <a:r>
              <a:rPr lang="en-US" b="0" dirty="0">
                <a:latin typeface="Arial" pitchFamily="-109" charset="0"/>
                <a:ea typeface="ＭＳ Ｐゴシック" pitchFamily="-109" charset="-128"/>
                <a:cs typeface="ＭＳ Ｐゴシック" pitchFamily="-109" charset="-128"/>
              </a:rPr>
              <a:t>and salaries is protected from users assigned the Clerk role. Now suppose that we</a:t>
            </a:r>
          </a:p>
          <a:p>
            <a:r>
              <a:rPr lang="en-US" b="0" dirty="0">
                <a:latin typeface="Arial" pitchFamily="-109" charset="0"/>
                <a:ea typeface="ＭＳ Ｐゴシック" pitchFamily="-109" charset="-128"/>
                <a:cs typeface="ＭＳ Ｐゴシック" pitchFamily="-109" charset="-128"/>
              </a:rPr>
              <a:t>want to add a new attribute, employee start date, which is not sensitive. This could</a:t>
            </a:r>
          </a:p>
          <a:p>
            <a:r>
              <a:rPr lang="en-US" b="0" dirty="0">
                <a:latin typeface="Arial" pitchFamily="-109" charset="0"/>
                <a:ea typeface="ＭＳ Ｐゴシック" pitchFamily="-109" charset="-128"/>
                <a:cs typeface="ＭＳ Ｐゴシック" pitchFamily="-109" charset="-128"/>
              </a:rPr>
              <a:t>be added to the Salaries table as follows: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Employees (Emp#, Name, Address)</a:t>
            </a:r>
          </a:p>
          <a:p>
            <a:r>
              <a:rPr lang="en-US" b="0" dirty="0">
                <a:latin typeface="Arial" pitchFamily="-109" charset="0"/>
                <a:ea typeface="ＭＳ Ｐゴシック" pitchFamily="-109" charset="-128"/>
                <a:cs typeface="ＭＳ Ｐゴシック" pitchFamily="-109" charset="-128"/>
              </a:rPr>
              <a:t>Salaries (S#, Salary, Start-Date)</a:t>
            </a:r>
          </a:p>
          <a:p>
            <a:r>
              <a:rPr lang="en-US" b="0" dirty="0">
                <a:latin typeface="Arial" pitchFamily="-109" charset="0"/>
                <a:ea typeface="ＭＳ Ｐゴシック" pitchFamily="-109" charset="-128"/>
                <a:cs typeface="ＭＳ Ｐゴシック" pitchFamily="-109" charset="-128"/>
              </a:rPr>
              <a:t>Emp-Salary (Emp#, S#)</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However, an employee’s start date is an easily observable or discoverable</a:t>
            </a:r>
          </a:p>
          <a:p>
            <a:r>
              <a:rPr lang="en-US" b="0" dirty="0">
                <a:latin typeface="Arial" pitchFamily="-109" charset="0"/>
                <a:ea typeface="ＭＳ Ｐゴシック" pitchFamily="-109" charset="-128"/>
                <a:cs typeface="ＭＳ Ｐゴシック" pitchFamily="-109" charset="-128"/>
              </a:rPr>
              <a:t>attribute of an employee. Thus a user in the Clerk role should be able to infer (or</a:t>
            </a:r>
          </a:p>
          <a:p>
            <a:r>
              <a:rPr lang="en-US" b="0" dirty="0">
                <a:latin typeface="Arial" pitchFamily="-109" charset="0"/>
                <a:ea typeface="ＭＳ Ｐゴシック" pitchFamily="-109" charset="-128"/>
                <a:cs typeface="ＭＳ Ｐゴシック" pitchFamily="-109" charset="-128"/>
              </a:rPr>
              <a:t>partially infer) the employee’s name. This would compromise the relationship between</a:t>
            </a:r>
          </a:p>
          <a:p>
            <a:r>
              <a:rPr lang="en-US" b="0" dirty="0">
                <a:latin typeface="Arial" pitchFamily="-109" charset="0"/>
                <a:ea typeface="ＭＳ Ｐゴシック" pitchFamily="-109" charset="-128"/>
                <a:cs typeface="ＭＳ Ｐゴシック" pitchFamily="-109" charset="-128"/>
              </a:rPr>
              <a:t>employee and salary. A straightforward way to remove the inference channel is to</a:t>
            </a:r>
          </a:p>
          <a:p>
            <a:r>
              <a:rPr lang="en-US" b="0" dirty="0">
                <a:latin typeface="Arial" pitchFamily="-109" charset="0"/>
                <a:ea typeface="ＭＳ Ｐゴシック" pitchFamily="-109" charset="-128"/>
                <a:cs typeface="ＭＳ Ｐゴシック" pitchFamily="-109" charset="-128"/>
              </a:rPr>
              <a:t>add the start-date column to the Employees table rather than to the Salaries table.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The first security problem indicated in this sample, that it was possible to infer</a:t>
            </a:r>
          </a:p>
          <a:p>
            <a:r>
              <a:rPr lang="en-US" b="0" dirty="0">
                <a:latin typeface="Arial" pitchFamily="-109" charset="0"/>
                <a:ea typeface="ＭＳ Ｐゴシック" pitchFamily="-109" charset="-128"/>
                <a:cs typeface="ＭＳ Ｐゴシック" pitchFamily="-109" charset="-128"/>
              </a:rPr>
              <a:t>the relationship between employee and salary, can be detected through analysis</a:t>
            </a:r>
          </a:p>
          <a:p>
            <a:r>
              <a:rPr lang="en-US" b="0" dirty="0">
                <a:latin typeface="Arial" pitchFamily="-109" charset="0"/>
                <a:ea typeface="ＭＳ Ｐゴシック" pitchFamily="-109" charset="-128"/>
                <a:cs typeface="ＭＳ Ｐゴシック" pitchFamily="-109" charset="-128"/>
              </a:rPr>
              <a:t>of the data structures and security constraints that are available to the DBMS.</a:t>
            </a:r>
          </a:p>
          <a:p>
            <a:r>
              <a:rPr lang="en-US" b="0" dirty="0">
                <a:latin typeface="Arial" pitchFamily="-109" charset="0"/>
                <a:ea typeface="ＭＳ Ｐゴシック" pitchFamily="-109" charset="-128"/>
                <a:cs typeface="ＭＳ Ｐゴシック" pitchFamily="-109" charset="-128"/>
              </a:rPr>
              <a:t>However, the second security problem, in which the start-date column was added</a:t>
            </a:r>
          </a:p>
          <a:p>
            <a:r>
              <a:rPr lang="en-US" b="0" dirty="0">
                <a:latin typeface="Arial" pitchFamily="-109" charset="0"/>
                <a:ea typeface="ＭＳ Ｐゴシック" pitchFamily="-109" charset="-128"/>
                <a:cs typeface="ＭＳ Ｐゴシック" pitchFamily="-109" charset="-128"/>
              </a:rPr>
              <a:t>to the Salaries table, cannot be detected using only the information stored in the</a:t>
            </a:r>
          </a:p>
          <a:p>
            <a:r>
              <a:rPr lang="en-US" b="0" dirty="0">
                <a:latin typeface="Arial" pitchFamily="-109" charset="0"/>
                <a:ea typeface="ＭＳ Ｐゴシック" pitchFamily="-109" charset="-128"/>
                <a:cs typeface="ＭＳ Ｐゴシック" pitchFamily="-109" charset="-128"/>
              </a:rPr>
              <a:t>database. In particular, the database does not indicate that the employee name can</a:t>
            </a:r>
          </a:p>
          <a:p>
            <a:r>
              <a:rPr lang="en-US" b="0" dirty="0">
                <a:latin typeface="Arial" pitchFamily="-109" charset="0"/>
                <a:ea typeface="ＭＳ Ｐゴシック" pitchFamily="-109" charset="-128"/>
                <a:cs typeface="ＭＳ Ｐゴシック" pitchFamily="-109" charset="-128"/>
              </a:rPr>
              <a:t>be inferred from the start date.</a:t>
            </a:r>
          </a:p>
          <a:p>
            <a:endParaRPr lang="en-US" b="0" dirty="0">
              <a:latin typeface="Arial" pitchFamily="-109" charset="0"/>
              <a:ea typeface="ＭＳ Ｐゴシック" pitchFamily="-109" charset="-128"/>
              <a:cs typeface="ＭＳ Ｐゴシック" pitchFamily="-109" charset="-128"/>
            </a:endParaRPr>
          </a:p>
          <a:p>
            <a:r>
              <a:rPr lang="en-US" b="0" dirty="0">
                <a:latin typeface="Arial" pitchFamily="-109" charset="0"/>
                <a:ea typeface="ＭＳ Ｐゴシック" pitchFamily="-109" charset="-128"/>
                <a:cs typeface="ＭＳ Ｐゴシック" pitchFamily="-109" charset="-128"/>
              </a:rPr>
              <a:t>In the general case of a relational database, inference detection is a complex</a:t>
            </a:r>
          </a:p>
          <a:p>
            <a:r>
              <a:rPr lang="en-US" b="0" dirty="0">
                <a:latin typeface="Arial" pitchFamily="-109" charset="0"/>
                <a:ea typeface="ＭＳ Ｐゴシック" pitchFamily="-109" charset="-128"/>
                <a:cs typeface="ＭＳ Ｐゴシック" pitchFamily="-109" charset="-128"/>
              </a:rPr>
              <a:t>and difficult problem. For multilevel secure databases, discussed in Chapter 27,</a:t>
            </a:r>
          </a:p>
          <a:p>
            <a:r>
              <a:rPr lang="en-US" b="0" dirty="0">
                <a:latin typeface="Arial" pitchFamily="-109" charset="0"/>
                <a:ea typeface="ＭＳ Ｐゴシック" pitchFamily="-109" charset="-128"/>
                <a:cs typeface="ＭＳ Ｐゴシック" pitchFamily="-109" charset="-128"/>
              </a:rPr>
              <a:t>and statistical databases, discussed in the next section, progress has been made in</a:t>
            </a:r>
          </a:p>
          <a:p>
            <a:r>
              <a:rPr lang="en-US" b="0" dirty="0">
                <a:latin typeface="Arial" pitchFamily="-109" charset="0"/>
                <a:ea typeface="ＭＳ Ｐゴシック" pitchFamily="-109" charset="-128"/>
                <a:cs typeface="ＭＳ Ｐゴシック" pitchFamily="-109" charset="-128"/>
              </a:rPr>
              <a:t>devising specific inference detection techniques.</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29</a:t>
            </a:fld>
            <a:endParaRPr lang="en-US"/>
          </a:p>
        </p:txBody>
      </p:sp>
    </p:spTree>
    <p:extLst>
      <p:ext uri="{BB962C8B-B14F-4D97-AF65-F5344CB8AC3E}">
        <p14:creationId xmlns:p14="http://schemas.microsoft.com/office/powerpoint/2010/main" val="224228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This chapter looks at the unique security issues that relate to databases. The focus</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this chapter is on relational database management systems (RDBMS). The relational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approach dominates industry, government, and research sectors, and is likely</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do so for the foreseeable future. We begin with an overview of the need for database-</a:t>
            </a:r>
          </a:p>
          <a:p>
            <a:r>
              <a:rPr lang="en-US" sz="1200" kern="1200" dirty="0">
                <a:solidFill>
                  <a:schemeClr val="tx1"/>
                </a:solidFill>
                <a:effectLst/>
                <a:latin typeface="Arial" pitchFamily="-110" charset="0"/>
                <a:ea typeface="ＭＳ Ｐゴシック" pitchFamily="-110" charset="-128"/>
                <a:cs typeface="ＭＳ Ｐゴシック" pitchFamily="-110" charset="-128"/>
              </a:rPr>
              <a:t>specific security techniques. Then we provide a brief introduction to database</a:t>
            </a:r>
          </a:p>
          <a:p>
            <a:r>
              <a:rPr lang="en-US" sz="1200" kern="1200" dirty="0">
                <a:solidFill>
                  <a:schemeClr val="tx1"/>
                </a:solidFill>
                <a:effectLst/>
                <a:latin typeface="Arial" pitchFamily="-110" charset="0"/>
                <a:ea typeface="ＭＳ Ｐゴシック" pitchFamily="-110" charset="-128"/>
                <a:cs typeface="ＭＳ Ｐゴシック" pitchFamily="-110" charset="-128"/>
              </a:rPr>
              <a:t>management</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systems, followed by an overview of relational databases. Next, we look</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issue of database access control, followed by a discussion of the inference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threat. Then, we examine database encryption. Finally, we will examine the security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issues related to the deployment of large data centers.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3</a:t>
            </a:fld>
            <a:endParaRPr lang="en-US"/>
          </a:p>
        </p:txBody>
      </p:sp>
    </p:spTree>
    <p:extLst>
      <p:ext uri="{BB962C8B-B14F-4D97-AF65-F5344CB8AC3E}">
        <p14:creationId xmlns:p14="http://schemas.microsoft.com/office/powerpoint/2010/main" val="35841726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baseline="0" dirty="0">
                <a:solidFill>
                  <a:schemeClr val="tx1"/>
                </a:solidFill>
                <a:latin typeface="Arial" pitchFamily="-110" charset="0"/>
                <a:ea typeface="ＭＳ Ｐゴシック" pitchFamily="-110" charset="-128"/>
                <a:cs typeface="ＭＳ Ｐゴシック" pitchFamily="-110" charset="-128"/>
              </a:rPr>
              <a:t>The database is typically the most valuable information resource for any organization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and is therefore protected by multiple layers of security, including firewalls,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authentication mechanisms, general access control systems, and database access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control systems. In addition, for particularly sensitive data, database encryption 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warranted and often implemented. Encryption becomes the last line of defense in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database security.</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There are two disadvantages to database encryption:</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Key management</a:t>
            </a:r>
            <a:r>
              <a:rPr lang="en-US" sz="1200" b="0" kern="1200" baseline="0" dirty="0">
                <a:solidFill>
                  <a:schemeClr val="tx1"/>
                </a:solidFill>
                <a:latin typeface="Arial" pitchFamily="-110" charset="0"/>
                <a:ea typeface="ＭＳ Ｐゴシック" pitchFamily="-110" charset="-128"/>
                <a:cs typeface="ＭＳ Ｐゴシック" pitchFamily="-110" charset="-128"/>
              </a:rPr>
              <a:t>: Authorized users must have access to the decryption key for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data for which they have access. Because a database is typically accessible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a wide range of users and a number of applications, providing secure keys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to selected parts of the database to authorized users and applications is a</a:t>
            </a:r>
          </a:p>
          <a:p>
            <a:r>
              <a:rPr lang="en-US" sz="1200" b="0" kern="1200" baseline="0" dirty="0">
                <a:solidFill>
                  <a:schemeClr val="tx1"/>
                </a:solidFill>
                <a:latin typeface="Arial" pitchFamily="-110" charset="0"/>
                <a:ea typeface="ＭＳ Ｐゴシック" pitchFamily="-110" charset="-128"/>
                <a:cs typeface="ＭＳ Ｐゴシック" pitchFamily="-110" charset="-128"/>
              </a:rPr>
              <a:t>complex task.</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Inflexibility</a:t>
            </a:r>
            <a:r>
              <a:rPr lang="en-US" sz="1200" b="0" kern="1200" baseline="0" dirty="0">
                <a:solidFill>
                  <a:schemeClr val="tx1"/>
                </a:solidFill>
                <a:latin typeface="Arial" pitchFamily="-110" charset="0"/>
                <a:ea typeface="ＭＳ Ｐゴシック" pitchFamily="-110" charset="-128"/>
                <a:cs typeface="ＭＳ Ｐゴシック" pitchFamily="-110" charset="-128"/>
              </a:rPr>
              <a:t>: When part or all of the database is encrypted, it becomes more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difficult to perform record searching.</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Encryption can be applied to the entire database, at the record level (encrypt</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selected records), at the attribute level (encrypt selected columns), or at the level of</a:t>
            </a:r>
          </a:p>
          <a:p>
            <a:r>
              <a:rPr lang="en-US" sz="1200" b="0" kern="1200" baseline="0" dirty="0">
                <a:solidFill>
                  <a:schemeClr val="tx1"/>
                </a:solidFill>
                <a:latin typeface="Arial" pitchFamily="-110" charset="0"/>
                <a:ea typeface="ＭＳ Ｐゴシック" pitchFamily="-110" charset="-128"/>
                <a:cs typeface="ＭＳ Ｐゴシック" pitchFamily="-110" charset="-128"/>
              </a:rPr>
              <a:t>the individual field.</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number of approaches have been taken to database encryption. In this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section, we look at a representative approach for a multiuser database.</a:t>
            </a:r>
          </a:p>
          <a:p>
            <a:endParaRPr lang="en-US" sz="1200" b="0" kern="1200" baseline="0" dirty="0">
              <a:solidFill>
                <a:schemeClr val="tx1"/>
              </a:solidFill>
              <a:latin typeface="Arial" pitchFamily="-110" charset="0"/>
              <a:ea typeface="ＭＳ Ｐゴシック" pitchFamily="-110" charset="-128"/>
              <a:cs typeface="ＭＳ Ｐゴシック" pitchFamily="-110" charset="-128"/>
            </a:endParaRPr>
          </a:p>
          <a:p>
            <a:r>
              <a:rPr lang="en-US" sz="1200" b="0" kern="1200" baseline="0" dirty="0">
                <a:solidFill>
                  <a:schemeClr val="tx1"/>
                </a:solidFill>
                <a:latin typeface="Arial" pitchFamily="-110" charset="0"/>
                <a:ea typeface="ＭＳ Ｐゴシック" pitchFamily="-110" charset="-128"/>
                <a:cs typeface="ＭＳ Ｐゴシック" pitchFamily="-110" charset="-128"/>
              </a:rPr>
              <a:t>A DBMS is a complex collection of hardware and software. It requires a large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storage capacity and requires skilled personnel to perform maintenance, disaster</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protection, update, and security. For many small and medium-sized organizations,</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an attractive solution is to outsource the DBMS and the database to a service</a:t>
            </a:r>
          </a:p>
          <a:p>
            <a:r>
              <a:rPr lang="en-US" sz="1200" b="0" kern="1200" baseline="0" dirty="0">
                <a:solidFill>
                  <a:schemeClr val="tx1"/>
                </a:solidFill>
                <a:latin typeface="Arial" pitchFamily="-110" charset="0"/>
                <a:ea typeface="ＭＳ Ｐゴシック" pitchFamily="-110" charset="-128"/>
                <a:cs typeface="ＭＳ Ｐゴシック" pitchFamily="-110" charset="-128"/>
              </a:rPr>
              <a:t>provider. The service provider maintains the database off site and can provide high</a:t>
            </a:r>
          </a:p>
          <a:p>
            <a:r>
              <a:rPr lang="en-US" sz="1200" b="0" kern="1200" baseline="0" dirty="0">
                <a:solidFill>
                  <a:schemeClr val="tx1"/>
                </a:solidFill>
                <a:latin typeface="Arial" pitchFamily="-110" charset="0"/>
                <a:ea typeface="ＭＳ Ｐゴシック" pitchFamily="-110" charset="-128"/>
                <a:cs typeface="ＭＳ Ｐゴシック" pitchFamily="-110" charset="-128"/>
              </a:rPr>
              <a:t>availability, disaster prevention, and efficient access and update. The main concern</a:t>
            </a:r>
          </a:p>
          <a:p>
            <a:r>
              <a:rPr lang="en-US" sz="1200" b="0" kern="1200" baseline="0" dirty="0">
                <a:solidFill>
                  <a:schemeClr val="tx1"/>
                </a:solidFill>
                <a:latin typeface="Arial" pitchFamily="-110" charset="0"/>
                <a:ea typeface="ＭＳ Ｐゴシック" pitchFamily="-110" charset="-128"/>
                <a:cs typeface="ＭＳ Ｐゴシック" pitchFamily="-110" charset="-128"/>
              </a:rPr>
              <a:t>with such a solution is the confidentiality of the data.</a:t>
            </a:r>
            <a:endParaRPr lang="en-US" b="0" dirty="0">
              <a:latin typeface="Times New Roman" pitchFamily="-109" charset="0"/>
              <a:ea typeface="ＭＳ Ｐゴシック" pitchFamily="-109" charset="-128"/>
              <a:cs typeface="ＭＳ Ｐゴシック" pitchFamily="-109" charset="-128"/>
            </a:endParaRPr>
          </a:p>
        </p:txBody>
      </p:sp>
      <p:sp>
        <p:nvSpPr>
          <p:cNvPr id="4" name="Slide Number Placeholder 3"/>
          <p:cNvSpPr>
            <a:spLocks noGrp="1"/>
          </p:cNvSpPr>
          <p:nvPr>
            <p:ph type="sldNum" sz="quarter" idx="5"/>
          </p:nvPr>
        </p:nvSpPr>
        <p:spPr/>
        <p:txBody>
          <a:bodyPr/>
          <a:lstStyle/>
          <a:p>
            <a:fld id="{BF2C5394-9113-4247-88E1-EDCC4540E72A}" type="slidenum">
              <a:rPr lang="en-US" smtClean="0"/>
              <a:t>30</a:t>
            </a:fld>
            <a:endParaRPr lang="en-US"/>
          </a:p>
        </p:txBody>
      </p:sp>
    </p:spTree>
    <p:extLst>
      <p:ext uri="{BB962C8B-B14F-4D97-AF65-F5344CB8AC3E}">
        <p14:creationId xmlns:p14="http://schemas.microsoft.com/office/powerpoint/2010/main" val="1675914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baseline="0" dirty="0">
                <a:solidFill>
                  <a:schemeClr val="tx1"/>
                </a:solidFill>
                <a:latin typeface="Arial" pitchFamily="-110" charset="0"/>
                <a:ea typeface="ＭＳ Ｐゴシック" pitchFamily="-110" charset="-128"/>
                <a:cs typeface="ＭＳ Ｐゴシック" pitchFamily="-110" charset="-128"/>
              </a:rPr>
              <a:t>A straightforward solution to the security problem in this context is to encrypt</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entire database and not provide the encryption/decryption keys to the service</a:t>
            </a:r>
          </a:p>
          <a:p>
            <a:r>
              <a:rPr lang="en-US" sz="1200" kern="1200" baseline="0" dirty="0">
                <a:solidFill>
                  <a:schemeClr val="tx1"/>
                </a:solidFill>
                <a:latin typeface="Arial" pitchFamily="-110" charset="0"/>
                <a:ea typeface="ＭＳ Ｐゴシック" pitchFamily="-110" charset="-128"/>
                <a:cs typeface="ＭＳ Ｐゴシック" pitchFamily="-110" charset="-128"/>
              </a:rPr>
              <a:t>provider. This solution by itself is inflexible. The user has little ability to access</a:t>
            </a:r>
          </a:p>
          <a:p>
            <a:r>
              <a:rPr lang="en-US" sz="1200" kern="1200" baseline="0" dirty="0">
                <a:solidFill>
                  <a:schemeClr val="tx1"/>
                </a:solidFill>
                <a:latin typeface="Arial" pitchFamily="-110" charset="0"/>
                <a:ea typeface="ＭＳ Ｐゴシック" pitchFamily="-110" charset="-128"/>
                <a:cs typeface="ＭＳ Ｐゴシック" pitchFamily="-110" charset="-128"/>
              </a:rPr>
              <a:t>individual data items based on searches or indexing on key parameters, but rather</a:t>
            </a:r>
          </a:p>
          <a:p>
            <a:r>
              <a:rPr lang="en-US" sz="1200" kern="1200" baseline="0" dirty="0">
                <a:solidFill>
                  <a:schemeClr val="tx1"/>
                </a:solidFill>
                <a:latin typeface="Arial" pitchFamily="-110" charset="0"/>
                <a:ea typeface="ＭＳ Ｐゴシック" pitchFamily="-110" charset="-128"/>
                <a:cs typeface="ＭＳ Ｐゴシック" pitchFamily="-110" charset="-128"/>
              </a:rPr>
              <a:t>would have to download entire tables from the database, decrypt the tables,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work with the results. To provide more flexibility, it must be possible to work with</a:t>
            </a:r>
          </a:p>
          <a:p>
            <a:r>
              <a:rPr lang="en-US" sz="1200" kern="1200" baseline="0" dirty="0">
                <a:solidFill>
                  <a:schemeClr val="tx1"/>
                </a:solidFill>
                <a:latin typeface="Arial" pitchFamily="-110" charset="0"/>
                <a:ea typeface="ＭＳ Ｐゴシック" pitchFamily="-110" charset="-128"/>
                <a:cs typeface="ＭＳ Ｐゴシック" pitchFamily="-110" charset="-128"/>
              </a:rPr>
              <a:t>the database in its encrypted form.</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An example of such an approach, depicted in Figure 5.9 , is reported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[DAMI05] and [DAMI03]. A similar approach is described in [HACI02]. Four</a:t>
            </a:r>
          </a:p>
          <a:p>
            <a:r>
              <a:rPr lang="en-US" sz="1200" kern="1200" baseline="0" dirty="0">
                <a:solidFill>
                  <a:schemeClr val="tx1"/>
                </a:solidFill>
                <a:latin typeface="Arial" pitchFamily="-110" charset="0"/>
                <a:ea typeface="ＭＳ Ｐゴシック" pitchFamily="-110" charset="-128"/>
                <a:cs typeface="ＭＳ Ｐゴシック" pitchFamily="-110" charset="-128"/>
              </a:rPr>
              <a:t>entities are involved:</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Data owner: </a:t>
            </a:r>
            <a:r>
              <a:rPr lang="en-US" sz="1200" b="0" kern="1200" baseline="0" dirty="0">
                <a:solidFill>
                  <a:schemeClr val="tx1"/>
                </a:solidFill>
                <a:latin typeface="Arial" pitchFamily="-110" charset="0"/>
                <a:ea typeface="ＭＳ Ｐゴシック" pitchFamily="-110" charset="-128"/>
                <a:cs typeface="ＭＳ Ｐゴシック" pitchFamily="-110" charset="-128"/>
              </a:rPr>
              <a:t>An organization that produces data to be made available for</a:t>
            </a:r>
          </a:p>
          <a:p>
            <a:r>
              <a:rPr lang="en-US" sz="1200" kern="1200" baseline="0" dirty="0">
                <a:solidFill>
                  <a:schemeClr val="tx1"/>
                </a:solidFill>
                <a:latin typeface="Arial" pitchFamily="-110" charset="0"/>
                <a:ea typeface="ＭＳ Ｐゴシック" pitchFamily="-110" charset="-128"/>
                <a:cs typeface="ＭＳ Ｐゴシック" pitchFamily="-110" charset="-128"/>
              </a:rPr>
              <a:t>controlled release, either within the organization or to external users.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User: </a:t>
            </a:r>
            <a:r>
              <a:rPr lang="en-US" sz="1200" b="0" kern="1200" baseline="0" dirty="0">
                <a:solidFill>
                  <a:schemeClr val="tx1"/>
                </a:solidFill>
                <a:latin typeface="Arial" pitchFamily="-110" charset="0"/>
                <a:ea typeface="ＭＳ Ｐゴシック" pitchFamily="-110" charset="-128"/>
                <a:cs typeface="ＭＳ Ｐゴシック" pitchFamily="-110" charset="-128"/>
              </a:rPr>
              <a:t>Human entity that presents requests (queries) to the system. The user</a:t>
            </a:r>
          </a:p>
          <a:p>
            <a:r>
              <a:rPr lang="en-US" sz="1200" kern="1200" baseline="0" dirty="0">
                <a:solidFill>
                  <a:schemeClr val="tx1"/>
                </a:solidFill>
                <a:latin typeface="Arial" pitchFamily="-110" charset="0"/>
                <a:ea typeface="ＭＳ Ｐゴシック" pitchFamily="-110" charset="-128"/>
                <a:cs typeface="ＭＳ Ｐゴシック" pitchFamily="-110" charset="-128"/>
              </a:rPr>
              <a:t>could be an employee of the organization who is granted access to the database</a:t>
            </a:r>
          </a:p>
          <a:p>
            <a:r>
              <a:rPr lang="en-US" sz="1200" kern="1200" baseline="0" dirty="0">
                <a:solidFill>
                  <a:schemeClr val="tx1"/>
                </a:solidFill>
                <a:latin typeface="Arial" pitchFamily="-110" charset="0"/>
                <a:ea typeface="ＭＳ Ｐゴシック" pitchFamily="-110" charset="-128"/>
                <a:cs typeface="ＭＳ Ｐゴシック" pitchFamily="-110" charset="-128"/>
              </a:rPr>
              <a:t>via the server, or a user external to the organization who, after authentication,</a:t>
            </a:r>
          </a:p>
          <a:p>
            <a:r>
              <a:rPr lang="en-US" sz="1200" kern="1200" baseline="0" dirty="0">
                <a:solidFill>
                  <a:schemeClr val="tx1"/>
                </a:solidFill>
                <a:latin typeface="Arial" pitchFamily="-110" charset="0"/>
                <a:ea typeface="ＭＳ Ｐゴシック" pitchFamily="-110" charset="-128"/>
                <a:cs typeface="ＭＳ Ｐゴシック" pitchFamily="-110" charset="-128"/>
              </a:rPr>
              <a:t>is granted access.</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b="1" kern="1200" baseline="0" dirty="0">
                <a:solidFill>
                  <a:schemeClr val="tx1"/>
                </a:solidFill>
                <a:latin typeface="Arial" pitchFamily="-110" charset="0"/>
                <a:ea typeface="ＭＳ Ｐゴシック" pitchFamily="-110" charset="-128"/>
                <a:cs typeface="ＭＳ Ｐゴシック" pitchFamily="-110" charset="-128"/>
              </a:rPr>
              <a:t>Client: </a:t>
            </a:r>
            <a:r>
              <a:rPr lang="en-US" sz="1200" b="0" kern="1200" baseline="0" dirty="0">
                <a:solidFill>
                  <a:schemeClr val="tx1"/>
                </a:solidFill>
                <a:latin typeface="Arial" pitchFamily="-110" charset="0"/>
                <a:ea typeface="ＭＳ Ｐゴシック" pitchFamily="-110" charset="-128"/>
                <a:cs typeface="ＭＳ Ｐゴシック" pitchFamily="-110" charset="-128"/>
              </a:rPr>
              <a:t>Frontend that transforms user queries into queries on the encrypted</a:t>
            </a:r>
          </a:p>
          <a:p>
            <a:r>
              <a:rPr lang="en-US" sz="1200" kern="1200" baseline="0" dirty="0">
                <a:solidFill>
                  <a:schemeClr val="tx1"/>
                </a:solidFill>
                <a:latin typeface="Arial" pitchFamily="-110" charset="0"/>
                <a:ea typeface="ＭＳ Ｐゴシック" pitchFamily="-110" charset="-128"/>
                <a:cs typeface="ＭＳ Ｐゴシック" pitchFamily="-110" charset="-128"/>
              </a:rPr>
              <a:t>data stored on the server.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baseline="0" dirty="0">
                <a:solidFill>
                  <a:schemeClr val="tx1"/>
                </a:solidFill>
                <a:latin typeface="Arial" pitchFamily="-110" charset="0"/>
                <a:ea typeface="ＭＳ Ｐゴシック" pitchFamily="-110" charset="-128"/>
                <a:cs typeface="ＭＳ Ｐゴシック" pitchFamily="-110" charset="-128"/>
              </a:rPr>
              <a:t>• </a:t>
            </a:r>
            <a:r>
              <a:rPr lang="en-US" sz="1200" b="1" kern="1200" baseline="0" dirty="0">
                <a:solidFill>
                  <a:schemeClr val="tx1"/>
                </a:solidFill>
                <a:latin typeface="Arial" pitchFamily="-110" charset="0"/>
                <a:ea typeface="ＭＳ Ｐゴシック" pitchFamily="-110" charset="-128"/>
                <a:cs typeface="ＭＳ Ｐゴシック" pitchFamily="-110" charset="-128"/>
              </a:rPr>
              <a:t>Server: </a:t>
            </a:r>
            <a:r>
              <a:rPr lang="en-US" sz="1200" b="0" kern="1200" baseline="0" dirty="0">
                <a:solidFill>
                  <a:schemeClr val="tx1"/>
                </a:solidFill>
                <a:latin typeface="Arial" pitchFamily="-110" charset="0"/>
                <a:ea typeface="ＭＳ Ｐゴシック" pitchFamily="-110" charset="-128"/>
                <a:cs typeface="ＭＳ Ｐゴシック" pitchFamily="-110" charset="-128"/>
              </a:rPr>
              <a:t>An organization that receives the encrypted data from a data owner</a:t>
            </a:r>
          </a:p>
          <a:p>
            <a:r>
              <a:rPr lang="en-US" sz="1200" kern="1200" baseline="0" dirty="0">
                <a:solidFill>
                  <a:schemeClr val="tx1"/>
                </a:solidFill>
                <a:latin typeface="Arial" pitchFamily="-110" charset="0"/>
                <a:ea typeface="ＭＳ Ｐゴシック" pitchFamily="-110" charset="-128"/>
                <a:cs typeface="ＭＳ Ｐゴシック" pitchFamily="-110" charset="-128"/>
              </a:rPr>
              <a:t>and makes them available for distribution to clients. The server could in</a:t>
            </a:r>
          </a:p>
          <a:p>
            <a:r>
              <a:rPr lang="en-US" sz="1200" kern="1200" baseline="0" dirty="0">
                <a:solidFill>
                  <a:schemeClr val="tx1"/>
                </a:solidFill>
                <a:latin typeface="Arial" pitchFamily="-110" charset="0"/>
                <a:ea typeface="ＭＳ Ｐゴシック" pitchFamily="-110" charset="-128"/>
                <a:cs typeface="ＭＳ Ｐゴシック" pitchFamily="-110" charset="-128"/>
              </a:rPr>
              <a:t>fact be owned by the data owner but, more typically, is a facility owned and</a:t>
            </a:r>
          </a:p>
          <a:p>
            <a:r>
              <a:rPr lang="en-US" sz="1200" kern="1200" baseline="0" dirty="0">
                <a:solidFill>
                  <a:schemeClr val="tx1"/>
                </a:solidFill>
                <a:latin typeface="Arial" pitchFamily="-110" charset="0"/>
                <a:ea typeface="ＭＳ Ｐゴシック" pitchFamily="-110" charset="-128"/>
                <a:cs typeface="ＭＳ Ｐゴシック" pitchFamily="-110" charset="-128"/>
              </a:rPr>
              <a:t>maintained by an external provider.</a:t>
            </a:r>
          </a:p>
          <a:p>
            <a:endParaRPr lang="en-US" sz="1200" kern="1200" baseline="0" dirty="0">
              <a:solidFill>
                <a:schemeClr val="tx1"/>
              </a:solidFill>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Let us first examine the simplest possible arrangement based on this scenario.</a:t>
            </a:r>
          </a:p>
          <a:p>
            <a:r>
              <a:rPr lang="en-US" sz="1200" kern="1200" dirty="0">
                <a:solidFill>
                  <a:schemeClr val="tx1"/>
                </a:solidFill>
                <a:effectLst/>
                <a:latin typeface="Arial" pitchFamily="-110" charset="0"/>
                <a:ea typeface="ＭＳ Ｐゴシック" pitchFamily="-110" charset="-128"/>
                <a:cs typeface="ＭＳ Ｐゴシック" pitchFamily="-110" charset="-128"/>
              </a:rPr>
              <a:t>Suppose each individual item in the database is encrypted separately, all using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same encryption key. The encrypted database is stored at the server, but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does not have the key, so the data are secure at the server. Even if someone were</a:t>
            </a:r>
          </a:p>
          <a:p>
            <a:r>
              <a:rPr lang="en-US" sz="1200" kern="1200" dirty="0">
                <a:solidFill>
                  <a:schemeClr val="tx1"/>
                </a:solidFill>
                <a:effectLst/>
                <a:latin typeface="Arial" pitchFamily="-110" charset="0"/>
                <a:ea typeface="ＭＳ Ｐゴシック" pitchFamily="-110" charset="-128"/>
                <a:cs typeface="ＭＳ Ｐゴシック" pitchFamily="-110" charset="-128"/>
              </a:rPr>
              <a:t>able to hack into the server’s system, all he or she would have access to is encrypted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 The client system does have a copy of the encryption key. A user at the client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can retrieve a record from the database with the following sequence: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1.  The user issues an SQL query for fields from one or more records with a specific</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 of the primary key.</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2.  The query processor at the client encrypts the primary key, modifies the SQL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accordingly, and transmits the query to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3.  The server processes the query using the encrypted value of the primary key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returns the appropriate record or records.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4.  The query processor decrypts the data and returns the results.</a:t>
            </a:r>
          </a:p>
        </p:txBody>
      </p:sp>
      <p:sp>
        <p:nvSpPr>
          <p:cNvPr id="4" name="Slide Number Placeholder 3"/>
          <p:cNvSpPr>
            <a:spLocks noGrp="1"/>
          </p:cNvSpPr>
          <p:nvPr>
            <p:ph type="sldNum" sz="quarter" idx="5"/>
          </p:nvPr>
        </p:nvSpPr>
        <p:spPr/>
        <p:txBody>
          <a:bodyPr/>
          <a:lstStyle/>
          <a:p>
            <a:fld id="{BF2C5394-9113-4247-88E1-EDCC4540E72A}" type="slidenum">
              <a:rPr lang="en-US" smtClean="0"/>
              <a:t>31</a:t>
            </a:fld>
            <a:endParaRPr lang="en-US"/>
          </a:p>
        </p:txBody>
      </p:sp>
    </p:spTree>
    <p:extLst>
      <p:ext uri="{BB962C8B-B14F-4D97-AF65-F5344CB8AC3E}">
        <p14:creationId xmlns:p14="http://schemas.microsoft.com/office/powerpoint/2010/main" val="252870022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pitchFamily="-110" charset="0"/>
                <a:ea typeface="ＭＳ Ｐゴシック" pitchFamily="-110" charset="-128"/>
                <a:cs typeface="ＭＳ Ｐゴシック" pitchFamily="-110" charset="-128"/>
              </a:rPr>
              <a:t> Each record (row) of a table in the database is encrypted as a block. Referring to the </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abstract model of a relational database in Figure 5.3,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is treated as a contiguous </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Block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1</a:t>
            </a:r>
            <a:r>
              <a:rPr lang="en-US" sz="1200" b="0" kern="1200" dirty="0">
                <a:solidFill>
                  <a:schemeClr val="tx1"/>
                </a:solidFill>
                <a:effectLst/>
                <a:latin typeface="Arial" pitchFamily="-110" charset="0"/>
                <a:ea typeface="ＭＳ Ｐゴシック" pitchFamily="-110" charset="-128"/>
                <a:cs typeface="ＭＳ Ｐゴシック" pitchFamily="-110" charset="-128"/>
              </a:rPr>
              <a:t> ||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baseline="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Thus, each attribute value in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 regardless of whether it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is text or numeric, is treated as a sequence of bits, and all of the attribute values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that row are concatenated together to form a single binary block. The entire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row is encrypted, expressed as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 </a:t>
            </a:r>
            <a:r>
              <a:rPr lang="en-US" sz="1200" b="0" i="0" kern="1200" baseline="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To assist in data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retrieval, attribute indexes are associated with each table. For some or all of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attributes an index value is created. For each row R</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 </a:t>
            </a:r>
            <a:r>
              <a:rPr lang="en-US" sz="1200" b="0" kern="1200" dirty="0">
                <a:solidFill>
                  <a:schemeClr val="tx1"/>
                </a:solidFill>
                <a:effectLst/>
                <a:latin typeface="Arial" pitchFamily="-110" charset="0"/>
                <a:ea typeface="ＭＳ Ｐゴシック" pitchFamily="-110" charset="-128"/>
                <a:cs typeface="ＭＳ Ｐゴシック" pitchFamily="-110" charset="-128"/>
              </a:rPr>
              <a:t> of the unencrypted database, the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mapping is as follows (see Figure 5.10):</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x</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x</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 →[E (k, B</a:t>
            </a:r>
            <a:r>
              <a:rPr lang="en-US" sz="1200" b="0" kern="1200" baseline="-25000" dirty="0">
                <a:solidFill>
                  <a:schemeClr val="tx1"/>
                </a:solidFill>
                <a:effectLst/>
                <a:latin typeface="Arial" pitchFamily="-110" charset="0"/>
                <a:ea typeface="ＭＳ Ｐゴシック" pitchFamily="-110" charset="-128"/>
                <a:cs typeface="ＭＳ Ｐゴシック" pitchFamily="-110" charset="-128"/>
              </a:rPr>
              <a:t>i</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i1</a:t>
            </a:r>
            <a:r>
              <a:rPr lang="en-US" sz="1200" b="0" kern="1200" dirty="0">
                <a:solidFill>
                  <a:schemeClr val="tx1"/>
                </a:solidFill>
                <a:effectLst/>
                <a:latin typeface="Arial" pitchFamily="-110" charset="0"/>
                <a:ea typeface="ＭＳ Ｐゴシック" pitchFamily="-110" charset="-128"/>
                <a:cs typeface="ＭＳ Ｐゴシック" pitchFamily="-110" charset="-128"/>
              </a:rPr>
              <a:t>, I</a:t>
            </a:r>
            <a:r>
              <a:rPr lang="en-US" sz="1200" b="0" i="1" kern="1200" baseline="-25000" dirty="0">
                <a:solidFill>
                  <a:schemeClr val="tx1"/>
                </a:solidFill>
                <a:effectLst/>
                <a:latin typeface="Arial" pitchFamily="-110" charset="0"/>
                <a:ea typeface="ＭＳ Ｐゴシック" pitchFamily="-110" charset="-128"/>
                <a:cs typeface="ＭＳ Ｐゴシック" pitchFamily="-110" charset="-128"/>
              </a:rPr>
              <a:t>i2</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mr-IN" sz="1200" b="0" kern="1200" dirty="0">
                <a:solidFill>
                  <a:schemeClr val="tx1"/>
                </a:solidFill>
                <a:effectLst/>
                <a:latin typeface="Arial" pitchFamily="-110" charset="0"/>
                <a:ea typeface="ＭＳ Ｐゴシック" pitchFamily="-110" charset="-128"/>
                <a:cs typeface="ＭＳ Ｐゴシック" pitchFamily="-110" charset="-128"/>
              </a:rPr>
              <a:t>…</a:t>
            </a:r>
            <a:r>
              <a:rPr lang="en-US" sz="1200" b="0" kern="1200" dirty="0">
                <a:solidFill>
                  <a:schemeClr val="tx1"/>
                </a:solidFill>
                <a:effectLst/>
                <a:latin typeface="Arial" pitchFamily="-110" charset="0"/>
                <a:ea typeface="ＭＳ Ｐゴシック" pitchFamily="-110" charset="-128"/>
                <a:cs typeface="ＭＳ Ｐゴシック" pitchFamily="-110" charset="-128"/>
              </a:rPr>
              <a:t> , </a:t>
            </a:r>
            <a:r>
              <a:rPr lang="en-US" sz="1200" b="0" kern="1200" dirty="0" err="1">
                <a:solidFill>
                  <a:schemeClr val="tx1"/>
                </a:solidFill>
                <a:effectLst/>
                <a:latin typeface="Arial" pitchFamily="-110" charset="0"/>
                <a:ea typeface="ＭＳ Ｐゴシック" pitchFamily="-110" charset="-128"/>
                <a:cs typeface="ＭＳ Ｐゴシック" pitchFamily="-110" charset="-128"/>
              </a:rPr>
              <a:t>I</a:t>
            </a:r>
            <a:r>
              <a:rPr lang="en-US" sz="1200" b="0" i="1" kern="1200" baseline="-25000" dirty="0" err="1">
                <a:solidFill>
                  <a:schemeClr val="tx1"/>
                </a:solidFill>
                <a:effectLst/>
                <a:latin typeface="Arial" pitchFamily="-110" charset="0"/>
                <a:ea typeface="ＭＳ Ｐゴシック" pitchFamily="-110" charset="-128"/>
                <a:cs typeface="ＭＳ Ｐゴシック" pitchFamily="-110" charset="-128"/>
              </a:rPr>
              <a:t>iM</a:t>
            </a:r>
            <a:r>
              <a:rPr lang="en-US" sz="1200" b="0" kern="1200" dirty="0">
                <a:solidFill>
                  <a:schemeClr val="tx1"/>
                </a:solidFill>
                <a:effectLst/>
                <a:latin typeface="Arial" pitchFamily="-110" charset="0"/>
                <a:ea typeface="ＭＳ Ｐゴシック" pitchFamily="-110" charset="-128"/>
                <a:cs typeface="ＭＳ Ｐゴシック" pitchFamily="-110" charset="-128"/>
              </a:rPr>
              <a:t> ]</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For each row in the original database, there is one row in the encrypted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The index values are provided to assist in data retrieval. We can proceed as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follows. For any attribute, the range of attribute values is divided into a set of non-overlapping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partitions that encompass all possible values, and an index value is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assigned to each partition.</a:t>
            </a:r>
          </a:p>
        </p:txBody>
      </p:sp>
      <p:sp>
        <p:nvSpPr>
          <p:cNvPr id="4" name="Slide Number Placeholder 3"/>
          <p:cNvSpPr>
            <a:spLocks noGrp="1"/>
          </p:cNvSpPr>
          <p:nvPr>
            <p:ph type="sldNum" sz="quarter" idx="5"/>
          </p:nvPr>
        </p:nvSpPr>
        <p:spPr/>
        <p:txBody>
          <a:bodyPr/>
          <a:lstStyle/>
          <a:p>
            <a:fld id="{BF2C5394-9113-4247-88E1-EDCC4540E72A}" type="slidenum">
              <a:rPr lang="en-US" smtClean="0"/>
              <a:t>32</a:t>
            </a:fld>
            <a:endParaRPr lang="en-US"/>
          </a:p>
        </p:txBody>
      </p:sp>
    </p:spTree>
    <p:extLst>
      <p:ext uri="{BB962C8B-B14F-4D97-AF65-F5344CB8AC3E}">
        <p14:creationId xmlns:p14="http://schemas.microsoft.com/office/powerpoint/2010/main" val="2695501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Table 5.3 provides an example of this mapping. Suppose employee ID (eid )</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lie in the range [1, 1000]. We can divide these values into five partitions: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[1, 200], [201, 400], [401, 600], [601, 800], and [801, 1000]; then assign index values 1,</a:t>
            </a:r>
          </a:p>
          <a:p>
            <a:r>
              <a:rPr lang="en-US" sz="1200" kern="1200" dirty="0">
                <a:solidFill>
                  <a:schemeClr val="tx1"/>
                </a:solidFill>
                <a:effectLst/>
                <a:latin typeface="Arial" pitchFamily="-110" charset="0"/>
                <a:ea typeface="ＭＳ Ｐゴシック" pitchFamily="-110" charset="-128"/>
                <a:cs typeface="ＭＳ Ｐゴシック" pitchFamily="-110" charset="-128"/>
              </a:rPr>
              <a:t>2, 3, 4, and 5, respectively. For a text field, we can derive an index from the first letter</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attribute value. For the attribute </a:t>
            </a:r>
            <a:r>
              <a:rPr lang="en-US" sz="1200" kern="1200" dirty="0" err="1">
                <a:solidFill>
                  <a:schemeClr val="tx1"/>
                </a:solidFill>
                <a:effectLst/>
                <a:latin typeface="Arial" pitchFamily="-110" charset="0"/>
                <a:ea typeface="ＭＳ Ｐゴシック" pitchFamily="-110" charset="-128"/>
                <a:cs typeface="ＭＳ Ｐゴシック" pitchFamily="-110" charset="-128"/>
              </a:rPr>
              <a:t>ename</a:t>
            </a:r>
            <a:r>
              <a:rPr lang="en-US" sz="1200" kern="1200" dirty="0">
                <a:solidFill>
                  <a:schemeClr val="tx1"/>
                </a:solidFill>
                <a:effectLst/>
                <a:latin typeface="Arial" pitchFamily="-110" charset="0"/>
                <a:ea typeface="ＭＳ Ｐゴシック" pitchFamily="-110" charset="-128"/>
                <a:cs typeface="ＭＳ Ｐゴシック" pitchFamily="-110" charset="-128"/>
              </a:rPr>
              <a:t> , let us assign index 1 to values starting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with A or B, index 2 to values starting with C or D, and so on. Similar partitioning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schemes can be used for each of the attributes. Table 5.3b shows the resulting table.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values in the first column represent the encrypted values for each row. The actual</a:t>
            </a:r>
          </a:p>
          <a:p>
            <a:r>
              <a:rPr lang="en-US" sz="1200" kern="1200" dirty="0">
                <a:solidFill>
                  <a:schemeClr val="tx1"/>
                </a:solidFill>
                <a:effectLst/>
                <a:latin typeface="Arial" pitchFamily="-110" charset="0"/>
                <a:ea typeface="ＭＳ Ｐゴシック" pitchFamily="-110" charset="-128"/>
                <a:cs typeface="ＭＳ Ｐゴシック" pitchFamily="-110" charset="-128"/>
              </a:rPr>
              <a:t>values depend on the encryption algorithm and the encryption key. The remaining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 columns show index values for the corresponding attribute values. The mapping functions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between attribute values and index values constitute metadata that are stored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at the client and data owner locations but not at the server.</a:t>
            </a:r>
          </a:p>
          <a:p>
            <a:r>
              <a:rPr lang="en-US" sz="1200" kern="1200" dirty="0">
                <a:solidFill>
                  <a:schemeClr val="tx1"/>
                </a:solidFill>
                <a:effectLst/>
                <a:latin typeface="Arial" pitchFamily="-110" charset="0"/>
                <a:ea typeface="ＭＳ Ｐゴシック" pitchFamily="-110" charset="-128"/>
                <a:cs typeface="ＭＳ Ｐゴシック" pitchFamily="-110" charset="-128"/>
              </a:rPr>
              <a:t>This arrangement provides for more efficient data retrieval. Suppose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example,</a:t>
            </a:r>
            <a:r>
              <a:rPr lang="en-US" sz="1200" kern="1200" baseline="0" dirty="0">
                <a:solidFill>
                  <a:schemeClr val="tx1"/>
                </a:solidFill>
                <a:effectLst/>
                <a:latin typeface="Arial" pitchFamily="-110" charset="0"/>
                <a:ea typeface="ＭＳ Ｐゴシック" pitchFamily="-110" charset="-128"/>
                <a:cs typeface="ＭＳ Ｐゴシック" pitchFamily="-110" charset="-128"/>
              </a:rPr>
              <a:t> </a:t>
            </a:r>
            <a:r>
              <a:rPr lang="en-US" sz="1200" kern="1200" dirty="0">
                <a:solidFill>
                  <a:schemeClr val="tx1"/>
                </a:solidFill>
                <a:effectLst/>
                <a:latin typeface="Arial" pitchFamily="-110" charset="0"/>
                <a:ea typeface="ＭＳ Ｐゴシック" pitchFamily="-110" charset="-128"/>
                <a:cs typeface="ＭＳ Ｐゴシック" pitchFamily="-110" charset="-128"/>
              </a:rPr>
              <a:t>a user requests records for all employees with eid 6 &lt; 300. The query processor</a:t>
            </a:r>
          </a:p>
          <a:p>
            <a:r>
              <a:rPr lang="en-US" sz="1200" kern="1200" dirty="0">
                <a:solidFill>
                  <a:schemeClr val="tx1"/>
                </a:solidFill>
                <a:effectLst/>
                <a:latin typeface="Arial" pitchFamily="-110" charset="0"/>
                <a:ea typeface="ＭＳ Ｐゴシック" pitchFamily="-110" charset="-128"/>
                <a:cs typeface="ＭＳ Ｐゴシック" pitchFamily="-110" charset="-128"/>
              </a:rPr>
              <a:t>requests all records with I (eid ) =  2. These are returned by the server. The query</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processor decrypts all rows returned, discards those that do not match the original</a:t>
            </a:r>
          </a:p>
          <a:p>
            <a:r>
              <a:rPr lang="en-US" sz="1200" kern="1200" dirty="0">
                <a:solidFill>
                  <a:schemeClr val="tx1"/>
                </a:solidFill>
                <a:effectLst/>
                <a:latin typeface="Arial" pitchFamily="-110" charset="0"/>
                <a:ea typeface="ＭＳ Ｐゴシック" pitchFamily="-110" charset="-128"/>
                <a:cs typeface="ＭＳ Ｐゴシック" pitchFamily="-110" charset="-128"/>
              </a:rPr>
              <a:t>query, and returns the requested unencrypted data to the user.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The indexing scheme just described does provide a certain amount of information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an attacker, namely a rough relative ordering of rows by a given attribute.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obscure such information, the ordering of indexes can be randomized. For example,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eid  values could be partitioned by mapping [1, 200], [201, 400], [401, 600],</a:t>
            </a:r>
          </a:p>
          <a:p>
            <a:r>
              <a:rPr lang="en-US" sz="1200" kern="1200" dirty="0">
                <a:solidFill>
                  <a:schemeClr val="tx1"/>
                </a:solidFill>
                <a:effectLst/>
                <a:latin typeface="Arial" pitchFamily="-110" charset="0"/>
                <a:ea typeface="ＭＳ Ｐゴシック" pitchFamily="-110" charset="-128"/>
                <a:cs typeface="ＭＳ Ｐゴシック" pitchFamily="-110" charset="-128"/>
              </a:rPr>
              <a:t>[601, 800], and [801, 1000] into 2, 3, 5, 1, and 4, respectively. Because the metadata are</a:t>
            </a:r>
          </a:p>
          <a:p>
            <a:r>
              <a:rPr lang="en-US" sz="1200" kern="1200" dirty="0">
                <a:solidFill>
                  <a:schemeClr val="tx1"/>
                </a:solidFill>
                <a:effectLst/>
                <a:latin typeface="Arial" pitchFamily="-110" charset="0"/>
                <a:ea typeface="ＭＳ Ｐゴシック" pitchFamily="-110" charset="-128"/>
                <a:cs typeface="ＭＳ Ｐゴシック" pitchFamily="-110" charset="-128"/>
              </a:rPr>
              <a:t>not stored at the server, an attacker could not gain this information from the server.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Other features may be added to this scheme. To increase the efficiency of accessing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records by means of the primary key, the system could use the encrypted value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primary key attribute values, or a hash value. In either case, the row corresponding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the primary key value could be retrieved individually. Different portions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database could be encrypted with different keys, so users would only have access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that portion of the database for which they had the decryption key. This latter scheme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could be incorporated into a role-based access control system.</a:t>
            </a:r>
          </a:p>
        </p:txBody>
      </p:sp>
      <p:sp>
        <p:nvSpPr>
          <p:cNvPr id="4" name="Slide Number Placeholder 3"/>
          <p:cNvSpPr>
            <a:spLocks noGrp="1"/>
          </p:cNvSpPr>
          <p:nvPr>
            <p:ph type="sldNum" sz="quarter" idx="5"/>
          </p:nvPr>
        </p:nvSpPr>
        <p:spPr/>
        <p:txBody>
          <a:bodyPr/>
          <a:lstStyle/>
          <a:p>
            <a:fld id="{BF2C5394-9113-4247-88E1-EDCC4540E72A}" type="slidenum">
              <a:rPr lang="en-US" smtClean="0"/>
              <a:t>33</a:t>
            </a:fld>
            <a:endParaRPr lang="en-US"/>
          </a:p>
        </p:txBody>
      </p:sp>
    </p:spTree>
    <p:extLst>
      <p:ext uri="{BB962C8B-B14F-4D97-AF65-F5344CB8AC3E}">
        <p14:creationId xmlns:p14="http://schemas.microsoft.com/office/powerpoint/2010/main" val="402528736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 data center is an enterprise facility that houses many servers, storage</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devices, and network switches and equipment. The number of servers and storage</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devices can run into the tens of thousands in a single facility. Examples of uses for</a:t>
            </a:r>
          </a:p>
          <a:p>
            <a:r>
              <a:rPr lang="en-US" sz="1200" kern="1200" dirty="0">
                <a:solidFill>
                  <a:schemeClr val="tx1"/>
                </a:solidFill>
                <a:effectLst/>
                <a:latin typeface="Arial" pitchFamily="-110" charset="0"/>
                <a:ea typeface="ＭＳ Ｐゴシック" pitchFamily="-110" charset="-128"/>
                <a:cs typeface="ＭＳ Ｐゴシック" pitchFamily="-110" charset="-128"/>
              </a:rPr>
              <a:t> these large data centers include cloud service providers, search engines, large scientific</a:t>
            </a:r>
          </a:p>
          <a:p>
            <a:r>
              <a:rPr lang="en-US" sz="1200" kern="1200" dirty="0">
                <a:solidFill>
                  <a:schemeClr val="tx1"/>
                </a:solidFill>
                <a:effectLst/>
                <a:latin typeface="Arial" pitchFamily="-110" charset="0"/>
                <a:ea typeface="ＭＳ Ｐゴシック" pitchFamily="-110" charset="-128"/>
                <a:cs typeface="ＭＳ Ｐゴシック" pitchFamily="-110" charset="-128"/>
              </a:rPr>
              <a:t>research facilities, and IT facilities for large enterprises. A data center generally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includes redundant or backup power supplies, redundant network connections, environmental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controls (e.g., air conditioning and fire suppression), and various security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devices. Large data centers are industrial scale operations using as much electricity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a small town. A data center can occupy one room of a building, one or more floors,</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an entire building.</a:t>
            </a:r>
          </a:p>
        </p:txBody>
      </p:sp>
      <p:sp>
        <p:nvSpPr>
          <p:cNvPr id="4" name="Slide Number Placeholder 3"/>
          <p:cNvSpPr>
            <a:spLocks noGrp="1"/>
          </p:cNvSpPr>
          <p:nvPr>
            <p:ph type="sldNum" sz="quarter" idx="5"/>
          </p:nvPr>
        </p:nvSpPr>
        <p:spPr/>
        <p:txBody>
          <a:bodyPr/>
          <a:lstStyle/>
          <a:p>
            <a:fld id="{BF2C5394-9113-4247-88E1-EDCC4540E72A}" type="slidenum">
              <a:rPr lang="en-US" smtClean="0"/>
              <a:t>34</a:t>
            </a:fld>
            <a:endParaRPr lang="en-US"/>
          </a:p>
        </p:txBody>
      </p:sp>
    </p:spTree>
    <p:extLst>
      <p:ext uri="{BB962C8B-B14F-4D97-AF65-F5344CB8AC3E}">
        <p14:creationId xmlns:p14="http://schemas.microsoft.com/office/powerpoint/2010/main" val="18992122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Figure 5.11 illustrates key elements of a large data center configuration. Most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equipment in a large data center is in the form of stacks of servers and storage modules</a:t>
            </a:r>
          </a:p>
          <a:p>
            <a:r>
              <a:rPr lang="en-US" sz="1200" kern="1200" dirty="0">
                <a:solidFill>
                  <a:schemeClr val="tx1"/>
                </a:solidFill>
                <a:effectLst/>
                <a:latin typeface="Arial" pitchFamily="-110" charset="0"/>
                <a:ea typeface="ＭＳ Ｐゴシック" pitchFamily="-110" charset="-128"/>
                <a:cs typeface="ＭＳ Ｐゴシック" pitchFamily="-110" charset="-128"/>
              </a:rPr>
              <a:t>mounted in open racks or closed cabinets, which are usually placed in single rows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forming corridors between them. This allows access to the front and rear of each rack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cabinet. Typically, the individual modules are equipped with 10-Gbps or 40-Gbps</a:t>
            </a:r>
          </a:p>
          <a:p>
            <a:r>
              <a:rPr lang="en-US" sz="1200" kern="1200" dirty="0">
                <a:solidFill>
                  <a:schemeClr val="tx1"/>
                </a:solidFill>
                <a:effectLst/>
                <a:latin typeface="Arial" pitchFamily="-110" charset="0"/>
                <a:ea typeface="ＭＳ Ｐゴシック" pitchFamily="-110" charset="-128"/>
                <a:cs typeface="ＭＳ Ｐゴシック" pitchFamily="-110" charset="-128"/>
              </a:rPr>
              <a:t>Ethernet ports to handle the massive traffic to and from these servers. Also typically,</a:t>
            </a:r>
          </a:p>
          <a:p>
            <a:r>
              <a:rPr lang="en-US" sz="1200" kern="1200" dirty="0">
                <a:solidFill>
                  <a:schemeClr val="tx1"/>
                </a:solidFill>
                <a:effectLst/>
                <a:latin typeface="Arial" pitchFamily="-110" charset="0"/>
                <a:ea typeface="ＭＳ Ｐゴシック" pitchFamily="-110" charset="-128"/>
                <a:cs typeface="ＭＳ Ｐゴシック" pitchFamily="-110" charset="-128"/>
              </a:rPr>
              <a:t>each rack has one or two 10, 40 or 100-Gbps Ethernet switches to interconnect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servers and provide connectivity to the rest of the facility. The switches are often</a:t>
            </a:r>
          </a:p>
          <a:p>
            <a:r>
              <a:rPr lang="en-US" sz="1200" kern="1200" dirty="0">
                <a:solidFill>
                  <a:schemeClr val="tx1"/>
                </a:solidFill>
                <a:effectLst/>
                <a:latin typeface="Arial" pitchFamily="-110" charset="0"/>
                <a:ea typeface="ＭＳ Ｐゴシック" pitchFamily="-110" charset="-128"/>
                <a:cs typeface="ＭＳ Ｐゴシック" pitchFamily="-110" charset="-128"/>
              </a:rPr>
              <a:t> mounted in the rack and referred to as top-of-rack (</a:t>
            </a:r>
            <a:r>
              <a:rPr lang="en-US" sz="1200" kern="1200" dirty="0" err="1">
                <a:solidFill>
                  <a:schemeClr val="tx1"/>
                </a:solidFill>
                <a:effectLst/>
                <a:latin typeface="Arial" pitchFamily="-110" charset="0"/>
                <a:ea typeface="ＭＳ Ｐゴシック" pitchFamily="-110" charset="-128"/>
                <a:cs typeface="ＭＳ Ｐゴシック" pitchFamily="-110" charset="-128"/>
              </a:rPr>
              <a:t>ToR</a:t>
            </a:r>
            <a:r>
              <a:rPr lang="en-US" sz="1200" kern="1200" dirty="0">
                <a:solidFill>
                  <a:schemeClr val="tx1"/>
                </a:solidFill>
                <a:effectLst/>
                <a:latin typeface="Arial" pitchFamily="-110" charset="0"/>
                <a:ea typeface="ＭＳ Ｐゴシック" pitchFamily="-110" charset="-128"/>
                <a:cs typeface="ＭＳ Ｐゴシック" pitchFamily="-110" charset="-128"/>
              </a:rPr>
              <a:t>) switches. The term </a:t>
            </a:r>
            <a:r>
              <a:rPr lang="en-US" sz="1200" kern="1200" dirty="0" err="1">
                <a:solidFill>
                  <a:schemeClr val="tx1"/>
                </a:solidFill>
                <a:effectLst/>
                <a:latin typeface="Arial" pitchFamily="-110" charset="0"/>
                <a:ea typeface="ＭＳ Ｐゴシック" pitchFamily="-110" charset="-128"/>
                <a:cs typeface="ＭＳ Ｐゴシック" pitchFamily="-110" charset="-128"/>
              </a:rPr>
              <a:t>ToR</a:t>
            </a:r>
            <a:r>
              <a:rPr lang="en-US" sz="1200" kern="1200" dirty="0">
                <a:solidFill>
                  <a:schemeClr val="tx1"/>
                </a:solidFill>
                <a:effectLst/>
                <a:latin typeface="Arial" pitchFamily="-110" charset="0"/>
                <a:ea typeface="ＭＳ Ｐゴシック" pitchFamily="-110" charset="-128"/>
                <a:cs typeface="ＭＳ Ｐゴシック" pitchFamily="-110" charset="-128"/>
              </a:rPr>
              <a:t>  has</a:t>
            </a:r>
          </a:p>
          <a:p>
            <a:r>
              <a:rPr lang="en-US" sz="1200" kern="1200" dirty="0">
                <a:solidFill>
                  <a:schemeClr val="tx1"/>
                </a:solidFill>
                <a:effectLst/>
                <a:latin typeface="Arial" pitchFamily="-110" charset="0"/>
                <a:ea typeface="ＭＳ Ｐゴシック" pitchFamily="-110" charset="-128"/>
                <a:cs typeface="ＭＳ Ｐゴシック" pitchFamily="-110" charset="-128"/>
              </a:rPr>
              <a:t>become synonymous with server access switch, even if it is not located “top of rack.”</a:t>
            </a:r>
          </a:p>
          <a:p>
            <a:r>
              <a:rPr lang="en-US" sz="1200" kern="1200" dirty="0">
                <a:solidFill>
                  <a:schemeClr val="tx1"/>
                </a:solidFill>
                <a:effectLst/>
                <a:latin typeface="Arial" pitchFamily="-110" charset="0"/>
                <a:ea typeface="ＭＳ Ｐゴシック" pitchFamily="-110" charset="-128"/>
                <a:cs typeface="ＭＳ Ｐゴシック" pitchFamily="-110" charset="-128"/>
              </a:rPr>
              <a:t>Very large data centers, such as cloud providers, require switches operating at 100</a:t>
            </a:r>
          </a:p>
          <a:p>
            <a:r>
              <a:rPr lang="en-US" sz="1200" kern="1200" dirty="0">
                <a:solidFill>
                  <a:schemeClr val="tx1"/>
                </a:solidFill>
                <a:effectLst/>
                <a:latin typeface="Arial" pitchFamily="-110" charset="0"/>
                <a:ea typeface="ＭＳ Ｐゴシック" pitchFamily="-110" charset="-128"/>
                <a:cs typeface="ＭＳ Ｐゴシック" pitchFamily="-110" charset="-128"/>
              </a:rPr>
              <a:t>Gbps to support the interconnection of server racks and to provide adequate capacity</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connecting off-site through network interface controllers (NICs) on routers</a:t>
            </a:r>
          </a:p>
          <a:p>
            <a:r>
              <a:rPr lang="en-US" sz="1200" kern="1200" dirty="0">
                <a:solidFill>
                  <a:schemeClr val="tx1"/>
                </a:solidFill>
                <a:effectLst/>
                <a:latin typeface="Arial" pitchFamily="-110" charset="0"/>
                <a:ea typeface="ＭＳ Ｐゴシック" pitchFamily="-110" charset="-128"/>
                <a:cs typeface="ＭＳ Ｐゴシック" pitchFamily="-110" charset="-128"/>
              </a:rPr>
              <a:t>or firewalls.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Key elements not shown in Figure 5.11 are cabling and cross connects, which</a:t>
            </a:r>
          </a:p>
          <a:p>
            <a:r>
              <a:rPr lang="en-US" sz="1200" kern="1200" dirty="0">
                <a:solidFill>
                  <a:schemeClr val="tx1"/>
                </a:solidFill>
                <a:effectLst/>
                <a:latin typeface="Arial" pitchFamily="-110" charset="0"/>
                <a:ea typeface="ＭＳ Ｐゴシック" pitchFamily="-110" charset="-128"/>
                <a:cs typeface="ＭＳ Ｐゴシック" pitchFamily="-110" charset="-128"/>
              </a:rPr>
              <a:t>we can list as follows: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Cross connect:  A facility enabling the termination of cables, as well as their</a:t>
            </a:r>
          </a:p>
          <a:p>
            <a:r>
              <a:rPr lang="en-US" sz="1200" kern="1200" dirty="0">
                <a:solidFill>
                  <a:schemeClr val="tx1"/>
                </a:solidFill>
                <a:effectLst/>
                <a:latin typeface="Arial" pitchFamily="-110" charset="0"/>
                <a:ea typeface="ＭＳ Ｐゴシック" pitchFamily="-110" charset="-128"/>
                <a:cs typeface="ＭＳ Ｐゴシック" pitchFamily="-110" charset="-128"/>
              </a:rPr>
              <a:t>interconnection with other cabling or equipment.</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Horizontal cabling:  Any cabling that is used to connect a floor’s wiring closet</a:t>
            </a:r>
          </a:p>
          <a:p>
            <a:r>
              <a:rPr lang="en-US" sz="1200" kern="1200" dirty="0">
                <a:solidFill>
                  <a:schemeClr val="tx1"/>
                </a:solidFill>
                <a:effectLst/>
                <a:latin typeface="Arial" pitchFamily="-110" charset="0"/>
                <a:ea typeface="ＭＳ Ｐゴシック" pitchFamily="-110" charset="-128"/>
                <a:cs typeface="ＭＳ Ｐゴシック" pitchFamily="-110" charset="-128"/>
              </a:rPr>
              <a:t>to wall plates in the work areas to provide local area network (LAN) drops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connecting servers and other digital equipment to the network. The term</a:t>
            </a:r>
          </a:p>
          <a:p>
            <a:r>
              <a:rPr lang="en-US" sz="1200" kern="1200" dirty="0">
                <a:solidFill>
                  <a:schemeClr val="tx1"/>
                </a:solidFill>
                <a:effectLst/>
                <a:latin typeface="Arial" pitchFamily="-110" charset="0"/>
                <a:ea typeface="ＭＳ Ｐゴシック" pitchFamily="-110" charset="-128"/>
                <a:cs typeface="ＭＳ Ｐゴシック" pitchFamily="-110" charset="-128"/>
              </a:rPr>
              <a:t>horizontal  is used because such cabling is typically run along the ceiling or</a:t>
            </a:r>
          </a:p>
          <a:p>
            <a:r>
              <a:rPr lang="en-US" sz="1200" kern="1200" dirty="0">
                <a:solidFill>
                  <a:schemeClr val="tx1"/>
                </a:solidFill>
                <a:effectLst/>
                <a:latin typeface="Arial" pitchFamily="-110" charset="0"/>
                <a:ea typeface="ＭＳ Ｐゴシック" pitchFamily="-110" charset="-128"/>
                <a:cs typeface="ＭＳ Ｐゴシック" pitchFamily="-110" charset="-128"/>
              </a:rPr>
              <a:t>floor.</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Backbone cabling:  Run between data center rooms or enclosures and the main</a:t>
            </a:r>
          </a:p>
          <a:p>
            <a:r>
              <a:rPr lang="en-US" sz="1200" kern="1200" dirty="0">
                <a:solidFill>
                  <a:schemeClr val="tx1"/>
                </a:solidFill>
                <a:effectLst/>
                <a:latin typeface="Arial" pitchFamily="-110" charset="0"/>
                <a:ea typeface="ＭＳ Ｐゴシック" pitchFamily="-110" charset="-128"/>
                <a:cs typeface="ＭＳ Ｐゴシック" pitchFamily="-110" charset="-128"/>
              </a:rPr>
              <a:t>cross-connect point of a building.</a:t>
            </a:r>
          </a:p>
        </p:txBody>
      </p:sp>
      <p:sp>
        <p:nvSpPr>
          <p:cNvPr id="4" name="Slide Number Placeholder 3"/>
          <p:cNvSpPr>
            <a:spLocks noGrp="1"/>
          </p:cNvSpPr>
          <p:nvPr>
            <p:ph type="sldNum" sz="quarter" idx="5"/>
          </p:nvPr>
        </p:nvSpPr>
        <p:spPr/>
        <p:txBody>
          <a:bodyPr/>
          <a:lstStyle/>
          <a:p>
            <a:fld id="{BF2C5394-9113-4247-88E1-EDCC4540E72A}" type="slidenum">
              <a:rPr lang="en-US" smtClean="0"/>
              <a:t>35</a:t>
            </a:fld>
            <a:endParaRPr lang="en-US"/>
          </a:p>
        </p:txBody>
      </p:sp>
    </p:spTree>
    <p:extLst>
      <p:ext uri="{BB962C8B-B14F-4D97-AF65-F5344CB8AC3E}">
        <p14:creationId xmlns:p14="http://schemas.microsoft.com/office/powerpoint/2010/main" val="38171723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All of the security threats and countermeasures discussed in this text are relevant</a:t>
            </a:r>
          </a:p>
          <a:p>
            <a:r>
              <a:rPr lang="en-US" sz="1200" kern="1200" dirty="0">
                <a:solidFill>
                  <a:schemeClr val="tx1"/>
                </a:solidFill>
                <a:effectLst/>
                <a:latin typeface="Arial" pitchFamily="-110" charset="0"/>
                <a:ea typeface="ＭＳ Ｐゴシック" pitchFamily="-110" charset="-128"/>
                <a:cs typeface="ＭＳ Ｐゴシック" pitchFamily="-110" charset="-128"/>
              </a:rPr>
              <a:t>in the context of large data centers, and indeed it is in this context that the risks</a:t>
            </a:r>
          </a:p>
          <a:p>
            <a:r>
              <a:rPr lang="en-US" sz="1200" kern="1200" dirty="0">
                <a:solidFill>
                  <a:schemeClr val="tx1"/>
                </a:solidFill>
                <a:effectLst/>
                <a:latin typeface="Arial" pitchFamily="-110" charset="0"/>
                <a:ea typeface="ＭＳ Ｐゴシック" pitchFamily="-110" charset="-128"/>
                <a:cs typeface="ＭＳ Ｐゴシック" pitchFamily="-110" charset="-128"/>
              </a:rPr>
              <a:t>are most acute. Consider that the data center houses massive amounts of data that</a:t>
            </a:r>
          </a:p>
          <a:p>
            <a:r>
              <a:rPr lang="en-US" sz="1200" kern="1200" dirty="0">
                <a:solidFill>
                  <a:schemeClr val="tx1"/>
                </a:solidFill>
                <a:effectLst/>
                <a:latin typeface="Arial" pitchFamily="-110" charset="0"/>
                <a:ea typeface="ＭＳ Ｐゴシック" pitchFamily="-110" charset="-128"/>
                <a:cs typeface="ＭＳ Ｐゴシック" pitchFamily="-110" charset="-128"/>
              </a:rPr>
              <a:t>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located in a confined physical space.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interconnected with direct-connect cabling.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accessible through external network connections, so once past the boundary,</a:t>
            </a:r>
          </a:p>
          <a:p>
            <a:r>
              <a:rPr lang="en-US" sz="1200" kern="1200" baseline="0" dirty="0">
                <a:solidFill>
                  <a:schemeClr val="tx1"/>
                </a:solidFill>
                <a:effectLst/>
                <a:latin typeface="Arial" pitchFamily="-110" charset="0"/>
                <a:ea typeface="ＭＳ Ｐゴシック" pitchFamily="-110" charset="-128"/>
                <a:cs typeface="ＭＳ Ｐゴシック" pitchFamily="-110" charset="-128"/>
              </a:rPr>
              <a:t>a </a:t>
            </a:r>
            <a:r>
              <a:rPr lang="en-US" sz="1200" kern="1200" dirty="0">
                <a:solidFill>
                  <a:schemeClr val="tx1"/>
                </a:solidFill>
                <a:effectLst/>
                <a:latin typeface="Arial" pitchFamily="-110" charset="0"/>
                <a:ea typeface="ＭＳ Ｐゴシック" pitchFamily="-110" charset="-128"/>
                <a:cs typeface="ＭＳ Ｐゴシック" pitchFamily="-110" charset="-128"/>
              </a:rPr>
              <a:t>threat is posed to the entire complex.</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typically representative of the greatest single asset of the enterprise.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Thus, data center security is a top priority for any enterprise with a large data</a:t>
            </a:r>
          </a:p>
          <a:p>
            <a:r>
              <a:rPr lang="en-US" sz="1200" kern="1200" dirty="0">
                <a:solidFill>
                  <a:schemeClr val="tx1"/>
                </a:solidFill>
                <a:effectLst/>
                <a:latin typeface="Arial" pitchFamily="-110" charset="0"/>
                <a:ea typeface="ＭＳ Ｐゴシック" pitchFamily="-110" charset="-128"/>
                <a:cs typeface="ＭＳ Ｐゴシック" pitchFamily="-110" charset="-128"/>
              </a:rPr>
              <a:t>center. Some of the important threats to consider include the following: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Denial of service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Advanced persistent threats from targeted attacks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Privacy breaches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Application exploits such as SQL injection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Malware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Physical security threats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Figure 5.12 highlights important aspects of data center security, represented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a four-layer model. Site security refers primarily to the physical security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entire site including the building that houses the data center, as well as the use of</a:t>
            </a:r>
          </a:p>
          <a:p>
            <a:r>
              <a:rPr lang="en-US" sz="1200" kern="1200" dirty="0">
                <a:solidFill>
                  <a:schemeClr val="tx1"/>
                </a:solidFill>
                <a:effectLst/>
                <a:latin typeface="Arial" pitchFamily="-110" charset="0"/>
                <a:ea typeface="ＭＳ Ｐゴシック" pitchFamily="-110" charset="-128"/>
                <a:cs typeface="ＭＳ Ｐゴシック" pitchFamily="-110" charset="-128"/>
              </a:rPr>
              <a:t>redundant utilities. Physical security of the data center itself includes barriers to</a:t>
            </a:r>
          </a:p>
          <a:p>
            <a:r>
              <a:rPr lang="en-US" sz="1200" kern="1200" dirty="0">
                <a:solidFill>
                  <a:schemeClr val="tx1"/>
                </a:solidFill>
                <a:effectLst/>
                <a:latin typeface="Arial" pitchFamily="-110" charset="0"/>
                <a:ea typeface="ＭＳ Ｐゴシック" pitchFamily="-110" charset="-128"/>
                <a:cs typeface="ＭＳ Ｐゴシック" pitchFamily="-110" charset="-128"/>
              </a:rPr>
              <a:t>entry, such as a mantrap (a double-door single-person access control space) coupled</a:t>
            </a:r>
          </a:p>
          <a:p>
            <a:r>
              <a:rPr lang="en-US" sz="1200" kern="1200" dirty="0">
                <a:solidFill>
                  <a:schemeClr val="tx1"/>
                </a:solidFill>
                <a:effectLst/>
                <a:latin typeface="Arial" pitchFamily="-110" charset="0"/>
                <a:ea typeface="ＭＳ Ｐゴシック" pitchFamily="-110" charset="-128"/>
                <a:cs typeface="ＭＳ Ｐゴシック" pitchFamily="-110" charset="-128"/>
              </a:rPr>
              <a:t> with authentication techniques for gaining physical access. Physical security can also</a:t>
            </a:r>
          </a:p>
          <a:p>
            <a:r>
              <a:rPr lang="en-US" sz="1200" kern="1200" dirty="0">
                <a:solidFill>
                  <a:schemeClr val="tx1"/>
                </a:solidFill>
                <a:effectLst/>
                <a:latin typeface="Arial" pitchFamily="-110" charset="0"/>
                <a:ea typeface="ＭＳ Ｐゴシック" pitchFamily="-110" charset="-128"/>
                <a:cs typeface="ＭＳ Ｐゴシック" pitchFamily="-110" charset="-128"/>
              </a:rPr>
              <a:t>include security personnel, surveillance systems, and other measures which will be</a:t>
            </a:r>
          </a:p>
          <a:p>
            <a:r>
              <a:rPr lang="en-US" sz="1200" kern="1200" dirty="0">
                <a:solidFill>
                  <a:schemeClr val="tx1"/>
                </a:solidFill>
                <a:effectLst/>
                <a:latin typeface="Arial" pitchFamily="-110" charset="0"/>
                <a:ea typeface="ＭＳ Ｐゴシック" pitchFamily="-110" charset="-128"/>
                <a:cs typeface="ＭＳ Ｐゴシック" pitchFamily="-110" charset="-128"/>
              </a:rPr>
              <a:t>discussed in Chapter 16. Network security is extremely important in a facility in</a:t>
            </a:r>
          </a:p>
          <a:p>
            <a:r>
              <a:rPr lang="en-US" sz="1200" kern="1200" dirty="0">
                <a:solidFill>
                  <a:schemeClr val="tx1"/>
                </a:solidFill>
                <a:effectLst/>
                <a:latin typeface="Arial" pitchFamily="-110" charset="0"/>
                <a:ea typeface="ＭＳ Ｐゴシック" pitchFamily="-110" charset="-128"/>
                <a:cs typeface="ＭＳ Ｐゴシック" pitchFamily="-110" charset="-128"/>
              </a:rPr>
              <a:t>which such a large collection of assets are concentrated in a single place and accessible</a:t>
            </a:r>
          </a:p>
          <a:p>
            <a:r>
              <a:rPr lang="en-US" sz="1200" kern="1200" dirty="0">
                <a:solidFill>
                  <a:schemeClr val="tx1"/>
                </a:solidFill>
                <a:effectLst/>
                <a:latin typeface="Arial" pitchFamily="-110" charset="0"/>
                <a:ea typeface="ＭＳ Ｐゴシック" pitchFamily="-110" charset="-128"/>
                <a:cs typeface="ＭＳ Ｐゴシック" pitchFamily="-110" charset="-128"/>
              </a:rPr>
              <a:t>by external network connections. Typically, a large data center will employ all</a:t>
            </a:r>
          </a:p>
          <a:p>
            <a:r>
              <a:rPr lang="en-US" sz="1200" kern="1200" dirty="0">
                <a:solidFill>
                  <a:schemeClr val="tx1"/>
                </a:solidFill>
                <a:effectLst/>
                <a:latin typeface="Arial" pitchFamily="-110" charset="0"/>
                <a:ea typeface="ＭＳ Ｐゴシック" pitchFamily="-110" charset="-128"/>
                <a:cs typeface="ＭＳ Ｐゴシック" pitchFamily="-110" charset="-128"/>
              </a:rPr>
              <a:t>of the network security techniques discussed in this text. Finally, security of the data</a:t>
            </a:r>
          </a:p>
          <a:p>
            <a:r>
              <a:rPr lang="en-US" sz="1200" kern="1200" dirty="0">
                <a:solidFill>
                  <a:schemeClr val="tx1"/>
                </a:solidFill>
                <a:effectLst/>
                <a:latin typeface="Arial" pitchFamily="-110" charset="0"/>
                <a:ea typeface="ＭＳ Ｐゴシック" pitchFamily="-110" charset="-128"/>
                <a:cs typeface="ＭＳ Ｐゴシック" pitchFamily="-110" charset="-128"/>
              </a:rPr>
              <a:t>itself, as opposed to the systems they reside on, involves techniques discussed in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remainder of this chapter.</a:t>
            </a:r>
          </a:p>
        </p:txBody>
      </p:sp>
      <p:sp>
        <p:nvSpPr>
          <p:cNvPr id="4" name="Slide Number Placeholder 3"/>
          <p:cNvSpPr>
            <a:spLocks noGrp="1"/>
          </p:cNvSpPr>
          <p:nvPr>
            <p:ph type="sldNum" sz="quarter" idx="5"/>
          </p:nvPr>
        </p:nvSpPr>
        <p:spPr/>
        <p:txBody>
          <a:bodyPr/>
          <a:lstStyle/>
          <a:p>
            <a:fld id="{BF2C5394-9113-4247-88E1-EDCC4540E72A}" type="slidenum">
              <a:rPr lang="en-US" smtClean="0"/>
              <a:t>36</a:t>
            </a:fld>
            <a:endParaRPr lang="en-US"/>
          </a:p>
        </p:txBody>
      </p:sp>
    </p:spTree>
    <p:extLst>
      <p:ext uri="{BB962C8B-B14F-4D97-AF65-F5344CB8AC3E}">
        <p14:creationId xmlns:p14="http://schemas.microsoft.com/office/powerpoint/2010/main" val="4278844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The Telecommunications Industry Association (TIA) standard TIA-942 (Telecommunications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Infrastructure Standard for Data Centers ) specifies the minimum requirements</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telecommunications infrastructure of data centers. Topics covered include</a:t>
            </a:r>
          </a:p>
          <a:p>
            <a:r>
              <a:rPr lang="en-US" sz="1200" kern="1200" dirty="0">
                <a:solidFill>
                  <a:schemeClr val="tx1"/>
                </a:solidFill>
                <a:effectLst/>
                <a:latin typeface="Arial" pitchFamily="-110" charset="0"/>
                <a:ea typeface="ＭＳ Ｐゴシック" pitchFamily="-110" charset="-128"/>
                <a:cs typeface="ＭＳ Ｐゴシック" pitchFamily="-110" charset="-128"/>
              </a:rPr>
              <a:t>the following: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Network architecture</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Electrical design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File storage, backup, and archiving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System redundancy</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Network access control and security</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Database management</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Web hosting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Application hosting</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Content distribution</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Environmental control</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Protection against physical hazards (fire, flood, and windstorm)</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Power management</a:t>
            </a:r>
          </a:p>
          <a:p>
            <a:endParaRPr lang="en-US" dirty="0"/>
          </a:p>
          <a:p>
            <a:r>
              <a:rPr lang="en-US" sz="1200" kern="1200" dirty="0">
                <a:solidFill>
                  <a:schemeClr val="tx1"/>
                </a:solidFill>
                <a:effectLst/>
                <a:latin typeface="Arial" pitchFamily="-110" charset="0"/>
                <a:ea typeface="ＭＳ Ｐゴシック" pitchFamily="-110" charset="-128"/>
                <a:cs typeface="ＭＳ Ｐゴシック" pitchFamily="-110" charset="-128"/>
              </a:rPr>
              <a:t> The standard specifies function areas, which helps to define equipment placement</a:t>
            </a:r>
          </a:p>
          <a:p>
            <a:r>
              <a:rPr lang="en-US" sz="1200" kern="1200" dirty="0">
                <a:solidFill>
                  <a:schemeClr val="tx1"/>
                </a:solidFill>
                <a:effectLst/>
                <a:latin typeface="Arial" pitchFamily="-110" charset="0"/>
                <a:ea typeface="ＭＳ Ｐゴシック" pitchFamily="-110" charset="-128"/>
                <a:cs typeface="ＭＳ Ｐゴシック" pitchFamily="-110" charset="-128"/>
              </a:rPr>
              <a:t>based on the standard hierarchical design for regular commercial spaces. This</a:t>
            </a:r>
          </a:p>
          <a:p>
            <a:r>
              <a:rPr lang="en-US" sz="1200" kern="1200" dirty="0">
                <a:solidFill>
                  <a:schemeClr val="tx1"/>
                </a:solidFill>
                <a:effectLst/>
                <a:latin typeface="Arial" pitchFamily="-110" charset="0"/>
                <a:ea typeface="ＭＳ Ｐゴシック" pitchFamily="-110" charset="-128"/>
                <a:cs typeface="ＭＳ Ｐゴシック" pitchFamily="-110" charset="-128"/>
              </a:rPr>
              <a:t>architecture anticipates growth and helps create an environment where applications</a:t>
            </a:r>
          </a:p>
          <a:p>
            <a:r>
              <a:rPr lang="en-US" sz="1200" kern="1200" dirty="0">
                <a:solidFill>
                  <a:schemeClr val="tx1"/>
                </a:solidFill>
                <a:effectLst/>
                <a:latin typeface="Arial" pitchFamily="-110" charset="0"/>
                <a:ea typeface="ＭＳ Ｐゴシック" pitchFamily="-110" charset="-128"/>
                <a:cs typeface="ＭＳ Ｐゴシック" pitchFamily="-110" charset="-128"/>
              </a:rPr>
              <a:t>and servers can be added and upgraded with minimal downtime. This standardized</a:t>
            </a:r>
          </a:p>
          <a:p>
            <a:r>
              <a:rPr lang="en-US" sz="1200" kern="1200" dirty="0">
                <a:solidFill>
                  <a:schemeClr val="tx1"/>
                </a:solidFill>
                <a:effectLst/>
                <a:latin typeface="Arial" pitchFamily="-110" charset="0"/>
                <a:ea typeface="ＭＳ Ｐゴシック" pitchFamily="-110" charset="-128"/>
                <a:cs typeface="ＭＳ Ｐゴシック" pitchFamily="-110" charset="-128"/>
              </a:rPr>
              <a:t>approach supports high availability and a uniform environment for implementing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security measures.</a:t>
            </a:r>
          </a:p>
        </p:txBody>
      </p:sp>
      <p:sp>
        <p:nvSpPr>
          <p:cNvPr id="4" name="Slide Number Placeholder 3"/>
          <p:cNvSpPr>
            <a:spLocks noGrp="1"/>
          </p:cNvSpPr>
          <p:nvPr>
            <p:ph type="sldNum" sz="quarter" idx="5"/>
          </p:nvPr>
        </p:nvSpPr>
        <p:spPr/>
        <p:txBody>
          <a:bodyPr/>
          <a:lstStyle/>
          <a:p>
            <a:fld id="{BF2C5394-9113-4247-88E1-EDCC4540E72A}" type="slidenum">
              <a:rPr lang="en-US" smtClean="0"/>
              <a:t>37</a:t>
            </a:fld>
            <a:endParaRPr lang="en-US"/>
          </a:p>
        </p:txBody>
      </p:sp>
    </p:spTree>
    <p:extLst>
      <p:ext uri="{BB962C8B-B14F-4D97-AF65-F5344CB8AC3E}">
        <p14:creationId xmlns:p14="http://schemas.microsoft.com/office/powerpoint/2010/main" val="38803065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TIA-942 specifies that a data center should include the following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functional areas (see Figure 5.13):</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Computer room:</a:t>
            </a:r>
            <a:r>
              <a:rPr lang="en-US" sz="1200" kern="1200" dirty="0">
                <a:solidFill>
                  <a:schemeClr val="tx1"/>
                </a:solidFill>
                <a:effectLst/>
                <a:latin typeface="Arial" pitchFamily="-110" charset="0"/>
                <a:ea typeface="ＭＳ Ｐゴシック" pitchFamily="-110" charset="-128"/>
                <a:cs typeface="ＭＳ Ｐゴシック" pitchFamily="-110" charset="-128"/>
              </a:rPr>
              <a:t>  Portion of the data center that houses date processing equipment.</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Entrance room:</a:t>
            </a:r>
            <a:r>
              <a:rPr lang="en-US" sz="1200" kern="1200" dirty="0">
                <a:solidFill>
                  <a:schemeClr val="tx1"/>
                </a:solidFill>
                <a:effectLst/>
                <a:latin typeface="Arial" pitchFamily="-110" charset="0"/>
                <a:ea typeface="ＭＳ Ｐゴシック" pitchFamily="-110" charset="-128"/>
                <a:cs typeface="ＭＳ Ｐゴシック" pitchFamily="-110" charset="-128"/>
              </a:rPr>
              <a:t>  One or more entrance rooms house external network access</a:t>
            </a:r>
          </a:p>
          <a:p>
            <a:r>
              <a:rPr lang="en-US" sz="1200" kern="1200" dirty="0">
                <a:solidFill>
                  <a:schemeClr val="tx1"/>
                </a:solidFill>
                <a:effectLst/>
                <a:latin typeface="Arial" pitchFamily="-110" charset="0"/>
                <a:ea typeface="ＭＳ Ｐゴシック" pitchFamily="-110" charset="-128"/>
                <a:cs typeface="ＭＳ Ｐゴシック" pitchFamily="-110" charset="-128"/>
              </a:rPr>
              <a:t>provider equipment, plus provide the interface between the computer room</a:t>
            </a:r>
          </a:p>
          <a:p>
            <a:r>
              <a:rPr lang="en-US" sz="1200" kern="1200" dirty="0">
                <a:solidFill>
                  <a:schemeClr val="tx1"/>
                </a:solidFill>
                <a:effectLst/>
                <a:latin typeface="Arial" pitchFamily="-110" charset="0"/>
                <a:ea typeface="ＭＳ Ｐゴシック" pitchFamily="-110" charset="-128"/>
                <a:cs typeface="ＭＳ Ｐゴシック" pitchFamily="-110" charset="-128"/>
              </a:rPr>
              <a:t>equipment and the enterprise cabling systems. Physical separation of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entrance room from the computer room provides better security.</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Main distribution area:</a:t>
            </a:r>
            <a:r>
              <a:rPr lang="en-US" sz="1200" kern="1200" dirty="0">
                <a:solidFill>
                  <a:schemeClr val="tx1"/>
                </a:solidFill>
                <a:effectLst/>
                <a:latin typeface="Arial" pitchFamily="-110" charset="0"/>
                <a:ea typeface="ＭＳ Ｐゴシック" pitchFamily="-110" charset="-128"/>
                <a:cs typeface="ＭＳ Ｐゴシック" pitchFamily="-110" charset="-128"/>
              </a:rPr>
              <a:t>  A centrally located area that houses the main cross-connect</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well as core routers and switches for LAN and SAN (storage area</a:t>
            </a:r>
          </a:p>
          <a:p>
            <a:r>
              <a:rPr lang="en-US" sz="1200" kern="1200" dirty="0">
                <a:solidFill>
                  <a:schemeClr val="tx1"/>
                </a:solidFill>
                <a:effectLst/>
                <a:latin typeface="Arial" pitchFamily="-110" charset="0"/>
                <a:ea typeface="ＭＳ Ｐゴシック" pitchFamily="-110" charset="-128"/>
                <a:cs typeface="ＭＳ Ｐゴシック" pitchFamily="-110" charset="-128"/>
              </a:rPr>
              <a:t>network) infrastructures.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Horizontal distribution area (HDA)</a:t>
            </a:r>
            <a:r>
              <a:rPr lang="en-US" sz="1200" kern="1200" dirty="0">
                <a:solidFill>
                  <a:schemeClr val="tx1"/>
                </a:solidFill>
                <a:effectLst/>
                <a:latin typeface="Arial" pitchFamily="-110" charset="0"/>
                <a:ea typeface="ＭＳ Ｐゴシック" pitchFamily="-110" charset="-128"/>
                <a:cs typeface="ＭＳ Ｐゴシック" pitchFamily="-110" charset="-128"/>
              </a:rPr>
              <a:t>:  Serves as the distribution point for horizontal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cabling and houses cross-connects and active equipment for distributing</a:t>
            </a:r>
          </a:p>
          <a:p>
            <a:r>
              <a:rPr lang="en-US" sz="1200" kern="1200" dirty="0">
                <a:solidFill>
                  <a:schemeClr val="tx1"/>
                </a:solidFill>
                <a:effectLst/>
                <a:latin typeface="Arial" pitchFamily="-110" charset="0"/>
                <a:ea typeface="ＭＳ Ｐゴシック" pitchFamily="-110" charset="-128"/>
                <a:cs typeface="ＭＳ Ｐゴシック" pitchFamily="-110" charset="-128"/>
              </a:rPr>
              <a:t>cable to the equipment distribution area.</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Equipment distribution area (EDA):</a:t>
            </a:r>
            <a:r>
              <a:rPr lang="en-US" sz="1200" kern="1200" dirty="0">
                <a:solidFill>
                  <a:schemeClr val="tx1"/>
                </a:solidFill>
                <a:effectLst/>
                <a:latin typeface="Arial" pitchFamily="-110" charset="0"/>
                <a:ea typeface="ＭＳ Ｐゴシック" pitchFamily="-110" charset="-128"/>
                <a:cs typeface="ＭＳ Ｐゴシック" pitchFamily="-110" charset="-128"/>
              </a:rPr>
              <a:t>  The location of equipment cabinets and</a:t>
            </a:r>
          </a:p>
          <a:p>
            <a:r>
              <a:rPr lang="en-US" sz="1200" kern="1200" dirty="0">
                <a:solidFill>
                  <a:schemeClr val="tx1"/>
                </a:solidFill>
                <a:effectLst/>
                <a:latin typeface="Arial" pitchFamily="-110" charset="0"/>
                <a:ea typeface="ＭＳ Ｐゴシック" pitchFamily="-110" charset="-128"/>
                <a:cs typeface="ＭＳ Ｐゴシック" pitchFamily="-110" charset="-128"/>
              </a:rPr>
              <a:t>racks, with horizontal cables terminating with patch panels.</a:t>
            </a:r>
          </a:p>
          <a:p>
            <a:endParaRPr lang="en-US" sz="1200" kern="1200" dirty="0">
              <a:solidFill>
                <a:schemeClr val="tx1"/>
              </a:solidFill>
              <a:effectLst/>
              <a:latin typeface="Arial" pitchFamily="-110" charset="0"/>
              <a:ea typeface="ＭＳ Ｐゴシック" pitchFamily="-110" charset="-128"/>
              <a:cs typeface="ＭＳ Ｐゴシック" pitchFamily="-110" charset="-128"/>
            </a:endParaRPr>
          </a:p>
          <a:p>
            <a:r>
              <a:rPr lang="en-US" sz="1200" kern="1200" dirty="0">
                <a:solidFill>
                  <a:schemeClr val="tx1"/>
                </a:solidFill>
                <a:effectLst/>
                <a:latin typeface="Arial" pitchFamily="-110" charset="0"/>
                <a:ea typeface="ＭＳ Ｐゴシック" pitchFamily="-110" charset="-128"/>
                <a:cs typeface="ＭＳ Ｐゴシック" pitchFamily="-110" charset="-128"/>
              </a:rPr>
              <a:t>• </a:t>
            </a:r>
            <a:r>
              <a:rPr lang="en-US" sz="1200" b="1" kern="1200" dirty="0">
                <a:solidFill>
                  <a:schemeClr val="tx1"/>
                </a:solidFill>
                <a:effectLst/>
                <a:latin typeface="Arial" pitchFamily="-110" charset="0"/>
                <a:ea typeface="ＭＳ Ｐゴシック" pitchFamily="-110" charset="-128"/>
                <a:cs typeface="ＭＳ Ｐゴシック" pitchFamily="-110" charset="-128"/>
              </a:rPr>
              <a:t>Zone distribution area (ZDA):</a:t>
            </a:r>
            <a:r>
              <a:rPr lang="en-US" sz="1200" kern="1200" dirty="0">
                <a:solidFill>
                  <a:schemeClr val="tx1"/>
                </a:solidFill>
                <a:effectLst/>
                <a:latin typeface="Arial" pitchFamily="-110" charset="0"/>
                <a:ea typeface="ＭＳ Ｐゴシック" pitchFamily="-110" charset="-128"/>
                <a:cs typeface="ＭＳ Ｐゴシック" pitchFamily="-110" charset="-128"/>
              </a:rPr>
              <a:t>  An optional interconnection point in the horizontal</a:t>
            </a:r>
          </a:p>
          <a:p>
            <a:r>
              <a:rPr lang="en-US" sz="1200" kern="1200" dirty="0">
                <a:solidFill>
                  <a:schemeClr val="tx1"/>
                </a:solidFill>
                <a:effectLst/>
                <a:latin typeface="Arial" pitchFamily="-110" charset="0"/>
                <a:ea typeface="ＭＳ Ｐゴシック" pitchFamily="-110" charset="-128"/>
                <a:cs typeface="ＭＳ Ｐゴシック" pitchFamily="-110" charset="-128"/>
              </a:rPr>
              <a:t>cabling between the HDA and EDA. The ZDA can act as a consolidation</a:t>
            </a:r>
          </a:p>
          <a:p>
            <a:r>
              <a:rPr lang="en-US" sz="1200" kern="1200" dirty="0">
                <a:solidFill>
                  <a:schemeClr val="tx1"/>
                </a:solidFill>
                <a:effectLst/>
                <a:latin typeface="Arial" pitchFamily="-110" charset="0"/>
                <a:ea typeface="ＭＳ Ｐゴシック" pitchFamily="-110" charset="-128"/>
                <a:cs typeface="ＭＳ Ｐゴシック" pitchFamily="-110" charset="-128"/>
              </a:rPr>
              <a:t>point for reconfiguration flexibility or for housing freestanding equipment such</a:t>
            </a:r>
          </a:p>
          <a:p>
            <a:r>
              <a:rPr lang="en-US" sz="1200" kern="1200" dirty="0">
                <a:solidFill>
                  <a:schemeClr val="tx1"/>
                </a:solidFill>
                <a:effectLst/>
                <a:latin typeface="Arial" pitchFamily="-110" charset="0"/>
                <a:ea typeface="ＭＳ Ｐゴシック" pitchFamily="-110" charset="-128"/>
                <a:cs typeface="ＭＳ Ｐゴシック" pitchFamily="-110" charset="-128"/>
              </a:rPr>
              <a:t>as mainframes.</a:t>
            </a:r>
          </a:p>
        </p:txBody>
      </p:sp>
      <p:sp>
        <p:nvSpPr>
          <p:cNvPr id="4" name="Slide Number Placeholder 3"/>
          <p:cNvSpPr>
            <a:spLocks noGrp="1"/>
          </p:cNvSpPr>
          <p:nvPr>
            <p:ph type="sldNum" sz="quarter" idx="5"/>
          </p:nvPr>
        </p:nvSpPr>
        <p:spPr/>
        <p:txBody>
          <a:bodyPr/>
          <a:lstStyle/>
          <a:p>
            <a:fld id="{BF2C5394-9113-4247-88E1-EDCC4540E72A}" type="slidenum">
              <a:rPr lang="en-US" smtClean="0"/>
              <a:t>38</a:t>
            </a:fld>
            <a:endParaRPr lang="en-US"/>
          </a:p>
        </p:txBody>
      </p:sp>
    </p:spTree>
    <p:extLst>
      <p:ext uri="{BB962C8B-B14F-4D97-AF65-F5344CB8AC3E}">
        <p14:creationId xmlns:p14="http://schemas.microsoft.com/office/powerpoint/2010/main" val="39691769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pitchFamily="-110" charset="0"/>
                <a:ea typeface="ＭＳ Ｐゴシック" pitchFamily="-110" charset="-128"/>
                <a:cs typeface="ＭＳ Ｐゴシック" pitchFamily="-110" charset="-128"/>
              </a:rPr>
              <a:t> An important part of TIA-942, especially relevant for computer security, is the</a:t>
            </a:r>
          </a:p>
          <a:p>
            <a:r>
              <a:rPr lang="en-US" sz="1200" kern="1200" dirty="0">
                <a:solidFill>
                  <a:schemeClr val="tx1"/>
                </a:solidFill>
                <a:effectLst/>
                <a:latin typeface="Arial" pitchFamily="-110" charset="0"/>
                <a:ea typeface="ＭＳ Ｐゴシック" pitchFamily="-110" charset="-128"/>
                <a:cs typeface="ＭＳ Ｐゴシック" pitchFamily="-110" charset="-128"/>
              </a:rPr>
              <a:t>concept of tiered reliability. The standard defines four tiers, as shown in Table 5.4.</a:t>
            </a:r>
          </a:p>
          <a:p>
            <a:r>
              <a:rPr lang="en-US" sz="1200" kern="1200" dirty="0">
                <a:solidFill>
                  <a:schemeClr val="tx1"/>
                </a:solidFill>
                <a:effectLst/>
                <a:latin typeface="Arial" pitchFamily="-110" charset="0"/>
                <a:ea typeface="ＭＳ Ｐゴシック" pitchFamily="-110" charset="-128"/>
                <a:cs typeface="ＭＳ Ｐゴシック" pitchFamily="-110" charset="-128"/>
              </a:rPr>
              <a:t>For each of the four tiers, TIA-942 describes detailed architectural, security, electrical,</a:t>
            </a:r>
          </a:p>
          <a:p>
            <a:r>
              <a:rPr lang="en-US" sz="1200" kern="1200" dirty="0">
                <a:solidFill>
                  <a:schemeClr val="tx1"/>
                </a:solidFill>
                <a:effectLst/>
                <a:latin typeface="Arial" pitchFamily="-110" charset="0"/>
                <a:ea typeface="ＭＳ Ｐゴシック" pitchFamily="-110" charset="-128"/>
                <a:cs typeface="ＭＳ Ｐゴシック" pitchFamily="-110" charset="-128"/>
              </a:rPr>
              <a:t>mechanical, and telecommunications recommendations such that the higher the tier</a:t>
            </a:r>
          </a:p>
          <a:p>
            <a:r>
              <a:rPr lang="en-US" sz="1200" kern="1200" dirty="0">
                <a:solidFill>
                  <a:schemeClr val="tx1"/>
                </a:solidFill>
                <a:effectLst/>
                <a:latin typeface="Arial" pitchFamily="-110" charset="0"/>
                <a:ea typeface="ＭＳ Ｐゴシック" pitchFamily="-110" charset="-128"/>
                <a:cs typeface="ＭＳ Ｐゴシック" pitchFamily="-110" charset="-128"/>
              </a:rPr>
              <a:t>is, the higher will be the availability.</a:t>
            </a:r>
          </a:p>
        </p:txBody>
      </p:sp>
      <p:sp>
        <p:nvSpPr>
          <p:cNvPr id="4" name="Slide Number Placeholder 3"/>
          <p:cNvSpPr>
            <a:spLocks noGrp="1"/>
          </p:cNvSpPr>
          <p:nvPr>
            <p:ph type="sldNum" sz="quarter" idx="5"/>
          </p:nvPr>
        </p:nvSpPr>
        <p:spPr/>
        <p:txBody>
          <a:bodyPr/>
          <a:lstStyle/>
          <a:p>
            <a:fld id="{BF2C5394-9113-4247-88E1-EDCC4540E72A}" type="slidenum">
              <a:rPr lang="en-US" smtClean="0"/>
              <a:t>39</a:t>
            </a:fld>
            <a:endParaRPr lang="en-US"/>
          </a:p>
        </p:txBody>
      </p:sp>
    </p:spTree>
    <p:extLst>
      <p:ext uri="{BB962C8B-B14F-4D97-AF65-F5344CB8AC3E}">
        <p14:creationId xmlns:p14="http://schemas.microsoft.com/office/powerpoint/2010/main" val="1410755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Organizational databases tend to concentrate sensitive information in a single</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logical system. Examples include:</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Corporate financial data</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Confidential phone records</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Customer and employee information, such as name, Social Security number,</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bank account information, credit card information</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Proprietary product information</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 Health care information and medical records</a:t>
            </a:r>
          </a:p>
          <a:p>
            <a:pPr eaLnBrk="1" hangingPunct="1">
              <a:defRPr/>
            </a:pPr>
            <a:endParaRPr lang="en-US" sz="1200" b="0" kern="1200" dirty="0">
              <a:solidFill>
                <a:schemeClr val="tx1"/>
              </a:solidFill>
              <a:latin typeface="Arial" pitchFamily="-110" charset="0"/>
              <a:ea typeface="ＭＳ Ｐゴシック" pitchFamily="-110" charset="-128"/>
              <a:cs typeface="ＭＳ Ｐゴシック" pitchFamily="-110" charset="-128"/>
            </a:endParaRP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For many businesses and other organizations, it is important to be able to</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provide customers, partners, and employees with access to this information. But such</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information can be targeted by internal and external threats of misuse or unauthorized</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change. Accordingly, security specifically tailored to databases is an increasingly</a:t>
            </a:r>
          </a:p>
          <a:p>
            <a:pPr eaLnBrk="1" hangingPunct="1">
              <a:defRPr/>
            </a:pPr>
            <a:r>
              <a:rPr lang="en-US" sz="1200" b="0" kern="1200" dirty="0">
                <a:solidFill>
                  <a:schemeClr val="tx1"/>
                </a:solidFill>
                <a:latin typeface="Arial" pitchFamily="-110" charset="0"/>
                <a:ea typeface="ＭＳ Ｐゴシック" pitchFamily="-110" charset="-128"/>
                <a:cs typeface="ＭＳ Ｐゴシック" pitchFamily="-110" charset="-128"/>
              </a:rPr>
              <a:t>important component of an overall organizational security strategy.</a:t>
            </a:r>
          </a:p>
          <a:p>
            <a:endParaRPr lang="en-US" b="0" dirty="0"/>
          </a:p>
          <a:p>
            <a:r>
              <a:rPr lang="en-US" sz="1200" b="0" kern="1200" dirty="0">
                <a:solidFill>
                  <a:schemeClr val="tx1"/>
                </a:solidFill>
                <a:effectLst/>
                <a:latin typeface="Arial" pitchFamily="-110" charset="0"/>
                <a:ea typeface="ＭＳ Ｐゴシック" pitchFamily="-110" charset="-128"/>
                <a:cs typeface="ＭＳ Ｐゴシック" pitchFamily="-110" charset="-128"/>
              </a:rPr>
              <a:t>[BENN06] cites the following reasons why database security has not kept pace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with the increased reliance on databases:</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1. There is a dramatic imbalance between the complexity of modern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management systems (DBMS) and the security techniques used to protect these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critical systems. A DBMS is a very complex, large piece of software, providing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many options, all of which need to be well understood and then secured to avoid</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data breaches. Although security techniques have advanced, the increasing</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complexity of the DBMS—with many new features and services—has brought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a number of new vulnerabilities and the potential for misuse.</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2. Databases have a sophisticated interaction protocol called the Structured Query</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Language (SQL), which is far more complex, than for example, the Hypertext</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Transfer Protocol (HTTP) used to interact with a Web service. Effective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security requires a strategy based on a full understanding of the security vulnerabilities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SQL.</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3. The typical organization lacks full-time database security personnel. The result is a</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mismatch between requirements and capabilities. Most organizations have a staff</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of database administrators, whose job is to manage the database to ensure availability,</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performance, correctness, and ease of use. Such administrators may have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limited knowledge of security and little available time to master and apply security</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techniques. On the other hand, those responsible for security within an organization</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may have very limited understanding of database and DBMS technology.</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4. Most enterprise environments consist of a heterogeneous mixture of database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platforms (Oracle, IBM DB2 and Informix, Microsoft, Sybase, etc.), enterprise</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platforms (Oracle E-Business Suite, PeopleSoft, SAP, Siebel, etc.), and OS platforms</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(UNIX, Linux, z/OS, and Windows, etc.). This creates an additional complexity</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hurdle for security personnel.</a:t>
            </a:r>
          </a:p>
          <a:p>
            <a:endParaRPr lang="en-US" sz="1200" b="0" kern="1200" dirty="0">
              <a:solidFill>
                <a:schemeClr val="tx1"/>
              </a:solidFill>
              <a:effectLst/>
              <a:latin typeface="Arial" pitchFamily="-110" charset="0"/>
              <a:ea typeface="ＭＳ Ｐゴシック" pitchFamily="-110" charset="-128"/>
              <a:cs typeface="ＭＳ Ｐゴシック" pitchFamily="-110" charset="-128"/>
            </a:endParaRPr>
          </a:p>
          <a:p>
            <a:r>
              <a:rPr lang="en-US" sz="1200" b="0" kern="1200" dirty="0">
                <a:solidFill>
                  <a:schemeClr val="tx1"/>
                </a:solidFill>
                <a:effectLst/>
                <a:latin typeface="Arial" pitchFamily="-110" charset="0"/>
                <a:ea typeface="ＭＳ Ｐゴシック" pitchFamily="-110" charset="-128"/>
                <a:cs typeface="ＭＳ Ｐゴシック" pitchFamily="-110" charset="-128"/>
              </a:rPr>
              <a:t>An additional recent challenge for organizations is their increasing reliance on</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cloud technology to host part or all of the corporate database. This adds an additional</a:t>
            </a:r>
          </a:p>
          <a:p>
            <a:r>
              <a:rPr lang="en-US" sz="1200" b="0" kern="1200" dirty="0">
                <a:solidFill>
                  <a:schemeClr val="tx1"/>
                </a:solidFill>
                <a:effectLst/>
                <a:latin typeface="Arial" pitchFamily="-110" charset="0"/>
                <a:ea typeface="ＭＳ Ｐゴシック" pitchFamily="-110" charset="-128"/>
                <a:cs typeface="ＭＳ Ｐゴシック" pitchFamily="-110" charset="-128"/>
              </a:rPr>
              <a:t>burden to the security staff.</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a:t>
            </a:fld>
            <a:endParaRPr lang="en-US"/>
          </a:p>
        </p:txBody>
      </p:sp>
    </p:spTree>
    <p:extLst>
      <p:ext uri="{BB962C8B-B14F-4D97-AF65-F5344CB8AC3E}">
        <p14:creationId xmlns:p14="http://schemas.microsoft.com/office/powerpoint/2010/main" val="150831026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itchFamily="-107" charset="0"/>
              </a:rPr>
              <a:t>Chapter 5 summary.</a:t>
            </a:r>
          </a:p>
        </p:txBody>
      </p:sp>
      <p:sp>
        <p:nvSpPr>
          <p:cNvPr id="4" name="Slide Number Placeholder 3"/>
          <p:cNvSpPr>
            <a:spLocks noGrp="1"/>
          </p:cNvSpPr>
          <p:nvPr>
            <p:ph type="sldNum" sz="quarter" idx="5"/>
          </p:nvPr>
        </p:nvSpPr>
        <p:spPr/>
        <p:txBody>
          <a:bodyPr/>
          <a:lstStyle/>
          <a:p>
            <a:fld id="{BF2C5394-9113-4247-88E1-EDCC4540E72A}" type="slidenum">
              <a:rPr lang="en-US" smtClean="0"/>
              <a:t>40</a:t>
            </a:fld>
            <a:endParaRPr lang="en-US"/>
          </a:p>
        </p:txBody>
      </p:sp>
    </p:spTree>
    <p:extLst>
      <p:ext uri="{BB962C8B-B14F-4D97-AF65-F5344CB8AC3E}">
        <p14:creationId xmlns:p14="http://schemas.microsoft.com/office/powerpoint/2010/main" val="85463738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41</a:t>
            </a:fld>
            <a:endParaRPr lang="en-US"/>
          </a:p>
        </p:txBody>
      </p:sp>
    </p:spTree>
    <p:extLst>
      <p:ext uri="{BB962C8B-B14F-4D97-AF65-F5344CB8AC3E}">
        <p14:creationId xmlns:p14="http://schemas.microsoft.com/office/powerpoint/2010/main" val="2008492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defRPr/>
            </a:pPr>
            <a:r>
              <a:rPr lang="en-US" b="0" dirty="0">
                <a:ea typeface="+mn-ea"/>
                <a:cs typeface="+mn-cs"/>
              </a:rPr>
              <a:t>In some cases, an organization can function with a relatively simple collection of files of</a:t>
            </a:r>
          </a:p>
          <a:p>
            <a:pPr eaLnBrk="1" hangingPunct="1">
              <a:defRPr/>
            </a:pPr>
            <a:r>
              <a:rPr lang="en-US" b="0" dirty="0">
                <a:ea typeface="+mn-ea"/>
                <a:cs typeface="+mn-cs"/>
              </a:rPr>
              <a:t>data. Each file may contain text (e.g., copies of memos and reports) or numerical data</a:t>
            </a:r>
          </a:p>
          <a:p>
            <a:pPr eaLnBrk="1" hangingPunct="1">
              <a:defRPr/>
            </a:pPr>
            <a:r>
              <a:rPr lang="en-US" b="0" dirty="0">
                <a:ea typeface="+mn-ea"/>
                <a:cs typeface="+mn-cs"/>
              </a:rPr>
              <a:t>(e.g., spreadsheets). A more elaborate file consists of a set of records. However, for an</a:t>
            </a:r>
          </a:p>
          <a:p>
            <a:pPr eaLnBrk="1" hangingPunct="1">
              <a:defRPr/>
            </a:pPr>
            <a:r>
              <a:rPr lang="en-US" b="0" dirty="0">
                <a:ea typeface="+mn-ea"/>
                <a:cs typeface="+mn-cs"/>
              </a:rPr>
              <a:t>organization of any appreciable size, a more complex structure known as a database</a:t>
            </a:r>
          </a:p>
          <a:p>
            <a:pPr eaLnBrk="1" hangingPunct="1">
              <a:defRPr/>
            </a:pPr>
            <a:r>
              <a:rPr lang="en-US" b="0" dirty="0">
                <a:ea typeface="+mn-ea"/>
                <a:cs typeface="+mn-cs"/>
              </a:rPr>
              <a:t>is required. </a:t>
            </a:r>
            <a:r>
              <a:rPr lang="en-US" b="1" dirty="0">
                <a:ea typeface="+mn-ea"/>
                <a:cs typeface="+mn-cs"/>
              </a:rPr>
              <a:t>A database is a structured collection of data stored for use by one or more</a:t>
            </a:r>
          </a:p>
          <a:p>
            <a:pPr eaLnBrk="1" hangingPunct="1">
              <a:defRPr/>
            </a:pPr>
            <a:r>
              <a:rPr lang="en-US" b="1" dirty="0">
                <a:ea typeface="+mn-ea"/>
                <a:cs typeface="+mn-cs"/>
              </a:rPr>
              <a:t>applications. </a:t>
            </a:r>
            <a:r>
              <a:rPr lang="en-US" b="0" dirty="0">
                <a:ea typeface="+mn-ea"/>
                <a:cs typeface="+mn-cs"/>
              </a:rPr>
              <a:t>In addition to data, a database contains the relationships between data</a:t>
            </a:r>
          </a:p>
          <a:p>
            <a:pPr eaLnBrk="1" hangingPunct="1">
              <a:defRPr/>
            </a:pPr>
            <a:r>
              <a:rPr lang="en-US" b="0" dirty="0">
                <a:ea typeface="+mn-ea"/>
                <a:cs typeface="+mn-cs"/>
              </a:rPr>
              <a:t>items and groups of data items. As an example of the distinction between data files</a:t>
            </a:r>
          </a:p>
          <a:p>
            <a:pPr eaLnBrk="1" hangingPunct="1">
              <a:defRPr/>
            </a:pPr>
            <a:r>
              <a:rPr lang="en-US" b="0" dirty="0">
                <a:ea typeface="+mn-ea"/>
                <a:cs typeface="+mn-cs"/>
              </a:rPr>
              <a:t>and a database, consider the following. A simple personnel file might consist of a set</a:t>
            </a:r>
          </a:p>
          <a:p>
            <a:pPr eaLnBrk="1" hangingPunct="1">
              <a:defRPr/>
            </a:pPr>
            <a:r>
              <a:rPr lang="en-US" b="0" dirty="0">
                <a:ea typeface="+mn-ea"/>
                <a:cs typeface="+mn-cs"/>
              </a:rPr>
              <a:t>of records, one for each employee. Each record gives the employee’s name, address,</a:t>
            </a:r>
          </a:p>
          <a:p>
            <a:pPr eaLnBrk="1" hangingPunct="1">
              <a:defRPr/>
            </a:pPr>
            <a:r>
              <a:rPr lang="en-US" b="0" dirty="0">
                <a:ea typeface="+mn-ea"/>
                <a:cs typeface="+mn-cs"/>
              </a:rPr>
              <a:t>date of birth, position, salary, and other details needed by the personnel department.</a:t>
            </a:r>
          </a:p>
          <a:p>
            <a:pPr eaLnBrk="1" hangingPunct="1">
              <a:defRPr/>
            </a:pPr>
            <a:r>
              <a:rPr lang="en-US" b="0" dirty="0">
                <a:ea typeface="+mn-ea"/>
                <a:cs typeface="+mn-cs"/>
              </a:rPr>
              <a:t>A personnel database includes a personnel file, as just described. It may also</a:t>
            </a:r>
          </a:p>
          <a:p>
            <a:pPr eaLnBrk="1" hangingPunct="1">
              <a:defRPr/>
            </a:pPr>
            <a:r>
              <a:rPr lang="en-US" b="0" dirty="0">
                <a:ea typeface="+mn-ea"/>
                <a:cs typeface="+mn-cs"/>
              </a:rPr>
              <a:t>include a time and attendance file, showing for each week the hours worked by each</a:t>
            </a:r>
          </a:p>
          <a:p>
            <a:pPr eaLnBrk="1" hangingPunct="1">
              <a:defRPr/>
            </a:pPr>
            <a:r>
              <a:rPr lang="en-US" b="0" dirty="0">
                <a:ea typeface="+mn-ea"/>
                <a:cs typeface="+mn-cs"/>
              </a:rPr>
              <a:t>employee. With a database organization, these two files are tied together so that a</a:t>
            </a:r>
          </a:p>
          <a:p>
            <a:pPr eaLnBrk="1" hangingPunct="1">
              <a:defRPr/>
            </a:pPr>
            <a:r>
              <a:rPr lang="en-US" b="0" dirty="0">
                <a:ea typeface="+mn-ea"/>
                <a:cs typeface="+mn-cs"/>
              </a:rPr>
              <a:t>payroll program can extract the information about time worked and salary for each</a:t>
            </a:r>
          </a:p>
          <a:p>
            <a:pPr eaLnBrk="1" hangingPunct="1">
              <a:defRPr/>
            </a:pPr>
            <a:r>
              <a:rPr lang="en-US" b="0" dirty="0">
                <a:ea typeface="+mn-ea"/>
                <a:cs typeface="+mn-cs"/>
              </a:rPr>
              <a:t>employee to generate paychecks.</a:t>
            </a:r>
          </a:p>
          <a:p>
            <a:pPr eaLnBrk="1" hangingPunct="1">
              <a:defRPr/>
            </a:pPr>
            <a:endParaRPr lang="en-US" b="0" dirty="0">
              <a:ea typeface="+mn-ea"/>
              <a:cs typeface="+mn-cs"/>
            </a:endParaRPr>
          </a:p>
          <a:p>
            <a:pPr eaLnBrk="1" hangingPunct="1">
              <a:defRPr/>
            </a:pPr>
            <a:r>
              <a:rPr lang="en-US" b="0" dirty="0">
                <a:ea typeface="+mn-ea"/>
                <a:cs typeface="+mn-cs"/>
              </a:rPr>
              <a:t>Accompanying the database is a </a:t>
            </a:r>
            <a:r>
              <a:rPr lang="en-US" b="1" dirty="0">
                <a:ea typeface="+mn-ea"/>
                <a:cs typeface="+mn-cs"/>
              </a:rPr>
              <a:t>database management system (DBMS) </a:t>
            </a:r>
            <a:r>
              <a:rPr lang="en-US" b="0" dirty="0">
                <a:ea typeface="+mn-ea"/>
                <a:cs typeface="+mn-cs"/>
              </a:rPr>
              <a:t>,</a:t>
            </a:r>
          </a:p>
          <a:p>
            <a:pPr eaLnBrk="1" hangingPunct="1">
              <a:defRPr/>
            </a:pPr>
            <a:r>
              <a:rPr lang="en-US" b="1" dirty="0">
                <a:ea typeface="+mn-ea"/>
                <a:cs typeface="+mn-cs"/>
              </a:rPr>
              <a:t>which is a suite of programs for constructing and maintaining the database and for</a:t>
            </a:r>
          </a:p>
          <a:p>
            <a:pPr eaLnBrk="1" hangingPunct="1">
              <a:defRPr/>
            </a:pPr>
            <a:r>
              <a:rPr lang="en-US" b="1" dirty="0">
                <a:ea typeface="+mn-ea"/>
                <a:cs typeface="+mn-cs"/>
              </a:rPr>
              <a:t>offering ad hoc query facilities to multiple users and applications. A query language</a:t>
            </a:r>
          </a:p>
          <a:p>
            <a:pPr eaLnBrk="1" hangingPunct="1">
              <a:defRPr/>
            </a:pPr>
            <a:r>
              <a:rPr lang="en-US" b="1" dirty="0">
                <a:ea typeface="+mn-ea"/>
                <a:cs typeface="+mn-cs"/>
              </a:rPr>
              <a:t>provides a uniform interface to the database for users and applications.</a:t>
            </a: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5</a:t>
            </a:fld>
            <a:endParaRPr lang="en-US"/>
          </a:p>
        </p:txBody>
      </p:sp>
    </p:spTree>
    <p:extLst>
      <p:ext uri="{BB962C8B-B14F-4D97-AF65-F5344CB8AC3E}">
        <p14:creationId xmlns:p14="http://schemas.microsoft.com/office/powerpoint/2010/main" val="34311295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1" dirty="0">
                <a:latin typeface="Arial" pitchFamily="-109" charset="0"/>
                <a:ea typeface="ＭＳ Ｐゴシック" pitchFamily="-109" charset="-128"/>
                <a:cs typeface="ＭＳ Ｐゴシック" pitchFamily="-109" charset="-128"/>
              </a:rPr>
              <a:t>Figure 5.1 provides a simplified block diagram of a DBMS architecture. </a:t>
            </a:r>
            <a:r>
              <a:rPr lang="en-US" dirty="0">
                <a:latin typeface="Arial" pitchFamily="-109" charset="0"/>
                <a:ea typeface="ＭＳ Ｐゴシック" pitchFamily="-109" charset="-128"/>
                <a:cs typeface="ＭＳ Ｐゴシック" pitchFamily="-109" charset="-128"/>
              </a:rPr>
              <a:t>Database</a:t>
            </a:r>
          </a:p>
          <a:p>
            <a:pPr eaLnBrk="1" hangingPunct="1"/>
            <a:r>
              <a:rPr lang="en-US" dirty="0">
                <a:latin typeface="Arial" pitchFamily="-109" charset="0"/>
                <a:ea typeface="ＭＳ Ｐゴシック" pitchFamily="-109" charset="-128"/>
                <a:cs typeface="ＭＳ Ｐゴシック" pitchFamily="-109" charset="-128"/>
              </a:rPr>
              <a:t>designers and administrators make use of a data definition language (DDL) to define</a:t>
            </a:r>
          </a:p>
          <a:p>
            <a:pPr eaLnBrk="1" hangingPunct="1"/>
            <a:r>
              <a:rPr lang="en-US" dirty="0">
                <a:latin typeface="Arial" pitchFamily="-109" charset="0"/>
                <a:ea typeface="ＭＳ Ｐゴシック" pitchFamily="-109" charset="-128"/>
                <a:cs typeface="ＭＳ Ｐゴシック" pitchFamily="-109" charset="-128"/>
              </a:rPr>
              <a:t>the database logical structure and procedural properties, which are represented by</a:t>
            </a:r>
          </a:p>
          <a:p>
            <a:pPr eaLnBrk="1" hangingPunct="1"/>
            <a:r>
              <a:rPr lang="en-US" dirty="0">
                <a:latin typeface="Arial" pitchFamily="-109" charset="0"/>
                <a:ea typeface="ＭＳ Ｐゴシック" pitchFamily="-109" charset="-128"/>
                <a:cs typeface="ＭＳ Ｐゴシック" pitchFamily="-109" charset="-128"/>
              </a:rPr>
              <a:t>a set of database description tables. A data manipulation language (DML) provides</a:t>
            </a:r>
          </a:p>
          <a:p>
            <a:pPr eaLnBrk="1" hangingPunct="1"/>
            <a:r>
              <a:rPr lang="en-US" dirty="0">
                <a:latin typeface="Arial" pitchFamily="-109" charset="0"/>
                <a:ea typeface="ＭＳ Ｐゴシック" pitchFamily="-109" charset="-128"/>
                <a:cs typeface="ＭＳ Ｐゴシック" pitchFamily="-109" charset="-128"/>
              </a:rPr>
              <a:t>a powerful set of tools for application developers. Query languages are declarative</a:t>
            </a:r>
          </a:p>
          <a:p>
            <a:pPr eaLnBrk="1" hangingPunct="1"/>
            <a:r>
              <a:rPr lang="en-US" dirty="0">
                <a:latin typeface="Arial" pitchFamily="-109" charset="0"/>
                <a:ea typeface="ＭＳ Ｐゴシック" pitchFamily="-109" charset="-128"/>
                <a:cs typeface="ＭＳ Ｐゴシック" pitchFamily="-109" charset="-128"/>
              </a:rPr>
              <a:t>languages designed to support end users. The database management system makes</a:t>
            </a:r>
          </a:p>
          <a:p>
            <a:pPr eaLnBrk="1" hangingPunct="1"/>
            <a:r>
              <a:rPr lang="en-US" dirty="0">
                <a:latin typeface="Arial" pitchFamily="-109" charset="0"/>
                <a:ea typeface="ＭＳ Ｐゴシック" pitchFamily="-109" charset="-128"/>
                <a:cs typeface="ＭＳ Ｐゴシック" pitchFamily="-109" charset="-128"/>
              </a:rPr>
              <a:t>use of the database description tables to manage the physical database. The interface</a:t>
            </a:r>
          </a:p>
          <a:p>
            <a:pPr eaLnBrk="1" hangingPunct="1"/>
            <a:r>
              <a:rPr lang="en-US" dirty="0">
                <a:latin typeface="Arial" pitchFamily="-109" charset="0"/>
                <a:ea typeface="ＭＳ Ｐゴシック" pitchFamily="-109" charset="-128"/>
                <a:cs typeface="ＭＳ Ｐゴシック" pitchFamily="-109" charset="-128"/>
              </a:rPr>
              <a:t>to the database is through a file manager module and a transaction manager module.</a:t>
            </a:r>
          </a:p>
          <a:p>
            <a:pPr eaLnBrk="1" hangingPunct="1"/>
            <a:r>
              <a:rPr lang="en-US" dirty="0">
                <a:latin typeface="Arial" pitchFamily="-109" charset="0"/>
                <a:ea typeface="ＭＳ Ｐゴシック" pitchFamily="-109" charset="-128"/>
                <a:cs typeface="ＭＳ Ｐゴシック" pitchFamily="-109" charset="-128"/>
              </a:rPr>
              <a:t>In addition to the database description table, two other tables support the DBMS.</a:t>
            </a:r>
          </a:p>
          <a:p>
            <a:pPr eaLnBrk="1" hangingPunct="1"/>
            <a:r>
              <a:rPr lang="en-US" dirty="0">
                <a:latin typeface="Arial" pitchFamily="-109" charset="0"/>
                <a:ea typeface="ＭＳ Ｐゴシック" pitchFamily="-109" charset="-128"/>
                <a:cs typeface="ＭＳ Ｐゴシック" pitchFamily="-109" charset="-128"/>
              </a:rPr>
              <a:t>The DBMS uses authorization tables to ensure the user has permission to execute</a:t>
            </a:r>
          </a:p>
          <a:p>
            <a:pPr eaLnBrk="1" hangingPunct="1"/>
            <a:r>
              <a:rPr lang="en-US" dirty="0">
                <a:latin typeface="Arial" pitchFamily="-109" charset="0"/>
                <a:ea typeface="ＭＳ Ｐゴシック" pitchFamily="-109" charset="-128"/>
                <a:cs typeface="ＭＳ Ｐゴシック" pitchFamily="-109" charset="-128"/>
              </a:rPr>
              <a:t>the query language statement on the database. The concurrent access table prevents</a:t>
            </a:r>
          </a:p>
          <a:p>
            <a:pPr eaLnBrk="1" hangingPunct="1"/>
            <a:r>
              <a:rPr lang="en-US" dirty="0">
                <a:latin typeface="Arial" pitchFamily="-109" charset="0"/>
                <a:ea typeface="ＭＳ Ｐゴシック" pitchFamily="-109" charset="-128"/>
                <a:cs typeface="ＭＳ Ｐゴシック" pitchFamily="-109" charset="-128"/>
              </a:rPr>
              <a:t>conflicts when simultaneous, conflicting commands are executed.</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Database systems provide efficient access to large volumes of data and are vital</a:t>
            </a:r>
          </a:p>
          <a:p>
            <a:pPr eaLnBrk="1" hangingPunct="1"/>
            <a:r>
              <a:rPr lang="en-US" dirty="0">
                <a:latin typeface="Arial" pitchFamily="-109" charset="0"/>
                <a:ea typeface="ＭＳ Ｐゴシック" pitchFamily="-109" charset="-128"/>
                <a:cs typeface="ＭＳ Ｐゴシック" pitchFamily="-109" charset="-128"/>
              </a:rPr>
              <a:t>to the operation of many organizations. Because of their complexity and criticality,</a:t>
            </a:r>
          </a:p>
          <a:p>
            <a:pPr eaLnBrk="1" hangingPunct="1"/>
            <a:r>
              <a:rPr lang="en-US" dirty="0">
                <a:latin typeface="Arial" pitchFamily="-109" charset="0"/>
                <a:ea typeface="ＭＳ Ｐゴシック" pitchFamily="-109" charset="-128"/>
                <a:cs typeface="ＭＳ Ｐゴシック" pitchFamily="-109" charset="-128"/>
              </a:rPr>
              <a:t>database systems generate security requirements that are beyond the capability of</a:t>
            </a:r>
          </a:p>
          <a:p>
            <a:pPr eaLnBrk="1" hangingPunct="1"/>
            <a:r>
              <a:rPr lang="en-US" dirty="0">
                <a:latin typeface="Arial" pitchFamily="-109" charset="0"/>
                <a:ea typeface="ＭＳ Ｐゴシック" pitchFamily="-109" charset="-128"/>
                <a:cs typeface="ＭＳ Ｐゴシック" pitchFamily="-109" charset="-128"/>
              </a:rPr>
              <a:t>typical OS-based security mechanisms or stand-alone security packages.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Operating system security mechanisms typically control read and write</a:t>
            </a:r>
          </a:p>
          <a:p>
            <a:pPr eaLnBrk="1" hangingPunct="1"/>
            <a:r>
              <a:rPr lang="en-US" dirty="0">
                <a:latin typeface="Arial" pitchFamily="-109" charset="0"/>
                <a:ea typeface="ＭＳ Ｐゴシック" pitchFamily="-109" charset="-128"/>
                <a:cs typeface="ＭＳ Ｐゴシック" pitchFamily="-109" charset="-128"/>
              </a:rPr>
              <a:t>access to entire files. So they could be used to allow a user to read or to write any</a:t>
            </a:r>
          </a:p>
          <a:p>
            <a:pPr eaLnBrk="1" hangingPunct="1"/>
            <a:r>
              <a:rPr lang="en-US" dirty="0">
                <a:latin typeface="Arial" pitchFamily="-109" charset="0"/>
                <a:ea typeface="ＭＳ Ｐゴシック" pitchFamily="-109" charset="-128"/>
                <a:cs typeface="ＭＳ Ｐゴシック" pitchFamily="-109" charset="-128"/>
              </a:rPr>
              <a:t>information in, for example, a personnel file. But they could not be used to limit</a:t>
            </a:r>
          </a:p>
          <a:p>
            <a:pPr eaLnBrk="1" hangingPunct="1"/>
            <a:r>
              <a:rPr lang="en-US" dirty="0">
                <a:latin typeface="Arial" pitchFamily="-109" charset="0"/>
                <a:ea typeface="ＭＳ Ｐゴシック" pitchFamily="-109" charset="-128"/>
                <a:cs typeface="ＭＳ Ｐゴシック" pitchFamily="-109" charset="-128"/>
              </a:rPr>
              <a:t>access to specific records or fields in that file. A DBMS typically does allow this type</a:t>
            </a:r>
          </a:p>
          <a:p>
            <a:pPr eaLnBrk="1" hangingPunct="1"/>
            <a:r>
              <a:rPr lang="en-US" dirty="0">
                <a:latin typeface="Arial" pitchFamily="-109" charset="0"/>
                <a:ea typeface="ＭＳ Ｐゴシック" pitchFamily="-109" charset="-128"/>
                <a:cs typeface="ＭＳ Ｐゴシック" pitchFamily="-109" charset="-128"/>
              </a:rPr>
              <a:t>of more detailed access control to be specified. It also usually enables access controls</a:t>
            </a:r>
          </a:p>
          <a:p>
            <a:pPr eaLnBrk="1" hangingPunct="1"/>
            <a:r>
              <a:rPr lang="en-US" dirty="0">
                <a:latin typeface="Arial" pitchFamily="-109" charset="0"/>
                <a:ea typeface="ＭＳ Ｐゴシック" pitchFamily="-109" charset="-128"/>
                <a:cs typeface="ＭＳ Ｐゴシック" pitchFamily="-109" charset="-128"/>
              </a:rPr>
              <a:t>to be specified over a wider range of commands, such as to select, insert, update, or</a:t>
            </a:r>
          </a:p>
          <a:p>
            <a:pPr eaLnBrk="1" hangingPunct="1"/>
            <a:r>
              <a:rPr lang="en-US" dirty="0">
                <a:latin typeface="Arial" pitchFamily="-109" charset="0"/>
                <a:ea typeface="ＭＳ Ｐゴシック" pitchFamily="-109" charset="-128"/>
                <a:cs typeface="ＭＳ Ｐゴシック" pitchFamily="-109" charset="-128"/>
              </a:rPr>
              <a:t>delete specified items in the database. Thus, security services and mechanisms are</a:t>
            </a:r>
          </a:p>
          <a:p>
            <a:pPr eaLnBrk="1" hangingPunct="1"/>
            <a:r>
              <a:rPr lang="en-US" dirty="0">
                <a:latin typeface="Arial" pitchFamily="-109" charset="0"/>
                <a:ea typeface="ＭＳ Ｐゴシック" pitchFamily="-109" charset="-128"/>
                <a:cs typeface="ＭＳ Ｐゴシック" pitchFamily="-109" charset="-128"/>
              </a:rPr>
              <a:t>needed that are designed specifically for, and integrated with, database systems.</a:t>
            </a:r>
            <a:endParaRPr lang="en-US" dirty="0">
              <a:latin typeface="Times New Roman" pitchFamily="-109" charset="0"/>
              <a:ea typeface="ＭＳ Ｐゴシック" pitchFamily="-109" charset="-128"/>
              <a:cs typeface="ＭＳ Ｐゴシック" pitchFamily="-109"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6</a:t>
            </a:fld>
            <a:endParaRPr lang="en-US"/>
          </a:p>
        </p:txBody>
      </p:sp>
    </p:spTree>
    <p:extLst>
      <p:ext uri="{BB962C8B-B14F-4D97-AF65-F5344CB8AC3E}">
        <p14:creationId xmlns:p14="http://schemas.microsoft.com/office/powerpoint/2010/main" val="1505280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109" charset="0"/>
                <a:ea typeface="ＭＳ Ｐゴシック" pitchFamily="-109" charset="-128"/>
                <a:cs typeface="ＭＳ Ｐゴシック" pitchFamily="-109" charset="-128"/>
              </a:rPr>
              <a:t>The basic building block of a relational database is a table of data, consisting of rows</a:t>
            </a:r>
          </a:p>
          <a:p>
            <a:pPr eaLnBrk="1" hangingPunct="1"/>
            <a:r>
              <a:rPr lang="en-US" dirty="0">
                <a:latin typeface="Arial" pitchFamily="-109" charset="0"/>
                <a:ea typeface="ＭＳ Ｐゴシック" pitchFamily="-109" charset="-128"/>
                <a:cs typeface="ＭＳ Ｐゴシック" pitchFamily="-109" charset="-128"/>
              </a:rPr>
              <a:t>and columns, like a spreadsheet. Each column holds a particular type of data,</a:t>
            </a:r>
          </a:p>
          <a:p>
            <a:pPr eaLnBrk="1" hangingPunct="1"/>
            <a:r>
              <a:rPr lang="en-US" dirty="0">
                <a:latin typeface="Arial" pitchFamily="-109" charset="0"/>
                <a:ea typeface="ＭＳ Ｐゴシック" pitchFamily="-109" charset="-128"/>
                <a:cs typeface="ＭＳ Ｐゴシック" pitchFamily="-109" charset="-128"/>
              </a:rPr>
              <a:t>while each row contains a specific value for each column. Ideally, the table has at</a:t>
            </a:r>
          </a:p>
          <a:p>
            <a:pPr eaLnBrk="1" hangingPunct="1"/>
            <a:r>
              <a:rPr lang="en-US" dirty="0">
                <a:latin typeface="Arial" pitchFamily="-109" charset="0"/>
                <a:ea typeface="ＭＳ Ｐゴシック" pitchFamily="-109" charset="-128"/>
                <a:cs typeface="ＭＳ Ｐゴシック" pitchFamily="-109" charset="-128"/>
              </a:rPr>
              <a:t>least one column in which each value is unique, thus serving as an identifier for a</a:t>
            </a:r>
          </a:p>
          <a:p>
            <a:pPr eaLnBrk="1" hangingPunct="1"/>
            <a:r>
              <a:rPr lang="en-US" dirty="0">
                <a:latin typeface="Arial" pitchFamily="-109" charset="0"/>
                <a:ea typeface="ＭＳ Ｐゴシック" pitchFamily="-109" charset="-128"/>
                <a:cs typeface="ＭＳ Ｐゴシック" pitchFamily="-109" charset="-128"/>
              </a:rPr>
              <a:t>given entry. For example, a typical telephone directory contains one entry for each</a:t>
            </a:r>
          </a:p>
          <a:p>
            <a:pPr eaLnBrk="1" hangingPunct="1"/>
            <a:r>
              <a:rPr lang="en-US" dirty="0">
                <a:latin typeface="Arial" pitchFamily="-109" charset="0"/>
                <a:ea typeface="ＭＳ Ｐゴシック" pitchFamily="-109" charset="-128"/>
                <a:cs typeface="ＭＳ Ｐゴシック" pitchFamily="-109" charset="-128"/>
              </a:rPr>
              <a:t>subscriber, with columns for name, telephone number, and address. Such a table is</a:t>
            </a:r>
          </a:p>
          <a:p>
            <a:pPr eaLnBrk="1" hangingPunct="1"/>
            <a:r>
              <a:rPr lang="en-US" dirty="0">
                <a:latin typeface="Arial" pitchFamily="-109" charset="0"/>
                <a:ea typeface="ＭＳ Ｐゴシック" pitchFamily="-109" charset="-128"/>
                <a:cs typeface="ＭＳ Ｐゴシック" pitchFamily="-109" charset="-128"/>
              </a:rPr>
              <a:t>called a flat file because it is a single two-dimensional (rows and columns) file. In a</a:t>
            </a:r>
          </a:p>
          <a:p>
            <a:pPr eaLnBrk="1" hangingPunct="1"/>
            <a:r>
              <a:rPr lang="en-US" dirty="0">
                <a:latin typeface="Arial" pitchFamily="-109" charset="0"/>
                <a:ea typeface="ＭＳ Ｐゴシック" pitchFamily="-109" charset="-128"/>
                <a:cs typeface="ＭＳ Ｐゴシック" pitchFamily="-109" charset="-128"/>
              </a:rPr>
              <a:t>flat file, all the data are stored in a single table. For the telephone directory, there</a:t>
            </a:r>
          </a:p>
          <a:p>
            <a:pPr eaLnBrk="1" hangingPunct="1"/>
            <a:r>
              <a:rPr lang="en-US" dirty="0">
                <a:latin typeface="Arial" pitchFamily="-109" charset="0"/>
                <a:ea typeface="ＭＳ Ｐゴシック" pitchFamily="-109" charset="-128"/>
                <a:cs typeface="ＭＳ Ｐゴシック" pitchFamily="-109" charset="-128"/>
              </a:rPr>
              <a:t>might be several subscribers with the same name, but the telephone numbers</a:t>
            </a:r>
          </a:p>
          <a:p>
            <a:pPr eaLnBrk="1" hangingPunct="1"/>
            <a:r>
              <a:rPr lang="en-US" dirty="0">
                <a:latin typeface="Arial" pitchFamily="-109" charset="0"/>
                <a:ea typeface="ＭＳ Ｐゴシック" pitchFamily="-109" charset="-128"/>
                <a:cs typeface="ＭＳ Ｐゴシック" pitchFamily="-109" charset="-128"/>
              </a:rPr>
              <a:t>should be unique, so that the telephone number serves as a unique identifier for a</a:t>
            </a:r>
          </a:p>
          <a:p>
            <a:pPr eaLnBrk="1" hangingPunct="1"/>
            <a:r>
              <a:rPr lang="en-US" dirty="0">
                <a:latin typeface="Arial" pitchFamily="-109" charset="0"/>
                <a:ea typeface="ＭＳ Ｐゴシック" pitchFamily="-109" charset="-128"/>
                <a:cs typeface="ＭＳ Ｐゴシック" pitchFamily="-109" charset="-128"/>
              </a:rPr>
              <a:t>row. However, two or more people sharing the same phone number might each be</a:t>
            </a:r>
          </a:p>
          <a:p>
            <a:pPr eaLnBrk="1" hangingPunct="1"/>
            <a:r>
              <a:rPr lang="en-US" dirty="0">
                <a:latin typeface="Arial" pitchFamily="-109" charset="0"/>
                <a:ea typeface="ＭＳ Ｐゴシック" pitchFamily="-109" charset="-128"/>
                <a:cs typeface="ＭＳ Ｐゴシック" pitchFamily="-109" charset="-128"/>
              </a:rPr>
              <a:t>listed in the directory. To continue to hold all the data for the telephone directory</a:t>
            </a:r>
          </a:p>
          <a:p>
            <a:pPr eaLnBrk="1" hangingPunct="1"/>
            <a:r>
              <a:rPr lang="en-US" dirty="0">
                <a:latin typeface="Arial" pitchFamily="-109" charset="0"/>
                <a:ea typeface="ＭＳ Ｐゴシック" pitchFamily="-109" charset="-128"/>
                <a:cs typeface="ＭＳ Ｐゴシック" pitchFamily="-109" charset="-128"/>
              </a:rPr>
              <a:t>in a single table and to provide for a unique identifier for each row, we could require</a:t>
            </a:r>
          </a:p>
          <a:p>
            <a:pPr eaLnBrk="1" hangingPunct="1"/>
            <a:r>
              <a:rPr lang="en-US" dirty="0">
                <a:latin typeface="Arial" pitchFamily="-109" charset="0"/>
                <a:ea typeface="ＭＳ Ｐゴシック" pitchFamily="-109" charset="-128"/>
                <a:cs typeface="ＭＳ Ｐゴシック" pitchFamily="-109" charset="-128"/>
              </a:rPr>
              <a:t>a separate column for secondary subscriber, tertiary subscriber, and so on. The result</a:t>
            </a:r>
          </a:p>
          <a:p>
            <a:pPr eaLnBrk="1" hangingPunct="1"/>
            <a:r>
              <a:rPr lang="en-US" dirty="0">
                <a:latin typeface="Arial" pitchFamily="-109" charset="0"/>
                <a:ea typeface="ＭＳ Ｐゴシック" pitchFamily="-109" charset="-128"/>
                <a:cs typeface="ＭＳ Ｐゴシック" pitchFamily="-109" charset="-128"/>
              </a:rPr>
              <a:t>would be that for each telephone number in use, there is a single entry in the table.</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drawback of using a single table is that some of the column positions for</a:t>
            </a:r>
          </a:p>
          <a:p>
            <a:pPr eaLnBrk="1" hangingPunct="1"/>
            <a:r>
              <a:rPr lang="en-US" dirty="0">
                <a:latin typeface="Arial" pitchFamily="-109" charset="0"/>
                <a:ea typeface="ＭＳ Ｐゴシック" pitchFamily="-109" charset="-128"/>
                <a:cs typeface="ＭＳ Ｐゴシック" pitchFamily="-109" charset="-128"/>
              </a:rPr>
              <a:t>a given row may be blank (not used). Also, any time a new service or new type of</a:t>
            </a:r>
          </a:p>
          <a:p>
            <a:pPr eaLnBrk="1" hangingPunct="1"/>
            <a:r>
              <a:rPr lang="en-US" dirty="0">
                <a:latin typeface="Arial" pitchFamily="-109" charset="0"/>
                <a:ea typeface="ＭＳ Ｐゴシック" pitchFamily="-109" charset="-128"/>
                <a:cs typeface="ＭＳ Ｐゴシック" pitchFamily="-109" charset="-128"/>
              </a:rPr>
              <a:t>information is incorporated in the database; more columns must be added and the</a:t>
            </a:r>
          </a:p>
          <a:p>
            <a:pPr eaLnBrk="1" hangingPunct="1"/>
            <a:r>
              <a:rPr lang="en-US" dirty="0">
                <a:latin typeface="Arial" pitchFamily="-109" charset="0"/>
                <a:ea typeface="ＭＳ Ｐゴシック" pitchFamily="-109" charset="-128"/>
                <a:cs typeface="ＭＳ Ｐゴシック" pitchFamily="-109" charset="-128"/>
              </a:rPr>
              <a:t>database and accompanying software must be redesigned and rebuilt.</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The relational database structure enables the creation of multiple tables</a:t>
            </a:r>
          </a:p>
          <a:p>
            <a:pPr eaLnBrk="1" hangingPunct="1"/>
            <a:r>
              <a:rPr lang="en-US" dirty="0">
                <a:latin typeface="Arial" pitchFamily="-109" charset="0"/>
                <a:ea typeface="ＭＳ Ｐゴシック" pitchFamily="-109" charset="-128"/>
                <a:cs typeface="ＭＳ Ｐゴシック" pitchFamily="-109" charset="-128"/>
              </a:rPr>
              <a:t>tied together by a unique identifier that is present in all tables.</a:t>
            </a:r>
          </a:p>
          <a:p>
            <a:pPr eaLnBrk="1" hangingPunct="1"/>
            <a:endParaRPr lang="en-US" dirty="0">
              <a:latin typeface="Arial" pitchFamily="-109" charset="0"/>
              <a:ea typeface="ＭＳ Ｐゴシック" pitchFamily="-109" charset="-128"/>
              <a:cs typeface="ＭＳ Ｐゴシック" pitchFamily="-109" charset="-128"/>
            </a:endParaRPr>
          </a:p>
          <a:p>
            <a:pPr eaLnBrk="1" hangingPunct="1"/>
            <a:r>
              <a:rPr lang="en-US" dirty="0">
                <a:latin typeface="Arial" pitchFamily="-109" charset="0"/>
                <a:ea typeface="ＭＳ Ｐゴシック" pitchFamily="-109" charset="-128"/>
                <a:cs typeface="ＭＳ Ｐゴシック" pitchFamily="-109" charset="-128"/>
              </a:rPr>
              <a:t>Users and applications use a relational query language to access the database.</a:t>
            </a:r>
          </a:p>
          <a:p>
            <a:pPr eaLnBrk="1" hangingPunct="1"/>
            <a:r>
              <a:rPr lang="en-US" dirty="0">
                <a:latin typeface="Arial" pitchFamily="-109" charset="0"/>
                <a:ea typeface="ＭＳ Ｐゴシック" pitchFamily="-109" charset="-128"/>
                <a:cs typeface="ＭＳ Ｐゴシック" pitchFamily="-109" charset="-128"/>
              </a:rPr>
              <a:t>The query language uses declarative statements rather than the procedural</a:t>
            </a:r>
          </a:p>
          <a:p>
            <a:pPr eaLnBrk="1" hangingPunct="1"/>
            <a:r>
              <a:rPr lang="en-US" dirty="0">
                <a:latin typeface="Arial" pitchFamily="-109" charset="0"/>
                <a:ea typeface="ＭＳ Ｐゴシック" pitchFamily="-109" charset="-128"/>
                <a:cs typeface="ＭＳ Ｐゴシック" pitchFamily="-109" charset="-128"/>
              </a:rPr>
              <a:t>instructions of a programming language. The query language allows</a:t>
            </a:r>
          </a:p>
          <a:p>
            <a:pPr eaLnBrk="1" hangingPunct="1"/>
            <a:r>
              <a:rPr lang="en-US" dirty="0">
                <a:latin typeface="Arial" pitchFamily="-109" charset="0"/>
                <a:ea typeface="ＭＳ Ｐゴシック" pitchFamily="-109" charset="-128"/>
                <a:cs typeface="ＭＳ Ｐゴシック" pitchFamily="-109" charset="-128"/>
              </a:rPr>
              <a:t>the user to request selected items of data from all records that fit a given set of</a:t>
            </a:r>
          </a:p>
          <a:p>
            <a:pPr eaLnBrk="1" hangingPunct="1"/>
            <a:r>
              <a:rPr lang="en-US" dirty="0">
                <a:latin typeface="Arial" pitchFamily="-109" charset="0"/>
                <a:ea typeface="ＭＳ Ｐゴシック" pitchFamily="-109" charset="-128"/>
                <a:cs typeface="ＭＳ Ｐゴシック" pitchFamily="-109" charset="-128"/>
              </a:rPr>
              <a:t>criteria. The software then figures out how to extract the requested data from one</a:t>
            </a:r>
          </a:p>
          <a:p>
            <a:pPr eaLnBrk="1" hangingPunct="1"/>
            <a:r>
              <a:rPr lang="en-US" dirty="0">
                <a:latin typeface="Arial" pitchFamily="-109" charset="0"/>
                <a:ea typeface="ＭＳ Ｐゴシック" pitchFamily="-109" charset="-128"/>
                <a:cs typeface="ＭＳ Ｐゴシック" pitchFamily="-109" charset="-128"/>
              </a:rPr>
              <a:t>or more tables. For example, a telephone company representative could retrieve a</a:t>
            </a:r>
          </a:p>
          <a:p>
            <a:pPr eaLnBrk="1" hangingPunct="1"/>
            <a:r>
              <a:rPr lang="en-US" dirty="0">
                <a:latin typeface="Arial" pitchFamily="-109" charset="0"/>
                <a:ea typeface="ＭＳ Ｐゴシック" pitchFamily="-109" charset="-128"/>
                <a:cs typeface="ＭＳ Ｐゴシック" pitchFamily="-109" charset="-128"/>
              </a:rPr>
              <a:t>subscriber’s billing information as well as the status of special services or the latest</a:t>
            </a:r>
          </a:p>
          <a:p>
            <a:pPr eaLnBrk="1" hangingPunct="1"/>
            <a:r>
              <a:rPr lang="en-US" dirty="0">
                <a:latin typeface="Arial" pitchFamily="-109" charset="0"/>
                <a:ea typeface="ＭＳ Ｐゴシック" pitchFamily="-109" charset="-128"/>
                <a:cs typeface="ＭＳ Ｐゴシック" pitchFamily="-109" charset="-128"/>
              </a:rPr>
              <a:t>payment received, all displayed on one screen.</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7</a:t>
            </a:fld>
            <a:endParaRPr lang="en-US"/>
          </a:p>
        </p:txBody>
      </p:sp>
    </p:spTree>
    <p:extLst>
      <p:ext uri="{BB962C8B-B14F-4D97-AF65-F5344CB8AC3E}">
        <p14:creationId xmlns:p14="http://schemas.microsoft.com/office/powerpoint/2010/main" val="3031426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Arial" pitchFamily="-109" charset="0"/>
                <a:ea typeface="ＭＳ Ｐゴシック" pitchFamily="-109" charset="-128"/>
                <a:cs typeface="ＭＳ Ｐゴシック" pitchFamily="-109" charset="-128"/>
              </a:rPr>
              <a:t>Figure 5.2 shows how new services and features can be added to the telephone database without</a:t>
            </a:r>
          </a:p>
          <a:p>
            <a:pPr eaLnBrk="1" hangingPunct="1"/>
            <a:r>
              <a:rPr lang="en-US" dirty="0">
                <a:latin typeface="Arial" pitchFamily="-109" charset="0"/>
                <a:ea typeface="ＭＳ Ｐゴシック" pitchFamily="-109" charset="-128"/>
                <a:cs typeface="ＭＳ Ｐゴシック" pitchFamily="-109" charset="-128"/>
              </a:rPr>
              <a:t>reconstructing the main table. In this example, there is a primary table with basic information for each telephone number. </a:t>
            </a:r>
          </a:p>
          <a:p>
            <a:pPr eaLnBrk="1" hangingPunct="1"/>
            <a:r>
              <a:rPr lang="en-US" dirty="0">
                <a:latin typeface="Arial" pitchFamily="-109" charset="0"/>
                <a:ea typeface="ＭＳ Ｐゴシック" pitchFamily="-109" charset="-128"/>
                <a:cs typeface="ＭＳ Ｐゴシック" pitchFamily="-109" charset="-128"/>
              </a:rPr>
              <a:t>The telephone number serves as a primary key. The database administrator can then define a new table with a</a:t>
            </a:r>
          </a:p>
          <a:p>
            <a:pPr eaLnBrk="1" hangingPunct="1"/>
            <a:r>
              <a:rPr lang="en-US" dirty="0">
                <a:latin typeface="Arial" pitchFamily="-109" charset="0"/>
                <a:ea typeface="ＭＳ Ｐゴシック" pitchFamily="-109" charset="-128"/>
                <a:cs typeface="ＭＳ Ｐゴシック" pitchFamily="-109" charset="-128"/>
              </a:rPr>
              <a:t>column for the primary key and other columns for other information.</a:t>
            </a:r>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8</a:t>
            </a:fld>
            <a:endParaRPr lang="en-US"/>
          </a:p>
        </p:txBody>
      </p:sp>
    </p:spTree>
    <p:extLst>
      <p:ext uri="{BB962C8B-B14F-4D97-AF65-F5344CB8AC3E}">
        <p14:creationId xmlns:p14="http://schemas.microsoft.com/office/powerpoint/2010/main" val="4162470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b="0" dirty="0">
                <a:latin typeface="Arial" pitchFamily="-109" charset="0"/>
                <a:ea typeface="ＭＳ Ｐゴシック" pitchFamily="-109" charset="-128"/>
                <a:cs typeface="ＭＳ Ｐゴシック" pitchFamily="-109" charset="-128"/>
              </a:rPr>
              <a:t>In relational database parlance, the basic building block is a </a:t>
            </a:r>
            <a:r>
              <a:rPr lang="en-US" b="1" dirty="0">
                <a:latin typeface="Arial" pitchFamily="-109" charset="0"/>
                <a:ea typeface="ＭＳ Ｐゴシック" pitchFamily="-109" charset="-128"/>
                <a:cs typeface="ＭＳ Ｐゴシック" pitchFamily="-109" charset="-128"/>
              </a:rPr>
              <a:t>relation</a:t>
            </a:r>
            <a:r>
              <a:rPr lang="en-US" b="0" dirty="0">
                <a:latin typeface="Arial" pitchFamily="-109" charset="0"/>
                <a:ea typeface="ＭＳ Ｐゴシック" pitchFamily="-109" charset="-128"/>
                <a:cs typeface="ＭＳ Ｐゴシック" pitchFamily="-109" charset="-128"/>
              </a:rPr>
              <a:t>, which is a</a:t>
            </a:r>
          </a:p>
          <a:p>
            <a:pPr eaLnBrk="1" hangingPunct="1"/>
            <a:r>
              <a:rPr lang="en-US" b="0" dirty="0">
                <a:latin typeface="Arial" pitchFamily="-109" charset="0"/>
                <a:ea typeface="ＭＳ Ｐゴシック" pitchFamily="-109" charset="-128"/>
                <a:cs typeface="ＭＳ Ｐゴシック" pitchFamily="-109" charset="-128"/>
              </a:rPr>
              <a:t>flat table. Rows are referred to as </a:t>
            </a:r>
            <a:r>
              <a:rPr lang="en-US" b="1" dirty="0">
                <a:latin typeface="Arial" pitchFamily="-109" charset="0"/>
                <a:ea typeface="ＭＳ Ｐゴシック" pitchFamily="-109" charset="-128"/>
                <a:cs typeface="ＭＳ Ｐゴシック" pitchFamily="-109" charset="-128"/>
              </a:rPr>
              <a:t>tuples </a:t>
            </a:r>
            <a:r>
              <a:rPr lang="en-US" b="0" dirty="0">
                <a:latin typeface="Arial" pitchFamily="-109" charset="0"/>
                <a:ea typeface="ＭＳ Ｐゴシック" pitchFamily="-109" charset="-128"/>
                <a:cs typeface="ＭＳ Ｐゴシック" pitchFamily="-109" charset="-128"/>
              </a:rPr>
              <a:t>, and columns are referred to as </a:t>
            </a:r>
            <a:r>
              <a:rPr lang="en-US" b="1" dirty="0">
                <a:latin typeface="Arial" pitchFamily="-109" charset="0"/>
                <a:ea typeface="ＭＳ Ｐゴシック" pitchFamily="-109" charset="-128"/>
                <a:cs typeface="ＭＳ Ｐゴシック" pitchFamily="-109" charset="-128"/>
              </a:rPr>
              <a:t>attributes.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a:t>
            </a:r>
            <a:r>
              <a:rPr lang="en-US" b="1" dirty="0">
                <a:latin typeface="Arial" pitchFamily="-109" charset="0"/>
                <a:ea typeface="ＭＳ Ｐゴシック" pitchFamily="-109" charset="-128"/>
                <a:cs typeface="ＭＳ Ｐゴシック" pitchFamily="-109" charset="-128"/>
              </a:rPr>
              <a:t>primary key </a:t>
            </a:r>
            <a:r>
              <a:rPr lang="en-US" b="0" dirty="0">
                <a:latin typeface="Arial" pitchFamily="-109" charset="0"/>
                <a:ea typeface="ＭＳ Ｐゴシック" pitchFamily="-109" charset="-128"/>
                <a:cs typeface="ＭＳ Ｐゴシック" pitchFamily="-109" charset="-128"/>
              </a:rPr>
              <a:t>is defined to be a portion of a row used to uniquely</a:t>
            </a:r>
          </a:p>
          <a:p>
            <a:pPr eaLnBrk="1" hangingPunct="1"/>
            <a:r>
              <a:rPr lang="en-US" b="0" dirty="0">
                <a:latin typeface="Arial" pitchFamily="-109" charset="0"/>
                <a:ea typeface="ＭＳ Ｐゴシック" pitchFamily="-109" charset="-128"/>
                <a:cs typeface="ＭＳ Ｐゴシック" pitchFamily="-109" charset="-128"/>
              </a:rPr>
              <a:t>identify a row in a table; the primary key consists of one or more column names.</a:t>
            </a:r>
          </a:p>
          <a:p>
            <a:pPr eaLnBrk="1" hangingPunct="1"/>
            <a:r>
              <a:rPr lang="en-US" b="0" dirty="0">
                <a:latin typeface="Arial" pitchFamily="-109" charset="0"/>
                <a:ea typeface="ＭＳ Ｐゴシック" pitchFamily="-109" charset="-128"/>
                <a:cs typeface="ＭＳ Ｐゴシック" pitchFamily="-109" charset="-128"/>
              </a:rPr>
              <a:t>In the example of Figure 5.2 , a single attribute, PhoneNumber, is enough to</a:t>
            </a:r>
          </a:p>
          <a:p>
            <a:pPr eaLnBrk="1" hangingPunct="1"/>
            <a:r>
              <a:rPr lang="en-US" b="0" dirty="0">
                <a:latin typeface="Arial" pitchFamily="-109" charset="0"/>
                <a:ea typeface="ＭＳ Ｐゴシック" pitchFamily="-109" charset="-128"/>
                <a:cs typeface="ＭＳ Ｐゴシック" pitchFamily="-109" charset="-128"/>
              </a:rPr>
              <a:t>uniquely identify a row in a table.</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To create a relationship between two tables, the attributes that define the</a:t>
            </a:r>
          </a:p>
          <a:p>
            <a:pPr eaLnBrk="1" hangingPunct="1"/>
            <a:r>
              <a:rPr lang="en-US" b="0" dirty="0">
                <a:latin typeface="Arial" pitchFamily="-109" charset="0"/>
                <a:ea typeface="ＭＳ Ｐゴシック" pitchFamily="-109" charset="-128"/>
                <a:cs typeface="ＭＳ Ｐゴシック" pitchFamily="-109" charset="-128"/>
              </a:rPr>
              <a:t>primary key in one table must appear as attributes in another table, where they are</a:t>
            </a:r>
          </a:p>
          <a:p>
            <a:pPr eaLnBrk="1" hangingPunct="1"/>
            <a:r>
              <a:rPr lang="en-US" b="0" dirty="0">
                <a:latin typeface="Arial" pitchFamily="-109" charset="0"/>
                <a:ea typeface="ＭＳ Ｐゴシック" pitchFamily="-109" charset="-128"/>
                <a:cs typeface="ＭＳ Ｐゴシック" pitchFamily="-109" charset="-128"/>
              </a:rPr>
              <a:t>referred to as a </a:t>
            </a:r>
            <a:r>
              <a:rPr lang="en-US" b="1" dirty="0">
                <a:latin typeface="Arial" pitchFamily="-109" charset="0"/>
                <a:ea typeface="ＭＳ Ｐゴシック" pitchFamily="-109" charset="-128"/>
                <a:cs typeface="ＭＳ Ｐゴシック" pitchFamily="-109" charset="-128"/>
              </a:rPr>
              <a:t>foreign key </a:t>
            </a:r>
            <a:r>
              <a:rPr lang="en-US" b="0" dirty="0">
                <a:latin typeface="Arial" pitchFamily="-109" charset="0"/>
                <a:ea typeface="ＭＳ Ｐゴシック" pitchFamily="-109" charset="-128"/>
                <a:cs typeface="ＭＳ Ｐゴシック" pitchFamily="-109" charset="-128"/>
              </a:rPr>
              <a:t>. Whereas the value of a primary key must be unique</a:t>
            </a:r>
          </a:p>
          <a:p>
            <a:pPr eaLnBrk="1" hangingPunct="1"/>
            <a:r>
              <a:rPr lang="en-US" b="0" dirty="0">
                <a:latin typeface="Arial" pitchFamily="-109" charset="0"/>
                <a:ea typeface="ＭＳ Ｐゴシック" pitchFamily="-109" charset="-128"/>
                <a:cs typeface="ＭＳ Ｐゴシック" pitchFamily="-109" charset="-128"/>
              </a:rPr>
              <a:t>for each tuple (row) of its table, a foreign key value can appear multiple times in</a:t>
            </a:r>
          </a:p>
          <a:p>
            <a:pPr eaLnBrk="1" hangingPunct="1"/>
            <a:r>
              <a:rPr lang="en-US" b="0" dirty="0">
                <a:latin typeface="Arial" pitchFamily="-109" charset="0"/>
                <a:ea typeface="ＭＳ Ｐゴシック" pitchFamily="-109" charset="-128"/>
                <a:cs typeface="ＭＳ Ｐゴシック" pitchFamily="-109" charset="-128"/>
              </a:rPr>
              <a:t>a table, so that there is a one-to-many relationship between a row in the table with</a:t>
            </a:r>
          </a:p>
          <a:p>
            <a:pPr eaLnBrk="1" hangingPunct="1"/>
            <a:r>
              <a:rPr lang="en-US" b="0" dirty="0">
                <a:latin typeface="Arial" pitchFamily="-109" charset="0"/>
                <a:ea typeface="ＭＳ Ｐゴシック" pitchFamily="-109" charset="-128"/>
                <a:cs typeface="ＭＳ Ｐゴシック" pitchFamily="-109" charset="-128"/>
              </a:rPr>
              <a:t>the primary key and rows in the table with the foreign key.</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A view is a virtual table. A view is the result of a query that returns</a:t>
            </a:r>
          </a:p>
          <a:p>
            <a:pPr eaLnBrk="1" hangingPunct="1"/>
            <a:r>
              <a:rPr lang="en-US" b="0" dirty="0">
                <a:latin typeface="Arial" pitchFamily="-109" charset="0"/>
                <a:ea typeface="ＭＳ Ｐゴシック" pitchFamily="-109" charset="-128"/>
                <a:cs typeface="ＭＳ Ｐゴシック" pitchFamily="-109" charset="-128"/>
              </a:rPr>
              <a:t>selected rows and columns from one or more tables.</a:t>
            </a:r>
          </a:p>
          <a:p>
            <a:pPr eaLnBrk="1" hangingPunct="1"/>
            <a:endParaRPr lang="en-US" b="0" dirty="0">
              <a:latin typeface="Arial" pitchFamily="-109" charset="0"/>
              <a:ea typeface="ＭＳ Ｐゴシック" pitchFamily="-109" charset="-128"/>
              <a:cs typeface="ＭＳ Ｐゴシック" pitchFamily="-109" charset="-128"/>
            </a:endParaRPr>
          </a:p>
          <a:p>
            <a:pPr eaLnBrk="1" hangingPunct="1"/>
            <a:r>
              <a:rPr lang="en-US" b="0" dirty="0">
                <a:latin typeface="Arial" pitchFamily="-109" charset="0"/>
                <a:ea typeface="ＭＳ Ｐゴシック" pitchFamily="-109" charset="-128"/>
                <a:cs typeface="ＭＳ Ｐゴシック" pitchFamily="-109" charset="-128"/>
              </a:rPr>
              <a:t>Views are often used for security purposes. A view can provide restricted access to a</a:t>
            </a:r>
          </a:p>
          <a:p>
            <a:pPr eaLnBrk="1" hangingPunct="1"/>
            <a:r>
              <a:rPr lang="en-US" b="0" dirty="0">
                <a:latin typeface="Arial" pitchFamily="-109" charset="0"/>
                <a:ea typeface="ＭＳ Ｐゴシック" pitchFamily="-109" charset="-128"/>
                <a:cs typeface="ＭＳ Ｐゴシック" pitchFamily="-109" charset="-128"/>
              </a:rPr>
              <a:t>relational database so that a user or application only has access to certain rows or columns.</a:t>
            </a:r>
            <a:endParaRPr lang="en-US" b="0" dirty="0">
              <a:latin typeface="Times New Roman" pitchFamily="-109" charset="0"/>
              <a:ea typeface="ＭＳ Ｐゴシック" pitchFamily="-109" charset="-128"/>
              <a:cs typeface="ＭＳ Ｐゴシック" pitchFamily="-109" charset="-128"/>
            </a:endParaRPr>
          </a:p>
          <a:p>
            <a:endParaRPr lang="en-US" dirty="0"/>
          </a:p>
        </p:txBody>
      </p:sp>
      <p:sp>
        <p:nvSpPr>
          <p:cNvPr id="4" name="Slide Number Placeholder 3"/>
          <p:cNvSpPr>
            <a:spLocks noGrp="1"/>
          </p:cNvSpPr>
          <p:nvPr>
            <p:ph type="sldNum" sz="quarter" idx="5"/>
          </p:nvPr>
        </p:nvSpPr>
        <p:spPr/>
        <p:txBody>
          <a:bodyPr/>
          <a:lstStyle/>
          <a:p>
            <a:fld id="{BF2C5394-9113-4247-88E1-EDCC4540E72A}" type="slidenum">
              <a:rPr lang="en-US" smtClean="0"/>
              <a:t>9</a:t>
            </a:fld>
            <a:endParaRPr lang="en-US"/>
          </a:p>
        </p:txBody>
      </p:sp>
    </p:spTree>
    <p:extLst>
      <p:ext uri="{BB962C8B-B14F-4D97-AF65-F5344CB8AC3E}">
        <p14:creationId xmlns:p14="http://schemas.microsoft.com/office/powerpoint/2010/main" val="40287440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BE7E9-0BC0-4846-A55E-61C1A4DDE2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BC4A8-A83B-F043-81A9-D7275D1B0B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EEE25-461E-C846-A7FA-485CE79E0960}"/>
              </a:ext>
            </a:extLst>
          </p:cNvPr>
          <p:cNvSpPr>
            <a:spLocks noGrp="1"/>
          </p:cNvSpPr>
          <p:nvPr>
            <p:ph type="dt" sz="half" idx="10"/>
          </p:nvPr>
        </p:nvSpPr>
        <p:spPr/>
        <p:txBody>
          <a:bodyPr/>
          <a:lstStyle/>
          <a:p>
            <a:fld id="{D0D1F24B-B509-48E8-9FE0-5FFEB286197B}" type="datetime1">
              <a:rPr lang="en-US" smtClean="0"/>
              <a:t>3/3/2021</a:t>
            </a:fld>
            <a:endParaRPr lang="en-US"/>
          </a:p>
        </p:txBody>
      </p:sp>
      <p:sp>
        <p:nvSpPr>
          <p:cNvPr id="5" name="Footer Placeholder 4">
            <a:extLst>
              <a:ext uri="{FF2B5EF4-FFF2-40B4-BE49-F238E27FC236}">
                <a16:creationId xmlns:a16="http://schemas.microsoft.com/office/drawing/2014/main" id="{112307CF-FF18-354C-9CB4-B91EED80C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F22DE4-8706-D848-A951-1FDEA0EEA923}"/>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964031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BC740-5376-3145-98D1-9FB49501A0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659ABE6-9994-624F-BF61-F0F74A9996B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596551-0DA7-DB47-A410-8EBBA4D5336B}"/>
              </a:ext>
            </a:extLst>
          </p:cNvPr>
          <p:cNvSpPr>
            <a:spLocks noGrp="1"/>
          </p:cNvSpPr>
          <p:nvPr>
            <p:ph type="dt" sz="half" idx="10"/>
          </p:nvPr>
        </p:nvSpPr>
        <p:spPr/>
        <p:txBody>
          <a:bodyPr/>
          <a:lstStyle/>
          <a:p>
            <a:fld id="{0361B266-E873-40A9-A3BC-B354B91B58F7}" type="datetime1">
              <a:rPr lang="en-US" smtClean="0"/>
              <a:t>3/3/2021</a:t>
            </a:fld>
            <a:endParaRPr lang="en-US"/>
          </a:p>
        </p:txBody>
      </p:sp>
      <p:sp>
        <p:nvSpPr>
          <p:cNvPr id="5" name="Footer Placeholder 4">
            <a:extLst>
              <a:ext uri="{FF2B5EF4-FFF2-40B4-BE49-F238E27FC236}">
                <a16:creationId xmlns:a16="http://schemas.microsoft.com/office/drawing/2014/main" id="{7AD9EB04-5C0F-914E-A59A-8BBF00CEEA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A97087-27C2-044A-A140-AFFDA6B555A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60178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8573E8-F20C-8841-A635-97D2EBA5C25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962DDCD-04E2-A547-BAA6-4D0784B8B52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62152C-EAF1-A54D-9F09-5081EFD9EA6F}"/>
              </a:ext>
            </a:extLst>
          </p:cNvPr>
          <p:cNvSpPr>
            <a:spLocks noGrp="1"/>
          </p:cNvSpPr>
          <p:nvPr>
            <p:ph type="dt" sz="half" idx="10"/>
          </p:nvPr>
        </p:nvSpPr>
        <p:spPr/>
        <p:txBody>
          <a:bodyPr/>
          <a:lstStyle/>
          <a:p>
            <a:fld id="{040A87FD-28A5-4C19-AD21-B834AD8EB205}" type="datetime1">
              <a:rPr lang="en-US" smtClean="0"/>
              <a:t>3/3/2021</a:t>
            </a:fld>
            <a:endParaRPr lang="en-US"/>
          </a:p>
        </p:txBody>
      </p:sp>
      <p:sp>
        <p:nvSpPr>
          <p:cNvPr id="5" name="Footer Placeholder 4">
            <a:extLst>
              <a:ext uri="{FF2B5EF4-FFF2-40B4-BE49-F238E27FC236}">
                <a16:creationId xmlns:a16="http://schemas.microsoft.com/office/drawing/2014/main" id="{B9AF4DCD-E05C-6944-A86E-AD62BF82B2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49B0FC-A628-8C49-AF49-C1720DDC1329}"/>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973446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66FBD-A116-8547-A3E4-44C989AEE1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83636F-4A95-C041-98C5-6F3AED6356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BE0DDE-3180-B04F-9447-F4C73D3120F7}"/>
              </a:ext>
            </a:extLst>
          </p:cNvPr>
          <p:cNvSpPr>
            <a:spLocks noGrp="1"/>
          </p:cNvSpPr>
          <p:nvPr>
            <p:ph type="dt" sz="half" idx="10"/>
          </p:nvPr>
        </p:nvSpPr>
        <p:spPr/>
        <p:txBody>
          <a:bodyPr/>
          <a:lstStyle/>
          <a:p>
            <a:fld id="{49121FBA-C071-4E4B-87E4-A0C96A36D4AC}" type="datetime1">
              <a:rPr lang="en-US" smtClean="0"/>
              <a:t>3/3/2021</a:t>
            </a:fld>
            <a:endParaRPr lang="en-US"/>
          </a:p>
        </p:txBody>
      </p:sp>
      <p:sp>
        <p:nvSpPr>
          <p:cNvPr id="5" name="Footer Placeholder 4">
            <a:extLst>
              <a:ext uri="{FF2B5EF4-FFF2-40B4-BE49-F238E27FC236}">
                <a16:creationId xmlns:a16="http://schemas.microsoft.com/office/drawing/2014/main" id="{66556443-5F8A-2547-9408-AF6B419087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42CE5-B615-014A-9D50-60268C7E091C}"/>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26206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8EBB5-CDB7-334B-936E-497F1EFE35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1ADED16-683B-5547-B9BE-28DBD77F5C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0BEDEAC-C181-0B4D-95E8-A4A77188D072}"/>
              </a:ext>
            </a:extLst>
          </p:cNvPr>
          <p:cNvSpPr>
            <a:spLocks noGrp="1"/>
          </p:cNvSpPr>
          <p:nvPr>
            <p:ph type="dt" sz="half" idx="10"/>
          </p:nvPr>
        </p:nvSpPr>
        <p:spPr/>
        <p:txBody>
          <a:bodyPr/>
          <a:lstStyle/>
          <a:p>
            <a:fld id="{FD1D936A-F7C1-458A-9A2B-C22AABDE2BE7}" type="datetime1">
              <a:rPr lang="en-US" smtClean="0"/>
              <a:t>3/3/2021</a:t>
            </a:fld>
            <a:endParaRPr lang="en-US"/>
          </a:p>
        </p:txBody>
      </p:sp>
      <p:sp>
        <p:nvSpPr>
          <p:cNvPr id="5" name="Footer Placeholder 4">
            <a:extLst>
              <a:ext uri="{FF2B5EF4-FFF2-40B4-BE49-F238E27FC236}">
                <a16:creationId xmlns:a16="http://schemas.microsoft.com/office/drawing/2014/main" id="{DAEC0123-8EB4-4440-BA4E-28FA6C6D73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523D2-E189-8043-993B-4535933B0D9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281099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83C9D-4395-024C-A9A6-CBC05C2162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4C1986-1B01-8B40-98F0-2FF5D7D21C0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F83290-18E9-6F41-A0DD-149DDB873E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A3648C-9BAE-CA43-9B0E-CD547DC1554A}"/>
              </a:ext>
            </a:extLst>
          </p:cNvPr>
          <p:cNvSpPr>
            <a:spLocks noGrp="1"/>
          </p:cNvSpPr>
          <p:nvPr>
            <p:ph type="dt" sz="half" idx="10"/>
          </p:nvPr>
        </p:nvSpPr>
        <p:spPr/>
        <p:txBody>
          <a:bodyPr/>
          <a:lstStyle/>
          <a:p>
            <a:fld id="{BDA3CA98-01A3-4775-8E1A-A3BDF7F5390C}" type="datetime1">
              <a:rPr lang="en-US" smtClean="0"/>
              <a:t>3/3/2021</a:t>
            </a:fld>
            <a:endParaRPr lang="en-US"/>
          </a:p>
        </p:txBody>
      </p:sp>
      <p:sp>
        <p:nvSpPr>
          <p:cNvPr id="6" name="Footer Placeholder 5">
            <a:extLst>
              <a:ext uri="{FF2B5EF4-FFF2-40B4-BE49-F238E27FC236}">
                <a16:creationId xmlns:a16="http://schemas.microsoft.com/office/drawing/2014/main" id="{BECFFD49-DBFF-F24A-912B-1648AA1A5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89E173-4F6D-8742-963B-9778954EEDC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9218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D6C3D-6549-FA49-A20A-8712D85261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EE4D96-B174-C44E-8925-843153050B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DBBADF1-D5AB-6F49-B9B9-A59B10B6DCC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D283EF-4686-444E-93F9-628023410F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4945A37-97AC-F24F-9E55-93D1693809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15CB054-9743-1D43-BDA0-43BE70C64954}"/>
              </a:ext>
            </a:extLst>
          </p:cNvPr>
          <p:cNvSpPr>
            <a:spLocks noGrp="1"/>
          </p:cNvSpPr>
          <p:nvPr>
            <p:ph type="dt" sz="half" idx="10"/>
          </p:nvPr>
        </p:nvSpPr>
        <p:spPr/>
        <p:txBody>
          <a:bodyPr/>
          <a:lstStyle/>
          <a:p>
            <a:fld id="{5807703F-0D1C-44DA-A3ED-259EE6849AEB}" type="datetime1">
              <a:rPr lang="en-US" smtClean="0"/>
              <a:t>3/3/2021</a:t>
            </a:fld>
            <a:endParaRPr lang="en-US"/>
          </a:p>
        </p:txBody>
      </p:sp>
      <p:sp>
        <p:nvSpPr>
          <p:cNvPr id="8" name="Footer Placeholder 7">
            <a:extLst>
              <a:ext uri="{FF2B5EF4-FFF2-40B4-BE49-F238E27FC236}">
                <a16:creationId xmlns:a16="http://schemas.microsoft.com/office/drawing/2014/main" id="{61F503E6-4F43-0F4B-9CC9-23A30069DE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8A6A29-744E-F44E-9C9F-7EB59A5A0128}"/>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4199274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12CF3-E406-8C46-BF0D-F879ABBC20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7E874E-06C3-8244-B3CA-3A3C4F85F74A}"/>
              </a:ext>
            </a:extLst>
          </p:cNvPr>
          <p:cNvSpPr>
            <a:spLocks noGrp="1"/>
          </p:cNvSpPr>
          <p:nvPr>
            <p:ph type="dt" sz="half" idx="10"/>
          </p:nvPr>
        </p:nvSpPr>
        <p:spPr/>
        <p:txBody>
          <a:bodyPr/>
          <a:lstStyle/>
          <a:p>
            <a:fld id="{6D1C7BF2-1E10-4D50-A5EA-6B451171F74C}" type="datetime1">
              <a:rPr lang="en-US" smtClean="0"/>
              <a:t>3/3/2021</a:t>
            </a:fld>
            <a:endParaRPr lang="en-US"/>
          </a:p>
        </p:txBody>
      </p:sp>
      <p:sp>
        <p:nvSpPr>
          <p:cNvPr id="4" name="Footer Placeholder 3">
            <a:extLst>
              <a:ext uri="{FF2B5EF4-FFF2-40B4-BE49-F238E27FC236}">
                <a16:creationId xmlns:a16="http://schemas.microsoft.com/office/drawing/2014/main" id="{8E7DAF3A-25B2-E84C-B5DD-23C26BE1B7A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D46F29-6876-9246-8D36-308EFAEDD7FD}"/>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837051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9A4C2F-0E5B-384C-8251-08A977FB6486}"/>
              </a:ext>
            </a:extLst>
          </p:cNvPr>
          <p:cNvSpPr>
            <a:spLocks noGrp="1"/>
          </p:cNvSpPr>
          <p:nvPr>
            <p:ph type="dt" sz="half" idx="10"/>
          </p:nvPr>
        </p:nvSpPr>
        <p:spPr/>
        <p:txBody>
          <a:bodyPr/>
          <a:lstStyle/>
          <a:p>
            <a:fld id="{90C9A998-DEAC-4C01-A7EA-0AC253E7FBA9}" type="datetime1">
              <a:rPr lang="en-US" smtClean="0"/>
              <a:t>3/3/2021</a:t>
            </a:fld>
            <a:endParaRPr lang="en-US"/>
          </a:p>
        </p:txBody>
      </p:sp>
      <p:sp>
        <p:nvSpPr>
          <p:cNvPr id="3" name="Footer Placeholder 2">
            <a:extLst>
              <a:ext uri="{FF2B5EF4-FFF2-40B4-BE49-F238E27FC236}">
                <a16:creationId xmlns:a16="http://schemas.microsoft.com/office/drawing/2014/main" id="{A59A4B14-250F-6C48-9D0E-D656FA34B9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64FEAA7-805C-324A-8EF0-EE4607952F6B}"/>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5423084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C9F0C-B7E1-9D41-8871-3B48D99102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A703C2-A431-9147-8899-5DD01590EB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943CC-AEFC-D542-AF8B-561B8F8E5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C6774C1-4496-B84A-A336-947FB9EE9E24}"/>
              </a:ext>
            </a:extLst>
          </p:cNvPr>
          <p:cNvSpPr>
            <a:spLocks noGrp="1"/>
          </p:cNvSpPr>
          <p:nvPr>
            <p:ph type="dt" sz="half" idx="10"/>
          </p:nvPr>
        </p:nvSpPr>
        <p:spPr/>
        <p:txBody>
          <a:bodyPr/>
          <a:lstStyle/>
          <a:p>
            <a:fld id="{B06C7F50-E058-4D3E-BDC5-E004E3751B86}" type="datetime1">
              <a:rPr lang="en-US" smtClean="0"/>
              <a:t>3/3/2021</a:t>
            </a:fld>
            <a:endParaRPr lang="en-US"/>
          </a:p>
        </p:txBody>
      </p:sp>
      <p:sp>
        <p:nvSpPr>
          <p:cNvPr id="6" name="Footer Placeholder 5">
            <a:extLst>
              <a:ext uri="{FF2B5EF4-FFF2-40B4-BE49-F238E27FC236}">
                <a16:creationId xmlns:a16="http://schemas.microsoft.com/office/drawing/2014/main" id="{82A17EA8-09B0-994D-B842-565CD1F653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75B334-F342-8C4F-9760-3243467B6510}"/>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35530135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1561-EE37-D64C-AA33-4C605207C2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9CB3C5-F19D-1C44-B5F9-611D4B1908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157CA5-FDEC-5B42-AEDA-6CA003C123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B7B349A-6500-4E43-B12D-3581D6C05582}"/>
              </a:ext>
            </a:extLst>
          </p:cNvPr>
          <p:cNvSpPr>
            <a:spLocks noGrp="1"/>
          </p:cNvSpPr>
          <p:nvPr>
            <p:ph type="dt" sz="half" idx="10"/>
          </p:nvPr>
        </p:nvSpPr>
        <p:spPr/>
        <p:txBody>
          <a:bodyPr/>
          <a:lstStyle/>
          <a:p>
            <a:fld id="{0C7041F8-8333-4E45-B632-F4AB1A94AD07}" type="datetime1">
              <a:rPr lang="en-US" smtClean="0"/>
              <a:t>3/3/2021</a:t>
            </a:fld>
            <a:endParaRPr lang="en-US"/>
          </a:p>
        </p:txBody>
      </p:sp>
      <p:sp>
        <p:nvSpPr>
          <p:cNvPr id="6" name="Footer Placeholder 5">
            <a:extLst>
              <a:ext uri="{FF2B5EF4-FFF2-40B4-BE49-F238E27FC236}">
                <a16:creationId xmlns:a16="http://schemas.microsoft.com/office/drawing/2014/main" id="{E498E374-B561-B749-9C24-03A40A46D9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D176C9-3FB7-FE44-8C3B-6A68600D6F81}"/>
              </a:ext>
            </a:extLst>
          </p:cNvPr>
          <p:cNvSpPr>
            <a:spLocks noGrp="1"/>
          </p:cNvSpPr>
          <p:nvPr>
            <p:ph type="sldNum" sz="quarter" idx="12"/>
          </p:nvPr>
        </p:nvSpPr>
        <p:spPr/>
        <p:txBody>
          <a:bodyPr/>
          <a:lstStyle/>
          <a:p>
            <a:fld id="{13E24696-1CB8-624D-8AD2-4763EA174DEF}" type="slidenum">
              <a:rPr lang="en-US" smtClean="0"/>
              <a:t>‹#›</a:t>
            </a:fld>
            <a:endParaRPr lang="en-US"/>
          </a:p>
        </p:txBody>
      </p:sp>
    </p:spTree>
    <p:extLst>
      <p:ext uri="{BB962C8B-B14F-4D97-AF65-F5344CB8AC3E}">
        <p14:creationId xmlns:p14="http://schemas.microsoft.com/office/powerpoint/2010/main" val="1181260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8B559E-4A24-9445-B87A-D5D26AECE3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0AEB4C-2318-F446-9B1F-4EB012E451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A79299-36C5-7048-BD06-8BDB10343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713646-A0C0-4738-A27A-C7AAA96974DA}" type="datetime1">
              <a:rPr lang="en-US" smtClean="0"/>
              <a:t>3/3/2021</a:t>
            </a:fld>
            <a:endParaRPr lang="en-US"/>
          </a:p>
        </p:txBody>
      </p:sp>
      <p:sp>
        <p:nvSpPr>
          <p:cNvPr id="5" name="Footer Placeholder 4">
            <a:extLst>
              <a:ext uri="{FF2B5EF4-FFF2-40B4-BE49-F238E27FC236}">
                <a16:creationId xmlns:a16="http://schemas.microsoft.com/office/drawing/2014/main" id="{ABE50CAD-07AE-4646-9515-12BE2629C3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60DECF1-3F80-504E-9CDE-8EB8715C6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24696-1CB8-624D-8AD2-4763EA174DEF}" type="slidenum">
              <a:rPr lang="en-US" smtClean="0"/>
              <a:t>‹#›</a:t>
            </a:fld>
            <a:endParaRPr lang="en-US"/>
          </a:p>
        </p:txBody>
      </p:sp>
    </p:spTree>
    <p:extLst>
      <p:ext uri="{BB962C8B-B14F-4D97-AF65-F5344CB8AC3E}">
        <p14:creationId xmlns:p14="http://schemas.microsoft.com/office/powerpoint/2010/main" val="2167148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g"/><Relationship Id="rId7" Type="http://schemas.openxmlformats.org/officeDocument/2006/relationships/diagramColors" Target="../diagrams/colors4.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g"/><Relationship Id="rId7" Type="http://schemas.openxmlformats.org/officeDocument/2006/relationships/diagramColors" Target="../diagrams/colors5.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jpg"/><Relationship Id="rId7" Type="http://schemas.openxmlformats.org/officeDocument/2006/relationships/diagramColors" Target="../diagrams/colors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8.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jpg"/><Relationship Id="rId7" Type="http://schemas.openxmlformats.org/officeDocument/2006/relationships/diagramColors" Target="../diagrams/colors7.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jpg"/><Relationship Id="rId7" Type="http://schemas.openxmlformats.org/officeDocument/2006/relationships/diagramColors" Target="../diagrams/colors8.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22.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jpg"/><Relationship Id="rId7" Type="http://schemas.openxmlformats.org/officeDocument/2006/relationships/diagramColors" Target="../diagrams/colors9.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image" Target="../media/image1.jpg"/><Relationship Id="rId7" Type="http://schemas.openxmlformats.org/officeDocument/2006/relationships/diagramColors" Target="../diagrams/colors1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1.jpg"/><Relationship Id="rId7" Type="http://schemas.openxmlformats.org/officeDocument/2006/relationships/diagramColors" Target="../diagrams/colors11.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g"/><Relationship Id="rId7" Type="http://schemas.openxmlformats.org/officeDocument/2006/relationships/diagramColors" Target="../diagrams/colors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Lecture will start shortly…</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9440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199" y="64168"/>
            <a:ext cx="8970579"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Basic Terminology for Relational Databases</a:t>
            </a:r>
          </a:p>
        </p:txBody>
      </p:sp>
      <p:pic>
        <p:nvPicPr>
          <p:cNvPr id="9" name="Picture 8">
            <a:extLst>
              <a:ext uri="{FF2B5EF4-FFF2-40B4-BE49-F238E27FC236}">
                <a16:creationId xmlns:a16="http://schemas.microsoft.com/office/drawing/2014/main" id="{F69E76A1-0925-4881-9378-0DE2518F63F6}"/>
              </a:ext>
            </a:extLst>
          </p:cNvPr>
          <p:cNvPicPr>
            <a:picLocks noChangeAspect="1"/>
          </p:cNvPicPr>
          <p:nvPr/>
        </p:nvPicPr>
        <p:blipFill>
          <a:blip r:embed="rId4"/>
          <a:stretch>
            <a:fillRect/>
          </a:stretch>
        </p:blipFill>
        <p:spPr>
          <a:xfrm>
            <a:off x="1745194" y="2004685"/>
            <a:ext cx="8344250" cy="2535785"/>
          </a:xfrm>
          <a:prstGeom prst="rect">
            <a:avLst/>
          </a:prstGeom>
        </p:spPr>
      </p:pic>
      <p:pic>
        <p:nvPicPr>
          <p:cNvPr id="10" name="Picture 9">
            <a:extLst>
              <a:ext uri="{FF2B5EF4-FFF2-40B4-BE49-F238E27FC236}">
                <a16:creationId xmlns:a16="http://schemas.microsoft.com/office/drawing/2014/main" id="{4E149514-01DD-45D6-AFC3-CA2079C70C6F}"/>
              </a:ext>
            </a:extLst>
          </p:cNvPr>
          <p:cNvPicPr>
            <a:picLocks noChangeAspect="1"/>
          </p:cNvPicPr>
          <p:nvPr/>
        </p:nvPicPr>
        <p:blipFill>
          <a:blip r:embed="rId5"/>
          <a:stretch>
            <a:fillRect/>
          </a:stretch>
        </p:blipFill>
        <p:spPr>
          <a:xfrm>
            <a:off x="2659104" y="5066158"/>
            <a:ext cx="6470172" cy="454934"/>
          </a:xfrm>
          <a:prstGeom prst="rect">
            <a:avLst/>
          </a:prstGeom>
        </p:spPr>
      </p:pic>
    </p:spTree>
    <p:extLst>
      <p:ext uri="{BB962C8B-B14F-4D97-AF65-F5344CB8AC3E}">
        <p14:creationId xmlns:p14="http://schemas.microsoft.com/office/powerpoint/2010/main" val="371263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23738" cy="1025935"/>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Abstract Model of a Relational Database</a:t>
            </a:r>
          </a:p>
        </p:txBody>
      </p:sp>
      <p:pic>
        <p:nvPicPr>
          <p:cNvPr id="9" name="Picture 8">
            <a:extLst>
              <a:ext uri="{FF2B5EF4-FFF2-40B4-BE49-F238E27FC236}">
                <a16:creationId xmlns:a16="http://schemas.microsoft.com/office/drawing/2014/main" id="{2BEB0A1E-3ED6-4038-9EDB-A96F6B4E043A}"/>
              </a:ext>
            </a:extLst>
          </p:cNvPr>
          <p:cNvPicPr>
            <a:picLocks noChangeAspect="1"/>
          </p:cNvPicPr>
          <p:nvPr/>
        </p:nvPicPr>
        <p:blipFill>
          <a:blip r:embed="rId4"/>
          <a:stretch>
            <a:fillRect/>
          </a:stretch>
        </p:blipFill>
        <p:spPr>
          <a:xfrm>
            <a:off x="1914197" y="1213487"/>
            <a:ext cx="6858000" cy="4474427"/>
          </a:xfrm>
          <a:prstGeom prst="rect">
            <a:avLst/>
          </a:prstGeom>
        </p:spPr>
      </p:pic>
      <p:pic>
        <p:nvPicPr>
          <p:cNvPr id="10" name="Picture 9">
            <a:extLst>
              <a:ext uri="{FF2B5EF4-FFF2-40B4-BE49-F238E27FC236}">
                <a16:creationId xmlns:a16="http://schemas.microsoft.com/office/drawing/2014/main" id="{A76D6BE2-A024-4F4C-8028-19E0FFA6C18D}"/>
              </a:ext>
            </a:extLst>
          </p:cNvPr>
          <p:cNvPicPr>
            <a:picLocks noChangeAspect="1"/>
          </p:cNvPicPr>
          <p:nvPr/>
        </p:nvPicPr>
        <p:blipFill>
          <a:blip r:embed="rId5"/>
          <a:stretch>
            <a:fillRect/>
          </a:stretch>
        </p:blipFill>
        <p:spPr>
          <a:xfrm>
            <a:off x="2099432" y="5724705"/>
            <a:ext cx="6858000" cy="390525"/>
          </a:xfrm>
          <a:prstGeom prst="rect">
            <a:avLst/>
          </a:prstGeom>
        </p:spPr>
      </p:pic>
    </p:spTree>
    <p:extLst>
      <p:ext uri="{BB962C8B-B14F-4D97-AF65-F5344CB8AC3E}">
        <p14:creationId xmlns:p14="http://schemas.microsoft.com/office/powerpoint/2010/main" val="1742341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23738"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 of a Relational Database</a:t>
            </a:r>
          </a:p>
        </p:txBody>
      </p:sp>
      <p:pic>
        <p:nvPicPr>
          <p:cNvPr id="2" name="Picture 1">
            <a:extLst>
              <a:ext uri="{FF2B5EF4-FFF2-40B4-BE49-F238E27FC236}">
                <a16:creationId xmlns:a16="http://schemas.microsoft.com/office/drawing/2014/main" id="{696ED379-D2D0-4C38-894F-889AF6485D7C}"/>
              </a:ext>
            </a:extLst>
          </p:cNvPr>
          <p:cNvPicPr>
            <a:picLocks noChangeAspect="1"/>
          </p:cNvPicPr>
          <p:nvPr/>
        </p:nvPicPr>
        <p:blipFill>
          <a:blip r:embed="rId4"/>
          <a:stretch>
            <a:fillRect/>
          </a:stretch>
        </p:blipFill>
        <p:spPr>
          <a:xfrm>
            <a:off x="195755" y="1776412"/>
            <a:ext cx="7543800" cy="3305175"/>
          </a:xfrm>
          <a:prstGeom prst="rect">
            <a:avLst/>
          </a:prstGeom>
        </p:spPr>
      </p:pic>
      <p:pic>
        <p:nvPicPr>
          <p:cNvPr id="3" name="Picture 2">
            <a:extLst>
              <a:ext uri="{FF2B5EF4-FFF2-40B4-BE49-F238E27FC236}">
                <a16:creationId xmlns:a16="http://schemas.microsoft.com/office/drawing/2014/main" id="{78A222A4-E1F8-4AA3-99A7-1B675E6868F0}"/>
              </a:ext>
            </a:extLst>
          </p:cNvPr>
          <p:cNvPicPr>
            <a:picLocks noChangeAspect="1"/>
          </p:cNvPicPr>
          <p:nvPr/>
        </p:nvPicPr>
        <p:blipFill>
          <a:blip r:embed="rId5"/>
          <a:stretch>
            <a:fillRect/>
          </a:stretch>
        </p:blipFill>
        <p:spPr>
          <a:xfrm>
            <a:off x="8056846" y="2315893"/>
            <a:ext cx="3771900" cy="2762250"/>
          </a:xfrm>
          <a:prstGeom prst="rect">
            <a:avLst/>
          </a:prstGeom>
        </p:spPr>
      </p:pic>
      <p:pic>
        <p:nvPicPr>
          <p:cNvPr id="12" name="Picture 11">
            <a:extLst>
              <a:ext uri="{FF2B5EF4-FFF2-40B4-BE49-F238E27FC236}">
                <a16:creationId xmlns:a16="http://schemas.microsoft.com/office/drawing/2014/main" id="{065818C6-C194-4813-B606-5ACBAC63E362}"/>
              </a:ext>
            </a:extLst>
          </p:cNvPr>
          <p:cNvPicPr>
            <a:picLocks noChangeAspect="1"/>
          </p:cNvPicPr>
          <p:nvPr/>
        </p:nvPicPr>
        <p:blipFill>
          <a:blip r:embed="rId6"/>
          <a:stretch>
            <a:fillRect/>
          </a:stretch>
        </p:blipFill>
        <p:spPr>
          <a:xfrm>
            <a:off x="3407480" y="5406423"/>
            <a:ext cx="4714875" cy="333375"/>
          </a:xfrm>
          <a:prstGeom prst="rect">
            <a:avLst/>
          </a:prstGeom>
        </p:spPr>
      </p:pic>
    </p:spTree>
    <p:extLst>
      <p:ext uri="{BB962C8B-B14F-4D97-AF65-F5344CB8AC3E}">
        <p14:creationId xmlns:p14="http://schemas.microsoft.com/office/powerpoint/2010/main" val="3049592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2418069"/>
          </a:xfrm>
        </p:spPr>
        <p:txBody>
          <a:bodyPr>
            <a:noAutofit/>
          </a:bodyPr>
          <a:lstStyle/>
          <a:p>
            <a:pPr eaLnBrk="1" hangingPunct="1"/>
            <a:r>
              <a:rPr lang="en-US" altLang="en-US" sz="3200" dirty="0"/>
              <a:t>Standardized language to define schema, manipulate, and query data in a relational database</a:t>
            </a:r>
            <a:endParaRPr lang="en-US" altLang="en-US" sz="2800" dirty="0"/>
          </a:p>
          <a:p>
            <a:pPr eaLnBrk="1" hangingPunct="1"/>
            <a:r>
              <a:rPr lang="en-US" altLang="en-US" sz="3200" dirty="0"/>
              <a:t>Several similar versions of ANSI/ISO standard</a:t>
            </a:r>
          </a:p>
          <a:p>
            <a:pPr eaLnBrk="1" hangingPunct="1"/>
            <a:r>
              <a:rPr lang="en-US" altLang="en-US" sz="3200" dirty="0"/>
              <a:t>All follow the same basic syntax and semantics</a:t>
            </a:r>
            <a:endParaRPr lang="en-US" altLang="en-US" sz="2800"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Structured Query Language (SQL)</a:t>
            </a:r>
          </a:p>
        </p:txBody>
      </p:sp>
      <p:graphicFrame>
        <p:nvGraphicFramePr>
          <p:cNvPr id="10" name="Diagram 9">
            <a:extLst>
              <a:ext uri="{FF2B5EF4-FFF2-40B4-BE49-F238E27FC236}">
                <a16:creationId xmlns:a16="http://schemas.microsoft.com/office/drawing/2014/main" id="{DF4EE330-371F-40DB-A71C-34F5A60C5181}"/>
              </a:ext>
            </a:extLst>
          </p:cNvPr>
          <p:cNvGraphicFramePr/>
          <p:nvPr>
            <p:extLst>
              <p:ext uri="{D42A27DB-BD31-4B8C-83A1-F6EECF244321}">
                <p14:modId xmlns:p14="http://schemas.microsoft.com/office/powerpoint/2010/main" val="4042747920"/>
              </p:ext>
            </p:extLst>
          </p:nvPr>
        </p:nvGraphicFramePr>
        <p:xfrm>
          <a:off x="3048000" y="3394842"/>
          <a:ext cx="6096000" cy="259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03540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SQL Injection Attacks (SQLi)</a:t>
            </a:r>
          </a:p>
        </p:txBody>
      </p:sp>
      <p:sp>
        <p:nvSpPr>
          <p:cNvPr id="15" name="Content Placeholder 2">
            <a:extLst>
              <a:ext uri="{FF2B5EF4-FFF2-40B4-BE49-F238E27FC236}">
                <a16:creationId xmlns:a16="http://schemas.microsoft.com/office/drawing/2014/main" id="{8083B9CB-BE96-4904-8243-EFBC47504A7B}"/>
              </a:ext>
            </a:extLst>
          </p:cNvPr>
          <p:cNvSpPr>
            <a:spLocks noGrp="1"/>
          </p:cNvSpPr>
          <p:nvPr>
            <p:ph idx="1"/>
          </p:nvPr>
        </p:nvSpPr>
        <p:spPr>
          <a:xfrm>
            <a:off x="473242" y="1476018"/>
            <a:ext cx="5312703" cy="4297319"/>
          </a:xfrm>
        </p:spPr>
        <p:txBody>
          <a:bodyPr>
            <a:noAutofit/>
          </a:bodyPr>
          <a:lstStyle/>
          <a:p>
            <a:pPr eaLnBrk="1" hangingPunct="1"/>
            <a:r>
              <a:rPr lang="en-US" altLang="en-US" sz="3200" dirty="0"/>
              <a:t>One of the most prevalent and dangerous network-based security threats</a:t>
            </a:r>
          </a:p>
          <a:p>
            <a:pPr eaLnBrk="1" hangingPunct="1"/>
            <a:r>
              <a:rPr lang="en-US" altLang="en-US" sz="3200" dirty="0"/>
              <a:t>Designed to exploit the nature of web application pages</a:t>
            </a:r>
          </a:p>
          <a:p>
            <a:pPr eaLnBrk="1" hangingPunct="1"/>
            <a:r>
              <a:rPr lang="en-US" altLang="en-US" sz="3200" dirty="0"/>
              <a:t>Sends malicious SQL commands to the database server</a:t>
            </a:r>
          </a:p>
        </p:txBody>
      </p:sp>
      <p:sp>
        <p:nvSpPr>
          <p:cNvPr id="16" name="Content Placeholder 2">
            <a:extLst>
              <a:ext uri="{FF2B5EF4-FFF2-40B4-BE49-F238E27FC236}">
                <a16:creationId xmlns:a16="http://schemas.microsoft.com/office/drawing/2014/main" id="{6E2AE4FE-97F1-41C5-80EB-6C86C7041D6D}"/>
              </a:ext>
            </a:extLst>
          </p:cNvPr>
          <p:cNvSpPr txBox="1">
            <a:spLocks/>
          </p:cNvSpPr>
          <p:nvPr/>
        </p:nvSpPr>
        <p:spPr>
          <a:xfrm>
            <a:off x="6175118" y="1486527"/>
            <a:ext cx="5312703" cy="453590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en-US" sz="3200" dirty="0"/>
              <a:t>Most common attack goal is bulk extraction of data</a:t>
            </a:r>
          </a:p>
          <a:p>
            <a:r>
              <a:rPr lang="en-US" altLang="en-US" sz="3200" dirty="0"/>
              <a:t>Depending on the environment, SQL injection can also be exploited to:</a:t>
            </a:r>
          </a:p>
          <a:p>
            <a:pPr lvl="1"/>
            <a:r>
              <a:rPr lang="en-US" altLang="en-US" sz="2800" dirty="0"/>
              <a:t>Modify or delete data</a:t>
            </a:r>
          </a:p>
          <a:p>
            <a:pPr lvl="1"/>
            <a:r>
              <a:rPr lang="en-US" altLang="en-US" sz="2800" dirty="0"/>
              <a:t>Execute arbitrary operating system commands</a:t>
            </a:r>
          </a:p>
          <a:p>
            <a:pPr lvl="1"/>
            <a:r>
              <a:rPr lang="en-US" altLang="en-US" sz="2800" dirty="0"/>
              <a:t>Launch denial-of-service (DoS) attacks</a:t>
            </a:r>
          </a:p>
        </p:txBody>
      </p:sp>
    </p:spTree>
    <p:extLst>
      <p:ext uri="{BB962C8B-B14F-4D97-AF65-F5344CB8AC3E}">
        <p14:creationId xmlns:p14="http://schemas.microsoft.com/office/powerpoint/2010/main" val="848957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623738"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Typical SQL Injection Attack</a:t>
            </a:r>
          </a:p>
        </p:txBody>
      </p:sp>
      <p:pic>
        <p:nvPicPr>
          <p:cNvPr id="2" name="Picture 1">
            <a:extLst>
              <a:ext uri="{FF2B5EF4-FFF2-40B4-BE49-F238E27FC236}">
                <a16:creationId xmlns:a16="http://schemas.microsoft.com/office/drawing/2014/main" id="{B46CDDD0-0BF6-4924-8C5B-209BD3370CA0}"/>
              </a:ext>
            </a:extLst>
          </p:cNvPr>
          <p:cNvPicPr>
            <a:picLocks noChangeAspect="1"/>
          </p:cNvPicPr>
          <p:nvPr/>
        </p:nvPicPr>
        <p:blipFill>
          <a:blip r:embed="rId4"/>
          <a:stretch>
            <a:fillRect/>
          </a:stretch>
        </p:blipFill>
        <p:spPr>
          <a:xfrm>
            <a:off x="1954921" y="1173549"/>
            <a:ext cx="4846523" cy="5046380"/>
          </a:xfrm>
          <a:prstGeom prst="rect">
            <a:avLst/>
          </a:prstGeom>
        </p:spPr>
      </p:pic>
      <p:pic>
        <p:nvPicPr>
          <p:cNvPr id="3" name="Picture 2">
            <a:extLst>
              <a:ext uri="{FF2B5EF4-FFF2-40B4-BE49-F238E27FC236}">
                <a16:creationId xmlns:a16="http://schemas.microsoft.com/office/drawing/2014/main" id="{1A34680A-DB72-4B03-AFB6-09B707AE7121}"/>
              </a:ext>
            </a:extLst>
          </p:cNvPr>
          <p:cNvPicPr>
            <a:picLocks noChangeAspect="1"/>
          </p:cNvPicPr>
          <p:nvPr/>
        </p:nvPicPr>
        <p:blipFill>
          <a:blip r:embed="rId5"/>
          <a:stretch>
            <a:fillRect/>
          </a:stretch>
        </p:blipFill>
        <p:spPr>
          <a:xfrm>
            <a:off x="7414402" y="3406012"/>
            <a:ext cx="3543300" cy="266700"/>
          </a:xfrm>
          <a:prstGeom prst="rect">
            <a:avLst/>
          </a:prstGeom>
        </p:spPr>
      </p:pic>
    </p:spTree>
    <p:extLst>
      <p:ext uri="{BB962C8B-B14F-4D97-AF65-F5344CB8AC3E}">
        <p14:creationId xmlns:p14="http://schemas.microsoft.com/office/powerpoint/2010/main" val="477248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SQL Injection Technique</a:t>
            </a:r>
          </a:p>
        </p:txBody>
      </p:sp>
      <p:graphicFrame>
        <p:nvGraphicFramePr>
          <p:cNvPr id="14" name="Content Placeholder 4">
            <a:extLst>
              <a:ext uri="{FF2B5EF4-FFF2-40B4-BE49-F238E27FC236}">
                <a16:creationId xmlns:a16="http://schemas.microsoft.com/office/drawing/2014/main" id="{ABFFF9D8-E783-4D07-85E3-815216CC6AD0}"/>
              </a:ext>
            </a:extLst>
          </p:cNvPr>
          <p:cNvGraphicFramePr>
            <a:graphicFrameLocks noGrp="1"/>
          </p:cNvGraphicFramePr>
          <p:nvPr>
            <p:extLst>
              <p:ext uri="{D42A27DB-BD31-4B8C-83A1-F6EECF244321}">
                <p14:modId xmlns:p14="http://schemas.microsoft.com/office/powerpoint/2010/main" val="440523655"/>
              </p:ext>
            </p:extLst>
          </p:nvPr>
        </p:nvGraphicFramePr>
        <p:xfrm>
          <a:off x="1681654" y="1261926"/>
          <a:ext cx="8660524" cy="480953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4640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SQL Injection Attack Avenues</a:t>
            </a:r>
          </a:p>
        </p:txBody>
      </p:sp>
      <p:graphicFrame>
        <p:nvGraphicFramePr>
          <p:cNvPr id="10" name="Content Placeholder 3">
            <a:extLst>
              <a:ext uri="{FF2B5EF4-FFF2-40B4-BE49-F238E27FC236}">
                <a16:creationId xmlns:a16="http://schemas.microsoft.com/office/drawing/2014/main" id="{62654FD3-B60A-4DBC-9FDA-35B3453D48F2}"/>
              </a:ext>
            </a:extLst>
          </p:cNvPr>
          <p:cNvGraphicFramePr>
            <a:graphicFrameLocks noGrp="1"/>
          </p:cNvGraphicFramePr>
          <p:nvPr>
            <p:extLst>
              <p:ext uri="{D42A27DB-BD31-4B8C-83A1-F6EECF244321}">
                <p14:modId xmlns:p14="http://schemas.microsoft.com/office/powerpoint/2010/main" val="1444290612"/>
              </p:ext>
            </p:extLst>
          </p:nvPr>
        </p:nvGraphicFramePr>
        <p:xfrm>
          <a:off x="1842356" y="1140731"/>
          <a:ext cx="8507288" cy="50253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54925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Inband Attacks</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2" y="1160704"/>
            <a:ext cx="11237114" cy="2150056"/>
          </a:xfrm>
        </p:spPr>
        <p:txBody>
          <a:bodyPr>
            <a:noAutofit/>
          </a:bodyPr>
          <a:lstStyle/>
          <a:p>
            <a:pPr eaLnBrk="1" hangingPunct="1"/>
            <a:r>
              <a:rPr lang="en-US" altLang="en-US" sz="3200" dirty="0"/>
              <a:t>Uses the same communication channel for injecting SQL code and retrieving results</a:t>
            </a:r>
            <a:endParaRPr lang="en-US" altLang="en-US" sz="2800" dirty="0"/>
          </a:p>
          <a:p>
            <a:pPr eaLnBrk="1" hangingPunct="1"/>
            <a:r>
              <a:rPr lang="en-US" altLang="en-US" sz="3200" dirty="0"/>
              <a:t>The retrieval data are presented directly in application web page</a:t>
            </a:r>
          </a:p>
          <a:p>
            <a:pPr eaLnBrk="1" hangingPunct="1"/>
            <a:r>
              <a:rPr lang="en-US" altLang="en-US" sz="3200" dirty="0"/>
              <a:t>Include:</a:t>
            </a:r>
            <a:endParaRPr lang="en-US" altLang="en-US" sz="2800" dirty="0"/>
          </a:p>
        </p:txBody>
      </p:sp>
      <p:graphicFrame>
        <p:nvGraphicFramePr>
          <p:cNvPr id="14" name="Diagram 13">
            <a:extLst>
              <a:ext uri="{FF2B5EF4-FFF2-40B4-BE49-F238E27FC236}">
                <a16:creationId xmlns:a16="http://schemas.microsoft.com/office/drawing/2014/main" id="{8673681D-8CA9-472F-9D59-0A632E43C93A}"/>
              </a:ext>
            </a:extLst>
          </p:cNvPr>
          <p:cNvGraphicFramePr/>
          <p:nvPr>
            <p:extLst>
              <p:ext uri="{D42A27DB-BD31-4B8C-83A1-F6EECF244321}">
                <p14:modId xmlns:p14="http://schemas.microsoft.com/office/powerpoint/2010/main" val="2466912180"/>
              </p:ext>
            </p:extLst>
          </p:nvPr>
        </p:nvGraphicFramePr>
        <p:xfrm>
          <a:off x="2638096" y="2869324"/>
          <a:ext cx="7924800" cy="3200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9917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19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Inferential Attack</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2" y="1160704"/>
            <a:ext cx="11237114" cy="4451820"/>
          </a:xfrm>
        </p:spPr>
        <p:txBody>
          <a:bodyPr>
            <a:noAutofit/>
          </a:bodyPr>
          <a:lstStyle/>
          <a:p>
            <a:pPr eaLnBrk="1" hangingPunct="1"/>
            <a:r>
              <a:rPr lang="en-US" altLang="en-US" sz="3200" dirty="0"/>
              <a:t>There is no actual transfer of data, but the attacker can reconstruct the information by sending requests and observing the resulting behavior of the website/database server</a:t>
            </a:r>
            <a:endParaRPr lang="en-US" altLang="en-US" sz="2800" dirty="0"/>
          </a:p>
          <a:p>
            <a:pPr eaLnBrk="1" hangingPunct="1"/>
            <a:r>
              <a:rPr lang="en-US" altLang="en-US" sz="3200" dirty="0"/>
              <a:t>Include:</a:t>
            </a:r>
          </a:p>
          <a:p>
            <a:pPr lvl="1"/>
            <a:r>
              <a:rPr lang="en-US" altLang="en-US" sz="2800" dirty="0"/>
              <a:t>Illegal/logically incorrect queries</a:t>
            </a:r>
          </a:p>
          <a:p>
            <a:pPr lvl="2"/>
            <a:r>
              <a:rPr lang="en-US" altLang="en-US" sz="2200" dirty="0"/>
              <a:t>This attack lets an attacker gather important information about the type and structure of the backend database of a web application</a:t>
            </a:r>
          </a:p>
          <a:p>
            <a:pPr lvl="2"/>
            <a:r>
              <a:rPr lang="en-US" altLang="en-US" sz="2200" dirty="0"/>
              <a:t>The attack is considered a preliminary, information-gathering step for other attacks</a:t>
            </a:r>
          </a:p>
          <a:p>
            <a:pPr lvl="1"/>
            <a:r>
              <a:rPr lang="en-US" altLang="en-US" sz="2800" dirty="0"/>
              <a:t>Blind SQL injection</a:t>
            </a:r>
          </a:p>
          <a:p>
            <a:pPr lvl="2"/>
            <a:r>
              <a:rPr lang="en-US" altLang="en-US" sz="2200" dirty="0"/>
              <a:t>Allows attackers to infer the data present in a database system even when the system is sufficiently secure to not display any erroneous information back to the attacker</a:t>
            </a:r>
          </a:p>
        </p:txBody>
      </p:sp>
    </p:spTree>
    <p:extLst>
      <p:ext uri="{BB962C8B-B14F-4D97-AF65-F5344CB8AC3E}">
        <p14:creationId xmlns:p14="http://schemas.microsoft.com/office/powerpoint/2010/main" val="2897649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087627"/>
            <a:ext cx="10604938" cy="6179447"/>
          </a:xfrm>
        </p:spPr>
        <p:txBody>
          <a:bodyPr>
            <a:normAutofit fontScale="90000"/>
          </a:bodyPr>
          <a:lstStyle/>
          <a:p>
            <a:br>
              <a:rPr lang="en-US" b="1" dirty="0">
                <a:latin typeface="+mn-lt"/>
              </a:rPr>
            </a:br>
            <a:r>
              <a:rPr lang="en-US" b="1" dirty="0">
                <a:latin typeface="+mn-lt"/>
              </a:rPr>
              <a:t>Computing Security:</a:t>
            </a:r>
            <a:br>
              <a:rPr lang="en-US" b="1" dirty="0">
                <a:latin typeface="+mn-lt"/>
              </a:rPr>
            </a:br>
            <a:r>
              <a:rPr lang="en-US" b="1" dirty="0">
                <a:latin typeface="+mn-lt"/>
              </a:rPr>
              <a:t>Principles and Practice</a:t>
            </a:r>
            <a:br>
              <a:rPr lang="en-US" b="1" dirty="0">
                <a:latin typeface="+mn-lt"/>
              </a:rPr>
            </a:br>
            <a:br>
              <a:rPr lang="en-US" dirty="0">
                <a:effectLst/>
              </a:rPr>
            </a:br>
            <a:r>
              <a:rPr lang="en-US" sz="4000" b="1" dirty="0">
                <a:effectLst/>
                <a:latin typeface="+mn-lt"/>
              </a:rPr>
              <a:t>Chapter 5 – </a:t>
            </a:r>
            <a:r>
              <a:rPr lang="en-US" sz="4000" b="1" dirty="0">
                <a:latin typeface="+mn-lt"/>
              </a:rPr>
              <a:t>Database &amp; Data Center Security</a:t>
            </a:r>
            <a:br>
              <a:rPr lang="en-US" sz="4000" dirty="0">
                <a:effectLst/>
                <a:latin typeface="+mn-lt"/>
              </a:rPr>
            </a:br>
            <a:r>
              <a:rPr lang="en-US" sz="4000" dirty="0">
                <a:effectLst/>
                <a:latin typeface="+mn-lt"/>
              </a:rPr>
              <a:t>March</a:t>
            </a:r>
            <a:r>
              <a:rPr lang="en-US" sz="3600" dirty="0">
                <a:effectLst/>
                <a:latin typeface="+mn-lt"/>
              </a:rPr>
              <a:t> 3</a:t>
            </a:r>
            <a:r>
              <a:rPr lang="en-US" sz="3600" baseline="30000" dirty="0">
                <a:effectLst/>
                <a:latin typeface="+mn-lt"/>
              </a:rPr>
              <a:t>rd</a:t>
            </a:r>
            <a:r>
              <a:rPr lang="en-US" sz="3600" dirty="0">
                <a:effectLst/>
                <a:latin typeface="+mn-lt"/>
              </a:rPr>
              <a:t> &amp; 8</a:t>
            </a:r>
            <a:r>
              <a:rPr lang="en-US" sz="3600" baseline="30000" dirty="0">
                <a:effectLst/>
                <a:latin typeface="+mn-lt"/>
              </a:rPr>
              <a:t>th</a:t>
            </a:r>
            <a:r>
              <a:rPr lang="en-US" sz="3600" dirty="0">
                <a:effectLst/>
                <a:latin typeface="+mn-lt"/>
              </a:rPr>
              <a:t>, 2021</a:t>
            </a:r>
            <a:br>
              <a:rPr lang="en-US" sz="4000" dirty="0"/>
            </a:br>
            <a:r>
              <a:rPr lang="en-US" sz="4000" dirty="0"/>
              <a:t> </a:t>
            </a:r>
            <a:br>
              <a:rPr lang="en-US" sz="4000" dirty="0">
                <a:effectLst/>
              </a:rPr>
            </a:br>
            <a:r>
              <a:rPr lang="en-US" sz="4000" b="1" i="1" dirty="0">
                <a:latin typeface="+mn-lt"/>
              </a:rPr>
              <a:t> CECS 378 – Spring 2021</a:t>
            </a:r>
            <a:br>
              <a:rPr lang="en-US" sz="4000" b="1" i="1" dirty="0">
                <a:latin typeface="+mn-lt"/>
              </a:rPr>
            </a:b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979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Out-of-Band Attack</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2" y="1160704"/>
            <a:ext cx="11237114" cy="2150056"/>
          </a:xfrm>
        </p:spPr>
        <p:txBody>
          <a:bodyPr>
            <a:noAutofit/>
          </a:bodyPr>
          <a:lstStyle/>
          <a:p>
            <a:pPr eaLnBrk="1" hangingPunct="1"/>
            <a:r>
              <a:rPr lang="en-US" altLang="en-US" sz="3600" dirty="0"/>
              <a:t>Data are retrieved using a different channel</a:t>
            </a:r>
            <a:endParaRPr lang="en-US" altLang="en-US" sz="3200" dirty="0"/>
          </a:p>
          <a:p>
            <a:pPr eaLnBrk="1" hangingPunct="1"/>
            <a:r>
              <a:rPr lang="en-US" altLang="en-US" sz="3600" dirty="0"/>
              <a:t>This can be used when there are limitations on information retrieval, but outbound connectivity from the database server is lax</a:t>
            </a:r>
            <a:endParaRPr lang="en-US" altLang="en-US" sz="3200" dirty="0"/>
          </a:p>
        </p:txBody>
      </p:sp>
    </p:spTree>
    <p:extLst>
      <p:ext uri="{BB962C8B-B14F-4D97-AF65-F5344CB8AC3E}">
        <p14:creationId xmlns:p14="http://schemas.microsoft.com/office/powerpoint/2010/main" val="3410635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SQL Injection Countermeasures</a:t>
            </a:r>
          </a:p>
        </p:txBody>
      </p:sp>
      <p:graphicFrame>
        <p:nvGraphicFramePr>
          <p:cNvPr id="15" name="Diagram 14">
            <a:extLst>
              <a:ext uri="{FF2B5EF4-FFF2-40B4-BE49-F238E27FC236}">
                <a16:creationId xmlns:a16="http://schemas.microsoft.com/office/drawing/2014/main" id="{151116C0-1F53-4D27-9458-AA5B47FAB93A}"/>
              </a:ext>
            </a:extLst>
          </p:cNvPr>
          <p:cNvGraphicFramePr/>
          <p:nvPr>
            <p:extLst>
              <p:ext uri="{D42A27DB-BD31-4B8C-83A1-F6EECF244321}">
                <p14:modId xmlns:p14="http://schemas.microsoft.com/office/powerpoint/2010/main" val="1602581335"/>
              </p:ext>
            </p:extLst>
          </p:nvPr>
        </p:nvGraphicFramePr>
        <p:xfrm>
          <a:off x="1348740" y="888458"/>
          <a:ext cx="9723383" cy="581260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Content Placeholder 2">
            <a:extLst>
              <a:ext uri="{FF2B5EF4-FFF2-40B4-BE49-F238E27FC236}">
                <a16:creationId xmlns:a16="http://schemas.microsoft.com/office/drawing/2014/main" id="{95005322-9DC6-4982-926A-052B45A96492}"/>
              </a:ext>
            </a:extLst>
          </p:cNvPr>
          <p:cNvSpPr>
            <a:spLocks noGrp="1"/>
          </p:cNvSpPr>
          <p:nvPr>
            <p:ph idx="1"/>
          </p:nvPr>
        </p:nvSpPr>
        <p:spPr>
          <a:xfrm>
            <a:off x="1324585" y="1491784"/>
            <a:ext cx="3121296" cy="753689"/>
          </a:xfrm>
        </p:spPr>
        <p:txBody>
          <a:bodyPr>
            <a:noAutofit/>
          </a:bodyPr>
          <a:lstStyle/>
          <a:p>
            <a:pPr eaLnBrk="1" hangingPunct="1"/>
            <a:r>
              <a:rPr lang="en-US" altLang="en-US" sz="3600" dirty="0"/>
              <a:t>Three types:</a:t>
            </a:r>
            <a:endParaRPr lang="en-US" altLang="en-US" sz="3200" dirty="0"/>
          </a:p>
        </p:txBody>
      </p:sp>
    </p:spTree>
    <p:extLst>
      <p:ext uri="{BB962C8B-B14F-4D97-AF65-F5344CB8AC3E}">
        <p14:creationId xmlns:p14="http://schemas.microsoft.com/office/powerpoint/2010/main" val="884461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Database Access Control</a:t>
            </a:r>
          </a:p>
        </p:txBody>
      </p:sp>
      <p:graphicFrame>
        <p:nvGraphicFramePr>
          <p:cNvPr id="14" name="Content Placeholder 10">
            <a:extLst>
              <a:ext uri="{FF2B5EF4-FFF2-40B4-BE49-F238E27FC236}">
                <a16:creationId xmlns:a16="http://schemas.microsoft.com/office/drawing/2014/main" id="{09B4390A-6E14-4F65-B96A-428D80831391}"/>
              </a:ext>
            </a:extLst>
          </p:cNvPr>
          <p:cNvGraphicFramePr>
            <a:graphicFrameLocks noGrp="1"/>
          </p:cNvGraphicFramePr>
          <p:nvPr>
            <p:extLst>
              <p:ext uri="{D42A27DB-BD31-4B8C-83A1-F6EECF244321}">
                <p14:modId xmlns:p14="http://schemas.microsoft.com/office/powerpoint/2010/main" val="2605842997"/>
              </p:ext>
            </p:extLst>
          </p:nvPr>
        </p:nvGraphicFramePr>
        <p:xfrm>
          <a:off x="1905000" y="1192145"/>
          <a:ext cx="8247993" cy="498530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48938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SQL Access Controls</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2" y="1160704"/>
            <a:ext cx="11237114" cy="5005352"/>
          </a:xfrm>
        </p:spPr>
        <p:txBody>
          <a:bodyPr>
            <a:noAutofit/>
          </a:bodyPr>
          <a:lstStyle/>
          <a:p>
            <a:pPr eaLnBrk="1" hangingPunct="1"/>
            <a:r>
              <a:rPr lang="en-US" altLang="en-US" sz="3200" dirty="0"/>
              <a:t>Two commands for managing access rights:</a:t>
            </a:r>
          </a:p>
          <a:p>
            <a:pPr lvl="1"/>
            <a:r>
              <a:rPr lang="en-US" altLang="en-US" sz="2800" dirty="0"/>
              <a:t>Grant</a:t>
            </a:r>
          </a:p>
          <a:p>
            <a:pPr lvl="2"/>
            <a:r>
              <a:rPr lang="en-US" altLang="en-US" sz="2400" dirty="0"/>
              <a:t>Used to grant one or more access rights or can be used to assign a user to a role</a:t>
            </a:r>
          </a:p>
          <a:p>
            <a:pPr lvl="1"/>
            <a:r>
              <a:rPr lang="en-US" altLang="en-US" sz="2800" dirty="0"/>
              <a:t>Revoke</a:t>
            </a:r>
          </a:p>
          <a:p>
            <a:pPr lvl="2"/>
            <a:r>
              <a:rPr lang="en-US" altLang="en-US" sz="2400" dirty="0"/>
              <a:t>Revokes the access rights</a:t>
            </a:r>
          </a:p>
          <a:p>
            <a:pPr eaLnBrk="1" hangingPunct="1"/>
            <a:r>
              <a:rPr lang="en-US" altLang="en-US" sz="3200" dirty="0"/>
              <a:t>Typical access rights are:</a:t>
            </a:r>
          </a:p>
          <a:p>
            <a:pPr lvl="1"/>
            <a:r>
              <a:rPr lang="en-US" altLang="en-US" sz="2800" dirty="0"/>
              <a:t>Select</a:t>
            </a:r>
            <a:endParaRPr lang="en-US" altLang="en-US" sz="2200" dirty="0"/>
          </a:p>
          <a:p>
            <a:pPr lvl="1"/>
            <a:r>
              <a:rPr lang="en-US" altLang="en-US" sz="2800" dirty="0"/>
              <a:t>Insert</a:t>
            </a:r>
          </a:p>
          <a:p>
            <a:pPr lvl="1"/>
            <a:r>
              <a:rPr lang="en-US" altLang="en-US" sz="2800" dirty="0"/>
              <a:t>Update</a:t>
            </a:r>
          </a:p>
          <a:p>
            <a:pPr lvl="1"/>
            <a:r>
              <a:rPr lang="en-US" altLang="en-US" sz="2800" dirty="0"/>
              <a:t>Delete</a:t>
            </a:r>
          </a:p>
          <a:p>
            <a:pPr lvl="1"/>
            <a:r>
              <a:rPr lang="en-US" altLang="en-US" sz="2800" dirty="0"/>
              <a:t>References</a:t>
            </a:r>
            <a:endParaRPr lang="en-US" altLang="en-US" sz="2200" dirty="0"/>
          </a:p>
        </p:txBody>
      </p:sp>
    </p:spTree>
    <p:extLst>
      <p:ext uri="{BB962C8B-B14F-4D97-AF65-F5344CB8AC3E}">
        <p14:creationId xmlns:p14="http://schemas.microsoft.com/office/powerpoint/2010/main" val="904627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Cascading Authorizations</a:t>
            </a:r>
          </a:p>
        </p:txBody>
      </p:sp>
      <p:pic>
        <p:nvPicPr>
          <p:cNvPr id="9" name="Picture 8">
            <a:extLst>
              <a:ext uri="{FF2B5EF4-FFF2-40B4-BE49-F238E27FC236}">
                <a16:creationId xmlns:a16="http://schemas.microsoft.com/office/drawing/2014/main" id="{EB32D837-96C7-408D-9E4E-F52A3F119F54}"/>
              </a:ext>
            </a:extLst>
          </p:cNvPr>
          <p:cNvPicPr>
            <a:picLocks noChangeAspect="1"/>
          </p:cNvPicPr>
          <p:nvPr/>
        </p:nvPicPr>
        <p:blipFill>
          <a:blip r:embed="rId4"/>
          <a:stretch>
            <a:fillRect/>
          </a:stretch>
        </p:blipFill>
        <p:spPr>
          <a:xfrm>
            <a:off x="2667000" y="1247775"/>
            <a:ext cx="6858000" cy="4362450"/>
          </a:xfrm>
          <a:prstGeom prst="rect">
            <a:avLst/>
          </a:prstGeom>
        </p:spPr>
      </p:pic>
      <p:pic>
        <p:nvPicPr>
          <p:cNvPr id="10" name="Picture 9">
            <a:extLst>
              <a:ext uri="{FF2B5EF4-FFF2-40B4-BE49-F238E27FC236}">
                <a16:creationId xmlns:a16="http://schemas.microsoft.com/office/drawing/2014/main" id="{7306EBD9-804F-4527-85C9-745652478FD1}"/>
              </a:ext>
            </a:extLst>
          </p:cNvPr>
          <p:cNvPicPr>
            <a:picLocks noChangeAspect="1"/>
          </p:cNvPicPr>
          <p:nvPr/>
        </p:nvPicPr>
        <p:blipFill>
          <a:blip r:embed="rId5"/>
          <a:stretch>
            <a:fillRect/>
          </a:stretch>
        </p:blipFill>
        <p:spPr>
          <a:xfrm>
            <a:off x="3467100" y="5615817"/>
            <a:ext cx="5257800" cy="419100"/>
          </a:xfrm>
          <a:prstGeom prst="rect">
            <a:avLst/>
          </a:prstGeom>
        </p:spPr>
      </p:pic>
    </p:spTree>
    <p:extLst>
      <p:ext uri="{BB962C8B-B14F-4D97-AF65-F5344CB8AC3E}">
        <p14:creationId xmlns:p14="http://schemas.microsoft.com/office/powerpoint/2010/main" val="2051402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Role-Based Access Control (RBAC)</a:t>
            </a:r>
          </a:p>
        </p:txBody>
      </p:sp>
      <p:sp>
        <p:nvSpPr>
          <p:cNvPr id="12" name="Content Placeholder 2">
            <a:extLst>
              <a:ext uri="{FF2B5EF4-FFF2-40B4-BE49-F238E27FC236}">
                <a16:creationId xmlns:a16="http://schemas.microsoft.com/office/drawing/2014/main" id="{FBE12A68-CDE9-4769-B9CF-84AA53426067}"/>
              </a:ext>
            </a:extLst>
          </p:cNvPr>
          <p:cNvSpPr>
            <a:spLocks noGrp="1"/>
          </p:cNvSpPr>
          <p:nvPr>
            <p:ph idx="1"/>
          </p:nvPr>
        </p:nvSpPr>
        <p:spPr>
          <a:xfrm>
            <a:off x="473242" y="1160703"/>
            <a:ext cx="11237114" cy="2268297"/>
          </a:xfrm>
        </p:spPr>
        <p:txBody>
          <a:bodyPr>
            <a:noAutofit/>
          </a:bodyPr>
          <a:lstStyle/>
          <a:p>
            <a:pPr eaLnBrk="1" hangingPunct="1"/>
            <a:r>
              <a:rPr lang="en-US" altLang="en-US" sz="2400" dirty="0"/>
              <a:t>Role-based access control eases administrative burden and improves security</a:t>
            </a:r>
            <a:endParaRPr lang="en-US" altLang="en-US" sz="2000" dirty="0"/>
          </a:p>
          <a:p>
            <a:pPr eaLnBrk="1" hangingPunct="1"/>
            <a:r>
              <a:rPr lang="en-US" altLang="en-US" sz="2400" dirty="0"/>
              <a:t>A database RBAC facility needs to provide the following capabilities:</a:t>
            </a:r>
          </a:p>
          <a:p>
            <a:pPr lvl="1"/>
            <a:r>
              <a:rPr lang="en-US" altLang="en-US" sz="1800" dirty="0"/>
              <a:t>Create and delete roles</a:t>
            </a:r>
          </a:p>
          <a:p>
            <a:pPr lvl="1"/>
            <a:r>
              <a:rPr lang="en-US" altLang="en-US" sz="1800" dirty="0"/>
              <a:t>Define permissions for a role</a:t>
            </a:r>
          </a:p>
          <a:p>
            <a:pPr lvl="1"/>
            <a:r>
              <a:rPr lang="en-US" altLang="en-US" sz="1800" dirty="0"/>
              <a:t>Assign and cancel assignment of users to roles</a:t>
            </a:r>
          </a:p>
          <a:p>
            <a:r>
              <a:rPr lang="en-US" altLang="en-US" sz="2400" dirty="0"/>
              <a:t>Categories of database users:</a:t>
            </a:r>
          </a:p>
        </p:txBody>
      </p:sp>
      <p:graphicFrame>
        <p:nvGraphicFramePr>
          <p:cNvPr id="14" name="Diagram 13">
            <a:extLst>
              <a:ext uri="{FF2B5EF4-FFF2-40B4-BE49-F238E27FC236}">
                <a16:creationId xmlns:a16="http://schemas.microsoft.com/office/drawing/2014/main" id="{3AFEB4A8-DBCF-4E61-BD9D-B8A2CA40B9C4}"/>
              </a:ext>
            </a:extLst>
          </p:cNvPr>
          <p:cNvGraphicFramePr/>
          <p:nvPr>
            <p:extLst>
              <p:ext uri="{D42A27DB-BD31-4B8C-83A1-F6EECF244321}">
                <p14:modId xmlns:p14="http://schemas.microsoft.com/office/powerpoint/2010/main" val="2085708273"/>
              </p:ext>
            </p:extLst>
          </p:nvPr>
        </p:nvGraphicFramePr>
        <p:xfrm>
          <a:off x="1883532" y="3439204"/>
          <a:ext cx="8424936" cy="26597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232699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Fixed Roles in Microsoft SQL Server</a:t>
            </a:r>
          </a:p>
        </p:txBody>
      </p:sp>
      <p:pic>
        <p:nvPicPr>
          <p:cNvPr id="10" name="Picture 9">
            <a:extLst>
              <a:ext uri="{FF2B5EF4-FFF2-40B4-BE49-F238E27FC236}">
                <a16:creationId xmlns:a16="http://schemas.microsoft.com/office/drawing/2014/main" id="{8CB6D122-FB57-45ED-8116-68C133CD0567}"/>
              </a:ext>
            </a:extLst>
          </p:cNvPr>
          <p:cNvPicPr>
            <a:picLocks noChangeAspect="1"/>
          </p:cNvPicPr>
          <p:nvPr/>
        </p:nvPicPr>
        <p:blipFill>
          <a:blip r:embed="rId4"/>
          <a:stretch>
            <a:fillRect/>
          </a:stretch>
        </p:blipFill>
        <p:spPr>
          <a:xfrm>
            <a:off x="137330" y="1971675"/>
            <a:ext cx="5975245" cy="2817296"/>
          </a:xfrm>
          <a:prstGeom prst="rect">
            <a:avLst/>
          </a:prstGeom>
        </p:spPr>
      </p:pic>
      <p:pic>
        <p:nvPicPr>
          <p:cNvPr id="15" name="Picture 14">
            <a:extLst>
              <a:ext uri="{FF2B5EF4-FFF2-40B4-BE49-F238E27FC236}">
                <a16:creationId xmlns:a16="http://schemas.microsoft.com/office/drawing/2014/main" id="{EECAA053-4028-478B-AEB9-E0E45F769CFD}"/>
              </a:ext>
            </a:extLst>
          </p:cNvPr>
          <p:cNvPicPr>
            <a:picLocks noChangeAspect="1"/>
          </p:cNvPicPr>
          <p:nvPr/>
        </p:nvPicPr>
        <p:blipFill>
          <a:blip r:embed="rId5"/>
          <a:stretch>
            <a:fillRect/>
          </a:stretch>
        </p:blipFill>
        <p:spPr>
          <a:xfrm>
            <a:off x="6188491" y="1977589"/>
            <a:ext cx="5824066" cy="2862524"/>
          </a:xfrm>
          <a:prstGeom prst="rect">
            <a:avLst/>
          </a:prstGeom>
        </p:spPr>
      </p:pic>
      <p:pic>
        <p:nvPicPr>
          <p:cNvPr id="16" name="Picture 15">
            <a:extLst>
              <a:ext uri="{FF2B5EF4-FFF2-40B4-BE49-F238E27FC236}">
                <a16:creationId xmlns:a16="http://schemas.microsoft.com/office/drawing/2014/main" id="{7E09A086-9544-4F12-8BAB-51AB5161E241}"/>
              </a:ext>
            </a:extLst>
          </p:cNvPr>
          <p:cNvPicPr>
            <a:picLocks noChangeAspect="1"/>
          </p:cNvPicPr>
          <p:nvPr/>
        </p:nvPicPr>
        <p:blipFill>
          <a:blip r:embed="rId6"/>
          <a:stretch>
            <a:fillRect/>
          </a:stretch>
        </p:blipFill>
        <p:spPr>
          <a:xfrm>
            <a:off x="3454943" y="5307401"/>
            <a:ext cx="5361323" cy="402874"/>
          </a:xfrm>
          <a:prstGeom prst="rect">
            <a:avLst/>
          </a:prstGeom>
        </p:spPr>
      </p:pic>
    </p:spTree>
    <p:extLst>
      <p:ext uri="{BB962C8B-B14F-4D97-AF65-F5344CB8AC3E}">
        <p14:creationId xmlns:p14="http://schemas.microsoft.com/office/powerpoint/2010/main" val="12092031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Inference</a:t>
            </a:r>
          </a:p>
        </p:txBody>
      </p:sp>
      <p:pic>
        <p:nvPicPr>
          <p:cNvPr id="2" name="Picture 1">
            <a:extLst>
              <a:ext uri="{FF2B5EF4-FFF2-40B4-BE49-F238E27FC236}">
                <a16:creationId xmlns:a16="http://schemas.microsoft.com/office/drawing/2014/main" id="{6BCC5431-0F30-4DAC-AC15-D91E4BB0D4E5}"/>
              </a:ext>
            </a:extLst>
          </p:cNvPr>
          <p:cNvPicPr>
            <a:picLocks noChangeAspect="1"/>
          </p:cNvPicPr>
          <p:nvPr/>
        </p:nvPicPr>
        <p:blipFill>
          <a:blip r:embed="rId4"/>
          <a:stretch>
            <a:fillRect/>
          </a:stretch>
        </p:blipFill>
        <p:spPr>
          <a:xfrm>
            <a:off x="496277" y="1200604"/>
            <a:ext cx="6677025" cy="5011660"/>
          </a:xfrm>
          <a:prstGeom prst="rect">
            <a:avLst/>
          </a:prstGeom>
        </p:spPr>
      </p:pic>
      <p:pic>
        <p:nvPicPr>
          <p:cNvPr id="3" name="Picture 2">
            <a:extLst>
              <a:ext uri="{FF2B5EF4-FFF2-40B4-BE49-F238E27FC236}">
                <a16:creationId xmlns:a16="http://schemas.microsoft.com/office/drawing/2014/main" id="{64CA0028-D14E-4A33-ACC4-57AF293EA653}"/>
              </a:ext>
            </a:extLst>
          </p:cNvPr>
          <p:cNvPicPr>
            <a:picLocks noChangeAspect="1"/>
          </p:cNvPicPr>
          <p:nvPr/>
        </p:nvPicPr>
        <p:blipFill>
          <a:blip r:embed="rId5"/>
          <a:stretch>
            <a:fillRect/>
          </a:stretch>
        </p:blipFill>
        <p:spPr>
          <a:xfrm>
            <a:off x="4655006" y="1261563"/>
            <a:ext cx="7391657" cy="378039"/>
          </a:xfrm>
          <a:prstGeom prst="rect">
            <a:avLst/>
          </a:prstGeom>
        </p:spPr>
      </p:pic>
    </p:spTree>
    <p:extLst>
      <p:ext uri="{BB962C8B-B14F-4D97-AF65-F5344CB8AC3E}">
        <p14:creationId xmlns:p14="http://schemas.microsoft.com/office/powerpoint/2010/main" val="2159816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Inference Example</a:t>
            </a:r>
          </a:p>
        </p:txBody>
      </p:sp>
      <p:pic>
        <p:nvPicPr>
          <p:cNvPr id="9" name="Picture 8">
            <a:extLst>
              <a:ext uri="{FF2B5EF4-FFF2-40B4-BE49-F238E27FC236}">
                <a16:creationId xmlns:a16="http://schemas.microsoft.com/office/drawing/2014/main" id="{3024BB3D-8972-4804-BB44-C13C8A17E1A4}"/>
              </a:ext>
            </a:extLst>
          </p:cNvPr>
          <p:cNvPicPr>
            <a:picLocks noChangeAspect="1"/>
          </p:cNvPicPr>
          <p:nvPr/>
        </p:nvPicPr>
        <p:blipFill>
          <a:blip r:embed="rId4"/>
          <a:stretch>
            <a:fillRect/>
          </a:stretch>
        </p:blipFill>
        <p:spPr>
          <a:xfrm>
            <a:off x="2705588" y="1343842"/>
            <a:ext cx="7096125" cy="2562225"/>
          </a:xfrm>
          <a:prstGeom prst="rect">
            <a:avLst/>
          </a:prstGeom>
        </p:spPr>
      </p:pic>
      <p:pic>
        <p:nvPicPr>
          <p:cNvPr id="10" name="Picture 9">
            <a:extLst>
              <a:ext uri="{FF2B5EF4-FFF2-40B4-BE49-F238E27FC236}">
                <a16:creationId xmlns:a16="http://schemas.microsoft.com/office/drawing/2014/main" id="{1A17F1C7-0580-4E2B-A511-2F9347105CA9}"/>
              </a:ext>
            </a:extLst>
          </p:cNvPr>
          <p:cNvPicPr>
            <a:picLocks noChangeAspect="1"/>
          </p:cNvPicPr>
          <p:nvPr/>
        </p:nvPicPr>
        <p:blipFill>
          <a:blip r:embed="rId5"/>
          <a:stretch>
            <a:fillRect/>
          </a:stretch>
        </p:blipFill>
        <p:spPr>
          <a:xfrm>
            <a:off x="310205" y="4022185"/>
            <a:ext cx="5895975" cy="1714500"/>
          </a:xfrm>
          <a:prstGeom prst="rect">
            <a:avLst/>
          </a:prstGeom>
        </p:spPr>
      </p:pic>
      <p:pic>
        <p:nvPicPr>
          <p:cNvPr id="14" name="Picture 13">
            <a:extLst>
              <a:ext uri="{FF2B5EF4-FFF2-40B4-BE49-F238E27FC236}">
                <a16:creationId xmlns:a16="http://schemas.microsoft.com/office/drawing/2014/main" id="{F2085AD2-4A61-43D4-947D-328A93922088}"/>
              </a:ext>
            </a:extLst>
          </p:cNvPr>
          <p:cNvPicPr>
            <a:picLocks noChangeAspect="1"/>
          </p:cNvPicPr>
          <p:nvPr/>
        </p:nvPicPr>
        <p:blipFill>
          <a:blip r:embed="rId6"/>
          <a:stretch>
            <a:fillRect/>
          </a:stretch>
        </p:blipFill>
        <p:spPr>
          <a:xfrm>
            <a:off x="6502943" y="4077524"/>
            <a:ext cx="5429250" cy="1666875"/>
          </a:xfrm>
          <a:prstGeom prst="rect">
            <a:avLst/>
          </a:prstGeom>
        </p:spPr>
      </p:pic>
      <p:pic>
        <p:nvPicPr>
          <p:cNvPr id="15" name="Picture 14">
            <a:extLst>
              <a:ext uri="{FF2B5EF4-FFF2-40B4-BE49-F238E27FC236}">
                <a16:creationId xmlns:a16="http://schemas.microsoft.com/office/drawing/2014/main" id="{290CE4B8-8394-4E05-B5D9-04D23666B7AB}"/>
              </a:ext>
            </a:extLst>
          </p:cNvPr>
          <p:cNvPicPr>
            <a:picLocks noChangeAspect="1"/>
          </p:cNvPicPr>
          <p:nvPr/>
        </p:nvPicPr>
        <p:blipFill>
          <a:blip r:embed="rId7"/>
          <a:stretch>
            <a:fillRect/>
          </a:stretch>
        </p:blipFill>
        <p:spPr>
          <a:xfrm>
            <a:off x="4886822" y="5816336"/>
            <a:ext cx="2733675" cy="333375"/>
          </a:xfrm>
          <a:prstGeom prst="rect">
            <a:avLst/>
          </a:prstGeom>
        </p:spPr>
      </p:pic>
    </p:spTree>
    <p:extLst>
      <p:ext uri="{BB962C8B-B14F-4D97-AF65-F5344CB8AC3E}">
        <p14:creationId xmlns:p14="http://schemas.microsoft.com/office/powerpoint/2010/main" val="3732429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29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Inference Detection</a:t>
            </a:r>
          </a:p>
        </p:txBody>
      </p:sp>
      <p:graphicFrame>
        <p:nvGraphicFramePr>
          <p:cNvPr id="12" name="Diagram 11">
            <a:extLst>
              <a:ext uri="{FF2B5EF4-FFF2-40B4-BE49-F238E27FC236}">
                <a16:creationId xmlns:a16="http://schemas.microsoft.com/office/drawing/2014/main" id="{2B633CDD-35E4-4FD6-80F8-6C883270EA02}"/>
              </a:ext>
            </a:extLst>
          </p:cNvPr>
          <p:cNvGraphicFramePr/>
          <p:nvPr>
            <p:extLst>
              <p:ext uri="{D42A27DB-BD31-4B8C-83A1-F6EECF244321}">
                <p14:modId xmlns:p14="http://schemas.microsoft.com/office/powerpoint/2010/main" val="4057364043"/>
              </p:ext>
            </p:extLst>
          </p:nvPr>
        </p:nvGraphicFramePr>
        <p:xfrm>
          <a:off x="3443453" y="1302538"/>
          <a:ext cx="8458200" cy="47258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Content Placeholder 2">
            <a:extLst>
              <a:ext uri="{FF2B5EF4-FFF2-40B4-BE49-F238E27FC236}">
                <a16:creationId xmlns:a16="http://schemas.microsoft.com/office/drawing/2014/main" id="{95CE6AEF-DF78-4835-89DA-9EC2FC96D9F7}"/>
              </a:ext>
            </a:extLst>
          </p:cNvPr>
          <p:cNvSpPr>
            <a:spLocks noGrp="1"/>
          </p:cNvSpPr>
          <p:nvPr>
            <p:ph idx="1"/>
          </p:nvPr>
        </p:nvSpPr>
        <p:spPr>
          <a:xfrm>
            <a:off x="489004" y="1680973"/>
            <a:ext cx="3089765" cy="3994621"/>
          </a:xfrm>
        </p:spPr>
        <p:txBody>
          <a:bodyPr>
            <a:noAutofit/>
          </a:bodyPr>
          <a:lstStyle/>
          <a:p>
            <a:pPr eaLnBrk="1" hangingPunct="1"/>
            <a:r>
              <a:rPr lang="en-US" altLang="en-US" sz="2400" dirty="0"/>
              <a:t>Some inference detection algorithm is needed for either of these approaches</a:t>
            </a:r>
          </a:p>
          <a:p>
            <a:pPr eaLnBrk="1" hangingPunct="1"/>
            <a:r>
              <a:rPr lang="en-US" altLang="en-US" sz="2400" dirty="0"/>
              <a:t>Progress has been made in devising specific inference detection techniques for multilevel secure databases and statistical databases</a:t>
            </a:r>
          </a:p>
        </p:txBody>
      </p:sp>
    </p:spTree>
    <p:extLst>
      <p:ext uri="{BB962C8B-B14F-4D97-AF65-F5344CB8AC3E}">
        <p14:creationId xmlns:p14="http://schemas.microsoft.com/office/powerpoint/2010/main" val="3195080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dirty="0"/>
              <a:t>The Need for Database Security</a:t>
            </a:r>
          </a:p>
          <a:p>
            <a:pPr eaLnBrk="1" hangingPunct="1"/>
            <a:r>
              <a:rPr lang="en-US" altLang="en-US" dirty="0"/>
              <a:t>Database Management Systems</a:t>
            </a:r>
          </a:p>
          <a:p>
            <a:pPr eaLnBrk="1" hangingPunct="1"/>
            <a:r>
              <a:rPr lang="en-US" altLang="en-US" dirty="0"/>
              <a:t>Relational Databases</a:t>
            </a:r>
          </a:p>
          <a:p>
            <a:pPr eaLnBrk="1" hangingPunct="1"/>
            <a:r>
              <a:rPr lang="en-US" altLang="en-US" dirty="0"/>
              <a:t>SQL Injection Attacks</a:t>
            </a:r>
          </a:p>
          <a:p>
            <a:pPr eaLnBrk="1" hangingPunct="1"/>
            <a:r>
              <a:rPr lang="en-US" altLang="en-US" dirty="0"/>
              <a:t>Database Access Control</a:t>
            </a:r>
          </a:p>
          <a:p>
            <a:pPr eaLnBrk="1" hangingPunct="1"/>
            <a:r>
              <a:rPr lang="en-US" altLang="en-US" dirty="0"/>
              <a:t>Inference</a:t>
            </a:r>
          </a:p>
          <a:p>
            <a:pPr eaLnBrk="1" hangingPunct="1"/>
            <a:r>
              <a:rPr lang="en-US" altLang="en-US" dirty="0"/>
              <a:t>Database Encryption</a:t>
            </a:r>
          </a:p>
          <a:p>
            <a:pPr eaLnBrk="1" hangingPunct="1"/>
            <a:r>
              <a:rPr lang="en-US" altLang="en-US" dirty="0"/>
              <a:t>Data Center Security</a:t>
            </a:r>
          </a:p>
          <a:p>
            <a:pPr eaLnBrk="1" hangingPunct="1"/>
            <a:r>
              <a:rPr lang="en-US" altLang="en-US" dirty="0"/>
              <a:t>Key Terms, Review Questions, and Problems</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5 Overview</a:t>
            </a:r>
          </a:p>
        </p:txBody>
      </p:sp>
    </p:spTree>
    <p:extLst>
      <p:ext uri="{BB962C8B-B14F-4D97-AF65-F5344CB8AC3E}">
        <p14:creationId xmlns:p14="http://schemas.microsoft.com/office/powerpoint/2010/main" val="37396425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30</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Database Encryption</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1" y="1160704"/>
            <a:ext cx="11539315" cy="5403198"/>
          </a:xfrm>
        </p:spPr>
        <p:txBody>
          <a:bodyPr>
            <a:noAutofit/>
          </a:bodyPr>
          <a:lstStyle/>
          <a:p>
            <a:pPr eaLnBrk="1" hangingPunct="1"/>
            <a:r>
              <a:rPr lang="en-US" altLang="en-US" dirty="0"/>
              <a:t>The database is typically the most valuable information resource for any organization</a:t>
            </a:r>
          </a:p>
          <a:p>
            <a:pPr lvl="1"/>
            <a:r>
              <a:rPr lang="en-US" altLang="en-US" dirty="0"/>
              <a:t>Protected by multiple layers of security</a:t>
            </a:r>
          </a:p>
          <a:p>
            <a:pPr lvl="2"/>
            <a:r>
              <a:rPr lang="en-US" altLang="en-US" dirty="0"/>
              <a:t>Firewalls, authentication, general access control systems, DB access control systems, database encryption</a:t>
            </a:r>
          </a:p>
          <a:p>
            <a:pPr lvl="2"/>
            <a:r>
              <a:rPr lang="en-US" altLang="en-US" dirty="0"/>
              <a:t>Encryption becomes the last line of defense in database security</a:t>
            </a:r>
          </a:p>
          <a:p>
            <a:pPr lvl="1"/>
            <a:r>
              <a:rPr lang="en-US" altLang="en-US" dirty="0"/>
              <a:t>Can be applied to the entire database, at the record level, the attribute level, or level of the individual field</a:t>
            </a:r>
          </a:p>
          <a:p>
            <a:r>
              <a:rPr lang="en-US" altLang="en-US" dirty="0"/>
              <a:t>Disadvantages to encryption:</a:t>
            </a:r>
          </a:p>
          <a:p>
            <a:pPr lvl="1"/>
            <a:r>
              <a:rPr lang="en-US" altLang="en-US" dirty="0"/>
              <a:t>Key management</a:t>
            </a:r>
          </a:p>
          <a:p>
            <a:pPr lvl="2"/>
            <a:r>
              <a:rPr lang="en-US" altLang="en-US" dirty="0"/>
              <a:t>Authorized users must have access to the decryption key for the data for which they have access</a:t>
            </a:r>
          </a:p>
          <a:p>
            <a:pPr lvl="1"/>
            <a:r>
              <a:rPr lang="en-US" altLang="en-US" dirty="0"/>
              <a:t>Inflexibility</a:t>
            </a:r>
          </a:p>
          <a:p>
            <a:pPr lvl="2"/>
            <a:r>
              <a:rPr lang="en-US" altLang="en-US" dirty="0"/>
              <a:t>When part or all of database is encrypted it becomes more difficult to perform record searching</a:t>
            </a:r>
          </a:p>
        </p:txBody>
      </p:sp>
    </p:spTree>
    <p:extLst>
      <p:ext uri="{BB962C8B-B14F-4D97-AF65-F5344CB8AC3E}">
        <p14:creationId xmlns:p14="http://schemas.microsoft.com/office/powerpoint/2010/main" val="3551569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31</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A Database Encryption Scheme</a:t>
            </a:r>
          </a:p>
        </p:txBody>
      </p:sp>
      <p:pic>
        <p:nvPicPr>
          <p:cNvPr id="9" name="Picture 8">
            <a:extLst>
              <a:ext uri="{FF2B5EF4-FFF2-40B4-BE49-F238E27FC236}">
                <a16:creationId xmlns:a16="http://schemas.microsoft.com/office/drawing/2014/main" id="{67F7EDB7-5CDB-4D9C-9B4C-E47F822A3D56}"/>
              </a:ext>
            </a:extLst>
          </p:cNvPr>
          <p:cNvPicPr>
            <a:picLocks noChangeAspect="1"/>
          </p:cNvPicPr>
          <p:nvPr/>
        </p:nvPicPr>
        <p:blipFill>
          <a:blip r:embed="rId4"/>
          <a:stretch>
            <a:fillRect/>
          </a:stretch>
        </p:blipFill>
        <p:spPr>
          <a:xfrm>
            <a:off x="1958364" y="1363393"/>
            <a:ext cx="7991475" cy="4667250"/>
          </a:xfrm>
          <a:prstGeom prst="rect">
            <a:avLst/>
          </a:prstGeom>
        </p:spPr>
      </p:pic>
      <p:pic>
        <p:nvPicPr>
          <p:cNvPr id="10" name="Picture 9">
            <a:extLst>
              <a:ext uri="{FF2B5EF4-FFF2-40B4-BE49-F238E27FC236}">
                <a16:creationId xmlns:a16="http://schemas.microsoft.com/office/drawing/2014/main" id="{AFBFEC8D-9093-492E-8C5B-7F17AA209207}"/>
              </a:ext>
            </a:extLst>
          </p:cNvPr>
          <p:cNvPicPr>
            <a:picLocks noChangeAspect="1"/>
          </p:cNvPicPr>
          <p:nvPr/>
        </p:nvPicPr>
        <p:blipFill>
          <a:blip r:embed="rId5"/>
          <a:stretch>
            <a:fillRect/>
          </a:stretch>
        </p:blipFill>
        <p:spPr>
          <a:xfrm>
            <a:off x="534543" y="1532871"/>
            <a:ext cx="4848225" cy="323850"/>
          </a:xfrm>
          <a:prstGeom prst="rect">
            <a:avLst/>
          </a:prstGeom>
        </p:spPr>
      </p:pic>
    </p:spTree>
    <p:extLst>
      <p:ext uri="{BB962C8B-B14F-4D97-AF65-F5344CB8AC3E}">
        <p14:creationId xmlns:p14="http://schemas.microsoft.com/office/powerpoint/2010/main" val="14062866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32</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Encryption Scheme for Database</a:t>
            </a:r>
          </a:p>
        </p:txBody>
      </p:sp>
      <p:pic>
        <p:nvPicPr>
          <p:cNvPr id="2" name="Picture 1">
            <a:extLst>
              <a:ext uri="{FF2B5EF4-FFF2-40B4-BE49-F238E27FC236}">
                <a16:creationId xmlns:a16="http://schemas.microsoft.com/office/drawing/2014/main" id="{9891FCC9-EF11-44DB-8B35-294BAAFA8F7F}"/>
              </a:ext>
            </a:extLst>
          </p:cNvPr>
          <p:cNvPicPr>
            <a:picLocks noChangeAspect="1"/>
          </p:cNvPicPr>
          <p:nvPr/>
        </p:nvPicPr>
        <p:blipFill>
          <a:blip r:embed="rId4"/>
          <a:stretch>
            <a:fillRect/>
          </a:stretch>
        </p:blipFill>
        <p:spPr>
          <a:xfrm>
            <a:off x="344374" y="1316096"/>
            <a:ext cx="10620375" cy="4667250"/>
          </a:xfrm>
          <a:prstGeom prst="rect">
            <a:avLst/>
          </a:prstGeom>
        </p:spPr>
      </p:pic>
      <p:pic>
        <p:nvPicPr>
          <p:cNvPr id="3" name="Picture 2">
            <a:extLst>
              <a:ext uri="{FF2B5EF4-FFF2-40B4-BE49-F238E27FC236}">
                <a16:creationId xmlns:a16="http://schemas.microsoft.com/office/drawing/2014/main" id="{523533DA-9F6F-49BC-91BD-A3B2F68E43E0}"/>
              </a:ext>
            </a:extLst>
          </p:cNvPr>
          <p:cNvPicPr>
            <a:picLocks noChangeAspect="1"/>
          </p:cNvPicPr>
          <p:nvPr/>
        </p:nvPicPr>
        <p:blipFill>
          <a:blip r:embed="rId5"/>
          <a:stretch>
            <a:fillRect/>
          </a:stretch>
        </p:blipFill>
        <p:spPr>
          <a:xfrm>
            <a:off x="4146924" y="5521229"/>
            <a:ext cx="7699881" cy="358134"/>
          </a:xfrm>
          <a:prstGeom prst="rect">
            <a:avLst/>
          </a:prstGeom>
        </p:spPr>
      </p:pic>
    </p:spTree>
    <p:extLst>
      <p:ext uri="{BB962C8B-B14F-4D97-AF65-F5344CB8AC3E}">
        <p14:creationId xmlns:p14="http://schemas.microsoft.com/office/powerpoint/2010/main" val="19815296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33</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Encrypted Database Example</a:t>
            </a:r>
          </a:p>
        </p:txBody>
      </p:sp>
      <p:pic>
        <p:nvPicPr>
          <p:cNvPr id="9" name="Picture 8">
            <a:extLst>
              <a:ext uri="{FF2B5EF4-FFF2-40B4-BE49-F238E27FC236}">
                <a16:creationId xmlns:a16="http://schemas.microsoft.com/office/drawing/2014/main" id="{35C9A24B-4848-4E3A-A273-80794D0AEA9B}"/>
              </a:ext>
            </a:extLst>
          </p:cNvPr>
          <p:cNvPicPr>
            <a:picLocks noChangeAspect="1"/>
          </p:cNvPicPr>
          <p:nvPr/>
        </p:nvPicPr>
        <p:blipFill>
          <a:blip r:embed="rId4"/>
          <a:stretch>
            <a:fillRect/>
          </a:stretch>
        </p:blipFill>
        <p:spPr>
          <a:xfrm>
            <a:off x="3674555" y="1669238"/>
            <a:ext cx="4819940" cy="2235683"/>
          </a:xfrm>
          <a:prstGeom prst="rect">
            <a:avLst/>
          </a:prstGeom>
        </p:spPr>
      </p:pic>
      <p:pic>
        <p:nvPicPr>
          <p:cNvPr id="10" name="Picture 9">
            <a:extLst>
              <a:ext uri="{FF2B5EF4-FFF2-40B4-BE49-F238E27FC236}">
                <a16:creationId xmlns:a16="http://schemas.microsoft.com/office/drawing/2014/main" id="{C0FA5F92-72CD-4B48-87CC-EBBCE054C13F}"/>
              </a:ext>
            </a:extLst>
          </p:cNvPr>
          <p:cNvPicPr>
            <a:picLocks noChangeAspect="1"/>
          </p:cNvPicPr>
          <p:nvPr/>
        </p:nvPicPr>
        <p:blipFill>
          <a:blip r:embed="rId5"/>
          <a:stretch>
            <a:fillRect/>
          </a:stretch>
        </p:blipFill>
        <p:spPr>
          <a:xfrm>
            <a:off x="2850244" y="3933564"/>
            <a:ext cx="6458640" cy="2235683"/>
          </a:xfrm>
          <a:prstGeom prst="rect">
            <a:avLst/>
          </a:prstGeom>
        </p:spPr>
      </p:pic>
      <p:pic>
        <p:nvPicPr>
          <p:cNvPr id="12" name="Picture 11">
            <a:extLst>
              <a:ext uri="{FF2B5EF4-FFF2-40B4-BE49-F238E27FC236}">
                <a16:creationId xmlns:a16="http://schemas.microsoft.com/office/drawing/2014/main" id="{CED69A5C-615D-4974-9C07-12C2E52E4E6F}"/>
              </a:ext>
            </a:extLst>
          </p:cNvPr>
          <p:cNvPicPr>
            <a:picLocks noChangeAspect="1"/>
          </p:cNvPicPr>
          <p:nvPr/>
        </p:nvPicPr>
        <p:blipFill>
          <a:blip r:embed="rId6"/>
          <a:stretch>
            <a:fillRect/>
          </a:stretch>
        </p:blipFill>
        <p:spPr>
          <a:xfrm>
            <a:off x="4271956" y="1266658"/>
            <a:ext cx="3654212" cy="343776"/>
          </a:xfrm>
          <a:prstGeom prst="rect">
            <a:avLst/>
          </a:prstGeom>
        </p:spPr>
      </p:pic>
    </p:spTree>
    <p:extLst>
      <p:ext uri="{BB962C8B-B14F-4D97-AF65-F5344CB8AC3E}">
        <p14:creationId xmlns:p14="http://schemas.microsoft.com/office/powerpoint/2010/main" val="39135809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Center Security</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236751" y="1160704"/>
            <a:ext cx="11775806" cy="5403198"/>
          </a:xfrm>
        </p:spPr>
        <p:txBody>
          <a:bodyPr>
            <a:noAutofit/>
          </a:bodyPr>
          <a:lstStyle/>
          <a:p>
            <a:pPr eaLnBrk="1" hangingPunct="1"/>
            <a:r>
              <a:rPr lang="en-US" altLang="en-US" dirty="0"/>
              <a:t>Data Center:</a:t>
            </a:r>
          </a:p>
          <a:p>
            <a:pPr lvl="1"/>
            <a:r>
              <a:rPr lang="en-US" altLang="en-US" dirty="0"/>
              <a:t>An enterprise facility that houses many servers, storage devices, and network switches and equipment</a:t>
            </a:r>
          </a:p>
          <a:p>
            <a:pPr lvl="1"/>
            <a:r>
              <a:rPr lang="en-US" altLang="en-US" dirty="0"/>
              <a:t>The number of servers &amp; storage devices can run into the tens of thousands in 1 facility</a:t>
            </a:r>
          </a:p>
          <a:p>
            <a:pPr lvl="1"/>
            <a:r>
              <a:rPr lang="en-US" altLang="en-US" dirty="0"/>
              <a:t>Generally includes redundant or backup power supplies, redundant network connections, environmental controls, and various security devices</a:t>
            </a:r>
          </a:p>
          <a:p>
            <a:pPr lvl="1"/>
            <a:r>
              <a:rPr lang="en-US" altLang="en-US" dirty="0"/>
              <a:t>Can occupy one room of a building, one or more floors, or an entire building</a:t>
            </a:r>
          </a:p>
          <a:p>
            <a:r>
              <a:rPr lang="en-US" altLang="en-US" dirty="0"/>
              <a:t>Examples of uses include:</a:t>
            </a:r>
          </a:p>
          <a:p>
            <a:pPr lvl="1"/>
            <a:r>
              <a:rPr lang="en-US" altLang="en-US" dirty="0"/>
              <a:t>Cloud service providers</a:t>
            </a:r>
          </a:p>
          <a:p>
            <a:pPr lvl="1"/>
            <a:r>
              <a:rPr lang="en-US" altLang="en-US" dirty="0"/>
              <a:t>Search engines</a:t>
            </a:r>
          </a:p>
          <a:p>
            <a:pPr lvl="1"/>
            <a:r>
              <a:rPr lang="en-US" altLang="en-US" dirty="0"/>
              <a:t>Large scientific research facilities</a:t>
            </a:r>
          </a:p>
          <a:p>
            <a:pPr lvl="1"/>
            <a:r>
              <a:rPr lang="en-US" altLang="en-US" dirty="0"/>
              <a:t>IT facilities for large enterprises</a:t>
            </a:r>
          </a:p>
        </p:txBody>
      </p:sp>
    </p:spTree>
    <p:extLst>
      <p:ext uri="{BB962C8B-B14F-4D97-AF65-F5344CB8AC3E}">
        <p14:creationId xmlns:p14="http://schemas.microsoft.com/office/powerpoint/2010/main" val="20943777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Key Data Center Elements</a:t>
            </a:r>
          </a:p>
        </p:txBody>
      </p:sp>
      <p:pic>
        <p:nvPicPr>
          <p:cNvPr id="9" name="Picture 8">
            <a:extLst>
              <a:ext uri="{FF2B5EF4-FFF2-40B4-BE49-F238E27FC236}">
                <a16:creationId xmlns:a16="http://schemas.microsoft.com/office/drawing/2014/main" id="{4332C997-7DB1-4F3C-8047-E768F3939966}"/>
              </a:ext>
            </a:extLst>
          </p:cNvPr>
          <p:cNvPicPr>
            <a:picLocks noChangeAspect="1"/>
          </p:cNvPicPr>
          <p:nvPr/>
        </p:nvPicPr>
        <p:blipFill>
          <a:blip r:embed="rId4"/>
          <a:stretch>
            <a:fillRect/>
          </a:stretch>
        </p:blipFill>
        <p:spPr>
          <a:xfrm>
            <a:off x="1331688" y="1208980"/>
            <a:ext cx="6141161" cy="4965675"/>
          </a:xfrm>
          <a:prstGeom prst="rect">
            <a:avLst/>
          </a:prstGeom>
        </p:spPr>
      </p:pic>
      <p:pic>
        <p:nvPicPr>
          <p:cNvPr id="10" name="Picture 9">
            <a:extLst>
              <a:ext uri="{FF2B5EF4-FFF2-40B4-BE49-F238E27FC236}">
                <a16:creationId xmlns:a16="http://schemas.microsoft.com/office/drawing/2014/main" id="{6A781D36-1A31-48EC-9C25-9D3B8C7690F2}"/>
              </a:ext>
            </a:extLst>
          </p:cNvPr>
          <p:cNvPicPr>
            <a:picLocks noChangeAspect="1"/>
          </p:cNvPicPr>
          <p:nvPr/>
        </p:nvPicPr>
        <p:blipFill>
          <a:blip r:embed="rId5"/>
          <a:stretch>
            <a:fillRect/>
          </a:stretch>
        </p:blipFill>
        <p:spPr>
          <a:xfrm>
            <a:off x="7154105" y="3166238"/>
            <a:ext cx="4505325" cy="304800"/>
          </a:xfrm>
          <a:prstGeom prst="rect">
            <a:avLst/>
          </a:prstGeom>
        </p:spPr>
      </p:pic>
    </p:spTree>
    <p:extLst>
      <p:ext uri="{BB962C8B-B14F-4D97-AF65-F5344CB8AC3E}">
        <p14:creationId xmlns:p14="http://schemas.microsoft.com/office/powerpoint/2010/main" val="390306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Center Security Model</a:t>
            </a:r>
          </a:p>
        </p:txBody>
      </p:sp>
      <p:pic>
        <p:nvPicPr>
          <p:cNvPr id="2" name="Picture 1">
            <a:extLst>
              <a:ext uri="{FF2B5EF4-FFF2-40B4-BE49-F238E27FC236}">
                <a16:creationId xmlns:a16="http://schemas.microsoft.com/office/drawing/2014/main" id="{632326AB-D33B-49FE-BFA3-0F3FECB450EF}"/>
              </a:ext>
            </a:extLst>
          </p:cNvPr>
          <p:cNvPicPr>
            <a:picLocks noChangeAspect="1"/>
          </p:cNvPicPr>
          <p:nvPr/>
        </p:nvPicPr>
        <p:blipFill>
          <a:blip r:embed="rId4"/>
          <a:stretch>
            <a:fillRect/>
          </a:stretch>
        </p:blipFill>
        <p:spPr>
          <a:xfrm>
            <a:off x="2215711" y="1184711"/>
            <a:ext cx="7369725" cy="4611112"/>
          </a:xfrm>
          <a:prstGeom prst="rect">
            <a:avLst/>
          </a:prstGeom>
        </p:spPr>
      </p:pic>
      <p:pic>
        <p:nvPicPr>
          <p:cNvPr id="3" name="Picture 2">
            <a:extLst>
              <a:ext uri="{FF2B5EF4-FFF2-40B4-BE49-F238E27FC236}">
                <a16:creationId xmlns:a16="http://schemas.microsoft.com/office/drawing/2014/main" id="{E166F13E-0313-4D37-A989-A851ACAD7558}"/>
              </a:ext>
            </a:extLst>
          </p:cNvPr>
          <p:cNvPicPr>
            <a:picLocks noChangeAspect="1"/>
          </p:cNvPicPr>
          <p:nvPr/>
        </p:nvPicPr>
        <p:blipFill>
          <a:blip r:embed="rId5"/>
          <a:stretch>
            <a:fillRect/>
          </a:stretch>
        </p:blipFill>
        <p:spPr>
          <a:xfrm>
            <a:off x="3754655" y="5841615"/>
            <a:ext cx="4619625" cy="314325"/>
          </a:xfrm>
          <a:prstGeom prst="rect">
            <a:avLst/>
          </a:prstGeom>
        </p:spPr>
      </p:pic>
    </p:spTree>
    <p:extLst>
      <p:ext uri="{BB962C8B-B14F-4D97-AF65-F5344CB8AC3E}">
        <p14:creationId xmlns:p14="http://schemas.microsoft.com/office/powerpoint/2010/main" val="26271043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37</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TIA-942</a:t>
            </a:r>
          </a:p>
        </p:txBody>
      </p:sp>
      <p:sp>
        <p:nvSpPr>
          <p:cNvPr id="12" name="Content Placeholder 2">
            <a:extLst>
              <a:ext uri="{FF2B5EF4-FFF2-40B4-BE49-F238E27FC236}">
                <a16:creationId xmlns:a16="http://schemas.microsoft.com/office/drawing/2014/main" id="{3BB20625-91BF-4271-BFD3-7D2AAFB186C3}"/>
              </a:ext>
            </a:extLst>
          </p:cNvPr>
          <p:cNvSpPr>
            <a:spLocks noGrp="1"/>
          </p:cNvSpPr>
          <p:nvPr>
            <p:ph idx="1"/>
          </p:nvPr>
        </p:nvSpPr>
        <p:spPr>
          <a:xfrm>
            <a:off x="473241" y="1113406"/>
            <a:ext cx="11539315" cy="5403198"/>
          </a:xfrm>
        </p:spPr>
        <p:txBody>
          <a:bodyPr>
            <a:noAutofit/>
          </a:bodyPr>
          <a:lstStyle/>
          <a:p>
            <a:pPr eaLnBrk="1" hangingPunct="1"/>
            <a:r>
              <a:rPr lang="en-US" altLang="en-US" sz="2000" dirty="0"/>
              <a:t>The Telecommunications Industry Association (TIA)</a:t>
            </a:r>
          </a:p>
          <a:p>
            <a:pPr eaLnBrk="1" hangingPunct="1"/>
            <a:r>
              <a:rPr lang="en-US" altLang="en-US" sz="2000" dirty="0"/>
              <a:t>TIA-942 (Telecommunications Infrastructure Standard for Data Centers) specifies the minimum requirements for telecommunications infrastructure of data centers</a:t>
            </a:r>
          </a:p>
          <a:p>
            <a:pPr eaLnBrk="1" hangingPunct="1"/>
            <a:r>
              <a:rPr lang="en-US" altLang="en-US" sz="2000" dirty="0"/>
              <a:t>Includes topics such as:</a:t>
            </a:r>
          </a:p>
          <a:p>
            <a:pPr lvl="1"/>
            <a:r>
              <a:rPr lang="en-US" altLang="en-US" sz="1800" dirty="0"/>
              <a:t>Network architecture</a:t>
            </a:r>
          </a:p>
          <a:p>
            <a:pPr lvl="1"/>
            <a:r>
              <a:rPr lang="en-US" altLang="en-US" sz="1800" dirty="0"/>
              <a:t>Electrical design</a:t>
            </a:r>
          </a:p>
          <a:p>
            <a:pPr lvl="1"/>
            <a:r>
              <a:rPr lang="en-US" altLang="en-US" sz="1800" dirty="0"/>
              <a:t>File storage, backup, and archiving</a:t>
            </a:r>
          </a:p>
          <a:p>
            <a:pPr lvl="1"/>
            <a:r>
              <a:rPr lang="en-US" altLang="en-US" sz="1800" dirty="0"/>
              <a:t>System redundancy</a:t>
            </a:r>
          </a:p>
          <a:p>
            <a:pPr lvl="1"/>
            <a:r>
              <a:rPr lang="en-US" altLang="en-US" sz="1800" dirty="0"/>
              <a:t>Network access control and security</a:t>
            </a:r>
          </a:p>
          <a:p>
            <a:pPr lvl="1"/>
            <a:r>
              <a:rPr lang="en-US" altLang="en-US" sz="1800" dirty="0"/>
              <a:t>Database management</a:t>
            </a:r>
          </a:p>
          <a:p>
            <a:pPr lvl="1"/>
            <a:r>
              <a:rPr lang="en-US" altLang="en-US" sz="1800" dirty="0"/>
              <a:t>Web hosting</a:t>
            </a:r>
          </a:p>
          <a:p>
            <a:pPr lvl="1"/>
            <a:r>
              <a:rPr lang="en-US" altLang="en-US" sz="1800" dirty="0"/>
              <a:t>Application hosting</a:t>
            </a:r>
          </a:p>
          <a:p>
            <a:pPr lvl="1"/>
            <a:r>
              <a:rPr lang="en-US" altLang="en-US" sz="1800" dirty="0"/>
              <a:t>Content distribution</a:t>
            </a:r>
          </a:p>
          <a:p>
            <a:pPr lvl="1"/>
            <a:r>
              <a:rPr lang="en-US" altLang="en-US" sz="1800" dirty="0"/>
              <a:t>Environmental control</a:t>
            </a:r>
          </a:p>
          <a:p>
            <a:pPr lvl="1"/>
            <a:r>
              <a:rPr lang="en-US" altLang="en-US" sz="1800" dirty="0"/>
              <a:t>Protection against physical hazards</a:t>
            </a:r>
          </a:p>
          <a:p>
            <a:pPr lvl="1"/>
            <a:r>
              <a:rPr lang="en-US" altLang="en-US" sz="1800" dirty="0"/>
              <a:t>Power management</a:t>
            </a:r>
          </a:p>
        </p:txBody>
      </p:sp>
    </p:spTree>
    <p:extLst>
      <p:ext uri="{BB962C8B-B14F-4D97-AF65-F5344CB8AC3E}">
        <p14:creationId xmlns:p14="http://schemas.microsoft.com/office/powerpoint/2010/main" val="1881724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TIA Compliant Data Center</a:t>
            </a:r>
          </a:p>
        </p:txBody>
      </p:sp>
      <p:pic>
        <p:nvPicPr>
          <p:cNvPr id="9" name="Picture 8">
            <a:extLst>
              <a:ext uri="{FF2B5EF4-FFF2-40B4-BE49-F238E27FC236}">
                <a16:creationId xmlns:a16="http://schemas.microsoft.com/office/drawing/2014/main" id="{9BB364B1-3FFD-4205-86DF-BB9816B746FA}"/>
              </a:ext>
            </a:extLst>
          </p:cNvPr>
          <p:cNvPicPr>
            <a:picLocks noChangeAspect="1"/>
          </p:cNvPicPr>
          <p:nvPr/>
        </p:nvPicPr>
        <p:blipFill>
          <a:blip r:embed="rId4"/>
          <a:stretch>
            <a:fillRect/>
          </a:stretch>
        </p:blipFill>
        <p:spPr>
          <a:xfrm>
            <a:off x="1398858" y="1185539"/>
            <a:ext cx="6452366" cy="4974666"/>
          </a:xfrm>
          <a:prstGeom prst="rect">
            <a:avLst/>
          </a:prstGeom>
        </p:spPr>
      </p:pic>
      <p:pic>
        <p:nvPicPr>
          <p:cNvPr id="10" name="Picture 9">
            <a:extLst>
              <a:ext uri="{FF2B5EF4-FFF2-40B4-BE49-F238E27FC236}">
                <a16:creationId xmlns:a16="http://schemas.microsoft.com/office/drawing/2014/main" id="{13302436-E2FA-4215-B406-5DBB899D7A97}"/>
              </a:ext>
            </a:extLst>
          </p:cNvPr>
          <p:cNvPicPr>
            <a:picLocks noChangeAspect="1"/>
          </p:cNvPicPr>
          <p:nvPr/>
        </p:nvPicPr>
        <p:blipFill>
          <a:blip r:embed="rId5"/>
          <a:stretch>
            <a:fillRect/>
          </a:stretch>
        </p:blipFill>
        <p:spPr>
          <a:xfrm>
            <a:off x="7324566" y="1372416"/>
            <a:ext cx="4448175" cy="676275"/>
          </a:xfrm>
          <a:prstGeom prst="rect">
            <a:avLst/>
          </a:prstGeom>
        </p:spPr>
      </p:pic>
    </p:spTree>
    <p:extLst>
      <p:ext uri="{BB962C8B-B14F-4D97-AF65-F5344CB8AC3E}">
        <p14:creationId xmlns:p14="http://schemas.microsoft.com/office/powerpoint/2010/main" val="29535835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39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 Center Tiers</a:t>
            </a:r>
          </a:p>
        </p:txBody>
      </p:sp>
      <p:pic>
        <p:nvPicPr>
          <p:cNvPr id="2" name="Picture 1">
            <a:extLst>
              <a:ext uri="{FF2B5EF4-FFF2-40B4-BE49-F238E27FC236}">
                <a16:creationId xmlns:a16="http://schemas.microsoft.com/office/drawing/2014/main" id="{BBEB7C2C-FEAF-4087-AB76-DAC0B1BEC51F}"/>
              </a:ext>
            </a:extLst>
          </p:cNvPr>
          <p:cNvPicPr>
            <a:picLocks noChangeAspect="1"/>
          </p:cNvPicPr>
          <p:nvPr/>
        </p:nvPicPr>
        <p:blipFill>
          <a:blip r:embed="rId4"/>
          <a:stretch>
            <a:fillRect/>
          </a:stretch>
        </p:blipFill>
        <p:spPr>
          <a:xfrm>
            <a:off x="1868699" y="1131122"/>
            <a:ext cx="5036591" cy="5087551"/>
          </a:xfrm>
          <a:prstGeom prst="rect">
            <a:avLst/>
          </a:prstGeom>
        </p:spPr>
      </p:pic>
      <p:pic>
        <p:nvPicPr>
          <p:cNvPr id="3" name="Picture 2">
            <a:extLst>
              <a:ext uri="{FF2B5EF4-FFF2-40B4-BE49-F238E27FC236}">
                <a16:creationId xmlns:a16="http://schemas.microsoft.com/office/drawing/2014/main" id="{FE7CC690-36CB-4A3F-9F43-DCD1308F3F71}"/>
              </a:ext>
            </a:extLst>
          </p:cNvPr>
          <p:cNvPicPr>
            <a:picLocks noChangeAspect="1"/>
          </p:cNvPicPr>
          <p:nvPr/>
        </p:nvPicPr>
        <p:blipFill>
          <a:blip r:embed="rId5"/>
          <a:stretch>
            <a:fillRect/>
          </a:stretch>
        </p:blipFill>
        <p:spPr>
          <a:xfrm>
            <a:off x="7457753" y="3450025"/>
            <a:ext cx="3771900" cy="304800"/>
          </a:xfrm>
          <a:prstGeom prst="rect">
            <a:avLst/>
          </a:prstGeom>
        </p:spPr>
      </p:pic>
    </p:spTree>
    <p:extLst>
      <p:ext uri="{BB962C8B-B14F-4D97-AF65-F5344CB8AC3E}">
        <p14:creationId xmlns:p14="http://schemas.microsoft.com/office/powerpoint/2010/main" val="177534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Database Security</a:t>
            </a:r>
          </a:p>
        </p:txBody>
      </p:sp>
      <p:graphicFrame>
        <p:nvGraphicFramePr>
          <p:cNvPr id="14" name="Content Placeholder 3">
            <a:extLst>
              <a:ext uri="{FF2B5EF4-FFF2-40B4-BE49-F238E27FC236}">
                <a16:creationId xmlns:a16="http://schemas.microsoft.com/office/drawing/2014/main" id="{476ECD15-3178-4A6A-8353-8E4A395D192F}"/>
              </a:ext>
            </a:extLst>
          </p:cNvPr>
          <p:cNvGraphicFramePr>
            <a:graphicFrameLocks noGrp="1"/>
          </p:cNvGraphicFramePr>
          <p:nvPr>
            <p:extLst>
              <p:ext uri="{D42A27DB-BD31-4B8C-83A1-F6EECF244321}">
                <p14:modId xmlns:p14="http://schemas.microsoft.com/office/powerpoint/2010/main" val="1537662494"/>
              </p:ext>
            </p:extLst>
          </p:nvPr>
        </p:nvGraphicFramePr>
        <p:xfrm>
          <a:off x="1368883" y="1137120"/>
          <a:ext cx="9096703" cy="528776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763315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40</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318361"/>
            <a:ext cx="11237114" cy="4873190"/>
          </a:xfrm>
        </p:spPr>
        <p:txBody>
          <a:bodyPr>
            <a:noAutofit/>
          </a:bodyPr>
          <a:lstStyle/>
          <a:p>
            <a:pPr eaLnBrk="1" hangingPunct="1"/>
            <a:r>
              <a:rPr lang="en-US" altLang="en-US" dirty="0"/>
              <a:t>The Need for Database Security</a:t>
            </a:r>
          </a:p>
          <a:p>
            <a:pPr eaLnBrk="1" hangingPunct="1"/>
            <a:r>
              <a:rPr lang="en-US" altLang="en-US" dirty="0"/>
              <a:t>Database Management Systems</a:t>
            </a:r>
          </a:p>
          <a:p>
            <a:pPr eaLnBrk="1" hangingPunct="1"/>
            <a:r>
              <a:rPr lang="en-US" altLang="en-US" dirty="0"/>
              <a:t>Relational Databases</a:t>
            </a:r>
          </a:p>
          <a:p>
            <a:pPr eaLnBrk="1" hangingPunct="1"/>
            <a:r>
              <a:rPr lang="en-US" altLang="en-US" dirty="0"/>
              <a:t>SQL Injection Attacks</a:t>
            </a:r>
          </a:p>
          <a:p>
            <a:pPr eaLnBrk="1" hangingPunct="1"/>
            <a:r>
              <a:rPr lang="en-US" altLang="en-US" dirty="0"/>
              <a:t>Database Access Control</a:t>
            </a:r>
          </a:p>
          <a:p>
            <a:pPr eaLnBrk="1" hangingPunct="1"/>
            <a:r>
              <a:rPr lang="en-US" altLang="en-US" dirty="0"/>
              <a:t>Inference</a:t>
            </a:r>
          </a:p>
          <a:p>
            <a:pPr eaLnBrk="1" hangingPunct="1"/>
            <a:r>
              <a:rPr lang="en-US" altLang="en-US" dirty="0"/>
              <a:t>Database Encryption</a:t>
            </a:r>
          </a:p>
          <a:p>
            <a:pPr eaLnBrk="1" hangingPunct="1"/>
            <a:r>
              <a:rPr lang="en-US" altLang="en-US" dirty="0"/>
              <a:t>Data Center Security</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Chapter 5 Summary</a:t>
            </a:r>
          </a:p>
        </p:txBody>
      </p:sp>
    </p:spTree>
    <p:extLst>
      <p:ext uri="{BB962C8B-B14F-4D97-AF65-F5344CB8AC3E}">
        <p14:creationId xmlns:p14="http://schemas.microsoft.com/office/powerpoint/2010/main" val="2705741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D5471-C5DF-AE44-88CB-A7D7841242DC}"/>
              </a:ext>
            </a:extLst>
          </p:cNvPr>
          <p:cNvSpPr>
            <a:spLocks noGrp="1"/>
          </p:cNvSpPr>
          <p:nvPr>
            <p:ph type="ctrTitle"/>
          </p:nvPr>
        </p:nvSpPr>
        <p:spPr>
          <a:xfrm>
            <a:off x="793531" y="1523998"/>
            <a:ext cx="10604938" cy="4042093"/>
          </a:xfrm>
        </p:spPr>
        <p:txBody>
          <a:bodyPr>
            <a:normAutofit/>
          </a:bodyPr>
          <a:lstStyle/>
          <a:p>
            <a:r>
              <a:rPr lang="en-US" b="1" dirty="0">
                <a:latin typeface="+mn-lt"/>
              </a:rPr>
              <a:t>CECS 378 Section 04</a:t>
            </a:r>
            <a:br>
              <a:rPr lang="en-US" b="1" dirty="0">
                <a:latin typeface="+mn-lt"/>
              </a:rPr>
            </a:br>
            <a:br>
              <a:rPr lang="en-US" dirty="0">
                <a:effectLst/>
              </a:rPr>
            </a:br>
            <a:r>
              <a:rPr lang="en-US" sz="4000" b="1" dirty="0">
                <a:effectLst/>
                <a:latin typeface="+mn-lt"/>
              </a:rPr>
              <a:t>Lab has begun, if you have a question please unmute yourself and use the audio within Zoom</a:t>
            </a:r>
            <a:br>
              <a:rPr lang="en-US" dirty="0">
                <a:effectLst/>
              </a:rPr>
            </a:br>
            <a:endParaRPr lang="en-US" dirty="0"/>
          </a:p>
        </p:txBody>
      </p:sp>
      <p:sp>
        <p:nvSpPr>
          <p:cNvPr id="6" name="Rectangle 5">
            <a:extLst>
              <a:ext uri="{FF2B5EF4-FFF2-40B4-BE49-F238E27FC236}">
                <a16:creationId xmlns:a16="http://schemas.microsoft.com/office/drawing/2014/main" id="{48C83AF2-64EB-F449-B4D6-A19D6555A9F7}"/>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2164EE7-1748-5A40-B64F-D367E5AB8B5A}"/>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AE694F7-C8A6-DA44-98D4-4AFACF693BC7}"/>
              </a:ext>
            </a:extLst>
          </p:cNvPr>
          <p:cNvPicPr>
            <a:picLocks noChangeAspect="1"/>
          </p:cNvPicPr>
          <p:nvPr/>
        </p:nvPicPr>
        <p:blipFill>
          <a:blip r:embed="rId3"/>
          <a:stretch>
            <a:fillRect/>
          </a:stretch>
        </p:blipFill>
        <p:spPr>
          <a:xfrm>
            <a:off x="9877530" y="294098"/>
            <a:ext cx="1832826" cy="457200"/>
          </a:xfrm>
          <a:prstGeom prst="rect">
            <a:avLst/>
          </a:prstGeom>
        </p:spPr>
      </p:pic>
      <p:sp>
        <p:nvSpPr>
          <p:cNvPr id="7" name="Rectangle 6">
            <a:extLst>
              <a:ext uri="{FF2B5EF4-FFF2-40B4-BE49-F238E27FC236}">
                <a16:creationId xmlns:a16="http://schemas.microsoft.com/office/drawing/2014/main" id="{539E1B13-B3CC-4EDB-9CCF-6D6FB223A7F2}"/>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2439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5</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Databases</a:t>
            </a:r>
          </a:p>
        </p:txBody>
      </p:sp>
      <p:sp>
        <p:nvSpPr>
          <p:cNvPr id="12" name="Content Placeholder 2">
            <a:extLst>
              <a:ext uri="{FF2B5EF4-FFF2-40B4-BE49-F238E27FC236}">
                <a16:creationId xmlns:a16="http://schemas.microsoft.com/office/drawing/2014/main" id="{3498686C-6B62-40CD-9C21-F9D2AB1A9109}"/>
              </a:ext>
            </a:extLst>
          </p:cNvPr>
          <p:cNvSpPr>
            <a:spLocks noGrp="1"/>
          </p:cNvSpPr>
          <p:nvPr>
            <p:ph idx="1"/>
          </p:nvPr>
        </p:nvSpPr>
        <p:spPr>
          <a:xfrm>
            <a:off x="473242" y="1160703"/>
            <a:ext cx="5312703" cy="4873190"/>
          </a:xfrm>
        </p:spPr>
        <p:txBody>
          <a:bodyPr>
            <a:noAutofit/>
          </a:bodyPr>
          <a:lstStyle/>
          <a:p>
            <a:pPr eaLnBrk="1" hangingPunct="1"/>
            <a:r>
              <a:rPr lang="en-US" altLang="en-US" dirty="0"/>
              <a:t>Structured collection of data stored for use by one or more applications</a:t>
            </a:r>
          </a:p>
          <a:p>
            <a:pPr eaLnBrk="1" hangingPunct="1"/>
            <a:r>
              <a:rPr lang="en-US" altLang="en-US" dirty="0"/>
              <a:t>Contains the relationships between data items and groups of data items</a:t>
            </a:r>
          </a:p>
          <a:p>
            <a:pPr eaLnBrk="1" hangingPunct="1"/>
            <a:r>
              <a:rPr lang="en-US" altLang="en-US" dirty="0"/>
              <a:t>Can sometimes contain sensitive data that needs to be secured</a:t>
            </a:r>
          </a:p>
          <a:p>
            <a:pPr eaLnBrk="1" hangingPunct="1"/>
            <a:r>
              <a:rPr lang="en-US" altLang="en-US" dirty="0"/>
              <a:t>Query language</a:t>
            </a:r>
          </a:p>
          <a:p>
            <a:pPr lvl="1"/>
            <a:r>
              <a:rPr lang="en-US" altLang="en-US" dirty="0"/>
              <a:t>Provides a uniform interface to the database for users and applications</a:t>
            </a:r>
          </a:p>
        </p:txBody>
      </p:sp>
      <p:graphicFrame>
        <p:nvGraphicFramePr>
          <p:cNvPr id="15" name="Diagram 14">
            <a:extLst>
              <a:ext uri="{FF2B5EF4-FFF2-40B4-BE49-F238E27FC236}">
                <a16:creationId xmlns:a16="http://schemas.microsoft.com/office/drawing/2014/main" id="{C7FEA3C0-601F-4ED7-8CB3-9E43B939D046}"/>
              </a:ext>
            </a:extLst>
          </p:cNvPr>
          <p:cNvGraphicFramePr/>
          <p:nvPr>
            <p:extLst>
              <p:ext uri="{D42A27DB-BD31-4B8C-83A1-F6EECF244321}">
                <p14:modId xmlns:p14="http://schemas.microsoft.com/office/powerpoint/2010/main" val="1602784697"/>
              </p:ext>
            </p:extLst>
          </p:nvPr>
        </p:nvGraphicFramePr>
        <p:xfrm>
          <a:off x="6528238" y="1675792"/>
          <a:ext cx="4129251" cy="356098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937629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6</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DBMS Architecture</a:t>
            </a:r>
          </a:p>
        </p:txBody>
      </p:sp>
      <p:pic>
        <p:nvPicPr>
          <p:cNvPr id="9" name="Picture 8">
            <a:extLst>
              <a:ext uri="{FF2B5EF4-FFF2-40B4-BE49-F238E27FC236}">
                <a16:creationId xmlns:a16="http://schemas.microsoft.com/office/drawing/2014/main" id="{E93C692F-FDA2-4E07-9E03-8A96DA3CB098}"/>
              </a:ext>
            </a:extLst>
          </p:cNvPr>
          <p:cNvPicPr>
            <a:picLocks noChangeAspect="1"/>
          </p:cNvPicPr>
          <p:nvPr/>
        </p:nvPicPr>
        <p:blipFill>
          <a:blip r:embed="rId4"/>
          <a:stretch>
            <a:fillRect/>
          </a:stretch>
        </p:blipFill>
        <p:spPr>
          <a:xfrm>
            <a:off x="1462084" y="1176937"/>
            <a:ext cx="6136892" cy="5036809"/>
          </a:xfrm>
          <a:prstGeom prst="rect">
            <a:avLst/>
          </a:prstGeom>
        </p:spPr>
      </p:pic>
      <p:pic>
        <p:nvPicPr>
          <p:cNvPr id="10" name="Picture 9">
            <a:extLst>
              <a:ext uri="{FF2B5EF4-FFF2-40B4-BE49-F238E27FC236}">
                <a16:creationId xmlns:a16="http://schemas.microsoft.com/office/drawing/2014/main" id="{10C2EA45-DBCD-4514-853B-3FC16BF2CDF1}"/>
              </a:ext>
            </a:extLst>
          </p:cNvPr>
          <p:cNvPicPr>
            <a:picLocks noChangeAspect="1"/>
          </p:cNvPicPr>
          <p:nvPr/>
        </p:nvPicPr>
        <p:blipFill>
          <a:blip r:embed="rId5"/>
          <a:stretch>
            <a:fillRect/>
          </a:stretch>
        </p:blipFill>
        <p:spPr>
          <a:xfrm>
            <a:off x="6908093" y="3248025"/>
            <a:ext cx="3609975" cy="361950"/>
          </a:xfrm>
          <a:prstGeom prst="rect">
            <a:avLst/>
          </a:prstGeom>
        </p:spPr>
      </p:pic>
    </p:spTree>
    <p:extLst>
      <p:ext uri="{BB962C8B-B14F-4D97-AF65-F5344CB8AC3E}">
        <p14:creationId xmlns:p14="http://schemas.microsoft.com/office/powerpoint/2010/main" val="3440696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7</a:t>
            </a:fld>
            <a:endParaRPr lang="en-US" dirty="0"/>
          </a:p>
        </p:txBody>
      </p:sp>
      <p:sp>
        <p:nvSpPr>
          <p:cNvPr id="12" name="Content Placeholder 2">
            <a:extLst>
              <a:ext uri="{FF2B5EF4-FFF2-40B4-BE49-F238E27FC236}">
                <a16:creationId xmlns:a16="http://schemas.microsoft.com/office/drawing/2014/main" id="{EE029232-62A6-43A8-8BEB-5BF17D930777}"/>
              </a:ext>
            </a:extLst>
          </p:cNvPr>
          <p:cNvSpPr>
            <a:spLocks noGrp="1"/>
          </p:cNvSpPr>
          <p:nvPr>
            <p:ph idx="1"/>
          </p:nvPr>
        </p:nvSpPr>
        <p:spPr>
          <a:xfrm>
            <a:off x="473242" y="1160703"/>
            <a:ext cx="11237114" cy="4873190"/>
          </a:xfrm>
        </p:spPr>
        <p:txBody>
          <a:bodyPr>
            <a:noAutofit/>
          </a:bodyPr>
          <a:lstStyle/>
          <a:p>
            <a:pPr eaLnBrk="1" hangingPunct="1"/>
            <a:r>
              <a:rPr lang="en-US" altLang="en-US" sz="3200" dirty="0"/>
              <a:t>Table of data consisting of rows and columns</a:t>
            </a:r>
          </a:p>
          <a:p>
            <a:pPr lvl="1"/>
            <a:r>
              <a:rPr lang="en-US" altLang="en-US" sz="2800" dirty="0"/>
              <a:t>Each column holds a particular type of data</a:t>
            </a:r>
          </a:p>
          <a:p>
            <a:pPr lvl="1"/>
            <a:r>
              <a:rPr lang="en-US" altLang="en-US" sz="2800" dirty="0"/>
              <a:t>Each row contains a specific value for each column</a:t>
            </a:r>
          </a:p>
          <a:p>
            <a:pPr lvl="1"/>
            <a:r>
              <a:rPr lang="en-US" altLang="en-US" sz="2800" dirty="0"/>
              <a:t>Ideally has one column where all values are unique, forming an identifier/key for that row</a:t>
            </a:r>
          </a:p>
          <a:p>
            <a:pPr eaLnBrk="1" hangingPunct="1"/>
            <a:r>
              <a:rPr lang="en-US" altLang="en-US" sz="3200" dirty="0"/>
              <a:t>Enables the creation of multiple tables linked together by a unique identifier that is present in all tables</a:t>
            </a:r>
          </a:p>
          <a:p>
            <a:pPr eaLnBrk="1" hangingPunct="1"/>
            <a:r>
              <a:rPr lang="en-US" altLang="en-US" sz="3200" dirty="0"/>
              <a:t>Use a relational query language to access the database</a:t>
            </a:r>
          </a:p>
          <a:p>
            <a:pPr lvl="1"/>
            <a:r>
              <a:rPr lang="en-US" altLang="en-US" sz="2800" dirty="0"/>
              <a:t>Allows the user to request data that fit a given set of criteria</a:t>
            </a:r>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Relational Databases</a:t>
            </a:r>
          </a:p>
        </p:txBody>
      </p:sp>
    </p:spTree>
    <p:extLst>
      <p:ext uri="{BB962C8B-B14F-4D97-AF65-F5344CB8AC3E}">
        <p14:creationId xmlns:p14="http://schemas.microsoft.com/office/powerpoint/2010/main" val="12300145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8</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Example Relational Database Model</a:t>
            </a:r>
          </a:p>
        </p:txBody>
      </p:sp>
      <p:pic>
        <p:nvPicPr>
          <p:cNvPr id="2" name="Picture 1">
            <a:extLst>
              <a:ext uri="{FF2B5EF4-FFF2-40B4-BE49-F238E27FC236}">
                <a16:creationId xmlns:a16="http://schemas.microsoft.com/office/drawing/2014/main" id="{7316AC13-848D-4C8A-A25E-4A62F7094DC1}"/>
              </a:ext>
            </a:extLst>
          </p:cNvPr>
          <p:cNvPicPr>
            <a:picLocks noChangeAspect="1"/>
          </p:cNvPicPr>
          <p:nvPr/>
        </p:nvPicPr>
        <p:blipFill>
          <a:blip r:embed="rId4"/>
          <a:stretch>
            <a:fillRect/>
          </a:stretch>
        </p:blipFill>
        <p:spPr>
          <a:xfrm>
            <a:off x="1592310" y="1171575"/>
            <a:ext cx="6007319" cy="5048704"/>
          </a:xfrm>
          <a:prstGeom prst="rect">
            <a:avLst/>
          </a:prstGeom>
        </p:spPr>
      </p:pic>
      <p:pic>
        <p:nvPicPr>
          <p:cNvPr id="3" name="Picture 2">
            <a:extLst>
              <a:ext uri="{FF2B5EF4-FFF2-40B4-BE49-F238E27FC236}">
                <a16:creationId xmlns:a16="http://schemas.microsoft.com/office/drawing/2014/main" id="{14AC66B0-BA73-410B-A849-302F5EDD2829}"/>
              </a:ext>
            </a:extLst>
          </p:cNvPr>
          <p:cNvPicPr>
            <a:picLocks noChangeAspect="1"/>
          </p:cNvPicPr>
          <p:nvPr/>
        </p:nvPicPr>
        <p:blipFill>
          <a:blip r:embed="rId5"/>
          <a:stretch>
            <a:fillRect/>
          </a:stretch>
        </p:blipFill>
        <p:spPr>
          <a:xfrm>
            <a:off x="7609826" y="3115499"/>
            <a:ext cx="3562350" cy="847725"/>
          </a:xfrm>
          <a:prstGeom prst="rect">
            <a:avLst/>
          </a:prstGeom>
        </p:spPr>
      </p:pic>
    </p:spTree>
    <p:extLst>
      <p:ext uri="{BB962C8B-B14F-4D97-AF65-F5344CB8AC3E}">
        <p14:creationId xmlns:p14="http://schemas.microsoft.com/office/powerpoint/2010/main" val="938233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9DF9489-C945-5D42-A2E9-495D783C89A4}"/>
              </a:ext>
            </a:extLst>
          </p:cNvPr>
          <p:cNvGrpSpPr/>
          <p:nvPr/>
        </p:nvGrpSpPr>
        <p:grpSpPr>
          <a:xfrm>
            <a:off x="0" y="6219929"/>
            <a:ext cx="12192000" cy="638071"/>
            <a:chOff x="0" y="6219929"/>
            <a:chExt cx="12192000" cy="638071"/>
          </a:xfrm>
        </p:grpSpPr>
        <p:sp>
          <p:nvSpPr>
            <p:cNvPr id="5" name="Rectangle 4">
              <a:extLst>
                <a:ext uri="{FF2B5EF4-FFF2-40B4-BE49-F238E27FC236}">
                  <a16:creationId xmlns:a16="http://schemas.microsoft.com/office/drawing/2014/main" id="{3EBBCF47-DA94-0949-9433-C3B98BA0B219}"/>
                </a:ext>
              </a:extLst>
            </p:cNvPr>
            <p:cNvSpPr/>
            <p:nvPr/>
          </p:nvSpPr>
          <p:spPr>
            <a:xfrm>
              <a:off x="0" y="6400800"/>
              <a:ext cx="12192000" cy="45720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DEB303C-FA0D-E546-8504-5325020AD9BC}"/>
                </a:ext>
              </a:extLst>
            </p:cNvPr>
            <p:cNvSpPr/>
            <p:nvPr/>
          </p:nvSpPr>
          <p:spPr>
            <a:xfrm>
              <a:off x="0" y="6219929"/>
              <a:ext cx="12192000" cy="180871"/>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Rectangle 6">
            <a:extLst>
              <a:ext uri="{FF2B5EF4-FFF2-40B4-BE49-F238E27FC236}">
                <a16:creationId xmlns:a16="http://schemas.microsoft.com/office/drawing/2014/main" id="{4E59073C-AF3E-634D-AE9C-ED1CD5AC96AC}"/>
              </a:ext>
            </a:extLst>
          </p:cNvPr>
          <p:cNvSpPr/>
          <p:nvPr/>
        </p:nvSpPr>
        <p:spPr>
          <a:xfrm>
            <a:off x="0" y="1025935"/>
            <a:ext cx="12192000" cy="91440"/>
          </a:xfrm>
          <a:prstGeom prst="rect">
            <a:avLst/>
          </a:prstGeom>
          <a:solidFill>
            <a:schemeClr val="tx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16FBAAB-C5F1-4044-B380-B32A90811EBC}"/>
              </a:ext>
            </a:extLst>
          </p:cNvPr>
          <p:cNvPicPr>
            <a:picLocks noChangeAspect="1"/>
          </p:cNvPicPr>
          <p:nvPr/>
        </p:nvPicPr>
        <p:blipFill>
          <a:blip r:embed="rId3"/>
          <a:stretch>
            <a:fillRect/>
          </a:stretch>
        </p:blipFill>
        <p:spPr>
          <a:xfrm>
            <a:off x="9877530" y="294098"/>
            <a:ext cx="1832826" cy="457200"/>
          </a:xfrm>
          <a:prstGeom prst="rect">
            <a:avLst/>
          </a:prstGeom>
        </p:spPr>
      </p:pic>
      <p:sp>
        <p:nvSpPr>
          <p:cNvPr id="11" name="Slide Number Placeholder 10">
            <a:extLst>
              <a:ext uri="{FF2B5EF4-FFF2-40B4-BE49-F238E27FC236}">
                <a16:creationId xmlns:a16="http://schemas.microsoft.com/office/drawing/2014/main" id="{55A09D11-74C4-46CC-8578-873F76143C42}"/>
              </a:ext>
            </a:extLst>
          </p:cNvPr>
          <p:cNvSpPr>
            <a:spLocks noGrp="1"/>
          </p:cNvSpPr>
          <p:nvPr>
            <p:ph type="sldNum" sz="quarter" idx="12"/>
          </p:nvPr>
        </p:nvSpPr>
        <p:spPr>
          <a:xfrm>
            <a:off x="11316926" y="6454673"/>
            <a:ext cx="695631" cy="365125"/>
          </a:xfrm>
        </p:spPr>
        <p:txBody>
          <a:bodyPr/>
          <a:lstStyle/>
          <a:p>
            <a:fld id="{13E24696-1CB8-624D-8AD2-4763EA174DEF}" type="slidenum">
              <a:rPr lang="en-US" smtClean="0"/>
              <a:t>9</a:t>
            </a:fld>
            <a:endParaRPr lang="en-US" dirty="0"/>
          </a:p>
        </p:txBody>
      </p:sp>
      <p:sp>
        <p:nvSpPr>
          <p:cNvPr id="13" name="Title 1">
            <a:extLst>
              <a:ext uri="{FF2B5EF4-FFF2-40B4-BE49-F238E27FC236}">
                <a16:creationId xmlns:a16="http://schemas.microsoft.com/office/drawing/2014/main" id="{7B160EFB-1DE7-4F06-9F47-0D806F5D7D3E}"/>
              </a:ext>
            </a:extLst>
          </p:cNvPr>
          <p:cNvSpPr txBox="1">
            <a:spLocks/>
          </p:cNvSpPr>
          <p:nvPr/>
        </p:nvSpPr>
        <p:spPr>
          <a:xfrm>
            <a:off x="457200" y="64168"/>
            <a:ext cx="8229600" cy="102593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b="1" dirty="0"/>
              <a:t>Relational Database Elements</a:t>
            </a:r>
          </a:p>
        </p:txBody>
      </p:sp>
      <p:sp>
        <p:nvSpPr>
          <p:cNvPr id="12" name="Content Placeholder 2">
            <a:extLst>
              <a:ext uri="{FF2B5EF4-FFF2-40B4-BE49-F238E27FC236}">
                <a16:creationId xmlns:a16="http://schemas.microsoft.com/office/drawing/2014/main" id="{3498686C-6B62-40CD-9C21-F9D2AB1A9109}"/>
              </a:ext>
            </a:extLst>
          </p:cNvPr>
          <p:cNvSpPr>
            <a:spLocks noGrp="1"/>
          </p:cNvSpPr>
          <p:nvPr>
            <p:ph idx="1"/>
          </p:nvPr>
        </p:nvSpPr>
        <p:spPr>
          <a:xfrm>
            <a:off x="851621" y="1749971"/>
            <a:ext cx="3452372" cy="4283921"/>
          </a:xfrm>
        </p:spPr>
        <p:txBody>
          <a:bodyPr>
            <a:noAutofit/>
          </a:bodyPr>
          <a:lstStyle/>
          <a:p>
            <a:pPr eaLnBrk="1" hangingPunct="1"/>
            <a:r>
              <a:rPr lang="en-US" altLang="en-US" sz="3600" dirty="0"/>
              <a:t>Relation</a:t>
            </a:r>
          </a:p>
          <a:p>
            <a:pPr lvl="1"/>
            <a:r>
              <a:rPr lang="en-US" altLang="en-US" sz="3200" dirty="0"/>
              <a:t>Table/File</a:t>
            </a:r>
          </a:p>
          <a:p>
            <a:pPr eaLnBrk="1" hangingPunct="1"/>
            <a:r>
              <a:rPr lang="en-US" altLang="en-US" sz="3600" dirty="0"/>
              <a:t>Tuple</a:t>
            </a:r>
          </a:p>
          <a:p>
            <a:pPr lvl="1"/>
            <a:r>
              <a:rPr lang="en-US" altLang="en-US" sz="3200" dirty="0"/>
              <a:t>Row/Record</a:t>
            </a:r>
          </a:p>
          <a:p>
            <a:pPr eaLnBrk="1" hangingPunct="1"/>
            <a:r>
              <a:rPr lang="en-US" altLang="en-US" sz="3600" dirty="0"/>
              <a:t>Attribute</a:t>
            </a:r>
          </a:p>
          <a:p>
            <a:pPr lvl="1"/>
            <a:r>
              <a:rPr lang="en-US" altLang="en-US" sz="3200" dirty="0"/>
              <a:t>Column/Field</a:t>
            </a:r>
          </a:p>
        </p:txBody>
      </p:sp>
      <p:graphicFrame>
        <p:nvGraphicFramePr>
          <p:cNvPr id="14" name="Diagram 13">
            <a:extLst>
              <a:ext uri="{FF2B5EF4-FFF2-40B4-BE49-F238E27FC236}">
                <a16:creationId xmlns:a16="http://schemas.microsoft.com/office/drawing/2014/main" id="{F80688D2-E46B-4BF7-8A5B-7CA99CC0FE43}"/>
              </a:ext>
            </a:extLst>
          </p:cNvPr>
          <p:cNvGraphicFramePr/>
          <p:nvPr>
            <p:extLst>
              <p:ext uri="{D42A27DB-BD31-4B8C-83A1-F6EECF244321}">
                <p14:modId xmlns:p14="http://schemas.microsoft.com/office/powerpoint/2010/main" val="3662309988"/>
              </p:ext>
            </p:extLst>
          </p:nvPr>
        </p:nvGraphicFramePr>
        <p:xfrm>
          <a:off x="4901763" y="1209731"/>
          <a:ext cx="5257800" cy="50691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9061809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14461</TotalTime>
  <Words>12019</Words>
  <Application>Microsoft Office PowerPoint</Application>
  <PresentationFormat>Widescreen</PresentationFormat>
  <Paragraphs>1245</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Times New Roman</vt:lpstr>
      <vt:lpstr>Office Theme</vt:lpstr>
      <vt:lpstr>CECS 378 Section 04  Lecture will start shortly… </vt:lpstr>
      <vt:lpstr> Computing Security: Principles and Practice  Chapter 5 – Database &amp; Data Center Security March 3rd &amp; 8th, 2021    CECS 378 – Spring 2021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CECS 378 Section 04  Lab has begun, if you have a question please unmute yourself and use the audio within Zoom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Murray Cappel</dc:creator>
  <cp:lastModifiedBy>Murray</cp:lastModifiedBy>
  <cp:revision>263</cp:revision>
  <dcterms:created xsi:type="dcterms:W3CDTF">2019-01-23T20:35:07Z</dcterms:created>
  <dcterms:modified xsi:type="dcterms:W3CDTF">2021-03-04T02:23:53Z</dcterms:modified>
</cp:coreProperties>
</file>