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9"/>
  </p:notesMasterIdLst>
  <p:sldIdLst>
    <p:sldId id="375" r:id="rId2"/>
    <p:sldId id="321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9" r:id="rId17"/>
    <p:sldId id="340" r:id="rId18"/>
    <p:sldId id="341" r:id="rId19"/>
    <p:sldId id="342" r:id="rId20"/>
    <p:sldId id="343" r:id="rId21"/>
    <p:sldId id="370" r:id="rId22"/>
    <p:sldId id="371" r:id="rId23"/>
    <p:sldId id="372" r:id="rId24"/>
    <p:sldId id="373" r:id="rId25"/>
    <p:sldId id="374" r:id="rId26"/>
    <p:sldId id="323" r:id="rId27"/>
    <p:sldId id="3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/>
    <p:restoredTop sz="85403" autoAdjust="0"/>
  </p:normalViewPr>
  <p:slideViewPr>
    <p:cSldViewPr snapToGrid="0" snapToObjects="1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7C5DF-1F4E-144D-B3C6-CCDDA29A64DD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72874-7672-E146-A97A-F29BFB4A2140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i="0" dirty="0">
              <a:effectLst/>
            </a:rPr>
            <a:t>Network bandwidth</a:t>
          </a:r>
        </a:p>
      </dgm:t>
    </dgm:pt>
    <dgm:pt modelId="{AFA358CC-DE03-B14E-9AD6-513B9ED3EF89}" type="parTrans" cxnId="{4CD5B385-F4AE-6B4E-A557-3E5FBE186B3A}">
      <dgm:prSet/>
      <dgm:spPr/>
      <dgm:t>
        <a:bodyPr/>
        <a:lstStyle/>
        <a:p>
          <a:endParaRPr lang="en-US"/>
        </a:p>
      </dgm:t>
    </dgm:pt>
    <dgm:pt modelId="{EF9C2E62-DCA0-D848-903A-2D9F9C026F51}" type="sibTrans" cxnId="{4CD5B385-F4AE-6B4E-A557-3E5FBE186B3A}">
      <dgm:prSet/>
      <dgm:spPr/>
      <dgm:t>
        <a:bodyPr/>
        <a:lstStyle/>
        <a:p>
          <a:endParaRPr lang="en-US"/>
        </a:p>
      </dgm:t>
    </dgm:pt>
    <dgm:pt modelId="{6B5A5FFB-92DD-ED47-BF2F-AC0DD483D147}">
      <dgm:prSet/>
      <dgm:spPr>
        <a:solidFill>
          <a:srgbClr val="7030A0"/>
        </a:solidFill>
      </dgm:spPr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+mn-lt"/>
            </a:rPr>
            <a:t>Relates to the capacity of the network links connecting a server to the Internet</a:t>
          </a:r>
        </a:p>
      </dgm:t>
    </dgm:pt>
    <dgm:pt modelId="{12E1D443-E49F-1646-A14E-D146B51693EE}" type="parTrans" cxnId="{07FD202E-A68A-914D-A147-95185A18067A}">
      <dgm:prSet/>
      <dgm:spPr/>
      <dgm:t>
        <a:bodyPr/>
        <a:lstStyle/>
        <a:p>
          <a:endParaRPr lang="en-US"/>
        </a:p>
      </dgm:t>
    </dgm:pt>
    <dgm:pt modelId="{9A2D11C2-577E-FC4A-BCED-3B769EBA90F6}" type="sibTrans" cxnId="{07FD202E-A68A-914D-A147-95185A18067A}">
      <dgm:prSet/>
      <dgm:spPr/>
      <dgm:t>
        <a:bodyPr/>
        <a:lstStyle/>
        <a:p>
          <a:endParaRPr lang="en-US"/>
        </a:p>
      </dgm:t>
    </dgm:pt>
    <dgm:pt modelId="{F9308F1A-1492-F14D-AA25-68EB847A0DB3}">
      <dgm:prSet/>
      <dgm:spPr>
        <a:solidFill>
          <a:srgbClr val="7030A0"/>
        </a:solidFill>
      </dgm:spPr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+mn-lt"/>
            </a:rPr>
            <a:t>For most organizations this is their connection to their Internet Service Provider (ISP)</a:t>
          </a:r>
        </a:p>
      </dgm:t>
    </dgm:pt>
    <dgm:pt modelId="{6587E665-7412-CC4B-8376-E44CFD4886EF}" type="parTrans" cxnId="{64632D81-51A2-6B4B-9F06-658DFD074D36}">
      <dgm:prSet/>
      <dgm:spPr/>
      <dgm:t>
        <a:bodyPr/>
        <a:lstStyle/>
        <a:p>
          <a:endParaRPr lang="en-US"/>
        </a:p>
      </dgm:t>
    </dgm:pt>
    <dgm:pt modelId="{91D74F09-50FE-8A4E-8C86-D04F1C2F50FB}" type="sibTrans" cxnId="{64632D81-51A2-6B4B-9F06-658DFD074D36}">
      <dgm:prSet/>
      <dgm:spPr/>
      <dgm:t>
        <a:bodyPr/>
        <a:lstStyle/>
        <a:p>
          <a:endParaRPr lang="en-US"/>
        </a:p>
      </dgm:t>
    </dgm:pt>
    <dgm:pt modelId="{92F30862-F847-FC4F-9375-31010EECD883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i="0" dirty="0">
              <a:effectLst/>
            </a:rPr>
            <a:t>System resources</a:t>
          </a:r>
        </a:p>
      </dgm:t>
    </dgm:pt>
    <dgm:pt modelId="{70431AB4-DF3F-4645-82B4-916A5B03ED2B}" type="parTrans" cxnId="{09ECF6DD-E119-374A-AA19-1EFBB9A7AE59}">
      <dgm:prSet/>
      <dgm:spPr/>
      <dgm:t>
        <a:bodyPr/>
        <a:lstStyle/>
        <a:p>
          <a:endParaRPr lang="en-US"/>
        </a:p>
      </dgm:t>
    </dgm:pt>
    <dgm:pt modelId="{BC376F47-B3AB-B74F-80ED-DB7222180FD2}" type="sibTrans" cxnId="{09ECF6DD-E119-374A-AA19-1EFBB9A7AE59}">
      <dgm:prSet/>
      <dgm:spPr/>
      <dgm:t>
        <a:bodyPr/>
        <a:lstStyle/>
        <a:p>
          <a:endParaRPr lang="en-US"/>
        </a:p>
      </dgm:t>
    </dgm:pt>
    <dgm:pt modelId="{BD3D1B08-BA2C-A847-81FA-0E907AC86072}">
      <dgm:prSet/>
      <dgm:spPr>
        <a:solidFill>
          <a:schemeClr val="accent1"/>
        </a:solidFill>
      </dgm:spPr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+mn-lt"/>
            </a:rPr>
            <a:t>Aims to overload or crash the network handling software</a:t>
          </a:r>
        </a:p>
      </dgm:t>
    </dgm:pt>
    <dgm:pt modelId="{47925BA2-F0AA-1349-914E-93DB729B1439}" type="parTrans" cxnId="{21896DD5-9159-5A48-95C3-0628E40AD5D5}">
      <dgm:prSet/>
      <dgm:spPr/>
      <dgm:t>
        <a:bodyPr/>
        <a:lstStyle/>
        <a:p>
          <a:endParaRPr lang="en-US"/>
        </a:p>
      </dgm:t>
    </dgm:pt>
    <dgm:pt modelId="{DEA69FE8-A421-8F40-BC0D-0B81014C6103}" type="sibTrans" cxnId="{21896DD5-9159-5A48-95C3-0628E40AD5D5}">
      <dgm:prSet/>
      <dgm:spPr/>
      <dgm:t>
        <a:bodyPr/>
        <a:lstStyle/>
        <a:p>
          <a:endParaRPr lang="en-US"/>
        </a:p>
      </dgm:t>
    </dgm:pt>
    <dgm:pt modelId="{3234AAA2-C82A-B44F-87E5-BD58BA054E0F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b="1" i="0" dirty="0">
              <a:effectLst/>
            </a:rPr>
            <a:t>Application resources</a:t>
          </a:r>
        </a:p>
      </dgm:t>
    </dgm:pt>
    <dgm:pt modelId="{E5862108-903B-1C4B-9377-81DD29E52B29}" type="parTrans" cxnId="{752AFBC6-0A6F-E64D-8873-6214DED38720}">
      <dgm:prSet/>
      <dgm:spPr/>
      <dgm:t>
        <a:bodyPr/>
        <a:lstStyle/>
        <a:p>
          <a:endParaRPr lang="en-US"/>
        </a:p>
      </dgm:t>
    </dgm:pt>
    <dgm:pt modelId="{B6EE5F2B-A910-414E-A3BF-34358F619072}" type="sibTrans" cxnId="{752AFBC6-0A6F-E64D-8873-6214DED38720}">
      <dgm:prSet/>
      <dgm:spPr/>
      <dgm:t>
        <a:bodyPr/>
        <a:lstStyle/>
        <a:p>
          <a:endParaRPr lang="en-US"/>
        </a:p>
      </dgm:t>
    </dgm:pt>
    <dgm:pt modelId="{02DC4651-8C6F-6447-9B8F-D57C357757EB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+mn-lt"/>
            </a:rPr>
            <a:t>Typically involves a number of valid requests, each of which consumes significant resources, thus limiting the ability of the server to respond to requests from other users</a:t>
          </a:r>
        </a:p>
      </dgm:t>
    </dgm:pt>
    <dgm:pt modelId="{CC53E30A-CA09-8949-8B35-41834609C58A}" type="parTrans" cxnId="{8B9D4070-B4CC-F34F-B8B4-4F4F74F1B1AC}">
      <dgm:prSet/>
      <dgm:spPr/>
      <dgm:t>
        <a:bodyPr/>
        <a:lstStyle/>
        <a:p>
          <a:endParaRPr lang="en-US"/>
        </a:p>
      </dgm:t>
    </dgm:pt>
    <dgm:pt modelId="{2EFD9D0C-B667-974D-8EEE-876172C6068D}" type="sibTrans" cxnId="{8B9D4070-B4CC-F34F-B8B4-4F4F74F1B1AC}">
      <dgm:prSet/>
      <dgm:spPr/>
      <dgm:t>
        <a:bodyPr/>
        <a:lstStyle/>
        <a:p>
          <a:endParaRPr lang="en-US"/>
        </a:p>
      </dgm:t>
    </dgm:pt>
    <dgm:pt modelId="{635717B1-99B8-854E-8F70-444337E2E550}" type="pres">
      <dgm:prSet presAssocID="{CDE7C5DF-1F4E-144D-B3C6-CCDDA29A64DD}" presName="theList" presStyleCnt="0">
        <dgm:presLayoutVars>
          <dgm:dir/>
          <dgm:animLvl val="lvl"/>
          <dgm:resizeHandles val="exact"/>
        </dgm:presLayoutVars>
      </dgm:prSet>
      <dgm:spPr/>
    </dgm:pt>
    <dgm:pt modelId="{EE209E84-B891-3047-A320-4AEEC3330BB8}" type="pres">
      <dgm:prSet presAssocID="{59372874-7672-E146-A97A-F29BFB4A2140}" presName="compNode" presStyleCnt="0"/>
      <dgm:spPr/>
    </dgm:pt>
    <dgm:pt modelId="{1F9EAEE1-B141-8149-B598-A2FC9726C17B}" type="pres">
      <dgm:prSet presAssocID="{59372874-7672-E146-A97A-F29BFB4A2140}" presName="aNode" presStyleLbl="bgShp" presStyleIdx="0" presStyleCnt="3"/>
      <dgm:spPr/>
    </dgm:pt>
    <dgm:pt modelId="{E367BE70-C50A-6A43-8AFA-7CF7E142477B}" type="pres">
      <dgm:prSet presAssocID="{59372874-7672-E146-A97A-F29BFB4A2140}" presName="textNode" presStyleLbl="bgShp" presStyleIdx="0" presStyleCnt="3"/>
      <dgm:spPr/>
    </dgm:pt>
    <dgm:pt modelId="{6AC02209-CF3A-0249-91E1-9F1A42D58FAE}" type="pres">
      <dgm:prSet presAssocID="{59372874-7672-E146-A97A-F29BFB4A2140}" presName="compChildNode" presStyleCnt="0"/>
      <dgm:spPr/>
    </dgm:pt>
    <dgm:pt modelId="{7EE38C84-00CF-1247-9F8C-618383AEFFBD}" type="pres">
      <dgm:prSet presAssocID="{59372874-7672-E146-A97A-F29BFB4A2140}" presName="theInnerList" presStyleCnt="0"/>
      <dgm:spPr/>
    </dgm:pt>
    <dgm:pt modelId="{E1C9B790-AD02-DB4B-90E8-7BFEE9B60B8A}" type="pres">
      <dgm:prSet presAssocID="{6B5A5FFB-92DD-ED47-BF2F-AC0DD483D147}" presName="childNode" presStyleLbl="node1" presStyleIdx="0" presStyleCnt="4">
        <dgm:presLayoutVars>
          <dgm:bulletEnabled val="1"/>
        </dgm:presLayoutVars>
      </dgm:prSet>
      <dgm:spPr/>
    </dgm:pt>
    <dgm:pt modelId="{FD11D5FD-18A1-A246-9B5B-AC50BEFA8723}" type="pres">
      <dgm:prSet presAssocID="{6B5A5FFB-92DD-ED47-BF2F-AC0DD483D147}" presName="aSpace2" presStyleCnt="0"/>
      <dgm:spPr/>
    </dgm:pt>
    <dgm:pt modelId="{9C0BB106-18F0-064A-9F7C-7245A6EA83E6}" type="pres">
      <dgm:prSet presAssocID="{F9308F1A-1492-F14D-AA25-68EB847A0DB3}" presName="childNode" presStyleLbl="node1" presStyleIdx="1" presStyleCnt="4">
        <dgm:presLayoutVars>
          <dgm:bulletEnabled val="1"/>
        </dgm:presLayoutVars>
      </dgm:prSet>
      <dgm:spPr/>
    </dgm:pt>
    <dgm:pt modelId="{12284197-3CBC-A34B-949D-A231607C1E8B}" type="pres">
      <dgm:prSet presAssocID="{59372874-7672-E146-A97A-F29BFB4A2140}" presName="aSpace" presStyleCnt="0"/>
      <dgm:spPr/>
    </dgm:pt>
    <dgm:pt modelId="{B431EFE1-C863-1C48-A3AC-77CE92A996E4}" type="pres">
      <dgm:prSet presAssocID="{92F30862-F847-FC4F-9375-31010EECD883}" presName="compNode" presStyleCnt="0"/>
      <dgm:spPr/>
    </dgm:pt>
    <dgm:pt modelId="{200D4077-F322-A54F-A959-16520676AF19}" type="pres">
      <dgm:prSet presAssocID="{92F30862-F847-FC4F-9375-31010EECD883}" presName="aNode" presStyleLbl="bgShp" presStyleIdx="1" presStyleCnt="3"/>
      <dgm:spPr/>
    </dgm:pt>
    <dgm:pt modelId="{E415A12E-187B-9149-B76A-23CD314DDAC8}" type="pres">
      <dgm:prSet presAssocID="{92F30862-F847-FC4F-9375-31010EECD883}" presName="textNode" presStyleLbl="bgShp" presStyleIdx="1" presStyleCnt="3"/>
      <dgm:spPr/>
    </dgm:pt>
    <dgm:pt modelId="{834C08AE-444E-F446-B0BF-3487CD228505}" type="pres">
      <dgm:prSet presAssocID="{92F30862-F847-FC4F-9375-31010EECD883}" presName="compChildNode" presStyleCnt="0"/>
      <dgm:spPr/>
    </dgm:pt>
    <dgm:pt modelId="{534131B6-A042-2F47-B9FB-6D8DAFBA1F6D}" type="pres">
      <dgm:prSet presAssocID="{92F30862-F847-FC4F-9375-31010EECD883}" presName="theInnerList" presStyleCnt="0"/>
      <dgm:spPr/>
    </dgm:pt>
    <dgm:pt modelId="{331622DA-667B-3D42-86F2-0516235F2E15}" type="pres">
      <dgm:prSet presAssocID="{BD3D1B08-BA2C-A847-81FA-0E907AC86072}" presName="childNode" presStyleLbl="node1" presStyleIdx="2" presStyleCnt="4">
        <dgm:presLayoutVars>
          <dgm:bulletEnabled val="1"/>
        </dgm:presLayoutVars>
      </dgm:prSet>
      <dgm:spPr/>
    </dgm:pt>
    <dgm:pt modelId="{237E2EFB-A677-D844-819C-BBDED44A17C5}" type="pres">
      <dgm:prSet presAssocID="{92F30862-F847-FC4F-9375-31010EECD883}" presName="aSpace" presStyleCnt="0"/>
      <dgm:spPr/>
    </dgm:pt>
    <dgm:pt modelId="{49A3A6F1-0ADA-9941-AEE8-8E3D396BEBB6}" type="pres">
      <dgm:prSet presAssocID="{3234AAA2-C82A-B44F-87E5-BD58BA054E0F}" presName="compNode" presStyleCnt="0"/>
      <dgm:spPr/>
    </dgm:pt>
    <dgm:pt modelId="{1EA47F75-BED3-5244-AD77-D9664E47C6FF}" type="pres">
      <dgm:prSet presAssocID="{3234AAA2-C82A-B44F-87E5-BD58BA054E0F}" presName="aNode" presStyleLbl="bgShp" presStyleIdx="2" presStyleCnt="3"/>
      <dgm:spPr/>
    </dgm:pt>
    <dgm:pt modelId="{DE64535E-28E3-9144-82ED-ED0F42D2AAEE}" type="pres">
      <dgm:prSet presAssocID="{3234AAA2-C82A-B44F-87E5-BD58BA054E0F}" presName="textNode" presStyleLbl="bgShp" presStyleIdx="2" presStyleCnt="3"/>
      <dgm:spPr/>
    </dgm:pt>
    <dgm:pt modelId="{1D30DF71-C875-B746-BD57-739E889A911A}" type="pres">
      <dgm:prSet presAssocID="{3234AAA2-C82A-B44F-87E5-BD58BA054E0F}" presName="compChildNode" presStyleCnt="0"/>
      <dgm:spPr/>
    </dgm:pt>
    <dgm:pt modelId="{B8BA19E8-688C-424C-829D-A7B0DEE3A1AE}" type="pres">
      <dgm:prSet presAssocID="{3234AAA2-C82A-B44F-87E5-BD58BA054E0F}" presName="theInnerList" presStyleCnt="0"/>
      <dgm:spPr/>
    </dgm:pt>
    <dgm:pt modelId="{F711556B-CC33-6E40-9D5E-6524FC4A1052}" type="pres">
      <dgm:prSet presAssocID="{02DC4651-8C6F-6447-9B8F-D57C357757EB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E1736B09-914B-3149-8C3C-C974F30C88A6}" type="presOf" srcId="{CDE7C5DF-1F4E-144D-B3C6-CCDDA29A64DD}" destId="{635717B1-99B8-854E-8F70-444337E2E550}" srcOrd="0" destOrd="0" presId="urn:microsoft.com/office/officeart/2005/8/layout/lProcess2"/>
    <dgm:cxn modelId="{0A2D0716-C61C-9141-86DA-988FC1C305F9}" type="presOf" srcId="{6B5A5FFB-92DD-ED47-BF2F-AC0DD483D147}" destId="{E1C9B790-AD02-DB4B-90E8-7BFEE9B60B8A}" srcOrd="0" destOrd="0" presId="urn:microsoft.com/office/officeart/2005/8/layout/lProcess2"/>
    <dgm:cxn modelId="{07FD202E-A68A-914D-A147-95185A18067A}" srcId="{59372874-7672-E146-A97A-F29BFB4A2140}" destId="{6B5A5FFB-92DD-ED47-BF2F-AC0DD483D147}" srcOrd="0" destOrd="0" parTransId="{12E1D443-E49F-1646-A14E-D146B51693EE}" sibTransId="{9A2D11C2-577E-FC4A-BCED-3B769EBA90F6}"/>
    <dgm:cxn modelId="{C180D234-5927-BC40-BCEA-43D33D0E2CFA}" type="presOf" srcId="{02DC4651-8C6F-6447-9B8F-D57C357757EB}" destId="{F711556B-CC33-6E40-9D5E-6524FC4A1052}" srcOrd="0" destOrd="0" presId="urn:microsoft.com/office/officeart/2005/8/layout/lProcess2"/>
    <dgm:cxn modelId="{D3860F36-28E4-1442-B86C-E63CCC3FE716}" type="presOf" srcId="{3234AAA2-C82A-B44F-87E5-BD58BA054E0F}" destId="{DE64535E-28E3-9144-82ED-ED0F42D2AAEE}" srcOrd="1" destOrd="0" presId="urn:microsoft.com/office/officeart/2005/8/layout/lProcess2"/>
    <dgm:cxn modelId="{329B575F-8B76-3B4B-9BD9-38FDE9A2A8A5}" type="presOf" srcId="{59372874-7672-E146-A97A-F29BFB4A2140}" destId="{E367BE70-C50A-6A43-8AFA-7CF7E142477B}" srcOrd="1" destOrd="0" presId="urn:microsoft.com/office/officeart/2005/8/layout/lProcess2"/>
    <dgm:cxn modelId="{75F3A062-C25E-EE44-801F-9095BD1C5120}" type="presOf" srcId="{F9308F1A-1492-F14D-AA25-68EB847A0DB3}" destId="{9C0BB106-18F0-064A-9F7C-7245A6EA83E6}" srcOrd="0" destOrd="0" presId="urn:microsoft.com/office/officeart/2005/8/layout/lProcess2"/>
    <dgm:cxn modelId="{8B9D4070-B4CC-F34F-B8B4-4F4F74F1B1AC}" srcId="{3234AAA2-C82A-B44F-87E5-BD58BA054E0F}" destId="{02DC4651-8C6F-6447-9B8F-D57C357757EB}" srcOrd="0" destOrd="0" parTransId="{CC53E30A-CA09-8949-8B35-41834609C58A}" sibTransId="{2EFD9D0C-B667-974D-8EEE-876172C6068D}"/>
    <dgm:cxn modelId="{64632D81-51A2-6B4B-9F06-658DFD074D36}" srcId="{59372874-7672-E146-A97A-F29BFB4A2140}" destId="{F9308F1A-1492-F14D-AA25-68EB847A0DB3}" srcOrd="1" destOrd="0" parTransId="{6587E665-7412-CC4B-8376-E44CFD4886EF}" sibTransId="{91D74F09-50FE-8A4E-8C86-D04F1C2F50FB}"/>
    <dgm:cxn modelId="{4CD5B385-F4AE-6B4E-A557-3E5FBE186B3A}" srcId="{CDE7C5DF-1F4E-144D-B3C6-CCDDA29A64DD}" destId="{59372874-7672-E146-A97A-F29BFB4A2140}" srcOrd="0" destOrd="0" parTransId="{AFA358CC-DE03-B14E-9AD6-513B9ED3EF89}" sibTransId="{EF9C2E62-DCA0-D848-903A-2D9F9C026F51}"/>
    <dgm:cxn modelId="{98DE5C93-DBEB-254C-B03C-54648A10B03D}" type="presOf" srcId="{59372874-7672-E146-A97A-F29BFB4A2140}" destId="{1F9EAEE1-B141-8149-B598-A2FC9726C17B}" srcOrd="0" destOrd="0" presId="urn:microsoft.com/office/officeart/2005/8/layout/lProcess2"/>
    <dgm:cxn modelId="{752AFBC6-0A6F-E64D-8873-6214DED38720}" srcId="{CDE7C5DF-1F4E-144D-B3C6-CCDDA29A64DD}" destId="{3234AAA2-C82A-B44F-87E5-BD58BA054E0F}" srcOrd="2" destOrd="0" parTransId="{E5862108-903B-1C4B-9377-81DD29E52B29}" sibTransId="{B6EE5F2B-A910-414E-A3BF-34358F619072}"/>
    <dgm:cxn modelId="{21896DD5-9159-5A48-95C3-0628E40AD5D5}" srcId="{92F30862-F847-FC4F-9375-31010EECD883}" destId="{BD3D1B08-BA2C-A847-81FA-0E907AC86072}" srcOrd="0" destOrd="0" parTransId="{47925BA2-F0AA-1349-914E-93DB729B1439}" sibTransId="{DEA69FE8-A421-8F40-BC0D-0B81014C6103}"/>
    <dgm:cxn modelId="{09ECF6DD-E119-374A-AA19-1EFBB9A7AE59}" srcId="{CDE7C5DF-1F4E-144D-B3C6-CCDDA29A64DD}" destId="{92F30862-F847-FC4F-9375-31010EECD883}" srcOrd="1" destOrd="0" parTransId="{70431AB4-DF3F-4645-82B4-916A5B03ED2B}" sibTransId="{BC376F47-B3AB-B74F-80ED-DB7222180FD2}"/>
    <dgm:cxn modelId="{0DFD91DF-68AD-E649-B09C-E5EAFAEF15BB}" type="presOf" srcId="{BD3D1B08-BA2C-A847-81FA-0E907AC86072}" destId="{331622DA-667B-3D42-86F2-0516235F2E15}" srcOrd="0" destOrd="0" presId="urn:microsoft.com/office/officeart/2005/8/layout/lProcess2"/>
    <dgm:cxn modelId="{CE6F23E2-A7A9-1447-B201-56CC65F45CC6}" type="presOf" srcId="{92F30862-F847-FC4F-9375-31010EECD883}" destId="{200D4077-F322-A54F-A959-16520676AF19}" srcOrd="0" destOrd="0" presId="urn:microsoft.com/office/officeart/2005/8/layout/lProcess2"/>
    <dgm:cxn modelId="{9D4DE0EB-08A6-3544-A58B-08122AF0FDBE}" type="presOf" srcId="{92F30862-F847-FC4F-9375-31010EECD883}" destId="{E415A12E-187B-9149-B76A-23CD314DDAC8}" srcOrd="1" destOrd="0" presId="urn:microsoft.com/office/officeart/2005/8/layout/lProcess2"/>
    <dgm:cxn modelId="{791A79EE-56E7-A044-A12E-44CBF852734D}" type="presOf" srcId="{3234AAA2-C82A-B44F-87E5-BD58BA054E0F}" destId="{1EA47F75-BED3-5244-AD77-D9664E47C6FF}" srcOrd="0" destOrd="0" presId="urn:microsoft.com/office/officeart/2005/8/layout/lProcess2"/>
    <dgm:cxn modelId="{5AACC05E-5AB9-0E49-99B2-6E1BA6A41FDB}" type="presParOf" srcId="{635717B1-99B8-854E-8F70-444337E2E550}" destId="{EE209E84-B891-3047-A320-4AEEC3330BB8}" srcOrd="0" destOrd="0" presId="urn:microsoft.com/office/officeart/2005/8/layout/lProcess2"/>
    <dgm:cxn modelId="{9FAD7FA9-8F47-104B-A9DC-EA081AA4F40E}" type="presParOf" srcId="{EE209E84-B891-3047-A320-4AEEC3330BB8}" destId="{1F9EAEE1-B141-8149-B598-A2FC9726C17B}" srcOrd="0" destOrd="0" presId="urn:microsoft.com/office/officeart/2005/8/layout/lProcess2"/>
    <dgm:cxn modelId="{C8412F36-AC01-7A44-9697-143DB9CEC9BA}" type="presParOf" srcId="{EE209E84-B891-3047-A320-4AEEC3330BB8}" destId="{E367BE70-C50A-6A43-8AFA-7CF7E142477B}" srcOrd="1" destOrd="0" presId="urn:microsoft.com/office/officeart/2005/8/layout/lProcess2"/>
    <dgm:cxn modelId="{EA56AD11-7104-9640-9FC3-D2804E8F4001}" type="presParOf" srcId="{EE209E84-B891-3047-A320-4AEEC3330BB8}" destId="{6AC02209-CF3A-0249-91E1-9F1A42D58FAE}" srcOrd="2" destOrd="0" presId="urn:microsoft.com/office/officeart/2005/8/layout/lProcess2"/>
    <dgm:cxn modelId="{46A30A50-3737-8B4D-B495-F1122505DBF8}" type="presParOf" srcId="{6AC02209-CF3A-0249-91E1-9F1A42D58FAE}" destId="{7EE38C84-00CF-1247-9F8C-618383AEFFBD}" srcOrd="0" destOrd="0" presId="urn:microsoft.com/office/officeart/2005/8/layout/lProcess2"/>
    <dgm:cxn modelId="{ACB3255D-F798-B843-9790-95F14015FF43}" type="presParOf" srcId="{7EE38C84-00CF-1247-9F8C-618383AEFFBD}" destId="{E1C9B790-AD02-DB4B-90E8-7BFEE9B60B8A}" srcOrd="0" destOrd="0" presId="urn:microsoft.com/office/officeart/2005/8/layout/lProcess2"/>
    <dgm:cxn modelId="{E754EB58-08C0-E14D-AAC5-D1578D9E5664}" type="presParOf" srcId="{7EE38C84-00CF-1247-9F8C-618383AEFFBD}" destId="{FD11D5FD-18A1-A246-9B5B-AC50BEFA8723}" srcOrd="1" destOrd="0" presId="urn:microsoft.com/office/officeart/2005/8/layout/lProcess2"/>
    <dgm:cxn modelId="{813D1571-0E72-644F-A07F-89F6473710DF}" type="presParOf" srcId="{7EE38C84-00CF-1247-9F8C-618383AEFFBD}" destId="{9C0BB106-18F0-064A-9F7C-7245A6EA83E6}" srcOrd="2" destOrd="0" presId="urn:microsoft.com/office/officeart/2005/8/layout/lProcess2"/>
    <dgm:cxn modelId="{D328F87F-21F5-714F-9FB7-F211915773E5}" type="presParOf" srcId="{635717B1-99B8-854E-8F70-444337E2E550}" destId="{12284197-3CBC-A34B-949D-A231607C1E8B}" srcOrd="1" destOrd="0" presId="urn:microsoft.com/office/officeart/2005/8/layout/lProcess2"/>
    <dgm:cxn modelId="{BCE740ED-04BF-434E-8FEA-78F3668C6118}" type="presParOf" srcId="{635717B1-99B8-854E-8F70-444337E2E550}" destId="{B431EFE1-C863-1C48-A3AC-77CE92A996E4}" srcOrd="2" destOrd="0" presId="urn:microsoft.com/office/officeart/2005/8/layout/lProcess2"/>
    <dgm:cxn modelId="{BBE8E148-330B-2A45-91F3-7D6EB629A869}" type="presParOf" srcId="{B431EFE1-C863-1C48-A3AC-77CE92A996E4}" destId="{200D4077-F322-A54F-A959-16520676AF19}" srcOrd="0" destOrd="0" presId="urn:microsoft.com/office/officeart/2005/8/layout/lProcess2"/>
    <dgm:cxn modelId="{CB56E221-F88E-FD47-9496-8D41D0D28A88}" type="presParOf" srcId="{B431EFE1-C863-1C48-A3AC-77CE92A996E4}" destId="{E415A12E-187B-9149-B76A-23CD314DDAC8}" srcOrd="1" destOrd="0" presId="urn:microsoft.com/office/officeart/2005/8/layout/lProcess2"/>
    <dgm:cxn modelId="{58069DFD-337B-484D-81D4-6343DAFF6EED}" type="presParOf" srcId="{B431EFE1-C863-1C48-A3AC-77CE92A996E4}" destId="{834C08AE-444E-F446-B0BF-3487CD228505}" srcOrd="2" destOrd="0" presId="urn:microsoft.com/office/officeart/2005/8/layout/lProcess2"/>
    <dgm:cxn modelId="{6B826E0E-A1E1-9D4F-9A76-1A15C480919D}" type="presParOf" srcId="{834C08AE-444E-F446-B0BF-3487CD228505}" destId="{534131B6-A042-2F47-B9FB-6D8DAFBA1F6D}" srcOrd="0" destOrd="0" presId="urn:microsoft.com/office/officeart/2005/8/layout/lProcess2"/>
    <dgm:cxn modelId="{14577FE3-E79A-1949-B26E-0D485D2BD999}" type="presParOf" srcId="{534131B6-A042-2F47-B9FB-6D8DAFBA1F6D}" destId="{331622DA-667B-3D42-86F2-0516235F2E15}" srcOrd="0" destOrd="0" presId="urn:microsoft.com/office/officeart/2005/8/layout/lProcess2"/>
    <dgm:cxn modelId="{C7F4E4E1-9BE9-DD45-B710-B33855AEC625}" type="presParOf" srcId="{635717B1-99B8-854E-8F70-444337E2E550}" destId="{237E2EFB-A677-D844-819C-BBDED44A17C5}" srcOrd="3" destOrd="0" presId="urn:microsoft.com/office/officeart/2005/8/layout/lProcess2"/>
    <dgm:cxn modelId="{E68A7686-B35C-E54D-A2AA-94895E1983D7}" type="presParOf" srcId="{635717B1-99B8-854E-8F70-444337E2E550}" destId="{49A3A6F1-0ADA-9941-AEE8-8E3D396BEBB6}" srcOrd="4" destOrd="0" presId="urn:microsoft.com/office/officeart/2005/8/layout/lProcess2"/>
    <dgm:cxn modelId="{C4DC8DD8-8E37-A449-AF53-8C2D54A3BADC}" type="presParOf" srcId="{49A3A6F1-0ADA-9941-AEE8-8E3D396BEBB6}" destId="{1EA47F75-BED3-5244-AD77-D9664E47C6FF}" srcOrd="0" destOrd="0" presId="urn:microsoft.com/office/officeart/2005/8/layout/lProcess2"/>
    <dgm:cxn modelId="{4903066D-4C63-D442-B313-F0A620CD3979}" type="presParOf" srcId="{49A3A6F1-0ADA-9941-AEE8-8E3D396BEBB6}" destId="{DE64535E-28E3-9144-82ED-ED0F42D2AAEE}" srcOrd="1" destOrd="0" presId="urn:microsoft.com/office/officeart/2005/8/layout/lProcess2"/>
    <dgm:cxn modelId="{A4CFDEB2-3173-414C-8A15-BB6822B38D19}" type="presParOf" srcId="{49A3A6F1-0ADA-9941-AEE8-8E3D396BEBB6}" destId="{1D30DF71-C875-B746-BD57-739E889A911A}" srcOrd="2" destOrd="0" presId="urn:microsoft.com/office/officeart/2005/8/layout/lProcess2"/>
    <dgm:cxn modelId="{F859185D-567E-B84D-A45C-B6DA4CE3C958}" type="presParOf" srcId="{1D30DF71-C875-B746-BD57-739E889A911A}" destId="{B8BA19E8-688C-424C-829D-A7B0DEE3A1AE}" srcOrd="0" destOrd="0" presId="urn:microsoft.com/office/officeart/2005/8/layout/lProcess2"/>
    <dgm:cxn modelId="{79536E11-1C43-1E46-BFA7-2611914FE8CB}" type="presParOf" srcId="{B8BA19E8-688C-424C-829D-A7B0DEE3A1AE}" destId="{F711556B-CC33-6E40-9D5E-6524FC4A1052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C7D9F4-1003-C242-8E1F-F3B2885A37A2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4DB9DA-4932-A14E-B358-BA616C5EE288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  <a:cs typeface="ＭＳ Ｐゴシック" pitchFamily="-1" charset="-128"/>
            </a:rPr>
            <a:t>ICMP flood</a:t>
          </a:r>
          <a:endParaRPr lang="en-US" b="0" i="0" dirty="0">
            <a:solidFill>
              <a:schemeClr val="bg1"/>
            </a:solidFill>
            <a:effectLst/>
            <a:latin typeface="+mn-lt"/>
          </a:endParaRPr>
        </a:p>
      </dgm:t>
    </dgm:pt>
    <dgm:pt modelId="{AFDAE78B-1B94-9D40-A0C0-C36162765CB8}" type="parTrans" cxnId="{AA61416E-51BB-0F49-8AA2-199DF982550D}">
      <dgm:prSet/>
      <dgm:spPr/>
      <dgm:t>
        <a:bodyPr/>
        <a:lstStyle/>
        <a:p>
          <a:endParaRPr lang="en-US"/>
        </a:p>
      </dgm:t>
    </dgm:pt>
    <dgm:pt modelId="{D4F9D7DF-D6F0-9B42-B5F0-D64C466F2152}" type="sibTrans" cxnId="{AA61416E-51BB-0F49-8AA2-199DF982550D}">
      <dgm:prSet/>
      <dgm:spPr/>
      <dgm:t>
        <a:bodyPr/>
        <a:lstStyle/>
        <a:p>
          <a:endParaRPr lang="en-US"/>
        </a:p>
      </dgm:t>
    </dgm:pt>
    <dgm:pt modelId="{BD9F2CAD-D5C3-534E-A493-DFC1D640DDDD}">
      <dgm:prSet/>
      <dgm:spPr>
        <a:noFill/>
      </dgm:spPr>
      <dgm:t>
        <a:bodyPr/>
        <a:lstStyle/>
        <a:p>
          <a:r>
            <a:rPr lang="en-US" b="1" i="0" dirty="0">
              <a:effectLst/>
              <a:latin typeface="+mn-lt"/>
            </a:rPr>
            <a:t>Ping flood using ICMP echo request packets</a:t>
          </a:r>
        </a:p>
      </dgm:t>
    </dgm:pt>
    <dgm:pt modelId="{59EF927F-E926-C44A-8E66-EA2A682E41A3}" type="parTrans" cxnId="{DB582794-3D33-DD46-9FC5-6B5A8253EB49}">
      <dgm:prSet/>
      <dgm:spPr/>
      <dgm:t>
        <a:bodyPr/>
        <a:lstStyle/>
        <a:p>
          <a:endParaRPr lang="en-US"/>
        </a:p>
      </dgm:t>
    </dgm:pt>
    <dgm:pt modelId="{1130C333-3928-0942-AB09-929FE01C2B5E}" type="sibTrans" cxnId="{DB582794-3D33-DD46-9FC5-6B5A8253EB49}">
      <dgm:prSet/>
      <dgm:spPr/>
      <dgm:t>
        <a:bodyPr/>
        <a:lstStyle/>
        <a:p>
          <a:endParaRPr lang="en-US"/>
        </a:p>
      </dgm:t>
    </dgm:pt>
    <dgm:pt modelId="{0D3173A9-4F5A-DF40-ABDC-E1266D496CAF}">
      <dgm:prSet/>
      <dgm:spPr>
        <a:noFill/>
      </dgm:spPr>
      <dgm:t>
        <a:bodyPr/>
        <a:lstStyle/>
        <a:p>
          <a:r>
            <a:rPr lang="en-US" b="1" i="0" dirty="0">
              <a:effectLst/>
              <a:latin typeface="+mn-lt"/>
            </a:rPr>
            <a:t>Traditionally network administrators allow such packets into their networks because ping is a useful network diagnostic tool</a:t>
          </a:r>
        </a:p>
      </dgm:t>
    </dgm:pt>
    <dgm:pt modelId="{C0CF5096-1C13-284C-9CBF-AB3204777B61}" type="parTrans" cxnId="{F56C85F0-BA70-884F-85B8-A60286C12DE9}">
      <dgm:prSet/>
      <dgm:spPr/>
      <dgm:t>
        <a:bodyPr/>
        <a:lstStyle/>
        <a:p>
          <a:endParaRPr lang="en-US"/>
        </a:p>
      </dgm:t>
    </dgm:pt>
    <dgm:pt modelId="{F75E82DB-170F-014F-8D17-333D1F9B7A96}" type="sibTrans" cxnId="{F56C85F0-BA70-884F-85B8-A60286C12DE9}">
      <dgm:prSet/>
      <dgm:spPr/>
      <dgm:t>
        <a:bodyPr/>
        <a:lstStyle/>
        <a:p>
          <a:endParaRPr lang="en-US"/>
        </a:p>
      </dgm:t>
    </dgm:pt>
    <dgm:pt modelId="{E09A460A-8805-D14E-8EA8-E2822ED804CF}">
      <dgm:prSet/>
      <dgm:spPr>
        <a:solidFill>
          <a:srgbClr val="7030A0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  <a:cs typeface="ＭＳ Ｐゴシック" pitchFamily="-1" charset="-128"/>
            </a:rPr>
            <a:t>UDP flood</a:t>
          </a:r>
        </a:p>
      </dgm:t>
    </dgm:pt>
    <dgm:pt modelId="{F30FE43B-306A-4A4B-A879-3A8A65B14858}" type="parTrans" cxnId="{AA643B78-5BD0-264D-8026-48165CCB596A}">
      <dgm:prSet/>
      <dgm:spPr/>
      <dgm:t>
        <a:bodyPr/>
        <a:lstStyle/>
        <a:p>
          <a:endParaRPr lang="en-US"/>
        </a:p>
      </dgm:t>
    </dgm:pt>
    <dgm:pt modelId="{C88C3FFA-975A-8346-8A70-A311716266F5}" type="sibTrans" cxnId="{AA643B78-5BD0-264D-8026-48165CCB596A}">
      <dgm:prSet/>
      <dgm:spPr/>
      <dgm:t>
        <a:bodyPr/>
        <a:lstStyle/>
        <a:p>
          <a:endParaRPr lang="en-US"/>
        </a:p>
      </dgm:t>
    </dgm:pt>
    <dgm:pt modelId="{C5963756-5DFA-3D4D-B9AA-9FBD529FDB09}">
      <dgm:prSet/>
      <dgm:spPr>
        <a:noFill/>
      </dgm:spPr>
      <dgm:t>
        <a:bodyPr/>
        <a:lstStyle/>
        <a:p>
          <a:r>
            <a:rPr lang="en-US" b="1" i="0" dirty="0">
              <a:effectLst/>
              <a:latin typeface="+mn-lt"/>
            </a:rPr>
            <a:t>Uses UDP packets directed to some port number on the target system</a:t>
          </a:r>
        </a:p>
      </dgm:t>
    </dgm:pt>
    <dgm:pt modelId="{F5652ACE-F35D-994B-B767-9CF194F2A8FB}" type="parTrans" cxnId="{7E1FC89F-4BBF-5644-9396-000A6F0E8CD5}">
      <dgm:prSet/>
      <dgm:spPr/>
      <dgm:t>
        <a:bodyPr/>
        <a:lstStyle/>
        <a:p>
          <a:endParaRPr lang="en-US"/>
        </a:p>
      </dgm:t>
    </dgm:pt>
    <dgm:pt modelId="{07B83594-679E-2546-BA3A-ED8F11BEC05B}" type="sibTrans" cxnId="{7E1FC89F-4BBF-5644-9396-000A6F0E8CD5}">
      <dgm:prSet/>
      <dgm:spPr/>
      <dgm:t>
        <a:bodyPr/>
        <a:lstStyle/>
        <a:p>
          <a:endParaRPr lang="en-US"/>
        </a:p>
      </dgm:t>
    </dgm:pt>
    <dgm:pt modelId="{64A9271E-D119-504A-9A66-416F2B2777F0}">
      <dgm:prSet/>
      <dgm:spPr>
        <a:solidFill>
          <a:srgbClr val="00B050"/>
        </a:solidFill>
      </dgm:spPr>
      <dgm:t>
        <a:bodyPr/>
        <a:lstStyle/>
        <a:p>
          <a:r>
            <a:rPr lang="en-US" b="0" i="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  <a:cs typeface="ＭＳ Ｐゴシック" pitchFamily="-1" charset="-128"/>
            </a:rPr>
            <a:t>TCP SYN flood</a:t>
          </a:r>
        </a:p>
      </dgm:t>
    </dgm:pt>
    <dgm:pt modelId="{0AB44505-EE65-9F42-B247-0738348AB1BE}" type="parTrans" cxnId="{D54FE80F-A610-D049-8389-8084B1BDC281}">
      <dgm:prSet/>
      <dgm:spPr/>
      <dgm:t>
        <a:bodyPr/>
        <a:lstStyle/>
        <a:p>
          <a:endParaRPr lang="en-US"/>
        </a:p>
      </dgm:t>
    </dgm:pt>
    <dgm:pt modelId="{D75EAB0A-6B17-954E-BC0E-1F13DFF95A9A}" type="sibTrans" cxnId="{D54FE80F-A610-D049-8389-8084B1BDC281}">
      <dgm:prSet/>
      <dgm:spPr/>
      <dgm:t>
        <a:bodyPr/>
        <a:lstStyle/>
        <a:p>
          <a:endParaRPr lang="en-US"/>
        </a:p>
      </dgm:t>
    </dgm:pt>
    <dgm:pt modelId="{3A9B6F0B-4336-2847-B4FC-8D7BC13EC137}">
      <dgm:prSet/>
      <dgm:spPr>
        <a:noFill/>
      </dgm:spPr>
      <dgm:t>
        <a:bodyPr/>
        <a:lstStyle/>
        <a:p>
          <a:r>
            <a:rPr lang="en-US" b="1" i="0" dirty="0">
              <a:effectLst/>
              <a:latin typeface="+mn-lt"/>
            </a:rPr>
            <a:t>Sends TCP packets to the target system</a:t>
          </a:r>
        </a:p>
      </dgm:t>
    </dgm:pt>
    <dgm:pt modelId="{C7191EC7-62E3-B447-8343-A566F846311E}" type="parTrans" cxnId="{F3D3B821-EE2C-204E-8FB8-8259A2D5BE19}">
      <dgm:prSet/>
      <dgm:spPr/>
      <dgm:t>
        <a:bodyPr/>
        <a:lstStyle/>
        <a:p>
          <a:endParaRPr lang="en-US"/>
        </a:p>
      </dgm:t>
    </dgm:pt>
    <dgm:pt modelId="{415CDB2F-0584-A54A-893D-CD901D13EB86}" type="sibTrans" cxnId="{F3D3B821-EE2C-204E-8FB8-8259A2D5BE19}">
      <dgm:prSet/>
      <dgm:spPr/>
      <dgm:t>
        <a:bodyPr/>
        <a:lstStyle/>
        <a:p>
          <a:endParaRPr lang="en-US"/>
        </a:p>
      </dgm:t>
    </dgm:pt>
    <dgm:pt modelId="{E6B6139F-0A87-C34E-B14C-47B9ED13C177}">
      <dgm:prSet/>
      <dgm:spPr>
        <a:noFill/>
      </dgm:spPr>
      <dgm:t>
        <a:bodyPr/>
        <a:lstStyle/>
        <a:p>
          <a:r>
            <a:rPr lang="en-US" b="1" i="0" dirty="0">
              <a:effectLst/>
              <a:latin typeface="+mn-lt"/>
            </a:rPr>
            <a:t>Total volume of packets is the aim of the attack rather than the system code</a:t>
          </a:r>
        </a:p>
      </dgm:t>
    </dgm:pt>
    <dgm:pt modelId="{5D6AB567-580E-5C47-BF18-CD29B8F4AD15}" type="parTrans" cxnId="{BDCB6EE8-7202-A14E-84B4-4CBDD92D628C}">
      <dgm:prSet/>
      <dgm:spPr/>
      <dgm:t>
        <a:bodyPr/>
        <a:lstStyle/>
        <a:p>
          <a:endParaRPr lang="en-US"/>
        </a:p>
      </dgm:t>
    </dgm:pt>
    <dgm:pt modelId="{6D6D790E-BED3-A64A-A29F-A9099F594562}" type="sibTrans" cxnId="{BDCB6EE8-7202-A14E-84B4-4CBDD92D628C}">
      <dgm:prSet/>
      <dgm:spPr/>
      <dgm:t>
        <a:bodyPr/>
        <a:lstStyle/>
        <a:p>
          <a:endParaRPr lang="en-US"/>
        </a:p>
      </dgm:t>
    </dgm:pt>
    <dgm:pt modelId="{5265BBEC-3F4E-AE43-8701-0B43844BD3E7}" type="pres">
      <dgm:prSet presAssocID="{FEC7D9F4-1003-C242-8E1F-F3B2885A37A2}" presName="Name0" presStyleCnt="0">
        <dgm:presLayoutVars>
          <dgm:dir/>
          <dgm:animLvl val="lvl"/>
          <dgm:resizeHandles val="exact"/>
        </dgm:presLayoutVars>
      </dgm:prSet>
      <dgm:spPr/>
    </dgm:pt>
    <dgm:pt modelId="{63DF7425-9165-7B4D-86E0-22F1A98CBDC0}" type="pres">
      <dgm:prSet presAssocID="{CF4DB9DA-4932-A14E-B358-BA616C5EE288}" presName="linNode" presStyleCnt="0"/>
      <dgm:spPr/>
    </dgm:pt>
    <dgm:pt modelId="{19357E6A-60B3-FC4E-9FC2-1ECE7041DD85}" type="pres">
      <dgm:prSet presAssocID="{CF4DB9DA-4932-A14E-B358-BA616C5EE28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65A0BC2-B705-7845-9587-D8A7832452F9}" type="pres">
      <dgm:prSet presAssocID="{CF4DB9DA-4932-A14E-B358-BA616C5EE288}" presName="descendantText" presStyleLbl="alignAccFollowNode1" presStyleIdx="0" presStyleCnt="3">
        <dgm:presLayoutVars>
          <dgm:bulletEnabled val="1"/>
        </dgm:presLayoutVars>
      </dgm:prSet>
      <dgm:spPr/>
    </dgm:pt>
    <dgm:pt modelId="{5D8A68C8-859A-6346-A37E-10D253E83A5A}" type="pres">
      <dgm:prSet presAssocID="{D4F9D7DF-D6F0-9B42-B5F0-D64C466F2152}" presName="sp" presStyleCnt="0"/>
      <dgm:spPr/>
    </dgm:pt>
    <dgm:pt modelId="{80E148F0-D1D2-334F-B963-0B71EF44DE47}" type="pres">
      <dgm:prSet presAssocID="{E09A460A-8805-D14E-8EA8-E2822ED804CF}" presName="linNode" presStyleCnt="0"/>
      <dgm:spPr/>
    </dgm:pt>
    <dgm:pt modelId="{5E105DE0-16B0-F645-ABF2-3DD1D6F6DDB8}" type="pres">
      <dgm:prSet presAssocID="{E09A460A-8805-D14E-8EA8-E2822ED804C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E11C2D4-26A0-484C-A22E-4A33CEF07817}" type="pres">
      <dgm:prSet presAssocID="{E09A460A-8805-D14E-8EA8-E2822ED804CF}" presName="descendantText" presStyleLbl="alignAccFollowNode1" presStyleIdx="1" presStyleCnt="3">
        <dgm:presLayoutVars>
          <dgm:bulletEnabled val="1"/>
        </dgm:presLayoutVars>
      </dgm:prSet>
      <dgm:spPr/>
    </dgm:pt>
    <dgm:pt modelId="{659B3031-C86D-7C41-BA8C-22713F6A8A80}" type="pres">
      <dgm:prSet presAssocID="{C88C3FFA-975A-8346-8A70-A311716266F5}" presName="sp" presStyleCnt="0"/>
      <dgm:spPr/>
    </dgm:pt>
    <dgm:pt modelId="{40D99705-D87E-AB47-87FF-D8E13113A14D}" type="pres">
      <dgm:prSet presAssocID="{64A9271E-D119-504A-9A66-416F2B2777F0}" presName="linNode" presStyleCnt="0"/>
      <dgm:spPr/>
    </dgm:pt>
    <dgm:pt modelId="{46E720AB-F321-FB41-8240-75830E95D297}" type="pres">
      <dgm:prSet presAssocID="{64A9271E-D119-504A-9A66-416F2B2777F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B1A1837-8231-6840-8D50-F6DB4B3D4684}" type="pres">
      <dgm:prSet presAssocID="{64A9271E-D119-504A-9A66-416F2B2777F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54FE80F-A610-D049-8389-8084B1BDC281}" srcId="{FEC7D9F4-1003-C242-8E1F-F3B2885A37A2}" destId="{64A9271E-D119-504A-9A66-416F2B2777F0}" srcOrd="2" destOrd="0" parTransId="{0AB44505-EE65-9F42-B247-0738348AB1BE}" sibTransId="{D75EAB0A-6B17-954E-BC0E-1F13DFF95A9A}"/>
    <dgm:cxn modelId="{F3D3B821-EE2C-204E-8FB8-8259A2D5BE19}" srcId="{64A9271E-D119-504A-9A66-416F2B2777F0}" destId="{3A9B6F0B-4336-2847-B4FC-8D7BC13EC137}" srcOrd="0" destOrd="0" parTransId="{C7191EC7-62E3-B447-8343-A566F846311E}" sibTransId="{415CDB2F-0584-A54A-893D-CD901D13EB86}"/>
    <dgm:cxn modelId="{9EA7ED2E-14C6-AD4B-ADD9-00485E7A0A79}" type="presOf" srcId="{E09A460A-8805-D14E-8EA8-E2822ED804CF}" destId="{5E105DE0-16B0-F645-ABF2-3DD1D6F6DDB8}" srcOrd="0" destOrd="0" presId="urn:microsoft.com/office/officeart/2005/8/layout/vList5"/>
    <dgm:cxn modelId="{2476F362-548C-ED4C-B02F-989129D9F52A}" type="presOf" srcId="{3A9B6F0B-4336-2847-B4FC-8D7BC13EC137}" destId="{4B1A1837-8231-6840-8D50-F6DB4B3D4684}" srcOrd="0" destOrd="0" presId="urn:microsoft.com/office/officeart/2005/8/layout/vList5"/>
    <dgm:cxn modelId="{0FA6D165-8B6E-B946-BE24-2FADA075A125}" type="presOf" srcId="{C5963756-5DFA-3D4D-B9AA-9FBD529FDB09}" destId="{AE11C2D4-26A0-484C-A22E-4A33CEF07817}" srcOrd="0" destOrd="0" presId="urn:microsoft.com/office/officeart/2005/8/layout/vList5"/>
    <dgm:cxn modelId="{4F672249-D82A-F744-85D1-6613C7419AFE}" type="presOf" srcId="{E6B6139F-0A87-C34E-B14C-47B9ED13C177}" destId="{4B1A1837-8231-6840-8D50-F6DB4B3D4684}" srcOrd="0" destOrd="1" presId="urn:microsoft.com/office/officeart/2005/8/layout/vList5"/>
    <dgm:cxn modelId="{AA61416E-51BB-0F49-8AA2-199DF982550D}" srcId="{FEC7D9F4-1003-C242-8E1F-F3B2885A37A2}" destId="{CF4DB9DA-4932-A14E-B358-BA616C5EE288}" srcOrd="0" destOrd="0" parTransId="{AFDAE78B-1B94-9D40-A0C0-C36162765CB8}" sibTransId="{D4F9D7DF-D6F0-9B42-B5F0-D64C466F2152}"/>
    <dgm:cxn modelId="{5903CA4E-6479-1447-8D34-2708C4DFDF16}" type="presOf" srcId="{0D3173A9-4F5A-DF40-ABDC-E1266D496CAF}" destId="{565A0BC2-B705-7845-9587-D8A7832452F9}" srcOrd="0" destOrd="1" presId="urn:microsoft.com/office/officeart/2005/8/layout/vList5"/>
    <dgm:cxn modelId="{2AD49A53-F076-3947-84EF-5DB4877D1F54}" type="presOf" srcId="{FEC7D9F4-1003-C242-8E1F-F3B2885A37A2}" destId="{5265BBEC-3F4E-AE43-8701-0B43844BD3E7}" srcOrd="0" destOrd="0" presId="urn:microsoft.com/office/officeart/2005/8/layout/vList5"/>
    <dgm:cxn modelId="{AA643B78-5BD0-264D-8026-48165CCB596A}" srcId="{FEC7D9F4-1003-C242-8E1F-F3B2885A37A2}" destId="{E09A460A-8805-D14E-8EA8-E2822ED804CF}" srcOrd="1" destOrd="0" parTransId="{F30FE43B-306A-4A4B-A879-3A8A65B14858}" sibTransId="{C88C3FFA-975A-8346-8A70-A311716266F5}"/>
    <dgm:cxn modelId="{DB582794-3D33-DD46-9FC5-6B5A8253EB49}" srcId="{CF4DB9DA-4932-A14E-B358-BA616C5EE288}" destId="{BD9F2CAD-D5C3-534E-A493-DFC1D640DDDD}" srcOrd="0" destOrd="0" parTransId="{59EF927F-E926-C44A-8E66-EA2A682E41A3}" sibTransId="{1130C333-3928-0942-AB09-929FE01C2B5E}"/>
    <dgm:cxn modelId="{CCE1FB9A-8C17-7045-A62D-69732452A005}" type="presOf" srcId="{CF4DB9DA-4932-A14E-B358-BA616C5EE288}" destId="{19357E6A-60B3-FC4E-9FC2-1ECE7041DD85}" srcOrd="0" destOrd="0" presId="urn:microsoft.com/office/officeart/2005/8/layout/vList5"/>
    <dgm:cxn modelId="{7E1FC89F-4BBF-5644-9396-000A6F0E8CD5}" srcId="{E09A460A-8805-D14E-8EA8-E2822ED804CF}" destId="{C5963756-5DFA-3D4D-B9AA-9FBD529FDB09}" srcOrd="0" destOrd="0" parTransId="{F5652ACE-F35D-994B-B767-9CF194F2A8FB}" sibTransId="{07B83594-679E-2546-BA3A-ED8F11BEC05B}"/>
    <dgm:cxn modelId="{156E32CC-8796-7644-8D08-3CB882D6155D}" type="presOf" srcId="{64A9271E-D119-504A-9A66-416F2B2777F0}" destId="{46E720AB-F321-FB41-8240-75830E95D297}" srcOrd="0" destOrd="0" presId="urn:microsoft.com/office/officeart/2005/8/layout/vList5"/>
    <dgm:cxn modelId="{BDCB6EE8-7202-A14E-84B4-4CBDD92D628C}" srcId="{64A9271E-D119-504A-9A66-416F2B2777F0}" destId="{E6B6139F-0A87-C34E-B14C-47B9ED13C177}" srcOrd="1" destOrd="0" parTransId="{5D6AB567-580E-5C47-BF18-CD29B8F4AD15}" sibTransId="{6D6D790E-BED3-A64A-A29F-A9099F594562}"/>
    <dgm:cxn modelId="{F56C85F0-BA70-884F-85B8-A60286C12DE9}" srcId="{CF4DB9DA-4932-A14E-B358-BA616C5EE288}" destId="{0D3173A9-4F5A-DF40-ABDC-E1266D496CAF}" srcOrd="1" destOrd="0" parTransId="{C0CF5096-1C13-284C-9CBF-AB3204777B61}" sibTransId="{F75E82DB-170F-014F-8D17-333D1F9B7A96}"/>
    <dgm:cxn modelId="{06BBFDFF-FC5B-724C-9B71-E2FD758E336A}" type="presOf" srcId="{BD9F2CAD-D5C3-534E-A493-DFC1D640DDDD}" destId="{565A0BC2-B705-7845-9587-D8A7832452F9}" srcOrd="0" destOrd="0" presId="urn:microsoft.com/office/officeart/2005/8/layout/vList5"/>
    <dgm:cxn modelId="{25BFE809-0B4D-024C-A56C-2EF386A72FF9}" type="presParOf" srcId="{5265BBEC-3F4E-AE43-8701-0B43844BD3E7}" destId="{63DF7425-9165-7B4D-86E0-22F1A98CBDC0}" srcOrd="0" destOrd="0" presId="urn:microsoft.com/office/officeart/2005/8/layout/vList5"/>
    <dgm:cxn modelId="{0CF7E40C-75AE-1E42-BCAD-82AF7F529BC8}" type="presParOf" srcId="{63DF7425-9165-7B4D-86E0-22F1A98CBDC0}" destId="{19357E6A-60B3-FC4E-9FC2-1ECE7041DD85}" srcOrd="0" destOrd="0" presId="urn:microsoft.com/office/officeart/2005/8/layout/vList5"/>
    <dgm:cxn modelId="{D9D30BB1-3945-6C4A-9C11-569CB1D3ABDB}" type="presParOf" srcId="{63DF7425-9165-7B4D-86E0-22F1A98CBDC0}" destId="{565A0BC2-B705-7845-9587-D8A7832452F9}" srcOrd="1" destOrd="0" presId="urn:microsoft.com/office/officeart/2005/8/layout/vList5"/>
    <dgm:cxn modelId="{9B87420A-26B9-3C4C-837F-C192F0120F45}" type="presParOf" srcId="{5265BBEC-3F4E-AE43-8701-0B43844BD3E7}" destId="{5D8A68C8-859A-6346-A37E-10D253E83A5A}" srcOrd="1" destOrd="0" presId="urn:microsoft.com/office/officeart/2005/8/layout/vList5"/>
    <dgm:cxn modelId="{3CE7F8D1-4358-AA4F-8554-186B69BF2CA5}" type="presParOf" srcId="{5265BBEC-3F4E-AE43-8701-0B43844BD3E7}" destId="{80E148F0-D1D2-334F-B963-0B71EF44DE47}" srcOrd="2" destOrd="0" presId="urn:microsoft.com/office/officeart/2005/8/layout/vList5"/>
    <dgm:cxn modelId="{3A60AF32-2876-B945-973D-8D36C7E0D2DF}" type="presParOf" srcId="{80E148F0-D1D2-334F-B963-0B71EF44DE47}" destId="{5E105DE0-16B0-F645-ABF2-3DD1D6F6DDB8}" srcOrd="0" destOrd="0" presId="urn:microsoft.com/office/officeart/2005/8/layout/vList5"/>
    <dgm:cxn modelId="{48AC761F-FFB5-CD49-A382-C3E55F9AEEE2}" type="presParOf" srcId="{80E148F0-D1D2-334F-B963-0B71EF44DE47}" destId="{AE11C2D4-26A0-484C-A22E-4A33CEF07817}" srcOrd="1" destOrd="0" presId="urn:microsoft.com/office/officeart/2005/8/layout/vList5"/>
    <dgm:cxn modelId="{F171FDA3-2302-CA40-BE14-47C4BC8B090F}" type="presParOf" srcId="{5265BBEC-3F4E-AE43-8701-0B43844BD3E7}" destId="{659B3031-C86D-7C41-BA8C-22713F6A8A80}" srcOrd="3" destOrd="0" presId="urn:microsoft.com/office/officeart/2005/8/layout/vList5"/>
    <dgm:cxn modelId="{FA0B6B83-0692-124C-BA71-6D7C7AE3401C}" type="presParOf" srcId="{5265BBEC-3F4E-AE43-8701-0B43844BD3E7}" destId="{40D99705-D87E-AB47-87FF-D8E13113A14D}" srcOrd="4" destOrd="0" presId="urn:microsoft.com/office/officeart/2005/8/layout/vList5"/>
    <dgm:cxn modelId="{5EB929CF-5A75-0C4D-9F0D-513E3057E4CC}" type="presParOf" srcId="{40D99705-D87E-AB47-87FF-D8E13113A14D}" destId="{46E720AB-F321-FB41-8240-75830E95D297}" srcOrd="0" destOrd="0" presId="urn:microsoft.com/office/officeart/2005/8/layout/vList5"/>
    <dgm:cxn modelId="{4D24078C-4514-154E-8508-EFF7EA178E9C}" type="presParOf" srcId="{40D99705-D87E-AB47-87FF-D8E13113A14D}" destId="{4B1A1837-8231-6840-8D50-F6DB4B3D46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1F60B3-2732-2542-88E4-C21EF9744ED0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6EAC36-0957-714C-A19E-840E0385D6ED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Use of multiple systems to generate attacks</a:t>
          </a:r>
        </a:p>
      </dgm:t>
    </dgm:pt>
    <dgm:pt modelId="{5AB3A8A4-33AC-DC43-9B3C-6977D34281D2}" type="parTrans" cxnId="{E250BA7C-1A04-9B4A-8B38-F33B118CA174}">
      <dgm:prSet/>
      <dgm:spPr/>
      <dgm:t>
        <a:bodyPr/>
        <a:lstStyle/>
        <a:p>
          <a:endParaRPr lang="en-US"/>
        </a:p>
      </dgm:t>
    </dgm:pt>
    <dgm:pt modelId="{EA789981-1354-F54D-BA65-B87B1443EE30}" type="sibTrans" cxnId="{E250BA7C-1A04-9B4A-8B38-F33B118CA174}">
      <dgm:prSet/>
      <dgm:spPr/>
      <dgm:t>
        <a:bodyPr/>
        <a:lstStyle/>
        <a:p>
          <a:endParaRPr lang="en-US"/>
        </a:p>
      </dgm:t>
    </dgm:pt>
    <dgm:pt modelId="{56D0B682-081D-7A43-9D12-6717B580C8E2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Attacker uses a flaw in operating system or in a common application to gain access and installs their program on it (zombie)</a:t>
          </a:r>
        </a:p>
      </dgm:t>
    </dgm:pt>
    <dgm:pt modelId="{29DA2611-988D-5C4B-829A-DAC8FFB7366F}" type="parTrans" cxnId="{89C7982F-4F25-4E4B-80AF-EF60FC1EA280}">
      <dgm:prSet/>
      <dgm:spPr/>
      <dgm:t>
        <a:bodyPr/>
        <a:lstStyle/>
        <a:p>
          <a:endParaRPr lang="en-US"/>
        </a:p>
      </dgm:t>
    </dgm:pt>
    <dgm:pt modelId="{BF1902D1-4FFD-0D48-8345-DF8C4130549F}" type="sibTrans" cxnId="{89C7982F-4F25-4E4B-80AF-EF60FC1EA280}">
      <dgm:prSet/>
      <dgm:spPr/>
      <dgm:t>
        <a:bodyPr/>
        <a:lstStyle/>
        <a:p>
          <a:endParaRPr lang="en-US"/>
        </a:p>
      </dgm:t>
    </dgm:pt>
    <dgm:pt modelId="{6D75ACAA-08FB-3848-8596-04FD3613AD0E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n-lt"/>
            </a:rPr>
            <a:t>Large collections of such systems under the control of one attacker’s control can be created, forming a botnet</a:t>
          </a:r>
        </a:p>
      </dgm:t>
    </dgm:pt>
    <dgm:pt modelId="{455FCBE0-005F-D74C-9E16-3DBA1F012271}" type="parTrans" cxnId="{7D1B104B-874B-BA4C-A74C-D584C7760168}">
      <dgm:prSet/>
      <dgm:spPr/>
      <dgm:t>
        <a:bodyPr/>
        <a:lstStyle/>
        <a:p>
          <a:endParaRPr lang="en-US"/>
        </a:p>
      </dgm:t>
    </dgm:pt>
    <dgm:pt modelId="{D4F2652A-3928-634C-9165-321852338E8B}" type="sibTrans" cxnId="{7D1B104B-874B-BA4C-A74C-D584C7760168}">
      <dgm:prSet/>
      <dgm:spPr/>
      <dgm:t>
        <a:bodyPr/>
        <a:lstStyle/>
        <a:p>
          <a:endParaRPr lang="en-US"/>
        </a:p>
      </dgm:t>
    </dgm:pt>
    <dgm:pt modelId="{EF8BA002-FFC0-6B4B-A907-FC44E73A4A9C}" type="pres">
      <dgm:prSet presAssocID="{FF1F60B3-2732-2542-88E4-C21EF9744ED0}" presName="Name0" presStyleCnt="0">
        <dgm:presLayoutVars>
          <dgm:dir/>
          <dgm:resizeHandles val="exact"/>
        </dgm:presLayoutVars>
      </dgm:prSet>
      <dgm:spPr/>
    </dgm:pt>
    <dgm:pt modelId="{40EEDA1D-D411-8645-B08C-F96CBCCA4328}" type="pres">
      <dgm:prSet presAssocID="{296EAC36-0957-714C-A19E-840E0385D6ED}" presName="node" presStyleLbl="node1" presStyleIdx="0" presStyleCnt="3">
        <dgm:presLayoutVars>
          <dgm:bulletEnabled val="1"/>
        </dgm:presLayoutVars>
      </dgm:prSet>
      <dgm:spPr/>
    </dgm:pt>
    <dgm:pt modelId="{948C6BF0-B764-8C49-8C79-483BF0238C73}" type="pres">
      <dgm:prSet presAssocID="{EA789981-1354-F54D-BA65-B87B1443EE30}" presName="sibTrans" presStyleCnt="0"/>
      <dgm:spPr/>
    </dgm:pt>
    <dgm:pt modelId="{D8B55FDF-77C1-834C-8C65-345A49A2973D}" type="pres">
      <dgm:prSet presAssocID="{56D0B682-081D-7A43-9D12-6717B580C8E2}" presName="node" presStyleLbl="node1" presStyleIdx="1" presStyleCnt="3">
        <dgm:presLayoutVars>
          <dgm:bulletEnabled val="1"/>
        </dgm:presLayoutVars>
      </dgm:prSet>
      <dgm:spPr/>
    </dgm:pt>
    <dgm:pt modelId="{87AD7F9C-0A26-7E4B-8C47-7D9B6C13C58A}" type="pres">
      <dgm:prSet presAssocID="{BF1902D1-4FFD-0D48-8345-DF8C4130549F}" presName="sibTrans" presStyleCnt="0"/>
      <dgm:spPr/>
    </dgm:pt>
    <dgm:pt modelId="{40A340F6-F630-F841-B2E1-AB613AB02F5A}" type="pres">
      <dgm:prSet presAssocID="{6D75ACAA-08FB-3848-8596-04FD3613AD0E}" presName="node" presStyleLbl="node1" presStyleIdx="2" presStyleCnt="3">
        <dgm:presLayoutVars>
          <dgm:bulletEnabled val="1"/>
        </dgm:presLayoutVars>
      </dgm:prSet>
      <dgm:spPr/>
    </dgm:pt>
  </dgm:ptLst>
  <dgm:cxnLst>
    <dgm:cxn modelId="{89C7982F-4F25-4E4B-80AF-EF60FC1EA280}" srcId="{FF1F60B3-2732-2542-88E4-C21EF9744ED0}" destId="{56D0B682-081D-7A43-9D12-6717B580C8E2}" srcOrd="1" destOrd="0" parTransId="{29DA2611-988D-5C4B-829A-DAC8FFB7366F}" sibTransId="{BF1902D1-4FFD-0D48-8345-DF8C4130549F}"/>
    <dgm:cxn modelId="{7D1B104B-874B-BA4C-A74C-D584C7760168}" srcId="{FF1F60B3-2732-2542-88E4-C21EF9744ED0}" destId="{6D75ACAA-08FB-3848-8596-04FD3613AD0E}" srcOrd="2" destOrd="0" parTransId="{455FCBE0-005F-D74C-9E16-3DBA1F012271}" sibTransId="{D4F2652A-3928-634C-9165-321852338E8B}"/>
    <dgm:cxn modelId="{A69F437C-F8E1-A645-9630-32A03C1CF4E6}" type="presOf" srcId="{6D75ACAA-08FB-3848-8596-04FD3613AD0E}" destId="{40A340F6-F630-F841-B2E1-AB613AB02F5A}" srcOrd="0" destOrd="0" presId="urn:microsoft.com/office/officeart/2005/8/layout/hList6"/>
    <dgm:cxn modelId="{E250BA7C-1A04-9B4A-8B38-F33B118CA174}" srcId="{FF1F60B3-2732-2542-88E4-C21EF9744ED0}" destId="{296EAC36-0957-714C-A19E-840E0385D6ED}" srcOrd="0" destOrd="0" parTransId="{5AB3A8A4-33AC-DC43-9B3C-6977D34281D2}" sibTransId="{EA789981-1354-F54D-BA65-B87B1443EE30}"/>
    <dgm:cxn modelId="{B612249A-2154-5A40-AD5E-1D5F24604C02}" type="presOf" srcId="{296EAC36-0957-714C-A19E-840E0385D6ED}" destId="{40EEDA1D-D411-8645-B08C-F96CBCCA4328}" srcOrd="0" destOrd="0" presId="urn:microsoft.com/office/officeart/2005/8/layout/hList6"/>
    <dgm:cxn modelId="{49124ACE-7CEC-2D4D-9161-33FE1B75C00A}" type="presOf" srcId="{FF1F60B3-2732-2542-88E4-C21EF9744ED0}" destId="{EF8BA002-FFC0-6B4B-A907-FC44E73A4A9C}" srcOrd="0" destOrd="0" presId="urn:microsoft.com/office/officeart/2005/8/layout/hList6"/>
    <dgm:cxn modelId="{168D93E7-DC9F-724B-B840-379A8C8AFC8A}" type="presOf" srcId="{56D0B682-081D-7A43-9D12-6717B580C8E2}" destId="{D8B55FDF-77C1-834C-8C65-345A49A2973D}" srcOrd="0" destOrd="0" presId="urn:microsoft.com/office/officeart/2005/8/layout/hList6"/>
    <dgm:cxn modelId="{0E9B88AA-93F3-384F-8CF2-FAAC5D0C84DC}" type="presParOf" srcId="{EF8BA002-FFC0-6B4B-A907-FC44E73A4A9C}" destId="{40EEDA1D-D411-8645-B08C-F96CBCCA4328}" srcOrd="0" destOrd="0" presId="urn:microsoft.com/office/officeart/2005/8/layout/hList6"/>
    <dgm:cxn modelId="{5489CC61-8DF6-C14C-ADD6-EEDB4D238A49}" type="presParOf" srcId="{EF8BA002-FFC0-6B4B-A907-FC44E73A4A9C}" destId="{948C6BF0-B764-8C49-8C79-483BF0238C73}" srcOrd="1" destOrd="0" presId="urn:microsoft.com/office/officeart/2005/8/layout/hList6"/>
    <dgm:cxn modelId="{6D53B4BD-0F71-F54E-85FA-06C281268022}" type="presParOf" srcId="{EF8BA002-FFC0-6B4B-A907-FC44E73A4A9C}" destId="{D8B55FDF-77C1-834C-8C65-345A49A2973D}" srcOrd="2" destOrd="0" presId="urn:microsoft.com/office/officeart/2005/8/layout/hList6"/>
    <dgm:cxn modelId="{DFBF73E8-8D6F-1A40-A33C-8BBBD7A2485D}" type="presParOf" srcId="{EF8BA002-FFC0-6B4B-A907-FC44E73A4A9C}" destId="{87AD7F9C-0A26-7E4B-8C47-7D9B6C13C58A}" srcOrd="3" destOrd="0" presId="urn:microsoft.com/office/officeart/2005/8/layout/hList6"/>
    <dgm:cxn modelId="{7B2BED9B-2226-9B4C-888C-D44DFF62C1CF}" type="presParOf" srcId="{EF8BA002-FFC0-6B4B-A907-FC44E73A4A9C}" destId="{40A340F6-F630-F841-B2E1-AB613AB02F5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8CF0C0-6D0C-0D4A-A94F-E2244FC22FC4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C6D219-2291-F24D-81B1-B4364D414593}">
      <dgm:prSet phldrT="[Text]"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700" b="1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Attack prevention and preemption</a:t>
          </a:r>
        </a:p>
      </dgm:t>
    </dgm:pt>
    <dgm:pt modelId="{DD467420-DF0F-A041-8E8A-FA5406CFC47E}" type="parTrans" cxnId="{4F33C981-055E-754C-93A6-98AF167B65BE}">
      <dgm:prSet/>
      <dgm:spPr/>
      <dgm:t>
        <a:bodyPr/>
        <a:lstStyle/>
        <a:p>
          <a:endParaRPr lang="en-US"/>
        </a:p>
      </dgm:t>
    </dgm:pt>
    <dgm:pt modelId="{175008D8-C1CF-6C45-A1B9-D57B3C26A441}" type="sibTrans" cxnId="{4F33C981-055E-754C-93A6-98AF167B65BE}">
      <dgm:prSet/>
      <dgm:spPr>
        <a:solidFill>
          <a:schemeClr val="tx1"/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E8F180F3-01F1-324F-83D5-4E4EC3A8B106}">
      <dgm:prSet custT="1"/>
      <dgm:spPr>
        <a:solidFill>
          <a:srgbClr val="7030A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Before attack</a:t>
          </a:r>
        </a:p>
      </dgm:t>
    </dgm:pt>
    <dgm:pt modelId="{7D535B5A-AAA2-A847-93CB-FD2D8B1B3D78}" type="parTrans" cxnId="{CBA446B9-7BF1-A044-B9C5-9D1BF27FF7D1}">
      <dgm:prSet/>
      <dgm:spPr/>
      <dgm:t>
        <a:bodyPr/>
        <a:lstStyle/>
        <a:p>
          <a:endParaRPr lang="en-US"/>
        </a:p>
      </dgm:t>
    </dgm:pt>
    <dgm:pt modelId="{59D77817-3EA3-B545-B712-33BC7BE33EC2}" type="sibTrans" cxnId="{CBA446B9-7BF1-A044-B9C5-9D1BF27FF7D1}">
      <dgm:prSet/>
      <dgm:spPr/>
      <dgm:t>
        <a:bodyPr/>
        <a:lstStyle/>
        <a:p>
          <a:endParaRPr lang="en-US"/>
        </a:p>
      </dgm:t>
    </dgm:pt>
    <dgm:pt modelId="{1AFB1016-1A11-784A-BE84-2E30965F4D34}">
      <dgm:prSet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700" b="1" dirty="0">
              <a:solidFill>
                <a:schemeClr val="bg1"/>
              </a:solidFill>
              <a:effectLst/>
              <a:latin typeface="+mn-lt"/>
            </a:rPr>
            <a:t>Attack detection and filtering</a:t>
          </a:r>
        </a:p>
      </dgm:t>
    </dgm:pt>
    <dgm:pt modelId="{6D17929D-B1D7-2041-9E7A-ABC976CAFB83}" type="parTrans" cxnId="{88746892-4C40-5F4A-B66E-6DF914E320C2}">
      <dgm:prSet/>
      <dgm:spPr/>
      <dgm:t>
        <a:bodyPr/>
        <a:lstStyle/>
        <a:p>
          <a:endParaRPr lang="en-US"/>
        </a:p>
      </dgm:t>
    </dgm:pt>
    <dgm:pt modelId="{E597FDAD-0227-A44C-AE8F-5819DF093BE1}" type="sibTrans" cxnId="{88746892-4C40-5F4A-B66E-6DF914E320C2}">
      <dgm:prSet/>
      <dgm:spPr>
        <a:solidFill>
          <a:schemeClr val="tx1"/>
        </a:solidFill>
        <a:ln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85D7BB41-CA25-354A-AA57-15DC33300B91}">
      <dgm:prSet custT="1"/>
      <dgm:spPr>
        <a:solidFill>
          <a:schemeClr val="accent1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During the attack</a:t>
          </a:r>
        </a:p>
      </dgm:t>
    </dgm:pt>
    <dgm:pt modelId="{4657EFFF-AEBC-EA45-8999-B05A5906CA32}" type="parTrans" cxnId="{74EC0F85-1351-B946-9E87-50D9876BDBAF}">
      <dgm:prSet/>
      <dgm:spPr/>
      <dgm:t>
        <a:bodyPr/>
        <a:lstStyle/>
        <a:p>
          <a:endParaRPr lang="en-US"/>
        </a:p>
      </dgm:t>
    </dgm:pt>
    <dgm:pt modelId="{0F7066AD-96F1-3541-8A19-B6444CFE4BB5}" type="sibTrans" cxnId="{74EC0F85-1351-B946-9E87-50D9876BDBAF}">
      <dgm:prSet/>
      <dgm:spPr/>
      <dgm:t>
        <a:bodyPr/>
        <a:lstStyle/>
        <a:p>
          <a:endParaRPr lang="en-US"/>
        </a:p>
      </dgm:t>
    </dgm:pt>
    <dgm:pt modelId="{D318AE41-E1C7-0C43-BB77-46288A308DEC}">
      <dgm:prSet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700" b="1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Attack source traceback and identification</a:t>
          </a:r>
        </a:p>
      </dgm:t>
    </dgm:pt>
    <dgm:pt modelId="{48943386-19AB-DF47-BA43-196C75C8BC5D}" type="parTrans" cxnId="{4300481F-DADB-2547-86CD-117F84EE6529}">
      <dgm:prSet/>
      <dgm:spPr/>
      <dgm:t>
        <a:bodyPr/>
        <a:lstStyle/>
        <a:p>
          <a:endParaRPr lang="en-US"/>
        </a:p>
      </dgm:t>
    </dgm:pt>
    <dgm:pt modelId="{F92D5BEC-AFE6-5045-A714-7E7C6CDA3BE9}" type="sibTrans" cxnId="{4300481F-DADB-2547-86CD-117F84EE6529}">
      <dgm:prSet/>
      <dgm:spPr>
        <a:solidFill>
          <a:schemeClr val="tx1"/>
        </a:solidFill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B9F9089D-15F0-3547-8771-BE5A260DBF79}">
      <dgm:prSet custT="1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During and after the attack</a:t>
          </a:r>
        </a:p>
      </dgm:t>
    </dgm:pt>
    <dgm:pt modelId="{EDFFE739-92D5-F041-AF27-730DE6988518}" type="parTrans" cxnId="{88D62B6F-C04F-684F-9152-AF9849FE2167}">
      <dgm:prSet/>
      <dgm:spPr/>
      <dgm:t>
        <a:bodyPr/>
        <a:lstStyle/>
        <a:p>
          <a:endParaRPr lang="en-US"/>
        </a:p>
      </dgm:t>
    </dgm:pt>
    <dgm:pt modelId="{F93705B1-A0BD-774F-BC3D-0571BE64DCA3}" type="sibTrans" cxnId="{88D62B6F-C04F-684F-9152-AF9849FE2167}">
      <dgm:prSet/>
      <dgm:spPr/>
      <dgm:t>
        <a:bodyPr/>
        <a:lstStyle/>
        <a:p>
          <a:endParaRPr lang="en-US"/>
        </a:p>
      </dgm:t>
    </dgm:pt>
    <dgm:pt modelId="{636CC9B2-2CBD-324A-9539-727AFA6279DB}">
      <dgm:prSet custT="1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700" b="1" dirty="0">
              <a:solidFill>
                <a:schemeClr val="tx1"/>
              </a:solidFill>
              <a:effectLst/>
              <a:latin typeface="+mn-lt"/>
              <a:ea typeface="ＭＳ Ｐゴシック" pitchFamily="-1" charset="-128"/>
            </a:rPr>
            <a:t>Attack reaction</a:t>
          </a:r>
        </a:p>
      </dgm:t>
    </dgm:pt>
    <dgm:pt modelId="{EC65DA54-39B1-4E46-ADB5-F4F8EA7143AC}" type="parTrans" cxnId="{882F8902-91CA-3346-8438-FBB23EFAD083}">
      <dgm:prSet/>
      <dgm:spPr/>
      <dgm:t>
        <a:bodyPr/>
        <a:lstStyle/>
        <a:p>
          <a:endParaRPr lang="en-US"/>
        </a:p>
      </dgm:t>
    </dgm:pt>
    <dgm:pt modelId="{9C26D142-B7E2-014F-A4D8-6155817307CB}" type="sibTrans" cxnId="{882F8902-91CA-3346-8438-FBB23EFAD083}">
      <dgm:prSet/>
      <dgm:spPr/>
      <dgm:t>
        <a:bodyPr/>
        <a:lstStyle/>
        <a:p>
          <a:endParaRPr lang="en-US"/>
        </a:p>
      </dgm:t>
    </dgm:pt>
    <dgm:pt modelId="{7AF8EC74-76FD-0A46-84E8-A1C40555FBE8}">
      <dgm:prSet custT="1"/>
      <dgm:spPr>
        <a:solidFill>
          <a:srgbClr val="FFC00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1400" b="1" dirty="0">
              <a:solidFill>
                <a:schemeClr val="tx1"/>
              </a:solidFill>
              <a:effectLst/>
              <a:latin typeface="+mn-lt"/>
              <a:ea typeface="ＭＳ Ｐゴシック" pitchFamily="-1" charset="-128"/>
            </a:rPr>
            <a:t>After the attack</a:t>
          </a:r>
        </a:p>
      </dgm:t>
    </dgm:pt>
    <dgm:pt modelId="{1552F0A1-88F2-434B-8F98-015F4F1E19C9}" type="parTrans" cxnId="{57FCB3B3-D123-D14E-89D2-30A8074936C4}">
      <dgm:prSet/>
      <dgm:spPr/>
      <dgm:t>
        <a:bodyPr/>
        <a:lstStyle/>
        <a:p>
          <a:endParaRPr lang="en-US"/>
        </a:p>
      </dgm:t>
    </dgm:pt>
    <dgm:pt modelId="{42317A64-C96A-2E49-B427-63D849C0E6F2}" type="sibTrans" cxnId="{57FCB3B3-D123-D14E-89D2-30A8074936C4}">
      <dgm:prSet/>
      <dgm:spPr/>
      <dgm:t>
        <a:bodyPr/>
        <a:lstStyle/>
        <a:p>
          <a:endParaRPr lang="en-US"/>
        </a:p>
      </dgm:t>
    </dgm:pt>
    <dgm:pt modelId="{AB42051C-6E08-E449-BA62-452694607E7D}" type="pres">
      <dgm:prSet presAssocID="{0D8CF0C0-6D0C-0D4A-A94F-E2244FC22FC4}" presName="outerComposite" presStyleCnt="0">
        <dgm:presLayoutVars>
          <dgm:chMax val="5"/>
          <dgm:dir/>
          <dgm:resizeHandles val="exact"/>
        </dgm:presLayoutVars>
      </dgm:prSet>
      <dgm:spPr/>
    </dgm:pt>
    <dgm:pt modelId="{35E5A8CE-8205-B845-AE99-59BE955BF992}" type="pres">
      <dgm:prSet presAssocID="{0D8CF0C0-6D0C-0D4A-A94F-E2244FC22FC4}" presName="dummyMaxCanvas" presStyleCnt="0">
        <dgm:presLayoutVars/>
      </dgm:prSet>
      <dgm:spPr/>
    </dgm:pt>
    <dgm:pt modelId="{0D3340E5-AA75-F540-9AC8-A428CCFAF6D3}" type="pres">
      <dgm:prSet presAssocID="{0D8CF0C0-6D0C-0D4A-A94F-E2244FC22FC4}" presName="FourNodes_1" presStyleLbl="node1" presStyleIdx="0" presStyleCnt="4">
        <dgm:presLayoutVars>
          <dgm:bulletEnabled val="1"/>
        </dgm:presLayoutVars>
      </dgm:prSet>
      <dgm:spPr/>
    </dgm:pt>
    <dgm:pt modelId="{18164F88-DE1C-7E4B-A35B-CA51C5DF794C}" type="pres">
      <dgm:prSet presAssocID="{0D8CF0C0-6D0C-0D4A-A94F-E2244FC22FC4}" presName="FourNodes_2" presStyleLbl="node1" presStyleIdx="1" presStyleCnt="4">
        <dgm:presLayoutVars>
          <dgm:bulletEnabled val="1"/>
        </dgm:presLayoutVars>
      </dgm:prSet>
      <dgm:spPr/>
    </dgm:pt>
    <dgm:pt modelId="{4FA33190-3A54-BC4A-AAEE-1A90F556FE85}" type="pres">
      <dgm:prSet presAssocID="{0D8CF0C0-6D0C-0D4A-A94F-E2244FC22FC4}" presName="FourNodes_3" presStyleLbl="node1" presStyleIdx="2" presStyleCnt="4" custScaleX="102246">
        <dgm:presLayoutVars>
          <dgm:bulletEnabled val="1"/>
        </dgm:presLayoutVars>
      </dgm:prSet>
      <dgm:spPr/>
    </dgm:pt>
    <dgm:pt modelId="{CBFDAD9E-3A53-1C4F-BBA6-BA2FFA1D3DB9}" type="pres">
      <dgm:prSet presAssocID="{0D8CF0C0-6D0C-0D4A-A94F-E2244FC22FC4}" presName="FourNodes_4" presStyleLbl="node1" presStyleIdx="3" presStyleCnt="4">
        <dgm:presLayoutVars>
          <dgm:bulletEnabled val="1"/>
        </dgm:presLayoutVars>
      </dgm:prSet>
      <dgm:spPr/>
    </dgm:pt>
    <dgm:pt modelId="{E94E7B59-EB68-4F49-88EA-2BF2FB91202C}" type="pres">
      <dgm:prSet presAssocID="{0D8CF0C0-6D0C-0D4A-A94F-E2244FC22FC4}" presName="FourConn_1-2" presStyleLbl="fgAccFollowNode1" presStyleIdx="0" presStyleCnt="3">
        <dgm:presLayoutVars>
          <dgm:bulletEnabled val="1"/>
        </dgm:presLayoutVars>
      </dgm:prSet>
      <dgm:spPr/>
    </dgm:pt>
    <dgm:pt modelId="{AEF2102F-665D-3D42-97DB-A8D8233082D9}" type="pres">
      <dgm:prSet presAssocID="{0D8CF0C0-6D0C-0D4A-A94F-E2244FC22FC4}" presName="FourConn_2-3" presStyleLbl="fgAccFollowNode1" presStyleIdx="1" presStyleCnt="3">
        <dgm:presLayoutVars>
          <dgm:bulletEnabled val="1"/>
        </dgm:presLayoutVars>
      </dgm:prSet>
      <dgm:spPr/>
    </dgm:pt>
    <dgm:pt modelId="{951E9E9F-F451-FE43-B83A-AD1D756BF21E}" type="pres">
      <dgm:prSet presAssocID="{0D8CF0C0-6D0C-0D4A-A94F-E2244FC22FC4}" presName="FourConn_3-4" presStyleLbl="fgAccFollowNode1" presStyleIdx="2" presStyleCnt="3">
        <dgm:presLayoutVars>
          <dgm:bulletEnabled val="1"/>
        </dgm:presLayoutVars>
      </dgm:prSet>
      <dgm:spPr/>
    </dgm:pt>
    <dgm:pt modelId="{0E268B1A-7CC7-A34A-AAF0-1AB1C2D93C24}" type="pres">
      <dgm:prSet presAssocID="{0D8CF0C0-6D0C-0D4A-A94F-E2244FC22FC4}" presName="FourNodes_1_text" presStyleLbl="node1" presStyleIdx="3" presStyleCnt="4">
        <dgm:presLayoutVars>
          <dgm:bulletEnabled val="1"/>
        </dgm:presLayoutVars>
      </dgm:prSet>
      <dgm:spPr/>
    </dgm:pt>
    <dgm:pt modelId="{5B06C111-536D-A147-9064-39AA95D450B4}" type="pres">
      <dgm:prSet presAssocID="{0D8CF0C0-6D0C-0D4A-A94F-E2244FC22FC4}" presName="FourNodes_2_text" presStyleLbl="node1" presStyleIdx="3" presStyleCnt="4">
        <dgm:presLayoutVars>
          <dgm:bulletEnabled val="1"/>
        </dgm:presLayoutVars>
      </dgm:prSet>
      <dgm:spPr/>
    </dgm:pt>
    <dgm:pt modelId="{CEC74AAD-A43A-2B44-93F4-0F487DD28F05}" type="pres">
      <dgm:prSet presAssocID="{0D8CF0C0-6D0C-0D4A-A94F-E2244FC22FC4}" presName="FourNodes_3_text" presStyleLbl="node1" presStyleIdx="3" presStyleCnt="4">
        <dgm:presLayoutVars>
          <dgm:bulletEnabled val="1"/>
        </dgm:presLayoutVars>
      </dgm:prSet>
      <dgm:spPr/>
    </dgm:pt>
    <dgm:pt modelId="{FBFB739E-0E25-3947-8AA0-03E07E2D2CD5}" type="pres">
      <dgm:prSet presAssocID="{0D8CF0C0-6D0C-0D4A-A94F-E2244FC22FC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9138202-5F0F-2741-8C52-D918F0D7087A}" type="presOf" srcId="{1AFB1016-1A11-784A-BE84-2E30965F4D34}" destId="{5B06C111-536D-A147-9064-39AA95D450B4}" srcOrd="1" destOrd="0" presId="urn:microsoft.com/office/officeart/2005/8/layout/vProcess5"/>
    <dgm:cxn modelId="{882F8902-91CA-3346-8438-FBB23EFAD083}" srcId="{0D8CF0C0-6D0C-0D4A-A94F-E2244FC22FC4}" destId="{636CC9B2-2CBD-324A-9539-727AFA6279DB}" srcOrd="3" destOrd="0" parTransId="{EC65DA54-39B1-4E46-ADB5-F4F8EA7143AC}" sibTransId="{9C26D142-B7E2-014F-A4D8-6155817307CB}"/>
    <dgm:cxn modelId="{6E1E990D-089E-134B-AD93-8F3E0680B50A}" type="presOf" srcId="{636CC9B2-2CBD-324A-9539-727AFA6279DB}" destId="{FBFB739E-0E25-3947-8AA0-03E07E2D2CD5}" srcOrd="1" destOrd="0" presId="urn:microsoft.com/office/officeart/2005/8/layout/vProcess5"/>
    <dgm:cxn modelId="{E1940119-E384-C047-B21C-79B382242A61}" type="presOf" srcId="{0FC6D219-2291-F24D-81B1-B4364D414593}" destId="{0D3340E5-AA75-F540-9AC8-A428CCFAF6D3}" srcOrd="0" destOrd="0" presId="urn:microsoft.com/office/officeart/2005/8/layout/vProcess5"/>
    <dgm:cxn modelId="{4300481F-DADB-2547-86CD-117F84EE6529}" srcId="{0D8CF0C0-6D0C-0D4A-A94F-E2244FC22FC4}" destId="{D318AE41-E1C7-0C43-BB77-46288A308DEC}" srcOrd="2" destOrd="0" parTransId="{48943386-19AB-DF47-BA43-196C75C8BC5D}" sibTransId="{F92D5BEC-AFE6-5045-A714-7E7C6CDA3BE9}"/>
    <dgm:cxn modelId="{73F0E15B-CCBB-7347-B673-3C124BAFD9B6}" type="presOf" srcId="{E8F180F3-01F1-324F-83D5-4E4EC3A8B106}" destId="{0E268B1A-7CC7-A34A-AAF0-1AB1C2D93C24}" srcOrd="1" destOrd="1" presId="urn:microsoft.com/office/officeart/2005/8/layout/vProcess5"/>
    <dgm:cxn modelId="{18486F5F-082D-B24B-9279-0731FFD15420}" type="presOf" srcId="{F92D5BEC-AFE6-5045-A714-7E7C6CDA3BE9}" destId="{951E9E9F-F451-FE43-B83A-AD1D756BF21E}" srcOrd="0" destOrd="0" presId="urn:microsoft.com/office/officeart/2005/8/layout/vProcess5"/>
    <dgm:cxn modelId="{6809664C-3E55-5149-B48F-C9C35A132BBF}" type="presOf" srcId="{0FC6D219-2291-F24D-81B1-B4364D414593}" destId="{0E268B1A-7CC7-A34A-AAF0-1AB1C2D93C24}" srcOrd="1" destOrd="0" presId="urn:microsoft.com/office/officeart/2005/8/layout/vProcess5"/>
    <dgm:cxn modelId="{88D62B6F-C04F-684F-9152-AF9849FE2167}" srcId="{D318AE41-E1C7-0C43-BB77-46288A308DEC}" destId="{B9F9089D-15F0-3547-8771-BE5A260DBF79}" srcOrd="0" destOrd="0" parTransId="{EDFFE739-92D5-F041-AF27-730DE6988518}" sibTransId="{F93705B1-A0BD-774F-BC3D-0571BE64DCA3}"/>
    <dgm:cxn modelId="{3204337D-74E4-9448-A0B5-A016D8BDCA22}" type="presOf" srcId="{B9F9089D-15F0-3547-8771-BE5A260DBF79}" destId="{4FA33190-3A54-BC4A-AAEE-1A90F556FE85}" srcOrd="0" destOrd="1" presId="urn:microsoft.com/office/officeart/2005/8/layout/vProcess5"/>
    <dgm:cxn modelId="{5038A57F-AC62-7943-98D5-10519B4B81BA}" type="presOf" srcId="{0D8CF0C0-6D0C-0D4A-A94F-E2244FC22FC4}" destId="{AB42051C-6E08-E449-BA62-452694607E7D}" srcOrd="0" destOrd="0" presId="urn:microsoft.com/office/officeart/2005/8/layout/vProcess5"/>
    <dgm:cxn modelId="{4F33C981-055E-754C-93A6-98AF167B65BE}" srcId="{0D8CF0C0-6D0C-0D4A-A94F-E2244FC22FC4}" destId="{0FC6D219-2291-F24D-81B1-B4364D414593}" srcOrd="0" destOrd="0" parTransId="{DD467420-DF0F-A041-8E8A-FA5406CFC47E}" sibTransId="{175008D8-C1CF-6C45-A1B9-D57B3C26A441}"/>
    <dgm:cxn modelId="{A6E2A182-B5B9-4A47-8DD7-D231002183AB}" type="presOf" srcId="{85D7BB41-CA25-354A-AA57-15DC33300B91}" destId="{5B06C111-536D-A147-9064-39AA95D450B4}" srcOrd="1" destOrd="1" presId="urn:microsoft.com/office/officeart/2005/8/layout/vProcess5"/>
    <dgm:cxn modelId="{74EC0F85-1351-B946-9E87-50D9876BDBAF}" srcId="{1AFB1016-1A11-784A-BE84-2E30965F4D34}" destId="{85D7BB41-CA25-354A-AA57-15DC33300B91}" srcOrd="0" destOrd="0" parTransId="{4657EFFF-AEBC-EA45-8999-B05A5906CA32}" sibTransId="{0F7066AD-96F1-3541-8A19-B6444CFE4BB5}"/>
    <dgm:cxn modelId="{88746892-4C40-5F4A-B66E-6DF914E320C2}" srcId="{0D8CF0C0-6D0C-0D4A-A94F-E2244FC22FC4}" destId="{1AFB1016-1A11-784A-BE84-2E30965F4D34}" srcOrd="1" destOrd="0" parTransId="{6D17929D-B1D7-2041-9E7A-ABC976CAFB83}" sibTransId="{E597FDAD-0227-A44C-AE8F-5819DF093BE1}"/>
    <dgm:cxn modelId="{C9D04594-C14C-8D4B-93F6-571D121452A3}" type="presOf" srcId="{1AFB1016-1A11-784A-BE84-2E30965F4D34}" destId="{18164F88-DE1C-7E4B-A35B-CA51C5DF794C}" srcOrd="0" destOrd="0" presId="urn:microsoft.com/office/officeart/2005/8/layout/vProcess5"/>
    <dgm:cxn modelId="{028D859A-2CB7-DA40-A78F-AADABA90BB07}" type="presOf" srcId="{7AF8EC74-76FD-0A46-84E8-A1C40555FBE8}" destId="{FBFB739E-0E25-3947-8AA0-03E07E2D2CD5}" srcOrd="1" destOrd="1" presId="urn:microsoft.com/office/officeart/2005/8/layout/vProcess5"/>
    <dgm:cxn modelId="{57FCB3B3-D123-D14E-89D2-30A8074936C4}" srcId="{636CC9B2-2CBD-324A-9539-727AFA6279DB}" destId="{7AF8EC74-76FD-0A46-84E8-A1C40555FBE8}" srcOrd="0" destOrd="0" parTransId="{1552F0A1-88F2-434B-8F98-015F4F1E19C9}" sibTransId="{42317A64-C96A-2E49-B427-63D849C0E6F2}"/>
    <dgm:cxn modelId="{CBA446B9-7BF1-A044-B9C5-9D1BF27FF7D1}" srcId="{0FC6D219-2291-F24D-81B1-B4364D414593}" destId="{E8F180F3-01F1-324F-83D5-4E4EC3A8B106}" srcOrd="0" destOrd="0" parTransId="{7D535B5A-AAA2-A847-93CB-FD2D8B1B3D78}" sibTransId="{59D77817-3EA3-B545-B712-33BC7BE33EC2}"/>
    <dgm:cxn modelId="{2E759AC4-C82E-1046-A5AD-74AA7B86EECD}" type="presOf" srcId="{7AF8EC74-76FD-0A46-84E8-A1C40555FBE8}" destId="{CBFDAD9E-3A53-1C4F-BBA6-BA2FFA1D3DB9}" srcOrd="0" destOrd="1" presId="urn:microsoft.com/office/officeart/2005/8/layout/vProcess5"/>
    <dgm:cxn modelId="{E27A88CC-CBD6-2A47-93B5-E409CE3F2362}" type="presOf" srcId="{85D7BB41-CA25-354A-AA57-15DC33300B91}" destId="{18164F88-DE1C-7E4B-A35B-CA51C5DF794C}" srcOrd="0" destOrd="1" presId="urn:microsoft.com/office/officeart/2005/8/layout/vProcess5"/>
    <dgm:cxn modelId="{694678CE-D0F6-9E43-A932-3B3B75BC8CCA}" type="presOf" srcId="{636CC9B2-2CBD-324A-9539-727AFA6279DB}" destId="{CBFDAD9E-3A53-1C4F-BBA6-BA2FFA1D3DB9}" srcOrd="0" destOrd="0" presId="urn:microsoft.com/office/officeart/2005/8/layout/vProcess5"/>
    <dgm:cxn modelId="{9A702EDA-CD5C-4143-A61F-367C5BFAACD3}" type="presOf" srcId="{E597FDAD-0227-A44C-AE8F-5819DF093BE1}" destId="{AEF2102F-665D-3D42-97DB-A8D8233082D9}" srcOrd="0" destOrd="0" presId="urn:microsoft.com/office/officeart/2005/8/layout/vProcess5"/>
    <dgm:cxn modelId="{B3E7D5DD-F8E6-D946-BCE7-0A56524D4E06}" type="presOf" srcId="{B9F9089D-15F0-3547-8771-BE5A260DBF79}" destId="{CEC74AAD-A43A-2B44-93F4-0F487DD28F05}" srcOrd="1" destOrd="1" presId="urn:microsoft.com/office/officeart/2005/8/layout/vProcess5"/>
    <dgm:cxn modelId="{A59A51F9-1C4F-4A4A-952B-534CF38AA4D5}" type="presOf" srcId="{175008D8-C1CF-6C45-A1B9-D57B3C26A441}" destId="{E94E7B59-EB68-4F49-88EA-2BF2FB91202C}" srcOrd="0" destOrd="0" presId="urn:microsoft.com/office/officeart/2005/8/layout/vProcess5"/>
    <dgm:cxn modelId="{F405F0FA-B2C4-1946-90A4-7CDDBB0FF565}" type="presOf" srcId="{E8F180F3-01F1-324F-83D5-4E4EC3A8B106}" destId="{0D3340E5-AA75-F540-9AC8-A428CCFAF6D3}" srcOrd="0" destOrd="1" presId="urn:microsoft.com/office/officeart/2005/8/layout/vProcess5"/>
    <dgm:cxn modelId="{17DD10FB-7016-C74F-9226-03F1E84CA631}" type="presOf" srcId="{D318AE41-E1C7-0C43-BB77-46288A308DEC}" destId="{CEC74AAD-A43A-2B44-93F4-0F487DD28F05}" srcOrd="1" destOrd="0" presId="urn:microsoft.com/office/officeart/2005/8/layout/vProcess5"/>
    <dgm:cxn modelId="{DBCC1DFD-40C9-9945-836F-528D1BFC7F8F}" type="presOf" srcId="{D318AE41-E1C7-0C43-BB77-46288A308DEC}" destId="{4FA33190-3A54-BC4A-AAEE-1A90F556FE85}" srcOrd="0" destOrd="0" presId="urn:microsoft.com/office/officeart/2005/8/layout/vProcess5"/>
    <dgm:cxn modelId="{91137814-2F69-9C48-A8F1-CB460AFBFD9A}" type="presParOf" srcId="{AB42051C-6E08-E449-BA62-452694607E7D}" destId="{35E5A8CE-8205-B845-AE99-59BE955BF992}" srcOrd="0" destOrd="0" presId="urn:microsoft.com/office/officeart/2005/8/layout/vProcess5"/>
    <dgm:cxn modelId="{F35B40C5-1CA8-FB48-9DDD-E9CFEC3EE3D6}" type="presParOf" srcId="{AB42051C-6E08-E449-BA62-452694607E7D}" destId="{0D3340E5-AA75-F540-9AC8-A428CCFAF6D3}" srcOrd="1" destOrd="0" presId="urn:microsoft.com/office/officeart/2005/8/layout/vProcess5"/>
    <dgm:cxn modelId="{6779389F-EEAF-FF42-AD63-C1CA8C60D999}" type="presParOf" srcId="{AB42051C-6E08-E449-BA62-452694607E7D}" destId="{18164F88-DE1C-7E4B-A35B-CA51C5DF794C}" srcOrd="2" destOrd="0" presId="urn:microsoft.com/office/officeart/2005/8/layout/vProcess5"/>
    <dgm:cxn modelId="{0EF75162-84EC-924C-9896-02DC235BBBF9}" type="presParOf" srcId="{AB42051C-6E08-E449-BA62-452694607E7D}" destId="{4FA33190-3A54-BC4A-AAEE-1A90F556FE85}" srcOrd="3" destOrd="0" presId="urn:microsoft.com/office/officeart/2005/8/layout/vProcess5"/>
    <dgm:cxn modelId="{C5492B4D-5213-A542-B260-79A7C3DD3465}" type="presParOf" srcId="{AB42051C-6E08-E449-BA62-452694607E7D}" destId="{CBFDAD9E-3A53-1C4F-BBA6-BA2FFA1D3DB9}" srcOrd="4" destOrd="0" presId="urn:microsoft.com/office/officeart/2005/8/layout/vProcess5"/>
    <dgm:cxn modelId="{CA97FA54-F37A-9F4F-B758-CC8F6B1C9DA0}" type="presParOf" srcId="{AB42051C-6E08-E449-BA62-452694607E7D}" destId="{E94E7B59-EB68-4F49-88EA-2BF2FB91202C}" srcOrd="5" destOrd="0" presId="urn:microsoft.com/office/officeart/2005/8/layout/vProcess5"/>
    <dgm:cxn modelId="{F5D74D7B-17EC-C143-A65F-4A9D0C417A81}" type="presParOf" srcId="{AB42051C-6E08-E449-BA62-452694607E7D}" destId="{AEF2102F-665D-3D42-97DB-A8D8233082D9}" srcOrd="6" destOrd="0" presId="urn:microsoft.com/office/officeart/2005/8/layout/vProcess5"/>
    <dgm:cxn modelId="{148BD9B7-EC3E-EA49-A918-D3341630FF72}" type="presParOf" srcId="{AB42051C-6E08-E449-BA62-452694607E7D}" destId="{951E9E9F-F451-FE43-B83A-AD1D756BF21E}" srcOrd="7" destOrd="0" presId="urn:microsoft.com/office/officeart/2005/8/layout/vProcess5"/>
    <dgm:cxn modelId="{A5F903C6-A932-A842-B8E9-D3C70C87B77E}" type="presParOf" srcId="{AB42051C-6E08-E449-BA62-452694607E7D}" destId="{0E268B1A-7CC7-A34A-AAF0-1AB1C2D93C24}" srcOrd="8" destOrd="0" presId="urn:microsoft.com/office/officeart/2005/8/layout/vProcess5"/>
    <dgm:cxn modelId="{5FAD3B67-4081-354A-8E19-CBB54CCB51C6}" type="presParOf" srcId="{AB42051C-6E08-E449-BA62-452694607E7D}" destId="{5B06C111-536D-A147-9064-39AA95D450B4}" srcOrd="9" destOrd="0" presId="urn:microsoft.com/office/officeart/2005/8/layout/vProcess5"/>
    <dgm:cxn modelId="{69F91BBE-A971-294E-87C4-26F7206DC094}" type="presParOf" srcId="{AB42051C-6E08-E449-BA62-452694607E7D}" destId="{CEC74AAD-A43A-2B44-93F4-0F487DD28F05}" srcOrd="10" destOrd="0" presId="urn:microsoft.com/office/officeart/2005/8/layout/vProcess5"/>
    <dgm:cxn modelId="{D340A93F-4C39-424F-B4D4-50AB94FAD5E0}" type="presParOf" srcId="{AB42051C-6E08-E449-BA62-452694607E7D}" destId="{FBFB739E-0E25-3947-8AA0-03E07E2D2C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4B9A9C-9B2F-9C45-BB3E-132FD2ADBD24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BCAAF5-1BFA-7249-970E-2E16935F3045}">
      <dgm:prSet phldrT="[Text]" custT="1"/>
      <dgm:spPr>
        <a:solidFill>
          <a:srgbClr val="7030A0"/>
        </a:solidFill>
        <a:ln>
          <a:solidFill>
            <a:schemeClr val="accent3">
              <a:lumMod val="50000"/>
            </a:schemeClr>
          </a:solidFill>
        </a:ln>
        <a:effectLst/>
      </dgm:spPr>
      <dgm:t>
        <a:bodyPr/>
        <a:lstStyle/>
        <a:p>
          <a:r>
            <a:rPr 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srgbClr val="0000FF">
                    <a:alpha val="43000"/>
                  </a:srgbClr>
                </a:outerShdw>
              </a:effectLst>
              <a:latin typeface="+mj-lt"/>
              <a:ea typeface="ＭＳ Ｐゴシック" pitchFamily="-1" charset="-128"/>
              <a:cs typeface="ＭＳ Ｐゴシック" pitchFamily="-1" charset="-128"/>
            </a:rPr>
            <a:t> </a:t>
          </a:r>
          <a:r>
            <a:rPr lang="en-US" sz="2400" dirty="0">
              <a:solidFill>
                <a:schemeClr val="bg1"/>
              </a:solidFill>
              <a:effectLst>
                <a:outerShdw blurRad="50800" dist="38100" dir="2700000" algn="tl" rotWithShape="0">
                  <a:srgbClr val="0000FF">
                    <a:alpha val="43000"/>
                  </a:srgbClr>
                </a:outerShdw>
              </a:effectLst>
              <a:latin typeface="+mn-lt"/>
              <a:ea typeface="ＭＳ Ｐゴシック" pitchFamily="-1" charset="-128"/>
              <a:cs typeface="ＭＳ Ｐゴシック" pitchFamily="-1" charset="-128"/>
            </a:rPr>
            <a:t>Good Incident Response Plan</a:t>
          </a:r>
          <a:endParaRPr lang="en-US" sz="2400" dirty="0">
            <a:solidFill>
              <a:schemeClr val="bg1"/>
            </a:solidFill>
            <a:effectLst>
              <a:outerShdw blurRad="50800" dist="38100" dir="2700000" algn="tl" rotWithShape="0">
                <a:srgbClr val="0000FF">
                  <a:alpha val="43000"/>
                </a:srgbClr>
              </a:outerShdw>
            </a:effectLst>
            <a:latin typeface="+mn-lt"/>
          </a:endParaRPr>
        </a:p>
      </dgm:t>
    </dgm:pt>
    <dgm:pt modelId="{C34F63E7-2172-4045-BF2C-048DB0CC2EAF}" type="parTrans" cxnId="{20F2C2E4-93A7-CC4E-A658-E9ECD9B2579E}">
      <dgm:prSet/>
      <dgm:spPr/>
      <dgm:t>
        <a:bodyPr/>
        <a:lstStyle/>
        <a:p>
          <a:endParaRPr lang="en-US"/>
        </a:p>
      </dgm:t>
    </dgm:pt>
    <dgm:pt modelId="{DA7272DF-D46E-1E47-BF7D-925389DB1621}" type="sibTrans" cxnId="{20F2C2E4-93A7-CC4E-A658-E9ECD9B2579E}">
      <dgm:prSet/>
      <dgm:spPr/>
      <dgm:t>
        <a:bodyPr/>
        <a:lstStyle/>
        <a:p>
          <a:endParaRPr lang="en-US"/>
        </a:p>
      </dgm:t>
    </dgm:pt>
    <dgm:pt modelId="{9D9CD33F-9E4B-B34D-AC58-FA9ADBD95987}">
      <dgm:prSet/>
      <dgm:spPr/>
      <dgm:t>
        <a:bodyPr/>
        <a:lstStyle/>
        <a:p>
          <a:r>
            <a:rPr lang="en-US" dirty="0">
              <a:effectLst/>
              <a:latin typeface="+mn-lt"/>
            </a:rPr>
            <a:t>Details on how to contact technical personal for ISP </a:t>
          </a:r>
        </a:p>
      </dgm:t>
    </dgm:pt>
    <dgm:pt modelId="{771531F4-2848-2F4F-B2A1-CCBB2448738A}" type="parTrans" cxnId="{6336D353-2A7E-314C-B3C9-DE420EB012CA}">
      <dgm:prSet/>
      <dgm:spPr/>
      <dgm:t>
        <a:bodyPr/>
        <a:lstStyle/>
        <a:p>
          <a:endParaRPr lang="en-US"/>
        </a:p>
      </dgm:t>
    </dgm:pt>
    <dgm:pt modelId="{C89E07B7-E8D2-2244-89E0-8FE036DDD58B}" type="sibTrans" cxnId="{6336D353-2A7E-314C-B3C9-DE420EB012CA}">
      <dgm:prSet/>
      <dgm:spPr/>
      <dgm:t>
        <a:bodyPr/>
        <a:lstStyle/>
        <a:p>
          <a:endParaRPr lang="en-US"/>
        </a:p>
      </dgm:t>
    </dgm:pt>
    <dgm:pt modelId="{C7CFE043-8556-7F4A-8EA7-B3799D6A7314}">
      <dgm:prSet/>
      <dgm:spPr/>
      <dgm:t>
        <a:bodyPr/>
        <a:lstStyle/>
        <a:p>
          <a:r>
            <a:rPr lang="en-US" dirty="0">
              <a:effectLst/>
              <a:latin typeface="+mn-lt"/>
            </a:rPr>
            <a:t>Needed to impose traffic filtering upstream</a:t>
          </a:r>
        </a:p>
      </dgm:t>
    </dgm:pt>
    <dgm:pt modelId="{5AC0B0E2-B66A-3346-8FF7-F9C17D77FAD1}" type="parTrans" cxnId="{6C84DAEB-0394-9043-9803-C80C12E02A22}">
      <dgm:prSet/>
      <dgm:spPr/>
      <dgm:t>
        <a:bodyPr/>
        <a:lstStyle/>
        <a:p>
          <a:endParaRPr lang="en-US"/>
        </a:p>
      </dgm:t>
    </dgm:pt>
    <dgm:pt modelId="{BC73166F-3CF6-4449-8D02-893EB25E1EB1}" type="sibTrans" cxnId="{6C84DAEB-0394-9043-9803-C80C12E02A22}">
      <dgm:prSet/>
      <dgm:spPr/>
      <dgm:t>
        <a:bodyPr/>
        <a:lstStyle/>
        <a:p>
          <a:endParaRPr lang="en-US"/>
        </a:p>
      </dgm:t>
    </dgm:pt>
    <dgm:pt modelId="{E827E2C2-8B60-A24D-B7C2-42B77D70F4E9}">
      <dgm:prSet/>
      <dgm:spPr/>
      <dgm:t>
        <a:bodyPr/>
        <a:lstStyle/>
        <a:p>
          <a:r>
            <a:rPr lang="en-US" dirty="0">
              <a:effectLst/>
              <a:latin typeface="+mn-lt"/>
            </a:rPr>
            <a:t>Details of how to respond to the attack</a:t>
          </a:r>
        </a:p>
      </dgm:t>
    </dgm:pt>
    <dgm:pt modelId="{11605365-3E17-B543-9E46-4264693CCAD8}" type="parTrans" cxnId="{84786C46-A95D-E147-8ED9-A0867D9ECBB2}">
      <dgm:prSet/>
      <dgm:spPr/>
      <dgm:t>
        <a:bodyPr/>
        <a:lstStyle/>
        <a:p>
          <a:endParaRPr lang="en-US"/>
        </a:p>
      </dgm:t>
    </dgm:pt>
    <dgm:pt modelId="{921FF22D-EA19-EC44-8964-038821AA1847}" type="sibTrans" cxnId="{84786C46-A95D-E147-8ED9-A0867D9ECBB2}">
      <dgm:prSet/>
      <dgm:spPr/>
      <dgm:t>
        <a:bodyPr/>
        <a:lstStyle/>
        <a:p>
          <a:endParaRPr lang="en-US"/>
        </a:p>
      </dgm:t>
    </dgm:pt>
    <dgm:pt modelId="{B8962085-97CB-084E-999F-B58BD701043E}" type="pres">
      <dgm:prSet presAssocID="{454B9A9C-9B2F-9C45-BB3E-132FD2ADBD24}" presName="Name0" presStyleCnt="0">
        <dgm:presLayoutVars>
          <dgm:dir/>
          <dgm:animLvl val="lvl"/>
          <dgm:resizeHandles val="exact"/>
        </dgm:presLayoutVars>
      </dgm:prSet>
      <dgm:spPr/>
    </dgm:pt>
    <dgm:pt modelId="{479CC5A0-A601-7047-A3B1-4A95341DC203}" type="pres">
      <dgm:prSet presAssocID="{F1BCAAF5-1BFA-7249-970E-2E16935F3045}" presName="composite" presStyleCnt="0"/>
      <dgm:spPr/>
    </dgm:pt>
    <dgm:pt modelId="{DC1A2EE9-0B81-0249-BAE2-7E8ABAF95231}" type="pres">
      <dgm:prSet presAssocID="{F1BCAAF5-1BFA-7249-970E-2E16935F304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74798D57-D32E-C046-8CAE-BF57114DE3E1}" type="pres">
      <dgm:prSet presAssocID="{F1BCAAF5-1BFA-7249-970E-2E16935F304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63066332-C002-A14A-8D99-86F774DDAF50}" type="presOf" srcId="{9D9CD33F-9E4B-B34D-AC58-FA9ADBD95987}" destId="{74798D57-D32E-C046-8CAE-BF57114DE3E1}" srcOrd="0" destOrd="0" presId="urn:microsoft.com/office/officeart/2005/8/layout/hList1"/>
    <dgm:cxn modelId="{B9DC6845-8BB0-F64A-B49F-1F05E8808AFC}" type="presOf" srcId="{C7CFE043-8556-7F4A-8EA7-B3799D6A7314}" destId="{74798D57-D32E-C046-8CAE-BF57114DE3E1}" srcOrd="0" destOrd="1" presId="urn:microsoft.com/office/officeart/2005/8/layout/hList1"/>
    <dgm:cxn modelId="{84786C46-A95D-E147-8ED9-A0867D9ECBB2}" srcId="{F1BCAAF5-1BFA-7249-970E-2E16935F3045}" destId="{E827E2C2-8B60-A24D-B7C2-42B77D70F4E9}" srcOrd="2" destOrd="0" parTransId="{11605365-3E17-B543-9E46-4264693CCAD8}" sibTransId="{921FF22D-EA19-EC44-8964-038821AA1847}"/>
    <dgm:cxn modelId="{D806A271-E4E0-8C41-9BA1-C9182689E3BD}" type="presOf" srcId="{F1BCAAF5-1BFA-7249-970E-2E16935F3045}" destId="{DC1A2EE9-0B81-0249-BAE2-7E8ABAF95231}" srcOrd="0" destOrd="0" presId="urn:microsoft.com/office/officeart/2005/8/layout/hList1"/>
    <dgm:cxn modelId="{7CE85172-4A1E-2840-AAE1-9F9725E2040E}" type="presOf" srcId="{E827E2C2-8B60-A24D-B7C2-42B77D70F4E9}" destId="{74798D57-D32E-C046-8CAE-BF57114DE3E1}" srcOrd="0" destOrd="2" presId="urn:microsoft.com/office/officeart/2005/8/layout/hList1"/>
    <dgm:cxn modelId="{6336D353-2A7E-314C-B3C9-DE420EB012CA}" srcId="{F1BCAAF5-1BFA-7249-970E-2E16935F3045}" destId="{9D9CD33F-9E4B-B34D-AC58-FA9ADBD95987}" srcOrd="0" destOrd="0" parTransId="{771531F4-2848-2F4F-B2A1-CCBB2448738A}" sibTransId="{C89E07B7-E8D2-2244-89E0-8FE036DDD58B}"/>
    <dgm:cxn modelId="{55177889-4F81-2748-9B2A-E05B1ECD0544}" type="presOf" srcId="{454B9A9C-9B2F-9C45-BB3E-132FD2ADBD24}" destId="{B8962085-97CB-084E-999F-B58BD701043E}" srcOrd="0" destOrd="0" presId="urn:microsoft.com/office/officeart/2005/8/layout/hList1"/>
    <dgm:cxn modelId="{20F2C2E4-93A7-CC4E-A658-E9ECD9B2579E}" srcId="{454B9A9C-9B2F-9C45-BB3E-132FD2ADBD24}" destId="{F1BCAAF5-1BFA-7249-970E-2E16935F3045}" srcOrd="0" destOrd="0" parTransId="{C34F63E7-2172-4045-BF2C-048DB0CC2EAF}" sibTransId="{DA7272DF-D46E-1E47-BF7D-925389DB1621}"/>
    <dgm:cxn modelId="{6C84DAEB-0394-9043-9803-C80C12E02A22}" srcId="{F1BCAAF5-1BFA-7249-970E-2E16935F3045}" destId="{C7CFE043-8556-7F4A-8EA7-B3799D6A7314}" srcOrd="1" destOrd="0" parTransId="{5AC0B0E2-B66A-3346-8FF7-F9C17D77FAD1}" sibTransId="{BC73166F-3CF6-4449-8D02-893EB25E1EB1}"/>
    <dgm:cxn modelId="{18F61757-A4C9-954F-910F-D6499A15DF4E}" type="presParOf" srcId="{B8962085-97CB-084E-999F-B58BD701043E}" destId="{479CC5A0-A601-7047-A3B1-4A95341DC203}" srcOrd="0" destOrd="0" presId="urn:microsoft.com/office/officeart/2005/8/layout/hList1"/>
    <dgm:cxn modelId="{08748216-2D5D-6D4A-BC1C-3B5891184BCF}" type="presParOf" srcId="{479CC5A0-A601-7047-A3B1-4A95341DC203}" destId="{DC1A2EE9-0B81-0249-BAE2-7E8ABAF95231}" srcOrd="0" destOrd="0" presId="urn:microsoft.com/office/officeart/2005/8/layout/hList1"/>
    <dgm:cxn modelId="{E056F58E-F785-2C45-AA5E-749AC5038CC9}" type="presParOf" srcId="{479CC5A0-A601-7047-A3B1-4A95341DC203}" destId="{74798D57-D32E-C046-8CAE-BF57114DE3E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EAEE1-B141-8149-B598-A2FC9726C17B}">
      <dsp:nvSpPr>
        <dsp:cNvPr id="0" name=""/>
        <dsp:cNvSpPr/>
      </dsp:nvSpPr>
      <dsp:spPr>
        <a:xfrm>
          <a:off x="1116" y="0"/>
          <a:ext cx="2902148" cy="3124200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>
              <a:effectLst/>
            </a:rPr>
            <a:t>Network bandwidth</a:t>
          </a:r>
        </a:p>
      </dsp:txBody>
      <dsp:txXfrm>
        <a:off x="1116" y="0"/>
        <a:ext cx="2902148" cy="937260"/>
      </dsp:txXfrm>
    </dsp:sp>
    <dsp:sp modelId="{E1C9B790-AD02-DB4B-90E8-7BFEE9B60B8A}">
      <dsp:nvSpPr>
        <dsp:cNvPr id="0" name=""/>
        <dsp:cNvSpPr/>
      </dsp:nvSpPr>
      <dsp:spPr>
        <a:xfrm>
          <a:off x="291331" y="938175"/>
          <a:ext cx="2321718" cy="941989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effectLst/>
              <a:latin typeface="+mn-lt"/>
            </a:rPr>
            <a:t>Relates to the capacity of the network links connecting a server to the Internet</a:t>
          </a:r>
        </a:p>
      </dsp:txBody>
      <dsp:txXfrm>
        <a:off x="318921" y="965765"/>
        <a:ext cx="2266538" cy="886809"/>
      </dsp:txXfrm>
    </dsp:sp>
    <dsp:sp modelId="{9C0BB106-18F0-064A-9F7C-7245A6EA83E6}">
      <dsp:nvSpPr>
        <dsp:cNvPr id="0" name=""/>
        <dsp:cNvSpPr/>
      </dsp:nvSpPr>
      <dsp:spPr>
        <a:xfrm>
          <a:off x="291331" y="2025085"/>
          <a:ext cx="2321718" cy="941989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effectLst/>
              <a:latin typeface="+mn-lt"/>
            </a:rPr>
            <a:t>For most organizations this is their connection to their Internet Service Provider (ISP)</a:t>
          </a:r>
        </a:p>
      </dsp:txBody>
      <dsp:txXfrm>
        <a:off x="318921" y="2052675"/>
        <a:ext cx="2266538" cy="886809"/>
      </dsp:txXfrm>
    </dsp:sp>
    <dsp:sp modelId="{200D4077-F322-A54F-A959-16520676AF19}">
      <dsp:nvSpPr>
        <dsp:cNvPr id="0" name=""/>
        <dsp:cNvSpPr/>
      </dsp:nvSpPr>
      <dsp:spPr>
        <a:xfrm>
          <a:off x="3120925" y="0"/>
          <a:ext cx="2902148" cy="3124200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>
              <a:effectLst/>
            </a:rPr>
            <a:t>System resources</a:t>
          </a:r>
        </a:p>
      </dsp:txBody>
      <dsp:txXfrm>
        <a:off x="3120925" y="0"/>
        <a:ext cx="2902148" cy="937260"/>
      </dsp:txXfrm>
    </dsp:sp>
    <dsp:sp modelId="{331622DA-667B-3D42-86F2-0516235F2E15}">
      <dsp:nvSpPr>
        <dsp:cNvPr id="0" name=""/>
        <dsp:cNvSpPr/>
      </dsp:nvSpPr>
      <dsp:spPr>
        <a:xfrm>
          <a:off x="3411140" y="937260"/>
          <a:ext cx="2321718" cy="203073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effectLst/>
              <a:latin typeface="+mn-lt"/>
            </a:rPr>
            <a:t>Aims to overload or crash the network handling software</a:t>
          </a:r>
        </a:p>
      </dsp:txBody>
      <dsp:txXfrm>
        <a:off x="3470618" y="996738"/>
        <a:ext cx="2202762" cy="1911774"/>
      </dsp:txXfrm>
    </dsp:sp>
    <dsp:sp modelId="{1EA47F75-BED3-5244-AD77-D9664E47C6FF}">
      <dsp:nvSpPr>
        <dsp:cNvPr id="0" name=""/>
        <dsp:cNvSpPr/>
      </dsp:nvSpPr>
      <dsp:spPr>
        <a:xfrm>
          <a:off x="6240735" y="0"/>
          <a:ext cx="2902148" cy="3124200"/>
        </a:xfrm>
        <a:prstGeom prst="roundRect">
          <a:avLst>
            <a:gd name="adj" fmla="val 10000"/>
          </a:avLst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dirty="0">
              <a:effectLst/>
            </a:rPr>
            <a:t>Application resources</a:t>
          </a:r>
        </a:p>
      </dsp:txBody>
      <dsp:txXfrm>
        <a:off x="6240735" y="0"/>
        <a:ext cx="2902148" cy="937260"/>
      </dsp:txXfrm>
    </dsp:sp>
    <dsp:sp modelId="{F711556B-CC33-6E40-9D5E-6524FC4A1052}">
      <dsp:nvSpPr>
        <dsp:cNvPr id="0" name=""/>
        <dsp:cNvSpPr/>
      </dsp:nvSpPr>
      <dsp:spPr>
        <a:xfrm>
          <a:off x="6530950" y="937260"/>
          <a:ext cx="2321718" cy="203073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bg1"/>
              </a:solidFill>
              <a:effectLst/>
              <a:latin typeface="+mn-lt"/>
            </a:rPr>
            <a:t>Typically involves a number of valid requests, each of which consumes significant resources, thus limiting the ability of the server to respond to requests from other users</a:t>
          </a:r>
        </a:p>
      </dsp:txBody>
      <dsp:txXfrm>
        <a:off x="6590428" y="996738"/>
        <a:ext cx="2202762" cy="1911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A0BC2-B705-7845-9587-D8A7832452F9}">
      <dsp:nvSpPr>
        <dsp:cNvPr id="0" name=""/>
        <dsp:cNvSpPr/>
      </dsp:nvSpPr>
      <dsp:spPr>
        <a:xfrm rot="5400000">
          <a:off x="4949027" y="-1984473"/>
          <a:ext cx="879673" cy="5071872"/>
        </a:xfrm>
        <a:prstGeom prst="round2SameRect">
          <a:avLst/>
        </a:prstGeom>
        <a:noFill/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+mn-lt"/>
            </a:rPr>
            <a:t>Ping flood using ICMP echo request packets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+mn-lt"/>
            </a:rPr>
            <a:t>Traditionally network administrators allow such packets into their networks because ping is a useful network diagnostic tool</a:t>
          </a:r>
        </a:p>
      </dsp:txBody>
      <dsp:txXfrm rot="-5400000">
        <a:off x="2852928" y="154568"/>
        <a:ext cx="5028930" cy="793789"/>
      </dsp:txXfrm>
    </dsp:sp>
    <dsp:sp modelId="{19357E6A-60B3-FC4E-9FC2-1ECE7041DD85}">
      <dsp:nvSpPr>
        <dsp:cNvPr id="0" name=""/>
        <dsp:cNvSpPr/>
      </dsp:nvSpPr>
      <dsp:spPr>
        <a:xfrm>
          <a:off x="0" y="1666"/>
          <a:ext cx="2852928" cy="1099591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  <a:cs typeface="ＭＳ Ｐゴシック" pitchFamily="-1" charset="-128"/>
            </a:rPr>
            <a:t>ICMP flood</a:t>
          </a:r>
          <a:endParaRPr lang="en-US" sz="3400" b="0" i="0" kern="1200" dirty="0">
            <a:solidFill>
              <a:schemeClr val="bg1"/>
            </a:solidFill>
            <a:effectLst/>
            <a:latin typeface="+mn-lt"/>
          </a:endParaRPr>
        </a:p>
      </dsp:txBody>
      <dsp:txXfrm>
        <a:off x="53678" y="55344"/>
        <a:ext cx="2745572" cy="992235"/>
      </dsp:txXfrm>
    </dsp:sp>
    <dsp:sp modelId="{AE11C2D4-26A0-484C-A22E-4A33CEF07817}">
      <dsp:nvSpPr>
        <dsp:cNvPr id="0" name=""/>
        <dsp:cNvSpPr/>
      </dsp:nvSpPr>
      <dsp:spPr>
        <a:xfrm rot="5400000">
          <a:off x="4949027" y="-829902"/>
          <a:ext cx="879673" cy="5071872"/>
        </a:xfrm>
        <a:prstGeom prst="round2SameRect">
          <a:avLst/>
        </a:prstGeom>
        <a:noFill/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+mn-lt"/>
            </a:rPr>
            <a:t>Uses UDP packets directed to some port number on the target system</a:t>
          </a:r>
        </a:p>
      </dsp:txBody>
      <dsp:txXfrm rot="-5400000">
        <a:off x="2852928" y="1309139"/>
        <a:ext cx="5028930" cy="793789"/>
      </dsp:txXfrm>
    </dsp:sp>
    <dsp:sp modelId="{5E105DE0-16B0-F645-ABF2-3DD1D6F6DDB8}">
      <dsp:nvSpPr>
        <dsp:cNvPr id="0" name=""/>
        <dsp:cNvSpPr/>
      </dsp:nvSpPr>
      <dsp:spPr>
        <a:xfrm>
          <a:off x="0" y="1156237"/>
          <a:ext cx="2852928" cy="1099591"/>
        </a:xfrm>
        <a:prstGeom prst="round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  <a:cs typeface="ＭＳ Ｐゴシック" pitchFamily="-1" charset="-128"/>
            </a:rPr>
            <a:t>UDP flood</a:t>
          </a:r>
        </a:p>
      </dsp:txBody>
      <dsp:txXfrm>
        <a:off x="53678" y="1209915"/>
        <a:ext cx="2745572" cy="992235"/>
      </dsp:txXfrm>
    </dsp:sp>
    <dsp:sp modelId="{4B1A1837-8231-6840-8D50-F6DB4B3D4684}">
      <dsp:nvSpPr>
        <dsp:cNvPr id="0" name=""/>
        <dsp:cNvSpPr/>
      </dsp:nvSpPr>
      <dsp:spPr>
        <a:xfrm rot="5400000">
          <a:off x="4949027" y="324668"/>
          <a:ext cx="879673" cy="5071872"/>
        </a:xfrm>
        <a:prstGeom prst="round2SameRect">
          <a:avLst/>
        </a:prstGeom>
        <a:noFill/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+mn-lt"/>
            </a:rPr>
            <a:t>Sends TCP packets to the target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effectLst/>
              <a:latin typeface="+mn-lt"/>
            </a:rPr>
            <a:t>Total volume of packets is the aim of the attack rather than the system code</a:t>
          </a:r>
        </a:p>
      </dsp:txBody>
      <dsp:txXfrm rot="-5400000">
        <a:off x="2852928" y="2463709"/>
        <a:ext cx="5028930" cy="793789"/>
      </dsp:txXfrm>
    </dsp:sp>
    <dsp:sp modelId="{46E720AB-F321-FB41-8240-75830E95D297}">
      <dsp:nvSpPr>
        <dsp:cNvPr id="0" name=""/>
        <dsp:cNvSpPr/>
      </dsp:nvSpPr>
      <dsp:spPr>
        <a:xfrm>
          <a:off x="0" y="2310809"/>
          <a:ext cx="2852928" cy="1099591"/>
        </a:xfrm>
        <a:prstGeom prst="roundRect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  <a:cs typeface="ＭＳ Ｐゴシック" pitchFamily="-1" charset="-128"/>
            </a:rPr>
            <a:t>TCP SYN flood</a:t>
          </a:r>
        </a:p>
      </dsp:txBody>
      <dsp:txXfrm>
        <a:off x="53678" y="2364487"/>
        <a:ext cx="2745572" cy="992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EDA1D-D411-8645-B08C-F96CBCCA4328}">
      <dsp:nvSpPr>
        <dsp:cNvPr id="0" name=""/>
        <dsp:cNvSpPr/>
      </dsp:nvSpPr>
      <dsp:spPr>
        <a:xfrm rot="16200000">
          <a:off x="-884011" y="885118"/>
          <a:ext cx="4648200" cy="2877963"/>
        </a:xfrm>
        <a:prstGeom prst="flowChartManualOperation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766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Use of multiple systems to generate attacks</a:t>
          </a:r>
        </a:p>
      </dsp:txBody>
      <dsp:txXfrm rot="5400000">
        <a:off x="1108" y="929639"/>
        <a:ext cx="2877963" cy="2788920"/>
      </dsp:txXfrm>
    </dsp:sp>
    <dsp:sp modelId="{D8B55FDF-77C1-834C-8C65-345A49A2973D}">
      <dsp:nvSpPr>
        <dsp:cNvPr id="0" name=""/>
        <dsp:cNvSpPr/>
      </dsp:nvSpPr>
      <dsp:spPr>
        <a:xfrm rot="16200000">
          <a:off x="2209799" y="885118"/>
          <a:ext cx="4648200" cy="2877963"/>
        </a:xfrm>
        <a:prstGeom prst="flowChartManualOperation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766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Attacker uses a flaw in operating system or in a common application to gain access and installs their program on it (zombie)</a:t>
          </a:r>
        </a:p>
      </dsp:txBody>
      <dsp:txXfrm rot="5400000">
        <a:off x="3094918" y="929639"/>
        <a:ext cx="2877963" cy="2788920"/>
      </dsp:txXfrm>
    </dsp:sp>
    <dsp:sp modelId="{40A340F6-F630-F841-B2E1-AB613AB02F5A}">
      <dsp:nvSpPr>
        <dsp:cNvPr id="0" name=""/>
        <dsp:cNvSpPr/>
      </dsp:nvSpPr>
      <dsp:spPr>
        <a:xfrm rot="16200000">
          <a:off x="5303611" y="885118"/>
          <a:ext cx="4648200" cy="2877963"/>
        </a:xfrm>
        <a:prstGeom prst="flowChartManualOperation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3766" bIns="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  <a:latin typeface="+mn-lt"/>
            </a:rPr>
            <a:t>Large collections of such systems under the control of one attacker’s control can be created, forming a botnet</a:t>
          </a:r>
        </a:p>
      </dsp:txBody>
      <dsp:txXfrm rot="5400000">
        <a:off x="6188730" y="929639"/>
        <a:ext cx="2877963" cy="2788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340E5-AA75-F540-9AC8-A428CCFAF6D3}">
      <dsp:nvSpPr>
        <dsp:cNvPr id="0" name=""/>
        <dsp:cNvSpPr/>
      </dsp:nvSpPr>
      <dsp:spPr>
        <a:xfrm>
          <a:off x="0" y="0"/>
          <a:ext cx="4511040" cy="972312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Attack prevention and preemption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Before attack</a:t>
          </a:r>
        </a:p>
      </dsp:txBody>
      <dsp:txXfrm>
        <a:off x="28478" y="28478"/>
        <a:ext cx="3379679" cy="915356"/>
      </dsp:txXfrm>
    </dsp:sp>
    <dsp:sp modelId="{18164F88-DE1C-7E4B-A35B-CA51C5DF794C}">
      <dsp:nvSpPr>
        <dsp:cNvPr id="0" name=""/>
        <dsp:cNvSpPr/>
      </dsp:nvSpPr>
      <dsp:spPr>
        <a:xfrm>
          <a:off x="377799" y="1149096"/>
          <a:ext cx="4511040" cy="972312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effectLst/>
              <a:latin typeface="+mn-lt"/>
            </a:rPr>
            <a:t>Attack detection and filtering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During the attack</a:t>
          </a:r>
        </a:p>
      </dsp:txBody>
      <dsp:txXfrm>
        <a:off x="406277" y="1177574"/>
        <a:ext cx="3444281" cy="915356"/>
      </dsp:txXfrm>
    </dsp:sp>
    <dsp:sp modelId="{4FA33190-3A54-BC4A-AAEE-1A90F556FE85}">
      <dsp:nvSpPr>
        <dsp:cNvPr id="0" name=""/>
        <dsp:cNvSpPr/>
      </dsp:nvSpPr>
      <dsp:spPr>
        <a:xfrm>
          <a:off x="699301" y="2298192"/>
          <a:ext cx="4612357" cy="972312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Attack source traceback and identification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bg1"/>
              </a:solidFill>
              <a:effectLst/>
              <a:latin typeface="+mn-lt"/>
              <a:ea typeface="ＭＳ Ｐゴシック" pitchFamily="-1" charset="-128"/>
            </a:rPr>
            <a:t>During and after the attack</a:t>
          </a:r>
        </a:p>
      </dsp:txBody>
      <dsp:txXfrm>
        <a:off x="727779" y="2326670"/>
        <a:ext cx="3528684" cy="915356"/>
      </dsp:txXfrm>
    </dsp:sp>
    <dsp:sp modelId="{CBFDAD9E-3A53-1C4F-BBA6-BA2FFA1D3DB9}">
      <dsp:nvSpPr>
        <dsp:cNvPr id="0" name=""/>
        <dsp:cNvSpPr/>
      </dsp:nvSpPr>
      <dsp:spPr>
        <a:xfrm>
          <a:off x="1127759" y="3447288"/>
          <a:ext cx="4511040" cy="972312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  <a:effectLst/>
              <a:latin typeface="+mn-lt"/>
              <a:ea typeface="ＭＳ Ｐゴシック" pitchFamily="-1" charset="-128"/>
            </a:rPr>
            <a:t>Attack reaction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solidFill>
                <a:schemeClr val="tx1"/>
              </a:solidFill>
              <a:effectLst/>
              <a:latin typeface="+mn-lt"/>
              <a:ea typeface="ＭＳ Ｐゴシック" pitchFamily="-1" charset="-128"/>
            </a:rPr>
            <a:t>After the attack</a:t>
          </a:r>
        </a:p>
      </dsp:txBody>
      <dsp:txXfrm>
        <a:off x="1156237" y="3475766"/>
        <a:ext cx="3444281" cy="915356"/>
      </dsp:txXfrm>
    </dsp:sp>
    <dsp:sp modelId="{E94E7B59-EB68-4F49-88EA-2BF2FB91202C}">
      <dsp:nvSpPr>
        <dsp:cNvPr id="0" name=""/>
        <dsp:cNvSpPr/>
      </dsp:nvSpPr>
      <dsp:spPr>
        <a:xfrm>
          <a:off x="3879037" y="744702"/>
          <a:ext cx="632002" cy="632002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635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021237" y="744702"/>
        <a:ext cx="347602" cy="475582"/>
      </dsp:txXfrm>
    </dsp:sp>
    <dsp:sp modelId="{AEF2102F-665D-3D42-97DB-A8D8233082D9}">
      <dsp:nvSpPr>
        <dsp:cNvPr id="0" name=""/>
        <dsp:cNvSpPr/>
      </dsp:nvSpPr>
      <dsp:spPr>
        <a:xfrm>
          <a:off x="4256836" y="1893798"/>
          <a:ext cx="632002" cy="632002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399036" y="1893798"/>
        <a:ext cx="347602" cy="475582"/>
      </dsp:txXfrm>
    </dsp:sp>
    <dsp:sp modelId="{951E9E9F-F451-FE43-B83A-AD1D756BF21E}">
      <dsp:nvSpPr>
        <dsp:cNvPr id="0" name=""/>
        <dsp:cNvSpPr/>
      </dsp:nvSpPr>
      <dsp:spPr>
        <a:xfrm>
          <a:off x="4628997" y="3042894"/>
          <a:ext cx="632002" cy="632002"/>
        </a:xfrm>
        <a:prstGeom prst="downArrow">
          <a:avLst>
            <a:gd name="adj1" fmla="val 55000"/>
            <a:gd name="adj2" fmla="val 45000"/>
          </a:avLst>
        </a:prstGeom>
        <a:solidFill>
          <a:schemeClr val="tx1"/>
        </a:solidFill>
        <a:ln w="635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771197" y="3042894"/>
        <a:ext cx="347602" cy="4755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A2EE9-0B81-0249-BAE2-7E8ABAF95231}">
      <dsp:nvSpPr>
        <dsp:cNvPr id="0" name=""/>
        <dsp:cNvSpPr/>
      </dsp:nvSpPr>
      <dsp:spPr>
        <a:xfrm>
          <a:off x="0" y="43376"/>
          <a:ext cx="6908800" cy="633600"/>
        </a:xfrm>
        <a:prstGeom prst="rect">
          <a:avLst/>
        </a:prstGeom>
        <a:solidFill>
          <a:srgbClr val="7030A0"/>
        </a:solidFill>
        <a:ln w="6350" cap="flat" cmpd="sng" algn="ctr">
          <a:solidFill>
            <a:schemeClr val="accent3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FF">
                    <a:alpha val="43000"/>
                  </a:srgbClr>
                </a:outerShdw>
              </a:effectLst>
              <a:latin typeface="+mj-lt"/>
              <a:ea typeface="ＭＳ Ｐゴシック" pitchFamily="-1" charset="-128"/>
              <a:cs typeface="ＭＳ Ｐゴシック" pitchFamily="-1" charset="-128"/>
            </a:rPr>
            <a:t> </a:t>
          </a:r>
          <a:r>
            <a:rPr lang="en-US" sz="2400" kern="1200" dirty="0">
              <a:solidFill>
                <a:schemeClr val="bg1"/>
              </a:solidFill>
              <a:effectLst>
                <a:outerShdw blurRad="50800" dist="38100" dir="2700000" algn="tl" rotWithShape="0">
                  <a:srgbClr val="0000FF">
                    <a:alpha val="43000"/>
                  </a:srgbClr>
                </a:outerShdw>
              </a:effectLst>
              <a:latin typeface="+mn-lt"/>
              <a:ea typeface="ＭＳ Ｐゴシック" pitchFamily="-1" charset="-128"/>
              <a:cs typeface="ＭＳ Ｐゴシック" pitchFamily="-1" charset="-128"/>
            </a:rPr>
            <a:t>Good Incident Response Plan</a:t>
          </a:r>
          <a:endParaRPr lang="en-US" sz="2400" kern="1200" dirty="0">
            <a:solidFill>
              <a:schemeClr val="bg1"/>
            </a:solidFill>
            <a:effectLst>
              <a:outerShdw blurRad="50800" dist="38100" dir="2700000" algn="tl" rotWithShape="0">
                <a:srgbClr val="0000FF">
                  <a:alpha val="43000"/>
                </a:srgbClr>
              </a:outerShdw>
            </a:effectLst>
            <a:latin typeface="+mn-lt"/>
          </a:endParaRPr>
        </a:p>
      </dsp:txBody>
      <dsp:txXfrm>
        <a:off x="0" y="43376"/>
        <a:ext cx="6908800" cy="633600"/>
      </dsp:txXfrm>
    </dsp:sp>
    <dsp:sp modelId="{74798D57-D32E-C046-8CAE-BF57114DE3E1}">
      <dsp:nvSpPr>
        <dsp:cNvPr id="0" name=""/>
        <dsp:cNvSpPr/>
      </dsp:nvSpPr>
      <dsp:spPr>
        <a:xfrm>
          <a:off x="0" y="676976"/>
          <a:ext cx="6908800" cy="13285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effectLst/>
              <a:latin typeface="+mn-lt"/>
            </a:rPr>
            <a:t>Details on how to contact technical personal for ISP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effectLst/>
              <a:latin typeface="+mn-lt"/>
            </a:rPr>
            <a:t>Needed to impose traffic filtering upstream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effectLst/>
              <a:latin typeface="+mn-lt"/>
            </a:rPr>
            <a:t>Details of how to respond to the attack</a:t>
          </a:r>
        </a:p>
      </dsp:txBody>
      <dsp:txXfrm>
        <a:off x="0" y="676976"/>
        <a:ext cx="6908800" cy="132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2932-8756-BB40-A308-A2F26892FD58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5394-9113-4247-88E1-EDCC4540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understand the operation of these attacks, we need to review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the three-way</a:t>
            </a:r>
          </a:p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handshake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that TCP uses to establish a connection. This is illustrated in Figure 7.2 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client system initiates the request for a TCP connection by sending a SYN packet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the server. This identifies the client’s address and port number and supplies an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initial sequence number. It may also include a request for other TCP options.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server records all the details about this request in a table of known TCP connections.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It then responds to the client with a SYN-ACK packet. This includes a sequence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number for the server and increments the client’s sequence number to confirm receipt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the SYN packet. Once the client receives this, it sends an ACK packet to the server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with an incremented server sequence number and marks the connection as established.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Likewise, when the server receives this ACK packet, it also marks the connection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as established. Either party may then proceed with data transfer. In practice,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ideal exchange sometimes fails. These packets are transported using IP, which is an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unreliable, though best-effort, network protocol. Any of the packets might be lost in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transit, as a result of congestion, for example. Hence both the client and server keep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track of which packets they have sent and, if no response is received in a reasonable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time, will resend those packets. As a result, TCP is a reliable transport protocol, and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any applications using it need not concern themselves with problems of lost or reordered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packets. This does, however, impose an overhead on the systems in managing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reliable transfer of packets.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68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SYN spoofing 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exploits this behavior on the targeted server system.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attacker generates a number of SYN connection request packets with forged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source addresses. For each of these the server records the details of the TCP connection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request and sends the SYN-ACK packet to the claimed source address,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as shown in Figure 7.3 . If there is a valid system at this address, it will respond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with a RST (reset) packet to cancel this unknown connection request. When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server receives this packet, it cancels the connection request and removes the saved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information. However, if the source system is too busy, or there is no system at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forged address, then no reply will return. In these cases the server will resend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SYN-ACK packet a number of times before finally assuming the connection request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failed and deleting the information saved concerning it. In this period between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when the original SYN packet is received and when the server assumes the request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failed, the server is using an entry in its table of known TCP connections.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table is typically sized on the assumption that most connection requests quickly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succeed and that a reasonable number of requests may be handled simultaneously.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However, in a SYN spoofing attack, the attacker directs a very large number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forged connection requests at the targeted server. These rapidly fill the table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known TCP connections on the server. Once this table is full, any future requests,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including legitimate requests from other users, are rejected. The table entries will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time out and be removed, which in normal network usage corrects temporary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overflow problems. However, if the attacker keeps a sufficient volume of forged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requests flowing, this table will be constantly full and the server will be effectively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cut off from the Internet, unable to respond to most legitimate connection requests.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order to increase the usage of the known TCP connections table,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attacker ideally wishes to use addresses that will not respond to the SYN-ACK with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RST. This can be done by overloading the host that owns the chosen spoofed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source address, or by simply using a wide range of random addresses. In this case,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attacker relies on the fact that there are many unused addresses on the Internet.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Consequently, a reasonable proportion of randomly generated addresses will not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correspond to a real host.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There is a significant difference in the volume of network traffic between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SYN spoof attack and the basic flooding attack we discussed. The actual volume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SYN traffic can be comparatively low, nowhere near the maximum capacity of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link to the server. It simply has to be high enough to keep the known TCP connections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table filled. Unlike the flooding attack, this means the attacker does not need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access to a high-volume network connection. In the network shown in Figure 7.1 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medium-sized organization, or even a broadband home user, could successfully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the large company server using a SYN spoofing attack.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flood of packets from a single server or a SYN spoofing attack originating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on a single system were probably the two most common early forms of DoS attacks.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the case of a flooding attack this was a significant limitation, and attacks evolved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use multiple systems to increase their effectiveness. We next examine in more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detail some of the variants of a flooding attack. These can be launched either from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single or multiple systems, using a range of mechanisms, which we explore.</a:t>
            </a:r>
            <a:endParaRPr lang="en-US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0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Flooding attacks 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take a variety of forms, based on which network protocol is being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used to implement the attack. In all cases the intent is generally to overload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network capacity on some link to a server. The attack may alternatively aim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overload the server’s ability to handle and respond to this traffic. These attacks flood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network link to the server with a torrent of malicious packets competing with, and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usually overwhelming, valid traffic flowing to the server. In response to the congestion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causes in some routers on the path to the targeted server, many packets will be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dropped. Valid traffic has a low probability of surviving discard caused by this flood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hence of accessing the server. This results in the server’s ability to respond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network connection requests being either severely degraded or failing entirely.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Virtually any type of network packet can be used in a flooding attack. It simply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needs to be of a type that is permitted to flow over the links toward the targeted system,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so that it can consume all available capacity on some link to the target server. Indeed,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larger the packet, the more effective is the attack. Common flooding attacks use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any of the ICMP, UDP, or TCP SYN packet types. It is even possible to flood with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some other IP packet type. However, as these are less common and their usage more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targeted, it is easier to filter for them and hence hinder or block such attacks.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ping flood using ICMP echo request packets we discuss in Section 7.1 is a classic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example of an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ICMP flooding attack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. This type of ICMP packet was chosen since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traditionally network administrators allowed such packets into their networks, as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ping is a useful network diagnostic tool. More recently, many organizations have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restricted the ability of these packets to pass through their firewalls. In response,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attackers have started using other ICMP packet types. Since some of these should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 handled to allow the correct operation of TCP/IP, they are much more likely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 allowed through an organization’s firewall. Filtering some of these critical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ICMP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 types would degrade or break normal TCP/IP network behavior. ICMP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destination unreachable and time exceeded packets are examples of such critical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 types.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An attacker can generate large volumes of one of these packet types. Because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packets include part of some notional erroneous packet that supposedly caused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error being reported, they can be made comparatively large, increasing their effectiveness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flooding the link. ICMP flood attacks remain one of the most common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types of DDoS attacks [SYMA16].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 alternative to using ICMP packets is to use UDP packets directed to some port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number, and hence potential service, on the target system. A common choice was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 directed at the diagnostic echo service, commonly enabled on many server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systems by default. If the server had this service running, it would respond with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UDP packet back to the claimed source containing the original packet data contents.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If the service is not running, then the packet is discarded, and possibly an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ICMP destination unreachable packet is returned to the sender. By then the attack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already achieved its goal of occupying capacity on the link to the server. Just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about any UDP port number can be used for this end. Any packets generated in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response only serve to increase the load on the server and its network links.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Spoofed source addresses are normally used if the attack is generated using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single source system, for the same reasons as with ICMP attacks. If multiple systems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are used for the attack, often the real addresses of the compromised, zombie,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systems are used. When multiple systems are used, the consequences of both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reflected flow of packets and the ability to identify the attacker are reduced.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Another alternative is to send TCP packets to the target system. Most likely these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would be normal TCP connection requests, with either real or spoofed source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addresses. They would have an effect similar to the SYN spoofing attack we’ve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described. In this case, though, it is the total volume of packets that is the aim of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rather than the system code. This is the difference between a SYN spoofing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and a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SYN flooding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attack.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attack could also use TCP data packets, which would be rejected by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server as not belonging to any known connection. But again, by this time the attack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already succeeded in flooding the links to the server.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All of these flooding attack variants are limited in the total volume of traffic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that can be generated if just a single system is used to launch the attack. The use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a single system also means the attacker is easier to trace. For these reasons,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variety of more sophisticated attacks, involving multiple attacking systems, have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been developed. By using multiple systems, the attacker can significantly scale up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volume of traffic that can be generated. Each of these systems need not be particularly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powerful or on a high-capacity link. But what they don’t have individually,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they more than compensate for in large numbers. Also, by directing the attack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through intermediaries, the attacker is further distanced from the target and significantly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harder to locate and identify. Indirect attack types that utilize multiple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systems include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Distributed denial-of-service attacks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Reflector attacks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Amplifier attacks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We consider each of these in turn.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17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Recognizing the limitations of flooding attacks generated by a single system, one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earlier significant developments in DoS attack tools was the use of multiple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systems to generate attacks. These systems were typically compromised user workstations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PCs. The attacker uses malware to subvert the system and to install an attack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agent, which they can control. Such systems are known as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zombies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Large collections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such systems under the control of one attacker can be created, collectively forming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botnet , as we discussed in Chapter 6. Such networks of compromised systems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a favorite tool of attackers, and can be used for a variety of purposes, including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distributed denial-of-service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(DDoS)  attacks. Indeed, there is an underground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economy that creates and hires out botnets for use in such attacks. [SYMA16] report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evidence that 40% of DDoS attacks in 2015 were from such botnets for hire. In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example network shown in Figure 7.1, some of the broadband user systems may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compromised and used as zombies to attack any of the company or other links shown.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Many other DDoS tools have been developed since. Instead of using dedicated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handler programs, many now use an IRC</a:t>
            </a:r>
            <a:r>
              <a:rPr lang="en-US" baseline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 similar instant messaging server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program to manage communications with the agents. Many of these more recent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tools also use cryptographic mechanisms to authenticate the agents to the handlers,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order to hinder analysis of command traffic.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best defense against being an unwitting participant in a DDoS attack is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prevent your systems from being compromised. This requires good system security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practices and keeping the operating systems and applications on such systems current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patched.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For the target of a DDoS attack, the response is the same as for any flooding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attack, but with greater volume and complexity. We discuss appropriate defenses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responses in Sections 7.6 and 7.7.</a:t>
            </a:r>
            <a:endParaRPr lang="en-US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35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While the attacker could command each zombie individually, more generally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control hierarchy is used. A small number of systems act as handlers controlling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much larger number of agent systems, as shown in Figure 7.4 . There are a number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advantages to this arrangement. The attacker can send a single command to a handler,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which then automatically forwards it to all the agents under its control. Automated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infection tools can also be used to scan for and compromise suitable zombie systems,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as we discuss in Chapter 6 . Once the agent software is uploaded to a newly compromised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system, it can contact one or more handlers to automatically notify them of its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availability. By this means, the attacker can automatically grow suitable botnets.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One of the earliest and best-known DDoS tools is Tribe Flood Network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(TFN), written by the hacker known as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Mixter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The original variant from the 1990s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exploited Sun Solaris systems. It was later rewritten as Tribe Flood Network 2000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(TFN2K) and could run on UNIX, Solaris, and Windows NT systems. TFN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TFN2K use a version of the two-layer command hierarchy shown in Figure 7.4.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agent was a Trojan program that was copied to and run on compromised, zombie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systems. It was capable of implementing ICMP flood, SYN flood, UDP flood,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ICMP amplification forms of DoS attacks. TFN did not spoof source addresses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 packets. Rather it relied on a large number of compromised systems,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the layered command structure, to obscure the path back to the attacker.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agent also implemented some other rootkit functions as we describe in Chapter 6.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handler was simply a command-line program run on some compromised systems.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accessed these systems using any suitable mechanism giving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shell access, and then ran the handler program with the desired options. Each handler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control a large number of agent systems, identified using a supplied list.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Communications between the handler and its agents was encrypted and could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intermixed with a number of decoy packets. This hindered attempts to monitor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analyze the control traffic. Both these communications and the attacks themselves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be sent via randomized TCP, UDP, and ICMP packets. This tool demonstrates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typical capabilities of a DDoS attack system.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other DDoS tools have been developed since. Instead of using dedicated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handler programs, many now use an IRC  or similar instant messaging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program, or web-based HTTP servers, to manage communications with the agents.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of these more recent tools also use cryptographic mechanisms to authenticate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agents to the handlers, in order to hinder analysis of command traffic.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5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Voice over IP (VoIP) telephony is now widely deployed over the Internet. The standard</a:t>
            </a:r>
          </a:p>
          <a:p>
            <a:pPr>
              <a:defRPr/>
            </a:pPr>
            <a:r>
              <a:rPr lang="en-US" dirty="0"/>
              <a:t>protocol used for call setup in VoIP is the Session Initiation Protocol (SIP).</a:t>
            </a:r>
          </a:p>
          <a:p>
            <a:pPr>
              <a:defRPr/>
            </a:pPr>
            <a:r>
              <a:rPr lang="en-US" dirty="0"/>
              <a:t>SIP is a text-based protocol with a syntax similar to that of HTTP. There are two</a:t>
            </a:r>
          </a:p>
          <a:p>
            <a:pPr>
              <a:defRPr/>
            </a:pPr>
            <a:r>
              <a:rPr lang="en-US" dirty="0"/>
              <a:t>different types of SIP messages: requests and responses. Figure 7.5 is a simplified</a:t>
            </a:r>
          </a:p>
          <a:p>
            <a:pPr>
              <a:defRPr/>
            </a:pPr>
            <a:r>
              <a:rPr lang="en-US" dirty="0"/>
              <a:t>illustration of the operation of the SIP INVITE message, used to establish a media</a:t>
            </a:r>
          </a:p>
          <a:p>
            <a:pPr>
              <a:defRPr/>
            </a:pPr>
            <a:r>
              <a:rPr lang="en-US" dirty="0"/>
              <a:t>session between user agents. In this case, Alice’s user agent runs on a computer, and</a:t>
            </a:r>
          </a:p>
          <a:p>
            <a:pPr>
              <a:defRPr/>
            </a:pPr>
            <a:r>
              <a:rPr lang="en-US" dirty="0"/>
              <a:t>Bob’s user agent runs on a cell phone. Alice’s user agent is configured to communicate</a:t>
            </a:r>
          </a:p>
          <a:p>
            <a:pPr>
              <a:defRPr/>
            </a:pPr>
            <a:r>
              <a:rPr lang="en-US" dirty="0"/>
              <a:t>with a proxy server (the outbound server) in its domain and begins by sending</a:t>
            </a:r>
          </a:p>
          <a:p>
            <a:pPr>
              <a:defRPr/>
            </a:pPr>
            <a:r>
              <a:rPr lang="en-US" dirty="0"/>
              <a:t>an INVITE SIP request to the proxy server that indicates its desire to invite Bob’s</a:t>
            </a:r>
          </a:p>
          <a:p>
            <a:pPr>
              <a:defRPr/>
            </a:pPr>
            <a:r>
              <a:rPr lang="en-US" dirty="0"/>
              <a:t>user agent into a session. The proxy server uses a DNS server to get the address</a:t>
            </a:r>
          </a:p>
          <a:p>
            <a:pPr>
              <a:defRPr/>
            </a:pPr>
            <a:r>
              <a:rPr lang="en-US" dirty="0"/>
              <a:t>of Bob’s proxy server, and then forwards the INVITE request to that server. The</a:t>
            </a:r>
          </a:p>
          <a:p>
            <a:pPr>
              <a:defRPr/>
            </a:pPr>
            <a:r>
              <a:rPr lang="en-US" dirty="0"/>
              <a:t>server then forwards the request to Bob’s user agent, causing Bob’s phone to ring.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SIP flood attack exploits the fact that a single INVITE request triggers considerable</a:t>
            </a:r>
          </a:p>
          <a:p>
            <a:pPr>
              <a:defRPr/>
            </a:pPr>
            <a:r>
              <a:rPr lang="en-US" dirty="0"/>
              <a:t>resource consumption. The attacker can flood a SIP proxy with numerous</a:t>
            </a:r>
          </a:p>
          <a:p>
            <a:pPr>
              <a:defRPr/>
            </a:pPr>
            <a:r>
              <a:rPr lang="en-US" dirty="0"/>
              <a:t>INVITE requests with spoofed IP addresses, or alternately a DDoS attack using a</a:t>
            </a:r>
          </a:p>
          <a:p>
            <a:pPr>
              <a:defRPr/>
            </a:pPr>
            <a:r>
              <a:rPr lang="en-US" dirty="0"/>
              <a:t>botnet to generate numerous INVITE request. This attack puts a load on the SIP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proxy servers in two ways. First, their server resources are depleted in processing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INVITE requests. Second, their network capacity is consumed. Call receivers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also victims of this attack. A target system will be flooded with forged VoIP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calls, making the system unavailable for legitimate incoming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88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We consider two different approaches to exploiting the Hypertext Transfer Protocol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(HTTP) to deny service.</a:t>
            </a:r>
            <a:endParaRPr lang="en-US" dirty="0"/>
          </a:p>
          <a:p>
            <a:pPr>
              <a:defRPr/>
            </a:pPr>
            <a:endParaRPr lang="en-US" dirty="0"/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 HTTP flood refers to an attack that bombards Web servers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HTTP requests. Typically, this is a DDoS attack, with HTTP requests coming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many different bots. The requests can be designed to consume considerable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resources. For example, an HTTP request to download a large file from the target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causes the Web server to read the file from hard disk, store it in memory, convert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into a packet stream, and then transmit the packets. This process consumes memory,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processing, and transmission resources.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variant of this attack is known as a recursive HTTP flood. In this case,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bots start from a given HTTP link and then follows all links on the provided Web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site in a recursive way. This is also called spidering.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intriguing and unusual form of HTTP-based attack is Slowloris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[SOUR12], [DAMO12]. Slowloris exploits the common server technique of using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multiple threads to support multiple requests to the same server application.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attempts to monopolize all of the available request handling threads on the Web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server by sending HTTP requests that never complete. Since each request consumes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thread, the Slowloris attack eventually consumes all of the Web server’s connection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capacity, effectively denying access to legitimate users.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HTTP protocol specification (RFC2616) states that a blank line must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to indicate the end of the request headers and the beginning of the payload,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any. Once the entire request is received, the Web server may then respond.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Slowloris attack operates by establishing multiple connections to the Web server.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each connection, it sends an incomplete request that does not include the terminating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newline sequence. The attacker sends additional header lines periodically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keep the connection alive, but never sends the terminating newline sequence.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Web server keeps the connection open, expecting more information to complete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request. As the attack continues, the volume of long-standing Slowloris connections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increases, eventually consuming all available Web server connections, thus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rendering the Web server unavailable to respond to legitimate requests.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Slowloris is different from typical denials of service in that Slowloris traffic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utilizes legitimate HTTP traffic, and does not rely on using special “bad” HTTP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requests that exploit bugs in specific HTTP servers. Because of this, existing intrusion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detection and intrusion prevention solutions that rely on signatures to detect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 will generally not recognize Slowloris. This means that Slowloris is capable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being effective even when standard enterprise-grade intrusion detection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prevention systems are in place.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a number of countermeasures that can be taken against Slowloris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type attacks, including limiting the rate of incoming connections from a particular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host; varying the timeout on connections as a function of the number of connections;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delayed binding. Delayed binding is performed by load balancing software.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essence, the load balancer performs an HTTP request header completeness check,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means that the HTTP request will not be sent to the appropriate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until the final two carriage return and line feeds are sent by the HTTP client. This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key bit of information. Basically, delayed binding ensures that your Web server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proxy will never see any of the incomplete requests being sent out by Slowloris.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17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contrast to DDoS attacks, where the intermediaries are compromised systems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running the attacker’s programs, reflector and amplifier attacks use network systems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functioning normally. The attacker sends a network packet with a spoofed source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address to a service running on some network server. The server responds to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packet, sending it to the spoofed source address that belongs to the actual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target. If the attacker sends a number of requests to a number of servers, all with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same spoofed source address, the resulting flood of responses can overwhelm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target’s network link. The fact that normal server systems are being used as intermediaries,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that their handling of the packets is entirely conventional, means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attacks can be easier to deploy and harder to trace back to the actual attacker.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basic variants of this type of attack: the simple reflection attack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amplification attack.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reflection attack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is a direct implementation of this type of attack. The attacker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sends packets to a known service on the intermediary with a spoofed source address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actual target system. When the intermediary responds, the response is sent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target. Effectively this reflects the attack off the intermediary, which is termed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reflector, and is why this is called a reflection attack.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Ideally the attacker would like to use a service that created a larger response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packet than the original request. This allows the attacker to convert a lower volume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stream of packets from the originating system into a higher volume of packet data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the intermediary directed at the target. Common UDP services are often used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purpose. Originally the echo service was a favored choice, although it does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 create a larger response packet. However, any generally accessible UDP 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be used for this type of attack.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chargen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DNS, SNMP, or ISAKMP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services have all been exploited in this manner, in part because they can be made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generate larger response packets directed at the target.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intermediary systems are often chosen to be high-capacity network servers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routers with very good network connections. This means they can generate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high volumes of traffic if necessary, and if not, the attack traffic can be obscured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normal high volumes of traffic flowing through them. If the attacker spreads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over a number of intermediaries in a cyclic manner, then the attack traffic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flow may well not be easily distinguished from the other traffic flowing from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system. This, combined with the use of spoofed source addresses, greatly increases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difficulty of any attempt to trace the packet flows back to the attacker’s system.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variant of reflection attack uses TCP SYN packets and exploits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normal three-way handshake used to establish a TCP connection. The attacker sends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SYN packets with spoofed source addresses to the chosen intermediaries.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turn the intermediaries respond with a SYN-ACK packet to the spoofed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source address, which is actually the target system. The attacker uses this attack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a number of intermediaries. The aim is to generate high enough volumes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packets to flood the link to the target system. The target system will respond with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RST packet for any that get through, but by then the attack has already succeeded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overwhelming the target’s network link.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attack variant is a flooding attack that differs from the SYN spoofing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we discussed earlier in this chapter. The goal is to flood the network link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the target, not to exhaust its network handling resources. Indeed, the attacker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would usually take care to limit the volume of traffic to any particular intermediary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ensure that it is not overwhelmed by, or even notices, this traffic. This is both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its continued correct functioning is an essential component of this attack,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is limiting the chance of the attacker’s actions being detected. The 2002 attack 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GRC.com was of this form. It used connection requests to the BGP routing 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core routers as the primary intermediaries. These generated sufficient response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traffic to completely block normal access to GRC.com. However, as GRC.com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discovered, once this traffic was blocked, a range of other services, on other intermediaries,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also being used. GRC noted in its report on this attack that “you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 you’re in trouble when packet floods are competing to flood you.”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 generally accessible TCP service can be used in this type of attack. Given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large number of servers available on the Internet, including many well-known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servers with very high capacity network links, there are many possible intermediaries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can be used. What makes this attack even more effective is that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individual TCP connection requests are indistinguishable from normal connection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requests directed to the server. It is only if they are running some form of intrusion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detection system that detects the large numbers of failed connection requests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system that this attack might be detected and possibly blocked. If the attacker 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 number of intermediaries, then it is very likely that even if some detect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block the attack, many others will not, and the attack will still succeed.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 further variation of the reflector attack establishes a self-contained loop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between the intermediary and the target system. Both systems act as reflectors.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7.6 shows this type of attack. The upper part of the figure shows normal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Domain Name System operation.  The DNS client sends a query from its UDP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port 1792 to the server’s DNS port 53 to obtain the IP address of a domain name.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DNS server sends a UDP response packet including the IP address. The lower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part of the figure shows a reflection attack using DNS. The attacker sends a query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the DNS server with a spoofed IP source address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j.k.l.m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; this is the IP address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target. The attacker uses port 7, which is usually associated with echo,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reflector service. The DNS server then sends a response to the victim of the attack,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j.k.l.m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addressed to port 7. If the victim is offering the echo service, it may create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packet that echoes the received data back to the DNS server. This can cause a loop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between the DNS server and the victim if the DNS server responds to the packets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sent by the victim. Most reflector attacks can be prevented through network-based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host-based firewall rulesets that reject suspicious combinations of source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destination ports.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While very effective if possible, this type of attack is fairly easy to filter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the combinations of service ports used should never occur in normal network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operation.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implementing any of these reflection attacks, the attacker could use just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system as the original source of packets. This suffices, particularly if a service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used that generates larger response packets than those originally sent to the intermediary.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Alternatively, multiple systems might be used to generate higher volumes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traffic to be reflected and to further obscure the path back to the attacker. Typically a botnet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would be used in this case.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characteristic of reflection attacks is the lack of backscatter traffic.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both direct flooding attacks and SYN spoofing attacks, the use of spoofed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source addresses results in response packets being scattered across the Internet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thus detectable. This allows security researchers to estimate the volumes of such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 In reflection attacks, the spoofed source address directs all the packets 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desired target and any responses to the intermediary. There is no generally visible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side effect of these attacks, making them much harder to quantify. Evidence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them is only available from either the targeted systems and their ISPs or the intermediary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systems. In either case, specific instrumentation and monitoring would be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needed to collect this evidence.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Fundamental to the success of reflection attacks is the ability to create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spoofed-source packets. If filters are in place that block spoofed-source packets,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described in (RFC 2827), then these attacks are simply not possible. This is the most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basic, fundamental defense against such attacks. This is not the case with either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SYN spoofing or flooding attacks (distributed or not). They can succeed using real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source addresses, with the consequences already noted.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579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addition to the DNS reflection attack discussed previously, a further variant of an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amplification attack uses packets directed at a legitimate DNS server as the intermediary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system. Attackers gain attack amplification by exploiting the behavior of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DNS protocol to convert a small request into a much larger response. This contrasts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with the original amplifier attacks, which use responses from multiple systems to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single request to gain amplification. Using the classic DNS protocol, a 60-byte UDP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request packet can easily result in a 512-byte UDP response, the maximum traditionally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allowed. All that is needed is a name server with DNS records large enough for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to occur.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These attacks have been seen for several years. More recently, the DNS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protocol has been extended to allow much larger responses of over 4000 bytes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support extended DNS features such as IPv6, security, and others. By targeting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servers that support the extended DNS protocol, significantly greater amplification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can be achieved than with the classic DNS protocol.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this attack, a selection of suitable DNS servers with good network connections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are chosen. The attacker creates a series of DNS requests containing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spoofed source address of the target system. These are directed at a number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the selected name servers. The servers respond to these requests, sending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replies to the spoofed source, which appears to them to be the legitimate requesting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system. The target is then flooded with their responses. Because of the amplification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achieved, the attacker need only generate a moderate flow of packets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cause a larger, amplified flow to flood and overflow the link to the target system.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Intermediate systems will also experience significant loads. By using a number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high-capacity, well-connected systems, the attacker can ensure that intermediate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systems are not overloaded, allowing the attack to proceed.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further variant of this attack exploits recursive DNS name servers. This 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basic feature of the DNS protocol that permits a DNS name server to query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number of other servers to resolve a query for its clients. The intention was that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feature is used to support local clients only. However, many DNS systems support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recursion by default for any requests. They are known as open recursive DNS servers.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Attackers may exploit such servers for a number of DNS-based attacks, including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DNS amplification DoS attack. In this variant, the attacker targets a number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open recursive DNS servers. The name information being used for the attack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need not reside on these servers, but can be sourced from anywhere on the Internet.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results are directed at the desired target using spoofed source addresses.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Like all the reflection-based attacks, the basic defense against these is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prevent the use of spoofed source addresses. Appropriate configuration of DNS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servers, in particular limiting recursive responses to internal client systems only, as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described in RFC 5358, can restrict some variants of this attack.</a:t>
            </a:r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22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Amplification attacks 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are a variant of reflector attacks and also involve sending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 with a spoofed source address for the target system to intermediaries. They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differ in generating multiple response packets for each original packet sent. This can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 achieved by directing the original request to the broadcast address for some network.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As a result, all hosts on that network can potentially respond to the request,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generating a flood of responses as shown in Figure 7.7 . It is only necessary to use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service handled by large numbers of hosts on the intermediate network. A ping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flood using ICMP echo request packets was a common choice, since this service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a fundamental component of TCP/IP implementations and was often allowed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into networks. The well-known </a:t>
            </a:r>
            <a:r>
              <a:rPr lang="en-US" i="1" dirty="0" err="1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smurf</a:t>
            </a:r>
            <a:r>
              <a:rPr lang="en-US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i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DoS program used this mechanism and was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widely popular for some time. Another possibility is to use a suitable UDP service,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such as the echo service. The </a:t>
            </a:r>
            <a:r>
              <a:rPr lang="en-US" i="1" dirty="0" err="1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fraggle</a:t>
            </a:r>
            <a:r>
              <a:rPr lang="en-US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i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program implemented this variant. Note that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TCP services cannot be used in this type of attack; because they are connection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oriented, they cannot be directed at a broadcast address. Broadcasts are inherently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connectionless.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best additional defense against this form of attack is to not allow directed</a:t>
            </a:r>
          </a:p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broadcasts to be routed into a network from outside. Indeed, this is another longstanding</a:t>
            </a:r>
          </a:p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security recommendation, unfortunately about as widely implemented as</a:t>
            </a:r>
          </a:p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that for blocking spoofed source addresses. 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If these forms of filtering are in place,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these attacks cannot succeed. Another defense is to limit network services like echo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ping from being accessed from outside an organization. This restricts which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services could be used in these attacks, at a cost in ease of analyzing some legitimate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network problems.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Attackers scan the Internet looking for well-connected networks that do allow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directed broadcasts and that implement suitable services attackers can reflect off.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These lists are traded and used to implement such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51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There are a number of steps that can be taken both to limit the consequences of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being the target of a DoS attack and to limit the chance of your systems being compromised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then used to launch DoS attacks. It is important to recognize that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these attacks cannot be prevented entirely. In particular, if an attacker can direct a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large enough volume of legitimate traffic to your system, then there is a high chance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will overwhelm your system’s network connection, and thus limit legitimate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traffic requests from other users. Indeed, this sometimes occurs by accident as a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result of high publicity about a specific site. Classically, a posting to the well-known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Slashdot news aggregation site often results in overload of the referenced server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system. Similarly, when popular sporting events like the Olympics or Soccer World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Cup matches occur, sites reporting on them experience very high traffic levels. This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led to the terms </a:t>
            </a:r>
            <a:r>
              <a:rPr lang="en-US" sz="800" b="0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slashdotted , flash crowd , or flash event being used to describe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such occurrences. There is very little that can be done to prevent this type of either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accidental or deliberate overload without also compromising network performance.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provision of significant excess network bandwidth and replicated distributed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servers is the usual response, particularly when the overload is anticipated. This is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regularly done for popular sporting sites. However, this response does have a significant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implementation cost.</a:t>
            </a:r>
          </a:p>
          <a:p>
            <a:endParaRPr lang="en-US" sz="800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general, there are four lines of defense against DDoS attacks [PENG07,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CHAN02]:</a:t>
            </a:r>
          </a:p>
          <a:p>
            <a:endParaRPr lang="en-US" sz="800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</a:t>
            </a:r>
            <a:r>
              <a:rPr lang="en-US" sz="800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prevention and preemption (before the attack):</a:t>
            </a:r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These mechanisms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enable the victim to endure attack attempts without denying service to legitimate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clients. Techniques include enforcing policies for resource consumption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providing backup resources available on demand. In addition, prevention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mechanisms modify systems and protocols on the Internet to reduce the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possibility of DDoS attacks.</a:t>
            </a:r>
          </a:p>
          <a:p>
            <a:endParaRPr lang="en-US" sz="800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</a:t>
            </a:r>
            <a:r>
              <a:rPr lang="en-US" sz="800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detection and filtering (during the attack):</a:t>
            </a:r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These mechanisms attempt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detect the attack as it begins and respond immediately. This minimizes the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impact of the attack on the target. Detection involves looking for suspicious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patterns of behavior. Response involves filtering out packets likely to be part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the attack.</a:t>
            </a:r>
          </a:p>
          <a:p>
            <a:endParaRPr lang="en-US" sz="800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</a:t>
            </a:r>
            <a:r>
              <a:rPr lang="en-US" sz="800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source traceback and identification (during and after the attack): </a:t>
            </a:r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an attempt to identify the source of the attack as a first step in preventing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future attacks. However, this method typically does not yield results fast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enough, if at all, to mitigate an ongoing attack.</a:t>
            </a:r>
          </a:p>
          <a:p>
            <a:endParaRPr lang="en-US" sz="800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</a:t>
            </a:r>
            <a:r>
              <a:rPr lang="en-US" sz="800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reaction (after the attack): </a:t>
            </a:r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is an attempt to eliminate or curtail the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effects of an attack.</a:t>
            </a:r>
          </a:p>
          <a:p>
            <a:endParaRPr lang="en-US" sz="800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We discuss the first of these lines of defense in this section and consider the</a:t>
            </a:r>
          </a:p>
          <a:p>
            <a:r>
              <a:rPr lang="en-US" sz="800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remaining three in Section 7.7 .</a:t>
            </a:r>
            <a:endParaRPr lang="en-US" sz="800" dirty="0">
              <a:latin typeface="Arial" charset="0"/>
              <a:ea typeface="ＭＳ Ｐゴシック" pitchFamily="-65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4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critical component of many DoS attacks is the use of spoofed source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addresses. These either obscure the originating system of direct and distributed DoS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attacks or are used to direct reflected or amplified traffic to the target system. Hence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one of the fundamental, and longest standing, recommendations for defense against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these attacks is to limit the ability of systems to send packets with spoofed source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addresses. RFC 2827, </a:t>
            </a:r>
            <a:r>
              <a:rPr lang="en-US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Network Ingress Filtering: Defeating Denial-of-service attacks</a:t>
            </a:r>
          </a:p>
          <a:p>
            <a:r>
              <a:rPr lang="en-US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which employ IP Source Address Spoofing ,</a:t>
            </a:r>
            <a:r>
              <a:rPr lang="en-US" i="1" baseline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directly makes this recommendation, as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do SANS, CERT, and many other organizations concerned with network security.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filtering needs to be done as close to the source as possible, by routers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 gateways knowing the valid address ranges of incoming packets. Typically this 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ISP providing the network connection for an organization or home user. An ISP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knows which addresses are allocated to all its customers and hence is best placed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ensure that valid source addresses are used in all packets from its customers.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type of filtering can be implemented using explicit access control rules in a router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ensure that the source address on any customer packet is one allocated to the ISP.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Alternatively, filters may be used to ensure that the path back to the claimed source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address is the one being used by the current packet. For example, this may be done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on Cisco routers using the “</a:t>
            </a:r>
            <a:r>
              <a:rPr lang="en-US" dirty="0" err="1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ip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verify unicast reverse-path” command. This latter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approach may not be possible for some ISPs that use a complex, redundant routing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infrastructure. Implementing some form of such a filter ensures that the ISP’s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customers cannot be the source of spoofed packets. Regrettably, despite this being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well-known recommendation, many ISPs still do not perform this type of filtering.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particular, those with large numbers of broadband-connected home users are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major concern. Such systems are often targeted for attack as they are often less well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secured than corporate systems. Once compromised, they are then used as intermediaries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other attacks, such as DoS attacks. By not implementing </a:t>
            </a:r>
            <a:r>
              <a:rPr lang="en-US" dirty="0" err="1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antispoofing</a:t>
            </a:r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filters, ISPs are clearly contributing to this problem. One argument often advanced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for not doing so is the performance impact on their routers. While filtering does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incur a small penalty, so does having to process volumes of attack traffic. Given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high prevalence of DoS attacks, there is simply no justification for any ISP or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organization not to implement such a basic security recommendation.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Any defenses against flooding attacks need to be located back in the Internet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cloud, not at a target organization’s boundary router, since this is usually located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after the resource being attacked. The filters must be applied to traffic before it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leaves the ISP’s network, or even at the point of entry to their network. While it 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not possible, in general, to identify packets with spoofed source addresses, the use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a reverse path filter can help identify some such packets where the path from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ISP to the spoofed address differs to that used by the packet to reach the ISP.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Also, attacks using particular packet types, such as ICMP floods or UDP floods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diagnostic services, can be throttled by imposing limits on the rate at which these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packets will be accepted. In normal network operation, these should comprise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relatively small fraction of the overall volume of network traffic. Many routers,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particularly the high-end routers used by ISPs, have the ability to limit packet rates.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Setting appropriate rate limits on these types of packets can help mitigate the effect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packet floods using them, allowing other types of traffic to flow to the targeted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organization even should an attack occur.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It is possible to specifically defend against the SYN spoofing attack by using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modified version of the TCP connection handling code. Instead of saving the connection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details on the server, critical information about the requested connection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cryptographically encoded in a cookie that is sent as the server’s initial sequence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number. This is sent in the SYN-ACK packet from the server back to the client.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When a legitimate client responds with an ACK packet containing the incremented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sequence number cookie, the server is then able to reconstruct the information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about the connection that it normally would have saved in the known TCP connections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table. Typically this technique is only used when the table overflows. It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the advantage of not consuming any memory resources on the server until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three-way TCP connection handshake is completed. The server then has greater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confidence that the source address does indeed correspond with a real client that 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interacting with the server.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There are some disadvantages of this technique. It does take computation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resources on the server to calculate the cookie. It also blocks the use of certain TCP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extensions, such as large windows. The request for such an extension is normally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saved by the server, along with other details of the requested connection. However,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connection information cannot be encoded in the cookie as there is not enough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room to do so. Since the alternative is for the server to reject the connection entirely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as it has no resources left to manage the request, this is still an improvement in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system’s ability to handle high connection-request loads. This approach was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independently invented by a number of people. The best-known variant is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SYN</a:t>
            </a:r>
          </a:p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Cookies, 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whose principal originator is Daniel Bernstein. It is available in recent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FreeBSD and Linux systems, though it is not enabled by default. A variant of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technique is also included in Windows 2000, XP, and later. This is used whenever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their TCP connections table overflows.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Alternatively, the system’s TCP/IP network code can be modified to selectively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drop an entry for an incomplete connection from the TCP connections table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when it overflows, allowing a new connection attempt to proceed. This is known as</a:t>
            </a:r>
          </a:p>
          <a:p>
            <a:r>
              <a:rPr lang="en-US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selective drop or random drop </a:t>
            </a:r>
            <a:r>
              <a:rPr lang="en-US" i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. On the assumption that the majority of the entries in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 overflowing table result from the attack, it is more likely that the dropped entry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will correspond to an attack packet. Hence its removal will have no consequence. If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not, then a legitimate connection attempt will fail, and will have to retry. However,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approach does give new connection attempts a chance of succeeding rather than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being dropped immediately when the table overflows.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Another defense against SYN spoofing attacks includes modifying parameters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used in a system’s TCP/IP network code. These include the size of the TCP connections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table and the timeout period used to remove entries from this table when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no response is received. These can be combined with suitable rate limits on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organization’s network link to manage the maximum allowable rate of connection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requests. None of these changes can prevent these attacks, though they do make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attacker’s task harder.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13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best defense against broadcast amplification attacks is to block the use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IP-directed broadcasts. This can be done either by the ISP or by any organization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whose systems could be used as an intermediary. As we noted earlier in this chapter,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and </a:t>
            </a:r>
            <a:r>
              <a:rPr lang="en-US" dirty="0" err="1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antispoofing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filters are long-standing security recommendations that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all organizations should implement. More generally, limiting or blocking traffic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suspicious services, or combinations of source and destination ports, can restrict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types of reflection attacks that can be used against an organization.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Defending against attacks on application resources generally requires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modification to the applications targeted, such as Web servers. Defenses may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involve attempts to identify legitimate, generally human initiated, interactions from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automated DoS attacks. These often take the form of a graphical puzzle, a captcha,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which is easy for most humans to solve but difficult to automate. This approach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used by many of the large portal sites like Hotmail and Yahoo. Alternatively,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applications may limit the rate of some types of interactions in order to continue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provide some form of service. Some of these alternatives are explored in [KAND05].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Beyond these direct defenses against DoS attack mechanisms, overall good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 security practices should be maintained. The aim is to ensure that your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systems are not compromised and used as zombie systems. Suitable configuration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monitoring of high performance, well-connected servers is also needed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help ensure that they don’t contribute to the problem as potential intermediary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servers.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Lastly, if an organization is dependent on network services, it should consider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mirroring and replicating these servers over multiple sites with multiple network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connections. This is good general practice for high-performance servers, and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provides greater levels of reliability and fault tolerance in general and not just a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response to these types of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55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respond successfully to a DoS attack, a good incident response plan is needed.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must include details of how to contact technical personal for your Internet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service provider(s). This contact must be possible using nonnetworked means, since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when under attack your network connection may well not be usable. DoS attacks,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particularly flooding attacks, can only be filtered upstream of your network connection.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plan should also contain details of how to respond to the attack. The division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responsibilities between organizational personnel and the ISP will depend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on the resources available and technical capabilities of the organization.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Within an organization you should have implemented the standard </a:t>
            </a:r>
            <a:r>
              <a:rPr lang="en-US" dirty="0" err="1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antispoofing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directed broadcast, and rate limiting filters we discuss earlier in this chapter.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Ideally, you should also have some form of automated network monitoring and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intrusion detection system running so personnel will be notified should abnormal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traffic be detected. We discuss such systems in Chapter 8. Research continues as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how best identify abnormal traffic. It may be on the basis of changes in patterns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flow information, source addresses, or other traffic characteristics, as [CARL06]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discuss. It is important that an organization knows its normal traffic patterns so it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a baseline with which to compare abnormal traffic flows. Without such systems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knowledge, the earliest indication is likely to be a report from users inside or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outside the organization that its network connection has failed. Identifying the reason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for this failure, whether attack, misconfiguration, or hardware or software failure,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can take valuable additional time to identify.</a:t>
            </a:r>
            <a:endParaRPr lang="en-US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30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When a DoS attack is detected, the first step is to identify the type of attack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hence the best approach to defend against it. Typically this involves capturing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packets flowing into the organization and analyzing them, looking for common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 packet types. This may be done by organizational personnel using suitable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network analysis tools. If the organization lacks the resources and skill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do this, it will need to have its ISP perform this capture and analysis. From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analysis the type of attack is identified, and suitable filters are designed to block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flow of attack packets. These have to be installed by the ISP on its routers. If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attack targets a bug on a system or application, rather than high traffic volumes,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then this must be identified and steps taken to correct it and prevent future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attacks.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organization may also wish to ask its ISP to trace the flow of packets back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an attempt to identify their source. However, if spoofed source addresses are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used, this can be difficult and time-consuming. Whether this is attempted may well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depend on whether the organization intends to report the attack to the relevant law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enforcement agencies. In such a case, additional evidence must be collected and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actions documented to support any subsequent legal action.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the case of an extended, concerted, flooding attack from a large number of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distributed or reflected systems, it may not be possible to successfully filter enough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the attack packets to restore network connectivity. In such cases, the organization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needs a contingency strategy either to switch to alternate backup servers or to rapidly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commission new servers at a new site with new addresses, in order to restore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service. Without forward planning to achieve this, the consequence of such an attack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will be extended loss of network connectivity. If the organization depends on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connection for its function, the consequences on it may be significant.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Following the immediate response to this specific type of attack, the organization’s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incident response policy may specify further steps that are taken to respond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contingencies like this. This should certainly include analyzing the attack and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response in order to gain benefit from the experience and to improve future handling.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Ideally the organization’s security can be improved as a result. We discuss all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these aspects of incident response further in Chapter 17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93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7" charset="0"/>
              </a:rPr>
              <a:t>Chapter 7 summary.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77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1 listed several fundamental security services, including </a:t>
            </a:r>
            <a:r>
              <a:rPr lang="en-US" b="1" dirty="0"/>
              <a:t>availability.</a:t>
            </a:r>
          </a:p>
          <a:p>
            <a:pPr>
              <a:defRPr/>
            </a:pPr>
            <a:r>
              <a:rPr lang="en-US" dirty="0"/>
              <a:t>This service relates to a system being accessible and usable on demand by authorized</a:t>
            </a:r>
          </a:p>
          <a:p>
            <a:pPr>
              <a:defRPr/>
            </a:pPr>
            <a:r>
              <a:rPr lang="en-US" dirty="0"/>
              <a:t>users. A </a:t>
            </a:r>
            <a:r>
              <a:rPr lang="en-US" b="1" dirty="0"/>
              <a:t>denial-of-service attack (DoS) </a:t>
            </a:r>
            <a:r>
              <a:rPr lang="en-US" dirty="0"/>
              <a:t>is an attempt to compromise availability by</a:t>
            </a:r>
          </a:p>
          <a:p>
            <a:pPr>
              <a:defRPr/>
            </a:pPr>
            <a:r>
              <a:rPr lang="en-US" dirty="0"/>
              <a:t>hindering or blocking completely the provision of some service. The attack attempts</a:t>
            </a:r>
          </a:p>
          <a:p>
            <a:pPr>
              <a:defRPr/>
            </a:pPr>
            <a:r>
              <a:rPr lang="en-US" dirty="0"/>
              <a:t>to exhaust some critical resource associated with the service. An example is flooding</a:t>
            </a:r>
          </a:p>
          <a:p>
            <a:pPr>
              <a:defRPr/>
            </a:pPr>
            <a:r>
              <a:rPr lang="en-US" dirty="0"/>
              <a:t>a Web server with so many spurious requests that it is unable to respond to valid</a:t>
            </a:r>
          </a:p>
          <a:p>
            <a:pPr>
              <a:defRPr/>
            </a:pPr>
            <a:r>
              <a:rPr lang="en-US" dirty="0"/>
              <a:t>requests from users in a timely manner. This chapter explores denial-of-service</a:t>
            </a:r>
          </a:p>
          <a:p>
            <a:pPr>
              <a:defRPr/>
            </a:pPr>
            <a:r>
              <a:rPr lang="en-US" dirty="0"/>
              <a:t>attacks, their definition, the various forms they take, and defenses against them.</a:t>
            </a:r>
          </a:p>
          <a:p>
            <a:pPr>
              <a:defRPr/>
            </a:pP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The temporary takedown in December 2010 of a handful of websites that cut ties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controversial website WikiLeaks, including Visa and MasterCard, made worldwide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news. Similar attacks, motivated by a variety of reasons, occur thousands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times each day, thanks in part to the ease by which website disruptions can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accomplished.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Hackers have been carrying out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distributed denial-of-service (DDoS)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 attacks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many years, and their potency steadily has increased over time. Due to Internet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bandwidth growth, the largest such attacks have increased from a modest 400 Mbps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2002, to 100 Gbps in 2010 [ARBO10], to 300 Gbps in the Spamhaus attack in 2013,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to 600 Gbps in the BBC attack in 2015. Massive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flooding attacks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 in the 50 Gbps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range are powerful enough to exceed the bandwidth capacity of almost any intended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target, including perhaps the core Internet Exchanges or critical DNS name servers,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but even smaller attacks can be surprisingly effective. [SYMA16] notes that DDoS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 are growing in number and intensity, but that most last for 30 minutes or less,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driven by the use of botnets-for-hire. The reasons for attacks include financial extortion,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hacktivism, and state-sponsored attacks on opponents. There are also reports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criminals using DDoS attacks on bank systems as a diversion from the real attack 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their payment switches or ATM networks. These attacks remain popular as they are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simple to setup, difficult to stop, and very effective [SYMA16] .</a:t>
            </a:r>
          </a:p>
          <a:p>
            <a:r>
              <a:rPr lang="en-US" dirty="0">
                <a:effectLst/>
                <a:latin typeface="Times" charset="0"/>
              </a:rPr>
              <a:t> </a:t>
            </a:r>
          </a:p>
          <a:p>
            <a:r>
              <a:rPr lang="en-US" dirty="0">
                <a:effectLst/>
                <a:latin typeface="Times" charset="0"/>
              </a:rPr>
              <a:t>A DDoS attack in October 2016 represents an ominous new trend in the threat.</a:t>
            </a:r>
          </a:p>
          <a:p>
            <a:r>
              <a:rPr lang="en-US" dirty="0">
                <a:effectLst/>
                <a:latin typeface="Times" charset="0"/>
              </a:rPr>
              <a:t>This attack, on Dyn, a major Domain Name System (DNS) service provider, lasted</a:t>
            </a:r>
          </a:p>
          <a:p>
            <a:r>
              <a:rPr lang="en-US" dirty="0">
                <a:effectLst/>
                <a:latin typeface="Times" charset="0"/>
              </a:rPr>
              <a:t>for many hours and involved multiple waves of attacks from over 100,000 malicious</a:t>
            </a:r>
          </a:p>
          <a:p>
            <a:r>
              <a:rPr lang="en-US" dirty="0">
                <a:effectLst/>
                <a:latin typeface="Times" charset="0"/>
              </a:rPr>
              <a:t>endpoints. The noteworthy feature of this attack is that the attack source recruited</a:t>
            </a:r>
          </a:p>
          <a:p>
            <a:r>
              <a:rPr lang="en-US" dirty="0">
                <a:effectLst/>
                <a:latin typeface="Times" charset="0"/>
              </a:rPr>
              <a:t>IoT (Internet of Things) devices, such as webcams and baby monitors. One estimate</a:t>
            </a:r>
          </a:p>
          <a:p>
            <a:r>
              <a:rPr lang="en-US" dirty="0">
                <a:effectLst/>
                <a:latin typeface="Times" charset="0"/>
              </a:rPr>
              <a:t>of the volume of attack traffic is that it reached a peak as high as 1.2 TBps [LOSH16].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Denial of service is a form of attack on the availability of some service. In the context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computer and communications security, the focus is generally on network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services that are attacked over their network connection. We distinguish this form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attack on availability from other attacks, such as the classic acts of god, that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cause damage or destruction of IT infrastructure and consequent loss of service.</a:t>
            </a:r>
          </a:p>
          <a:p>
            <a:endParaRPr lang="en-US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 NIST SP 800-61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Computer Security Incident Handling Guide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August 2012)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defines denial-of-service (DoS) attack as follows:</a:t>
            </a:r>
          </a:p>
          <a:p>
            <a:endParaRPr lang="en-US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denial of service (DoS) </a:t>
            </a:r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an action that prevents or impairs the authorized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use of networks, systems, or applications by exhausting resources such as central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processing units (CPU), memory, bandwidth, and disk space.</a:t>
            </a:r>
            <a:endParaRPr lang="en-US" b="0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6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From this definition, you can see that there are several categories of resources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that could be attacked: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Network bandwidth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System resources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• Application resources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Network bandwidth relates to the capacity of the network links connecting a server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the wider Internet. For most organizations, this is their connection to their Internet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service provider (ISP), as shown in the example network in Figure 7.1. Usually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connection will have a lower capacity than the links within and between ISP routers.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means it is possible for more traffic to arrive at the ISP’s routers over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higher-capacity links than can be carried over the link to the organization. In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circumstance, the router must discard some packets, delivering only as many as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handled by the link. In normal network operation such high loads might occur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 popular server experiencing traffic from a large number of legitimate users.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portion of these users will experience a degraded or nonexistent service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consequence. This is expected behavior for an overloaded TCP/IP network link.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DoS attack, the vast majority of traffic directed at the target server is malicious,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generated either directly or indirectly by the attacker. This traffic overwhelms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 legitimate traffic, effectively denying legitimate users access to the server.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recent high volume attacks have even been directed at the ISP network supporting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target organization, aiming to disrupt its connections to other networks. A number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recent DDoS attacks are listed in [AROR11], with comments on their growth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volume and impact.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DoS attack targeting system resources typically aims to overload or crash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network handling software. Rather than consuming bandwidth with large volumes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traffic, specific types of packets are sent that consume the limited resources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system. These include temporary buffers used to hold arriving packets,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tables of open connections, and similar memory data structures. The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SYN spoofing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attack, which we discuss next, is of this type. It targets the table of TCP connections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server.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form of system resource attack uses packets whose structure triggers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bug in the system’s network handling software, causing it to crash. This means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can no longer communicate over the network until this software is reloaded,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by rebooting the target system. This is known as a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poison packet 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classic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ping of death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and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teardrop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attacks, directed at older Windows 9x systems,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of this form. These targeted bugs in the Windows network code that handled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ICMP (Internet Control Message Protocol) echo request packets and packet fragmentation,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respectively.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 on a specific application, such as a Web server, typically involves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of valid requests, each of which consumes significant resources. This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limits the ability of the server to respond to requests from other users. For example,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Web server might include the ability to make database queries. If a large,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costly query can be constructed, then an attacker could generate a large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that severely load the server. This limits its ability to respond to valid requests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other users. This type of attack is known as a </a:t>
            </a:r>
            <a:r>
              <a:rPr lang="en-US" sz="1200" i="1" kern="1200" baseline="0" dirty="0" err="1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cyberslam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. [KAND05] discusses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 of this kind, and suggests some possible countermeasures. Another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alternative is to construct a request that triggers a bug in the server program, causing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to crash. This means the server is no longer able to respond to requests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is restarted.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DoS attacks may also be characterized by how many systems are used to direct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traffic at the target system. Originally only one, or a small number of source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directly under the attacker’s control, was used. This is all that is required to send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packets needed for any attack targeting a bug in a server’s network handling code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some application. Attacks requiring high traffic volumes are more commonly sent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multiple systems at the same time, using distributed or amplified forms of DoS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 We discuss these later in this chapter.</a:t>
            </a:r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Figure 7.1</a:t>
            </a:r>
          </a:p>
          <a:p>
            <a:pPr eaLnBrk="1" hangingPunct="1"/>
            <a:r>
              <a:rPr lang="en-US" dirty="0">
                <a:latin typeface="Times" pitchFamily="1" charset="0"/>
                <a:ea typeface="ＭＳ Ｐゴシック" pitchFamily="1" charset="-128"/>
                <a:cs typeface="ＭＳ Ｐゴシック" pitchFamily="1" charset="-128"/>
              </a:rPr>
              <a:t>Example Network to Illustrate DoS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5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simplest classical DoS attack is a flooding attack on an organization. The aim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this attack is to overwhelm the capacity of the network connection to the target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organization. If the attacker has access to a system with a higher-capacity network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connection, then this system can likely generate a higher volume of traffic than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lower-capacity target connection can handle. For example, in the network shown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Figure 7.1 , the attacker might use the large company’s Web server to target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medium-sized company with a lower-capacity network connection. The attack might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 as simple as using a flooding ping command directed at the Web server in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target company. This traffic can be handled by the higher-capacity links on the path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between them, until the final router in the Internet cloud is reached. At this point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some packets must be discarded, with the remainder consuming most of the capacity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on the link to the medium-sized company. Other valid traffic will have little chance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surviving discard as the router responds to the resulting congestion on this link.</a:t>
            </a:r>
          </a:p>
          <a:p>
            <a:endParaRPr lang="en-US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this classic ping flood attack, the source of the attack is clearly identified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since its address is used as the source address in the ICMP echo request packets.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has two disadvantages from the attacker’s perspective. First, the source of the attack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explicitly identified, increasing the chance that the attacker can be identified and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legal action taken in response. Second, the targeted system will attempt to respond to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packets being sent. In the case of any ICMP echo request packets received by the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server, it would respond to each with an ICMP echo response packet directed back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the sender. This effectively reflects the attack back at the source system. Since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source system has a higher network bandwidth, it is more likely to survive this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reflected attack. However, its network performance will be noticeably affected, again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increasing the chances of the attack being detected and action taken in response. For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both reasons the attacker would like to hide the identity of the source system.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means that any such attack packets need to use a falsified, or spoofed, address.</a:t>
            </a:r>
            <a:endParaRPr lang="en-US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6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 common characteristic of packets used in many types of DoS attacks is the use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forged source addresses. This is known as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source address spoofing</a:t>
            </a:r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. Given sufficiently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privileged access to the network handling code on a computer system, it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easy to create packets with a forged source address (and indeed any other attribute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that is desired). This type of access is usually via the </a:t>
            </a:r>
            <a:r>
              <a:rPr lang="en-US" b="0" i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raw socket interface on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many operating systems. This interface was provided for custom network testing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and research into network protocols. It is not needed for normal network operation.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However, for reasons of historical compatibility and inertia, this interface has been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maintained in many current operating systems. Having this standard interface available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greatly eases the task of any attacker trying to generate packets with forged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attributes. Otherwise an attacker would most likely need to install a custom device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driver on the source system to obtain this level of access to the network, which is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much more error prone and dependent on operating system version.</a:t>
            </a:r>
          </a:p>
          <a:p>
            <a:endParaRPr lang="en-US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Given raw access to the network interface, the attacker now generates large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volumes of packets. These would all have the target system as the destination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address but would use randomly selected, usually different, source addresses for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each packet. Consider the flooding ping example from the previous section. These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custom ICMP echo request packets would flow over the same path from the source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toward the target system. The same congestion would result in the router connected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the final, lower capacity link. However, the ICMP echo response packets, generated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 response to those packets reaching the target system, would no longer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 reflected back to the source system. Rather they would be scattered across the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Internet to all the various forged source addresses. Some of these addresses might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correspond to real systems. These might respond with some form of error packet,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since they were not expecting to see the response packet received. This only adds to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flood of traffic directed at the target system. Some of the addresses may not be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used or may not reachable. For these, ICMP destination unreachable packets might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 sent back. Or these packets might simply be discarded. Any response packets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returned only add to the flood of traffic directed at the target system.</a:t>
            </a:r>
          </a:p>
          <a:p>
            <a:endParaRPr lang="en-US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In</a:t>
            </a:r>
            <a:r>
              <a:rPr lang="en-US" b="0" baseline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addition</a:t>
            </a:r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, the use of packets with forged source addresses means the attacking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 is much harder to identify. The attack packets seem to have originated at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addresses scattered across the Internet. Hence, just inspecting each packet’s header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is not sufficient to identify its source. Rather the flow of packets of some specific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form through the routers along the path from the source to the target system must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be identified. This requires the cooperation of the network engineers managing all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these routers and is a much harder task than simply reading off the source address.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It is not a task that can be automatically requested by the packet recipients. Rather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it usually requires the network engineers to specifically query flow information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from their routers. This is a manual process that takes time and effort to organize.</a:t>
            </a:r>
          </a:p>
          <a:p>
            <a:endParaRPr lang="en-US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It is worth considering why such easy forgery of source addresses is allowed on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Internet. It dates back to the development of TCP/IP, which occurred in a generally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cooperative, trusting environment. TCP/IP simply does not include the ability,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by default, to ensure that the source address in a packet really does correspond with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that of the originating system. It is possible to impose filtering on routers to ensure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(or at least that source network address is valid). However, this filtering needs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to be imposed as close to the originating system as possible, where the knowledge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of valid source addresses is as accurate as possible. In general, this should occur at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 point where an organization’s network connects to the wider Internet, at the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borders of the ISP’s providing this connection. Despite this being a long-standing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security recommendation to combat problems such as DoS attacks, for example (RFC 2827),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many ISPs</a:t>
            </a:r>
            <a:r>
              <a:rPr lang="en-US" b="0" baseline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do not implement such filtering. As a consequence, attacks using spoofed-source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packets continue to occur frequently.</a:t>
            </a:r>
          </a:p>
          <a:p>
            <a:endParaRPr lang="en-US" b="0" dirty="0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There is a useful side effect of this scattering of response packets to some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original flow of spoofed-source packets. Security researchers, such as those with the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Honeynet Project, have taken blocks of unused IP addresses, advertised routes to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them, and then collected details of any packets sent to these addresses. Since no real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systems use these addresses, no legitimate packets should be directed to them. Any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packets received might simply be corrupted. It is much more likely, though, that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they are the direct or indirect result of network attacks. The ICMP echo response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packets generated in response to a ping flood using randomly spoofed source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addresses is a good example. This is known as </a:t>
            </a:r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backscatter traffic </a:t>
            </a:r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. Monitoring the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type of packets gives valuable information on the type and scale of attacks being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used, as described by [MOOR06], for example. This information is being used to</a:t>
            </a:r>
          </a:p>
          <a:p>
            <a:r>
              <a:rPr lang="en-US" b="0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develop responses to the attacks being seen.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45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Along with the basic flooding attack, the other common classic DoS attack is the</a:t>
            </a:r>
          </a:p>
          <a:p>
            <a:r>
              <a:rPr lang="en-US" b="1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SYN spoofing </a:t>
            </a:r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attack. This attacks the ability of a network server to respond to TCP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connection requests by overflowing the tables used to manage such connections.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This means future connection requests from legitimate users fail, denying them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access to the server. It is thus an attack on system resources, specifically the network</a:t>
            </a:r>
          </a:p>
          <a:p>
            <a:r>
              <a:rPr lang="en-US" dirty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handling code in the operating system.</a:t>
            </a:r>
            <a:endParaRPr lang="en-US" dirty="0">
              <a:latin typeface="Times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7E9-0BC0-4846-A55E-61C1A4DD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C4A8-A83B-F043-81A9-D7275D1B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E25-461E-C846-A7FA-485CE79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F24B-B509-48E8-9FE0-5FFEB286197B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07CF-FF18-354C-9CB4-B91EED8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2DE4-8706-D848-A951-1FDEA0E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740-5376-3145-98D1-9FB4950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ABE6-9994-624F-BF61-F0F74A99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551-0DA7-DB47-A410-8EBBA4D5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B266-E873-40A9-A3BC-B354B91B58F7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EB04-5C0F-914E-A59A-8BBF00C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7087-27C2-044A-A140-AFFDA6B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73E8-F20C-8841-A635-97D2EBA5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DCD-04E2-A547-BAA6-4D0784B8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152C-EAF1-A54D-9F09-5081EFD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7FD-28A5-4C19-AD21-B834AD8EB205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4DCD-E05C-6944-A86E-AD62BF82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B0FC-A628-8C49-AF49-C1720DD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6FBD-A116-8547-A3E4-44C989AE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636F-4A95-C041-98C5-6F3AED63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0DDE-3180-B04F-9447-F4C73D3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1FBA-C071-4E4B-87E4-A0C96A36D4AC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6443-5F8A-2547-9408-AF6B419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CE5-B615-014A-9D50-60268C7E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EBB5-CDB7-334B-936E-497F1EF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ED16-683B-5547-B9BE-28DBD77F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DEAC-C181-0B4D-95E8-A4A7718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36A-F7C1-458A-9A2B-C22AABDE2BE7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0123-8EB4-4440-BA4E-28FA6C6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3D2-E189-8043-993B-4535933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3C9D-4395-024C-A9A6-CBC05C21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986-1B01-8B40-98F0-2FF5D7D2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83290-18E9-6F41-A0DD-149DDB87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648C-9BAE-CA43-9B0E-CD547DC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A98-01A3-4775-8E1A-A3BDF7F5390C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FD49-DBFF-F24A-912B-1648AA1A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E173-4F6D-8742-963B-9778954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C3D-6549-FA49-A20A-8712D85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4D96-B174-C44E-8925-84315305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ADF1-D5AB-6F49-B9B9-A59B10B6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83EF-4686-444E-93F9-62802341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45A37-97AC-F24F-9E55-93D16938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B054-9743-1D43-BDA0-43BE70C6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703F-0D1C-44DA-A3ED-259EE6849AEB}" type="datetime1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503E6-4F43-0F4B-9CC9-23A3006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6A29-744E-F44E-9C9F-7EB59A5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CF3-E406-8C46-BF0D-F879ABB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874E-06C3-8244-B3CA-3A3C4F8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7BF2-1E10-4D50-A5EA-6B451171F74C}" type="datetime1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AF3A-25B2-E84C-B5DD-23C26BE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46F29-6876-9246-8D36-308EFA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4C2F-0E5B-384C-8251-08A977F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A998-DEAC-4C01-A7EA-0AC253E7FBA9}" type="datetime1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4B14-250F-6C48-9D0E-D656FA3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EAA7-805C-324A-8EF0-EE46079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9F0C-B7E1-9D41-8871-3B48D99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3C2-A431-9147-8899-5DD01590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43CC-AEFC-D542-AF8B-561B8F8E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74C1-4496-B84A-A336-947FB9E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7F50-E058-4D3E-BDC5-E004E3751B86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7EA8-09B0-994D-B842-565CD1F6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334-F342-8C4F-9760-3243467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561-EE37-D64C-AA33-4C605207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B3C5-F19D-1C44-B5F9-611D4B1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7CA5-FDEC-5B42-AEDA-6CA003C1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349A-6500-4E43-B12D-3581D6C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1F8-8333-4E45-B632-F4AB1A94AD07}" type="datetime1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E374-B561-B749-9C24-03A40A4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76C9-3FB7-FE44-8C3B-6A68600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B559E-4A24-9445-B87A-D5D26AE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EB4C-2318-F446-9B1F-4EB012E4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299-36C5-7048-BD06-8BDB1034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3646-A0C0-4738-A27A-C7AAA96974DA}" type="datetime1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0CAD-07AE-4646-9515-12BE2629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CF1-3F80-504E-9CDE-8EB8715C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Lecture will start shortly…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7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TCP 3-Way Handshake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36AAB-EBF4-454E-A923-BEB78B6D3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778" y="1255685"/>
            <a:ext cx="4888624" cy="4906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356429-AC49-4188-8E71-AC86BA82B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637" y="4515520"/>
            <a:ext cx="5004730" cy="3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3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TCP SYN Spoofing Attack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5E0AEA-3879-4C16-BE02-929F04530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339" y="1182362"/>
            <a:ext cx="5675258" cy="5012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50679-DE93-4225-9204-EA78CB34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192" y="3238500"/>
            <a:ext cx="43815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1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229509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Classified based on network protocol used</a:t>
            </a:r>
          </a:p>
          <a:p>
            <a:pPr eaLnBrk="1" hangingPunct="1"/>
            <a:r>
              <a:rPr lang="en-US" altLang="en-US" dirty="0"/>
              <a:t>Intent is to overload the network capacity on some link to a server</a:t>
            </a:r>
          </a:p>
          <a:p>
            <a:pPr eaLnBrk="1" hangingPunct="1"/>
            <a:r>
              <a:rPr lang="en-US" altLang="en-US" dirty="0"/>
              <a:t>Virtually any type of network packet can be used</a:t>
            </a:r>
            <a:endParaRPr lang="en-US" altLang="en-US" sz="24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Flooding Attacks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1A3C753-D9B3-459F-880B-143D91524C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606986"/>
              </p:ext>
            </p:extLst>
          </p:nvPr>
        </p:nvGraphicFramePr>
        <p:xfrm>
          <a:off x="2133600" y="2731961"/>
          <a:ext cx="7924800" cy="341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873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9207062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Distributed Denial of Service (DDoS) Attacks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E83B8875-8927-4E0B-84D9-B03131D10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00534"/>
              </p:ext>
            </p:extLst>
          </p:nvPr>
        </p:nvGraphicFramePr>
        <p:xfrm>
          <a:off x="1562100" y="1309852"/>
          <a:ext cx="9067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530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DDoS Attack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F1E8E-E7D6-4B62-AF67-C44164653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560" y="1343025"/>
            <a:ext cx="7984566" cy="46321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3F0119-F412-411A-94ED-4D5D1A455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951" y="5536992"/>
            <a:ext cx="43719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9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SIP INVITE Scenario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8E3665-A1FE-499B-A368-7BD3E105A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554" y="1184318"/>
            <a:ext cx="5472126" cy="5048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FABCE3-686C-40D8-9FC2-9457B6B66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511" y="3627879"/>
            <a:ext cx="39433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9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718445"/>
            <a:ext cx="5170813" cy="444761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Attack that bombards Web servers with HTTP requests</a:t>
            </a:r>
            <a:endParaRPr lang="en-US" altLang="en-US" sz="2400" dirty="0"/>
          </a:p>
          <a:p>
            <a:r>
              <a:rPr lang="en-US" altLang="en-US" dirty="0"/>
              <a:t>Consumes considerable resources</a:t>
            </a:r>
            <a:endParaRPr lang="en-US" altLang="en-US" sz="2400" dirty="0"/>
          </a:p>
          <a:p>
            <a:r>
              <a:rPr lang="en-US" altLang="en-US" dirty="0"/>
              <a:t>Spidering</a:t>
            </a:r>
          </a:p>
          <a:p>
            <a:pPr lvl="1"/>
            <a:r>
              <a:rPr lang="en-US" altLang="en-US" dirty="0"/>
              <a:t>Bots starting from a given HTTP link and following all links on the provided Web site in a recursive way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10357945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/>
              <a:t>Hypertext Transfer Protocol (HTTP) Based Attacks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E74418-D896-49B1-A49C-53F16E670DF6}"/>
              </a:ext>
            </a:extLst>
          </p:cNvPr>
          <p:cNvSpPr txBox="1">
            <a:spLocks/>
          </p:cNvSpPr>
          <p:nvPr/>
        </p:nvSpPr>
        <p:spPr>
          <a:xfrm>
            <a:off x="5796725" y="1713185"/>
            <a:ext cx="5317953" cy="4506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Attempts to monopolize by sending HTTP requests that never complete</a:t>
            </a:r>
          </a:p>
          <a:p>
            <a:r>
              <a:rPr lang="en-US" altLang="en-US" dirty="0"/>
              <a:t>Eventually consumes Web server’s connection capacity</a:t>
            </a:r>
          </a:p>
          <a:p>
            <a:r>
              <a:rPr lang="en-US" altLang="en-US" dirty="0"/>
              <a:t>Utilizes legitimate HTTP traffic</a:t>
            </a:r>
          </a:p>
          <a:p>
            <a:r>
              <a:rPr lang="en-US" altLang="en-US" dirty="0"/>
              <a:t>Existing intrusion detection and prevention solutions that rely on signatures to detect attacks will generally not recognize Slowloris</a:t>
            </a:r>
            <a:endParaRPr lang="en-US" alt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E9DFAB-11EB-40BB-A2DC-1EDF17467B90}"/>
              </a:ext>
            </a:extLst>
          </p:cNvPr>
          <p:cNvSpPr txBox="1">
            <a:spLocks/>
          </p:cNvSpPr>
          <p:nvPr/>
        </p:nvSpPr>
        <p:spPr>
          <a:xfrm>
            <a:off x="473242" y="1241861"/>
            <a:ext cx="5170813" cy="429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b="1" dirty="0"/>
              <a:t>HTTP flood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ED81A0-C5F7-4F84-AA7B-9D155A3FF0EF}"/>
              </a:ext>
            </a:extLst>
          </p:cNvPr>
          <p:cNvSpPr txBox="1">
            <a:spLocks/>
          </p:cNvSpPr>
          <p:nvPr/>
        </p:nvSpPr>
        <p:spPr>
          <a:xfrm>
            <a:off x="5785939" y="1252367"/>
            <a:ext cx="6216869" cy="4291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b="1" dirty="0"/>
              <a:t>Slowloris</a:t>
            </a:r>
          </a:p>
        </p:txBody>
      </p:sp>
    </p:spTree>
    <p:extLst>
      <p:ext uri="{BB962C8B-B14F-4D97-AF65-F5344CB8AC3E}">
        <p14:creationId xmlns:p14="http://schemas.microsoft.com/office/powerpoint/2010/main" val="2742301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Attacker sends packets to a known service on the intermediary with a spoofed source address of the actual target system</a:t>
            </a:r>
            <a:endParaRPr lang="en-US" altLang="en-US" dirty="0"/>
          </a:p>
          <a:p>
            <a:r>
              <a:rPr lang="en-US" altLang="en-US" sz="3200" dirty="0"/>
              <a:t>When intermediary responds, the response is sent to the target</a:t>
            </a:r>
          </a:p>
          <a:p>
            <a:r>
              <a:rPr lang="en-US" altLang="en-US" sz="3200" dirty="0"/>
              <a:t>“Reflects” the attack off the intermediary (reflector)</a:t>
            </a:r>
          </a:p>
          <a:p>
            <a:r>
              <a:rPr lang="en-US" altLang="en-US" sz="3200" dirty="0"/>
              <a:t>Goal is to generate enough volume of packets to flood the link to the target system without alerting the intermediary</a:t>
            </a:r>
          </a:p>
          <a:p>
            <a:r>
              <a:rPr lang="en-US" altLang="en-US" sz="3200" dirty="0"/>
              <a:t>The basic defense against these attacks is blocking spoofed-source packets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Reflection Attacks</a:t>
            </a:r>
          </a:p>
        </p:txBody>
      </p:sp>
    </p:spTree>
    <p:extLst>
      <p:ext uri="{BB962C8B-B14F-4D97-AF65-F5344CB8AC3E}">
        <p14:creationId xmlns:p14="http://schemas.microsoft.com/office/powerpoint/2010/main" val="85703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DNS Reflection Attack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0141B0-0D79-42D8-A55E-8C49BA865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30" y="1506755"/>
            <a:ext cx="8974371" cy="4376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3430BE-0500-48B7-A8A1-8C15276FB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838" y="2004356"/>
            <a:ext cx="38957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72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Use packets directed at a legitimate DNS server as the intermediary system</a:t>
            </a:r>
          </a:p>
          <a:p>
            <a:pPr eaLnBrk="1" hangingPunct="1"/>
            <a:r>
              <a:rPr lang="en-US" altLang="en-US" sz="3200" dirty="0"/>
              <a:t>Attacker creates a series of DNS requests containing the spoofed source address of the target system</a:t>
            </a:r>
          </a:p>
          <a:p>
            <a:pPr eaLnBrk="1" hangingPunct="1"/>
            <a:r>
              <a:rPr lang="en-US" altLang="en-US" sz="3200" dirty="0"/>
              <a:t>Exploit DNS behavior to convert a small request to a much larger response (amplification)</a:t>
            </a:r>
          </a:p>
          <a:p>
            <a:pPr eaLnBrk="1" hangingPunct="1"/>
            <a:r>
              <a:rPr lang="en-US" altLang="en-US" sz="3200" dirty="0"/>
              <a:t>Target is flooded with responses</a:t>
            </a:r>
          </a:p>
          <a:p>
            <a:pPr eaLnBrk="1" hangingPunct="1"/>
            <a:r>
              <a:rPr lang="en-US" altLang="en-US" sz="3200" dirty="0"/>
              <a:t>Basic defense against this attack is to prevent the use of spoofed source addresses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DNS Amplification Attacks</a:t>
            </a:r>
          </a:p>
        </p:txBody>
      </p:sp>
    </p:spTree>
    <p:extLst>
      <p:ext uri="{BB962C8B-B14F-4D97-AF65-F5344CB8AC3E}">
        <p14:creationId xmlns:p14="http://schemas.microsoft.com/office/powerpoint/2010/main" val="226989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087627"/>
            <a:ext cx="10604938" cy="617944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Computing Security: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Principles and Practice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Chapter 7 – Denial-of-Service Attacks</a:t>
            </a:r>
            <a:br>
              <a:rPr lang="en-US" sz="4000" b="1" dirty="0">
                <a:effectLst/>
                <a:latin typeface="+mn-lt"/>
              </a:rPr>
            </a:br>
            <a:r>
              <a:rPr lang="en-US" sz="3600" dirty="0">
                <a:effectLst/>
                <a:latin typeface="+mn-lt"/>
              </a:rPr>
              <a:t>March 24</a:t>
            </a:r>
            <a:r>
              <a:rPr lang="en-US" sz="3600" baseline="30000" dirty="0">
                <a:effectLst/>
                <a:latin typeface="+mn-lt"/>
              </a:rPr>
              <a:t>th</a:t>
            </a:r>
            <a:r>
              <a:rPr lang="en-US" sz="3600" dirty="0">
                <a:effectLst/>
                <a:latin typeface="+mn-lt"/>
              </a:rPr>
              <a:t> &amp; April 5</a:t>
            </a:r>
            <a:r>
              <a:rPr lang="en-US" sz="3600" baseline="30000" dirty="0">
                <a:effectLst/>
                <a:latin typeface="+mn-lt"/>
              </a:rPr>
              <a:t>th</a:t>
            </a:r>
            <a:r>
              <a:rPr lang="en-US" sz="3600" dirty="0">
                <a:effectLst/>
                <a:latin typeface="+mn-lt"/>
              </a:rPr>
              <a:t>, 2021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>
                <a:effectLst/>
              </a:rPr>
            </a:br>
            <a:r>
              <a:rPr lang="en-US" sz="4000" b="1" i="1" dirty="0">
                <a:latin typeface="+mn-lt"/>
              </a:rPr>
              <a:t> CECS 378 - Spring 2021</a:t>
            </a:r>
            <a:br>
              <a:rPr lang="en-US" sz="4000" b="1" i="1" dirty="0">
                <a:latin typeface="+mn-lt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DNS Amplification Attack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A7B57-BCC9-420A-81E5-159C9BA8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72" y="1538287"/>
            <a:ext cx="10449375" cy="42244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594F33-0423-4E2D-8139-B4A7D1643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455" y="5786281"/>
            <a:ext cx="37242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4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86831"/>
            <a:ext cx="4918565" cy="4822473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These attacks cannot be prevented entirely</a:t>
            </a:r>
          </a:p>
          <a:p>
            <a:pPr lvl="0"/>
            <a:r>
              <a:rPr lang="en-US" altLang="en-US" sz="3200" dirty="0"/>
              <a:t>High traffic volumes may be legitimate</a:t>
            </a:r>
          </a:p>
          <a:p>
            <a:pPr lvl="1"/>
            <a:r>
              <a:rPr lang="en-US" altLang="en-US" sz="2800" dirty="0"/>
              <a:t>High publicity about a specific site</a:t>
            </a:r>
          </a:p>
          <a:p>
            <a:pPr lvl="1"/>
            <a:r>
              <a:rPr lang="en-US" altLang="en-US" sz="2800" dirty="0"/>
              <a:t>Activity on a very popular site</a:t>
            </a:r>
          </a:p>
          <a:p>
            <a:pPr lvl="1"/>
            <a:r>
              <a:rPr lang="en-US" altLang="en-US" sz="2800" dirty="0"/>
              <a:t>Described as </a:t>
            </a:r>
            <a:r>
              <a:rPr lang="en-US" altLang="en-US" sz="2800" i="1" dirty="0"/>
              <a:t>slashdotted, flash crowd, or flash event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199" y="64168"/>
            <a:ext cx="8718331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DoS Attack Defenses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D77E7D46-8A0C-48A1-A897-3312E27085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522971"/>
              </p:ext>
            </p:extLst>
          </p:nvPr>
        </p:nvGraphicFramePr>
        <p:xfrm>
          <a:off x="5803034" y="1728957"/>
          <a:ext cx="56388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5">
            <a:extLst>
              <a:ext uri="{FF2B5EF4-FFF2-40B4-BE49-F238E27FC236}">
                <a16:creationId xmlns:a16="http://schemas.microsoft.com/office/drawing/2014/main" id="{1539FC18-5042-4CC6-9A91-C301C61D2801}"/>
              </a:ext>
            </a:extLst>
          </p:cNvPr>
          <p:cNvSpPr txBox="1"/>
          <p:nvPr/>
        </p:nvSpPr>
        <p:spPr>
          <a:xfrm>
            <a:off x="5737346" y="1198187"/>
            <a:ext cx="6172200" cy="738664"/>
          </a:xfrm>
          <a:prstGeom prst="rect">
            <a:avLst/>
          </a:prstGeom>
          <a:noFill/>
        </p:spPr>
        <p:txBody>
          <a:bodyPr>
            <a:prstTxWarp prst="textNoShape">
              <a:avLst/>
            </a:prstTxWarp>
            <a:spAutoFit/>
          </a:bodyPr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1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64E2"/>
                  </a:outerShdw>
                </a:effectLst>
                <a:latin typeface="+mn-lt"/>
                <a:ea typeface="ＭＳ Ｐゴシック" pitchFamily="1" charset="-128"/>
                <a:cs typeface="ＭＳ Ｐゴシック" pitchFamily="1" charset="-128"/>
              </a:rPr>
              <a:t>Four lines of defense against DDoS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4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Block spoofed source addresses</a:t>
            </a:r>
          </a:p>
          <a:p>
            <a:pPr lvl="1"/>
            <a:r>
              <a:rPr lang="en-US" altLang="en-US" dirty="0"/>
              <a:t>On routers as close to source as possible</a:t>
            </a:r>
          </a:p>
          <a:p>
            <a:r>
              <a:rPr lang="en-US" altLang="en-US" dirty="0"/>
              <a:t>Filters may be used to ensure path back to the claimed source address is the one being used by the current packet</a:t>
            </a:r>
          </a:p>
          <a:p>
            <a:pPr lvl="1"/>
            <a:r>
              <a:rPr lang="en-US" altLang="en-US" dirty="0"/>
              <a:t>Filters must be applied to traffic before it leaves the ISP’s network or at the point of entry to their network</a:t>
            </a:r>
          </a:p>
          <a:p>
            <a:r>
              <a:rPr lang="en-US" altLang="en-US" dirty="0"/>
              <a:t>Use modified TCP connection handling code</a:t>
            </a:r>
          </a:p>
          <a:p>
            <a:pPr lvl="1"/>
            <a:r>
              <a:rPr lang="en-US" altLang="en-US" dirty="0"/>
              <a:t>Cryptographically encode critical information in a cookie that is sent as the server’s initial sequence number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/>
              <a:t>Legitimate client responds with an ACK packet containing the incremented sequence number cookie</a:t>
            </a:r>
          </a:p>
          <a:p>
            <a:pPr lvl="1"/>
            <a:r>
              <a:rPr lang="en-US" altLang="en-US" dirty="0"/>
              <a:t>Drop an entry for an incomplete connection from the TCP connections table when it overflows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DoS Attack Prevention</a:t>
            </a:r>
          </a:p>
        </p:txBody>
      </p:sp>
    </p:spTree>
    <p:extLst>
      <p:ext uri="{BB962C8B-B14F-4D97-AF65-F5344CB8AC3E}">
        <p14:creationId xmlns:p14="http://schemas.microsoft.com/office/powerpoint/2010/main" val="241763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Block IP directed broadcasts</a:t>
            </a:r>
          </a:p>
          <a:p>
            <a:pPr eaLnBrk="1" hangingPunct="1"/>
            <a:r>
              <a:rPr lang="en-US" altLang="en-US" sz="3200" dirty="0"/>
              <a:t>Block suspicious services and combinations</a:t>
            </a:r>
          </a:p>
          <a:p>
            <a:pPr eaLnBrk="1" hangingPunct="1"/>
            <a:r>
              <a:rPr lang="en-US" altLang="en-US" sz="3200" dirty="0"/>
              <a:t>Manage application attacks with a form of graphical puzzle (captcha) to distinguish legitimate human requests</a:t>
            </a:r>
          </a:p>
          <a:p>
            <a:pPr eaLnBrk="1" hangingPunct="1"/>
            <a:r>
              <a:rPr lang="en-US" altLang="en-US" sz="3200" dirty="0"/>
              <a:t>Good general system security practices</a:t>
            </a:r>
          </a:p>
          <a:p>
            <a:pPr eaLnBrk="1" hangingPunct="1"/>
            <a:r>
              <a:rPr lang="en-US" altLang="en-US" sz="3200" dirty="0"/>
              <a:t>Use mirrored and replicated servers when high-performance and reliability is required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DoS Attack Prevention</a:t>
            </a:r>
          </a:p>
        </p:txBody>
      </p:sp>
    </p:spTree>
    <p:extLst>
      <p:ext uri="{BB962C8B-B14F-4D97-AF65-F5344CB8AC3E}">
        <p14:creationId xmlns:p14="http://schemas.microsoft.com/office/powerpoint/2010/main" val="1836645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4124623"/>
            <a:ext cx="11237114" cy="1853664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Antispoofing, directed broadcast, and rate limiting filters should have been implemented</a:t>
            </a:r>
          </a:p>
          <a:p>
            <a:pPr eaLnBrk="1" hangingPunct="1"/>
            <a:r>
              <a:rPr lang="en-US" altLang="en-US" dirty="0"/>
              <a:t>Ideally have network monitors and IDS to detect and notify abnormal traffic patterns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Responding to DoS Attacks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7D5E647-8654-4FE5-BB5B-D97C3D885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447872"/>
              </p:ext>
            </p:extLst>
          </p:nvPr>
        </p:nvGraphicFramePr>
        <p:xfrm>
          <a:off x="2641600" y="1568961"/>
          <a:ext cx="6908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6294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600" dirty="0"/>
              <a:t>Identify type of attack</a:t>
            </a:r>
          </a:p>
          <a:p>
            <a:pPr lvl="1"/>
            <a:r>
              <a:rPr lang="en-US" altLang="en-US" sz="2200" dirty="0"/>
              <a:t>Capture and analyze packets</a:t>
            </a:r>
          </a:p>
          <a:p>
            <a:pPr lvl="1"/>
            <a:r>
              <a:rPr lang="en-US" altLang="en-US" sz="2200" dirty="0"/>
              <a:t>Design filters to block attack traffic upstream</a:t>
            </a:r>
          </a:p>
          <a:p>
            <a:pPr lvl="1"/>
            <a:r>
              <a:rPr lang="en-US" altLang="en-US" sz="2200" dirty="0"/>
              <a:t>Or identify and correct system/application bug</a:t>
            </a:r>
          </a:p>
          <a:p>
            <a:r>
              <a:rPr lang="en-US" altLang="en-US" sz="2600" dirty="0"/>
              <a:t>Have ISP trace packet flow back to source</a:t>
            </a:r>
          </a:p>
          <a:p>
            <a:pPr lvl="1"/>
            <a:r>
              <a:rPr lang="en-US" altLang="en-US" sz="2200" dirty="0"/>
              <a:t>May be difficult and time consuming</a:t>
            </a:r>
          </a:p>
          <a:p>
            <a:pPr lvl="1"/>
            <a:r>
              <a:rPr lang="en-US" altLang="en-US" sz="2200" dirty="0"/>
              <a:t>Necessary if planning legal action</a:t>
            </a:r>
          </a:p>
          <a:p>
            <a:r>
              <a:rPr lang="en-US" altLang="en-US" sz="2600" dirty="0"/>
              <a:t>Implement contingency plan</a:t>
            </a:r>
          </a:p>
          <a:p>
            <a:pPr lvl="1"/>
            <a:r>
              <a:rPr lang="en-US" altLang="en-US" sz="2200" dirty="0"/>
              <a:t>Switch to alternate backup servers</a:t>
            </a:r>
          </a:p>
          <a:p>
            <a:pPr lvl="1"/>
            <a:r>
              <a:rPr lang="en-US" altLang="en-US" sz="2200" dirty="0"/>
              <a:t>Commission new servers at a new site with new addresses</a:t>
            </a:r>
          </a:p>
          <a:p>
            <a:r>
              <a:rPr lang="en-US" altLang="en-US" sz="2600" dirty="0"/>
              <a:t>Update incident response plan</a:t>
            </a:r>
          </a:p>
          <a:p>
            <a:pPr lvl="1"/>
            <a:r>
              <a:rPr lang="en-US" altLang="en-US" sz="2200" dirty="0"/>
              <a:t>Analyze the attack and the response for future handling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Responding to DoS Attacks</a:t>
            </a:r>
          </a:p>
        </p:txBody>
      </p:sp>
    </p:spTree>
    <p:extLst>
      <p:ext uri="{BB962C8B-B14F-4D97-AF65-F5344CB8AC3E}">
        <p14:creationId xmlns:p14="http://schemas.microsoft.com/office/powerpoint/2010/main" val="389476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Denial-of-Service Attacks</a:t>
            </a:r>
          </a:p>
          <a:p>
            <a:pPr eaLnBrk="1" hangingPunct="1"/>
            <a:r>
              <a:rPr lang="en-US" altLang="en-US" sz="2400" dirty="0"/>
              <a:t>Flooding Attacks</a:t>
            </a:r>
          </a:p>
          <a:p>
            <a:pPr eaLnBrk="1" hangingPunct="1"/>
            <a:r>
              <a:rPr lang="en-US" altLang="en-US" sz="2400" dirty="0"/>
              <a:t>Distributed Denial-of-Service Attacks</a:t>
            </a:r>
          </a:p>
          <a:p>
            <a:pPr eaLnBrk="1" hangingPunct="1"/>
            <a:r>
              <a:rPr lang="en-US" altLang="en-US" sz="2400" dirty="0"/>
              <a:t>Application-Based Bandwidth Attacks</a:t>
            </a:r>
          </a:p>
          <a:p>
            <a:pPr eaLnBrk="1" hangingPunct="1"/>
            <a:r>
              <a:rPr lang="en-US" altLang="en-US" sz="2400" dirty="0"/>
              <a:t>Reflector and Amplifier Attacks</a:t>
            </a:r>
          </a:p>
          <a:p>
            <a:pPr eaLnBrk="1" hangingPunct="1"/>
            <a:r>
              <a:rPr lang="en-US" altLang="en-US" sz="2400" dirty="0"/>
              <a:t>Defenses Against Denial-of-Service Attacks</a:t>
            </a:r>
          </a:p>
          <a:p>
            <a:pPr eaLnBrk="1" hangingPunct="1"/>
            <a:r>
              <a:rPr lang="en-US" altLang="en-US" sz="2400" dirty="0"/>
              <a:t>Responding to a Denial-of-Service Attack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Chapter 7 Summary</a:t>
            </a:r>
          </a:p>
        </p:txBody>
      </p:sp>
    </p:spTree>
    <p:extLst>
      <p:ext uri="{BB962C8B-B14F-4D97-AF65-F5344CB8AC3E}">
        <p14:creationId xmlns:p14="http://schemas.microsoft.com/office/powerpoint/2010/main" val="68892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Lab has begun, if you have a question please unmute yourself and use the audio within Zoom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/>
              <a:t>Denial-of-Service Attacks</a:t>
            </a:r>
          </a:p>
          <a:p>
            <a:pPr eaLnBrk="1" hangingPunct="1"/>
            <a:r>
              <a:rPr lang="en-US" altLang="en-US" sz="2400" dirty="0"/>
              <a:t>Flooding Attacks</a:t>
            </a:r>
          </a:p>
          <a:p>
            <a:pPr eaLnBrk="1" hangingPunct="1"/>
            <a:r>
              <a:rPr lang="en-US" altLang="en-US" sz="2400" dirty="0"/>
              <a:t>Distributed Denial-of-Service Attacks</a:t>
            </a:r>
          </a:p>
          <a:p>
            <a:pPr eaLnBrk="1" hangingPunct="1"/>
            <a:r>
              <a:rPr lang="en-US" altLang="en-US" sz="2400" dirty="0"/>
              <a:t>Application-Based Bandwidth Attacks</a:t>
            </a:r>
          </a:p>
          <a:p>
            <a:pPr eaLnBrk="1" hangingPunct="1"/>
            <a:r>
              <a:rPr lang="en-US" altLang="en-US" sz="2400" dirty="0"/>
              <a:t>Reflector and Amplifier Attacks</a:t>
            </a:r>
          </a:p>
          <a:p>
            <a:pPr eaLnBrk="1" hangingPunct="1"/>
            <a:r>
              <a:rPr lang="en-US" altLang="en-US" sz="2400" dirty="0"/>
              <a:t>Defenses Against Denial-of-Service Attacks</a:t>
            </a:r>
          </a:p>
          <a:p>
            <a:pPr eaLnBrk="1" hangingPunct="1"/>
            <a:r>
              <a:rPr lang="en-US" altLang="en-US" sz="2400" dirty="0"/>
              <a:t>Responding to a Denial-of-Service Attack</a:t>
            </a:r>
          </a:p>
          <a:p>
            <a:pPr eaLnBrk="1" hangingPunct="1"/>
            <a:r>
              <a:rPr lang="en-US" altLang="en-US" sz="2400" dirty="0"/>
              <a:t>Key Terms, Review Questions, and Problems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22960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Chapter 7 Overview</a:t>
            </a:r>
          </a:p>
        </p:txBody>
      </p:sp>
    </p:spTree>
    <p:extLst>
      <p:ext uri="{BB962C8B-B14F-4D97-AF65-F5344CB8AC3E}">
        <p14:creationId xmlns:p14="http://schemas.microsoft.com/office/powerpoint/2010/main" val="373964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The NIST Computer Security Incident Handling Guide defines a DoS attack as:</a:t>
            </a:r>
          </a:p>
          <a:p>
            <a:pPr eaLnBrk="1" hangingPunct="1"/>
            <a:endParaRPr lang="en-US" altLang="en-US" sz="3600" dirty="0"/>
          </a:p>
          <a:p>
            <a:pPr marL="457200" lvl="1" indent="0">
              <a:buNone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“An action that prevents or impairs the authorized use of networks, systems, or applications by exhausting resources such as central processing units (CPU), memory, bandwidth, and disk space.”</a:t>
            </a:r>
            <a:endParaRPr lang="en-US" alt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Denial-of-Service (DoS) Attack Definition</a:t>
            </a:r>
          </a:p>
        </p:txBody>
      </p:sp>
    </p:spTree>
    <p:extLst>
      <p:ext uri="{BB962C8B-B14F-4D97-AF65-F5344CB8AC3E}">
        <p14:creationId xmlns:p14="http://schemas.microsoft.com/office/powerpoint/2010/main" val="201096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138069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A form of attack on the availability of some service</a:t>
            </a:r>
          </a:p>
          <a:p>
            <a:pPr eaLnBrk="1" hangingPunct="1"/>
            <a:r>
              <a:rPr lang="en-US" altLang="en-US" sz="3600" dirty="0"/>
              <a:t>Categories of resources that could be attacked are:</a:t>
            </a:r>
            <a:endParaRPr lang="en-US" alt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Denial-of-Service (DoS)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4B9AE49-CEE3-455F-A914-27A0D96F5A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3579276"/>
              </p:ext>
            </p:extLst>
          </p:nvPr>
        </p:nvGraphicFramePr>
        <p:xfrm>
          <a:off x="1524000" y="2749769"/>
          <a:ext cx="9144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667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Example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6A8C1-94B9-4996-B92D-3878CC290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330" y="1216166"/>
            <a:ext cx="6712893" cy="4976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FBBE7-67C2-4775-AC0A-C9A2BBF49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748" y="3367912"/>
            <a:ext cx="5282110" cy="2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Flooding ping command</a:t>
            </a:r>
          </a:p>
          <a:p>
            <a:pPr lvl="1"/>
            <a:r>
              <a:rPr lang="en-US" altLang="en-US" sz="3200" dirty="0"/>
              <a:t>Aim of this attack is to overwhelm the capacity of the network connection to the target organization</a:t>
            </a:r>
          </a:p>
          <a:p>
            <a:pPr lvl="1"/>
            <a:r>
              <a:rPr lang="en-US" altLang="en-US" sz="3200" dirty="0"/>
              <a:t>Traffic can be handled by higher capacity links on the path, but packets are discarded as capacity decreases</a:t>
            </a:r>
          </a:p>
          <a:p>
            <a:pPr lvl="1"/>
            <a:r>
              <a:rPr lang="en-US" altLang="en-US" sz="3200" dirty="0"/>
              <a:t>Source of the attack is clearly identified unless a spoofed address is used</a:t>
            </a:r>
          </a:p>
          <a:p>
            <a:pPr lvl="1"/>
            <a:r>
              <a:rPr lang="en-US" altLang="en-US" sz="3200" dirty="0"/>
              <a:t>Network performance is noticeably affected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Classic DoS Attacks</a:t>
            </a:r>
          </a:p>
        </p:txBody>
      </p:sp>
    </p:spTree>
    <p:extLst>
      <p:ext uri="{BB962C8B-B14F-4D97-AF65-F5344CB8AC3E}">
        <p14:creationId xmlns:p14="http://schemas.microsoft.com/office/powerpoint/2010/main" val="182192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Use forged source addresses</a:t>
            </a:r>
          </a:p>
          <a:p>
            <a:pPr lvl="1"/>
            <a:r>
              <a:rPr lang="en-US" altLang="en-US" dirty="0"/>
              <a:t>Usually via the raw socket interface on operating systems</a:t>
            </a:r>
          </a:p>
          <a:p>
            <a:pPr lvl="1"/>
            <a:r>
              <a:rPr lang="en-US" altLang="en-US" dirty="0"/>
              <a:t>Makes attacking system harder to identify</a:t>
            </a:r>
          </a:p>
          <a:p>
            <a:r>
              <a:rPr lang="en-US" altLang="en-US" dirty="0"/>
              <a:t>Attacker generates large volumes of packets that have the target system as the destination address</a:t>
            </a:r>
          </a:p>
          <a:p>
            <a:r>
              <a:rPr lang="en-US" altLang="en-US" dirty="0"/>
              <a:t>Congestion would result in the router connected to the final, lower capacity link</a:t>
            </a:r>
          </a:p>
          <a:p>
            <a:r>
              <a:rPr lang="en-US" altLang="en-US" dirty="0"/>
              <a:t>Requires network engineers to specifically query flow information from their routers</a:t>
            </a:r>
          </a:p>
          <a:p>
            <a:pPr lvl="1"/>
            <a:r>
              <a:rPr lang="en-US" altLang="en-US" i="1" dirty="0"/>
              <a:t>Backscatter traffic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/>
              <a:t>Advertises routes to unused IP addresses to monitor attack traffic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Source Address Spoofing</a:t>
            </a:r>
          </a:p>
        </p:txBody>
      </p:sp>
    </p:spTree>
    <p:extLst>
      <p:ext uri="{BB962C8B-B14F-4D97-AF65-F5344CB8AC3E}">
        <p14:creationId xmlns:p14="http://schemas.microsoft.com/office/powerpoint/2010/main" val="13165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160703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Common DoS attack</a:t>
            </a:r>
            <a:endParaRPr lang="en-US" altLang="en-US" dirty="0"/>
          </a:p>
          <a:p>
            <a:r>
              <a:rPr lang="en-US" altLang="en-US" sz="3200" dirty="0"/>
              <a:t>Attacks the ability of a server to respond to future connection requests by overflowing the tables used to manage them</a:t>
            </a:r>
          </a:p>
          <a:p>
            <a:r>
              <a:rPr lang="en-US" altLang="en-US" sz="3200" dirty="0"/>
              <a:t>Thus legitimate users are denied access to the server</a:t>
            </a:r>
          </a:p>
          <a:p>
            <a:r>
              <a:rPr lang="en-US" altLang="en-US" sz="3200" dirty="0"/>
              <a:t>Hence an attack on system resources, specifically the network handling code in the operating system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/>
          </p:cNvSpPr>
          <p:nvPr/>
        </p:nvSpPr>
        <p:spPr>
          <a:xfrm>
            <a:off x="457200" y="64168"/>
            <a:ext cx="8828690" cy="102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SYN Spoofing</a:t>
            </a:r>
          </a:p>
        </p:txBody>
      </p:sp>
    </p:spTree>
    <p:extLst>
      <p:ext uri="{BB962C8B-B14F-4D97-AF65-F5344CB8AC3E}">
        <p14:creationId xmlns:p14="http://schemas.microsoft.com/office/powerpoint/2010/main" val="3280839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13282</TotalTime>
  <Words>12911</Words>
  <Application>Microsoft Office PowerPoint</Application>
  <PresentationFormat>Widescreen</PresentationFormat>
  <Paragraphs>1115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CECS 378 Section 04  Lecture will start shortly… </vt:lpstr>
      <vt:lpstr> Computing Security: Principles and Practice  Chapter 7 – Denial-of-Service Attacks March 24th &amp; April 5th, 2021    CECS 378 - Spring 2021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CECS 378 Section 04  Lab has begun, if you have a question please unmute yourself and use the audio within Zoom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Cappel</dc:creator>
  <cp:lastModifiedBy>Murray</cp:lastModifiedBy>
  <cp:revision>229</cp:revision>
  <dcterms:created xsi:type="dcterms:W3CDTF">2019-01-23T20:35:07Z</dcterms:created>
  <dcterms:modified xsi:type="dcterms:W3CDTF">2021-01-04T00:55:25Z</dcterms:modified>
</cp:coreProperties>
</file>